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73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3140B-8813-4A9B-BAFD-144F8091509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0759-6136-4B63-917C-C73AA87B1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1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20BAF-CE7C-4754-BB83-810D111E4FC2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657600" y="6553200"/>
            <a:ext cx="933450" cy="304800"/>
          </a:xfrm>
        </p:spPr>
        <p:txBody>
          <a:bodyPr/>
          <a:lstStyle>
            <a:lvl1pPr>
              <a:defRPr/>
            </a:lvl1pPr>
          </a:lstStyle>
          <a:p>
            <a:fld id="{DB6BCF76-B3BB-4F19-BCD6-4B581A268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334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8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547C-D8F6-43B6-AACC-CA83CFBA1B60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908E-F4C8-4843-95A1-A12FCE6E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chiv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ltindustries.com/new/html/fram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&amp; Big Data Analytics</a:t>
            </a:r>
            <a:br>
              <a:rPr lang="en-US" dirty="0" smtClean="0"/>
            </a:br>
            <a:r>
              <a:rPr lang="en-US" dirty="0" smtClean="0"/>
              <a:t>Unit-I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G. </a:t>
            </a:r>
            <a:r>
              <a:rPr lang="en-US" dirty="0" err="1" smtClean="0"/>
              <a:t>Paavai</a:t>
            </a:r>
            <a:r>
              <a:rPr lang="en-US" dirty="0" smtClean="0"/>
              <a:t> </a:t>
            </a:r>
            <a:r>
              <a:rPr lang="en-US" dirty="0" err="1" smtClean="0"/>
              <a:t>Anand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CB-5708-4EC5-B36F-89CB235D5566}" type="datetime1">
              <a:rPr lang="en-US" smtClean="0"/>
              <a:t>7/10/2019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130D-6F68-416C-BDC7-C4491CB8A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DFB69-6A14-49A3-88A8-F155B7897FFA}" type="slidenum">
              <a:rPr lang="en-US"/>
              <a:pPr/>
              <a:t>10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Largest databases in 2003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Commercial databases:</a:t>
            </a:r>
          </a:p>
          <a:p>
            <a:pPr lvl="1"/>
            <a:r>
              <a:rPr lang="en-US"/>
              <a:t>Winter Corp. 2003 Survey: France Telecom has largest decision-support DB, ~30TB; AT&amp;T ~ 26 TB</a:t>
            </a:r>
          </a:p>
          <a:p>
            <a:r>
              <a:rPr lang="en-US"/>
              <a:t>Web</a:t>
            </a:r>
          </a:p>
          <a:p>
            <a:pPr lvl="1"/>
            <a:r>
              <a:rPr lang="en-US"/>
              <a:t>Alexa internet archive: 7 years of data, 500 TB</a:t>
            </a:r>
          </a:p>
          <a:p>
            <a:pPr lvl="1"/>
            <a:r>
              <a:rPr lang="en-US"/>
              <a:t>Google searches 4+ Billion pages, many hundreds TB </a:t>
            </a:r>
          </a:p>
          <a:p>
            <a:pPr lvl="1"/>
            <a:r>
              <a:rPr lang="en-US"/>
              <a:t>IBM WebFountain, 160 TB (2003)</a:t>
            </a:r>
          </a:p>
          <a:p>
            <a:pPr lvl="1"/>
            <a:r>
              <a:rPr lang="en-US"/>
              <a:t>Internet  Archive (</a:t>
            </a:r>
            <a:r>
              <a:rPr lang="en-US">
                <a:hlinkClick r:id="rId2"/>
              </a:rPr>
              <a:t>www.archive.org</a:t>
            </a:r>
            <a:r>
              <a:rPr lang="en-US"/>
              <a:t>),~ 300 TB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7599-9C84-4A09-A3E4-16F0A260DE46}" type="datetime1">
              <a:rPr lang="en-US" smtClean="0"/>
              <a:t>7/10/2019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861A6-3961-48AB-8EBF-4D46058C43D0}" type="slidenum">
              <a:rPr lang="en-US"/>
              <a:pPr/>
              <a:t>11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Growth</a:t>
            </a:r>
          </a:p>
        </p:txBody>
      </p:sp>
      <p:pic>
        <p:nvPicPr>
          <p:cNvPr id="303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4267200" cy="346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685800" y="4953000"/>
            <a:ext cx="667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In 2 years, the size of the largest database TRIPLED!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BBE0-9988-4DCD-909F-FB2690F27F7B}" type="datetime1">
              <a:rPr lang="en-US" smtClean="0"/>
              <a:t>7/10/2019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2A355-EEED-40CF-A74E-8A2B8A11FEDE}" type="slidenum">
              <a:rPr lang="en-US"/>
              <a:pPr/>
              <a:t>12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Growth Rate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Twice as much information was created in 2002 as in 1999 (~30% growth rate)</a:t>
            </a:r>
          </a:p>
          <a:p>
            <a:r>
              <a:rPr lang="en-US"/>
              <a:t>Other growth rate estimates even higher </a:t>
            </a:r>
          </a:p>
          <a:p>
            <a:r>
              <a:rPr lang="en-US"/>
              <a:t>Very little data will ever be looked at by a human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Knowledge Discovery is </a:t>
            </a:r>
            <a:r>
              <a:rPr lang="en-US" b="1"/>
              <a:t>NEEDED</a:t>
            </a:r>
            <a:r>
              <a:rPr lang="en-US"/>
              <a:t> to make sense and use of data.</a:t>
            </a:r>
          </a:p>
          <a:p>
            <a:endParaRPr lang="en-US" sz="2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897E-F8F7-4D3F-927C-BFCAEE8607B8}" type="datetime1">
              <a:rPr lang="en-US" smtClean="0"/>
              <a:t>7/10/2019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characteristics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9E95-2DB6-4296-A84C-9DD85C43E0EE}" type="datetime1">
              <a:rPr lang="en-US" smtClean="0"/>
              <a:t>7/10/2019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130D-6F68-416C-BDC7-C4491CB8A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029200"/>
          </a:xfrm>
        </p:spPr>
        <p:txBody>
          <a:bodyPr/>
          <a:lstStyle/>
          <a:p>
            <a:pPr marL="342900" lvl="1" indent="-342900" eaLnBrk="1" hangingPunct="1">
              <a:buSzPct val="75000"/>
              <a:buBlip>
                <a:blip r:embed="rId2"/>
              </a:buBlip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Big </a:t>
            </a:r>
            <a:r>
              <a:rPr lang="en-US" altLang="en-US" dirty="0">
                <a:solidFill>
                  <a:schemeClr val="tx1"/>
                </a:solidFill>
              </a:rPr>
              <a:t>Data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any data that is expensive to manage and hard to extract value from 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dirty="0" smtClean="0"/>
              <a:t>Volume</a:t>
            </a:r>
          </a:p>
          <a:p>
            <a:pPr lvl="2" eaLnBrk="1" hangingPunct="1">
              <a:defRPr/>
            </a:pPr>
            <a:r>
              <a:rPr lang="en-US" altLang="en-US" dirty="0" smtClean="0"/>
              <a:t>The size of the data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 smtClean="0"/>
              <a:t>Velocity</a:t>
            </a:r>
          </a:p>
          <a:p>
            <a:pPr lvl="2" eaLnBrk="1" hangingPunct="1">
              <a:defRPr/>
            </a:pPr>
            <a:r>
              <a:rPr lang="en-US" dirty="0" smtClean="0"/>
              <a:t>The </a:t>
            </a:r>
            <a:r>
              <a:rPr lang="en-US" dirty="0"/>
              <a:t>latency of data processing relative to the growing demand for </a:t>
            </a:r>
            <a:r>
              <a:rPr lang="en-US" dirty="0" smtClean="0"/>
              <a:t>interactivity</a:t>
            </a:r>
          </a:p>
          <a:p>
            <a:pPr lvl="1" eaLnBrk="1" hangingPunct="1">
              <a:defRPr/>
            </a:pPr>
            <a:r>
              <a:rPr lang="en-US" altLang="en-US" dirty="0" smtClean="0"/>
              <a:t>Variety and Complexity</a:t>
            </a:r>
          </a:p>
          <a:p>
            <a:pPr lvl="2" eaLnBrk="1" hangingPunct="1">
              <a:defRPr/>
            </a:pPr>
            <a:r>
              <a:rPr lang="en-US" dirty="0"/>
              <a:t>the diversity of sources, formats, quality, structures.</a:t>
            </a:r>
          </a:p>
          <a:p>
            <a:pPr marL="914400" lvl="2" indent="0" eaLnBrk="1" hangingPunct="1"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69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2879"/>
            <a:ext cx="741844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Characteristics - Some Big Data Issues Affecting Analytics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943600"/>
          </a:xfrm>
        </p:spPr>
        <p:txBody>
          <a:bodyPr>
            <a:normAutofit lnSpcReduction="10000"/>
          </a:bodyPr>
          <a:lstStyle/>
          <a:p>
            <a:r>
              <a:rPr lang="en-US" altLang="en-US" sz="2000" u="sng" dirty="0" smtClean="0"/>
              <a:t>Volume</a:t>
            </a:r>
            <a:r>
              <a:rPr lang="en-US" altLang="en-US" sz="2000" dirty="0" smtClean="0"/>
              <a:t>:</a:t>
            </a:r>
          </a:p>
          <a:p>
            <a:pPr lvl="1"/>
            <a:r>
              <a:rPr lang="en-US" altLang="en-US" sz="1800" dirty="0" smtClean="0"/>
              <a:t>How much data is really relevant to the problem solution? Cost of processing?</a:t>
            </a:r>
          </a:p>
          <a:p>
            <a:pPr lvl="1"/>
            <a:r>
              <a:rPr lang="en-US" altLang="en-US" sz="1800" i="1" dirty="0" smtClean="0"/>
              <a:t>So, can you really afford to store and process all that data?</a:t>
            </a:r>
          </a:p>
          <a:p>
            <a:r>
              <a:rPr lang="en-US" altLang="en-US" sz="2000" u="sng" dirty="0" smtClean="0"/>
              <a:t>Velocity</a:t>
            </a:r>
            <a:r>
              <a:rPr lang="en-US" altLang="en-US" sz="2000" dirty="0" smtClean="0"/>
              <a:t>:</a:t>
            </a:r>
          </a:p>
          <a:p>
            <a:pPr lvl="1"/>
            <a:r>
              <a:rPr lang="en-US" altLang="en-US" sz="1800" dirty="0" smtClean="0"/>
              <a:t>Much data coming in at high speed</a:t>
            </a:r>
          </a:p>
          <a:p>
            <a:pPr lvl="1"/>
            <a:r>
              <a:rPr lang="en-US" altLang="en-US" sz="1800" dirty="0" smtClean="0"/>
              <a:t>Need for streaming versus block approach to data analysis</a:t>
            </a:r>
          </a:p>
          <a:p>
            <a:pPr lvl="1"/>
            <a:r>
              <a:rPr lang="en-US" altLang="en-US" sz="1800" i="1" dirty="0" smtClean="0"/>
              <a:t>So, how to analyze data in-flight and combine with data at-rest</a:t>
            </a:r>
          </a:p>
          <a:p>
            <a:r>
              <a:rPr lang="en-US" altLang="en-US" sz="2000" u="sng" dirty="0" smtClean="0"/>
              <a:t>Variety</a:t>
            </a:r>
            <a:r>
              <a:rPr lang="en-US" altLang="en-US" sz="2000" dirty="0" smtClean="0"/>
              <a:t>:</a:t>
            </a:r>
          </a:p>
          <a:p>
            <a:pPr lvl="1"/>
            <a:r>
              <a:rPr lang="en-US" altLang="en-US" sz="1800" dirty="0" smtClean="0"/>
              <a:t>A small fraction is structured formats, Relational, XML, etc.</a:t>
            </a:r>
          </a:p>
          <a:p>
            <a:pPr lvl="1"/>
            <a:r>
              <a:rPr lang="en-US" altLang="en-US" sz="1800" dirty="0" smtClean="0"/>
              <a:t>A fair amount is semi-structured, as web logs, etc. </a:t>
            </a:r>
          </a:p>
          <a:p>
            <a:pPr lvl="1"/>
            <a:r>
              <a:rPr lang="en-US" altLang="en-US" sz="1800" dirty="0" smtClean="0"/>
              <a:t>The rest of the data is unstructured text, photographs, etc. </a:t>
            </a:r>
          </a:p>
          <a:p>
            <a:pPr lvl="1"/>
            <a:r>
              <a:rPr lang="en-US" altLang="en-US" sz="1800" i="1" dirty="0" smtClean="0"/>
              <a:t>So, no single data model can currently handle the diversity</a:t>
            </a:r>
            <a:r>
              <a:rPr lang="en-US" altLang="en-US" sz="1800" dirty="0" smtClean="0"/>
              <a:t> </a:t>
            </a:r>
          </a:p>
          <a:p>
            <a:r>
              <a:rPr lang="en-US" altLang="en-US" sz="2000" u="sng" dirty="0" smtClean="0"/>
              <a:t>Veracity</a:t>
            </a:r>
            <a:r>
              <a:rPr lang="en-US" altLang="en-US" sz="2000" dirty="0"/>
              <a:t>: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Accuracy, Precision, Reliability, Integrity (Trustworthiness of data)</a:t>
            </a:r>
          </a:p>
          <a:p>
            <a:pPr lvl="1"/>
            <a:r>
              <a:rPr lang="en-US" altLang="en-US" sz="1800" i="1" dirty="0" smtClean="0"/>
              <a:t>So, what is it that you don’t know you don’t know about the data?</a:t>
            </a:r>
          </a:p>
          <a:p>
            <a:r>
              <a:rPr lang="en-US" altLang="en-US" sz="2000" u="sng" dirty="0" smtClean="0"/>
              <a:t>Value</a:t>
            </a:r>
            <a:r>
              <a:rPr lang="en-US" altLang="en-US" sz="2000" dirty="0" smtClean="0"/>
              <a:t>:</a:t>
            </a:r>
          </a:p>
          <a:p>
            <a:pPr lvl="1"/>
            <a:r>
              <a:rPr lang="en-US" altLang="en-US" sz="1800" dirty="0" smtClean="0"/>
              <a:t>How much value is created for each unit of data (whatever it is)?</a:t>
            </a:r>
          </a:p>
          <a:p>
            <a:pPr lvl="1"/>
            <a:r>
              <a:rPr lang="en-US" altLang="en-US" sz="1800" i="1" dirty="0" smtClean="0"/>
              <a:t>So, what is the contribution of subsets of the data to the problem solution?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BFEF-6B9B-4684-A4E7-9BC8D0D9D86F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130D-6F68-416C-BDC7-C4491CB8AD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– 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# import a </a:t>
            </a:r>
            <a:r>
              <a:rPr lang="en-US" sz="2400" i="1" dirty="0" err="1">
                <a:solidFill>
                  <a:srgbClr val="FF0000"/>
                </a:solidFill>
              </a:rPr>
              <a:t>csv</a:t>
            </a:r>
            <a:r>
              <a:rPr lang="en-US" sz="2400" i="1" dirty="0">
                <a:solidFill>
                  <a:srgbClr val="FF0000"/>
                </a:solidFill>
              </a:rPr>
              <a:t> file of the total annual sales for each customer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sales &lt;- read.csv</a:t>
            </a:r>
            <a:r>
              <a:rPr lang="en-US" sz="2400" dirty="0"/>
              <a:t>("C</a:t>
            </a:r>
            <a:r>
              <a:rPr lang="en-US" sz="2400" dirty="0" smtClean="0"/>
              <a:t>:/Users/A/Desktop/yearly_sales.csv</a:t>
            </a:r>
            <a:r>
              <a:rPr lang="en-US" sz="2400" dirty="0"/>
              <a:t>")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# </a:t>
            </a:r>
            <a:r>
              <a:rPr lang="en-US" sz="2400" i="1" dirty="0">
                <a:solidFill>
                  <a:srgbClr val="FF0000"/>
                </a:solidFill>
              </a:rPr>
              <a:t>examine the imported dataset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head(sales)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cust_id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     </a:t>
            </a:r>
            <a:r>
              <a:rPr lang="en-US" sz="2400" dirty="0" err="1" smtClean="0">
                <a:solidFill>
                  <a:srgbClr val="FF0000"/>
                </a:solidFill>
              </a:rPr>
              <a:t>sales_total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    </a:t>
            </a:r>
            <a:r>
              <a:rPr lang="en-US" sz="2400" dirty="0" err="1" smtClean="0">
                <a:solidFill>
                  <a:srgbClr val="FF0000"/>
                </a:solidFill>
              </a:rPr>
              <a:t>num_of_orders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      gender </a:t>
            </a:r>
          </a:p>
          <a:p>
            <a:pPr marL="457200" indent="-457200">
              <a:buAutoNum type="arabicPlain"/>
            </a:pPr>
            <a:r>
              <a:rPr lang="en-US" sz="2400" dirty="0" smtClean="0">
                <a:solidFill>
                  <a:srgbClr val="FF0000"/>
                </a:solidFill>
              </a:rPr>
              <a:t>100001</a:t>
            </a:r>
            <a:r>
              <a:rPr lang="en-US" sz="2400" dirty="0">
                <a:solidFill>
                  <a:srgbClr val="FF0000"/>
                </a:solidFill>
              </a:rPr>
              <a:t>		800.64				3		F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lain"/>
            </a:pPr>
            <a:r>
              <a:rPr lang="en-US" sz="2400" dirty="0" smtClean="0">
                <a:solidFill>
                  <a:srgbClr val="FF0000"/>
                </a:solidFill>
              </a:rPr>
              <a:t>100002</a:t>
            </a:r>
            <a:r>
              <a:rPr lang="en-US" sz="2400" dirty="0">
                <a:solidFill>
                  <a:srgbClr val="FF0000"/>
                </a:solidFill>
              </a:rPr>
              <a:t>		217.53				3		F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lain"/>
            </a:pPr>
            <a:r>
              <a:rPr lang="en-US" sz="2400" dirty="0" smtClean="0">
                <a:solidFill>
                  <a:srgbClr val="FF0000"/>
                </a:solidFill>
              </a:rPr>
              <a:t>100003</a:t>
            </a:r>
            <a:r>
              <a:rPr lang="en-US" sz="2400" dirty="0">
                <a:solidFill>
                  <a:srgbClr val="FF0000"/>
                </a:solidFill>
              </a:rPr>
              <a:t>		74.58				2		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</a:p>
          <a:p>
            <a:pPr marL="457200" indent="-457200">
              <a:buAutoNum type="arabicPlain"/>
            </a:pPr>
            <a:r>
              <a:rPr lang="en-US" sz="2400" dirty="0" smtClean="0">
                <a:solidFill>
                  <a:srgbClr val="FF0000"/>
                </a:solidFill>
              </a:rPr>
              <a:t>100004</a:t>
            </a:r>
            <a:r>
              <a:rPr lang="en-US" sz="2400" dirty="0">
                <a:solidFill>
                  <a:srgbClr val="FF0000"/>
                </a:solidFill>
              </a:rPr>
              <a:t>		498.60				3		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</a:p>
          <a:p>
            <a:pPr marL="457200" indent="-457200">
              <a:buAutoNum type="arabicPlain"/>
            </a:pPr>
            <a:r>
              <a:rPr lang="en-US" sz="2400" dirty="0" smtClean="0">
                <a:solidFill>
                  <a:srgbClr val="FF0000"/>
                </a:solidFill>
              </a:rPr>
              <a:t>100005</a:t>
            </a:r>
            <a:r>
              <a:rPr lang="en-US" sz="2400" dirty="0">
                <a:solidFill>
                  <a:srgbClr val="FF0000"/>
                </a:solidFill>
              </a:rPr>
              <a:t>		723.11				4		F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lain"/>
            </a:pPr>
            <a:r>
              <a:rPr lang="en-US" sz="2400" dirty="0" smtClean="0">
                <a:solidFill>
                  <a:srgbClr val="FF0000"/>
                </a:solidFill>
              </a:rPr>
              <a:t>100006</a:t>
            </a:r>
            <a:r>
              <a:rPr lang="en-US" sz="2400" dirty="0">
                <a:solidFill>
                  <a:srgbClr val="FF0000"/>
                </a:solidFill>
              </a:rPr>
              <a:t>		69.43				2		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7250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summary(sales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cust_id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sales_total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num_of_orders</a:t>
            </a:r>
            <a:r>
              <a:rPr lang="en-US" dirty="0">
                <a:solidFill>
                  <a:srgbClr val="FF0000"/>
                </a:solidFill>
              </a:rPr>
              <a:t>	gender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Min</a:t>
            </a:r>
            <a:r>
              <a:rPr lang="en-US" dirty="0">
                <a:solidFill>
                  <a:srgbClr val="FF0000"/>
                </a:solidFill>
              </a:rPr>
              <a:t>.	:100001	Min.	:	30.02	Min.	:	1.000	F:5035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1stQu</a:t>
            </a:r>
            <a:r>
              <a:rPr lang="en-US" dirty="0">
                <a:solidFill>
                  <a:srgbClr val="FF0000"/>
                </a:solidFill>
              </a:rPr>
              <a:t>.:102501	1st	Qu.:	80.29	1st	Qu.:	2.000	</a:t>
            </a:r>
            <a:r>
              <a:rPr lang="en-US" dirty="0" smtClean="0">
                <a:solidFill>
                  <a:srgbClr val="FF0000"/>
                </a:solidFill>
              </a:rPr>
              <a:t>M:4965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Median</a:t>
            </a:r>
            <a:r>
              <a:rPr lang="en-US" dirty="0">
                <a:solidFill>
                  <a:srgbClr val="FF0000"/>
                </a:solidFill>
              </a:rPr>
              <a:t>	:105001	Median	:	151.65	Median	:	2.000	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>
                <a:solidFill>
                  <a:srgbClr val="FF0000"/>
                </a:solidFill>
              </a:rPr>
              <a:t>	:105001	Mean	:	249.46	Mean	:	2.428	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3rdQu</a:t>
            </a:r>
            <a:r>
              <a:rPr lang="en-US" dirty="0">
                <a:solidFill>
                  <a:srgbClr val="FF0000"/>
                </a:solidFill>
              </a:rPr>
              <a:t>.:107500	3rd	Qu.:	295.50	3rd	Qu.:	3.000	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srgbClr val="FF0000"/>
                </a:solidFill>
              </a:rPr>
              <a:t>.	:110000	Max.	:7606.09	Max.	:</a:t>
            </a:r>
            <a:r>
              <a:rPr lang="en-US" dirty="0" smtClean="0">
                <a:solidFill>
                  <a:srgbClr val="FF0000"/>
                </a:solidFill>
              </a:rPr>
              <a:t>22.000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2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 is extracted and categorized to identify and analyze </a:t>
            </a:r>
            <a:r>
              <a:rPr lang="en-US" dirty="0" smtClean="0"/>
              <a:t>behavioral </a:t>
            </a:r>
            <a:r>
              <a:rPr lang="en-US" b="1" dirty="0" smtClean="0"/>
              <a:t>data</a:t>
            </a:r>
            <a:r>
              <a:rPr lang="en-US" dirty="0"/>
              <a:t> and patterns, and techniques vary according to organizational </a:t>
            </a:r>
            <a:r>
              <a:rPr lang="en-US" dirty="0" smtClean="0"/>
              <a:t>requirements.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1 – Prediction in the game of Cricket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2 – Prediction of your exam score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942975"/>
            <a:ext cx="47625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F42-BB45-4667-B274-3DD3A3ADBB23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130D-6F68-416C-BDC7-C4491CB8A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sales$num_of_orders,sales$sales_total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main="Number of Orders vs. Sales")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7924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47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results &lt;- lm(</a:t>
            </a:r>
            <a:r>
              <a:rPr lang="en-US" sz="2800" dirty="0" err="1"/>
              <a:t>sales$sales_total</a:t>
            </a:r>
            <a:r>
              <a:rPr lang="en-US" sz="2800" dirty="0"/>
              <a:t> ~ </a:t>
            </a:r>
            <a:r>
              <a:rPr lang="en-US" sz="2800" dirty="0" err="1" smtClean="0"/>
              <a:t>sales$num_of_orders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dirty="0" smtClean="0"/>
              <a:t>results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Call: lm(formula	=	</a:t>
            </a:r>
            <a:r>
              <a:rPr lang="en-US" dirty="0" err="1">
                <a:solidFill>
                  <a:srgbClr val="FF0000"/>
                </a:solidFill>
              </a:rPr>
              <a:t>sales$sales_total</a:t>
            </a:r>
            <a:r>
              <a:rPr lang="en-US" dirty="0">
                <a:solidFill>
                  <a:srgbClr val="FF0000"/>
                </a:solidFill>
              </a:rPr>
              <a:t>	˜	</a:t>
            </a:r>
            <a:r>
              <a:rPr lang="en-US" dirty="0" err="1">
                <a:solidFill>
                  <a:srgbClr val="FF0000"/>
                </a:solidFill>
              </a:rPr>
              <a:t>sales$num_of_orders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Coefficients</a:t>
            </a:r>
            <a:r>
              <a:rPr lang="en-US" dirty="0">
                <a:solidFill>
                  <a:srgbClr val="FF0000"/>
                </a:solidFill>
              </a:rPr>
              <a:t>:	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Intercept)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sales$num_of_orders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154.1				166.2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82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867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summary(results)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</a:t>
            </a:r>
            <a:r>
              <a:rPr lang="en-US" dirty="0"/>
              <a:t>: lm(formula	=	</a:t>
            </a:r>
            <a:r>
              <a:rPr lang="en-US" dirty="0" err="1"/>
              <a:t>sales$sales_total</a:t>
            </a:r>
            <a:r>
              <a:rPr lang="en-US" dirty="0"/>
              <a:t>	˜	</a:t>
            </a:r>
            <a:r>
              <a:rPr lang="en-US" dirty="0" err="1"/>
              <a:t>sales$num_of_orders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Residuals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Min</a:t>
            </a:r>
            <a:r>
              <a:rPr lang="en-US" dirty="0">
                <a:solidFill>
                  <a:srgbClr val="FF0000"/>
                </a:solidFill>
              </a:rPr>
              <a:t>		1Q	Median		3Q	Max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666.5	</a:t>
            </a:r>
            <a:r>
              <a:rPr lang="en-US" dirty="0" smtClean="0">
                <a:solidFill>
                  <a:srgbClr val="FF0000"/>
                </a:solidFill>
              </a:rPr>
              <a:t>	-</a:t>
            </a:r>
            <a:r>
              <a:rPr lang="en-US" dirty="0">
                <a:solidFill>
                  <a:srgbClr val="FF0000"/>
                </a:solidFill>
              </a:rPr>
              <a:t>125.5	-26.7	</a:t>
            </a:r>
            <a:r>
              <a:rPr lang="en-US" dirty="0" smtClean="0">
                <a:solidFill>
                  <a:srgbClr val="FF0000"/>
                </a:solidFill>
              </a:rPr>
              <a:t>	86.6</a:t>
            </a:r>
            <a:r>
              <a:rPr lang="en-US" dirty="0">
                <a:solidFill>
                  <a:srgbClr val="FF0000"/>
                </a:solidFill>
              </a:rPr>
              <a:t>	4103.4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Coefficients</a:t>
            </a:r>
            <a:r>
              <a:rPr lang="en-US" dirty="0">
                <a:solidFill>
                  <a:srgbClr val="FF0000"/>
                </a:solidFill>
              </a:rPr>
              <a:t>:				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Estimate</a:t>
            </a:r>
            <a:r>
              <a:rPr lang="en-US" dirty="0">
                <a:solidFill>
                  <a:srgbClr val="FF0000"/>
                </a:solidFill>
              </a:rPr>
              <a:t>	Std.	Error	t	value	</a:t>
            </a:r>
            <a:r>
              <a:rPr lang="en-US" dirty="0" err="1">
                <a:solidFill>
                  <a:srgbClr val="FF0000"/>
                </a:solidFill>
              </a:rPr>
              <a:t>Pr</a:t>
            </a:r>
            <a:r>
              <a:rPr lang="en-US" dirty="0">
                <a:solidFill>
                  <a:srgbClr val="FF0000"/>
                </a:solidFill>
              </a:rPr>
              <a:t>(&gt;|t|)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Intercept)	</a:t>
            </a:r>
            <a:r>
              <a:rPr lang="en-US" dirty="0" smtClean="0">
                <a:solidFill>
                  <a:srgbClr val="FF0000"/>
                </a:solidFill>
              </a:rPr>
              <a:t> -</a:t>
            </a:r>
            <a:r>
              <a:rPr lang="en-US" dirty="0">
                <a:solidFill>
                  <a:srgbClr val="FF0000"/>
                </a:solidFill>
              </a:rPr>
              <a:t>154.128		4.129	-37.33	&lt;2e-16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***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sales$num_of_orders</a:t>
            </a:r>
            <a:r>
              <a:rPr lang="en-US" dirty="0">
                <a:solidFill>
                  <a:srgbClr val="FF0000"/>
                </a:solidFill>
              </a:rPr>
              <a:t>	166.221		1.462	113.66	&lt;2e-16	*** –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Signif</a:t>
            </a:r>
            <a:r>
              <a:rPr lang="en-US" dirty="0">
                <a:solidFill>
                  <a:srgbClr val="FF0000"/>
                </a:solidFill>
              </a:rPr>
              <a:t>.	codes:	0	‘***’	0.001	‘**’	0.01	‘*’	0.05	‘.’	0.1	‘	‘	1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Residual</a:t>
            </a:r>
            <a:r>
              <a:rPr lang="en-US" dirty="0">
                <a:solidFill>
                  <a:srgbClr val="FF0000"/>
                </a:solidFill>
              </a:rPr>
              <a:t>	standard	error:	210.8	on	9998	degrees	of	freedom Multiple	R-squared:	0.5637,	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Adjusted</a:t>
            </a:r>
            <a:r>
              <a:rPr lang="en-US" dirty="0">
                <a:solidFill>
                  <a:srgbClr val="FF0000"/>
                </a:solidFill>
              </a:rPr>
              <a:t>	R-squared:	0.5637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F-statistic</a:t>
            </a:r>
            <a:r>
              <a:rPr lang="en-US" dirty="0">
                <a:solidFill>
                  <a:srgbClr val="FF0000"/>
                </a:solidFill>
              </a:rPr>
              <a:t>:	1.292e+04	on	1	and	9998	DF,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p-value</a:t>
            </a:r>
            <a:r>
              <a:rPr lang="en-US" dirty="0">
                <a:solidFill>
                  <a:srgbClr val="FF0000"/>
                </a:solidFill>
              </a:rPr>
              <a:t>:	&lt;	2.2e-16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4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</a:t>
            </a:r>
            <a:r>
              <a:rPr lang="en-US" dirty="0"/>
              <a:t>	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	summary()	function	is	an	example	of	a	</a:t>
            </a:r>
            <a:r>
              <a:rPr lang="en-US" dirty="0">
                <a:solidFill>
                  <a:srgbClr val="FF0000"/>
                </a:solidFill>
              </a:rPr>
              <a:t>generic	function</a:t>
            </a:r>
            <a:r>
              <a:rPr lang="en-US" dirty="0"/>
              <a:t>.	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	generic	function	is	a group	of	functions	sharing	the	same	name	but	behaving	differently	depending	on	the number	and	the	type	of	arguments	they	receive.	</a:t>
            </a:r>
            <a:endParaRPr lang="en-US" dirty="0" smtClean="0"/>
          </a:p>
          <a:p>
            <a:r>
              <a:rPr lang="en-US" dirty="0" smtClean="0"/>
              <a:t>Plot() and </a:t>
            </a:r>
            <a:r>
              <a:rPr lang="en-US" dirty="0" err="1" smtClean="0"/>
              <a:t>hist</a:t>
            </a:r>
            <a:r>
              <a:rPr lang="en-US" dirty="0" smtClean="0"/>
              <a:t>() are other generic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3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results$residuals</a:t>
            </a:r>
            <a:r>
              <a:rPr lang="en-US" dirty="0"/>
              <a:t>, breaks = 800)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85988"/>
            <a:ext cx="8077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393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graphical user interfaces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3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553200"/>
          </a:xfrm>
        </p:spPr>
        <p:txBody>
          <a:bodyPr>
            <a:normAutofit fontScale="77500" lnSpcReduction="20000"/>
          </a:bodyPr>
          <a:lstStyle/>
          <a:p>
            <a:pPr marL="0" indent="457200" algn="just"/>
            <a:r>
              <a:rPr lang="en-US" dirty="0"/>
              <a:t>R	software	uses	a	</a:t>
            </a:r>
            <a:r>
              <a:rPr lang="en-US" dirty="0" smtClean="0"/>
              <a:t>command-line interface (CLI) that</a:t>
            </a:r>
            <a:r>
              <a:rPr lang="en-US" dirty="0"/>
              <a:t>	is	similar	to	the	BASH	shell	</a:t>
            </a:r>
            <a:r>
              <a:rPr lang="en-US" dirty="0" smtClean="0"/>
              <a:t>in Linux or the interactive</a:t>
            </a:r>
            <a:r>
              <a:rPr lang="en-US" dirty="0"/>
              <a:t>	versions	of	</a:t>
            </a:r>
            <a:r>
              <a:rPr lang="en-US" dirty="0" smtClean="0"/>
              <a:t>scripting languages</a:t>
            </a:r>
            <a:r>
              <a:rPr lang="en-US" dirty="0"/>
              <a:t>	</a:t>
            </a:r>
            <a:r>
              <a:rPr lang="en-US" dirty="0" smtClean="0"/>
              <a:t>such as Python.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457200" algn="just"/>
            <a:r>
              <a:rPr lang="en-US" dirty="0"/>
              <a:t>UNIX	and	Linux	users can	enter	</a:t>
            </a:r>
            <a:r>
              <a:rPr lang="en-US" dirty="0" smtClean="0"/>
              <a:t>command R at the</a:t>
            </a:r>
            <a:r>
              <a:rPr lang="en-US" dirty="0"/>
              <a:t>	terminal	prompt	to	use	</a:t>
            </a:r>
            <a:r>
              <a:rPr lang="en-US" dirty="0" smtClean="0"/>
              <a:t>the CLI</a:t>
            </a:r>
            <a:r>
              <a:rPr lang="en-US" dirty="0"/>
              <a:t>.	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457200" algn="just"/>
            <a:r>
              <a:rPr lang="en-US" dirty="0"/>
              <a:t>For	Windows	installations,	R comes	</a:t>
            </a:r>
            <a:r>
              <a:rPr lang="en-US" dirty="0" smtClean="0"/>
              <a:t>with RGui.exe, which</a:t>
            </a:r>
            <a:r>
              <a:rPr lang="en-US" dirty="0"/>
              <a:t>	provides	a	basic	graphical	</a:t>
            </a:r>
            <a:r>
              <a:rPr lang="en-US" dirty="0" smtClean="0"/>
              <a:t>user interface (GUI</a:t>
            </a:r>
            <a:r>
              <a:rPr lang="en-US" dirty="0"/>
              <a:t>).	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457200" algn="just"/>
            <a:r>
              <a:rPr lang="en-US" dirty="0"/>
              <a:t>However,	to improve	the	ease	of	</a:t>
            </a:r>
            <a:r>
              <a:rPr lang="en-US" dirty="0" smtClean="0"/>
              <a:t>writing, executing</a:t>
            </a:r>
            <a:r>
              <a:rPr lang="en-US" dirty="0"/>
              <a:t>,	and	debugging	R	code,	</a:t>
            </a:r>
            <a:r>
              <a:rPr lang="en-US" dirty="0" smtClean="0"/>
              <a:t>several additional GUIs </a:t>
            </a:r>
            <a:r>
              <a:rPr lang="en-US" dirty="0"/>
              <a:t>have	been	written	for	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457200" algn="just"/>
            <a:r>
              <a:rPr lang="en-US" dirty="0"/>
              <a:t>Popular	GUIs	include	the	R	commander	[3</a:t>
            </a:r>
            <a:r>
              <a:rPr lang="en-US" dirty="0" smtClean="0"/>
              <a:t>], Rattle</a:t>
            </a:r>
            <a:r>
              <a:rPr lang="en-US" dirty="0"/>
              <a:t>	[4],	and </a:t>
            </a:r>
            <a:r>
              <a:rPr lang="en-US" dirty="0" err="1"/>
              <a:t>RStudio</a:t>
            </a:r>
            <a:r>
              <a:rPr lang="en-US" dirty="0"/>
              <a:t>	[5].	</a:t>
            </a:r>
          </a:p>
        </p:txBody>
      </p:sp>
    </p:spTree>
    <p:extLst>
      <p:ext uri="{BB962C8B-B14F-4D97-AF65-F5344CB8AC3E}">
        <p14:creationId xmlns:p14="http://schemas.microsoft.com/office/powerpoint/2010/main" val="11859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8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	four	highlighted	window	panes	follow.	</a:t>
            </a:r>
          </a:p>
          <a:p>
            <a:pPr marL="0" indent="0">
              <a:buNone/>
            </a:pPr>
            <a:r>
              <a:rPr lang="en-US" u="sng" dirty="0"/>
              <a:t>Scripts:</a:t>
            </a:r>
            <a:r>
              <a:rPr lang="en-US" dirty="0"/>
              <a:t>	Serves	as	an	area	to	write	and	save	R	code</a:t>
            </a:r>
          </a:p>
          <a:p>
            <a:pPr marL="0" indent="0">
              <a:buNone/>
            </a:pPr>
            <a:r>
              <a:rPr lang="en-US" u="sng" dirty="0"/>
              <a:t>Workspace:</a:t>
            </a:r>
            <a:r>
              <a:rPr lang="en-US" dirty="0"/>
              <a:t>	Lists	the	datasets	and	variables	in	the	R	environment</a:t>
            </a:r>
          </a:p>
          <a:p>
            <a:pPr marL="0" indent="0">
              <a:buNone/>
            </a:pPr>
            <a:r>
              <a:rPr lang="en-US" u="sng" dirty="0"/>
              <a:t>Plots:</a:t>
            </a:r>
            <a:r>
              <a:rPr lang="en-US" dirty="0"/>
              <a:t>	Displays	the	plots	generated	by	the	R	code	and	provides	a	straightforward mechanism	to	export	the	plots</a:t>
            </a:r>
          </a:p>
          <a:p>
            <a:pPr marL="0" indent="0">
              <a:buNone/>
            </a:pPr>
            <a:r>
              <a:rPr lang="en-US" u="sng" dirty="0"/>
              <a:t>Console:</a:t>
            </a:r>
            <a:r>
              <a:rPr lang="en-US" dirty="0"/>
              <a:t>	Provides	a	history	of	the	executed	R	code	and	the	</a:t>
            </a:r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u="sng" dirty="0">
                <a:solidFill>
                  <a:prstClr val="black"/>
                </a:solidFill>
              </a:rPr>
              <a:t>edit() and fix() </a:t>
            </a:r>
            <a:r>
              <a:rPr lang="en-US" dirty="0">
                <a:solidFill>
                  <a:prstClr val="black"/>
                </a:solidFill>
              </a:rPr>
              <a:t>functions to allow the user to update the contents of an R variable.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In </a:t>
            </a:r>
            <a:r>
              <a:rPr lang="en-US" dirty="0" err="1">
                <a:solidFill>
                  <a:prstClr val="black"/>
                </a:solidFill>
              </a:rPr>
              <a:t>Rstudio</a:t>
            </a:r>
            <a:r>
              <a:rPr lang="en-US" dirty="0">
                <a:solidFill>
                  <a:prstClr val="black"/>
                </a:solidFill>
              </a:rPr>
              <a:t>, we can select the variables from the </a:t>
            </a:r>
            <a:r>
              <a:rPr lang="en-US" b="1" u="sng" dirty="0">
                <a:solidFill>
                  <a:prstClr val="black"/>
                </a:solidFill>
              </a:rPr>
              <a:t>workspace pane </a:t>
            </a:r>
            <a:r>
              <a:rPr lang="en-US" dirty="0">
                <a:solidFill>
                  <a:prstClr val="black"/>
                </a:solidFill>
              </a:rPr>
              <a:t>and do the same.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R saves the workspace environment into  .</a:t>
            </a:r>
            <a:r>
              <a:rPr lang="en-US" dirty="0" err="1">
                <a:solidFill>
                  <a:prstClr val="black"/>
                </a:solidFill>
              </a:rPr>
              <a:t>Rdata</a:t>
            </a:r>
            <a:r>
              <a:rPr lang="en-US" dirty="0">
                <a:solidFill>
                  <a:prstClr val="black"/>
                </a:solidFill>
              </a:rPr>
              <a:t> file using the </a:t>
            </a:r>
            <a:r>
              <a:rPr lang="en-US" b="1" dirty="0" err="1">
                <a:solidFill>
                  <a:prstClr val="black"/>
                </a:solidFill>
              </a:rPr>
              <a:t>save.image</a:t>
            </a:r>
            <a:r>
              <a:rPr lang="en-US" b="1" dirty="0">
                <a:solidFill>
                  <a:prstClr val="black"/>
                </a:solidFill>
              </a:rPr>
              <a:t>() </a:t>
            </a:r>
            <a:r>
              <a:rPr lang="en-US" dirty="0">
                <a:solidFill>
                  <a:prstClr val="black"/>
                </a:solidFill>
              </a:rPr>
              <a:t>function. </a:t>
            </a:r>
          </a:p>
          <a:p>
            <a:pPr marL="0" lvl="0" indent="0">
              <a:buNone/>
            </a:pPr>
            <a:r>
              <a:rPr lang="en-US" b="1" dirty="0" err="1">
                <a:solidFill>
                  <a:prstClr val="black"/>
                </a:solidFill>
              </a:rPr>
              <a:t>Load.image</a:t>
            </a:r>
            <a:r>
              <a:rPr lang="en-US" b="1" dirty="0">
                <a:solidFill>
                  <a:prstClr val="black"/>
                </a:solidFill>
              </a:rPr>
              <a:t>() </a:t>
            </a:r>
            <a:r>
              <a:rPr lang="en-US" dirty="0">
                <a:solidFill>
                  <a:prstClr val="black"/>
                </a:solidFill>
              </a:rPr>
              <a:t>function allows us to load  the previously saved workspace.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35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	Import	and	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834"/>
            <a:ext cx="8991600" cy="648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2895600"/>
            <a:ext cx="86106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0678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sales	&lt;-	read.csv(“c:/data/yearly_sales.csv”)</a:t>
            </a:r>
          </a:p>
          <a:p>
            <a:pPr marL="0" indent="0">
              <a:buNone/>
            </a:pPr>
            <a:r>
              <a:rPr lang="en-US" sz="2400" dirty="0" err="1" smtClean="0"/>
              <a:t>setwd</a:t>
            </a:r>
            <a:r>
              <a:rPr lang="en-US" sz="2400" dirty="0"/>
              <a:t>(“c:/data/”)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sales</a:t>
            </a:r>
            <a:r>
              <a:rPr lang="en-US" sz="2400" dirty="0"/>
              <a:t>	&lt;-	read.csv(“yearly_sales.csv</a:t>
            </a:r>
            <a:r>
              <a:rPr lang="en-US" sz="2400" dirty="0" smtClean="0"/>
              <a:t>”)</a:t>
            </a:r>
          </a:p>
          <a:p>
            <a:pPr marL="0" indent="0">
              <a:buNone/>
            </a:pPr>
            <a:r>
              <a:rPr lang="en-US" sz="2400" dirty="0" err="1" smtClean="0"/>
              <a:t>sales_table</a:t>
            </a:r>
            <a:r>
              <a:rPr lang="en-US" sz="2400" dirty="0" smtClean="0"/>
              <a:t>&lt;-</a:t>
            </a:r>
            <a:r>
              <a:rPr lang="en-US" sz="2400" dirty="0" err="1" smtClean="0"/>
              <a:t>read.table</a:t>
            </a:r>
            <a:r>
              <a:rPr lang="en-US" sz="2400" dirty="0"/>
              <a:t>(“yearly_sales.csv”,	header=TRUE,	</a:t>
            </a:r>
            <a:r>
              <a:rPr lang="en-US" sz="2400" dirty="0" err="1"/>
              <a:t>sep</a:t>
            </a:r>
            <a:r>
              <a:rPr lang="en-US" sz="2400" dirty="0"/>
              <a:t>=”,”)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Sale</a:t>
            </a:r>
          </a:p>
          <a:p>
            <a:pPr marL="0" indent="0">
              <a:buNone/>
            </a:pPr>
            <a:r>
              <a:rPr lang="en-US" sz="2400" dirty="0" err="1" smtClean="0"/>
              <a:t>s_delim</a:t>
            </a:r>
            <a:r>
              <a:rPr lang="en-US" sz="2400" dirty="0"/>
              <a:t>	&lt;-	</a:t>
            </a:r>
            <a:r>
              <a:rPr lang="en-US" sz="2400" dirty="0" err="1"/>
              <a:t>read.delim</a:t>
            </a:r>
            <a:r>
              <a:rPr lang="en-US" sz="2400" dirty="0"/>
              <a:t>(“yearly_sales.csv”,	</a:t>
            </a:r>
            <a:r>
              <a:rPr lang="en-US" sz="2400" dirty="0" err="1"/>
              <a:t>sep</a:t>
            </a:r>
            <a:r>
              <a:rPr lang="en-US" sz="2400" dirty="0"/>
              <a:t>=”,”)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467600" cy="373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414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	analogous	R	functions	such	</a:t>
            </a:r>
            <a:r>
              <a:rPr lang="en-US" dirty="0" smtClean="0"/>
              <a:t>as </a:t>
            </a:r>
            <a:r>
              <a:rPr lang="en-US" dirty="0" err="1" smtClean="0"/>
              <a:t>write.table</a:t>
            </a:r>
            <a:r>
              <a:rPr lang="en-US" dirty="0"/>
              <a:t>(),	write.csv(),	and	write.csv2()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#	add	a	column	for	the	</a:t>
            </a:r>
            <a:r>
              <a:rPr lang="en-US" sz="2600" dirty="0" smtClean="0">
                <a:solidFill>
                  <a:srgbClr val="FF0000"/>
                </a:solidFill>
              </a:rPr>
              <a:t>average sales</a:t>
            </a:r>
            <a:r>
              <a:rPr lang="en-US" sz="2600" dirty="0">
                <a:solidFill>
                  <a:srgbClr val="FF0000"/>
                </a:solidFill>
              </a:rPr>
              <a:t>	per	order 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 err="1" smtClean="0"/>
              <a:t>sales$per_order</a:t>
            </a:r>
            <a:r>
              <a:rPr lang="en-US" sz="2600" dirty="0" smtClean="0"/>
              <a:t>&lt;-</a:t>
            </a:r>
            <a:r>
              <a:rPr lang="en-US" sz="2600" dirty="0" err="1" smtClean="0"/>
              <a:t>sales$sales_total</a:t>
            </a:r>
            <a:r>
              <a:rPr lang="en-US" sz="2600" dirty="0" smtClean="0"/>
              <a:t>/</a:t>
            </a:r>
            <a:r>
              <a:rPr lang="en-US" sz="2600" dirty="0" err="1" smtClean="0"/>
              <a:t>sales$num_of_orders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#</a:t>
            </a:r>
            <a:r>
              <a:rPr lang="en-US" sz="2600" dirty="0">
                <a:solidFill>
                  <a:srgbClr val="FF0000"/>
                </a:solidFill>
              </a:rPr>
              <a:t>	export	data	as	tab	delimited	without	the	row	names 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 err="1" smtClean="0"/>
              <a:t>write.table</a:t>
            </a:r>
            <a:r>
              <a:rPr lang="en-US" sz="2600" dirty="0" smtClean="0"/>
              <a:t>(</a:t>
            </a:r>
            <a:r>
              <a:rPr lang="en-US" sz="2600" dirty="0" err="1" smtClean="0"/>
              <a:t>sales,“C</a:t>
            </a:r>
            <a:r>
              <a:rPr lang="en-US" sz="2600" dirty="0" smtClean="0"/>
              <a:t>:/Users/A/Desktop/sales_modified.txt</a:t>
            </a:r>
            <a:r>
              <a:rPr lang="en-US" sz="2600" dirty="0"/>
              <a:t>”,	</a:t>
            </a:r>
            <a:r>
              <a:rPr lang="en-US" sz="2600" dirty="0" err="1"/>
              <a:t>sep</a:t>
            </a:r>
            <a:r>
              <a:rPr lang="en-US" sz="2600" dirty="0"/>
              <a:t>=”\t”,	</a:t>
            </a:r>
            <a:r>
              <a:rPr lang="en-US" sz="2600" dirty="0" err="1"/>
              <a:t>row.names</a:t>
            </a:r>
            <a:r>
              <a:rPr lang="en-US" sz="2600" dirty="0"/>
              <a:t>=FALSE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21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u="sng" dirty="0" smtClean="0"/>
              <a:t>Database connectivity – need to install ROBDC package before executing these commands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(“RODBC”)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library(RODBC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conn</a:t>
            </a:r>
            <a:r>
              <a:rPr lang="en-US" dirty="0"/>
              <a:t>	&lt;-	</a:t>
            </a:r>
            <a:r>
              <a:rPr lang="en-US" dirty="0" err="1"/>
              <a:t>odbcConnect</a:t>
            </a:r>
            <a:r>
              <a:rPr lang="en-US" dirty="0"/>
              <a:t>(“training2”,	</a:t>
            </a:r>
            <a:r>
              <a:rPr lang="en-US" dirty="0" err="1"/>
              <a:t>uid</a:t>
            </a:r>
            <a:r>
              <a:rPr lang="en-US" dirty="0"/>
              <a:t>=“user</a:t>
            </a:r>
            <a:r>
              <a:rPr lang="en-US" dirty="0" smtClean="0"/>
              <a:t>”, </a:t>
            </a:r>
            <a:r>
              <a:rPr lang="en-US" dirty="0" err="1" smtClean="0"/>
              <a:t>pwd</a:t>
            </a:r>
            <a:r>
              <a:rPr lang="en-US" dirty="0"/>
              <a:t>=“password”)</a:t>
            </a:r>
          </a:p>
          <a:p>
            <a:pPr marL="0" indent="0">
              <a:buNone/>
            </a:pPr>
            <a:r>
              <a:rPr lang="en-US" dirty="0" err="1" smtClean="0"/>
              <a:t>housing_data</a:t>
            </a:r>
            <a:r>
              <a:rPr lang="en-US" dirty="0"/>
              <a:t>	&lt;-	</a:t>
            </a:r>
            <a:r>
              <a:rPr lang="en-US" dirty="0" err="1"/>
              <a:t>sqlQuery</a:t>
            </a:r>
            <a:r>
              <a:rPr lang="en-US" dirty="0"/>
              <a:t>(conn,	“select	</a:t>
            </a:r>
            <a:r>
              <a:rPr lang="en-US" dirty="0" err="1"/>
              <a:t>serialno</a:t>
            </a:r>
            <a:r>
              <a:rPr lang="en-US" dirty="0"/>
              <a:t>,	state,	persons,	</a:t>
            </a:r>
            <a:r>
              <a:rPr lang="en-US" dirty="0" smtClean="0"/>
              <a:t>rooms </a:t>
            </a:r>
            <a:r>
              <a:rPr lang="en-US" dirty="0"/>
              <a:t>	from	</a:t>
            </a:r>
            <a:r>
              <a:rPr lang="en-US" dirty="0" smtClean="0"/>
              <a:t>housing where</a:t>
            </a:r>
            <a:r>
              <a:rPr lang="en-US" dirty="0"/>
              <a:t>	</a:t>
            </a:r>
            <a:r>
              <a:rPr lang="en-US" dirty="0" err="1"/>
              <a:t>hinc</a:t>
            </a:r>
            <a:r>
              <a:rPr lang="en-US" dirty="0"/>
              <a:t>	</a:t>
            </a:r>
            <a:r>
              <a:rPr lang="en-US" dirty="0" smtClean="0"/>
              <a:t>&gt; 1000000</a:t>
            </a:r>
            <a:r>
              <a:rPr lang="en-US" dirty="0"/>
              <a:t>”)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head(</a:t>
            </a:r>
            <a:r>
              <a:rPr lang="en-US" dirty="0" err="1" smtClean="0"/>
              <a:t>housing_data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45043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the histogram to JPEG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jpeg(file=“c:/data/sales_hist.jpeg”)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create	a	new	jpeg	file 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sales$num_of_orders</a:t>
            </a:r>
            <a:r>
              <a:rPr lang="en-US" dirty="0"/>
              <a:t>)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export	histogram	to	jpeg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dev.off</a:t>
            </a:r>
            <a:r>
              <a:rPr lang="en-US" dirty="0"/>
              <a:t>()	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shut	off	the	graphic	device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25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	and	Data	Types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0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481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2400" dirty="0"/>
              <a:t>Numeric,	Character,	and	Logical	Data	</a:t>
            </a:r>
            <a:r>
              <a:rPr lang="en-US" sz="2400" dirty="0" smtClean="0"/>
              <a:t>Types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	&lt;-	1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create	a	numeric	variable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sport</a:t>
            </a:r>
            <a:r>
              <a:rPr lang="en-US" dirty="0"/>
              <a:t>	&lt;-	“football”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create	a	character	variable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flag</a:t>
            </a:r>
            <a:r>
              <a:rPr lang="en-US" dirty="0"/>
              <a:t>	&lt;-	TRUE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create	a	logical	variable</a:t>
            </a:r>
          </a:p>
          <a:p>
            <a:pPr marL="0" indent="0">
              <a:buNone/>
            </a:pPr>
            <a:r>
              <a:rPr lang="en-US" dirty="0"/>
              <a:t>class(i)	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“numeric”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typeof</a:t>
            </a:r>
            <a:r>
              <a:rPr lang="en-US" dirty="0" smtClean="0"/>
              <a:t>(i</a:t>
            </a:r>
            <a:r>
              <a:rPr lang="en-US" dirty="0"/>
              <a:t>)	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“double”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class(sport</a:t>
            </a:r>
            <a:r>
              <a:rPr lang="en-US" dirty="0"/>
              <a:t>)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“character”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typeof</a:t>
            </a:r>
            <a:r>
              <a:rPr lang="en-US" dirty="0" smtClean="0"/>
              <a:t>(sport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“character”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class(flag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“logical”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typeof</a:t>
            </a:r>
            <a:r>
              <a:rPr lang="en-US" dirty="0" smtClean="0"/>
              <a:t>(flag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“logical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err="1"/>
              <a:t>is.integer</a:t>
            </a:r>
            <a:r>
              <a:rPr lang="en-US" dirty="0"/>
              <a:t>(i)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j&lt;-</a:t>
            </a:r>
            <a:r>
              <a:rPr lang="en-US" dirty="0" err="1" smtClean="0"/>
              <a:t>as.integer</a:t>
            </a:r>
            <a:r>
              <a:rPr lang="en-US" dirty="0" smtClean="0"/>
              <a:t>(i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#               coerces</a:t>
            </a:r>
            <a:r>
              <a:rPr lang="en-US" dirty="0">
                <a:solidFill>
                  <a:srgbClr val="FF0000"/>
                </a:solidFill>
              </a:rPr>
              <a:t>	contents	</a:t>
            </a:r>
            <a:r>
              <a:rPr lang="en-US" dirty="0" smtClean="0">
                <a:solidFill>
                  <a:srgbClr val="FF0000"/>
                </a:solidFill>
              </a:rPr>
              <a:t>of I into an integer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is.integer</a:t>
            </a:r>
            <a:r>
              <a:rPr lang="en-US" dirty="0"/>
              <a:t>(j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		#</a:t>
            </a:r>
            <a:r>
              <a:rPr lang="en-US" dirty="0">
                <a:solidFill>
                  <a:srgbClr val="FF0000"/>
                </a:solidFill>
              </a:rPr>
              <a:t>	returns	TRUE</a:t>
            </a:r>
          </a:p>
          <a:p>
            <a:pPr marL="0" indent="0">
              <a:buNone/>
            </a:pPr>
            <a:r>
              <a:rPr lang="en-US" dirty="0"/>
              <a:t>length(i)	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1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length(flag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1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length(sport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</a:t>
            </a:r>
            <a:r>
              <a:rPr lang="en-US" dirty="0" smtClean="0">
                <a:solidFill>
                  <a:srgbClr val="FF0000"/>
                </a:solidFill>
              </a:rPr>
              <a:t>1(not 8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for “football”)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-----because these are single entities called vectors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41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is.vector</a:t>
            </a:r>
            <a:r>
              <a:rPr lang="en-US" dirty="0"/>
              <a:t>(i)	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TRUE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is.vector</a:t>
            </a:r>
            <a:r>
              <a:rPr lang="en-US" dirty="0" smtClean="0"/>
              <a:t>(flag</a:t>
            </a:r>
            <a:r>
              <a:rPr lang="en-US" dirty="0"/>
              <a:t>)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TRUE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is.vector</a:t>
            </a:r>
            <a:r>
              <a:rPr lang="en-US" dirty="0" smtClean="0"/>
              <a:t>(sport</a:t>
            </a:r>
            <a:r>
              <a:rPr lang="en-US" dirty="0"/>
              <a:t>)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/>
              <a:t>u	&lt;-	c(“red”,	“yellow”,	“blue”)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create	a	vector	“red”	“yellow”	“blue”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u</a:t>
            </a:r>
            <a:r>
              <a:rPr lang="en-US" dirty="0"/>
              <a:t>		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“red”	“yellow”	“blue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u[1]	</a:t>
            </a:r>
            <a:r>
              <a:rPr lang="en-US" dirty="0" smtClean="0"/>
              <a:t>	</a:t>
            </a:r>
            <a:r>
              <a:rPr lang="en-US" dirty="0"/>
              <a:t>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returns	“red</a:t>
            </a:r>
            <a:r>
              <a:rPr lang="en-US" dirty="0">
                <a:solidFill>
                  <a:srgbClr val="FF0000"/>
                </a:solidFill>
              </a:rPr>
              <a:t>”	(1st	element	in	u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v	&lt;-	1:5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create	a	vector	1	2	3	4	5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v</a:t>
            </a:r>
            <a:r>
              <a:rPr lang="en-US" dirty="0"/>
              <a:t>		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1	2	3	4	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sum(v)	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</a:t>
            </a:r>
            <a:r>
              <a:rPr lang="en-US" dirty="0" smtClean="0">
                <a:solidFill>
                  <a:srgbClr val="FF0000"/>
                </a:solidFill>
              </a:rPr>
              <a:t>15</a:t>
            </a:r>
          </a:p>
          <a:p>
            <a:pPr marL="0" indent="0">
              <a:buNone/>
            </a:pPr>
            <a:r>
              <a:rPr lang="en-US" dirty="0" smtClean="0"/>
              <a:t> w&lt;-v*2</a:t>
            </a:r>
            <a:r>
              <a:rPr lang="en-US" dirty="0"/>
              <a:t>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create	a	vector	2	4	6	8	10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</a:t>
            </a:r>
            <a:r>
              <a:rPr lang="en-US" dirty="0"/>
              <a:t>		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2	4	6	8	10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51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w[3]					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#returns</a:t>
            </a:r>
            <a:r>
              <a:rPr lang="en-US" dirty="0">
                <a:solidFill>
                  <a:srgbClr val="FF0000"/>
                </a:solidFill>
              </a:rPr>
              <a:t>	6	(the	3rd	element	of	w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 z&lt;-</a:t>
            </a:r>
            <a:r>
              <a:rPr lang="en-US" dirty="0" err="1" smtClean="0"/>
              <a:t>v+w</a:t>
            </a:r>
            <a:r>
              <a:rPr lang="en-US" dirty="0"/>
              <a:t>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#sums</a:t>
            </a:r>
            <a:r>
              <a:rPr lang="en-US" dirty="0">
                <a:solidFill>
                  <a:srgbClr val="FF0000"/>
                </a:solidFill>
              </a:rPr>
              <a:t>	two	vectors	element	by	element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z</a:t>
            </a:r>
            <a:r>
              <a:rPr lang="en-US" dirty="0"/>
              <a:t>		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#returns</a:t>
            </a:r>
            <a:r>
              <a:rPr lang="en-US" dirty="0">
                <a:solidFill>
                  <a:srgbClr val="FF0000"/>
                </a:solidFill>
              </a:rPr>
              <a:t>	3	6	9	12	15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z&gt;8</a:t>
            </a:r>
            <a:r>
              <a:rPr lang="en-US" dirty="0"/>
              <a:t>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#returns</a:t>
            </a:r>
            <a:r>
              <a:rPr lang="en-US" dirty="0">
                <a:solidFill>
                  <a:srgbClr val="FF0000"/>
                </a:solidFill>
              </a:rPr>
              <a:t>	FALSE	FALSE	TRUE	TRUE	TRUE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z[z&gt;8</a:t>
            </a:r>
            <a:r>
              <a:rPr lang="en-US" dirty="0"/>
              <a:t>]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#returns</a:t>
            </a:r>
            <a:r>
              <a:rPr lang="en-US" dirty="0">
                <a:solidFill>
                  <a:srgbClr val="FF0000"/>
                </a:solidFill>
              </a:rPr>
              <a:t>	9	12	15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z[z&gt;8 | z &lt; 5]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#returns</a:t>
            </a:r>
            <a:r>
              <a:rPr lang="en-US" dirty="0">
                <a:solidFill>
                  <a:srgbClr val="FF0000"/>
                </a:solidFill>
              </a:rPr>
              <a:t>	3	9	12	15	</a:t>
            </a:r>
            <a:r>
              <a:rPr lang="en-US" dirty="0" smtClean="0">
                <a:solidFill>
                  <a:srgbClr val="FF0000"/>
                </a:solidFill>
              </a:rPr>
              <a:t>(“|” denotes</a:t>
            </a:r>
            <a:r>
              <a:rPr lang="en-US" dirty="0">
                <a:solidFill>
                  <a:srgbClr val="FF0000"/>
                </a:solidFill>
              </a:rPr>
              <a:t>	“or”)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8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6019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a&lt;-vector(length=3</a:t>
            </a:r>
            <a:r>
              <a:rPr lang="en-US" dirty="0"/>
              <a:t>)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#create</a:t>
            </a:r>
            <a:r>
              <a:rPr lang="en-US" dirty="0">
                <a:solidFill>
                  <a:srgbClr val="FF0000"/>
                </a:solidFill>
              </a:rPr>
              <a:t>	a	logical	vector	of	length	3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		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#returns</a:t>
            </a:r>
            <a:r>
              <a:rPr lang="en-US" dirty="0">
                <a:solidFill>
                  <a:srgbClr val="FF0000"/>
                </a:solidFill>
              </a:rPr>
              <a:t>	FALSE	FALSE	FALSE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b&lt;-vector(mode</a:t>
            </a:r>
            <a:r>
              <a:rPr lang="en-US" dirty="0"/>
              <a:t>=“numeric”,	3)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#create</a:t>
            </a:r>
            <a:r>
              <a:rPr lang="en-US" dirty="0">
                <a:solidFill>
                  <a:srgbClr val="FF0000"/>
                </a:solidFill>
              </a:rPr>
              <a:t>	a	numeric	vector	of	length	3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typeof</a:t>
            </a:r>
            <a:r>
              <a:rPr lang="en-US" dirty="0" smtClean="0"/>
              <a:t>(b</a:t>
            </a:r>
            <a:r>
              <a:rPr lang="en-US" dirty="0"/>
              <a:t>)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#returns</a:t>
            </a:r>
            <a:r>
              <a:rPr lang="en-US" dirty="0">
                <a:solidFill>
                  <a:srgbClr val="FF0000"/>
                </a:solidFill>
              </a:rPr>
              <a:t>	“double”</a:t>
            </a:r>
          </a:p>
          <a:p>
            <a:pPr marL="0" indent="0">
              <a:buNone/>
            </a:pPr>
            <a:r>
              <a:rPr lang="en-US" dirty="0"/>
              <a:t>b[2</a:t>
            </a:r>
            <a:r>
              <a:rPr lang="en-US" dirty="0" smtClean="0"/>
              <a:t>]&lt;-3.1</a:t>
            </a:r>
            <a:r>
              <a:rPr lang="en-US" dirty="0"/>
              <a:t>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#assign</a:t>
            </a:r>
            <a:r>
              <a:rPr lang="en-US" dirty="0">
                <a:solidFill>
                  <a:srgbClr val="FF0000"/>
                </a:solidFill>
              </a:rPr>
              <a:t>	3.1	to	the	2nd	element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dirty="0"/>
              <a:t>		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#returns</a:t>
            </a:r>
            <a:r>
              <a:rPr lang="en-US" dirty="0">
                <a:solidFill>
                  <a:srgbClr val="FF0000"/>
                </a:solidFill>
              </a:rPr>
              <a:t>	0.0	3.1	0.0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c&lt;-vector(mode</a:t>
            </a:r>
            <a:r>
              <a:rPr lang="en-US" dirty="0"/>
              <a:t>=“integer”,	0)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#create</a:t>
            </a:r>
            <a:r>
              <a:rPr lang="en-US" dirty="0">
                <a:solidFill>
                  <a:srgbClr val="FF0000"/>
                </a:solidFill>
              </a:rPr>
              <a:t>	an	integer	vector	of	length	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		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#returns</a:t>
            </a:r>
            <a:r>
              <a:rPr lang="en-US" dirty="0">
                <a:solidFill>
                  <a:srgbClr val="FF0000"/>
                </a:solidFill>
              </a:rPr>
              <a:t>	integer(0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length(c</a:t>
            </a:r>
            <a:r>
              <a:rPr lang="en-US" dirty="0"/>
              <a:t>)		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#returns</a:t>
            </a:r>
            <a:r>
              <a:rPr lang="en-US" dirty="0">
                <a:solidFill>
                  <a:srgbClr val="FF0000"/>
                </a:solidFill>
              </a:rPr>
              <a:t>	0</a:t>
            </a:r>
          </a:p>
          <a:p>
            <a:pPr marL="0" indent="0">
              <a:buNone/>
            </a:pPr>
            <a:r>
              <a:rPr lang="en-US" dirty="0"/>
              <a:t>length(b)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3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dim(b</a:t>
            </a:r>
            <a:r>
              <a:rPr lang="en-US" dirty="0"/>
              <a:t>)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NULL	(an	undefined	value)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447800" y="522287"/>
            <a:ext cx="5562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Types of Analytics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04800" y="1390650"/>
            <a:ext cx="8610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b="1" i="1" u="sng" dirty="0" smtClean="0"/>
              <a:t>Descriptive</a:t>
            </a:r>
            <a:r>
              <a:rPr lang="en-US" altLang="en-US" dirty="0" smtClean="0"/>
              <a:t>: A set of techniques for reviewing and examining the data set(s) to understand the data and analyze business performance</a:t>
            </a:r>
            <a:r>
              <a:rPr lang="en-US" altLang="en-US" sz="2800" dirty="0" smtClean="0"/>
              <a:t>.</a:t>
            </a:r>
            <a:endParaRPr lang="en-US" altLang="en-US" dirty="0" smtClean="0"/>
          </a:p>
          <a:p>
            <a:pPr eaLnBrk="1" hangingPunct="1"/>
            <a:r>
              <a:rPr lang="en-US" altLang="en-US" b="1" i="1" u="sng" dirty="0" smtClean="0"/>
              <a:t>Diagnostic</a:t>
            </a:r>
            <a:r>
              <a:rPr lang="en-US" altLang="en-US" dirty="0" smtClean="0"/>
              <a:t>: A set of techniques for determine what has happened and why</a:t>
            </a:r>
          </a:p>
          <a:p>
            <a:pPr eaLnBrk="1" hangingPunct="1"/>
            <a:r>
              <a:rPr lang="en-US" altLang="en-US" b="1" i="1" u="sng" dirty="0" smtClean="0"/>
              <a:t>Predictive</a:t>
            </a:r>
            <a:r>
              <a:rPr lang="en-US" altLang="en-US" dirty="0" smtClean="0"/>
              <a:t>: </a:t>
            </a:r>
            <a:r>
              <a:rPr lang="en-IN" altLang="en-US" dirty="0" smtClean="0">
                <a:solidFill>
                  <a:srgbClr val="000000"/>
                </a:solidFill>
              </a:rPr>
              <a:t>A set of techniques that </a:t>
            </a:r>
            <a:r>
              <a:rPr lang="en-IN" altLang="en-US" dirty="0" err="1" smtClean="0">
                <a:solidFill>
                  <a:srgbClr val="000000"/>
                </a:solidFill>
              </a:rPr>
              <a:t>analyze</a:t>
            </a:r>
            <a:r>
              <a:rPr lang="en-IN" altLang="en-US" dirty="0" smtClean="0">
                <a:solidFill>
                  <a:srgbClr val="000000"/>
                </a:solidFill>
              </a:rPr>
              <a:t> current and historical data to </a:t>
            </a:r>
            <a:r>
              <a:rPr lang="en-US" altLang="ja-JP" dirty="0" smtClean="0">
                <a:ea typeface="MS PGothic" pitchFamily="34" charset="-128"/>
              </a:rPr>
              <a:t>determine what is most likely to (not) happen</a:t>
            </a:r>
            <a:endParaRPr lang="en-US" altLang="en-US" dirty="0" smtClean="0"/>
          </a:p>
          <a:p>
            <a:pPr eaLnBrk="1" hangingPunct="1"/>
            <a:r>
              <a:rPr lang="en-US" altLang="en-US" b="1" i="1" u="sng" dirty="0" smtClean="0"/>
              <a:t>Prescriptive</a:t>
            </a:r>
            <a:r>
              <a:rPr lang="en-US" altLang="en-US" dirty="0" smtClean="0"/>
              <a:t>: A set of techniques for computationally developing and analyzing alternatives that can become courses of action – either tactical or strategic – that may discover the unexpected</a:t>
            </a:r>
          </a:p>
          <a:p>
            <a:pPr eaLnBrk="1" hangingPunct="1"/>
            <a:r>
              <a:rPr lang="en-US" altLang="en-US" b="1" i="1" u="sng" dirty="0" smtClean="0"/>
              <a:t>Decisive</a:t>
            </a:r>
            <a:r>
              <a:rPr lang="en-US" altLang="en-US" dirty="0" smtClean="0"/>
              <a:t>: A set of techniques for visualizing information and recommending courses of action to facilitate human decision-making when presented with a set of alternatives.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4582-B5D9-4457-8994-F7F6C2C2BFBA}" type="datetime1">
              <a:rPr lang="en-US" smtClean="0"/>
              <a:t>7/10/2019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130D-6F68-416C-BDC7-C4491CB8A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	the	dimensions	are	3	regions,	4	quarters,	and	2	years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quarterly_sales</a:t>
            </a:r>
            <a:r>
              <a:rPr lang="en-US" dirty="0" smtClean="0"/>
              <a:t>&lt;-array(0</a:t>
            </a:r>
            <a:r>
              <a:rPr lang="en-US" dirty="0"/>
              <a:t>,	dim=c(3,4,2))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quarterly_sales</a:t>
            </a:r>
            <a:r>
              <a:rPr lang="en-US" dirty="0" smtClean="0"/>
              <a:t>[2,1,1</a:t>
            </a:r>
            <a:r>
              <a:rPr lang="en-US" dirty="0" smtClean="0"/>
              <a:t>]&lt;-158000 </a:t>
            </a:r>
          </a:p>
          <a:p>
            <a:pPr marL="0" indent="0">
              <a:buNone/>
            </a:pPr>
            <a:r>
              <a:rPr lang="en-US" dirty="0" err="1" smtClean="0"/>
              <a:t>quarterly_sales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,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                      [,</a:t>
            </a:r>
            <a:r>
              <a:rPr lang="en-US" dirty="0">
                <a:solidFill>
                  <a:srgbClr val="FF0000"/>
                </a:solidFill>
              </a:rPr>
              <a:t>1]	[,2]	[,3]	[,4] 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lain"/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1,]		0	0	0	0 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lain"/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2,]	158000	0	0	0 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lain"/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3,]		0	0	0	0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, , 2</a:t>
            </a:r>
            <a:r>
              <a:rPr lang="en-US" dirty="0">
                <a:solidFill>
                  <a:srgbClr val="FF0000"/>
                </a:solidFill>
              </a:rPr>
              <a:t>	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[,</a:t>
            </a:r>
            <a:r>
              <a:rPr lang="en-US" dirty="0">
                <a:solidFill>
                  <a:srgbClr val="FF0000"/>
                </a:solidFill>
              </a:rPr>
              <a:t>1]	[,2]	[,3]	[,4]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1,]	0	0	0	0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2,]	0	0	0	0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[3,]	0	0	0	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</a:t>
            </a:r>
            <a:r>
              <a:rPr lang="en-US" dirty="0" smtClean="0">
                <a:solidFill>
                  <a:srgbClr val="FF0000"/>
                </a:solidFill>
              </a:rPr>
              <a:t>A two-dimensional</a:t>
            </a:r>
            <a:r>
              <a:rPr lang="en-US" dirty="0">
                <a:solidFill>
                  <a:srgbClr val="FF0000"/>
                </a:solidFill>
              </a:rPr>
              <a:t>	array	</a:t>
            </a:r>
            <a:r>
              <a:rPr lang="en-US" dirty="0" smtClean="0">
                <a:solidFill>
                  <a:srgbClr val="FF0000"/>
                </a:solidFill>
              </a:rPr>
              <a:t>is known as a</a:t>
            </a:r>
            <a:r>
              <a:rPr lang="en-US" dirty="0">
                <a:solidFill>
                  <a:srgbClr val="FF0000"/>
                </a:solidFill>
              </a:rPr>
              <a:t>	matrix.	</a:t>
            </a:r>
          </a:p>
        </p:txBody>
      </p:sp>
    </p:spTree>
    <p:extLst>
      <p:ext uri="{BB962C8B-B14F-4D97-AF65-F5344CB8AC3E}">
        <p14:creationId xmlns:p14="http://schemas.microsoft.com/office/powerpoint/2010/main" val="1113419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sales_matrix</a:t>
            </a:r>
            <a:r>
              <a:rPr lang="en-US" dirty="0" smtClean="0"/>
              <a:t>&lt;-matrix(0,nrow=3</a:t>
            </a:r>
            <a:r>
              <a:rPr lang="en-US" dirty="0"/>
              <a:t>,	</a:t>
            </a:r>
            <a:r>
              <a:rPr lang="en-US" dirty="0" err="1" smtClean="0"/>
              <a:t>ncol</a:t>
            </a:r>
            <a:r>
              <a:rPr lang="en-US" dirty="0" smtClean="0"/>
              <a:t>=</a:t>
            </a:r>
            <a:r>
              <a:rPr lang="en-US" dirty="0"/>
              <a:t>	4)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sales_matrix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[,</a:t>
            </a:r>
            <a:r>
              <a:rPr lang="en-US" dirty="0">
                <a:solidFill>
                  <a:srgbClr val="FF0000"/>
                </a:solidFill>
              </a:rPr>
              <a:t>1]	[,2]	[,3]	[,4]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1,]	0	0	0	0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2,]	0	0	0	0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3,]	0	0	0	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0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#import	a	CSV	file	of	the	total	annual	sales	for	each	customer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sales&lt;-read.csv</a:t>
            </a:r>
            <a:r>
              <a:rPr lang="en-US" dirty="0"/>
              <a:t>(“c:/data/yearly_sales.csv”)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is.data.frame</a:t>
            </a:r>
            <a:r>
              <a:rPr lang="en-US" dirty="0" smtClean="0"/>
              <a:t>(sales</a:t>
            </a:r>
            <a:r>
              <a:rPr lang="en-US" dirty="0"/>
              <a:t>)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/>
              <a:t>length(</a:t>
            </a:r>
            <a:r>
              <a:rPr lang="en-US" dirty="0" err="1"/>
              <a:t>sales$num_of_orders</a:t>
            </a:r>
            <a:r>
              <a:rPr lang="en-US" dirty="0" smtClean="0"/>
              <a:t>)   </a:t>
            </a:r>
            <a:r>
              <a:rPr lang="en-US" sz="2600" dirty="0" smtClean="0">
                <a:solidFill>
                  <a:srgbClr val="FF0000"/>
                </a:solidFill>
              </a:rPr>
              <a:t>#returns 10000 (number of customers</a:t>
            </a:r>
            <a:r>
              <a:rPr lang="en-US" sz="2600" dirty="0">
                <a:solidFill>
                  <a:srgbClr val="FF0000"/>
                </a:solidFill>
              </a:rPr>
              <a:t>) 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is.vector</a:t>
            </a:r>
            <a:r>
              <a:rPr lang="en-US" dirty="0" smtClean="0"/>
              <a:t>(</a:t>
            </a:r>
            <a:r>
              <a:rPr lang="en-US" dirty="0" err="1" smtClean="0"/>
              <a:t>sales$cust_id</a:t>
            </a:r>
            <a:r>
              <a:rPr lang="en-US" dirty="0"/>
              <a:t>)	</a:t>
            </a:r>
            <a:r>
              <a:rPr lang="en-US" sz="3100" dirty="0" smtClean="0">
                <a:solidFill>
                  <a:srgbClr val="FF0000"/>
                </a:solidFill>
              </a:rPr>
              <a:t>#</a:t>
            </a:r>
            <a:r>
              <a:rPr lang="en-US" sz="3100" dirty="0">
                <a:solidFill>
                  <a:srgbClr val="FF0000"/>
                </a:solidFill>
              </a:rPr>
              <a:t>	returns	TRUE </a:t>
            </a:r>
            <a:r>
              <a:rPr lang="en-US" dirty="0" err="1"/>
              <a:t>is.vector</a:t>
            </a:r>
            <a:r>
              <a:rPr lang="en-US" dirty="0"/>
              <a:t>(</a:t>
            </a:r>
            <a:r>
              <a:rPr lang="en-US" dirty="0" err="1"/>
              <a:t>sales$sales_total</a:t>
            </a:r>
            <a:r>
              <a:rPr lang="en-US" dirty="0"/>
              <a:t>)	</a:t>
            </a:r>
            <a:r>
              <a:rPr lang="en-US" dirty="0">
                <a:solidFill>
                  <a:srgbClr val="FF0000"/>
                </a:solidFill>
              </a:rPr>
              <a:t>#	returns	TRUE </a:t>
            </a:r>
            <a:r>
              <a:rPr lang="en-US" dirty="0" err="1"/>
              <a:t>is.vector</a:t>
            </a:r>
            <a:r>
              <a:rPr lang="en-US" dirty="0"/>
              <a:t>(</a:t>
            </a:r>
            <a:r>
              <a:rPr lang="en-US" dirty="0" err="1"/>
              <a:t>sales$num_of_orders</a:t>
            </a:r>
            <a:r>
              <a:rPr lang="en-US" dirty="0"/>
              <a:t>)	</a:t>
            </a:r>
            <a:r>
              <a:rPr lang="en-US" dirty="0">
                <a:solidFill>
                  <a:srgbClr val="FF0000"/>
                </a:solidFill>
              </a:rPr>
              <a:t>#	returns	TRUE </a:t>
            </a:r>
            <a:r>
              <a:rPr lang="en-US" dirty="0" err="1"/>
              <a:t>is.vector</a:t>
            </a:r>
            <a:r>
              <a:rPr lang="en-US" dirty="0"/>
              <a:t>(</a:t>
            </a:r>
            <a:r>
              <a:rPr lang="en-US" dirty="0" err="1"/>
              <a:t>sales$gender</a:t>
            </a:r>
            <a:r>
              <a:rPr lang="en-US" dirty="0"/>
              <a:t>)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FALSE </a:t>
            </a:r>
            <a:r>
              <a:rPr lang="en-US" dirty="0" err="1"/>
              <a:t>is.factor</a:t>
            </a:r>
            <a:r>
              <a:rPr lang="en-US" dirty="0"/>
              <a:t>(</a:t>
            </a:r>
            <a:r>
              <a:rPr lang="en-US" dirty="0" err="1"/>
              <a:t>sales$gender</a:t>
            </a:r>
            <a:r>
              <a:rPr lang="en-US" dirty="0"/>
              <a:t>)	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61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(sales)	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display	structure	of	the	data	frame	object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‘</a:t>
            </a:r>
            <a:r>
              <a:rPr lang="en-US" dirty="0" err="1"/>
              <a:t>data.frame</a:t>
            </a:r>
            <a:r>
              <a:rPr lang="en-US" dirty="0"/>
              <a:t>’:	10000	obs.	of	4	variables: </a:t>
            </a:r>
            <a:endParaRPr lang="en-US" dirty="0" smtClean="0"/>
          </a:p>
          <a:p>
            <a:pPr marL="0" indent="0">
              <a:buNone/>
            </a:pPr>
            <a:r>
              <a:rPr lang="en-US" sz="3100" dirty="0" smtClean="0"/>
              <a:t>$</a:t>
            </a:r>
            <a:r>
              <a:rPr lang="en-US" sz="3100" dirty="0" err="1" smtClean="0"/>
              <a:t>cust_id</a:t>
            </a:r>
            <a:r>
              <a:rPr lang="en-US" sz="3100" dirty="0" smtClean="0"/>
              <a:t> : </a:t>
            </a:r>
            <a:r>
              <a:rPr lang="en-US" sz="3100" dirty="0" err="1" smtClean="0"/>
              <a:t>int</a:t>
            </a:r>
            <a:r>
              <a:rPr lang="en-US" sz="3100" dirty="0" smtClean="0"/>
              <a:t> 100001 100002 100003 100004 100005 100006 …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sales_total</a:t>
            </a:r>
            <a:r>
              <a:rPr lang="en-US" dirty="0" smtClean="0"/>
              <a:t> : </a:t>
            </a:r>
            <a:r>
              <a:rPr lang="en-US" dirty="0" err="1" smtClean="0"/>
              <a:t>num</a:t>
            </a:r>
            <a:r>
              <a:rPr lang="en-US" dirty="0"/>
              <a:t>	800.6	217.5	74.6	498.6	723.1	…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num_of_orders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r>
              <a:rPr lang="en-US" dirty="0" smtClean="0"/>
              <a:t> 3 3 2 3 4 2 2 2 2 2 … </a:t>
            </a:r>
          </a:p>
          <a:p>
            <a:pPr marL="0" indent="0">
              <a:buNone/>
            </a:pPr>
            <a:r>
              <a:rPr lang="en-US" dirty="0" smtClean="0"/>
              <a:t>$gender : Factor w</a:t>
            </a:r>
            <a:r>
              <a:rPr lang="en-US" dirty="0"/>
              <a:t>/	</a:t>
            </a:r>
            <a:r>
              <a:rPr lang="en-US" dirty="0" smtClean="0"/>
              <a:t>2 levels “</a:t>
            </a:r>
            <a:r>
              <a:rPr lang="en-US" dirty="0"/>
              <a:t>F”,“M</a:t>
            </a:r>
            <a:r>
              <a:rPr lang="en-US" dirty="0" smtClean="0"/>
              <a:t>”: 1 1 2 2 1 1 2 2 1 2 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#extract</a:t>
            </a:r>
            <a:r>
              <a:rPr lang="en-US" dirty="0">
                <a:solidFill>
                  <a:srgbClr val="FF0000"/>
                </a:solidFill>
              </a:rPr>
              <a:t>	the	fourth	column	of	the	sales	data	frame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sales</a:t>
            </a:r>
            <a:r>
              <a:rPr lang="en-US" dirty="0"/>
              <a:t>[,4]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#extract</a:t>
            </a:r>
            <a:r>
              <a:rPr lang="en-US" dirty="0">
                <a:solidFill>
                  <a:srgbClr val="FF0000"/>
                </a:solidFill>
              </a:rPr>
              <a:t>	the	gender	column	of	the	sales	data	frame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sales$gender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#retrieve the</a:t>
            </a:r>
            <a:r>
              <a:rPr lang="en-US" dirty="0">
                <a:solidFill>
                  <a:srgbClr val="FF0000"/>
                </a:solidFill>
              </a:rPr>
              <a:t>	first	two	rows	of	the	data	frame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sales[1:2</a:t>
            </a:r>
            <a:r>
              <a:rPr lang="en-US" dirty="0"/>
              <a:t>,]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#retrieve</a:t>
            </a:r>
            <a:r>
              <a:rPr lang="en-US" dirty="0">
                <a:solidFill>
                  <a:srgbClr val="FF0000"/>
                </a:solidFill>
              </a:rPr>
              <a:t>	the	first,	third,	and	fourth	columns </a:t>
            </a:r>
            <a:r>
              <a:rPr lang="en-US" dirty="0"/>
              <a:t>sales[,c(1,3,4)]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#retrieve both</a:t>
            </a:r>
            <a:r>
              <a:rPr lang="en-US" dirty="0">
                <a:solidFill>
                  <a:srgbClr val="FF0000"/>
                </a:solidFill>
              </a:rPr>
              <a:t>	the	</a:t>
            </a:r>
            <a:r>
              <a:rPr lang="en-US" dirty="0" err="1">
                <a:solidFill>
                  <a:srgbClr val="FF0000"/>
                </a:solidFill>
              </a:rPr>
              <a:t>cust_id</a:t>
            </a:r>
            <a:r>
              <a:rPr lang="en-US" dirty="0">
                <a:solidFill>
                  <a:srgbClr val="FF0000"/>
                </a:solidFill>
              </a:rPr>
              <a:t>	and	the	</a:t>
            </a:r>
            <a:r>
              <a:rPr lang="en-US" dirty="0" err="1" smtClean="0">
                <a:solidFill>
                  <a:srgbClr val="FF0000"/>
                </a:solidFill>
              </a:rPr>
              <a:t>sales_total</a:t>
            </a:r>
            <a:r>
              <a:rPr lang="en-US" dirty="0" smtClean="0">
                <a:solidFill>
                  <a:srgbClr val="FF0000"/>
                </a:solidFill>
              </a:rPr>
              <a:t> columns </a:t>
            </a:r>
          </a:p>
          <a:p>
            <a:pPr marL="0" indent="0">
              <a:buNone/>
            </a:pPr>
            <a:r>
              <a:rPr lang="en-US" dirty="0" smtClean="0"/>
              <a:t>sales</a:t>
            </a:r>
            <a:r>
              <a:rPr lang="en-US" dirty="0"/>
              <a:t>[,c(“</a:t>
            </a:r>
            <a:r>
              <a:rPr lang="en-US" dirty="0" err="1"/>
              <a:t>cust_id</a:t>
            </a:r>
            <a:r>
              <a:rPr lang="en-US" dirty="0"/>
              <a:t>”,	“</a:t>
            </a:r>
            <a:r>
              <a:rPr lang="en-US" dirty="0" err="1"/>
              <a:t>sales_total</a:t>
            </a:r>
            <a:r>
              <a:rPr lang="en-US" dirty="0"/>
              <a:t>”)]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#retrieve</a:t>
            </a:r>
            <a:r>
              <a:rPr lang="en-US" dirty="0">
                <a:solidFill>
                  <a:srgbClr val="FF0000"/>
                </a:solidFill>
              </a:rPr>
              <a:t>	all	the	records	whose	gender	</a:t>
            </a:r>
            <a:r>
              <a:rPr lang="en-US" dirty="0" smtClean="0">
                <a:solidFill>
                  <a:srgbClr val="FF0000"/>
                </a:solidFill>
              </a:rPr>
              <a:t>is female </a:t>
            </a:r>
          </a:p>
          <a:p>
            <a:pPr marL="0" indent="0">
              <a:buNone/>
            </a:pPr>
            <a:r>
              <a:rPr lang="en-US" dirty="0" smtClean="0"/>
              <a:t>sales[</a:t>
            </a:r>
            <a:r>
              <a:rPr lang="en-US" dirty="0" err="1" smtClean="0"/>
              <a:t>sales$gender</a:t>
            </a:r>
            <a:r>
              <a:rPr lang="en-US" dirty="0"/>
              <a:t>==“F</a:t>
            </a:r>
            <a:r>
              <a:rPr lang="en-US" dirty="0" smtClean="0"/>
              <a:t>”,]</a:t>
            </a:r>
          </a:p>
          <a:p>
            <a:pPr marL="0" indent="0">
              <a:buNone/>
            </a:pPr>
            <a:r>
              <a:rPr lang="en-US" dirty="0"/>
              <a:t>class(sales)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data.frame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typeof</a:t>
            </a:r>
            <a:r>
              <a:rPr lang="en-US" dirty="0" smtClean="0"/>
              <a:t>(sales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list”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	build	an	assorted	list	of	a	string,	a	numeric,	a	list,	a	vector,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and	a	matrix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housing&lt;-list</a:t>
            </a:r>
            <a:r>
              <a:rPr lang="en-US" dirty="0"/>
              <a:t>(“own”,	“rent”)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assortment</a:t>
            </a:r>
            <a:r>
              <a:rPr lang="en-US" dirty="0"/>
              <a:t>	</a:t>
            </a:r>
            <a:r>
              <a:rPr lang="en-US" dirty="0" smtClean="0"/>
              <a:t>&lt;-list</a:t>
            </a:r>
            <a:r>
              <a:rPr lang="en-US" dirty="0"/>
              <a:t>(“football”,	7.5,	housing,	v</a:t>
            </a:r>
            <a:r>
              <a:rPr lang="en-US" dirty="0" smtClean="0"/>
              <a:t>, M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assortment </a:t>
            </a:r>
          </a:p>
          <a:p>
            <a:pPr marL="0" indent="0">
              <a:buNone/>
            </a:pPr>
            <a:r>
              <a:rPr lang="en-US" dirty="0" smtClean="0"/>
              <a:t>[[</a:t>
            </a:r>
            <a:r>
              <a:rPr lang="en-US" dirty="0"/>
              <a:t>1]]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</a:t>
            </a:r>
            <a:r>
              <a:rPr lang="en-US" dirty="0" smtClean="0"/>
              <a:t>] “</a:t>
            </a:r>
            <a:r>
              <a:rPr lang="en-US" dirty="0"/>
              <a:t>football”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[[</a:t>
            </a:r>
            <a:r>
              <a:rPr lang="en-US" dirty="0"/>
              <a:t>2]]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	</a:t>
            </a:r>
            <a:r>
              <a:rPr lang="en-US" dirty="0" smtClean="0"/>
              <a:t>7.5 </a:t>
            </a:r>
          </a:p>
          <a:p>
            <a:pPr marL="0" indent="0">
              <a:buNone/>
            </a:pPr>
            <a:r>
              <a:rPr lang="en-US" dirty="0" smtClean="0"/>
              <a:t>[[</a:t>
            </a:r>
            <a:r>
              <a:rPr lang="en-US" dirty="0"/>
              <a:t>3]]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[[</a:t>
            </a:r>
            <a:r>
              <a:rPr lang="en-US" dirty="0"/>
              <a:t>3]][[1]]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	“own”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[[</a:t>
            </a:r>
            <a:r>
              <a:rPr lang="en-US" dirty="0"/>
              <a:t>3]][[2]]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	“rent”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[[</a:t>
            </a:r>
            <a:r>
              <a:rPr lang="en-US" dirty="0"/>
              <a:t>4]]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	1	2	3	4	</a:t>
            </a:r>
            <a:r>
              <a:rPr lang="en-US" dirty="0" smtClean="0"/>
              <a:t>5 </a:t>
            </a:r>
          </a:p>
          <a:p>
            <a:pPr marL="0" indent="0">
              <a:buNone/>
            </a:pPr>
            <a:r>
              <a:rPr lang="en-US" dirty="0" smtClean="0"/>
              <a:t>[[</a:t>
            </a:r>
            <a:r>
              <a:rPr lang="en-US" dirty="0"/>
              <a:t>5]]		[,1]	[,2]	[,3]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1,]	1	5	3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2,]	3	0	</a:t>
            </a:r>
            <a:r>
              <a:rPr lang="en-US" dirty="0" smtClean="0"/>
              <a:t>3 </a:t>
            </a:r>
            <a:r>
              <a:rPr lang="en-US" dirty="0"/>
              <a:t>[3,]	3	4	3</a:t>
            </a:r>
          </a:p>
        </p:txBody>
      </p:sp>
    </p:spTree>
    <p:extLst>
      <p:ext uri="{BB962C8B-B14F-4D97-AF65-F5344CB8AC3E}">
        <p14:creationId xmlns:p14="http://schemas.microsoft.com/office/powerpoint/2010/main" val="2152826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	examine	the	fifth	object,	M,	in	the	list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class(assortment[5</a:t>
            </a:r>
            <a:r>
              <a:rPr lang="en-US" dirty="0"/>
              <a:t>])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“list”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length(assortment[5</a:t>
            </a:r>
            <a:r>
              <a:rPr lang="en-US" dirty="0"/>
              <a:t>])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class(assortment</a:t>
            </a:r>
            <a:r>
              <a:rPr lang="en-US" dirty="0"/>
              <a:t>[[5]])	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	returns	“matrix”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length(assortment</a:t>
            </a:r>
            <a:r>
              <a:rPr lang="en-US" dirty="0"/>
              <a:t>[[5</a:t>
            </a:r>
            <a:r>
              <a:rPr lang="en-US" dirty="0" smtClean="0">
                <a:solidFill>
                  <a:srgbClr val="FF0000"/>
                </a:solidFill>
              </a:rPr>
              <a:t>]])#</a:t>
            </a:r>
            <a:r>
              <a:rPr lang="en-US" dirty="0">
                <a:solidFill>
                  <a:srgbClr val="FF0000"/>
                </a:solidFill>
              </a:rPr>
              <a:t>	returns	9	(for	the	3x3	matrix)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3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big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46B4-8119-46EE-AB7C-0CE5694B0E15}" type="datetime1">
              <a:rPr lang="en-US" smtClean="0"/>
              <a:t>7/10/2019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130D-6F68-416C-BDC7-C4491CB8A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b="1" i="1" dirty="0" smtClean="0"/>
              <a:t>Big Data</a:t>
            </a:r>
            <a:r>
              <a:rPr lang="en-US" altLang="en-US" dirty="0" smtClean="0"/>
              <a:t> is the amount of data </a:t>
            </a:r>
            <a:r>
              <a:rPr lang="en-US" altLang="en-US" i="1" dirty="0" smtClean="0"/>
              <a:t>just beyond technology’s capability to store, manage and process efficiently</a:t>
            </a:r>
            <a:r>
              <a:rPr lang="en-US" altLang="en-US" dirty="0" smtClean="0"/>
              <a:t>. </a:t>
            </a:r>
          </a:p>
        </p:txBody>
      </p:sp>
      <p:pic>
        <p:nvPicPr>
          <p:cNvPr id="5" name="Picture 4" descr="It's so big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78819"/>
            <a:ext cx="2601913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3F21-ED0D-4A20-9BBF-5DC3D0B5A5B6}" type="datetime1">
              <a:rPr lang="en-US" smtClean="0"/>
              <a:t>7/10/2019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130D-6F68-416C-BDC7-C4491CB8A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Big Data is data whole scale, diverse and complex - requires new architecture, techniques, algorithms and analytics to manage it and extract value and hidden knowledge from it…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27CE-8749-4BE9-9B3F-893DB29DD5ED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130D-6F68-416C-BDC7-C4491CB8A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B2BA1-88E9-4E1E-99B9-3B943CA6C759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/>
              <a:t>Trends leading to Data Flood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400"/>
              <a:t>More data is generated:</a:t>
            </a:r>
          </a:p>
          <a:p>
            <a:pPr lvl="1"/>
            <a:r>
              <a:rPr lang="en-US" sz="2100"/>
              <a:t>Bank, telecom, other business transactions ...</a:t>
            </a:r>
          </a:p>
          <a:p>
            <a:pPr lvl="1"/>
            <a:r>
              <a:rPr lang="en-US" sz="2100"/>
              <a:t>Scientific data: astronomy, biology, etc</a:t>
            </a:r>
          </a:p>
          <a:p>
            <a:pPr lvl="1"/>
            <a:r>
              <a:rPr lang="en-US" sz="2100"/>
              <a:t>Web, text, and e-commerce </a:t>
            </a:r>
            <a:endParaRPr lang="ru-RU" sz="2100"/>
          </a:p>
        </p:txBody>
      </p:sp>
      <p:pic>
        <p:nvPicPr>
          <p:cNvPr id="8216" name="Picture 24" descr="Jaws wave entry in Big Wave competition.">
            <a:hlinkClick r:id="rId3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9575"/>
            <a:ext cx="3886200" cy="45656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355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F5BF3-74C7-4CF1-94CB-7C8B56E6482F}" type="slidenum">
              <a:rPr lang="en-US"/>
              <a:pPr/>
              <a:t>9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 Examples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Europe's Very Long Baseline Interferometry (VLBI) has 16 telescopes, each of which produces </a:t>
            </a:r>
            <a:r>
              <a:rPr lang="en-US" b="1"/>
              <a:t>1 Gigabit/second</a:t>
            </a:r>
            <a:r>
              <a:rPr lang="en-US"/>
              <a:t> of astronomical data over a 25-day observation session </a:t>
            </a:r>
          </a:p>
          <a:p>
            <a:pPr lvl="1"/>
            <a:r>
              <a:rPr lang="en-US"/>
              <a:t>storage and analysis a big problem</a:t>
            </a:r>
          </a:p>
          <a:p>
            <a:r>
              <a:rPr lang="en-US"/>
              <a:t>AT&amp;T handles billions of calls per day</a:t>
            </a:r>
          </a:p>
          <a:p>
            <a:pPr lvl="1"/>
            <a:r>
              <a:rPr lang="en-US"/>
              <a:t>so much data, it cannot be all stored -- analysis has to be done “on the fly”, on streaming data</a:t>
            </a:r>
          </a:p>
          <a:p>
            <a:pPr lv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C23-E918-474B-BF0A-DAAEEFD7760E}" type="datetime1">
              <a:rPr lang="en-US" smtClean="0"/>
              <a:t>7/10/2019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822</Words>
  <Application>Microsoft Office PowerPoint</Application>
  <PresentationFormat>On-screen Show (4:3)</PresentationFormat>
  <Paragraphs>346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Data Science &amp; Big Data Analytics Unit-I</vt:lpstr>
      <vt:lpstr>Data Analytics</vt:lpstr>
      <vt:lpstr>PowerPoint Presentation</vt:lpstr>
      <vt:lpstr>PowerPoint Presentation</vt:lpstr>
      <vt:lpstr>Introduction to big data</vt:lpstr>
      <vt:lpstr>What is Big data?</vt:lpstr>
      <vt:lpstr>PowerPoint Presentation</vt:lpstr>
      <vt:lpstr>Trends leading to Data Flood</vt:lpstr>
      <vt:lpstr>Big Data Examples</vt:lpstr>
      <vt:lpstr>Largest databases in 2003</vt:lpstr>
      <vt:lpstr>Data Growth</vt:lpstr>
      <vt:lpstr>Data Growth Rate</vt:lpstr>
      <vt:lpstr>Big data characteristics</vt:lpstr>
      <vt:lpstr>Big Data</vt:lpstr>
      <vt:lpstr>Big Data</vt:lpstr>
      <vt:lpstr>Characteristics - Some Big Data Issues Affecting Analytics</vt:lpstr>
      <vt:lpstr>R –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Generic function</vt:lpstr>
      <vt:lpstr>PowerPoint Presentation</vt:lpstr>
      <vt:lpstr>R graphical user interfaces</vt:lpstr>
      <vt:lpstr>PowerPoint Presentation</vt:lpstr>
      <vt:lpstr>PowerPoint Presentation</vt:lpstr>
      <vt:lpstr>PowerPoint Presentation</vt:lpstr>
      <vt:lpstr>Data Import and Export</vt:lpstr>
      <vt:lpstr>PowerPoint Presentation</vt:lpstr>
      <vt:lpstr>PowerPoint Presentation</vt:lpstr>
      <vt:lpstr>Database connectivity – need to install ROBDC package before executing these commands</vt:lpstr>
      <vt:lpstr>Convert the histogram to JPEG file</vt:lpstr>
      <vt:lpstr>Attribute and Data Types</vt:lpstr>
      <vt:lpstr>PowerPoint Presentation</vt:lpstr>
      <vt:lpstr>Numeric, Character, and Logical Data Types</vt:lpstr>
      <vt:lpstr>Vectors</vt:lpstr>
      <vt:lpstr>PowerPoint Presentation</vt:lpstr>
      <vt:lpstr>PowerPoint Presentation</vt:lpstr>
      <vt:lpstr>Arrays and Matrices</vt:lpstr>
      <vt:lpstr>PowerPoint Presentation</vt:lpstr>
      <vt:lpstr>Data Frames</vt:lpstr>
      <vt:lpstr>PowerPoint Presentation</vt:lpstr>
      <vt:lpstr>PowerPoint Presentation</vt:lpstr>
      <vt:lpstr>Lists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Big Data Analytics Unit-I</dc:title>
  <dc:creator>Pavai</dc:creator>
  <cp:lastModifiedBy>Pavai</cp:lastModifiedBy>
  <cp:revision>27</cp:revision>
  <dcterms:created xsi:type="dcterms:W3CDTF">2019-06-29T14:48:09Z</dcterms:created>
  <dcterms:modified xsi:type="dcterms:W3CDTF">2019-07-10T05:54:09Z</dcterms:modified>
</cp:coreProperties>
</file>