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g"/>
  <Override PartName="/ppt/media/image3.jpg" ContentType="image/jpg"/>
  <Override PartName="/ppt/media/image4.jpg" ContentType="image/jpg"/>
  <Override PartName="/ppt/media/image5.jpg" ContentType="image/jpg"/>
  <Override PartName="/ppt/media/image6.jpg" ContentType="image/jpg"/>
  <Override PartName="/ppt/media/image7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7772400" cy="100584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456" autoAdjust="0"/>
  </p:normalViewPr>
  <p:slideViewPr>
    <p:cSldViewPr>
      <p:cViewPr varScale="1">
        <p:scale>
          <a:sx n="50" d="100"/>
          <a:sy n="50" d="100"/>
        </p:scale>
        <p:origin x="1733" y="5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6871" y="1176706"/>
            <a:ext cx="4775738" cy="3727432"/>
          </a:xfrm>
        </p:spPr>
        <p:txBody>
          <a:bodyPr bIns="0" anchor="b">
            <a:normAutofit/>
          </a:bodyPr>
          <a:lstStyle>
            <a:lvl1pPr algn="l">
              <a:defRPr sz="45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6871" y="5179101"/>
            <a:ext cx="4775738" cy="1433844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60" b="0" cap="all" baseline="0">
                <a:solidFill>
                  <a:schemeClr val="tx1"/>
                </a:solidFill>
              </a:defRPr>
            </a:lvl1pPr>
            <a:lvl2pPr marL="291465" indent="0" algn="ctr">
              <a:buNone/>
              <a:defRPr sz="1275"/>
            </a:lvl2pPr>
            <a:lvl3pPr marL="582930" indent="0" algn="ctr">
              <a:buNone/>
              <a:defRPr sz="1148"/>
            </a:lvl3pPr>
            <a:lvl4pPr marL="874395" indent="0" algn="ctr">
              <a:buNone/>
              <a:defRPr sz="1020"/>
            </a:lvl4pPr>
            <a:lvl5pPr marL="1165860" indent="0" algn="ctr">
              <a:buNone/>
              <a:defRPr sz="1020"/>
            </a:lvl5pPr>
            <a:lvl6pPr marL="1457325" indent="0" algn="ctr">
              <a:buNone/>
              <a:defRPr sz="1020"/>
            </a:lvl6pPr>
            <a:lvl7pPr marL="1748790" indent="0" algn="ctr">
              <a:buNone/>
              <a:defRPr sz="1020"/>
            </a:lvl7pPr>
            <a:lvl8pPr marL="2040255" indent="0" algn="ctr">
              <a:buNone/>
              <a:defRPr sz="1020"/>
            </a:lvl8pPr>
            <a:lvl9pPr marL="2331720" indent="0" algn="ctr">
              <a:buNone/>
              <a:defRPr sz="10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36871" y="482986"/>
            <a:ext cx="2623348" cy="45349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19498" y="1171827"/>
            <a:ext cx="681704" cy="738581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36871" y="5175195"/>
            <a:ext cx="477573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614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226968" y="2709062"/>
            <a:ext cx="558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0324" y="1171829"/>
            <a:ext cx="937573" cy="683450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6968" y="1171829"/>
            <a:ext cx="4505931" cy="68345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5880324" y="1171829"/>
            <a:ext cx="0" cy="6834504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65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226968" y="2709062"/>
            <a:ext cx="558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96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967" y="2575658"/>
            <a:ext cx="4774452" cy="2768993"/>
          </a:xfrm>
        </p:spPr>
        <p:txBody>
          <a:bodyPr anchor="b">
            <a:normAutofit/>
          </a:bodyPr>
          <a:lstStyle>
            <a:lvl1pPr algn="l"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6968" y="5582422"/>
            <a:ext cx="4774452" cy="1485629"/>
          </a:xfrm>
        </p:spPr>
        <p:txBody>
          <a:bodyPr tIns="91440">
            <a:normAutofit/>
          </a:bodyPr>
          <a:lstStyle>
            <a:lvl1pPr marL="0" indent="0" algn="l">
              <a:buNone/>
              <a:defRPr sz="1530">
                <a:solidFill>
                  <a:schemeClr val="tx1"/>
                </a:solidFill>
              </a:defRPr>
            </a:lvl1pPr>
            <a:lvl2pPr marL="291465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2pPr>
            <a:lvl3pPr marL="582930" indent="0">
              <a:buNone/>
              <a:defRPr sz="1148">
                <a:solidFill>
                  <a:schemeClr val="tx1">
                    <a:tint val="75000"/>
                  </a:schemeClr>
                </a:solidFill>
              </a:defRPr>
            </a:lvl3pPr>
            <a:lvl4pPr marL="87439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4pPr>
            <a:lvl5pPr marL="116586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5pPr>
            <a:lvl6pPr marL="145732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6pPr>
            <a:lvl7pPr marL="174879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7pPr>
            <a:lvl8pPr marL="204025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8pPr>
            <a:lvl9pPr marL="233172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26967" y="5580645"/>
            <a:ext cx="477445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64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968" y="1180506"/>
            <a:ext cx="5585642" cy="15536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6967" y="2953773"/>
            <a:ext cx="2656990" cy="50417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5805" y="2953774"/>
            <a:ext cx="2656804" cy="5041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226968" y="2709062"/>
            <a:ext cx="558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26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226968" y="2709062"/>
            <a:ext cx="558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968" y="1179441"/>
            <a:ext cx="5585642" cy="15492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6967" y="2962007"/>
            <a:ext cx="2656901" cy="117618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70" b="0" cap="all" baseline="0">
                <a:solidFill>
                  <a:schemeClr val="accent1"/>
                </a:solidFill>
              </a:defRPr>
            </a:lvl1pPr>
            <a:lvl2pPr marL="291465" indent="0">
              <a:buNone/>
              <a:defRPr sz="1275" b="1"/>
            </a:lvl2pPr>
            <a:lvl3pPr marL="582930" indent="0">
              <a:buNone/>
              <a:defRPr sz="1148" b="1"/>
            </a:lvl3pPr>
            <a:lvl4pPr marL="874395" indent="0">
              <a:buNone/>
              <a:defRPr sz="1020" b="1"/>
            </a:lvl4pPr>
            <a:lvl5pPr marL="1165860" indent="0">
              <a:buNone/>
              <a:defRPr sz="1020" b="1"/>
            </a:lvl5pPr>
            <a:lvl6pPr marL="1457325" indent="0">
              <a:buNone/>
              <a:defRPr sz="1020" b="1"/>
            </a:lvl6pPr>
            <a:lvl7pPr marL="1748790" indent="0">
              <a:buNone/>
              <a:defRPr sz="1020" b="1"/>
            </a:lvl7pPr>
            <a:lvl8pPr marL="2040255" indent="0">
              <a:buNone/>
              <a:defRPr sz="1020" b="1"/>
            </a:lvl8pPr>
            <a:lvl9pPr marL="2331720" indent="0">
              <a:buNone/>
              <a:defRPr sz="10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967" y="4142263"/>
            <a:ext cx="2656901" cy="38785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55805" y="2967073"/>
            <a:ext cx="2656804" cy="117661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70" b="0" cap="all" baseline="0">
                <a:solidFill>
                  <a:schemeClr val="accent1"/>
                </a:solidFill>
              </a:defRPr>
            </a:lvl1pPr>
            <a:lvl2pPr marL="291465" indent="0">
              <a:buNone/>
              <a:defRPr sz="1275" b="1"/>
            </a:lvl2pPr>
            <a:lvl3pPr marL="582930" indent="0">
              <a:buNone/>
              <a:defRPr sz="1148" b="1"/>
            </a:lvl3pPr>
            <a:lvl4pPr marL="874395" indent="0">
              <a:buNone/>
              <a:defRPr sz="1020" b="1"/>
            </a:lvl4pPr>
            <a:lvl5pPr marL="1165860" indent="0">
              <a:buNone/>
              <a:defRPr sz="1020" b="1"/>
            </a:lvl5pPr>
            <a:lvl6pPr marL="1457325" indent="0">
              <a:buNone/>
              <a:defRPr sz="1020" b="1"/>
            </a:lvl6pPr>
            <a:lvl7pPr marL="1748790" indent="0">
              <a:buNone/>
              <a:defRPr sz="1020" b="1"/>
            </a:lvl7pPr>
            <a:lvl8pPr marL="2040255" indent="0">
              <a:buNone/>
              <a:defRPr sz="1020" b="1"/>
            </a:lvl8pPr>
            <a:lvl9pPr marL="2331720" indent="0">
              <a:buNone/>
              <a:defRPr sz="10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55805" y="4138188"/>
            <a:ext cx="2656804" cy="386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226968" y="2709062"/>
            <a:ext cx="558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74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53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185" y="1171828"/>
            <a:ext cx="2062058" cy="3295772"/>
          </a:xfrm>
        </p:spPr>
        <p:txBody>
          <a:bodyPr anchor="b">
            <a:normAutofit/>
          </a:bodyPr>
          <a:lstStyle>
            <a:lvl1pPr algn="l">
              <a:defRPr sz="2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8658" y="1171828"/>
            <a:ext cx="3253951" cy="683294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3186" y="4701389"/>
            <a:ext cx="2063264" cy="3297332"/>
          </a:xfrm>
        </p:spPr>
        <p:txBody>
          <a:bodyPr>
            <a:normAutofit/>
          </a:bodyPr>
          <a:lstStyle>
            <a:lvl1pPr marL="0" indent="0" algn="l">
              <a:buNone/>
              <a:defRPr sz="1360"/>
            </a:lvl1pPr>
            <a:lvl2pPr marL="291465" indent="0">
              <a:buNone/>
              <a:defRPr sz="893"/>
            </a:lvl2pPr>
            <a:lvl3pPr marL="582930" indent="0">
              <a:buNone/>
              <a:defRPr sz="765"/>
            </a:lvl3pPr>
            <a:lvl4pPr marL="874395" indent="0">
              <a:buNone/>
              <a:defRPr sz="638"/>
            </a:lvl4pPr>
            <a:lvl5pPr marL="1165860" indent="0">
              <a:buNone/>
              <a:defRPr sz="638"/>
            </a:lvl5pPr>
            <a:lvl6pPr marL="1457325" indent="0">
              <a:buNone/>
              <a:defRPr sz="638"/>
            </a:lvl6pPr>
            <a:lvl7pPr marL="1748790" indent="0">
              <a:buNone/>
              <a:defRPr sz="638"/>
            </a:lvl7pPr>
            <a:lvl8pPr marL="2040255" indent="0">
              <a:buNone/>
              <a:defRPr sz="638"/>
            </a:lvl8pPr>
            <a:lvl9pPr marL="2331720" indent="0">
              <a:buNone/>
              <a:defRPr sz="6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225486" y="4701387"/>
            <a:ext cx="20597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63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247026" y="707185"/>
            <a:ext cx="2984679" cy="7552015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26" y="1656619"/>
            <a:ext cx="2758195" cy="2684857"/>
          </a:xfrm>
        </p:spPr>
        <p:txBody>
          <a:bodyPr anchor="b">
            <a:normAutofit/>
          </a:bodyPr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94109" y="1646397"/>
            <a:ext cx="1899748" cy="5670613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040"/>
            </a:lvl1pPr>
            <a:lvl2pPr marL="291465" indent="0">
              <a:buNone/>
              <a:defRPr sz="1785"/>
            </a:lvl2pPr>
            <a:lvl3pPr marL="582930" indent="0">
              <a:buNone/>
              <a:defRPr sz="1530"/>
            </a:lvl3pPr>
            <a:lvl4pPr marL="874395" indent="0">
              <a:buNone/>
              <a:defRPr sz="1275"/>
            </a:lvl4pPr>
            <a:lvl5pPr marL="1165860" indent="0">
              <a:buNone/>
              <a:defRPr sz="1275"/>
            </a:lvl5pPr>
            <a:lvl6pPr marL="1457325" indent="0">
              <a:buNone/>
              <a:defRPr sz="1275"/>
            </a:lvl6pPr>
            <a:lvl7pPr marL="1748790" indent="0">
              <a:buNone/>
              <a:defRPr sz="1275"/>
            </a:lvl7pPr>
            <a:lvl8pPr marL="2040255" indent="0">
              <a:buNone/>
              <a:defRPr sz="1275"/>
            </a:lvl8pPr>
            <a:lvl9pPr marL="2331720" indent="0">
              <a:buNone/>
              <a:defRPr sz="12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6968" y="4614121"/>
            <a:ext cx="2754243" cy="2938822"/>
          </a:xfrm>
        </p:spPr>
        <p:txBody>
          <a:bodyPr>
            <a:normAutofit/>
          </a:bodyPr>
          <a:lstStyle>
            <a:lvl1pPr marL="0" indent="0" algn="l">
              <a:buNone/>
              <a:defRPr sz="1530"/>
            </a:lvl1pPr>
            <a:lvl2pPr marL="291465" indent="0">
              <a:buNone/>
              <a:defRPr sz="893"/>
            </a:lvl2pPr>
            <a:lvl3pPr marL="582930" indent="0">
              <a:buNone/>
              <a:defRPr sz="765"/>
            </a:lvl3pPr>
            <a:lvl4pPr marL="874395" indent="0">
              <a:buNone/>
              <a:defRPr sz="638"/>
            </a:lvl4pPr>
            <a:lvl5pPr marL="1165860" indent="0">
              <a:buNone/>
              <a:defRPr sz="638"/>
            </a:lvl5pPr>
            <a:lvl6pPr marL="1457325" indent="0">
              <a:buNone/>
              <a:defRPr sz="638"/>
            </a:lvl6pPr>
            <a:lvl7pPr marL="1748790" indent="0">
              <a:buNone/>
              <a:defRPr sz="638"/>
            </a:lvl7pPr>
            <a:lvl8pPr marL="2040255" indent="0">
              <a:buNone/>
              <a:defRPr sz="638"/>
            </a:lvl8pPr>
            <a:lvl9pPr marL="2331720" indent="0">
              <a:buNone/>
              <a:defRPr sz="6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21164" y="8022458"/>
            <a:ext cx="2764557" cy="469514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21901" y="467341"/>
            <a:ext cx="2763820" cy="470699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25089" y="4610621"/>
            <a:ext cx="27557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66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956410"/>
            <a:ext cx="7772400" cy="598329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8939705"/>
            <a:ext cx="7772401" cy="1136266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8948320"/>
            <a:ext cx="77724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6968" y="1179963"/>
            <a:ext cx="5585642" cy="15388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6968" y="2956409"/>
            <a:ext cx="5585642" cy="506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99561" y="484543"/>
            <a:ext cx="2013048" cy="453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26968" y="482986"/>
            <a:ext cx="3428903" cy="453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566" y="1171827"/>
            <a:ext cx="676384" cy="73858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38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17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582930" rtl="0" eaLnBrk="1" latinLnBrk="0" hangingPunct="1">
        <a:lnSpc>
          <a:spcPct val="90000"/>
        </a:lnSpc>
        <a:spcBef>
          <a:spcPct val="0"/>
        </a:spcBef>
        <a:buNone/>
        <a:defRPr sz="272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94310" indent="-194310" algn="l" defTabSz="582930" rtl="0" eaLnBrk="1" latinLnBrk="0" hangingPunct="1">
        <a:lnSpc>
          <a:spcPct val="120000"/>
        </a:lnSpc>
        <a:spcBef>
          <a:spcPts val="8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82930" indent="-194310" algn="l" defTabSz="582930" rtl="0" eaLnBrk="1" latinLnBrk="0" hangingPunct="1">
        <a:lnSpc>
          <a:spcPct val="120000"/>
        </a:lnSpc>
        <a:spcBef>
          <a:spcPts val="42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6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71550" indent="-194310" algn="l" defTabSz="582930" rtl="0" eaLnBrk="1" latinLnBrk="0" hangingPunct="1">
        <a:lnSpc>
          <a:spcPct val="120000"/>
        </a:lnSpc>
        <a:spcBef>
          <a:spcPts val="42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60170" indent="-194310" algn="l" defTabSz="582930" rtl="0" eaLnBrk="1" latinLnBrk="0" hangingPunct="1">
        <a:lnSpc>
          <a:spcPct val="120000"/>
        </a:lnSpc>
        <a:spcBef>
          <a:spcPts val="42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9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748790" indent="-194310" algn="l" defTabSz="582930" rtl="0" eaLnBrk="1" latinLnBrk="0" hangingPunct="1">
        <a:lnSpc>
          <a:spcPct val="120000"/>
        </a:lnSpc>
        <a:spcBef>
          <a:spcPts val="42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120000"/>
        </a:lnSpc>
        <a:spcBef>
          <a:spcPts val="42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2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120000"/>
        </a:lnSpc>
        <a:spcBef>
          <a:spcPts val="42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2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120000"/>
        </a:lnSpc>
        <a:spcBef>
          <a:spcPts val="42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2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120000"/>
        </a:lnSpc>
        <a:spcBef>
          <a:spcPts val="42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2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1pPr>
      <a:lvl2pPr marL="29146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2pPr>
      <a:lvl3pPr marL="58293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3pPr>
      <a:lvl4pPr marL="87439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45732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74879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04025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7635" y="848106"/>
            <a:ext cx="5351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0" dirty="0"/>
              <a:t>HEART </a:t>
            </a:r>
            <a:r>
              <a:rPr sz="2800" spc="-10" dirty="0"/>
              <a:t>DISEASE</a:t>
            </a:r>
            <a:r>
              <a:rPr sz="2800" spc="-70" dirty="0"/>
              <a:t> </a:t>
            </a:r>
            <a:r>
              <a:rPr sz="2800" spc="50" dirty="0"/>
              <a:t>PREDICTION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691640" y="1486534"/>
            <a:ext cx="4167251" cy="1017458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520700" algn="ctr">
              <a:lnSpc>
                <a:spcPct val="101200"/>
              </a:lnSpc>
              <a:spcBef>
                <a:spcPts val="80"/>
              </a:spcBef>
            </a:pPr>
            <a:r>
              <a:rPr lang="en-US" sz="1400" b="1" spc="-95" dirty="0">
                <a:latin typeface="Times New Roman"/>
                <a:cs typeface="Times New Roman"/>
              </a:rPr>
              <a:t>A   </a:t>
            </a:r>
            <a:r>
              <a:rPr lang="en-US" sz="1400" b="1" spc="-35" dirty="0">
                <a:latin typeface="Times New Roman"/>
                <a:cs typeface="Times New Roman"/>
              </a:rPr>
              <a:t>MINOR PROJECT  POWER POINT PRESENTATION</a:t>
            </a:r>
            <a:endParaRPr sz="1600" dirty="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  <a:spcBef>
                <a:spcPts val="1105"/>
              </a:spcBef>
            </a:pPr>
            <a:r>
              <a:rPr sz="1400" spc="-30" dirty="0">
                <a:latin typeface="Times New Roman"/>
                <a:cs typeface="Times New Roman"/>
              </a:rPr>
              <a:t>Submitted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</a:t>
            </a:r>
            <a:endParaRPr sz="1400" dirty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20"/>
              </a:spcBef>
            </a:pPr>
            <a:r>
              <a:rPr sz="1400" b="1" spc="20" dirty="0">
                <a:latin typeface="Times New Roman"/>
                <a:cs typeface="Times New Roman"/>
              </a:rPr>
              <a:t>LNCT </a:t>
            </a:r>
            <a:r>
              <a:rPr sz="1400" b="1" dirty="0">
                <a:latin typeface="Times New Roman"/>
                <a:cs typeface="Times New Roman"/>
              </a:rPr>
              <a:t>UNIVERSITY </a:t>
            </a:r>
            <a:r>
              <a:rPr sz="1400" b="1" spc="-5" dirty="0">
                <a:latin typeface="Times New Roman"/>
                <a:cs typeface="Times New Roman"/>
              </a:rPr>
              <a:t>BHOPAL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(M.P)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3695" y="4656073"/>
            <a:ext cx="2395855" cy="233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Times New Roman"/>
                <a:cs typeface="Times New Roman"/>
              </a:rPr>
              <a:t>MINOR </a:t>
            </a:r>
            <a:r>
              <a:rPr sz="1400" b="1" spc="-30" dirty="0">
                <a:latin typeface="Times New Roman"/>
                <a:cs typeface="Times New Roman"/>
              </a:rPr>
              <a:t>PROJECT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REPORT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30" dirty="0">
                <a:latin typeface="Times New Roman"/>
                <a:cs typeface="Times New Roman"/>
              </a:rPr>
              <a:t>Submitted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by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400" spc="-35" dirty="0">
                <a:latin typeface="Times New Roman"/>
                <a:cs typeface="Times New Roman"/>
              </a:rPr>
              <a:t>Aniket </a:t>
            </a:r>
            <a:r>
              <a:rPr sz="1400" spc="-20" dirty="0">
                <a:latin typeface="Times New Roman"/>
                <a:cs typeface="Times New Roman"/>
              </a:rPr>
              <a:t>Kumar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[LNCBBCAAI030]</a:t>
            </a:r>
            <a:endParaRPr sz="1400">
              <a:latin typeface="Times New Roman"/>
              <a:cs typeface="Times New Roman"/>
            </a:endParaRPr>
          </a:p>
          <a:p>
            <a:pPr marL="15875" marR="5080" algn="ctr">
              <a:lnSpc>
                <a:spcPct val="101200"/>
              </a:lnSpc>
            </a:pPr>
            <a:r>
              <a:rPr sz="1400" spc="-35" dirty="0">
                <a:latin typeface="Times New Roman"/>
                <a:cs typeface="Times New Roman"/>
              </a:rPr>
              <a:t>Aniket </a:t>
            </a:r>
            <a:r>
              <a:rPr sz="1400" spc="-20" dirty="0">
                <a:latin typeface="Times New Roman"/>
                <a:cs typeface="Times New Roman"/>
              </a:rPr>
              <a:t>Patidar </a:t>
            </a:r>
            <a:r>
              <a:rPr sz="1400" spc="-50" dirty="0">
                <a:latin typeface="Times New Roman"/>
                <a:cs typeface="Times New Roman"/>
              </a:rPr>
              <a:t>[LNCBBCAAI029]  Anjali </a:t>
            </a:r>
            <a:r>
              <a:rPr sz="1400" spc="-45" dirty="0">
                <a:latin typeface="Times New Roman"/>
                <a:cs typeface="Times New Roman"/>
              </a:rPr>
              <a:t>Rajput[LNCBBCAAI032]  </a:t>
            </a:r>
            <a:r>
              <a:rPr sz="1400" spc="-40" dirty="0">
                <a:latin typeface="Times New Roman"/>
                <a:cs typeface="Times New Roman"/>
              </a:rPr>
              <a:t>Anfal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Umar[LNCBBCAAI028]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1400" b="1" spc="-15" dirty="0">
                <a:latin typeface="Times New Roman"/>
                <a:cs typeface="Times New Roman"/>
              </a:rPr>
              <a:t>Under </a:t>
            </a:r>
            <a:r>
              <a:rPr sz="1400" b="1" dirty="0">
                <a:latin typeface="Times New Roman"/>
                <a:cs typeface="Times New Roman"/>
              </a:rPr>
              <a:t>the </a:t>
            </a:r>
            <a:r>
              <a:rPr sz="1400" b="1" spc="-10" dirty="0">
                <a:latin typeface="Times New Roman"/>
                <a:cs typeface="Times New Roman"/>
              </a:rPr>
              <a:t>supervision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of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1200" b="1" spc="-15" dirty="0">
                <a:latin typeface="Carlito"/>
                <a:cs typeface="Carlito"/>
              </a:rPr>
              <a:t>Prof. </a:t>
            </a:r>
            <a:r>
              <a:rPr sz="1200" b="1" spc="-10" dirty="0">
                <a:latin typeface="Carlito"/>
                <a:cs typeface="Carlito"/>
              </a:rPr>
              <a:t>Aditya</a:t>
            </a:r>
            <a:r>
              <a:rPr sz="1200" b="1" spc="15" dirty="0">
                <a:latin typeface="Carlito"/>
                <a:cs typeface="Carlito"/>
              </a:rPr>
              <a:t> </a:t>
            </a:r>
            <a:r>
              <a:rPr sz="1200" b="1" spc="-10" dirty="0">
                <a:latin typeface="Carlito"/>
                <a:cs typeface="Carlito"/>
              </a:rPr>
              <a:t>Tiwari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3710" y="8486393"/>
            <a:ext cx="4691380" cy="674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727835" marR="5080" indent="-1715770">
              <a:lnSpc>
                <a:spcPct val="102699"/>
              </a:lnSpc>
              <a:spcBef>
                <a:spcPts val="55"/>
              </a:spcBef>
            </a:pPr>
            <a:r>
              <a:rPr sz="1400" b="1" spc="-5" dirty="0">
                <a:latin typeface="Times New Roman"/>
                <a:cs typeface="Times New Roman"/>
              </a:rPr>
              <a:t>School </a:t>
            </a:r>
            <a:r>
              <a:rPr sz="1400" b="1" spc="-10" dirty="0">
                <a:latin typeface="Times New Roman"/>
                <a:cs typeface="Times New Roman"/>
              </a:rPr>
              <a:t>of </a:t>
            </a:r>
            <a:r>
              <a:rPr sz="1400" b="1" spc="5" dirty="0">
                <a:latin typeface="Times New Roman"/>
                <a:cs typeface="Times New Roman"/>
              </a:rPr>
              <a:t>Engineering </a:t>
            </a:r>
            <a:r>
              <a:rPr sz="1400" b="1" spc="-20" dirty="0">
                <a:latin typeface="Times New Roman"/>
                <a:cs typeface="Times New Roman"/>
              </a:rPr>
              <a:t>and </a:t>
            </a:r>
            <a:r>
              <a:rPr sz="1400" b="1" spc="10" dirty="0">
                <a:latin typeface="Times New Roman"/>
                <a:cs typeface="Times New Roman"/>
              </a:rPr>
              <a:t>Technology </a:t>
            </a:r>
            <a:r>
              <a:rPr sz="1400" b="1" spc="20" dirty="0">
                <a:latin typeface="Times New Roman"/>
                <a:cs typeface="Times New Roman"/>
              </a:rPr>
              <a:t>LNCT </a:t>
            </a:r>
            <a:r>
              <a:rPr sz="1400" b="1" spc="5" dirty="0">
                <a:latin typeface="Times New Roman"/>
                <a:cs typeface="Times New Roman"/>
              </a:rPr>
              <a:t>UNIVERSITY  </a:t>
            </a:r>
            <a:r>
              <a:rPr sz="1400" b="1" spc="-5" dirty="0">
                <a:latin typeface="Times New Roman"/>
                <a:cs typeface="Times New Roman"/>
              </a:rPr>
              <a:t>BHOPAL</a:t>
            </a:r>
            <a:r>
              <a:rPr sz="1400" b="1" dirty="0">
                <a:latin typeface="Times New Roman"/>
                <a:cs typeface="Times New Roman"/>
              </a:rPr>
              <a:t> (M.P)</a:t>
            </a:r>
            <a:endParaRPr sz="1400">
              <a:latin typeface="Times New Roman"/>
              <a:cs typeface="Times New Roman"/>
            </a:endParaRPr>
          </a:p>
          <a:p>
            <a:pPr marL="152400" algn="ctr">
              <a:lnSpc>
                <a:spcPct val="100000"/>
              </a:lnSpc>
              <a:spcBef>
                <a:spcPts val="20"/>
              </a:spcBef>
            </a:pPr>
            <a:r>
              <a:rPr sz="1400" spc="-45" dirty="0">
                <a:latin typeface="Times New Roman"/>
                <a:cs typeface="Times New Roman"/>
              </a:rPr>
              <a:t>Session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2023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77210" y="3681372"/>
            <a:ext cx="1981200" cy="434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20135" y="7651307"/>
            <a:ext cx="1900150" cy="358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4820" y="863981"/>
            <a:ext cx="21761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0" u="heavy" spc="-6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1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CONCLUSION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1410" y="1464309"/>
            <a:ext cx="5977890" cy="647065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9050" marR="35560" indent="-6350" algn="just">
              <a:lnSpc>
                <a:spcPct val="102800"/>
              </a:lnSpc>
              <a:spcBef>
                <a:spcPts val="40"/>
              </a:spcBef>
            </a:pP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The primary objective </a:t>
            </a:r>
            <a:r>
              <a:rPr sz="1800" spc="-10" dirty="0">
                <a:solidFill>
                  <a:srgbClr val="212121"/>
                </a:solidFill>
                <a:latin typeface="Palladio Uralic"/>
                <a:cs typeface="Palladio Uralic"/>
              </a:rPr>
              <a:t>of this study </a:t>
            </a: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was </a:t>
            </a:r>
            <a:r>
              <a:rPr sz="1800" spc="-10" dirty="0">
                <a:solidFill>
                  <a:srgbClr val="212121"/>
                </a:solidFill>
                <a:latin typeface="Palladio Uralic"/>
                <a:cs typeface="Palladio Uralic"/>
              </a:rPr>
              <a:t>to </a:t>
            </a:r>
            <a:r>
              <a:rPr sz="1800" dirty="0">
                <a:solidFill>
                  <a:srgbClr val="212121"/>
                </a:solidFill>
                <a:latin typeface="Palladio Uralic"/>
                <a:cs typeface="Palladio Uralic"/>
              </a:rPr>
              <a:t>classify </a:t>
            </a:r>
            <a:r>
              <a:rPr sz="1800" spc="-10" dirty="0">
                <a:solidFill>
                  <a:srgbClr val="212121"/>
                </a:solidFill>
                <a:latin typeface="Palladio Uralic"/>
                <a:cs typeface="Palladio Uralic"/>
              </a:rPr>
              <a:t>heart  </a:t>
            </a:r>
            <a:r>
              <a:rPr sz="1800" dirty="0">
                <a:solidFill>
                  <a:srgbClr val="212121"/>
                </a:solidFill>
                <a:latin typeface="Palladio Uralic"/>
                <a:cs typeface="Palladio Uralic"/>
              </a:rPr>
              <a:t>disease </a:t>
            </a: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using different models </a:t>
            </a:r>
            <a:r>
              <a:rPr sz="1800" dirty="0">
                <a:solidFill>
                  <a:srgbClr val="212121"/>
                </a:solidFill>
                <a:latin typeface="Palladio Uralic"/>
                <a:cs typeface="Palladio Uralic"/>
              </a:rPr>
              <a:t>and a real-world </a:t>
            </a: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dataset.  The k-modes clustering </a:t>
            </a:r>
            <a:r>
              <a:rPr sz="1800" dirty="0">
                <a:solidFill>
                  <a:srgbClr val="212121"/>
                </a:solidFill>
                <a:latin typeface="Palladio Uralic"/>
                <a:cs typeface="Palladio Uralic"/>
              </a:rPr>
              <a:t>algorithm </a:t>
            </a: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was applied </a:t>
            </a:r>
            <a:r>
              <a:rPr sz="1800" spc="-10" dirty="0">
                <a:solidFill>
                  <a:srgbClr val="212121"/>
                </a:solidFill>
                <a:latin typeface="Palladio Uralic"/>
                <a:cs typeface="Palladio Uralic"/>
              </a:rPr>
              <a:t>to </a:t>
            </a:r>
            <a:r>
              <a:rPr sz="1800" dirty="0">
                <a:solidFill>
                  <a:srgbClr val="212121"/>
                </a:solidFill>
                <a:latin typeface="Palladio Uralic"/>
                <a:cs typeface="Palladio Uralic"/>
              </a:rPr>
              <a:t>a</a:t>
            </a:r>
            <a:r>
              <a:rPr sz="1800" spc="-125" dirty="0">
                <a:solidFill>
                  <a:srgbClr val="212121"/>
                </a:solidFill>
                <a:latin typeface="Palladio Uralic"/>
                <a:cs typeface="Palladio Uralic"/>
              </a:rPr>
              <a:t> </a:t>
            </a:r>
            <a:r>
              <a:rPr sz="1800" dirty="0">
                <a:solidFill>
                  <a:srgbClr val="212121"/>
                </a:solidFill>
                <a:latin typeface="Palladio Uralic"/>
                <a:cs typeface="Palladio Uralic"/>
              </a:rPr>
              <a:t>dataset  </a:t>
            </a:r>
            <a:r>
              <a:rPr sz="1800" spc="-10" dirty="0">
                <a:solidFill>
                  <a:srgbClr val="212121"/>
                </a:solidFill>
                <a:latin typeface="Palladio Uralic"/>
                <a:cs typeface="Palladio Uralic"/>
              </a:rPr>
              <a:t>of </a:t>
            </a: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patients with </a:t>
            </a:r>
            <a:r>
              <a:rPr sz="1800" dirty="0">
                <a:solidFill>
                  <a:srgbClr val="212121"/>
                </a:solidFill>
                <a:latin typeface="Palladio Uralic"/>
                <a:cs typeface="Palladio Uralic"/>
              </a:rPr>
              <a:t>heart disease </a:t>
            </a:r>
            <a:r>
              <a:rPr sz="1800" spc="5" dirty="0">
                <a:solidFill>
                  <a:srgbClr val="212121"/>
                </a:solidFill>
                <a:latin typeface="Palladio Uralic"/>
                <a:cs typeface="Palladio Uralic"/>
              </a:rPr>
              <a:t>to </a:t>
            </a: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predict </a:t>
            </a:r>
            <a:r>
              <a:rPr sz="1800" dirty="0">
                <a:solidFill>
                  <a:srgbClr val="212121"/>
                </a:solidFill>
                <a:latin typeface="Palladio Uralic"/>
                <a:cs typeface="Palladio Uralic"/>
              </a:rPr>
              <a:t>the </a:t>
            </a: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presence </a:t>
            </a:r>
            <a:r>
              <a:rPr sz="1800" spc="-10" dirty="0">
                <a:solidFill>
                  <a:srgbClr val="212121"/>
                </a:solidFill>
                <a:latin typeface="Palladio Uralic"/>
                <a:cs typeface="Palladio Uralic"/>
              </a:rPr>
              <a:t>of</a:t>
            </a:r>
            <a:r>
              <a:rPr sz="1800" spc="-265" dirty="0">
                <a:solidFill>
                  <a:srgbClr val="212121"/>
                </a:solidFill>
                <a:latin typeface="Palladio Uralic"/>
                <a:cs typeface="Palladio Uralic"/>
              </a:rPr>
              <a:t> </a:t>
            </a:r>
            <a:r>
              <a:rPr sz="1800" dirty="0">
                <a:solidFill>
                  <a:srgbClr val="212121"/>
                </a:solidFill>
                <a:latin typeface="Palladio Uralic"/>
                <a:cs typeface="Palladio Uralic"/>
              </a:rPr>
              <a:t>the  </a:t>
            </a: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disease. The </a:t>
            </a:r>
            <a:r>
              <a:rPr sz="1800" dirty="0">
                <a:solidFill>
                  <a:srgbClr val="212121"/>
                </a:solidFill>
                <a:latin typeface="Palladio Uralic"/>
                <a:cs typeface="Palladio Uralic"/>
              </a:rPr>
              <a:t>dataset </a:t>
            </a: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was pre-processed by </a:t>
            </a:r>
            <a:r>
              <a:rPr sz="1800" spc="-10" dirty="0">
                <a:solidFill>
                  <a:srgbClr val="212121"/>
                </a:solidFill>
                <a:latin typeface="Palladio Uralic"/>
                <a:cs typeface="Palladio Uralic"/>
              </a:rPr>
              <a:t>converting the  </a:t>
            </a:r>
            <a:r>
              <a:rPr sz="1800" dirty="0">
                <a:solidFill>
                  <a:srgbClr val="212121"/>
                </a:solidFill>
                <a:latin typeface="Palladio Uralic"/>
                <a:cs typeface="Palladio Uralic"/>
              </a:rPr>
              <a:t>age </a:t>
            </a: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attribute </a:t>
            </a:r>
            <a:r>
              <a:rPr sz="1800" spc="-10" dirty="0">
                <a:solidFill>
                  <a:srgbClr val="212121"/>
                </a:solidFill>
                <a:latin typeface="Palladio Uralic"/>
                <a:cs typeface="Palladio Uralic"/>
              </a:rPr>
              <a:t>to years </a:t>
            </a:r>
            <a:r>
              <a:rPr sz="1800" dirty="0">
                <a:solidFill>
                  <a:srgbClr val="212121"/>
                </a:solidFill>
                <a:latin typeface="Palladio Uralic"/>
                <a:cs typeface="Palladio Uralic"/>
              </a:rPr>
              <a:t>and </a:t>
            </a: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dividing </a:t>
            </a:r>
            <a:r>
              <a:rPr sz="1800" dirty="0">
                <a:solidFill>
                  <a:srgbClr val="212121"/>
                </a:solidFill>
                <a:latin typeface="Palladio Uralic"/>
                <a:cs typeface="Palladio Uralic"/>
              </a:rPr>
              <a:t>it </a:t>
            </a: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into bins </a:t>
            </a:r>
            <a:r>
              <a:rPr sz="1800" spc="-10" dirty="0">
                <a:solidFill>
                  <a:srgbClr val="212121"/>
                </a:solidFill>
                <a:latin typeface="Palladio Uralic"/>
                <a:cs typeface="Palladio Uralic"/>
              </a:rPr>
              <a:t>of </a:t>
            </a:r>
            <a:r>
              <a:rPr sz="1800" dirty="0">
                <a:solidFill>
                  <a:srgbClr val="212121"/>
                </a:solidFill>
                <a:latin typeface="Palladio Uralic"/>
                <a:cs typeface="Palladio Uralic"/>
              </a:rPr>
              <a:t>5-year  </a:t>
            </a: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intervals, as well as dividing </a:t>
            </a:r>
            <a:r>
              <a:rPr sz="1800" spc="-10" dirty="0">
                <a:solidFill>
                  <a:srgbClr val="212121"/>
                </a:solidFill>
                <a:latin typeface="Palladio Uralic"/>
                <a:cs typeface="Palladio Uralic"/>
              </a:rPr>
              <a:t>the </a:t>
            </a: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diastolic </a:t>
            </a:r>
            <a:r>
              <a:rPr sz="1800" dirty="0">
                <a:solidFill>
                  <a:srgbClr val="212121"/>
                </a:solidFill>
                <a:latin typeface="Palladio Uralic"/>
                <a:cs typeface="Palladio Uralic"/>
              </a:rPr>
              <a:t>and </a:t>
            </a: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systolic  blood pressure data </a:t>
            </a:r>
            <a:r>
              <a:rPr sz="1800" dirty="0">
                <a:solidFill>
                  <a:srgbClr val="212121"/>
                </a:solidFill>
                <a:latin typeface="Palladio Uralic"/>
                <a:cs typeface="Palladio Uralic"/>
              </a:rPr>
              <a:t>into </a:t>
            </a: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bins </a:t>
            </a:r>
            <a:r>
              <a:rPr sz="1800" spc="5" dirty="0">
                <a:solidFill>
                  <a:srgbClr val="212121"/>
                </a:solidFill>
                <a:latin typeface="Palladio Uralic"/>
                <a:cs typeface="Palladio Uralic"/>
              </a:rPr>
              <a:t>of </a:t>
            </a:r>
            <a:r>
              <a:rPr sz="1800" dirty="0">
                <a:solidFill>
                  <a:srgbClr val="212121"/>
                </a:solidFill>
                <a:latin typeface="Palladio Uralic"/>
                <a:cs typeface="Palladio Uralic"/>
              </a:rPr>
              <a:t>10 intervals. </a:t>
            </a: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The </a:t>
            </a:r>
            <a:r>
              <a:rPr sz="1800" dirty="0">
                <a:solidFill>
                  <a:srgbClr val="212121"/>
                </a:solidFill>
                <a:latin typeface="Palladio Uralic"/>
                <a:cs typeface="Palladio Uralic"/>
              </a:rPr>
              <a:t>dataset  </a:t>
            </a: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was </a:t>
            </a:r>
            <a:r>
              <a:rPr sz="1800" dirty="0">
                <a:solidFill>
                  <a:srgbClr val="212121"/>
                </a:solidFill>
                <a:latin typeface="Palladio Uralic"/>
                <a:cs typeface="Palladio Uralic"/>
              </a:rPr>
              <a:t>also split </a:t>
            </a:r>
            <a:r>
              <a:rPr sz="1800" spc="-10" dirty="0">
                <a:solidFill>
                  <a:srgbClr val="212121"/>
                </a:solidFill>
                <a:latin typeface="Palladio Uralic"/>
                <a:cs typeface="Palladio Uralic"/>
              </a:rPr>
              <a:t>on the </a:t>
            </a:r>
            <a:r>
              <a:rPr sz="1800" dirty="0">
                <a:solidFill>
                  <a:srgbClr val="212121"/>
                </a:solidFill>
                <a:latin typeface="Palladio Uralic"/>
                <a:cs typeface="Palladio Uralic"/>
              </a:rPr>
              <a:t>basis </a:t>
            </a:r>
            <a:r>
              <a:rPr sz="1800" spc="-10" dirty="0">
                <a:solidFill>
                  <a:srgbClr val="212121"/>
                </a:solidFill>
                <a:latin typeface="Palladio Uralic"/>
                <a:cs typeface="Palladio Uralic"/>
              </a:rPr>
              <a:t>of </a:t>
            </a:r>
            <a:r>
              <a:rPr sz="1800" spc="-15" dirty="0">
                <a:solidFill>
                  <a:srgbClr val="212121"/>
                </a:solidFill>
                <a:latin typeface="Palladio Uralic"/>
                <a:cs typeface="Palladio Uralic"/>
              </a:rPr>
              <a:t>gender </a:t>
            </a:r>
            <a:r>
              <a:rPr sz="1800" spc="-10" dirty="0">
                <a:solidFill>
                  <a:srgbClr val="212121"/>
                </a:solidFill>
                <a:latin typeface="Palladio Uralic"/>
                <a:cs typeface="Palladio Uralic"/>
              </a:rPr>
              <a:t>to </a:t>
            </a:r>
            <a:r>
              <a:rPr sz="1800" dirty="0">
                <a:solidFill>
                  <a:srgbClr val="212121"/>
                </a:solidFill>
                <a:latin typeface="Palladio Uralic"/>
                <a:cs typeface="Palladio Uralic"/>
              </a:rPr>
              <a:t>take </a:t>
            </a: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into account  </a:t>
            </a:r>
            <a:r>
              <a:rPr sz="1800" spc="-10" dirty="0">
                <a:solidFill>
                  <a:srgbClr val="212121"/>
                </a:solidFill>
                <a:latin typeface="Palladio Uralic"/>
                <a:cs typeface="Palladio Uralic"/>
              </a:rPr>
              <a:t>the </a:t>
            </a: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unique characteristics </a:t>
            </a:r>
            <a:r>
              <a:rPr sz="1800" dirty="0">
                <a:solidFill>
                  <a:srgbClr val="212121"/>
                </a:solidFill>
                <a:latin typeface="Palladio Uralic"/>
                <a:cs typeface="Palladio Uralic"/>
              </a:rPr>
              <a:t>and </a:t>
            </a: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progression </a:t>
            </a:r>
            <a:r>
              <a:rPr sz="1800" spc="-10" dirty="0">
                <a:solidFill>
                  <a:srgbClr val="212121"/>
                </a:solidFill>
                <a:latin typeface="Palladio Uralic"/>
                <a:cs typeface="Palladio Uralic"/>
              </a:rPr>
              <a:t>of </a:t>
            </a: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heart </a:t>
            </a:r>
            <a:r>
              <a:rPr sz="1800" dirty="0">
                <a:solidFill>
                  <a:srgbClr val="212121"/>
                </a:solidFill>
                <a:latin typeface="Palladio Uralic"/>
                <a:cs typeface="Palladio Uralic"/>
              </a:rPr>
              <a:t>disease  </a:t>
            </a: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in men </a:t>
            </a:r>
            <a:r>
              <a:rPr sz="1800" dirty="0">
                <a:solidFill>
                  <a:srgbClr val="212121"/>
                </a:solidFill>
                <a:latin typeface="Palladio Uralic"/>
                <a:cs typeface="Palladio Uralic"/>
              </a:rPr>
              <a:t>and</a:t>
            </a:r>
            <a:r>
              <a:rPr sz="1800" spc="-10" dirty="0">
                <a:solidFill>
                  <a:srgbClr val="212121"/>
                </a:solidFill>
                <a:latin typeface="Palladio Uralic"/>
                <a:cs typeface="Palladio Uralic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women.</a:t>
            </a:r>
            <a:endParaRPr sz="1800">
              <a:latin typeface="Palladio Uralic"/>
              <a:cs typeface="Palladio Uralic"/>
            </a:endParaRPr>
          </a:p>
          <a:p>
            <a:pPr marL="79375" algn="just">
              <a:lnSpc>
                <a:spcPct val="100000"/>
              </a:lnSpc>
              <a:spcBef>
                <a:spcPts val="90"/>
              </a:spcBef>
            </a:pP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The elbow curve method was utilized </a:t>
            </a:r>
            <a:r>
              <a:rPr sz="1800" spc="5" dirty="0">
                <a:solidFill>
                  <a:srgbClr val="212121"/>
                </a:solidFill>
                <a:latin typeface="Palladio Uralic"/>
                <a:cs typeface="Palladio Uralic"/>
              </a:rPr>
              <a:t>to </a:t>
            </a: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determine</a:t>
            </a:r>
            <a:r>
              <a:rPr sz="1800" spc="-10" dirty="0">
                <a:solidFill>
                  <a:srgbClr val="212121"/>
                </a:solidFill>
                <a:latin typeface="Palladio Uralic"/>
                <a:cs typeface="Palladio Uralic"/>
              </a:rPr>
              <a:t> the</a:t>
            </a:r>
            <a:endParaRPr sz="1800">
              <a:latin typeface="Palladio Uralic"/>
              <a:cs typeface="Palladio Uralic"/>
            </a:endParaRPr>
          </a:p>
          <a:p>
            <a:pPr marL="22225" algn="just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optimal number </a:t>
            </a:r>
            <a:r>
              <a:rPr sz="1800" spc="-10" dirty="0">
                <a:solidFill>
                  <a:srgbClr val="212121"/>
                </a:solidFill>
                <a:latin typeface="Palladio Uralic"/>
                <a:cs typeface="Palladio Uralic"/>
              </a:rPr>
              <a:t>of </a:t>
            </a: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clusters for </a:t>
            </a:r>
            <a:r>
              <a:rPr sz="1800" spc="-10" dirty="0">
                <a:solidFill>
                  <a:srgbClr val="212121"/>
                </a:solidFill>
                <a:latin typeface="Palladio Uralic"/>
                <a:cs typeface="Palladio Uralic"/>
              </a:rPr>
              <a:t>both </a:t>
            </a: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the </a:t>
            </a:r>
            <a:r>
              <a:rPr sz="1800" dirty="0">
                <a:solidFill>
                  <a:srgbClr val="212121"/>
                </a:solidFill>
                <a:latin typeface="Palladio Uralic"/>
                <a:cs typeface="Palladio Uralic"/>
              </a:rPr>
              <a:t>male and</a:t>
            </a: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 </a:t>
            </a:r>
            <a:r>
              <a:rPr sz="1800" dirty="0">
                <a:solidFill>
                  <a:srgbClr val="212121"/>
                </a:solidFill>
                <a:latin typeface="Palladio Uralic"/>
                <a:cs typeface="Palladio Uralic"/>
              </a:rPr>
              <a:t>female</a:t>
            </a:r>
            <a:endParaRPr sz="1800">
              <a:latin typeface="Palladio Uralic"/>
              <a:cs typeface="Palladio Uralic"/>
            </a:endParaRPr>
          </a:p>
          <a:p>
            <a:pPr marL="22225" marR="5080">
              <a:lnSpc>
                <a:spcPct val="111700"/>
              </a:lnSpc>
              <a:spcBef>
                <a:spcPts val="10"/>
              </a:spcBef>
            </a:pP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datasets. The results indicated </a:t>
            </a:r>
            <a:r>
              <a:rPr sz="1800" dirty="0">
                <a:solidFill>
                  <a:srgbClr val="212121"/>
                </a:solidFill>
                <a:latin typeface="Palladio Uralic"/>
                <a:cs typeface="Palladio Uralic"/>
              </a:rPr>
              <a:t>that </a:t>
            </a:r>
            <a:r>
              <a:rPr sz="1800" spc="-10" dirty="0">
                <a:solidFill>
                  <a:srgbClr val="212121"/>
                </a:solidFill>
                <a:latin typeface="Palladio Uralic"/>
                <a:cs typeface="Palladio Uralic"/>
              </a:rPr>
              <a:t>the </a:t>
            </a:r>
            <a:r>
              <a:rPr sz="1800" spc="5" dirty="0">
                <a:solidFill>
                  <a:srgbClr val="212121"/>
                </a:solidFill>
                <a:latin typeface="Palladio Uralic"/>
                <a:cs typeface="Palladio Uralic"/>
              </a:rPr>
              <a:t>MLP </a:t>
            </a: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model had </a:t>
            </a:r>
            <a:r>
              <a:rPr sz="1800" spc="5" dirty="0">
                <a:solidFill>
                  <a:srgbClr val="212121"/>
                </a:solidFill>
                <a:latin typeface="Palladio Uralic"/>
                <a:cs typeface="Palladio Uralic"/>
              </a:rPr>
              <a:t>the  </a:t>
            </a: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highest accuracy </a:t>
            </a:r>
            <a:r>
              <a:rPr sz="1800" spc="-10" dirty="0">
                <a:solidFill>
                  <a:srgbClr val="212121"/>
                </a:solidFill>
                <a:latin typeface="Palladio Uralic"/>
                <a:cs typeface="Palladio Uralic"/>
              </a:rPr>
              <a:t>of </a:t>
            </a:r>
            <a:r>
              <a:rPr sz="1800" dirty="0">
                <a:solidFill>
                  <a:srgbClr val="212121"/>
                </a:solidFill>
                <a:latin typeface="Palladio Uralic"/>
                <a:cs typeface="Palladio Uralic"/>
              </a:rPr>
              <a:t>87.23%. These </a:t>
            </a: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findings </a:t>
            </a:r>
            <a:r>
              <a:rPr sz="1800" spc="-10" dirty="0">
                <a:solidFill>
                  <a:srgbClr val="212121"/>
                </a:solidFill>
                <a:latin typeface="Palladio Uralic"/>
                <a:cs typeface="Palladio Uralic"/>
              </a:rPr>
              <a:t>demonstrate  the </a:t>
            </a: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potential </a:t>
            </a:r>
            <a:r>
              <a:rPr sz="1800" spc="-10" dirty="0">
                <a:solidFill>
                  <a:srgbClr val="212121"/>
                </a:solidFill>
                <a:latin typeface="Palladio Uralic"/>
                <a:cs typeface="Palladio Uralic"/>
              </a:rPr>
              <a:t>of </a:t>
            </a: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k-modes clustering to accurately predict  </a:t>
            </a:r>
            <a:r>
              <a:rPr sz="1800" spc="-10" dirty="0">
                <a:solidFill>
                  <a:srgbClr val="212121"/>
                </a:solidFill>
                <a:latin typeface="Palladio Uralic"/>
                <a:cs typeface="Palladio Uralic"/>
              </a:rPr>
              <a:t>heart </a:t>
            </a:r>
            <a:r>
              <a:rPr sz="1800" dirty="0">
                <a:solidFill>
                  <a:srgbClr val="212121"/>
                </a:solidFill>
                <a:latin typeface="Palladio Uralic"/>
                <a:cs typeface="Palladio Uralic"/>
              </a:rPr>
              <a:t>disease and suggest that the </a:t>
            </a: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algorithm </a:t>
            </a:r>
            <a:r>
              <a:rPr sz="1800" spc="-10" dirty="0">
                <a:solidFill>
                  <a:srgbClr val="212121"/>
                </a:solidFill>
                <a:latin typeface="Palladio Uralic"/>
                <a:cs typeface="Palladio Uralic"/>
              </a:rPr>
              <a:t>could </a:t>
            </a:r>
            <a:r>
              <a:rPr sz="1800" dirty="0">
                <a:solidFill>
                  <a:srgbClr val="212121"/>
                </a:solidFill>
                <a:latin typeface="Palladio Uralic"/>
                <a:cs typeface="Palladio Uralic"/>
              </a:rPr>
              <a:t>be a  </a:t>
            </a: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valuable </a:t>
            </a:r>
            <a:r>
              <a:rPr sz="1800" spc="-10" dirty="0">
                <a:solidFill>
                  <a:srgbClr val="212121"/>
                </a:solidFill>
                <a:latin typeface="Palladio Uralic"/>
                <a:cs typeface="Palladio Uralic"/>
              </a:rPr>
              <a:t>tool </a:t>
            </a: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in </a:t>
            </a:r>
            <a:r>
              <a:rPr sz="1800" spc="-10" dirty="0">
                <a:solidFill>
                  <a:srgbClr val="212121"/>
                </a:solidFill>
                <a:latin typeface="Palladio Uralic"/>
                <a:cs typeface="Palladio Uralic"/>
              </a:rPr>
              <a:t>the </a:t>
            </a: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development </a:t>
            </a:r>
            <a:r>
              <a:rPr sz="1800" spc="-10" dirty="0">
                <a:solidFill>
                  <a:srgbClr val="212121"/>
                </a:solidFill>
                <a:latin typeface="Palladio Uralic"/>
                <a:cs typeface="Palladio Uralic"/>
              </a:rPr>
              <a:t>of </a:t>
            </a: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targeted diagnostic  and </a:t>
            </a:r>
            <a:r>
              <a:rPr sz="1800" spc="-10" dirty="0">
                <a:solidFill>
                  <a:srgbClr val="212121"/>
                </a:solidFill>
                <a:latin typeface="Palladio Uralic"/>
                <a:cs typeface="Palladio Uralic"/>
              </a:rPr>
              <a:t>treatment </a:t>
            </a: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strategies for </a:t>
            </a:r>
            <a:r>
              <a:rPr sz="1800" spc="-10" dirty="0">
                <a:solidFill>
                  <a:srgbClr val="212121"/>
                </a:solidFill>
                <a:latin typeface="Palladio Uralic"/>
                <a:cs typeface="Palladio Uralic"/>
              </a:rPr>
              <a:t>the </a:t>
            </a: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disease. The study utilized  </a:t>
            </a:r>
            <a:r>
              <a:rPr sz="1800" spc="-10" dirty="0">
                <a:solidFill>
                  <a:srgbClr val="212121"/>
                </a:solidFill>
                <a:latin typeface="Palladio Uralic"/>
                <a:cs typeface="Palladio Uralic"/>
              </a:rPr>
              <a:t>the </a:t>
            </a:r>
            <a:r>
              <a:rPr sz="1800" dirty="0">
                <a:solidFill>
                  <a:srgbClr val="212121"/>
                </a:solidFill>
                <a:latin typeface="Palladio Uralic"/>
                <a:cs typeface="Palladio Uralic"/>
              </a:rPr>
              <a:t>Kaggle </a:t>
            </a: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cardiovascular </a:t>
            </a:r>
            <a:r>
              <a:rPr sz="1800" dirty="0">
                <a:solidFill>
                  <a:srgbClr val="212121"/>
                </a:solidFill>
                <a:latin typeface="Palladio Uralic"/>
                <a:cs typeface="Palladio Uralic"/>
              </a:rPr>
              <a:t>disease</a:t>
            </a:r>
            <a:r>
              <a:rPr sz="1800" spc="-45" dirty="0">
                <a:solidFill>
                  <a:srgbClr val="212121"/>
                </a:solidFill>
                <a:latin typeface="Palladio Uralic"/>
                <a:cs typeface="Palladio Uralic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dataset</a:t>
            </a:r>
            <a:endParaRPr sz="1800">
              <a:latin typeface="Palladio Uralic"/>
              <a:cs typeface="Palladio Uralic"/>
            </a:endParaRPr>
          </a:p>
          <a:p>
            <a:pPr marL="22225" marR="1299845">
              <a:lnSpc>
                <a:spcPct val="111100"/>
              </a:lnSpc>
              <a:spcBef>
                <a:spcPts val="30"/>
              </a:spcBef>
            </a:pP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with </a:t>
            </a:r>
            <a:r>
              <a:rPr sz="1800" dirty="0">
                <a:solidFill>
                  <a:srgbClr val="212121"/>
                </a:solidFill>
                <a:latin typeface="Palladio Uralic"/>
                <a:cs typeface="Palladio Uralic"/>
              </a:rPr>
              <a:t>70,000 </a:t>
            </a: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instances, </a:t>
            </a:r>
            <a:r>
              <a:rPr sz="1800" dirty="0">
                <a:solidFill>
                  <a:srgbClr val="212121"/>
                </a:solidFill>
                <a:latin typeface="Palladio Uralic"/>
                <a:cs typeface="Palladio Uralic"/>
              </a:rPr>
              <a:t>and all </a:t>
            </a: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algorithms were  implemented </a:t>
            </a:r>
            <a:r>
              <a:rPr sz="1800" spc="-10" dirty="0">
                <a:solidFill>
                  <a:srgbClr val="212121"/>
                </a:solidFill>
                <a:latin typeface="Palladio Uralic"/>
                <a:cs typeface="Palladio Uralic"/>
              </a:rPr>
              <a:t>on </a:t>
            </a: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Jupiter </a:t>
            </a:r>
            <a:r>
              <a:rPr sz="1800" dirty="0">
                <a:solidFill>
                  <a:srgbClr val="212121"/>
                </a:solidFill>
                <a:latin typeface="Palladio Uralic"/>
                <a:cs typeface="Palladio Uralic"/>
              </a:rPr>
              <a:t>notebook</a:t>
            </a:r>
            <a:r>
              <a:rPr sz="1800" spc="-20" dirty="0">
                <a:solidFill>
                  <a:srgbClr val="212121"/>
                </a:solidFill>
                <a:latin typeface="Palladio Uralic"/>
                <a:cs typeface="Palladio Uralic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Palladio Uralic"/>
                <a:cs typeface="Palladio Uralic"/>
              </a:rPr>
              <a:t>pad.</a:t>
            </a:r>
            <a:endParaRPr sz="1800">
              <a:latin typeface="Palladio Uralic"/>
              <a:cs typeface="Palladio Uralic"/>
            </a:endParaRP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4648200"/>
            <a:ext cx="5585642" cy="43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0">
              <a:lnSpc>
                <a:spcPct val="100000"/>
              </a:lnSpc>
              <a:spcBef>
                <a:spcPts val="100"/>
              </a:spcBef>
            </a:pPr>
            <a:r>
              <a:rPr lang="en-IN" spc="60" dirty="0"/>
              <a:t>            </a:t>
            </a:r>
            <a:r>
              <a:rPr spc="60" dirty="0"/>
              <a:t>THANK</a:t>
            </a:r>
            <a:r>
              <a:rPr spc="-70" dirty="0"/>
              <a:t> </a:t>
            </a:r>
            <a:r>
              <a:rPr spc="-30" dirty="0"/>
              <a:t>YOU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6" y="1016381"/>
            <a:ext cx="30016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u="heavy" spc="-7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80" dirty="0">
                <a:uFill>
                  <a:solidFill>
                    <a:srgbClr val="000000"/>
                  </a:solidFill>
                </a:uFill>
              </a:rPr>
              <a:t>INTRODUCTION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1410" y="1835784"/>
            <a:ext cx="5860415" cy="7145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Times New Roman"/>
                <a:cs typeface="Times New Roman"/>
              </a:rPr>
              <a:t>Cardio-Vascular </a:t>
            </a:r>
            <a:r>
              <a:rPr sz="1600" spc="-45" dirty="0">
                <a:latin typeface="Times New Roman"/>
                <a:cs typeface="Times New Roman"/>
              </a:rPr>
              <a:t>diseases </a:t>
            </a:r>
            <a:r>
              <a:rPr sz="1600" spc="-40" dirty="0">
                <a:latin typeface="Times New Roman"/>
                <a:cs typeface="Times New Roman"/>
              </a:rPr>
              <a:t>are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45" dirty="0">
                <a:latin typeface="Times New Roman"/>
                <a:cs typeface="Times New Roman"/>
              </a:rPr>
              <a:t>primary cause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20" dirty="0">
                <a:latin typeface="Times New Roman"/>
                <a:cs typeface="Times New Roman"/>
              </a:rPr>
              <a:t>death </a:t>
            </a:r>
            <a:r>
              <a:rPr sz="1600" spc="-45" dirty="0">
                <a:latin typeface="Times New Roman"/>
                <a:cs typeface="Times New Roman"/>
              </a:rPr>
              <a:t>worldwide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over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20" dirty="0">
                <a:latin typeface="Times New Roman"/>
                <a:cs typeface="Times New Roman"/>
              </a:rPr>
              <a:t>past </a:t>
            </a:r>
            <a:r>
              <a:rPr sz="1600" spc="-40" dirty="0">
                <a:latin typeface="Times New Roman"/>
                <a:cs typeface="Times New Roman"/>
              </a:rPr>
              <a:t>decade. According </a:t>
            </a:r>
            <a:r>
              <a:rPr sz="1600" spc="20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30" dirty="0">
                <a:latin typeface="Times New Roman"/>
                <a:cs typeface="Times New Roman"/>
              </a:rPr>
              <a:t>World </a:t>
            </a:r>
            <a:r>
              <a:rPr sz="1600" spc="-20" dirty="0">
                <a:latin typeface="Times New Roman"/>
                <a:cs typeface="Times New Roman"/>
              </a:rPr>
              <a:t>Health </a:t>
            </a:r>
            <a:r>
              <a:rPr sz="1600" spc="-25" dirty="0">
                <a:latin typeface="Times New Roman"/>
                <a:cs typeface="Times New Roman"/>
              </a:rPr>
              <a:t>Organization </a:t>
            </a:r>
            <a:r>
              <a:rPr sz="1600" spc="-30" dirty="0">
                <a:latin typeface="Times New Roman"/>
                <a:cs typeface="Times New Roman"/>
              </a:rPr>
              <a:t>it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60" dirty="0">
                <a:latin typeface="Times New Roman"/>
                <a:cs typeface="Times New Roman"/>
              </a:rPr>
              <a:t>is</a:t>
            </a:r>
            <a:endParaRPr sz="1600">
              <a:latin typeface="Times New Roman"/>
              <a:cs typeface="Times New Roman"/>
            </a:endParaRPr>
          </a:p>
          <a:p>
            <a:pPr marL="12700" marR="549275">
              <a:lnSpc>
                <a:spcPct val="176500"/>
              </a:lnSpc>
              <a:spcBef>
                <a:spcPts val="15"/>
              </a:spcBef>
            </a:pPr>
            <a:r>
              <a:rPr sz="1600" spc="-30" dirty="0">
                <a:latin typeface="Times New Roman"/>
                <a:cs typeface="Times New Roman"/>
              </a:rPr>
              <a:t>estimated </a:t>
            </a:r>
            <a:r>
              <a:rPr sz="1600" spc="-5" dirty="0">
                <a:latin typeface="Times New Roman"/>
                <a:cs typeface="Times New Roman"/>
              </a:rPr>
              <a:t>that </a:t>
            </a:r>
            <a:r>
              <a:rPr sz="1600" spc="-25" dirty="0">
                <a:latin typeface="Times New Roman"/>
                <a:cs typeface="Times New Roman"/>
              </a:rPr>
              <a:t>over </a:t>
            </a:r>
            <a:r>
              <a:rPr sz="1600" spc="-50" dirty="0">
                <a:latin typeface="Times New Roman"/>
                <a:cs typeface="Times New Roman"/>
              </a:rPr>
              <a:t>17.9 </a:t>
            </a:r>
            <a:r>
              <a:rPr sz="1600" spc="-45" dirty="0">
                <a:latin typeface="Times New Roman"/>
                <a:cs typeface="Times New Roman"/>
              </a:rPr>
              <a:t>million </a:t>
            </a:r>
            <a:r>
              <a:rPr sz="1600" spc="-20" dirty="0">
                <a:latin typeface="Times New Roman"/>
                <a:cs typeface="Times New Roman"/>
              </a:rPr>
              <a:t>death </a:t>
            </a:r>
            <a:r>
              <a:rPr sz="1600" spc="-30" dirty="0">
                <a:latin typeface="Times New Roman"/>
                <a:cs typeface="Times New Roman"/>
              </a:rPr>
              <a:t>occur </a:t>
            </a:r>
            <a:r>
              <a:rPr sz="1600" spc="-35" dirty="0">
                <a:latin typeface="Times New Roman"/>
                <a:cs typeface="Times New Roman"/>
              </a:rPr>
              <a:t>each </a:t>
            </a:r>
            <a:r>
              <a:rPr sz="1600" spc="-60" dirty="0">
                <a:latin typeface="Times New Roman"/>
                <a:cs typeface="Times New Roman"/>
              </a:rPr>
              <a:t>year </a:t>
            </a:r>
            <a:r>
              <a:rPr sz="1600" spc="-40" dirty="0">
                <a:latin typeface="Times New Roman"/>
                <a:cs typeface="Times New Roman"/>
              </a:rPr>
              <a:t>because </a:t>
            </a:r>
            <a:r>
              <a:rPr sz="1600" dirty="0">
                <a:latin typeface="Times New Roman"/>
                <a:cs typeface="Times New Roman"/>
              </a:rPr>
              <a:t>of  </a:t>
            </a:r>
            <a:r>
              <a:rPr sz="1600" spc="-40" dirty="0">
                <a:latin typeface="Times New Roman"/>
                <a:cs typeface="Times New Roman"/>
              </a:rPr>
              <a:t>cardiovascular </a:t>
            </a:r>
            <a:r>
              <a:rPr sz="1600" spc="-45" dirty="0">
                <a:latin typeface="Times New Roman"/>
                <a:cs typeface="Times New Roman"/>
              </a:rPr>
              <a:t>diseases </a:t>
            </a:r>
            <a:r>
              <a:rPr sz="1600" spc="-15" dirty="0">
                <a:latin typeface="Times New Roman"/>
                <a:cs typeface="Times New Roman"/>
              </a:rPr>
              <a:t>and </a:t>
            </a:r>
            <a:r>
              <a:rPr sz="1600" spc="5" dirty="0">
                <a:latin typeface="Times New Roman"/>
                <a:cs typeface="Times New Roman"/>
              </a:rPr>
              <a:t>out </a:t>
            </a:r>
            <a:r>
              <a:rPr sz="1600" spc="-10" dirty="0">
                <a:latin typeface="Times New Roman"/>
                <a:cs typeface="Times New Roman"/>
              </a:rPr>
              <a:t>of </a:t>
            </a:r>
            <a:r>
              <a:rPr sz="1600" spc="-25" dirty="0">
                <a:latin typeface="Times New Roman"/>
                <a:cs typeface="Times New Roman"/>
              </a:rPr>
              <a:t>these </a:t>
            </a:r>
            <a:r>
              <a:rPr sz="1600" spc="-20" dirty="0">
                <a:latin typeface="Times New Roman"/>
                <a:cs typeface="Times New Roman"/>
              </a:rPr>
              <a:t>deaths </a:t>
            </a:r>
            <a:r>
              <a:rPr sz="1600" spc="-40" dirty="0">
                <a:latin typeface="Times New Roman"/>
                <a:cs typeface="Times New Roman"/>
              </a:rPr>
              <a:t>80% </a:t>
            </a:r>
            <a:r>
              <a:rPr sz="1600" spc="-60" dirty="0">
                <a:latin typeface="Times New Roman"/>
                <a:cs typeface="Times New Roman"/>
              </a:rPr>
              <a:t>is </a:t>
            </a:r>
            <a:r>
              <a:rPr sz="1600" spc="-15" dirty="0">
                <a:latin typeface="Times New Roman"/>
                <a:cs typeface="Times New Roman"/>
              </a:rPr>
              <a:t>attributed </a:t>
            </a:r>
            <a:r>
              <a:rPr sz="1600" spc="20" dirty="0">
                <a:latin typeface="Times New Roman"/>
                <a:cs typeface="Times New Roman"/>
              </a:rPr>
              <a:t>to  </a:t>
            </a:r>
            <a:r>
              <a:rPr sz="1600" spc="-25" dirty="0">
                <a:latin typeface="Times New Roman"/>
                <a:cs typeface="Times New Roman"/>
              </a:rPr>
              <a:t>coronary </a:t>
            </a:r>
            <a:r>
              <a:rPr sz="1600" spc="-40" dirty="0">
                <a:latin typeface="Times New Roman"/>
                <a:cs typeface="Times New Roman"/>
              </a:rPr>
              <a:t>artery </a:t>
            </a:r>
            <a:r>
              <a:rPr sz="1600" spc="-50" dirty="0">
                <a:latin typeface="Times New Roman"/>
                <a:cs typeface="Times New Roman"/>
              </a:rPr>
              <a:t>disease </a:t>
            </a:r>
            <a:r>
              <a:rPr sz="1600" spc="-15" dirty="0">
                <a:latin typeface="Times New Roman"/>
                <a:cs typeface="Times New Roman"/>
              </a:rPr>
              <a:t>and </a:t>
            </a:r>
            <a:r>
              <a:rPr sz="1600" spc="-40" dirty="0">
                <a:latin typeface="Times New Roman"/>
                <a:cs typeface="Times New Roman"/>
              </a:rPr>
              <a:t>cerebral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stroke</a:t>
            </a:r>
            <a:endParaRPr sz="1600">
              <a:latin typeface="Times New Roman"/>
              <a:cs typeface="Times New Roman"/>
            </a:endParaRPr>
          </a:p>
          <a:p>
            <a:pPr marL="12700" marR="267335">
              <a:lnSpc>
                <a:spcPct val="176700"/>
              </a:lnSpc>
              <a:spcBef>
                <a:spcPts val="1430"/>
              </a:spcBef>
            </a:pPr>
            <a:r>
              <a:rPr sz="1600" spc="-40" dirty="0">
                <a:latin typeface="Times New Roman"/>
                <a:cs typeface="Times New Roman"/>
              </a:rPr>
              <a:t>Various </a:t>
            </a:r>
            <a:r>
              <a:rPr sz="1600" spc="-50" dirty="0">
                <a:latin typeface="Times New Roman"/>
                <a:cs typeface="Times New Roman"/>
              </a:rPr>
              <a:t>risk </a:t>
            </a:r>
            <a:r>
              <a:rPr sz="1600" spc="-20" dirty="0">
                <a:latin typeface="Times New Roman"/>
                <a:cs typeface="Times New Roman"/>
              </a:rPr>
              <a:t>factors </a:t>
            </a:r>
            <a:r>
              <a:rPr sz="1600" spc="-25" dirty="0">
                <a:latin typeface="Times New Roman"/>
                <a:cs typeface="Times New Roman"/>
              </a:rPr>
              <a:t>such </a:t>
            </a:r>
            <a:r>
              <a:rPr sz="1600" spc="-55" dirty="0">
                <a:latin typeface="Times New Roman"/>
                <a:cs typeface="Times New Roman"/>
              </a:rPr>
              <a:t>as </a:t>
            </a:r>
            <a:r>
              <a:rPr sz="1600" spc="-35" dirty="0">
                <a:latin typeface="Times New Roman"/>
                <a:cs typeface="Times New Roman"/>
              </a:rPr>
              <a:t>smoking, </a:t>
            </a:r>
            <a:r>
              <a:rPr sz="1600" spc="-30" dirty="0">
                <a:latin typeface="Times New Roman"/>
                <a:cs typeface="Times New Roman"/>
              </a:rPr>
              <a:t>overuse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35" dirty="0">
                <a:latin typeface="Times New Roman"/>
                <a:cs typeface="Times New Roman"/>
              </a:rPr>
              <a:t>alcohol </a:t>
            </a:r>
            <a:r>
              <a:rPr sz="1600" spc="-25" dirty="0">
                <a:latin typeface="Times New Roman"/>
                <a:cs typeface="Times New Roman"/>
              </a:rPr>
              <a:t>and </a:t>
            </a:r>
            <a:r>
              <a:rPr sz="1600" spc="-40" dirty="0">
                <a:latin typeface="Times New Roman"/>
                <a:cs typeface="Times New Roman"/>
              </a:rPr>
              <a:t>caffeine,  </a:t>
            </a:r>
            <a:r>
              <a:rPr sz="1600" spc="-35" dirty="0">
                <a:latin typeface="Times New Roman"/>
                <a:cs typeface="Times New Roman"/>
              </a:rPr>
              <a:t>stress, </a:t>
            </a:r>
            <a:r>
              <a:rPr sz="1600" spc="-15" dirty="0">
                <a:latin typeface="Times New Roman"/>
                <a:cs typeface="Times New Roman"/>
              </a:rPr>
              <a:t>and </a:t>
            </a:r>
            <a:r>
              <a:rPr sz="1600" spc="-50" dirty="0">
                <a:latin typeface="Times New Roman"/>
                <a:cs typeface="Times New Roman"/>
              </a:rPr>
              <a:t>physical inactivity </a:t>
            </a:r>
            <a:r>
              <a:rPr sz="1600" spc="-45" dirty="0">
                <a:latin typeface="Times New Roman"/>
                <a:cs typeface="Times New Roman"/>
              </a:rPr>
              <a:t>along </a:t>
            </a:r>
            <a:r>
              <a:rPr sz="1600" spc="-35" dirty="0">
                <a:latin typeface="Times New Roman"/>
                <a:cs typeface="Times New Roman"/>
              </a:rPr>
              <a:t>with </a:t>
            </a:r>
            <a:r>
              <a:rPr sz="1600" spc="5" dirty="0">
                <a:latin typeface="Times New Roman"/>
                <a:cs typeface="Times New Roman"/>
              </a:rPr>
              <a:t>other </a:t>
            </a:r>
            <a:r>
              <a:rPr sz="1600" spc="-50" dirty="0">
                <a:latin typeface="Times New Roman"/>
                <a:cs typeface="Times New Roman"/>
              </a:rPr>
              <a:t>physiological </a:t>
            </a:r>
            <a:r>
              <a:rPr sz="1600" spc="-20" dirty="0">
                <a:latin typeface="Times New Roman"/>
                <a:cs typeface="Times New Roman"/>
              </a:rPr>
              <a:t>factors </a:t>
            </a:r>
            <a:r>
              <a:rPr sz="1600" spc="-60" dirty="0">
                <a:latin typeface="Times New Roman"/>
                <a:cs typeface="Times New Roman"/>
              </a:rPr>
              <a:t>like  </a:t>
            </a:r>
            <a:r>
              <a:rPr sz="1600" spc="-40" dirty="0">
                <a:latin typeface="Times New Roman"/>
                <a:cs typeface="Times New Roman"/>
              </a:rPr>
              <a:t>obesity, </a:t>
            </a:r>
            <a:r>
              <a:rPr sz="1600" spc="-25" dirty="0">
                <a:latin typeface="Times New Roman"/>
                <a:cs typeface="Times New Roman"/>
              </a:rPr>
              <a:t>hypertension, </a:t>
            </a:r>
            <a:r>
              <a:rPr sz="1600" spc="-35" dirty="0">
                <a:latin typeface="Times New Roman"/>
                <a:cs typeface="Times New Roman"/>
              </a:rPr>
              <a:t>high </a:t>
            </a:r>
            <a:r>
              <a:rPr sz="1600" spc="-10" dirty="0">
                <a:latin typeface="Times New Roman"/>
                <a:cs typeface="Times New Roman"/>
              </a:rPr>
              <a:t>blood </a:t>
            </a:r>
            <a:r>
              <a:rPr sz="1600" spc="-30" dirty="0">
                <a:latin typeface="Times New Roman"/>
                <a:cs typeface="Times New Roman"/>
              </a:rPr>
              <a:t>cholesterol, </a:t>
            </a:r>
            <a:r>
              <a:rPr sz="1600" spc="-15" dirty="0">
                <a:latin typeface="Times New Roman"/>
                <a:cs typeface="Times New Roman"/>
              </a:rPr>
              <a:t>and </a:t>
            </a:r>
            <a:r>
              <a:rPr sz="1600" spc="-35" dirty="0">
                <a:latin typeface="Times New Roman"/>
                <a:cs typeface="Times New Roman"/>
              </a:rPr>
              <a:t>pre-existing </a:t>
            </a:r>
            <a:r>
              <a:rPr sz="1600" spc="-15" dirty="0">
                <a:latin typeface="Times New Roman"/>
                <a:cs typeface="Times New Roman"/>
              </a:rPr>
              <a:t>heart  </a:t>
            </a:r>
            <a:r>
              <a:rPr sz="1600" spc="-20" dirty="0">
                <a:latin typeface="Times New Roman"/>
                <a:cs typeface="Times New Roman"/>
              </a:rPr>
              <a:t>conditions </a:t>
            </a:r>
            <a:r>
              <a:rPr sz="1600" spc="-40" dirty="0">
                <a:latin typeface="Times New Roman"/>
                <a:cs typeface="Times New Roman"/>
              </a:rPr>
              <a:t>are </a:t>
            </a:r>
            <a:r>
              <a:rPr sz="1600" spc="-5" dirty="0">
                <a:latin typeface="Times New Roman"/>
                <a:cs typeface="Times New Roman"/>
              </a:rPr>
              <a:t>often </a:t>
            </a:r>
            <a:r>
              <a:rPr sz="1600" spc="-45" dirty="0">
                <a:latin typeface="Times New Roman"/>
                <a:cs typeface="Times New Roman"/>
              </a:rPr>
              <a:t>deciding </a:t>
            </a:r>
            <a:r>
              <a:rPr sz="1600" spc="-20" dirty="0">
                <a:latin typeface="Times New Roman"/>
                <a:cs typeface="Times New Roman"/>
              </a:rPr>
              <a:t>factors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-15" dirty="0">
                <a:latin typeface="Times New Roman"/>
                <a:cs typeface="Times New Roman"/>
              </a:rPr>
              <a:t>heart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disease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1600" spc="-10" dirty="0">
                <a:latin typeface="Times New Roman"/>
                <a:cs typeface="Times New Roman"/>
              </a:rPr>
              <a:t>The </a:t>
            </a:r>
            <a:r>
              <a:rPr sz="1600" spc="-30" dirty="0">
                <a:latin typeface="Times New Roman"/>
                <a:cs typeface="Times New Roman"/>
              </a:rPr>
              <a:t>major </a:t>
            </a:r>
            <a:r>
              <a:rPr sz="1600" spc="-50" dirty="0">
                <a:latin typeface="Times New Roman"/>
                <a:cs typeface="Times New Roman"/>
              </a:rPr>
              <a:t>challenge </a:t>
            </a:r>
            <a:r>
              <a:rPr sz="1600" spc="-35" dirty="0">
                <a:latin typeface="Times New Roman"/>
                <a:cs typeface="Times New Roman"/>
              </a:rPr>
              <a:t>faced </a:t>
            </a:r>
            <a:r>
              <a:rPr sz="1600" spc="-45" dirty="0">
                <a:latin typeface="Times New Roman"/>
                <a:cs typeface="Times New Roman"/>
              </a:rPr>
              <a:t>in </a:t>
            </a:r>
            <a:r>
              <a:rPr sz="1600" spc="-10" dirty="0">
                <a:latin typeface="Times New Roman"/>
                <a:cs typeface="Times New Roman"/>
              </a:rPr>
              <a:t>the </a:t>
            </a:r>
            <a:r>
              <a:rPr sz="1600" spc="-35" dirty="0">
                <a:latin typeface="Times New Roman"/>
                <a:cs typeface="Times New Roman"/>
              </a:rPr>
              <a:t>world </a:t>
            </a:r>
            <a:r>
              <a:rPr sz="1600" spc="-10" dirty="0">
                <a:latin typeface="Times New Roman"/>
                <a:cs typeface="Times New Roman"/>
              </a:rPr>
              <a:t>of </a:t>
            </a:r>
            <a:r>
              <a:rPr sz="1600" spc="-40" dirty="0">
                <a:latin typeface="Times New Roman"/>
                <a:cs typeface="Times New Roman"/>
              </a:rPr>
              <a:t>medical </a:t>
            </a:r>
            <a:r>
              <a:rPr sz="1600" spc="-45" dirty="0">
                <a:latin typeface="Times New Roman"/>
                <a:cs typeface="Times New Roman"/>
              </a:rPr>
              <a:t>sciences </a:t>
            </a:r>
            <a:r>
              <a:rPr sz="1600" spc="-35" dirty="0">
                <a:latin typeface="Times New Roman"/>
                <a:cs typeface="Times New Roman"/>
              </a:rPr>
              <a:t>today </a:t>
            </a:r>
            <a:r>
              <a:rPr sz="1600" spc="-60" dirty="0">
                <a:latin typeface="Times New Roman"/>
                <a:cs typeface="Times New Roman"/>
              </a:rPr>
              <a:t>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75800"/>
              </a:lnSpc>
              <a:spcBef>
                <a:spcPts val="25"/>
              </a:spcBef>
            </a:pPr>
            <a:r>
              <a:rPr sz="1600" spc="-20" dirty="0">
                <a:latin typeface="Times New Roman"/>
                <a:cs typeface="Times New Roman"/>
              </a:rPr>
              <a:t>provision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60" dirty="0">
                <a:latin typeface="Times New Roman"/>
                <a:cs typeface="Times New Roman"/>
              </a:rPr>
              <a:t>quality </a:t>
            </a:r>
            <a:r>
              <a:rPr sz="1600" spc="-45" dirty="0">
                <a:latin typeface="Times New Roman"/>
                <a:cs typeface="Times New Roman"/>
              </a:rPr>
              <a:t>service </a:t>
            </a:r>
            <a:r>
              <a:rPr sz="1600" spc="-25" dirty="0">
                <a:latin typeface="Times New Roman"/>
                <a:cs typeface="Times New Roman"/>
              </a:rPr>
              <a:t>and </a:t>
            </a:r>
            <a:r>
              <a:rPr sz="1600" spc="-40" dirty="0">
                <a:latin typeface="Times New Roman"/>
                <a:cs typeface="Times New Roman"/>
              </a:rPr>
              <a:t>efficient </a:t>
            </a:r>
            <a:r>
              <a:rPr sz="1600" spc="-15" dirty="0">
                <a:latin typeface="Times New Roman"/>
                <a:cs typeface="Times New Roman"/>
              </a:rPr>
              <a:t>and </a:t>
            </a:r>
            <a:r>
              <a:rPr sz="1600" spc="-35" dirty="0">
                <a:latin typeface="Times New Roman"/>
                <a:cs typeface="Times New Roman"/>
              </a:rPr>
              <a:t>accurate </a:t>
            </a:r>
            <a:r>
              <a:rPr sz="1600" spc="-25" dirty="0">
                <a:latin typeface="Times New Roman"/>
                <a:cs typeface="Times New Roman"/>
              </a:rPr>
              <a:t>prediction. </a:t>
            </a:r>
            <a:r>
              <a:rPr sz="1600" spc="-20" dirty="0">
                <a:latin typeface="Times New Roman"/>
                <a:cs typeface="Times New Roman"/>
              </a:rPr>
              <a:t>The </a:t>
            </a:r>
            <a:r>
              <a:rPr sz="1600" spc="-35" dirty="0">
                <a:latin typeface="Times New Roman"/>
                <a:cs typeface="Times New Roman"/>
              </a:rPr>
              <a:t>later  </a:t>
            </a:r>
            <a:r>
              <a:rPr sz="1600" spc="-10" dirty="0">
                <a:latin typeface="Times New Roman"/>
                <a:cs typeface="Times New Roman"/>
              </a:rPr>
              <a:t>problem </a:t>
            </a:r>
            <a:r>
              <a:rPr sz="1600" spc="-40" dirty="0">
                <a:latin typeface="Times New Roman"/>
                <a:cs typeface="Times New Roman"/>
              </a:rPr>
              <a:t>can </a:t>
            </a:r>
            <a:r>
              <a:rPr sz="1600" spc="-15" dirty="0">
                <a:latin typeface="Times New Roman"/>
                <a:cs typeface="Times New Roman"/>
              </a:rPr>
              <a:t>be </a:t>
            </a:r>
            <a:r>
              <a:rPr sz="1600" spc="-40" dirty="0">
                <a:latin typeface="Times New Roman"/>
                <a:cs typeface="Times New Roman"/>
              </a:rPr>
              <a:t>solved </a:t>
            </a:r>
            <a:r>
              <a:rPr sz="1600" spc="-70" dirty="0">
                <a:latin typeface="Times New Roman"/>
                <a:cs typeface="Times New Roman"/>
              </a:rPr>
              <a:t>by </a:t>
            </a:r>
            <a:r>
              <a:rPr sz="1600" spc="-20" dirty="0">
                <a:latin typeface="Times New Roman"/>
                <a:cs typeface="Times New Roman"/>
              </a:rPr>
              <a:t>automation </a:t>
            </a:r>
            <a:r>
              <a:rPr sz="1600" spc="-45" dirty="0">
                <a:latin typeface="Times New Roman"/>
                <a:cs typeface="Times New Roman"/>
              </a:rPr>
              <a:t>with </a:t>
            </a:r>
            <a:r>
              <a:rPr sz="1600" spc="-10" dirty="0">
                <a:latin typeface="Times New Roman"/>
                <a:cs typeface="Times New Roman"/>
              </a:rPr>
              <a:t>the </a:t>
            </a:r>
            <a:r>
              <a:rPr sz="1600" spc="-25" dirty="0">
                <a:latin typeface="Times New Roman"/>
                <a:cs typeface="Times New Roman"/>
              </a:rPr>
              <a:t>help </a:t>
            </a:r>
            <a:r>
              <a:rPr sz="1600" spc="-10" dirty="0">
                <a:latin typeface="Times New Roman"/>
                <a:cs typeface="Times New Roman"/>
              </a:rPr>
              <a:t>of Data </a:t>
            </a:r>
            <a:r>
              <a:rPr sz="1600" spc="-55" dirty="0">
                <a:latin typeface="Times New Roman"/>
                <a:cs typeface="Times New Roman"/>
              </a:rPr>
              <a:t>Mining </a:t>
            </a:r>
            <a:r>
              <a:rPr sz="1600" spc="-15" dirty="0">
                <a:latin typeface="Times New Roman"/>
                <a:cs typeface="Times New Roman"/>
              </a:rPr>
              <a:t>and  </a:t>
            </a:r>
            <a:r>
              <a:rPr sz="1600" spc="-40" dirty="0">
                <a:latin typeface="Times New Roman"/>
                <a:cs typeface="Times New Roman"/>
              </a:rPr>
              <a:t>Machine Learning. </a:t>
            </a:r>
            <a:r>
              <a:rPr sz="1600" spc="-10" dirty="0">
                <a:latin typeface="Times New Roman"/>
                <a:cs typeface="Times New Roman"/>
              </a:rPr>
              <a:t>Data </a:t>
            </a:r>
            <a:r>
              <a:rPr sz="1600" spc="-40" dirty="0">
                <a:latin typeface="Times New Roman"/>
                <a:cs typeface="Times New Roman"/>
              </a:rPr>
              <a:t>mining </a:t>
            </a:r>
            <a:r>
              <a:rPr sz="1600" spc="-60" dirty="0">
                <a:latin typeface="Times New Roman"/>
                <a:cs typeface="Times New Roman"/>
              </a:rPr>
              <a:t>is </a:t>
            </a:r>
            <a:r>
              <a:rPr sz="1600" spc="-30" dirty="0">
                <a:latin typeface="Times New Roman"/>
                <a:cs typeface="Times New Roman"/>
              </a:rPr>
              <a:t>defined </a:t>
            </a:r>
            <a:r>
              <a:rPr sz="1600" spc="-55" dirty="0">
                <a:latin typeface="Times New Roman"/>
                <a:cs typeface="Times New Roman"/>
              </a:rPr>
              <a:t>as </a:t>
            </a:r>
            <a:r>
              <a:rPr sz="1600" spc="-65" dirty="0">
                <a:latin typeface="Times New Roman"/>
                <a:cs typeface="Times New Roman"/>
              </a:rPr>
              <a:t>a </a:t>
            </a:r>
            <a:r>
              <a:rPr sz="1600" spc="-20" dirty="0">
                <a:latin typeface="Times New Roman"/>
                <a:cs typeface="Times New Roman"/>
              </a:rPr>
              <a:t>process </a:t>
            </a:r>
            <a:r>
              <a:rPr sz="1600" spc="-30" dirty="0">
                <a:latin typeface="Times New Roman"/>
                <a:cs typeface="Times New Roman"/>
              </a:rPr>
              <a:t>used </a:t>
            </a:r>
            <a:r>
              <a:rPr sz="1600" spc="20" dirty="0">
                <a:latin typeface="Times New Roman"/>
                <a:cs typeface="Times New Roman"/>
              </a:rPr>
              <a:t>to</a:t>
            </a:r>
            <a:r>
              <a:rPr sz="1600" spc="32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extract</a:t>
            </a:r>
            <a:endParaRPr sz="1600">
              <a:latin typeface="Times New Roman"/>
              <a:cs typeface="Times New Roman"/>
            </a:endParaRPr>
          </a:p>
          <a:p>
            <a:pPr marL="19050" marR="200025" indent="-6350">
              <a:lnSpc>
                <a:spcPts val="1880"/>
              </a:lnSpc>
              <a:spcBef>
                <a:spcPts val="1580"/>
              </a:spcBef>
            </a:pPr>
            <a:r>
              <a:rPr sz="1600" spc="-40" dirty="0">
                <a:latin typeface="Times New Roman"/>
                <a:cs typeface="Times New Roman"/>
              </a:rPr>
              <a:t>usable </a:t>
            </a:r>
            <a:r>
              <a:rPr sz="1600" spc="-25" dirty="0">
                <a:latin typeface="Times New Roman"/>
                <a:cs typeface="Times New Roman"/>
              </a:rPr>
              <a:t>data </a:t>
            </a:r>
            <a:r>
              <a:rPr sz="1600" spc="-5" dirty="0">
                <a:latin typeface="Times New Roman"/>
                <a:cs typeface="Times New Roman"/>
              </a:rPr>
              <a:t>from </a:t>
            </a:r>
            <a:r>
              <a:rPr sz="1600" spc="-65" dirty="0">
                <a:latin typeface="Times New Roman"/>
                <a:cs typeface="Times New Roman"/>
              </a:rPr>
              <a:t>a </a:t>
            </a:r>
            <a:r>
              <a:rPr sz="1600" spc="-55" dirty="0">
                <a:latin typeface="Times New Roman"/>
                <a:cs typeface="Times New Roman"/>
              </a:rPr>
              <a:t>large </a:t>
            </a:r>
            <a:r>
              <a:rPr sz="1600" spc="-35" dirty="0">
                <a:latin typeface="Times New Roman"/>
                <a:cs typeface="Times New Roman"/>
              </a:rPr>
              <a:t>set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5" dirty="0">
                <a:latin typeface="Times New Roman"/>
                <a:cs typeface="Times New Roman"/>
              </a:rPr>
              <a:t>raw </a:t>
            </a:r>
            <a:r>
              <a:rPr sz="1600" spc="-35" dirty="0">
                <a:latin typeface="Times New Roman"/>
                <a:cs typeface="Times New Roman"/>
              </a:rPr>
              <a:t>data. </a:t>
            </a:r>
            <a:r>
              <a:rPr sz="1600" spc="15" dirty="0">
                <a:latin typeface="Times New Roman"/>
                <a:cs typeface="Times New Roman"/>
              </a:rPr>
              <a:t>It </a:t>
            </a:r>
            <a:r>
              <a:rPr sz="1600" spc="-50" dirty="0">
                <a:latin typeface="Times New Roman"/>
                <a:cs typeface="Times New Roman"/>
              </a:rPr>
              <a:t>implies </a:t>
            </a:r>
            <a:r>
              <a:rPr sz="1600" spc="-60" dirty="0">
                <a:latin typeface="Times New Roman"/>
                <a:cs typeface="Times New Roman"/>
              </a:rPr>
              <a:t>analyzing </a:t>
            </a:r>
            <a:r>
              <a:rPr sz="1600" spc="-10" dirty="0">
                <a:latin typeface="Times New Roman"/>
                <a:cs typeface="Times New Roman"/>
              </a:rPr>
              <a:t>patterns </a:t>
            </a:r>
            <a:r>
              <a:rPr sz="1600" spc="-45" dirty="0">
                <a:latin typeface="Times New Roman"/>
                <a:cs typeface="Times New Roman"/>
              </a:rPr>
              <a:t>in  </a:t>
            </a:r>
            <a:r>
              <a:rPr sz="1600" spc="-55" dirty="0">
                <a:latin typeface="Times New Roman"/>
                <a:cs typeface="Times New Roman"/>
              </a:rPr>
              <a:t>large </a:t>
            </a:r>
            <a:r>
              <a:rPr sz="1600" spc="-20" dirty="0">
                <a:latin typeface="Times New Roman"/>
                <a:cs typeface="Times New Roman"/>
              </a:rPr>
              <a:t>batches </a:t>
            </a:r>
            <a:r>
              <a:rPr sz="1600" spc="-10" dirty="0">
                <a:latin typeface="Times New Roman"/>
                <a:cs typeface="Times New Roman"/>
              </a:rPr>
              <a:t>of </a:t>
            </a:r>
            <a:r>
              <a:rPr sz="1600" spc="-25" dirty="0">
                <a:latin typeface="Times New Roman"/>
                <a:cs typeface="Times New Roman"/>
              </a:rPr>
              <a:t>data </a:t>
            </a:r>
            <a:r>
              <a:rPr sz="1600" spc="-70" dirty="0">
                <a:latin typeface="Times New Roman"/>
                <a:cs typeface="Times New Roman"/>
              </a:rPr>
              <a:t>by </a:t>
            </a:r>
            <a:r>
              <a:rPr sz="1600" spc="-50" dirty="0">
                <a:latin typeface="Times New Roman"/>
                <a:cs typeface="Times New Roman"/>
              </a:rPr>
              <a:t>making </a:t>
            </a:r>
            <a:r>
              <a:rPr sz="1600" spc="-40" dirty="0">
                <a:latin typeface="Times New Roman"/>
                <a:cs typeface="Times New Roman"/>
              </a:rPr>
              <a:t>use </a:t>
            </a:r>
            <a:r>
              <a:rPr sz="1600" spc="-10" dirty="0">
                <a:latin typeface="Times New Roman"/>
                <a:cs typeface="Times New Roman"/>
              </a:rPr>
              <a:t>of </a:t>
            </a:r>
            <a:r>
              <a:rPr sz="1600" spc="-40" dirty="0">
                <a:latin typeface="Times New Roman"/>
                <a:cs typeface="Times New Roman"/>
              </a:rPr>
              <a:t>various </a:t>
            </a:r>
            <a:r>
              <a:rPr sz="1600" spc="-30" dirty="0">
                <a:latin typeface="Times New Roman"/>
                <a:cs typeface="Times New Roman"/>
              </a:rPr>
              <a:t>software. </a:t>
            </a:r>
            <a:r>
              <a:rPr sz="1600" spc="30" dirty="0">
                <a:latin typeface="Times New Roman"/>
                <a:cs typeface="Times New Roman"/>
              </a:rPr>
              <a:t>It </a:t>
            </a:r>
            <a:r>
              <a:rPr sz="1600" spc="-50" dirty="0">
                <a:latin typeface="Times New Roman"/>
                <a:cs typeface="Times New Roman"/>
              </a:rPr>
              <a:t>also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40" dirty="0">
                <a:latin typeface="Times New Roman"/>
                <a:cs typeface="Times New Roman"/>
              </a:rPr>
              <a:t>involves</a:t>
            </a:r>
            <a:endParaRPr sz="1600">
              <a:latin typeface="Times New Roman"/>
              <a:cs typeface="Times New Roman"/>
            </a:endParaRPr>
          </a:p>
          <a:p>
            <a:pPr marL="12700" marR="717550">
              <a:lnSpc>
                <a:spcPts val="3400"/>
              </a:lnSpc>
              <a:spcBef>
                <a:spcPts val="275"/>
              </a:spcBef>
            </a:pPr>
            <a:r>
              <a:rPr sz="1600" spc="-40" dirty="0">
                <a:latin typeface="Times New Roman"/>
                <a:cs typeface="Times New Roman"/>
              </a:rPr>
              <a:t>effective </a:t>
            </a:r>
            <a:r>
              <a:rPr sz="1600" spc="-25" dirty="0">
                <a:latin typeface="Times New Roman"/>
                <a:cs typeface="Times New Roman"/>
              </a:rPr>
              <a:t>data </a:t>
            </a:r>
            <a:r>
              <a:rPr sz="1600" spc="-35" dirty="0">
                <a:latin typeface="Times New Roman"/>
                <a:cs typeface="Times New Roman"/>
              </a:rPr>
              <a:t>collection </a:t>
            </a:r>
            <a:r>
              <a:rPr sz="1600" spc="-15" dirty="0">
                <a:latin typeface="Times New Roman"/>
                <a:cs typeface="Times New Roman"/>
              </a:rPr>
              <a:t>and </a:t>
            </a:r>
            <a:r>
              <a:rPr sz="1600" spc="-40" dirty="0">
                <a:latin typeface="Times New Roman"/>
                <a:cs typeface="Times New Roman"/>
              </a:rPr>
              <a:t>warehousing </a:t>
            </a:r>
            <a:r>
              <a:rPr sz="1600" spc="-20" dirty="0">
                <a:latin typeface="Times New Roman"/>
                <a:cs typeface="Times New Roman"/>
              </a:rPr>
              <a:t>coupled </a:t>
            </a:r>
            <a:r>
              <a:rPr sz="1600" spc="-35" dirty="0">
                <a:latin typeface="Times New Roman"/>
                <a:cs typeface="Times New Roman"/>
              </a:rPr>
              <a:t>with </a:t>
            </a:r>
            <a:r>
              <a:rPr sz="1600" spc="-10" dirty="0">
                <a:latin typeface="Times New Roman"/>
                <a:cs typeface="Times New Roman"/>
              </a:rPr>
              <a:t>computer  </a:t>
            </a:r>
            <a:r>
              <a:rPr sz="1600" spc="-35" dirty="0">
                <a:latin typeface="Times New Roman"/>
                <a:cs typeface="Times New Roman"/>
              </a:rPr>
              <a:t>Processing.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1410" y="1051306"/>
            <a:ext cx="5585460" cy="5048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9050" marR="5080" indent="-6350">
              <a:lnSpc>
                <a:spcPts val="1850"/>
              </a:lnSpc>
              <a:spcBef>
                <a:spcPts val="220"/>
              </a:spcBef>
            </a:pPr>
            <a:r>
              <a:rPr sz="1600" spc="-10" dirty="0">
                <a:latin typeface="Times New Roman"/>
                <a:cs typeface="Times New Roman"/>
              </a:rPr>
              <a:t>OBJECTIVE </a:t>
            </a:r>
            <a:r>
              <a:rPr sz="1600" spc="-95" dirty="0">
                <a:latin typeface="Times New Roman"/>
                <a:cs typeface="Times New Roman"/>
              </a:rPr>
              <a:t>:</a:t>
            </a:r>
            <a:r>
              <a:rPr sz="1600" spc="210" dirty="0">
                <a:latin typeface="Times New Roman"/>
                <a:cs typeface="Times New Roman"/>
              </a:rPr>
              <a:t> </a:t>
            </a:r>
            <a:r>
              <a:rPr sz="1600" spc="-40" dirty="0">
                <a:latin typeface="Times New Roman"/>
                <a:cs typeface="Times New Roman"/>
              </a:rPr>
              <a:t>main </a:t>
            </a:r>
            <a:r>
              <a:rPr sz="1600" spc="-35" dirty="0">
                <a:latin typeface="Times New Roman"/>
                <a:cs typeface="Times New Roman"/>
              </a:rPr>
              <a:t>objective </a:t>
            </a:r>
            <a:r>
              <a:rPr sz="1600" spc="-15" dirty="0">
                <a:latin typeface="Times New Roman"/>
                <a:cs typeface="Times New Roman"/>
              </a:rPr>
              <a:t>behind </a:t>
            </a:r>
            <a:r>
              <a:rPr sz="1600" spc="-20" dirty="0">
                <a:latin typeface="Times New Roman"/>
                <a:cs typeface="Times New Roman"/>
              </a:rPr>
              <a:t>the project </a:t>
            </a:r>
            <a:r>
              <a:rPr sz="1600" spc="-60" dirty="0">
                <a:latin typeface="Times New Roman"/>
                <a:cs typeface="Times New Roman"/>
              </a:rPr>
              <a:t>is </a:t>
            </a:r>
            <a:r>
              <a:rPr sz="1600" spc="5" dirty="0">
                <a:latin typeface="Times New Roman"/>
                <a:cs typeface="Times New Roman"/>
              </a:rPr>
              <a:t>to </a:t>
            </a:r>
            <a:r>
              <a:rPr sz="1600" spc="-30" dirty="0">
                <a:latin typeface="Times New Roman"/>
                <a:cs typeface="Times New Roman"/>
              </a:rPr>
              <a:t>predicate </a:t>
            </a:r>
            <a:r>
              <a:rPr sz="1600" spc="-20" dirty="0">
                <a:latin typeface="Times New Roman"/>
                <a:cs typeface="Times New Roman"/>
              </a:rPr>
              <a:t>heard  </a:t>
            </a:r>
            <a:r>
              <a:rPr sz="1600" spc="-50" dirty="0">
                <a:latin typeface="Times New Roman"/>
                <a:cs typeface="Times New Roman"/>
              </a:rPr>
              <a:t>disease </a:t>
            </a:r>
            <a:r>
              <a:rPr sz="1600" spc="-15" dirty="0">
                <a:latin typeface="Times New Roman"/>
                <a:cs typeface="Times New Roman"/>
              </a:rPr>
              <a:t>before heart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attack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0935" y="2588641"/>
            <a:ext cx="1575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u="heavy" spc="-6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KEY </a:t>
            </a:r>
            <a:r>
              <a:rPr sz="2400" b="0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STEP</a:t>
            </a:r>
            <a:r>
              <a:rPr sz="2400" b="0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1410" y="3712845"/>
            <a:ext cx="5109845" cy="159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indent="-177800">
              <a:lnSpc>
                <a:spcPct val="100000"/>
              </a:lnSpc>
              <a:spcBef>
                <a:spcPts val="100"/>
              </a:spcBef>
              <a:buChar char="•"/>
              <a:tabLst>
                <a:tab pos="190500" algn="l"/>
              </a:tabLst>
            </a:pPr>
            <a:r>
              <a:rPr sz="2000" spc="5" dirty="0">
                <a:latin typeface="Arial"/>
                <a:cs typeface="Arial"/>
              </a:rPr>
              <a:t>Data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Collection:</a:t>
            </a:r>
            <a:endParaRPr sz="2000">
              <a:latin typeface="Arial"/>
              <a:cs typeface="Arial"/>
            </a:endParaRPr>
          </a:p>
          <a:p>
            <a:pPr marL="19050" marR="5080" indent="222250" algn="just">
              <a:lnSpc>
                <a:spcPct val="136600"/>
              </a:lnSpc>
              <a:spcBef>
                <a:spcPts val="1085"/>
              </a:spcBef>
            </a:pPr>
            <a:r>
              <a:rPr sz="1800" spc="-10" dirty="0">
                <a:latin typeface="Palladio Uralic"/>
                <a:cs typeface="Palladio Uralic"/>
              </a:rPr>
              <a:t>Gather </a:t>
            </a:r>
            <a:r>
              <a:rPr sz="1800" dirty="0">
                <a:latin typeface="Palladio Uralic"/>
                <a:cs typeface="Palladio Uralic"/>
              </a:rPr>
              <a:t>a </a:t>
            </a:r>
            <a:r>
              <a:rPr sz="1800" spc="-5" dirty="0">
                <a:latin typeface="Palladio Uralic"/>
                <a:cs typeface="Palladio Uralic"/>
              </a:rPr>
              <a:t>comprehensive </a:t>
            </a:r>
            <a:r>
              <a:rPr sz="1800" dirty="0">
                <a:latin typeface="Palladio Uralic"/>
                <a:cs typeface="Palladio Uralic"/>
              </a:rPr>
              <a:t>dataset </a:t>
            </a:r>
            <a:r>
              <a:rPr sz="1800" spc="-5" dirty="0">
                <a:latin typeface="Palladio Uralic"/>
                <a:cs typeface="Palladio Uralic"/>
              </a:rPr>
              <a:t>containing </a:t>
            </a:r>
            <a:r>
              <a:rPr sz="1800" dirty="0">
                <a:latin typeface="Palladio Uralic"/>
                <a:cs typeface="Palladio Uralic"/>
              </a:rPr>
              <a:t>the  </a:t>
            </a:r>
            <a:r>
              <a:rPr sz="1800" spc="-5" dirty="0">
                <a:latin typeface="Palladio Uralic"/>
                <a:cs typeface="Palladio Uralic"/>
              </a:rPr>
              <a:t>relevant information </a:t>
            </a:r>
            <a:r>
              <a:rPr sz="1800" spc="5" dirty="0">
                <a:latin typeface="Palladio Uralic"/>
                <a:cs typeface="Palladio Uralic"/>
              </a:rPr>
              <a:t>for </a:t>
            </a:r>
            <a:r>
              <a:rPr sz="1800" dirty="0">
                <a:latin typeface="Palladio Uralic"/>
                <a:cs typeface="Palladio Uralic"/>
              </a:rPr>
              <a:t>various </a:t>
            </a:r>
            <a:r>
              <a:rPr sz="1800" spc="-10" dirty="0">
                <a:latin typeface="Palladio Uralic"/>
                <a:cs typeface="Palladio Uralic"/>
              </a:rPr>
              <a:t>Heart </a:t>
            </a:r>
            <a:r>
              <a:rPr sz="1800" spc="-5" dirty="0">
                <a:latin typeface="Palladio Uralic"/>
                <a:cs typeface="Palladio Uralic"/>
              </a:rPr>
              <a:t>disease,  including both </a:t>
            </a:r>
            <a:r>
              <a:rPr sz="1800" spc="-10" dirty="0">
                <a:latin typeface="Palladio Uralic"/>
                <a:cs typeface="Palladio Uralic"/>
              </a:rPr>
              <a:t>numerical </a:t>
            </a:r>
            <a:r>
              <a:rPr sz="1800" spc="-5" dirty="0">
                <a:latin typeface="Palladio Uralic"/>
                <a:cs typeface="Palladio Uralic"/>
              </a:rPr>
              <a:t>and categorical</a:t>
            </a:r>
            <a:r>
              <a:rPr sz="1800" spc="25" dirty="0">
                <a:latin typeface="Palladio Uralic"/>
                <a:cs typeface="Palladio Uralic"/>
              </a:rPr>
              <a:t> </a:t>
            </a:r>
            <a:r>
              <a:rPr sz="1800" spc="-5" dirty="0">
                <a:latin typeface="Palladio Uralic"/>
                <a:cs typeface="Palladio Uralic"/>
              </a:rPr>
              <a:t>features.</a:t>
            </a:r>
            <a:endParaRPr sz="1800">
              <a:latin typeface="Palladio Uralic"/>
              <a:cs typeface="Palladio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8719" y="5639980"/>
            <a:ext cx="5897880" cy="3317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1410" y="2280666"/>
            <a:ext cx="5123815" cy="2155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indent="-1778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90500" algn="l"/>
              </a:tabLst>
            </a:pPr>
            <a:r>
              <a:rPr sz="2000" spc="5" dirty="0">
                <a:latin typeface="Arial"/>
                <a:cs typeface="Arial"/>
              </a:rPr>
              <a:t>Data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pre-processing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950">
              <a:latin typeface="Arial"/>
              <a:cs typeface="Arial"/>
            </a:endParaRPr>
          </a:p>
          <a:p>
            <a:pPr marL="19050" marR="5080" indent="298450">
              <a:lnSpc>
                <a:spcPct val="111100"/>
              </a:lnSpc>
            </a:pPr>
            <a:r>
              <a:rPr sz="1600" spc="-5" dirty="0">
                <a:latin typeface="Palladio Uralic"/>
                <a:cs typeface="Palladio Uralic"/>
              </a:rPr>
              <a:t>Pre-</a:t>
            </a:r>
            <a:r>
              <a:rPr sz="1800" spc="-5" dirty="0">
                <a:latin typeface="Palladio Uralic"/>
                <a:cs typeface="Palladio Uralic"/>
              </a:rPr>
              <a:t>processing </a:t>
            </a:r>
            <a:r>
              <a:rPr sz="1600" dirty="0">
                <a:latin typeface="Palladio Uralic"/>
                <a:cs typeface="Palladio Uralic"/>
              </a:rPr>
              <a:t>is </a:t>
            </a:r>
            <a:r>
              <a:rPr sz="1600" spc="-5" dirty="0">
                <a:latin typeface="Palladio Uralic"/>
                <a:cs typeface="Palladio Uralic"/>
              </a:rPr>
              <a:t>the process of three important and  </a:t>
            </a:r>
            <a:r>
              <a:rPr sz="1600" dirty="0">
                <a:latin typeface="Palladio Uralic"/>
                <a:cs typeface="Palladio Uralic"/>
              </a:rPr>
              <a:t>common </a:t>
            </a:r>
            <a:r>
              <a:rPr sz="1600" spc="-5" dirty="0">
                <a:latin typeface="Palladio Uralic"/>
                <a:cs typeface="Palladio Uralic"/>
              </a:rPr>
              <a:t>steps as</a:t>
            </a:r>
            <a:r>
              <a:rPr sz="1600" spc="-25" dirty="0">
                <a:latin typeface="Palladio Uralic"/>
                <a:cs typeface="Palladio Uralic"/>
              </a:rPr>
              <a:t> </a:t>
            </a:r>
            <a:r>
              <a:rPr sz="1600" spc="-5" dirty="0">
                <a:latin typeface="Palladio Uralic"/>
                <a:cs typeface="Palladio Uralic"/>
              </a:rPr>
              <a:t>follows:</a:t>
            </a:r>
            <a:endParaRPr sz="1600">
              <a:latin typeface="Palladio Uralic"/>
              <a:cs typeface="Palladio Uralic"/>
            </a:endParaRPr>
          </a:p>
          <a:p>
            <a:pPr marL="701675" lvl="1" indent="-228600">
              <a:lnSpc>
                <a:spcPct val="100000"/>
              </a:lnSpc>
              <a:spcBef>
                <a:spcPts val="810"/>
              </a:spcBef>
              <a:buSzPct val="87500"/>
              <a:buFont typeface="Arial"/>
              <a:buChar char="•"/>
              <a:tabLst>
                <a:tab pos="701040" algn="l"/>
                <a:tab pos="701675" algn="l"/>
              </a:tabLst>
            </a:pPr>
            <a:r>
              <a:rPr sz="1600" dirty="0">
                <a:latin typeface="Palladio Uralic"/>
                <a:cs typeface="Palladio Uralic"/>
              </a:rPr>
              <a:t>Formatting</a:t>
            </a:r>
            <a:endParaRPr sz="1600">
              <a:latin typeface="Palladio Uralic"/>
              <a:cs typeface="Palladio Uralic"/>
            </a:endParaRPr>
          </a:p>
          <a:p>
            <a:pPr marL="701675" lvl="1" indent="-228600">
              <a:lnSpc>
                <a:spcPct val="100000"/>
              </a:lnSpc>
              <a:spcBef>
                <a:spcPts val="530"/>
              </a:spcBef>
              <a:buSzPct val="87500"/>
              <a:buFont typeface="Arial"/>
              <a:buChar char="•"/>
              <a:tabLst>
                <a:tab pos="701040" algn="l"/>
                <a:tab pos="701675" algn="l"/>
              </a:tabLst>
            </a:pPr>
            <a:r>
              <a:rPr sz="1600" spc="-5" dirty="0">
                <a:latin typeface="Palladio Uralic"/>
                <a:cs typeface="Palladio Uralic"/>
              </a:rPr>
              <a:t>Cleaning</a:t>
            </a:r>
            <a:endParaRPr sz="1600">
              <a:latin typeface="Palladio Uralic"/>
              <a:cs typeface="Palladio Uralic"/>
            </a:endParaRPr>
          </a:p>
          <a:p>
            <a:pPr marL="701675" lvl="1" indent="-228600">
              <a:lnSpc>
                <a:spcPct val="100000"/>
              </a:lnSpc>
              <a:spcBef>
                <a:spcPts val="455"/>
              </a:spcBef>
              <a:buSzPct val="87500"/>
              <a:buFont typeface="Arial"/>
              <a:buChar char="•"/>
              <a:tabLst>
                <a:tab pos="701040" algn="l"/>
                <a:tab pos="701675" algn="l"/>
              </a:tabLst>
            </a:pPr>
            <a:r>
              <a:rPr sz="1600" dirty="0">
                <a:latin typeface="Palladio Uralic"/>
                <a:cs typeface="Palladio Uralic"/>
              </a:rPr>
              <a:t>Sampling</a:t>
            </a:r>
            <a:endParaRPr sz="1600">
              <a:latin typeface="Palladio Uralic"/>
              <a:cs typeface="Palladio Ural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97610" y="5413375"/>
            <a:ext cx="5897879" cy="3316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1410" y="2188209"/>
            <a:ext cx="5854700" cy="1411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indent="-1778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90500" algn="l"/>
              </a:tabLst>
            </a:pPr>
            <a:r>
              <a:rPr sz="2000" spc="-50" dirty="0">
                <a:latin typeface="Arial"/>
                <a:cs typeface="Arial"/>
              </a:rPr>
              <a:t>Feature </a:t>
            </a:r>
            <a:r>
              <a:rPr sz="2000" spc="-45" dirty="0">
                <a:latin typeface="Arial"/>
                <a:cs typeface="Arial"/>
              </a:rPr>
              <a:t>extraction</a:t>
            </a:r>
            <a:endParaRPr sz="2000">
              <a:latin typeface="Arial"/>
              <a:cs typeface="Arial"/>
            </a:endParaRPr>
          </a:p>
          <a:p>
            <a:pPr marL="19050" marR="5080" indent="107950">
              <a:lnSpc>
                <a:spcPct val="110600"/>
              </a:lnSpc>
              <a:spcBef>
                <a:spcPts val="1350"/>
              </a:spcBef>
            </a:pPr>
            <a:r>
              <a:rPr sz="1800" spc="-10" dirty="0">
                <a:latin typeface="Palladio Uralic"/>
                <a:cs typeface="Palladio Uralic"/>
              </a:rPr>
              <a:t>Feature </a:t>
            </a:r>
            <a:r>
              <a:rPr sz="1800" spc="-5" dirty="0">
                <a:latin typeface="Palladio Uralic"/>
                <a:cs typeface="Palladio Uralic"/>
              </a:rPr>
              <a:t>extraction is </a:t>
            </a:r>
            <a:r>
              <a:rPr sz="1800" spc="-10" dirty="0">
                <a:latin typeface="Palladio Uralic"/>
                <a:cs typeface="Palladio Uralic"/>
              </a:rPr>
              <a:t>the </a:t>
            </a:r>
            <a:r>
              <a:rPr sz="1800" dirty="0">
                <a:latin typeface="Palladio Uralic"/>
                <a:cs typeface="Palladio Uralic"/>
              </a:rPr>
              <a:t>process </a:t>
            </a:r>
            <a:r>
              <a:rPr sz="1800" spc="-10" dirty="0">
                <a:latin typeface="Palladio Uralic"/>
                <a:cs typeface="Palladio Uralic"/>
              </a:rPr>
              <a:t>of </a:t>
            </a:r>
            <a:r>
              <a:rPr sz="1800" spc="-5" dirty="0">
                <a:latin typeface="Palladio Uralic"/>
                <a:cs typeface="Palladio Uralic"/>
              </a:rPr>
              <a:t>studying </a:t>
            </a:r>
            <a:r>
              <a:rPr sz="1800" spc="-10" dirty="0">
                <a:latin typeface="Palladio Uralic"/>
                <a:cs typeface="Palladio Uralic"/>
              </a:rPr>
              <a:t>the  </a:t>
            </a:r>
            <a:r>
              <a:rPr sz="1800" spc="-5" dirty="0">
                <a:latin typeface="Palladio Uralic"/>
                <a:cs typeface="Palladio Uralic"/>
              </a:rPr>
              <a:t>behaviour </a:t>
            </a:r>
            <a:r>
              <a:rPr sz="1800" dirty="0">
                <a:latin typeface="Palladio Uralic"/>
                <a:cs typeface="Palladio Uralic"/>
              </a:rPr>
              <a:t>and </a:t>
            </a:r>
            <a:r>
              <a:rPr sz="1800" spc="-5" dirty="0">
                <a:latin typeface="Palladio Uralic"/>
                <a:cs typeface="Palladio Uralic"/>
              </a:rPr>
              <a:t>pattern </a:t>
            </a:r>
            <a:r>
              <a:rPr sz="1800" spc="-10" dirty="0">
                <a:latin typeface="Palladio Uralic"/>
                <a:cs typeface="Palladio Uralic"/>
              </a:rPr>
              <a:t>of the </a:t>
            </a:r>
            <a:r>
              <a:rPr sz="1800" dirty="0">
                <a:latin typeface="Palladio Uralic"/>
                <a:cs typeface="Palladio Uralic"/>
              </a:rPr>
              <a:t>analysed </a:t>
            </a:r>
            <a:r>
              <a:rPr sz="1800" spc="-5" dirty="0">
                <a:latin typeface="Palladio Uralic"/>
                <a:cs typeface="Palladio Uralic"/>
              </a:rPr>
              <a:t>data </a:t>
            </a:r>
            <a:r>
              <a:rPr sz="1800" dirty="0">
                <a:latin typeface="Palladio Uralic"/>
                <a:cs typeface="Palladio Uralic"/>
              </a:rPr>
              <a:t>and </a:t>
            </a:r>
            <a:r>
              <a:rPr sz="1800" spc="-5" dirty="0">
                <a:latin typeface="Palladio Uralic"/>
                <a:cs typeface="Palladio Uralic"/>
              </a:rPr>
              <a:t>draw </a:t>
            </a:r>
            <a:r>
              <a:rPr sz="1800" dirty="0">
                <a:latin typeface="Palladio Uralic"/>
                <a:cs typeface="Palladio Uralic"/>
              </a:rPr>
              <a:t>the  </a:t>
            </a:r>
            <a:r>
              <a:rPr sz="1800" spc="-10" dirty="0">
                <a:latin typeface="Palladio Uralic"/>
                <a:cs typeface="Palladio Uralic"/>
              </a:rPr>
              <a:t>features </a:t>
            </a:r>
            <a:r>
              <a:rPr sz="1800" spc="5" dirty="0">
                <a:latin typeface="Palladio Uralic"/>
                <a:cs typeface="Palladio Uralic"/>
              </a:rPr>
              <a:t>for </a:t>
            </a:r>
            <a:r>
              <a:rPr sz="1800" spc="-5" dirty="0">
                <a:latin typeface="Palladio Uralic"/>
                <a:cs typeface="Palladio Uralic"/>
              </a:rPr>
              <a:t>further testing </a:t>
            </a:r>
            <a:r>
              <a:rPr sz="1800" dirty="0">
                <a:latin typeface="Palladio Uralic"/>
                <a:cs typeface="Palladio Uralic"/>
              </a:rPr>
              <a:t>and</a:t>
            </a:r>
            <a:r>
              <a:rPr sz="1800" spc="-15" dirty="0">
                <a:latin typeface="Palladio Uralic"/>
                <a:cs typeface="Palladio Uralic"/>
              </a:rPr>
              <a:t> </a:t>
            </a:r>
            <a:r>
              <a:rPr sz="1800" spc="-5" dirty="0">
                <a:latin typeface="Palladio Uralic"/>
                <a:cs typeface="Palladio Uralic"/>
              </a:rPr>
              <a:t>training.</a:t>
            </a:r>
            <a:endParaRPr sz="1800">
              <a:latin typeface="Palladio Uralic"/>
              <a:cs typeface="Palladio Ural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5385" y="4483087"/>
            <a:ext cx="5897879" cy="4508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1410" y="2953766"/>
            <a:ext cx="4391660" cy="3361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indent="-1778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90500" algn="l"/>
              </a:tabLst>
            </a:pPr>
            <a:r>
              <a:rPr sz="2000" spc="-35" dirty="0">
                <a:latin typeface="Arial"/>
                <a:cs typeface="Arial"/>
              </a:rPr>
              <a:t>Evaluation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model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Arial"/>
              <a:cs typeface="Arial"/>
            </a:endParaRPr>
          </a:p>
          <a:p>
            <a:pPr marL="19050" marR="5080" indent="-6350">
              <a:lnSpc>
                <a:spcPct val="111100"/>
              </a:lnSpc>
              <a:spcBef>
                <a:spcPts val="5"/>
              </a:spcBef>
            </a:pPr>
            <a:r>
              <a:rPr sz="1800" spc="-10" dirty="0">
                <a:latin typeface="Palladio Uralic"/>
                <a:cs typeface="Palladio Uralic"/>
              </a:rPr>
              <a:t>Model </a:t>
            </a:r>
            <a:r>
              <a:rPr sz="1800" spc="-5" dirty="0">
                <a:latin typeface="Palladio Uralic"/>
                <a:cs typeface="Palladio Uralic"/>
              </a:rPr>
              <a:t>Evaluation is </a:t>
            </a:r>
            <a:r>
              <a:rPr sz="1800" dirty="0">
                <a:latin typeface="Palladio Uralic"/>
                <a:cs typeface="Palladio Uralic"/>
              </a:rPr>
              <a:t>an </a:t>
            </a:r>
            <a:r>
              <a:rPr sz="1800" spc="-5" dirty="0">
                <a:latin typeface="Palladio Uralic"/>
                <a:cs typeface="Palladio Uralic"/>
              </a:rPr>
              <a:t>essential </a:t>
            </a:r>
            <a:r>
              <a:rPr sz="1800" spc="-10" dirty="0">
                <a:latin typeface="Palladio Uralic"/>
                <a:cs typeface="Palladio Uralic"/>
              </a:rPr>
              <a:t>part of the  </a:t>
            </a:r>
            <a:r>
              <a:rPr sz="1800" spc="-5" dirty="0">
                <a:latin typeface="Palladio Uralic"/>
                <a:cs typeface="Palladio Uralic"/>
              </a:rPr>
              <a:t>model development process. It helps </a:t>
            </a:r>
            <a:r>
              <a:rPr sz="1800" spc="-10" dirty="0">
                <a:latin typeface="Palladio Uralic"/>
                <a:cs typeface="Palladio Uralic"/>
              </a:rPr>
              <a:t>to  </a:t>
            </a:r>
            <a:r>
              <a:rPr sz="1800" dirty="0">
                <a:latin typeface="Palladio Uralic"/>
                <a:cs typeface="Palladio Uralic"/>
              </a:rPr>
              <a:t>find </a:t>
            </a:r>
            <a:r>
              <a:rPr sz="1800" spc="-5" dirty="0">
                <a:latin typeface="Palladio Uralic"/>
                <a:cs typeface="Palladio Uralic"/>
              </a:rPr>
              <a:t>the best model </a:t>
            </a:r>
            <a:r>
              <a:rPr sz="1800" spc="-10" dirty="0">
                <a:latin typeface="Palladio Uralic"/>
                <a:cs typeface="Palladio Uralic"/>
              </a:rPr>
              <a:t>that </a:t>
            </a:r>
            <a:r>
              <a:rPr sz="1800" spc="-5" dirty="0">
                <a:latin typeface="Palladio Uralic"/>
                <a:cs typeface="Palladio Uralic"/>
              </a:rPr>
              <a:t>represents</a:t>
            </a:r>
            <a:r>
              <a:rPr sz="1800" dirty="0">
                <a:latin typeface="Palladio Uralic"/>
                <a:cs typeface="Palladio Uralic"/>
              </a:rPr>
              <a:t> </a:t>
            </a:r>
            <a:r>
              <a:rPr sz="1800" spc="-10" dirty="0">
                <a:latin typeface="Palladio Uralic"/>
                <a:cs typeface="Palladio Uralic"/>
              </a:rPr>
              <a:t>our</a:t>
            </a:r>
            <a:endParaRPr sz="1800">
              <a:latin typeface="Palladio Uralic"/>
              <a:cs typeface="Palladio Uralic"/>
            </a:endParaRPr>
          </a:p>
          <a:p>
            <a:pPr marL="19050" marR="41275">
              <a:lnSpc>
                <a:spcPct val="110900"/>
              </a:lnSpc>
              <a:spcBef>
                <a:spcPts val="5"/>
              </a:spcBef>
            </a:pPr>
            <a:r>
              <a:rPr sz="1800" spc="-5" dirty="0">
                <a:latin typeface="Palladio Uralic"/>
                <a:cs typeface="Palladio Uralic"/>
              </a:rPr>
              <a:t>data </a:t>
            </a:r>
            <a:r>
              <a:rPr sz="1800" dirty="0">
                <a:latin typeface="Palladio Uralic"/>
                <a:cs typeface="Palladio Uralic"/>
              </a:rPr>
              <a:t>and </a:t>
            </a:r>
            <a:r>
              <a:rPr sz="1800" spc="-5" dirty="0">
                <a:latin typeface="Palladio Uralic"/>
                <a:cs typeface="Palladio Uralic"/>
              </a:rPr>
              <a:t>how </a:t>
            </a:r>
            <a:r>
              <a:rPr sz="1800" spc="-10" dirty="0">
                <a:latin typeface="Palladio Uralic"/>
                <a:cs typeface="Palladio Uralic"/>
              </a:rPr>
              <a:t>well the </a:t>
            </a:r>
            <a:r>
              <a:rPr sz="1800" spc="-5" dirty="0">
                <a:latin typeface="Palladio Uralic"/>
                <a:cs typeface="Palladio Uralic"/>
              </a:rPr>
              <a:t>selected model </a:t>
            </a:r>
            <a:r>
              <a:rPr sz="1800" dirty="0">
                <a:latin typeface="Palladio Uralic"/>
                <a:cs typeface="Palladio Uralic"/>
              </a:rPr>
              <a:t>will  </a:t>
            </a:r>
            <a:r>
              <a:rPr sz="1800" spc="-10" dirty="0">
                <a:latin typeface="Palladio Uralic"/>
                <a:cs typeface="Palladio Uralic"/>
              </a:rPr>
              <a:t>work </a:t>
            </a:r>
            <a:r>
              <a:rPr sz="1800" spc="-5" dirty="0">
                <a:latin typeface="Palladio Uralic"/>
                <a:cs typeface="Palladio Uralic"/>
              </a:rPr>
              <a:t>in </a:t>
            </a:r>
            <a:r>
              <a:rPr sz="1800" spc="5" dirty="0">
                <a:latin typeface="Palladio Uralic"/>
                <a:cs typeface="Palladio Uralic"/>
              </a:rPr>
              <a:t>the </a:t>
            </a:r>
            <a:r>
              <a:rPr sz="1800" spc="-5" dirty="0">
                <a:latin typeface="Palladio Uralic"/>
                <a:cs typeface="Palladio Uralic"/>
              </a:rPr>
              <a:t>future. Evaluating model  performance with </a:t>
            </a:r>
            <a:r>
              <a:rPr sz="1800" spc="-10" dirty="0">
                <a:latin typeface="Palladio Uralic"/>
                <a:cs typeface="Palladio Uralic"/>
              </a:rPr>
              <a:t>the </a:t>
            </a:r>
            <a:r>
              <a:rPr sz="1800" dirty="0">
                <a:latin typeface="Palladio Uralic"/>
                <a:cs typeface="Palladio Uralic"/>
              </a:rPr>
              <a:t>data used </a:t>
            </a:r>
            <a:r>
              <a:rPr sz="1800" spc="-5" dirty="0">
                <a:latin typeface="Palladio Uralic"/>
                <a:cs typeface="Palladio Uralic"/>
              </a:rPr>
              <a:t>for  training is not acceptable in </a:t>
            </a:r>
            <a:r>
              <a:rPr sz="1800" spc="5" dirty="0">
                <a:latin typeface="Palladio Uralic"/>
                <a:cs typeface="Palladio Uralic"/>
              </a:rPr>
              <a:t>data </a:t>
            </a:r>
            <a:r>
              <a:rPr sz="1800" spc="-5" dirty="0">
                <a:latin typeface="Palladio Uralic"/>
                <a:cs typeface="Palladio Uralic"/>
              </a:rPr>
              <a:t>science  because </a:t>
            </a:r>
            <a:r>
              <a:rPr sz="1800" dirty="0">
                <a:latin typeface="Palladio Uralic"/>
                <a:cs typeface="Palladio Uralic"/>
              </a:rPr>
              <a:t>it can effortlessly </a:t>
            </a:r>
            <a:r>
              <a:rPr sz="1800" spc="-10" dirty="0">
                <a:latin typeface="Palladio Uralic"/>
                <a:cs typeface="Palladio Uralic"/>
              </a:rPr>
              <a:t>generate  </a:t>
            </a:r>
            <a:r>
              <a:rPr sz="1800" spc="-5" dirty="0">
                <a:latin typeface="Palladio Uralic"/>
                <a:cs typeface="Palladio Uralic"/>
              </a:rPr>
              <a:t>overoptimistically and </a:t>
            </a:r>
            <a:r>
              <a:rPr sz="1800" spc="-10" dirty="0">
                <a:latin typeface="Palladio Uralic"/>
                <a:cs typeface="Palladio Uralic"/>
              </a:rPr>
              <a:t>over </a:t>
            </a:r>
            <a:r>
              <a:rPr sz="1800" dirty="0">
                <a:latin typeface="Palladio Uralic"/>
                <a:cs typeface="Palladio Uralic"/>
              </a:rPr>
              <a:t>fitted</a:t>
            </a:r>
            <a:r>
              <a:rPr sz="1800" spc="-20" dirty="0">
                <a:latin typeface="Palladio Uralic"/>
                <a:cs typeface="Palladio Uralic"/>
              </a:rPr>
              <a:t> </a:t>
            </a:r>
            <a:r>
              <a:rPr sz="1800" spc="-5" dirty="0">
                <a:latin typeface="Palladio Uralic"/>
                <a:cs typeface="Palladio Uralic"/>
              </a:rPr>
              <a:t>models.</a:t>
            </a:r>
            <a:endParaRPr sz="1800">
              <a:latin typeface="Palladio Uralic"/>
              <a:cs typeface="Palladio Uralic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1410" y="778327"/>
            <a:ext cx="5903595" cy="8081009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825"/>
              </a:spcBef>
            </a:pPr>
            <a:r>
              <a:rPr sz="2000" spc="-90" dirty="0">
                <a:latin typeface="Arial"/>
                <a:cs typeface="Arial"/>
              </a:rPr>
              <a:t>WHAT </a:t>
            </a:r>
            <a:r>
              <a:rPr sz="2000" spc="-245" dirty="0">
                <a:latin typeface="Arial"/>
                <a:cs typeface="Arial"/>
              </a:rPr>
              <a:t>IS </a:t>
            </a:r>
            <a:r>
              <a:rPr sz="2000" spc="-110" dirty="0">
                <a:latin typeface="Arial"/>
                <a:cs typeface="Arial"/>
              </a:rPr>
              <a:t>MACHINE </a:t>
            </a:r>
            <a:r>
              <a:rPr sz="2000" spc="-120" dirty="0">
                <a:latin typeface="Arial"/>
                <a:cs typeface="Arial"/>
              </a:rPr>
              <a:t>LEARNING </a:t>
            </a:r>
            <a:r>
              <a:rPr sz="2000" spc="-130" dirty="0">
                <a:latin typeface="Arial"/>
                <a:cs typeface="Arial"/>
              </a:rPr>
              <a:t>MODEL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32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marL="19050" marR="492125" indent="-6350" algn="just">
              <a:lnSpc>
                <a:spcPts val="2980"/>
              </a:lnSpc>
              <a:spcBef>
                <a:spcPts val="65"/>
              </a:spcBef>
            </a:pPr>
            <a:r>
              <a:rPr sz="1800" spc="-5" dirty="0">
                <a:latin typeface="Palladio Uralic"/>
                <a:cs typeface="Palladio Uralic"/>
              </a:rPr>
              <a:t>A </a:t>
            </a:r>
            <a:r>
              <a:rPr sz="1800" dirty="0">
                <a:latin typeface="Palladio Uralic"/>
                <a:cs typeface="Palladio Uralic"/>
              </a:rPr>
              <a:t>machine </a:t>
            </a:r>
            <a:r>
              <a:rPr sz="1800" spc="-5" dirty="0">
                <a:latin typeface="Palladio Uralic"/>
                <a:cs typeface="Palladio Uralic"/>
              </a:rPr>
              <a:t>learning model is </a:t>
            </a:r>
            <a:r>
              <a:rPr sz="1800" dirty="0">
                <a:latin typeface="Palladio Uralic"/>
                <a:cs typeface="Palladio Uralic"/>
              </a:rPr>
              <a:t>a </a:t>
            </a:r>
            <a:r>
              <a:rPr sz="1800" spc="-5" dirty="0">
                <a:latin typeface="Palladio Uralic"/>
                <a:cs typeface="Palladio Uralic"/>
              </a:rPr>
              <a:t>program </a:t>
            </a:r>
            <a:r>
              <a:rPr sz="1800" spc="-10" dirty="0">
                <a:latin typeface="Palladio Uralic"/>
                <a:cs typeface="Palladio Uralic"/>
              </a:rPr>
              <a:t>that </a:t>
            </a:r>
            <a:r>
              <a:rPr sz="1800" dirty="0">
                <a:latin typeface="Palladio Uralic"/>
                <a:cs typeface="Palladio Uralic"/>
              </a:rPr>
              <a:t>can find  </a:t>
            </a:r>
            <a:r>
              <a:rPr sz="1800" spc="-10" dirty="0">
                <a:latin typeface="Palladio Uralic"/>
                <a:cs typeface="Palladio Uralic"/>
              </a:rPr>
              <a:t>patterns or </a:t>
            </a:r>
            <a:r>
              <a:rPr sz="1800" dirty="0">
                <a:latin typeface="Palladio Uralic"/>
                <a:cs typeface="Palladio Uralic"/>
              </a:rPr>
              <a:t>make </a:t>
            </a:r>
            <a:r>
              <a:rPr sz="1800" spc="-5" dirty="0">
                <a:latin typeface="Palladio Uralic"/>
                <a:cs typeface="Palladio Uralic"/>
              </a:rPr>
              <a:t>decisions from </a:t>
            </a:r>
            <a:r>
              <a:rPr sz="1800" dirty="0">
                <a:latin typeface="Palladio Uralic"/>
                <a:cs typeface="Palladio Uralic"/>
              </a:rPr>
              <a:t>a </a:t>
            </a:r>
            <a:r>
              <a:rPr sz="1800" spc="-10" dirty="0">
                <a:latin typeface="Palladio Uralic"/>
                <a:cs typeface="Palladio Uralic"/>
              </a:rPr>
              <a:t>previously unseen  </a:t>
            </a:r>
            <a:r>
              <a:rPr sz="1800" spc="-5" dirty="0">
                <a:latin typeface="Palladio Uralic"/>
                <a:cs typeface="Palladio Uralic"/>
              </a:rPr>
              <a:t>dataset. </a:t>
            </a:r>
            <a:r>
              <a:rPr sz="1800" dirty="0">
                <a:latin typeface="Palladio Uralic"/>
                <a:cs typeface="Palladio Uralic"/>
              </a:rPr>
              <a:t>For </a:t>
            </a:r>
            <a:r>
              <a:rPr sz="1800" spc="-5" dirty="0">
                <a:latin typeface="Palladio Uralic"/>
                <a:cs typeface="Palladio Uralic"/>
              </a:rPr>
              <a:t>example, in natural language</a:t>
            </a:r>
            <a:r>
              <a:rPr sz="1800" dirty="0">
                <a:latin typeface="Palladio Uralic"/>
                <a:cs typeface="Palladio Uralic"/>
              </a:rPr>
              <a:t> processing,</a:t>
            </a:r>
            <a:endParaRPr sz="1800">
              <a:latin typeface="Palladio Uralic"/>
              <a:cs typeface="Palladio Uralic"/>
            </a:endParaRPr>
          </a:p>
          <a:p>
            <a:pPr marL="19050" algn="just">
              <a:lnSpc>
                <a:spcPct val="100000"/>
              </a:lnSpc>
              <a:spcBef>
                <a:spcPts val="575"/>
              </a:spcBef>
            </a:pPr>
            <a:r>
              <a:rPr sz="1800" dirty="0">
                <a:latin typeface="Palladio Uralic"/>
                <a:cs typeface="Palladio Uralic"/>
              </a:rPr>
              <a:t>machine </a:t>
            </a:r>
            <a:r>
              <a:rPr sz="1800" spc="-5" dirty="0">
                <a:latin typeface="Palladio Uralic"/>
                <a:cs typeface="Palladio Uralic"/>
              </a:rPr>
              <a:t>learning models </a:t>
            </a:r>
            <a:r>
              <a:rPr sz="1800" dirty="0">
                <a:latin typeface="Palladio Uralic"/>
                <a:cs typeface="Palladio Uralic"/>
              </a:rPr>
              <a:t>can </a:t>
            </a:r>
            <a:r>
              <a:rPr sz="1800" spc="-5" dirty="0">
                <a:latin typeface="Palladio Uralic"/>
                <a:cs typeface="Palladio Uralic"/>
              </a:rPr>
              <a:t>parse </a:t>
            </a:r>
            <a:r>
              <a:rPr sz="1800" dirty="0">
                <a:latin typeface="Palladio Uralic"/>
                <a:cs typeface="Palladio Uralic"/>
              </a:rPr>
              <a:t>and</a:t>
            </a:r>
            <a:r>
              <a:rPr sz="1800" spc="-35" dirty="0">
                <a:latin typeface="Palladio Uralic"/>
                <a:cs typeface="Palladio Uralic"/>
              </a:rPr>
              <a:t> </a:t>
            </a:r>
            <a:r>
              <a:rPr sz="1800" spc="-10" dirty="0">
                <a:latin typeface="Palladio Uralic"/>
                <a:cs typeface="Palladio Uralic"/>
              </a:rPr>
              <a:t>correctly</a:t>
            </a:r>
            <a:endParaRPr sz="1800">
              <a:latin typeface="Palladio Uralic"/>
              <a:cs typeface="Palladio Uralic"/>
            </a:endParaRPr>
          </a:p>
          <a:p>
            <a:pPr marL="19050" marR="38735" algn="just">
              <a:lnSpc>
                <a:spcPct val="136500"/>
              </a:lnSpc>
              <a:spcBef>
                <a:spcPts val="25"/>
              </a:spcBef>
            </a:pPr>
            <a:r>
              <a:rPr sz="1800" spc="-5" dirty="0">
                <a:latin typeface="Palladio Uralic"/>
                <a:cs typeface="Palladio Uralic"/>
              </a:rPr>
              <a:t>recognize </a:t>
            </a:r>
            <a:r>
              <a:rPr sz="1800" spc="-10" dirty="0">
                <a:latin typeface="Palladio Uralic"/>
                <a:cs typeface="Palladio Uralic"/>
              </a:rPr>
              <a:t>the </a:t>
            </a:r>
            <a:r>
              <a:rPr sz="1800" dirty="0">
                <a:latin typeface="Palladio Uralic"/>
                <a:cs typeface="Palladio Uralic"/>
              </a:rPr>
              <a:t>intent </a:t>
            </a:r>
            <a:r>
              <a:rPr sz="1800" spc="-5" dirty="0">
                <a:latin typeface="Palladio Uralic"/>
                <a:cs typeface="Palladio Uralic"/>
              </a:rPr>
              <a:t>behind previously </a:t>
            </a:r>
            <a:r>
              <a:rPr sz="1800" spc="-10" dirty="0">
                <a:latin typeface="Palladio Uralic"/>
                <a:cs typeface="Palladio Uralic"/>
              </a:rPr>
              <a:t>unheard </a:t>
            </a:r>
            <a:r>
              <a:rPr sz="1800" spc="-5" dirty="0">
                <a:latin typeface="Palladio Uralic"/>
                <a:cs typeface="Palladio Uralic"/>
              </a:rPr>
              <a:t>sentences  </a:t>
            </a:r>
            <a:r>
              <a:rPr sz="1800" spc="-10" dirty="0">
                <a:latin typeface="Palladio Uralic"/>
                <a:cs typeface="Palladio Uralic"/>
              </a:rPr>
              <a:t>or </a:t>
            </a:r>
            <a:r>
              <a:rPr sz="1800" spc="-5" dirty="0">
                <a:latin typeface="Palladio Uralic"/>
                <a:cs typeface="Palladio Uralic"/>
              </a:rPr>
              <a:t>combinations ofcorrect</a:t>
            </a:r>
            <a:r>
              <a:rPr sz="1800" spc="5" dirty="0">
                <a:latin typeface="Palladio Uralic"/>
                <a:cs typeface="Palladio Uralic"/>
              </a:rPr>
              <a:t> </a:t>
            </a:r>
            <a:r>
              <a:rPr sz="1800" dirty="0">
                <a:latin typeface="Palladio Uralic"/>
                <a:cs typeface="Palladio Uralic"/>
              </a:rPr>
              <a:t>.</a:t>
            </a:r>
            <a:endParaRPr sz="18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Palladio Uralic"/>
              <a:cs typeface="Palladio Uralic"/>
            </a:endParaRPr>
          </a:p>
          <a:p>
            <a:pPr marL="50800">
              <a:lnSpc>
                <a:spcPct val="100000"/>
              </a:lnSpc>
            </a:pPr>
            <a:r>
              <a:rPr sz="2000" spc="-90" dirty="0">
                <a:latin typeface="Arial"/>
                <a:cs typeface="Arial"/>
              </a:rPr>
              <a:t>WHAT </a:t>
            </a:r>
            <a:r>
              <a:rPr sz="2000" spc="-245" dirty="0">
                <a:latin typeface="Arial"/>
                <a:cs typeface="Arial"/>
              </a:rPr>
              <a:t>IS </a:t>
            </a:r>
            <a:r>
              <a:rPr sz="2000" spc="-160" dirty="0">
                <a:latin typeface="Arial"/>
                <a:cs typeface="Arial"/>
              </a:rPr>
              <a:t>CLASSIFICATION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32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marL="19050" marR="309880" indent="-6350">
              <a:lnSpc>
                <a:spcPct val="138300"/>
              </a:lnSpc>
              <a:spcBef>
                <a:spcPts val="1325"/>
              </a:spcBef>
            </a:pPr>
            <a:r>
              <a:rPr sz="1800" dirty="0">
                <a:latin typeface="Palladio Uralic"/>
                <a:cs typeface="Palladio Uralic"/>
              </a:rPr>
              <a:t>Classification </a:t>
            </a:r>
            <a:r>
              <a:rPr sz="1800" spc="-5" dirty="0">
                <a:latin typeface="Palladio Uralic"/>
                <a:cs typeface="Palladio Uralic"/>
              </a:rPr>
              <a:t>is </a:t>
            </a:r>
            <a:r>
              <a:rPr sz="1800" dirty="0">
                <a:latin typeface="Palladio Uralic"/>
                <a:cs typeface="Palladio Uralic"/>
              </a:rPr>
              <a:t>a </a:t>
            </a:r>
            <a:r>
              <a:rPr sz="1800" spc="-5" dirty="0">
                <a:latin typeface="Palladio Uralic"/>
                <a:cs typeface="Palladio Uralic"/>
              </a:rPr>
              <a:t>supervised machine learning method  </a:t>
            </a:r>
            <a:r>
              <a:rPr sz="1800" spc="-10" dirty="0">
                <a:latin typeface="Palladio Uralic"/>
                <a:cs typeface="Palladio Uralic"/>
              </a:rPr>
              <a:t>where the </a:t>
            </a:r>
            <a:r>
              <a:rPr sz="1800" spc="-5" dirty="0">
                <a:latin typeface="Palladio Uralic"/>
                <a:cs typeface="Palladio Uralic"/>
              </a:rPr>
              <a:t>model tries </a:t>
            </a:r>
            <a:r>
              <a:rPr sz="1800" spc="-10" dirty="0">
                <a:latin typeface="Palladio Uralic"/>
                <a:cs typeface="Palladio Uralic"/>
              </a:rPr>
              <a:t>to </a:t>
            </a:r>
            <a:r>
              <a:rPr sz="1800" dirty="0">
                <a:latin typeface="Palladio Uralic"/>
                <a:cs typeface="Palladio Uralic"/>
              </a:rPr>
              <a:t>predict </a:t>
            </a:r>
            <a:r>
              <a:rPr sz="1800" spc="-10" dirty="0">
                <a:latin typeface="Palladio Uralic"/>
                <a:cs typeface="Palladio Uralic"/>
              </a:rPr>
              <a:t>the </a:t>
            </a:r>
            <a:r>
              <a:rPr sz="1800" spc="-5" dirty="0">
                <a:latin typeface="Palladio Uralic"/>
                <a:cs typeface="Palladio Uralic"/>
              </a:rPr>
              <a:t>correct label </a:t>
            </a:r>
            <a:r>
              <a:rPr sz="1800" spc="-10" dirty="0">
                <a:latin typeface="Palladio Uralic"/>
                <a:cs typeface="Palladio Uralic"/>
              </a:rPr>
              <a:t>of </a:t>
            </a:r>
            <a:r>
              <a:rPr sz="1800" dirty="0">
                <a:latin typeface="Palladio Uralic"/>
                <a:cs typeface="Palladio Uralic"/>
              </a:rPr>
              <a:t>a  </a:t>
            </a:r>
            <a:r>
              <a:rPr sz="1800" spc="-5" dirty="0">
                <a:latin typeface="Palladio Uralic"/>
                <a:cs typeface="Palladio Uralic"/>
              </a:rPr>
              <a:t>given input </a:t>
            </a:r>
            <a:r>
              <a:rPr sz="1800" dirty="0">
                <a:latin typeface="Palladio Uralic"/>
                <a:cs typeface="Palladio Uralic"/>
              </a:rPr>
              <a:t>data. </a:t>
            </a:r>
            <a:r>
              <a:rPr sz="1800" spc="-5" dirty="0">
                <a:latin typeface="Palladio Uralic"/>
                <a:cs typeface="Palladio Uralic"/>
              </a:rPr>
              <a:t>In classification, the model is</a:t>
            </a:r>
            <a:r>
              <a:rPr sz="1800" spc="-20" dirty="0">
                <a:latin typeface="Palladio Uralic"/>
                <a:cs typeface="Palladio Uralic"/>
              </a:rPr>
              <a:t> </a:t>
            </a:r>
            <a:r>
              <a:rPr sz="1800" spc="-5" dirty="0">
                <a:latin typeface="Palladio Uralic"/>
                <a:cs typeface="Palladio Uralic"/>
              </a:rPr>
              <a:t>fully</a:t>
            </a:r>
            <a:endParaRPr sz="1800">
              <a:latin typeface="Palladio Uralic"/>
              <a:cs typeface="Palladio Uralic"/>
            </a:endParaRPr>
          </a:p>
          <a:p>
            <a:pPr marL="19050" marR="5080">
              <a:lnSpc>
                <a:spcPct val="137700"/>
              </a:lnSpc>
            </a:pPr>
            <a:r>
              <a:rPr sz="1800" spc="-10" dirty="0">
                <a:latin typeface="Palladio Uralic"/>
                <a:cs typeface="Palladio Uralic"/>
              </a:rPr>
              <a:t>trained </a:t>
            </a:r>
            <a:r>
              <a:rPr sz="1800" spc="-5" dirty="0">
                <a:latin typeface="Palladio Uralic"/>
                <a:cs typeface="Palladio Uralic"/>
              </a:rPr>
              <a:t>using the </a:t>
            </a:r>
            <a:r>
              <a:rPr sz="1800" dirty="0">
                <a:latin typeface="Palladio Uralic"/>
                <a:cs typeface="Palladio Uralic"/>
              </a:rPr>
              <a:t>training </a:t>
            </a:r>
            <a:r>
              <a:rPr sz="1800" spc="-5" dirty="0">
                <a:latin typeface="Palladio Uralic"/>
                <a:cs typeface="Palladio Uralic"/>
              </a:rPr>
              <a:t>data, </a:t>
            </a:r>
            <a:r>
              <a:rPr sz="1800" dirty="0">
                <a:latin typeface="Palladio Uralic"/>
                <a:cs typeface="Palladio Uralic"/>
              </a:rPr>
              <a:t>and </a:t>
            </a:r>
            <a:r>
              <a:rPr sz="1800" spc="-10" dirty="0">
                <a:latin typeface="Palladio Uralic"/>
                <a:cs typeface="Palladio Uralic"/>
              </a:rPr>
              <a:t>then </a:t>
            </a:r>
            <a:r>
              <a:rPr sz="1800" dirty="0">
                <a:latin typeface="Palladio Uralic"/>
                <a:cs typeface="Palladio Uralic"/>
              </a:rPr>
              <a:t>it </a:t>
            </a:r>
            <a:r>
              <a:rPr sz="1800" spc="-5" dirty="0">
                <a:latin typeface="Palladio Uralic"/>
                <a:cs typeface="Palladio Uralic"/>
              </a:rPr>
              <a:t>is evaluated </a:t>
            </a:r>
            <a:r>
              <a:rPr sz="1800" spc="-10" dirty="0">
                <a:latin typeface="Palladio Uralic"/>
                <a:cs typeface="Palladio Uralic"/>
              </a:rPr>
              <a:t>on  </a:t>
            </a:r>
            <a:r>
              <a:rPr sz="1800" spc="-5" dirty="0">
                <a:latin typeface="Palladio Uralic"/>
                <a:cs typeface="Palladio Uralic"/>
              </a:rPr>
              <a:t>test data </a:t>
            </a:r>
            <a:r>
              <a:rPr sz="1800" dirty="0">
                <a:latin typeface="Palladio Uralic"/>
                <a:cs typeface="Palladio Uralic"/>
              </a:rPr>
              <a:t>before </a:t>
            </a:r>
            <a:r>
              <a:rPr sz="1800" spc="-5" dirty="0">
                <a:latin typeface="Palladio Uralic"/>
                <a:cs typeface="Palladio Uralic"/>
              </a:rPr>
              <a:t>being </a:t>
            </a:r>
            <a:r>
              <a:rPr sz="1800" spc="-10" dirty="0">
                <a:latin typeface="Palladio Uralic"/>
                <a:cs typeface="Palladio Uralic"/>
              </a:rPr>
              <a:t>used to </a:t>
            </a:r>
            <a:r>
              <a:rPr sz="1800" spc="-5" dirty="0">
                <a:latin typeface="Palladio Uralic"/>
                <a:cs typeface="Palladio Uralic"/>
              </a:rPr>
              <a:t>perform prediction </a:t>
            </a:r>
            <a:r>
              <a:rPr sz="1800" spc="-10" dirty="0">
                <a:latin typeface="Palladio Uralic"/>
                <a:cs typeface="Palladio Uralic"/>
              </a:rPr>
              <a:t>on</a:t>
            </a:r>
            <a:r>
              <a:rPr sz="1800" spc="40" dirty="0">
                <a:latin typeface="Palladio Uralic"/>
                <a:cs typeface="Palladio Uralic"/>
              </a:rPr>
              <a:t> </a:t>
            </a:r>
            <a:r>
              <a:rPr sz="1800" dirty="0">
                <a:latin typeface="Palladio Uralic"/>
                <a:cs typeface="Palladio Uralic"/>
              </a:rPr>
              <a:t>new</a:t>
            </a:r>
            <a:endParaRPr sz="1800">
              <a:latin typeface="Palladio Uralic"/>
              <a:cs typeface="Palladio Uralic"/>
            </a:endParaRPr>
          </a:p>
          <a:p>
            <a:pPr marL="19050">
              <a:lnSpc>
                <a:spcPct val="100000"/>
              </a:lnSpc>
              <a:spcBef>
                <a:spcPts val="844"/>
              </a:spcBef>
            </a:pPr>
            <a:r>
              <a:rPr sz="1800" spc="-10" dirty="0">
                <a:latin typeface="Palladio Uralic"/>
                <a:cs typeface="Palladio Uralic"/>
              </a:rPr>
              <a:t>unseen </a:t>
            </a:r>
            <a:r>
              <a:rPr sz="1800" spc="-5" dirty="0">
                <a:latin typeface="Palladio Uralic"/>
                <a:cs typeface="Palladio Uralic"/>
              </a:rPr>
              <a:t>data.</a:t>
            </a:r>
            <a:endParaRPr sz="18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Palladio Uralic"/>
              <a:cs typeface="Palladio Uralic"/>
            </a:endParaRPr>
          </a:p>
          <a:p>
            <a:pPr marL="12700">
              <a:lnSpc>
                <a:spcPct val="100000"/>
              </a:lnSpc>
            </a:pPr>
            <a:r>
              <a:rPr sz="2000" spc="-90" dirty="0">
                <a:latin typeface="Arial"/>
                <a:cs typeface="Arial"/>
              </a:rPr>
              <a:t>WHAT </a:t>
            </a:r>
            <a:r>
              <a:rPr sz="2000" spc="-245" dirty="0">
                <a:latin typeface="Arial"/>
                <a:cs typeface="Arial"/>
              </a:rPr>
              <a:t>IS </a:t>
            </a:r>
            <a:r>
              <a:rPr sz="2000" spc="-180" dirty="0">
                <a:latin typeface="Arial"/>
                <a:cs typeface="Arial"/>
              </a:rPr>
              <a:t>SUPPORT </a:t>
            </a:r>
            <a:r>
              <a:rPr sz="2000" spc="-200" dirty="0">
                <a:latin typeface="Arial"/>
                <a:cs typeface="Arial"/>
              </a:rPr>
              <a:t>VECTOR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32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Palladio Uralic"/>
                <a:cs typeface="Palladio Uralic"/>
              </a:rPr>
              <a:t>It is </a:t>
            </a:r>
            <a:r>
              <a:rPr sz="1800" dirty="0">
                <a:latin typeface="Palladio Uralic"/>
                <a:cs typeface="Palladio Uralic"/>
              </a:rPr>
              <a:t>a </a:t>
            </a:r>
            <a:r>
              <a:rPr sz="1800" spc="-5" dirty="0">
                <a:latin typeface="Palladio Uralic"/>
                <a:cs typeface="Palladio Uralic"/>
              </a:rPr>
              <a:t>supervised </a:t>
            </a:r>
            <a:r>
              <a:rPr sz="1800" dirty="0">
                <a:latin typeface="Palladio Uralic"/>
                <a:cs typeface="Palladio Uralic"/>
              </a:rPr>
              <a:t>machine learning </a:t>
            </a:r>
            <a:r>
              <a:rPr sz="1800" spc="-10" dirty="0">
                <a:latin typeface="Palladio Uralic"/>
                <a:cs typeface="Palladio Uralic"/>
              </a:rPr>
              <a:t>problem </a:t>
            </a:r>
            <a:r>
              <a:rPr sz="1800" spc="-5" dirty="0">
                <a:latin typeface="Palladio Uralic"/>
                <a:cs typeface="Palladio Uralic"/>
              </a:rPr>
              <a:t>where </a:t>
            </a:r>
            <a:r>
              <a:rPr sz="1800" spc="10" dirty="0">
                <a:latin typeface="Palladio Uralic"/>
                <a:cs typeface="Palladio Uralic"/>
              </a:rPr>
              <a:t>we</a:t>
            </a:r>
            <a:r>
              <a:rPr sz="1800" spc="-55" dirty="0">
                <a:latin typeface="Palladio Uralic"/>
                <a:cs typeface="Palladio Uralic"/>
              </a:rPr>
              <a:t> </a:t>
            </a:r>
            <a:r>
              <a:rPr sz="1800" spc="-5" dirty="0">
                <a:latin typeface="Palladio Uralic"/>
                <a:cs typeface="Palladio Uralic"/>
              </a:rPr>
              <a:t>try</a:t>
            </a:r>
            <a:endParaRPr sz="1800">
              <a:latin typeface="Palladio Uralic"/>
              <a:cs typeface="Palladio Uralic"/>
            </a:endParaRPr>
          </a:p>
          <a:p>
            <a:pPr marL="19050">
              <a:lnSpc>
                <a:spcPct val="100000"/>
              </a:lnSpc>
              <a:spcBef>
                <a:spcPts val="815"/>
              </a:spcBef>
            </a:pPr>
            <a:r>
              <a:rPr sz="1800" spc="-10" dirty="0">
                <a:latin typeface="Palladio Uralic"/>
                <a:cs typeface="Palladio Uralic"/>
              </a:rPr>
              <a:t>to </a:t>
            </a:r>
            <a:r>
              <a:rPr sz="1800" dirty="0">
                <a:latin typeface="Palladio Uralic"/>
                <a:cs typeface="Palladio Uralic"/>
              </a:rPr>
              <a:t>find a </a:t>
            </a:r>
            <a:r>
              <a:rPr sz="1800" spc="-5" dirty="0">
                <a:latin typeface="Palladio Uralic"/>
                <a:cs typeface="Palladio Uralic"/>
              </a:rPr>
              <a:t>hyperplane </a:t>
            </a:r>
            <a:r>
              <a:rPr sz="1800" spc="-10" dirty="0">
                <a:latin typeface="Palladio Uralic"/>
                <a:cs typeface="Palladio Uralic"/>
              </a:rPr>
              <a:t>that </a:t>
            </a:r>
            <a:r>
              <a:rPr sz="1800" spc="5" dirty="0">
                <a:latin typeface="Palladio Uralic"/>
                <a:cs typeface="Palladio Uralic"/>
              </a:rPr>
              <a:t>best </a:t>
            </a:r>
            <a:r>
              <a:rPr sz="1800" spc="-5" dirty="0">
                <a:latin typeface="Palladio Uralic"/>
                <a:cs typeface="Palladio Uralic"/>
              </a:rPr>
              <a:t>separates </a:t>
            </a:r>
            <a:r>
              <a:rPr sz="1800" spc="-10" dirty="0">
                <a:latin typeface="Palladio Uralic"/>
                <a:cs typeface="Palladio Uralic"/>
              </a:rPr>
              <a:t>the </a:t>
            </a:r>
            <a:r>
              <a:rPr sz="1800" spc="-5" dirty="0">
                <a:latin typeface="Palladio Uralic"/>
                <a:cs typeface="Palladio Uralic"/>
              </a:rPr>
              <a:t>two </a:t>
            </a:r>
            <a:r>
              <a:rPr sz="1800" dirty="0">
                <a:latin typeface="Palladio Uralic"/>
                <a:cs typeface="Palladio Uralic"/>
              </a:rPr>
              <a:t>classes.</a:t>
            </a:r>
            <a:endParaRPr sz="1800">
              <a:latin typeface="Palladio Uralic"/>
              <a:cs typeface="Palladio Uralic"/>
            </a:endParaRPr>
          </a:p>
          <a:p>
            <a:pPr marL="19050" marR="656590">
              <a:lnSpc>
                <a:spcPct val="137800"/>
              </a:lnSpc>
              <a:spcBef>
                <a:spcPts val="20"/>
              </a:spcBef>
            </a:pPr>
            <a:r>
              <a:rPr sz="1800" spc="-10" dirty="0">
                <a:latin typeface="Palladio Uralic"/>
                <a:cs typeface="Palladio Uralic"/>
              </a:rPr>
              <a:t>Note: </a:t>
            </a:r>
            <a:r>
              <a:rPr sz="1800" dirty="0">
                <a:latin typeface="Palladio Uralic"/>
                <a:cs typeface="Palladio Uralic"/>
              </a:rPr>
              <a:t>Don’t get </a:t>
            </a:r>
            <a:r>
              <a:rPr sz="1800" spc="-5" dirty="0">
                <a:latin typeface="Palladio Uralic"/>
                <a:cs typeface="Palladio Uralic"/>
              </a:rPr>
              <a:t>confused between SVM </a:t>
            </a:r>
            <a:r>
              <a:rPr sz="1800" dirty="0">
                <a:latin typeface="Palladio Uralic"/>
                <a:cs typeface="Palladio Uralic"/>
              </a:rPr>
              <a:t>and </a:t>
            </a:r>
            <a:r>
              <a:rPr sz="1800" spc="-5" dirty="0">
                <a:latin typeface="Palladio Uralic"/>
                <a:cs typeface="Palladio Uralic"/>
              </a:rPr>
              <a:t>logistic  regression. Both </a:t>
            </a:r>
            <a:r>
              <a:rPr sz="1800" spc="5" dirty="0">
                <a:latin typeface="Palladio Uralic"/>
                <a:cs typeface="Palladio Uralic"/>
              </a:rPr>
              <a:t>the </a:t>
            </a:r>
            <a:r>
              <a:rPr sz="1800" spc="-5" dirty="0">
                <a:latin typeface="Palladio Uralic"/>
                <a:cs typeface="Palladio Uralic"/>
              </a:rPr>
              <a:t>algorithms </a:t>
            </a:r>
            <a:r>
              <a:rPr sz="1800" spc="-10" dirty="0">
                <a:latin typeface="Palladio Uralic"/>
                <a:cs typeface="Palladio Uralic"/>
              </a:rPr>
              <a:t>try </a:t>
            </a:r>
            <a:r>
              <a:rPr sz="1800" spc="5" dirty="0">
                <a:latin typeface="Palladio Uralic"/>
                <a:cs typeface="Palladio Uralic"/>
              </a:rPr>
              <a:t>to </a:t>
            </a:r>
            <a:r>
              <a:rPr sz="1800" dirty="0">
                <a:latin typeface="Palladio Uralic"/>
                <a:cs typeface="Palladio Uralic"/>
              </a:rPr>
              <a:t>find </a:t>
            </a:r>
            <a:r>
              <a:rPr sz="1800" spc="-5" dirty="0">
                <a:latin typeface="Palladio Uralic"/>
                <a:cs typeface="Palladio Uralic"/>
              </a:rPr>
              <a:t>the</a:t>
            </a:r>
            <a:r>
              <a:rPr sz="1800" spc="-60" dirty="0">
                <a:latin typeface="Palladio Uralic"/>
                <a:cs typeface="Palladio Uralic"/>
              </a:rPr>
              <a:t> </a:t>
            </a:r>
            <a:r>
              <a:rPr sz="1800" spc="5" dirty="0">
                <a:latin typeface="Palladio Uralic"/>
                <a:cs typeface="Palladio Uralic"/>
              </a:rPr>
              <a:t>best</a:t>
            </a:r>
            <a:endParaRPr sz="1800">
              <a:latin typeface="Palladio Uralic"/>
              <a:cs typeface="Palladio Uralic"/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1410" y="782447"/>
            <a:ext cx="5759450" cy="3020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marR="5080">
              <a:lnSpc>
                <a:spcPct val="137800"/>
              </a:lnSpc>
              <a:spcBef>
                <a:spcPts val="100"/>
              </a:spcBef>
            </a:pPr>
            <a:r>
              <a:rPr sz="1800" spc="-5" dirty="0">
                <a:latin typeface="Palladio Uralic"/>
                <a:cs typeface="Palladio Uralic"/>
              </a:rPr>
              <a:t>hyperplane, </a:t>
            </a:r>
            <a:r>
              <a:rPr sz="1800" dirty="0">
                <a:latin typeface="Palladio Uralic"/>
                <a:cs typeface="Palladio Uralic"/>
              </a:rPr>
              <a:t>but </a:t>
            </a:r>
            <a:r>
              <a:rPr sz="1800" spc="-10" dirty="0">
                <a:latin typeface="Palladio Uralic"/>
                <a:cs typeface="Palladio Uralic"/>
              </a:rPr>
              <a:t>the </a:t>
            </a:r>
            <a:r>
              <a:rPr sz="1800" dirty="0">
                <a:latin typeface="Palladio Uralic"/>
                <a:cs typeface="Palladio Uralic"/>
              </a:rPr>
              <a:t>main </a:t>
            </a:r>
            <a:r>
              <a:rPr sz="1800" spc="-5" dirty="0">
                <a:latin typeface="Palladio Uralic"/>
                <a:cs typeface="Palladio Uralic"/>
              </a:rPr>
              <a:t>difference is logistic regression  is </a:t>
            </a:r>
            <a:r>
              <a:rPr sz="1800" dirty="0">
                <a:latin typeface="Palladio Uralic"/>
                <a:cs typeface="Palladio Uralic"/>
              </a:rPr>
              <a:t>a </a:t>
            </a:r>
            <a:r>
              <a:rPr sz="1800" spc="-5" dirty="0">
                <a:latin typeface="Palladio Uralic"/>
                <a:cs typeface="Palladio Uralic"/>
              </a:rPr>
              <a:t>probabilistic </a:t>
            </a:r>
            <a:r>
              <a:rPr sz="1800" spc="-10" dirty="0">
                <a:latin typeface="Palladio Uralic"/>
                <a:cs typeface="Palladio Uralic"/>
              </a:rPr>
              <a:t>approach </a:t>
            </a:r>
            <a:r>
              <a:rPr sz="1800" dirty="0">
                <a:latin typeface="Palladio Uralic"/>
                <a:cs typeface="Palladio Uralic"/>
              </a:rPr>
              <a:t>whereas </a:t>
            </a:r>
            <a:r>
              <a:rPr sz="1800" spc="-5" dirty="0">
                <a:latin typeface="Palladio Uralic"/>
                <a:cs typeface="Palladio Uralic"/>
              </a:rPr>
              <a:t>support vector  </a:t>
            </a:r>
            <a:r>
              <a:rPr sz="1800" dirty="0">
                <a:latin typeface="Palladio Uralic"/>
                <a:cs typeface="Palladio Uralic"/>
              </a:rPr>
              <a:t>machine </a:t>
            </a:r>
            <a:r>
              <a:rPr sz="1800" spc="-5" dirty="0">
                <a:latin typeface="Palladio Uralic"/>
                <a:cs typeface="Palladio Uralic"/>
              </a:rPr>
              <a:t>is based </a:t>
            </a:r>
            <a:r>
              <a:rPr sz="1800" spc="-10" dirty="0">
                <a:latin typeface="Palladio Uralic"/>
                <a:cs typeface="Palladio Uralic"/>
              </a:rPr>
              <a:t>on </a:t>
            </a:r>
            <a:r>
              <a:rPr sz="1800" spc="-5" dirty="0">
                <a:latin typeface="Palladio Uralic"/>
                <a:cs typeface="Palladio Uralic"/>
              </a:rPr>
              <a:t>statistical</a:t>
            </a:r>
            <a:r>
              <a:rPr sz="1800" spc="-10" dirty="0">
                <a:latin typeface="Palladio Uralic"/>
                <a:cs typeface="Palladio Uralic"/>
              </a:rPr>
              <a:t> </a:t>
            </a:r>
            <a:r>
              <a:rPr sz="1800" spc="-5" dirty="0">
                <a:latin typeface="Palladio Uralic"/>
                <a:cs typeface="Palladio Uralic"/>
              </a:rPr>
              <a:t>approaches.</a:t>
            </a:r>
            <a:endParaRPr sz="18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Palladio Uralic"/>
              <a:cs typeface="Palladio Ural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Palladio Uralic"/>
                <a:cs typeface="Palladio Uralic"/>
              </a:rPr>
              <a:t>Now </a:t>
            </a:r>
            <a:r>
              <a:rPr sz="1800" spc="-10" dirty="0">
                <a:latin typeface="Palladio Uralic"/>
                <a:cs typeface="Palladio Uralic"/>
              </a:rPr>
              <a:t>the </a:t>
            </a:r>
            <a:r>
              <a:rPr sz="1800" spc="-5" dirty="0">
                <a:latin typeface="Palladio Uralic"/>
                <a:cs typeface="Palladio Uralic"/>
              </a:rPr>
              <a:t>question is </a:t>
            </a:r>
            <a:r>
              <a:rPr sz="1800" dirty="0">
                <a:latin typeface="Palladio Uralic"/>
                <a:cs typeface="Palladio Uralic"/>
              </a:rPr>
              <a:t>which </a:t>
            </a:r>
            <a:r>
              <a:rPr sz="1800" spc="-5" dirty="0">
                <a:latin typeface="Palladio Uralic"/>
                <a:cs typeface="Palladio Uralic"/>
              </a:rPr>
              <a:t>hyperplane </a:t>
            </a:r>
            <a:r>
              <a:rPr sz="1800" spc="-10" dirty="0">
                <a:latin typeface="Palladio Uralic"/>
                <a:cs typeface="Palladio Uralic"/>
              </a:rPr>
              <a:t>does </a:t>
            </a:r>
            <a:r>
              <a:rPr sz="1800" dirty="0">
                <a:latin typeface="Palladio Uralic"/>
                <a:cs typeface="Palladio Uralic"/>
              </a:rPr>
              <a:t>it </a:t>
            </a:r>
            <a:r>
              <a:rPr sz="1800" spc="-5" dirty="0">
                <a:latin typeface="Palladio Uralic"/>
                <a:cs typeface="Palladio Uralic"/>
              </a:rPr>
              <a:t>select?</a:t>
            </a:r>
            <a:endParaRPr sz="1800">
              <a:latin typeface="Palladio Uralic"/>
              <a:cs typeface="Palladio Uralic"/>
            </a:endParaRPr>
          </a:p>
          <a:p>
            <a:pPr marL="19050" marR="9525">
              <a:lnSpc>
                <a:spcPct val="137800"/>
              </a:lnSpc>
              <a:spcBef>
                <a:spcPts val="20"/>
              </a:spcBef>
            </a:pPr>
            <a:r>
              <a:rPr sz="1800" spc="-10" dirty="0">
                <a:latin typeface="Palladio Uralic"/>
                <a:cs typeface="Palladio Uralic"/>
              </a:rPr>
              <a:t>There </a:t>
            </a:r>
            <a:r>
              <a:rPr sz="1800" spc="-5" dirty="0">
                <a:latin typeface="Palladio Uralic"/>
                <a:cs typeface="Palladio Uralic"/>
              </a:rPr>
              <a:t>can </a:t>
            </a:r>
            <a:r>
              <a:rPr sz="1800" spc="15" dirty="0">
                <a:latin typeface="Palladio Uralic"/>
                <a:cs typeface="Palladio Uralic"/>
              </a:rPr>
              <a:t>be </a:t>
            </a:r>
            <a:r>
              <a:rPr sz="1800" dirty="0">
                <a:latin typeface="Palladio Uralic"/>
                <a:cs typeface="Palladio Uralic"/>
              </a:rPr>
              <a:t>an </a:t>
            </a:r>
            <a:r>
              <a:rPr sz="1800" spc="-5" dirty="0">
                <a:latin typeface="Palladio Uralic"/>
                <a:cs typeface="Palladio Uralic"/>
              </a:rPr>
              <a:t>infinite </a:t>
            </a:r>
            <a:r>
              <a:rPr sz="1800" dirty="0">
                <a:latin typeface="Palladio Uralic"/>
                <a:cs typeface="Palladio Uralic"/>
              </a:rPr>
              <a:t>number </a:t>
            </a:r>
            <a:r>
              <a:rPr sz="1800" spc="-10" dirty="0">
                <a:latin typeface="Palladio Uralic"/>
                <a:cs typeface="Palladio Uralic"/>
              </a:rPr>
              <a:t>of </a:t>
            </a:r>
            <a:r>
              <a:rPr sz="1800" spc="-5" dirty="0">
                <a:latin typeface="Palladio Uralic"/>
                <a:cs typeface="Palladio Uralic"/>
              </a:rPr>
              <a:t>hyperplanes passing  through </a:t>
            </a:r>
            <a:r>
              <a:rPr sz="1800" dirty="0">
                <a:latin typeface="Palladio Uralic"/>
                <a:cs typeface="Palladio Uralic"/>
              </a:rPr>
              <a:t>a </a:t>
            </a:r>
            <a:r>
              <a:rPr sz="1800" spc="-5" dirty="0">
                <a:latin typeface="Palladio Uralic"/>
                <a:cs typeface="Palladio Uralic"/>
              </a:rPr>
              <a:t>point </a:t>
            </a:r>
            <a:r>
              <a:rPr sz="1800" dirty="0">
                <a:latin typeface="Palladio Uralic"/>
                <a:cs typeface="Palladio Uralic"/>
              </a:rPr>
              <a:t>and </a:t>
            </a:r>
            <a:r>
              <a:rPr sz="1800" spc="-5" dirty="0">
                <a:latin typeface="Palladio Uralic"/>
                <a:cs typeface="Palladio Uralic"/>
              </a:rPr>
              <a:t>classifying the </a:t>
            </a:r>
            <a:r>
              <a:rPr sz="1800" dirty="0">
                <a:latin typeface="Palladio Uralic"/>
                <a:cs typeface="Palladio Uralic"/>
              </a:rPr>
              <a:t>two classes </a:t>
            </a:r>
            <a:r>
              <a:rPr sz="1800" spc="-10" dirty="0">
                <a:latin typeface="Palladio Uralic"/>
                <a:cs typeface="Palladio Uralic"/>
              </a:rPr>
              <a:t>perfectly.  </a:t>
            </a:r>
            <a:r>
              <a:rPr sz="1800" spc="-5" dirty="0">
                <a:latin typeface="Palladio Uralic"/>
                <a:cs typeface="Palladio Uralic"/>
              </a:rPr>
              <a:t>So, </a:t>
            </a:r>
            <a:r>
              <a:rPr sz="1800" dirty="0">
                <a:latin typeface="Palladio Uralic"/>
                <a:cs typeface="Palladio Uralic"/>
              </a:rPr>
              <a:t>which one </a:t>
            </a:r>
            <a:r>
              <a:rPr sz="1800" spc="-5" dirty="0">
                <a:latin typeface="Palladio Uralic"/>
                <a:cs typeface="Palladio Uralic"/>
              </a:rPr>
              <a:t>is </a:t>
            </a:r>
            <a:r>
              <a:rPr sz="1800" spc="-10" dirty="0">
                <a:latin typeface="Palladio Uralic"/>
                <a:cs typeface="Palladio Uralic"/>
              </a:rPr>
              <a:t>the</a:t>
            </a:r>
            <a:r>
              <a:rPr sz="1800" spc="-35" dirty="0">
                <a:latin typeface="Palladio Uralic"/>
                <a:cs typeface="Palladio Uralic"/>
              </a:rPr>
              <a:t> </a:t>
            </a:r>
            <a:r>
              <a:rPr sz="1800" spc="-5" dirty="0">
                <a:latin typeface="Palladio Uralic"/>
                <a:cs typeface="Palladio Uralic"/>
              </a:rPr>
              <a:t>best.</a:t>
            </a:r>
            <a:endParaRPr sz="1800">
              <a:latin typeface="Palladio Uralic"/>
              <a:cs typeface="Palladio Ural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6169" y="4677283"/>
            <a:ext cx="57150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6642" y="1124331"/>
            <a:ext cx="380015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72285" algn="l"/>
              </a:tabLst>
            </a:pPr>
            <a:r>
              <a:rPr lang="en-IN" sz="2000" spc="105" dirty="0">
                <a:latin typeface="Arial"/>
                <a:cs typeface="Arial"/>
              </a:rPr>
              <a:t>Accuracy Chart of different model 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0698" y="2622735"/>
            <a:ext cx="5591628" cy="3582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</TotalTime>
  <Words>826</Words>
  <Application>Microsoft Office PowerPoint</Application>
  <PresentationFormat>Custom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Carlito</vt:lpstr>
      <vt:lpstr>Gill Sans MT</vt:lpstr>
      <vt:lpstr>Palladio Uralic</vt:lpstr>
      <vt:lpstr>Times New Roman</vt:lpstr>
      <vt:lpstr>Trebuchet MS</vt:lpstr>
      <vt:lpstr>Gallery</vt:lpstr>
      <vt:lpstr>HEART DISEASE PREDICTION</vt:lpstr>
      <vt:lpstr> INTRODUCTION</vt:lpstr>
      <vt:lpstr> KEY STEP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CONCLUSION</vt:lpstr>
      <vt:lpstr>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</dc:title>
  <dc:creator>HCL</dc:creator>
  <cp:lastModifiedBy>Aniket Patidar</cp:lastModifiedBy>
  <cp:revision>4</cp:revision>
  <dcterms:created xsi:type="dcterms:W3CDTF">2023-09-16T06:11:37Z</dcterms:created>
  <dcterms:modified xsi:type="dcterms:W3CDTF">2023-09-16T06:47:55Z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2023-09-15T00:00:00Z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2023-09-16T00:00:00Z</vt:filetime>
  </property>
</Properties>
</file>