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82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D0E9-7705-6A4B-2D27-85FA902AA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4C3C-6A01-7375-DB0B-0A6DB0E4A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6CC-50F7-7862-E923-82861AD0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54687-3F77-7E15-3220-12BBF421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CCB-2B2D-9702-744E-EABF092A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2C79-DA46-DDEF-1845-19F599FA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F04BD-EA6E-2294-6707-E2180CE6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29C9-6811-D246-B362-F1F23714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5A36-A849-1A03-543E-B9F276BE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31D3-36C5-70E2-596C-8A44DB96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C6040-E259-4930-7FB5-CDE2A4B5F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3594-8FF9-6EC8-21EF-497F6EEF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6D02-E8AC-8DA6-1B97-F743EF2D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B723-BB8B-A129-A769-2EB16ACD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66C8-D7A9-7F00-30E8-3B93F262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4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F3B7-FF3E-25B5-B671-1427354B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CF08-36C9-E8A2-8F85-2FAD0017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4ADA-A5F0-80C2-7523-7876B159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93B6E-AF5F-ABD9-F87A-60B7F609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8643-3717-FB35-6392-A625DA05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AA8C-0B56-CF73-9973-C1D3856A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A14F7-4EA7-9D5B-C91D-782BEBC5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DEF7-F72F-BABE-DF78-824107DA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7BFF-73E5-AB49-BBC0-96333691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A286-6887-07BD-BDDF-A3278F78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B520-E92E-DE1A-38BB-C87F668A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319F-D3EF-E9BE-A846-19ED5DCBF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87422-3A1C-3E1B-5A57-1D918E04D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0F67F-CCA7-415A-CCE8-ABF31D85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138C-D4FB-7038-EFCA-3C2BAB82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C24A-1BC0-C30A-B42F-F42BEAE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6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49C5-7DC8-F8B8-6CB0-25D741FF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2871-7079-EFC9-A204-08D599AF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C019B-DF13-E5D8-4D59-25B03977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81588-9EB3-B7FA-97B5-3173A3CF4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B778D-EF60-1142-2808-9848B65E7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CDFCB-1538-EBDB-FEDB-17802F6C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2EC27-9933-D310-906C-EBF50DE7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82AF3-AADA-669C-2F23-1F1DEB7B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12D5-CAFD-3B64-C7E0-2BD08E46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179CA-289F-3ED8-E8F9-34562327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D82F5-61E6-6743-F429-8B95BC18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C3C0-1F73-BA98-E3F8-35A12BE2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F9D4E-213D-43D6-095E-63F8B293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70894-DE59-8D50-4FA5-9EEE4509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EC222-D67A-E50B-99DE-3F080605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7D93-F4DA-395A-96DE-8A0194B6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6795-809C-047A-F9D8-7811A540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1653-5675-FDE8-4461-C20F76D06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1C924-9282-42A6-CC79-9E4296D8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841AC-64D3-4B71-5EE6-B045AD73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F4917-5E84-A995-37C5-46FE29FD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54BC-09A9-4D70-5696-D252BCAC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998E2-E346-069F-29EF-AA86F6B0C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74AE7-D01A-577C-4944-63B684768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D58B-541D-49B2-2841-91E7805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5A452-94DD-5226-78A7-005CBE9E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B457-3F66-2ECA-0950-BAF29E2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DFC80-0B38-6DDF-58FA-1741B9D6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0CD12-EDBB-1370-D258-375E60E8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AF077-E4F2-482A-80AA-3560779C6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A31BB-2E04-B04E-B219-7FD9606A06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32C2-CDF1-E9E9-066C-E89399C4A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A3EC0-EA81-9847-E923-2DA56163D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87307-C6D4-4944-BBD6-84D9A08F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7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A23678-418B-D9C5-0320-F32ABE209FA0}"/>
              </a:ext>
            </a:extLst>
          </p:cNvPr>
          <p:cNvSpPr txBox="1"/>
          <p:nvPr/>
        </p:nvSpPr>
        <p:spPr>
          <a:xfrm>
            <a:off x="546265" y="237506"/>
            <a:ext cx="86007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socket()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Creates a new socket.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sockaddr_in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Structure containing an internet address.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bind()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Binds the socket to an address and port number specified by the </a:t>
            </a:r>
            <a:r>
              <a:rPr lang="en-IN" dirty="0" err="1">
                <a:solidFill>
                  <a:srgbClr val="0E0E0E"/>
                </a:solidFill>
                <a:effectLst/>
                <a:latin typeface=".SF NS"/>
              </a:rPr>
              <a:t>sockaddr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structure.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listen()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Marks the socket as a passive socket that will be used to accept incoming connection requests.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accept()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Extracts the first connection request on the queue of pending connections and creates a new socket for that connection.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ntohs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()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Converts a short integer from network byte order to host byte order.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ntohl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()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Converts a long integer from network byte order to host byte order.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read()/</a:t>
            </a:r>
            <a:r>
              <a:rPr lang="en-IN" b="1" dirty="0" err="1">
                <a:solidFill>
                  <a:srgbClr val="0E0E0E"/>
                </a:solidFill>
                <a:effectLst/>
                <a:latin typeface=".SF NS"/>
              </a:rPr>
              <a:t>recv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()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Reads data from a socket.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write()/send()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Writes data to a socket.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connect()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Establishes a connection to a specified socket.</a:t>
            </a:r>
          </a:p>
        </p:txBody>
      </p:sp>
    </p:spTree>
    <p:extLst>
      <p:ext uri="{BB962C8B-B14F-4D97-AF65-F5344CB8AC3E}">
        <p14:creationId xmlns:p14="http://schemas.microsoft.com/office/powerpoint/2010/main" val="142744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5DD2D-647D-67E9-D12D-76E0BC5A937C}"/>
              </a:ext>
            </a:extLst>
          </p:cNvPr>
          <p:cNvSpPr txBox="1"/>
          <p:nvPr/>
        </p:nvSpPr>
        <p:spPr>
          <a:xfrm>
            <a:off x="1160814" y="147787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Byte Order Conversion Functions</a:t>
            </a:r>
            <a:endParaRPr lang="en-IN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85D77-CB7A-4C1D-C295-AE2F18555C95}"/>
              </a:ext>
            </a:extLst>
          </p:cNvPr>
          <p:cNvSpPr txBox="1"/>
          <p:nvPr/>
        </p:nvSpPr>
        <p:spPr>
          <a:xfrm>
            <a:off x="1077686" y="2665551"/>
            <a:ext cx="8481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uint32_t </a:t>
            </a:r>
            <a:r>
              <a:rPr lang="en-US" dirty="0" err="1"/>
              <a:t>htonl</a:t>
            </a:r>
            <a:r>
              <a:rPr lang="en-US" dirty="0"/>
              <a:t>(uint32_t </a:t>
            </a:r>
            <a:r>
              <a:rPr lang="en-US" dirty="0" err="1"/>
              <a:t>hostlong</a:t>
            </a:r>
            <a:r>
              <a:rPr lang="en-US" dirty="0"/>
              <a:t>); 	</a:t>
            </a:r>
            <a:r>
              <a:rPr lang="en-US" dirty="0">
                <a:solidFill>
                  <a:srgbClr val="C00000"/>
                </a:solidFill>
              </a:rPr>
              <a:t> // Host to network long</a:t>
            </a:r>
          </a:p>
          <a:p>
            <a:r>
              <a:rPr lang="en-US" dirty="0"/>
              <a:t>uint16_t </a:t>
            </a:r>
            <a:r>
              <a:rPr lang="en-US" dirty="0" err="1"/>
              <a:t>htons</a:t>
            </a:r>
            <a:r>
              <a:rPr lang="en-US" dirty="0"/>
              <a:t>(uint16_t </a:t>
            </a:r>
            <a:r>
              <a:rPr lang="en-US" dirty="0" err="1"/>
              <a:t>hostshort</a:t>
            </a:r>
            <a:r>
              <a:rPr lang="en-US" dirty="0"/>
              <a:t>); 	 </a:t>
            </a:r>
            <a:r>
              <a:rPr lang="en-US" dirty="0">
                <a:solidFill>
                  <a:srgbClr val="C00000"/>
                </a:solidFill>
              </a:rPr>
              <a:t>// Host to network short</a:t>
            </a:r>
          </a:p>
          <a:p>
            <a:r>
              <a:rPr lang="en-US" dirty="0"/>
              <a:t>uint32_t </a:t>
            </a:r>
            <a:r>
              <a:rPr lang="en-US" dirty="0" err="1"/>
              <a:t>ntohl</a:t>
            </a:r>
            <a:r>
              <a:rPr lang="en-US" dirty="0"/>
              <a:t>(uint32_t </a:t>
            </a:r>
            <a:r>
              <a:rPr lang="en-US" dirty="0" err="1"/>
              <a:t>netlong</a:t>
            </a:r>
            <a:r>
              <a:rPr lang="en-US" dirty="0"/>
              <a:t>); 	</a:t>
            </a:r>
            <a:r>
              <a:rPr lang="en-US" dirty="0">
                <a:solidFill>
                  <a:srgbClr val="C00000"/>
                </a:solidFill>
              </a:rPr>
              <a:t> // Network to host long</a:t>
            </a:r>
          </a:p>
          <a:p>
            <a:r>
              <a:rPr lang="en-US" dirty="0"/>
              <a:t>uint16_t </a:t>
            </a:r>
            <a:r>
              <a:rPr lang="en-US" dirty="0" err="1"/>
              <a:t>ntohs</a:t>
            </a:r>
            <a:r>
              <a:rPr lang="en-US" dirty="0"/>
              <a:t>(uint16_t </a:t>
            </a:r>
            <a:r>
              <a:rPr lang="en-US" dirty="0" err="1"/>
              <a:t>netshort</a:t>
            </a:r>
            <a:r>
              <a:rPr lang="en-US" dirty="0"/>
              <a:t>); 	 </a:t>
            </a:r>
            <a:r>
              <a:rPr lang="en-US" dirty="0">
                <a:solidFill>
                  <a:srgbClr val="C00000"/>
                </a:solidFill>
              </a:rPr>
              <a:t>// Network to host short</a:t>
            </a:r>
          </a:p>
        </p:txBody>
      </p:sp>
    </p:spTree>
    <p:extLst>
      <p:ext uri="{BB962C8B-B14F-4D97-AF65-F5344CB8AC3E}">
        <p14:creationId xmlns:p14="http://schemas.microsoft.com/office/powerpoint/2010/main" val="286784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D3AE10-0277-4453-3557-07C2560F283B}"/>
              </a:ext>
            </a:extLst>
          </p:cNvPr>
          <p:cNvSpPr txBox="1"/>
          <p:nvPr/>
        </p:nvSpPr>
        <p:spPr>
          <a:xfrm>
            <a:off x="638299" y="939623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5. Prototypes for Internet Address Manipulation</a:t>
            </a:r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AppleSystemUIFontMonospaced"/>
              </a:rPr>
              <a:t>inet_pton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Converts an IP address in text form to binary form.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AppleSystemUIFontMonospaced"/>
              </a:rPr>
              <a:t>inet_ntop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Converts an IP address in binary form to text form.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B4F7E-935E-E6A1-5685-3CFF99CF14EA}"/>
              </a:ext>
            </a:extLst>
          </p:cNvPr>
          <p:cNvSpPr txBox="1"/>
          <p:nvPr/>
        </p:nvSpPr>
        <p:spPr>
          <a:xfrm>
            <a:off x="638299" y="3105834"/>
            <a:ext cx="11118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 </a:t>
            </a:r>
            <a:r>
              <a:rPr lang="en-US" sz="2800" dirty="0" err="1">
                <a:solidFill>
                  <a:srgbClr val="C00000"/>
                </a:solidFill>
              </a:rPr>
              <a:t>inet_pton</a:t>
            </a:r>
            <a:r>
              <a:rPr lang="en-US" sz="2800" dirty="0"/>
              <a:t>(int </a:t>
            </a:r>
            <a:r>
              <a:rPr lang="en-US" sz="2800" dirty="0" err="1"/>
              <a:t>af</a:t>
            </a:r>
            <a:r>
              <a:rPr lang="en-US" sz="2800" dirty="0"/>
              <a:t>, const char *</a:t>
            </a:r>
            <a:r>
              <a:rPr lang="en-US" sz="2800" dirty="0" err="1"/>
              <a:t>src</a:t>
            </a:r>
            <a:r>
              <a:rPr lang="en-US" sz="2800" dirty="0"/>
              <a:t>, void *</a:t>
            </a:r>
            <a:r>
              <a:rPr lang="en-US" sz="2800" dirty="0" err="1"/>
              <a:t>dst</a:t>
            </a:r>
            <a:r>
              <a:rPr lang="en-US" sz="2800" dirty="0"/>
              <a:t>);</a:t>
            </a:r>
          </a:p>
          <a:p>
            <a:r>
              <a:rPr lang="en-US" sz="2800" dirty="0"/>
              <a:t>const char </a:t>
            </a:r>
            <a:r>
              <a:rPr lang="en-US" sz="2800" dirty="0">
                <a:solidFill>
                  <a:srgbClr val="C00000"/>
                </a:solidFill>
              </a:rPr>
              <a:t>*</a:t>
            </a:r>
            <a:r>
              <a:rPr lang="en-US" sz="2800" dirty="0" err="1">
                <a:solidFill>
                  <a:srgbClr val="C00000"/>
                </a:solidFill>
              </a:rPr>
              <a:t>inet_ntop</a:t>
            </a:r>
            <a:r>
              <a:rPr lang="en-US" sz="2800" dirty="0"/>
              <a:t>(int </a:t>
            </a:r>
            <a:r>
              <a:rPr lang="en-US" sz="2800" dirty="0" err="1"/>
              <a:t>af</a:t>
            </a:r>
            <a:r>
              <a:rPr lang="en-US" sz="2800" dirty="0"/>
              <a:t>, const void *</a:t>
            </a:r>
            <a:r>
              <a:rPr lang="en-US" sz="2800" dirty="0" err="1"/>
              <a:t>src</a:t>
            </a:r>
            <a:r>
              <a:rPr lang="en-US" sz="2800" dirty="0"/>
              <a:t>, char *</a:t>
            </a:r>
            <a:r>
              <a:rPr lang="en-US" sz="2800" dirty="0" err="1"/>
              <a:t>dst</a:t>
            </a:r>
            <a:r>
              <a:rPr lang="en-US" sz="2800" dirty="0"/>
              <a:t>, </a:t>
            </a:r>
            <a:r>
              <a:rPr lang="en-US" sz="2800" dirty="0" err="1"/>
              <a:t>socklen_t</a:t>
            </a:r>
            <a:r>
              <a:rPr lang="en-US" sz="2800" dirty="0"/>
              <a:t> size);</a:t>
            </a:r>
          </a:p>
        </p:txBody>
      </p:sp>
    </p:spTree>
    <p:extLst>
      <p:ext uri="{BB962C8B-B14F-4D97-AF65-F5344CB8AC3E}">
        <p14:creationId xmlns:p14="http://schemas.microsoft.com/office/powerpoint/2010/main" val="194653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08208-A3F0-5152-7BF3-3DF0C3511ECF}"/>
              </a:ext>
            </a:extLst>
          </p:cNvPr>
          <p:cNvSpPr txBox="1"/>
          <p:nvPr/>
        </p:nvSpPr>
        <p:spPr>
          <a:xfrm>
            <a:off x="1374569" y="456740"/>
            <a:ext cx="60979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struct </a:t>
            </a:r>
            <a:r>
              <a:rPr lang="en-US" sz="3200" dirty="0" err="1"/>
              <a:t>sockaddr</a:t>
            </a:r>
            <a:r>
              <a:rPr lang="en-US" sz="3200" dirty="0"/>
              <a:t>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u_short</a:t>
            </a:r>
            <a:r>
              <a:rPr lang="en-US" sz="3200" dirty="0"/>
              <a:t> </a:t>
            </a:r>
            <a:r>
              <a:rPr lang="en-US" sz="3200" dirty="0" err="1"/>
              <a:t>sa_family</a:t>
            </a:r>
            <a:r>
              <a:rPr lang="en-US" sz="3200" dirty="0"/>
              <a:t>;</a:t>
            </a:r>
          </a:p>
          <a:p>
            <a:r>
              <a:rPr lang="en-US" sz="3200" dirty="0"/>
              <a:t>    char </a:t>
            </a:r>
            <a:r>
              <a:rPr lang="en-US" sz="3200" dirty="0" err="1"/>
              <a:t>sa_data</a:t>
            </a:r>
            <a:r>
              <a:rPr lang="en-US" sz="3200" dirty="0"/>
              <a:t>[14];</a:t>
            </a:r>
          </a:p>
          <a:p>
            <a:r>
              <a:rPr lang="en-US" sz="3200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0B252-CE63-9571-64F8-BEA338D0D551}"/>
              </a:ext>
            </a:extLst>
          </p:cNvPr>
          <p:cNvSpPr txBox="1"/>
          <p:nvPr/>
        </p:nvSpPr>
        <p:spPr>
          <a:xfrm>
            <a:off x="757051" y="2808193"/>
            <a:ext cx="10382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AppleSystemUIFontMonospaced"/>
              </a:rPr>
              <a:t>sa_family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This field specifies the address family, which tells the system what kind of address is being used. For internet addresses, this will usually be set to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AF_INET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en-IN" dirty="0">
              <a:solidFill>
                <a:srgbClr val="0E0E0E"/>
              </a:solidFill>
              <a:latin typeface=".SF NS"/>
            </a:endParaRP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AppleSystemUIFontMonospaced"/>
              </a:rPr>
              <a:t>sa_data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This is a placeholder for the actual address data. It can hold a variety of address information depending on the address family. For internet addresses, it will contain the port number and IP address.</a:t>
            </a:r>
          </a:p>
        </p:txBody>
      </p:sp>
    </p:spTree>
    <p:extLst>
      <p:ext uri="{BB962C8B-B14F-4D97-AF65-F5344CB8AC3E}">
        <p14:creationId xmlns:p14="http://schemas.microsoft.com/office/powerpoint/2010/main" val="343847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54F2A-FD1F-1E64-193E-981D08E12562}"/>
              </a:ext>
            </a:extLst>
          </p:cNvPr>
          <p:cNvSpPr txBox="1"/>
          <p:nvPr/>
        </p:nvSpPr>
        <p:spPr>
          <a:xfrm>
            <a:off x="950025" y="742576"/>
            <a:ext cx="9488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effectLst/>
                <a:latin typeface=".AppleSystemUIFontMonospaced"/>
              </a:rPr>
              <a:t>AF_INET</a:t>
            </a:r>
            <a:r>
              <a:rPr lang="en-IN" b="1" dirty="0">
                <a:solidFill>
                  <a:srgbClr val="C00000"/>
                </a:solidFill>
                <a:effectLst/>
                <a:latin typeface=".SF NS"/>
              </a:rPr>
              <a:t>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is a constant defined in the socket programming interface that stands for “Address Family: Internet”. It is used to specify that the address family in use is for IPv4 addresses. In other words, when you are creating a socket or specifying an address structure,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AF_INET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indicates that the addresses will be in the IPv4 format.</a:t>
            </a:r>
          </a:p>
          <a:p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Here are some key points about </a:t>
            </a:r>
            <a:r>
              <a:rPr lang="en-IN" b="1" dirty="0">
                <a:solidFill>
                  <a:srgbClr val="C00000"/>
                </a:solidFill>
                <a:effectLst/>
                <a:latin typeface=".AppleSystemUIFontMonospaced"/>
              </a:rPr>
              <a:t>AF_INET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chemeClr val="accent6"/>
                </a:solidFill>
                <a:effectLst/>
                <a:latin typeface=".SF NS"/>
              </a:rPr>
              <a:t>IPv4 Address Family</a:t>
            </a:r>
            <a:r>
              <a:rPr lang="en-IN" dirty="0">
                <a:solidFill>
                  <a:schemeClr val="accent6"/>
                </a:solidFill>
                <a:effectLst/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AF_INET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indicates that the socket is using the IPv4 protocol for addressing. IPv4 addresses are 32-bit addresses typically represented in dot-decimal notation (e.g.,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192.168.1.1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IN" b="1" dirty="0">
                <a:solidFill>
                  <a:schemeClr val="accent6"/>
                </a:solidFill>
                <a:effectLst/>
                <a:latin typeface=".SF NS"/>
              </a:rPr>
              <a:t>Usage in Socket Programming</a:t>
            </a:r>
            <a:r>
              <a:rPr lang="en-IN" dirty="0">
                <a:solidFill>
                  <a:schemeClr val="accent6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When creating a socket with the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socket()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function, you specify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AF_INET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indicate that you want to create a socket that communicates over the IPv4 protocol.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When setting up the address structures, you set the </a:t>
            </a:r>
            <a:r>
              <a:rPr lang="en-IN" b="1" dirty="0" err="1">
                <a:solidFill>
                  <a:schemeClr val="accent6"/>
                </a:solidFill>
                <a:effectLst/>
                <a:latin typeface=".AppleSystemUIFontMonospaced"/>
              </a:rPr>
              <a:t>sin_family</a:t>
            </a:r>
            <a:r>
              <a:rPr lang="en-IN" b="1" dirty="0">
                <a:solidFill>
                  <a:schemeClr val="accent6"/>
                </a:solidFill>
                <a:effectLst/>
                <a:latin typeface=".SF NS"/>
              </a:rPr>
              <a:t> field to </a:t>
            </a:r>
            <a:r>
              <a:rPr lang="en-IN" b="1" dirty="0">
                <a:solidFill>
                  <a:schemeClr val="accent6"/>
                </a:solidFill>
                <a:effectLst/>
                <a:latin typeface=".AppleSystemUIFontMonospaced"/>
              </a:rPr>
              <a:t>AF_INET</a:t>
            </a:r>
            <a:r>
              <a:rPr lang="en-IN" b="1" dirty="0">
                <a:solidFill>
                  <a:schemeClr val="accent6"/>
                </a:solidFill>
                <a:effectLst/>
                <a:latin typeface=".SF NS"/>
              </a:rPr>
              <a:t>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to indicate that the structure is being used for IPv4 addressing.</a:t>
            </a:r>
          </a:p>
        </p:txBody>
      </p:sp>
    </p:spTree>
    <p:extLst>
      <p:ext uri="{BB962C8B-B14F-4D97-AF65-F5344CB8AC3E}">
        <p14:creationId xmlns:p14="http://schemas.microsoft.com/office/powerpoint/2010/main" val="291755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1775FC-F9E8-1683-EE34-056F2BCF10A2}"/>
              </a:ext>
            </a:extLst>
          </p:cNvPr>
          <p:cNvSpPr txBox="1"/>
          <p:nvPr/>
        </p:nvSpPr>
        <p:spPr>
          <a:xfrm>
            <a:off x="638299" y="215368"/>
            <a:ext cx="609797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struct sockaddr_in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u_short</a:t>
            </a:r>
            <a:r>
              <a:rPr lang="en-US" sz="3200" dirty="0"/>
              <a:t> </a:t>
            </a:r>
            <a:r>
              <a:rPr lang="en-US" sz="3200" dirty="0" err="1"/>
              <a:t>sin_family</a:t>
            </a:r>
            <a:r>
              <a:rPr lang="en-US" sz="3200" dirty="0"/>
              <a:t>;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u_short</a:t>
            </a:r>
            <a:r>
              <a:rPr lang="en-US" sz="3200" dirty="0"/>
              <a:t> </a:t>
            </a:r>
            <a:r>
              <a:rPr lang="en-US" sz="3200" dirty="0" err="1"/>
              <a:t>sin_port</a:t>
            </a:r>
            <a:r>
              <a:rPr lang="en-US" sz="3200" dirty="0"/>
              <a:t>;</a:t>
            </a:r>
          </a:p>
          <a:p>
            <a:r>
              <a:rPr lang="en-US" sz="3200" dirty="0"/>
              <a:t>    struct </a:t>
            </a:r>
            <a:r>
              <a:rPr lang="en-US" sz="3200" dirty="0" err="1"/>
              <a:t>in_addr</a:t>
            </a:r>
            <a:r>
              <a:rPr lang="en-US" sz="3200" dirty="0"/>
              <a:t> </a:t>
            </a:r>
            <a:r>
              <a:rPr lang="en-US" sz="3200" dirty="0" err="1"/>
              <a:t>sin_addr</a:t>
            </a:r>
            <a:r>
              <a:rPr lang="en-US" sz="3200" dirty="0"/>
              <a:t>;</a:t>
            </a:r>
          </a:p>
          <a:p>
            <a:r>
              <a:rPr lang="en-US" sz="3200" dirty="0"/>
              <a:t>    char </a:t>
            </a:r>
            <a:r>
              <a:rPr lang="en-US" sz="3200" dirty="0" err="1"/>
              <a:t>sin_zero</a:t>
            </a:r>
            <a:r>
              <a:rPr lang="en-US" sz="3200" dirty="0"/>
              <a:t>[8];</a:t>
            </a:r>
          </a:p>
          <a:p>
            <a:r>
              <a:rPr lang="en-US" sz="3200" dirty="0"/>
              <a:t>};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B7118-8420-FDD3-9BD7-6366FC21DA1E}"/>
              </a:ext>
            </a:extLst>
          </p:cNvPr>
          <p:cNvSpPr txBox="1"/>
          <p:nvPr/>
        </p:nvSpPr>
        <p:spPr>
          <a:xfrm>
            <a:off x="317665" y="3623725"/>
            <a:ext cx="106076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C00000"/>
                </a:solidFill>
                <a:effectLst/>
                <a:latin typeface=".AppleSystemUIFontMonospaced"/>
              </a:rPr>
              <a:t>sin_family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This field is similar to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sa_family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and specifies the address family. For internet addresses, this will be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AF_INET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C00000"/>
                </a:solidFill>
                <a:effectLst/>
                <a:latin typeface=".AppleSystemUIFontMonospaced"/>
              </a:rPr>
              <a:t>sin_port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This field holds the port number. The port number is used to identify specific processes or network services.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C00000"/>
                </a:solidFill>
                <a:effectLst/>
                <a:latin typeface=".AppleSystemUIFontMonospaced"/>
              </a:rPr>
              <a:t>sin_addr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This field is a structure of type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in_addr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that holds the IP address.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C00000"/>
                </a:solidFill>
                <a:effectLst/>
                <a:latin typeface=".AppleSystemUIFontMonospaced"/>
              </a:rPr>
              <a:t>sin_zero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This is a padding field used to make the structure the same size as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struct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sockaddr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. It’s not used for anything specific and should be set to zero.</a:t>
            </a:r>
          </a:p>
        </p:txBody>
      </p:sp>
    </p:spTree>
    <p:extLst>
      <p:ext uri="{BB962C8B-B14F-4D97-AF65-F5344CB8AC3E}">
        <p14:creationId xmlns:p14="http://schemas.microsoft.com/office/powerpoint/2010/main" val="293714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233DD-9FE6-BA01-5772-593982851974}"/>
              </a:ext>
            </a:extLst>
          </p:cNvPr>
          <p:cNvSpPr txBox="1"/>
          <p:nvPr/>
        </p:nvSpPr>
        <p:spPr>
          <a:xfrm>
            <a:off x="1065811" y="488362"/>
            <a:ext cx="6097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struct </a:t>
            </a:r>
            <a:r>
              <a:rPr lang="en-US" sz="3200" dirty="0" err="1"/>
              <a:t>in_addr</a:t>
            </a:r>
            <a:r>
              <a:rPr lang="en-US" sz="3200" dirty="0"/>
              <a:t>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u_long</a:t>
            </a:r>
            <a:r>
              <a:rPr lang="en-US" sz="3200" dirty="0"/>
              <a:t> </a:t>
            </a:r>
            <a:r>
              <a:rPr lang="en-US" sz="3200" dirty="0" err="1"/>
              <a:t>s_addr</a:t>
            </a:r>
            <a:r>
              <a:rPr lang="en-US" sz="3200" dirty="0"/>
              <a:t>;</a:t>
            </a:r>
          </a:p>
          <a:p>
            <a:r>
              <a:rPr lang="en-US" sz="3200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F6214-A8F9-888F-071E-4A1D542AD29C}"/>
              </a:ext>
            </a:extLst>
          </p:cNvPr>
          <p:cNvSpPr txBox="1"/>
          <p:nvPr/>
        </p:nvSpPr>
        <p:spPr>
          <a:xfrm>
            <a:off x="947058" y="3275059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 err="1">
                <a:solidFill>
                  <a:srgbClr val="0E0E0E"/>
                </a:solidFill>
                <a:effectLst/>
                <a:latin typeface=".AppleSystemUIFontMonospaced"/>
              </a:rPr>
              <a:t>s_addr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This field holds the IP address in a 32-bit format (IPv4 address).</a:t>
            </a:r>
          </a:p>
        </p:txBody>
      </p:sp>
    </p:spTree>
    <p:extLst>
      <p:ext uri="{BB962C8B-B14F-4D97-AF65-F5344CB8AC3E}">
        <p14:creationId xmlns:p14="http://schemas.microsoft.com/office/powerpoint/2010/main" val="169733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949C-3C50-7AEE-15AD-8B1142B6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5AF64-8F4E-C278-2CF0-1C22EA1313E4}"/>
              </a:ext>
            </a:extLst>
          </p:cNvPr>
          <p:cNvSpPr txBox="1"/>
          <p:nvPr/>
        </p:nvSpPr>
        <p:spPr>
          <a:xfrm>
            <a:off x="838199" y="1880693"/>
            <a:ext cx="99089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These structures are used to handle socket addresses in network programming:</a:t>
            </a:r>
          </a:p>
          <a:p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IN" b="1" dirty="0">
                <a:solidFill>
                  <a:srgbClr val="C00000"/>
                </a:solidFill>
                <a:effectLst/>
                <a:latin typeface=".AppleSystemUIFontMonospaced"/>
              </a:rPr>
              <a:t>struct </a:t>
            </a:r>
            <a:r>
              <a:rPr lang="en-IN" b="1" dirty="0" err="1">
                <a:solidFill>
                  <a:srgbClr val="C00000"/>
                </a:solidFill>
                <a:effectLst/>
                <a:latin typeface=".AppleSystemUIFontMonospaced"/>
              </a:rPr>
              <a:t>sockaddr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A generic address structure used for various types of addresses.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IN" b="1" dirty="0">
                <a:solidFill>
                  <a:srgbClr val="C00000"/>
                </a:solidFill>
                <a:effectLst/>
                <a:latin typeface=".AppleSystemUIFontMonospaced"/>
              </a:rPr>
              <a:t>struct </a:t>
            </a:r>
            <a:r>
              <a:rPr lang="en-IN" b="1" dirty="0" err="1">
                <a:solidFill>
                  <a:srgbClr val="C00000"/>
                </a:solidFill>
                <a:effectLst/>
                <a:latin typeface=".AppleSystemUIFontMonospaced"/>
              </a:rPr>
              <a:t>sockaddr_in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A more specific structure used for IPv4 internet addresses, including the IP address and port number.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IN" b="1" dirty="0">
                <a:solidFill>
                  <a:srgbClr val="C00000"/>
                </a:solidFill>
                <a:effectLst/>
                <a:latin typeface=".AppleSystemUIFontMonospaced"/>
              </a:rPr>
              <a:t>struct </a:t>
            </a:r>
            <a:r>
              <a:rPr lang="en-IN" b="1" dirty="0" err="1">
                <a:solidFill>
                  <a:srgbClr val="C00000"/>
                </a:solidFill>
                <a:effectLst/>
                <a:latin typeface=".AppleSystemUIFontMonospaced"/>
              </a:rPr>
              <a:t>in_addr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A structure used specifically to store an IPv4 address.</a:t>
            </a:r>
          </a:p>
          <a:p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When programming with sockets, you’ll typically use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sockaddr_in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for internet addresses and cast it to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sockaddr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when calling functions that require a generic socket address. The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sin_family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field will indicate that the address is an internet address (IPv4), and the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sin_port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Monospaced"/>
              </a:rPr>
              <a:t>sin_addr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fields will specify the port and IP address,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0159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0BA-2A3A-67FE-E647-3E1C6756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File: </a:t>
            </a:r>
            <a:r>
              <a:rPr lang="en-US" b="1" dirty="0" err="1">
                <a:solidFill>
                  <a:srgbClr val="C00000"/>
                </a:solidFill>
              </a:rPr>
              <a:t>in.h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3B04F-0C28-AA38-825F-7C0E777680AE}"/>
              </a:ext>
            </a:extLst>
          </p:cNvPr>
          <p:cNvSpPr txBox="1"/>
          <p:nvPr/>
        </p:nvSpPr>
        <p:spPr>
          <a:xfrm>
            <a:off x="838200" y="1956898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IN" b="1" dirty="0">
                <a:solidFill>
                  <a:srgbClr val="0E0E0E"/>
                </a:solidFill>
                <a:latin typeface=".SF NS"/>
              </a:rPr>
              <a:t>1.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Address Family and Protocol Families</a:t>
            </a:r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/>
          </a:p>
          <a:p>
            <a:r>
              <a:rPr lang="en-US" dirty="0"/>
              <a:t>#define AF_INET 2  // Address family for IPv4</a:t>
            </a:r>
          </a:p>
          <a:p>
            <a:r>
              <a:rPr lang="en-US" dirty="0"/>
              <a:t>#define PF_INET AF_INET  // Protocol family for IPv4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2D9B-98DF-3B23-A998-ED8810177EFA}"/>
              </a:ext>
            </a:extLst>
          </p:cNvPr>
          <p:cNvSpPr txBox="1"/>
          <p:nvPr/>
        </p:nvSpPr>
        <p:spPr>
          <a:xfrm>
            <a:off x="838199" y="4221218"/>
            <a:ext cx="7343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2. Structures</a:t>
            </a:r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AppleSystemUIFontMonospaced"/>
              </a:rPr>
              <a:t>struct </a:t>
            </a:r>
            <a:r>
              <a:rPr lang="en-IN" b="1" dirty="0" err="1">
                <a:solidFill>
                  <a:srgbClr val="0E0E0E"/>
                </a:solidFill>
                <a:effectLst/>
                <a:latin typeface=".AppleSystemUIFontMonospaced"/>
              </a:rPr>
              <a:t>in_addr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Represents an IPv4 address.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AppleSystemUIFontMonospaced"/>
              </a:rPr>
              <a:t>struct </a:t>
            </a:r>
            <a:r>
              <a:rPr lang="en-IN" b="1" dirty="0" err="1">
                <a:solidFill>
                  <a:srgbClr val="0E0E0E"/>
                </a:solidFill>
                <a:effectLst/>
                <a:latin typeface=".AppleSystemUIFontMonospaced"/>
              </a:rPr>
              <a:t>sockaddr_in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Represents a socket address that includes an IPv4 address and port number.</a:t>
            </a:r>
          </a:p>
        </p:txBody>
      </p:sp>
    </p:spTree>
    <p:extLst>
      <p:ext uri="{BB962C8B-B14F-4D97-AF65-F5344CB8AC3E}">
        <p14:creationId xmlns:p14="http://schemas.microsoft.com/office/powerpoint/2010/main" val="394843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C542-2373-5295-D1A1-DE3923B94118}"/>
              </a:ext>
            </a:extLst>
          </p:cNvPr>
          <p:cNvSpPr txBox="1"/>
          <p:nvPr/>
        </p:nvSpPr>
        <p:spPr>
          <a:xfrm>
            <a:off x="638297" y="3159721"/>
            <a:ext cx="101444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in_addr</a:t>
            </a:r>
            <a:r>
              <a:rPr lang="en-US" dirty="0"/>
              <a:t> {</a:t>
            </a:r>
          </a:p>
          <a:p>
            <a:r>
              <a:rPr lang="en-US" dirty="0"/>
              <a:t>    uint32_t </a:t>
            </a:r>
            <a:r>
              <a:rPr lang="en-US" dirty="0" err="1"/>
              <a:t>s_addr</a:t>
            </a:r>
            <a:r>
              <a:rPr lang="en-US" dirty="0"/>
              <a:t>;  </a:t>
            </a:r>
            <a:r>
              <a:rPr lang="en-US" dirty="0">
                <a:solidFill>
                  <a:srgbClr val="C00000"/>
                </a:solidFill>
              </a:rPr>
              <a:t>// 32-bit IPv4 address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struct sockaddr_in {</a:t>
            </a:r>
          </a:p>
          <a:p>
            <a:r>
              <a:rPr lang="en-US" dirty="0"/>
              <a:t>    </a:t>
            </a:r>
            <a:r>
              <a:rPr lang="en-US" dirty="0" err="1"/>
              <a:t>sa_family_t</a:t>
            </a:r>
            <a:r>
              <a:rPr lang="en-US" dirty="0"/>
              <a:t> </a:t>
            </a:r>
            <a:r>
              <a:rPr lang="en-US" dirty="0" err="1"/>
              <a:t>sin_family</a:t>
            </a:r>
            <a:r>
              <a:rPr lang="en-US" dirty="0"/>
              <a:t>;  		</a:t>
            </a:r>
            <a:r>
              <a:rPr lang="en-US" dirty="0">
                <a:solidFill>
                  <a:srgbClr val="C00000"/>
                </a:solidFill>
              </a:rPr>
              <a:t>// Address family (AF_INET)</a:t>
            </a:r>
          </a:p>
          <a:p>
            <a:r>
              <a:rPr lang="en-US" dirty="0"/>
              <a:t>    </a:t>
            </a:r>
            <a:r>
              <a:rPr lang="en-US" dirty="0" err="1"/>
              <a:t>in_port_t</a:t>
            </a:r>
            <a:r>
              <a:rPr lang="en-US" dirty="0"/>
              <a:t> </a:t>
            </a:r>
            <a:r>
              <a:rPr lang="en-US" dirty="0" err="1"/>
              <a:t>sin_port</a:t>
            </a:r>
            <a:r>
              <a:rPr lang="en-US" dirty="0"/>
              <a:t>;  	</a:t>
            </a:r>
            <a:r>
              <a:rPr lang="en-US" dirty="0">
                <a:solidFill>
                  <a:srgbClr val="C00000"/>
                </a:solidFill>
              </a:rPr>
              <a:t>// Port number (16 bits, network byte order)</a:t>
            </a:r>
          </a:p>
          <a:p>
            <a:r>
              <a:rPr lang="en-US" dirty="0"/>
              <a:t>    struct </a:t>
            </a:r>
            <a:r>
              <a:rPr lang="en-US" dirty="0" err="1"/>
              <a:t>in_addr</a:t>
            </a:r>
            <a:r>
              <a:rPr lang="en-US" dirty="0"/>
              <a:t> </a:t>
            </a:r>
            <a:r>
              <a:rPr lang="en-US" dirty="0" err="1"/>
              <a:t>sin_addr</a:t>
            </a:r>
            <a:r>
              <a:rPr lang="en-US" dirty="0"/>
              <a:t>;  </a:t>
            </a:r>
            <a:r>
              <a:rPr lang="en-US" dirty="0">
                <a:solidFill>
                  <a:srgbClr val="C00000"/>
                </a:solidFill>
              </a:rPr>
              <a:t>// IPv4 address</a:t>
            </a:r>
          </a:p>
          <a:p>
            <a:r>
              <a:rPr lang="en-US" dirty="0"/>
              <a:t>    unsigned char </a:t>
            </a:r>
            <a:r>
              <a:rPr lang="en-US" dirty="0" err="1"/>
              <a:t>sin_zero</a:t>
            </a:r>
            <a:r>
              <a:rPr lang="en-US" dirty="0"/>
              <a:t>[8];  </a:t>
            </a:r>
            <a:r>
              <a:rPr lang="en-US" dirty="0">
                <a:solidFill>
                  <a:srgbClr val="C00000"/>
                </a:solidFill>
              </a:rPr>
              <a:t>// Padding to make the structure the same size as struct </a:t>
            </a:r>
            <a:r>
              <a:rPr lang="en-US" dirty="0" err="1">
                <a:solidFill>
                  <a:srgbClr val="C00000"/>
                </a:solidFill>
              </a:rPr>
              <a:t>sockaddr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B74D9-6392-5729-27BB-C02C220CD0AD}"/>
              </a:ext>
            </a:extLst>
          </p:cNvPr>
          <p:cNvSpPr txBox="1"/>
          <p:nvPr/>
        </p:nvSpPr>
        <p:spPr>
          <a:xfrm>
            <a:off x="638297" y="1050507"/>
            <a:ext cx="7343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2. Structures</a:t>
            </a:r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AppleSystemUIFontMonospaced"/>
              </a:rPr>
              <a:t>struct </a:t>
            </a:r>
            <a:r>
              <a:rPr lang="en-IN" b="1" dirty="0" err="1">
                <a:solidFill>
                  <a:srgbClr val="0E0E0E"/>
                </a:solidFill>
                <a:effectLst/>
                <a:latin typeface=".AppleSystemUIFontMonospaced"/>
              </a:rPr>
              <a:t>in_addr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Represents an IPv4 address.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AppleSystemUIFontMonospaced"/>
              </a:rPr>
              <a:t>struct </a:t>
            </a:r>
            <a:r>
              <a:rPr lang="en-IN" b="1" dirty="0" err="1">
                <a:solidFill>
                  <a:srgbClr val="0E0E0E"/>
                </a:solidFill>
                <a:effectLst/>
                <a:latin typeface=".AppleSystemUIFontMonospaced"/>
              </a:rPr>
              <a:t>sockaddr_in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Represents a socket address that includes an IPv4 address and port number.</a:t>
            </a:r>
          </a:p>
        </p:txBody>
      </p:sp>
    </p:spTree>
    <p:extLst>
      <p:ext uri="{BB962C8B-B14F-4D97-AF65-F5344CB8AC3E}">
        <p14:creationId xmlns:p14="http://schemas.microsoft.com/office/powerpoint/2010/main" val="200272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DF03D-6897-0B5B-1A4D-33A3F8AB481B}"/>
              </a:ext>
            </a:extLst>
          </p:cNvPr>
          <p:cNvSpPr txBox="1"/>
          <p:nvPr/>
        </p:nvSpPr>
        <p:spPr>
          <a:xfrm>
            <a:off x="899556" y="1204747"/>
            <a:ext cx="84581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Macros for Special Addresses</a:t>
            </a:r>
          </a:p>
          <a:p>
            <a:endParaRPr lang="en-IN" b="1" dirty="0">
              <a:solidFill>
                <a:srgbClr val="0E0E0E"/>
              </a:solidFill>
              <a:latin typeface=".SF NS"/>
            </a:endParaRPr>
          </a:p>
          <a:p>
            <a:endParaRPr lang="en-IN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#define INADDR_ANY ((uint32_t)0x00000000)  		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// Any incoming address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#define INADDR_LOOPBACK ((uint32_t)0x7f000001)       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// Loopback address (127.0.0.1)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#define INADDR_BROADCAST ((uint32_t)0xffffffff)         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// Broadcast address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#define INADDR_NONE ((uint32_t)0xffffffff)  		</a:t>
            </a:r>
            <a:r>
              <a:rPr lang="en-IN" dirty="0">
                <a:solidFill>
                  <a:srgbClr val="C00000"/>
                </a:solidFill>
                <a:effectLst/>
                <a:latin typeface=".SF NS"/>
              </a:rPr>
              <a:t>// Error value</a:t>
            </a:r>
          </a:p>
        </p:txBody>
      </p:sp>
    </p:spTree>
    <p:extLst>
      <p:ext uri="{BB962C8B-B14F-4D97-AF65-F5344CB8AC3E}">
        <p14:creationId xmlns:p14="http://schemas.microsoft.com/office/powerpoint/2010/main" val="166315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1183</Words>
  <Application>Microsoft Macintosh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.AppleSystemUIFontMonospaced</vt:lpstr>
      <vt:lpstr>.SF NS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Header File: in.h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KADIR</dc:creator>
  <cp:lastModifiedBy>ABDUL KADIR</cp:lastModifiedBy>
  <cp:revision>1</cp:revision>
  <dcterms:created xsi:type="dcterms:W3CDTF">2024-08-07T09:01:41Z</dcterms:created>
  <dcterms:modified xsi:type="dcterms:W3CDTF">2024-08-08T03:28:00Z</dcterms:modified>
</cp:coreProperties>
</file>