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4" r:id="rId8"/>
    <p:sldId id="267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Norwester" panose="00000506000000000000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11F"/>
    <a:srgbClr val="898533"/>
    <a:srgbClr val="7D5EA6"/>
    <a:srgbClr val="9847BD"/>
    <a:srgbClr val="7E2CD8"/>
    <a:srgbClr val="69BDD1"/>
    <a:srgbClr val="FFBDBD"/>
    <a:srgbClr val="F248CE"/>
    <a:srgbClr val="37FF91"/>
    <a:srgbClr val="A7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1342" y="2333486"/>
            <a:ext cx="8409068" cy="193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7"/>
              </a:lnSpc>
              <a:spcBef>
                <a:spcPct val="0"/>
              </a:spcBef>
            </a:pPr>
            <a:r>
              <a:rPr lang="en-US" sz="12277" spc="920" dirty="0">
                <a:solidFill>
                  <a:srgbClr val="4069A2"/>
                </a:solidFill>
                <a:latin typeface="Norwester"/>
              </a:rPr>
              <a:t>MOTION CUE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12275"/>
            <a:ext cx="16230600" cy="143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7"/>
              </a:lnSpc>
              <a:spcBef>
                <a:spcPct val="0"/>
              </a:spcBef>
            </a:pPr>
            <a:r>
              <a:rPr lang="en-US" sz="9149" spc="686">
                <a:solidFill>
                  <a:srgbClr val="000000"/>
                </a:solidFill>
                <a:latin typeface="Norwester"/>
              </a:rPr>
              <a:t>WHERE </a:t>
            </a:r>
            <a:r>
              <a:rPr lang="en-US" sz="9149" spc="686">
                <a:solidFill>
                  <a:srgbClr val="5A81B7"/>
                </a:solidFill>
                <a:latin typeface="Norwester"/>
              </a:rPr>
              <a:t>VISION</a:t>
            </a:r>
            <a:r>
              <a:rPr lang="en-US" sz="9149" spc="686">
                <a:solidFill>
                  <a:srgbClr val="000000"/>
                </a:solidFill>
                <a:latin typeface="Norwester"/>
              </a:rPr>
              <a:t> MEETS REALITY</a:t>
            </a:r>
          </a:p>
        </p:txBody>
      </p:sp>
      <p:sp>
        <p:nvSpPr>
          <p:cNvPr id="4" name="Freeform 4"/>
          <p:cNvSpPr/>
          <p:nvPr/>
        </p:nvSpPr>
        <p:spPr>
          <a:xfrm>
            <a:off x="1564674" y="5864573"/>
            <a:ext cx="805947" cy="805947"/>
          </a:xfrm>
          <a:custGeom>
            <a:avLst/>
            <a:gdLst/>
            <a:ahLst/>
            <a:cxnLst/>
            <a:rect l="l" t="t" r="r" b="b"/>
            <a:pathLst>
              <a:path w="805947" h="805947">
                <a:moveTo>
                  <a:pt x="0" y="0"/>
                </a:moveTo>
                <a:lnTo>
                  <a:pt x="805947" y="0"/>
                </a:lnTo>
                <a:lnTo>
                  <a:pt x="805947" y="805947"/>
                </a:lnTo>
                <a:lnTo>
                  <a:pt x="0" y="80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57203" y="7278680"/>
            <a:ext cx="4068191" cy="2663394"/>
          </a:xfrm>
          <a:custGeom>
            <a:avLst/>
            <a:gdLst/>
            <a:ahLst/>
            <a:cxnLst/>
            <a:rect l="l" t="t" r="r" b="b"/>
            <a:pathLst>
              <a:path w="4068191" h="2663394">
                <a:moveTo>
                  <a:pt x="0" y="0"/>
                </a:moveTo>
                <a:lnTo>
                  <a:pt x="4068191" y="0"/>
                </a:lnTo>
                <a:lnTo>
                  <a:pt x="4068191" y="2663393"/>
                </a:lnTo>
                <a:lnTo>
                  <a:pt x="0" y="2663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5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707714" y="7130504"/>
            <a:ext cx="4352043" cy="297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5A81B7"/>
                </a:solidFill>
                <a:latin typeface="Norwester"/>
              </a:rPr>
              <a:t>MENTOR: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000000"/>
                </a:solidFill>
                <a:latin typeface="Norwester"/>
              </a:rPr>
              <a:t>DR. AMIT BHATI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endParaRPr lang="en-US" sz="2096" spc="157" dirty="0">
              <a:solidFill>
                <a:srgbClr val="000000"/>
              </a:solidFill>
              <a:latin typeface="Norwester"/>
            </a:endParaRP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5A81B7"/>
                </a:solidFill>
                <a:latin typeface="Norwester"/>
              </a:rPr>
              <a:t>TEAM MEMBERS NAME: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endParaRPr lang="en-US" sz="2096" spc="157" dirty="0">
              <a:solidFill>
                <a:srgbClr val="5A81B7"/>
              </a:solidFill>
              <a:latin typeface="Norwester"/>
            </a:endParaRP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000000"/>
                </a:solidFill>
                <a:latin typeface="Norwester"/>
              </a:rPr>
              <a:t>DEVESH SINGH NEGI</a:t>
            </a:r>
            <a:r>
              <a:rPr lang="en-US" sz="2096" spc="157" dirty="0">
                <a:solidFill>
                  <a:srgbClr val="5A81B7"/>
                </a:solidFill>
                <a:latin typeface="Norwester"/>
              </a:rPr>
              <a:t>( TEAM LEADER)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000000"/>
                </a:solidFill>
                <a:latin typeface="Norwester"/>
              </a:rPr>
              <a:t>AMAN KUMAR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000000"/>
                </a:solidFill>
                <a:latin typeface="Norwester"/>
              </a:rPr>
              <a:t>ANIKET KUMAR</a:t>
            </a:r>
          </a:p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096" spc="157" dirty="0">
                <a:solidFill>
                  <a:srgbClr val="000000"/>
                </a:solidFill>
                <a:latin typeface="Norwester"/>
              </a:rPr>
              <a:t>PIYUSH DUBEY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45000"/>
                <a:lumOff val="55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58651" y="4463735"/>
            <a:ext cx="4201338" cy="1813239"/>
            <a:chOff x="0" y="0"/>
            <a:chExt cx="1262428" cy="492232"/>
          </a:xfrm>
          <a:solidFill>
            <a:srgbClr val="50AEC8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262428" cy="492232"/>
            </a:xfrm>
            <a:prstGeom prst="roundRect">
              <a:avLst/>
            </a:pr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62428" cy="530332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8651" y="2919979"/>
            <a:ext cx="5049851" cy="1168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16"/>
              </a:lnSpc>
              <a:spcBef>
                <a:spcPct val="0"/>
              </a:spcBef>
            </a:pPr>
            <a:r>
              <a:rPr lang="en-US" sz="7373" spc="552" dirty="0">
                <a:solidFill>
                  <a:srgbClr val="4069A2"/>
                </a:solidFill>
                <a:latin typeface="Norwester"/>
              </a:rPr>
              <a:t>OUTLINE-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04699" y="6696456"/>
            <a:ext cx="8063101" cy="3095244"/>
            <a:chOff x="0" y="0"/>
            <a:chExt cx="843110" cy="600697"/>
          </a:xfrm>
          <a:solidFill>
            <a:srgbClr val="7CE0B0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843110" cy="600697"/>
            </a:xfrm>
            <a:prstGeom prst="roundRect">
              <a:avLst/>
            </a:prstGeom>
            <a:grpFill/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43110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714706" y="2637298"/>
            <a:ext cx="5312412" cy="3639676"/>
            <a:chOff x="0" y="0"/>
            <a:chExt cx="1051341" cy="600697"/>
          </a:xfrm>
          <a:solidFill>
            <a:srgbClr val="7C91E8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693142" y="3298459"/>
            <a:ext cx="4625584" cy="2920243"/>
            <a:chOff x="0" y="0"/>
            <a:chExt cx="958595" cy="492232"/>
          </a:xfrm>
          <a:solidFill>
            <a:schemeClr val="accent1">
              <a:lumMod val="75000"/>
            </a:schemeClr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958595" cy="492232"/>
            </a:xfrm>
            <a:prstGeom prst="roundRect">
              <a:avLst/>
            </a:prstGeom>
            <a:grp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958595" cy="530332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430482" y="4806286"/>
            <a:ext cx="3074798" cy="1015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dirty="0">
                <a:solidFill>
                  <a:srgbClr val="FFFFFF"/>
                </a:solidFill>
                <a:latin typeface="Norwester"/>
              </a:rPr>
              <a:t>Abstract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59989" y="3388414"/>
            <a:ext cx="6421845" cy="2015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dirty="0">
                <a:solidFill>
                  <a:srgbClr val="FFFFFF"/>
                </a:solidFill>
                <a:latin typeface="Norwester"/>
              </a:rPr>
              <a:t>Problem </a:t>
            </a:r>
          </a:p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dirty="0">
                <a:solidFill>
                  <a:srgbClr val="FFFFFF"/>
                </a:solidFill>
                <a:latin typeface="Norwester"/>
              </a:rPr>
              <a:t>Statement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67556" y="4107628"/>
            <a:ext cx="3962282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5"/>
              </a:lnSpc>
              <a:spcBef>
                <a:spcPct val="0"/>
              </a:spcBef>
            </a:pPr>
            <a:r>
              <a:rPr lang="en-US" sz="5940" dirty="0">
                <a:solidFill>
                  <a:srgbClr val="FFFFFF"/>
                </a:solidFill>
                <a:latin typeface="Norwester"/>
              </a:rPr>
              <a:t>PROPOSED SOLUTION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401881" y="9271071"/>
            <a:ext cx="3872839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5"/>
              </a:lnSpc>
              <a:spcBef>
                <a:spcPct val="0"/>
              </a:spcBef>
            </a:pPr>
            <a:endParaRPr lang="en-US" sz="1853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133600" y="7280907"/>
            <a:ext cx="5247029" cy="181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sz="5322" dirty="0">
                <a:solidFill>
                  <a:srgbClr val="FFFFFF"/>
                </a:solidFill>
                <a:latin typeface="Norwester"/>
              </a:rPr>
              <a:t>revenue </a:t>
            </a:r>
          </a:p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sz="5322" dirty="0">
                <a:solidFill>
                  <a:srgbClr val="FFFFFF"/>
                </a:solidFill>
                <a:latin typeface="Norwester"/>
              </a:rPr>
              <a:t>model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313406" y="6696456"/>
            <a:ext cx="4759472" cy="2212794"/>
            <a:chOff x="0" y="0"/>
            <a:chExt cx="1004832" cy="600697"/>
          </a:xfrm>
          <a:solidFill>
            <a:srgbClr val="4CF2EE"/>
          </a:solidFill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04832" cy="600697"/>
            </a:xfrm>
            <a:prstGeom prst="roundRect">
              <a:avLst/>
            </a:prstGeom>
            <a:grpFill/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004832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541559" y="7371356"/>
            <a:ext cx="4303165" cy="75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sz="4365" dirty="0">
                <a:solidFill>
                  <a:srgbClr val="FFFFFF"/>
                </a:solidFill>
                <a:latin typeface="Norwester"/>
              </a:rPr>
              <a:t>Future Scope</a:t>
            </a: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8397EC09-2B11-234E-37F6-5906FD14DA9D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97F62E20-54E1-37F2-8E2E-10B99D8541F4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5F7D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24695" y="2552626"/>
            <a:ext cx="4595280" cy="980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86"/>
              </a:lnSpc>
              <a:spcBef>
                <a:spcPct val="0"/>
              </a:spcBef>
            </a:pPr>
            <a:r>
              <a:rPr lang="en-US" sz="6709" spc="503" dirty="0">
                <a:solidFill>
                  <a:srgbClr val="135133"/>
                </a:solidFill>
                <a:latin typeface="Norwester Bold"/>
              </a:rPr>
              <a:t>ABSTRACT-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39935" y="6332265"/>
            <a:ext cx="7389665" cy="998179"/>
            <a:chOff x="0" y="0"/>
            <a:chExt cx="5266622" cy="234628"/>
          </a:xfrm>
          <a:solidFill>
            <a:srgbClr val="6AAE6D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5266622" cy="234628"/>
            </a:xfrm>
            <a:prstGeom prst="roundRect">
              <a:avLst/>
            </a:pr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266622" cy="272728"/>
            </a:xfrm>
            <a:prstGeom prst="roundRect">
              <a:avLst/>
            </a:prstGeom>
            <a:grpFill/>
          </p:spPr>
          <p:txBody>
            <a:bodyPr lIns="40580" tIns="40580" rIns="40580" bIns="4058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4695" y="7597340"/>
            <a:ext cx="9980465" cy="986603"/>
            <a:chOff x="0" y="0"/>
            <a:chExt cx="5266622" cy="234628"/>
          </a:xfrm>
          <a:solidFill>
            <a:srgbClr val="95BC1A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6622" cy="234628"/>
            </a:xfrm>
            <a:prstGeom prst="roundRect">
              <a:avLst/>
            </a:prstGeom>
            <a:grpFill/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6622" cy="272728"/>
            </a:xfrm>
            <a:prstGeom prst="roundRect">
              <a:avLst/>
            </a:prstGeom>
            <a:grpFill/>
          </p:spPr>
          <p:txBody>
            <a:bodyPr lIns="40580" tIns="40580" rIns="40580" bIns="40580" rtlCol="0" anchor="ctr"/>
            <a:lstStyle/>
            <a:p>
              <a:pPr algn="ctr">
                <a:lnSpc>
                  <a:spcPts val="2660"/>
                </a:lnSpc>
              </a:pPr>
              <a:endParaRPr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39935" y="8850839"/>
            <a:ext cx="7161065" cy="1145304"/>
            <a:chOff x="0" y="0"/>
            <a:chExt cx="5266622" cy="234628"/>
          </a:xfrm>
          <a:solidFill>
            <a:srgbClr val="00C885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6622" cy="234628"/>
            </a:xfrm>
            <a:prstGeom prst="roundRect">
              <a:avLst/>
            </a:pr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6622" cy="272728"/>
            </a:xfrm>
            <a:prstGeom prst="roundRect">
              <a:avLst/>
            </a:prstGeom>
            <a:grpFill/>
          </p:spPr>
          <p:txBody>
            <a:bodyPr lIns="40580" tIns="40580" rIns="40580" bIns="4058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39935" y="5050511"/>
            <a:ext cx="11733065" cy="998179"/>
            <a:chOff x="0" y="0"/>
            <a:chExt cx="5266622" cy="234628"/>
          </a:xfrm>
          <a:solidFill>
            <a:srgbClr val="84C458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5266622" cy="234628"/>
            </a:xfrm>
            <a:prstGeom prst="roundRect">
              <a:avLst/>
            </a:prstGeom>
            <a:grpFill/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5266622" cy="272728"/>
            </a:xfrm>
            <a:prstGeom prst="roundRect">
              <a:avLst/>
            </a:prstGeom>
            <a:grpFill/>
          </p:spPr>
          <p:txBody>
            <a:bodyPr lIns="40580" tIns="40580" rIns="40580" bIns="4058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24695" y="3736007"/>
            <a:ext cx="13561865" cy="1077887"/>
            <a:chOff x="0" y="0"/>
            <a:chExt cx="5266622" cy="234628"/>
          </a:xfrm>
          <a:solidFill>
            <a:srgbClr val="16AE95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5266622" cy="234628"/>
            </a:xfrm>
            <a:prstGeom prst="roundRect">
              <a:avLst/>
            </a:prstGeom>
            <a:grpFill/>
          </p:spPr>
          <p:txBody>
            <a:bodyPr/>
            <a:lstStyle/>
            <a:p>
              <a:endParaRPr lang="en-IN" dirty="0">
                <a:solidFill>
                  <a:srgbClr val="7CE0B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266622" cy="272728"/>
            </a:xfrm>
            <a:prstGeom prst="roundRect">
              <a:avLst/>
            </a:prstGeom>
            <a:grpFill/>
          </p:spPr>
          <p:txBody>
            <a:bodyPr lIns="40580" tIns="40580" rIns="40580" bIns="40580" rtlCol="0" anchor="ctr"/>
            <a:lstStyle/>
            <a:p>
              <a:pPr algn="ctr">
                <a:lnSpc>
                  <a:spcPts val="2660"/>
                </a:lnSpc>
              </a:pPr>
              <a:endParaRPr dirty="0">
                <a:solidFill>
                  <a:srgbClr val="7CE0B0"/>
                </a:solidFill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28700" y="3918578"/>
            <a:ext cx="15125700" cy="537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FFFFFF"/>
                </a:solidFill>
                <a:latin typeface="Norwester"/>
              </a:rPr>
              <a:t>Revolutionize user interaction with Gesture-based navigation system.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59180" y="5248049"/>
            <a:ext cx="15582900" cy="537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FFFFFF"/>
                </a:solidFill>
                <a:latin typeface="Norwester"/>
              </a:rPr>
              <a:t>Using Computer Vision Tech with Machine Learning Algorithm.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9180" y="6483135"/>
            <a:ext cx="15354300" cy="537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FFFFFF"/>
                </a:solidFill>
                <a:latin typeface="Norwester"/>
              </a:rPr>
              <a:t>Simplify Digital Content Navigation.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59180" y="7765822"/>
            <a:ext cx="9305232" cy="57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FFFFFF"/>
                </a:solidFill>
                <a:latin typeface="Norwester"/>
              </a:rPr>
              <a:t>Reduces reliance on traditional input devices.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9660" y="9081960"/>
            <a:ext cx="8327708" cy="53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FFFFFF"/>
                </a:solidFill>
                <a:latin typeface="Norwester"/>
              </a:rPr>
              <a:t>Automates Manual Processes.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4">
                <a:lumMod val="60000"/>
                <a:lumOff val="40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304800" y="2555108"/>
            <a:ext cx="1030050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Norwester"/>
              </a:rPr>
              <a:t>Problem Statement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1DE736A-9CDD-4634-720F-2A8AC8D98EE8}"/>
              </a:ext>
            </a:extLst>
          </p:cNvPr>
          <p:cNvGrpSpPr/>
          <p:nvPr/>
        </p:nvGrpSpPr>
        <p:grpSpPr>
          <a:xfrm>
            <a:off x="1295399" y="3755259"/>
            <a:ext cx="4011748" cy="3044276"/>
            <a:chOff x="-78263" y="-109395"/>
            <a:chExt cx="1129604" cy="710092"/>
          </a:xfrm>
          <a:solidFill>
            <a:srgbClr val="7C91E8"/>
          </a:solidFill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E3572C1B-7BDC-9B25-90D8-1D0657DA5272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30BC9F81-364F-C042-6ECF-F7033CC4494C}"/>
                </a:ext>
              </a:extLst>
            </p:cNvPr>
            <p:cNvSpPr txBox="1"/>
            <p:nvPr/>
          </p:nvSpPr>
          <p:spPr>
            <a:xfrm>
              <a:off x="-78263" y="-109395"/>
              <a:ext cx="1129604" cy="710092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PHYSICAL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b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</a:b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INTERACTION</a:t>
              </a:r>
              <a:endParaRPr sz="5400" b="1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6C1D4220-3B17-C788-03FF-24AF611AFD6E}"/>
              </a:ext>
            </a:extLst>
          </p:cNvPr>
          <p:cNvGrpSpPr/>
          <p:nvPr/>
        </p:nvGrpSpPr>
        <p:grpSpPr>
          <a:xfrm>
            <a:off x="1573347" y="7104902"/>
            <a:ext cx="3764280" cy="2674103"/>
            <a:chOff x="0" y="0"/>
            <a:chExt cx="1051341" cy="600697"/>
          </a:xfrm>
          <a:solidFill>
            <a:srgbClr val="337491"/>
          </a:solidFill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1E37B35-18D9-BC3A-11B9-CBA71CF7D7AD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9B4D434A-DDE9-58E3-0171-479616EAF4C8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7EBC28FC-06AF-1F15-0708-7FF67748A8BE}"/>
              </a:ext>
            </a:extLst>
          </p:cNvPr>
          <p:cNvGrpSpPr/>
          <p:nvPr/>
        </p:nvGrpSpPr>
        <p:grpSpPr>
          <a:xfrm>
            <a:off x="5447932" y="3801779"/>
            <a:ext cx="3924666" cy="6000174"/>
            <a:chOff x="-12392" y="-33255"/>
            <a:chExt cx="1063733" cy="638797"/>
          </a:xfrm>
          <a:solidFill>
            <a:srgbClr val="3162A9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FD17226-8084-AAB0-21D6-0EB2F0DE7680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ADB7DD20-DF58-DFD4-8568-EEB531AA70F7}"/>
                </a:ext>
              </a:extLst>
            </p:cNvPr>
            <p:cNvSpPr txBox="1"/>
            <p:nvPr/>
          </p:nvSpPr>
          <p:spPr>
            <a:xfrm>
              <a:off x="-12392" y="-33255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COST </a:t>
              </a:r>
            </a:p>
            <a:p>
              <a:pPr algn="ctr">
                <a:spcBef>
                  <a:spcPct val="0"/>
                </a:spcBef>
              </a:pP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OF </a:t>
              </a:r>
            </a:p>
            <a:p>
              <a:pPr algn="ctr">
                <a:spcBef>
                  <a:spcPct val="0"/>
                </a:spcBef>
              </a:pP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ADDITIONAL</a:t>
              </a:r>
            </a:p>
            <a:p>
              <a:pPr algn="ctr">
                <a:spcBef>
                  <a:spcPct val="0"/>
                </a:spcBef>
              </a:pPr>
              <a:r>
                <a:rPr lang="en-IN" sz="5400" b="1" dirty="0">
                  <a:solidFill>
                    <a:schemeClr val="bg1"/>
                  </a:solidFill>
                  <a:latin typeface="Norwester" panose="00000506000000000000" charset="0"/>
                </a:rPr>
                <a:t>DEVICES</a:t>
              </a:r>
            </a:p>
          </p:txBody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E0B9C019-42D7-2653-630A-B5943FCE7C18}"/>
              </a:ext>
            </a:extLst>
          </p:cNvPr>
          <p:cNvGrpSpPr/>
          <p:nvPr/>
        </p:nvGrpSpPr>
        <p:grpSpPr>
          <a:xfrm>
            <a:off x="9528630" y="6414732"/>
            <a:ext cx="6478810" cy="3387223"/>
            <a:chOff x="-4969" y="-33772"/>
            <a:chExt cx="1056310" cy="638797"/>
          </a:xfrm>
          <a:solidFill>
            <a:srgbClr val="534A88"/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EA42B850-72E8-1F83-55F7-FF5A6FA26FF4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86F6D9E7-739B-5B36-6DA0-26D3698B6A80}"/>
                </a:ext>
              </a:extLst>
            </p:cNvPr>
            <p:cNvSpPr txBox="1"/>
            <p:nvPr/>
          </p:nvSpPr>
          <p:spPr>
            <a:xfrm>
              <a:off x="-4969" y="-33772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b="1" dirty="0">
                  <a:solidFill>
                    <a:schemeClr val="bg1"/>
                  </a:solidFill>
                  <a:latin typeface="Norwester" panose="00000506000000000000" charset="0"/>
                </a:rPr>
                <a:t>SAFETY </a:t>
              </a:r>
            </a:p>
            <a:p>
              <a:pPr algn="ctr">
                <a:spcBef>
                  <a:spcPct val="0"/>
                </a:spcBef>
              </a:pPr>
              <a:r>
                <a:rPr lang="en-IN" sz="4800" b="1" dirty="0">
                  <a:solidFill>
                    <a:schemeClr val="bg1"/>
                  </a:solidFill>
                  <a:latin typeface="Norwester" panose="00000506000000000000" charset="0"/>
                </a:rPr>
                <a:t>COMPLIANCE</a:t>
              </a:r>
              <a:endParaRPr sz="4800" b="1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  <p:sp>
        <p:nvSpPr>
          <p:cNvPr id="38" name="Freeform 13">
            <a:extLst>
              <a:ext uri="{FF2B5EF4-FFF2-40B4-BE49-F238E27FC236}">
                <a16:creationId xmlns:a16="http://schemas.microsoft.com/office/drawing/2014/main" id="{239835EC-9DBE-2261-3329-7B2CDA51579D}"/>
              </a:ext>
            </a:extLst>
          </p:cNvPr>
          <p:cNvSpPr/>
          <p:nvPr/>
        </p:nvSpPr>
        <p:spPr>
          <a:xfrm>
            <a:off x="9528627" y="3306503"/>
            <a:ext cx="5312412" cy="2984267"/>
          </a:xfrm>
          <a:prstGeom prst="roundRect">
            <a:avLst/>
          </a:prstGeom>
          <a:solidFill>
            <a:srgbClr val="B6629E"/>
          </a:solidFill>
        </p:spPr>
        <p:txBody>
          <a:bodyPr/>
          <a:lstStyle/>
          <a:p>
            <a:pPr lvl="2"/>
            <a:r>
              <a:rPr lang="en-IN" sz="5400" b="1" dirty="0">
                <a:solidFill>
                  <a:schemeClr val="bg1"/>
                </a:solidFill>
                <a:latin typeface="Norwester" panose="00000506000000000000" charset="0"/>
              </a:rPr>
              <a:t>MANUAL</a:t>
            </a:r>
          </a:p>
          <a:p>
            <a:pPr lvl="2"/>
            <a:r>
              <a:rPr lang="en-IN" sz="5400" b="1" dirty="0">
                <a:solidFill>
                  <a:schemeClr val="bg1"/>
                </a:solidFill>
                <a:latin typeface="Norwester" panose="00000506000000000000" charset="0"/>
              </a:rPr>
              <a:t>PROCESS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94A27C-D550-0BD7-B174-AFA089BA9D7E}"/>
              </a:ext>
            </a:extLst>
          </p:cNvPr>
          <p:cNvSpPr txBox="1"/>
          <p:nvPr/>
        </p:nvSpPr>
        <p:spPr>
          <a:xfrm>
            <a:off x="2087511" y="7531651"/>
            <a:ext cx="27432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Norwester" panose="00000506000000000000" charset="0"/>
              </a:rPr>
              <a:t>LIMITED 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Norwester" panose="00000506000000000000" charset="0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888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60000"/>
                <a:lumOff val="40000"/>
              </a:schemeClr>
            </a:gs>
            <a:gs pos="92000">
              <a:schemeClr val="accent3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533400" y="2506891"/>
            <a:ext cx="1030050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Norwester"/>
              </a:rPr>
              <a:t>Proposed Solution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1DE736A-9CDD-4634-720F-2A8AC8D98EE8}"/>
              </a:ext>
            </a:extLst>
          </p:cNvPr>
          <p:cNvGrpSpPr/>
          <p:nvPr/>
        </p:nvGrpSpPr>
        <p:grpSpPr>
          <a:xfrm>
            <a:off x="1573346" y="4022837"/>
            <a:ext cx="7251886" cy="2048172"/>
            <a:chOff x="0" y="0"/>
            <a:chExt cx="1051341" cy="600697"/>
          </a:xfrm>
          <a:solidFill>
            <a:srgbClr val="5868B8"/>
          </a:solidFill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E3572C1B-7BDC-9B25-90D8-1D0657DA5272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30BC9F81-364F-C042-6ECF-F7033CC4494C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b="1" dirty="0">
                  <a:solidFill>
                    <a:schemeClr val="bg1"/>
                  </a:solidFill>
                  <a:latin typeface="Norwester" panose="00000506000000000000" charset="0"/>
                </a:rPr>
                <a:t>HANDS FREE INTERACTION</a:t>
              </a:r>
              <a:endParaRPr sz="4800" b="1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B1E37B35-18D9-BC3A-11B9-CBA71CF7D7AD}"/>
              </a:ext>
            </a:extLst>
          </p:cNvPr>
          <p:cNvSpPr/>
          <p:nvPr/>
        </p:nvSpPr>
        <p:spPr>
          <a:xfrm>
            <a:off x="1492652" y="6264164"/>
            <a:ext cx="3307947" cy="3146536"/>
          </a:xfrm>
          <a:prstGeom prst="roundRect">
            <a:avLst/>
          </a:prstGeom>
          <a:solidFill>
            <a:srgbClr val="CFA11F"/>
          </a:solidFill>
        </p:spPr>
        <p:txBody>
          <a:bodyPr/>
          <a:lstStyle/>
          <a:p>
            <a:r>
              <a:rPr lang="en-IN" sz="4800" dirty="0">
                <a:solidFill>
                  <a:schemeClr val="bg1">
                    <a:lumMod val="95000"/>
                  </a:schemeClr>
                </a:solidFill>
                <a:latin typeface="Norwester" panose="00000506000000000000" charset="0"/>
              </a:rPr>
              <a:t>AUTOMATE</a:t>
            </a:r>
          </a:p>
          <a:p>
            <a:r>
              <a:rPr lang="en-IN" sz="4800" dirty="0">
                <a:solidFill>
                  <a:schemeClr val="bg1">
                    <a:lumMod val="95000"/>
                  </a:schemeClr>
                </a:solidFill>
                <a:latin typeface="Norwester" panose="00000506000000000000" charset="0"/>
              </a:rPr>
              <a:t>MANUAL</a:t>
            </a:r>
          </a:p>
          <a:p>
            <a:r>
              <a:rPr lang="en-IN" sz="4800" dirty="0">
                <a:solidFill>
                  <a:schemeClr val="bg1">
                    <a:lumMod val="95000"/>
                  </a:schemeClr>
                </a:solidFill>
                <a:latin typeface="Norwester" panose="00000506000000000000" charset="0"/>
              </a:rPr>
              <a:t>PROCESSES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7EBC28FC-06AF-1F15-0708-7FF67748A8BE}"/>
              </a:ext>
            </a:extLst>
          </p:cNvPr>
          <p:cNvGrpSpPr/>
          <p:nvPr/>
        </p:nvGrpSpPr>
        <p:grpSpPr>
          <a:xfrm>
            <a:off x="4946286" y="6451833"/>
            <a:ext cx="3878946" cy="2958867"/>
            <a:chOff x="0" y="0"/>
            <a:chExt cx="1051341" cy="600697"/>
          </a:xfrm>
          <a:solidFill>
            <a:srgbClr val="249083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FD17226-8084-AAB0-21D6-0EB2F0DE7680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ADB7DD20-DF58-DFD4-8568-EEB531AA70F7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ENSURING</a:t>
              </a:r>
            </a:p>
            <a:p>
              <a:pPr algn="ctr"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SAFETY</a:t>
              </a:r>
              <a:endParaRPr sz="4800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E0B9C019-42D7-2653-630A-B5943FCE7C18}"/>
              </a:ext>
            </a:extLst>
          </p:cNvPr>
          <p:cNvGrpSpPr/>
          <p:nvPr/>
        </p:nvGrpSpPr>
        <p:grpSpPr>
          <a:xfrm>
            <a:off x="8970921" y="6428974"/>
            <a:ext cx="4059280" cy="2958866"/>
            <a:chOff x="0" y="0"/>
            <a:chExt cx="1051341" cy="600697"/>
          </a:xfrm>
          <a:solidFill>
            <a:srgbClr val="A03E6F"/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EA42B850-72E8-1F83-55F7-FF5A6FA26FF4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86F6D9E7-739B-5B36-6DA0-26D3698B6A80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REDUCE 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COST</a:t>
              </a:r>
              <a:endParaRPr sz="4800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5FBBCFA5-C7F8-17A7-4FEC-DDA2EE4F0EB0}"/>
              </a:ext>
            </a:extLst>
          </p:cNvPr>
          <p:cNvGrpSpPr/>
          <p:nvPr/>
        </p:nvGrpSpPr>
        <p:grpSpPr>
          <a:xfrm>
            <a:off x="8970920" y="3390900"/>
            <a:ext cx="5555878" cy="2680108"/>
            <a:chOff x="0" y="0"/>
            <a:chExt cx="1051341" cy="600697"/>
          </a:xfrm>
          <a:solidFill>
            <a:srgbClr val="974F9F"/>
          </a:solidFill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39835EC-9DBE-2261-3329-7B2CDA51579D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roundRect">
              <a:avLst/>
            </a:prstGeom>
            <a:grpFill/>
          </p:spPr>
        </p: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77361FEB-A004-A8FA-DF79-61C049C6B65A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round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EMPOWERING</a:t>
              </a:r>
            </a:p>
            <a:p>
              <a:pPr algn="ctr">
                <a:spcBef>
                  <a:spcPct val="0"/>
                </a:spcBef>
              </a:pPr>
              <a:r>
                <a:rPr lang="en-IN" sz="4800" dirty="0">
                  <a:solidFill>
                    <a:schemeClr val="bg1"/>
                  </a:solidFill>
                  <a:latin typeface="Norwester" panose="00000506000000000000" charset="0"/>
                </a:rPr>
                <a:t>ACCESSIBILITY</a:t>
              </a:r>
              <a:endParaRPr sz="4800" dirty="0">
                <a:solidFill>
                  <a:schemeClr val="bg1"/>
                </a:solidFill>
                <a:latin typeface="Norwester" panose="00000506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3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48CE"/>
            </a:gs>
            <a:gs pos="68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1371600" y="2552700"/>
            <a:ext cx="82296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7200" dirty="0">
                <a:solidFill>
                  <a:srgbClr val="A7D971"/>
                </a:solidFill>
                <a:latin typeface="Norwester"/>
              </a:rPr>
              <a:t>Revenue </a:t>
            </a:r>
          </a:p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7200" dirty="0">
                <a:solidFill>
                  <a:srgbClr val="A7D971"/>
                </a:solidFill>
                <a:latin typeface="Norwester"/>
              </a:rPr>
              <a:t>Model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94D2C-EE65-C0C3-6A6B-1C9C3787CE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r="7500"/>
          <a:stretch/>
        </p:blipFill>
        <p:spPr>
          <a:xfrm>
            <a:off x="4876800" y="2400161"/>
            <a:ext cx="11277599" cy="76785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028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F0D8"/>
            </a:gs>
            <a:gs pos="71000">
              <a:schemeClr val="tx2">
                <a:lumMod val="40000"/>
                <a:lumOff val="60000"/>
              </a:schemeClr>
            </a:gs>
            <a:gs pos="26000">
              <a:schemeClr val="accent1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533400" y="2506891"/>
            <a:ext cx="1030050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7200" dirty="0">
                <a:solidFill>
                  <a:srgbClr val="4CF1EE"/>
                </a:solidFill>
                <a:latin typeface="Norwester"/>
              </a:rPr>
              <a:t>Future Scope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1DE736A-9CDD-4634-720F-2A8AC8D98EE8}"/>
              </a:ext>
            </a:extLst>
          </p:cNvPr>
          <p:cNvGrpSpPr/>
          <p:nvPr/>
        </p:nvGrpSpPr>
        <p:grpSpPr>
          <a:xfrm>
            <a:off x="712291" y="3741840"/>
            <a:ext cx="4114800" cy="3503049"/>
            <a:chOff x="0" y="0"/>
            <a:chExt cx="1051341" cy="600697"/>
          </a:xfrm>
          <a:solidFill>
            <a:srgbClr val="7C91E8"/>
          </a:solidFill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E3572C1B-7BDC-9B25-90D8-1D0657DA5272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flowChartConnector">
              <a:avLst/>
            </a:prstGeom>
            <a:grpFill/>
          </p:spPr>
        </p: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30BC9F81-364F-C042-6ECF-F7033CC4494C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flowChartConnector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3500" dirty="0">
                  <a:latin typeface="Norwester" panose="00000506000000000000" charset="0"/>
                </a:rPr>
                <a:t>Gaming</a:t>
              </a:r>
              <a:r>
                <a:rPr lang="en-IN" sz="3400" dirty="0">
                  <a:latin typeface="Norwester" panose="00000506000000000000" charset="0"/>
                </a:rPr>
                <a:t> &amp; Entertainment</a:t>
              </a:r>
              <a:endParaRPr sz="3400" dirty="0">
                <a:latin typeface="Norwester" panose="00000506000000000000" charset="0"/>
              </a:endParaRPr>
            </a:p>
          </p:txBody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7EBC28FC-06AF-1F15-0708-7FF67748A8BE}"/>
              </a:ext>
            </a:extLst>
          </p:cNvPr>
          <p:cNvGrpSpPr/>
          <p:nvPr/>
        </p:nvGrpSpPr>
        <p:grpSpPr>
          <a:xfrm>
            <a:off x="11974582" y="2696479"/>
            <a:ext cx="3878946" cy="3387223"/>
            <a:chOff x="0" y="0"/>
            <a:chExt cx="1051341" cy="600697"/>
          </a:xfrm>
          <a:solidFill>
            <a:srgbClr val="3162A9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FD17226-8084-AAB0-21D6-0EB2F0DE7680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flowChartConnector">
              <a:avLst/>
            </a:prstGeom>
            <a:grpFill/>
          </p:spPr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ADB7DD20-DF58-DFD4-8568-EEB531AA70F7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flowChartConnector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dirty="0">
                  <a:latin typeface="Norwester" panose="00000506000000000000" charset="0"/>
                </a:rPr>
                <a:t>Riots detection</a:t>
              </a:r>
              <a:endParaRPr sz="4800" dirty="0">
                <a:latin typeface="Norwester" panose="00000506000000000000" charset="0"/>
              </a:endParaRPr>
            </a:p>
          </p:txBody>
        </p:sp>
      </p:grpSp>
      <p:grpSp>
        <p:nvGrpSpPr>
          <p:cNvPr id="6" name="Group 12">
            <a:extLst>
              <a:ext uri="{FF2B5EF4-FFF2-40B4-BE49-F238E27FC236}">
                <a16:creationId xmlns:a16="http://schemas.microsoft.com/office/drawing/2014/main" id="{394576C2-BA6F-1711-A6AF-817CA2A24447}"/>
              </a:ext>
            </a:extLst>
          </p:cNvPr>
          <p:cNvGrpSpPr/>
          <p:nvPr/>
        </p:nvGrpSpPr>
        <p:grpSpPr>
          <a:xfrm>
            <a:off x="8581188" y="5607096"/>
            <a:ext cx="4637500" cy="4327921"/>
            <a:chOff x="0" y="0"/>
            <a:chExt cx="1051341" cy="60069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DA53CBF-A249-9D83-BB97-CF57C69C1391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flowChartConnector">
              <a:avLst/>
            </a:prstGeom>
            <a:grpFill/>
          </p:spPr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4E4F4CB-9A16-B49D-244F-4675DEE09136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flowChartConnector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800" dirty="0">
                  <a:latin typeface="Norwester" panose="00000506000000000000" charset="0"/>
                </a:rPr>
                <a:t>Animal threat detection</a:t>
              </a:r>
              <a:endParaRPr sz="4800" dirty="0">
                <a:latin typeface="Norwester" panose="00000506000000000000" charset="0"/>
              </a:endParaRPr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D9743B77-76AB-9993-58E7-54AF5243AB69}"/>
              </a:ext>
            </a:extLst>
          </p:cNvPr>
          <p:cNvSpPr txBox="1"/>
          <p:nvPr/>
        </p:nvSpPr>
        <p:spPr>
          <a:xfrm>
            <a:off x="5289353" y="4759652"/>
            <a:ext cx="3250637" cy="3228544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spcBef>
                <a:spcPct val="0"/>
              </a:spcBef>
            </a:pPr>
            <a:r>
              <a:rPr lang="en-IN" sz="3500" dirty="0">
                <a:latin typeface="Norwester" panose="00000506000000000000" charset="0"/>
              </a:rPr>
              <a:t>Integration with </a:t>
            </a:r>
            <a:r>
              <a:rPr lang="en-IN" sz="3500" dirty="0" err="1">
                <a:latin typeface="Norwester" panose="00000506000000000000" charset="0"/>
              </a:rPr>
              <a:t>ar</a:t>
            </a:r>
            <a:r>
              <a:rPr lang="en-IN" sz="3500" dirty="0">
                <a:latin typeface="Norwester" panose="00000506000000000000" charset="0"/>
              </a:rPr>
              <a:t> &amp; </a:t>
            </a:r>
            <a:r>
              <a:rPr lang="en-IN" sz="3500" dirty="0" err="1">
                <a:latin typeface="Norwester" panose="00000506000000000000" charset="0"/>
              </a:rPr>
              <a:t>vr</a:t>
            </a:r>
            <a:endParaRPr sz="3500" dirty="0">
              <a:latin typeface="Norwester" panose="00000506000000000000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67F4EB3-975A-69A7-4F43-55EB6C59E901}"/>
              </a:ext>
            </a:extLst>
          </p:cNvPr>
          <p:cNvGrpSpPr/>
          <p:nvPr/>
        </p:nvGrpSpPr>
        <p:grpSpPr>
          <a:xfrm>
            <a:off x="2695711" y="7105108"/>
            <a:ext cx="3377071" cy="2984874"/>
            <a:chOff x="-98645" y="-38100"/>
            <a:chExt cx="1194715" cy="638797"/>
          </a:xfrm>
          <a:solidFill>
            <a:schemeClr val="accent5">
              <a:lumMod val="75000"/>
            </a:schemeClr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A421874-5915-E896-EFC4-A1EBBC66A81B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flowChartConnector">
              <a:avLst/>
            </a:prstGeom>
            <a:grpFill/>
          </p:spPr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0F750DB6-973D-1647-C7C4-EC8E3DF4D7BC}"/>
                </a:ext>
              </a:extLst>
            </p:cNvPr>
            <p:cNvSpPr txBox="1"/>
            <p:nvPr/>
          </p:nvSpPr>
          <p:spPr>
            <a:xfrm>
              <a:off x="-98645" y="-38100"/>
              <a:ext cx="1194715" cy="638797"/>
            </a:xfrm>
            <a:prstGeom prst="flowChartConnector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3500" dirty="0">
                  <a:latin typeface="Norwester" panose="00000506000000000000" charset="0"/>
                </a:rPr>
                <a:t>Sign language recognition</a:t>
              </a: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F4F2195D-61D9-F414-264B-375908F53B11}"/>
              </a:ext>
            </a:extLst>
          </p:cNvPr>
          <p:cNvGrpSpPr/>
          <p:nvPr/>
        </p:nvGrpSpPr>
        <p:grpSpPr>
          <a:xfrm>
            <a:off x="13716000" y="6298542"/>
            <a:ext cx="3505200" cy="3108394"/>
            <a:chOff x="0" y="0"/>
            <a:chExt cx="1051341" cy="600697"/>
          </a:xfrm>
          <a:solidFill>
            <a:schemeClr val="accent2">
              <a:lumMod val="75000"/>
            </a:schemeClr>
          </a:solidFill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084A0F-14CE-04C5-A483-75D4C6140BCE}"/>
                </a:ext>
              </a:extLst>
            </p:cNvPr>
            <p:cNvSpPr/>
            <p:nvPr/>
          </p:nvSpPr>
          <p:spPr>
            <a:xfrm>
              <a:off x="0" y="0"/>
              <a:ext cx="1051341" cy="600697"/>
            </a:xfrm>
            <a:prstGeom prst="flowChartConnector">
              <a:avLst/>
            </a:prstGeom>
            <a:grpFill/>
          </p:spPr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5B181E94-7544-7107-AF7E-A1A5B9D2B9B8}"/>
                </a:ext>
              </a:extLst>
            </p:cNvPr>
            <p:cNvSpPr txBox="1"/>
            <p:nvPr/>
          </p:nvSpPr>
          <p:spPr>
            <a:xfrm>
              <a:off x="0" y="-38100"/>
              <a:ext cx="1051341" cy="638797"/>
            </a:xfrm>
            <a:prstGeom prst="flowChartConnector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</a:pPr>
              <a:r>
                <a:rPr lang="en-IN" sz="4400" dirty="0">
                  <a:latin typeface="Norwester" panose="00000506000000000000" charset="0"/>
                </a:rPr>
                <a:t>Posture detection</a:t>
              </a:r>
              <a:endParaRPr sz="4400" dirty="0">
                <a:latin typeface="Norwester" panose="00000506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0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F0D8"/>
            </a:gs>
            <a:gs pos="71000">
              <a:schemeClr val="tx2">
                <a:lumMod val="40000"/>
                <a:lumOff val="60000"/>
              </a:schemeClr>
            </a:gs>
            <a:gs pos="26000">
              <a:schemeClr val="accent1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7">
            <a:extLst>
              <a:ext uri="{FF2B5EF4-FFF2-40B4-BE49-F238E27FC236}">
                <a16:creationId xmlns:a16="http://schemas.microsoft.com/office/drawing/2014/main" id="{A61049A2-6AED-AAA9-F4B9-6C4E41327939}"/>
              </a:ext>
            </a:extLst>
          </p:cNvPr>
          <p:cNvSpPr/>
          <p:nvPr/>
        </p:nvSpPr>
        <p:spPr>
          <a:xfrm>
            <a:off x="364124" y="405821"/>
            <a:ext cx="3133681" cy="1994340"/>
          </a:xfrm>
          <a:prstGeom prst="roundRect">
            <a:avLst/>
          </a:prstGeom>
          <a:blipFill>
            <a:blip r:embed="rId2"/>
            <a:stretch>
              <a:fillRect t="-18718" b="-18532"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1A6A8BF-F15F-AD5F-E10F-413A7546E1E5}"/>
              </a:ext>
            </a:extLst>
          </p:cNvPr>
          <p:cNvSpPr/>
          <p:nvPr/>
        </p:nvSpPr>
        <p:spPr>
          <a:xfrm>
            <a:off x="12206509" y="405821"/>
            <a:ext cx="5618885" cy="17991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FC1E5-8B79-5884-539D-A9FE1973CDDD}"/>
              </a:ext>
            </a:extLst>
          </p:cNvPr>
          <p:cNvSpPr txBox="1"/>
          <p:nvPr/>
        </p:nvSpPr>
        <p:spPr>
          <a:xfrm>
            <a:off x="6370965" y="4762500"/>
            <a:ext cx="5546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dirty="0">
                <a:latin typeface="Norwester" panose="0000050600000000000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2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126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Canva Sans</vt:lpstr>
      <vt:lpstr>Norwester Bold</vt:lpstr>
      <vt:lpstr>Calibri</vt:lpstr>
      <vt:lpstr>Arial</vt:lpstr>
      <vt:lpstr>Norwester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Cloud Computing</dc:title>
  <dc:creator>Aniket Kumar</dc:creator>
  <cp:lastModifiedBy>Aniket Kumar</cp:lastModifiedBy>
  <cp:revision>5</cp:revision>
  <dcterms:created xsi:type="dcterms:W3CDTF">2006-08-16T00:00:00Z</dcterms:created>
  <dcterms:modified xsi:type="dcterms:W3CDTF">2024-04-21T23:55:09Z</dcterms:modified>
  <dc:identifier>DAGDEN3xhrk</dc:identifier>
</cp:coreProperties>
</file>