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46" r:id="rId5"/>
    <p:sldMasterId id="2147483939" r:id="rId6"/>
    <p:sldMasterId id="2147484006" r:id="rId7"/>
    <p:sldMasterId id="2147484017" r:id="rId8"/>
    <p:sldMasterId id="2147484028" r:id="rId9"/>
    <p:sldMasterId id="2147484039" r:id="rId10"/>
  </p:sldMasterIdLst>
  <p:notesMasterIdLst>
    <p:notesMasterId r:id="rId21"/>
  </p:notesMasterIdLst>
  <p:handoutMasterIdLst>
    <p:handoutMasterId r:id="rId22"/>
  </p:handoutMasterIdLst>
  <p:sldIdLst>
    <p:sldId id="358" r:id="rId11"/>
    <p:sldId id="415" r:id="rId12"/>
    <p:sldId id="416" r:id="rId13"/>
    <p:sldId id="418" r:id="rId14"/>
    <p:sldId id="392" r:id="rId15"/>
    <p:sldId id="420" r:id="rId16"/>
    <p:sldId id="421" r:id="rId17"/>
    <p:sldId id="417" r:id="rId18"/>
    <p:sldId id="419" r:id="rId19"/>
    <p:sldId id="382" r:id="rId20"/>
  </p:sldIdLst>
  <p:sldSz cx="9144000" cy="6858000" type="screen4x3"/>
  <p:notesSz cx="6797675" cy="9874250"/>
  <p:custDataLst>
    <p:tags r:id="rId2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A0D6"/>
    <a:srgbClr val="9999FF"/>
    <a:srgbClr val="CCCCFF"/>
    <a:srgbClr val="B9CDE5"/>
    <a:srgbClr val="B9CDBD"/>
    <a:srgbClr val="005B7C"/>
    <a:srgbClr val="909090"/>
    <a:srgbClr val="A2BFAF"/>
    <a:srgbClr val="ACB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339" autoAdjust="0"/>
    <p:restoredTop sz="82948" autoAdjust="0"/>
  </p:normalViewPr>
  <p:slideViewPr>
    <p:cSldViewPr snapToGrid="0">
      <p:cViewPr>
        <p:scale>
          <a:sx n="100" d="100"/>
          <a:sy n="100" d="100"/>
        </p:scale>
        <p:origin x="-270" y="780"/>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gs" Target="tags/tag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2015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12/13/2016</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5.emf"/><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1.emf"/><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tags" Target="../tags/tag73.xml"/><Relationship Id="rId11" Type="http://schemas.openxmlformats.org/officeDocument/2006/relationships/oleObject" Target="../embeddings/oleObject18.bin"/><Relationship Id="rId5" Type="http://schemas.openxmlformats.org/officeDocument/2006/relationships/tags" Target="../tags/tag72.xml"/><Relationship Id="rId10" Type="http://schemas.openxmlformats.org/officeDocument/2006/relationships/image" Target="../media/image4.jpeg"/><Relationship Id="rId4" Type="http://schemas.openxmlformats.org/officeDocument/2006/relationships/tags" Target="../tags/tag71.xml"/><Relationship Id="rId9"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emf"/><Relationship Id="rId2" Type="http://schemas.openxmlformats.org/officeDocument/2006/relationships/tags" Target="../tags/tag7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4.xml"/><Relationship Id="rId4" Type="http://schemas.openxmlformats.org/officeDocument/2006/relationships/tags" Target="../tags/tag7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1.xml"/><Relationship Id="rId7" Type="http://schemas.openxmlformats.org/officeDocument/2006/relationships/oleObject" Target="../embeddings/oleObject21.bin"/><Relationship Id="rId2" Type="http://schemas.openxmlformats.org/officeDocument/2006/relationships/tags" Target="../tags/tag80.xml"/><Relationship Id="rId1" Type="http://schemas.openxmlformats.org/officeDocument/2006/relationships/vmlDrawing" Target="../drawings/vmlDrawing21.vml"/><Relationship Id="rId6" Type="http://schemas.openxmlformats.org/officeDocument/2006/relationships/slideMaster" Target="../slideMasters/slideMaster4.xml"/><Relationship Id="rId5" Type="http://schemas.openxmlformats.org/officeDocument/2006/relationships/tags" Target="../tags/tag83.xml"/><Relationship Id="rId4" Type="http://schemas.openxmlformats.org/officeDocument/2006/relationships/tags" Target="../tags/tag8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5.xml"/><Relationship Id="rId7" Type="http://schemas.openxmlformats.org/officeDocument/2006/relationships/oleObject" Target="../embeddings/oleObject22.bin"/><Relationship Id="rId2" Type="http://schemas.openxmlformats.org/officeDocument/2006/relationships/tags" Target="../tags/tag84.xml"/><Relationship Id="rId1" Type="http://schemas.openxmlformats.org/officeDocument/2006/relationships/vmlDrawing" Target="../drawings/vmlDrawing22.vml"/><Relationship Id="rId6" Type="http://schemas.openxmlformats.org/officeDocument/2006/relationships/slideMaster" Target="../slideMasters/slideMaster4.xml"/><Relationship Id="rId5" Type="http://schemas.openxmlformats.org/officeDocument/2006/relationships/tags" Target="../tags/tag87.xml"/><Relationship Id="rId4" Type="http://schemas.openxmlformats.org/officeDocument/2006/relationships/tags" Target="../tags/tag86.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vmlDrawing" Target="../drawings/vmlDrawing23.v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media/image1.emf"/><Relationship Id="rId4" Type="http://schemas.openxmlformats.org/officeDocument/2006/relationships/tags" Target="../tags/tag90.xml"/><Relationship Id="rId9"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image" Target="../media/image5.emf"/><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1.emf"/><Relationship Id="rId2" Type="http://schemas.openxmlformats.org/officeDocument/2006/relationships/tags" Target="../tags/tag105.xml"/><Relationship Id="rId1" Type="http://schemas.openxmlformats.org/officeDocument/2006/relationships/vmlDrawing" Target="../drawings/vmlDrawing27.vml"/><Relationship Id="rId6" Type="http://schemas.openxmlformats.org/officeDocument/2006/relationships/tags" Target="../tags/tag109.xml"/><Relationship Id="rId11" Type="http://schemas.openxmlformats.org/officeDocument/2006/relationships/oleObject" Target="../embeddings/oleObject27.bin"/><Relationship Id="rId5" Type="http://schemas.openxmlformats.org/officeDocument/2006/relationships/tags" Target="../tags/tag108.xml"/><Relationship Id="rId10" Type="http://schemas.openxmlformats.org/officeDocument/2006/relationships/image" Target="../media/image4.jpeg"/><Relationship Id="rId4" Type="http://schemas.openxmlformats.org/officeDocument/2006/relationships/tags" Target="../tags/tag107.xml"/><Relationship Id="rId9" Type="http://schemas.openxmlformats.org/officeDocument/2006/relationships/image" Target="../media/image3.jpeg"/></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1.emf"/><Relationship Id="rId2" Type="http://schemas.openxmlformats.org/officeDocument/2006/relationships/tags" Target="../tags/tag113.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slideMaster" Target="../slideMasters/slideMaster5.xml"/><Relationship Id="rId4" Type="http://schemas.openxmlformats.org/officeDocument/2006/relationships/tags" Target="../tags/tag115.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7.xml"/><Relationship Id="rId7" Type="http://schemas.openxmlformats.org/officeDocument/2006/relationships/oleObject" Target="../embeddings/oleObject30.bin"/><Relationship Id="rId2" Type="http://schemas.openxmlformats.org/officeDocument/2006/relationships/tags" Target="../tags/tag116.xml"/><Relationship Id="rId1" Type="http://schemas.openxmlformats.org/officeDocument/2006/relationships/vmlDrawing" Target="../drawings/vmlDrawing30.vml"/><Relationship Id="rId6" Type="http://schemas.openxmlformats.org/officeDocument/2006/relationships/slideMaster" Target="../slideMasters/slideMaster5.xml"/><Relationship Id="rId5" Type="http://schemas.openxmlformats.org/officeDocument/2006/relationships/tags" Target="../tags/tag119.xml"/><Relationship Id="rId4" Type="http://schemas.openxmlformats.org/officeDocument/2006/relationships/tags" Target="../tags/tag11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1.xml"/><Relationship Id="rId7" Type="http://schemas.openxmlformats.org/officeDocument/2006/relationships/oleObject" Target="../embeddings/oleObject31.bin"/><Relationship Id="rId2" Type="http://schemas.openxmlformats.org/officeDocument/2006/relationships/tags" Target="../tags/tag120.xml"/><Relationship Id="rId1" Type="http://schemas.openxmlformats.org/officeDocument/2006/relationships/vmlDrawing" Target="../drawings/vmlDrawing31.vml"/><Relationship Id="rId6" Type="http://schemas.openxmlformats.org/officeDocument/2006/relationships/slideMaster" Target="../slideMasters/slideMaster5.xml"/><Relationship Id="rId5" Type="http://schemas.openxmlformats.org/officeDocument/2006/relationships/tags" Target="../tags/tag123.xml"/><Relationship Id="rId4" Type="http://schemas.openxmlformats.org/officeDocument/2006/relationships/tags" Target="../tags/tag122.xml"/></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vmlDrawing" Target="../drawings/vmlDrawing32.v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image" Target="../media/image1.emf"/><Relationship Id="rId4" Type="http://schemas.openxmlformats.org/officeDocument/2006/relationships/tags" Target="../tags/tag126.xml"/><Relationship Id="rId9"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2.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8" Type="http://schemas.openxmlformats.org/officeDocument/2006/relationships/slideMaster" Target="../slideMasters/slideMaster6.xml"/><Relationship Id="rId13" Type="http://schemas.openxmlformats.org/officeDocument/2006/relationships/image" Target="../media/image5.emf"/><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36.vml"/><Relationship Id="rId6" Type="http://schemas.openxmlformats.org/officeDocument/2006/relationships/tags" Target="../tags/tag145.xml"/><Relationship Id="rId11" Type="http://schemas.openxmlformats.org/officeDocument/2006/relationships/oleObject" Target="../embeddings/oleObject36.bin"/><Relationship Id="rId5" Type="http://schemas.openxmlformats.org/officeDocument/2006/relationships/tags" Target="../tags/tag144.xml"/><Relationship Id="rId10" Type="http://schemas.openxmlformats.org/officeDocument/2006/relationships/image" Target="../media/image4.jpeg"/><Relationship Id="rId4" Type="http://schemas.openxmlformats.org/officeDocument/2006/relationships/tags" Target="../tags/tag143.xml"/><Relationship Id="rId9" Type="http://schemas.openxmlformats.org/officeDocument/2006/relationships/image" Target="../media/image3.jpeg"/></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image" Target="../media/image1.emf"/><Relationship Id="rId2" Type="http://schemas.openxmlformats.org/officeDocument/2006/relationships/tags" Target="../tags/tag149.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slideMaster" Target="../slideMasters/slideMaster6.xml"/><Relationship Id="rId4" Type="http://schemas.openxmlformats.org/officeDocument/2006/relationships/tags" Target="../tags/tag15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53.xml"/><Relationship Id="rId7" Type="http://schemas.openxmlformats.org/officeDocument/2006/relationships/oleObject" Target="../embeddings/oleObject39.bin"/><Relationship Id="rId2" Type="http://schemas.openxmlformats.org/officeDocument/2006/relationships/tags" Target="../tags/tag152.xml"/><Relationship Id="rId1" Type="http://schemas.openxmlformats.org/officeDocument/2006/relationships/vmlDrawing" Target="../drawings/vmlDrawing39.vml"/><Relationship Id="rId6" Type="http://schemas.openxmlformats.org/officeDocument/2006/relationships/slideMaster" Target="../slideMasters/slideMaster6.xml"/><Relationship Id="rId5" Type="http://schemas.openxmlformats.org/officeDocument/2006/relationships/tags" Target="../tags/tag155.xml"/><Relationship Id="rId4" Type="http://schemas.openxmlformats.org/officeDocument/2006/relationships/tags" Target="../tags/tag154.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57.xml"/><Relationship Id="rId7" Type="http://schemas.openxmlformats.org/officeDocument/2006/relationships/oleObject" Target="../embeddings/oleObject40.bin"/><Relationship Id="rId2" Type="http://schemas.openxmlformats.org/officeDocument/2006/relationships/tags" Target="../tags/tag156.xml"/><Relationship Id="rId1" Type="http://schemas.openxmlformats.org/officeDocument/2006/relationships/vmlDrawing" Target="../drawings/vmlDrawing40.vml"/><Relationship Id="rId6" Type="http://schemas.openxmlformats.org/officeDocument/2006/relationships/slideMaster" Target="../slideMasters/slideMaster6.xml"/><Relationship Id="rId5" Type="http://schemas.openxmlformats.org/officeDocument/2006/relationships/tags" Target="../tags/tag159.xml"/><Relationship Id="rId4" Type="http://schemas.openxmlformats.org/officeDocument/2006/relationships/tags" Target="../tags/tag158.xml"/></Relationships>
</file>

<file path=ppt/slideLayouts/_rels/slideLayout41.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61.xml"/><Relationship Id="rId7" Type="http://schemas.openxmlformats.org/officeDocument/2006/relationships/tags" Target="../tags/tag165.xml"/><Relationship Id="rId2" Type="http://schemas.openxmlformats.org/officeDocument/2006/relationships/tags" Target="../tags/tag160.xml"/><Relationship Id="rId1" Type="http://schemas.openxmlformats.org/officeDocument/2006/relationships/vmlDrawing" Target="../drawings/vmlDrawing41.vml"/><Relationship Id="rId6" Type="http://schemas.openxmlformats.org/officeDocument/2006/relationships/tags" Target="../tags/tag164.xml"/><Relationship Id="rId5" Type="http://schemas.openxmlformats.org/officeDocument/2006/relationships/tags" Target="../tags/tag163.xml"/><Relationship Id="rId10" Type="http://schemas.openxmlformats.org/officeDocument/2006/relationships/image" Target="../media/image1.emf"/><Relationship Id="rId4" Type="http://schemas.openxmlformats.org/officeDocument/2006/relationships/tags" Target="../tags/tag162.xml"/><Relationship Id="rId9" Type="http://schemas.openxmlformats.org/officeDocument/2006/relationships/oleObject" Target="../embeddings/oleObject41.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68.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8" Type="http://schemas.openxmlformats.org/officeDocument/2006/relationships/slideMaster" Target="../slideMasters/slideMaster7.xml"/><Relationship Id="rId13" Type="http://schemas.openxmlformats.org/officeDocument/2006/relationships/image" Target="../media/image5.emf"/><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1.emf"/><Relationship Id="rId2" Type="http://schemas.openxmlformats.org/officeDocument/2006/relationships/tags" Target="../tags/tag177.xml"/><Relationship Id="rId1" Type="http://schemas.openxmlformats.org/officeDocument/2006/relationships/vmlDrawing" Target="../drawings/vmlDrawing45.vml"/><Relationship Id="rId6" Type="http://schemas.openxmlformats.org/officeDocument/2006/relationships/tags" Target="../tags/tag181.xml"/><Relationship Id="rId11" Type="http://schemas.openxmlformats.org/officeDocument/2006/relationships/oleObject" Target="../embeddings/oleObject45.bin"/><Relationship Id="rId5" Type="http://schemas.openxmlformats.org/officeDocument/2006/relationships/tags" Target="../tags/tag180.xml"/><Relationship Id="rId10" Type="http://schemas.openxmlformats.org/officeDocument/2006/relationships/image" Target="../media/image4.jpeg"/><Relationship Id="rId4" Type="http://schemas.openxmlformats.org/officeDocument/2006/relationships/tags" Target="../tags/tag179.xml"/><Relationship Id="rId9"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vmlDrawing" Target="../drawings/vmlDrawing46.v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image" Target="../media/image1.emf"/><Relationship Id="rId2" Type="http://schemas.openxmlformats.org/officeDocument/2006/relationships/tags" Target="../tags/tag185.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slideMaster" Target="../slideMasters/slideMaster7.xml"/><Relationship Id="rId4" Type="http://schemas.openxmlformats.org/officeDocument/2006/relationships/tags" Target="../tags/tag187.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9.xml"/><Relationship Id="rId7" Type="http://schemas.openxmlformats.org/officeDocument/2006/relationships/oleObject" Target="../embeddings/oleObject48.bin"/><Relationship Id="rId2" Type="http://schemas.openxmlformats.org/officeDocument/2006/relationships/tags" Target="../tags/tag188.xml"/><Relationship Id="rId1" Type="http://schemas.openxmlformats.org/officeDocument/2006/relationships/vmlDrawing" Target="../drawings/vmlDrawing48.vml"/><Relationship Id="rId6" Type="http://schemas.openxmlformats.org/officeDocument/2006/relationships/slideMaster" Target="../slideMasters/slideMaster7.xml"/><Relationship Id="rId5" Type="http://schemas.openxmlformats.org/officeDocument/2006/relationships/tags" Target="../tags/tag191.xml"/><Relationship Id="rId4" Type="http://schemas.openxmlformats.org/officeDocument/2006/relationships/tags" Target="../tags/tag190.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3.xml"/><Relationship Id="rId7" Type="http://schemas.openxmlformats.org/officeDocument/2006/relationships/oleObject" Target="../embeddings/oleObject49.bin"/><Relationship Id="rId2" Type="http://schemas.openxmlformats.org/officeDocument/2006/relationships/tags" Target="../tags/tag192.xml"/><Relationship Id="rId1" Type="http://schemas.openxmlformats.org/officeDocument/2006/relationships/vmlDrawing" Target="../drawings/vmlDrawing49.vml"/><Relationship Id="rId6" Type="http://schemas.openxmlformats.org/officeDocument/2006/relationships/slideMaster" Target="../slideMasters/slideMaster7.xml"/><Relationship Id="rId5" Type="http://schemas.openxmlformats.org/officeDocument/2006/relationships/tags" Target="../tags/tag195.xml"/><Relationship Id="rId4" Type="http://schemas.openxmlformats.org/officeDocument/2006/relationships/tags" Target="../tags/tag194.xml"/></Relationships>
</file>

<file path=ppt/slideLayouts/_rels/slideLayout51.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vmlDrawing" Target="../drawings/vmlDrawing50.vml"/><Relationship Id="rId6" Type="http://schemas.openxmlformats.org/officeDocument/2006/relationships/tags" Target="../tags/tag200.xml"/><Relationship Id="rId5" Type="http://schemas.openxmlformats.org/officeDocument/2006/relationships/tags" Target="../tags/tag199.xml"/><Relationship Id="rId10" Type="http://schemas.openxmlformats.org/officeDocument/2006/relationships/image" Target="../media/image1.emf"/><Relationship Id="rId4" Type="http://schemas.openxmlformats.org/officeDocument/2006/relationships/tags" Target="../tags/tag198.xml"/><Relationship Id="rId9"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4.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79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12/13/2016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334350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t>12/13/2016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t>‹#›</a:t>
            </a:fld>
            <a:endParaRPr lang="en-US"/>
          </a:p>
        </p:txBody>
      </p:sp>
    </p:spTree>
    <p:extLst>
      <p:ext uri="{BB962C8B-B14F-4D97-AF65-F5344CB8AC3E}">
        <p14:creationId xmlns:p14="http://schemas.microsoft.com/office/powerpoint/2010/main" val="2834251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8225"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39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8"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9"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6417"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725501"/>
            <a:ext cx="3932160" cy="244938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90961"/>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81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179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1" y="0"/>
            <a:ext cx="9143999" cy="1002135"/>
          </a:xfrm>
          <a:prstGeom prst="rect">
            <a:avLst/>
          </a:prstGeom>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8918047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92985"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719866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0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238608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503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568385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185"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605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28783381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708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423299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10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05540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083093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1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5813647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015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215320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220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40688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322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892711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42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65728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527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945187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553"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2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959632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732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891761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93046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3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28957558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936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53086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489950" cy="7921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solidFill>
                  <a:srgbClr val="00264A"/>
                </a:solidFill>
              </a:rPr>
              <a:pPr/>
              <a:t>12/13/2016</a:t>
            </a:fld>
            <a:endParaRPr lang="en-US">
              <a:solidFill>
                <a:srgbClr val="00264A"/>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srgbClr val="00264A"/>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solidFill>
                  <a:srgbClr val="00264A"/>
                </a:solidFill>
              </a:rPr>
              <a:pPr/>
              <a:t>‹#›</a:t>
            </a:fld>
            <a:endParaRPr lang="en-US">
              <a:solidFill>
                <a:srgbClr val="00264A"/>
              </a:solidFill>
            </a:endParaRPr>
          </a:p>
        </p:txBody>
      </p:sp>
    </p:spTree>
    <p:extLst>
      <p:ext uri="{BB962C8B-B14F-4D97-AF65-F5344CB8AC3E}">
        <p14:creationId xmlns:p14="http://schemas.microsoft.com/office/powerpoint/2010/main" val="3613567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1417"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7478802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244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4873314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34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1782262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44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2406308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577"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5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2800252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653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269054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3842721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75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66417833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858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334078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489950" cy="7921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solidFill>
                  <a:srgbClr val="00264A"/>
                </a:solidFill>
              </a:rPr>
              <a:pPr/>
              <a:t>12/13/2016</a:t>
            </a:fld>
            <a:endParaRPr lang="en-US">
              <a:solidFill>
                <a:srgbClr val="00264A"/>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srgbClr val="00264A"/>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solidFill>
                  <a:srgbClr val="00264A"/>
                </a:solidFill>
              </a:rPr>
              <a:pPr/>
              <a:t>‹#›</a:t>
            </a:fld>
            <a:endParaRPr lang="en-US">
              <a:solidFill>
                <a:srgbClr val="00264A"/>
              </a:solidFill>
            </a:endParaRPr>
          </a:p>
        </p:txBody>
      </p:sp>
    </p:spTree>
    <p:extLst>
      <p:ext uri="{BB962C8B-B14F-4D97-AF65-F5344CB8AC3E}">
        <p14:creationId xmlns:p14="http://schemas.microsoft.com/office/powerpoint/2010/main" val="1712401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165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4008861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26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eaLnBrk="0" fontAlgn="base" hangingPunct="0">
              <a:lnSpc>
                <a:spcPct val="85000"/>
              </a:lnSpc>
              <a:spcBef>
                <a:spcPct val="0"/>
              </a:spcBef>
              <a:spcAft>
                <a:spcPct val="0"/>
              </a:spcAft>
            </a:pPr>
            <a:endParaRPr lang="en-US" sz="2000" b="1">
              <a:solidFill>
                <a:srgbClr val="909090"/>
              </a:solidFill>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1730128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370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368768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47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817658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672"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74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3532070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677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360388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553004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779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6465376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882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377056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489950" cy="7921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solidFill>
                  <a:srgbClr val="00264A"/>
                </a:solidFill>
              </a:rPr>
              <a:pPr/>
              <a:t>12/13/2016</a:t>
            </a:fld>
            <a:endParaRPr lang="en-US">
              <a:solidFill>
                <a:srgbClr val="00264A"/>
              </a:solidFill>
            </a:endParaRPr>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solidFill>
                <a:srgbClr val="00264A"/>
              </a:solidFill>
            </a:endParaRPr>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solidFill>
                  <a:srgbClr val="00264A"/>
                </a:solidFill>
              </a:rPr>
              <a:pPr/>
              <a:t>‹#›</a:t>
            </a:fld>
            <a:endParaRPr lang="en-US">
              <a:solidFill>
                <a:srgbClr val="00264A"/>
              </a:solidFill>
            </a:endParaRPr>
          </a:p>
        </p:txBody>
      </p:sp>
    </p:spTree>
    <p:extLst>
      <p:ext uri="{BB962C8B-B14F-4D97-AF65-F5344CB8AC3E}">
        <p14:creationId xmlns:p14="http://schemas.microsoft.com/office/powerpoint/2010/main" val="201011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648"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62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568"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5.emf"/><Relationship Id="rId26" Type="http://schemas.openxmlformats.org/officeDocument/2006/relationships/image" Target="../media/image9.png"/><Relationship Id="rId3" Type="http://schemas.openxmlformats.org/officeDocument/2006/relationships/slideLayout" Target="../slideLayouts/slideLayout15.xml"/><Relationship Id="rId21" Type="http://schemas.openxmlformats.org/officeDocument/2006/relationships/hyperlink" Target="http://www.linkedin.com/company/capgemini" TargetMode="Externa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1.emf"/><Relationship Id="rId25" Type="http://schemas.openxmlformats.org/officeDocument/2006/relationships/hyperlink" Target="http://www.youtube.com/capgeminimedia" TargetMode="External"/><Relationship Id="rId2" Type="http://schemas.openxmlformats.org/officeDocument/2006/relationships/slideLayout" Target="../slideLayouts/slideLayout14.xml"/><Relationship Id="rId16" Type="http://schemas.openxmlformats.org/officeDocument/2006/relationships/oleObject" Target="../embeddings/oleObject12.bin"/><Relationship Id="rId20" Type="http://schemas.openxmlformats.org/officeDocument/2006/relationships/image" Target="../media/image6.png"/><Relationship Id="rId29"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vmlDrawing" Target="../drawings/vmlDrawing12.vml"/><Relationship Id="rId11" Type="http://schemas.openxmlformats.org/officeDocument/2006/relationships/tags" Target="../tags/tag46.xml"/><Relationship Id="rId24" Type="http://schemas.openxmlformats.org/officeDocument/2006/relationships/image" Target="../media/image8.png"/><Relationship Id="rId5" Type="http://schemas.openxmlformats.org/officeDocument/2006/relationships/theme" Target="../theme/theme3.xml"/><Relationship Id="rId15" Type="http://schemas.openxmlformats.org/officeDocument/2006/relationships/tags" Target="../tags/tag50.xml"/><Relationship Id="rId23" Type="http://schemas.openxmlformats.org/officeDocument/2006/relationships/hyperlink" Target="http://www.twitter.com/capgemini" TargetMode="External"/><Relationship Id="rId28" Type="http://schemas.openxmlformats.org/officeDocument/2006/relationships/image" Target="../media/image10.gif"/><Relationship Id="rId10" Type="http://schemas.openxmlformats.org/officeDocument/2006/relationships/tags" Target="../tags/tag45.xml"/><Relationship Id="rId19" Type="http://schemas.openxmlformats.org/officeDocument/2006/relationships/hyperlink" Target="http://www.facebook.com/Capgemini" TargetMode="External"/><Relationship Id="rId4" Type="http://schemas.openxmlformats.org/officeDocument/2006/relationships/slideLayout" Target="../slideLayouts/slideLayout16.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image" Target="../media/image7.png"/><Relationship Id="rId27" Type="http://schemas.openxmlformats.org/officeDocument/2006/relationships/hyperlink" Target="http://www.slideshare.net/capgemini"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62.xml"/><Relationship Id="rId18" Type="http://schemas.openxmlformats.org/officeDocument/2006/relationships/tags" Target="../tags/tag67.xml"/><Relationship Id="rId3" Type="http://schemas.openxmlformats.org/officeDocument/2006/relationships/slideLayout" Target="../slideLayouts/slideLayout19.xml"/><Relationship Id="rId21" Type="http://schemas.openxmlformats.org/officeDocument/2006/relationships/image" Target="../media/image1.emf"/><Relationship Id="rId7" Type="http://schemas.openxmlformats.org/officeDocument/2006/relationships/slideLayout" Target="../slideLayouts/slideLayout23.xml"/><Relationship Id="rId12" Type="http://schemas.openxmlformats.org/officeDocument/2006/relationships/tags" Target="../tags/tag61.xml"/><Relationship Id="rId17" Type="http://schemas.openxmlformats.org/officeDocument/2006/relationships/tags" Target="../tags/tag66.xml"/><Relationship Id="rId2" Type="http://schemas.openxmlformats.org/officeDocument/2006/relationships/slideLayout" Target="../slideLayouts/slideLayout18.xml"/><Relationship Id="rId16" Type="http://schemas.openxmlformats.org/officeDocument/2006/relationships/tags" Target="../tags/tag65.xml"/><Relationship Id="rId20" Type="http://schemas.openxmlformats.org/officeDocument/2006/relationships/oleObject" Target="../embeddings/oleObject17.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vmlDrawing" Target="../drawings/vmlDrawing17.vml"/><Relationship Id="rId5" Type="http://schemas.openxmlformats.org/officeDocument/2006/relationships/slideLayout" Target="../slideLayouts/slideLayout21.xml"/><Relationship Id="rId15" Type="http://schemas.openxmlformats.org/officeDocument/2006/relationships/tags" Target="../tags/tag64.xml"/><Relationship Id="rId10" Type="http://schemas.openxmlformats.org/officeDocument/2006/relationships/theme" Target="../theme/theme4.xml"/><Relationship Id="rId19" Type="http://schemas.openxmlformats.org/officeDocument/2006/relationships/tags" Target="../tags/tag68.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63.xml"/><Relationship Id="rId22"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ags" Target="../tags/tag97.xml"/><Relationship Id="rId18" Type="http://schemas.openxmlformats.org/officeDocument/2006/relationships/tags" Target="../tags/tag102.xml"/><Relationship Id="rId3" Type="http://schemas.openxmlformats.org/officeDocument/2006/relationships/slideLayout" Target="../slideLayouts/slideLayout28.xml"/><Relationship Id="rId21" Type="http://schemas.openxmlformats.org/officeDocument/2006/relationships/oleObject" Target="../embeddings/oleObject26.bin"/><Relationship Id="rId7" Type="http://schemas.openxmlformats.org/officeDocument/2006/relationships/slideLayout" Target="../slideLayouts/slideLayout32.xml"/><Relationship Id="rId12" Type="http://schemas.openxmlformats.org/officeDocument/2006/relationships/vmlDrawing" Target="../drawings/vmlDrawing26.vml"/><Relationship Id="rId17" Type="http://schemas.openxmlformats.org/officeDocument/2006/relationships/tags" Target="../tags/tag101.xml"/><Relationship Id="rId2" Type="http://schemas.openxmlformats.org/officeDocument/2006/relationships/slideLayout" Target="../slideLayouts/slideLayout27.xml"/><Relationship Id="rId16" Type="http://schemas.openxmlformats.org/officeDocument/2006/relationships/tags" Target="../tags/tag100.xml"/><Relationship Id="rId20" Type="http://schemas.openxmlformats.org/officeDocument/2006/relationships/tags" Target="../tags/tag10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5.xml"/><Relationship Id="rId5" Type="http://schemas.openxmlformats.org/officeDocument/2006/relationships/slideLayout" Target="../slideLayouts/slideLayout30.xml"/><Relationship Id="rId15" Type="http://schemas.openxmlformats.org/officeDocument/2006/relationships/tags" Target="../tags/tag99.xml"/><Relationship Id="rId23" Type="http://schemas.openxmlformats.org/officeDocument/2006/relationships/image" Target="../media/image2.jpeg"/><Relationship Id="rId10" Type="http://schemas.openxmlformats.org/officeDocument/2006/relationships/slideLayout" Target="../slideLayouts/slideLayout35.xml"/><Relationship Id="rId19" Type="http://schemas.openxmlformats.org/officeDocument/2006/relationships/tags" Target="../tags/tag10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ags" Target="../tags/tag98.xml"/><Relationship Id="rId22"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ags" Target="../tags/tag133.xml"/><Relationship Id="rId18" Type="http://schemas.openxmlformats.org/officeDocument/2006/relationships/tags" Target="../tags/tag138.xml"/><Relationship Id="rId3" Type="http://schemas.openxmlformats.org/officeDocument/2006/relationships/slideLayout" Target="../slideLayouts/slideLayout38.xml"/><Relationship Id="rId21" Type="http://schemas.openxmlformats.org/officeDocument/2006/relationships/oleObject" Target="../embeddings/oleObject35.bin"/><Relationship Id="rId7" Type="http://schemas.openxmlformats.org/officeDocument/2006/relationships/slideLayout" Target="../slideLayouts/slideLayout42.xml"/><Relationship Id="rId12" Type="http://schemas.openxmlformats.org/officeDocument/2006/relationships/vmlDrawing" Target="../drawings/vmlDrawing35.vml"/><Relationship Id="rId17" Type="http://schemas.openxmlformats.org/officeDocument/2006/relationships/tags" Target="../tags/tag137.xml"/><Relationship Id="rId2" Type="http://schemas.openxmlformats.org/officeDocument/2006/relationships/slideLayout" Target="../slideLayouts/slideLayout37.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theme" Target="../theme/theme6.xml"/><Relationship Id="rId5" Type="http://schemas.openxmlformats.org/officeDocument/2006/relationships/slideLayout" Target="../slideLayouts/slideLayout40.xml"/><Relationship Id="rId15" Type="http://schemas.openxmlformats.org/officeDocument/2006/relationships/tags" Target="../tags/tag135.xml"/><Relationship Id="rId23" Type="http://schemas.openxmlformats.org/officeDocument/2006/relationships/image" Target="../media/image2.jpeg"/><Relationship Id="rId10" Type="http://schemas.openxmlformats.org/officeDocument/2006/relationships/slideLayout" Target="../slideLayouts/slideLayout45.xml"/><Relationship Id="rId19" Type="http://schemas.openxmlformats.org/officeDocument/2006/relationships/tags" Target="../tags/tag139.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ags" Target="../tags/tag134.xml"/><Relationship Id="rId22"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ags" Target="../tags/tag169.xml"/><Relationship Id="rId18" Type="http://schemas.openxmlformats.org/officeDocument/2006/relationships/tags" Target="../tags/tag174.xml"/><Relationship Id="rId3" Type="http://schemas.openxmlformats.org/officeDocument/2006/relationships/slideLayout" Target="../slideLayouts/slideLayout48.xml"/><Relationship Id="rId21" Type="http://schemas.openxmlformats.org/officeDocument/2006/relationships/oleObject" Target="../embeddings/oleObject44.bin"/><Relationship Id="rId7" Type="http://schemas.openxmlformats.org/officeDocument/2006/relationships/slideLayout" Target="../slideLayouts/slideLayout52.xml"/><Relationship Id="rId12" Type="http://schemas.openxmlformats.org/officeDocument/2006/relationships/vmlDrawing" Target="../drawings/vmlDrawing44.vml"/><Relationship Id="rId17" Type="http://schemas.openxmlformats.org/officeDocument/2006/relationships/tags" Target="../tags/tag173.xml"/><Relationship Id="rId2" Type="http://schemas.openxmlformats.org/officeDocument/2006/relationships/slideLayout" Target="../slideLayouts/slideLayout47.xml"/><Relationship Id="rId16" Type="http://schemas.openxmlformats.org/officeDocument/2006/relationships/tags" Target="../tags/tag172.xml"/><Relationship Id="rId20" Type="http://schemas.openxmlformats.org/officeDocument/2006/relationships/tags" Target="../tags/tag176.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theme" Target="../theme/theme7.xml"/><Relationship Id="rId5" Type="http://schemas.openxmlformats.org/officeDocument/2006/relationships/slideLayout" Target="../slideLayouts/slideLayout50.xml"/><Relationship Id="rId15" Type="http://schemas.openxmlformats.org/officeDocument/2006/relationships/tags" Target="../tags/tag171.xml"/><Relationship Id="rId23" Type="http://schemas.openxmlformats.org/officeDocument/2006/relationships/image" Target="../media/image2.jpeg"/><Relationship Id="rId10" Type="http://schemas.openxmlformats.org/officeDocument/2006/relationships/slideLayout" Target="../slideLayouts/slideLayout55.xml"/><Relationship Id="rId19" Type="http://schemas.openxmlformats.org/officeDocument/2006/relationships/tags" Target="../tags/tag17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ags" Target="../tags/tag170.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817" name="think-cell Slide" r:id="rId22" imgW="360" imgH="360" progId="">
                  <p:embed/>
                </p:oleObj>
              </mc:Choice>
              <mc:Fallback>
                <p:oleObj name="think-cell Slide" r:id="rId22" imgW="360" imgH="360" progId="">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4053" r:id="rId10"/>
    <p:sldLayoutId id="2147484054" r:id="rId11"/>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793"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7"/>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889" name="think-cell Slide" r:id="rId16" imgW="360" imgH="360" progId="">
                  <p:embed/>
                </p:oleObj>
              </mc:Choice>
              <mc:Fallback>
                <p:oleObj name="think-cell Slide" r:id="rId16" imgW="360" imgH="360" progId="">
                  <p:embed/>
                  <p:pic>
                    <p:nvPicPr>
                      <p:cNvPr id="0" name="Picture 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8"/>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9"/>
            </p:custDataLst>
          </p:nvPr>
        </p:nvPicPr>
        <p:blipFill>
          <a:blip r:embed="rId18" cstate="email"/>
          <a:stretch>
            <a:fillRect/>
          </a:stretch>
        </p:blipFill>
        <p:spPr bwMode="auto">
          <a:xfrm>
            <a:off x="5510275" y="1119830"/>
            <a:ext cx="2873702" cy="238571"/>
          </a:xfrm>
          <a:prstGeom prst="rect">
            <a:avLst/>
          </a:prstGeom>
          <a:noFill/>
          <a:ln>
            <a:noFill/>
          </a:ln>
        </p:spPr>
      </p:pic>
      <p:sp>
        <p:nvSpPr>
          <p:cNvPr id="15" name="Rectangle 14"/>
          <p:cNvSpPr/>
          <p:nvPr>
            <p:custDataLst>
              <p:tags r:id="rId10"/>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9"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 id="2147484052" r:id="rId4"/>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91961"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a:t>
            </a:fld>
            <a:endParaRPr lang="en-US" sz="700" dirty="0">
              <a:solidFill>
                <a:srgbClr val="9F958F"/>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00264A"/>
              </a:solidFill>
            </a:endParaRPr>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rgbClr val="9F958F"/>
                </a:solidFill>
              </a:rPr>
              <a:t>Presentation Title | Date</a:t>
            </a:r>
            <a:endParaRPr lang="en-US" sz="700" dirty="0">
              <a:solidFill>
                <a:srgbClr val="9F958F"/>
              </a:solidFill>
            </a:endParaRP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965564016"/>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1177" name="think-cell Slide" r:id="rId21" imgW="360" imgH="360" progId="">
                  <p:embed/>
                </p:oleObj>
              </mc:Choice>
              <mc:Fallback>
                <p:oleObj name="think-cell Slide" r:id="rId21" imgW="360" imgH="36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a:t>
            </a:fld>
            <a:endParaRPr lang="en-US" sz="700" dirty="0">
              <a:solidFill>
                <a:srgbClr val="9F958F"/>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00264A"/>
              </a:solidFill>
            </a:endParaRPr>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2015.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rgbClr val="9F958F"/>
                </a:solidFill>
              </a:rPr>
              <a:t>Presentation Title | Date</a:t>
            </a:r>
            <a:endParaRPr lang="en-US" sz="700" dirty="0">
              <a:solidFill>
                <a:srgbClr val="9F958F"/>
              </a:solidFill>
            </a:endParaRPr>
          </a:p>
        </p:txBody>
      </p:sp>
      <p:cxnSp>
        <p:nvCxnSpPr>
          <p:cNvPr id="15" name="Straight Connector 5"/>
          <p:cNvCxnSpPr/>
          <p:nvPr>
            <p:custDataLst>
              <p:tags r:id="rId2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44498117"/>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0393" name="think-cell Slide" r:id="rId21" imgW="360" imgH="360" progId="">
                  <p:embed/>
                </p:oleObj>
              </mc:Choice>
              <mc:Fallback>
                <p:oleObj name="think-cell Slide" r:id="rId21" imgW="360" imgH="36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a:t>
            </a:fld>
            <a:endParaRPr lang="en-US" sz="700" dirty="0">
              <a:solidFill>
                <a:srgbClr val="9F958F"/>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00264A"/>
              </a:solidFill>
            </a:endParaRPr>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2015.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rgbClr val="9F958F"/>
                </a:solidFill>
              </a:rPr>
              <a:t>Presentation Title | Date</a:t>
            </a:r>
            <a:endParaRPr lang="en-US" sz="700" dirty="0">
              <a:solidFill>
                <a:srgbClr val="9F958F"/>
              </a:solidFill>
            </a:endParaRPr>
          </a:p>
        </p:txBody>
      </p:sp>
      <p:cxnSp>
        <p:nvCxnSpPr>
          <p:cNvPr id="15" name="Straight Connector 5"/>
          <p:cNvCxnSpPr/>
          <p:nvPr>
            <p:custDataLst>
              <p:tags r:id="rId2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9384635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0628" name="think-cell Slide" r:id="rId21" imgW="360" imgH="360" progId="">
                  <p:embed/>
                </p:oleObj>
              </mc:Choice>
              <mc:Fallback>
                <p:oleObj name="think-cell Slide" r:id="rId21" imgW="360" imgH="36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F958F"/>
                </a:solidFill>
              </a:rPr>
              <a:pPr algn="ctr"/>
              <a:t>‹#›</a:t>
            </a:fld>
            <a:endParaRPr lang="en-US" sz="700" dirty="0">
              <a:solidFill>
                <a:srgbClr val="9F958F"/>
              </a:solidFill>
            </a:endParaRPr>
          </a:p>
        </p:txBody>
      </p:sp>
      <p:sp>
        <p:nvSpPr>
          <p:cNvPr id="9" name="Freeform 4"/>
          <p:cNvSpPr>
            <a:spLocks/>
          </p:cNvSpPr>
          <p:nvPr>
            <p:custDataLst>
              <p:tags r:id="rId17"/>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solidFill>
                <a:srgbClr val="00264A"/>
              </a:solidFill>
            </a:endParaRPr>
          </a:p>
        </p:txBody>
      </p:sp>
      <p:sp>
        <p:nvSpPr>
          <p:cNvPr id="12" name="Rectangle 11"/>
          <p:cNvSpPr>
            <a:spLocks noChangeArrowheads="1"/>
          </p:cNvSpPr>
          <p:nvPr>
            <p:custDataLst>
              <p:tags r:id="rId18"/>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2015. All Rights Reserved</a:t>
            </a:r>
          </a:p>
        </p:txBody>
      </p:sp>
      <p:sp>
        <p:nvSpPr>
          <p:cNvPr id="13" name="Rectangle 12"/>
          <p:cNvSpPr/>
          <p:nvPr>
            <p:custDataLst>
              <p:tags r:id="rId19"/>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rgbClr val="9F958F"/>
                </a:solidFill>
              </a:rPr>
              <a:t>Presentation Title | Date</a:t>
            </a:r>
            <a:endParaRPr lang="en-US" sz="700" dirty="0">
              <a:solidFill>
                <a:srgbClr val="9F958F"/>
              </a:solidFill>
            </a:endParaRPr>
          </a:p>
        </p:txBody>
      </p:sp>
      <p:cxnSp>
        <p:nvCxnSpPr>
          <p:cNvPr id="15" name="Straight Connector 5"/>
          <p:cNvCxnSpPr/>
          <p:nvPr>
            <p:custDataLst>
              <p:tags r:id="rId2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66572433"/>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image" Target="../media/image15.wmf"/><Relationship Id="rId2" Type="http://schemas.openxmlformats.org/officeDocument/2006/relationships/slideLayout" Target="../slideLayouts/slideLayout10.xml"/><Relationship Id="rId1" Type="http://schemas.openxmlformats.org/officeDocument/2006/relationships/vmlDrawing" Target="../drawings/vmlDrawing53.vml"/><Relationship Id="rId6" Type="http://schemas.openxmlformats.org/officeDocument/2006/relationships/image" Target="../media/image14.png"/><Relationship Id="rId5" Type="http://schemas.openxmlformats.org/officeDocument/2006/relationships/oleObject" Target="../embeddings/oleObject54.bin"/><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0.xml"/><Relationship Id="rId1" Type="http://schemas.openxmlformats.org/officeDocument/2006/relationships/vmlDrawing" Target="../drawings/vmlDrawing54.vml"/><Relationship Id="rId6" Type="http://schemas.openxmlformats.org/officeDocument/2006/relationships/image" Target="../media/image17.png"/><Relationship Id="rId5" Type="http://schemas.openxmlformats.org/officeDocument/2006/relationships/oleObject" Target="../embeddings/oleObject56.bin"/><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822518"/>
            <a:ext cx="9017000" cy="1895409"/>
          </a:xfrm>
        </p:spPr>
        <p:txBody>
          <a:bodyPr/>
          <a:lstStyle/>
          <a:p>
            <a:pPr algn="ctr"/>
            <a:r>
              <a:rPr lang="en-US" dirty="0" smtClean="0"/>
              <a:t>Group Insurance</a:t>
            </a:r>
            <a:br>
              <a:rPr lang="en-US" dirty="0" smtClean="0"/>
            </a:br>
            <a:r>
              <a:rPr lang="en-US" dirty="0" smtClean="0"/>
              <a:t>Overview</a:t>
            </a:r>
            <a:endParaRPr lang="en-US" dirty="0"/>
          </a:p>
        </p:txBody>
      </p:sp>
      <p:sp>
        <p:nvSpPr>
          <p:cNvPr id="5" name="Titre 1"/>
          <p:cNvSpPr txBox="1">
            <a:spLocks/>
          </p:cNvSpPr>
          <p:nvPr/>
        </p:nvSpPr>
        <p:spPr>
          <a:xfrm>
            <a:off x="5162283" y="4232789"/>
            <a:ext cx="3556714" cy="485138"/>
          </a:xfrm>
          <a:prstGeom prst="rect">
            <a:avLst/>
          </a:prstGeom>
        </p:spPr>
        <p:txBody>
          <a:bodyPr vert="horz" lIns="720000" tIns="33059" rIns="33059" bIns="33059" rtlCol="0" anchor="t">
            <a:noAutofit/>
          </a:bodyPr>
          <a:lstStyle>
            <a:lvl1pPr marL="0" indent="0" algn="l" defTabSz="914342" rtl="0" eaLnBrk="1" latinLnBrk="0" hangingPunct="1">
              <a:lnSpc>
                <a:spcPct val="85000"/>
              </a:lnSpc>
              <a:spcBef>
                <a:spcPct val="0"/>
              </a:spcBef>
              <a:buNone/>
              <a:defRPr sz="3700" b="1" kern="1200">
                <a:solidFill>
                  <a:schemeClr val="tx1"/>
                </a:solidFill>
                <a:latin typeface="+mj-lt"/>
                <a:ea typeface="+mj-ea"/>
                <a:cs typeface="+mj-cs"/>
              </a:defRPr>
            </a:lvl1pPr>
          </a:lstStyle>
          <a:p>
            <a:r>
              <a:rPr lang="en-US" b="0"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1592" y="3462400"/>
            <a:ext cx="3374408" cy="923330"/>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dirty="0" smtClean="0">
                <a:ln>
                  <a:noFill/>
                </a:ln>
                <a:solidFill>
                  <a:schemeClr val="bg1"/>
                </a:solidFill>
                <a:effectLst/>
                <a:uLnTx/>
                <a:uFillTx/>
                <a:latin typeface="Candara" pitchFamily="34" charset="0"/>
              </a:rPr>
              <a:t>Thank You</a:t>
            </a:r>
            <a:endParaRPr kumimoji="0" lang="en-US" sz="5400" b="1" i="0" u="none" strike="noStrike" kern="0" cap="none" spc="0" normalizeH="0" baseline="0" noProof="0" dirty="0">
              <a:ln>
                <a:noFill/>
              </a:ln>
              <a:solidFill>
                <a:schemeClr val="bg1"/>
              </a:solidFill>
              <a:effectLst/>
              <a:uLnTx/>
              <a:uFillTx/>
              <a:latin typeface="Candara" pitchFamily="34" charset="0"/>
            </a:endParaRPr>
          </a:p>
        </p:txBody>
      </p:sp>
    </p:spTree>
    <p:extLst>
      <p:ext uri="{BB962C8B-B14F-4D97-AF65-F5344CB8AC3E}">
        <p14:creationId xmlns:p14="http://schemas.microsoft.com/office/powerpoint/2010/main" val="109876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05" y="198687"/>
            <a:ext cx="8229600" cy="792162"/>
          </a:xfrm>
        </p:spPr>
        <p:txBody>
          <a:bodyPr/>
          <a:lstStyle/>
          <a:p>
            <a:r>
              <a:rPr lang="en-US" dirty="0" smtClean="0"/>
              <a:t>Group Insurance</a:t>
            </a:r>
            <a:endParaRPr lang="en-US" dirty="0"/>
          </a:p>
        </p:txBody>
      </p:sp>
      <p:sp>
        <p:nvSpPr>
          <p:cNvPr id="3" name="Content Placeholder 2"/>
          <p:cNvSpPr>
            <a:spLocks noGrp="1"/>
          </p:cNvSpPr>
          <p:nvPr>
            <p:ph idx="1"/>
          </p:nvPr>
        </p:nvSpPr>
        <p:spPr>
          <a:xfrm>
            <a:off x="150125" y="1528550"/>
            <a:ext cx="8884693" cy="5213445"/>
          </a:xfrm>
        </p:spPr>
        <p:txBody>
          <a:bodyPr/>
          <a:lstStyle/>
          <a:p>
            <a:pPr>
              <a:buFont typeface="Wingdings" panose="05000000000000000000" pitchFamily="2" charset="2"/>
              <a:buChar char="q"/>
            </a:pPr>
            <a:r>
              <a:rPr lang="en-US" sz="1400" dirty="0"/>
              <a:t>A Group Insurance plan insures a number of people under a single insurance contract called as ‘</a:t>
            </a:r>
            <a:r>
              <a:rPr lang="en-US" sz="1400" b="1" dirty="0"/>
              <a:t>Master group Insurance contract</a:t>
            </a:r>
            <a:r>
              <a:rPr lang="en-US" sz="1400" b="1" dirty="0" smtClean="0"/>
              <a:t>’</a:t>
            </a:r>
            <a:endParaRPr lang="en-US" sz="1400" dirty="0"/>
          </a:p>
          <a:p>
            <a:pPr>
              <a:buFont typeface="Wingdings" panose="05000000000000000000" pitchFamily="2" charset="2"/>
              <a:buChar char="q"/>
            </a:pPr>
            <a:r>
              <a:rPr lang="en-US" sz="1400" dirty="0"/>
              <a:t>Group Policyholder is the person or organization that decides what types of group coverage to purchase for the group members, negotiates the terms of the group contract with the insurer &amp; purchases the group insurance contract</a:t>
            </a:r>
            <a:r>
              <a:rPr lang="en-US" sz="1400" dirty="0" smtClean="0"/>
              <a:t>.</a:t>
            </a:r>
          </a:p>
          <a:p>
            <a:pPr>
              <a:buFont typeface="Wingdings" panose="05000000000000000000" pitchFamily="2" charset="2"/>
              <a:buChar char="q"/>
            </a:pPr>
            <a:r>
              <a:rPr lang="en-US" sz="1400" dirty="0"/>
              <a:t>The individuals who are covered by a group insurance policy are referred  to as ‘Group Insured’s</a:t>
            </a:r>
            <a:r>
              <a:rPr lang="en-US" sz="1400" dirty="0" smtClean="0"/>
              <a:t>’</a:t>
            </a:r>
            <a:endParaRPr lang="en-US" sz="1400" dirty="0"/>
          </a:p>
          <a:p>
            <a:pPr>
              <a:buFont typeface="Wingdings" panose="05000000000000000000" pitchFamily="2" charset="2"/>
              <a:buChar char="q"/>
            </a:pPr>
            <a:r>
              <a:rPr lang="en-US" sz="1400" dirty="0"/>
              <a:t>Insurance companies are required to provide the group policyholder with written descriptions of the group insurance plan which the group policyholder then delivers to the group insured. This document is known as the ‘Certificate of Insurance’.  This describes the coverage provided by the group contract &amp; the group insured’s rights under the contract. Due to this the group insured’s are often referred to as ‘Certificate holders’.    </a:t>
            </a:r>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a:p>
            <a:pPr>
              <a:buFont typeface="Wingdings" panose="05000000000000000000" pitchFamily="2" charset="2"/>
              <a:buChar char="q"/>
            </a:pPr>
            <a:endParaRPr lang="en-US" sz="1400" dirty="0"/>
          </a:p>
        </p:txBody>
      </p:sp>
      <p:sp>
        <p:nvSpPr>
          <p:cNvPr id="4" name="Footer Placeholder 3"/>
          <p:cNvSpPr>
            <a:spLocks noGrp="1"/>
          </p:cNvSpPr>
          <p:nvPr>
            <p:ph type="ftr" sz="quarter" idx="11"/>
          </p:nvPr>
        </p:nvSpPr>
        <p:spPr/>
        <p:txBody>
          <a:bodyPr/>
          <a:lstStyle/>
          <a:p>
            <a:r>
              <a:rPr lang="en-US" smtClean="0"/>
              <a:t>Capgemini Public</a:t>
            </a:r>
            <a:endParaRPr lang="en-US" dirty="0"/>
          </a:p>
        </p:txBody>
      </p:sp>
      <p:graphicFrame>
        <p:nvGraphicFramePr>
          <p:cNvPr id="9" name="Object 5"/>
          <p:cNvGraphicFramePr>
            <a:graphicFrameLocks noChangeAspect="1"/>
          </p:cNvGraphicFramePr>
          <p:nvPr>
            <p:extLst>
              <p:ext uri="{D42A27DB-BD31-4B8C-83A1-F6EECF244321}">
                <p14:modId xmlns:p14="http://schemas.microsoft.com/office/powerpoint/2010/main" val="1054006585"/>
              </p:ext>
            </p:extLst>
          </p:nvPr>
        </p:nvGraphicFramePr>
        <p:xfrm>
          <a:off x="339725" y="4616438"/>
          <a:ext cx="2047875" cy="1497297"/>
        </p:xfrm>
        <a:graphic>
          <a:graphicData uri="http://schemas.openxmlformats.org/presentationml/2006/ole">
            <mc:AlternateContent xmlns:mc="http://schemas.openxmlformats.org/markup-compatibility/2006">
              <mc:Choice xmlns:v="urn:schemas-microsoft-com:vml" Requires="v">
                <p:oleObj spid="_x0000_s236626" name="Bitmap Image" r:id="rId3" imgW="2048161" imgH="1762371" progId="Paint.Picture">
                  <p:embed/>
                </p:oleObj>
              </mc:Choice>
              <mc:Fallback>
                <p:oleObj name="Bitmap Image" r:id="rId3" imgW="2048161" imgH="1762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616438"/>
                        <a:ext cx="2047875" cy="1497297"/>
                      </a:xfrm>
                      <a:prstGeom prst="rect">
                        <a:avLst/>
                      </a:prstGeom>
                      <a:noFill/>
                      <a:ln>
                        <a:noFill/>
                      </a:ln>
                      <a:effectLst/>
                    </p:spPr>
                  </p:pic>
                </p:oleObj>
              </mc:Fallback>
            </mc:AlternateContent>
          </a:graphicData>
        </a:graphic>
      </p:graphicFrame>
      <p:sp>
        <p:nvSpPr>
          <p:cNvPr id="10" name="AutoShape 7"/>
          <p:cNvSpPr>
            <a:spLocks noChangeArrowheads="1"/>
          </p:cNvSpPr>
          <p:nvPr/>
        </p:nvSpPr>
        <p:spPr bwMode="auto">
          <a:xfrm>
            <a:off x="2524078" y="5295237"/>
            <a:ext cx="939800" cy="139700"/>
          </a:xfrm>
          <a:prstGeom prst="rightArrow">
            <a:avLst>
              <a:gd name="adj1" fmla="val 50000"/>
              <a:gd name="adj2" fmla="val 168182"/>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rot="10800000" vert="eaVert" wrap="none" lIns="0" tIns="0" rIns="0" bIns="0" anchor="ctr"/>
          <a:lstStyle/>
          <a:p>
            <a:pPr>
              <a:defRPr/>
            </a:pPr>
            <a:endParaRPr lang="en-US"/>
          </a:p>
        </p:txBody>
      </p:sp>
      <p:sp>
        <p:nvSpPr>
          <p:cNvPr id="11" name="AutoShape 9"/>
          <p:cNvSpPr>
            <a:spLocks noChangeArrowheads="1"/>
          </p:cNvSpPr>
          <p:nvPr/>
        </p:nvSpPr>
        <p:spPr bwMode="auto">
          <a:xfrm>
            <a:off x="7126216" y="5301587"/>
            <a:ext cx="1117600" cy="127000"/>
          </a:xfrm>
          <a:prstGeom prst="rightArrow">
            <a:avLst>
              <a:gd name="adj1" fmla="val 50000"/>
              <a:gd name="adj2" fmla="val 220000"/>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rot="10800000" vert="eaVert" wrap="none" lIns="0" tIns="0" rIns="0" bIns="0" anchor="ctr"/>
          <a:lstStyle/>
          <a:p>
            <a:pPr>
              <a:defRPr/>
            </a:pPr>
            <a:endParaRPr lang="en-US"/>
          </a:p>
        </p:txBody>
      </p:sp>
      <p:graphicFrame>
        <p:nvGraphicFramePr>
          <p:cNvPr id="12" name="Object 10"/>
          <p:cNvGraphicFramePr>
            <a:graphicFrameLocks noChangeAspect="1"/>
          </p:cNvGraphicFramePr>
          <p:nvPr>
            <p:extLst>
              <p:ext uri="{D42A27DB-BD31-4B8C-83A1-F6EECF244321}">
                <p14:modId xmlns:p14="http://schemas.microsoft.com/office/powerpoint/2010/main" val="2330223682"/>
              </p:ext>
            </p:extLst>
          </p:nvPr>
        </p:nvGraphicFramePr>
        <p:xfrm>
          <a:off x="3463878" y="4577663"/>
          <a:ext cx="2012950" cy="1447847"/>
        </p:xfrm>
        <a:graphic>
          <a:graphicData uri="http://schemas.openxmlformats.org/presentationml/2006/ole">
            <mc:AlternateContent xmlns:mc="http://schemas.openxmlformats.org/markup-compatibility/2006">
              <mc:Choice xmlns:v="urn:schemas-microsoft-com:vml" Requires="v">
                <p:oleObj spid="_x0000_s236627" name="Bitmap Image" r:id="rId5" imgW="2534004" imgH="2448267" progId="Paint.Picture">
                  <p:embed/>
                </p:oleObj>
              </mc:Choice>
              <mc:Fallback>
                <p:oleObj name="Bitmap Image" r:id="rId5" imgW="2534004" imgH="244826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3878" y="4577663"/>
                        <a:ext cx="2012950" cy="1447847"/>
                      </a:xfrm>
                      <a:prstGeom prst="rect">
                        <a:avLst/>
                      </a:prstGeom>
                      <a:noFill/>
                      <a:ln>
                        <a:noFill/>
                      </a:ln>
                      <a:effectLst/>
                    </p:spPr>
                  </p:pic>
                </p:oleObj>
              </mc:Fallback>
            </mc:AlternateContent>
          </a:graphicData>
        </a:graphic>
      </p:graphicFrame>
      <p:pic>
        <p:nvPicPr>
          <p:cNvPr id="13" name="Picture 12" descr="C:\Program Files\Common Files\Microsoft Shared\Clipart\cagcat50\BD06982_.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74511" y="4374581"/>
            <a:ext cx="2148931"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AutoShape 7"/>
          <p:cNvSpPr>
            <a:spLocks noChangeArrowheads="1"/>
          </p:cNvSpPr>
          <p:nvPr/>
        </p:nvSpPr>
        <p:spPr bwMode="auto">
          <a:xfrm>
            <a:off x="5374896" y="5225387"/>
            <a:ext cx="939800" cy="139700"/>
          </a:xfrm>
          <a:prstGeom prst="rightArrow">
            <a:avLst>
              <a:gd name="adj1" fmla="val 50000"/>
              <a:gd name="adj2" fmla="val 168182"/>
            </a:avLst>
          </a:prstGeom>
          <a:solidFill>
            <a:srgbClr val="99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rot="10800000" vert="eaVert" wrap="none" lIns="0" tIns="0" rIns="0" bIns="0" anchor="ctr"/>
          <a:lstStyle/>
          <a:p>
            <a:pPr>
              <a:defRPr/>
            </a:pPr>
            <a:endParaRPr lang="en-US"/>
          </a:p>
        </p:txBody>
      </p:sp>
    </p:spTree>
    <p:extLst>
      <p:ext uri="{BB962C8B-B14F-4D97-AF65-F5344CB8AC3E}">
        <p14:creationId xmlns:p14="http://schemas.microsoft.com/office/powerpoint/2010/main" val="281278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vertic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05" y="198687"/>
            <a:ext cx="8229600" cy="792162"/>
          </a:xfrm>
        </p:spPr>
        <p:txBody>
          <a:bodyPr/>
          <a:lstStyle/>
          <a:p>
            <a:r>
              <a:rPr lang="en-US" dirty="0" smtClean="0"/>
              <a:t>Individual vs. Group Coverage</a:t>
            </a: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dirty="0"/>
          </a:p>
        </p:txBody>
      </p:sp>
      <p:sp>
        <p:nvSpPr>
          <p:cNvPr id="5" name="Rectangle 4"/>
          <p:cNvSpPr/>
          <p:nvPr/>
        </p:nvSpPr>
        <p:spPr>
          <a:xfrm>
            <a:off x="313897" y="2199550"/>
            <a:ext cx="4135271" cy="4092066"/>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2000" dirty="0" smtClean="0">
                <a:solidFill>
                  <a:schemeClr val="tx2">
                    <a:lumMod val="50000"/>
                  </a:schemeClr>
                </a:solidFill>
              </a:rPr>
              <a:t> </a:t>
            </a:r>
            <a:r>
              <a:rPr lang="en-US" sz="1800" dirty="0">
                <a:solidFill>
                  <a:schemeClr val="tx2">
                    <a:lumMod val="50000"/>
                  </a:schemeClr>
                </a:solidFill>
              </a:rPr>
              <a:t>Anyone can apply for coverage</a:t>
            </a:r>
          </a:p>
          <a:p>
            <a:pPr marL="285750" indent="-285750">
              <a:buFont typeface="Wingdings" panose="05000000000000000000" pitchFamily="2" charset="2"/>
              <a:buChar char="ü"/>
            </a:pPr>
            <a:r>
              <a:rPr lang="en-US" sz="1800" dirty="0">
                <a:solidFill>
                  <a:schemeClr val="tx2">
                    <a:lumMod val="50000"/>
                  </a:schemeClr>
                </a:solidFill>
              </a:rPr>
              <a:t> Each person has </a:t>
            </a:r>
            <a:r>
              <a:rPr lang="en-US" sz="1800" dirty="0" smtClean="0">
                <a:solidFill>
                  <a:schemeClr val="tx2">
                    <a:lumMod val="50000"/>
                  </a:schemeClr>
                </a:solidFill>
              </a:rPr>
              <a:t>an individual policy contract with the insurer</a:t>
            </a:r>
            <a:endParaRPr lang="en-US" sz="1800" dirty="0">
              <a:solidFill>
                <a:schemeClr val="tx2">
                  <a:lumMod val="50000"/>
                </a:schemeClr>
              </a:solidFill>
            </a:endParaRPr>
          </a:p>
          <a:p>
            <a:pPr marL="285750" indent="-285750">
              <a:buFont typeface="Wingdings" panose="05000000000000000000" pitchFamily="2" charset="2"/>
              <a:buChar char="ü"/>
            </a:pPr>
            <a:r>
              <a:rPr lang="en-US" sz="1800" dirty="0">
                <a:solidFill>
                  <a:schemeClr val="tx2">
                    <a:lumMod val="50000"/>
                  </a:schemeClr>
                </a:solidFill>
              </a:rPr>
              <a:t> Individual selects coverage options</a:t>
            </a:r>
          </a:p>
          <a:p>
            <a:pPr marL="285750" indent="-285750">
              <a:buFont typeface="Wingdings" panose="05000000000000000000" pitchFamily="2" charset="2"/>
              <a:buChar char="ü"/>
            </a:pPr>
            <a:r>
              <a:rPr lang="en-US" sz="1800" dirty="0">
                <a:solidFill>
                  <a:schemeClr val="tx2">
                    <a:lumMod val="50000"/>
                  </a:schemeClr>
                </a:solidFill>
              </a:rPr>
              <a:t> Individuals health is evaluated.</a:t>
            </a:r>
          </a:p>
          <a:p>
            <a:pPr marL="285750" indent="-285750">
              <a:buFont typeface="Wingdings" panose="05000000000000000000" pitchFamily="2" charset="2"/>
              <a:buChar char="ü"/>
            </a:pPr>
            <a:r>
              <a:rPr lang="en-US" sz="1800" dirty="0">
                <a:solidFill>
                  <a:schemeClr val="tx2">
                    <a:lumMod val="50000"/>
                  </a:schemeClr>
                </a:solidFill>
              </a:rPr>
              <a:t> Coverage continues at option of insured, </a:t>
            </a:r>
            <a:r>
              <a:rPr lang="en-US" sz="1800" dirty="0" smtClean="0">
                <a:solidFill>
                  <a:schemeClr val="tx2">
                    <a:lumMod val="50000"/>
                  </a:schemeClr>
                </a:solidFill>
              </a:rPr>
              <a:t>sometimes </a:t>
            </a:r>
            <a:r>
              <a:rPr lang="en-US" sz="1800" dirty="0">
                <a:solidFill>
                  <a:schemeClr val="tx2">
                    <a:lumMod val="50000"/>
                  </a:schemeClr>
                </a:solidFill>
              </a:rPr>
              <a:t>insurer.</a:t>
            </a:r>
          </a:p>
          <a:p>
            <a:pPr marL="285750" indent="-285750">
              <a:buFont typeface="Wingdings" panose="05000000000000000000" pitchFamily="2" charset="2"/>
              <a:buChar char="ü"/>
            </a:pPr>
            <a:r>
              <a:rPr lang="en-US" sz="1800" dirty="0">
                <a:solidFill>
                  <a:schemeClr val="tx2">
                    <a:lumMod val="50000"/>
                  </a:schemeClr>
                </a:solidFill>
              </a:rPr>
              <a:t> Cost of coverage is higher due to  </a:t>
            </a:r>
            <a:r>
              <a:rPr lang="en-US" sz="1800" dirty="0" smtClean="0">
                <a:solidFill>
                  <a:schemeClr val="tx2">
                    <a:lumMod val="50000"/>
                  </a:schemeClr>
                </a:solidFill>
              </a:rPr>
              <a:t>individual </a:t>
            </a:r>
            <a:r>
              <a:rPr lang="en-US" sz="1800" dirty="0">
                <a:solidFill>
                  <a:schemeClr val="tx2">
                    <a:lumMod val="50000"/>
                  </a:schemeClr>
                </a:solidFill>
              </a:rPr>
              <a:t>underwriting &amp; higher   </a:t>
            </a:r>
            <a:r>
              <a:rPr lang="en-US" sz="1800" dirty="0" smtClean="0">
                <a:solidFill>
                  <a:schemeClr val="tx2">
                    <a:lumMod val="50000"/>
                  </a:schemeClr>
                </a:solidFill>
              </a:rPr>
              <a:t> </a:t>
            </a:r>
            <a:r>
              <a:rPr lang="en-US" sz="1800" dirty="0">
                <a:solidFill>
                  <a:schemeClr val="tx2">
                    <a:lumMod val="50000"/>
                  </a:schemeClr>
                </a:solidFill>
              </a:rPr>
              <a:t>administrative costs</a:t>
            </a:r>
            <a:r>
              <a:rPr lang="en-US" sz="2000" dirty="0">
                <a:solidFill>
                  <a:schemeClr val="tx2">
                    <a:lumMod val="50000"/>
                  </a:schemeClr>
                </a:solidFill>
              </a:rPr>
              <a:t>.</a:t>
            </a:r>
            <a:endParaRPr lang="en-US" sz="2000" dirty="0" smtClean="0">
              <a:solidFill>
                <a:schemeClr val="tx2">
                  <a:lumMod val="50000"/>
                </a:schemeClr>
              </a:solidFill>
            </a:endParaRPr>
          </a:p>
        </p:txBody>
      </p:sp>
      <p:sp>
        <p:nvSpPr>
          <p:cNvPr id="6" name="Rectangle 5"/>
          <p:cNvSpPr/>
          <p:nvPr/>
        </p:nvSpPr>
        <p:spPr>
          <a:xfrm>
            <a:off x="4449170" y="2199550"/>
            <a:ext cx="4462818" cy="4092066"/>
          </a:xfrm>
          <a:prstGeom prst="rect">
            <a:avLst/>
          </a:prstGeom>
          <a:solidFill>
            <a:schemeClr val="accent5">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800" dirty="0">
                <a:solidFill>
                  <a:schemeClr val="tx2">
                    <a:lumMod val="50000"/>
                  </a:schemeClr>
                </a:solidFill>
              </a:rPr>
              <a:t>Only Group members are covered.</a:t>
            </a:r>
          </a:p>
          <a:p>
            <a:pPr marL="285750" indent="-285750">
              <a:buFont typeface="Wingdings" panose="05000000000000000000" pitchFamily="2" charset="2"/>
              <a:buChar char="ü"/>
            </a:pPr>
            <a:r>
              <a:rPr lang="en-US" sz="1800" dirty="0">
                <a:solidFill>
                  <a:schemeClr val="tx2">
                    <a:lumMod val="50000"/>
                  </a:schemeClr>
                </a:solidFill>
              </a:rPr>
              <a:t>  There is one Master contract.</a:t>
            </a:r>
          </a:p>
          <a:p>
            <a:pPr marL="285750" indent="-285750">
              <a:buFont typeface="Wingdings" panose="05000000000000000000" pitchFamily="2" charset="2"/>
              <a:buChar char="ü"/>
            </a:pPr>
            <a:r>
              <a:rPr lang="en-US" sz="1800" dirty="0">
                <a:solidFill>
                  <a:schemeClr val="tx2">
                    <a:lumMod val="50000"/>
                  </a:schemeClr>
                </a:solidFill>
              </a:rPr>
              <a:t>  Group Members are subject to </a:t>
            </a:r>
            <a:r>
              <a:rPr lang="en-US" sz="1800" dirty="0" smtClean="0">
                <a:solidFill>
                  <a:schemeClr val="tx2">
                    <a:lumMod val="50000"/>
                  </a:schemeClr>
                </a:solidFill>
              </a:rPr>
              <a:t>automatic determination </a:t>
            </a:r>
            <a:r>
              <a:rPr lang="en-US" sz="1800" dirty="0">
                <a:solidFill>
                  <a:schemeClr val="tx2">
                    <a:lumMod val="50000"/>
                  </a:schemeClr>
                </a:solidFill>
              </a:rPr>
              <a:t>of benefits.</a:t>
            </a:r>
          </a:p>
          <a:p>
            <a:pPr marL="285750" indent="-285750">
              <a:buFont typeface="Wingdings" panose="05000000000000000000" pitchFamily="2" charset="2"/>
              <a:buChar char="ü"/>
            </a:pPr>
            <a:r>
              <a:rPr lang="en-US" sz="1800" dirty="0">
                <a:solidFill>
                  <a:schemeClr val="tx2">
                    <a:lumMod val="50000"/>
                  </a:schemeClr>
                </a:solidFill>
              </a:rPr>
              <a:t>  Group as a whole is evaluated; no </a:t>
            </a:r>
            <a:r>
              <a:rPr lang="en-US" sz="1800" dirty="0" smtClean="0">
                <a:solidFill>
                  <a:schemeClr val="tx2">
                    <a:lumMod val="50000"/>
                  </a:schemeClr>
                </a:solidFill>
              </a:rPr>
              <a:t>individual </a:t>
            </a:r>
            <a:r>
              <a:rPr lang="en-US" sz="1800" dirty="0">
                <a:solidFill>
                  <a:schemeClr val="tx2">
                    <a:lumMod val="50000"/>
                  </a:schemeClr>
                </a:solidFill>
              </a:rPr>
              <a:t>underwriting. </a:t>
            </a:r>
          </a:p>
          <a:p>
            <a:pPr marL="285750" indent="-285750">
              <a:buFont typeface="Wingdings" panose="05000000000000000000" pitchFamily="2" charset="2"/>
              <a:buChar char="ü"/>
            </a:pPr>
            <a:r>
              <a:rPr lang="en-US" sz="1800" dirty="0">
                <a:solidFill>
                  <a:schemeClr val="tx2">
                    <a:lumMod val="50000"/>
                  </a:schemeClr>
                </a:solidFill>
              </a:rPr>
              <a:t>  Coverage stops when individual </a:t>
            </a:r>
            <a:r>
              <a:rPr lang="en-US" sz="1800" dirty="0" smtClean="0">
                <a:solidFill>
                  <a:schemeClr val="tx2">
                    <a:lumMod val="50000"/>
                  </a:schemeClr>
                </a:solidFill>
              </a:rPr>
              <a:t>leaves the </a:t>
            </a:r>
            <a:r>
              <a:rPr lang="en-US" sz="1800" dirty="0">
                <a:solidFill>
                  <a:schemeClr val="tx2">
                    <a:lumMod val="50000"/>
                  </a:schemeClr>
                </a:solidFill>
              </a:rPr>
              <a:t>group plan, however continues for </a:t>
            </a:r>
            <a:r>
              <a:rPr lang="en-US" sz="1800" dirty="0" smtClean="0">
                <a:solidFill>
                  <a:schemeClr val="tx2">
                    <a:lumMod val="50000"/>
                  </a:schemeClr>
                </a:solidFill>
              </a:rPr>
              <a:t>remaining members</a:t>
            </a:r>
            <a:r>
              <a:rPr lang="en-US" sz="1800" dirty="0">
                <a:solidFill>
                  <a:schemeClr val="tx2">
                    <a:lumMod val="50000"/>
                  </a:schemeClr>
                </a:solidFill>
              </a:rPr>
              <a:t>.</a:t>
            </a:r>
          </a:p>
          <a:p>
            <a:pPr marL="285750" indent="-285750">
              <a:buFont typeface="Wingdings" panose="05000000000000000000" pitchFamily="2" charset="2"/>
              <a:buChar char="ü"/>
            </a:pPr>
            <a:r>
              <a:rPr lang="en-US" sz="1800" dirty="0">
                <a:solidFill>
                  <a:schemeClr val="tx2">
                    <a:lumMod val="50000"/>
                  </a:schemeClr>
                </a:solidFill>
              </a:rPr>
              <a:t> Cost of coverage is lower due to group </a:t>
            </a:r>
            <a:r>
              <a:rPr lang="en-US" sz="1800" dirty="0" smtClean="0">
                <a:solidFill>
                  <a:schemeClr val="tx2">
                    <a:lumMod val="50000"/>
                  </a:schemeClr>
                </a:solidFill>
              </a:rPr>
              <a:t>underwriting </a:t>
            </a:r>
            <a:r>
              <a:rPr lang="en-US" sz="1800" dirty="0">
                <a:solidFill>
                  <a:schemeClr val="tx2">
                    <a:lumMod val="50000"/>
                  </a:schemeClr>
                </a:solidFill>
              </a:rPr>
              <a:t>and lower </a:t>
            </a:r>
            <a:r>
              <a:rPr lang="en-US" sz="1800" dirty="0" smtClean="0">
                <a:solidFill>
                  <a:schemeClr val="tx2">
                    <a:lumMod val="50000"/>
                  </a:schemeClr>
                </a:solidFill>
              </a:rPr>
              <a:t>administrative costs</a:t>
            </a:r>
            <a:r>
              <a:rPr lang="en-US" sz="1800" dirty="0">
                <a:solidFill>
                  <a:schemeClr val="tx2">
                    <a:lumMod val="50000"/>
                  </a:schemeClr>
                </a:solidFill>
              </a:rPr>
              <a:t>.</a:t>
            </a:r>
            <a:endParaRPr lang="en-US" sz="1800" dirty="0" smtClean="0">
              <a:solidFill>
                <a:schemeClr val="tx2">
                  <a:lumMod val="50000"/>
                </a:schemeClr>
              </a:solidFill>
            </a:endParaRPr>
          </a:p>
        </p:txBody>
      </p:sp>
      <p:sp>
        <p:nvSpPr>
          <p:cNvPr id="7" name="Rectangle 6"/>
          <p:cNvSpPr/>
          <p:nvPr/>
        </p:nvSpPr>
        <p:spPr>
          <a:xfrm>
            <a:off x="218362" y="1569483"/>
            <a:ext cx="4135271" cy="518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Individual</a:t>
            </a:r>
            <a:r>
              <a:rPr lang="en-US" sz="2000" dirty="0" smtClean="0">
                <a:solidFill>
                  <a:schemeClr val="tx1"/>
                </a:solidFill>
              </a:rPr>
              <a:t> </a:t>
            </a:r>
            <a:r>
              <a:rPr lang="en-US" sz="2200" b="1" dirty="0">
                <a:solidFill>
                  <a:schemeClr val="tx1"/>
                </a:solidFill>
              </a:rPr>
              <a:t>Plans</a:t>
            </a:r>
          </a:p>
        </p:txBody>
      </p:sp>
      <p:sp>
        <p:nvSpPr>
          <p:cNvPr id="8" name="Rectangle 7"/>
          <p:cNvSpPr/>
          <p:nvPr/>
        </p:nvSpPr>
        <p:spPr>
          <a:xfrm>
            <a:off x="4506032" y="1558094"/>
            <a:ext cx="4135271" cy="518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Group Plans</a:t>
            </a:r>
          </a:p>
        </p:txBody>
      </p:sp>
    </p:spTree>
    <p:extLst>
      <p:ext uri="{BB962C8B-B14F-4D97-AF65-F5344CB8AC3E}">
        <p14:creationId xmlns:p14="http://schemas.microsoft.com/office/powerpoint/2010/main" val="3972260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3" y="157744"/>
            <a:ext cx="8229600" cy="792162"/>
          </a:xfrm>
        </p:spPr>
        <p:txBody>
          <a:bodyPr/>
          <a:lstStyle/>
          <a:p>
            <a:r>
              <a:rPr lang="en-US" dirty="0" smtClean="0"/>
              <a:t>Type Of Group Plans</a:t>
            </a:r>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35976403"/>
              </p:ext>
            </p:extLst>
          </p:nvPr>
        </p:nvGraphicFramePr>
        <p:xfrm>
          <a:off x="286887" y="3784932"/>
          <a:ext cx="3848100" cy="1981200"/>
        </p:xfrm>
        <a:graphic>
          <a:graphicData uri="http://schemas.openxmlformats.org/presentationml/2006/ole">
            <mc:AlternateContent xmlns:mc="http://schemas.openxmlformats.org/markup-compatibility/2006">
              <mc:Choice xmlns:v="urn:schemas-microsoft-com:vml" Requires="v">
                <p:oleObj spid="_x0000_s237628" name="Bitmap Image" r:id="rId3" imgW="3847619" imgH="2133898" progId="PBrush">
                  <p:embed/>
                </p:oleObj>
              </mc:Choice>
              <mc:Fallback>
                <p:oleObj name="Bitmap Image" r:id="rId3" imgW="3847619" imgH="2133898"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87" y="3784932"/>
                        <a:ext cx="3848100" cy="1981200"/>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6" name="Rectangle 5"/>
          <p:cNvSpPr/>
          <p:nvPr/>
        </p:nvSpPr>
        <p:spPr>
          <a:xfrm>
            <a:off x="232012" y="1610436"/>
            <a:ext cx="3957851" cy="2456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Contributory Plan: </a:t>
            </a:r>
            <a:r>
              <a:rPr lang="en-US" sz="1400" dirty="0">
                <a:solidFill>
                  <a:schemeClr val="tx1"/>
                </a:solidFill>
              </a:rPr>
              <a:t>Group members contribute some </a:t>
            </a:r>
            <a:r>
              <a:rPr lang="en-US" sz="1400" dirty="0" smtClean="0">
                <a:solidFill>
                  <a:schemeClr val="tx1"/>
                </a:solidFill>
              </a:rPr>
              <a:t>or </a:t>
            </a:r>
            <a:r>
              <a:rPr lang="en-US" sz="1400" dirty="0">
                <a:solidFill>
                  <a:schemeClr val="tx1"/>
                </a:solidFill>
              </a:rPr>
              <a:t>all of the premium in order to be covered under the group insurance policy. </a:t>
            </a:r>
            <a:endParaRPr lang="en-US" sz="1400" dirty="0" smtClean="0">
              <a:solidFill>
                <a:schemeClr val="tx1"/>
              </a:solidFill>
            </a:endParaRPr>
          </a:p>
          <a:p>
            <a:r>
              <a:rPr lang="en-US" sz="1400" dirty="0" smtClean="0">
                <a:solidFill>
                  <a:schemeClr val="tx1"/>
                </a:solidFill>
              </a:rPr>
              <a:t>A </a:t>
            </a:r>
            <a:r>
              <a:rPr lang="en-US" sz="1400" dirty="0">
                <a:solidFill>
                  <a:schemeClr val="tx1"/>
                </a:solidFill>
              </a:rPr>
              <a:t>contributory group plan </a:t>
            </a:r>
            <a:r>
              <a:rPr lang="en-US" sz="1400" dirty="0" smtClean="0">
                <a:solidFill>
                  <a:schemeClr val="tx1"/>
                </a:solidFill>
              </a:rPr>
              <a:t>typically </a:t>
            </a:r>
            <a:r>
              <a:rPr lang="en-US" sz="1400" dirty="0">
                <a:solidFill>
                  <a:schemeClr val="tx1"/>
                </a:solidFill>
              </a:rPr>
              <a:t>requires the covered employees to pay their portion of the premium through payroll </a:t>
            </a:r>
            <a:r>
              <a:rPr lang="en-US" sz="1400" dirty="0" smtClean="0">
                <a:solidFill>
                  <a:schemeClr val="tx1"/>
                </a:solidFill>
              </a:rPr>
              <a:t>deduction.100 % participation </a:t>
            </a:r>
            <a:r>
              <a:rPr lang="en-US" sz="1400" dirty="0">
                <a:solidFill>
                  <a:schemeClr val="tx1"/>
                </a:solidFill>
              </a:rPr>
              <a:t>of eligible employees required</a:t>
            </a:r>
          </a:p>
          <a:p>
            <a:pPr algn="ctr"/>
            <a:endParaRPr lang="en-US" sz="2400" dirty="0" err="1" smtClean="0">
              <a:solidFill>
                <a:schemeClr val="tx2">
                  <a:lumMod val="50000"/>
                </a:schemeClr>
              </a:solidFill>
            </a:endParaRPr>
          </a:p>
        </p:txBody>
      </p:sp>
      <p:sp>
        <p:nvSpPr>
          <p:cNvPr id="7" name="Rectangle 6"/>
          <p:cNvSpPr/>
          <p:nvPr/>
        </p:nvSpPr>
        <p:spPr>
          <a:xfrm>
            <a:off x="4792639" y="1487606"/>
            <a:ext cx="3957851" cy="2292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2">
                    <a:lumMod val="50000"/>
                  </a:schemeClr>
                </a:solidFill>
              </a:rPr>
              <a:t>Non-Contributory Plan </a:t>
            </a:r>
            <a:r>
              <a:rPr lang="en-US" sz="1400" dirty="0">
                <a:solidFill>
                  <a:schemeClr val="tx2">
                    <a:lumMod val="50000"/>
                  </a:schemeClr>
                </a:solidFill>
              </a:rPr>
              <a:t>: Insured members are not required to contribute any </a:t>
            </a:r>
            <a:r>
              <a:rPr lang="en-US" sz="1400" dirty="0" smtClean="0">
                <a:solidFill>
                  <a:schemeClr val="tx2">
                    <a:lumMod val="50000"/>
                  </a:schemeClr>
                </a:solidFill>
              </a:rPr>
              <a:t>part </a:t>
            </a:r>
            <a:r>
              <a:rPr lang="en-US" sz="1400" dirty="0">
                <a:solidFill>
                  <a:schemeClr val="tx2">
                    <a:lumMod val="50000"/>
                  </a:schemeClr>
                </a:solidFill>
              </a:rPr>
              <a:t>of the premium for the coverage</a:t>
            </a:r>
            <a:r>
              <a:rPr lang="en-US" sz="1400" dirty="0" smtClean="0">
                <a:solidFill>
                  <a:schemeClr val="tx2">
                    <a:lumMod val="50000"/>
                  </a:schemeClr>
                </a:solidFill>
              </a:rPr>
              <a:t>.</a:t>
            </a:r>
            <a:endParaRPr lang="en-US" sz="1400" dirty="0">
              <a:solidFill>
                <a:schemeClr val="tx2">
                  <a:lumMod val="50000"/>
                </a:schemeClr>
              </a:solidFill>
            </a:endParaRPr>
          </a:p>
          <a:p>
            <a:r>
              <a:rPr lang="en-US" sz="1400" dirty="0">
                <a:solidFill>
                  <a:schemeClr val="tx2">
                    <a:lumMod val="50000"/>
                  </a:schemeClr>
                </a:solidFill>
              </a:rPr>
              <a:t>Usually, 75 percent participation of eligible employees required.</a:t>
            </a:r>
          </a:p>
          <a:p>
            <a:endParaRPr lang="en-US" sz="2400" dirty="0" err="1" smtClean="0">
              <a:solidFill>
                <a:schemeClr val="tx2">
                  <a:lumMod val="50000"/>
                </a:scheme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311394737"/>
              </p:ext>
            </p:extLst>
          </p:nvPr>
        </p:nvGraphicFramePr>
        <p:xfrm>
          <a:off x="4679595" y="3780430"/>
          <a:ext cx="3857625" cy="1885950"/>
        </p:xfrm>
        <a:graphic>
          <a:graphicData uri="http://schemas.openxmlformats.org/presentationml/2006/ole">
            <mc:AlternateContent xmlns:mc="http://schemas.openxmlformats.org/markup-compatibility/2006">
              <mc:Choice xmlns:v="urn:schemas-microsoft-com:vml" Requires="v">
                <p:oleObj spid="_x0000_s237629" name="Bitmap Image" r:id="rId5" imgW="3858164" imgH="1771429" progId="PBrush">
                  <p:embed/>
                </p:oleObj>
              </mc:Choice>
              <mc:Fallback>
                <p:oleObj name="Bitmap Image" r:id="rId5" imgW="3858164" imgH="1771429"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595" y="3780430"/>
                        <a:ext cx="3857625" cy="1885950"/>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9158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7887" y="2962897"/>
            <a:ext cx="1066800"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&amp;A</a:t>
            </a:r>
            <a:endParaRPr lang="en-IN" sz="3200" dirty="0">
              <a:solidFill>
                <a:schemeClr val="bg1"/>
              </a:solidFill>
              <a:latin typeface="Candara" panose="020E0502030303020204" pitchFamily="34" charset="0"/>
            </a:endParaRPr>
          </a:p>
        </p:txBody>
      </p:sp>
      <p:sp>
        <p:nvSpPr>
          <p:cNvPr id="6" name="Footer Placeholder 5"/>
          <p:cNvSpPr>
            <a:spLocks noGrp="1"/>
          </p:cNvSpPr>
          <p:nvPr>
            <p:ph type="ftr" sz="quarter" idx="11"/>
          </p:nvPr>
        </p:nvSpPr>
        <p:spPr/>
        <p:txBody>
          <a:bodyPr/>
          <a:lstStyle/>
          <a:p>
            <a:r>
              <a:rPr lang="en-US" smtClean="0"/>
              <a:t>Capgemini Public</a:t>
            </a:r>
            <a:endParaRPr lang="en-US"/>
          </a:p>
        </p:txBody>
      </p:sp>
      <p:sp>
        <p:nvSpPr>
          <p:cNvPr id="2" name="Rectangle 1"/>
          <p:cNvSpPr/>
          <p:nvPr/>
        </p:nvSpPr>
        <p:spPr>
          <a:xfrm>
            <a:off x="218364" y="1578072"/>
            <a:ext cx="8488908" cy="4201150"/>
          </a:xfrm>
          <a:prstGeom prst="rect">
            <a:avLst/>
          </a:prstGeom>
        </p:spPr>
        <p:txBody>
          <a:bodyPr wrap="square">
            <a:spAutoFit/>
          </a:bodyPr>
          <a:lstStyle/>
          <a:p>
            <a:r>
              <a:rPr lang="en-US" dirty="0"/>
              <a:t>Underwriting function determines the eligibility of the group for the application to be accepted. It basically refers to risk evaluation.</a:t>
            </a:r>
          </a:p>
          <a:p>
            <a:endParaRPr lang="en-US" dirty="0"/>
          </a:p>
          <a:p>
            <a:r>
              <a:rPr lang="en-US" dirty="0"/>
              <a:t>The factors taken into consideration while underwriting a group are:</a:t>
            </a:r>
          </a:p>
          <a:p>
            <a:endParaRPr lang="en-US" sz="1600" dirty="0"/>
          </a:p>
          <a:p>
            <a:pPr marL="285750" indent="-285750">
              <a:buFont typeface="Wingdings" panose="05000000000000000000" pitchFamily="2" charset="2"/>
              <a:buChar char="ü"/>
            </a:pPr>
            <a:r>
              <a:rPr lang="en-US" sz="1600" dirty="0"/>
              <a:t> Reason for the group’s existence</a:t>
            </a:r>
          </a:p>
          <a:p>
            <a:pPr marL="285750" indent="-285750">
              <a:buFont typeface="Wingdings" panose="05000000000000000000" pitchFamily="2" charset="2"/>
              <a:buChar char="ü"/>
            </a:pPr>
            <a:r>
              <a:rPr lang="en-US" sz="1600" dirty="0"/>
              <a:t> Size of the group </a:t>
            </a:r>
          </a:p>
          <a:p>
            <a:pPr marL="285750" indent="-285750">
              <a:buFont typeface="Wingdings" panose="05000000000000000000" pitchFamily="2" charset="2"/>
              <a:buChar char="ü"/>
            </a:pPr>
            <a:r>
              <a:rPr lang="en-US" sz="1600" dirty="0"/>
              <a:t> Flow of new members into the group</a:t>
            </a:r>
          </a:p>
          <a:p>
            <a:pPr marL="285750" indent="-285750">
              <a:buFont typeface="Wingdings" panose="05000000000000000000" pitchFamily="2" charset="2"/>
              <a:buChar char="ü"/>
            </a:pPr>
            <a:r>
              <a:rPr lang="en-US" sz="1600" dirty="0"/>
              <a:t> Stability of the group </a:t>
            </a:r>
          </a:p>
          <a:p>
            <a:pPr marL="285750" indent="-285750">
              <a:buFont typeface="Wingdings" panose="05000000000000000000" pitchFamily="2" charset="2"/>
              <a:buChar char="ü"/>
            </a:pPr>
            <a:r>
              <a:rPr lang="en-US" sz="1600" dirty="0"/>
              <a:t> Activities of the group</a:t>
            </a:r>
          </a:p>
          <a:p>
            <a:r>
              <a:rPr lang="en-US" dirty="0"/>
              <a:t> </a:t>
            </a:r>
          </a:p>
          <a:p>
            <a:r>
              <a:rPr lang="en-US" dirty="0"/>
              <a:t>Out of the above factors, the size of the group determines under which category it will fall. For e.g. small, medically underwritten, true group, etc.</a:t>
            </a:r>
          </a:p>
          <a:p>
            <a:endParaRPr lang="en-US" dirty="0"/>
          </a:p>
          <a:p>
            <a:endParaRPr lang="en-US" dirty="0"/>
          </a:p>
        </p:txBody>
      </p:sp>
      <p:sp>
        <p:nvSpPr>
          <p:cNvPr id="7" name="Title 1"/>
          <p:cNvSpPr>
            <a:spLocks noGrp="1"/>
          </p:cNvSpPr>
          <p:nvPr>
            <p:ph type="title"/>
          </p:nvPr>
        </p:nvSpPr>
        <p:spPr>
          <a:xfrm>
            <a:off x="75063" y="157744"/>
            <a:ext cx="8229600" cy="792162"/>
          </a:xfrm>
        </p:spPr>
        <p:txBody>
          <a:bodyPr/>
          <a:lstStyle/>
          <a:p>
            <a:r>
              <a:rPr lang="en-US" dirty="0" smtClean="0"/>
              <a:t>Group Underwriting</a:t>
            </a:r>
            <a:endParaRPr lang="en-US" dirty="0"/>
          </a:p>
        </p:txBody>
      </p:sp>
    </p:spTree>
    <p:extLst>
      <p:ext uri="{BB962C8B-B14F-4D97-AF65-F5344CB8AC3E}">
        <p14:creationId xmlns:p14="http://schemas.microsoft.com/office/powerpoint/2010/main" val="1037555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618165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05" y="198687"/>
            <a:ext cx="8229600" cy="792162"/>
          </a:xfrm>
        </p:spPr>
        <p:txBody>
          <a:bodyPr/>
          <a:lstStyle/>
          <a:p>
            <a:r>
              <a:rPr lang="en-US" dirty="0" smtClean="0"/>
              <a:t>Features Applicable to Group Insurance Products</a:t>
            </a:r>
            <a:endParaRPr lang="en-US" dirty="0"/>
          </a:p>
        </p:txBody>
      </p:sp>
      <p:sp>
        <p:nvSpPr>
          <p:cNvPr id="3" name="Content Placeholder 2"/>
          <p:cNvSpPr>
            <a:spLocks noGrp="1"/>
          </p:cNvSpPr>
          <p:nvPr>
            <p:ph idx="1"/>
          </p:nvPr>
        </p:nvSpPr>
        <p:spPr>
          <a:xfrm>
            <a:off x="532263" y="1245359"/>
            <a:ext cx="8509379" cy="4950725"/>
          </a:xfrm>
        </p:spPr>
        <p:txBody>
          <a:bodyPr/>
          <a:lstStyle/>
          <a:p>
            <a:pPr>
              <a:buFont typeface="Wingdings" panose="05000000000000000000" pitchFamily="2" charset="2"/>
              <a:buChar char="q"/>
            </a:pPr>
            <a:r>
              <a:rPr lang="en-US" sz="1400" b="1" dirty="0"/>
              <a:t>Waiting Periods</a:t>
            </a:r>
          </a:p>
          <a:p>
            <a:pPr lvl="1">
              <a:buFont typeface="Arial" pitchFamily="34" charset="0"/>
              <a:buChar char="•"/>
            </a:pPr>
            <a:r>
              <a:rPr lang="en-US" sz="1400" dirty="0"/>
              <a:t>Setup as a number of Hours worked , Days, Weeks, Months up to 1 year which define the amount of time an employee must be with an employer.</a:t>
            </a:r>
          </a:p>
          <a:p>
            <a:pPr lvl="1">
              <a:buFont typeface="Arial" pitchFamily="34" charset="0"/>
              <a:buChar char="•"/>
            </a:pPr>
            <a:r>
              <a:rPr lang="en-US" sz="1400" dirty="0"/>
              <a:t>Waiting periods of greater than 1 year are eligibility definitions  (see below)</a:t>
            </a:r>
          </a:p>
          <a:p>
            <a:pPr lvl="1">
              <a:buFont typeface="Arial" pitchFamily="34" charset="0"/>
              <a:buChar char="•"/>
            </a:pPr>
            <a:r>
              <a:rPr lang="en-US" sz="1400" dirty="0"/>
              <a:t>Particularly relevant for enrollment and eligibility processing </a:t>
            </a:r>
          </a:p>
          <a:p>
            <a:pPr>
              <a:buFont typeface="Wingdings" panose="05000000000000000000" pitchFamily="2" charset="2"/>
              <a:buChar char="q"/>
            </a:pPr>
            <a:r>
              <a:rPr lang="en-US" sz="1400" b="1" dirty="0"/>
              <a:t>Eligibility definition </a:t>
            </a:r>
          </a:p>
          <a:p>
            <a:pPr lvl="1">
              <a:buFont typeface="Arial" pitchFamily="34" charset="0"/>
              <a:buChar char="•"/>
            </a:pPr>
            <a:r>
              <a:rPr lang="en-US" sz="1400" dirty="0"/>
              <a:t>Define the conditions that an employee must meet to qualify for insurance </a:t>
            </a:r>
            <a:r>
              <a:rPr lang="en-US" sz="1400" dirty="0" smtClean="0"/>
              <a:t>.The </a:t>
            </a:r>
            <a:r>
              <a:rPr lang="en-US" sz="1400" dirty="0"/>
              <a:t>most common definition is All Employees</a:t>
            </a:r>
          </a:p>
          <a:p>
            <a:pPr lvl="1">
              <a:buFont typeface="Arial" pitchFamily="34" charset="0"/>
              <a:buChar char="•"/>
            </a:pPr>
            <a:r>
              <a:rPr lang="en-US" sz="1400" dirty="0"/>
              <a:t>Definitions such as All Management, All Salaried and All Other are also common</a:t>
            </a:r>
          </a:p>
          <a:p>
            <a:pPr lvl="1">
              <a:buFont typeface="Arial" pitchFamily="34" charset="0"/>
              <a:buChar char="•"/>
            </a:pPr>
            <a:r>
              <a:rPr lang="en-US" sz="1400" dirty="0"/>
              <a:t>Some groups especially unions can have very specific and lengthy definitions </a:t>
            </a:r>
          </a:p>
          <a:p>
            <a:pPr>
              <a:buFont typeface="Wingdings" panose="05000000000000000000" pitchFamily="2" charset="2"/>
              <a:buChar char="q"/>
            </a:pPr>
            <a:r>
              <a:rPr lang="en-US" sz="1400" b="1" dirty="0" smtClean="0"/>
              <a:t>Minimum hours </a:t>
            </a:r>
          </a:p>
          <a:p>
            <a:pPr lvl="1">
              <a:buFont typeface="Arial" pitchFamily="34" charset="0"/>
              <a:buChar char="•"/>
            </a:pPr>
            <a:r>
              <a:rPr lang="en-US" sz="1400" dirty="0" smtClean="0"/>
              <a:t>Defines </a:t>
            </a:r>
            <a:r>
              <a:rPr lang="en-US" sz="1400" dirty="0"/>
              <a:t>the number of hours required to qualify for insurance </a:t>
            </a:r>
          </a:p>
          <a:p>
            <a:pPr>
              <a:buFont typeface="Wingdings" panose="05000000000000000000" pitchFamily="2" charset="2"/>
              <a:buChar char="q"/>
            </a:pPr>
            <a:r>
              <a:rPr lang="en-US" sz="1400" b="1" dirty="0"/>
              <a:t>Earnings Definition </a:t>
            </a:r>
          </a:p>
          <a:p>
            <a:pPr lvl="1">
              <a:buFont typeface="Arial" pitchFamily="34" charset="0"/>
              <a:buChar char="•"/>
            </a:pPr>
            <a:r>
              <a:rPr lang="en-US" sz="1400" dirty="0"/>
              <a:t>Defines the salary, bonus, commissions that will be used to calculate the insurance amount</a:t>
            </a:r>
          </a:p>
          <a:p>
            <a:pPr lvl="1">
              <a:buFont typeface="Arial" pitchFamily="34" charset="0"/>
              <a:buChar char="•"/>
            </a:pPr>
            <a:r>
              <a:rPr lang="en-US" sz="1400" dirty="0"/>
              <a:t>Also defines the period of time that each amount will be calculated </a:t>
            </a:r>
            <a:r>
              <a:rPr lang="en-US" sz="1400" dirty="0" smtClean="0"/>
              <a:t>over. Not </a:t>
            </a:r>
            <a:r>
              <a:rPr lang="en-US" sz="1400" dirty="0"/>
              <a:t>used for flat dollar benefits </a:t>
            </a:r>
          </a:p>
          <a:p>
            <a:pPr>
              <a:buFont typeface="Wingdings" panose="05000000000000000000" pitchFamily="2" charset="2"/>
              <a:buChar char="q"/>
            </a:pPr>
            <a:r>
              <a:rPr lang="en-US" sz="1400" b="1" dirty="0"/>
              <a:t>Commissions</a:t>
            </a:r>
            <a:r>
              <a:rPr lang="en-US" sz="1400" dirty="0"/>
              <a:t> </a:t>
            </a:r>
          </a:p>
          <a:p>
            <a:pPr lvl="1">
              <a:buFont typeface="Arial" pitchFamily="34" charset="0"/>
              <a:buChar char="•"/>
            </a:pPr>
            <a:r>
              <a:rPr lang="en-US" sz="1400" dirty="0"/>
              <a:t>Defines the payments that will be made to a producer. Typically a flat percentage or level scale </a:t>
            </a:r>
          </a:p>
          <a:p>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120228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505" y="198687"/>
            <a:ext cx="8229600" cy="792162"/>
          </a:xfrm>
        </p:spPr>
        <p:txBody>
          <a:bodyPr/>
          <a:lstStyle/>
          <a:p>
            <a:r>
              <a:rPr lang="en-US" dirty="0" smtClean="0"/>
              <a:t>Census</a:t>
            </a:r>
            <a:endParaRPr lang="en-US" dirty="0"/>
          </a:p>
        </p:txBody>
      </p:sp>
      <p:sp>
        <p:nvSpPr>
          <p:cNvPr id="3" name="Content Placeholder 2"/>
          <p:cNvSpPr>
            <a:spLocks noGrp="1"/>
          </p:cNvSpPr>
          <p:nvPr>
            <p:ph idx="1"/>
          </p:nvPr>
        </p:nvSpPr>
        <p:spPr>
          <a:xfrm>
            <a:off x="122830" y="982639"/>
            <a:ext cx="9157648" cy="5158854"/>
          </a:xfrm>
        </p:spPr>
        <p:txBody>
          <a:bodyPr/>
          <a:lstStyle/>
          <a:p>
            <a:pPr marL="0" indent="0">
              <a:buNone/>
            </a:pPr>
            <a:r>
              <a:rPr lang="en-US" sz="1600" b="1" dirty="0" smtClean="0">
                <a:solidFill>
                  <a:srgbClr val="00B0F0"/>
                </a:solidFill>
              </a:rPr>
              <a:t>                                        </a:t>
            </a:r>
          </a:p>
          <a:p>
            <a:pPr marL="0" indent="0">
              <a:buNone/>
            </a:pPr>
            <a:r>
              <a:rPr lang="en-US" sz="1600" b="1" dirty="0" smtClean="0">
                <a:solidFill>
                  <a:srgbClr val="00B0F0"/>
                </a:solidFill>
              </a:rPr>
              <a:t>    </a:t>
            </a:r>
            <a:r>
              <a:rPr lang="en-US" sz="1400" b="1" dirty="0" smtClean="0">
                <a:solidFill>
                  <a:srgbClr val="00B0F0"/>
                </a:solidFill>
              </a:rPr>
              <a:t>     </a:t>
            </a:r>
            <a:endParaRPr lang="en-US" sz="1600" dirty="0"/>
          </a:p>
          <a:p>
            <a:pPr marL="0" indent="0">
              <a:buNone/>
            </a:pPr>
            <a:r>
              <a:rPr lang="en-US" sz="1600" dirty="0" smtClean="0"/>
              <a:t>Census is document that contains the list and details of individuals who are to be covered under a group insurance plan. The employer who wishes to cover his employees under a group insurance plan shares the census data with the insurer.</a:t>
            </a:r>
          </a:p>
          <a:p>
            <a:pPr marL="0" indent="0">
              <a:buNone/>
            </a:pPr>
            <a:r>
              <a:rPr lang="en-US" sz="1600" dirty="0" smtClean="0"/>
              <a:t>The insurer uses the details from the census document to provide coverage to a group of employees. The census  contains details such as:-</a:t>
            </a:r>
          </a:p>
          <a:p>
            <a:pPr marL="0" indent="0">
              <a:buNone/>
            </a:pPr>
            <a:endParaRPr lang="en-US" sz="1600" dirty="0" smtClean="0"/>
          </a:p>
          <a:p>
            <a:pPr>
              <a:buFontTx/>
              <a:buChar char="-"/>
            </a:pPr>
            <a:r>
              <a:rPr lang="en-US" sz="1400" dirty="0" smtClean="0"/>
              <a:t>Name of the employee</a:t>
            </a:r>
          </a:p>
          <a:p>
            <a:pPr>
              <a:buFontTx/>
              <a:buChar char="-"/>
            </a:pPr>
            <a:r>
              <a:rPr lang="en-US" sz="1400" dirty="0" smtClean="0"/>
              <a:t>Date Of Birth (Of employee)</a:t>
            </a:r>
          </a:p>
          <a:p>
            <a:pPr>
              <a:buFontTx/>
              <a:buChar char="-"/>
            </a:pPr>
            <a:r>
              <a:rPr lang="en-US" sz="1400" dirty="0" smtClean="0"/>
              <a:t>Gender</a:t>
            </a:r>
          </a:p>
          <a:p>
            <a:pPr>
              <a:buFontTx/>
              <a:buChar char="-"/>
            </a:pPr>
            <a:r>
              <a:rPr lang="en-US" sz="1400" dirty="0" smtClean="0"/>
              <a:t>Social Security Number (SSN)</a:t>
            </a:r>
          </a:p>
          <a:p>
            <a:pPr>
              <a:buFontTx/>
              <a:buChar char="-"/>
            </a:pPr>
            <a:r>
              <a:rPr lang="en-US" sz="1400" dirty="0" smtClean="0"/>
              <a:t>Date of Joining/Hire</a:t>
            </a:r>
          </a:p>
          <a:p>
            <a:pPr>
              <a:buFontTx/>
              <a:buChar char="-"/>
            </a:pPr>
            <a:r>
              <a:rPr lang="en-US" sz="1400" dirty="0" smtClean="0"/>
              <a:t>Salary</a:t>
            </a:r>
          </a:p>
          <a:p>
            <a:pPr>
              <a:buFontTx/>
              <a:buChar char="-"/>
            </a:pPr>
            <a:r>
              <a:rPr lang="en-US" sz="1400" dirty="0" smtClean="0"/>
              <a:t>Job Level</a:t>
            </a:r>
          </a:p>
          <a:p>
            <a:pPr>
              <a:buFontTx/>
              <a:buChar char="-"/>
            </a:pPr>
            <a:r>
              <a:rPr lang="en-US" sz="1400" dirty="0" smtClean="0"/>
              <a:t>Designation</a:t>
            </a:r>
          </a:p>
          <a:p>
            <a:pPr>
              <a:buFontTx/>
              <a:buChar char="-"/>
            </a:pPr>
            <a:r>
              <a:rPr lang="en-US" sz="1400" dirty="0" smtClean="0"/>
              <a:t>Dependent Details</a:t>
            </a:r>
          </a:p>
          <a:p>
            <a:pPr>
              <a:buFontTx/>
              <a:buChar char="-"/>
            </a:pPr>
            <a:r>
              <a:rPr lang="en-US" sz="1400" dirty="0" smtClean="0"/>
              <a:t>Resident State</a:t>
            </a:r>
          </a:p>
          <a:p>
            <a:pPr marL="0" indent="0">
              <a:buNone/>
            </a:pPr>
            <a:endParaRPr lang="en-US" sz="1600" dirty="0" smtClean="0"/>
          </a:p>
          <a:p>
            <a:pPr marL="0" indent="0">
              <a:buNone/>
            </a:pPr>
            <a:endParaRPr lang="en-US" sz="1600" dirty="0"/>
          </a:p>
          <a:p>
            <a:pPr marL="0" indent="0">
              <a:buNone/>
            </a:pPr>
            <a:r>
              <a:rPr lang="en-US" sz="1600" dirty="0" smtClean="0"/>
              <a:t> </a:t>
            </a:r>
            <a:endParaRPr lang="en-US" sz="1600" dirty="0"/>
          </a:p>
          <a:p>
            <a:pPr marL="0" indent="0">
              <a:buNone/>
            </a:pPr>
            <a:endParaRPr lang="en-US" sz="1600" dirty="0"/>
          </a:p>
          <a:p>
            <a:pPr marL="0" indent="0">
              <a:buNone/>
            </a:pPr>
            <a:endParaRPr lang="en-US" sz="1600" dirty="0"/>
          </a:p>
        </p:txBody>
      </p:sp>
      <p:sp>
        <p:nvSpPr>
          <p:cNvPr id="4" name="Footer Placeholder 3"/>
          <p:cNvSpPr>
            <a:spLocks noGrp="1"/>
          </p:cNvSpPr>
          <p:nvPr>
            <p:ph type="ftr" sz="quarter" idx="11"/>
          </p:nvPr>
        </p:nvSpPr>
        <p:spPr/>
        <p:txBody>
          <a:bodyPr/>
          <a:lstStyle/>
          <a:p>
            <a:r>
              <a:rPr lang="en-US" smtClean="0"/>
              <a:t>Capgemini Public</a:t>
            </a:r>
            <a:endParaRPr lang="en-US" dirty="0"/>
          </a:p>
        </p:txBody>
      </p:sp>
    </p:spTree>
    <p:extLst>
      <p:ext uri="{BB962C8B-B14F-4D97-AF65-F5344CB8AC3E}">
        <p14:creationId xmlns:p14="http://schemas.microsoft.com/office/powerpoint/2010/main" val="1079428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2700569"/>
            <a:ext cx="1277775" cy="11094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5" name="TextBox 4"/>
          <p:cNvSpPr txBox="1"/>
          <p:nvPr/>
        </p:nvSpPr>
        <p:spPr>
          <a:xfrm>
            <a:off x="4067887" y="2962897"/>
            <a:ext cx="1066800" cy="584775"/>
          </a:xfrm>
          <a:prstGeom prst="rect">
            <a:avLst/>
          </a:prstGeom>
          <a:noFill/>
        </p:spPr>
        <p:txBody>
          <a:bodyPr wrap="square" rtlCol="0">
            <a:spAutoFit/>
          </a:bodyPr>
          <a:lstStyle/>
          <a:p>
            <a:pPr algn="ctr"/>
            <a:r>
              <a:rPr lang="en-US" sz="3200" dirty="0" smtClean="0">
                <a:solidFill>
                  <a:schemeClr val="bg1"/>
                </a:solidFill>
                <a:latin typeface="Candara" panose="020E0502030303020204" pitchFamily="34" charset="0"/>
              </a:rPr>
              <a:t>Q&amp;A</a:t>
            </a:r>
            <a:endParaRPr lang="en-IN" sz="3200" dirty="0">
              <a:solidFill>
                <a:schemeClr val="bg1"/>
              </a:solidFill>
              <a:latin typeface="Candara" panose="020E0502030303020204" pitchFamily="34" charset="0"/>
            </a:endParaRPr>
          </a:p>
        </p:txBody>
      </p:sp>
      <p:sp>
        <p:nvSpPr>
          <p:cNvPr id="6" name="Footer Placeholder 5"/>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0446683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heme/theme1.xml><?xml version="1.0" encoding="utf-8"?>
<a:theme xmlns:a="http://schemas.openxmlformats.org/drawingml/2006/main" name="Corporate Presentation Template (4x3 - Normal) (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orporate Presentation Template (4x3 - Normal) (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Corporate Presentation Template (4x3 - Normal) (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3_Corporate Presentation Template (4x3 - Normal) (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4_Corporate Presentation Template (4x3 - Normal) (1)">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CD6D0-C0C6-4B37-8E1F-634563C017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929AEC3-7EC0-4F82-BB0A-6F9A32F6B2AD}">
  <ds:schemaRefs>
    <ds:schemaRef ds:uri="http://schemas.openxmlformats.org/package/2006/metadata/core-propertie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D9F3D6CE-F9C0-4AB1-BFB9-2749B7C931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Presentation Template (4x3 - Normal) (1)</Template>
  <TotalTime>31286</TotalTime>
  <Words>761</Words>
  <Application>Microsoft Office PowerPoint</Application>
  <PresentationFormat>On-screen Show (4:3)</PresentationFormat>
  <Paragraphs>87</Paragraphs>
  <Slides>10</Slides>
  <Notes>0</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10</vt:i4>
      </vt:variant>
    </vt:vector>
  </HeadingPairs>
  <TitlesOfParts>
    <vt:vector size="19" baseType="lpstr">
      <vt:lpstr>Corporate Presentation Template (4x3 - Normal) (1)</vt:lpstr>
      <vt:lpstr>Section break</vt:lpstr>
      <vt:lpstr>Closing slides</vt:lpstr>
      <vt:lpstr>1_Corporate Presentation Template (4x3 - Normal) (1)</vt:lpstr>
      <vt:lpstr>2_Corporate Presentation Template (4x3 - Normal) (1)</vt:lpstr>
      <vt:lpstr>3_Corporate Presentation Template (4x3 - Normal) (1)</vt:lpstr>
      <vt:lpstr>4_Corporate Presentation Template (4x3 - Normal) (1)</vt:lpstr>
      <vt:lpstr>think-cell Slide</vt:lpstr>
      <vt:lpstr>Bitmap Image</vt:lpstr>
      <vt:lpstr>Group Insurance Overview</vt:lpstr>
      <vt:lpstr>Group Insurance</vt:lpstr>
      <vt:lpstr>Individual vs. Group Coverage</vt:lpstr>
      <vt:lpstr>Type Of Group Plans</vt:lpstr>
      <vt:lpstr>Group Underwriting</vt:lpstr>
      <vt:lpstr>PowerPoint Presentation</vt:lpstr>
      <vt:lpstr>Features Applicable to Group Insurance Products</vt:lpstr>
      <vt:lpstr>Census</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Allen Geoshan</dc:creator>
  <cp:lastModifiedBy>Deshmukh, Aniket</cp:lastModifiedBy>
  <cp:revision>672</cp:revision>
  <dcterms:created xsi:type="dcterms:W3CDTF">2016-02-01T11:05:50Z</dcterms:created>
  <dcterms:modified xsi:type="dcterms:W3CDTF">2016-12-13T11:43:24Z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