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10" r:id="rId2"/>
    <p:sldId id="290" r:id="rId3"/>
    <p:sldId id="291" r:id="rId4"/>
    <p:sldId id="292" r:id="rId5"/>
    <p:sldId id="293" r:id="rId6"/>
    <p:sldId id="294" r:id="rId7"/>
    <p:sldId id="295" r:id="rId8"/>
    <p:sldId id="296" r:id="rId9"/>
    <p:sldId id="297" r:id="rId10"/>
    <p:sldId id="298" r:id="rId11"/>
    <p:sldId id="299" r:id="rId12"/>
    <p:sldId id="302" r:id="rId13"/>
    <p:sldId id="303" r:id="rId14"/>
    <p:sldId id="304" r:id="rId15"/>
    <p:sldId id="305" r:id="rId16"/>
    <p:sldId id="312" r:id="rId17"/>
    <p:sldId id="313" r:id="rId18"/>
    <p:sldId id="314" r:id="rId19"/>
    <p:sldId id="315" r:id="rId20"/>
    <p:sldId id="316" r:id="rId21"/>
    <p:sldId id="317" r:id="rId22"/>
    <p:sldId id="318" r:id="rId23"/>
    <p:sldId id="319"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7" r:id="rId50"/>
    <p:sldId id="346" r:id="rId5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92" autoAdjust="0"/>
  </p:normalViewPr>
  <p:slideViewPr>
    <p:cSldViewPr>
      <p:cViewPr varScale="1">
        <p:scale>
          <a:sx n="67" d="100"/>
          <a:sy n="67" d="100"/>
        </p:scale>
        <p:origin x="-139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63FFDFA-5FD8-4B47-B928-ADCDD56484F6}" type="datetimeFigureOut">
              <a:rPr lang="en-US" smtClean="0"/>
              <a:pPr/>
              <a:t>6/8/2016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3216C725-20ED-458C-B29D-EDDEADA93503}" type="slidenum">
              <a:rPr lang="en-US" smtClean="0"/>
              <a:pPr/>
              <a:t>‹#›</a:t>
            </a:fld>
            <a:endParaRPr lang="en-US"/>
          </a:p>
        </p:txBody>
      </p:sp>
    </p:spTree>
    <p:extLst>
      <p:ext uri="{BB962C8B-B14F-4D97-AF65-F5344CB8AC3E}">
        <p14:creationId xmlns:p14="http://schemas.microsoft.com/office/powerpoint/2010/main" val="95603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C49867-53A3-48B2-AB82-52873146A01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67644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6/8/2016</a:t>
            </a:fld>
            <a:endParaRPr lang="en-US"/>
          </a:p>
        </p:txBody>
      </p:sp>
      <p:sp>
        <p:nvSpPr>
          <p:cNvPr id="5" name="Footer Placeholder 4"/>
          <p:cNvSpPr>
            <a:spLocks noGrp="1"/>
          </p:cNvSpPr>
          <p:nvPr>
            <p:ph type="ftr" sz="quarter" idx="11"/>
          </p:nvPr>
        </p:nvSpPr>
        <p:spPr/>
        <p:txBody>
          <a:bodyPr/>
          <a:lstStyle/>
          <a:p>
            <a:r>
              <a:rPr lang="en-US" smtClean="0"/>
              <a:t>Capgemini Public</a:t>
            </a:r>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Navy Top Bar Page">
    <p:spTree>
      <p:nvGrpSpPr>
        <p:cNvPr id="1" name=""/>
        <p:cNvGrpSpPr/>
        <p:nvPr/>
      </p:nvGrpSpPr>
      <p:grpSpPr>
        <a:xfrm>
          <a:off x="0" y="0"/>
          <a:ext cx="0" cy="0"/>
          <a:chOff x="0" y="0"/>
          <a:chExt cx="0" cy="0"/>
        </a:xfrm>
      </p:grpSpPr>
      <p:pic>
        <p:nvPicPr>
          <p:cNvPr id="5" name="Picture 5" descr="GreyBar.png"/>
          <p:cNvPicPr>
            <a:picLocks noChangeAspect="1"/>
          </p:cNvPicPr>
          <p:nvPr userDrawn="1"/>
        </p:nvPicPr>
        <p:blipFill>
          <a:blip r:embed="rId2" cstate="print"/>
          <a:srcRect/>
          <a:stretch>
            <a:fillRect/>
          </a:stretch>
        </p:blipFill>
        <p:spPr bwMode="auto">
          <a:xfrm>
            <a:off x="559089" y="0"/>
            <a:ext cx="8623011" cy="532279"/>
          </a:xfrm>
          <a:prstGeom prst="rect">
            <a:avLst/>
          </a:prstGeom>
          <a:noFill/>
          <a:ln w="9525">
            <a:noFill/>
            <a:miter lim="800000"/>
            <a:headEnd/>
            <a:tailEnd/>
          </a:ln>
        </p:spPr>
      </p:pic>
      <p:sp>
        <p:nvSpPr>
          <p:cNvPr id="17" name="Rectangle 16"/>
          <p:cNvSpPr/>
          <p:nvPr userDrawn="1"/>
        </p:nvSpPr>
        <p:spPr bwMode="auto">
          <a:xfrm>
            <a:off x="257175" y="990600"/>
            <a:ext cx="8562975" cy="45720"/>
          </a:xfrm>
          <a:prstGeom prst="rect">
            <a:avLst/>
          </a:prstGeom>
          <a:solidFill>
            <a:schemeClr val="tx2">
              <a:lumMod val="5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19" name="Rectangle 18"/>
          <p:cNvSpPr/>
          <p:nvPr userDrawn="1"/>
        </p:nvSpPr>
        <p:spPr bwMode="auto">
          <a:xfrm>
            <a:off x="0" y="-582"/>
            <a:ext cx="971550" cy="530352"/>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a:xfrm>
            <a:off x="457489" y="55470"/>
            <a:ext cx="8229023" cy="544606"/>
          </a:xfrm>
          <a:prstGeom prst="rect">
            <a:avLst/>
          </a:prstGeom>
        </p:spPr>
        <p:txBody>
          <a:bodyPr lIns="82058" tIns="41029" rIns="82058" bIns="41029"/>
          <a:lstStyle>
            <a:lvl1pPr>
              <a:defRPr sz="2200" b="0">
                <a:solidFill>
                  <a:srgbClr val="FDE63D"/>
                </a:solidFill>
              </a:defRPr>
            </a:lvl1pPr>
          </a:lstStyle>
          <a:p>
            <a:r>
              <a:rPr lang="en-US" smtClean="0"/>
              <a:t>Click to edit Master title style</a:t>
            </a:r>
            <a:endParaRPr lang="en-US" dirty="0"/>
          </a:p>
        </p:txBody>
      </p:sp>
      <p:sp>
        <p:nvSpPr>
          <p:cNvPr id="20" name="Rectangle 19"/>
          <p:cNvSpPr/>
          <p:nvPr userDrawn="1"/>
        </p:nvSpPr>
        <p:spPr bwMode="auto">
          <a:xfrm>
            <a:off x="0" y="6490706"/>
            <a:ext cx="9144000" cy="365760"/>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7" name="Slide Number Placeholder 6"/>
          <p:cNvSpPr>
            <a:spLocks noGrp="1"/>
          </p:cNvSpPr>
          <p:nvPr>
            <p:ph type="sldNum" sz="quarter" idx="10"/>
          </p:nvPr>
        </p:nvSpPr>
        <p:spPr>
          <a:xfrm>
            <a:off x="304799" y="6534150"/>
            <a:ext cx="8658226" cy="323850"/>
          </a:xfrm>
        </p:spPr>
        <p:txBody>
          <a:bodyPr/>
          <a:lstStyle/>
          <a:p>
            <a:pPr>
              <a:defRPr/>
            </a:pPr>
            <a:r>
              <a:rPr lang="en-US" dirty="0" smtClean="0"/>
              <a:t>Page </a:t>
            </a:r>
            <a:fld id="{AD91DF67-F544-4009-BCBB-B6652FEFFD25}" type="slidenum">
              <a:rPr lang="en-US" smtClean="0"/>
              <a:pPr>
                <a:defRPr/>
              </a:pPr>
              <a:t>‹#›</a:t>
            </a:fld>
            <a:r>
              <a:rPr lang="en-US" dirty="0" smtClean="0"/>
              <a:t>			              GI RA Section 1: Vision and Principles			For Internal Use Only</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Navy Top Bar Page">
    <p:spTree>
      <p:nvGrpSpPr>
        <p:cNvPr id="1" name=""/>
        <p:cNvGrpSpPr/>
        <p:nvPr/>
      </p:nvGrpSpPr>
      <p:grpSpPr>
        <a:xfrm>
          <a:off x="0" y="0"/>
          <a:ext cx="0" cy="0"/>
          <a:chOff x="0" y="0"/>
          <a:chExt cx="0" cy="0"/>
        </a:xfrm>
      </p:grpSpPr>
      <p:pic>
        <p:nvPicPr>
          <p:cNvPr id="5" name="Picture 5" descr="GreyBar.png"/>
          <p:cNvPicPr>
            <a:picLocks noChangeAspect="1"/>
          </p:cNvPicPr>
          <p:nvPr userDrawn="1"/>
        </p:nvPicPr>
        <p:blipFill>
          <a:blip r:embed="rId2" cstate="print"/>
          <a:srcRect/>
          <a:stretch>
            <a:fillRect/>
          </a:stretch>
        </p:blipFill>
        <p:spPr bwMode="auto">
          <a:xfrm>
            <a:off x="559089" y="0"/>
            <a:ext cx="8623011" cy="532279"/>
          </a:xfrm>
          <a:prstGeom prst="rect">
            <a:avLst/>
          </a:prstGeom>
          <a:noFill/>
          <a:ln w="9525">
            <a:noFill/>
            <a:miter lim="800000"/>
            <a:headEnd/>
            <a:tailEnd/>
          </a:ln>
        </p:spPr>
      </p:pic>
      <p:sp>
        <p:nvSpPr>
          <p:cNvPr id="19" name="Rectangle 18"/>
          <p:cNvSpPr/>
          <p:nvPr userDrawn="1"/>
        </p:nvSpPr>
        <p:spPr bwMode="auto">
          <a:xfrm>
            <a:off x="0" y="-582"/>
            <a:ext cx="971550" cy="530352"/>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a:xfrm>
            <a:off x="457489" y="55470"/>
            <a:ext cx="8229023" cy="544606"/>
          </a:xfrm>
          <a:prstGeom prst="rect">
            <a:avLst/>
          </a:prstGeom>
        </p:spPr>
        <p:txBody>
          <a:bodyPr lIns="82058" tIns="41029" rIns="82058" bIns="41029"/>
          <a:lstStyle>
            <a:lvl1pPr>
              <a:defRPr sz="2200" b="0">
                <a:solidFill>
                  <a:srgbClr val="FDE63D"/>
                </a:solidFill>
              </a:defRPr>
            </a:lvl1pPr>
          </a:lstStyle>
          <a:p>
            <a:r>
              <a:rPr lang="en-US" smtClean="0"/>
              <a:t>Click to edit Master title style</a:t>
            </a:r>
            <a:endParaRPr lang="en-US" dirty="0"/>
          </a:p>
        </p:txBody>
      </p:sp>
      <p:sp>
        <p:nvSpPr>
          <p:cNvPr id="20" name="Rectangle 19"/>
          <p:cNvSpPr/>
          <p:nvPr userDrawn="1"/>
        </p:nvSpPr>
        <p:spPr bwMode="auto">
          <a:xfrm>
            <a:off x="0" y="6490706"/>
            <a:ext cx="9144000" cy="365760"/>
          </a:xfrm>
          <a:prstGeom prst="rect">
            <a:avLst/>
          </a:prstGeom>
          <a:solidFill>
            <a:srgbClr val="002247"/>
          </a:solidFill>
          <a:ln w="63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200" b="0" i="0" u="none" strike="noStrike" cap="none" normalizeH="0" baseline="0" smtClean="0">
              <a:ln>
                <a:noFill/>
              </a:ln>
              <a:solidFill>
                <a:schemeClr val="tx1"/>
              </a:solidFill>
              <a:effectLst/>
              <a:latin typeface="Arial" charset="0"/>
              <a:cs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17" name="Background Blue"/>
          <p:cNvSpPr>
            <a:spLocks noChangeAspect="1"/>
          </p:cNvSpPr>
          <p:nvPr/>
        </p:nvSpPr>
        <p:spPr>
          <a:xfrm>
            <a:off x="0" y="0"/>
            <a:ext cx="9144000" cy="6202680"/>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8" name="Picture 5" descr="GreyRockBar.png"/>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9600" y="369276"/>
            <a:ext cx="2083777" cy="773723"/>
          </a:xfrm>
          <a:prstGeom prst="rect">
            <a:avLst/>
          </a:prstGeom>
          <a:noFill/>
          <a:ln w="9525">
            <a:noFill/>
            <a:miter lim="800000"/>
            <a:headEnd/>
            <a:tailEnd/>
          </a:ln>
        </p:spPr>
      </p:pic>
      <p:pic>
        <p:nvPicPr>
          <p:cNvPr id="19" name="Picture 3" descr="A:\Prudential\Oct 2011\Big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3824" y="821705"/>
            <a:ext cx="6480176" cy="54022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62000" y="1752600"/>
            <a:ext cx="7924800" cy="1676400"/>
          </a:xfrm>
        </p:spPr>
        <p:txBody>
          <a:bodyPr anchor="b" anchorCtr="0">
            <a:normAutofit/>
          </a:bodyPr>
          <a:lstStyle>
            <a:lvl1pPr>
              <a:defRPr sz="3600" cap="all" baseline="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62000" y="3429000"/>
            <a:ext cx="5791199" cy="1752600"/>
          </a:xfrm>
        </p:spPr>
        <p:txBody>
          <a:bodyPr>
            <a:normAutofit/>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3"/>
          </p:nvPr>
        </p:nvSpPr>
        <p:spPr>
          <a:xfrm>
            <a:off x="762000" y="5181600"/>
            <a:ext cx="5791200" cy="762000"/>
          </a:xfrm>
        </p:spPr>
        <p:txBody>
          <a:bodyPr anchor="b" anchorCtr="0">
            <a:noAutofit/>
          </a:bodyPr>
          <a:lstStyle>
            <a:lvl1pPr>
              <a:defRPr sz="1600" b="1">
                <a:solidFill>
                  <a:schemeClr val="accent1"/>
                </a:solidFill>
                <a:latin typeface="+mj-lt"/>
              </a:defRPr>
            </a:lvl1pPr>
          </a:lstStyle>
          <a:p>
            <a:pPr lvl="0"/>
            <a:r>
              <a:rPr lang="en-US" smtClean="0"/>
              <a:t>Click to edit Master text styles</a:t>
            </a:r>
          </a:p>
        </p:txBody>
      </p:sp>
      <p:sp>
        <p:nvSpPr>
          <p:cNvPr id="4" name="Date Placeholder 3"/>
          <p:cNvSpPr>
            <a:spLocks noGrp="1"/>
          </p:cNvSpPr>
          <p:nvPr>
            <p:ph type="dt" sz="half" idx="10"/>
          </p:nvPr>
        </p:nvSpPr>
        <p:spPr>
          <a:xfrm>
            <a:off x="4038600" y="6553200"/>
            <a:ext cx="2133600" cy="271806"/>
          </a:xfrm>
        </p:spPr>
        <p:txBody>
          <a:bodyPr/>
          <a:lstStyle/>
          <a:p>
            <a:fld id="{2710D761-465D-48C6-A3CF-A17672C7CB7E}" type="datetime1">
              <a:rPr lang="en-US" smtClean="0">
                <a:solidFill>
                  <a:srgbClr val="002245">
                    <a:tint val="75000"/>
                  </a:srgbClr>
                </a:solidFill>
              </a:rPr>
              <a:pPr/>
              <a:t>6/8/2016</a:t>
            </a:fld>
            <a:endParaRPr lang="en-US" dirty="0">
              <a:solidFill>
                <a:srgbClr val="002245">
                  <a:tint val="75000"/>
                </a:srgbClr>
              </a:solidFill>
            </a:endParaRPr>
          </a:p>
        </p:txBody>
      </p:sp>
      <p:sp>
        <p:nvSpPr>
          <p:cNvPr id="5" name="Footer Placeholder 4"/>
          <p:cNvSpPr>
            <a:spLocks noGrp="1"/>
          </p:cNvSpPr>
          <p:nvPr>
            <p:ph type="ftr" sz="quarter" idx="11"/>
          </p:nvPr>
        </p:nvSpPr>
        <p:spPr>
          <a:xfrm>
            <a:off x="152400" y="6553200"/>
            <a:ext cx="3886200" cy="271806"/>
          </a:xfrm>
        </p:spPr>
        <p:txBody>
          <a:bodyPr/>
          <a:lstStyle/>
          <a:p>
            <a:endParaRPr lang="en-US" dirty="0">
              <a:solidFill>
                <a:srgbClr val="002245">
                  <a:tint val="75000"/>
                </a:srgbClr>
              </a:solidFill>
            </a:endParaRPr>
          </a:p>
        </p:txBody>
      </p:sp>
      <p:sp>
        <p:nvSpPr>
          <p:cNvPr id="6" name="Slide Number Placeholder 5"/>
          <p:cNvSpPr>
            <a:spLocks noGrp="1"/>
          </p:cNvSpPr>
          <p:nvPr>
            <p:ph type="sldNum" sz="quarter" idx="12"/>
          </p:nvPr>
        </p:nvSpPr>
        <p:spPr>
          <a:xfrm>
            <a:off x="6858000" y="6553200"/>
            <a:ext cx="2133600" cy="271806"/>
          </a:xfrm>
        </p:spPr>
        <p:txBody>
          <a:bodyPr/>
          <a:lstStyle/>
          <a:p>
            <a:fld id="{A83D6EE5-4350-46A1-A16E-BD797C0BBE40}" type="slidenum">
              <a:rPr lang="en-US" smtClean="0">
                <a:solidFill>
                  <a:srgbClr val="002245">
                    <a:tint val="75000"/>
                  </a:srgbClr>
                </a:solidFill>
              </a:rPr>
              <a:pPr/>
              <a:t>‹#›</a:t>
            </a:fld>
            <a:endParaRPr lang="en-US" dirty="0">
              <a:solidFill>
                <a:srgbClr val="002245">
                  <a:tint val="75000"/>
                </a:srgbClr>
              </a:solidFill>
            </a:endParaRPr>
          </a:p>
        </p:txBody>
      </p:sp>
    </p:spTree>
    <p:extLst>
      <p:ext uri="{BB962C8B-B14F-4D97-AF65-F5344CB8AC3E}">
        <p14:creationId xmlns:p14="http://schemas.microsoft.com/office/powerpoint/2010/main" val="277406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74430-75B1-4418-9BEF-EF243BF12A21}"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674430-75B1-4418-9BEF-EF243BF12A21}" type="datetimeFigureOut">
              <a:rPr lang="en-US" smtClean="0"/>
              <a:pPr/>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674430-75B1-4418-9BEF-EF243BF12A21}"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674430-75B1-4418-9BEF-EF243BF12A21}" type="datetimeFigureOut">
              <a:rPr lang="en-US" smtClean="0"/>
              <a:pPr/>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74430-75B1-4418-9BEF-EF243BF12A21}" type="datetimeFigureOut">
              <a:rPr lang="en-US" smtClean="0"/>
              <a:pPr/>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74430-75B1-4418-9BEF-EF243BF12A21}" type="datetimeFigureOut">
              <a:rPr lang="en-US" smtClean="0"/>
              <a:pPr/>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74430-75B1-4418-9BEF-EF243BF12A21}"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74430-75B1-4418-9BEF-EF243BF12A21}" type="datetimeFigureOut">
              <a:rPr lang="en-US" smtClean="0"/>
              <a:pPr/>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6AD6-07B6-4AC4-8F73-F71F53E04A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74430-75B1-4418-9BEF-EF243BF12A21}" type="datetimeFigureOut">
              <a:rPr lang="en-US" smtClean="0"/>
              <a:pPr/>
              <a:t>6/8/2016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Capgemini Public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F6AD6-07B6-4AC4-8F73-F71F53E04A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09600" y="1447800"/>
            <a:ext cx="8077200" cy="1981200"/>
          </a:xfrm>
        </p:spPr>
        <p:txBody>
          <a:bodyPr>
            <a:normAutofit/>
          </a:bodyPr>
          <a:lstStyle/>
          <a:p>
            <a:r>
              <a:rPr lang="en-US" dirty="0" smtClean="0">
                <a:solidFill>
                  <a:srgbClr val="FFFF00"/>
                </a:solidFill>
              </a:rPr>
              <a:t>Prudential Group Insurance</a:t>
            </a:r>
            <a:br>
              <a:rPr lang="en-US" dirty="0" smtClean="0">
                <a:solidFill>
                  <a:srgbClr val="FFFF00"/>
                </a:solidFill>
              </a:rPr>
            </a:br>
            <a:r>
              <a:rPr lang="en-US" dirty="0" smtClean="0">
                <a:solidFill>
                  <a:srgbClr val="FFFF00"/>
                </a:solidFill>
              </a:rPr>
              <a:t/>
            </a:r>
            <a:br>
              <a:rPr lang="en-US" dirty="0" smtClean="0">
                <a:solidFill>
                  <a:srgbClr val="FFFF00"/>
                </a:solidFill>
              </a:rPr>
            </a:br>
            <a:r>
              <a:rPr lang="en-US" dirty="0" smtClean="0">
                <a:solidFill>
                  <a:srgbClr val="FFFF00"/>
                </a:solidFill>
              </a:rPr>
              <a:t>Product and system overview</a:t>
            </a:r>
            <a:endParaRPr lang="en-US" i="1" dirty="0">
              <a:solidFill>
                <a:srgbClr val="FFFF00"/>
              </a:solidFill>
            </a:endParaRPr>
          </a:p>
        </p:txBody>
      </p:sp>
      <p:sp>
        <p:nvSpPr>
          <p:cNvPr id="7" name="Text Placeholder 3"/>
          <p:cNvSpPr>
            <a:spLocks noGrp="1"/>
          </p:cNvSpPr>
          <p:nvPr>
            <p:ph type="body" sz="quarter" idx="13"/>
          </p:nvPr>
        </p:nvSpPr>
        <p:spPr/>
        <p:txBody>
          <a:bodyPr/>
          <a:lstStyle/>
          <a:p>
            <a:r>
              <a:rPr lang="en-US" dirty="0" smtClean="0"/>
              <a:t>July, 2013</a:t>
            </a:r>
            <a:endParaRPr lang="en-US" dirty="0"/>
          </a:p>
        </p:txBody>
      </p:sp>
      <p:sp>
        <p:nvSpPr>
          <p:cNvPr id="4" name="Date Placeholder 3"/>
          <p:cNvSpPr>
            <a:spLocks noGrp="1"/>
          </p:cNvSpPr>
          <p:nvPr>
            <p:ph type="dt" sz="half" idx="10"/>
          </p:nvPr>
        </p:nvSpPr>
        <p:spPr/>
        <p:txBody>
          <a:bodyPr/>
          <a:lstStyle/>
          <a:p>
            <a:fld id="{6D789805-20CE-40DD-9950-77DC5BB294FA}" type="datetime1">
              <a:rPr lang="en-US" smtClean="0">
                <a:solidFill>
                  <a:srgbClr val="002245">
                    <a:tint val="75000"/>
                  </a:srgbClr>
                </a:solidFill>
              </a:rPr>
              <a:pPr/>
              <a:t>6/8/2016</a:t>
            </a:fld>
            <a:endParaRPr lang="en-US" dirty="0">
              <a:solidFill>
                <a:srgbClr val="002245">
                  <a:tint val="75000"/>
                </a:srgbClr>
              </a:solidFill>
            </a:endParaRPr>
          </a:p>
        </p:txBody>
      </p:sp>
      <p:sp>
        <p:nvSpPr>
          <p:cNvPr id="6" name="Slide Number Placeholder 5"/>
          <p:cNvSpPr>
            <a:spLocks noGrp="1"/>
          </p:cNvSpPr>
          <p:nvPr>
            <p:ph type="sldNum" sz="quarter" idx="12"/>
          </p:nvPr>
        </p:nvSpPr>
        <p:spPr/>
        <p:txBody>
          <a:bodyPr/>
          <a:lstStyle/>
          <a:p>
            <a:fld id="{A83D6EE5-4350-46A1-A16E-BD797C0BBE40}" type="slidenum">
              <a:rPr lang="en-US" smtClean="0">
                <a:solidFill>
                  <a:srgbClr val="002245">
                    <a:tint val="75000"/>
                  </a:srgbClr>
                </a:solidFill>
              </a:rPr>
              <a:pPr/>
              <a:t>1</a:t>
            </a:fld>
            <a:endParaRPr lang="en-US" dirty="0">
              <a:solidFill>
                <a:srgbClr val="002245">
                  <a:tint val="75000"/>
                </a:srgbClr>
              </a:solidFill>
            </a:endParaRPr>
          </a:p>
        </p:txBody>
      </p:sp>
      <p:sp>
        <p:nvSpPr>
          <p:cNvPr id="2" name="Footer Placeholder 1"/>
          <p:cNvSpPr>
            <a:spLocks noGrp="1"/>
          </p:cNvSpPr>
          <p:nvPr>
            <p:ph type="ftr" sz="quarter" idx="11"/>
          </p:nvPr>
        </p:nvSpPr>
        <p:spPr/>
        <p:txBody>
          <a:bodyPr/>
          <a:lstStyle/>
          <a:p>
            <a:endParaRPr lang="en-US" dirty="0">
              <a:solidFill>
                <a:srgbClr val="002245">
                  <a:tint val="75000"/>
                </a:srgbClr>
              </a:solidFill>
            </a:endParaRPr>
          </a:p>
        </p:txBody>
      </p:sp>
    </p:spTree>
    <p:extLst>
      <p:ext uri="{BB962C8B-B14F-4D97-AF65-F5344CB8AC3E}">
        <p14:creationId xmlns:p14="http://schemas.microsoft.com/office/powerpoint/2010/main" val="284746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r>
              <a:rPr lang="en-US"/>
              <a:t>LTD Financial Arrangements</a:t>
            </a:r>
          </a:p>
        </p:txBody>
      </p:sp>
      <p:pic>
        <p:nvPicPr>
          <p:cNvPr id="4100" name="Picture 4"/>
          <p:cNvPicPr>
            <a:picLocks noChangeAspect="1" noChangeArrowheads="1"/>
          </p:cNvPicPr>
          <p:nvPr/>
        </p:nvPicPr>
        <p:blipFill>
          <a:blip r:embed="rId2" cstate="print"/>
          <a:srcRect/>
          <a:stretch>
            <a:fillRect/>
          </a:stretch>
        </p:blipFill>
        <p:spPr bwMode="auto">
          <a:xfrm>
            <a:off x="685800" y="1219200"/>
            <a:ext cx="7239000" cy="5238750"/>
          </a:xfrm>
          <a:prstGeom prst="rect">
            <a:avLst/>
          </a:prstGeom>
          <a:noFill/>
          <a:ln w="9525">
            <a:noFill/>
            <a:miter lim="800000"/>
            <a:headEnd/>
            <a:tailEnd/>
          </a:ln>
          <a:effectLst/>
        </p:spPr>
      </p:pic>
      <p:sp>
        <p:nvSpPr>
          <p:cNvPr id="4101" name="AutoShape 5"/>
          <p:cNvSpPr>
            <a:spLocks/>
          </p:cNvSpPr>
          <p:nvPr/>
        </p:nvSpPr>
        <p:spPr bwMode="auto">
          <a:xfrm>
            <a:off x="7772400" y="762000"/>
            <a:ext cx="1143000" cy="2109788"/>
          </a:xfrm>
          <a:prstGeom prst="borderCallout2">
            <a:avLst>
              <a:gd name="adj1" fmla="val 5417"/>
              <a:gd name="adj2" fmla="val -6667"/>
              <a:gd name="adj3" fmla="val 5417"/>
              <a:gd name="adj4" fmla="val -159306"/>
              <a:gd name="adj5" fmla="val 63806"/>
              <a:gd name="adj6" fmla="val -318056"/>
            </a:avLst>
          </a:prstGeom>
          <a:solidFill>
            <a:schemeClr val="accent1"/>
          </a:solidFill>
          <a:ln w="9525">
            <a:solidFill>
              <a:schemeClr val="tx1"/>
            </a:solidFill>
            <a:miter lim="800000"/>
            <a:headEnd/>
            <a:tailEnd/>
          </a:ln>
          <a:effectLst/>
        </p:spPr>
        <p:txBody>
          <a:bodyPr anchor="ctr">
            <a:spAutoFit/>
          </a:bodyPr>
          <a:lstStyle/>
          <a:p>
            <a:pPr algn="ctr"/>
            <a:r>
              <a:rPr lang="en-US" sz="1200"/>
              <a:t>Survivor Benefit and Accelerated Survivor benefit: Pays a benefit to your family if you die while on STD disability. Standard Register</a:t>
            </a:r>
          </a:p>
        </p:txBody>
      </p:sp>
      <p:sp>
        <p:nvSpPr>
          <p:cNvPr id="4102" name="AutoShape 6"/>
          <p:cNvSpPr>
            <a:spLocks/>
          </p:cNvSpPr>
          <p:nvPr/>
        </p:nvSpPr>
        <p:spPr bwMode="auto">
          <a:xfrm>
            <a:off x="6248400" y="3436938"/>
            <a:ext cx="2438400" cy="2109787"/>
          </a:xfrm>
          <a:prstGeom prst="borderCallout2">
            <a:avLst>
              <a:gd name="adj1" fmla="val 5417"/>
              <a:gd name="adj2" fmla="val -3125"/>
              <a:gd name="adj3" fmla="val 5417"/>
              <a:gd name="adj4" fmla="val -44074"/>
              <a:gd name="adj5" fmla="val 7523"/>
              <a:gd name="adj6" fmla="val -86458"/>
            </a:avLst>
          </a:prstGeom>
          <a:solidFill>
            <a:schemeClr val="accent1"/>
          </a:solidFill>
          <a:ln w="9525">
            <a:solidFill>
              <a:schemeClr val="tx1"/>
            </a:solidFill>
            <a:miter lim="800000"/>
            <a:headEnd/>
            <a:tailEnd/>
          </a:ln>
          <a:effectLst/>
        </p:spPr>
        <p:txBody>
          <a:bodyPr anchor="ctr">
            <a:spAutoFit/>
          </a:bodyPr>
          <a:lstStyle/>
          <a:p>
            <a:pPr algn="ctr"/>
            <a:r>
              <a:rPr lang="en-US" sz="1200"/>
              <a:t>Rate Expression:LTD’s rate expression selection is fundamentally different than any other products. LTD is priced on a covered payroll basis. To calculate covered payroll take monthly salary multiply by the benefit % cap at the maximum dollar amount then divide by the benefit %. The shorthand way is to just us e the monthly salary</a:t>
            </a:r>
          </a:p>
        </p:txBody>
      </p:sp>
      <p:sp>
        <p:nvSpPr>
          <p:cNvPr id="4103" name="AutoShape 7"/>
          <p:cNvSpPr>
            <a:spLocks/>
          </p:cNvSpPr>
          <p:nvPr/>
        </p:nvSpPr>
        <p:spPr bwMode="auto">
          <a:xfrm>
            <a:off x="533400" y="3733800"/>
            <a:ext cx="1271588" cy="1014413"/>
          </a:xfrm>
          <a:prstGeom prst="borderCallout2">
            <a:avLst>
              <a:gd name="adj1" fmla="val 11269"/>
              <a:gd name="adj2" fmla="val 105991"/>
              <a:gd name="adj3" fmla="val 11269"/>
              <a:gd name="adj4" fmla="val 157926"/>
              <a:gd name="adj5" fmla="val 18468"/>
              <a:gd name="adj6" fmla="val 234833"/>
            </a:avLst>
          </a:prstGeom>
          <a:solidFill>
            <a:schemeClr val="accent1"/>
          </a:solidFill>
          <a:ln w="9525">
            <a:solidFill>
              <a:schemeClr val="tx1"/>
            </a:solidFill>
            <a:miter lim="800000"/>
            <a:headEnd/>
            <a:tailEnd/>
          </a:ln>
          <a:effectLst/>
        </p:spPr>
        <p:txBody>
          <a:bodyPr anchor="ctr">
            <a:spAutoFit/>
          </a:bodyPr>
          <a:lstStyle/>
          <a:p>
            <a:pPr algn="ctr"/>
            <a:r>
              <a:rPr lang="en-US" sz="1200"/>
              <a:t>Age Banded Rating: The field indicates if rates vary based on age. </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r>
              <a:rPr lang="en-US"/>
              <a:t>LTD Additional Benefits</a:t>
            </a:r>
          </a:p>
        </p:txBody>
      </p:sp>
      <p:pic>
        <p:nvPicPr>
          <p:cNvPr id="5124" name="Picture 4"/>
          <p:cNvPicPr>
            <a:picLocks noChangeAspect="1" noChangeArrowheads="1"/>
          </p:cNvPicPr>
          <p:nvPr/>
        </p:nvPicPr>
        <p:blipFill>
          <a:blip r:embed="rId2" cstate="print"/>
          <a:srcRect/>
          <a:stretch>
            <a:fillRect/>
          </a:stretch>
        </p:blipFill>
        <p:spPr bwMode="auto">
          <a:xfrm>
            <a:off x="533400" y="1123950"/>
            <a:ext cx="7924800" cy="5734050"/>
          </a:xfrm>
          <a:prstGeom prst="rect">
            <a:avLst/>
          </a:prstGeom>
          <a:noFill/>
          <a:ln w="9525">
            <a:noFill/>
            <a:miter lim="800000"/>
            <a:headEnd/>
            <a:tailEnd/>
          </a:ln>
          <a:effectLst/>
        </p:spPr>
      </p:pic>
      <p:sp>
        <p:nvSpPr>
          <p:cNvPr id="5125" name="AutoShape 5"/>
          <p:cNvSpPr>
            <a:spLocks/>
          </p:cNvSpPr>
          <p:nvPr/>
        </p:nvSpPr>
        <p:spPr bwMode="auto">
          <a:xfrm>
            <a:off x="5562600" y="1338263"/>
            <a:ext cx="3352800" cy="831850"/>
          </a:xfrm>
          <a:prstGeom prst="borderCallout2">
            <a:avLst>
              <a:gd name="adj1" fmla="val 13741"/>
              <a:gd name="adj2" fmla="val -2273"/>
              <a:gd name="adj3" fmla="val 13741"/>
              <a:gd name="adj4" fmla="val -28648"/>
              <a:gd name="adj5" fmla="val 234926"/>
              <a:gd name="adj6" fmla="val -56157"/>
            </a:avLst>
          </a:prstGeom>
          <a:solidFill>
            <a:schemeClr val="accent1"/>
          </a:solidFill>
          <a:ln w="9525">
            <a:solidFill>
              <a:schemeClr val="tx1"/>
            </a:solidFill>
            <a:miter lim="800000"/>
            <a:headEnd/>
            <a:tailEnd/>
          </a:ln>
          <a:effectLst/>
        </p:spPr>
        <p:txBody>
          <a:bodyPr anchor="ctr">
            <a:spAutoFit/>
          </a:bodyPr>
          <a:lstStyle/>
          <a:p>
            <a:pPr algn="ctr"/>
            <a:r>
              <a:rPr lang="en-US" sz="1200"/>
              <a:t>Employee Catastophic benefit: Pays the employee and additional benefit if they cannot perform 2 activities of daily life.  (ex. Bathing, feeding yourself) Standard Register</a:t>
            </a:r>
          </a:p>
        </p:txBody>
      </p:sp>
      <p:sp>
        <p:nvSpPr>
          <p:cNvPr id="5126" name="AutoShape 6"/>
          <p:cNvSpPr>
            <a:spLocks/>
          </p:cNvSpPr>
          <p:nvPr/>
        </p:nvSpPr>
        <p:spPr bwMode="auto">
          <a:xfrm>
            <a:off x="5334000" y="2308225"/>
            <a:ext cx="3505200" cy="831850"/>
          </a:xfrm>
          <a:prstGeom prst="borderCallout2">
            <a:avLst>
              <a:gd name="adj1" fmla="val 13741"/>
              <a:gd name="adj2" fmla="val -2176"/>
              <a:gd name="adj3" fmla="val 13741"/>
              <a:gd name="adj4" fmla="val -24685"/>
              <a:gd name="adj5" fmla="val 143130"/>
              <a:gd name="adj6" fmla="val -48144"/>
            </a:avLst>
          </a:prstGeom>
          <a:solidFill>
            <a:schemeClr val="accent1"/>
          </a:solidFill>
          <a:ln w="9525">
            <a:solidFill>
              <a:schemeClr val="tx1"/>
            </a:solidFill>
            <a:miter lim="800000"/>
            <a:headEnd/>
            <a:tailEnd/>
          </a:ln>
          <a:effectLst/>
        </p:spPr>
        <p:txBody>
          <a:bodyPr anchor="ctr">
            <a:spAutoFit/>
          </a:bodyPr>
          <a:lstStyle/>
          <a:p>
            <a:pPr algn="ctr"/>
            <a:r>
              <a:rPr lang="en-US" sz="1200"/>
              <a:t>Spouse Catastophic benefit: Pays the employee if there spouse if they cannot perform 2 activities of daily life.  (ex. Bathing, feeding yourself) Standard Register</a:t>
            </a:r>
          </a:p>
        </p:txBody>
      </p:sp>
      <p:sp>
        <p:nvSpPr>
          <p:cNvPr id="5127" name="AutoShape 7"/>
          <p:cNvSpPr>
            <a:spLocks/>
          </p:cNvSpPr>
          <p:nvPr/>
        </p:nvSpPr>
        <p:spPr bwMode="auto">
          <a:xfrm>
            <a:off x="5486400" y="3276600"/>
            <a:ext cx="3352800" cy="649288"/>
          </a:xfrm>
          <a:prstGeom prst="borderCallout2">
            <a:avLst>
              <a:gd name="adj1" fmla="val 17602"/>
              <a:gd name="adj2" fmla="val -2273"/>
              <a:gd name="adj3" fmla="val 17602"/>
              <a:gd name="adj4" fmla="val -25852"/>
              <a:gd name="adj5" fmla="val 126162"/>
              <a:gd name="adj6" fmla="val -50333"/>
            </a:avLst>
          </a:prstGeom>
          <a:solidFill>
            <a:schemeClr val="accent1"/>
          </a:solidFill>
          <a:ln w="9525">
            <a:solidFill>
              <a:schemeClr val="tx1"/>
            </a:solidFill>
            <a:miter lim="800000"/>
            <a:headEnd/>
            <a:tailEnd/>
          </a:ln>
          <a:effectLst/>
        </p:spPr>
        <p:txBody>
          <a:bodyPr anchor="ctr">
            <a:spAutoFit/>
          </a:bodyPr>
          <a:lstStyle/>
          <a:p>
            <a:pPr algn="ctr"/>
            <a:r>
              <a:rPr lang="en-US" sz="1200"/>
              <a:t>Rehab incentive benefit: Pays an additional benefit if the employee attends rehab for there injuries/sickness. Standard Register</a:t>
            </a:r>
          </a:p>
        </p:txBody>
      </p:sp>
      <p:sp>
        <p:nvSpPr>
          <p:cNvPr id="5128" name="AutoShape 8"/>
          <p:cNvSpPr>
            <a:spLocks/>
          </p:cNvSpPr>
          <p:nvPr/>
        </p:nvSpPr>
        <p:spPr bwMode="auto">
          <a:xfrm>
            <a:off x="5181600" y="5791200"/>
            <a:ext cx="3352800" cy="466725"/>
          </a:xfrm>
          <a:prstGeom prst="borderCallout2">
            <a:avLst>
              <a:gd name="adj1" fmla="val 24491"/>
              <a:gd name="adj2" fmla="val -2273"/>
              <a:gd name="adj3" fmla="val 24491"/>
              <a:gd name="adj4" fmla="val -23106"/>
              <a:gd name="adj5" fmla="val -77213"/>
              <a:gd name="adj6" fmla="val -44792"/>
            </a:avLst>
          </a:prstGeom>
          <a:solidFill>
            <a:schemeClr val="accent1"/>
          </a:solidFill>
          <a:ln w="9525">
            <a:solidFill>
              <a:schemeClr val="tx1"/>
            </a:solidFill>
            <a:miter lim="800000"/>
            <a:headEnd/>
            <a:tailEnd/>
          </a:ln>
          <a:effectLst/>
        </p:spPr>
        <p:txBody>
          <a:bodyPr anchor="ctr">
            <a:spAutoFit/>
          </a:bodyPr>
          <a:lstStyle/>
          <a:p>
            <a:pPr algn="ctr"/>
            <a:r>
              <a:rPr lang="en-US" sz="1200"/>
              <a:t>Continued Healthcare. Pays healthcare premiums while you are on disability Standard Register</a:t>
            </a:r>
          </a:p>
        </p:txBody>
      </p:sp>
      <p:sp>
        <p:nvSpPr>
          <p:cNvPr id="5129" name="AutoShape 9"/>
          <p:cNvSpPr>
            <a:spLocks/>
          </p:cNvSpPr>
          <p:nvPr/>
        </p:nvSpPr>
        <p:spPr bwMode="auto">
          <a:xfrm>
            <a:off x="5410200" y="4024313"/>
            <a:ext cx="3352800" cy="649287"/>
          </a:xfrm>
          <a:prstGeom prst="borderCallout2">
            <a:avLst>
              <a:gd name="adj1" fmla="val 24491"/>
              <a:gd name="adj2" fmla="val -2273"/>
              <a:gd name="adj3" fmla="val 24491"/>
              <a:gd name="adj4" fmla="val -29310"/>
              <a:gd name="adj5" fmla="val 128569"/>
              <a:gd name="adj6" fmla="val -57435"/>
            </a:avLst>
          </a:prstGeom>
          <a:solidFill>
            <a:schemeClr val="accent1"/>
          </a:solidFill>
          <a:ln w="9525">
            <a:solidFill>
              <a:schemeClr val="tx1"/>
            </a:solidFill>
            <a:miter lim="800000"/>
            <a:headEnd/>
            <a:tailEnd/>
          </a:ln>
          <a:effectLst/>
        </p:spPr>
        <p:txBody>
          <a:bodyPr anchor="ctr">
            <a:spAutoFit/>
          </a:bodyPr>
          <a:lstStyle/>
          <a:p>
            <a:pPr algn="ctr"/>
            <a:r>
              <a:rPr lang="en-US" sz="1200"/>
              <a:t>Education Benefit: Pays a benefit to help with your dependent’s college expenses while you are on disability Standard Register</a:t>
            </a:r>
          </a:p>
        </p:txBody>
      </p:sp>
      <p:sp>
        <p:nvSpPr>
          <p:cNvPr id="5130" name="AutoShape 10"/>
          <p:cNvSpPr>
            <a:spLocks/>
          </p:cNvSpPr>
          <p:nvPr/>
        </p:nvSpPr>
        <p:spPr bwMode="auto">
          <a:xfrm>
            <a:off x="5410200" y="4630738"/>
            <a:ext cx="3352800" cy="831850"/>
          </a:xfrm>
          <a:prstGeom prst="borderCallout2">
            <a:avLst>
              <a:gd name="adj1" fmla="val 13741"/>
              <a:gd name="adj2" fmla="val -2273"/>
              <a:gd name="adj3" fmla="val 13741"/>
              <a:gd name="adj4" fmla="val -26894"/>
              <a:gd name="adj5" fmla="val 73662"/>
              <a:gd name="adj6" fmla="val -52606"/>
            </a:avLst>
          </a:prstGeom>
          <a:solidFill>
            <a:schemeClr val="accent1"/>
          </a:solidFill>
          <a:ln w="9525">
            <a:solidFill>
              <a:schemeClr val="tx1"/>
            </a:solidFill>
            <a:miter lim="800000"/>
            <a:headEnd/>
            <a:tailEnd/>
          </a:ln>
          <a:effectLst/>
        </p:spPr>
        <p:txBody>
          <a:bodyPr anchor="ctr">
            <a:spAutoFit/>
          </a:bodyPr>
          <a:lstStyle/>
          <a:p>
            <a:pPr algn="ctr"/>
            <a:r>
              <a:rPr lang="en-US" sz="1200"/>
              <a:t>Critical Illness:  Provides an additional benefit when the employee is disabled with certain illnesses. Ex</a:t>
            </a:r>
            <a:r>
              <a:rPr lang="en-US" sz="1200">
                <a:latin typeface="Wingdings-Regular" charset="0"/>
              </a:rPr>
              <a:t> </a:t>
            </a:r>
            <a:r>
              <a:rPr lang="en-US" sz="1200">
                <a:latin typeface="Arial" pitchFamily="34" charset="0"/>
              </a:rPr>
              <a:t>Heart Attack, Cancer, Transplant, Stroke, Renal Failure,</a:t>
            </a:r>
            <a:r>
              <a:rPr lang="en-US" sz="1200"/>
              <a:t>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GUL/GVUL</a:t>
            </a:r>
            <a:endParaRPr lang="en-US" dirty="0"/>
          </a:p>
        </p:txBody>
      </p:sp>
      <p:sp>
        <p:nvSpPr>
          <p:cNvPr id="3" name="Rectangle 2"/>
          <p:cNvSpPr txBox="1">
            <a:spLocks noChangeArrowheads="1"/>
          </p:cNvSpPr>
          <p:nvPr/>
        </p:nvSpPr>
        <p:spPr>
          <a:xfrm>
            <a:off x="685800" y="7620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GUL/GVUL?</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p:nvPr/>
        </p:nvSpPr>
        <p:spPr>
          <a:xfrm>
            <a:off x="0" y="1905000"/>
            <a:ext cx="9144000" cy="3416320"/>
          </a:xfrm>
          <a:prstGeom prst="rect">
            <a:avLst/>
          </a:prstGeom>
        </p:spPr>
        <p:txBody>
          <a:bodyPr wrap="square">
            <a:spAutoFit/>
          </a:bodyPr>
          <a:lstStyle/>
          <a:p>
            <a:pPr>
              <a:buFontTx/>
              <a:buChar char="•"/>
            </a:pPr>
            <a:r>
              <a:rPr lang="en-US" dirty="0" smtClean="0"/>
              <a:t>GUL and GVUL are very similar to Optional life.</a:t>
            </a:r>
          </a:p>
          <a:p>
            <a:endParaRPr lang="en-US" dirty="0" smtClean="0"/>
          </a:p>
          <a:p>
            <a:pPr>
              <a:buFontTx/>
              <a:buChar char="•"/>
            </a:pPr>
            <a:r>
              <a:rPr lang="en-US" dirty="0" smtClean="0"/>
              <a:t>They are both Contributory </a:t>
            </a:r>
            <a:r>
              <a:rPr lang="en-US" dirty="0" err="1" smtClean="0"/>
              <a:t>coverages</a:t>
            </a:r>
            <a:r>
              <a:rPr lang="en-US" dirty="0" smtClean="0"/>
              <a:t> that have plan designs that allow multiple options</a:t>
            </a:r>
          </a:p>
          <a:p>
            <a:endParaRPr lang="en-US" dirty="0" smtClean="0"/>
          </a:p>
          <a:p>
            <a:pPr>
              <a:buFontTx/>
              <a:buChar char="•"/>
            </a:pPr>
            <a:r>
              <a:rPr lang="en-US" dirty="0" smtClean="0"/>
              <a:t>From a business perspective the difference between GUL/GVUL and Optional Life is that GUL and GVUL have an investment portion that can gain value. GUL Pays a certain percentage like a money market. GVUL has mutual funds attached to it</a:t>
            </a:r>
          </a:p>
          <a:p>
            <a:endParaRPr lang="en-US" dirty="0" smtClean="0"/>
          </a:p>
          <a:p>
            <a:pPr>
              <a:buFontTx/>
              <a:buChar char="•"/>
            </a:pPr>
            <a:r>
              <a:rPr lang="en-US" dirty="0" smtClean="0"/>
              <a:t>GUL and GVUL are typically sold to very large companies (10,000+ lives) </a:t>
            </a:r>
          </a:p>
          <a:p>
            <a:endParaRPr lang="en-US" dirty="0" smtClean="0"/>
          </a:p>
          <a:p>
            <a:pPr>
              <a:buFontTx/>
              <a:buChar char="•"/>
            </a:pPr>
            <a:r>
              <a:rPr lang="en-US" dirty="0" smtClean="0"/>
              <a:t>While the basic plans are similar to Optional life GUL and GVUL offer some different challenges since they are not core SPARC products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a:t>GUL/GVUL Plan Design 1</a:t>
            </a:r>
          </a:p>
        </p:txBody>
      </p:sp>
      <p:pic>
        <p:nvPicPr>
          <p:cNvPr id="2051" name="Picture 3"/>
          <p:cNvPicPr>
            <a:picLocks noChangeAspect="1" noChangeArrowheads="1"/>
          </p:cNvPicPr>
          <p:nvPr/>
        </p:nvPicPr>
        <p:blipFill>
          <a:blip r:embed="rId2" cstate="print"/>
          <a:srcRect/>
          <a:stretch>
            <a:fillRect/>
          </a:stretch>
        </p:blipFill>
        <p:spPr bwMode="auto">
          <a:xfrm>
            <a:off x="685800" y="838200"/>
            <a:ext cx="7086600" cy="4191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609600" y="4929188"/>
            <a:ext cx="7458075" cy="1928812"/>
          </a:xfrm>
          <a:prstGeom prst="rect">
            <a:avLst/>
          </a:prstGeom>
          <a:noFill/>
          <a:ln w="9525">
            <a:noFill/>
            <a:miter lim="800000"/>
            <a:headEnd/>
            <a:tailEnd/>
          </a:ln>
          <a:effectLst/>
        </p:spPr>
      </p:pic>
      <p:sp>
        <p:nvSpPr>
          <p:cNvPr id="2053" name="AutoShape 5"/>
          <p:cNvSpPr>
            <a:spLocks/>
          </p:cNvSpPr>
          <p:nvPr/>
        </p:nvSpPr>
        <p:spPr bwMode="auto">
          <a:xfrm>
            <a:off x="5638800" y="1066800"/>
            <a:ext cx="3352800" cy="1828800"/>
          </a:xfrm>
          <a:prstGeom prst="borderCallout2">
            <a:avLst>
              <a:gd name="adj1" fmla="val 6250"/>
              <a:gd name="adj2" fmla="val -2273"/>
              <a:gd name="adj3" fmla="val 6250"/>
              <a:gd name="adj4" fmla="val -21116"/>
              <a:gd name="adj5" fmla="val 41667"/>
              <a:gd name="adj6" fmla="val -40769"/>
            </a:avLst>
          </a:prstGeom>
          <a:solidFill>
            <a:schemeClr val="accent1"/>
          </a:solidFill>
          <a:ln w="9525">
            <a:solidFill>
              <a:schemeClr val="tx1"/>
            </a:solidFill>
            <a:miter lim="800000"/>
            <a:headEnd/>
            <a:tailEnd/>
          </a:ln>
          <a:effectLst/>
        </p:spPr>
        <p:txBody>
          <a:bodyPr anchor="ctr"/>
          <a:lstStyle/>
          <a:p>
            <a:pPr algn="ctr"/>
            <a:r>
              <a:rPr lang="en-US" sz="1200"/>
              <a:t>The Amounts of insurance field controls how the employee’s insurance will be calculated. There are 2 basic types Multiple of Earnings where the salary is multiplied by the annual Salary, and flat amounts where employees are insured for a specific dollar amount. In optional Products the amounts of insurance allows the employee to choose there amount. </a:t>
            </a:r>
          </a:p>
        </p:txBody>
      </p:sp>
      <p:sp>
        <p:nvSpPr>
          <p:cNvPr id="2054" name="AutoShape 6"/>
          <p:cNvSpPr>
            <a:spLocks/>
          </p:cNvSpPr>
          <p:nvPr/>
        </p:nvSpPr>
        <p:spPr bwMode="auto">
          <a:xfrm>
            <a:off x="6400800" y="3340100"/>
            <a:ext cx="2514600" cy="1379538"/>
          </a:xfrm>
          <a:prstGeom prst="borderCallout2">
            <a:avLst>
              <a:gd name="adj1" fmla="val 8287"/>
              <a:gd name="adj2" fmla="val -3032"/>
              <a:gd name="adj3" fmla="val 8287"/>
              <a:gd name="adj4" fmla="val -53472"/>
              <a:gd name="adj5" fmla="val 143727"/>
              <a:gd name="adj6" fmla="val -106060"/>
            </a:avLst>
          </a:prstGeom>
          <a:solidFill>
            <a:schemeClr val="accent1"/>
          </a:solidFill>
          <a:ln w="9525">
            <a:solidFill>
              <a:schemeClr val="tx1"/>
            </a:solidFill>
            <a:miter lim="800000"/>
            <a:headEnd/>
            <a:tailEnd/>
          </a:ln>
          <a:effectLst/>
        </p:spPr>
        <p:txBody>
          <a:bodyPr anchor="ctr">
            <a:spAutoFit/>
          </a:bodyPr>
          <a:lstStyle/>
          <a:p>
            <a:pPr algn="ctr"/>
            <a:r>
              <a:rPr lang="en-US" sz="1200"/>
              <a:t>Earnings Cap: This field restricts the Maximum benefit for the employee on Incremental flat plans. In addition to the incremental max the salary is also multiplied by the multiple. The final max is the lesser of the multiple and the incremental max</a:t>
            </a:r>
          </a:p>
        </p:txBody>
      </p:sp>
      <p:sp>
        <p:nvSpPr>
          <p:cNvPr id="2055" name="AutoShape 7"/>
          <p:cNvSpPr>
            <a:spLocks/>
          </p:cNvSpPr>
          <p:nvPr/>
        </p:nvSpPr>
        <p:spPr bwMode="auto">
          <a:xfrm>
            <a:off x="0" y="2971800"/>
            <a:ext cx="1347788" cy="1927225"/>
          </a:xfrm>
          <a:prstGeom prst="borderCallout2">
            <a:avLst>
              <a:gd name="adj1" fmla="val 5931"/>
              <a:gd name="adj2" fmla="val 105653"/>
              <a:gd name="adj3" fmla="val 5931"/>
              <a:gd name="adj4" fmla="val 196468"/>
              <a:gd name="adj5" fmla="val 148764"/>
              <a:gd name="adj6" fmla="val 287042"/>
            </a:avLst>
          </a:prstGeom>
          <a:solidFill>
            <a:schemeClr val="accent1"/>
          </a:solidFill>
          <a:ln w="9525">
            <a:solidFill>
              <a:schemeClr val="tx1"/>
            </a:solidFill>
            <a:miter lim="800000"/>
            <a:headEnd/>
            <a:tailEnd/>
          </a:ln>
          <a:effectLst/>
        </p:spPr>
        <p:txBody>
          <a:bodyPr anchor="ctr">
            <a:spAutoFit/>
          </a:bodyPr>
          <a:lstStyle/>
          <a:p>
            <a:pPr algn="ctr"/>
            <a:r>
              <a:rPr lang="en-US" sz="1200"/>
              <a:t>Earnings Cap Rounding Rule: This field works much like the rounding rule but, it rounds after the salary has been multiplied by the earnings cap multiple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a:t>GUL/GVUL Plan Design 2</a:t>
            </a:r>
          </a:p>
        </p:txBody>
      </p:sp>
      <p:pic>
        <p:nvPicPr>
          <p:cNvPr id="3076" name="Picture 4"/>
          <p:cNvPicPr>
            <a:picLocks noChangeAspect="1" noChangeArrowheads="1"/>
          </p:cNvPicPr>
          <p:nvPr/>
        </p:nvPicPr>
        <p:blipFill>
          <a:blip r:embed="rId2" cstate="print"/>
          <a:srcRect/>
          <a:stretch>
            <a:fillRect/>
          </a:stretch>
        </p:blipFill>
        <p:spPr bwMode="auto">
          <a:xfrm>
            <a:off x="609600" y="1228725"/>
            <a:ext cx="7696200" cy="5629275"/>
          </a:xfrm>
          <a:prstGeom prst="rect">
            <a:avLst/>
          </a:prstGeom>
          <a:noFill/>
          <a:ln w="9525">
            <a:noFill/>
            <a:miter lim="800000"/>
            <a:headEnd/>
            <a:tailEnd/>
          </a:ln>
          <a:effectLst/>
        </p:spPr>
      </p:pic>
      <p:sp>
        <p:nvSpPr>
          <p:cNvPr id="3077" name="AutoShape 5"/>
          <p:cNvSpPr>
            <a:spLocks/>
          </p:cNvSpPr>
          <p:nvPr/>
        </p:nvSpPr>
        <p:spPr bwMode="auto">
          <a:xfrm>
            <a:off x="5638800" y="923925"/>
            <a:ext cx="2924175" cy="649288"/>
          </a:xfrm>
          <a:prstGeom prst="borderCallout2">
            <a:avLst>
              <a:gd name="adj1" fmla="val 17602"/>
              <a:gd name="adj2" fmla="val -2606"/>
              <a:gd name="adj3" fmla="val 17602"/>
              <a:gd name="adj4" fmla="val -23343"/>
              <a:gd name="adj5" fmla="val 147190"/>
              <a:gd name="adj6" fmla="val -44028"/>
            </a:avLst>
          </a:prstGeom>
          <a:solidFill>
            <a:schemeClr val="accent1"/>
          </a:solidFill>
          <a:ln w="9525">
            <a:solidFill>
              <a:schemeClr val="tx1"/>
            </a:solidFill>
            <a:miter lim="800000"/>
            <a:headEnd/>
            <a:tailEnd/>
          </a:ln>
          <a:effectLst/>
        </p:spPr>
        <p:txBody>
          <a:bodyPr anchor="ctr">
            <a:spAutoFit/>
          </a:bodyPr>
          <a:lstStyle/>
          <a:p>
            <a:pPr algn="ctr"/>
            <a:r>
              <a:rPr lang="en-US" sz="1200"/>
              <a:t>GUL Termination Age in Years: This field indicates the maximum age that someone can be and still purchase GUL coverage. </a:t>
            </a:r>
          </a:p>
        </p:txBody>
      </p:sp>
      <p:sp>
        <p:nvSpPr>
          <p:cNvPr id="3078" name="AutoShape 6"/>
          <p:cNvSpPr>
            <a:spLocks/>
          </p:cNvSpPr>
          <p:nvPr/>
        </p:nvSpPr>
        <p:spPr bwMode="auto">
          <a:xfrm>
            <a:off x="5410200" y="1749425"/>
            <a:ext cx="3276600" cy="1014413"/>
          </a:xfrm>
          <a:prstGeom prst="borderCallout2">
            <a:avLst>
              <a:gd name="adj1" fmla="val 11269"/>
              <a:gd name="adj2" fmla="val -2324"/>
              <a:gd name="adj3" fmla="val 11269"/>
              <a:gd name="adj4" fmla="val -14630"/>
              <a:gd name="adj5" fmla="val 308296"/>
              <a:gd name="adj6" fmla="val -26889"/>
            </a:avLst>
          </a:prstGeom>
          <a:solidFill>
            <a:schemeClr val="accent1"/>
          </a:solidFill>
          <a:ln w="9525">
            <a:solidFill>
              <a:schemeClr val="tx1"/>
            </a:solidFill>
            <a:miter lim="800000"/>
            <a:headEnd/>
            <a:tailEnd/>
          </a:ln>
          <a:effectLst/>
        </p:spPr>
        <p:txBody>
          <a:bodyPr anchor="ctr">
            <a:spAutoFit/>
          </a:bodyPr>
          <a:lstStyle/>
          <a:p>
            <a:pPr algn="ctr"/>
            <a:r>
              <a:rPr lang="en-US" sz="1200"/>
              <a:t>Is the Limit Combined with Basic Life: This field indicates that the Guarantee issue limit includes the basic life amount. So whatever basic life coverage the employee has is subtracted from the GUL GI</a:t>
            </a:r>
          </a:p>
        </p:txBody>
      </p:sp>
      <p:sp>
        <p:nvSpPr>
          <p:cNvPr id="3079" name="AutoShape 7"/>
          <p:cNvSpPr>
            <a:spLocks/>
          </p:cNvSpPr>
          <p:nvPr/>
        </p:nvSpPr>
        <p:spPr bwMode="auto">
          <a:xfrm>
            <a:off x="5046663" y="3044825"/>
            <a:ext cx="3768725" cy="1014413"/>
          </a:xfrm>
          <a:prstGeom prst="borderCallout2">
            <a:avLst>
              <a:gd name="adj1" fmla="val 11269"/>
              <a:gd name="adj2" fmla="val -2023"/>
              <a:gd name="adj3" fmla="val 11269"/>
              <a:gd name="adj4" fmla="val -2190"/>
              <a:gd name="adj5" fmla="val 198593"/>
              <a:gd name="adj6" fmla="val -2361"/>
            </a:avLst>
          </a:prstGeom>
          <a:solidFill>
            <a:schemeClr val="accent1"/>
          </a:solidFill>
          <a:ln w="9525">
            <a:solidFill>
              <a:schemeClr val="tx1"/>
            </a:solidFill>
            <a:miter lim="800000"/>
            <a:headEnd/>
            <a:tailEnd/>
          </a:ln>
          <a:effectLst/>
        </p:spPr>
        <p:txBody>
          <a:bodyPr anchor="ctr">
            <a:spAutoFit/>
          </a:bodyPr>
          <a:lstStyle/>
          <a:p>
            <a:pPr algn="ctr"/>
            <a:r>
              <a:rPr lang="en-US" sz="1200"/>
              <a:t>Guarantee Issue Limit: The Guarantee issue limit defines the maximum amount of insurance an employee can purchase without proving they are in good health. The Guarantee issue limit can be defined as a dollar amount, a multiple of earnings or both</a:t>
            </a:r>
          </a:p>
        </p:txBody>
      </p:sp>
      <p:sp>
        <p:nvSpPr>
          <p:cNvPr id="3080" name="AutoShape 8"/>
          <p:cNvSpPr>
            <a:spLocks/>
          </p:cNvSpPr>
          <p:nvPr/>
        </p:nvSpPr>
        <p:spPr bwMode="auto">
          <a:xfrm>
            <a:off x="228600" y="1427163"/>
            <a:ext cx="1500188" cy="5030787"/>
          </a:xfrm>
          <a:prstGeom prst="borderCallout2">
            <a:avLst>
              <a:gd name="adj1" fmla="val 2273"/>
              <a:gd name="adj2" fmla="val 105079"/>
              <a:gd name="adj3" fmla="val 2273"/>
              <a:gd name="adj4" fmla="val 200213"/>
              <a:gd name="adj5" fmla="val 88102"/>
              <a:gd name="adj6" fmla="val 299366"/>
            </a:avLst>
          </a:prstGeom>
          <a:solidFill>
            <a:schemeClr val="accent1"/>
          </a:solidFill>
          <a:ln w="9525">
            <a:solidFill>
              <a:schemeClr val="tx1"/>
            </a:solidFill>
            <a:miter lim="800000"/>
            <a:headEnd/>
            <a:tailEnd/>
          </a:ln>
          <a:effectLst/>
        </p:spPr>
        <p:txBody>
          <a:bodyPr anchor="ctr">
            <a:spAutoFit/>
          </a:bodyPr>
          <a:lstStyle/>
          <a:p>
            <a:pPr algn="ctr"/>
            <a:r>
              <a:rPr lang="en-US" sz="1200"/>
              <a:t>Is there an Annual Enrollment without medical evidence: This field controls a portion of the Guarantee issue limit called the Bump. The Bump allows employees with current coverage to increase there Coverage. Bumps allow you to go up by coverage amounts not dollars, the best way to imagine how the bump allow an employee to increase coverage is to write all of the amounts the employee can get down then write  there current coverage down and count up by the number of increments specified</a:t>
            </a:r>
          </a:p>
        </p:txBody>
      </p:sp>
      <p:sp>
        <p:nvSpPr>
          <p:cNvPr id="3081" name="AutoShape 9"/>
          <p:cNvSpPr>
            <a:spLocks/>
          </p:cNvSpPr>
          <p:nvPr/>
        </p:nvSpPr>
        <p:spPr bwMode="auto">
          <a:xfrm>
            <a:off x="6629400" y="4205288"/>
            <a:ext cx="2298700" cy="2474912"/>
          </a:xfrm>
          <a:prstGeom prst="borderCallout2">
            <a:avLst>
              <a:gd name="adj1" fmla="val 4620"/>
              <a:gd name="adj2" fmla="val -3315"/>
              <a:gd name="adj3" fmla="val 4620"/>
              <a:gd name="adj4" fmla="val -17194"/>
              <a:gd name="adj5" fmla="val 4620"/>
              <a:gd name="adj6" fmla="val -31282"/>
            </a:avLst>
          </a:prstGeom>
          <a:solidFill>
            <a:schemeClr val="accent1"/>
          </a:solidFill>
          <a:ln w="9525">
            <a:solidFill>
              <a:schemeClr val="tx1"/>
            </a:solidFill>
            <a:miter lim="800000"/>
            <a:headEnd/>
            <a:tailEnd/>
          </a:ln>
          <a:effectLst/>
        </p:spPr>
        <p:txBody>
          <a:bodyPr anchor="ctr">
            <a:spAutoFit/>
          </a:bodyPr>
          <a:lstStyle/>
          <a:p>
            <a:pPr algn="ctr"/>
            <a:r>
              <a:rPr lang="en-US" sz="1200"/>
              <a:t>Bump Maximum Field: This field defines the maximum amount the bump can increase the employee’s coverage. There are 2 choices lesser of bump and GI which will allow the user to increase to the lesser of the bump amount and the guarantee issue. Lesser of Bump and Flat Dollar which will allow the user to increase to the bump or a flat dollar amount even if it exceeds the Guarantee issue</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r>
              <a:rPr lang="en-US"/>
              <a:t>GUL/GVUL Plan Design 3</a:t>
            </a:r>
          </a:p>
        </p:txBody>
      </p:sp>
      <p:pic>
        <p:nvPicPr>
          <p:cNvPr id="4100" name="Picture 4"/>
          <p:cNvPicPr>
            <a:picLocks noChangeAspect="1" noChangeArrowheads="1"/>
          </p:cNvPicPr>
          <p:nvPr/>
        </p:nvPicPr>
        <p:blipFill>
          <a:blip r:embed="rId2" cstate="print"/>
          <a:srcRect/>
          <a:stretch>
            <a:fillRect/>
          </a:stretch>
        </p:blipFill>
        <p:spPr bwMode="auto">
          <a:xfrm>
            <a:off x="381000" y="838200"/>
            <a:ext cx="7696200" cy="5629275"/>
          </a:xfrm>
          <a:prstGeom prst="rect">
            <a:avLst/>
          </a:prstGeom>
          <a:noFill/>
          <a:ln w="9525">
            <a:noFill/>
            <a:miter lim="800000"/>
            <a:headEnd/>
            <a:tailEnd/>
          </a:ln>
          <a:effectLst/>
        </p:spPr>
      </p:pic>
      <p:sp>
        <p:nvSpPr>
          <p:cNvPr id="4101" name="AutoShape 5"/>
          <p:cNvSpPr>
            <a:spLocks/>
          </p:cNvSpPr>
          <p:nvPr/>
        </p:nvSpPr>
        <p:spPr bwMode="auto">
          <a:xfrm>
            <a:off x="5486400" y="1012825"/>
            <a:ext cx="3405188" cy="831850"/>
          </a:xfrm>
          <a:prstGeom prst="borderCallout2">
            <a:avLst>
              <a:gd name="adj1" fmla="val 13741"/>
              <a:gd name="adj2" fmla="val -2236"/>
              <a:gd name="adj3" fmla="val 13741"/>
              <a:gd name="adj4" fmla="val -31190"/>
              <a:gd name="adj5" fmla="val 55917"/>
              <a:gd name="adj6" fmla="val -61259"/>
            </a:avLst>
          </a:prstGeom>
          <a:solidFill>
            <a:schemeClr val="accent1"/>
          </a:solidFill>
          <a:ln w="9525">
            <a:solidFill>
              <a:schemeClr val="tx1"/>
            </a:solidFill>
            <a:miter lim="800000"/>
            <a:headEnd/>
            <a:tailEnd/>
          </a:ln>
          <a:effectLst/>
        </p:spPr>
        <p:txBody>
          <a:bodyPr anchor="ctr">
            <a:spAutoFit/>
          </a:bodyPr>
          <a:lstStyle/>
          <a:p>
            <a:pPr algn="ctr"/>
            <a:r>
              <a:rPr lang="en-US" sz="1200"/>
              <a:t>Contribution Arrangement: This field indicates if the employer or the employee will pay for  the coverage. Contributory Means the Employee Pays. Non Contributory means the employer pays</a:t>
            </a:r>
          </a:p>
        </p:txBody>
      </p:sp>
      <p:sp>
        <p:nvSpPr>
          <p:cNvPr id="4102" name="Rectangle 6"/>
          <p:cNvSpPr>
            <a:spLocks noChangeArrowheads="1"/>
          </p:cNvSpPr>
          <p:nvPr/>
        </p:nvSpPr>
        <p:spPr bwMode="auto">
          <a:xfrm>
            <a:off x="1676400" y="1143000"/>
            <a:ext cx="2514600" cy="609600"/>
          </a:xfrm>
          <a:prstGeom prst="rect">
            <a:avLst/>
          </a:prstGeom>
          <a:noFill/>
          <a:ln w="9525">
            <a:solidFill>
              <a:schemeClr val="tx1"/>
            </a:solidFill>
            <a:miter lim="800000"/>
            <a:headEnd/>
            <a:tailEnd/>
          </a:ln>
          <a:effectLst/>
        </p:spPr>
        <p:txBody>
          <a:bodyPr wrap="none" anchor="ctr"/>
          <a:lstStyle/>
          <a:p>
            <a:endParaRPr lang="en-US"/>
          </a:p>
        </p:txBody>
      </p:sp>
      <p:sp>
        <p:nvSpPr>
          <p:cNvPr id="4103" name="AutoShape 7"/>
          <p:cNvSpPr>
            <a:spLocks/>
          </p:cNvSpPr>
          <p:nvPr/>
        </p:nvSpPr>
        <p:spPr bwMode="auto">
          <a:xfrm>
            <a:off x="5738813" y="2298700"/>
            <a:ext cx="3405187" cy="1014413"/>
          </a:xfrm>
          <a:prstGeom prst="borderCallout2">
            <a:avLst>
              <a:gd name="adj1" fmla="val 11269"/>
              <a:gd name="adj2" fmla="val -2236"/>
              <a:gd name="adj3" fmla="val 11269"/>
              <a:gd name="adj4" fmla="val -18556"/>
              <a:gd name="adj5" fmla="val 64787"/>
              <a:gd name="adj6" fmla="val -35477"/>
            </a:avLst>
          </a:prstGeom>
          <a:solidFill>
            <a:schemeClr val="accent1"/>
          </a:solidFill>
          <a:ln w="9525">
            <a:solidFill>
              <a:schemeClr val="tx1"/>
            </a:solidFill>
            <a:miter lim="800000"/>
            <a:headEnd/>
            <a:tailEnd/>
          </a:ln>
          <a:effectLst/>
        </p:spPr>
        <p:txBody>
          <a:bodyPr anchor="ctr">
            <a:spAutoFit/>
          </a:bodyPr>
          <a:lstStyle/>
          <a:p>
            <a:pPr algn="ctr"/>
            <a:r>
              <a:rPr lang="en-US" sz="1200"/>
              <a:t>Is Enrollment in this product required in order to in Optional ADD for the Employee and Is enrollment in other products required to enroll in this product: Both of these fields will be replaced by the new dependency functionality</a:t>
            </a:r>
          </a:p>
        </p:txBody>
      </p:sp>
      <p:sp>
        <p:nvSpPr>
          <p:cNvPr id="4104" name="Rectangle 8"/>
          <p:cNvSpPr>
            <a:spLocks noChangeArrowheads="1"/>
          </p:cNvSpPr>
          <p:nvPr/>
        </p:nvSpPr>
        <p:spPr bwMode="auto">
          <a:xfrm>
            <a:off x="4038600" y="2895600"/>
            <a:ext cx="990600" cy="457200"/>
          </a:xfrm>
          <a:prstGeom prst="rect">
            <a:avLst/>
          </a:prstGeom>
          <a:noFill/>
          <a:ln w="9525">
            <a:solidFill>
              <a:schemeClr val="tx1"/>
            </a:solidFill>
            <a:miter lim="800000"/>
            <a:headEnd/>
            <a:tailEnd/>
          </a:ln>
          <a:effectLst/>
        </p:spPr>
        <p:txBody>
          <a:bodyPr wrap="none" anchor="ctr"/>
          <a:lstStyle/>
          <a:p>
            <a:endParaRPr lang="en-US"/>
          </a:p>
        </p:txBody>
      </p:sp>
      <p:sp>
        <p:nvSpPr>
          <p:cNvPr id="4105" name="AutoShape 9"/>
          <p:cNvSpPr>
            <a:spLocks/>
          </p:cNvSpPr>
          <p:nvPr/>
        </p:nvSpPr>
        <p:spPr bwMode="auto">
          <a:xfrm>
            <a:off x="152400" y="762000"/>
            <a:ext cx="1347788" cy="1744663"/>
          </a:xfrm>
          <a:prstGeom prst="borderCallout2">
            <a:avLst>
              <a:gd name="adj1" fmla="val 6551"/>
              <a:gd name="adj2" fmla="val 105653"/>
              <a:gd name="adj3" fmla="val 6551"/>
              <a:gd name="adj4" fmla="val 152884"/>
              <a:gd name="adj5" fmla="val 193722"/>
              <a:gd name="adj6" fmla="val 203296"/>
            </a:avLst>
          </a:prstGeom>
          <a:solidFill>
            <a:schemeClr val="accent1"/>
          </a:solidFill>
          <a:ln w="9525">
            <a:solidFill>
              <a:schemeClr val="tx1"/>
            </a:solidFill>
            <a:miter lim="800000"/>
            <a:headEnd/>
            <a:tailEnd/>
          </a:ln>
          <a:effectLst/>
        </p:spPr>
        <p:txBody>
          <a:bodyPr anchor="ctr">
            <a:spAutoFit/>
          </a:bodyPr>
          <a:lstStyle/>
          <a:p>
            <a:pPr algn="ctr"/>
            <a:r>
              <a:rPr lang="en-US" sz="1200"/>
              <a:t>Smoking/Non Smoking: Indicates if rates vary based on whether they smoke or not. This only applies to mid/large market cases.  </a:t>
            </a:r>
          </a:p>
        </p:txBody>
      </p:sp>
      <p:sp>
        <p:nvSpPr>
          <p:cNvPr id="4106" name="AutoShape 10"/>
          <p:cNvSpPr>
            <a:spLocks/>
          </p:cNvSpPr>
          <p:nvPr/>
        </p:nvSpPr>
        <p:spPr bwMode="auto">
          <a:xfrm>
            <a:off x="5715000" y="3657600"/>
            <a:ext cx="2695575" cy="466725"/>
          </a:xfrm>
          <a:prstGeom prst="borderCallout2">
            <a:avLst>
              <a:gd name="adj1" fmla="val 24491"/>
              <a:gd name="adj2" fmla="val -2829"/>
              <a:gd name="adj3" fmla="val 24491"/>
              <a:gd name="adj4" fmla="val -44463"/>
              <a:gd name="adj5" fmla="val 146259"/>
              <a:gd name="adj6" fmla="val -106185"/>
            </a:avLst>
          </a:prstGeom>
          <a:solidFill>
            <a:schemeClr val="accent1"/>
          </a:solidFill>
          <a:ln w="9525">
            <a:solidFill>
              <a:schemeClr val="tx1"/>
            </a:solidFill>
            <a:miter lim="800000"/>
            <a:headEnd/>
            <a:tailEnd/>
          </a:ln>
          <a:effectLst/>
        </p:spPr>
        <p:txBody>
          <a:bodyPr anchor="ctr">
            <a:spAutoFit/>
          </a:bodyPr>
          <a:lstStyle/>
          <a:p>
            <a:pPr algn="ctr"/>
            <a:r>
              <a:rPr lang="en-US" sz="1200"/>
              <a:t>Age Banded Rating: The field indicates if rates vary based on age. </a:t>
            </a:r>
          </a:p>
        </p:txBody>
      </p:sp>
      <p:sp>
        <p:nvSpPr>
          <p:cNvPr id="4107" name="AutoShape 11"/>
          <p:cNvSpPr>
            <a:spLocks/>
          </p:cNvSpPr>
          <p:nvPr/>
        </p:nvSpPr>
        <p:spPr bwMode="auto">
          <a:xfrm>
            <a:off x="5334000" y="4241800"/>
            <a:ext cx="3810000" cy="1379538"/>
          </a:xfrm>
          <a:prstGeom prst="borderCallout2">
            <a:avLst>
              <a:gd name="adj1" fmla="val 8287"/>
              <a:gd name="adj2" fmla="val -2000"/>
              <a:gd name="adj3" fmla="val 8287"/>
              <a:gd name="adj4" fmla="val -26333"/>
              <a:gd name="adj5" fmla="val 19792"/>
              <a:gd name="adj6" fmla="val -51958"/>
            </a:avLst>
          </a:prstGeom>
          <a:solidFill>
            <a:schemeClr val="accent1"/>
          </a:solidFill>
          <a:ln w="9525">
            <a:solidFill>
              <a:schemeClr val="tx1"/>
            </a:solidFill>
            <a:miter lim="800000"/>
            <a:headEnd/>
            <a:tailEnd/>
          </a:ln>
          <a:effectLst/>
        </p:spPr>
        <p:txBody>
          <a:bodyPr anchor="ctr">
            <a:spAutoFit/>
          </a:bodyPr>
          <a:lstStyle/>
          <a:p>
            <a:pPr algn="ctr"/>
            <a:r>
              <a:rPr lang="en-US" sz="1200"/>
              <a:t>Non Standard Age banding: This indicates that age bands are customized. It only appears when age banding = Yes. Will also not appear if the case is small market Setting this field to Yes will enable the Non Standard age bracket tab where users can define any age bands they want ex. 0-20, 20-25. This will determine the age bands the rates are captured in</a:t>
            </a:r>
          </a:p>
        </p:txBody>
      </p:sp>
      <p:sp>
        <p:nvSpPr>
          <p:cNvPr id="4108" name="AutoShape 12"/>
          <p:cNvSpPr>
            <a:spLocks/>
          </p:cNvSpPr>
          <p:nvPr/>
        </p:nvSpPr>
        <p:spPr bwMode="auto">
          <a:xfrm>
            <a:off x="0" y="2590800"/>
            <a:ext cx="1371600" cy="4117975"/>
          </a:xfrm>
          <a:prstGeom prst="borderCallout2">
            <a:avLst>
              <a:gd name="adj1" fmla="val 2778"/>
              <a:gd name="adj2" fmla="val 105556"/>
              <a:gd name="adj3" fmla="val 2778"/>
              <a:gd name="adj4" fmla="val 194213"/>
              <a:gd name="adj5" fmla="val 52662"/>
              <a:gd name="adj6" fmla="val 285995"/>
            </a:avLst>
          </a:prstGeom>
          <a:solidFill>
            <a:schemeClr val="accent1"/>
          </a:solidFill>
          <a:ln w="9525">
            <a:solidFill>
              <a:schemeClr val="tx1"/>
            </a:solidFill>
            <a:miter lim="800000"/>
            <a:headEnd/>
            <a:tailEnd/>
          </a:ln>
          <a:effectLst/>
        </p:spPr>
        <p:txBody>
          <a:bodyPr anchor="ctr">
            <a:spAutoFit/>
          </a:bodyPr>
          <a:lstStyle/>
          <a:p>
            <a:pPr algn="ctr"/>
            <a:r>
              <a:rPr lang="en-US" sz="1200"/>
              <a:t>Rate Expression: This field indicates what the rate will be multiplied by to determine the employee’s deduction. There are 2 basic kinds of rate expressions. Volume based and life based. Volume based rate take the amount of the employee benefit divides by the amount and multiplies by the rate. Life based rates charge a flat fee if the ee enrolls.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Illness</a:t>
            </a:r>
            <a:endParaRPr lang="en-US" dirty="0"/>
          </a:p>
        </p:txBody>
      </p:sp>
      <p:sp>
        <p:nvSpPr>
          <p:cNvPr id="3" name="Rectangle 2"/>
          <p:cNvSpPr txBox="1">
            <a:spLocks noChangeArrowheads="1"/>
          </p:cNvSpPr>
          <p:nvPr/>
        </p:nvSpPr>
        <p:spPr>
          <a:xfrm>
            <a:off x="685800" y="7620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Critical Illness?</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p:nvPr/>
        </p:nvSpPr>
        <p:spPr>
          <a:xfrm>
            <a:off x="0" y="1905000"/>
            <a:ext cx="9144000" cy="1200329"/>
          </a:xfrm>
          <a:prstGeom prst="rect">
            <a:avLst/>
          </a:prstGeom>
        </p:spPr>
        <p:txBody>
          <a:bodyPr wrap="square">
            <a:spAutoFit/>
          </a:bodyPr>
          <a:lstStyle/>
          <a:p>
            <a:pPr>
              <a:buFontTx/>
              <a:buChar char="•"/>
            </a:pPr>
            <a:r>
              <a:rPr lang="en-US" dirty="0" smtClean="0"/>
              <a:t>Provides money when the employee has a serious covered illness</a:t>
            </a:r>
          </a:p>
          <a:p>
            <a:endParaRPr lang="en-US" dirty="0" smtClean="0"/>
          </a:p>
          <a:p>
            <a:pPr>
              <a:buFontTx/>
              <a:buChar char="•"/>
            </a:pPr>
            <a:r>
              <a:rPr lang="en-US" dirty="0" smtClean="0"/>
              <a:t>Critical illness can be setup as a basic or optional product</a:t>
            </a:r>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1</a:t>
            </a:r>
          </a:p>
        </p:txBody>
      </p:sp>
      <p:pic>
        <p:nvPicPr>
          <p:cNvPr id="1026" name="Picture 2"/>
          <p:cNvPicPr>
            <a:picLocks noChangeAspect="1" noChangeArrowheads="1"/>
          </p:cNvPicPr>
          <p:nvPr/>
        </p:nvPicPr>
        <p:blipFill>
          <a:blip r:embed="rId2" cstate="print"/>
          <a:srcRect/>
          <a:stretch>
            <a:fillRect/>
          </a:stretch>
        </p:blipFill>
        <p:spPr bwMode="auto">
          <a:xfrm>
            <a:off x="609600" y="838200"/>
            <a:ext cx="7391400" cy="534866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2</a:t>
            </a:r>
            <a:endParaRPr lang="en-US" dirty="0"/>
          </a:p>
        </p:txBody>
      </p:sp>
      <p:pic>
        <p:nvPicPr>
          <p:cNvPr id="2" name="Picture 2"/>
          <p:cNvPicPr>
            <a:picLocks noChangeAspect="1" noChangeArrowheads="1"/>
          </p:cNvPicPr>
          <p:nvPr/>
        </p:nvPicPr>
        <p:blipFill>
          <a:blip r:embed="rId2" cstate="print"/>
          <a:srcRect/>
          <a:stretch>
            <a:fillRect/>
          </a:stretch>
        </p:blipFill>
        <p:spPr bwMode="auto">
          <a:xfrm>
            <a:off x="457200" y="1066800"/>
            <a:ext cx="7620000" cy="5514082"/>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3</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85800" y="1066800"/>
            <a:ext cx="7620000" cy="551408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Term Disability</a:t>
            </a:r>
            <a:endParaRPr lang="en-US" dirty="0"/>
          </a:p>
        </p:txBody>
      </p:sp>
      <p:sp>
        <p:nvSpPr>
          <p:cNvPr id="3" name="Rectangle 2"/>
          <p:cNvSpPr txBox="1">
            <a:spLocks noChangeArrowheads="1"/>
          </p:cNvSpPr>
          <p:nvPr/>
        </p:nvSpPr>
        <p:spPr>
          <a:xfrm>
            <a:off x="685800" y="9906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Short Term Disability (STD)?</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txBox="1">
            <a:spLocks noChangeArrowheads="1"/>
          </p:cNvSpPr>
          <p:nvPr/>
        </p:nvSpPr>
        <p:spPr>
          <a:xfrm>
            <a:off x="304800" y="1905000"/>
            <a:ext cx="8534400" cy="5257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is a disability product that pays the employee a benefit, usually a percentage of there earnings, if they become injured or sick and are out long enough.</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only has 1 benefit amount either a percentage of the employee’s earnings or a flat dollar amount.</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can be setup as contributory or non contributory or anything in between. Partially contributory plans are more common in the disability products</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Most of the variables we will see affect Standard Register and do not impact the Web.</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STD rates are usually single flat rates but can be age banded. I have not seen smoker non smoker rates </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3</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85800" y="1066800"/>
            <a:ext cx="7620000" cy="551408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4</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957932"/>
            <a:ext cx="8153400" cy="5900068"/>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5</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457200" y="762000"/>
            <a:ext cx="8229600" cy="5955209"/>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6</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762000" y="1143000"/>
            <a:ext cx="7696200" cy="556922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6</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09600" y="914400"/>
            <a:ext cx="7848600" cy="5679504"/>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dirty="0" smtClean="0"/>
              <a:t>Critical Illness </a:t>
            </a:r>
            <a:r>
              <a:rPr lang="en-US" dirty="0"/>
              <a:t>Plan Design </a:t>
            </a:r>
            <a:r>
              <a:rPr lang="en-US" dirty="0" smtClean="0"/>
              <a:t>6</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85800" y="1143000"/>
            <a:ext cx="7620000" cy="5514082"/>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400"/>
            <a:ext cx="8229600" cy="487362"/>
          </a:xfrm>
        </p:spPr>
        <p:txBody>
          <a:bodyPr/>
          <a:lstStyle/>
          <a:p>
            <a:r>
              <a:rPr lang="en-US" dirty="0" smtClean="0"/>
              <a:t>Accident </a:t>
            </a:r>
            <a:r>
              <a:rPr lang="en-US" dirty="0" err="1" smtClean="0"/>
              <a:t>Quickquote</a:t>
            </a:r>
            <a:endParaRPr lang="en-US" dirty="0"/>
          </a:p>
        </p:txBody>
      </p:sp>
      <p:pic>
        <p:nvPicPr>
          <p:cNvPr id="3" name="Picture 2"/>
          <p:cNvPicPr>
            <a:picLocks noChangeAspect="1"/>
          </p:cNvPicPr>
          <p:nvPr/>
        </p:nvPicPr>
        <p:blipFill rotWithShape="1">
          <a:blip r:embed="rId2"/>
          <a:srcRect l="15253" t="4194" r="3939" b="6325"/>
          <a:stretch/>
        </p:blipFill>
        <p:spPr>
          <a:xfrm>
            <a:off x="838198" y="538162"/>
            <a:ext cx="7467601" cy="6272784"/>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45657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338"/>
            <a:ext cx="8229600" cy="423862"/>
          </a:xfrm>
        </p:spPr>
        <p:txBody>
          <a:bodyPr/>
          <a:lstStyle/>
          <a:p>
            <a:r>
              <a:rPr lang="en-US" dirty="0" smtClean="0"/>
              <a:t>Accident Plan Design Tab</a:t>
            </a:r>
            <a:endParaRPr lang="en-US" dirty="0"/>
          </a:p>
        </p:txBody>
      </p:sp>
      <p:pic>
        <p:nvPicPr>
          <p:cNvPr id="3" name="Picture 2"/>
          <p:cNvPicPr>
            <a:picLocks noChangeAspect="1"/>
          </p:cNvPicPr>
          <p:nvPr/>
        </p:nvPicPr>
        <p:blipFill rotWithShape="1">
          <a:blip r:embed="rId2"/>
          <a:srcRect l="15218" t="4736" r="4150" b="6842"/>
          <a:stretch/>
        </p:blipFill>
        <p:spPr>
          <a:xfrm>
            <a:off x="838200" y="457200"/>
            <a:ext cx="7772400" cy="64008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21427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lstStyle/>
          <a:p>
            <a:r>
              <a:rPr lang="en-US" dirty="0" smtClean="0"/>
              <a:t>Accident Covered Injuries Tab</a:t>
            </a:r>
            <a:endParaRPr lang="en-US" dirty="0"/>
          </a:p>
        </p:txBody>
      </p:sp>
      <p:pic>
        <p:nvPicPr>
          <p:cNvPr id="3" name="Picture 2"/>
          <p:cNvPicPr>
            <a:picLocks noChangeAspect="1"/>
          </p:cNvPicPr>
          <p:nvPr/>
        </p:nvPicPr>
        <p:blipFill rotWithShape="1">
          <a:blip r:embed="rId2"/>
          <a:srcRect l="14659" t="4737" r="21085" b="6842"/>
          <a:stretch/>
        </p:blipFill>
        <p:spPr>
          <a:xfrm>
            <a:off x="1295400" y="457200"/>
            <a:ext cx="6096000" cy="64008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04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19"/>
            <a:ext cx="8229600" cy="357981"/>
          </a:xfrm>
        </p:spPr>
        <p:txBody>
          <a:bodyPr/>
          <a:lstStyle/>
          <a:p>
            <a:r>
              <a:rPr lang="en-US" dirty="0" smtClean="0"/>
              <a:t>Accident Covered Injuries </a:t>
            </a:r>
            <a:endParaRPr lang="en-US" dirty="0"/>
          </a:p>
        </p:txBody>
      </p:sp>
      <p:pic>
        <p:nvPicPr>
          <p:cNvPr id="3" name="Picture 2"/>
          <p:cNvPicPr>
            <a:picLocks noChangeAspect="1"/>
          </p:cNvPicPr>
          <p:nvPr/>
        </p:nvPicPr>
        <p:blipFill rotWithShape="1">
          <a:blip r:embed="rId2"/>
          <a:srcRect l="14658" t="3685" r="49197" b="6841"/>
          <a:stretch/>
        </p:blipFill>
        <p:spPr>
          <a:xfrm>
            <a:off x="2286000" y="368300"/>
            <a:ext cx="3429000" cy="64770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8758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a:t>STD Plan Design 1</a:t>
            </a:r>
          </a:p>
        </p:txBody>
      </p:sp>
      <p:pic>
        <p:nvPicPr>
          <p:cNvPr id="2051" name="Picture 3"/>
          <p:cNvPicPr>
            <a:picLocks noChangeAspect="1" noChangeArrowheads="1"/>
          </p:cNvPicPr>
          <p:nvPr/>
        </p:nvPicPr>
        <p:blipFill>
          <a:blip r:embed="rId2" cstate="print"/>
          <a:srcRect/>
          <a:stretch>
            <a:fillRect/>
          </a:stretch>
        </p:blipFill>
        <p:spPr bwMode="auto">
          <a:xfrm>
            <a:off x="762000" y="1454150"/>
            <a:ext cx="7467600" cy="5403850"/>
          </a:xfrm>
          <a:prstGeom prst="rect">
            <a:avLst/>
          </a:prstGeom>
          <a:noFill/>
          <a:ln w="9525">
            <a:noFill/>
            <a:miter lim="800000"/>
            <a:headEnd/>
            <a:tailEnd/>
          </a:ln>
          <a:effectLst/>
        </p:spPr>
      </p:pic>
      <p:sp>
        <p:nvSpPr>
          <p:cNvPr id="2052" name="AutoShape 4"/>
          <p:cNvSpPr>
            <a:spLocks/>
          </p:cNvSpPr>
          <p:nvPr/>
        </p:nvSpPr>
        <p:spPr bwMode="auto">
          <a:xfrm>
            <a:off x="152400" y="2000250"/>
            <a:ext cx="1676400" cy="1196975"/>
          </a:xfrm>
          <a:prstGeom prst="borderCallout2">
            <a:avLst>
              <a:gd name="adj1" fmla="val 9551"/>
              <a:gd name="adj2" fmla="val 104546"/>
              <a:gd name="adj3" fmla="val 9551"/>
              <a:gd name="adj4" fmla="val 162593"/>
              <a:gd name="adj5" fmla="val 217241"/>
              <a:gd name="adj6" fmla="val 220264"/>
            </a:avLst>
          </a:prstGeom>
          <a:solidFill>
            <a:schemeClr val="accent1"/>
          </a:solidFill>
          <a:ln w="9525">
            <a:solidFill>
              <a:schemeClr val="tx1"/>
            </a:solidFill>
            <a:miter lim="800000"/>
            <a:headEnd/>
            <a:tailEnd/>
          </a:ln>
          <a:effectLst/>
        </p:spPr>
        <p:txBody>
          <a:bodyPr anchor="ctr">
            <a:spAutoFit/>
          </a:bodyPr>
          <a:lstStyle/>
          <a:p>
            <a:pPr algn="ctr"/>
            <a:r>
              <a:rPr lang="en-US" sz="1200"/>
              <a:t>Plan Type: This field indicates how the STD benefit will be calculated either a Percentage of earnings or a flat amount</a:t>
            </a:r>
          </a:p>
        </p:txBody>
      </p:sp>
      <p:sp>
        <p:nvSpPr>
          <p:cNvPr id="2053" name="AutoShape 5"/>
          <p:cNvSpPr>
            <a:spLocks/>
          </p:cNvSpPr>
          <p:nvPr/>
        </p:nvSpPr>
        <p:spPr bwMode="auto">
          <a:xfrm>
            <a:off x="228600" y="685800"/>
            <a:ext cx="990600" cy="990600"/>
          </a:xfrm>
          <a:prstGeom prst="borderCallout2">
            <a:avLst>
              <a:gd name="adj1" fmla="val 11537"/>
              <a:gd name="adj2" fmla="val 107694"/>
              <a:gd name="adj3" fmla="val 11537"/>
              <a:gd name="adj4" fmla="val 258815"/>
              <a:gd name="adj5" fmla="val 151921"/>
              <a:gd name="adj6" fmla="val 416185"/>
            </a:avLst>
          </a:prstGeom>
          <a:solidFill>
            <a:schemeClr val="accent1"/>
          </a:solidFill>
          <a:ln w="9525">
            <a:solidFill>
              <a:schemeClr val="tx1"/>
            </a:solidFill>
            <a:miter lim="800000"/>
            <a:headEnd/>
            <a:tailEnd/>
          </a:ln>
          <a:effectLst/>
        </p:spPr>
        <p:txBody>
          <a:bodyPr anchor="ctr"/>
          <a:lstStyle/>
          <a:p>
            <a:pPr algn="ctr"/>
            <a:r>
              <a:rPr lang="en-US" sz="1200"/>
              <a:t>Plan Description Used to identify the plan</a:t>
            </a:r>
          </a:p>
        </p:txBody>
      </p:sp>
      <p:sp>
        <p:nvSpPr>
          <p:cNvPr id="2054" name="AutoShape 6"/>
          <p:cNvSpPr>
            <a:spLocks/>
          </p:cNvSpPr>
          <p:nvPr/>
        </p:nvSpPr>
        <p:spPr bwMode="auto">
          <a:xfrm>
            <a:off x="228600" y="3446463"/>
            <a:ext cx="1600200" cy="1196975"/>
          </a:xfrm>
          <a:prstGeom prst="borderCallout2">
            <a:avLst>
              <a:gd name="adj1" fmla="val 9551"/>
              <a:gd name="adj2" fmla="val 104764"/>
              <a:gd name="adj3" fmla="val 9551"/>
              <a:gd name="adj4" fmla="val 158037"/>
              <a:gd name="adj5" fmla="val 109019"/>
              <a:gd name="adj6" fmla="val 213593"/>
            </a:avLst>
          </a:prstGeom>
          <a:solidFill>
            <a:schemeClr val="accent1"/>
          </a:solidFill>
          <a:ln w="9525">
            <a:solidFill>
              <a:schemeClr val="tx1"/>
            </a:solidFill>
            <a:miter lim="800000"/>
            <a:headEnd/>
            <a:tailEnd/>
          </a:ln>
          <a:effectLst/>
        </p:spPr>
        <p:txBody>
          <a:bodyPr anchor="ctr">
            <a:spAutoFit/>
          </a:bodyPr>
          <a:lstStyle/>
          <a:p>
            <a:pPr algn="ctr"/>
            <a:r>
              <a:rPr lang="en-US" sz="1200"/>
              <a:t>Percentage of Weekly Earnings: this field is the number that will be multiplied by the weekly salary and then paid out as a benefit</a:t>
            </a:r>
          </a:p>
        </p:txBody>
      </p:sp>
      <p:sp>
        <p:nvSpPr>
          <p:cNvPr id="2055" name="AutoShape 7"/>
          <p:cNvSpPr>
            <a:spLocks/>
          </p:cNvSpPr>
          <p:nvPr/>
        </p:nvSpPr>
        <p:spPr bwMode="auto">
          <a:xfrm>
            <a:off x="152400" y="4929188"/>
            <a:ext cx="1600200" cy="1744662"/>
          </a:xfrm>
          <a:prstGeom prst="borderCallout2">
            <a:avLst>
              <a:gd name="adj1" fmla="val 6551"/>
              <a:gd name="adj2" fmla="val 104764"/>
              <a:gd name="adj3" fmla="val 6551"/>
              <a:gd name="adj4" fmla="val 164583"/>
              <a:gd name="adj5" fmla="val 2731"/>
              <a:gd name="adj6" fmla="val 226986"/>
            </a:avLst>
          </a:prstGeom>
          <a:solidFill>
            <a:schemeClr val="accent1"/>
          </a:solidFill>
          <a:ln w="9525">
            <a:solidFill>
              <a:schemeClr val="tx1"/>
            </a:solidFill>
            <a:miter lim="800000"/>
            <a:headEnd/>
            <a:tailEnd/>
          </a:ln>
          <a:effectLst/>
        </p:spPr>
        <p:txBody>
          <a:bodyPr anchor="ctr">
            <a:spAutoFit/>
          </a:bodyPr>
          <a:lstStyle/>
          <a:p>
            <a:pPr algn="ctr"/>
            <a:r>
              <a:rPr lang="en-US" sz="1200"/>
              <a:t>Maximum Dollar amount: After the weekly salary is multiplied by the benefit % we compare the benefit to the maximum and take the lesser of the 2 numbers</a:t>
            </a:r>
          </a:p>
        </p:txBody>
      </p:sp>
      <p:sp>
        <p:nvSpPr>
          <p:cNvPr id="2056" name="AutoShape 8"/>
          <p:cNvSpPr>
            <a:spLocks/>
          </p:cNvSpPr>
          <p:nvPr/>
        </p:nvSpPr>
        <p:spPr bwMode="auto">
          <a:xfrm>
            <a:off x="5715000" y="3352800"/>
            <a:ext cx="2109788" cy="1562100"/>
          </a:xfrm>
          <a:prstGeom prst="borderCallout2">
            <a:avLst>
              <a:gd name="adj1" fmla="val 7315"/>
              <a:gd name="adj2" fmla="val -3611"/>
              <a:gd name="adj3" fmla="val 7315"/>
              <a:gd name="adj4" fmla="val -37398"/>
              <a:gd name="adj5" fmla="val 155384"/>
              <a:gd name="adj6" fmla="val -72458"/>
            </a:avLst>
          </a:prstGeom>
          <a:solidFill>
            <a:schemeClr val="accent1"/>
          </a:solidFill>
          <a:ln w="9525">
            <a:solidFill>
              <a:schemeClr val="tx1"/>
            </a:solidFill>
            <a:miter lim="800000"/>
            <a:headEnd/>
            <a:tailEnd/>
          </a:ln>
          <a:effectLst/>
        </p:spPr>
        <p:txBody>
          <a:bodyPr anchor="ctr">
            <a:spAutoFit/>
          </a:bodyPr>
          <a:lstStyle/>
          <a:p>
            <a:pPr algn="ctr"/>
            <a:r>
              <a:rPr lang="en-US" sz="1200"/>
              <a:t>Contribution Arrangement: This field indicates if the employer or the employee will pay for  the coverage. Contributory Means the Employee Pays. Non Contributory means the employer pays</a:t>
            </a:r>
          </a:p>
        </p:txBody>
      </p:sp>
      <p:sp>
        <p:nvSpPr>
          <p:cNvPr id="2057" name="AutoShape 9"/>
          <p:cNvSpPr>
            <a:spLocks/>
          </p:cNvSpPr>
          <p:nvPr/>
        </p:nvSpPr>
        <p:spPr bwMode="auto">
          <a:xfrm>
            <a:off x="5410200" y="2146300"/>
            <a:ext cx="2590800" cy="1014413"/>
          </a:xfrm>
          <a:prstGeom prst="borderCallout2">
            <a:avLst>
              <a:gd name="adj1" fmla="val 11269"/>
              <a:gd name="adj2" fmla="val -2940"/>
              <a:gd name="adj3" fmla="val 11269"/>
              <a:gd name="adj4" fmla="val -25856"/>
              <a:gd name="adj5" fmla="val 296713"/>
              <a:gd name="adj6" fmla="val -49694"/>
            </a:avLst>
          </a:prstGeom>
          <a:solidFill>
            <a:schemeClr val="accent1"/>
          </a:solidFill>
          <a:ln w="9525">
            <a:solidFill>
              <a:schemeClr val="tx1"/>
            </a:solidFill>
            <a:miter lim="800000"/>
            <a:headEnd/>
            <a:tailEnd/>
          </a:ln>
          <a:effectLst/>
        </p:spPr>
        <p:txBody>
          <a:bodyPr anchor="ctr">
            <a:spAutoFit/>
          </a:bodyPr>
          <a:lstStyle/>
          <a:p>
            <a:pPr algn="ctr"/>
            <a:r>
              <a:rPr lang="en-US" sz="1200"/>
              <a:t>Minimum Weekly Benefit: After the weekly salary is multiplied by the benefit % we compare the benefit to the minimum and take the greater of the 2 numbers</a:t>
            </a:r>
          </a:p>
        </p:txBody>
      </p:sp>
      <p:sp>
        <p:nvSpPr>
          <p:cNvPr id="2058" name="AutoShape 10"/>
          <p:cNvSpPr>
            <a:spLocks/>
          </p:cNvSpPr>
          <p:nvPr/>
        </p:nvSpPr>
        <p:spPr bwMode="auto">
          <a:xfrm>
            <a:off x="5867400" y="5360988"/>
            <a:ext cx="2743200" cy="831850"/>
          </a:xfrm>
          <a:prstGeom prst="borderCallout2">
            <a:avLst>
              <a:gd name="adj1" fmla="val 13741"/>
              <a:gd name="adj2" fmla="val -2778"/>
              <a:gd name="adj3" fmla="val 13741"/>
              <a:gd name="adj4" fmla="val -30093"/>
              <a:gd name="adj5" fmla="val 143130"/>
              <a:gd name="adj6" fmla="val -58565"/>
            </a:avLst>
          </a:prstGeom>
          <a:solidFill>
            <a:schemeClr val="accent1"/>
          </a:solidFill>
          <a:ln w="9525">
            <a:solidFill>
              <a:schemeClr val="tx1"/>
            </a:solidFill>
            <a:miter lim="800000"/>
            <a:headEnd/>
            <a:tailEnd/>
          </a:ln>
          <a:effectLst/>
        </p:spPr>
        <p:txBody>
          <a:bodyPr anchor="ctr">
            <a:spAutoFit/>
          </a:bodyPr>
          <a:lstStyle/>
          <a:p>
            <a:pPr algn="ctr"/>
            <a:r>
              <a:rPr lang="en-US" sz="1200"/>
              <a:t>Elimination Period Accident: this is the amount of time an employee must be out of work due to an accident before they start receiving STD payments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2"/>
            <a:ext cx="8229600" cy="411162"/>
          </a:xfrm>
        </p:spPr>
        <p:txBody>
          <a:bodyPr/>
          <a:lstStyle/>
          <a:p>
            <a:r>
              <a:rPr lang="en-US" dirty="0" smtClean="0"/>
              <a:t>Accident Covered Injuries Tab</a:t>
            </a:r>
            <a:endParaRPr lang="en-US" dirty="0"/>
          </a:p>
        </p:txBody>
      </p:sp>
      <p:pic>
        <p:nvPicPr>
          <p:cNvPr id="3" name="Picture 2"/>
          <p:cNvPicPr>
            <a:picLocks noChangeAspect="1"/>
          </p:cNvPicPr>
          <p:nvPr/>
        </p:nvPicPr>
        <p:blipFill rotWithShape="1">
          <a:blip r:embed="rId2"/>
          <a:srcRect l="24400" t="3686" r="21840" b="6841"/>
          <a:stretch/>
        </p:blipFill>
        <p:spPr>
          <a:xfrm>
            <a:off x="2971800" y="368300"/>
            <a:ext cx="3200400" cy="64770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0982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Accident Covered Injuries</a:t>
            </a:r>
            <a:endParaRPr lang="en-US" dirty="0"/>
          </a:p>
        </p:txBody>
      </p:sp>
      <p:pic>
        <p:nvPicPr>
          <p:cNvPr id="3" name="Picture 2"/>
          <p:cNvPicPr>
            <a:picLocks noChangeAspect="1"/>
          </p:cNvPicPr>
          <p:nvPr/>
        </p:nvPicPr>
        <p:blipFill rotWithShape="1">
          <a:blip r:embed="rId2"/>
          <a:srcRect l="23121" t="4737" r="23119" b="14210"/>
          <a:stretch/>
        </p:blipFill>
        <p:spPr>
          <a:xfrm>
            <a:off x="3200400" y="990600"/>
            <a:ext cx="3200400" cy="58674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69076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Accident Additional Benefits</a:t>
            </a:r>
            <a:endParaRPr lang="en-US" dirty="0"/>
          </a:p>
        </p:txBody>
      </p:sp>
      <p:pic>
        <p:nvPicPr>
          <p:cNvPr id="3" name="Picture 2"/>
          <p:cNvPicPr>
            <a:picLocks noChangeAspect="1"/>
          </p:cNvPicPr>
          <p:nvPr/>
        </p:nvPicPr>
        <p:blipFill rotWithShape="1">
          <a:blip r:embed="rId2"/>
          <a:srcRect l="24399" t="10000" r="15440" b="14210"/>
          <a:stretch/>
        </p:blipFill>
        <p:spPr>
          <a:xfrm>
            <a:off x="2590800" y="1371600"/>
            <a:ext cx="3581400" cy="54864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6004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Accident Plan Contribution Tab</a:t>
            </a:r>
            <a:endParaRPr lang="en-US" dirty="0"/>
          </a:p>
        </p:txBody>
      </p:sp>
      <p:pic>
        <p:nvPicPr>
          <p:cNvPr id="3" name="Picture 2"/>
          <p:cNvPicPr>
            <a:picLocks noChangeAspect="1"/>
          </p:cNvPicPr>
          <p:nvPr/>
        </p:nvPicPr>
        <p:blipFill rotWithShape="1">
          <a:blip r:embed="rId2"/>
          <a:srcRect l="24401" t="23684" r="6479" b="18421"/>
          <a:stretch/>
        </p:blipFill>
        <p:spPr>
          <a:xfrm>
            <a:off x="3048000" y="1524000"/>
            <a:ext cx="4114800" cy="41910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57771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Waiver of Premium</a:t>
            </a:r>
            <a:endParaRPr lang="en-US" dirty="0"/>
          </a:p>
        </p:txBody>
      </p:sp>
      <p:pic>
        <p:nvPicPr>
          <p:cNvPr id="3" name="Picture 2"/>
          <p:cNvPicPr>
            <a:picLocks noChangeAspect="1"/>
          </p:cNvPicPr>
          <p:nvPr/>
        </p:nvPicPr>
        <p:blipFill rotWithShape="1">
          <a:blip r:embed="rId2"/>
          <a:srcRect l="24401" t="41579" r="6479" b="11053"/>
          <a:stretch/>
        </p:blipFill>
        <p:spPr>
          <a:xfrm>
            <a:off x="2438400" y="2133600"/>
            <a:ext cx="4114800" cy="34290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6577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Exclusions </a:t>
            </a:r>
            <a:endParaRPr lang="en-US" dirty="0"/>
          </a:p>
        </p:txBody>
      </p:sp>
      <p:pic>
        <p:nvPicPr>
          <p:cNvPr id="3" name="Picture 2"/>
          <p:cNvPicPr>
            <a:picLocks noChangeAspect="1"/>
          </p:cNvPicPr>
          <p:nvPr/>
        </p:nvPicPr>
        <p:blipFill rotWithShape="1">
          <a:blip r:embed="rId2"/>
          <a:srcRect l="24401" t="22632" r="6479" b="16315"/>
          <a:stretch/>
        </p:blipFill>
        <p:spPr>
          <a:xfrm>
            <a:off x="2362200" y="1981200"/>
            <a:ext cx="4114800" cy="44196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40257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Accident Spouse Plan Design</a:t>
            </a:r>
            <a:endParaRPr lang="en-US" dirty="0"/>
          </a:p>
        </p:txBody>
      </p:sp>
      <p:pic>
        <p:nvPicPr>
          <p:cNvPr id="3" name="Picture 2"/>
          <p:cNvPicPr>
            <a:picLocks noChangeAspect="1"/>
          </p:cNvPicPr>
          <p:nvPr/>
        </p:nvPicPr>
        <p:blipFill rotWithShape="1">
          <a:blip r:embed="rId2"/>
          <a:srcRect l="16488" t="14861" r="13051" b="30087"/>
          <a:stretch/>
        </p:blipFill>
        <p:spPr>
          <a:xfrm>
            <a:off x="1447799" y="2362200"/>
            <a:ext cx="6248401" cy="3581401"/>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25779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Child Plan Design</a:t>
            </a:r>
            <a:endParaRPr lang="en-US" dirty="0"/>
          </a:p>
        </p:txBody>
      </p:sp>
      <p:pic>
        <p:nvPicPr>
          <p:cNvPr id="3" name="Picture 2"/>
          <p:cNvPicPr>
            <a:picLocks noChangeAspect="1"/>
          </p:cNvPicPr>
          <p:nvPr/>
        </p:nvPicPr>
        <p:blipFill rotWithShape="1">
          <a:blip r:embed="rId2"/>
          <a:srcRect l="16488" t="18375" r="3598" b="27746"/>
          <a:stretch/>
        </p:blipFill>
        <p:spPr>
          <a:xfrm>
            <a:off x="1028699" y="2362200"/>
            <a:ext cx="7086601" cy="3505201"/>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3396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Covered ADD</a:t>
            </a:r>
            <a:endParaRPr lang="en-US" dirty="0"/>
          </a:p>
        </p:txBody>
      </p:sp>
      <p:pic>
        <p:nvPicPr>
          <p:cNvPr id="3" name="Picture 2"/>
          <p:cNvPicPr>
            <a:picLocks noChangeAspect="1"/>
          </p:cNvPicPr>
          <p:nvPr/>
        </p:nvPicPr>
        <p:blipFill rotWithShape="1">
          <a:blip r:embed="rId2"/>
          <a:srcRect l="15628" t="6662" r="1880" b="7833"/>
          <a:stretch/>
        </p:blipFill>
        <p:spPr>
          <a:xfrm>
            <a:off x="914399" y="1219200"/>
            <a:ext cx="7315201" cy="5562601"/>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12439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533400"/>
          </a:xfrm>
        </p:spPr>
        <p:txBody>
          <a:bodyPr/>
          <a:lstStyle/>
          <a:p>
            <a:r>
              <a:rPr lang="en-US" dirty="0" smtClean="0"/>
              <a:t>Accident Covered ADD</a:t>
            </a:r>
            <a:endParaRPr lang="en-US" dirty="0"/>
          </a:p>
        </p:txBody>
      </p:sp>
      <p:pic>
        <p:nvPicPr>
          <p:cNvPr id="3" name="Picture 2"/>
          <p:cNvPicPr>
            <a:picLocks noChangeAspect="1"/>
          </p:cNvPicPr>
          <p:nvPr/>
        </p:nvPicPr>
        <p:blipFill rotWithShape="1">
          <a:blip r:embed="rId2"/>
          <a:srcRect l="23006" t="3684" r="9509" b="5790"/>
          <a:stretch/>
        </p:blipFill>
        <p:spPr>
          <a:xfrm>
            <a:off x="2743200" y="512936"/>
            <a:ext cx="4038600" cy="6314902"/>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4517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a:t>STD Plan Design 2</a:t>
            </a:r>
          </a:p>
        </p:txBody>
      </p:sp>
      <p:pic>
        <p:nvPicPr>
          <p:cNvPr id="3076" name="Picture 4"/>
          <p:cNvPicPr>
            <a:picLocks noChangeAspect="1" noChangeArrowheads="1"/>
          </p:cNvPicPr>
          <p:nvPr/>
        </p:nvPicPr>
        <p:blipFill>
          <a:blip r:embed="rId2" cstate="print"/>
          <a:srcRect/>
          <a:stretch>
            <a:fillRect/>
          </a:stretch>
        </p:blipFill>
        <p:spPr bwMode="auto">
          <a:xfrm>
            <a:off x="533400" y="1068388"/>
            <a:ext cx="8001000" cy="5789612"/>
          </a:xfrm>
          <a:prstGeom prst="rect">
            <a:avLst/>
          </a:prstGeom>
          <a:noFill/>
          <a:ln w="9525">
            <a:noFill/>
            <a:miter lim="800000"/>
            <a:headEnd/>
            <a:tailEnd/>
          </a:ln>
          <a:effectLst/>
        </p:spPr>
      </p:pic>
      <p:sp>
        <p:nvSpPr>
          <p:cNvPr id="3077" name="AutoShape 5"/>
          <p:cNvSpPr>
            <a:spLocks/>
          </p:cNvSpPr>
          <p:nvPr/>
        </p:nvSpPr>
        <p:spPr bwMode="auto">
          <a:xfrm>
            <a:off x="5943600" y="914400"/>
            <a:ext cx="2743200" cy="831850"/>
          </a:xfrm>
          <a:prstGeom prst="borderCallout2">
            <a:avLst>
              <a:gd name="adj1" fmla="val 13741"/>
              <a:gd name="adj2" fmla="val -2778"/>
              <a:gd name="adj3" fmla="val 13741"/>
              <a:gd name="adj4" fmla="val -32986"/>
              <a:gd name="adj5" fmla="val 54199"/>
              <a:gd name="adj6" fmla="val -64468"/>
            </a:avLst>
          </a:prstGeom>
          <a:solidFill>
            <a:schemeClr val="accent1"/>
          </a:solidFill>
          <a:ln w="9525">
            <a:solidFill>
              <a:schemeClr val="tx1"/>
            </a:solidFill>
            <a:miter lim="800000"/>
            <a:headEnd/>
            <a:tailEnd/>
          </a:ln>
          <a:effectLst/>
        </p:spPr>
        <p:txBody>
          <a:bodyPr anchor="ctr">
            <a:spAutoFit/>
          </a:bodyPr>
          <a:lstStyle/>
          <a:p>
            <a:pPr algn="ctr"/>
            <a:r>
              <a:rPr lang="en-US" sz="1200"/>
              <a:t>Elimination Period Accident: this is the amount of time an employee must be out of work due to an accident before they start receiving STD payments</a:t>
            </a:r>
          </a:p>
        </p:txBody>
      </p:sp>
      <p:sp>
        <p:nvSpPr>
          <p:cNvPr id="3078" name="AutoShape 6"/>
          <p:cNvSpPr>
            <a:spLocks/>
          </p:cNvSpPr>
          <p:nvPr/>
        </p:nvSpPr>
        <p:spPr bwMode="auto">
          <a:xfrm>
            <a:off x="5638800" y="5410200"/>
            <a:ext cx="2743200" cy="1196975"/>
          </a:xfrm>
          <a:prstGeom prst="borderCallout2">
            <a:avLst>
              <a:gd name="adj1" fmla="val 9551"/>
              <a:gd name="adj2" fmla="val -2778"/>
              <a:gd name="adj3" fmla="val 9551"/>
              <a:gd name="adj4" fmla="val -37037"/>
              <a:gd name="adj5" fmla="val -150398"/>
              <a:gd name="adj6" fmla="val -72801"/>
            </a:avLst>
          </a:prstGeom>
          <a:solidFill>
            <a:schemeClr val="accent1"/>
          </a:solidFill>
          <a:ln w="9525">
            <a:solidFill>
              <a:schemeClr val="tx1"/>
            </a:solidFill>
            <a:miter lim="800000"/>
            <a:headEnd/>
            <a:tailEnd/>
          </a:ln>
          <a:effectLst/>
        </p:spPr>
        <p:txBody>
          <a:bodyPr anchor="ctr">
            <a:spAutoFit/>
          </a:bodyPr>
          <a:lstStyle/>
          <a:p>
            <a:pPr algn="ctr"/>
            <a:r>
              <a:rPr lang="en-US" sz="1200"/>
              <a:t>Pre Existing condition: Indicates if Prudential will exclude disability  payment for pre existing conditions. Passes to Standard Register as Yes (Any Value other than None) and No (Value = None)</a:t>
            </a:r>
          </a:p>
        </p:txBody>
      </p:sp>
      <p:sp>
        <p:nvSpPr>
          <p:cNvPr id="3079" name="AutoShape 7"/>
          <p:cNvSpPr>
            <a:spLocks/>
          </p:cNvSpPr>
          <p:nvPr/>
        </p:nvSpPr>
        <p:spPr bwMode="auto">
          <a:xfrm>
            <a:off x="5791200" y="1820863"/>
            <a:ext cx="2743200" cy="831850"/>
          </a:xfrm>
          <a:prstGeom prst="borderCallout2">
            <a:avLst>
              <a:gd name="adj1" fmla="val 13741"/>
              <a:gd name="adj2" fmla="val -2778"/>
              <a:gd name="adj3" fmla="val 13741"/>
              <a:gd name="adj4" fmla="val -34435"/>
              <a:gd name="adj5" fmla="val -1718"/>
              <a:gd name="adj6" fmla="val -67421"/>
            </a:avLst>
          </a:prstGeom>
          <a:solidFill>
            <a:schemeClr val="accent1"/>
          </a:solidFill>
          <a:ln w="9525">
            <a:solidFill>
              <a:schemeClr val="tx1"/>
            </a:solidFill>
            <a:miter lim="800000"/>
            <a:headEnd/>
            <a:tailEnd/>
          </a:ln>
          <a:effectLst/>
        </p:spPr>
        <p:txBody>
          <a:bodyPr anchor="ctr">
            <a:spAutoFit/>
          </a:bodyPr>
          <a:lstStyle/>
          <a:p>
            <a:pPr algn="ctr"/>
            <a:r>
              <a:rPr lang="en-US" sz="1200"/>
              <a:t>Maximum Benefit Duration: This is the maximum amount of time Prudential will pay STD benefits. This passes to Standard Register</a:t>
            </a:r>
          </a:p>
        </p:txBody>
      </p:sp>
      <p:sp>
        <p:nvSpPr>
          <p:cNvPr id="3080" name="AutoShape 8"/>
          <p:cNvSpPr>
            <a:spLocks/>
          </p:cNvSpPr>
          <p:nvPr/>
        </p:nvSpPr>
        <p:spPr bwMode="auto">
          <a:xfrm>
            <a:off x="5029200" y="3751263"/>
            <a:ext cx="3352800" cy="1379537"/>
          </a:xfrm>
          <a:prstGeom prst="borderCallout2">
            <a:avLst>
              <a:gd name="adj1" fmla="val 8287"/>
              <a:gd name="adj2" fmla="val -2273"/>
              <a:gd name="adj3" fmla="val 8287"/>
              <a:gd name="adj4" fmla="val -22398"/>
              <a:gd name="adj5" fmla="val -22671"/>
              <a:gd name="adj6" fmla="val -43231"/>
            </a:avLst>
          </a:prstGeom>
          <a:solidFill>
            <a:schemeClr val="accent1"/>
          </a:solidFill>
          <a:ln w="9525">
            <a:solidFill>
              <a:schemeClr val="tx1"/>
            </a:solidFill>
            <a:miter lim="800000"/>
            <a:headEnd/>
            <a:tailEnd/>
          </a:ln>
          <a:effectLst/>
        </p:spPr>
        <p:txBody>
          <a:bodyPr anchor="ctr">
            <a:spAutoFit/>
          </a:bodyPr>
          <a:lstStyle/>
          <a:p>
            <a:pPr algn="ctr"/>
            <a:r>
              <a:rPr lang="en-US" sz="1200"/>
              <a:t>Partial Disability: This field indicates if we will pay partial benefits if you are less than completely disabled. There is also a 2</a:t>
            </a:r>
            <a:r>
              <a:rPr lang="en-US" sz="1200" baseline="30000"/>
              <a:t>nd</a:t>
            </a:r>
            <a:r>
              <a:rPr lang="en-US" sz="1200"/>
              <a:t> field partial disability 0 day residual. Which indicates that if you attempt to return to work but cannot we will not force you to repeat the elimination period (Both Go to Standard Register)</a:t>
            </a:r>
          </a:p>
        </p:txBody>
      </p:sp>
      <p:sp>
        <p:nvSpPr>
          <p:cNvPr id="3081" name="AutoShape 9"/>
          <p:cNvSpPr>
            <a:spLocks/>
          </p:cNvSpPr>
          <p:nvPr/>
        </p:nvSpPr>
        <p:spPr bwMode="auto">
          <a:xfrm>
            <a:off x="4800600" y="2668588"/>
            <a:ext cx="3429000" cy="831850"/>
          </a:xfrm>
          <a:prstGeom prst="borderCallout2">
            <a:avLst>
              <a:gd name="adj1" fmla="val 11269"/>
              <a:gd name="adj2" fmla="val -2222"/>
              <a:gd name="adj3" fmla="val 11269"/>
              <a:gd name="adj4" fmla="val -20000"/>
              <a:gd name="adj5" fmla="val 71204"/>
              <a:gd name="adj6" fmla="val -38519"/>
            </a:avLst>
          </a:prstGeom>
          <a:solidFill>
            <a:schemeClr val="accent1"/>
          </a:solidFill>
          <a:ln w="9525">
            <a:solidFill>
              <a:schemeClr val="tx1"/>
            </a:solidFill>
            <a:miter lim="800000"/>
            <a:headEnd/>
            <a:tailEnd/>
          </a:ln>
          <a:effectLst/>
        </p:spPr>
        <p:txBody>
          <a:bodyPr anchor="ctr">
            <a:spAutoFit/>
          </a:bodyPr>
          <a:lstStyle/>
          <a:p>
            <a:pPr algn="ctr"/>
            <a:r>
              <a:rPr lang="en-US" sz="1200"/>
              <a:t>Prudent Person pre ex: Indicates that we will not cover a sickness if you fail to seek treatment for an illness or injury that a normal person would seek treatment for. Standard Register</a:t>
            </a:r>
          </a:p>
        </p:txBody>
      </p:sp>
      <p:sp>
        <p:nvSpPr>
          <p:cNvPr id="3082" name="AutoShape 10"/>
          <p:cNvSpPr>
            <a:spLocks/>
          </p:cNvSpPr>
          <p:nvPr/>
        </p:nvSpPr>
        <p:spPr bwMode="auto">
          <a:xfrm>
            <a:off x="381000" y="4324350"/>
            <a:ext cx="1143000" cy="2109788"/>
          </a:xfrm>
          <a:prstGeom prst="borderCallout2">
            <a:avLst>
              <a:gd name="adj1" fmla="val 5417"/>
              <a:gd name="adj2" fmla="val 106667"/>
              <a:gd name="adj3" fmla="val 5417"/>
              <a:gd name="adj4" fmla="val 202639"/>
              <a:gd name="adj5" fmla="val 56134"/>
              <a:gd name="adj6" fmla="val 302361"/>
            </a:avLst>
          </a:prstGeom>
          <a:solidFill>
            <a:schemeClr val="accent1"/>
          </a:solidFill>
          <a:ln w="9525">
            <a:solidFill>
              <a:schemeClr val="tx1"/>
            </a:solidFill>
            <a:miter lim="800000"/>
            <a:headEnd/>
            <a:tailEnd/>
          </a:ln>
          <a:effectLst/>
        </p:spPr>
        <p:txBody>
          <a:bodyPr anchor="ctr">
            <a:spAutoFit/>
          </a:bodyPr>
          <a:lstStyle/>
          <a:p>
            <a:pPr algn="ctr"/>
            <a:r>
              <a:rPr lang="en-US" sz="1200"/>
              <a:t>Survivor Benefit and Accelerated Survivor benefit: Pays a benefit to your family if you die while on STD disability.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Accident Covered ADD</a:t>
            </a:r>
            <a:endParaRPr lang="en-US" dirty="0"/>
          </a:p>
        </p:txBody>
      </p:sp>
      <p:pic>
        <p:nvPicPr>
          <p:cNvPr id="3" name="Picture 2"/>
          <p:cNvPicPr>
            <a:picLocks noChangeAspect="1"/>
          </p:cNvPicPr>
          <p:nvPr/>
        </p:nvPicPr>
        <p:blipFill rotWithShape="1">
          <a:blip r:embed="rId2"/>
          <a:srcRect l="24540" t="3158" r="21472" b="15789"/>
          <a:stretch/>
        </p:blipFill>
        <p:spPr>
          <a:xfrm>
            <a:off x="2743200" y="990600"/>
            <a:ext cx="3352800" cy="58674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97932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Employee Custom Age Reduction</a:t>
            </a:r>
            <a:endParaRPr lang="en-US" dirty="0"/>
          </a:p>
        </p:txBody>
      </p:sp>
      <p:pic>
        <p:nvPicPr>
          <p:cNvPr id="3" name="Picture 2"/>
          <p:cNvPicPr>
            <a:picLocks noChangeAspect="1"/>
          </p:cNvPicPr>
          <p:nvPr/>
        </p:nvPicPr>
        <p:blipFill rotWithShape="1">
          <a:blip r:embed="rId2"/>
          <a:srcRect l="23007" r="5827" b="36316"/>
          <a:stretch/>
        </p:blipFill>
        <p:spPr>
          <a:xfrm>
            <a:off x="2209800" y="2247900"/>
            <a:ext cx="4419600" cy="46101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61098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Accident Commissions </a:t>
            </a:r>
            <a:endParaRPr lang="en-US" dirty="0"/>
          </a:p>
        </p:txBody>
      </p:sp>
      <p:pic>
        <p:nvPicPr>
          <p:cNvPr id="3" name="Picture 2"/>
          <p:cNvPicPr>
            <a:picLocks noChangeAspect="1"/>
          </p:cNvPicPr>
          <p:nvPr/>
        </p:nvPicPr>
        <p:blipFill rotWithShape="1">
          <a:blip r:embed="rId2"/>
          <a:srcRect l="23007" t="3684" r="5827" b="14210"/>
          <a:stretch/>
        </p:blipFill>
        <p:spPr>
          <a:xfrm>
            <a:off x="2133600" y="846138"/>
            <a:ext cx="4419600" cy="59436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10236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a:t>
            </a:r>
            <a:r>
              <a:rPr lang="en-US" dirty="0" err="1" smtClean="0"/>
              <a:t>Inforce</a:t>
            </a:r>
            <a:r>
              <a:rPr lang="en-US" dirty="0" smtClean="0"/>
              <a:t> Information</a:t>
            </a:r>
            <a:endParaRPr lang="en-US" dirty="0"/>
          </a:p>
        </p:txBody>
      </p:sp>
      <p:pic>
        <p:nvPicPr>
          <p:cNvPr id="3" name="Picture 2"/>
          <p:cNvPicPr>
            <a:picLocks noChangeAspect="1"/>
          </p:cNvPicPr>
          <p:nvPr/>
        </p:nvPicPr>
        <p:blipFill rotWithShape="1">
          <a:blip r:embed="rId2"/>
          <a:srcRect l="9362" t="36316" r="2988" b="34210"/>
          <a:stretch/>
        </p:blipFill>
        <p:spPr>
          <a:xfrm>
            <a:off x="685800" y="2438400"/>
            <a:ext cx="8382000" cy="21336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43424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Financial Devices</a:t>
            </a:r>
            <a:endParaRPr lang="en-US" dirty="0"/>
          </a:p>
        </p:txBody>
      </p:sp>
      <p:pic>
        <p:nvPicPr>
          <p:cNvPr id="3" name="Picture 2"/>
          <p:cNvPicPr>
            <a:picLocks noChangeAspect="1"/>
          </p:cNvPicPr>
          <p:nvPr/>
        </p:nvPicPr>
        <p:blipFill rotWithShape="1">
          <a:blip r:embed="rId2"/>
          <a:srcRect l="14144" t="20526" r="3785" b="19474"/>
          <a:stretch/>
        </p:blipFill>
        <p:spPr>
          <a:xfrm>
            <a:off x="457200" y="1981200"/>
            <a:ext cx="7848600" cy="43434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4428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Renewals </a:t>
            </a:r>
            <a:endParaRPr lang="en-US" dirty="0"/>
          </a:p>
        </p:txBody>
      </p:sp>
      <p:pic>
        <p:nvPicPr>
          <p:cNvPr id="3" name="Picture 2"/>
          <p:cNvPicPr>
            <a:picLocks noChangeAspect="1"/>
          </p:cNvPicPr>
          <p:nvPr/>
        </p:nvPicPr>
        <p:blipFill rotWithShape="1">
          <a:blip r:embed="rId2"/>
          <a:srcRect l="15737" t="38421" r="2988" b="31053"/>
          <a:stretch/>
        </p:blipFill>
        <p:spPr>
          <a:xfrm>
            <a:off x="1295400" y="2590800"/>
            <a:ext cx="7772400" cy="22098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15467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Spouse Age Reduction</a:t>
            </a:r>
            <a:endParaRPr lang="en-US" dirty="0"/>
          </a:p>
        </p:txBody>
      </p:sp>
      <p:pic>
        <p:nvPicPr>
          <p:cNvPr id="3" name="Picture 2"/>
          <p:cNvPicPr>
            <a:picLocks noChangeAspect="1"/>
          </p:cNvPicPr>
          <p:nvPr/>
        </p:nvPicPr>
        <p:blipFill rotWithShape="1">
          <a:blip r:embed="rId2"/>
          <a:srcRect l="15427" t="43817" r="2563" b="15379"/>
          <a:stretch/>
        </p:blipFill>
        <p:spPr>
          <a:xfrm>
            <a:off x="609600" y="2362200"/>
            <a:ext cx="7772401" cy="2514601"/>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375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Accident Rates </a:t>
            </a:r>
            <a:endParaRPr lang="en-US" dirty="0"/>
          </a:p>
        </p:txBody>
      </p:sp>
      <p:pic>
        <p:nvPicPr>
          <p:cNvPr id="3" name="Picture 2"/>
          <p:cNvPicPr>
            <a:picLocks noChangeAspect="1"/>
          </p:cNvPicPr>
          <p:nvPr/>
        </p:nvPicPr>
        <p:blipFill rotWithShape="1">
          <a:blip r:embed="rId2"/>
          <a:srcRect l="14623" t="38871" r="9799" b="26507"/>
          <a:stretch/>
        </p:blipFill>
        <p:spPr>
          <a:xfrm>
            <a:off x="1219199" y="2743199"/>
            <a:ext cx="7162801" cy="2133601"/>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98482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571500"/>
          </a:xfrm>
        </p:spPr>
        <p:txBody>
          <a:bodyPr/>
          <a:lstStyle/>
          <a:p>
            <a:r>
              <a:rPr lang="en-US" dirty="0" smtClean="0"/>
              <a:t>Absence Plan Design</a:t>
            </a:r>
            <a:endParaRPr lang="en-US" dirty="0"/>
          </a:p>
        </p:txBody>
      </p:sp>
      <p:pic>
        <p:nvPicPr>
          <p:cNvPr id="3" name="Picture 2"/>
          <p:cNvPicPr>
            <a:picLocks noChangeAspect="1"/>
          </p:cNvPicPr>
          <p:nvPr/>
        </p:nvPicPr>
        <p:blipFill rotWithShape="1">
          <a:blip r:embed="rId2"/>
          <a:srcRect l="14730" t="5789" r="7515" b="7895"/>
          <a:stretch/>
        </p:blipFill>
        <p:spPr>
          <a:xfrm>
            <a:off x="876300" y="609600"/>
            <a:ext cx="7391400" cy="62484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3938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Absence Commissions </a:t>
            </a:r>
            <a:endParaRPr lang="en-US" dirty="0"/>
          </a:p>
        </p:txBody>
      </p:sp>
      <p:pic>
        <p:nvPicPr>
          <p:cNvPr id="3" name="Picture 2"/>
          <p:cNvPicPr>
            <a:picLocks noChangeAspect="1"/>
          </p:cNvPicPr>
          <p:nvPr/>
        </p:nvPicPr>
        <p:blipFill rotWithShape="1">
          <a:blip r:embed="rId2"/>
          <a:srcRect l="23007" t="3684" r="5827" b="14210"/>
          <a:stretch/>
        </p:blipFill>
        <p:spPr>
          <a:xfrm>
            <a:off x="2133600" y="846138"/>
            <a:ext cx="4419600" cy="59436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5333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r>
              <a:rPr lang="en-US"/>
              <a:t>STD Rating &amp; Plan Admin</a:t>
            </a:r>
          </a:p>
        </p:txBody>
      </p:sp>
      <p:pic>
        <p:nvPicPr>
          <p:cNvPr id="4100" name="Picture 4"/>
          <p:cNvPicPr>
            <a:picLocks noChangeAspect="1" noChangeArrowheads="1"/>
          </p:cNvPicPr>
          <p:nvPr/>
        </p:nvPicPr>
        <p:blipFill>
          <a:blip r:embed="rId2" cstate="print"/>
          <a:srcRect/>
          <a:stretch>
            <a:fillRect/>
          </a:stretch>
        </p:blipFill>
        <p:spPr bwMode="auto">
          <a:xfrm>
            <a:off x="838200" y="1454150"/>
            <a:ext cx="7467600" cy="5403850"/>
          </a:xfrm>
          <a:prstGeom prst="rect">
            <a:avLst/>
          </a:prstGeom>
          <a:noFill/>
          <a:ln w="9525">
            <a:noFill/>
            <a:miter lim="800000"/>
            <a:headEnd/>
            <a:tailEnd/>
          </a:ln>
          <a:effectLst/>
        </p:spPr>
      </p:pic>
      <p:sp>
        <p:nvSpPr>
          <p:cNvPr id="4101" name="AutoShape 5"/>
          <p:cNvSpPr>
            <a:spLocks/>
          </p:cNvSpPr>
          <p:nvPr/>
        </p:nvSpPr>
        <p:spPr bwMode="auto">
          <a:xfrm>
            <a:off x="533400" y="3733800"/>
            <a:ext cx="1271588" cy="1014413"/>
          </a:xfrm>
          <a:prstGeom prst="borderCallout2">
            <a:avLst>
              <a:gd name="adj1" fmla="val 11269"/>
              <a:gd name="adj2" fmla="val 105991"/>
              <a:gd name="adj3" fmla="val 11269"/>
              <a:gd name="adj4" fmla="val 162046"/>
              <a:gd name="adj5" fmla="val -1250"/>
              <a:gd name="adj6" fmla="val 244944"/>
            </a:avLst>
          </a:prstGeom>
          <a:solidFill>
            <a:schemeClr val="accent1"/>
          </a:solidFill>
          <a:ln w="9525">
            <a:solidFill>
              <a:schemeClr val="tx1"/>
            </a:solidFill>
            <a:miter lim="800000"/>
            <a:headEnd/>
            <a:tailEnd/>
          </a:ln>
          <a:effectLst/>
        </p:spPr>
        <p:txBody>
          <a:bodyPr anchor="ctr">
            <a:spAutoFit/>
          </a:bodyPr>
          <a:lstStyle/>
          <a:p>
            <a:pPr algn="ctr"/>
            <a:r>
              <a:rPr lang="en-US" sz="1200"/>
              <a:t>Age Banded Rating: The field indicates if rates vary based on age. </a:t>
            </a:r>
          </a:p>
        </p:txBody>
      </p:sp>
      <p:sp>
        <p:nvSpPr>
          <p:cNvPr id="4102" name="AutoShape 6"/>
          <p:cNvSpPr>
            <a:spLocks/>
          </p:cNvSpPr>
          <p:nvPr/>
        </p:nvSpPr>
        <p:spPr bwMode="auto">
          <a:xfrm>
            <a:off x="6477000" y="2268538"/>
            <a:ext cx="2438400" cy="2109787"/>
          </a:xfrm>
          <a:prstGeom prst="borderCallout2">
            <a:avLst>
              <a:gd name="adj1" fmla="val 5417"/>
              <a:gd name="adj2" fmla="val -3125"/>
              <a:gd name="adj3" fmla="val 5417"/>
              <a:gd name="adj4" fmla="val -39194"/>
              <a:gd name="adj5" fmla="val 50338"/>
              <a:gd name="adj6" fmla="val -76495"/>
            </a:avLst>
          </a:prstGeom>
          <a:solidFill>
            <a:schemeClr val="accent1"/>
          </a:solidFill>
          <a:ln w="9525">
            <a:solidFill>
              <a:schemeClr val="tx1"/>
            </a:solidFill>
            <a:miter lim="800000"/>
            <a:headEnd/>
            <a:tailEnd/>
          </a:ln>
          <a:effectLst/>
        </p:spPr>
        <p:txBody>
          <a:bodyPr anchor="ctr">
            <a:spAutoFit/>
          </a:bodyPr>
          <a:lstStyle/>
          <a:p>
            <a:pPr algn="ctr"/>
            <a:r>
              <a:rPr lang="en-US" sz="1200"/>
              <a:t>Rate Expression: This field indicates what the rate will be multiplied by to determine the employee’s deduction. There are 2 basic kinds of rate expressions. Volume based and life based. Volume based rate take the amount of the employee benefit divides by the amount and multiplies by the rate. Life based rates charge a flat fee if the ee enrolls.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Absence Rates </a:t>
            </a:r>
            <a:endParaRPr lang="en-US" dirty="0"/>
          </a:p>
        </p:txBody>
      </p:sp>
      <p:pic>
        <p:nvPicPr>
          <p:cNvPr id="3" name="Picture 2"/>
          <p:cNvPicPr>
            <a:picLocks noChangeAspect="1"/>
          </p:cNvPicPr>
          <p:nvPr/>
        </p:nvPicPr>
        <p:blipFill rotWithShape="1">
          <a:blip r:embed="rId2"/>
          <a:srcRect l="14729" t="59474" r="24349" b="15263"/>
          <a:stretch/>
        </p:blipFill>
        <p:spPr>
          <a:xfrm>
            <a:off x="1219200" y="4114800"/>
            <a:ext cx="5791200" cy="1828800"/>
          </a:xfrm>
          <a:prstGeom prst="rect">
            <a:avLst/>
          </a:prstGeom>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9065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Term Disability</a:t>
            </a:r>
            <a:endParaRPr lang="en-US" dirty="0"/>
          </a:p>
        </p:txBody>
      </p:sp>
      <p:sp>
        <p:nvSpPr>
          <p:cNvPr id="3" name="Rectangle 2"/>
          <p:cNvSpPr txBox="1">
            <a:spLocks noChangeArrowheads="1"/>
          </p:cNvSpPr>
          <p:nvPr/>
        </p:nvSpPr>
        <p:spPr>
          <a:xfrm>
            <a:off x="685800" y="990600"/>
            <a:ext cx="7772400" cy="1143000"/>
          </a:xfrm>
          <a:prstGeom prst="rect">
            <a:avLst/>
          </a:prstGeom>
        </p:spPr>
        <p:txBody>
          <a:bodyPr vert="horz" lIns="82058" tIns="41029" rIns="82058" bIns="41029"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effectLst/>
                <a:uLnTx/>
                <a:uFillTx/>
                <a:latin typeface="+mj-lt"/>
                <a:ea typeface="+mj-ea"/>
                <a:cs typeface="+mj-cs"/>
              </a:rPr>
              <a:t>What is Long Term Disability (LTD)?</a:t>
            </a:r>
            <a:endParaRPr kumimoji="0" lang="en-US" sz="2200" b="1" i="0" u="none" strike="noStrike" kern="1200" cap="none" spc="0" normalizeH="0" baseline="0" noProof="0" dirty="0">
              <a:ln>
                <a:noFill/>
              </a:ln>
              <a:effectLst/>
              <a:uLnTx/>
              <a:uFillTx/>
              <a:latin typeface="+mj-lt"/>
              <a:ea typeface="+mj-ea"/>
              <a:cs typeface="+mj-cs"/>
            </a:endParaRPr>
          </a:p>
        </p:txBody>
      </p:sp>
      <p:sp>
        <p:nvSpPr>
          <p:cNvPr id="4" name="Rectangle 3"/>
          <p:cNvSpPr/>
          <p:nvPr/>
        </p:nvSpPr>
        <p:spPr>
          <a:xfrm>
            <a:off x="0" y="1905000"/>
            <a:ext cx="9144000" cy="3139321"/>
          </a:xfrm>
          <a:prstGeom prst="rect">
            <a:avLst/>
          </a:prstGeom>
        </p:spPr>
        <p:txBody>
          <a:bodyPr wrap="square">
            <a:spAutoFit/>
          </a:bodyPr>
          <a:lstStyle/>
          <a:p>
            <a:pPr>
              <a:buFontTx/>
              <a:buChar char="•"/>
            </a:pPr>
            <a:r>
              <a:rPr lang="en-US" dirty="0" smtClean="0"/>
              <a:t>LTD is a disability product that pays the employee a benefit, usually a percentage of there earnings, if they become injured or sick and are out long enough.</a:t>
            </a:r>
          </a:p>
          <a:p>
            <a:pPr>
              <a:buFontTx/>
              <a:buChar char="•"/>
            </a:pPr>
            <a:r>
              <a:rPr lang="en-US" dirty="0" smtClean="0"/>
              <a:t>LTD only has 1 benefit amount either a percentage of the employee’s earnings or a flat dollar amount.</a:t>
            </a:r>
          </a:p>
          <a:p>
            <a:pPr>
              <a:buFontTx/>
              <a:buChar char="•"/>
            </a:pPr>
            <a:r>
              <a:rPr lang="en-US" dirty="0" smtClean="0"/>
              <a:t>LTD can be setup as contributory or non contributory or anything in between. Partially contributory plans are more common in the disability products</a:t>
            </a:r>
          </a:p>
          <a:p>
            <a:pPr>
              <a:buFontTx/>
              <a:buChar char="•"/>
            </a:pPr>
            <a:r>
              <a:rPr lang="en-US" dirty="0" smtClean="0"/>
              <a:t>Most of the variables we will see affect Standard Register and do not impact the Web.</a:t>
            </a:r>
          </a:p>
          <a:p>
            <a:pPr>
              <a:buFontTx/>
              <a:buChar char="•"/>
            </a:pPr>
            <a:r>
              <a:rPr lang="en-US" dirty="0" smtClean="0"/>
              <a:t>LTD rates are usually single flat rates but can be age banded. I have not seen smoker non smoker rates </a:t>
            </a:r>
          </a:p>
          <a:p>
            <a:pPr>
              <a:buFontTx/>
              <a:buChar char="•"/>
            </a:pPr>
            <a:r>
              <a:rPr lang="en-US" dirty="0" smtClean="0"/>
              <a:t>The Main difference between STD and LTD is the length of time the disability is covered for. This leads to several additional benefits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0"/>
            <a:ext cx="7772400" cy="1143000"/>
          </a:xfrm>
        </p:spPr>
        <p:txBody>
          <a:bodyPr/>
          <a:lstStyle/>
          <a:p>
            <a:r>
              <a:rPr lang="en-US"/>
              <a:t>LTD Contract Type</a:t>
            </a:r>
          </a:p>
        </p:txBody>
      </p:sp>
      <p:pic>
        <p:nvPicPr>
          <p:cNvPr id="2051" name="Picture 3"/>
          <p:cNvPicPr>
            <a:picLocks noChangeAspect="1" noChangeArrowheads="1"/>
          </p:cNvPicPr>
          <p:nvPr/>
        </p:nvPicPr>
        <p:blipFill>
          <a:blip r:embed="rId2" cstate="print"/>
          <a:srcRect/>
          <a:stretch>
            <a:fillRect/>
          </a:stretch>
        </p:blipFill>
        <p:spPr bwMode="auto">
          <a:xfrm>
            <a:off x="533400" y="1233488"/>
            <a:ext cx="7772400" cy="5624512"/>
          </a:xfrm>
          <a:prstGeom prst="rect">
            <a:avLst/>
          </a:prstGeom>
          <a:noFill/>
          <a:ln w="9525">
            <a:noFill/>
            <a:miter lim="800000"/>
            <a:headEnd/>
            <a:tailEnd/>
          </a:ln>
          <a:effectLst/>
        </p:spPr>
      </p:pic>
      <p:sp>
        <p:nvSpPr>
          <p:cNvPr id="2052" name="AutoShape 4"/>
          <p:cNvSpPr>
            <a:spLocks/>
          </p:cNvSpPr>
          <p:nvPr/>
        </p:nvSpPr>
        <p:spPr bwMode="auto">
          <a:xfrm>
            <a:off x="152400" y="1636713"/>
            <a:ext cx="1219200" cy="2109787"/>
          </a:xfrm>
          <a:prstGeom prst="borderCallout2">
            <a:avLst>
              <a:gd name="adj1" fmla="val 5417"/>
              <a:gd name="adj2" fmla="val 106250"/>
              <a:gd name="adj3" fmla="val 5417"/>
              <a:gd name="adj4" fmla="val 222005"/>
              <a:gd name="adj5" fmla="val 126713"/>
              <a:gd name="adj6" fmla="val 336847"/>
            </a:avLst>
          </a:prstGeom>
          <a:solidFill>
            <a:schemeClr val="accent1"/>
          </a:solidFill>
          <a:ln w="9525">
            <a:solidFill>
              <a:schemeClr val="tx1"/>
            </a:solidFill>
            <a:miter lim="800000"/>
            <a:headEnd/>
            <a:tailEnd/>
          </a:ln>
          <a:effectLst/>
        </p:spPr>
        <p:txBody>
          <a:bodyPr anchor="ctr">
            <a:spAutoFit/>
          </a:bodyPr>
          <a:lstStyle/>
          <a:p>
            <a:pPr algn="ctr"/>
            <a:r>
              <a:rPr lang="en-US" sz="1200"/>
              <a:t>Plan Type: This field indicates how the LTD benefit will be calculated either a Percentage of earnings or a flat amount. The flat amount is very rare for LTD</a:t>
            </a:r>
          </a:p>
        </p:txBody>
      </p:sp>
      <p:sp>
        <p:nvSpPr>
          <p:cNvPr id="2053" name="AutoShape 5"/>
          <p:cNvSpPr>
            <a:spLocks/>
          </p:cNvSpPr>
          <p:nvPr/>
        </p:nvSpPr>
        <p:spPr bwMode="auto">
          <a:xfrm>
            <a:off x="152400" y="3827463"/>
            <a:ext cx="1600200" cy="1379537"/>
          </a:xfrm>
          <a:prstGeom prst="borderCallout2">
            <a:avLst>
              <a:gd name="adj1" fmla="val 8287"/>
              <a:gd name="adj2" fmla="val 104764"/>
              <a:gd name="adj3" fmla="val 8287"/>
              <a:gd name="adj4" fmla="val 167361"/>
              <a:gd name="adj5" fmla="val 46606"/>
              <a:gd name="adj6" fmla="val 232639"/>
            </a:avLst>
          </a:prstGeom>
          <a:solidFill>
            <a:schemeClr val="accent1"/>
          </a:solidFill>
          <a:ln w="9525">
            <a:solidFill>
              <a:schemeClr val="tx1"/>
            </a:solidFill>
            <a:miter lim="800000"/>
            <a:headEnd/>
            <a:tailEnd/>
          </a:ln>
          <a:effectLst/>
        </p:spPr>
        <p:txBody>
          <a:bodyPr anchor="ctr">
            <a:spAutoFit/>
          </a:bodyPr>
          <a:lstStyle/>
          <a:p>
            <a:pPr algn="ctr"/>
            <a:r>
              <a:rPr lang="en-US" sz="1200"/>
              <a:t>Scheduled Benefit %: this field is the number that will be multiplied by the Monthly salary and then paid out as a benefit</a:t>
            </a:r>
          </a:p>
        </p:txBody>
      </p:sp>
      <p:sp>
        <p:nvSpPr>
          <p:cNvPr id="2054" name="AutoShape 6"/>
          <p:cNvSpPr>
            <a:spLocks/>
          </p:cNvSpPr>
          <p:nvPr/>
        </p:nvSpPr>
        <p:spPr bwMode="auto">
          <a:xfrm>
            <a:off x="6172200" y="2209800"/>
            <a:ext cx="1600200" cy="1744663"/>
          </a:xfrm>
          <a:prstGeom prst="borderCallout2">
            <a:avLst>
              <a:gd name="adj1" fmla="val 6551"/>
              <a:gd name="adj2" fmla="val -4764"/>
              <a:gd name="adj3" fmla="val 6551"/>
              <a:gd name="adj4" fmla="val -53176"/>
              <a:gd name="adj5" fmla="val 143037"/>
              <a:gd name="adj6" fmla="val -103671"/>
            </a:avLst>
          </a:prstGeom>
          <a:solidFill>
            <a:schemeClr val="accent1"/>
          </a:solidFill>
          <a:ln w="9525">
            <a:solidFill>
              <a:schemeClr val="tx1"/>
            </a:solidFill>
            <a:miter lim="800000"/>
            <a:headEnd/>
            <a:tailEnd/>
          </a:ln>
          <a:effectLst/>
        </p:spPr>
        <p:txBody>
          <a:bodyPr anchor="ctr">
            <a:spAutoFit/>
          </a:bodyPr>
          <a:lstStyle/>
          <a:p>
            <a:pPr algn="ctr"/>
            <a:r>
              <a:rPr lang="en-US" sz="1200"/>
              <a:t>Maximum Dollar amount: After the weekly salary is multiplied by the benefit % we compare the benefit to the maximum and take the lesser of the 2 numbers</a:t>
            </a:r>
          </a:p>
        </p:txBody>
      </p:sp>
      <p:sp>
        <p:nvSpPr>
          <p:cNvPr id="2055" name="AutoShape 7"/>
          <p:cNvSpPr>
            <a:spLocks/>
          </p:cNvSpPr>
          <p:nvPr/>
        </p:nvSpPr>
        <p:spPr bwMode="auto">
          <a:xfrm>
            <a:off x="5943600" y="4010025"/>
            <a:ext cx="2743200" cy="1196975"/>
          </a:xfrm>
          <a:prstGeom prst="borderCallout2">
            <a:avLst>
              <a:gd name="adj1" fmla="val 13741"/>
              <a:gd name="adj2" fmla="val -2778"/>
              <a:gd name="adj3" fmla="val 13741"/>
              <a:gd name="adj4" fmla="val -35301"/>
              <a:gd name="adj5" fmla="val 132634"/>
              <a:gd name="adj6" fmla="val -69157"/>
            </a:avLst>
          </a:prstGeom>
          <a:solidFill>
            <a:schemeClr val="accent1"/>
          </a:solidFill>
          <a:ln w="9525">
            <a:solidFill>
              <a:schemeClr val="tx1"/>
            </a:solidFill>
            <a:miter lim="800000"/>
            <a:headEnd/>
            <a:tailEnd/>
          </a:ln>
          <a:effectLst/>
        </p:spPr>
        <p:txBody>
          <a:bodyPr anchor="ctr">
            <a:spAutoFit/>
          </a:bodyPr>
          <a:lstStyle/>
          <a:p>
            <a:pPr algn="ctr"/>
            <a:r>
              <a:rPr lang="en-US" sz="1200"/>
              <a:t>Elimination Period: this is the amount of time an employee must be out of work due to an accident before they start receiving LTD payments it is broken into 2 pieces 1 for accident and one for sickness. Passes to Standard register</a:t>
            </a:r>
          </a:p>
        </p:txBody>
      </p:sp>
      <p:sp>
        <p:nvSpPr>
          <p:cNvPr id="2056" name="AutoShape 8"/>
          <p:cNvSpPr>
            <a:spLocks/>
          </p:cNvSpPr>
          <p:nvPr/>
        </p:nvSpPr>
        <p:spPr bwMode="auto">
          <a:xfrm>
            <a:off x="5867400" y="5486400"/>
            <a:ext cx="2743200" cy="831850"/>
          </a:xfrm>
          <a:prstGeom prst="borderCallout2">
            <a:avLst>
              <a:gd name="adj1" fmla="val 13741"/>
              <a:gd name="adj2" fmla="val -2778"/>
              <a:gd name="adj3" fmla="val 13741"/>
              <a:gd name="adj4" fmla="val -32523"/>
              <a:gd name="adj5" fmla="val 24810"/>
              <a:gd name="adj6" fmla="val -63426"/>
            </a:avLst>
          </a:prstGeom>
          <a:solidFill>
            <a:schemeClr val="accent1"/>
          </a:solidFill>
          <a:ln w="9525">
            <a:solidFill>
              <a:schemeClr val="tx1"/>
            </a:solidFill>
            <a:miter lim="800000"/>
            <a:headEnd/>
            <a:tailEnd/>
          </a:ln>
          <a:effectLst/>
        </p:spPr>
        <p:txBody>
          <a:bodyPr anchor="ctr">
            <a:spAutoFit/>
          </a:bodyPr>
          <a:lstStyle/>
          <a:p>
            <a:pPr algn="ctr"/>
            <a:r>
              <a:rPr lang="en-US" sz="1200"/>
              <a:t>Maximum Benefit Duration: This is the maximum amount of time Prudential will pay LTD benefits. This passes to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0"/>
            <a:ext cx="7772400" cy="1143000"/>
          </a:xfrm>
        </p:spPr>
        <p:txBody>
          <a:bodyPr/>
          <a:lstStyle/>
          <a:p>
            <a:r>
              <a:rPr lang="en-US" sz="3200"/>
              <a:t>LTD Contract Type 2</a:t>
            </a:r>
          </a:p>
        </p:txBody>
      </p:sp>
      <p:pic>
        <p:nvPicPr>
          <p:cNvPr id="6148" name="Picture 4"/>
          <p:cNvPicPr>
            <a:picLocks noChangeAspect="1" noChangeArrowheads="1"/>
          </p:cNvPicPr>
          <p:nvPr/>
        </p:nvPicPr>
        <p:blipFill>
          <a:blip r:embed="rId2" cstate="print"/>
          <a:srcRect/>
          <a:stretch>
            <a:fillRect/>
          </a:stretch>
        </p:blipFill>
        <p:spPr bwMode="auto">
          <a:xfrm>
            <a:off x="762000" y="1400175"/>
            <a:ext cx="7543800" cy="5457825"/>
          </a:xfrm>
          <a:prstGeom prst="rect">
            <a:avLst/>
          </a:prstGeom>
          <a:noFill/>
          <a:ln w="9525">
            <a:noFill/>
            <a:miter lim="800000"/>
            <a:headEnd/>
            <a:tailEnd/>
          </a:ln>
          <a:effectLst/>
        </p:spPr>
      </p:pic>
      <p:sp>
        <p:nvSpPr>
          <p:cNvPr id="6149" name="AutoShape 5"/>
          <p:cNvSpPr>
            <a:spLocks/>
          </p:cNvSpPr>
          <p:nvPr/>
        </p:nvSpPr>
        <p:spPr bwMode="auto">
          <a:xfrm>
            <a:off x="5181600" y="2667000"/>
            <a:ext cx="3733800" cy="1196975"/>
          </a:xfrm>
          <a:prstGeom prst="borderCallout2">
            <a:avLst>
              <a:gd name="adj1" fmla="val 9551"/>
              <a:gd name="adj2" fmla="val -2042"/>
              <a:gd name="adj3" fmla="val 9551"/>
              <a:gd name="adj4" fmla="val -17773"/>
              <a:gd name="adj5" fmla="val 21486"/>
              <a:gd name="adj6" fmla="val -34097"/>
            </a:avLst>
          </a:prstGeom>
          <a:solidFill>
            <a:schemeClr val="accent1"/>
          </a:solidFill>
          <a:ln w="9525">
            <a:solidFill>
              <a:schemeClr val="tx1"/>
            </a:solidFill>
            <a:miter lim="800000"/>
            <a:headEnd/>
            <a:tailEnd/>
          </a:ln>
          <a:effectLst/>
        </p:spPr>
        <p:txBody>
          <a:bodyPr anchor="ctr">
            <a:spAutoFit/>
          </a:bodyPr>
          <a:lstStyle/>
          <a:p>
            <a:pPr algn="ctr"/>
            <a:r>
              <a:rPr lang="en-US" sz="1200"/>
              <a:t>Partial Disability: This field indicates if we will pay partial benefits if you are less than completely disabled. There is also a 2</a:t>
            </a:r>
            <a:r>
              <a:rPr lang="en-US" sz="1200" baseline="30000"/>
              <a:t>nd</a:t>
            </a:r>
            <a:r>
              <a:rPr lang="en-US" sz="1200"/>
              <a:t> field partial disability 0 day residual. Which indicates that if you attempt to return to work but cannot we will not force you to repeat the elimination period (Both Go to Standard Register)</a:t>
            </a:r>
          </a:p>
        </p:txBody>
      </p:sp>
      <p:sp>
        <p:nvSpPr>
          <p:cNvPr id="6151" name="AutoShape 7"/>
          <p:cNvSpPr>
            <a:spLocks/>
          </p:cNvSpPr>
          <p:nvPr/>
        </p:nvSpPr>
        <p:spPr bwMode="auto">
          <a:xfrm>
            <a:off x="5181600" y="1524000"/>
            <a:ext cx="3733800" cy="1014413"/>
          </a:xfrm>
          <a:prstGeom prst="borderCallout2">
            <a:avLst>
              <a:gd name="adj1" fmla="val 11269"/>
              <a:gd name="adj2" fmla="val -2042"/>
              <a:gd name="adj3" fmla="val 11269"/>
              <a:gd name="adj4" fmla="val -15222"/>
              <a:gd name="adj5" fmla="val 73083"/>
              <a:gd name="adj6" fmla="val -28870"/>
            </a:avLst>
          </a:prstGeom>
          <a:solidFill>
            <a:schemeClr val="accent1"/>
          </a:solidFill>
          <a:ln w="9525">
            <a:solidFill>
              <a:schemeClr val="tx1"/>
            </a:solidFill>
            <a:miter lim="800000"/>
            <a:headEnd/>
            <a:tailEnd/>
          </a:ln>
          <a:effectLst/>
        </p:spPr>
        <p:txBody>
          <a:bodyPr anchor="ctr">
            <a:spAutoFit/>
          </a:bodyPr>
          <a:lstStyle/>
          <a:p>
            <a:pPr algn="ctr"/>
            <a:r>
              <a:rPr lang="en-US" sz="1200"/>
              <a:t>Regular Occupation: This is the amount of time that Prudential will pay a benefit while an employee cannot work at there current job. After this time they have to be disabled enough to not work at a job appropriate for there education Standard Register)</a:t>
            </a:r>
          </a:p>
        </p:txBody>
      </p:sp>
      <p:sp>
        <p:nvSpPr>
          <p:cNvPr id="6152" name="AutoShape 8"/>
          <p:cNvSpPr>
            <a:spLocks/>
          </p:cNvSpPr>
          <p:nvPr/>
        </p:nvSpPr>
        <p:spPr bwMode="auto">
          <a:xfrm>
            <a:off x="5181600" y="3986213"/>
            <a:ext cx="3733800" cy="649287"/>
          </a:xfrm>
          <a:prstGeom prst="borderCallout2">
            <a:avLst>
              <a:gd name="adj1" fmla="val 17602"/>
              <a:gd name="adj2" fmla="val -2042"/>
              <a:gd name="adj3" fmla="val 17602"/>
              <a:gd name="adj4" fmla="val -15773"/>
              <a:gd name="adj5" fmla="val -30074"/>
              <a:gd name="adj6" fmla="val -30019"/>
            </a:avLst>
          </a:prstGeom>
          <a:solidFill>
            <a:schemeClr val="accent1"/>
          </a:solidFill>
          <a:ln w="9525">
            <a:solidFill>
              <a:schemeClr val="tx1"/>
            </a:solidFill>
            <a:miter lim="800000"/>
            <a:headEnd/>
            <a:tailEnd/>
          </a:ln>
          <a:effectLst/>
        </p:spPr>
        <p:txBody>
          <a:bodyPr anchor="ctr">
            <a:spAutoFit/>
          </a:bodyPr>
          <a:lstStyle/>
          <a:p>
            <a:pPr algn="ctr"/>
            <a:r>
              <a:rPr lang="en-US" sz="1200"/>
              <a:t>Return to Work Incentive: This is a benefit that pays money if the employee attempts to return to there job even on a part time basis</a:t>
            </a:r>
          </a:p>
        </p:txBody>
      </p:sp>
      <p:sp>
        <p:nvSpPr>
          <p:cNvPr id="6153" name="AutoShape 9"/>
          <p:cNvSpPr>
            <a:spLocks/>
          </p:cNvSpPr>
          <p:nvPr/>
        </p:nvSpPr>
        <p:spPr bwMode="auto">
          <a:xfrm>
            <a:off x="5181600" y="4746625"/>
            <a:ext cx="3733800" cy="831850"/>
          </a:xfrm>
          <a:prstGeom prst="borderCallout2">
            <a:avLst>
              <a:gd name="adj1" fmla="val 13741"/>
              <a:gd name="adj2" fmla="val -2042"/>
              <a:gd name="adj3" fmla="val 13741"/>
              <a:gd name="adj4" fmla="val -15648"/>
              <a:gd name="adj5" fmla="val 29963"/>
              <a:gd name="adj6" fmla="val -29718"/>
            </a:avLst>
          </a:prstGeom>
          <a:solidFill>
            <a:schemeClr val="accent1"/>
          </a:solidFill>
          <a:ln w="9525">
            <a:solidFill>
              <a:schemeClr val="tx1"/>
            </a:solidFill>
            <a:miter lim="800000"/>
            <a:headEnd/>
            <a:tailEnd/>
          </a:ln>
          <a:effectLst/>
        </p:spPr>
        <p:txBody>
          <a:bodyPr anchor="ctr">
            <a:spAutoFit/>
          </a:bodyPr>
          <a:lstStyle/>
          <a:p>
            <a:pPr algn="ctr"/>
            <a:r>
              <a:rPr lang="en-US" sz="1200"/>
              <a:t>Contribution Arrangement: This field indicates if the employer or the employee will pay for  the coverage. Contributory Means the Employee Pays. Non Contributory means the employer pays</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a:t>LTD Exclusions</a:t>
            </a:r>
          </a:p>
        </p:txBody>
      </p:sp>
      <p:pic>
        <p:nvPicPr>
          <p:cNvPr id="3076" name="Picture 4"/>
          <p:cNvPicPr>
            <a:picLocks noChangeAspect="1" noChangeArrowheads="1"/>
          </p:cNvPicPr>
          <p:nvPr/>
        </p:nvPicPr>
        <p:blipFill>
          <a:blip r:embed="rId2" cstate="print"/>
          <a:srcRect/>
          <a:stretch>
            <a:fillRect/>
          </a:stretch>
        </p:blipFill>
        <p:spPr bwMode="auto">
          <a:xfrm>
            <a:off x="533400" y="1177925"/>
            <a:ext cx="7848600" cy="5680075"/>
          </a:xfrm>
          <a:prstGeom prst="rect">
            <a:avLst/>
          </a:prstGeom>
          <a:noFill/>
          <a:ln w="9525">
            <a:noFill/>
            <a:miter lim="800000"/>
            <a:headEnd/>
            <a:tailEnd/>
          </a:ln>
          <a:effectLst/>
        </p:spPr>
      </p:pic>
      <p:sp>
        <p:nvSpPr>
          <p:cNvPr id="3077" name="AutoShape 5"/>
          <p:cNvSpPr>
            <a:spLocks/>
          </p:cNvSpPr>
          <p:nvPr/>
        </p:nvSpPr>
        <p:spPr bwMode="auto">
          <a:xfrm>
            <a:off x="4953000" y="1884363"/>
            <a:ext cx="3429000" cy="831850"/>
          </a:xfrm>
          <a:prstGeom prst="borderCallout2">
            <a:avLst>
              <a:gd name="adj1" fmla="val 13741"/>
              <a:gd name="adj2" fmla="val -2222"/>
              <a:gd name="adj3" fmla="val 13741"/>
              <a:gd name="adj4" fmla="val -20139"/>
              <a:gd name="adj5" fmla="val 31491"/>
              <a:gd name="adj6" fmla="val -38796"/>
            </a:avLst>
          </a:prstGeom>
          <a:solidFill>
            <a:schemeClr val="accent1"/>
          </a:solidFill>
          <a:ln w="9525">
            <a:solidFill>
              <a:schemeClr val="tx1"/>
            </a:solidFill>
            <a:miter lim="800000"/>
            <a:headEnd/>
            <a:tailEnd/>
          </a:ln>
          <a:effectLst/>
        </p:spPr>
        <p:txBody>
          <a:bodyPr anchor="ctr">
            <a:spAutoFit/>
          </a:bodyPr>
          <a:lstStyle/>
          <a:p>
            <a:pPr algn="ctr"/>
            <a:r>
              <a:rPr lang="en-US" sz="1200"/>
              <a:t>Prudent Person pre ex: Indicates that we will not cover a sickness if you fail to seek treatment for an illness or injury that a normal person would seek treatment for. Standard Register</a:t>
            </a:r>
          </a:p>
        </p:txBody>
      </p:sp>
      <p:sp>
        <p:nvSpPr>
          <p:cNvPr id="3078" name="AutoShape 6"/>
          <p:cNvSpPr>
            <a:spLocks/>
          </p:cNvSpPr>
          <p:nvPr/>
        </p:nvSpPr>
        <p:spPr bwMode="auto">
          <a:xfrm>
            <a:off x="5029200" y="3751263"/>
            <a:ext cx="3352800" cy="1379537"/>
          </a:xfrm>
          <a:prstGeom prst="borderCallout2">
            <a:avLst>
              <a:gd name="adj1" fmla="val 8287"/>
              <a:gd name="adj2" fmla="val -2273"/>
              <a:gd name="adj3" fmla="val 8287"/>
              <a:gd name="adj4" fmla="val -21782"/>
              <a:gd name="adj5" fmla="val -20597"/>
              <a:gd name="adj6" fmla="val -41949"/>
            </a:avLst>
          </a:prstGeom>
          <a:solidFill>
            <a:schemeClr val="accent1"/>
          </a:solidFill>
          <a:ln w="9525">
            <a:solidFill>
              <a:schemeClr val="tx1"/>
            </a:solidFill>
            <a:miter lim="800000"/>
            <a:headEnd/>
            <a:tailEnd/>
          </a:ln>
          <a:effectLst/>
        </p:spPr>
        <p:txBody>
          <a:bodyPr anchor="ctr">
            <a:spAutoFit/>
          </a:bodyPr>
          <a:lstStyle/>
          <a:p>
            <a:pPr algn="ctr"/>
            <a:r>
              <a:rPr lang="en-US" sz="1200"/>
              <a:t>Partial Disability: This field indicates if we will pay partial benefits if you are less than completely disabled. There is also a 2</a:t>
            </a:r>
            <a:r>
              <a:rPr lang="en-US" sz="1200" baseline="30000"/>
              <a:t>nd</a:t>
            </a:r>
            <a:r>
              <a:rPr lang="en-US" sz="1200"/>
              <a:t> field partial disability 0 day residual. Which indicates that if you attempt to return to work but cannot we will not force you to repeat the elimination period (Both Go to Standard Register)</a:t>
            </a:r>
          </a:p>
        </p:txBody>
      </p:sp>
      <p:sp>
        <p:nvSpPr>
          <p:cNvPr id="3079" name="AutoShape 7"/>
          <p:cNvSpPr>
            <a:spLocks/>
          </p:cNvSpPr>
          <p:nvPr/>
        </p:nvSpPr>
        <p:spPr bwMode="auto">
          <a:xfrm>
            <a:off x="5410200" y="833438"/>
            <a:ext cx="3429000" cy="831850"/>
          </a:xfrm>
          <a:prstGeom prst="borderCallout2">
            <a:avLst>
              <a:gd name="adj1" fmla="val 13741"/>
              <a:gd name="adj2" fmla="val -2222"/>
              <a:gd name="adj3" fmla="val 13741"/>
              <a:gd name="adj4" fmla="val -28009"/>
              <a:gd name="adj5" fmla="val 114505"/>
              <a:gd name="adj6" fmla="val -54907"/>
            </a:avLst>
          </a:prstGeom>
          <a:solidFill>
            <a:schemeClr val="accent1"/>
          </a:solidFill>
          <a:ln w="9525">
            <a:solidFill>
              <a:schemeClr val="tx1"/>
            </a:solidFill>
            <a:miter lim="800000"/>
            <a:headEnd/>
            <a:tailEnd/>
          </a:ln>
          <a:effectLst/>
        </p:spPr>
        <p:txBody>
          <a:bodyPr anchor="ctr">
            <a:spAutoFit/>
          </a:bodyPr>
          <a:lstStyle/>
          <a:p>
            <a:pPr algn="ctr"/>
            <a:r>
              <a:rPr lang="en-US" sz="1200"/>
              <a:t>Pre Existing condition: Indicates if Prudential will exclude disability  payment for pre existing conditions. Passes to Standard Register as Yes (Any Value other than None) and No (Value = None)</a:t>
            </a:r>
          </a:p>
        </p:txBody>
      </p:sp>
      <p:sp>
        <p:nvSpPr>
          <p:cNvPr id="3080" name="AutoShape 8"/>
          <p:cNvSpPr>
            <a:spLocks/>
          </p:cNvSpPr>
          <p:nvPr/>
        </p:nvSpPr>
        <p:spPr bwMode="auto">
          <a:xfrm>
            <a:off x="228600" y="631825"/>
            <a:ext cx="1295400" cy="2474913"/>
          </a:xfrm>
          <a:prstGeom prst="borderCallout2">
            <a:avLst>
              <a:gd name="adj1" fmla="val 4620"/>
              <a:gd name="adj2" fmla="val 105884"/>
              <a:gd name="adj3" fmla="val 4620"/>
              <a:gd name="adj4" fmla="val 190440"/>
              <a:gd name="adj5" fmla="val 39704"/>
              <a:gd name="adj6" fmla="val 278185"/>
            </a:avLst>
          </a:prstGeom>
          <a:solidFill>
            <a:schemeClr val="accent1"/>
          </a:solidFill>
          <a:ln w="9525">
            <a:solidFill>
              <a:schemeClr val="tx1"/>
            </a:solidFill>
            <a:miter lim="800000"/>
            <a:headEnd/>
            <a:tailEnd/>
          </a:ln>
          <a:effectLst/>
        </p:spPr>
        <p:txBody>
          <a:bodyPr anchor="ctr">
            <a:spAutoFit/>
          </a:bodyPr>
          <a:lstStyle/>
          <a:p>
            <a:pPr algn="ctr"/>
            <a:r>
              <a:rPr lang="en-US" sz="1200"/>
              <a:t>Mental Illness Benefit Limitation: Indicates the maximum amount of time Prudential will pay for a disability due to mental illness includes alcohol/drugs. Standard Register</a:t>
            </a:r>
          </a:p>
        </p:txBody>
      </p:sp>
      <p:sp>
        <p:nvSpPr>
          <p:cNvPr id="2" name="Footer Placeholder 1"/>
          <p:cNvSpPr>
            <a:spLocks noGrp="1"/>
          </p:cNvSpPr>
          <p:nvPr>
            <p:ph type="ftr" sz="quarter" idx="1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3171</TotalTime>
  <Words>2381</Words>
  <Application>Microsoft Office PowerPoint</Application>
  <PresentationFormat>On-screen Show (4:3)</PresentationFormat>
  <Paragraphs>132</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Prudential Group Insurance  Product and system overview</vt:lpstr>
      <vt:lpstr>Short Term Disability</vt:lpstr>
      <vt:lpstr>STD Plan Design 1</vt:lpstr>
      <vt:lpstr>STD Plan Design 2</vt:lpstr>
      <vt:lpstr>STD Rating &amp; Plan Admin</vt:lpstr>
      <vt:lpstr>Long Term Disability</vt:lpstr>
      <vt:lpstr>LTD Contract Type</vt:lpstr>
      <vt:lpstr>LTD Contract Type 2</vt:lpstr>
      <vt:lpstr>LTD Exclusions</vt:lpstr>
      <vt:lpstr>LTD Financial Arrangements</vt:lpstr>
      <vt:lpstr>LTD Additional Benefits</vt:lpstr>
      <vt:lpstr>GUL/GVUL</vt:lpstr>
      <vt:lpstr>GUL/GVUL Plan Design 1</vt:lpstr>
      <vt:lpstr>GUL/GVUL Plan Design 2</vt:lpstr>
      <vt:lpstr>GUL/GVUL Plan Design 3</vt:lpstr>
      <vt:lpstr>Critical Illness</vt:lpstr>
      <vt:lpstr>Critical Illness Plan Design 1</vt:lpstr>
      <vt:lpstr>Critical Illness Plan Design 2</vt:lpstr>
      <vt:lpstr>Critical Illness Plan Design 3</vt:lpstr>
      <vt:lpstr>Critical Illness Plan Design 3</vt:lpstr>
      <vt:lpstr>Critical Illness Plan Design 4</vt:lpstr>
      <vt:lpstr>Critical Illness Plan Design 5</vt:lpstr>
      <vt:lpstr>Critical Illness Plan Design 6</vt:lpstr>
      <vt:lpstr>Critical Illness Plan Design 6</vt:lpstr>
      <vt:lpstr>Critical Illness Plan Design 6</vt:lpstr>
      <vt:lpstr>Accident Quickquote</vt:lpstr>
      <vt:lpstr>Accident Plan Design Tab</vt:lpstr>
      <vt:lpstr>Accident Covered Injuries Tab</vt:lpstr>
      <vt:lpstr>Accident Covered Injuries </vt:lpstr>
      <vt:lpstr>Accident Covered Injuries Tab</vt:lpstr>
      <vt:lpstr>Accident Covered Injuries</vt:lpstr>
      <vt:lpstr>Accident Additional Benefits</vt:lpstr>
      <vt:lpstr>Accident Plan Contribution Tab</vt:lpstr>
      <vt:lpstr>Accident Waiver of Premium</vt:lpstr>
      <vt:lpstr>Accident Exclusions </vt:lpstr>
      <vt:lpstr>Accident Spouse Plan Design</vt:lpstr>
      <vt:lpstr>Accident Child Plan Design</vt:lpstr>
      <vt:lpstr>Accident Covered ADD</vt:lpstr>
      <vt:lpstr>Accident Covered ADD</vt:lpstr>
      <vt:lpstr>Accident Covered ADD</vt:lpstr>
      <vt:lpstr>Accident Employee Custom Age Reduction</vt:lpstr>
      <vt:lpstr>Accident Commissions </vt:lpstr>
      <vt:lpstr>Accident Inforce Information</vt:lpstr>
      <vt:lpstr>Accident Financial Devices</vt:lpstr>
      <vt:lpstr>Accident Renewals </vt:lpstr>
      <vt:lpstr>Accident Spouse Age Reduction</vt:lpstr>
      <vt:lpstr>Accident Rates </vt:lpstr>
      <vt:lpstr>Absence Plan Design</vt:lpstr>
      <vt:lpstr>Absence Commissions </vt:lpstr>
      <vt:lpstr>Absence Rates </vt:lpstr>
    </vt:vector>
  </TitlesOfParts>
  <Company>Prudential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 August</dc:creator>
  <cp:lastModifiedBy>Monasish Nepak</cp:lastModifiedBy>
  <cp:revision>73</cp:revision>
  <dcterms:created xsi:type="dcterms:W3CDTF">2013-07-02T14:05:52Z</dcterms:created>
  <dcterms:modified xsi:type="dcterms:W3CDTF">2016-06-08T04:10:25Z</dcterms:modified>
</cp:coreProperties>
</file>