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0" r:id="rId2"/>
    <p:sldId id="301" r:id="rId3"/>
    <p:sldId id="308" r:id="rId4"/>
    <p:sldId id="306" r:id="rId5"/>
    <p:sldId id="307" r:id="rId6"/>
    <p:sldId id="309" r:id="rId7"/>
    <p:sldId id="311" r:id="rId8"/>
    <p:sldId id="300" r:id="rId9"/>
    <p:sldId id="264" r:id="rId10"/>
    <p:sldId id="272" r:id="rId11"/>
    <p:sldId id="265" r:id="rId12"/>
    <p:sldId id="266" r:id="rId13"/>
    <p:sldId id="267" r:id="rId14"/>
    <p:sldId id="268"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2" r:id="rId43"/>
    <p:sldId id="303" r:id="rId44"/>
    <p:sldId id="304" r:id="rId45"/>
    <p:sldId id="305" r:id="rId46"/>
    <p:sldId id="312" r:id="rId47"/>
    <p:sldId id="313" r:id="rId48"/>
    <p:sldId id="314" r:id="rId49"/>
    <p:sldId id="315" r:id="rId50"/>
    <p:sldId id="316" r:id="rId51"/>
    <p:sldId id="317" r:id="rId52"/>
    <p:sldId id="318" r:id="rId53"/>
    <p:sldId id="319" r:id="rId54"/>
    <p:sldId id="320" r:id="rId55"/>
    <p:sldId id="321" r:id="rId56"/>
    <p:sldId id="322" r:id="rId5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92" autoAdjust="0"/>
  </p:normalViewPr>
  <p:slideViewPr>
    <p:cSldViewPr>
      <p:cViewPr>
        <p:scale>
          <a:sx n="70" d="100"/>
          <a:sy n="70" d="100"/>
        </p:scale>
        <p:origin x="-1374" y="-3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63FFDFA-5FD8-4B47-B928-ADCDD56484F6}" type="datetimeFigureOut">
              <a:rPr lang="en-US" smtClean="0"/>
              <a:pPr/>
              <a:t>5/24/2016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3216C725-20ED-458C-B29D-EDDEADA93503}" type="slidenum">
              <a:rPr lang="en-US" smtClean="0"/>
              <a:pPr/>
              <a:t>‹#›</a:t>
            </a:fld>
            <a:endParaRPr lang="en-US"/>
          </a:p>
        </p:txBody>
      </p:sp>
    </p:spTree>
    <p:extLst>
      <p:ext uri="{BB962C8B-B14F-4D97-AF65-F5344CB8AC3E}">
        <p14:creationId xmlns:p14="http://schemas.microsoft.com/office/powerpoint/2010/main" val="404305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C49867-53A3-48B2-AB82-52873146A018}"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C94467-C5E0-4448-9F16-F55BC7A97CDE}" type="slidenum">
              <a:rPr lang="en-US"/>
              <a:pPr/>
              <a:t>21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OGL disability provision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EDE90BC-2486-4B2A-9B90-2A9B4D72FCD2}" type="slidenum">
              <a:rPr lang="en-US"/>
              <a:pPr/>
              <a:t>22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OGL plan contribution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453DC65-6FC2-4C74-984C-D75513CCB36B}" type="slidenum">
              <a:rPr lang="en-US"/>
              <a:pPr/>
              <a:t>23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t>OGL GI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342F86C-4E72-44F7-92FB-731BD44E7CDA}" type="slidenum">
              <a:rPr lang="en-US"/>
              <a:pPr/>
              <a:t>25</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OADD plan design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0BF6DB3-E250-4F5A-9084-2893DD8BD7D1}" type="slidenum">
              <a:rPr lang="en-US"/>
              <a:pPr/>
              <a:t>26</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OADD benefits and choices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4BD50C7-C00A-4A69-B19B-73EA0DD75E94}" type="slidenum">
              <a:rPr lang="en-US"/>
              <a:pPr/>
              <a:t>27</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OADD plan contribution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36943AF-A7C9-409B-BA04-A857CDEA20F3}" type="slidenum">
              <a:rPr lang="en-US"/>
              <a:pPr/>
              <a:t>29</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DGL spouse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35847F6-5411-4A41-8068-AED6697C1430}" type="slidenum">
              <a:rPr lang="en-US"/>
              <a:pPr/>
              <a:t>30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a:t>DGL child plan design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D852BC5-15F7-4D81-83E6-6150EAA65A67}" type="slidenum">
              <a:rPr lang="en-US"/>
              <a:pPr/>
              <a:t>31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DGL plan contribution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6516D-9150-4BE3-BDD1-01756FDDC313}" type="slidenum">
              <a:rPr lang="en-US"/>
              <a:pPr/>
              <a:t>11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Basic Life Plan Design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0E9B-F2F9-40F2-A258-A95019CA59A1}" type="slidenum">
              <a:rPr lang="en-US"/>
              <a:pPr/>
              <a:t>12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a:t>Dis S = A Group Insurance Benefit that suspends premium payments for employees disabled prior to age 60 and who are continously disabled for 9 months</a:t>
            </a:r>
          </a:p>
          <a:p>
            <a:r>
              <a:rPr lang="en-US"/>
              <a:t>Dis 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0A75C-4777-4217-BAE7-02911076176D}" type="slidenum">
              <a:rPr lang="en-US"/>
              <a:pPr/>
              <a:t>13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Basic life plan contribution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98C78-CA05-4308-8872-537CE2733FAC}" type="slidenum">
              <a:rPr lang="en-US"/>
              <a:pPr/>
              <a:t>14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Basic Life Guarantee Issue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3193E79-186E-4C71-B36D-5F42BF48489C}" type="slidenum">
              <a:rPr lang="en-US"/>
              <a:pPr/>
              <a:t>16</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Add plan design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71F8D54-03C6-4671-B1AF-D5CAFCCD1E4A}" type="slidenum">
              <a:rPr lang="en-US"/>
              <a:pPr/>
              <a:t>17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ADD additional benefits and choices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C086BDB-9A24-429F-A385-030D18287D66}" type="slidenum">
              <a:rPr lang="en-US"/>
              <a:pPr/>
              <a:t>18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ADD plan contribution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5002DE2-4812-4A9D-ABF4-98D7C6559458}" type="slidenum">
              <a:rPr lang="en-US"/>
              <a:pPr/>
              <a:t>20</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OGL plan design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5/24/2016</a:t>
            </a:fld>
            <a:endParaRPr lang="en-US"/>
          </a:p>
        </p:txBody>
      </p:sp>
      <p:sp>
        <p:nvSpPr>
          <p:cNvPr id="5" name="Footer Placeholder 4"/>
          <p:cNvSpPr>
            <a:spLocks noGrp="1"/>
          </p:cNvSpPr>
          <p:nvPr>
            <p:ph type="ftr" sz="quarter" idx="11"/>
          </p:nvPr>
        </p:nvSpPr>
        <p:spPr/>
        <p:txBody>
          <a:bodyPr/>
          <a:lstStyle/>
          <a:p>
            <a:r>
              <a:rPr lang="en-US" smtClean="0"/>
              <a:t>Capgemini Public</a:t>
            </a:r>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Navy Top Bar Page">
    <p:spTree>
      <p:nvGrpSpPr>
        <p:cNvPr id="1" name=""/>
        <p:cNvGrpSpPr/>
        <p:nvPr/>
      </p:nvGrpSpPr>
      <p:grpSpPr>
        <a:xfrm>
          <a:off x="0" y="0"/>
          <a:ext cx="0" cy="0"/>
          <a:chOff x="0" y="0"/>
          <a:chExt cx="0" cy="0"/>
        </a:xfrm>
      </p:grpSpPr>
      <p:pic>
        <p:nvPicPr>
          <p:cNvPr id="5" name="Picture 5" descr="GreyBar.png"/>
          <p:cNvPicPr>
            <a:picLocks noChangeAspect="1"/>
          </p:cNvPicPr>
          <p:nvPr userDrawn="1"/>
        </p:nvPicPr>
        <p:blipFill>
          <a:blip r:embed="rId2" cstate="print"/>
          <a:srcRect/>
          <a:stretch>
            <a:fillRect/>
          </a:stretch>
        </p:blipFill>
        <p:spPr bwMode="auto">
          <a:xfrm>
            <a:off x="559089" y="0"/>
            <a:ext cx="8623011" cy="532279"/>
          </a:xfrm>
          <a:prstGeom prst="rect">
            <a:avLst/>
          </a:prstGeom>
          <a:noFill/>
          <a:ln w="9525">
            <a:noFill/>
            <a:miter lim="800000"/>
            <a:headEnd/>
            <a:tailEnd/>
          </a:ln>
        </p:spPr>
      </p:pic>
      <p:sp>
        <p:nvSpPr>
          <p:cNvPr id="17" name="Rectangle 16"/>
          <p:cNvSpPr/>
          <p:nvPr userDrawn="1"/>
        </p:nvSpPr>
        <p:spPr bwMode="auto">
          <a:xfrm>
            <a:off x="257175" y="990600"/>
            <a:ext cx="8562975" cy="45720"/>
          </a:xfrm>
          <a:prstGeom prst="rect">
            <a:avLst/>
          </a:prstGeom>
          <a:solidFill>
            <a:schemeClr val="tx2">
              <a:lumMod val="5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9" name="Rectangle 18"/>
          <p:cNvSpPr/>
          <p:nvPr userDrawn="1"/>
        </p:nvSpPr>
        <p:spPr bwMode="auto">
          <a:xfrm>
            <a:off x="0" y="-582"/>
            <a:ext cx="971550" cy="530352"/>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a:xfrm>
            <a:off x="457489" y="55470"/>
            <a:ext cx="8229023" cy="544606"/>
          </a:xfrm>
          <a:prstGeom prst="rect">
            <a:avLst/>
          </a:prstGeom>
        </p:spPr>
        <p:txBody>
          <a:bodyPr lIns="82058" tIns="41029" rIns="82058" bIns="41029"/>
          <a:lstStyle>
            <a:lvl1pPr>
              <a:defRPr sz="2200" b="0">
                <a:solidFill>
                  <a:srgbClr val="FDE63D"/>
                </a:solidFill>
              </a:defRPr>
            </a:lvl1pPr>
          </a:lstStyle>
          <a:p>
            <a:r>
              <a:rPr lang="en-US" smtClean="0"/>
              <a:t>Click to edit Master title style</a:t>
            </a:r>
            <a:endParaRPr lang="en-US" dirty="0"/>
          </a:p>
        </p:txBody>
      </p:sp>
      <p:sp>
        <p:nvSpPr>
          <p:cNvPr id="20" name="Rectangle 19"/>
          <p:cNvSpPr/>
          <p:nvPr userDrawn="1"/>
        </p:nvSpPr>
        <p:spPr bwMode="auto">
          <a:xfrm>
            <a:off x="0" y="6490706"/>
            <a:ext cx="9144000" cy="365760"/>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7" name="Slide Number Placeholder 6"/>
          <p:cNvSpPr>
            <a:spLocks noGrp="1"/>
          </p:cNvSpPr>
          <p:nvPr>
            <p:ph type="sldNum" sz="quarter" idx="10"/>
          </p:nvPr>
        </p:nvSpPr>
        <p:spPr>
          <a:xfrm>
            <a:off x="304799" y="6534150"/>
            <a:ext cx="8658226" cy="323850"/>
          </a:xfrm>
        </p:spPr>
        <p:txBody>
          <a:bodyPr/>
          <a:lstStyle/>
          <a:p>
            <a:pPr>
              <a:defRPr/>
            </a:pPr>
            <a:r>
              <a:rPr lang="en-US" dirty="0" smtClean="0"/>
              <a:t>Page </a:t>
            </a:r>
            <a:fld id="{AD91DF67-F544-4009-BCBB-B6652FEFFD25}" type="slidenum">
              <a:rPr lang="en-US" smtClean="0"/>
              <a:pPr>
                <a:defRPr/>
              </a:pPr>
              <a:t>‹#›</a:t>
            </a:fld>
            <a:r>
              <a:rPr lang="en-US" dirty="0" smtClean="0"/>
              <a:t>			              GI RA Section 1: Vision and Principles			For Internal Use Only</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Navy Top Bar Page">
    <p:spTree>
      <p:nvGrpSpPr>
        <p:cNvPr id="1" name=""/>
        <p:cNvGrpSpPr/>
        <p:nvPr/>
      </p:nvGrpSpPr>
      <p:grpSpPr>
        <a:xfrm>
          <a:off x="0" y="0"/>
          <a:ext cx="0" cy="0"/>
          <a:chOff x="0" y="0"/>
          <a:chExt cx="0" cy="0"/>
        </a:xfrm>
      </p:grpSpPr>
      <p:pic>
        <p:nvPicPr>
          <p:cNvPr id="5" name="Picture 5" descr="GreyBar.png"/>
          <p:cNvPicPr>
            <a:picLocks noChangeAspect="1"/>
          </p:cNvPicPr>
          <p:nvPr userDrawn="1"/>
        </p:nvPicPr>
        <p:blipFill>
          <a:blip r:embed="rId2" cstate="print"/>
          <a:srcRect/>
          <a:stretch>
            <a:fillRect/>
          </a:stretch>
        </p:blipFill>
        <p:spPr bwMode="auto">
          <a:xfrm>
            <a:off x="559089" y="0"/>
            <a:ext cx="8623011" cy="532279"/>
          </a:xfrm>
          <a:prstGeom prst="rect">
            <a:avLst/>
          </a:prstGeom>
          <a:noFill/>
          <a:ln w="9525">
            <a:noFill/>
            <a:miter lim="800000"/>
            <a:headEnd/>
            <a:tailEnd/>
          </a:ln>
        </p:spPr>
      </p:pic>
      <p:sp>
        <p:nvSpPr>
          <p:cNvPr id="19" name="Rectangle 18"/>
          <p:cNvSpPr/>
          <p:nvPr userDrawn="1"/>
        </p:nvSpPr>
        <p:spPr bwMode="auto">
          <a:xfrm>
            <a:off x="0" y="-582"/>
            <a:ext cx="971550" cy="530352"/>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a:xfrm>
            <a:off x="457489" y="55470"/>
            <a:ext cx="8229023" cy="544606"/>
          </a:xfrm>
          <a:prstGeom prst="rect">
            <a:avLst/>
          </a:prstGeom>
        </p:spPr>
        <p:txBody>
          <a:bodyPr lIns="82058" tIns="41029" rIns="82058" bIns="41029"/>
          <a:lstStyle>
            <a:lvl1pPr>
              <a:defRPr sz="2200" b="0">
                <a:solidFill>
                  <a:srgbClr val="FDE63D"/>
                </a:solidFill>
              </a:defRPr>
            </a:lvl1pPr>
          </a:lstStyle>
          <a:p>
            <a:r>
              <a:rPr lang="en-US" smtClean="0"/>
              <a:t>Click to edit Master title style</a:t>
            </a:r>
            <a:endParaRPr lang="en-US" dirty="0"/>
          </a:p>
        </p:txBody>
      </p:sp>
      <p:sp>
        <p:nvSpPr>
          <p:cNvPr id="20" name="Rectangle 19"/>
          <p:cNvSpPr/>
          <p:nvPr userDrawn="1"/>
        </p:nvSpPr>
        <p:spPr bwMode="auto">
          <a:xfrm>
            <a:off x="0" y="6490706"/>
            <a:ext cx="9144000" cy="365760"/>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7" name="Background Blue"/>
          <p:cNvSpPr>
            <a:spLocks noChangeAspect="1"/>
          </p:cNvSpPr>
          <p:nvPr/>
        </p:nvSpPr>
        <p:spPr>
          <a:xfrm>
            <a:off x="0" y="0"/>
            <a:ext cx="9144000" cy="6202680"/>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8" name="Picture 5" descr="GreyRockBar.pn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600" y="369276"/>
            <a:ext cx="2083777" cy="773723"/>
          </a:xfrm>
          <a:prstGeom prst="rect">
            <a:avLst/>
          </a:prstGeom>
          <a:noFill/>
          <a:ln w="9525">
            <a:noFill/>
            <a:miter lim="800000"/>
            <a:headEnd/>
            <a:tailEnd/>
          </a:ln>
        </p:spPr>
      </p:pic>
      <p:pic>
        <p:nvPicPr>
          <p:cNvPr id="19" name="Picture 3" descr="A:\Prudential\Oct 2011\Big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824" y="821705"/>
            <a:ext cx="6480176" cy="54022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62000" y="1752600"/>
            <a:ext cx="7924800" cy="1676400"/>
          </a:xfrm>
        </p:spPr>
        <p:txBody>
          <a:bodyPr anchor="b" anchorCtr="0">
            <a:normAutofit/>
          </a:bodyPr>
          <a:lstStyle>
            <a:lvl1pPr>
              <a:defRPr sz="3600" cap="all" baseline="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62000" y="3429000"/>
            <a:ext cx="5791199" cy="1752600"/>
          </a:xfrm>
        </p:spPr>
        <p:txBody>
          <a:bodyPr>
            <a:normAutofit/>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3"/>
          </p:nvPr>
        </p:nvSpPr>
        <p:spPr>
          <a:xfrm>
            <a:off x="762000" y="5181600"/>
            <a:ext cx="5791200" cy="762000"/>
          </a:xfrm>
        </p:spPr>
        <p:txBody>
          <a:bodyPr anchor="b" anchorCtr="0">
            <a:noAutofit/>
          </a:bodyPr>
          <a:lstStyle>
            <a:lvl1pPr>
              <a:defRPr sz="1600" b="1">
                <a:solidFill>
                  <a:schemeClr val="accent1"/>
                </a:solidFill>
                <a:latin typeface="+mj-lt"/>
              </a:defRPr>
            </a:lvl1pPr>
          </a:lstStyle>
          <a:p>
            <a:pPr lvl="0"/>
            <a:r>
              <a:rPr lang="en-US" smtClean="0"/>
              <a:t>Click to edit Master text styles</a:t>
            </a:r>
          </a:p>
        </p:txBody>
      </p:sp>
      <p:sp>
        <p:nvSpPr>
          <p:cNvPr id="4" name="Date Placeholder 3"/>
          <p:cNvSpPr>
            <a:spLocks noGrp="1"/>
          </p:cNvSpPr>
          <p:nvPr>
            <p:ph type="dt" sz="half" idx="10"/>
          </p:nvPr>
        </p:nvSpPr>
        <p:spPr>
          <a:xfrm>
            <a:off x="4038600" y="6553200"/>
            <a:ext cx="2133600" cy="271806"/>
          </a:xfrm>
        </p:spPr>
        <p:txBody>
          <a:bodyPr/>
          <a:lstStyle/>
          <a:p>
            <a:fld id="{2710D761-465D-48C6-A3CF-A17672C7CB7E}" type="datetime1">
              <a:rPr lang="en-US" smtClean="0">
                <a:solidFill>
                  <a:srgbClr val="002245">
                    <a:tint val="75000"/>
                  </a:srgbClr>
                </a:solidFill>
              </a:rPr>
              <a:pPr/>
              <a:t>5/24/2016</a:t>
            </a:fld>
            <a:endParaRPr lang="en-US" dirty="0">
              <a:solidFill>
                <a:srgbClr val="002245">
                  <a:tint val="75000"/>
                </a:srgbClr>
              </a:solidFill>
            </a:endParaRPr>
          </a:p>
        </p:txBody>
      </p:sp>
      <p:sp>
        <p:nvSpPr>
          <p:cNvPr id="5" name="Footer Placeholder 4"/>
          <p:cNvSpPr>
            <a:spLocks noGrp="1"/>
          </p:cNvSpPr>
          <p:nvPr>
            <p:ph type="ftr" sz="quarter" idx="11"/>
          </p:nvPr>
        </p:nvSpPr>
        <p:spPr>
          <a:xfrm>
            <a:off x="152400" y="6553200"/>
            <a:ext cx="3886200" cy="271806"/>
          </a:xfrm>
        </p:spPr>
        <p:txBody>
          <a:bodyPr/>
          <a:lstStyle/>
          <a:p>
            <a:endParaRPr lang="en-US" dirty="0">
              <a:solidFill>
                <a:srgbClr val="002245">
                  <a:tint val="75000"/>
                </a:srgbClr>
              </a:solidFill>
            </a:endParaRPr>
          </a:p>
        </p:txBody>
      </p:sp>
      <p:sp>
        <p:nvSpPr>
          <p:cNvPr id="6" name="Slide Number Placeholder 5"/>
          <p:cNvSpPr>
            <a:spLocks noGrp="1"/>
          </p:cNvSpPr>
          <p:nvPr>
            <p:ph type="sldNum" sz="quarter" idx="12"/>
          </p:nvPr>
        </p:nvSpPr>
        <p:spPr>
          <a:xfrm>
            <a:off x="6858000" y="6553200"/>
            <a:ext cx="2133600" cy="271806"/>
          </a:xfrm>
        </p:spPr>
        <p:txBody>
          <a:bodyPr/>
          <a:lstStyle/>
          <a:p>
            <a:fld id="{A83D6EE5-4350-46A1-A16E-BD797C0BBE40}" type="slidenum">
              <a:rPr lang="en-US" smtClean="0">
                <a:solidFill>
                  <a:srgbClr val="002245">
                    <a:tint val="75000"/>
                  </a:srgbClr>
                </a:solidFill>
              </a:rPr>
              <a:pPr/>
              <a:t>‹#›</a:t>
            </a:fld>
            <a:endParaRPr lang="en-US" dirty="0">
              <a:solidFill>
                <a:srgbClr val="002245">
                  <a:tint val="75000"/>
                </a:srgbClr>
              </a:solidFill>
            </a:endParaRPr>
          </a:p>
        </p:txBody>
      </p:sp>
    </p:spTree>
    <p:extLst>
      <p:ext uri="{BB962C8B-B14F-4D97-AF65-F5344CB8AC3E}">
        <p14:creationId xmlns:p14="http://schemas.microsoft.com/office/powerpoint/2010/main" val="277406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74430-75B1-4418-9BEF-EF243BF12A21}"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74430-75B1-4418-9BEF-EF243BF12A21}"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74430-75B1-4418-9BEF-EF243BF12A21}" type="datetimeFigureOut">
              <a:rPr lang="en-US" smtClean="0"/>
              <a:pPr/>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74430-75B1-4418-9BEF-EF243BF12A21}" type="datetimeFigureOut">
              <a:rPr lang="en-US" smtClean="0"/>
              <a:pPr/>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74430-75B1-4418-9BEF-EF243BF12A21}" type="datetimeFigureOut">
              <a:rPr lang="en-US" smtClean="0"/>
              <a:pPr/>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74430-75B1-4418-9BEF-EF243BF12A21}"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74430-75B1-4418-9BEF-EF243BF12A21}"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74430-75B1-4418-9BEF-EF243BF12A21}" type="datetimeFigureOut">
              <a:rPr lang="en-US" smtClean="0"/>
              <a:pPr/>
              <a:t>5/24/2016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Capgemini Public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F6AD6-07B6-4AC4-8F73-F71F53E04A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09600" y="1447800"/>
            <a:ext cx="8077200" cy="1981200"/>
          </a:xfrm>
        </p:spPr>
        <p:txBody>
          <a:bodyPr>
            <a:normAutofit/>
          </a:bodyPr>
          <a:lstStyle/>
          <a:p>
            <a:r>
              <a:rPr lang="en-US" dirty="0" smtClean="0">
                <a:solidFill>
                  <a:srgbClr val="FFFF00"/>
                </a:solidFill>
              </a:rPr>
              <a:t>Prudential Group Insurance</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Product and system overview</a:t>
            </a:r>
            <a:endParaRPr lang="en-US" i="1" dirty="0">
              <a:solidFill>
                <a:srgbClr val="FFFF00"/>
              </a:solidFill>
            </a:endParaRPr>
          </a:p>
        </p:txBody>
      </p:sp>
      <p:sp>
        <p:nvSpPr>
          <p:cNvPr id="7" name="Text Placeholder 3"/>
          <p:cNvSpPr>
            <a:spLocks noGrp="1"/>
          </p:cNvSpPr>
          <p:nvPr>
            <p:ph type="body" sz="quarter" idx="13"/>
          </p:nvPr>
        </p:nvSpPr>
        <p:spPr/>
        <p:txBody>
          <a:bodyPr/>
          <a:lstStyle/>
          <a:p>
            <a:r>
              <a:rPr lang="en-US" dirty="0" smtClean="0"/>
              <a:t>July, 2013</a:t>
            </a:r>
            <a:endParaRPr lang="en-US" dirty="0"/>
          </a:p>
        </p:txBody>
      </p:sp>
      <p:sp>
        <p:nvSpPr>
          <p:cNvPr id="4" name="Date Placeholder 3"/>
          <p:cNvSpPr>
            <a:spLocks noGrp="1"/>
          </p:cNvSpPr>
          <p:nvPr>
            <p:ph type="dt" sz="half" idx="10"/>
          </p:nvPr>
        </p:nvSpPr>
        <p:spPr/>
        <p:txBody>
          <a:bodyPr/>
          <a:lstStyle/>
          <a:p>
            <a:fld id="{6D789805-20CE-40DD-9950-77DC5BB294FA}" type="datetime1">
              <a:rPr lang="en-US" smtClean="0">
                <a:solidFill>
                  <a:srgbClr val="002245">
                    <a:tint val="75000"/>
                  </a:srgbClr>
                </a:solidFill>
              </a:rPr>
              <a:pPr/>
              <a:t>5/24/2016</a:t>
            </a:fld>
            <a:endParaRPr lang="en-US" dirty="0">
              <a:solidFill>
                <a:srgbClr val="002245">
                  <a:tint val="75000"/>
                </a:srgbClr>
              </a:solidFill>
            </a:endParaRPr>
          </a:p>
        </p:txBody>
      </p:sp>
      <p:sp>
        <p:nvSpPr>
          <p:cNvPr id="6" name="Slide Number Placeholder 5"/>
          <p:cNvSpPr>
            <a:spLocks noGrp="1"/>
          </p:cNvSpPr>
          <p:nvPr>
            <p:ph type="sldNum" sz="quarter" idx="12"/>
          </p:nvPr>
        </p:nvSpPr>
        <p:spPr/>
        <p:txBody>
          <a:bodyPr/>
          <a:lstStyle/>
          <a:p>
            <a:fld id="{A83D6EE5-4350-46A1-A16E-BD797C0BBE40}" type="slidenum">
              <a:rPr lang="en-US" smtClean="0">
                <a:solidFill>
                  <a:srgbClr val="002245">
                    <a:tint val="75000"/>
                  </a:srgbClr>
                </a:solidFill>
              </a:rPr>
              <a:pPr/>
              <a:t>1</a:t>
            </a:fld>
            <a:endParaRPr lang="en-US" dirty="0">
              <a:solidFill>
                <a:srgbClr val="002245">
                  <a:tint val="75000"/>
                </a:srgbClr>
              </a:solidFill>
            </a:endParaRPr>
          </a:p>
        </p:txBody>
      </p:sp>
      <p:sp>
        <p:nvSpPr>
          <p:cNvPr id="2" name="Footer Placeholder 1"/>
          <p:cNvSpPr>
            <a:spLocks noGrp="1"/>
          </p:cNvSpPr>
          <p:nvPr>
            <p:ph type="ftr" sz="quarter" idx="11"/>
          </p:nvPr>
        </p:nvSpPr>
        <p:spPr/>
        <p:txBody>
          <a:bodyPr/>
          <a:lstStyle/>
          <a:p>
            <a:endParaRPr lang="en-US" dirty="0">
              <a:solidFill>
                <a:srgbClr val="002245">
                  <a:tint val="75000"/>
                </a:srgbClr>
              </a:solidFill>
            </a:endParaRPr>
          </a:p>
        </p:txBody>
      </p:sp>
    </p:spTree>
    <p:extLst>
      <p:ext uri="{BB962C8B-B14F-4D97-AF65-F5344CB8AC3E}">
        <p14:creationId xmlns:p14="http://schemas.microsoft.com/office/powerpoint/2010/main" val="284746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Life </a:t>
            </a:r>
            <a:endParaRPr lang="en-US" dirty="0"/>
          </a:p>
        </p:txBody>
      </p:sp>
      <p:sp>
        <p:nvSpPr>
          <p:cNvPr id="3" name="Rectangle 2"/>
          <p:cNvSpPr txBox="1">
            <a:spLocks noChangeArrowheads="1"/>
          </p:cNvSpPr>
          <p:nvPr/>
        </p:nvSpPr>
        <p:spPr>
          <a:xfrm>
            <a:off x="457200" y="914400"/>
            <a:ext cx="7772400" cy="8382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Basic Life?</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txBox="1">
            <a:spLocks noChangeArrowheads="1"/>
          </p:cNvSpPr>
          <p:nvPr/>
        </p:nvSpPr>
        <p:spPr>
          <a:xfrm>
            <a:off x="1219200" y="1905000"/>
            <a:ext cx="6934200" cy="5181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Basic Life is a product that pays a benefit to the employee’s beneficiary if the employee dies.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Basic Life is generally a non-contributory product that is paid for by the employer. I have never seen an enrollment where the employee had to pay for basic life, but we do support it.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During enrollment if the product is included it is displayed for informational purposes since the employer pays for the coverage and employees do not opt out of the coverage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Since the employer is paying for the coverage Basic Life only has 1 option for each person. So a typical Basic Life plan will be a flat 10,000 or 1X Earnings with a maximum of 50,000</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Basic life rates are generally single rates that do not vary by age.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2055" name="AutoShape 7"/>
          <p:cNvSpPr>
            <a:spLocks/>
          </p:cNvSpPr>
          <p:nvPr/>
        </p:nvSpPr>
        <p:spPr bwMode="auto">
          <a:xfrm>
            <a:off x="5867400" y="152400"/>
            <a:ext cx="3276600" cy="527050"/>
          </a:xfrm>
          <a:prstGeom prst="borderCallout1">
            <a:avLst>
              <a:gd name="adj1" fmla="val 15449"/>
              <a:gd name="adj2" fmla="val -2324"/>
              <a:gd name="adj3" fmla="val 25968"/>
              <a:gd name="adj4" fmla="val -67440"/>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p:txBody>
      </p:sp>
      <p:sp>
        <p:nvSpPr>
          <p:cNvPr id="2056" name="AutoShape 8"/>
          <p:cNvSpPr>
            <a:spLocks/>
          </p:cNvSpPr>
          <p:nvPr/>
        </p:nvSpPr>
        <p:spPr bwMode="auto">
          <a:xfrm>
            <a:off x="5867400" y="838200"/>
            <a:ext cx="3276600" cy="739775"/>
          </a:xfrm>
          <a:prstGeom prst="borderCallout1">
            <a:avLst>
              <a:gd name="adj1" fmla="val 15449"/>
              <a:gd name="adj2" fmla="val -2324"/>
              <a:gd name="adj3" fmla="val 33046"/>
              <a:gd name="adj4" fmla="val -47963"/>
            </a:avLst>
          </a:prstGeom>
          <a:solidFill>
            <a:schemeClr val="accent1"/>
          </a:solidFill>
          <a:ln w="9525">
            <a:solidFill>
              <a:schemeClr val="tx1"/>
            </a:solidFill>
            <a:miter lim="800000"/>
            <a:headEnd/>
            <a:tailEnd/>
          </a:ln>
          <a:effectLst/>
        </p:spPr>
        <p:txBody>
          <a:bodyPr>
            <a:spAutoFit/>
          </a:bodyPr>
          <a:lstStyle/>
          <a:p>
            <a:pPr algn="ctr"/>
            <a:r>
              <a:rPr lang="en-US" sz="1400" b="1"/>
              <a:t>Rounding Rule</a:t>
            </a:r>
            <a:r>
              <a:rPr lang="en-US" sz="1400"/>
              <a:t>: Used to specify How the benefit will be rounded for billing and claim payment</a:t>
            </a:r>
            <a:endParaRPr lang="en-US"/>
          </a:p>
        </p:txBody>
      </p:sp>
      <p:sp>
        <p:nvSpPr>
          <p:cNvPr id="2057" name="AutoShape 9"/>
          <p:cNvSpPr>
            <a:spLocks/>
          </p:cNvSpPr>
          <p:nvPr/>
        </p:nvSpPr>
        <p:spPr bwMode="auto">
          <a:xfrm>
            <a:off x="6302375" y="1828800"/>
            <a:ext cx="2720975" cy="965200"/>
          </a:xfrm>
          <a:prstGeom prst="borderCallout1">
            <a:avLst>
              <a:gd name="adj1" fmla="val 11843"/>
              <a:gd name="adj2" fmla="val -2801"/>
              <a:gd name="adj3" fmla="val 87005"/>
              <a:gd name="adj4" fmla="val -92009"/>
            </a:avLst>
          </a:prstGeom>
          <a:solidFill>
            <a:schemeClr val="accent1"/>
          </a:solidFill>
          <a:ln w="9525">
            <a:solidFill>
              <a:schemeClr val="tx1"/>
            </a:solidFill>
            <a:miter lim="800000"/>
            <a:headEnd/>
            <a:tailEnd/>
          </a:ln>
          <a:effectLst/>
        </p:spPr>
        <p:txBody>
          <a:bodyPr/>
          <a:lstStyle/>
          <a:p>
            <a:pPr algn="ctr"/>
            <a:r>
              <a:rPr lang="en-US" sz="1400" b="1"/>
              <a:t>Beneficiary Financial Counseling Services Field</a:t>
            </a:r>
            <a:r>
              <a:rPr lang="en-US" sz="1400"/>
              <a:t>: Used to indicate that the plan has My Guidance Resources </a:t>
            </a:r>
          </a:p>
        </p:txBody>
      </p:sp>
      <p:sp>
        <p:nvSpPr>
          <p:cNvPr id="2058" name="AutoShape 10"/>
          <p:cNvSpPr>
            <a:spLocks/>
          </p:cNvSpPr>
          <p:nvPr/>
        </p:nvSpPr>
        <p:spPr bwMode="auto">
          <a:xfrm>
            <a:off x="6629400" y="3200400"/>
            <a:ext cx="2514600" cy="1377950"/>
          </a:xfrm>
          <a:prstGeom prst="borderCallout1">
            <a:avLst>
              <a:gd name="adj1" fmla="val 8296"/>
              <a:gd name="adj2" fmla="val -3032"/>
              <a:gd name="adj3" fmla="val 0"/>
              <a:gd name="adj4" fmla="val -56315"/>
            </a:avLst>
          </a:prstGeom>
          <a:solidFill>
            <a:schemeClr val="accent1"/>
          </a:solidFill>
          <a:ln w="9525">
            <a:solidFill>
              <a:schemeClr val="tx1"/>
            </a:solidFill>
            <a:miter lim="800000"/>
            <a:headEnd/>
            <a:tailEnd/>
          </a:ln>
          <a:effectLst/>
        </p:spPr>
        <p:txBody>
          <a:bodyPr>
            <a:spAutoFit/>
          </a:bodyPr>
          <a:lstStyle/>
          <a:p>
            <a:pPr algn="ctr"/>
            <a:r>
              <a:rPr lang="en-US" sz="1400" b="1"/>
              <a:t>Age Reduction Schedule</a:t>
            </a:r>
            <a:r>
              <a:rPr lang="en-US" sz="1400"/>
              <a:t>: Indicates the Ages and percentages that benefit will be reduced. If this field = “Other” a custom reduction is being used. (demo later)</a:t>
            </a:r>
          </a:p>
        </p:txBody>
      </p:sp>
      <p:sp>
        <p:nvSpPr>
          <p:cNvPr id="2059" name="AutoShape 11"/>
          <p:cNvSpPr>
            <a:spLocks/>
          </p:cNvSpPr>
          <p:nvPr/>
        </p:nvSpPr>
        <p:spPr bwMode="auto">
          <a:xfrm>
            <a:off x="0" y="306388"/>
            <a:ext cx="1257300" cy="2441575"/>
          </a:xfrm>
          <a:prstGeom prst="borderCallout1">
            <a:avLst>
              <a:gd name="adj1" fmla="val 4287"/>
              <a:gd name="adj2" fmla="val 106060"/>
              <a:gd name="adj3" fmla="val 135199"/>
              <a:gd name="adj4" fmla="val 317296"/>
            </a:avLst>
          </a:prstGeom>
          <a:solidFill>
            <a:schemeClr val="accent1"/>
          </a:solidFill>
          <a:ln w="9525">
            <a:solidFill>
              <a:schemeClr val="tx1"/>
            </a:solidFill>
            <a:miter lim="800000"/>
            <a:headEnd/>
            <a:tailEnd/>
          </a:ln>
          <a:effectLst/>
        </p:spPr>
        <p:txBody>
          <a:bodyPr>
            <a:spAutoFit/>
          </a:bodyPr>
          <a:lstStyle/>
          <a:p>
            <a:pPr algn="ctr"/>
            <a:r>
              <a:rPr lang="en-US" sz="1400" b="1"/>
              <a:t>Rounding of Reduced Amount</a:t>
            </a:r>
            <a:r>
              <a:rPr lang="en-US" sz="1400"/>
              <a:t>: Rarely used indicates how the reduced amount will be rounded. Basically a second round of rounding</a:t>
            </a:r>
          </a:p>
        </p:txBody>
      </p:sp>
      <p:sp>
        <p:nvSpPr>
          <p:cNvPr id="2060" name="AutoShape 12"/>
          <p:cNvSpPr>
            <a:spLocks/>
          </p:cNvSpPr>
          <p:nvPr/>
        </p:nvSpPr>
        <p:spPr bwMode="auto">
          <a:xfrm>
            <a:off x="0" y="2971800"/>
            <a:ext cx="1263650" cy="2971800"/>
          </a:xfrm>
          <a:prstGeom prst="borderCallout1">
            <a:avLst>
              <a:gd name="adj1" fmla="val 3847"/>
              <a:gd name="adj2" fmla="val 106032"/>
              <a:gd name="adj3" fmla="val 59454"/>
              <a:gd name="adj4" fmla="val 287310"/>
            </a:avLst>
          </a:prstGeom>
          <a:solidFill>
            <a:schemeClr val="accent1"/>
          </a:solidFill>
          <a:ln w="9525">
            <a:solidFill>
              <a:schemeClr val="tx1"/>
            </a:solidFill>
            <a:miter lim="800000"/>
            <a:headEnd/>
            <a:tailEnd/>
          </a:ln>
          <a:effectLst/>
        </p:spPr>
        <p:txBody>
          <a:bodyPr/>
          <a:lstStyle/>
          <a:p>
            <a:pPr algn="ctr"/>
            <a:r>
              <a:rPr lang="en-US" sz="1400" b="1"/>
              <a:t>Is their a Combined Basic and Optional Life Maximum</a:t>
            </a:r>
            <a:r>
              <a:rPr lang="en-US" sz="1400"/>
              <a:t>: Indicates One Maximum coverage amount applies to both Basic and Optional Life.</a:t>
            </a:r>
          </a:p>
        </p:txBody>
      </p:sp>
      <p:sp>
        <p:nvSpPr>
          <p:cNvPr id="2061" name="AutoShape 13"/>
          <p:cNvSpPr>
            <a:spLocks/>
          </p:cNvSpPr>
          <p:nvPr/>
        </p:nvSpPr>
        <p:spPr bwMode="auto">
          <a:xfrm>
            <a:off x="6019800" y="4953000"/>
            <a:ext cx="3124200" cy="1377950"/>
          </a:xfrm>
          <a:prstGeom prst="borderCallout1">
            <a:avLst>
              <a:gd name="adj1" fmla="val 8296"/>
              <a:gd name="adj2" fmla="val -2440"/>
              <a:gd name="adj3" fmla="val 5069"/>
              <a:gd name="adj4" fmla="val -61838"/>
            </a:avLst>
          </a:prstGeom>
          <a:solidFill>
            <a:schemeClr val="accent1"/>
          </a:solidFill>
          <a:ln w="9525">
            <a:solidFill>
              <a:schemeClr val="tx1"/>
            </a:solidFill>
            <a:miter lim="800000"/>
            <a:headEnd/>
            <a:tailEnd/>
          </a:ln>
          <a:effectLst/>
        </p:spPr>
        <p:txBody>
          <a:bodyPr>
            <a:spAutoFit/>
          </a:bodyPr>
          <a:lstStyle/>
          <a:p>
            <a:pPr algn="ctr"/>
            <a:r>
              <a:rPr lang="en-US" sz="1400" b="1"/>
              <a:t>Living Benefit Option Fields</a:t>
            </a:r>
            <a:r>
              <a:rPr lang="en-US" sz="1400"/>
              <a:t>: Indicate the conditions and amounts  of life insurance that can be paid prior to Employee’s death. SPARC specifies a percentage, a maximum and a life expectancy</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5123" name="AutoShape 3"/>
          <p:cNvSpPr>
            <a:spLocks/>
          </p:cNvSpPr>
          <p:nvPr/>
        </p:nvSpPr>
        <p:spPr bwMode="auto">
          <a:xfrm>
            <a:off x="0" y="533400"/>
            <a:ext cx="1981200" cy="1441450"/>
          </a:xfrm>
          <a:prstGeom prst="borderCallout1">
            <a:avLst>
              <a:gd name="adj1" fmla="val 7931"/>
              <a:gd name="adj2" fmla="val 103847"/>
              <a:gd name="adj3" fmla="val 240861"/>
              <a:gd name="adj4" fmla="val 171315"/>
            </a:avLst>
          </a:prstGeom>
          <a:solidFill>
            <a:schemeClr val="accent1"/>
          </a:solidFill>
          <a:ln w="9525">
            <a:solidFill>
              <a:schemeClr val="tx1"/>
            </a:solidFill>
            <a:miter lim="800000"/>
            <a:headEnd/>
            <a:tailEnd/>
          </a:ln>
          <a:effectLst/>
        </p:spPr>
        <p:txBody>
          <a:bodyPr/>
          <a:lstStyle/>
          <a:p>
            <a:pPr algn="ctr"/>
            <a:r>
              <a:rPr lang="en-US" sz="1400" b="1"/>
              <a:t>Disability Provision</a:t>
            </a:r>
            <a:r>
              <a:rPr lang="en-US" sz="1400"/>
              <a:t>: Indicates the rules that will be used for Disabled Employees Most common selection is New Dis S and None  </a:t>
            </a:r>
          </a:p>
        </p:txBody>
      </p:sp>
      <p:sp>
        <p:nvSpPr>
          <p:cNvPr id="5124" name="AutoShape 4"/>
          <p:cNvSpPr>
            <a:spLocks/>
          </p:cNvSpPr>
          <p:nvPr/>
        </p:nvSpPr>
        <p:spPr bwMode="auto">
          <a:xfrm>
            <a:off x="5562600" y="685800"/>
            <a:ext cx="2366963" cy="979488"/>
          </a:xfrm>
          <a:prstGeom prst="borderCallout1">
            <a:avLst>
              <a:gd name="adj1" fmla="val 11671"/>
              <a:gd name="adj2" fmla="val -3218"/>
              <a:gd name="adj3" fmla="val 363856"/>
              <a:gd name="adj4" fmla="val -53185"/>
            </a:avLst>
          </a:prstGeom>
          <a:solidFill>
            <a:schemeClr val="accent1"/>
          </a:solidFill>
          <a:ln w="9525">
            <a:solidFill>
              <a:schemeClr val="tx1"/>
            </a:solidFill>
            <a:miter lim="800000"/>
            <a:headEnd/>
            <a:tailEnd/>
          </a:ln>
          <a:effectLst/>
        </p:spPr>
        <p:txBody>
          <a:bodyPr/>
          <a:lstStyle/>
          <a:p>
            <a:pPr algn="ctr"/>
            <a:r>
              <a:rPr lang="en-US" sz="1400" b="1"/>
              <a:t>Qualifying Age</a:t>
            </a:r>
            <a:r>
              <a:rPr lang="en-US" sz="1400"/>
              <a:t>: Indicates Age employee must be disabled before to have premium suspended </a:t>
            </a:r>
          </a:p>
        </p:txBody>
      </p:sp>
      <p:sp>
        <p:nvSpPr>
          <p:cNvPr id="5125" name="AutoShape 5"/>
          <p:cNvSpPr>
            <a:spLocks/>
          </p:cNvSpPr>
          <p:nvPr/>
        </p:nvSpPr>
        <p:spPr bwMode="auto">
          <a:xfrm>
            <a:off x="5638800" y="2209800"/>
            <a:ext cx="2613025" cy="952500"/>
          </a:xfrm>
          <a:prstGeom prst="borderCallout1">
            <a:avLst>
              <a:gd name="adj1" fmla="val 12000"/>
              <a:gd name="adj2" fmla="val -2917"/>
              <a:gd name="adj3" fmla="val 266833"/>
              <a:gd name="adj4" fmla="val -43380"/>
            </a:avLst>
          </a:prstGeom>
          <a:solidFill>
            <a:schemeClr val="accent1"/>
          </a:solidFill>
          <a:ln w="9525">
            <a:solidFill>
              <a:schemeClr val="tx1"/>
            </a:solidFill>
            <a:miter lim="800000"/>
            <a:headEnd/>
            <a:tailEnd/>
          </a:ln>
          <a:effectLst/>
        </p:spPr>
        <p:txBody>
          <a:bodyPr>
            <a:spAutoFit/>
          </a:bodyPr>
          <a:lstStyle/>
          <a:p>
            <a:pPr algn="ctr"/>
            <a:r>
              <a:rPr lang="en-US" sz="1400" b="1"/>
              <a:t>Elimination Period</a:t>
            </a:r>
            <a:r>
              <a:rPr lang="en-US" sz="1400"/>
              <a:t>: Indicates length of time employee must be disabled before premium payments are suspended</a:t>
            </a:r>
          </a:p>
        </p:txBody>
      </p:sp>
      <p:sp>
        <p:nvSpPr>
          <p:cNvPr id="5126" name="AutoShape 6"/>
          <p:cNvSpPr>
            <a:spLocks/>
          </p:cNvSpPr>
          <p:nvPr/>
        </p:nvSpPr>
        <p:spPr bwMode="auto">
          <a:xfrm>
            <a:off x="5791200" y="4419600"/>
            <a:ext cx="2765425" cy="915988"/>
          </a:xfrm>
          <a:prstGeom prst="borderCallout1">
            <a:avLst>
              <a:gd name="adj1" fmla="val 12477"/>
              <a:gd name="adj2" fmla="val -2755"/>
              <a:gd name="adj3" fmla="val 145755"/>
              <a:gd name="adj4" fmla="val -66935"/>
            </a:avLst>
          </a:prstGeom>
          <a:solidFill>
            <a:schemeClr val="accent1"/>
          </a:solidFill>
          <a:ln w="9525">
            <a:solidFill>
              <a:schemeClr val="tx1"/>
            </a:solidFill>
            <a:miter lim="800000"/>
            <a:headEnd/>
            <a:tailEnd/>
          </a:ln>
          <a:effectLst/>
        </p:spPr>
        <p:txBody>
          <a:bodyPr/>
          <a:lstStyle/>
          <a:p>
            <a:pPr algn="ctr"/>
            <a:r>
              <a:rPr lang="en-US" sz="1400" b="1"/>
              <a:t>Termination Age</a:t>
            </a:r>
            <a:r>
              <a:rPr lang="en-US" sz="1400"/>
              <a:t>: indicates age that coverage will be terminated for disabled employees</a:t>
            </a:r>
          </a:p>
        </p:txBody>
      </p:sp>
      <p:sp>
        <p:nvSpPr>
          <p:cNvPr id="5127" name="AutoShape 7"/>
          <p:cNvSpPr>
            <a:spLocks/>
          </p:cNvSpPr>
          <p:nvPr/>
        </p:nvSpPr>
        <p:spPr bwMode="auto">
          <a:xfrm>
            <a:off x="0" y="2514600"/>
            <a:ext cx="2416175" cy="1065213"/>
          </a:xfrm>
          <a:prstGeom prst="borderCallout1">
            <a:avLst>
              <a:gd name="adj1" fmla="val 10731"/>
              <a:gd name="adj2" fmla="val 103153"/>
              <a:gd name="adj3" fmla="val 328167"/>
              <a:gd name="adj4" fmla="val 141917"/>
            </a:avLst>
          </a:prstGeom>
          <a:solidFill>
            <a:schemeClr val="accent1"/>
          </a:solidFill>
          <a:ln w="9525">
            <a:solidFill>
              <a:schemeClr val="tx1"/>
            </a:solidFill>
            <a:miter lim="800000"/>
            <a:headEnd/>
            <a:tailEnd/>
          </a:ln>
          <a:effectLst/>
        </p:spPr>
        <p:txBody>
          <a:bodyPr/>
          <a:lstStyle/>
          <a:p>
            <a:pPr algn="ctr"/>
            <a:r>
              <a:rPr lang="en-US" sz="1400" b="1"/>
              <a:t>Portability</a:t>
            </a:r>
            <a:r>
              <a:rPr lang="en-US" sz="1400"/>
              <a:t>: A benefit allowing employees to keep Group Insurance Benefits after leaving their employer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7171" name="AutoShape 3"/>
          <p:cNvSpPr>
            <a:spLocks/>
          </p:cNvSpPr>
          <p:nvPr/>
        </p:nvSpPr>
        <p:spPr bwMode="auto">
          <a:xfrm>
            <a:off x="4953000" y="304800"/>
            <a:ext cx="2613025" cy="1279525"/>
          </a:xfrm>
          <a:prstGeom prst="borderCallout1">
            <a:avLst>
              <a:gd name="adj1" fmla="val 8935"/>
              <a:gd name="adj2" fmla="val -2917"/>
              <a:gd name="adj3" fmla="val 212653"/>
              <a:gd name="adj4" fmla="val -45444"/>
            </a:avLst>
          </a:prstGeom>
          <a:solidFill>
            <a:schemeClr val="accent1"/>
          </a:solidFill>
          <a:ln w="9525">
            <a:solidFill>
              <a:schemeClr val="tx1"/>
            </a:solidFill>
            <a:miter lim="800000"/>
            <a:headEnd/>
            <a:tailEnd/>
          </a:ln>
          <a:effectLst/>
        </p:spPr>
        <p:txBody>
          <a:bodyPr/>
          <a:lstStyle/>
          <a:p>
            <a:pPr algn="ctr"/>
            <a:r>
              <a:rPr lang="en-US" sz="1400" b="1"/>
              <a:t>Contribution Arrangement</a:t>
            </a:r>
            <a:r>
              <a:rPr lang="en-US" sz="1400"/>
              <a:t>: Indicates who is paying for the insurance coverage Non-Contributory =Employer Paid</a:t>
            </a:r>
          </a:p>
          <a:p>
            <a:pPr algn="ctr"/>
            <a:r>
              <a:rPr lang="en-US" sz="1400"/>
              <a:t>Contributory= Employee Paid</a:t>
            </a:r>
          </a:p>
        </p:txBody>
      </p:sp>
      <p:sp>
        <p:nvSpPr>
          <p:cNvPr id="7172" name="AutoShape 4"/>
          <p:cNvSpPr>
            <a:spLocks/>
          </p:cNvSpPr>
          <p:nvPr/>
        </p:nvSpPr>
        <p:spPr bwMode="auto">
          <a:xfrm>
            <a:off x="0" y="304800"/>
            <a:ext cx="1865313" cy="1419225"/>
          </a:xfrm>
          <a:prstGeom prst="borderCallout1">
            <a:avLst>
              <a:gd name="adj1" fmla="val 8056"/>
              <a:gd name="adj2" fmla="val 104083"/>
              <a:gd name="adj3" fmla="val 208611"/>
              <a:gd name="adj4" fmla="val 208764"/>
            </a:avLst>
          </a:prstGeom>
          <a:solidFill>
            <a:schemeClr val="accent1"/>
          </a:solidFill>
          <a:ln w="9525">
            <a:solidFill>
              <a:schemeClr val="tx1"/>
            </a:solidFill>
            <a:miter lim="800000"/>
            <a:headEnd/>
            <a:tailEnd/>
          </a:ln>
          <a:effectLst/>
        </p:spPr>
        <p:txBody>
          <a:bodyPr/>
          <a:lstStyle/>
          <a:p>
            <a:pPr algn="ctr"/>
            <a:r>
              <a:rPr lang="en-US" sz="1400" b="1"/>
              <a:t>Minimum Participation Percentage</a:t>
            </a:r>
            <a:r>
              <a:rPr lang="en-US" sz="1400"/>
              <a:t>: Indicates the percentage of eligible Employees expected to participate in the plan</a:t>
            </a:r>
          </a:p>
        </p:txBody>
      </p:sp>
      <p:sp>
        <p:nvSpPr>
          <p:cNvPr id="7173" name="AutoShape 5"/>
          <p:cNvSpPr>
            <a:spLocks/>
          </p:cNvSpPr>
          <p:nvPr/>
        </p:nvSpPr>
        <p:spPr bwMode="auto">
          <a:xfrm>
            <a:off x="6019800" y="1828800"/>
            <a:ext cx="2384425" cy="1190625"/>
          </a:xfrm>
          <a:prstGeom prst="borderCallout1">
            <a:avLst>
              <a:gd name="adj1" fmla="val 9602"/>
              <a:gd name="adj2" fmla="val -3194"/>
              <a:gd name="adj3" fmla="val 187468"/>
              <a:gd name="adj4" fmla="val -79361"/>
            </a:avLst>
          </a:prstGeom>
          <a:solidFill>
            <a:schemeClr val="accent1"/>
          </a:solidFill>
          <a:ln w="9525">
            <a:solidFill>
              <a:schemeClr val="tx1"/>
            </a:solidFill>
            <a:miter lim="800000"/>
            <a:headEnd/>
            <a:tailEnd/>
          </a:ln>
          <a:effectLst/>
        </p:spPr>
        <p:txBody>
          <a:bodyPr/>
          <a:lstStyle/>
          <a:p>
            <a:pPr algn="ctr"/>
            <a:r>
              <a:rPr lang="en-US" sz="1400" b="1"/>
              <a:t>Rate Expression</a:t>
            </a:r>
            <a:r>
              <a:rPr lang="en-US" sz="1400"/>
              <a:t>: Indicates the volume basis and period  the rate will be billed on. In this case per 1000 of volume per month</a:t>
            </a:r>
          </a:p>
        </p:txBody>
      </p:sp>
      <p:sp>
        <p:nvSpPr>
          <p:cNvPr id="7174" name="AutoShape 6"/>
          <p:cNvSpPr>
            <a:spLocks/>
          </p:cNvSpPr>
          <p:nvPr/>
        </p:nvSpPr>
        <p:spPr bwMode="auto">
          <a:xfrm>
            <a:off x="0" y="2305050"/>
            <a:ext cx="1143000" cy="3292475"/>
          </a:xfrm>
          <a:prstGeom prst="borderCallout1">
            <a:avLst>
              <a:gd name="adj1" fmla="val 3472"/>
              <a:gd name="adj2" fmla="val 106667"/>
              <a:gd name="adj3" fmla="val 67310"/>
              <a:gd name="adj4" fmla="val 267083"/>
            </a:avLst>
          </a:prstGeom>
          <a:solidFill>
            <a:schemeClr val="accent1"/>
          </a:solidFill>
          <a:ln w="9525">
            <a:solidFill>
              <a:schemeClr val="tx1"/>
            </a:solidFill>
            <a:miter lim="800000"/>
            <a:headEnd/>
            <a:tailEnd/>
          </a:ln>
          <a:effectLst/>
        </p:spPr>
        <p:txBody>
          <a:bodyPr>
            <a:spAutoFit/>
          </a:bodyPr>
          <a:lstStyle/>
          <a:p>
            <a:pPr algn="ctr"/>
            <a:r>
              <a:rPr lang="en-US" sz="1400" b="1"/>
              <a:t>Age Banded Rating</a:t>
            </a:r>
            <a:r>
              <a:rPr lang="en-US" sz="1400"/>
              <a:t>: Indicates whether the rates are differentiated by age. Do not confuse this with the Composite rating field above which is not used for your cases</a:t>
            </a:r>
          </a:p>
        </p:txBody>
      </p:sp>
      <p:sp>
        <p:nvSpPr>
          <p:cNvPr id="7175" name="AutoShape 7"/>
          <p:cNvSpPr>
            <a:spLocks/>
          </p:cNvSpPr>
          <p:nvPr/>
        </p:nvSpPr>
        <p:spPr bwMode="auto">
          <a:xfrm>
            <a:off x="6019800" y="3179763"/>
            <a:ext cx="2460625" cy="952500"/>
          </a:xfrm>
          <a:prstGeom prst="borderCallout1">
            <a:avLst>
              <a:gd name="adj1" fmla="val 12000"/>
              <a:gd name="adj2" fmla="val -3097"/>
              <a:gd name="adj3" fmla="val 171833"/>
              <a:gd name="adj4" fmla="val -100389"/>
            </a:avLst>
          </a:prstGeom>
          <a:solidFill>
            <a:schemeClr val="accent1"/>
          </a:solidFill>
          <a:ln w="9525">
            <a:solidFill>
              <a:schemeClr val="tx1"/>
            </a:solidFill>
            <a:miter lim="800000"/>
            <a:headEnd/>
            <a:tailEnd/>
          </a:ln>
          <a:effectLst/>
        </p:spPr>
        <p:txBody>
          <a:bodyPr>
            <a:spAutoFit/>
          </a:bodyPr>
          <a:lstStyle/>
          <a:p>
            <a:pPr algn="ctr"/>
            <a:r>
              <a:rPr lang="en-US" sz="1400" b="1"/>
              <a:t>Smoking/NonSmoking</a:t>
            </a:r>
            <a:r>
              <a:rPr lang="en-US" sz="1400"/>
              <a:t>: Indicates if the rates are different for employees who smoke and those who do not</a:t>
            </a:r>
          </a:p>
        </p:txBody>
      </p:sp>
      <p:sp>
        <p:nvSpPr>
          <p:cNvPr id="7176" name="AutoShape 8"/>
          <p:cNvSpPr>
            <a:spLocks/>
          </p:cNvSpPr>
          <p:nvPr/>
        </p:nvSpPr>
        <p:spPr bwMode="auto">
          <a:xfrm>
            <a:off x="5486400" y="4459288"/>
            <a:ext cx="3313113" cy="1377950"/>
          </a:xfrm>
          <a:prstGeom prst="borderCallout1">
            <a:avLst>
              <a:gd name="adj1" fmla="val 8296"/>
              <a:gd name="adj2" fmla="val -2301"/>
              <a:gd name="adj3" fmla="val 42167"/>
              <a:gd name="adj4" fmla="val -59222"/>
            </a:avLst>
          </a:prstGeom>
          <a:solidFill>
            <a:schemeClr val="accent1"/>
          </a:solidFill>
          <a:ln w="9525">
            <a:solidFill>
              <a:schemeClr val="tx1"/>
            </a:solidFill>
            <a:miter lim="800000"/>
            <a:headEnd/>
            <a:tailEnd/>
          </a:ln>
          <a:effectLst/>
        </p:spPr>
        <p:txBody>
          <a:bodyPr>
            <a:spAutoFit/>
          </a:bodyPr>
          <a:lstStyle/>
          <a:p>
            <a:pPr algn="ctr"/>
            <a:r>
              <a:rPr lang="en-US" sz="1400" b="1"/>
              <a:t>Rate Guarantee</a:t>
            </a:r>
            <a:r>
              <a:rPr lang="en-US" sz="1400"/>
              <a:t>: Indicates the amount of time that the rate for a particular product will stay in affect assuming the group continues to meet underwriting guidelines. This field along with the effective date are used to calculate the renewal date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0"/>
            <a:ext cx="9296400" cy="6972300"/>
          </a:xfrm>
          <a:prstGeom prst="rect">
            <a:avLst/>
          </a:prstGeom>
          <a:noFill/>
          <a:ln w="9525">
            <a:noFill/>
            <a:miter lim="800000"/>
            <a:headEnd/>
            <a:tailEnd/>
          </a:ln>
          <a:effectLst/>
        </p:spPr>
      </p:pic>
      <p:sp>
        <p:nvSpPr>
          <p:cNvPr id="8195" name="AutoShape 3"/>
          <p:cNvSpPr>
            <a:spLocks/>
          </p:cNvSpPr>
          <p:nvPr/>
        </p:nvSpPr>
        <p:spPr bwMode="auto">
          <a:xfrm>
            <a:off x="5943600" y="914400"/>
            <a:ext cx="3200400" cy="1803400"/>
          </a:xfrm>
          <a:prstGeom prst="borderCallout1">
            <a:avLst>
              <a:gd name="adj1" fmla="val 6338"/>
              <a:gd name="adj2" fmla="val -2380"/>
              <a:gd name="adj3" fmla="val -35829"/>
              <a:gd name="adj4" fmla="val -61060"/>
            </a:avLst>
          </a:prstGeom>
          <a:solidFill>
            <a:schemeClr val="accent1"/>
          </a:solidFill>
          <a:ln w="9525">
            <a:solidFill>
              <a:schemeClr val="tx1"/>
            </a:solidFill>
            <a:miter lim="800000"/>
            <a:headEnd/>
            <a:tailEnd/>
          </a:ln>
          <a:effectLst/>
        </p:spPr>
        <p:txBody>
          <a:bodyPr>
            <a:spAutoFit/>
          </a:bodyPr>
          <a:lstStyle/>
          <a:p>
            <a:pPr algn="ctr"/>
            <a:r>
              <a:rPr lang="en-US" sz="1400" b="1"/>
              <a:t>Guarantee Issue</a:t>
            </a:r>
            <a:r>
              <a:rPr lang="en-US" sz="1400"/>
              <a:t>: Indicates the amount of coverage an employee can receive without giving evidence of good health. Guarantee Issue can also be expressed as a combination of multiple of earnings and Dollar amount. The remainder of the page lays out exceptions and methods for applying the guarantee issue</a:t>
            </a:r>
          </a:p>
        </p:txBody>
      </p:sp>
      <p:sp>
        <p:nvSpPr>
          <p:cNvPr id="8196" name="AutoShape 4"/>
          <p:cNvSpPr>
            <a:spLocks/>
          </p:cNvSpPr>
          <p:nvPr/>
        </p:nvSpPr>
        <p:spPr bwMode="auto">
          <a:xfrm>
            <a:off x="6858000" y="3048000"/>
            <a:ext cx="2116138" cy="1530350"/>
          </a:xfrm>
          <a:prstGeom prst="borderCallout1">
            <a:avLst>
              <a:gd name="adj1" fmla="val 7468"/>
              <a:gd name="adj2" fmla="val -3602"/>
              <a:gd name="adj3" fmla="val -96370"/>
              <a:gd name="adj4" fmla="val -141634"/>
            </a:avLst>
          </a:prstGeom>
          <a:solidFill>
            <a:schemeClr val="accent1"/>
          </a:solidFill>
          <a:ln w="9525">
            <a:solidFill>
              <a:schemeClr val="tx1"/>
            </a:solidFill>
            <a:miter lim="800000"/>
            <a:headEnd/>
            <a:tailEnd/>
          </a:ln>
          <a:effectLst/>
        </p:spPr>
        <p:txBody>
          <a:bodyPr/>
          <a:lstStyle/>
          <a:p>
            <a:pPr algn="ctr"/>
            <a:r>
              <a:rPr lang="en-US" sz="1400" b="1"/>
              <a:t>Is their an annual enrollment without medical evidence</a:t>
            </a:r>
            <a:r>
              <a:rPr lang="en-US" sz="1400"/>
              <a:t>: The Field indicates employees can re-enroll in the insurance coverage on an annual basis </a:t>
            </a:r>
          </a:p>
        </p:txBody>
      </p:sp>
      <p:sp>
        <p:nvSpPr>
          <p:cNvPr id="8197" name="AutoShape 5"/>
          <p:cNvSpPr>
            <a:spLocks/>
          </p:cNvSpPr>
          <p:nvPr/>
        </p:nvSpPr>
        <p:spPr bwMode="auto">
          <a:xfrm>
            <a:off x="5827713" y="4724400"/>
            <a:ext cx="3316287" cy="1377950"/>
          </a:xfrm>
          <a:prstGeom prst="borderCallout1">
            <a:avLst>
              <a:gd name="adj1" fmla="val 8296"/>
              <a:gd name="adj2" fmla="val -2296"/>
              <a:gd name="adj3" fmla="val -134333"/>
              <a:gd name="adj4" fmla="val -53278"/>
            </a:avLst>
          </a:prstGeom>
          <a:solidFill>
            <a:schemeClr val="accent1"/>
          </a:solidFill>
          <a:ln w="9525">
            <a:solidFill>
              <a:schemeClr val="tx1"/>
            </a:solidFill>
            <a:miter lim="800000"/>
            <a:headEnd/>
            <a:tailEnd/>
          </a:ln>
          <a:effectLst/>
        </p:spPr>
        <p:txBody>
          <a:bodyPr>
            <a:spAutoFit/>
          </a:bodyPr>
          <a:lstStyle/>
          <a:p>
            <a:pPr algn="ctr"/>
            <a:r>
              <a:rPr lang="en-US" sz="1400" b="1"/>
              <a:t>Are Late entrant rules waived with change in family status</a:t>
            </a:r>
            <a:r>
              <a:rPr lang="en-US" sz="1400"/>
              <a:t>: The Field indicates employees can re-enroll in the insurance coverage When they have certain life events such as the birth of a child or marriage</a:t>
            </a:r>
          </a:p>
        </p:txBody>
      </p:sp>
      <p:sp>
        <p:nvSpPr>
          <p:cNvPr id="8198" name="AutoShape 6"/>
          <p:cNvSpPr>
            <a:spLocks/>
          </p:cNvSpPr>
          <p:nvPr/>
        </p:nvSpPr>
        <p:spPr bwMode="auto">
          <a:xfrm>
            <a:off x="152400" y="457200"/>
            <a:ext cx="1371600" cy="2867025"/>
          </a:xfrm>
          <a:prstGeom prst="borderCallout1">
            <a:avLst>
              <a:gd name="adj1" fmla="val 3986"/>
              <a:gd name="adj2" fmla="val 105556"/>
              <a:gd name="adj3" fmla="val 119713"/>
              <a:gd name="adj4" fmla="val 287963"/>
            </a:avLst>
          </a:prstGeom>
          <a:solidFill>
            <a:schemeClr val="accent1"/>
          </a:solidFill>
          <a:ln w="9525">
            <a:solidFill>
              <a:schemeClr val="tx1"/>
            </a:solidFill>
            <a:miter lim="800000"/>
            <a:headEnd/>
            <a:tailEnd/>
          </a:ln>
          <a:effectLst/>
        </p:spPr>
        <p:txBody>
          <a:bodyPr>
            <a:spAutoFit/>
          </a:bodyPr>
          <a:lstStyle/>
          <a:p>
            <a:pPr algn="ctr"/>
            <a:r>
              <a:rPr lang="en-US" sz="1400" b="1"/>
              <a:t>Medical Underwriting form</a:t>
            </a:r>
            <a:r>
              <a:rPr lang="en-US" sz="1400"/>
              <a:t>: Indicates the type of evidence of insurability an employee needs to provide to enroll in insurance amounts over the Guarantee issue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023" cy="544606"/>
          </a:xfrm>
        </p:spPr>
        <p:txBody>
          <a:bodyPr/>
          <a:lstStyle/>
          <a:p>
            <a:r>
              <a:rPr lang="en-US" dirty="0" smtClean="0">
                <a:solidFill>
                  <a:srgbClr val="FFFF00"/>
                </a:solidFill>
              </a:rPr>
              <a:t>Basic ADD </a:t>
            </a:r>
            <a:endParaRPr lang="en-US" dirty="0">
              <a:solidFill>
                <a:srgbClr val="FFFF00"/>
              </a:solidFill>
            </a:endParaRPr>
          </a:p>
        </p:txBody>
      </p:sp>
      <p:sp>
        <p:nvSpPr>
          <p:cNvPr id="3" name="Rectangle 1026"/>
          <p:cNvSpPr txBox="1">
            <a:spLocks noChangeArrowheads="1"/>
          </p:cNvSpPr>
          <p:nvPr/>
        </p:nvSpPr>
        <p:spPr>
          <a:xfrm>
            <a:off x="609600" y="6096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Basic ADD?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1029"/>
          <p:cNvSpPr>
            <a:spLocks noChangeArrowheads="1"/>
          </p:cNvSpPr>
          <p:nvPr/>
        </p:nvSpPr>
        <p:spPr bwMode="auto">
          <a:xfrm>
            <a:off x="304800" y="1219200"/>
            <a:ext cx="8458200" cy="5334000"/>
          </a:xfrm>
          <a:prstGeom prst="rect">
            <a:avLst/>
          </a:prstGeom>
          <a:noFill/>
          <a:ln w="9525">
            <a:noFill/>
            <a:miter lim="800000"/>
            <a:headEnd/>
            <a:tailEnd/>
          </a:ln>
          <a:effectLst/>
        </p:spPr>
        <p:txBody>
          <a:bodyPr anchor="ctr"/>
          <a:lstStyle/>
          <a:p>
            <a:pPr>
              <a:buFont typeface="Arial" pitchFamily="34" charset="0"/>
              <a:buChar char="•"/>
            </a:pPr>
            <a:r>
              <a:rPr lang="en-US" dirty="0"/>
              <a:t>Basic Accidental Death and Dismemberment is a product that pays a benefit to the employee/the employee’s beneficiary if the employee is severely injured or dies in an accident. </a:t>
            </a:r>
            <a:endParaRPr lang="en-US" dirty="0" smtClean="0"/>
          </a:p>
          <a:p>
            <a:pPr>
              <a:buFont typeface="Arial" pitchFamily="34" charset="0"/>
              <a:buChar char="•"/>
            </a:pPr>
            <a:endParaRPr lang="en-US" dirty="0" smtClean="0"/>
          </a:p>
          <a:p>
            <a:pPr>
              <a:buFont typeface="Arial" pitchFamily="34" charset="0"/>
              <a:buChar char="•"/>
            </a:pPr>
            <a:r>
              <a:rPr lang="en-US" dirty="0" smtClean="0"/>
              <a:t>Basic </a:t>
            </a:r>
            <a:r>
              <a:rPr lang="en-US" dirty="0"/>
              <a:t>ADD is generally a non-contributory product that is paid for by the employer. </a:t>
            </a:r>
            <a:endParaRPr lang="en-US" dirty="0" smtClean="0"/>
          </a:p>
          <a:p>
            <a:pPr>
              <a:buFont typeface="Arial" pitchFamily="34" charset="0"/>
              <a:buChar char="•"/>
            </a:pPr>
            <a:endParaRPr lang="en-US" dirty="0" smtClean="0"/>
          </a:p>
          <a:p>
            <a:pPr>
              <a:buFont typeface="Arial" pitchFamily="34" charset="0"/>
              <a:buChar char="•"/>
            </a:pPr>
            <a:r>
              <a:rPr lang="en-US" dirty="0" smtClean="0"/>
              <a:t>During </a:t>
            </a:r>
            <a:r>
              <a:rPr lang="en-US" dirty="0"/>
              <a:t>enrollment if the product is included it is displayed for informational purposes since the employer pays for the coverage and employees do not opt out of the coverage</a:t>
            </a:r>
            <a:br>
              <a:rPr lang="en-US" dirty="0"/>
            </a:br>
            <a:endParaRPr lang="en-US" dirty="0" smtClean="0"/>
          </a:p>
          <a:p>
            <a:pPr>
              <a:buFont typeface="Arial" pitchFamily="34" charset="0"/>
              <a:buChar char="•"/>
            </a:pPr>
            <a:r>
              <a:rPr lang="en-US" dirty="0" smtClean="0"/>
              <a:t>Since </a:t>
            </a:r>
            <a:r>
              <a:rPr lang="en-US" dirty="0"/>
              <a:t>the employer is paying for the coverage Basic ADD only has 1 option for each person. So a typical Basic ADD plan will be a flat 10,000 or 1X Earnings with a maximum of 50,000</a:t>
            </a:r>
            <a:br>
              <a:rPr lang="en-US" dirty="0"/>
            </a:br>
            <a:endParaRPr lang="en-US" dirty="0" smtClean="0"/>
          </a:p>
          <a:p>
            <a:pPr>
              <a:buFont typeface="Arial" pitchFamily="34" charset="0"/>
              <a:buChar char="•"/>
            </a:pPr>
            <a:r>
              <a:rPr lang="en-US" dirty="0" smtClean="0"/>
              <a:t>Basic </a:t>
            </a:r>
            <a:r>
              <a:rPr lang="en-US" dirty="0"/>
              <a:t>ADD rates are always single rates that do not vary by age or whether the employee smokes or not I have never seen any other rate type. However, we do support age banded and smoker/non smoker ADD rates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2051" name="AutoShape 3"/>
          <p:cNvSpPr>
            <a:spLocks/>
          </p:cNvSpPr>
          <p:nvPr/>
        </p:nvSpPr>
        <p:spPr bwMode="auto">
          <a:xfrm>
            <a:off x="5562600" y="990600"/>
            <a:ext cx="2057400" cy="952500"/>
          </a:xfrm>
          <a:prstGeom prst="borderCallout1">
            <a:avLst>
              <a:gd name="adj1" fmla="val 12000"/>
              <a:gd name="adj2" fmla="val -3704"/>
              <a:gd name="adj3" fmla="val 266000"/>
              <a:gd name="adj4" fmla="val -103704"/>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p:txBody>
      </p:sp>
      <p:sp>
        <p:nvSpPr>
          <p:cNvPr id="2052" name="AutoShape 4"/>
          <p:cNvSpPr>
            <a:spLocks/>
          </p:cNvSpPr>
          <p:nvPr/>
        </p:nvSpPr>
        <p:spPr bwMode="auto">
          <a:xfrm>
            <a:off x="6248400" y="2133600"/>
            <a:ext cx="2232025" cy="1590675"/>
          </a:xfrm>
          <a:prstGeom prst="borderCallout1">
            <a:avLst>
              <a:gd name="adj1" fmla="val 7185"/>
              <a:gd name="adj2" fmla="val -3412"/>
              <a:gd name="adj3" fmla="val 210079"/>
              <a:gd name="adj4" fmla="val -104407"/>
            </a:avLst>
          </a:prstGeom>
          <a:solidFill>
            <a:schemeClr val="accent1"/>
          </a:solidFill>
          <a:ln w="9525">
            <a:solidFill>
              <a:schemeClr val="tx1"/>
            </a:solidFill>
            <a:miter lim="800000"/>
            <a:headEnd/>
            <a:tailEnd/>
          </a:ln>
          <a:effectLst/>
        </p:spPr>
        <p:txBody>
          <a:bodyPr>
            <a:spAutoFit/>
          </a:bodyPr>
          <a:lstStyle/>
          <a:p>
            <a:pPr algn="ctr"/>
            <a:r>
              <a:rPr lang="en-US" sz="1400" b="1"/>
              <a:t>Age Reduction Schedule</a:t>
            </a:r>
            <a:r>
              <a:rPr lang="en-US" sz="1400"/>
              <a:t>: Indicates the Ages and percentages that benefit will be reduced. If this field = “Other” a custom reduction is being used. (demo later)</a:t>
            </a:r>
          </a:p>
          <a:p>
            <a:pPr algn="ctr"/>
            <a:endParaRPr lang="en-US" sz="1400"/>
          </a:p>
        </p:txBody>
      </p:sp>
      <p:sp>
        <p:nvSpPr>
          <p:cNvPr id="2053" name="AutoShape 5"/>
          <p:cNvSpPr>
            <a:spLocks/>
          </p:cNvSpPr>
          <p:nvPr/>
        </p:nvSpPr>
        <p:spPr bwMode="auto">
          <a:xfrm>
            <a:off x="5410200" y="-71438"/>
            <a:ext cx="2254250" cy="739776"/>
          </a:xfrm>
          <a:prstGeom prst="borderCallout1">
            <a:avLst>
              <a:gd name="adj1" fmla="val 15449"/>
              <a:gd name="adj2" fmla="val -3380"/>
              <a:gd name="adj3" fmla="val 153435"/>
              <a:gd name="adj4" fmla="val -104014"/>
            </a:avLst>
          </a:prstGeom>
          <a:solidFill>
            <a:schemeClr val="accent1"/>
          </a:solidFill>
          <a:ln w="9525">
            <a:solidFill>
              <a:schemeClr val="tx1"/>
            </a:solidFill>
            <a:miter lim="800000"/>
            <a:headEnd/>
            <a:tailEnd/>
          </a:ln>
          <a:effectLst/>
        </p:spPr>
        <p:txBody>
          <a:bodyPr>
            <a:spAutoFit/>
          </a:bodyPr>
          <a:lstStyle/>
          <a:p>
            <a:pPr algn="ctr"/>
            <a:r>
              <a:rPr lang="en-US" sz="1400" b="1"/>
              <a:t>Plan Effective Date</a:t>
            </a:r>
            <a:r>
              <a:rPr lang="en-US" sz="1400"/>
              <a:t>: Indicates the date the plan will go into affect</a:t>
            </a:r>
          </a:p>
        </p:txBody>
      </p:sp>
      <p:sp>
        <p:nvSpPr>
          <p:cNvPr id="2054" name="AutoShape 6"/>
          <p:cNvSpPr>
            <a:spLocks/>
          </p:cNvSpPr>
          <p:nvPr/>
        </p:nvSpPr>
        <p:spPr bwMode="auto">
          <a:xfrm>
            <a:off x="6705600" y="4267200"/>
            <a:ext cx="2438400" cy="1165225"/>
          </a:xfrm>
          <a:prstGeom prst="borderCallout1">
            <a:avLst>
              <a:gd name="adj1" fmla="val 9810"/>
              <a:gd name="adj2" fmla="val -3125"/>
              <a:gd name="adj3" fmla="val 144412"/>
              <a:gd name="adj4" fmla="val -87500"/>
            </a:avLst>
          </a:prstGeom>
          <a:solidFill>
            <a:schemeClr val="accent1"/>
          </a:solidFill>
          <a:ln w="9525">
            <a:solidFill>
              <a:schemeClr val="tx1"/>
            </a:solidFill>
            <a:miter lim="800000"/>
            <a:headEnd/>
            <a:tailEnd/>
          </a:ln>
          <a:effectLst/>
        </p:spPr>
        <p:txBody>
          <a:bodyPr>
            <a:spAutoFit/>
          </a:bodyPr>
          <a:lstStyle/>
          <a:p>
            <a:pPr algn="ctr"/>
            <a:r>
              <a:rPr lang="en-US" sz="1400" b="1"/>
              <a:t>Amount Reductions Take effect</a:t>
            </a:r>
            <a:r>
              <a:rPr lang="en-US" sz="1400"/>
              <a:t>: Indicates the point in time that the age reduction will actually reduce the Employee Benefit</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5123" name="AutoShape 3"/>
          <p:cNvSpPr>
            <a:spLocks/>
          </p:cNvSpPr>
          <p:nvPr/>
        </p:nvSpPr>
        <p:spPr bwMode="auto">
          <a:xfrm>
            <a:off x="-152400" y="0"/>
            <a:ext cx="1447800" cy="2441575"/>
          </a:xfrm>
          <a:prstGeom prst="borderCallout1">
            <a:avLst>
              <a:gd name="adj1" fmla="val 3569"/>
              <a:gd name="adj2" fmla="val 105264"/>
              <a:gd name="adj3" fmla="val 1685"/>
              <a:gd name="adj4" fmla="val 590458"/>
            </a:avLst>
          </a:prstGeom>
          <a:solidFill>
            <a:schemeClr val="accent1"/>
          </a:solidFill>
          <a:ln w="9525">
            <a:solidFill>
              <a:schemeClr val="tx1"/>
            </a:solidFill>
            <a:miter lim="800000"/>
            <a:headEnd/>
            <a:tailEnd/>
          </a:ln>
          <a:effectLst/>
        </p:spPr>
        <p:txBody>
          <a:bodyPr>
            <a:spAutoFit/>
          </a:bodyPr>
          <a:lstStyle/>
          <a:p>
            <a:pPr algn="ctr"/>
            <a:r>
              <a:rPr lang="en-US" sz="1400" b="1"/>
              <a:t>Coverage Is</a:t>
            </a:r>
            <a:r>
              <a:rPr lang="en-US" sz="1400"/>
              <a:t>: Indicates the Type of coverage provided by an ADD or OADD plan. There are 3 options: 24 hour</a:t>
            </a:r>
          </a:p>
          <a:p>
            <a:pPr algn="ctr"/>
            <a:r>
              <a:rPr lang="en-US" sz="1400"/>
              <a:t>Non Occupational</a:t>
            </a:r>
          </a:p>
          <a:p>
            <a:pPr algn="ctr"/>
            <a:r>
              <a:rPr lang="en-US" sz="1400"/>
              <a:t>And Occupational</a:t>
            </a:r>
          </a:p>
        </p:txBody>
      </p:sp>
      <p:sp>
        <p:nvSpPr>
          <p:cNvPr id="5124" name="AutoShape 4"/>
          <p:cNvSpPr>
            <a:spLocks/>
          </p:cNvSpPr>
          <p:nvPr/>
        </p:nvSpPr>
        <p:spPr bwMode="auto">
          <a:xfrm>
            <a:off x="-228600" y="3632200"/>
            <a:ext cx="1524000" cy="2867025"/>
          </a:xfrm>
          <a:prstGeom prst="borderCallout1">
            <a:avLst>
              <a:gd name="adj1" fmla="val 3986"/>
              <a:gd name="adj2" fmla="val 105000"/>
              <a:gd name="adj3" fmla="val -112236"/>
              <a:gd name="adj4" fmla="val 511773"/>
            </a:avLst>
          </a:prstGeom>
          <a:solidFill>
            <a:schemeClr val="accent1"/>
          </a:solidFill>
          <a:ln w="9525">
            <a:solidFill>
              <a:schemeClr val="tx1"/>
            </a:solidFill>
            <a:miter lim="800000"/>
            <a:headEnd/>
            <a:tailEnd/>
          </a:ln>
          <a:effectLst/>
        </p:spPr>
        <p:txBody>
          <a:bodyPr>
            <a:spAutoFit/>
          </a:bodyPr>
          <a:lstStyle/>
          <a:p>
            <a:pPr algn="ctr"/>
            <a:r>
              <a:rPr lang="en-US" sz="1400" b="1"/>
              <a:t>Additional Employer Choices</a:t>
            </a:r>
            <a:r>
              <a:rPr lang="en-US" sz="1400"/>
              <a:t>: Selecting Yes in this field allows the user to select several optional benefits for ADD/OADD. If this field =No the additional benefits packages are not included</a:t>
            </a:r>
          </a:p>
        </p:txBody>
      </p:sp>
      <p:sp>
        <p:nvSpPr>
          <p:cNvPr id="5125" name="AutoShape 5"/>
          <p:cNvSpPr>
            <a:spLocks/>
          </p:cNvSpPr>
          <p:nvPr/>
        </p:nvSpPr>
        <p:spPr bwMode="auto">
          <a:xfrm>
            <a:off x="8229600" y="4343400"/>
            <a:ext cx="914400" cy="2228850"/>
          </a:xfrm>
          <a:prstGeom prst="borderCallout1">
            <a:avLst>
              <a:gd name="adj1" fmla="val 5130"/>
              <a:gd name="adj2" fmla="val -8333"/>
              <a:gd name="adj3" fmla="val 53847"/>
              <a:gd name="adj4" fmla="val -280037"/>
            </a:avLst>
          </a:prstGeom>
          <a:solidFill>
            <a:schemeClr val="accent1"/>
          </a:solidFill>
          <a:ln w="9525">
            <a:solidFill>
              <a:schemeClr val="tx1"/>
            </a:solidFill>
            <a:miter lim="800000"/>
            <a:headEnd/>
            <a:tailEnd/>
          </a:ln>
          <a:effectLst/>
        </p:spPr>
        <p:txBody>
          <a:bodyPr>
            <a:spAutoFit/>
          </a:bodyPr>
          <a:lstStyle/>
          <a:p>
            <a:pPr algn="ctr"/>
            <a:r>
              <a:rPr lang="en-US" sz="1400" b="1"/>
              <a:t>Exclusions</a:t>
            </a:r>
            <a:r>
              <a:rPr lang="en-US" sz="1400"/>
              <a:t>: These fields indicate the items excluded from ADD/OADD coverage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6147" name="AutoShape 3"/>
          <p:cNvSpPr>
            <a:spLocks/>
          </p:cNvSpPr>
          <p:nvPr/>
        </p:nvSpPr>
        <p:spPr bwMode="auto">
          <a:xfrm>
            <a:off x="0" y="457200"/>
            <a:ext cx="2590800" cy="1165225"/>
          </a:xfrm>
          <a:prstGeom prst="borderCallout1">
            <a:avLst>
              <a:gd name="adj1" fmla="val 9810"/>
              <a:gd name="adj2" fmla="val 102940"/>
              <a:gd name="adj3" fmla="val 254769"/>
              <a:gd name="adj4" fmla="val 138907"/>
            </a:avLst>
          </a:prstGeom>
          <a:solidFill>
            <a:schemeClr val="accent1"/>
          </a:solidFill>
          <a:ln w="9525">
            <a:solidFill>
              <a:schemeClr val="tx1"/>
            </a:solidFill>
            <a:miter lim="800000"/>
            <a:headEnd/>
            <a:tailEnd/>
          </a:ln>
          <a:effectLst/>
        </p:spPr>
        <p:txBody>
          <a:bodyPr>
            <a:spAutoFit/>
          </a:bodyPr>
          <a:lstStyle/>
          <a:p>
            <a:pPr algn="ctr"/>
            <a:r>
              <a:rPr lang="en-US" sz="1400" b="1"/>
              <a:t>Contribution Arrangement</a:t>
            </a:r>
            <a:r>
              <a:rPr lang="en-US" sz="1400"/>
              <a:t>: Indicates who is paying for the insurance coverage Non-Contributory =Employer Paid</a:t>
            </a:r>
          </a:p>
          <a:p>
            <a:pPr algn="ctr"/>
            <a:r>
              <a:rPr lang="en-US" sz="1400"/>
              <a:t>Contributory= Employee Paid</a:t>
            </a:r>
          </a:p>
        </p:txBody>
      </p:sp>
      <p:sp>
        <p:nvSpPr>
          <p:cNvPr id="6148" name="AutoShape 4"/>
          <p:cNvSpPr>
            <a:spLocks/>
          </p:cNvSpPr>
          <p:nvPr/>
        </p:nvSpPr>
        <p:spPr bwMode="auto">
          <a:xfrm>
            <a:off x="4383088" y="457200"/>
            <a:ext cx="2173287" cy="1377950"/>
          </a:xfrm>
          <a:prstGeom prst="borderCallout1">
            <a:avLst>
              <a:gd name="adj1" fmla="val 8296"/>
              <a:gd name="adj2" fmla="val -3505"/>
              <a:gd name="adj3" fmla="val 232259"/>
              <a:gd name="adj4" fmla="val -17310"/>
            </a:avLst>
          </a:prstGeom>
          <a:solidFill>
            <a:schemeClr val="accent1"/>
          </a:solidFill>
          <a:ln w="9525">
            <a:solidFill>
              <a:schemeClr val="tx1"/>
            </a:solidFill>
            <a:miter lim="800000"/>
            <a:headEnd/>
            <a:tailEnd/>
          </a:ln>
          <a:effectLst/>
        </p:spPr>
        <p:txBody>
          <a:bodyPr>
            <a:spAutoFit/>
          </a:bodyPr>
          <a:lstStyle/>
          <a:p>
            <a:pPr algn="ctr"/>
            <a:r>
              <a:rPr lang="en-US" sz="1400" b="1"/>
              <a:t>Minimum Participation Percentage</a:t>
            </a:r>
            <a:r>
              <a:rPr lang="en-US" sz="1400"/>
              <a:t>: Indicates the percentage of eligible Employees expected to participate in the plan</a:t>
            </a:r>
          </a:p>
          <a:p>
            <a:pPr algn="ctr"/>
            <a:endParaRPr lang="en-US" sz="1400"/>
          </a:p>
        </p:txBody>
      </p:sp>
      <p:sp>
        <p:nvSpPr>
          <p:cNvPr id="6149" name="AutoShape 5"/>
          <p:cNvSpPr>
            <a:spLocks/>
          </p:cNvSpPr>
          <p:nvPr/>
        </p:nvSpPr>
        <p:spPr bwMode="auto">
          <a:xfrm>
            <a:off x="6781800" y="2209800"/>
            <a:ext cx="2362200" cy="1803400"/>
          </a:xfrm>
          <a:prstGeom prst="borderCallout1">
            <a:avLst>
              <a:gd name="adj1" fmla="val 6338"/>
              <a:gd name="adj2" fmla="val -3227"/>
              <a:gd name="adj3" fmla="val 149296"/>
              <a:gd name="adj4" fmla="val -154301"/>
            </a:avLst>
          </a:prstGeom>
          <a:solidFill>
            <a:schemeClr val="accent1"/>
          </a:solidFill>
          <a:ln w="9525">
            <a:solidFill>
              <a:schemeClr val="tx1"/>
            </a:solidFill>
            <a:miter lim="800000"/>
            <a:headEnd/>
            <a:tailEnd/>
          </a:ln>
          <a:effectLst/>
        </p:spPr>
        <p:txBody>
          <a:bodyPr>
            <a:spAutoFit/>
          </a:bodyPr>
          <a:lstStyle/>
          <a:p>
            <a:pPr algn="ctr"/>
            <a:r>
              <a:rPr lang="en-US" sz="1400" b="1"/>
              <a:t>Age Banded Rating</a:t>
            </a:r>
            <a:r>
              <a:rPr lang="en-US" sz="1400"/>
              <a:t>: Indicates whether the rates are differentiated by age. Do not confuse this with the Composite rating field above which is not used for your cases</a:t>
            </a:r>
          </a:p>
          <a:p>
            <a:pPr algn="ctr"/>
            <a:endParaRPr lang="en-US" sz="1400"/>
          </a:p>
        </p:txBody>
      </p:sp>
      <p:sp>
        <p:nvSpPr>
          <p:cNvPr id="6150" name="AutoShape 6"/>
          <p:cNvSpPr>
            <a:spLocks/>
          </p:cNvSpPr>
          <p:nvPr/>
        </p:nvSpPr>
        <p:spPr bwMode="auto">
          <a:xfrm>
            <a:off x="7104063" y="381000"/>
            <a:ext cx="2039937" cy="1590675"/>
          </a:xfrm>
          <a:prstGeom prst="borderCallout1">
            <a:avLst>
              <a:gd name="adj1" fmla="val 7185"/>
              <a:gd name="adj2" fmla="val -3736"/>
              <a:gd name="adj3" fmla="val 252097"/>
              <a:gd name="adj4" fmla="val -156574"/>
            </a:avLst>
          </a:prstGeom>
          <a:solidFill>
            <a:schemeClr val="accent1"/>
          </a:solidFill>
          <a:ln w="9525">
            <a:solidFill>
              <a:schemeClr val="tx1"/>
            </a:solidFill>
            <a:miter lim="800000"/>
            <a:headEnd/>
            <a:tailEnd/>
          </a:ln>
          <a:effectLst/>
        </p:spPr>
        <p:txBody>
          <a:bodyPr>
            <a:spAutoFit/>
          </a:bodyPr>
          <a:lstStyle/>
          <a:p>
            <a:pPr algn="ctr"/>
            <a:r>
              <a:rPr lang="en-US" sz="1400" b="1"/>
              <a:t>Rate Expression</a:t>
            </a:r>
            <a:r>
              <a:rPr lang="en-US" sz="1400"/>
              <a:t>: Indicates the volume basis and period  the rate will be billed on. In this case per 1000 of volume per month</a:t>
            </a:r>
          </a:p>
          <a:p>
            <a:pPr algn="ctr"/>
            <a:endParaRPr lang="en-US" sz="1400"/>
          </a:p>
        </p:txBody>
      </p:sp>
      <p:sp>
        <p:nvSpPr>
          <p:cNvPr id="6151" name="AutoShape 7"/>
          <p:cNvSpPr>
            <a:spLocks/>
          </p:cNvSpPr>
          <p:nvPr/>
        </p:nvSpPr>
        <p:spPr bwMode="auto">
          <a:xfrm>
            <a:off x="5257800" y="4114800"/>
            <a:ext cx="2298700" cy="1165225"/>
          </a:xfrm>
          <a:prstGeom prst="borderCallout1">
            <a:avLst>
              <a:gd name="adj1" fmla="val 9810"/>
              <a:gd name="adj2" fmla="val -3315"/>
              <a:gd name="adj3" fmla="val 89917"/>
              <a:gd name="adj4" fmla="val -86051"/>
            </a:avLst>
          </a:prstGeom>
          <a:solidFill>
            <a:schemeClr val="accent1"/>
          </a:solidFill>
          <a:ln w="9525">
            <a:solidFill>
              <a:schemeClr val="tx1"/>
            </a:solidFill>
            <a:miter lim="800000"/>
            <a:headEnd/>
            <a:tailEnd/>
          </a:ln>
          <a:effectLst/>
        </p:spPr>
        <p:txBody>
          <a:bodyPr>
            <a:spAutoFit/>
          </a:bodyPr>
          <a:lstStyle/>
          <a:p>
            <a:pPr algn="ctr"/>
            <a:r>
              <a:rPr lang="en-US" sz="1400" b="1"/>
              <a:t>Smoking/NonSmoking</a:t>
            </a:r>
            <a:r>
              <a:rPr lang="en-US" sz="1400"/>
              <a:t>: Indicates if the rates are different for employees who smoke and those who do not</a:t>
            </a:r>
          </a:p>
          <a:p>
            <a:pPr algn="ctr"/>
            <a:endParaRPr lang="en-US" sz="1400"/>
          </a:p>
        </p:txBody>
      </p:sp>
      <p:sp>
        <p:nvSpPr>
          <p:cNvPr id="6152" name="AutoShape 8"/>
          <p:cNvSpPr>
            <a:spLocks/>
          </p:cNvSpPr>
          <p:nvPr/>
        </p:nvSpPr>
        <p:spPr bwMode="auto">
          <a:xfrm>
            <a:off x="5715000" y="5480050"/>
            <a:ext cx="3429000" cy="1377950"/>
          </a:xfrm>
          <a:prstGeom prst="borderCallout1">
            <a:avLst>
              <a:gd name="adj1" fmla="val 8296"/>
              <a:gd name="adj2" fmla="val -2222"/>
              <a:gd name="adj3" fmla="val -4495"/>
              <a:gd name="adj4" fmla="val -70231"/>
            </a:avLst>
          </a:prstGeom>
          <a:solidFill>
            <a:schemeClr val="accent1"/>
          </a:solidFill>
          <a:ln w="9525">
            <a:solidFill>
              <a:schemeClr val="tx1"/>
            </a:solidFill>
            <a:miter lim="800000"/>
            <a:headEnd/>
            <a:tailEnd/>
          </a:ln>
          <a:effectLst/>
        </p:spPr>
        <p:txBody>
          <a:bodyPr>
            <a:spAutoFit/>
          </a:bodyPr>
          <a:lstStyle/>
          <a:p>
            <a:pPr algn="ctr"/>
            <a:r>
              <a:rPr lang="en-US" sz="1400" b="1"/>
              <a:t>Rate Guarantee</a:t>
            </a:r>
            <a:r>
              <a:rPr lang="en-US" sz="1400"/>
              <a:t>: Indicates the amount of time that the rate for a particular product will stay in affect assuming the group continues to meet underwriting guidelines. This field along with the effective date are used to calculate the renewal date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Life</a:t>
            </a:r>
            <a:endParaRPr lang="en-US" dirty="0"/>
          </a:p>
        </p:txBody>
      </p:sp>
      <p:sp>
        <p:nvSpPr>
          <p:cNvPr id="3" name="Rectangle 3"/>
          <p:cNvSpPr txBox="1">
            <a:spLocks noChangeArrowheads="1"/>
          </p:cNvSpPr>
          <p:nvPr/>
        </p:nvSpPr>
        <p:spPr>
          <a:xfrm>
            <a:off x="304800" y="2209800"/>
            <a:ext cx="8458200" cy="510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Life is a product that pays a benefit to the employee’s beneficiary if the employee dies.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Life is generally a contributory product that is paid for by the employee if they choose to purchase it.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The optional life amounts of insurance are different from the basic life amounts of insurance in that they allow a choice of options. So rather than a flat dollar amount that allows 1 amount ex. Flat 10,000(Basic Life). Optional life will have an incremental flat amount that allows many options ex. 10,000-300,000 in increments of 10,000.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Life is the most commonly enrolled product. 90+ Percent of enrollments will contain optional life.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Life rates are almost always age banded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2"/>
          <p:cNvSpPr txBox="1">
            <a:spLocks noChangeArrowheads="1"/>
          </p:cNvSpPr>
          <p:nvPr/>
        </p:nvSpPr>
        <p:spPr>
          <a:xfrm>
            <a:off x="533400" y="8382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Optional Life ?</a:t>
            </a:r>
            <a:endParaRPr kumimoji="0" lang="en-US" sz="2200" b="1" i="0" u="none" strike="noStrike" kern="1200" cap="none" spc="0" normalizeH="0" baseline="0" noProof="0" dirty="0">
              <a:ln>
                <a:noFill/>
              </a:ln>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5570756"/>
          </a:xfrm>
          <a:prstGeom prst="rect">
            <a:avLst/>
          </a:prstGeom>
        </p:spPr>
        <p:txBody>
          <a:bodyPr wrap="square">
            <a:spAutoFit/>
          </a:bodyPr>
          <a:lstStyle/>
          <a:p>
            <a:pPr>
              <a:buFontTx/>
              <a:buChar char="•"/>
            </a:pPr>
            <a:r>
              <a:rPr lang="en-US" sz="1600" b="1" dirty="0" smtClean="0"/>
              <a:t>Link2GI: </a:t>
            </a:r>
          </a:p>
          <a:p>
            <a:pPr lvl="1">
              <a:buFontTx/>
              <a:buChar char="•"/>
            </a:pPr>
            <a:r>
              <a:rPr lang="en-US" sz="1600" dirty="0" smtClean="0"/>
              <a:t>Sales Customer Relationship Management system built on the </a:t>
            </a:r>
            <a:r>
              <a:rPr lang="en-US" sz="1600" dirty="0" err="1" smtClean="0"/>
              <a:t>Salesforce</a:t>
            </a:r>
            <a:r>
              <a:rPr lang="en-US" sz="1600" dirty="0" smtClean="0"/>
              <a:t> chassis. Link2GI begins the proposal process for all cases with greater than 1000 lives. We anticipate LINK2GI expanding to be the main system to facilitate the sales to customer relationship and be the sales portal for reporting and marketing campaigns. </a:t>
            </a:r>
          </a:p>
          <a:p>
            <a:pPr>
              <a:buFontTx/>
              <a:buChar char="•"/>
            </a:pPr>
            <a:r>
              <a:rPr lang="en-US" sz="1600" b="1" dirty="0" smtClean="0"/>
              <a:t>Epiphany: </a:t>
            </a:r>
          </a:p>
          <a:p>
            <a:pPr lvl="1">
              <a:buFontTx/>
              <a:buChar char="•"/>
            </a:pPr>
            <a:r>
              <a:rPr lang="en-US" sz="1600" dirty="0" smtClean="0"/>
              <a:t>Sales Customer Relationship Management system. Epiphany begins the proposal process for all cases with less than 1000 lives and manages campaigns. We anticipate this system being sunset as LINK2GI moves down market. </a:t>
            </a:r>
          </a:p>
          <a:p>
            <a:pPr>
              <a:buFontTx/>
              <a:buChar char="•"/>
            </a:pPr>
            <a:r>
              <a:rPr lang="en-US" sz="1600" b="1" dirty="0" smtClean="0"/>
              <a:t>Sales Prospecting and Request for Case Install (SPARC): </a:t>
            </a:r>
          </a:p>
          <a:p>
            <a:pPr lvl="1">
              <a:buFontTx/>
              <a:buChar char="•"/>
            </a:pPr>
            <a:r>
              <a:rPr lang="en-US" sz="1600" dirty="0" smtClean="0"/>
              <a:t>The SPARC platform serves 4 primary functions as Group Insurance’s policy issuance and administration system.  </a:t>
            </a:r>
          </a:p>
          <a:p>
            <a:pPr lvl="2">
              <a:buFontTx/>
              <a:buChar char="•"/>
            </a:pPr>
            <a:r>
              <a:rPr lang="en-US" sz="1600" dirty="0" smtClean="0"/>
              <a:t> Provides small Market quotes and exhibits utilizing a proprietary rating engine, as well as an automated rules and workflow engine.  </a:t>
            </a:r>
          </a:p>
          <a:p>
            <a:pPr lvl="2">
              <a:buFontTx/>
              <a:buChar char="•"/>
            </a:pPr>
            <a:r>
              <a:rPr lang="en-US" sz="1600" dirty="0" smtClean="0"/>
              <a:t> Serves as the installation vehicle for life and disability products.  This includes additional data capture needed for sold cases, facilitation of the AOR process, and ultimately a feed to provide automated case set-up in our claims, billing, medical UW, and contract applications.  </a:t>
            </a:r>
          </a:p>
          <a:p>
            <a:pPr lvl="2">
              <a:buFontTx/>
              <a:buChar char="•"/>
            </a:pPr>
            <a:r>
              <a:rPr lang="en-US" sz="1600" dirty="0" smtClean="0"/>
              <a:t> Provides a facility to capture ongoing changes to our </a:t>
            </a:r>
            <a:r>
              <a:rPr lang="en-US" sz="1600" dirty="0" err="1" smtClean="0"/>
              <a:t>inforce</a:t>
            </a:r>
            <a:r>
              <a:rPr lang="en-US" sz="1600" dirty="0" smtClean="0"/>
              <a:t> cases.  </a:t>
            </a:r>
          </a:p>
          <a:p>
            <a:pPr lvl="2">
              <a:buFontTx/>
              <a:buChar char="•"/>
            </a:pPr>
            <a:r>
              <a:rPr lang="en-US" sz="1600" dirty="0" smtClean="0"/>
              <a:t> Facilitates enrollment setup and calculations </a:t>
            </a:r>
          </a:p>
          <a:p>
            <a:pPr lvl="1">
              <a:buFontTx/>
              <a:buChar char="•"/>
            </a:pPr>
            <a:endParaRPr lang="en-US" sz="1600" b="1" dirty="0" smtClean="0"/>
          </a:p>
          <a:p>
            <a:endParaRPr lang="en-US" b="1" dirty="0" smtClean="0"/>
          </a:p>
          <a:p>
            <a:pPr>
              <a:buFontTx/>
              <a:buChar char="•"/>
            </a:pPr>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2051" name="AutoShape 3"/>
          <p:cNvSpPr>
            <a:spLocks/>
          </p:cNvSpPr>
          <p:nvPr/>
        </p:nvSpPr>
        <p:spPr bwMode="auto">
          <a:xfrm>
            <a:off x="0" y="0"/>
            <a:ext cx="990600" cy="2016125"/>
          </a:xfrm>
          <a:prstGeom prst="borderCallout1">
            <a:avLst>
              <a:gd name="adj1" fmla="val 6000"/>
              <a:gd name="adj2" fmla="val 107694"/>
              <a:gd name="adj3" fmla="val 44083"/>
              <a:gd name="adj4" fmla="val 402722"/>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p:txBody>
      </p:sp>
      <p:sp>
        <p:nvSpPr>
          <p:cNvPr id="2052" name="AutoShape 4"/>
          <p:cNvSpPr>
            <a:spLocks/>
          </p:cNvSpPr>
          <p:nvPr/>
        </p:nvSpPr>
        <p:spPr bwMode="auto">
          <a:xfrm>
            <a:off x="0" y="2133600"/>
            <a:ext cx="1295400" cy="2016125"/>
          </a:xfrm>
          <a:prstGeom prst="borderCallout1">
            <a:avLst>
              <a:gd name="adj1" fmla="val 5671"/>
              <a:gd name="adj2" fmla="val 105884"/>
              <a:gd name="adj3" fmla="val 23699"/>
              <a:gd name="adj4" fmla="val 296690"/>
            </a:avLst>
          </a:prstGeom>
          <a:solidFill>
            <a:schemeClr val="accent1"/>
          </a:solidFill>
          <a:ln w="9525">
            <a:solidFill>
              <a:schemeClr val="tx1"/>
            </a:solidFill>
            <a:miter lim="800000"/>
            <a:headEnd/>
            <a:tailEnd/>
          </a:ln>
          <a:effectLst/>
        </p:spPr>
        <p:txBody>
          <a:bodyPr>
            <a:spAutoFit/>
          </a:bodyPr>
          <a:lstStyle/>
          <a:p>
            <a:pPr algn="ctr"/>
            <a:r>
              <a:rPr lang="en-US" sz="1400" b="1"/>
              <a:t>Beneficiary Financial Counseling Services Field</a:t>
            </a:r>
            <a:r>
              <a:rPr lang="en-US" sz="1400"/>
              <a:t>: Used to indicate that the plan has My Guidance Resources </a:t>
            </a:r>
          </a:p>
        </p:txBody>
      </p:sp>
      <p:sp>
        <p:nvSpPr>
          <p:cNvPr id="2054" name="AutoShape 6"/>
          <p:cNvSpPr>
            <a:spLocks/>
          </p:cNvSpPr>
          <p:nvPr/>
        </p:nvSpPr>
        <p:spPr bwMode="auto">
          <a:xfrm>
            <a:off x="-152400" y="4344988"/>
            <a:ext cx="1447800" cy="2228850"/>
          </a:xfrm>
          <a:prstGeom prst="borderCallout1">
            <a:avLst>
              <a:gd name="adj1" fmla="val 5130"/>
              <a:gd name="adj2" fmla="val 105264"/>
              <a:gd name="adj3" fmla="val 14745"/>
              <a:gd name="adj4" fmla="val 278727"/>
            </a:avLst>
          </a:prstGeom>
          <a:solidFill>
            <a:schemeClr val="accent1"/>
          </a:solidFill>
          <a:ln w="9525">
            <a:solidFill>
              <a:schemeClr val="tx1"/>
            </a:solidFill>
            <a:miter lim="800000"/>
            <a:headEnd/>
            <a:tailEnd/>
          </a:ln>
          <a:effectLst/>
        </p:spPr>
        <p:txBody>
          <a:bodyPr>
            <a:spAutoFit/>
          </a:bodyPr>
          <a:lstStyle/>
          <a:p>
            <a:pPr algn="ctr"/>
            <a:r>
              <a:rPr lang="en-US" sz="1400" b="1"/>
              <a:t>Is their a Combined Basic and Optional Life Maximum</a:t>
            </a:r>
            <a:r>
              <a:rPr lang="en-US" sz="1400"/>
              <a:t>: Indicates One Maximum coverage amount applies to both Basic and Optional Life.</a:t>
            </a:r>
          </a:p>
        </p:txBody>
      </p:sp>
      <p:sp>
        <p:nvSpPr>
          <p:cNvPr id="2056" name="AutoShape 8"/>
          <p:cNvSpPr>
            <a:spLocks/>
          </p:cNvSpPr>
          <p:nvPr/>
        </p:nvSpPr>
        <p:spPr bwMode="auto">
          <a:xfrm>
            <a:off x="6324600" y="2895600"/>
            <a:ext cx="2514600" cy="1377950"/>
          </a:xfrm>
          <a:prstGeom prst="borderCallout1">
            <a:avLst>
              <a:gd name="adj1" fmla="val 8296"/>
              <a:gd name="adj2" fmla="val -3032"/>
              <a:gd name="adj3" fmla="val 51037"/>
              <a:gd name="adj4" fmla="val -55431"/>
            </a:avLst>
          </a:prstGeom>
          <a:solidFill>
            <a:schemeClr val="accent1"/>
          </a:solidFill>
          <a:ln w="9525">
            <a:solidFill>
              <a:schemeClr val="tx1"/>
            </a:solidFill>
            <a:miter lim="800000"/>
            <a:headEnd/>
            <a:tailEnd/>
          </a:ln>
          <a:effectLst/>
        </p:spPr>
        <p:txBody>
          <a:bodyPr>
            <a:spAutoFit/>
          </a:bodyPr>
          <a:lstStyle/>
          <a:p>
            <a:pPr algn="ctr"/>
            <a:r>
              <a:rPr lang="en-US" sz="1400" b="1"/>
              <a:t>Age Reduction Schedule</a:t>
            </a:r>
            <a:r>
              <a:rPr lang="en-US" sz="1400"/>
              <a:t>: Indicates the Ages and percentages that benefit will be reduced. If this field = “Other” a custom reduction is being used. (demo later)</a:t>
            </a:r>
          </a:p>
        </p:txBody>
      </p:sp>
      <p:sp>
        <p:nvSpPr>
          <p:cNvPr id="2057" name="AutoShape 9"/>
          <p:cNvSpPr>
            <a:spLocks/>
          </p:cNvSpPr>
          <p:nvPr/>
        </p:nvSpPr>
        <p:spPr bwMode="auto">
          <a:xfrm>
            <a:off x="6019800" y="4419600"/>
            <a:ext cx="3124200" cy="1524000"/>
          </a:xfrm>
          <a:prstGeom prst="borderCallout1">
            <a:avLst>
              <a:gd name="adj1" fmla="val 7500"/>
              <a:gd name="adj2" fmla="val -2440"/>
              <a:gd name="adj3" fmla="val 43542"/>
              <a:gd name="adj4" fmla="val -61838"/>
            </a:avLst>
          </a:prstGeom>
          <a:solidFill>
            <a:schemeClr val="accent1"/>
          </a:solidFill>
          <a:ln w="9525">
            <a:solidFill>
              <a:schemeClr val="tx1"/>
            </a:solidFill>
            <a:miter lim="800000"/>
            <a:headEnd/>
            <a:tailEnd/>
          </a:ln>
          <a:effectLst/>
        </p:spPr>
        <p:txBody>
          <a:bodyPr/>
          <a:lstStyle/>
          <a:p>
            <a:pPr algn="ctr"/>
            <a:r>
              <a:rPr lang="en-US" sz="1400" b="1"/>
              <a:t>Living Benefit Option Fields</a:t>
            </a:r>
            <a:r>
              <a:rPr lang="en-US" sz="1400"/>
              <a:t>: Indicate the conditions and amounts  of life insurance that can be paid prior to Employee’s death. SPARC specifies a percentage, a maximum and a life expectancy</a:t>
            </a:r>
          </a:p>
        </p:txBody>
      </p:sp>
      <p:sp>
        <p:nvSpPr>
          <p:cNvPr id="2058" name="AutoShape 10"/>
          <p:cNvSpPr>
            <a:spLocks/>
          </p:cNvSpPr>
          <p:nvPr/>
        </p:nvSpPr>
        <p:spPr bwMode="auto">
          <a:xfrm>
            <a:off x="6759575" y="0"/>
            <a:ext cx="2384425" cy="1190625"/>
          </a:xfrm>
          <a:prstGeom prst="borderCallout1">
            <a:avLst>
              <a:gd name="adj1" fmla="val 9602"/>
              <a:gd name="adj2" fmla="val -3194"/>
              <a:gd name="adj3" fmla="val 96000"/>
              <a:gd name="adj4" fmla="val -88949"/>
            </a:avLst>
          </a:prstGeom>
          <a:solidFill>
            <a:schemeClr val="accent1"/>
          </a:solidFill>
          <a:ln w="9525">
            <a:solidFill>
              <a:schemeClr val="tx1"/>
            </a:solidFill>
            <a:miter lim="800000"/>
            <a:headEnd/>
            <a:tailEnd/>
          </a:ln>
          <a:effectLst/>
        </p:spPr>
        <p:txBody>
          <a:bodyPr/>
          <a:lstStyle/>
          <a:p>
            <a:pPr algn="ctr"/>
            <a:r>
              <a:rPr lang="en-US" sz="1400" b="1"/>
              <a:t>Rate Expression</a:t>
            </a:r>
            <a:r>
              <a:rPr lang="en-US" sz="1400"/>
              <a:t>: Indicates the volume basis and period  the rate will be billed on. In this case per 1000 of volume per month</a:t>
            </a:r>
          </a:p>
        </p:txBody>
      </p:sp>
      <p:sp>
        <p:nvSpPr>
          <p:cNvPr id="2059" name="AutoShape 11"/>
          <p:cNvSpPr>
            <a:spLocks/>
          </p:cNvSpPr>
          <p:nvPr/>
        </p:nvSpPr>
        <p:spPr bwMode="auto">
          <a:xfrm>
            <a:off x="6248400" y="1371600"/>
            <a:ext cx="2595563" cy="1338263"/>
          </a:xfrm>
          <a:prstGeom prst="borderCallout1">
            <a:avLst>
              <a:gd name="adj1" fmla="val 8542"/>
              <a:gd name="adj2" fmla="val -2935"/>
              <a:gd name="adj3" fmla="val 18741"/>
              <a:gd name="adj4" fmla="val -90583"/>
            </a:avLst>
          </a:prstGeom>
          <a:solidFill>
            <a:schemeClr val="accent1"/>
          </a:solidFill>
          <a:ln w="9525">
            <a:solidFill>
              <a:schemeClr val="tx1"/>
            </a:solidFill>
            <a:miter lim="800000"/>
            <a:headEnd/>
            <a:tailEnd/>
          </a:ln>
          <a:effectLst/>
        </p:spPr>
        <p:txBody>
          <a:bodyPr/>
          <a:lstStyle/>
          <a:p>
            <a:pPr algn="ctr"/>
            <a:r>
              <a:rPr lang="en-US" sz="1400" b="1"/>
              <a:t>Age Banded Rating</a:t>
            </a:r>
            <a:r>
              <a:rPr lang="en-US" sz="1400"/>
              <a:t>: Indicates whether the rates are differentiated by age. Do not confuse this with the Composite rating field above which is not used for your cases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5124" name="AutoShape 4"/>
          <p:cNvSpPr>
            <a:spLocks/>
          </p:cNvSpPr>
          <p:nvPr/>
        </p:nvSpPr>
        <p:spPr bwMode="auto">
          <a:xfrm>
            <a:off x="304800" y="304800"/>
            <a:ext cx="1981200" cy="1441450"/>
          </a:xfrm>
          <a:prstGeom prst="borderCallout1">
            <a:avLst>
              <a:gd name="adj1" fmla="val 7931"/>
              <a:gd name="adj2" fmla="val 103847"/>
              <a:gd name="adj3" fmla="val 229625"/>
              <a:gd name="adj4" fmla="val 161537"/>
            </a:avLst>
          </a:prstGeom>
          <a:solidFill>
            <a:schemeClr val="accent1"/>
          </a:solidFill>
          <a:ln w="9525">
            <a:solidFill>
              <a:schemeClr val="tx1"/>
            </a:solidFill>
            <a:miter lim="800000"/>
            <a:headEnd/>
            <a:tailEnd/>
          </a:ln>
          <a:effectLst/>
        </p:spPr>
        <p:txBody>
          <a:bodyPr/>
          <a:lstStyle/>
          <a:p>
            <a:pPr algn="ctr"/>
            <a:r>
              <a:rPr lang="en-US" sz="1400" b="1"/>
              <a:t>Disability Provision</a:t>
            </a:r>
            <a:r>
              <a:rPr lang="en-US" sz="1400"/>
              <a:t>: Indicates the rules that will be used for Disabled Employees Most common selection is New Dis S and None  </a:t>
            </a:r>
          </a:p>
        </p:txBody>
      </p:sp>
      <p:sp>
        <p:nvSpPr>
          <p:cNvPr id="5125" name="AutoShape 5"/>
          <p:cNvSpPr>
            <a:spLocks/>
          </p:cNvSpPr>
          <p:nvPr/>
        </p:nvSpPr>
        <p:spPr bwMode="auto">
          <a:xfrm>
            <a:off x="6096000" y="4343400"/>
            <a:ext cx="2416175" cy="1065213"/>
          </a:xfrm>
          <a:prstGeom prst="borderCallout1">
            <a:avLst>
              <a:gd name="adj1" fmla="val 10731"/>
              <a:gd name="adj2" fmla="val -3153"/>
              <a:gd name="adj3" fmla="val 95829"/>
              <a:gd name="adj4" fmla="val -109986"/>
            </a:avLst>
          </a:prstGeom>
          <a:solidFill>
            <a:schemeClr val="accent1"/>
          </a:solidFill>
          <a:ln w="9525">
            <a:solidFill>
              <a:schemeClr val="tx1"/>
            </a:solidFill>
            <a:miter lim="800000"/>
            <a:headEnd/>
            <a:tailEnd/>
          </a:ln>
          <a:effectLst/>
        </p:spPr>
        <p:txBody>
          <a:bodyPr/>
          <a:lstStyle/>
          <a:p>
            <a:pPr algn="ctr"/>
            <a:r>
              <a:rPr lang="en-US" sz="1400" b="1"/>
              <a:t>Portability</a:t>
            </a:r>
            <a:r>
              <a:rPr lang="en-US" sz="1400"/>
              <a:t>: A benefit allowing employees to keep Group Insurance Benefits after leaving their employer</a:t>
            </a:r>
          </a:p>
        </p:txBody>
      </p:sp>
      <p:sp>
        <p:nvSpPr>
          <p:cNvPr id="5126" name="AutoShape 6"/>
          <p:cNvSpPr>
            <a:spLocks/>
          </p:cNvSpPr>
          <p:nvPr/>
        </p:nvSpPr>
        <p:spPr bwMode="auto">
          <a:xfrm>
            <a:off x="4038600" y="228600"/>
            <a:ext cx="2366963" cy="979488"/>
          </a:xfrm>
          <a:prstGeom prst="borderCallout1">
            <a:avLst>
              <a:gd name="adj1" fmla="val 11671"/>
              <a:gd name="adj2" fmla="val -3218"/>
              <a:gd name="adj3" fmla="val 376176"/>
              <a:gd name="adj4" fmla="val -3352"/>
            </a:avLst>
          </a:prstGeom>
          <a:solidFill>
            <a:schemeClr val="accent1"/>
          </a:solidFill>
          <a:ln w="9525">
            <a:solidFill>
              <a:schemeClr val="tx1"/>
            </a:solidFill>
            <a:miter lim="800000"/>
            <a:headEnd/>
            <a:tailEnd/>
          </a:ln>
          <a:effectLst/>
        </p:spPr>
        <p:txBody>
          <a:bodyPr/>
          <a:lstStyle/>
          <a:p>
            <a:pPr algn="ctr"/>
            <a:r>
              <a:rPr lang="en-US" sz="1400" b="1"/>
              <a:t>Qualifying Age</a:t>
            </a:r>
            <a:r>
              <a:rPr lang="en-US" sz="1400"/>
              <a:t>: Indicates Age employee must be disabled before to have premium suspended </a:t>
            </a:r>
          </a:p>
        </p:txBody>
      </p:sp>
      <p:sp>
        <p:nvSpPr>
          <p:cNvPr id="5127" name="AutoShape 7"/>
          <p:cNvSpPr>
            <a:spLocks/>
          </p:cNvSpPr>
          <p:nvPr/>
        </p:nvSpPr>
        <p:spPr bwMode="auto">
          <a:xfrm>
            <a:off x="6248400" y="1371600"/>
            <a:ext cx="2613025" cy="952500"/>
          </a:xfrm>
          <a:prstGeom prst="borderCallout1">
            <a:avLst>
              <a:gd name="adj1" fmla="val 12000"/>
              <a:gd name="adj2" fmla="val -2917"/>
              <a:gd name="adj3" fmla="val 316667"/>
              <a:gd name="adj4" fmla="val -88884"/>
            </a:avLst>
          </a:prstGeom>
          <a:solidFill>
            <a:schemeClr val="accent1"/>
          </a:solidFill>
          <a:ln w="9525">
            <a:solidFill>
              <a:schemeClr val="tx1"/>
            </a:solidFill>
            <a:miter lim="800000"/>
            <a:headEnd/>
            <a:tailEnd/>
          </a:ln>
          <a:effectLst/>
        </p:spPr>
        <p:txBody>
          <a:bodyPr>
            <a:spAutoFit/>
          </a:bodyPr>
          <a:lstStyle/>
          <a:p>
            <a:pPr algn="ctr"/>
            <a:r>
              <a:rPr lang="en-US" sz="1400" b="1"/>
              <a:t>Elimination Period</a:t>
            </a:r>
            <a:r>
              <a:rPr lang="en-US" sz="1400"/>
              <a:t>: Indicates length of time employee must be disabled before premium payments are suspended</a:t>
            </a:r>
          </a:p>
        </p:txBody>
      </p:sp>
      <p:sp>
        <p:nvSpPr>
          <p:cNvPr id="5128" name="AutoShape 8"/>
          <p:cNvSpPr>
            <a:spLocks/>
          </p:cNvSpPr>
          <p:nvPr/>
        </p:nvSpPr>
        <p:spPr bwMode="auto">
          <a:xfrm>
            <a:off x="6096000" y="2743200"/>
            <a:ext cx="2765425" cy="915988"/>
          </a:xfrm>
          <a:prstGeom prst="borderCallout1">
            <a:avLst>
              <a:gd name="adj1" fmla="val 12477"/>
              <a:gd name="adj2" fmla="val -2755"/>
              <a:gd name="adj3" fmla="val 261352"/>
              <a:gd name="adj4" fmla="val -94204"/>
            </a:avLst>
          </a:prstGeom>
          <a:solidFill>
            <a:schemeClr val="accent1"/>
          </a:solidFill>
          <a:ln w="9525">
            <a:solidFill>
              <a:schemeClr val="tx1"/>
            </a:solidFill>
            <a:miter lim="800000"/>
            <a:headEnd/>
            <a:tailEnd/>
          </a:ln>
          <a:effectLst/>
        </p:spPr>
        <p:txBody>
          <a:bodyPr/>
          <a:lstStyle/>
          <a:p>
            <a:pPr algn="ctr"/>
            <a:r>
              <a:rPr lang="en-US" sz="1400" b="1"/>
              <a:t>Termination Age</a:t>
            </a:r>
            <a:r>
              <a:rPr lang="en-US" sz="1400"/>
              <a:t>: indicates age that coverage will be terminated for disabled employees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6147" name="AutoShape 3"/>
          <p:cNvSpPr>
            <a:spLocks/>
          </p:cNvSpPr>
          <p:nvPr/>
        </p:nvSpPr>
        <p:spPr bwMode="auto">
          <a:xfrm>
            <a:off x="457200" y="228600"/>
            <a:ext cx="2613025" cy="1279525"/>
          </a:xfrm>
          <a:prstGeom prst="borderCallout1">
            <a:avLst>
              <a:gd name="adj1" fmla="val 8935"/>
              <a:gd name="adj2" fmla="val 102917"/>
              <a:gd name="adj3" fmla="val 248139"/>
              <a:gd name="adj4" fmla="val 107532"/>
            </a:avLst>
          </a:prstGeom>
          <a:solidFill>
            <a:schemeClr val="accent1"/>
          </a:solidFill>
          <a:ln w="9525">
            <a:solidFill>
              <a:schemeClr val="tx1"/>
            </a:solidFill>
            <a:miter lim="800000"/>
            <a:headEnd/>
            <a:tailEnd/>
          </a:ln>
          <a:effectLst/>
        </p:spPr>
        <p:txBody>
          <a:bodyPr/>
          <a:lstStyle/>
          <a:p>
            <a:pPr algn="ctr"/>
            <a:r>
              <a:rPr lang="en-US" sz="1400" b="1"/>
              <a:t>Contribution Arrangement</a:t>
            </a:r>
            <a:r>
              <a:rPr lang="en-US" sz="1400"/>
              <a:t>: Indicates who is paying for the insurance coverage Non-Contributory =Employer Paid</a:t>
            </a:r>
          </a:p>
          <a:p>
            <a:pPr algn="ctr"/>
            <a:r>
              <a:rPr lang="en-US" sz="1400"/>
              <a:t>Contributory= Employee Paid</a:t>
            </a:r>
          </a:p>
        </p:txBody>
      </p:sp>
      <p:sp>
        <p:nvSpPr>
          <p:cNvPr id="6148" name="AutoShape 4"/>
          <p:cNvSpPr>
            <a:spLocks/>
          </p:cNvSpPr>
          <p:nvPr/>
        </p:nvSpPr>
        <p:spPr bwMode="auto">
          <a:xfrm>
            <a:off x="6742113" y="2667000"/>
            <a:ext cx="1865312" cy="1419225"/>
          </a:xfrm>
          <a:prstGeom prst="borderCallout1">
            <a:avLst>
              <a:gd name="adj1" fmla="val 8056"/>
              <a:gd name="adj2" fmla="val -4083"/>
              <a:gd name="adj3" fmla="val 102796"/>
              <a:gd name="adj4" fmla="val -177361"/>
            </a:avLst>
          </a:prstGeom>
          <a:solidFill>
            <a:schemeClr val="accent1"/>
          </a:solidFill>
          <a:ln w="9525">
            <a:solidFill>
              <a:schemeClr val="tx1"/>
            </a:solidFill>
            <a:miter lim="800000"/>
            <a:headEnd/>
            <a:tailEnd/>
          </a:ln>
          <a:effectLst/>
        </p:spPr>
        <p:txBody>
          <a:bodyPr/>
          <a:lstStyle/>
          <a:p>
            <a:pPr algn="ctr"/>
            <a:r>
              <a:rPr lang="en-US" sz="1400" b="1"/>
              <a:t>Minimum Participation Percentage</a:t>
            </a:r>
            <a:r>
              <a:rPr lang="en-US" sz="1400"/>
              <a:t>: Indicates the percentage of eligible Employees expected to participate in the plan</a:t>
            </a:r>
          </a:p>
        </p:txBody>
      </p:sp>
      <p:sp>
        <p:nvSpPr>
          <p:cNvPr id="6149" name="AutoShape 5"/>
          <p:cNvSpPr>
            <a:spLocks/>
          </p:cNvSpPr>
          <p:nvPr/>
        </p:nvSpPr>
        <p:spPr bwMode="auto">
          <a:xfrm>
            <a:off x="4953000" y="152400"/>
            <a:ext cx="1685925" cy="1803400"/>
          </a:xfrm>
          <a:prstGeom prst="borderCallout1">
            <a:avLst>
              <a:gd name="adj1" fmla="val 6338"/>
              <a:gd name="adj2" fmla="val -4519"/>
              <a:gd name="adj3" fmla="val 201671"/>
              <a:gd name="adj4" fmla="val -71185"/>
            </a:avLst>
          </a:prstGeom>
          <a:solidFill>
            <a:schemeClr val="accent1"/>
          </a:solidFill>
          <a:ln w="9525">
            <a:solidFill>
              <a:schemeClr val="tx1"/>
            </a:solidFill>
            <a:miter lim="800000"/>
            <a:headEnd/>
            <a:tailEnd/>
          </a:ln>
          <a:effectLst/>
        </p:spPr>
        <p:txBody>
          <a:bodyPr>
            <a:spAutoFit/>
          </a:bodyPr>
          <a:lstStyle/>
          <a:p>
            <a:pPr algn="ctr"/>
            <a:r>
              <a:rPr lang="en-US" sz="1400" b="1"/>
              <a:t>Employee Contribution Percentage</a:t>
            </a:r>
            <a:r>
              <a:rPr lang="en-US" sz="1400"/>
              <a:t>: The Percentage that the employee contributes towards the optional life premium</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7171" name="AutoShape 3"/>
          <p:cNvSpPr>
            <a:spLocks/>
          </p:cNvSpPr>
          <p:nvPr/>
        </p:nvSpPr>
        <p:spPr bwMode="auto">
          <a:xfrm>
            <a:off x="6096000" y="0"/>
            <a:ext cx="2667000" cy="2438400"/>
          </a:xfrm>
          <a:prstGeom prst="borderCallout1">
            <a:avLst>
              <a:gd name="adj1" fmla="val 4690"/>
              <a:gd name="adj2" fmla="val -2856"/>
              <a:gd name="adj3" fmla="val 44403"/>
              <a:gd name="adj4" fmla="val -65713"/>
            </a:avLst>
          </a:prstGeom>
          <a:solidFill>
            <a:schemeClr val="accent1"/>
          </a:solidFill>
          <a:ln w="9525">
            <a:solidFill>
              <a:schemeClr val="tx1"/>
            </a:solidFill>
            <a:miter lim="800000"/>
            <a:headEnd/>
            <a:tailEnd/>
          </a:ln>
          <a:effectLst/>
        </p:spPr>
        <p:txBody>
          <a:bodyPr/>
          <a:lstStyle/>
          <a:p>
            <a:pPr algn="ctr"/>
            <a:r>
              <a:rPr lang="en-US" sz="1400" b="1"/>
              <a:t>Guarantee Issue</a:t>
            </a:r>
            <a:r>
              <a:rPr lang="en-US" sz="1400"/>
              <a:t>: Indicates the amount of coverage an employee can receive without giving evidence of good health. Guarantee Issue is expressed here as a combination of multiple of earnings and Dollar amount. The remainder of the page lays out exceptions and methods for applying the guarantee issue</a:t>
            </a:r>
          </a:p>
        </p:txBody>
      </p:sp>
      <p:sp>
        <p:nvSpPr>
          <p:cNvPr id="7172" name="AutoShape 4"/>
          <p:cNvSpPr>
            <a:spLocks/>
          </p:cNvSpPr>
          <p:nvPr/>
        </p:nvSpPr>
        <p:spPr bwMode="auto">
          <a:xfrm>
            <a:off x="5562600" y="3048000"/>
            <a:ext cx="3316288" cy="1590675"/>
          </a:xfrm>
          <a:prstGeom prst="borderCallout1">
            <a:avLst>
              <a:gd name="adj1" fmla="val 7185"/>
              <a:gd name="adj2" fmla="val -2296"/>
              <a:gd name="adj3" fmla="val -51000"/>
              <a:gd name="adj4" fmla="val -48255"/>
            </a:avLst>
          </a:prstGeom>
          <a:solidFill>
            <a:schemeClr val="accent1"/>
          </a:solidFill>
          <a:ln w="9525">
            <a:solidFill>
              <a:schemeClr val="tx1"/>
            </a:solidFill>
            <a:miter lim="800000"/>
            <a:headEnd/>
            <a:tailEnd/>
          </a:ln>
          <a:effectLst/>
        </p:spPr>
        <p:txBody>
          <a:bodyPr>
            <a:spAutoFit/>
          </a:bodyPr>
          <a:lstStyle/>
          <a:p>
            <a:pPr algn="ctr"/>
            <a:r>
              <a:rPr lang="en-US" sz="1400" b="1"/>
              <a:t>Are Late entrant rules waived with change in family status</a:t>
            </a:r>
            <a:r>
              <a:rPr lang="en-US" sz="1400"/>
              <a:t>: The Field indicates employees can re-enroll in the insurance coverage When they have certain life events such as the birth of a child or marriage</a:t>
            </a:r>
          </a:p>
          <a:p>
            <a:pPr algn="ctr"/>
            <a:endParaRPr lang="en-US" sz="1400"/>
          </a:p>
        </p:txBody>
      </p:sp>
      <p:sp>
        <p:nvSpPr>
          <p:cNvPr id="7173" name="AutoShape 5"/>
          <p:cNvSpPr>
            <a:spLocks/>
          </p:cNvSpPr>
          <p:nvPr/>
        </p:nvSpPr>
        <p:spPr bwMode="auto">
          <a:xfrm>
            <a:off x="-152400" y="-12700"/>
            <a:ext cx="1447800" cy="2441575"/>
          </a:xfrm>
          <a:prstGeom prst="borderCallout1">
            <a:avLst>
              <a:gd name="adj1" fmla="val 4681"/>
              <a:gd name="adj2" fmla="val 105264"/>
              <a:gd name="adj3" fmla="val 82639"/>
              <a:gd name="adj4" fmla="val 274125"/>
            </a:avLst>
          </a:prstGeom>
          <a:solidFill>
            <a:schemeClr val="accent1"/>
          </a:solidFill>
          <a:ln w="9525">
            <a:solidFill>
              <a:schemeClr val="tx1"/>
            </a:solidFill>
            <a:miter lim="800000"/>
            <a:headEnd/>
            <a:tailEnd/>
          </a:ln>
          <a:effectLst/>
        </p:spPr>
        <p:txBody>
          <a:bodyPr>
            <a:spAutoFit/>
          </a:bodyPr>
          <a:lstStyle/>
          <a:p>
            <a:pPr algn="ctr"/>
            <a:r>
              <a:rPr lang="en-US" sz="1400" b="1"/>
              <a:t>Is their an annual enrollment without medical evidence</a:t>
            </a:r>
            <a:r>
              <a:rPr lang="en-US" sz="1400"/>
              <a:t>: The Field indicates employees can re-enroll in the insurance coverage on an annual basis </a:t>
            </a:r>
          </a:p>
        </p:txBody>
      </p:sp>
      <p:sp>
        <p:nvSpPr>
          <p:cNvPr id="7174" name="AutoShape 6"/>
          <p:cNvSpPr>
            <a:spLocks/>
          </p:cNvSpPr>
          <p:nvPr/>
        </p:nvSpPr>
        <p:spPr bwMode="auto">
          <a:xfrm>
            <a:off x="5486400" y="4953000"/>
            <a:ext cx="2971800" cy="1165225"/>
          </a:xfrm>
          <a:prstGeom prst="borderCallout1">
            <a:avLst>
              <a:gd name="adj1" fmla="val 9810"/>
              <a:gd name="adj2" fmla="val -2565"/>
              <a:gd name="adj3" fmla="val -139644"/>
              <a:gd name="adj4" fmla="val -33602"/>
            </a:avLst>
          </a:prstGeom>
          <a:solidFill>
            <a:schemeClr val="accent1"/>
          </a:solidFill>
          <a:ln w="9525">
            <a:solidFill>
              <a:schemeClr val="tx1"/>
            </a:solidFill>
            <a:miter lim="800000"/>
            <a:headEnd/>
            <a:tailEnd/>
          </a:ln>
          <a:effectLst/>
        </p:spPr>
        <p:txBody>
          <a:bodyPr>
            <a:spAutoFit/>
          </a:bodyPr>
          <a:lstStyle/>
          <a:p>
            <a:pPr algn="ctr"/>
            <a:r>
              <a:rPr lang="en-US" sz="1400" b="1"/>
              <a:t>Medical Underwriting form</a:t>
            </a:r>
            <a:r>
              <a:rPr lang="en-US" sz="1400"/>
              <a:t>: Indicates the type of evidence of insurability an employee needs to provide to enroll in insurance amounts over the Guarantee issue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ADD</a:t>
            </a:r>
            <a:endParaRPr lang="en-US" dirty="0"/>
          </a:p>
        </p:txBody>
      </p:sp>
      <p:sp>
        <p:nvSpPr>
          <p:cNvPr id="3" name="Rectangle 2"/>
          <p:cNvSpPr txBox="1">
            <a:spLocks noChangeArrowheads="1"/>
          </p:cNvSpPr>
          <p:nvPr/>
        </p:nvSpPr>
        <p:spPr>
          <a:xfrm>
            <a:off x="685800" y="9144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Optional Accidental Death and Dismemberment (OADD)?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txBox="1">
            <a:spLocks noChangeArrowheads="1"/>
          </p:cNvSpPr>
          <p:nvPr/>
        </p:nvSpPr>
        <p:spPr>
          <a:xfrm>
            <a:off x="762000" y="1676400"/>
            <a:ext cx="77724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ADD is a product that pays a benefit to the employee’s beneficiary if the employee dies or becomes severely injured.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ADD is generally a contributory product that is paid for by the employee if they choose to purchase it.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The optional ADD amounts of insurance are different from the basic life amounts of insurance in that they allow a choice of options. So rather than a flat dollar amount that allows 1 amount ex. Flat 10,000(Basic Life). Optional life will have an incremental flat amount that allows many options ex. 10,000-300,000 in increments of 10,000.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ADD rates are almost always single flat rates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Optional ADD is the most complicated life product because it is really 4 products in one. It can have Employee Coverage, Spouse coverage, Child Coverage or Family coverage in many different combinations depending on plan setup</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In Addition to the many products OADD can be setup to match Optional life or not match Optional Life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2052" name="AutoShape 4"/>
          <p:cNvSpPr>
            <a:spLocks/>
          </p:cNvSpPr>
          <p:nvPr/>
        </p:nvSpPr>
        <p:spPr bwMode="auto">
          <a:xfrm>
            <a:off x="7010400" y="236538"/>
            <a:ext cx="2057400" cy="1165225"/>
          </a:xfrm>
          <a:prstGeom prst="borderCallout1">
            <a:avLst>
              <a:gd name="adj1" fmla="val 9810"/>
              <a:gd name="adj2" fmla="val -3704"/>
              <a:gd name="adj3" fmla="val 4222"/>
              <a:gd name="adj4" fmla="val -128162"/>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a:p>
            <a:pPr algn="ctr"/>
            <a:endParaRPr lang="en-US" sz="1400"/>
          </a:p>
        </p:txBody>
      </p:sp>
      <p:sp>
        <p:nvSpPr>
          <p:cNvPr id="2053" name="AutoShape 5"/>
          <p:cNvSpPr>
            <a:spLocks/>
          </p:cNvSpPr>
          <p:nvPr/>
        </p:nvSpPr>
        <p:spPr bwMode="auto">
          <a:xfrm>
            <a:off x="6553200" y="3352800"/>
            <a:ext cx="2438400" cy="1165225"/>
          </a:xfrm>
          <a:prstGeom prst="borderCallout1">
            <a:avLst>
              <a:gd name="adj1" fmla="val 9810"/>
              <a:gd name="adj2" fmla="val -3125"/>
              <a:gd name="adj3" fmla="val 94824"/>
              <a:gd name="adj4" fmla="val -74806"/>
            </a:avLst>
          </a:prstGeom>
          <a:solidFill>
            <a:schemeClr val="accent1"/>
          </a:solidFill>
          <a:ln w="9525">
            <a:solidFill>
              <a:schemeClr val="tx1"/>
            </a:solidFill>
            <a:miter lim="800000"/>
            <a:headEnd/>
            <a:tailEnd/>
          </a:ln>
          <a:effectLst/>
        </p:spPr>
        <p:txBody>
          <a:bodyPr>
            <a:spAutoFit/>
          </a:bodyPr>
          <a:lstStyle/>
          <a:p>
            <a:pPr algn="ctr"/>
            <a:r>
              <a:rPr lang="en-US" sz="1400" b="1"/>
              <a:t>Amount Reductions Take effect</a:t>
            </a:r>
            <a:r>
              <a:rPr lang="en-US" sz="1400"/>
              <a:t>: Indicates the point in time that the age reduction will actually reduce the Employee Benefit</a:t>
            </a:r>
          </a:p>
        </p:txBody>
      </p:sp>
      <p:sp>
        <p:nvSpPr>
          <p:cNvPr id="2054" name="AutoShape 6"/>
          <p:cNvSpPr>
            <a:spLocks/>
          </p:cNvSpPr>
          <p:nvPr/>
        </p:nvSpPr>
        <p:spPr bwMode="auto">
          <a:xfrm>
            <a:off x="6911975" y="1600200"/>
            <a:ext cx="2232025" cy="1590675"/>
          </a:xfrm>
          <a:prstGeom prst="borderCallout1">
            <a:avLst>
              <a:gd name="adj1" fmla="val 7185"/>
              <a:gd name="adj2" fmla="val -3412"/>
              <a:gd name="adj3" fmla="val 150699"/>
              <a:gd name="adj4" fmla="val -110028"/>
            </a:avLst>
          </a:prstGeom>
          <a:solidFill>
            <a:schemeClr val="accent1"/>
          </a:solidFill>
          <a:ln w="9525">
            <a:solidFill>
              <a:schemeClr val="tx1"/>
            </a:solidFill>
            <a:miter lim="800000"/>
            <a:headEnd/>
            <a:tailEnd/>
          </a:ln>
          <a:effectLst/>
        </p:spPr>
        <p:txBody>
          <a:bodyPr>
            <a:spAutoFit/>
          </a:bodyPr>
          <a:lstStyle/>
          <a:p>
            <a:pPr algn="ctr"/>
            <a:r>
              <a:rPr lang="en-US" sz="1400" b="1"/>
              <a:t>Age Reduction Schedule</a:t>
            </a:r>
            <a:r>
              <a:rPr lang="en-US" sz="1400"/>
              <a:t>: Indicates the Ages and percentages that benefit will be reduced. If this field = “Other” a custom reduction is being used. (demo later)</a:t>
            </a:r>
          </a:p>
          <a:p>
            <a:pPr algn="ctr"/>
            <a:endParaRPr lang="en-US" sz="1400"/>
          </a:p>
        </p:txBody>
      </p:sp>
      <p:sp>
        <p:nvSpPr>
          <p:cNvPr id="2055" name="AutoShape 7"/>
          <p:cNvSpPr>
            <a:spLocks/>
          </p:cNvSpPr>
          <p:nvPr/>
        </p:nvSpPr>
        <p:spPr bwMode="auto">
          <a:xfrm>
            <a:off x="6557963" y="4800600"/>
            <a:ext cx="2586037" cy="952500"/>
          </a:xfrm>
          <a:prstGeom prst="borderCallout1">
            <a:avLst>
              <a:gd name="adj1" fmla="val 12000"/>
              <a:gd name="adj2" fmla="val -2944"/>
              <a:gd name="adj3" fmla="val 46667"/>
              <a:gd name="adj4" fmla="val -66481"/>
            </a:avLst>
          </a:prstGeom>
          <a:solidFill>
            <a:schemeClr val="accent1"/>
          </a:solidFill>
          <a:ln w="9525">
            <a:solidFill>
              <a:schemeClr val="tx1"/>
            </a:solidFill>
            <a:miter lim="800000"/>
            <a:headEnd/>
            <a:tailEnd/>
          </a:ln>
          <a:effectLst/>
        </p:spPr>
        <p:txBody>
          <a:bodyPr>
            <a:spAutoFit/>
          </a:bodyPr>
          <a:lstStyle/>
          <a:p>
            <a:pPr algn="ctr"/>
            <a:r>
              <a:rPr lang="en-US" sz="1400" b="1"/>
              <a:t>OADD Plan Type: </a:t>
            </a:r>
            <a:r>
              <a:rPr lang="en-US" sz="1400"/>
              <a:t>Indicates whether plan covers Employees only or Employees and their families (demo later)</a:t>
            </a:r>
            <a:endParaRPr lang="en-US" sz="1400" b="1"/>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5123" name="AutoShape 3"/>
          <p:cNvSpPr>
            <a:spLocks/>
          </p:cNvSpPr>
          <p:nvPr/>
        </p:nvSpPr>
        <p:spPr bwMode="auto">
          <a:xfrm>
            <a:off x="4267200" y="609600"/>
            <a:ext cx="1295400" cy="3717925"/>
          </a:xfrm>
          <a:prstGeom prst="borderCallout1">
            <a:avLst>
              <a:gd name="adj1" fmla="val 3074"/>
              <a:gd name="adj2" fmla="val 105884"/>
              <a:gd name="adj3" fmla="val 1708"/>
              <a:gd name="adj4" fmla="val 298282"/>
            </a:avLst>
          </a:prstGeom>
          <a:solidFill>
            <a:schemeClr val="accent1"/>
          </a:solidFill>
          <a:ln w="9525">
            <a:solidFill>
              <a:schemeClr val="tx1"/>
            </a:solidFill>
            <a:miter lim="800000"/>
            <a:headEnd/>
            <a:tailEnd/>
          </a:ln>
          <a:effectLst/>
        </p:spPr>
        <p:txBody>
          <a:bodyPr>
            <a:spAutoFit/>
          </a:bodyPr>
          <a:lstStyle/>
          <a:p>
            <a:pPr algn="ctr"/>
            <a:r>
              <a:rPr lang="en-US" sz="1400" b="1"/>
              <a:t>Additional Employer Choices</a:t>
            </a:r>
            <a:r>
              <a:rPr lang="en-US" sz="1400"/>
              <a:t>: Selecting Yes in this field allows the user to select several optional benefits for ADD/OADD. If this field =No the additional benefits packages are not included</a:t>
            </a:r>
          </a:p>
        </p:txBody>
      </p:sp>
      <p:sp>
        <p:nvSpPr>
          <p:cNvPr id="5124" name="AutoShape 4"/>
          <p:cNvSpPr>
            <a:spLocks/>
          </p:cNvSpPr>
          <p:nvPr/>
        </p:nvSpPr>
        <p:spPr bwMode="auto">
          <a:xfrm>
            <a:off x="0" y="0"/>
            <a:ext cx="1143000" cy="3079750"/>
          </a:xfrm>
          <a:prstGeom prst="borderCallout1">
            <a:avLst>
              <a:gd name="adj1" fmla="val 3060"/>
              <a:gd name="adj2" fmla="val 106667"/>
              <a:gd name="adj3" fmla="val 4037"/>
              <a:gd name="adj4" fmla="val 716806"/>
            </a:avLst>
          </a:prstGeom>
          <a:solidFill>
            <a:schemeClr val="accent1"/>
          </a:solidFill>
          <a:ln w="9525">
            <a:solidFill>
              <a:schemeClr val="tx1"/>
            </a:solidFill>
            <a:miter lim="800000"/>
            <a:headEnd/>
            <a:tailEnd/>
          </a:ln>
          <a:effectLst/>
        </p:spPr>
        <p:txBody>
          <a:bodyPr>
            <a:spAutoFit/>
          </a:bodyPr>
          <a:lstStyle/>
          <a:p>
            <a:pPr algn="ctr"/>
            <a:r>
              <a:rPr lang="en-US" sz="1400" b="1"/>
              <a:t>Coverage Is</a:t>
            </a:r>
            <a:r>
              <a:rPr lang="en-US" sz="1400"/>
              <a:t>: Indicates the Type of coverage provided by an ADD or OADD plan. There are 3 options: 24 hour,</a:t>
            </a:r>
          </a:p>
          <a:p>
            <a:pPr algn="ctr"/>
            <a:r>
              <a:rPr lang="en-US" sz="1400"/>
              <a:t>Non Occupational</a:t>
            </a:r>
          </a:p>
          <a:p>
            <a:pPr algn="ctr"/>
            <a:r>
              <a:rPr lang="en-US" sz="1400"/>
              <a:t>and Occupational</a:t>
            </a:r>
          </a:p>
        </p:txBody>
      </p:sp>
      <p:sp>
        <p:nvSpPr>
          <p:cNvPr id="5125" name="AutoShape 5"/>
          <p:cNvSpPr>
            <a:spLocks/>
          </p:cNvSpPr>
          <p:nvPr/>
        </p:nvSpPr>
        <p:spPr bwMode="auto">
          <a:xfrm>
            <a:off x="0" y="4267200"/>
            <a:ext cx="914400" cy="2228850"/>
          </a:xfrm>
          <a:prstGeom prst="borderCallout1">
            <a:avLst>
              <a:gd name="adj1" fmla="val 5130"/>
              <a:gd name="adj2" fmla="val 108333"/>
              <a:gd name="adj3" fmla="val 35542"/>
              <a:gd name="adj4" fmla="val 481426"/>
            </a:avLst>
          </a:prstGeom>
          <a:solidFill>
            <a:schemeClr val="accent1"/>
          </a:solidFill>
          <a:ln w="9525">
            <a:solidFill>
              <a:schemeClr val="tx1"/>
            </a:solidFill>
            <a:miter lim="800000"/>
            <a:headEnd/>
            <a:tailEnd/>
          </a:ln>
          <a:effectLst/>
        </p:spPr>
        <p:txBody>
          <a:bodyPr>
            <a:spAutoFit/>
          </a:bodyPr>
          <a:lstStyle/>
          <a:p>
            <a:pPr algn="ctr"/>
            <a:r>
              <a:rPr lang="en-US" sz="1400" b="1"/>
              <a:t>Exclusions</a:t>
            </a:r>
            <a:r>
              <a:rPr lang="en-US" sz="1400"/>
              <a:t>: These fields indicate the items excluded from ADD/OADD coverage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6147" name="AutoShape 3"/>
          <p:cNvSpPr>
            <a:spLocks/>
          </p:cNvSpPr>
          <p:nvPr/>
        </p:nvSpPr>
        <p:spPr bwMode="auto">
          <a:xfrm>
            <a:off x="6821488" y="4038600"/>
            <a:ext cx="2173287" cy="1377950"/>
          </a:xfrm>
          <a:prstGeom prst="borderCallout1">
            <a:avLst>
              <a:gd name="adj1" fmla="val 8296"/>
              <a:gd name="adj2" fmla="val -3505"/>
              <a:gd name="adj3" fmla="val 43546"/>
              <a:gd name="adj4" fmla="val -142731"/>
            </a:avLst>
          </a:prstGeom>
          <a:solidFill>
            <a:schemeClr val="accent1"/>
          </a:solidFill>
          <a:ln w="9525">
            <a:solidFill>
              <a:schemeClr val="tx1"/>
            </a:solidFill>
            <a:miter lim="800000"/>
            <a:headEnd/>
            <a:tailEnd/>
          </a:ln>
          <a:effectLst/>
        </p:spPr>
        <p:txBody>
          <a:bodyPr>
            <a:spAutoFit/>
          </a:bodyPr>
          <a:lstStyle/>
          <a:p>
            <a:pPr algn="ctr"/>
            <a:r>
              <a:rPr lang="en-US" sz="1400" b="1"/>
              <a:t>Minimum Participation Percentage</a:t>
            </a:r>
            <a:r>
              <a:rPr lang="en-US" sz="1400"/>
              <a:t>: Indicates the percentage of eligible Employees expected to participate in the plan</a:t>
            </a:r>
          </a:p>
          <a:p>
            <a:pPr algn="ctr"/>
            <a:endParaRPr lang="en-US" sz="1400"/>
          </a:p>
        </p:txBody>
      </p:sp>
      <p:sp>
        <p:nvSpPr>
          <p:cNvPr id="6148" name="AutoShape 4"/>
          <p:cNvSpPr>
            <a:spLocks/>
          </p:cNvSpPr>
          <p:nvPr/>
        </p:nvSpPr>
        <p:spPr bwMode="auto">
          <a:xfrm>
            <a:off x="6553200" y="806450"/>
            <a:ext cx="2590800" cy="1165225"/>
          </a:xfrm>
          <a:prstGeom prst="borderCallout1">
            <a:avLst>
              <a:gd name="adj1" fmla="val 9810"/>
              <a:gd name="adj2" fmla="val -2940"/>
              <a:gd name="adj3" fmla="val 258310"/>
              <a:gd name="adj4" fmla="val -117708"/>
            </a:avLst>
          </a:prstGeom>
          <a:solidFill>
            <a:schemeClr val="accent1"/>
          </a:solidFill>
          <a:ln w="9525">
            <a:solidFill>
              <a:schemeClr val="tx1"/>
            </a:solidFill>
            <a:miter lim="800000"/>
            <a:headEnd/>
            <a:tailEnd/>
          </a:ln>
          <a:effectLst/>
        </p:spPr>
        <p:txBody>
          <a:bodyPr>
            <a:spAutoFit/>
          </a:bodyPr>
          <a:lstStyle/>
          <a:p>
            <a:pPr algn="ctr"/>
            <a:r>
              <a:rPr lang="en-US" sz="1400" b="1"/>
              <a:t>Contribution Arrangement</a:t>
            </a:r>
            <a:r>
              <a:rPr lang="en-US" sz="1400"/>
              <a:t>: Indicates who is paying for the insurance coverage Non-Contributory =Employer Paid</a:t>
            </a:r>
          </a:p>
          <a:p>
            <a:pPr algn="ctr"/>
            <a:r>
              <a:rPr lang="en-US" sz="1400"/>
              <a:t>Contributory= Employee Paid</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Life</a:t>
            </a:r>
            <a:endParaRPr lang="en-US" dirty="0"/>
          </a:p>
        </p:txBody>
      </p:sp>
      <p:sp>
        <p:nvSpPr>
          <p:cNvPr id="3" name="Rectangle 2"/>
          <p:cNvSpPr txBox="1">
            <a:spLocks noChangeArrowheads="1"/>
          </p:cNvSpPr>
          <p:nvPr/>
        </p:nvSpPr>
        <p:spPr>
          <a:xfrm>
            <a:off x="457200" y="685800"/>
            <a:ext cx="78486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Dependent Life?</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152400" y="1447800"/>
            <a:ext cx="8991600" cy="5078313"/>
          </a:xfrm>
          <a:prstGeom prst="rect">
            <a:avLst/>
          </a:prstGeom>
        </p:spPr>
        <p:txBody>
          <a:bodyPr wrap="square">
            <a:spAutoFit/>
          </a:bodyPr>
          <a:lstStyle/>
          <a:p>
            <a:pPr>
              <a:buFontTx/>
              <a:buChar char="•"/>
            </a:pPr>
            <a:r>
              <a:rPr lang="en-US" dirty="0" smtClean="0"/>
              <a:t>Dependent Life is a product that pays a benefit to the employee’s beneficiary if the employee’s spouse/child dies. </a:t>
            </a:r>
          </a:p>
          <a:p>
            <a:pPr>
              <a:buFontTx/>
              <a:buChar char="•"/>
            </a:pPr>
            <a:r>
              <a:rPr lang="en-US" dirty="0" smtClean="0"/>
              <a:t>Dependent Life can be either Contributory or Non Contributory. Contributory plans are called Optional Dependent Life and are created using the Optional Dependent Life button. Non Contributory plans are called Basic Dependent Life and are created using the Basic Dependent Life button.  </a:t>
            </a:r>
          </a:p>
          <a:p>
            <a:pPr>
              <a:buFontTx/>
              <a:buChar char="•"/>
            </a:pPr>
            <a:r>
              <a:rPr lang="en-US" dirty="0" smtClean="0"/>
              <a:t>Optional Dependent Life is the 2</a:t>
            </a:r>
            <a:r>
              <a:rPr lang="en-US" baseline="30000" dirty="0" smtClean="0"/>
              <a:t>nd</a:t>
            </a:r>
            <a:r>
              <a:rPr lang="en-US" dirty="0" smtClean="0"/>
              <a:t> most commonly enrolled product after Optional Life</a:t>
            </a:r>
          </a:p>
          <a:p>
            <a:pPr>
              <a:buFontTx/>
              <a:buChar char="•"/>
            </a:pPr>
            <a:r>
              <a:rPr lang="en-US" dirty="0" smtClean="0"/>
              <a:t>Dependent Life is different from most other products because there are 2 types of coverage Spouse Coverage and Child Coverage. So 1 product turns into 2 on the Web Enrollment site</a:t>
            </a:r>
          </a:p>
          <a:p>
            <a:pPr>
              <a:buFontTx/>
              <a:buChar char="•"/>
            </a:pPr>
            <a:r>
              <a:rPr lang="en-US" dirty="0" smtClean="0"/>
              <a:t>The Like Optional Life Optional Dependent Life amounts of insurance are different from the basic life amounts of insurance in that they allow a choice of options. So rather than a flat dollar amount that allows 1 amount ex. Flat 10,000(Basic Life). Optional Dependent Life will have an incremental flat amount that allows many options ex. 10,000-300,000 in increments of 10,000.  </a:t>
            </a:r>
          </a:p>
          <a:p>
            <a:pPr>
              <a:buFontTx/>
              <a:buChar char="•"/>
            </a:pPr>
            <a:r>
              <a:rPr lang="en-US" dirty="0" smtClean="0"/>
              <a:t> There is a large amount of variation in Dependent life rates. They can be age banded, can have single rates for spouses/children or 1 rate for the entire family. In addition when the rate is age banded the actual rate calculation can be based on the Spouse’s age or the employee’s age.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2051" name="AutoShape 3"/>
          <p:cNvSpPr>
            <a:spLocks/>
          </p:cNvSpPr>
          <p:nvPr/>
        </p:nvSpPr>
        <p:spPr bwMode="auto">
          <a:xfrm>
            <a:off x="-152400" y="-15875"/>
            <a:ext cx="1482725" cy="1377950"/>
          </a:xfrm>
          <a:prstGeom prst="borderCallout1">
            <a:avLst>
              <a:gd name="adj1" fmla="val 8296"/>
              <a:gd name="adj2" fmla="val 105139"/>
              <a:gd name="adj3" fmla="val 41014"/>
              <a:gd name="adj4" fmla="val 341972"/>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p:txBody>
      </p:sp>
      <p:sp>
        <p:nvSpPr>
          <p:cNvPr id="2052" name="AutoShape 4"/>
          <p:cNvSpPr>
            <a:spLocks/>
          </p:cNvSpPr>
          <p:nvPr/>
        </p:nvSpPr>
        <p:spPr bwMode="auto">
          <a:xfrm>
            <a:off x="5943600" y="4572000"/>
            <a:ext cx="3200400" cy="952500"/>
          </a:xfrm>
          <a:prstGeom prst="borderCallout1">
            <a:avLst>
              <a:gd name="adj1" fmla="val 12000"/>
              <a:gd name="adj2" fmla="val -2380"/>
              <a:gd name="adj3" fmla="val 159500"/>
              <a:gd name="adj4" fmla="val -41718"/>
            </a:avLst>
          </a:prstGeom>
          <a:solidFill>
            <a:schemeClr val="accent1"/>
          </a:solidFill>
          <a:ln w="9525">
            <a:solidFill>
              <a:schemeClr val="tx1"/>
            </a:solidFill>
            <a:miter lim="800000"/>
            <a:headEnd/>
            <a:tailEnd/>
          </a:ln>
          <a:effectLst/>
        </p:spPr>
        <p:txBody>
          <a:bodyPr>
            <a:spAutoFit/>
          </a:bodyPr>
          <a:lstStyle/>
          <a:p>
            <a:pPr algn="ctr"/>
            <a:r>
              <a:rPr lang="en-US" sz="1400" b="1"/>
              <a:t>Age Reduction Schedule</a:t>
            </a:r>
            <a:r>
              <a:rPr lang="en-US" sz="1400"/>
              <a:t>: Indicates the Ages and percentages that benefit will be reduced. If this field = “Other” a custom reduction is being used. (demo later)</a:t>
            </a:r>
          </a:p>
        </p:txBody>
      </p:sp>
      <p:sp>
        <p:nvSpPr>
          <p:cNvPr id="2053" name="AutoShape 5"/>
          <p:cNvSpPr>
            <a:spLocks/>
          </p:cNvSpPr>
          <p:nvPr/>
        </p:nvSpPr>
        <p:spPr bwMode="auto">
          <a:xfrm>
            <a:off x="5715000" y="3200400"/>
            <a:ext cx="3429000" cy="952500"/>
          </a:xfrm>
          <a:prstGeom prst="borderCallout1">
            <a:avLst>
              <a:gd name="adj1" fmla="val 12000"/>
              <a:gd name="adj2" fmla="val -2222"/>
              <a:gd name="adj3" fmla="val 114333"/>
              <a:gd name="adj4" fmla="val -39491"/>
            </a:avLst>
          </a:prstGeom>
          <a:solidFill>
            <a:schemeClr val="accent1"/>
          </a:solidFill>
          <a:ln w="9525">
            <a:solidFill>
              <a:schemeClr val="tx1"/>
            </a:solidFill>
            <a:miter lim="800000"/>
            <a:headEnd/>
            <a:tailEnd/>
          </a:ln>
          <a:effectLst/>
        </p:spPr>
        <p:txBody>
          <a:bodyPr>
            <a:spAutoFit/>
          </a:bodyPr>
          <a:lstStyle/>
          <a:p>
            <a:pPr algn="ctr"/>
            <a:r>
              <a:rPr lang="en-US" sz="1400" b="1"/>
              <a:t>Medical Underwriting form</a:t>
            </a:r>
            <a:r>
              <a:rPr lang="en-US" sz="1400"/>
              <a:t>: Indicates the type of evidence of insurability an employee needs to provide to enroll in insurance amounts over the Guarantee issue</a:t>
            </a:r>
          </a:p>
        </p:txBody>
      </p:sp>
      <p:sp>
        <p:nvSpPr>
          <p:cNvPr id="2055" name="AutoShape 7"/>
          <p:cNvSpPr>
            <a:spLocks/>
          </p:cNvSpPr>
          <p:nvPr/>
        </p:nvSpPr>
        <p:spPr bwMode="auto">
          <a:xfrm>
            <a:off x="6172200" y="-46038"/>
            <a:ext cx="2971800" cy="952501"/>
          </a:xfrm>
          <a:prstGeom prst="borderCallout1">
            <a:avLst>
              <a:gd name="adj1" fmla="val 12000"/>
              <a:gd name="adj2" fmla="val -2565"/>
              <a:gd name="adj3" fmla="val 270000"/>
              <a:gd name="adj4" fmla="val -65333"/>
            </a:avLst>
          </a:prstGeom>
          <a:solidFill>
            <a:schemeClr val="accent1"/>
          </a:solidFill>
          <a:ln w="9525">
            <a:solidFill>
              <a:schemeClr val="tx1"/>
            </a:solidFill>
            <a:miter lim="800000"/>
            <a:headEnd/>
            <a:tailEnd/>
          </a:ln>
          <a:effectLst/>
        </p:spPr>
        <p:txBody>
          <a:bodyPr>
            <a:spAutoFit/>
          </a:bodyPr>
          <a:lstStyle/>
          <a:p>
            <a:pPr algn="ctr"/>
            <a:r>
              <a:rPr lang="en-US" sz="1400" b="1"/>
              <a:t>Guarantee Issue Limit Spouse</a:t>
            </a:r>
            <a:r>
              <a:rPr lang="en-US" sz="1400"/>
              <a:t>: Indicates the amount of coverage an employee can receive without giving evidence of good health. </a:t>
            </a:r>
          </a:p>
        </p:txBody>
      </p:sp>
      <p:sp>
        <p:nvSpPr>
          <p:cNvPr id="2056" name="AutoShape 8"/>
          <p:cNvSpPr>
            <a:spLocks/>
          </p:cNvSpPr>
          <p:nvPr/>
        </p:nvSpPr>
        <p:spPr bwMode="auto">
          <a:xfrm>
            <a:off x="6248400" y="1149350"/>
            <a:ext cx="2192338" cy="1590675"/>
          </a:xfrm>
          <a:prstGeom prst="borderCallout1">
            <a:avLst>
              <a:gd name="adj1" fmla="val 7185"/>
              <a:gd name="adj2" fmla="val -3477"/>
              <a:gd name="adj3" fmla="val 140019"/>
              <a:gd name="adj4" fmla="val -96815"/>
            </a:avLst>
          </a:prstGeom>
          <a:solidFill>
            <a:schemeClr val="accent1"/>
          </a:solidFill>
          <a:ln w="9525">
            <a:solidFill>
              <a:schemeClr val="tx1"/>
            </a:solidFill>
            <a:miter lim="800000"/>
            <a:headEnd/>
            <a:tailEnd/>
          </a:ln>
          <a:effectLst/>
        </p:spPr>
        <p:txBody>
          <a:bodyPr>
            <a:spAutoFit/>
          </a:bodyPr>
          <a:lstStyle/>
          <a:p>
            <a:pPr algn="ctr"/>
            <a:r>
              <a:rPr lang="en-US" sz="1400" b="1"/>
              <a:t>Is their an annual enrollment without medical evidence</a:t>
            </a:r>
            <a:r>
              <a:rPr lang="en-US" sz="1400"/>
              <a:t>: The Field indicates employees can re-enroll in the insurance coverage on an annual basis </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5570756"/>
          </a:xfrm>
          <a:prstGeom prst="rect">
            <a:avLst/>
          </a:prstGeom>
        </p:spPr>
        <p:txBody>
          <a:bodyPr wrap="square">
            <a:spAutoFit/>
          </a:bodyPr>
          <a:lstStyle/>
          <a:p>
            <a:pPr lvl="1"/>
            <a:endParaRPr lang="en-US" sz="1600" b="1" dirty="0" smtClean="0"/>
          </a:p>
          <a:p>
            <a:pPr>
              <a:buFontTx/>
              <a:buChar char="•"/>
            </a:pPr>
            <a:r>
              <a:rPr lang="en-US" sz="1600" b="1" dirty="0" smtClean="0"/>
              <a:t> Electronic Issue Brief (EIB): </a:t>
            </a:r>
          </a:p>
          <a:p>
            <a:pPr lvl="1">
              <a:buFontTx/>
              <a:buChar char="•"/>
            </a:pPr>
            <a:r>
              <a:rPr lang="en-US" sz="1600" dirty="0" smtClean="0"/>
              <a:t>EIB was the system of record for </a:t>
            </a:r>
            <a:r>
              <a:rPr lang="en-US" sz="1600" dirty="0" err="1" smtClean="0"/>
              <a:t>inforce</a:t>
            </a:r>
            <a:r>
              <a:rPr lang="en-US" sz="1600" dirty="0" smtClean="0"/>
              <a:t> cases prior to SPARC. </a:t>
            </a:r>
          </a:p>
          <a:p>
            <a:pPr lvl="1">
              <a:buFontTx/>
              <a:buChar char="•"/>
            </a:pPr>
            <a:r>
              <a:rPr lang="en-US" sz="1600" dirty="0" smtClean="0"/>
              <a:t>EIB is a mainframe application and is largely text based.</a:t>
            </a:r>
          </a:p>
          <a:p>
            <a:pPr lvl="1">
              <a:buFontTx/>
              <a:buChar char="•"/>
            </a:pPr>
            <a:r>
              <a:rPr lang="en-US" sz="1600" dirty="0" smtClean="0"/>
              <a:t>About 300 cases are still managed out of EIB</a:t>
            </a:r>
          </a:p>
          <a:p>
            <a:pPr>
              <a:buFontTx/>
              <a:buChar char="•"/>
            </a:pPr>
            <a:r>
              <a:rPr lang="en-US" sz="1600" b="1" dirty="0" smtClean="0"/>
              <a:t>Group Integration Services (GIS): </a:t>
            </a:r>
          </a:p>
          <a:p>
            <a:pPr lvl="1">
              <a:buFontTx/>
              <a:buChar char="•"/>
            </a:pPr>
            <a:r>
              <a:rPr lang="en-US" sz="1600" dirty="0" smtClean="0"/>
              <a:t>GIS is the integration system between SPARC and all of the downstream systems</a:t>
            </a:r>
          </a:p>
          <a:p>
            <a:pPr lvl="1">
              <a:buFontTx/>
              <a:buChar char="•"/>
            </a:pPr>
            <a:r>
              <a:rPr lang="en-US" sz="1600" dirty="0" smtClean="0"/>
              <a:t>GIS takes a SPARC XML and translates it to the file format and language that is needed in each downstream system</a:t>
            </a:r>
          </a:p>
          <a:p>
            <a:pPr>
              <a:buFont typeface="Arial" pitchFamily="34" charset="0"/>
              <a:buChar char="•"/>
            </a:pPr>
            <a:r>
              <a:rPr lang="en-US" sz="1600" b="1" dirty="0" smtClean="0"/>
              <a:t>COMPASS </a:t>
            </a:r>
          </a:p>
          <a:p>
            <a:pPr lvl="1">
              <a:buFont typeface="Arial" pitchFamily="34" charset="0"/>
              <a:buChar char="•"/>
            </a:pPr>
            <a:r>
              <a:rPr lang="en-US" sz="1600" b="1" dirty="0" smtClean="0"/>
              <a:t>Group: </a:t>
            </a:r>
            <a:r>
              <a:rPr lang="en-US" sz="1600" dirty="0" smtClean="0"/>
              <a:t> Is the primary billing application for group insurance. COMPASS enables case setup, monthly billing, premium payment application, case reconciliation's an application that sends and receives files from other applications within Group Insurance. Compass receives and processes information necessary for tracking and maintaining policy data including billing information. COMPASS is also the platform for Record Keeping Services cases. </a:t>
            </a:r>
          </a:p>
          <a:p>
            <a:pPr lvl="1">
              <a:buFont typeface="Arial" pitchFamily="34" charset="0"/>
              <a:buChar char="•"/>
            </a:pPr>
            <a:r>
              <a:rPr lang="en-US" sz="1600" b="1" dirty="0" smtClean="0"/>
              <a:t>OSGLI</a:t>
            </a:r>
            <a:r>
              <a:rPr lang="en-US" sz="1600" dirty="0" smtClean="0"/>
              <a:t> - Compass is a Web based application that sends and receives files from the VA. Compass receives and processes information necessary for tracking and maintaining policy data including billing information. Administration includes:  Veteran setup, monthly billing, premium payment application, case reconciliation's. Compass support’s the OSGLI business group for the Veterans business (for both active and retired veterans).</a:t>
            </a:r>
          </a:p>
          <a:p>
            <a:endParaRPr lang="en-US" b="1" dirty="0" smtClean="0"/>
          </a:p>
          <a:p>
            <a:pPr>
              <a:buFontTx/>
              <a:buChar char="•"/>
            </a:pPr>
            <a:endParaRPr lang="en-US"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5123" name="AutoShape 3"/>
          <p:cNvSpPr>
            <a:spLocks/>
          </p:cNvSpPr>
          <p:nvPr/>
        </p:nvSpPr>
        <p:spPr bwMode="auto">
          <a:xfrm>
            <a:off x="6875463" y="2590800"/>
            <a:ext cx="2268537" cy="1377950"/>
          </a:xfrm>
          <a:prstGeom prst="borderCallout1">
            <a:avLst>
              <a:gd name="adj1" fmla="val 8296"/>
              <a:gd name="adj2" fmla="val -3361"/>
              <a:gd name="adj3" fmla="val -75347"/>
              <a:gd name="adj4" fmla="val -64731"/>
            </a:avLst>
          </a:prstGeom>
          <a:solidFill>
            <a:schemeClr val="accent1"/>
          </a:solidFill>
          <a:ln w="9525">
            <a:solidFill>
              <a:schemeClr val="tx1"/>
            </a:solidFill>
            <a:miter lim="800000"/>
            <a:headEnd/>
            <a:tailEnd/>
          </a:ln>
          <a:effectLst/>
        </p:spPr>
        <p:txBody>
          <a:bodyPr>
            <a:spAutoFit/>
          </a:bodyPr>
          <a:lstStyle/>
          <a:p>
            <a:pPr algn="ctr"/>
            <a:r>
              <a:rPr lang="en-US" sz="1400" b="1"/>
              <a:t>Unmarried Children Under the Age of and Maximum Full time student age</a:t>
            </a:r>
            <a:r>
              <a:rPr lang="en-US" sz="1400"/>
              <a:t>: Indicate the maximum age for dependent life coverage </a:t>
            </a:r>
          </a:p>
        </p:txBody>
      </p:sp>
      <p:sp>
        <p:nvSpPr>
          <p:cNvPr id="5124" name="AutoShape 4"/>
          <p:cNvSpPr>
            <a:spLocks/>
          </p:cNvSpPr>
          <p:nvPr/>
        </p:nvSpPr>
        <p:spPr bwMode="auto">
          <a:xfrm>
            <a:off x="6705600" y="4572000"/>
            <a:ext cx="2362200" cy="739775"/>
          </a:xfrm>
          <a:prstGeom prst="borderCallout1">
            <a:avLst>
              <a:gd name="adj1" fmla="val 15449"/>
              <a:gd name="adj2" fmla="val -3227"/>
              <a:gd name="adj3" fmla="val -292491"/>
              <a:gd name="adj4" fmla="val -47245"/>
            </a:avLst>
          </a:prstGeom>
          <a:solidFill>
            <a:schemeClr val="accent1"/>
          </a:solidFill>
          <a:ln w="9525">
            <a:solidFill>
              <a:schemeClr val="tx1"/>
            </a:solidFill>
            <a:miter lim="800000"/>
            <a:headEnd/>
            <a:tailEnd/>
          </a:ln>
          <a:effectLst/>
        </p:spPr>
        <p:txBody>
          <a:bodyPr>
            <a:spAutoFit/>
          </a:bodyPr>
          <a:lstStyle/>
          <a:p>
            <a:pPr algn="ctr"/>
            <a:r>
              <a:rPr lang="en-US" sz="1400" b="1"/>
              <a:t>Child Minimum Age</a:t>
            </a:r>
            <a:r>
              <a:rPr lang="en-US" sz="1400"/>
              <a:t>: Indicates the lowest age that child coverage can begin</a:t>
            </a:r>
          </a:p>
        </p:txBody>
      </p:sp>
      <p:sp>
        <p:nvSpPr>
          <p:cNvPr id="5125" name="AutoShape 5"/>
          <p:cNvSpPr>
            <a:spLocks/>
          </p:cNvSpPr>
          <p:nvPr/>
        </p:nvSpPr>
        <p:spPr bwMode="auto">
          <a:xfrm>
            <a:off x="6965950" y="1501775"/>
            <a:ext cx="2178050" cy="952500"/>
          </a:xfrm>
          <a:prstGeom prst="borderCallout1">
            <a:avLst>
              <a:gd name="adj1" fmla="val 12000"/>
              <a:gd name="adj2" fmla="val -3500"/>
              <a:gd name="adj3" fmla="val -63333"/>
              <a:gd name="adj4" fmla="val -66690"/>
            </a:avLst>
          </a:prstGeom>
          <a:solidFill>
            <a:schemeClr val="accent1"/>
          </a:solidFill>
          <a:ln w="9525">
            <a:solidFill>
              <a:schemeClr val="tx1"/>
            </a:solidFill>
            <a:miter lim="800000"/>
            <a:headEnd/>
            <a:tailEnd/>
          </a:ln>
          <a:effectLst/>
        </p:spPr>
        <p:txBody>
          <a:bodyPr>
            <a:spAutoFit/>
          </a:bodyPr>
          <a:lstStyle/>
          <a:p>
            <a:pPr algn="ctr"/>
            <a:r>
              <a:rPr lang="en-US" sz="1400" b="1"/>
              <a:t>Child Amount Based on</a:t>
            </a:r>
            <a:r>
              <a:rPr lang="en-US" sz="1400"/>
              <a:t>: Indicates the product or products used to cap Child dependent life coverage</a:t>
            </a:r>
          </a:p>
        </p:txBody>
      </p:sp>
      <p:sp>
        <p:nvSpPr>
          <p:cNvPr id="5126" name="AutoShape 6"/>
          <p:cNvSpPr>
            <a:spLocks/>
          </p:cNvSpPr>
          <p:nvPr/>
        </p:nvSpPr>
        <p:spPr bwMode="auto">
          <a:xfrm>
            <a:off x="7010400" y="-23813"/>
            <a:ext cx="2133600" cy="1377951"/>
          </a:xfrm>
          <a:prstGeom prst="borderCallout1">
            <a:avLst>
              <a:gd name="adj1" fmla="val 8296"/>
              <a:gd name="adj2" fmla="val -3569"/>
              <a:gd name="adj3" fmla="val 51037"/>
              <a:gd name="adj4" fmla="val -73287"/>
            </a:avLst>
          </a:prstGeom>
          <a:solidFill>
            <a:schemeClr val="accent1"/>
          </a:solidFill>
          <a:ln w="9525">
            <a:solidFill>
              <a:schemeClr val="tx1"/>
            </a:solidFill>
            <a:miter lim="800000"/>
            <a:headEnd/>
            <a:tailEnd/>
          </a:ln>
          <a:effectLst/>
        </p:spPr>
        <p:txBody>
          <a:bodyPr>
            <a:spAutoFit/>
          </a:bodyPr>
          <a:lstStyle/>
          <a:p>
            <a:pPr algn="ctr"/>
            <a:r>
              <a:rPr lang="en-US" sz="1400" b="1"/>
              <a:t>Maximum of employee’s Insurance Amount</a:t>
            </a:r>
            <a:r>
              <a:rPr lang="en-US" sz="1400"/>
              <a:t>: The multiple of the employee coverage allowed for Child coverage. Typically 50%</a:t>
            </a:r>
          </a:p>
        </p:txBody>
      </p:sp>
      <p:sp>
        <p:nvSpPr>
          <p:cNvPr id="5127" name="AutoShape 7"/>
          <p:cNvSpPr>
            <a:spLocks/>
          </p:cNvSpPr>
          <p:nvPr/>
        </p:nvSpPr>
        <p:spPr bwMode="auto">
          <a:xfrm>
            <a:off x="-152400" y="685800"/>
            <a:ext cx="1254125" cy="1590675"/>
          </a:xfrm>
          <a:prstGeom prst="borderCallout1">
            <a:avLst>
              <a:gd name="adj1" fmla="val 7185"/>
              <a:gd name="adj2" fmla="val 106074"/>
              <a:gd name="adj3" fmla="val -19958"/>
              <a:gd name="adj4" fmla="val 482153"/>
            </a:avLst>
          </a:prstGeom>
          <a:solidFill>
            <a:schemeClr val="accent1"/>
          </a:solidFill>
          <a:ln w="9525">
            <a:solidFill>
              <a:schemeClr val="tx1"/>
            </a:solidFill>
            <a:miter lim="800000"/>
            <a:headEnd/>
            <a:tailEnd/>
          </a:ln>
          <a:effectLst/>
        </p:spPr>
        <p:txBody>
          <a:bodyPr>
            <a:spAutoFit/>
          </a:bodyPr>
          <a:lstStyle/>
          <a:p>
            <a:pPr algn="ctr"/>
            <a:r>
              <a:rPr lang="en-US" sz="1400" b="1"/>
              <a:t>Amounts of Insurance Fields</a:t>
            </a:r>
            <a:r>
              <a:rPr lang="en-US" sz="1400"/>
              <a:t>: Used to specify the basic insurance coverage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304800" y="-228600"/>
            <a:ext cx="9753600" cy="7315200"/>
          </a:xfrm>
          <a:prstGeom prst="rect">
            <a:avLst/>
          </a:prstGeom>
          <a:noFill/>
          <a:ln w="9525">
            <a:noFill/>
            <a:miter lim="800000"/>
            <a:headEnd/>
            <a:tailEnd/>
          </a:ln>
          <a:effectLst/>
        </p:spPr>
      </p:pic>
      <p:sp>
        <p:nvSpPr>
          <p:cNvPr id="7171" name="AutoShape 3"/>
          <p:cNvSpPr>
            <a:spLocks/>
          </p:cNvSpPr>
          <p:nvPr/>
        </p:nvSpPr>
        <p:spPr bwMode="auto">
          <a:xfrm>
            <a:off x="6530975" y="0"/>
            <a:ext cx="2613025" cy="1279525"/>
          </a:xfrm>
          <a:prstGeom prst="borderCallout1">
            <a:avLst>
              <a:gd name="adj1" fmla="val 8935"/>
              <a:gd name="adj2" fmla="val -2917"/>
              <a:gd name="adj3" fmla="val 187097"/>
              <a:gd name="adj4" fmla="val -123329"/>
            </a:avLst>
          </a:prstGeom>
          <a:solidFill>
            <a:schemeClr val="accent1"/>
          </a:solidFill>
          <a:ln w="9525">
            <a:solidFill>
              <a:schemeClr val="tx1"/>
            </a:solidFill>
            <a:miter lim="800000"/>
            <a:headEnd/>
            <a:tailEnd/>
          </a:ln>
          <a:effectLst/>
        </p:spPr>
        <p:txBody>
          <a:bodyPr/>
          <a:lstStyle/>
          <a:p>
            <a:pPr algn="ctr"/>
            <a:r>
              <a:rPr lang="en-US" sz="1400" b="1"/>
              <a:t>Contribution Arrangement</a:t>
            </a:r>
            <a:r>
              <a:rPr lang="en-US" sz="1400"/>
              <a:t>: Indicates who is paying for the insurance coverage Non-Contributory =Employer Paid</a:t>
            </a:r>
          </a:p>
          <a:p>
            <a:pPr algn="ctr"/>
            <a:r>
              <a:rPr lang="en-US" sz="1400"/>
              <a:t>Contributory= Employee Paid</a:t>
            </a:r>
          </a:p>
        </p:txBody>
      </p:sp>
      <p:sp>
        <p:nvSpPr>
          <p:cNvPr id="7173" name="AutoShape 5"/>
          <p:cNvSpPr>
            <a:spLocks/>
          </p:cNvSpPr>
          <p:nvPr/>
        </p:nvSpPr>
        <p:spPr bwMode="auto">
          <a:xfrm>
            <a:off x="6759575" y="3505200"/>
            <a:ext cx="2384425" cy="1190625"/>
          </a:xfrm>
          <a:prstGeom prst="borderCallout1">
            <a:avLst>
              <a:gd name="adj1" fmla="val 9602"/>
              <a:gd name="adj2" fmla="val -3194"/>
              <a:gd name="adj3" fmla="val 5866"/>
              <a:gd name="adj4" fmla="val -148736"/>
            </a:avLst>
          </a:prstGeom>
          <a:solidFill>
            <a:schemeClr val="accent1"/>
          </a:solidFill>
          <a:ln w="9525">
            <a:solidFill>
              <a:schemeClr val="tx1"/>
            </a:solidFill>
            <a:miter lim="800000"/>
            <a:headEnd/>
            <a:tailEnd/>
          </a:ln>
          <a:effectLst/>
        </p:spPr>
        <p:txBody>
          <a:bodyPr/>
          <a:lstStyle/>
          <a:p>
            <a:pPr algn="ctr"/>
            <a:r>
              <a:rPr lang="en-US" sz="1400" b="1"/>
              <a:t>Rate Expression</a:t>
            </a:r>
            <a:r>
              <a:rPr lang="en-US" sz="1400"/>
              <a:t>: Indicates the volume basis and period  the rate will be billed on. In this case per 1000 of volume per month</a:t>
            </a:r>
          </a:p>
        </p:txBody>
      </p:sp>
      <p:sp>
        <p:nvSpPr>
          <p:cNvPr id="7174" name="AutoShape 6"/>
          <p:cNvSpPr>
            <a:spLocks/>
          </p:cNvSpPr>
          <p:nvPr/>
        </p:nvSpPr>
        <p:spPr bwMode="auto">
          <a:xfrm>
            <a:off x="6742113" y="1676400"/>
            <a:ext cx="1865312" cy="1419225"/>
          </a:xfrm>
          <a:prstGeom prst="borderCallout1">
            <a:avLst>
              <a:gd name="adj1" fmla="val 8056"/>
              <a:gd name="adj2" fmla="val -4083"/>
              <a:gd name="adj3" fmla="val 104028"/>
              <a:gd name="adj4" fmla="val -193787"/>
            </a:avLst>
          </a:prstGeom>
          <a:solidFill>
            <a:schemeClr val="accent1"/>
          </a:solidFill>
          <a:ln w="9525">
            <a:solidFill>
              <a:schemeClr val="tx1"/>
            </a:solidFill>
            <a:miter lim="800000"/>
            <a:headEnd/>
            <a:tailEnd/>
          </a:ln>
          <a:effectLst/>
        </p:spPr>
        <p:txBody>
          <a:bodyPr/>
          <a:lstStyle/>
          <a:p>
            <a:pPr algn="ctr"/>
            <a:r>
              <a:rPr lang="en-US" sz="1400" b="1"/>
              <a:t>Minimum Participation Percentage</a:t>
            </a:r>
            <a:r>
              <a:rPr lang="en-US" sz="1400"/>
              <a:t>: Indicates the percentage of eligible Employees expected to participate in the plan</a:t>
            </a:r>
          </a:p>
        </p:txBody>
      </p:sp>
      <p:sp>
        <p:nvSpPr>
          <p:cNvPr id="7175" name="AutoShape 7"/>
          <p:cNvSpPr>
            <a:spLocks/>
          </p:cNvSpPr>
          <p:nvPr/>
        </p:nvSpPr>
        <p:spPr bwMode="auto">
          <a:xfrm>
            <a:off x="6172200" y="4800600"/>
            <a:ext cx="2595563" cy="1338263"/>
          </a:xfrm>
          <a:prstGeom prst="borderCallout1">
            <a:avLst>
              <a:gd name="adj1" fmla="val 8542"/>
              <a:gd name="adj2" fmla="val -2935"/>
              <a:gd name="adj3" fmla="val -46264"/>
              <a:gd name="adj4" fmla="val -114681"/>
            </a:avLst>
          </a:prstGeom>
          <a:solidFill>
            <a:schemeClr val="accent1"/>
          </a:solidFill>
          <a:ln w="9525">
            <a:solidFill>
              <a:schemeClr val="tx1"/>
            </a:solidFill>
            <a:miter lim="800000"/>
            <a:headEnd/>
            <a:tailEnd/>
          </a:ln>
          <a:effectLst/>
        </p:spPr>
        <p:txBody>
          <a:bodyPr/>
          <a:lstStyle/>
          <a:p>
            <a:pPr algn="ctr"/>
            <a:r>
              <a:rPr lang="en-US" sz="1400" b="1"/>
              <a:t>Age Banded Rating</a:t>
            </a:r>
            <a:r>
              <a:rPr lang="en-US" sz="1400"/>
              <a:t>: Indicates whether the rates are differentiated by age. Do not confuse this with the Composite rating field above which is not used for your cases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Term Disability</a:t>
            </a:r>
            <a:endParaRPr lang="en-US" dirty="0"/>
          </a:p>
        </p:txBody>
      </p:sp>
      <p:sp>
        <p:nvSpPr>
          <p:cNvPr id="3" name="Rectangle 2"/>
          <p:cNvSpPr txBox="1">
            <a:spLocks noChangeArrowheads="1"/>
          </p:cNvSpPr>
          <p:nvPr/>
        </p:nvSpPr>
        <p:spPr>
          <a:xfrm>
            <a:off x="685800" y="9906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Short Term Disability (STD)?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txBox="1">
            <a:spLocks noChangeArrowheads="1"/>
          </p:cNvSpPr>
          <p:nvPr/>
        </p:nvSpPr>
        <p:spPr>
          <a:xfrm>
            <a:off x="304800" y="1905000"/>
            <a:ext cx="8534400" cy="5257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is a disability product that pays the employee a benefit, usually a percentage of there earnings, if they become injured or sick and are out long enough.</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only has 1 benefit amount either a percentage of the employee’s earnings or a flat dollar amount.</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can be setup as contributory or non contributory or anything in between. Partially contributory plans are more common in the disability products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Most of the variables we will see affect Standard Register and do not impact the Web.</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rates are usually single flat rates but can be age banded. I have not seen smoker non smoker rates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STD Plan Design 1</a:t>
            </a:r>
          </a:p>
        </p:txBody>
      </p:sp>
      <p:pic>
        <p:nvPicPr>
          <p:cNvPr id="2051" name="Picture 3"/>
          <p:cNvPicPr>
            <a:picLocks noChangeAspect="1" noChangeArrowheads="1"/>
          </p:cNvPicPr>
          <p:nvPr/>
        </p:nvPicPr>
        <p:blipFill>
          <a:blip r:embed="rId2" cstate="print"/>
          <a:srcRect/>
          <a:stretch>
            <a:fillRect/>
          </a:stretch>
        </p:blipFill>
        <p:spPr bwMode="auto">
          <a:xfrm>
            <a:off x="762000" y="1454150"/>
            <a:ext cx="7467600" cy="5403850"/>
          </a:xfrm>
          <a:prstGeom prst="rect">
            <a:avLst/>
          </a:prstGeom>
          <a:noFill/>
          <a:ln w="9525">
            <a:noFill/>
            <a:miter lim="800000"/>
            <a:headEnd/>
            <a:tailEnd/>
          </a:ln>
          <a:effectLst/>
        </p:spPr>
      </p:pic>
      <p:sp>
        <p:nvSpPr>
          <p:cNvPr id="2052" name="AutoShape 4"/>
          <p:cNvSpPr>
            <a:spLocks/>
          </p:cNvSpPr>
          <p:nvPr/>
        </p:nvSpPr>
        <p:spPr bwMode="auto">
          <a:xfrm>
            <a:off x="152400" y="2000250"/>
            <a:ext cx="1676400" cy="1196975"/>
          </a:xfrm>
          <a:prstGeom prst="borderCallout2">
            <a:avLst>
              <a:gd name="adj1" fmla="val 9551"/>
              <a:gd name="adj2" fmla="val 104546"/>
              <a:gd name="adj3" fmla="val 9551"/>
              <a:gd name="adj4" fmla="val 162593"/>
              <a:gd name="adj5" fmla="val 217241"/>
              <a:gd name="adj6" fmla="val 220264"/>
            </a:avLst>
          </a:prstGeom>
          <a:solidFill>
            <a:schemeClr val="accent1"/>
          </a:solidFill>
          <a:ln w="9525">
            <a:solidFill>
              <a:schemeClr val="tx1"/>
            </a:solidFill>
            <a:miter lim="800000"/>
            <a:headEnd/>
            <a:tailEnd/>
          </a:ln>
          <a:effectLst/>
        </p:spPr>
        <p:txBody>
          <a:bodyPr anchor="ctr">
            <a:spAutoFit/>
          </a:bodyPr>
          <a:lstStyle/>
          <a:p>
            <a:pPr algn="ctr"/>
            <a:r>
              <a:rPr lang="en-US" sz="1200"/>
              <a:t>Plan Type: This field indicates how the STD benefit will be calculated either a Percentage of earnings or a flat amount</a:t>
            </a:r>
          </a:p>
        </p:txBody>
      </p:sp>
      <p:sp>
        <p:nvSpPr>
          <p:cNvPr id="2053" name="AutoShape 5"/>
          <p:cNvSpPr>
            <a:spLocks/>
          </p:cNvSpPr>
          <p:nvPr/>
        </p:nvSpPr>
        <p:spPr bwMode="auto">
          <a:xfrm>
            <a:off x="228600" y="685800"/>
            <a:ext cx="990600" cy="990600"/>
          </a:xfrm>
          <a:prstGeom prst="borderCallout2">
            <a:avLst>
              <a:gd name="adj1" fmla="val 11537"/>
              <a:gd name="adj2" fmla="val 107694"/>
              <a:gd name="adj3" fmla="val 11537"/>
              <a:gd name="adj4" fmla="val 258815"/>
              <a:gd name="adj5" fmla="val 151921"/>
              <a:gd name="adj6" fmla="val 416185"/>
            </a:avLst>
          </a:prstGeom>
          <a:solidFill>
            <a:schemeClr val="accent1"/>
          </a:solidFill>
          <a:ln w="9525">
            <a:solidFill>
              <a:schemeClr val="tx1"/>
            </a:solidFill>
            <a:miter lim="800000"/>
            <a:headEnd/>
            <a:tailEnd/>
          </a:ln>
          <a:effectLst/>
        </p:spPr>
        <p:txBody>
          <a:bodyPr anchor="ctr"/>
          <a:lstStyle/>
          <a:p>
            <a:pPr algn="ctr"/>
            <a:r>
              <a:rPr lang="en-US" sz="1200"/>
              <a:t>Plan Description Used to identify the plan</a:t>
            </a:r>
          </a:p>
        </p:txBody>
      </p:sp>
      <p:sp>
        <p:nvSpPr>
          <p:cNvPr id="2054" name="AutoShape 6"/>
          <p:cNvSpPr>
            <a:spLocks/>
          </p:cNvSpPr>
          <p:nvPr/>
        </p:nvSpPr>
        <p:spPr bwMode="auto">
          <a:xfrm>
            <a:off x="228600" y="3446463"/>
            <a:ext cx="1600200" cy="1196975"/>
          </a:xfrm>
          <a:prstGeom prst="borderCallout2">
            <a:avLst>
              <a:gd name="adj1" fmla="val 9551"/>
              <a:gd name="adj2" fmla="val 104764"/>
              <a:gd name="adj3" fmla="val 9551"/>
              <a:gd name="adj4" fmla="val 158037"/>
              <a:gd name="adj5" fmla="val 109019"/>
              <a:gd name="adj6" fmla="val 213593"/>
            </a:avLst>
          </a:prstGeom>
          <a:solidFill>
            <a:schemeClr val="accent1"/>
          </a:solidFill>
          <a:ln w="9525">
            <a:solidFill>
              <a:schemeClr val="tx1"/>
            </a:solidFill>
            <a:miter lim="800000"/>
            <a:headEnd/>
            <a:tailEnd/>
          </a:ln>
          <a:effectLst/>
        </p:spPr>
        <p:txBody>
          <a:bodyPr anchor="ctr">
            <a:spAutoFit/>
          </a:bodyPr>
          <a:lstStyle/>
          <a:p>
            <a:pPr algn="ctr"/>
            <a:r>
              <a:rPr lang="en-US" sz="1200"/>
              <a:t>Percentage of Weekly Earnings: this field is the number that will be multiplied by the weekly salary and then paid out as a benefit</a:t>
            </a:r>
          </a:p>
        </p:txBody>
      </p:sp>
      <p:sp>
        <p:nvSpPr>
          <p:cNvPr id="2055" name="AutoShape 7"/>
          <p:cNvSpPr>
            <a:spLocks/>
          </p:cNvSpPr>
          <p:nvPr/>
        </p:nvSpPr>
        <p:spPr bwMode="auto">
          <a:xfrm>
            <a:off x="152400" y="4929188"/>
            <a:ext cx="1600200" cy="1744662"/>
          </a:xfrm>
          <a:prstGeom prst="borderCallout2">
            <a:avLst>
              <a:gd name="adj1" fmla="val 6551"/>
              <a:gd name="adj2" fmla="val 104764"/>
              <a:gd name="adj3" fmla="val 6551"/>
              <a:gd name="adj4" fmla="val 164583"/>
              <a:gd name="adj5" fmla="val 2731"/>
              <a:gd name="adj6" fmla="val 226986"/>
            </a:avLst>
          </a:prstGeom>
          <a:solidFill>
            <a:schemeClr val="accent1"/>
          </a:solidFill>
          <a:ln w="9525">
            <a:solidFill>
              <a:schemeClr val="tx1"/>
            </a:solidFill>
            <a:miter lim="800000"/>
            <a:headEnd/>
            <a:tailEnd/>
          </a:ln>
          <a:effectLst/>
        </p:spPr>
        <p:txBody>
          <a:bodyPr anchor="ctr">
            <a:spAutoFit/>
          </a:bodyPr>
          <a:lstStyle/>
          <a:p>
            <a:pPr algn="ctr"/>
            <a:r>
              <a:rPr lang="en-US" sz="1200"/>
              <a:t>Maximum Dollar amount: After the weekly salary is multiplied by the benefit % we compare the benefit to the maximum and take the lesser of the 2 numbers</a:t>
            </a:r>
          </a:p>
        </p:txBody>
      </p:sp>
      <p:sp>
        <p:nvSpPr>
          <p:cNvPr id="2056" name="AutoShape 8"/>
          <p:cNvSpPr>
            <a:spLocks/>
          </p:cNvSpPr>
          <p:nvPr/>
        </p:nvSpPr>
        <p:spPr bwMode="auto">
          <a:xfrm>
            <a:off x="5715000" y="3352800"/>
            <a:ext cx="2109788" cy="1562100"/>
          </a:xfrm>
          <a:prstGeom prst="borderCallout2">
            <a:avLst>
              <a:gd name="adj1" fmla="val 7315"/>
              <a:gd name="adj2" fmla="val -3611"/>
              <a:gd name="adj3" fmla="val 7315"/>
              <a:gd name="adj4" fmla="val -37398"/>
              <a:gd name="adj5" fmla="val 155384"/>
              <a:gd name="adj6" fmla="val -72458"/>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2057" name="AutoShape 9"/>
          <p:cNvSpPr>
            <a:spLocks/>
          </p:cNvSpPr>
          <p:nvPr/>
        </p:nvSpPr>
        <p:spPr bwMode="auto">
          <a:xfrm>
            <a:off x="5410200" y="2146300"/>
            <a:ext cx="2590800" cy="1014413"/>
          </a:xfrm>
          <a:prstGeom prst="borderCallout2">
            <a:avLst>
              <a:gd name="adj1" fmla="val 11269"/>
              <a:gd name="adj2" fmla="val -2940"/>
              <a:gd name="adj3" fmla="val 11269"/>
              <a:gd name="adj4" fmla="val -25856"/>
              <a:gd name="adj5" fmla="val 296713"/>
              <a:gd name="adj6" fmla="val -49694"/>
            </a:avLst>
          </a:prstGeom>
          <a:solidFill>
            <a:schemeClr val="accent1"/>
          </a:solidFill>
          <a:ln w="9525">
            <a:solidFill>
              <a:schemeClr val="tx1"/>
            </a:solidFill>
            <a:miter lim="800000"/>
            <a:headEnd/>
            <a:tailEnd/>
          </a:ln>
          <a:effectLst/>
        </p:spPr>
        <p:txBody>
          <a:bodyPr anchor="ctr">
            <a:spAutoFit/>
          </a:bodyPr>
          <a:lstStyle/>
          <a:p>
            <a:pPr algn="ctr"/>
            <a:r>
              <a:rPr lang="en-US" sz="1200"/>
              <a:t>Minimum Weekly Benefit: After the weekly salary is multiplied by the benefit % we compare the benefit to the minimum and take the greater of the 2 numbers</a:t>
            </a:r>
          </a:p>
        </p:txBody>
      </p:sp>
      <p:sp>
        <p:nvSpPr>
          <p:cNvPr id="2058" name="AutoShape 10"/>
          <p:cNvSpPr>
            <a:spLocks/>
          </p:cNvSpPr>
          <p:nvPr/>
        </p:nvSpPr>
        <p:spPr bwMode="auto">
          <a:xfrm>
            <a:off x="5867400" y="5360988"/>
            <a:ext cx="2743200" cy="831850"/>
          </a:xfrm>
          <a:prstGeom prst="borderCallout2">
            <a:avLst>
              <a:gd name="adj1" fmla="val 13741"/>
              <a:gd name="adj2" fmla="val -2778"/>
              <a:gd name="adj3" fmla="val 13741"/>
              <a:gd name="adj4" fmla="val -30093"/>
              <a:gd name="adj5" fmla="val 143130"/>
              <a:gd name="adj6" fmla="val -58565"/>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Accident: this is the amount of time an employee must be out of work due to an accident before they start receiving STD payments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STD Plan Design 2</a:t>
            </a:r>
          </a:p>
        </p:txBody>
      </p:sp>
      <p:pic>
        <p:nvPicPr>
          <p:cNvPr id="3076" name="Picture 4"/>
          <p:cNvPicPr>
            <a:picLocks noChangeAspect="1" noChangeArrowheads="1"/>
          </p:cNvPicPr>
          <p:nvPr/>
        </p:nvPicPr>
        <p:blipFill>
          <a:blip r:embed="rId2" cstate="print"/>
          <a:srcRect/>
          <a:stretch>
            <a:fillRect/>
          </a:stretch>
        </p:blipFill>
        <p:spPr bwMode="auto">
          <a:xfrm>
            <a:off x="533400" y="1068388"/>
            <a:ext cx="8001000" cy="5789612"/>
          </a:xfrm>
          <a:prstGeom prst="rect">
            <a:avLst/>
          </a:prstGeom>
          <a:noFill/>
          <a:ln w="9525">
            <a:noFill/>
            <a:miter lim="800000"/>
            <a:headEnd/>
            <a:tailEnd/>
          </a:ln>
          <a:effectLst/>
        </p:spPr>
      </p:pic>
      <p:sp>
        <p:nvSpPr>
          <p:cNvPr id="3077" name="AutoShape 5"/>
          <p:cNvSpPr>
            <a:spLocks/>
          </p:cNvSpPr>
          <p:nvPr/>
        </p:nvSpPr>
        <p:spPr bwMode="auto">
          <a:xfrm>
            <a:off x="5943600" y="914400"/>
            <a:ext cx="2743200" cy="831850"/>
          </a:xfrm>
          <a:prstGeom prst="borderCallout2">
            <a:avLst>
              <a:gd name="adj1" fmla="val 13741"/>
              <a:gd name="adj2" fmla="val -2778"/>
              <a:gd name="adj3" fmla="val 13741"/>
              <a:gd name="adj4" fmla="val -32986"/>
              <a:gd name="adj5" fmla="val 54199"/>
              <a:gd name="adj6" fmla="val -64468"/>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Accident: this is the amount of time an employee must be out of work due to an accident before they start receiving STD payments</a:t>
            </a:r>
          </a:p>
        </p:txBody>
      </p:sp>
      <p:sp>
        <p:nvSpPr>
          <p:cNvPr id="3078" name="AutoShape 6"/>
          <p:cNvSpPr>
            <a:spLocks/>
          </p:cNvSpPr>
          <p:nvPr/>
        </p:nvSpPr>
        <p:spPr bwMode="auto">
          <a:xfrm>
            <a:off x="5638800" y="5410200"/>
            <a:ext cx="2743200" cy="1196975"/>
          </a:xfrm>
          <a:prstGeom prst="borderCallout2">
            <a:avLst>
              <a:gd name="adj1" fmla="val 9551"/>
              <a:gd name="adj2" fmla="val -2778"/>
              <a:gd name="adj3" fmla="val 9551"/>
              <a:gd name="adj4" fmla="val -37037"/>
              <a:gd name="adj5" fmla="val -150398"/>
              <a:gd name="adj6" fmla="val -72801"/>
            </a:avLst>
          </a:prstGeom>
          <a:solidFill>
            <a:schemeClr val="accent1"/>
          </a:solidFill>
          <a:ln w="9525">
            <a:solidFill>
              <a:schemeClr val="tx1"/>
            </a:solidFill>
            <a:miter lim="800000"/>
            <a:headEnd/>
            <a:tailEnd/>
          </a:ln>
          <a:effectLst/>
        </p:spPr>
        <p:txBody>
          <a:bodyPr anchor="ctr">
            <a:spAutoFit/>
          </a:bodyPr>
          <a:lstStyle/>
          <a:p>
            <a:pPr algn="ctr"/>
            <a:r>
              <a:rPr lang="en-US" sz="1200"/>
              <a:t>Pre Existing condition: Indicates if Prudential will exclude disability  payment for pre existing conditions. Passes to Standard Register as Yes (Any Value other than None) and No (Value = None)</a:t>
            </a:r>
          </a:p>
        </p:txBody>
      </p:sp>
      <p:sp>
        <p:nvSpPr>
          <p:cNvPr id="3079" name="AutoShape 7"/>
          <p:cNvSpPr>
            <a:spLocks/>
          </p:cNvSpPr>
          <p:nvPr/>
        </p:nvSpPr>
        <p:spPr bwMode="auto">
          <a:xfrm>
            <a:off x="5791200" y="1820863"/>
            <a:ext cx="2743200" cy="831850"/>
          </a:xfrm>
          <a:prstGeom prst="borderCallout2">
            <a:avLst>
              <a:gd name="adj1" fmla="val 13741"/>
              <a:gd name="adj2" fmla="val -2778"/>
              <a:gd name="adj3" fmla="val 13741"/>
              <a:gd name="adj4" fmla="val -34435"/>
              <a:gd name="adj5" fmla="val -1718"/>
              <a:gd name="adj6" fmla="val -67421"/>
            </a:avLst>
          </a:prstGeom>
          <a:solidFill>
            <a:schemeClr val="accent1"/>
          </a:solidFill>
          <a:ln w="9525">
            <a:solidFill>
              <a:schemeClr val="tx1"/>
            </a:solidFill>
            <a:miter lim="800000"/>
            <a:headEnd/>
            <a:tailEnd/>
          </a:ln>
          <a:effectLst/>
        </p:spPr>
        <p:txBody>
          <a:bodyPr anchor="ctr">
            <a:spAutoFit/>
          </a:bodyPr>
          <a:lstStyle/>
          <a:p>
            <a:pPr algn="ctr"/>
            <a:r>
              <a:rPr lang="en-US" sz="1200"/>
              <a:t>Maximum Benefit Duration: This is the maximum amount of time Prudential will pay STD benefits. This passes to Standard Register</a:t>
            </a:r>
          </a:p>
        </p:txBody>
      </p:sp>
      <p:sp>
        <p:nvSpPr>
          <p:cNvPr id="3080" name="AutoShape 8"/>
          <p:cNvSpPr>
            <a:spLocks/>
          </p:cNvSpPr>
          <p:nvPr/>
        </p:nvSpPr>
        <p:spPr bwMode="auto">
          <a:xfrm>
            <a:off x="5029200" y="3751263"/>
            <a:ext cx="3352800" cy="1379537"/>
          </a:xfrm>
          <a:prstGeom prst="borderCallout2">
            <a:avLst>
              <a:gd name="adj1" fmla="val 8287"/>
              <a:gd name="adj2" fmla="val -2273"/>
              <a:gd name="adj3" fmla="val 8287"/>
              <a:gd name="adj4" fmla="val -22398"/>
              <a:gd name="adj5" fmla="val -22671"/>
              <a:gd name="adj6" fmla="val -43231"/>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3081" name="AutoShape 9"/>
          <p:cNvSpPr>
            <a:spLocks/>
          </p:cNvSpPr>
          <p:nvPr/>
        </p:nvSpPr>
        <p:spPr bwMode="auto">
          <a:xfrm>
            <a:off x="4800600" y="2668588"/>
            <a:ext cx="3429000" cy="831850"/>
          </a:xfrm>
          <a:prstGeom prst="borderCallout2">
            <a:avLst>
              <a:gd name="adj1" fmla="val 11269"/>
              <a:gd name="adj2" fmla="val -2222"/>
              <a:gd name="adj3" fmla="val 11269"/>
              <a:gd name="adj4" fmla="val -20000"/>
              <a:gd name="adj5" fmla="val 71204"/>
              <a:gd name="adj6" fmla="val -38519"/>
            </a:avLst>
          </a:prstGeom>
          <a:solidFill>
            <a:schemeClr val="accent1"/>
          </a:solidFill>
          <a:ln w="9525">
            <a:solidFill>
              <a:schemeClr val="tx1"/>
            </a:solidFill>
            <a:miter lim="800000"/>
            <a:headEnd/>
            <a:tailEnd/>
          </a:ln>
          <a:effectLst/>
        </p:spPr>
        <p:txBody>
          <a:bodyPr anchor="ctr">
            <a:spAutoFit/>
          </a:bodyPr>
          <a:lstStyle/>
          <a:p>
            <a:pPr algn="ctr"/>
            <a:r>
              <a:rPr lang="en-US" sz="1200"/>
              <a:t>Prudent Person pre ex: Indicates that we will not cover a sickness if you fail to seek treatment for an illness or injury that a normal person would seek treatment for. Standard Register</a:t>
            </a:r>
          </a:p>
        </p:txBody>
      </p:sp>
      <p:sp>
        <p:nvSpPr>
          <p:cNvPr id="3082" name="AutoShape 10"/>
          <p:cNvSpPr>
            <a:spLocks/>
          </p:cNvSpPr>
          <p:nvPr/>
        </p:nvSpPr>
        <p:spPr bwMode="auto">
          <a:xfrm>
            <a:off x="381000" y="4324350"/>
            <a:ext cx="1143000" cy="2109788"/>
          </a:xfrm>
          <a:prstGeom prst="borderCallout2">
            <a:avLst>
              <a:gd name="adj1" fmla="val 5417"/>
              <a:gd name="adj2" fmla="val 106667"/>
              <a:gd name="adj3" fmla="val 5417"/>
              <a:gd name="adj4" fmla="val 202639"/>
              <a:gd name="adj5" fmla="val 56134"/>
              <a:gd name="adj6" fmla="val 302361"/>
            </a:avLst>
          </a:prstGeom>
          <a:solidFill>
            <a:schemeClr val="accent1"/>
          </a:solidFill>
          <a:ln w="9525">
            <a:solidFill>
              <a:schemeClr val="tx1"/>
            </a:solidFill>
            <a:miter lim="800000"/>
            <a:headEnd/>
            <a:tailEnd/>
          </a:ln>
          <a:effectLst/>
        </p:spPr>
        <p:txBody>
          <a:bodyPr anchor="ctr">
            <a:spAutoFit/>
          </a:bodyPr>
          <a:lstStyle/>
          <a:p>
            <a:pPr algn="ctr"/>
            <a:r>
              <a:rPr lang="en-US" sz="1200"/>
              <a:t>Survivor Benefit and Accelerated Survivor benefit: Pays a benefit to your family if you die while on STD disability.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STD Rating &amp; Plan Admin</a:t>
            </a:r>
          </a:p>
        </p:txBody>
      </p:sp>
      <p:pic>
        <p:nvPicPr>
          <p:cNvPr id="4100" name="Picture 4"/>
          <p:cNvPicPr>
            <a:picLocks noChangeAspect="1" noChangeArrowheads="1"/>
          </p:cNvPicPr>
          <p:nvPr/>
        </p:nvPicPr>
        <p:blipFill>
          <a:blip r:embed="rId2" cstate="print"/>
          <a:srcRect/>
          <a:stretch>
            <a:fillRect/>
          </a:stretch>
        </p:blipFill>
        <p:spPr bwMode="auto">
          <a:xfrm>
            <a:off x="838200" y="1454150"/>
            <a:ext cx="7467600" cy="5403850"/>
          </a:xfrm>
          <a:prstGeom prst="rect">
            <a:avLst/>
          </a:prstGeom>
          <a:noFill/>
          <a:ln w="9525">
            <a:noFill/>
            <a:miter lim="800000"/>
            <a:headEnd/>
            <a:tailEnd/>
          </a:ln>
          <a:effectLst/>
        </p:spPr>
      </p:pic>
      <p:sp>
        <p:nvSpPr>
          <p:cNvPr id="4101" name="AutoShape 5"/>
          <p:cNvSpPr>
            <a:spLocks/>
          </p:cNvSpPr>
          <p:nvPr/>
        </p:nvSpPr>
        <p:spPr bwMode="auto">
          <a:xfrm>
            <a:off x="533400" y="3733800"/>
            <a:ext cx="1271588" cy="1014413"/>
          </a:xfrm>
          <a:prstGeom prst="borderCallout2">
            <a:avLst>
              <a:gd name="adj1" fmla="val 11269"/>
              <a:gd name="adj2" fmla="val 105991"/>
              <a:gd name="adj3" fmla="val 11269"/>
              <a:gd name="adj4" fmla="val 162046"/>
              <a:gd name="adj5" fmla="val -1250"/>
              <a:gd name="adj6" fmla="val 244944"/>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4102" name="AutoShape 6"/>
          <p:cNvSpPr>
            <a:spLocks/>
          </p:cNvSpPr>
          <p:nvPr/>
        </p:nvSpPr>
        <p:spPr bwMode="auto">
          <a:xfrm>
            <a:off x="6477000" y="2268538"/>
            <a:ext cx="2438400" cy="2109787"/>
          </a:xfrm>
          <a:prstGeom prst="borderCallout2">
            <a:avLst>
              <a:gd name="adj1" fmla="val 5417"/>
              <a:gd name="adj2" fmla="val -3125"/>
              <a:gd name="adj3" fmla="val 5417"/>
              <a:gd name="adj4" fmla="val -39194"/>
              <a:gd name="adj5" fmla="val 50338"/>
              <a:gd name="adj6" fmla="val -76495"/>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 This field indicates what the rate will be multiplied by to determine the employee’s deduction. There are 2 basic kinds of rate expressions. Volume based and life based. Volume based rate take the amount of the employee benefit divides by the amount and multiplies by the rate. Life based rates charge a flat fee if the ee enrolls.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Term Disability</a:t>
            </a:r>
            <a:endParaRPr lang="en-US" dirty="0"/>
          </a:p>
        </p:txBody>
      </p:sp>
      <p:sp>
        <p:nvSpPr>
          <p:cNvPr id="3" name="Rectangle 2"/>
          <p:cNvSpPr txBox="1">
            <a:spLocks noChangeArrowheads="1"/>
          </p:cNvSpPr>
          <p:nvPr/>
        </p:nvSpPr>
        <p:spPr>
          <a:xfrm>
            <a:off x="685800" y="9906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Long Term Disability (LTD)?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3139321"/>
          </a:xfrm>
          <a:prstGeom prst="rect">
            <a:avLst/>
          </a:prstGeom>
        </p:spPr>
        <p:txBody>
          <a:bodyPr wrap="square">
            <a:spAutoFit/>
          </a:bodyPr>
          <a:lstStyle/>
          <a:p>
            <a:pPr>
              <a:buFontTx/>
              <a:buChar char="•"/>
            </a:pPr>
            <a:r>
              <a:rPr lang="en-US" dirty="0" smtClean="0"/>
              <a:t>LTD is a disability product that pays the employee a benefit, usually a percentage of there earnings, if they become injured or sick and are out long enough.</a:t>
            </a:r>
          </a:p>
          <a:p>
            <a:pPr>
              <a:buFontTx/>
              <a:buChar char="•"/>
            </a:pPr>
            <a:r>
              <a:rPr lang="en-US" dirty="0" smtClean="0"/>
              <a:t>LTD only has 1 benefit amount either a percentage of the employee’s earnings or a flat dollar amount.</a:t>
            </a:r>
          </a:p>
          <a:p>
            <a:pPr>
              <a:buFontTx/>
              <a:buChar char="•"/>
            </a:pPr>
            <a:r>
              <a:rPr lang="en-US" dirty="0" smtClean="0"/>
              <a:t>LTD can be setup as contributory or non contributory or anything in between. Partially contributory plans are more common in the disability products</a:t>
            </a:r>
          </a:p>
          <a:p>
            <a:pPr>
              <a:buFontTx/>
              <a:buChar char="•"/>
            </a:pPr>
            <a:r>
              <a:rPr lang="en-US" dirty="0" smtClean="0"/>
              <a:t>Most of the variables we will see affect Standard Register and do not impact the Web.</a:t>
            </a:r>
          </a:p>
          <a:p>
            <a:pPr>
              <a:buFontTx/>
              <a:buChar char="•"/>
            </a:pPr>
            <a:r>
              <a:rPr lang="en-US" dirty="0" smtClean="0"/>
              <a:t>LTD rates are usually single flat rates but can be age banded. I have not seen smoker non smoker rates </a:t>
            </a:r>
          </a:p>
          <a:p>
            <a:pPr>
              <a:buFontTx/>
              <a:buChar char="•"/>
            </a:pPr>
            <a:r>
              <a:rPr lang="en-US" dirty="0" smtClean="0"/>
              <a:t>The Main difference between STD and LTD is the length of time the disability is covered for. This leads to several additional benefits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LTD Contract Type</a:t>
            </a:r>
          </a:p>
        </p:txBody>
      </p:sp>
      <p:pic>
        <p:nvPicPr>
          <p:cNvPr id="2051" name="Picture 3"/>
          <p:cNvPicPr>
            <a:picLocks noChangeAspect="1" noChangeArrowheads="1"/>
          </p:cNvPicPr>
          <p:nvPr/>
        </p:nvPicPr>
        <p:blipFill>
          <a:blip r:embed="rId2" cstate="print"/>
          <a:srcRect/>
          <a:stretch>
            <a:fillRect/>
          </a:stretch>
        </p:blipFill>
        <p:spPr bwMode="auto">
          <a:xfrm>
            <a:off x="533400" y="1233488"/>
            <a:ext cx="7772400" cy="5624512"/>
          </a:xfrm>
          <a:prstGeom prst="rect">
            <a:avLst/>
          </a:prstGeom>
          <a:noFill/>
          <a:ln w="9525">
            <a:noFill/>
            <a:miter lim="800000"/>
            <a:headEnd/>
            <a:tailEnd/>
          </a:ln>
          <a:effectLst/>
        </p:spPr>
      </p:pic>
      <p:sp>
        <p:nvSpPr>
          <p:cNvPr id="2052" name="AutoShape 4"/>
          <p:cNvSpPr>
            <a:spLocks/>
          </p:cNvSpPr>
          <p:nvPr/>
        </p:nvSpPr>
        <p:spPr bwMode="auto">
          <a:xfrm>
            <a:off x="152400" y="1636713"/>
            <a:ext cx="1219200" cy="2109787"/>
          </a:xfrm>
          <a:prstGeom prst="borderCallout2">
            <a:avLst>
              <a:gd name="adj1" fmla="val 5417"/>
              <a:gd name="adj2" fmla="val 106250"/>
              <a:gd name="adj3" fmla="val 5417"/>
              <a:gd name="adj4" fmla="val 222005"/>
              <a:gd name="adj5" fmla="val 126713"/>
              <a:gd name="adj6" fmla="val 336847"/>
            </a:avLst>
          </a:prstGeom>
          <a:solidFill>
            <a:schemeClr val="accent1"/>
          </a:solidFill>
          <a:ln w="9525">
            <a:solidFill>
              <a:schemeClr val="tx1"/>
            </a:solidFill>
            <a:miter lim="800000"/>
            <a:headEnd/>
            <a:tailEnd/>
          </a:ln>
          <a:effectLst/>
        </p:spPr>
        <p:txBody>
          <a:bodyPr anchor="ctr">
            <a:spAutoFit/>
          </a:bodyPr>
          <a:lstStyle/>
          <a:p>
            <a:pPr algn="ctr"/>
            <a:r>
              <a:rPr lang="en-US" sz="1200"/>
              <a:t>Plan Type: This field indicates how the LTD benefit will be calculated either a Percentage of earnings or a flat amount. The flat amount is very rare for LTD</a:t>
            </a:r>
          </a:p>
        </p:txBody>
      </p:sp>
      <p:sp>
        <p:nvSpPr>
          <p:cNvPr id="2053" name="AutoShape 5"/>
          <p:cNvSpPr>
            <a:spLocks/>
          </p:cNvSpPr>
          <p:nvPr/>
        </p:nvSpPr>
        <p:spPr bwMode="auto">
          <a:xfrm>
            <a:off x="152400" y="3827463"/>
            <a:ext cx="1600200" cy="1379537"/>
          </a:xfrm>
          <a:prstGeom prst="borderCallout2">
            <a:avLst>
              <a:gd name="adj1" fmla="val 8287"/>
              <a:gd name="adj2" fmla="val 104764"/>
              <a:gd name="adj3" fmla="val 8287"/>
              <a:gd name="adj4" fmla="val 167361"/>
              <a:gd name="adj5" fmla="val 46606"/>
              <a:gd name="adj6" fmla="val 232639"/>
            </a:avLst>
          </a:prstGeom>
          <a:solidFill>
            <a:schemeClr val="accent1"/>
          </a:solidFill>
          <a:ln w="9525">
            <a:solidFill>
              <a:schemeClr val="tx1"/>
            </a:solidFill>
            <a:miter lim="800000"/>
            <a:headEnd/>
            <a:tailEnd/>
          </a:ln>
          <a:effectLst/>
        </p:spPr>
        <p:txBody>
          <a:bodyPr anchor="ctr">
            <a:spAutoFit/>
          </a:bodyPr>
          <a:lstStyle/>
          <a:p>
            <a:pPr algn="ctr"/>
            <a:r>
              <a:rPr lang="en-US" sz="1200"/>
              <a:t>Scheduled Benefit %: this field is the number that will be multiplied by the Monthly salary and then paid out as a benefit</a:t>
            </a:r>
          </a:p>
        </p:txBody>
      </p:sp>
      <p:sp>
        <p:nvSpPr>
          <p:cNvPr id="2054" name="AutoShape 6"/>
          <p:cNvSpPr>
            <a:spLocks/>
          </p:cNvSpPr>
          <p:nvPr/>
        </p:nvSpPr>
        <p:spPr bwMode="auto">
          <a:xfrm>
            <a:off x="6172200" y="2209800"/>
            <a:ext cx="1600200" cy="1744663"/>
          </a:xfrm>
          <a:prstGeom prst="borderCallout2">
            <a:avLst>
              <a:gd name="adj1" fmla="val 6551"/>
              <a:gd name="adj2" fmla="val -4764"/>
              <a:gd name="adj3" fmla="val 6551"/>
              <a:gd name="adj4" fmla="val -53176"/>
              <a:gd name="adj5" fmla="val 143037"/>
              <a:gd name="adj6" fmla="val -103671"/>
            </a:avLst>
          </a:prstGeom>
          <a:solidFill>
            <a:schemeClr val="accent1"/>
          </a:solidFill>
          <a:ln w="9525">
            <a:solidFill>
              <a:schemeClr val="tx1"/>
            </a:solidFill>
            <a:miter lim="800000"/>
            <a:headEnd/>
            <a:tailEnd/>
          </a:ln>
          <a:effectLst/>
        </p:spPr>
        <p:txBody>
          <a:bodyPr anchor="ctr">
            <a:spAutoFit/>
          </a:bodyPr>
          <a:lstStyle/>
          <a:p>
            <a:pPr algn="ctr"/>
            <a:r>
              <a:rPr lang="en-US" sz="1200"/>
              <a:t>Maximum Dollar amount: After the weekly salary is multiplied by the benefit % we compare the benefit to the maximum and take the lesser of the 2 numbers</a:t>
            </a:r>
          </a:p>
        </p:txBody>
      </p:sp>
      <p:sp>
        <p:nvSpPr>
          <p:cNvPr id="2055" name="AutoShape 7"/>
          <p:cNvSpPr>
            <a:spLocks/>
          </p:cNvSpPr>
          <p:nvPr/>
        </p:nvSpPr>
        <p:spPr bwMode="auto">
          <a:xfrm>
            <a:off x="5943600" y="4010025"/>
            <a:ext cx="2743200" cy="1196975"/>
          </a:xfrm>
          <a:prstGeom prst="borderCallout2">
            <a:avLst>
              <a:gd name="adj1" fmla="val 13741"/>
              <a:gd name="adj2" fmla="val -2778"/>
              <a:gd name="adj3" fmla="val 13741"/>
              <a:gd name="adj4" fmla="val -35301"/>
              <a:gd name="adj5" fmla="val 132634"/>
              <a:gd name="adj6" fmla="val -69157"/>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this is the amount of time an employee must be out of work due to an accident before they start receiving LTD payments it is broken into 2 pieces 1 for accident and one for sickness. Passes to Standard register</a:t>
            </a:r>
          </a:p>
        </p:txBody>
      </p:sp>
      <p:sp>
        <p:nvSpPr>
          <p:cNvPr id="2056" name="AutoShape 8"/>
          <p:cNvSpPr>
            <a:spLocks/>
          </p:cNvSpPr>
          <p:nvPr/>
        </p:nvSpPr>
        <p:spPr bwMode="auto">
          <a:xfrm>
            <a:off x="5867400" y="5486400"/>
            <a:ext cx="2743200" cy="831850"/>
          </a:xfrm>
          <a:prstGeom prst="borderCallout2">
            <a:avLst>
              <a:gd name="adj1" fmla="val 13741"/>
              <a:gd name="adj2" fmla="val -2778"/>
              <a:gd name="adj3" fmla="val 13741"/>
              <a:gd name="adj4" fmla="val -32523"/>
              <a:gd name="adj5" fmla="val 24810"/>
              <a:gd name="adj6" fmla="val -63426"/>
            </a:avLst>
          </a:prstGeom>
          <a:solidFill>
            <a:schemeClr val="accent1"/>
          </a:solidFill>
          <a:ln w="9525">
            <a:solidFill>
              <a:schemeClr val="tx1"/>
            </a:solidFill>
            <a:miter lim="800000"/>
            <a:headEnd/>
            <a:tailEnd/>
          </a:ln>
          <a:effectLst/>
        </p:spPr>
        <p:txBody>
          <a:bodyPr anchor="ctr">
            <a:spAutoFit/>
          </a:bodyPr>
          <a:lstStyle/>
          <a:p>
            <a:pPr algn="ctr"/>
            <a:r>
              <a:rPr lang="en-US" sz="1200"/>
              <a:t>Maximum Benefit Duration: This is the maximum amount of time Prudential will pay LTD benefits. This passes to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0"/>
            <a:ext cx="7772400" cy="1143000"/>
          </a:xfrm>
        </p:spPr>
        <p:txBody>
          <a:bodyPr/>
          <a:lstStyle/>
          <a:p>
            <a:r>
              <a:rPr lang="en-US" sz="3200"/>
              <a:t>LTD Contract Type 2</a:t>
            </a:r>
          </a:p>
        </p:txBody>
      </p:sp>
      <p:pic>
        <p:nvPicPr>
          <p:cNvPr id="6148" name="Picture 4"/>
          <p:cNvPicPr>
            <a:picLocks noChangeAspect="1" noChangeArrowheads="1"/>
          </p:cNvPicPr>
          <p:nvPr/>
        </p:nvPicPr>
        <p:blipFill>
          <a:blip r:embed="rId2" cstate="print"/>
          <a:srcRect/>
          <a:stretch>
            <a:fillRect/>
          </a:stretch>
        </p:blipFill>
        <p:spPr bwMode="auto">
          <a:xfrm>
            <a:off x="762000" y="1400175"/>
            <a:ext cx="7543800" cy="5457825"/>
          </a:xfrm>
          <a:prstGeom prst="rect">
            <a:avLst/>
          </a:prstGeom>
          <a:noFill/>
          <a:ln w="9525">
            <a:noFill/>
            <a:miter lim="800000"/>
            <a:headEnd/>
            <a:tailEnd/>
          </a:ln>
          <a:effectLst/>
        </p:spPr>
      </p:pic>
      <p:sp>
        <p:nvSpPr>
          <p:cNvPr id="6149" name="AutoShape 5"/>
          <p:cNvSpPr>
            <a:spLocks/>
          </p:cNvSpPr>
          <p:nvPr/>
        </p:nvSpPr>
        <p:spPr bwMode="auto">
          <a:xfrm>
            <a:off x="5181600" y="2667000"/>
            <a:ext cx="3733800" cy="1196975"/>
          </a:xfrm>
          <a:prstGeom prst="borderCallout2">
            <a:avLst>
              <a:gd name="adj1" fmla="val 9551"/>
              <a:gd name="adj2" fmla="val -2042"/>
              <a:gd name="adj3" fmla="val 9551"/>
              <a:gd name="adj4" fmla="val -17773"/>
              <a:gd name="adj5" fmla="val 21486"/>
              <a:gd name="adj6" fmla="val -34097"/>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6151" name="AutoShape 7"/>
          <p:cNvSpPr>
            <a:spLocks/>
          </p:cNvSpPr>
          <p:nvPr/>
        </p:nvSpPr>
        <p:spPr bwMode="auto">
          <a:xfrm>
            <a:off x="5181600" y="1524000"/>
            <a:ext cx="3733800" cy="1014413"/>
          </a:xfrm>
          <a:prstGeom prst="borderCallout2">
            <a:avLst>
              <a:gd name="adj1" fmla="val 11269"/>
              <a:gd name="adj2" fmla="val -2042"/>
              <a:gd name="adj3" fmla="val 11269"/>
              <a:gd name="adj4" fmla="val -15222"/>
              <a:gd name="adj5" fmla="val 73083"/>
              <a:gd name="adj6" fmla="val -28870"/>
            </a:avLst>
          </a:prstGeom>
          <a:solidFill>
            <a:schemeClr val="accent1"/>
          </a:solidFill>
          <a:ln w="9525">
            <a:solidFill>
              <a:schemeClr val="tx1"/>
            </a:solidFill>
            <a:miter lim="800000"/>
            <a:headEnd/>
            <a:tailEnd/>
          </a:ln>
          <a:effectLst/>
        </p:spPr>
        <p:txBody>
          <a:bodyPr anchor="ctr">
            <a:spAutoFit/>
          </a:bodyPr>
          <a:lstStyle/>
          <a:p>
            <a:pPr algn="ctr"/>
            <a:r>
              <a:rPr lang="en-US" sz="1200"/>
              <a:t>Regular Occupation: This is the amount of time that Prudential will pay a benefit while an employee cannot work at there current job. After this time they have to be disabled enough to not work at a job appropriate for there education Standard Register)</a:t>
            </a:r>
          </a:p>
        </p:txBody>
      </p:sp>
      <p:sp>
        <p:nvSpPr>
          <p:cNvPr id="6152" name="AutoShape 8"/>
          <p:cNvSpPr>
            <a:spLocks/>
          </p:cNvSpPr>
          <p:nvPr/>
        </p:nvSpPr>
        <p:spPr bwMode="auto">
          <a:xfrm>
            <a:off x="5181600" y="3986213"/>
            <a:ext cx="3733800" cy="649287"/>
          </a:xfrm>
          <a:prstGeom prst="borderCallout2">
            <a:avLst>
              <a:gd name="adj1" fmla="val 17602"/>
              <a:gd name="adj2" fmla="val -2042"/>
              <a:gd name="adj3" fmla="val 17602"/>
              <a:gd name="adj4" fmla="val -15773"/>
              <a:gd name="adj5" fmla="val -30074"/>
              <a:gd name="adj6" fmla="val -30019"/>
            </a:avLst>
          </a:prstGeom>
          <a:solidFill>
            <a:schemeClr val="accent1"/>
          </a:solidFill>
          <a:ln w="9525">
            <a:solidFill>
              <a:schemeClr val="tx1"/>
            </a:solidFill>
            <a:miter lim="800000"/>
            <a:headEnd/>
            <a:tailEnd/>
          </a:ln>
          <a:effectLst/>
        </p:spPr>
        <p:txBody>
          <a:bodyPr anchor="ctr">
            <a:spAutoFit/>
          </a:bodyPr>
          <a:lstStyle/>
          <a:p>
            <a:pPr algn="ctr"/>
            <a:r>
              <a:rPr lang="en-US" sz="1200"/>
              <a:t>Return to Work Incentive: This is a benefit that pays money if the employee attempts to return to there job even on a part time basis</a:t>
            </a:r>
          </a:p>
        </p:txBody>
      </p:sp>
      <p:sp>
        <p:nvSpPr>
          <p:cNvPr id="6153" name="AutoShape 9"/>
          <p:cNvSpPr>
            <a:spLocks/>
          </p:cNvSpPr>
          <p:nvPr/>
        </p:nvSpPr>
        <p:spPr bwMode="auto">
          <a:xfrm>
            <a:off x="5181600" y="4746625"/>
            <a:ext cx="3733800" cy="831850"/>
          </a:xfrm>
          <a:prstGeom prst="borderCallout2">
            <a:avLst>
              <a:gd name="adj1" fmla="val 13741"/>
              <a:gd name="adj2" fmla="val -2042"/>
              <a:gd name="adj3" fmla="val 13741"/>
              <a:gd name="adj4" fmla="val -15648"/>
              <a:gd name="adj5" fmla="val 29963"/>
              <a:gd name="adj6" fmla="val -29718"/>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LTD Exclusions</a:t>
            </a:r>
          </a:p>
        </p:txBody>
      </p:sp>
      <p:pic>
        <p:nvPicPr>
          <p:cNvPr id="3076" name="Picture 4"/>
          <p:cNvPicPr>
            <a:picLocks noChangeAspect="1" noChangeArrowheads="1"/>
          </p:cNvPicPr>
          <p:nvPr/>
        </p:nvPicPr>
        <p:blipFill>
          <a:blip r:embed="rId2" cstate="print"/>
          <a:srcRect/>
          <a:stretch>
            <a:fillRect/>
          </a:stretch>
        </p:blipFill>
        <p:spPr bwMode="auto">
          <a:xfrm>
            <a:off x="533400" y="1177925"/>
            <a:ext cx="7848600" cy="5680075"/>
          </a:xfrm>
          <a:prstGeom prst="rect">
            <a:avLst/>
          </a:prstGeom>
          <a:noFill/>
          <a:ln w="9525">
            <a:noFill/>
            <a:miter lim="800000"/>
            <a:headEnd/>
            <a:tailEnd/>
          </a:ln>
          <a:effectLst/>
        </p:spPr>
      </p:pic>
      <p:sp>
        <p:nvSpPr>
          <p:cNvPr id="3077" name="AutoShape 5"/>
          <p:cNvSpPr>
            <a:spLocks/>
          </p:cNvSpPr>
          <p:nvPr/>
        </p:nvSpPr>
        <p:spPr bwMode="auto">
          <a:xfrm>
            <a:off x="4953000" y="1884363"/>
            <a:ext cx="3429000" cy="831850"/>
          </a:xfrm>
          <a:prstGeom prst="borderCallout2">
            <a:avLst>
              <a:gd name="adj1" fmla="val 13741"/>
              <a:gd name="adj2" fmla="val -2222"/>
              <a:gd name="adj3" fmla="val 13741"/>
              <a:gd name="adj4" fmla="val -20139"/>
              <a:gd name="adj5" fmla="val 31491"/>
              <a:gd name="adj6" fmla="val -38796"/>
            </a:avLst>
          </a:prstGeom>
          <a:solidFill>
            <a:schemeClr val="accent1"/>
          </a:solidFill>
          <a:ln w="9525">
            <a:solidFill>
              <a:schemeClr val="tx1"/>
            </a:solidFill>
            <a:miter lim="800000"/>
            <a:headEnd/>
            <a:tailEnd/>
          </a:ln>
          <a:effectLst/>
        </p:spPr>
        <p:txBody>
          <a:bodyPr anchor="ctr">
            <a:spAutoFit/>
          </a:bodyPr>
          <a:lstStyle/>
          <a:p>
            <a:pPr algn="ctr"/>
            <a:r>
              <a:rPr lang="en-US" sz="1200"/>
              <a:t>Prudent Person pre ex: Indicates that we will not cover a sickness if you fail to seek treatment for an illness or injury that a normal person would seek treatment for. Standard Register</a:t>
            </a:r>
          </a:p>
        </p:txBody>
      </p:sp>
      <p:sp>
        <p:nvSpPr>
          <p:cNvPr id="3078" name="AutoShape 6"/>
          <p:cNvSpPr>
            <a:spLocks/>
          </p:cNvSpPr>
          <p:nvPr/>
        </p:nvSpPr>
        <p:spPr bwMode="auto">
          <a:xfrm>
            <a:off x="5029200" y="3751263"/>
            <a:ext cx="3352800" cy="1379537"/>
          </a:xfrm>
          <a:prstGeom prst="borderCallout2">
            <a:avLst>
              <a:gd name="adj1" fmla="val 8287"/>
              <a:gd name="adj2" fmla="val -2273"/>
              <a:gd name="adj3" fmla="val 8287"/>
              <a:gd name="adj4" fmla="val -21782"/>
              <a:gd name="adj5" fmla="val -20597"/>
              <a:gd name="adj6" fmla="val -41949"/>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3079" name="AutoShape 7"/>
          <p:cNvSpPr>
            <a:spLocks/>
          </p:cNvSpPr>
          <p:nvPr/>
        </p:nvSpPr>
        <p:spPr bwMode="auto">
          <a:xfrm>
            <a:off x="5410200" y="833438"/>
            <a:ext cx="3429000" cy="831850"/>
          </a:xfrm>
          <a:prstGeom prst="borderCallout2">
            <a:avLst>
              <a:gd name="adj1" fmla="val 13741"/>
              <a:gd name="adj2" fmla="val -2222"/>
              <a:gd name="adj3" fmla="val 13741"/>
              <a:gd name="adj4" fmla="val -28009"/>
              <a:gd name="adj5" fmla="val 114505"/>
              <a:gd name="adj6" fmla="val -54907"/>
            </a:avLst>
          </a:prstGeom>
          <a:solidFill>
            <a:schemeClr val="accent1"/>
          </a:solidFill>
          <a:ln w="9525">
            <a:solidFill>
              <a:schemeClr val="tx1"/>
            </a:solidFill>
            <a:miter lim="800000"/>
            <a:headEnd/>
            <a:tailEnd/>
          </a:ln>
          <a:effectLst/>
        </p:spPr>
        <p:txBody>
          <a:bodyPr anchor="ctr">
            <a:spAutoFit/>
          </a:bodyPr>
          <a:lstStyle/>
          <a:p>
            <a:pPr algn="ctr"/>
            <a:r>
              <a:rPr lang="en-US" sz="1200"/>
              <a:t>Pre Existing condition: Indicates if Prudential will exclude disability  payment for pre existing conditions. Passes to Standard Register as Yes (Any Value other than None) and No (Value = None)</a:t>
            </a:r>
          </a:p>
        </p:txBody>
      </p:sp>
      <p:sp>
        <p:nvSpPr>
          <p:cNvPr id="3080" name="AutoShape 8"/>
          <p:cNvSpPr>
            <a:spLocks/>
          </p:cNvSpPr>
          <p:nvPr/>
        </p:nvSpPr>
        <p:spPr bwMode="auto">
          <a:xfrm>
            <a:off x="228600" y="631825"/>
            <a:ext cx="1295400" cy="2474913"/>
          </a:xfrm>
          <a:prstGeom prst="borderCallout2">
            <a:avLst>
              <a:gd name="adj1" fmla="val 4620"/>
              <a:gd name="adj2" fmla="val 105884"/>
              <a:gd name="adj3" fmla="val 4620"/>
              <a:gd name="adj4" fmla="val 190440"/>
              <a:gd name="adj5" fmla="val 39704"/>
              <a:gd name="adj6" fmla="val 278185"/>
            </a:avLst>
          </a:prstGeom>
          <a:solidFill>
            <a:schemeClr val="accent1"/>
          </a:solidFill>
          <a:ln w="9525">
            <a:solidFill>
              <a:schemeClr val="tx1"/>
            </a:solidFill>
            <a:miter lim="800000"/>
            <a:headEnd/>
            <a:tailEnd/>
          </a:ln>
          <a:effectLst/>
        </p:spPr>
        <p:txBody>
          <a:bodyPr anchor="ctr">
            <a:spAutoFit/>
          </a:bodyPr>
          <a:lstStyle/>
          <a:p>
            <a:pPr algn="ctr"/>
            <a:r>
              <a:rPr lang="en-US" sz="1200"/>
              <a:t>Mental Illness Benefit Limitation: Indicates the maximum amount of time Prudential will pay for a disability due to mental illness includes alcohol/drugs.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8494633"/>
          </a:xfrm>
          <a:prstGeom prst="rect">
            <a:avLst/>
          </a:prstGeom>
        </p:spPr>
        <p:txBody>
          <a:bodyPr wrap="square">
            <a:spAutoFit/>
          </a:bodyPr>
          <a:lstStyle/>
          <a:p>
            <a:pPr>
              <a:buFontTx/>
              <a:buChar char="•"/>
            </a:pPr>
            <a:r>
              <a:rPr lang="en-US" b="1" dirty="0" smtClean="0"/>
              <a:t> </a:t>
            </a:r>
            <a:r>
              <a:rPr lang="en-US" sz="1600" b="1" dirty="0" smtClean="0"/>
              <a:t>Life Claims Management System (LCMS):  </a:t>
            </a:r>
          </a:p>
          <a:p>
            <a:pPr lvl="1">
              <a:buFontTx/>
              <a:buChar char="•"/>
            </a:pPr>
            <a:r>
              <a:rPr lang="en-US" sz="1600" b="1" dirty="0" smtClean="0"/>
              <a:t>LCMS is used by </a:t>
            </a:r>
            <a:r>
              <a:rPr lang="en-US" sz="1600" dirty="0" smtClean="0"/>
              <a:t>Group Life Claim Division (GLCD) to process and pay the group life insurance claims submitted by GI clients. Claim application is also used to manage the inbound and outbound communications including phone calls, scanned and faxed Images and correspondence letters.</a:t>
            </a:r>
          </a:p>
          <a:p>
            <a:pPr lvl="1">
              <a:buFontTx/>
              <a:buChar char="•"/>
            </a:pPr>
            <a:r>
              <a:rPr lang="en-US" sz="1600" dirty="0" smtClean="0"/>
              <a:t>Waiver of Premium division processes and manages reserve for the waiver claims received from GI’s LTD division and GI clients. </a:t>
            </a:r>
          </a:p>
          <a:p>
            <a:pPr lvl="1">
              <a:buFontTx/>
              <a:buChar char="•"/>
            </a:pPr>
            <a:r>
              <a:rPr lang="en-US" sz="1600" dirty="0" smtClean="0"/>
              <a:t>OSGLI division processes and pays claims submitted by the Office of Service Member Group Life Insurance. </a:t>
            </a:r>
            <a:endParaRPr lang="en-US" sz="1600" b="1" dirty="0" smtClean="0"/>
          </a:p>
          <a:p>
            <a:pPr>
              <a:buFontTx/>
              <a:buChar char="•"/>
            </a:pPr>
            <a:r>
              <a:rPr lang="en-US" sz="1600" b="1" dirty="0" smtClean="0"/>
              <a:t> Disability Claims Management System (DCMS) </a:t>
            </a:r>
          </a:p>
          <a:p>
            <a:pPr lvl="1">
              <a:buFontTx/>
              <a:buChar char="•"/>
            </a:pPr>
            <a:r>
              <a:rPr lang="en-US" sz="1600" dirty="0" smtClean="0"/>
              <a:t>Is an application that facilitates management of short term and long term disability claims and adjudicates disability claims. The application is primarily used to manage Disability and FMLA claims throughout their life cycle starting from claim intake, evaluation, management, processing disability payments and eventual claim termination. The system also supports Web based claim submission and client reporting</a:t>
            </a:r>
            <a:endParaRPr lang="en-US" sz="1600" b="1" dirty="0" smtClean="0"/>
          </a:p>
          <a:p>
            <a:pPr>
              <a:buFontTx/>
              <a:buChar char="•"/>
            </a:pPr>
            <a:r>
              <a:rPr lang="en-US" sz="1600" b="1" dirty="0" smtClean="0"/>
              <a:t>PRIDE: </a:t>
            </a:r>
          </a:p>
          <a:p>
            <a:pPr lvl="1">
              <a:buFontTx/>
              <a:buChar char="•"/>
            </a:pPr>
            <a:r>
              <a:rPr lang="en-US" sz="1600" dirty="0" smtClean="0"/>
              <a:t>Pride is the check writing system developed by Prudential  Individual Life Insurance </a:t>
            </a:r>
          </a:p>
          <a:p>
            <a:pPr lvl="1">
              <a:buFontTx/>
              <a:buChar char="•"/>
            </a:pPr>
            <a:r>
              <a:rPr lang="en-US" sz="1600" dirty="0" smtClean="0"/>
              <a:t>Group insurance uses pride for all check writing needs </a:t>
            </a:r>
          </a:p>
          <a:p>
            <a:pPr>
              <a:buFontTx/>
              <a:buChar char="•"/>
            </a:pPr>
            <a:r>
              <a:rPr lang="en-US" sz="1600" b="1" dirty="0" smtClean="0"/>
              <a:t>Oracle Ledger:</a:t>
            </a:r>
          </a:p>
          <a:p>
            <a:pPr lvl="1">
              <a:buFontTx/>
              <a:buChar char="•"/>
            </a:pPr>
            <a:r>
              <a:rPr lang="en-US" sz="1600" dirty="0" smtClean="0"/>
              <a:t>Is the Corporate Ledger system which all business units feed into</a:t>
            </a:r>
          </a:p>
          <a:p>
            <a:pPr lvl="1">
              <a:buFontTx/>
              <a:buChar char="•"/>
            </a:pPr>
            <a:r>
              <a:rPr lang="en-US" sz="1600" dirty="0" smtClean="0"/>
              <a:t>6 systems and 60+ manual processes feed the ledger </a:t>
            </a:r>
          </a:p>
          <a:p>
            <a:pPr lvl="1">
              <a:buFontTx/>
              <a:buChar char="•"/>
            </a:pPr>
            <a:endParaRPr lang="en-US" sz="1600" b="1" dirty="0" smtClean="0"/>
          </a:p>
          <a:p>
            <a:pPr>
              <a:buFontTx/>
              <a:buChar char="•"/>
            </a:pPr>
            <a:endParaRPr lang="en-US" sz="1600" b="1" dirty="0" smtClean="0"/>
          </a:p>
          <a:p>
            <a:pPr>
              <a:buFontTx/>
              <a:buChar char="•"/>
            </a:pPr>
            <a:endParaRPr lang="en-US" sz="1600" b="1" dirty="0" smtClean="0"/>
          </a:p>
          <a:p>
            <a:pPr>
              <a:buFontTx/>
              <a:buChar char="•"/>
            </a:pPr>
            <a:r>
              <a:rPr lang="en-US" sz="1600" b="1" dirty="0" smtClean="0"/>
              <a:t>GIDW: Group Insurance Data Warehouse</a:t>
            </a:r>
          </a:p>
          <a:p>
            <a:pPr>
              <a:buFontTx/>
              <a:buChar char="•"/>
            </a:pPr>
            <a:endParaRPr lang="en-US" sz="1600" b="1" dirty="0" smtClean="0"/>
          </a:p>
          <a:p>
            <a:pPr>
              <a:buFont typeface="Arial" pitchFamily="34" charset="0"/>
              <a:buChar char="•"/>
            </a:pPr>
            <a:r>
              <a:rPr lang="en-US" sz="1600" b="1" dirty="0" smtClean="0"/>
              <a:t> Contracts Workflow Data System (CWDS):</a:t>
            </a:r>
          </a:p>
          <a:p>
            <a:pPr lvl="1">
              <a:buFont typeface="Arial" pitchFamily="34" charset="0"/>
              <a:buChar char="•"/>
            </a:pPr>
            <a:r>
              <a:rPr lang="en-US" sz="1600" b="1" dirty="0" smtClean="0"/>
              <a:t> </a:t>
            </a:r>
            <a:r>
              <a:rPr lang="en-US" sz="1600" dirty="0" smtClean="0"/>
              <a:t>The Contracts Systems is primarily responsible for generating Contracts for the Life and Disability Insurance. This system also supports LTC for generating its documentation. CWDS is basically made up of 2 systems CWDS which controls the front end and workflow and </a:t>
            </a:r>
            <a:r>
              <a:rPr lang="en-US" sz="1600" dirty="0" err="1" smtClean="0"/>
              <a:t>Calligo</a:t>
            </a:r>
            <a:r>
              <a:rPr lang="en-US" sz="1600" dirty="0" smtClean="0"/>
              <a:t> which generates the document</a:t>
            </a:r>
          </a:p>
          <a:p>
            <a:endParaRPr lang="en-US" sz="1600" b="1" dirty="0" smtClean="0"/>
          </a:p>
          <a:p>
            <a:pPr>
              <a:buFontTx/>
              <a:buChar char="•"/>
            </a:pPr>
            <a:r>
              <a:rPr lang="en-US" sz="1600" b="1" dirty="0" smtClean="0"/>
              <a:t>LINX: GUL/GVUL System</a:t>
            </a:r>
          </a:p>
          <a:p>
            <a:pPr>
              <a:buFontTx/>
              <a:buChar char="•"/>
            </a:pPr>
            <a:r>
              <a:rPr lang="en-US" sz="1600" b="1" dirty="0" smtClean="0"/>
              <a:t>CITS: </a:t>
            </a:r>
          </a:p>
          <a:p>
            <a:pPr>
              <a:buFontTx/>
              <a:buChar char="•"/>
            </a:pPr>
            <a:endParaRPr lang="en-US" sz="1600" b="1"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LTD Financial Arrangements</a:t>
            </a:r>
          </a:p>
        </p:txBody>
      </p:sp>
      <p:pic>
        <p:nvPicPr>
          <p:cNvPr id="4100" name="Picture 4"/>
          <p:cNvPicPr>
            <a:picLocks noChangeAspect="1" noChangeArrowheads="1"/>
          </p:cNvPicPr>
          <p:nvPr/>
        </p:nvPicPr>
        <p:blipFill>
          <a:blip r:embed="rId2" cstate="print"/>
          <a:srcRect/>
          <a:stretch>
            <a:fillRect/>
          </a:stretch>
        </p:blipFill>
        <p:spPr bwMode="auto">
          <a:xfrm>
            <a:off x="685800" y="1219200"/>
            <a:ext cx="7239000" cy="5238750"/>
          </a:xfrm>
          <a:prstGeom prst="rect">
            <a:avLst/>
          </a:prstGeom>
          <a:noFill/>
          <a:ln w="9525">
            <a:noFill/>
            <a:miter lim="800000"/>
            <a:headEnd/>
            <a:tailEnd/>
          </a:ln>
          <a:effectLst/>
        </p:spPr>
      </p:pic>
      <p:sp>
        <p:nvSpPr>
          <p:cNvPr id="4101" name="AutoShape 5"/>
          <p:cNvSpPr>
            <a:spLocks/>
          </p:cNvSpPr>
          <p:nvPr/>
        </p:nvSpPr>
        <p:spPr bwMode="auto">
          <a:xfrm>
            <a:off x="7772400" y="762000"/>
            <a:ext cx="1143000" cy="2109788"/>
          </a:xfrm>
          <a:prstGeom prst="borderCallout2">
            <a:avLst>
              <a:gd name="adj1" fmla="val 5417"/>
              <a:gd name="adj2" fmla="val -6667"/>
              <a:gd name="adj3" fmla="val 5417"/>
              <a:gd name="adj4" fmla="val -159306"/>
              <a:gd name="adj5" fmla="val 63806"/>
              <a:gd name="adj6" fmla="val -318056"/>
            </a:avLst>
          </a:prstGeom>
          <a:solidFill>
            <a:schemeClr val="accent1"/>
          </a:solidFill>
          <a:ln w="9525">
            <a:solidFill>
              <a:schemeClr val="tx1"/>
            </a:solidFill>
            <a:miter lim="800000"/>
            <a:headEnd/>
            <a:tailEnd/>
          </a:ln>
          <a:effectLst/>
        </p:spPr>
        <p:txBody>
          <a:bodyPr anchor="ctr">
            <a:spAutoFit/>
          </a:bodyPr>
          <a:lstStyle/>
          <a:p>
            <a:pPr algn="ctr"/>
            <a:r>
              <a:rPr lang="en-US" sz="1200"/>
              <a:t>Survivor Benefit and Accelerated Survivor benefit: Pays a benefit to your family if you die while on STD disability. Standard Register</a:t>
            </a:r>
          </a:p>
        </p:txBody>
      </p:sp>
      <p:sp>
        <p:nvSpPr>
          <p:cNvPr id="4102" name="AutoShape 6"/>
          <p:cNvSpPr>
            <a:spLocks/>
          </p:cNvSpPr>
          <p:nvPr/>
        </p:nvSpPr>
        <p:spPr bwMode="auto">
          <a:xfrm>
            <a:off x="6248400" y="3436938"/>
            <a:ext cx="2438400" cy="2109787"/>
          </a:xfrm>
          <a:prstGeom prst="borderCallout2">
            <a:avLst>
              <a:gd name="adj1" fmla="val 5417"/>
              <a:gd name="adj2" fmla="val -3125"/>
              <a:gd name="adj3" fmla="val 5417"/>
              <a:gd name="adj4" fmla="val -44074"/>
              <a:gd name="adj5" fmla="val 7523"/>
              <a:gd name="adj6" fmla="val -86458"/>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Expression:LTD’s rate expression selection is fundamentally different than any other products. LTD is priced on a covered payroll basis. To calculate covered payroll take monthly salary multiply by the benefit % cap at the maximum dollar amount then divide by the benefit %. The shorthand way is to just us e the monthly salary</a:t>
            </a:r>
          </a:p>
        </p:txBody>
      </p:sp>
      <p:sp>
        <p:nvSpPr>
          <p:cNvPr id="4103" name="AutoShape 7"/>
          <p:cNvSpPr>
            <a:spLocks/>
          </p:cNvSpPr>
          <p:nvPr/>
        </p:nvSpPr>
        <p:spPr bwMode="auto">
          <a:xfrm>
            <a:off x="533400" y="3733800"/>
            <a:ext cx="1271588" cy="1014413"/>
          </a:xfrm>
          <a:prstGeom prst="borderCallout2">
            <a:avLst>
              <a:gd name="adj1" fmla="val 11269"/>
              <a:gd name="adj2" fmla="val 105991"/>
              <a:gd name="adj3" fmla="val 11269"/>
              <a:gd name="adj4" fmla="val 157926"/>
              <a:gd name="adj5" fmla="val 18468"/>
              <a:gd name="adj6" fmla="val 234833"/>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r>
              <a:rPr lang="en-US"/>
              <a:t>LTD Additional Benefits</a:t>
            </a:r>
          </a:p>
        </p:txBody>
      </p:sp>
      <p:pic>
        <p:nvPicPr>
          <p:cNvPr id="5124" name="Picture 4"/>
          <p:cNvPicPr>
            <a:picLocks noChangeAspect="1" noChangeArrowheads="1"/>
          </p:cNvPicPr>
          <p:nvPr/>
        </p:nvPicPr>
        <p:blipFill>
          <a:blip r:embed="rId2" cstate="print"/>
          <a:srcRect/>
          <a:stretch>
            <a:fillRect/>
          </a:stretch>
        </p:blipFill>
        <p:spPr bwMode="auto">
          <a:xfrm>
            <a:off x="533400" y="1123950"/>
            <a:ext cx="7924800" cy="5734050"/>
          </a:xfrm>
          <a:prstGeom prst="rect">
            <a:avLst/>
          </a:prstGeom>
          <a:noFill/>
          <a:ln w="9525">
            <a:noFill/>
            <a:miter lim="800000"/>
            <a:headEnd/>
            <a:tailEnd/>
          </a:ln>
          <a:effectLst/>
        </p:spPr>
      </p:pic>
      <p:sp>
        <p:nvSpPr>
          <p:cNvPr id="5125" name="AutoShape 5"/>
          <p:cNvSpPr>
            <a:spLocks/>
          </p:cNvSpPr>
          <p:nvPr/>
        </p:nvSpPr>
        <p:spPr bwMode="auto">
          <a:xfrm>
            <a:off x="5562600" y="1338263"/>
            <a:ext cx="3352800" cy="831850"/>
          </a:xfrm>
          <a:prstGeom prst="borderCallout2">
            <a:avLst>
              <a:gd name="adj1" fmla="val 13741"/>
              <a:gd name="adj2" fmla="val -2273"/>
              <a:gd name="adj3" fmla="val 13741"/>
              <a:gd name="adj4" fmla="val -28648"/>
              <a:gd name="adj5" fmla="val 234926"/>
              <a:gd name="adj6" fmla="val -56157"/>
            </a:avLst>
          </a:prstGeom>
          <a:solidFill>
            <a:schemeClr val="accent1"/>
          </a:solidFill>
          <a:ln w="9525">
            <a:solidFill>
              <a:schemeClr val="tx1"/>
            </a:solidFill>
            <a:miter lim="800000"/>
            <a:headEnd/>
            <a:tailEnd/>
          </a:ln>
          <a:effectLst/>
        </p:spPr>
        <p:txBody>
          <a:bodyPr anchor="ctr">
            <a:spAutoFit/>
          </a:bodyPr>
          <a:lstStyle/>
          <a:p>
            <a:pPr algn="ctr"/>
            <a:r>
              <a:rPr lang="en-US" sz="1200"/>
              <a:t>Employee Catastophic benefit: Pays the employee and additional benefit if they cannot perform 2 activities of daily life.  (ex. Bathing, feeding yourself) Standard Register</a:t>
            </a:r>
          </a:p>
        </p:txBody>
      </p:sp>
      <p:sp>
        <p:nvSpPr>
          <p:cNvPr id="5126" name="AutoShape 6"/>
          <p:cNvSpPr>
            <a:spLocks/>
          </p:cNvSpPr>
          <p:nvPr/>
        </p:nvSpPr>
        <p:spPr bwMode="auto">
          <a:xfrm>
            <a:off x="5334000" y="2308225"/>
            <a:ext cx="3505200" cy="831850"/>
          </a:xfrm>
          <a:prstGeom prst="borderCallout2">
            <a:avLst>
              <a:gd name="adj1" fmla="val 13741"/>
              <a:gd name="adj2" fmla="val -2176"/>
              <a:gd name="adj3" fmla="val 13741"/>
              <a:gd name="adj4" fmla="val -24685"/>
              <a:gd name="adj5" fmla="val 143130"/>
              <a:gd name="adj6" fmla="val -48144"/>
            </a:avLst>
          </a:prstGeom>
          <a:solidFill>
            <a:schemeClr val="accent1"/>
          </a:solidFill>
          <a:ln w="9525">
            <a:solidFill>
              <a:schemeClr val="tx1"/>
            </a:solidFill>
            <a:miter lim="800000"/>
            <a:headEnd/>
            <a:tailEnd/>
          </a:ln>
          <a:effectLst/>
        </p:spPr>
        <p:txBody>
          <a:bodyPr anchor="ctr">
            <a:spAutoFit/>
          </a:bodyPr>
          <a:lstStyle/>
          <a:p>
            <a:pPr algn="ctr"/>
            <a:r>
              <a:rPr lang="en-US" sz="1200"/>
              <a:t>Spouse Catastophic benefit: Pays the employee if there spouse if they cannot perform 2 activities of daily life.  (ex. Bathing, feeding yourself) Standard Register</a:t>
            </a:r>
          </a:p>
        </p:txBody>
      </p:sp>
      <p:sp>
        <p:nvSpPr>
          <p:cNvPr id="5127" name="AutoShape 7"/>
          <p:cNvSpPr>
            <a:spLocks/>
          </p:cNvSpPr>
          <p:nvPr/>
        </p:nvSpPr>
        <p:spPr bwMode="auto">
          <a:xfrm>
            <a:off x="5486400" y="3276600"/>
            <a:ext cx="3352800" cy="649288"/>
          </a:xfrm>
          <a:prstGeom prst="borderCallout2">
            <a:avLst>
              <a:gd name="adj1" fmla="val 17602"/>
              <a:gd name="adj2" fmla="val -2273"/>
              <a:gd name="adj3" fmla="val 17602"/>
              <a:gd name="adj4" fmla="val -25852"/>
              <a:gd name="adj5" fmla="val 126162"/>
              <a:gd name="adj6" fmla="val -50333"/>
            </a:avLst>
          </a:prstGeom>
          <a:solidFill>
            <a:schemeClr val="accent1"/>
          </a:solidFill>
          <a:ln w="9525">
            <a:solidFill>
              <a:schemeClr val="tx1"/>
            </a:solidFill>
            <a:miter lim="800000"/>
            <a:headEnd/>
            <a:tailEnd/>
          </a:ln>
          <a:effectLst/>
        </p:spPr>
        <p:txBody>
          <a:bodyPr anchor="ctr">
            <a:spAutoFit/>
          </a:bodyPr>
          <a:lstStyle/>
          <a:p>
            <a:pPr algn="ctr"/>
            <a:r>
              <a:rPr lang="en-US" sz="1200"/>
              <a:t>Rehab incentive benefit: Pays an additional benefit if the employee attends rehab for there injuries/sickness. Standard Register</a:t>
            </a:r>
          </a:p>
        </p:txBody>
      </p:sp>
      <p:sp>
        <p:nvSpPr>
          <p:cNvPr id="5128" name="AutoShape 8"/>
          <p:cNvSpPr>
            <a:spLocks/>
          </p:cNvSpPr>
          <p:nvPr/>
        </p:nvSpPr>
        <p:spPr bwMode="auto">
          <a:xfrm>
            <a:off x="5181600" y="5791200"/>
            <a:ext cx="3352800" cy="466725"/>
          </a:xfrm>
          <a:prstGeom prst="borderCallout2">
            <a:avLst>
              <a:gd name="adj1" fmla="val 24491"/>
              <a:gd name="adj2" fmla="val -2273"/>
              <a:gd name="adj3" fmla="val 24491"/>
              <a:gd name="adj4" fmla="val -23106"/>
              <a:gd name="adj5" fmla="val -77213"/>
              <a:gd name="adj6" fmla="val -44792"/>
            </a:avLst>
          </a:prstGeom>
          <a:solidFill>
            <a:schemeClr val="accent1"/>
          </a:solidFill>
          <a:ln w="9525">
            <a:solidFill>
              <a:schemeClr val="tx1"/>
            </a:solidFill>
            <a:miter lim="800000"/>
            <a:headEnd/>
            <a:tailEnd/>
          </a:ln>
          <a:effectLst/>
        </p:spPr>
        <p:txBody>
          <a:bodyPr anchor="ctr">
            <a:spAutoFit/>
          </a:bodyPr>
          <a:lstStyle/>
          <a:p>
            <a:pPr algn="ctr"/>
            <a:r>
              <a:rPr lang="en-US" sz="1200"/>
              <a:t>Continued Healthcare. Pays healthcare premiums while you are on disability Standard Register</a:t>
            </a:r>
          </a:p>
        </p:txBody>
      </p:sp>
      <p:sp>
        <p:nvSpPr>
          <p:cNvPr id="5129" name="AutoShape 9"/>
          <p:cNvSpPr>
            <a:spLocks/>
          </p:cNvSpPr>
          <p:nvPr/>
        </p:nvSpPr>
        <p:spPr bwMode="auto">
          <a:xfrm>
            <a:off x="5410200" y="4024313"/>
            <a:ext cx="3352800" cy="649287"/>
          </a:xfrm>
          <a:prstGeom prst="borderCallout2">
            <a:avLst>
              <a:gd name="adj1" fmla="val 24491"/>
              <a:gd name="adj2" fmla="val -2273"/>
              <a:gd name="adj3" fmla="val 24491"/>
              <a:gd name="adj4" fmla="val -29310"/>
              <a:gd name="adj5" fmla="val 128569"/>
              <a:gd name="adj6" fmla="val -57435"/>
            </a:avLst>
          </a:prstGeom>
          <a:solidFill>
            <a:schemeClr val="accent1"/>
          </a:solidFill>
          <a:ln w="9525">
            <a:solidFill>
              <a:schemeClr val="tx1"/>
            </a:solidFill>
            <a:miter lim="800000"/>
            <a:headEnd/>
            <a:tailEnd/>
          </a:ln>
          <a:effectLst/>
        </p:spPr>
        <p:txBody>
          <a:bodyPr anchor="ctr">
            <a:spAutoFit/>
          </a:bodyPr>
          <a:lstStyle/>
          <a:p>
            <a:pPr algn="ctr"/>
            <a:r>
              <a:rPr lang="en-US" sz="1200"/>
              <a:t>Education Benefit: Pays a benefit to help with your dependent’s college expenses while you are on disability Standard Register</a:t>
            </a:r>
          </a:p>
        </p:txBody>
      </p:sp>
      <p:sp>
        <p:nvSpPr>
          <p:cNvPr id="5130" name="AutoShape 10"/>
          <p:cNvSpPr>
            <a:spLocks/>
          </p:cNvSpPr>
          <p:nvPr/>
        </p:nvSpPr>
        <p:spPr bwMode="auto">
          <a:xfrm>
            <a:off x="5410200" y="4630738"/>
            <a:ext cx="3352800" cy="831850"/>
          </a:xfrm>
          <a:prstGeom prst="borderCallout2">
            <a:avLst>
              <a:gd name="adj1" fmla="val 13741"/>
              <a:gd name="adj2" fmla="val -2273"/>
              <a:gd name="adj3" fmla="val 13741"/>
              <a:gd name="adj4" fmla="val -26894"/>
              <a:gd name="adj5" fmla="val 73662"/>
              <a:gd name="adj6" fmla="val -52606"/>
            </a:avLst>
          </a:prstGeom>
          <a:solidFill>
            <a:schemeClr val="accent1"/>
          </a:solidFill>
          <a:ln w="9525">
            <a:solidFill>
              <a:schemeClr val="tx1"/>
            </a:solidFill>
            <a:miter lim="800000"/>
            <a:headEnd/>
            <a:tailEnd/>
          </a:ln>
          <a:effectLst/>
        </p:spPr>
        <p:txBody>
          <a:bodyPr anchor="ctr">
            <a:spAutoFit/>
          </a:bodyPr>
          <a:lstStyle/>
          <a:p>
            <a:pPr algn="ctr"/>
            <a:r>
              <a:rPr lang="en-US" sz="1200"/>
              <a:t>Critical Illness:  Provides an additional benefit when the employee is disabled with certain illnesses. Ex</a:t>
            </a:r>
            <a:r>
              <a:rPr lang="en-US" sz="1200">
                <a:latin typeface="Wingdings-Regular" charset="0"/>
              </a:rPr>
              <a:t> </a:t>
            </a:r>
            <a:r>
              <a:rPr lang="en-US" sz="1200">
                <a:latin typeface="Arial" pitchFamily="34" charset="0"/>
              </a:rPr>
              <a:t>Heart Attack, Cancer, Transplant, Stroke, Renal Failure,</a:t>
            </a:r>
            <a:r>
              <a:rPr lang="en-US" sz="1200"/>
              <a:t>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GUL/GVUL</a:t>
            </a:r>
            <a:endParaRPr lang="en-US" dirty="0"/>
          </a:p>
        </p:txBody>
      </p:sp>
      <p:sp>
        <p:nvSpPr>
          <p:cNvPr id="3" name="Rectangle 2"/>
          <p:cNvSpPr txBox="1">
            <a:spLocks noChangeArrowheads="1"/>
          </p:cNvSpPr>
          <p:nvPr/>
        </p:nvSpPr>
        <p:spPr>
          <a:xfrm>
            <a:off x="685800" y="7620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GUL/GVUL?</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3416320"/>
          </a:xfrm>
          <a:prstGeom prst="rect">
            <a:avLst/>
          </a:prstGeom>
        </p:spPr>
        <p:txBody>
          <a:bodyPr wrap="square">
            <a:spAutoFit/>
          </a:bodyPr>
          <a:lstStyle/>
          <a:p>
            <a:pPr>
              <a:buFontTx/>
              <a:buChar char="•"/>
            </a:pPr>
            <a:r>
              <a:rPr lang="en-US" dirty="0" smtClean="0"/>
              <a:t>GUL and GVUL are very similar to Optional life.</a:t>
            </a:r>
          </a:p>
          <a:p>
            <a:endParaRPr lang="en-US" dirty="0" smtClean="0"/>
          </a:p>
          <a:p>
            <a:pPr>
              <a:buFontTx/>
              <a:buChar char="•"/>
            </a:pPr>
            <a:r>
              <a:rPr lang="en-US" dirty="0" smtClean="0"/>
              <a:t>They are both Contributory </a:t>
            </a:r>
            <a:r>
              <a:rPr lang="en-US" dirty="0" err="1" smtClean="0"/>
              <a:t>coverages</a:t>
            </a:r>
            <a:r>
              <a:rPr lang="en-US" dirty="0" smtClean="0"/>
              <a:t> that have plan designs that allow multiple options</a:t>
            </a:r>
          </a:p>
          <a:p>
            <a:endParaRPr lang="en-US" dirty="0" smtClean="0"/>
          </a:p>
          <a:p>
            <a:pPr>
              <a:buFontTx/>
              <a:buChar char="•"/>
            </a:pPr>
            <a:r>
              <a:rPr lang="en-US" dirty="0" smtClean="0"/>
              <a:t>From a business perspective the difference between GUL/GVUL and Optional Life is that GUL and GVUL have an investment portion that can gain value. GUL Pays a certain percentage like a money market. GVUL has mutual funds attached to it</a:t>
            </a:r>
          </a:p>
          <a:p>
            <a:endParaRPr lang="en-US" dirty="0" smtClean="0"/>
          </a:p>
          <a:p>
            <a:pPr>
              <a:buFontTx/>
              <a:buChar char="•"/>
            </a:pPr>
            <a:r>
              <a:rPr lang="en-US" dirty="0" smtClean="0"/>
              <a:t>GUL and GVUL are typically sold to very large companies (10,000+ lives) </a:t>
            </a:r>
          </a:p>
          <a:p>
            <a:endParaRPr lang="en-US" dirty="0" smtClean="0"/>
          </a:p>
          <a:p>
            <a:pPr>
              <a:buFontTx/>
              <a:buChar char="•"/>
            </a:pPr>
            <a:r>
              <a:rPr lang="en-US" dirty="0" smtClean="0"/>
              <a:t>While the basic plans are similar to Optional life GUL and GVUL offer some different challenges since they are not core SPARC products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GUL/GVUL Plan Design 1</a:t>
            </a:r>
          </a:p>
        </p:txBody>
      </p:sp>
      <p:pic>
        <p:nvPicPr>
          <p:cNvPr id="2051" name="Picture 3"/>
          <p:cNvPicPr>
            <a:picLocks noChangeAspect="1" noChangeArrowheads="1"/>
          </p:cNvPicPr>
          <p:nvPr/>
        </p:nvPicPr>
        <p:blipFill>
          <a:blip r:embed="rId2" cstate="print"/>
          <a:srcRect/>
          <a:stretch>
            <a:fillRect/>
          </a:stretch>
        </p:blipFill>
        <p:spPr bwMode="auto">
          <a:xfrm>
            <a:off x="685800" y="838200"/>
            <a:ext cx="7086600" cy="419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609600" y="4929188"/>
            <a:ext cx="7458075" cy="1928812"/>
          </a:xfrm>
          <a:prstGeom prst="rect">
            <a:avLst/>
          </a:prstGeom>
          <a:noFill/>
          <a:ln w="9525">
            <a:noFill/>
            <a:miter lim="800000"/>
            <a:headEnd/>
            <a:tailEnd/>
          </a:ln>
          <a:effectLst/>
        </p:spPr>
      </p:pic>
      <p:sp>
        <p:nvSpPr>
          <p:cNvPr id="2053" name="AutoShape 5"/>
          <p:cNvSpPr>
            <a:spLocks/>
          </p:cNvSpPr>
          <p:nvPr/>
        </p:nvSpPr>
        <p:spPr bwMode="auto">
          <a:xfrm>
            <a:off x="5638800" y="1066800"/>
            <a:ext cx="3352800" cy="1828800"/>
          </a:xfrm>
          <a:prstGeom prst="borderCallout2">
            <a:avLst>
              <a:gd name="adj1" fmla="val 6250"/>
              <a:gd name="adj2" fmla="val -2273"/>
              <a:gd name="adj3" fmla="val 6250"/>
              <a:gd name="adj4" fmla="val -21116"/>
              <a:gd name="adj5" fmla="val 41667"/>
              <a:gd name="adj6" fmla="val -40769"/>
            </a:avLst>
          </a:prstGeom>
          <a:solidFill>
            <a:schemeClr val="accent1"/>
          </a:solidFill>
          <a:ln w="9525">
            <a:solidFill>
              <a:schemeClr val="tx1"/>
            </a:solidFill>
            <a:miter lim="800000"/>
            <a:headEnd/>
            <a:tailEnd/>
          </a:ln>
          <a:effectLst/>
        </p:spPr>
        <p:txBody>
          <a:bodyPr anchor="ctr"/>
          <a:lstStyle/>
          <a:p>
            <a:pPr algn="ctr"/>
            <a:r>
              <a:rPr lang="en-US" sz="1200"/>
              <a:t>The Amounts of insurance field controls how the employee’s insurance will be calculated. There are 2 basic types Multiple of Earnings where the salary is multiplied by the annual Salary, and flat amounts where employees are insured for a specific dollar amount. In optional Products the amounts of insurance allows the employee to choose there amount. </a:t>
            </a:r>
          </a:p>
        </p:txBody>
      </p:sp>
      <p:sp>
        <p:nvSpPr>
          <p:cNvPr id="2054" name="AutoShape 6"/>
          <p:cNvSpPr>
            <a:spLocks/>
          </p:cNvSpPr>
          <p:nvPr/>
        </p:nvSpPr>
        <p:spPr bwMode="auto">
          <a:xfrm>
            <a:off x="6400800" y="3340100"/>
            <a:ext cx="2514600" cy="1379538"/>
          </a:xfrm>
          <a:prstGeom prst="borderCallout2">
            <a:avLst>
              <a:gd name="adj1" fmla="val 8287"/>
              <a:gd name="adj2" fmla="val -3032"/>
              <a:gd name="adj3" fmla="val 8287"/>
              <a:gd name="adj4" fmla="val -53472"/>
              <a:gd name="adj5" fmla="val 143727"/>
              <a:gd name="adj6" fmla="val -106060"/>
            </a:avLst>
          </a:prstGeom>
          <a:solidFill>
            <a:schemeClr val="accent1"/>
          </a:solidFill>
          <a:ln w="9525">
            <a:solidFill>
              <a:schemeClr val="tx1"/>
            </a:solidFill>
            <a:miter lim="800000"/>
            <a:headEnd/>
            <a:tailEnd/>
          </a:ln>
          <a:effectLst/>
        </p:spPr>
        <p:txBody>
          <a:bodyPr anchor="ctr">
            <a:spAutoFit/>
          </a:bodyPr>
          <a:lstStyle/>
          <a:p>
            <a:pPr algn="ctr"/>
            <a:r>
              <a:rPr lang="en-US" sz="1200"/>
              <a:t>Earnings Cap: This field restricts the Maximum benefit for the employee on Incremental flat plans. In addition to the incremental max the salary is also multiplied by the multiple. The final max is the lesser of the multiple and the incremental max</a:t>
            </a:r>
          </a:p>
        </p:txBody>
      </p:sp>
      <p:sp>
        <p:nvSpPr>
          <p:cNvPr id="2055" name="AutoShape 7"/>
          <p:cNvSpPr>
            <a:spLocks/>
          </p:cNvSpPr>
          <p:nvPr/>
        </p:nvSpPr>
        <p:spPr bwMode="auto">
          <a:xfrm>
            <a:off x="0" y="2971800"/>
            <a:ext cx="1347788" cy="1927225"/>
          </a:xfrm>
          <a:prstGeom prst="borderCallout2">
            <a:avLst>
              <a:gd name="adj1" fmla="val 5931"/>
              <a:gd name="adj2" fmla="val 105653"/>
              <a:gd name="adj3" fmla="val 5931"/>
              <a:gd name="adj4" fmla="val 196468"/>
              <a:gd name="adj5" fmla="val 148764"/>
              <a:gd name="adj6" fmla="val 287042"/>
            </a:avLst>
          </a:prstGeom>
          <a:solidFill>
            <a:schemeClr val="accent1"/>
          </a:solidFill>
          <a:ln w="9525">
            <a:solidFill>
              <a:schemeClr val="tx1"/>
            </a:solidFill>
            <a:miter lim="800000"/>
            <a:headEnd/>
            <a:tailEnd/>
          </a:ln>
          <a:effectLst/>
        </p:spPr>
        <p:txBody>
          <a:bodyPr anchor="ctr">
            <a:spAutoFit/>
          </a:bodyPr>
          <a:lstStyle/>
          <a:p>
            <a:pPr algn="ctr"/>
            <a:r>
              <a:rPr lang="en-US" sz="1200"/>
              <a:t>Earnings Cap Rounding Rule: This field works much like the rounding rule but, it rounds after the salary has been multiplied by the earnings cap multiple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GUL/GVUL Plan Design 2</a:t>
            </a:r>
          </a:p>
        </p:txBody>
      </p:sp>
      <p:pic>
        <p:nvPicPr>
          <p:cNvPr id="3076" name="Picture 4"/>
          <p:cNvPicPr>
            <a:picLocks noChangeAspect="1" noChangeArrowheads="1"/>
          </p:cNvPicPr>
          <p:nvPr/>
        </p:nvPicPr>
        <p:blipFill>
          <a:blip r:embed="rId2" cstate="print"/>
          <a:srcRect/>
          <a:stretch>
            <a:fillRect/>
          </a:stretch>
        </p:blipFill>
        <p:spPr bwMode="auto">
          <a:xfrm>
            <a:off x="609600" y="1228725"/>
            <a:ext cx="7696200" cy="5629275"/>
          </a:xfrm>
          <a:prstGeom prst="rect">
            <a:avLst/>
          </a:prstGeom>
          <a:noFill/>
          <a:ln w="9525">
            <a:noFill/>
            <a:miter lim="800000"/>
            <a:headEnd/>
            <a:tailEnd/>
          </a:ln>
          <a:effectLst/>
        </p:spPr>
      </p:pic>
      <p:sp>
        <p:nvSpPr>
          <p:cNvPr id="3077" name="AutoShape 5"/>
          <p:cNvSpPr>
            <a:spLocks/>
          </p:cNvSpPr>
          <p:nvPr/>
        </p:nvSpPr>
        <p:spPr bwMode="auto">
          <a:xfrm>
            <a:off x="5638800" y="923925"/>
            <a:ext cx="2924175" cy="649288"/>
          </a:xfrm>
          <a:prstGeom prst="borderCallout2">
            <a:avLst>
              <a:gd name="adj1" fmla="val 17602"/>
              <a:gd name="adj2" fmla="val -2606"/>
              <a:gd name="adj3" fmla="val 17602"/>
              <a:gd name="adj4" fmla="val -23343"/>
              <a:gd name="adj5" fmla="val 147190"/>
              <a:gd name="adj6" fmla="val -44028"/>
            </a:avLst>
          </a:prstGeom>
          <a:solidFill>
            <a:schemeClr val="accent1"/>
          </a:solidFill>
          <a:ln w="9525">
            <a:solidFill>
              <a:schemeClr val="tx1"/>
            </a:solidFill>
            <a:miter lim="800000"/>
            <a:headEnd/>
            <a:tailEnd/>
          </a:ln>
          <a:effectLst/>
        </p:spPr>
        <p:txBody>
          <a:bodyPr anchor="ctr">
            <a:spAutoFit/>
          </a:bodyPr>
          <a:lstStyle/>
          <a:p>
            <a:pPr algn="ctr"/>
            <a:r>
              <a:rPr lang="en-US" sz="1200"/>
              <a:t>GUL Termination Age in Years: This field indicates the maximum age that someone can be and still purchase GUL coverage. </a:t>
            </a:r>
          </a:p>
        </p:txBody>
      </p:sp>
      <p:sp>
        <p:nvSpPr>
          <p:cNvPr id="3078" name="AutoShape 6"/>
          <p:cNvSpPr>
            <a:spLocks/>
          </p:cNvSpPr>
          <p:nvPr/>
        </p:nvSpPr>
        <p:spPr bwMode="auto">
          <a:xfrm>
            <a:off x="5410200" y="1749425"/>
            <a:ext cx="3276600" cy="1014413"/>
          </a:xfrm>
          <a:prstGeom prst="borderCallout2">
            <a:avLst>
              <a:gd name="adj1" fmla="val 11269"/>
              <a:gd name="adj2" fmla="val -2324"/>
              <a:gd name="adj3" fmla="val 11269"/>
              <a:gd name="adj4" fmla="val -14630"/>
              <a:gd name="adj5" fmla="val 308296"/>
              <a:gd name="adj6" fmla="val -26889"/>
            </a:avLst>
          </a:prstGeom>
          <a:solidFill>
            <a:schemeClr val="accent1"/>
          </a:solidFill>
          <a:ln w="9525">
            <a:solidFill>
              <a:schemeClr val="tx1"/>
            </a:solidFill>
            <a:miter lim="800000"/>
            <a:headEnd/>
            <a:tailEnd/>
          </a:ln>
          <a:effectLst/>
        </p:spPr>
        <p:txBody>
          <a:bodyPr anchor="ctr">
            <a:spAutoFit/>
          </a:bodyPr>
          <a:lstStyle/>
          <a:p>
            <a:pPr algn="ctr"/>
            <a:r>
              <a:rPr lang="en-US" sz="1200"/>
              <a:t>Is the Limit Combined with Basic Life: This field indicates that the Guarantee issue limit includes the basic life amount. So whatever basic life coverage the employee has is subtracted from the GUL GI</a:t>
            </a:r>
          </a:p>
        </p:txBody>
      </p:sp>
      <p:sp>
        <p:nvSpPr>
          <p:cNvPr id="3079" name="AutoShape 7"/>
          <p:cNvSpPr>
            <a:spLocks/>
          </p:cNvSpPr>
          <p:nvPr/>
        </p:nvSpPr>
        <p:spPr bwMode="auto">
          <a:xfrm>
            <a:off x="5046663" y="3044825"/>
            <a:ext cx="3768725" cy="1014413"/>
          </a:xfrm>
          <a:prstGeom prst="borderCallout2">
            <a:avLst>
              <a:gd name="adj1" fmla="val 11269"/>
              <a:gd name="adj2" fmla="val -2023"/>
              <a:gd name="adj3" fmla="val 11269"/>
              <a:gd name="adj4" fmla="val -2190"/>
              <a:gd name="adj5" fmla="val 198593"/>
              <a:gd name="adj6" fmla="val -2361"/>
            </a:avLst>
          </a:prstGeom>
          <a:solidFill>
            <a:schemeClr val="accent1"/>
          </a:solidFill>
          <a:ln w="9525">
            <a:solidFill>
              <a:schemeClr val="tx1"/>
            </a:solidFill>
            <a:miter lim="800000"/>
            <a:headEnd/>
            <a:tailEnd/>
          </a:ln>
          <a:effectLst/>
        </p:spPr>
        <p:txBody>
          <a:bodyPr anchor="ctr">
            <a:spAutoFit/>
          </a:bodyPr>
          <a:lstStyle/>
          <a:p>
            <a:pPr algn="ctr"/>
            <a:r>
              <a:rPr lang="en-US" sz="1200"/>
              <a:t>Guarantee Issue Limit: The Guarantee issue limit defines the maximum amount of insurance an employee can purchase without proving they are in good health. The Guarantee issue limit can be defined as a dollar amount, a multiple of earnings or both</a:t>
            </a:r>
          </a:p>
        </p:txBody>
      </p:sp>
      <p:sp>
        <p:nvSpPr>
          <p:cNvPr id="3080" name="AutoShape 8"/>
          <p:cNvSpPr>
            <a:spLocks/>
          </p:cNvSpPr>
          <p:nvPr/>
        </p:nvSpPr>
        <p:spPr bwMode="auto">
          <a:xfrm>
            <a:off x="228600" y="1427163"/>
            <a:ext cx="1500188" cy="5030787"/>
          </a:xfrm>
          <a:prstGeom prst="borderCallout2">
            <a:avLst>
              <a:gd name="adj1" fmla="val 2273"/>
              <a:gd name="adj2" fmla="val 105079"/>
              <a:gd name="adj3" fmla="val 2273"/>
              <a:gd name="adj4" fmla="val 200213"/>
              <a:gd name="adj5" fmla="val 88102"/>
              <a:gd name="adj6" fmla="val 299366"/>
            </a:avLst>
          </a:prstGeom>
          <a:solidFill>
            <a:schemeClr val="accent1"/>
          </a:solidFill>
          <a:ln w="9525">
            <a:solidFill>
              <a:schemeClr val="tx1"/>
            </a:solidFill>
            <a:miter lim="800000"/>
            <a:headEnd/>
            <a:tailEnd/>
          </a:ln>
          <a:effectLst/>
        </p:spPr>
        <p:txBody>
          <a:bodyPr anchor="ctr">
            <a:spAutoFit/>
          </a:bodyPr>
          <a:lstStyle/>
          <a:p>
            <a:pPr algn="ctr"/>
            <a:r>
              <a:rPr lang="en-US" sz="1200"/>
              <a:t>Is there an Annual Enrollment without medical evidence: This field controls a portion of the Guarantee issue limit called the Bump. The Bump allows employees with current coverage to increase there Coverage. Bumps allow you to go up by coverage amounts not dollars, the best way to imagine how the bump allow an employee to increase coverage is to write all of the amounts the employee can get down then write  there current coverage down and count up by the number of increments specified</a:t>
            </a:r>
          </a:p>
        </p:txBody>
      </p:sp>
      <p:sp>
        <p:nvSpPr>
          <p:cNvPr id="3081" name="AutoShape 9"/>
          <p:cNvSpPr>
            <a:spLocks/>
          </p:cNvSpPr>
          <p:nvPr/>
        </p:nvSpPr>
        <p:spPr bwMode="auto">
          <a:xfrm>
            <a:off x="6629400" y="4205288"/>
            <a:ext cx="2298700" cy="2474912"/>
          </a:xfrm>
          <a:prstGeom prst="borderCallout2">
            <a:avLst>
              <a:gd name="adj1" fmla="val 4620"/>
              <a:gd name="adj2" fmla="val -3315"/>
              <a:gd name="adj3" fmla="val 4620"/>
              <a:gd name="adj4" fmla="val -17194"/>
              <a:gd name="adj5" fmla="val 4620"/>
              <a:gd name="adj6" fmla="val -31282"/>
            </a:avLst>
          </a:prstGeom>
          <a:solidFill>
            <a:schemeClr val="accent1"/>
          </a:solidFill>
          <a:ln w="9525">
            <a:solidFill>
              <a:schemeClr val="tx1"/>
            </a:solidFill>
            <a:miter lim="800000"/>
            <a:headEnd/>
            <a:tailEnd/>
          </a:ln>
          <a:effectLst/>
        </p:spPr>
        <p:txBody>
          <a:bodyPr anchor="ctr">
            <a:spAutoFit/>
          </a:bodyPr>
          <a:lstStyle/>
          <a:p>
            <a:pPr algn="ctr"/>
            <a:r>
              <a:rPr lang="en-US" sz="1200"/>
              <a:t>Bump Maximum Field: This field defines the maximum amount the bump can increase the employee’s coverage. There are 2 choices lesser of bump and GI which will allow the user to increase to the lesser of the bump amount and the guarantee issue. Lesser of Bump and Flat Dollar which will allow the user to increase to the bump or a flat dollar amount even if it exceeds the Guarantee issue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GUL/GVUL Plan Design 3</a:t>
            </a:r>
          </a:p>
        </p:txBody>
      </p:sp>
      <p:pic>
        <p:nvPicPr>
          <p:cNvPr id="4100" name="Picture 4"/>
          <p:cNvPicPr>
            <a:picLocks noChangeAspect="1" noChangeArrowheads="1"/>
          </p:cNvPicPr>
          <p:nvPr/>
        </p:nvPicPr>
        <p:blipFill>
          <a:blip r:embed="rId2" cstate="print"/>
          <a:srcRect/>
          <a:stretch>
            <a:fillRect/>
          </a:stretch>
        </p:blipFill>
        <p:spPr bwMode="auto">
          <a:xfrm>
            <a:off x="381000" y="838200"/>
            <a:ext cx="7696200" cy="5629275"/>
          </a:xfrm>
          <a:prstGeom prst="rect">
            <a:avLst/>
          </a:prstGeom>
          <a:noFill/>
          <a:ln w="9525">
            <a:noFill/>
            <a:miter lim="800000"/>
            <a:headEnd/>
            <a:tailEnd/>
          </a:ln>
          <a:effectLst/>
        </p:spPr>
      </p:pic>
      <p:sp>
        <p:nvSpPr>
          <p:cNvPr id="4101" name="AutoShape 5"/>
          <p:cNvSpPr>
            <a:spLocks/>
          </p:cNvSpPr>
          <p:nvPr/>
        </p:nvSpPr>
        <p:spPr bwMode="auto">
          <a:xfrm>
            <a:off x="5486400" y="1012825"/>
            <a:ext cx="3405188" cy="831850"/>
          </a:xfrm>
          <a:prstGeom prst="borderCallout2">
            <a:avLst>
              <a:gd name="adj1" fmla="val 13741"/>
              <a:gd name="adj2" fmla="val -2236"/>
              <a:gd name="adj3" fmla="val 13741"/>
              <a:gd name="adj4" fmla="val -31190"/>
              <a:gd name="adj5" fmla="val 55917"/>
              <a:gd name="adj6" fmla="val -61259"/>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4102" name="Rectangle 6"/>
          <p:cNvSpPr>
            <a:spLocks noChangeArrowheads="1"/>
          </p:cNvSpPr>
          <p:nvPr/>
        </p:nvSpPr>
        <p:spPr bwMode="auto">
          <a:xfrm>
            <a:off x="1676400" y="1143000"/>
            <a:ext cx="2514600" cy="609600"/>
          </a:xfrm>
          <a:prstGeom prst="rect">
            <a:avLst/>
          </a:prstGeom>
          <a:noFill/>
          <a:ln w="9525">
            <a:solidFill>
              <a:schemeClr val="tx1"/>
            </a:solidFill>
            <a:miter lim="800000"/>
            <a:headEnd/>
            <a:tailEnd/>
          </a:ln>
          <a:effectLst/>
        </p:spPr>
        <p:txBody>
          <a:bodyPr wrap="none" anchor="ctr"/>
          <a:lstStyle/>
          <a:p>
            <a:endParaRPr lang="en-US"/>
          </a:p>
        </p:txBody>
      </p:sp>
      <p:sp>
        <p:nvSpPr>
          <p:cNvPr id="4103" name="AutoShape 7"/>
          <p:cNvSpPr>
            <a:spLocks/>
          </p:cNvSpPr>
          <p:nvPr/>
        </p:nvSpPr>
        <p:spPr bwMode="auto">
          <a:xfrm>
            <a:off x="5738813" y="2298700"/>
            <a:ext cx="3405187" cy="1014413"/>
          </a:xfrm>
          <a:prstGeom prst="borderCallout2">
            <a:avLst>
              <a:gd name="adj1" fmla="val 11269"/>
              <a:gd name="adj2" fmla="val -2236"/>
              <a:gd name="adj3" fmla="val 11269"/>
              <a:gd name="adj4" fmla="val -18556"/>
              <a:gd name="adj5" fmla="val 64787"/>
              <a:gd name="adj6" fmla="val -35477"/>
            </a:avLst>
          </a:prstGeom>
          <a:solidFill>
            <a:schemeClr val="accent1"/>
          </a:solidFill>
          <a:ln w="9525">
            <a:solidFill>
              <a:schemeClr val="tx1"/>
            </a:solidFill>
            <a:miter lim="800000"/>
            <a:headEnd/>
            <a:tailEnd/>
          </a:ln>
          <a:effectLst/>
        </p:spPr>
        <p:txBody>
          <a:bodyPr anchor="ctr">
            <a:spAutoFit/>
          </a:bodyPr>
          <a:lstStyle/>
          <a:p>
            <a:pPr algn="ctr"/>
            <a:r>
              <a:rPr lang="en-US" sz="1200"/>
              <a:t>Is Enrollment in this product required in order to in Optional ADD for the Employee and Is enrollment in other products required to enroll in this product: Both of these fields will be replaced by the new dependency functionality</a:t>
            </a:r>
          </a:p>
        </p:txBody>
      </p:sp>
      <p:sp>
        <p:nvSpPr>
          <p:cNvPr id="4104" name="Rectangle 8"/>
          <p:cNvSpPr>
            <a:spLocks noChangeArrowheads="1"/>
          </p:cNvSpPr>
          <p:nvPr/>
        </p:nvSpPr>
        <p:spPr bwMode="auto">
          <a:xfrm>
            <a:off x="4038600" y="2895600"/>
            <a:ext cx="990600" cy="457200"/>
          </a:xfrm>
          <a:prstGeom prst="rect">
            <a:avLst/>
          </a:prstGeom>
          <a:noFill/>
          <a:ln w="9525">
            <a:solidFill>
              <a:schemeClr val="tx1"/>
            </a:solidFill>
            <a:miter lim="800000"/>
            <a:headEnd/>
            <a:tailEnd/>
          </a:ln>
          <a:effectLst/>
        </p:spPr>
        <p:txBody>
          <a:bodyPr wrap="none" anchor="ctr"/>
          <a:lstStyle/>
          <a:p>
            <a:endParaRPr lang="en-US"/>
          </a:p>
        </p:txBody>
      </p:sp>
      <p:sp>
        <p:nvSpPr>
          <p:cNvPr id="4105" name="AutoShape 9"/>
          <p:cNvSpPr>
            <a:spLocks/>
          </p:cNvSpPr>
          <p:nvPr/>
        </p:nvSpPr>
        <p:spPr bwMode="auto">
          <a:xfrm>
            <a:off x="152400" y="762000"/>
            <a:ext cx="1347788" cy="1744663"/>
          </a:xfrm>
          <a:prstGeom prst="borderCallout2">
            <a:avLst>
              <a:gd name="adj1" fmla="val 6551"/>
              <a:gd name="adj2" fmla="val 105653"/>
              <a:gd name="adj3" fmla="val 6551"/>
              <a:gd name="adj4" fmla="val 152884"/>
              <a:gd name="adj5" fmla="val 193722"/>
              <a:gd name="adj6" fmla="val 203296"/>
            </a:avLst>
          </a:prstGeom>
          <a:solidFill>
            <a:schemeClr val="accent1"/>
          </a:solidFill>
          <a:ln w="9525">
            <a:solidFill>
              <a:schemeClr val="tx1"/>
            </a:solidFill>
            <a:miter lim="800000"/>
            <a:headEnd/>
            <a:tailEnd/>
          </a:ln>
          <a:effectLst/>
        </p:spPr>
        <p:txBody>
          <a:bodyPr anchor="ctr">
            <a:spAutoFit/>
          </a:bodyPr>
          <a:lstStyle/>
          <a:p>
            <a:pPr algn="ctr"/>
            <a:r>
              <a:rPr lang="en-US" sz="1200"/>
              <a:t>Smoking/Non Smoking: Indicates if rates vary based on whether they smoke or not. This only applies to mid/large market cases.  </a:t>
            </a:r>
          </a:p>
        </p:txBody>
      </p:sp>
      <p:sp>
        <p:nvSpPr>
          <p:cNvPr id="4106" name="AutoShape 10"/>
          <p:cNvSpPr>
            <a:spLocks/>
          </p:cNvSpPr>
          <p:nvPr/>
        </p:nvSpPr>
        <p:spPr bwMode="auto">
          <a:xfrm>
            <a:off x="5715000" y="3657600"/>
            <a:ext cx="2695575" cy="466725"/>
          </a:xfrm>
          <a:prstGeom prst="borderCallout2">
            <a:avLst>
              <a:gd name="adj1" fmla="val 24491"/>
              <a:gd name="adj2" fmla="val -2829"/>
              <a:gd name="adj3" fmla="val 24491"/>
              <a:gd name="adj4" fmla="val -44463"/>
              <a:gd name="adj5" fmla="val 146259"/>
              <a:gd name="adj6" fmla="val -106185"/>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4107" name="AutoShape 11"/>
          <p:cNvSpPr>
            <a:spLocks/>
          </p:cNvSpPr>
          <p:nvPr/>
        </p:nvSpPr>
        <p:spPr bwMode="auto">
          <a:xfrm>
            <a:off x="5334000" y="4241800"/>
            <a:ext cx="3810000" cy="1379538"/>
          </a:xfrm>
          <a:prstGeom prst="borderCallout2">
            <a:avLst>
              <a:gd name="adj1" fmla="val 8287"/>
              <a:gd name="adj2" fmla="val -2000"/>
              <a:gd name="adj3" fmla="val 8287"/>
              <a:gd name="adj4" fmla="val -26333"/>
              <a:gd name="adj5" fmla="val 19792"/>
              <a:gd name="adj6" fmla="val -51958"/>
            </a:avLst>
          </a:prstGeom>
          <a:solidFill>
            <a:schemeClr val="accent1"/>
          </a:solidFill>
          <a:ln w="9525">
            <a:solidFill>
              <a:schemeClr val="tx1"/>
            </a:solidFill>
            <a:miter lim="800000"/>
            <a:headEnd/>
            <a:tailEnd/>
          </a:ln>
          <a:effectLst/>
        </p:spPr>
        <p:txBody>
          <a:bodyPr anchor="ctr">
            <a:spAutoFit/>
          </a:bodyPr>
          <a:lstStyle/>
          <a:p>
            <a:pPr algn="ctr"/>
            <a:r>
              <a:rPr lang="en-US" sz="1200"/>
              <a:t>Non Standard Age banding: This indicates that age bands are customized. It only appears when age banding = Yes. Will also not appear if the case is small market Setting this field to Yes will enable the Non Standard age bracket tab where users can define any age bands they want ex. 0-20, 20-25. This will determine the age bands the rates are captured in</a:t>
            </a:r>
          </a:p>
        </p:txBody>
      </p:sp>
      <p:sp>
        <p:nvSpPr>
          <p:cNvPr id="4108" name="AutoShape 12"/>
          <p:cNvSpPr>
            <a:spLocks/>
          </p:cNvSpPr>
          <p:nvPr/>
        </p:nvSpPr>
        <p:spPr bwMode="auto">
          <a:xfrm>
            <a:off x="0" y="2590800"/>
            <a:ext cx="1371600" cy="4117975"/>
          </a:xfrm>
          <a:prstGeom prst="borderCallout2">
            <a:avLst>
              <a:gd name="adj1" fmla="val 2778"/>
              <a:gd name="adj2" fmla="val 105556"/>
              <a:gd name="adj3" fmla="val 2778"/>
              <a:gd name="adj4" fmla="val 194213"/>
              <a:gd name="adj5" fmla="val 52662"/>
              <a:gd name="adj6" fmla="val 285995"/>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 This field indicates what the rate will be multiplied by to determine the employee’s deduction. There are 2 basic kinds of rate expressions. Volume based and life based. Volume based rate take the amount of the employee benefit divides by the amount and multiplies by the rate. Life based rates charge a flat fee if the ee enrolls.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Illness</a:t>
            </a:r>
            <a:endParaRPr lang="en-US" dirty="0"/>
          </a:p>
        </p:txBody>
      </p:sp>
      <p:sp>
        <p:nvSpPr>
          <p:cNvPr id="3" name="Rectangle 2"/>
          <p:cNvSpPr txBox="1">
            <a:spLocks noChangeArrowheads="1"/>
          </p:cNvSpPr>
          <p:nvPr/>
        </p:nvSpPr>
        <p:spPr>
          <a:xfrm>
            <a:off x="685800" y="7620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Critical Illness?</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1200329"/>
          </a:xfrm>
          <a:prstGeom prst="rect">
            <a:avLst/>
          </a:prstGeom>
        </p:spPr>
        <p:txBody>
          <a:bodyPr wrap="square">
            <a:spAutoFit/>
          </a:bodyPr>
          <a:lstStyle/>
          <a:p>
            <a:pPr>
              <a:buFontTx/>
              <a:buChar char="•"/>
            </a:pPr>
            <a:r>
              <a:rPr lang="en-US" dirty="0" smtClean="0"/>
              <a:t>Provides money when the employee has a serious covered illness</a:t>
            </a:r>
          </a:p>
          <a:p>
            <a:endParaRPr lang="en-US" dirty="0" smtClean="0"/>
          </a:p>
          <a:p>
            <a:pPr>
              <a:buFontTx/>
              <a:buChar char="•"/>
            </a:pPr>
            <a:r>
              <a:rPr lang="en-US" dirty="0" smtClean="0"/>
              <a:t>Critical illness can be setup as a basic or optional product</a:t>
            </a:r>
          </a:p>
          <a:p>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1</a:t>
            </a:r>
          </a:p>
        </p:txBody>
      </p:sp>
      <p:pic>
        <p:nvPicPr>
          <p:cNvPr id="1026" name="Picture 2"/>
          <p:cNvPicPr>
            <a:picLocks noChangeAspect="1" noChangeArrowheads="1"/>
          </p:cNvPicPr>
          <p:nvPr/>
        </p:nvPicPr>
        <p:blipFill>
          <a:blip r:embed="rId2" cstate="print"/>
          <a:srcRect/>
          <a:stretch>
            <a:fillRect/>
          </a:stretch>
        </p:blipFill>
        <p:spPr bwMode="auto">
          <a:xfrm>
            <a:off x="609600" y="838200"/>
            <a:ext cx="7391400" cy="534866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2</a:t>
            </a:r>
            <a:endParaRPr lang="en-US" dirty="0"/>
          </a:p>
        </p:txBody>
      </p:sp>
      <p:pic>
        <p:nvPicPr>
          <p:cNvPr id="2" name="Picture 2"/>
          <p:cNvPicPr>
            <a:picLocks noChangeAspect="1" noChangeArrowheads="1"/>
          </p:cNvPicPr>
          <p:nvPr/>
        </p:nvPicPr>
        <p:blipFill>
          <a:blip r:embed="rId2" cstate="print"/>
          <a:srcRect/>
          <a:stretch>
            <a:fillRect/>
          </a:stretch>
        </p:blipFill>
        <p:spPr bwMode="auto">
          <a:xfrm>
            <a:off x="457200" y="1066800"/>
            <a:ext cx="7620000" cy="5514082"/>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3</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10668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5262979"/>
          </a:xfrm>
          <a:prstGeom prst="rect">
            <a:avLst/>
          </a:prstGeom>
        </p:spPr>
        <p:txBody>
          <a:bodyPr wrap="square">
            <a:spAutoFit/>
          </a:bodyPr>
          <a:lstStyle/>
          <a:p>
            <a:pPr>
              <a:buFontTx/>
              <a:buChar char="•"/>
            </a:pPr>
            <a:r>
              <a:rPr lang="en-US" sz="1600" b="1" dirty="0" smtClean="0"/>
              <a:t>Group Insurance Data Warehouse (GIDW): </a:t>
            </a:r>
          </a:p>
          <a:p>
            <a:pPr lvl="1">
              <a:buFontTx/>
              <a:buChar char="•"/>
            </a:pPr>
            <a:r>
              <a:rPr lang="en-US" sz="1600" dirty="0" smtClean="0"/>
              <a:t>GIDW application focuses on the creation of a Transaction Database (TDB) for the analysis of premium , related claims and claim payment information for all of the products Group Insurance (GI) offers its clients.   </a:t>
            </a:r>
          </a:p>
          <a:p>
            <a:pPr lvl="1">
              <a:buFontTx/>
              <a:buChar char="•"/>
            </a:pPr>
            <a:r>
              <a:rPr lang="en-US" sz="1600" dirty="0" smtClean="0"/>
              <a:t>Providing GI analysts with a view of clients, premiums, fees and claims, the database must contain data that capturing the beginning of the revenue &amp; claim relationship. </a:t>
            </a:r>
          </a:p>
          <a:p>
            <a:pPr lvl="1">
              <a:buFontTx/>
              <a:buChar char="•"/>
            </a:pPr>
            <a:r>
              <a:rPr lang="en-US" sz="1600" dirty="0" smtClean="0"/>
              <a:t>The continued relationship is captured and measured via billing, accounts receivable, claims, payments, and reconciliation, and the end of the relationship (i.e., lapses). The GIDW is to  provide a complete picture of all revenue, claims, adjustments and GI’s relationships with its clients, the Data Warehouse collects the historical data from 2000 thru present from the 15 source systems.</a:t>
            </a:r>
            <a:endParaRPr lang="en-US" sz="1600" b="1" dirty="0" smtClean="0"/>
          </a:p>
          <a:p>
            <a:pPr>
              <a:buFontTx/>
              <a:buChar char="•"/>
            </a:pPr>
            <a:r>
              <a:rPr lang="en-US" sz="1600" b="1" dirty="0" smtClean="0"/>
              <a:t>Contracts Workflow Data System (CWDS): </a:t>
            </a:r>
          </a:p>
          <a:p>
            <a:pPr lvl="1">
              <a:buFont typeface="Arial" pitchFamily="34" charset="0"/>
              <a:buChar char="•"/>
            </a:pPr>
            <a:r>
              <a:rPr lang="en-US" sz="1600" dirty="0" smtClean="0"/>
              <a:t>The Contracts Systems is primarily responsible for generating Contracts for the Life and Disability Insurance. This system also supports LTC for generating its documentation. CWDS is basically made up of 2 systems CWDS which controls the front end and workflow and </a:t>
            </a:r>
            <a:r>
              <a:rPr lang="en-US" sz="1600" dirty="0" err="1" smtClean="0"/>
              <a:t>Calligo</a:t>
            </a:r>
            <a:r>
              <a:rPr lang="en-US" sz="1600" dirty="0" smtClean="0"/>
              <a:t> which generates the document</a:t>
            </a:r>
            <a:endParaRPr lang="en-US" sz="1600" b="1" dirty="0" smtClean="0"/>
          </a:p>
          <a:p>
            <a:pPr>
              <a:buFontTx/>
              <a:buChar char="•"/>
            </a:pPr>
            <a:r>
              <a:rPr lang="en-US" sz="1600" b="1" dirty="0" smtClean="0"/>
              <a:t>LINX: GUL/GVUL System:</a:t>
            </a:r>
          </a:p>
          <a:p>
            <a:pPr lvl="1">
              <a:buFontTx/>
              <a:buChar char="•"/>
            </a:pPr>
            <a:r>
              <a:rPr lang="en-US" sz="1600" dirty="0" err="1" smtClean="0"/>
              <a:t>Linx</a:t>
            </a:r>
            <a:r>
              <a:rPr lang="en-US" sz="1600" dirty="0" smtClean="0"/>
              <a:t> provides administration functionality for the Group Universal and variable Universal Life Insurance products marketed and administered by Group </a:t>
            </a:r>
            <a:r>
              <a:rPr lang="en-US" sz="1600" dirty="0" err="1" smtClean="0"/>
              <a:t>LIfe</a:t>
            </a:r>
            <a:r>
              <a:rPr lang="en-US" sz="1600" dirty="0" smtClean="0"/>
              <a:t> and Disability.  Provides Life Insurance with a cash accumulation option.  </a:t>
            </a:r>
            <a:br>
              <a:rPr lang="en-US" sz="1600" dirty="0" smtClean="0"/>
            </a:br>
            <a:r>
              <a:rPr lang="en-US" sz="1600" dirty="0" err="1" smtClean="0"/>
              <a:t>Linx</a:t>
            </a:r>
            <a:r>
              <a:rPr lang="en-US" sz="1600" dirty="0" smtClean="0"/>
              <a:t> administers Eligibility, Coverage, COI, Interest, Medical Evidence, Access to Accounts, (withdrawals/loans), Paid up Insurance, Statements and Reporting, and Portability.</a:t>
            </a:r>
            <a:endParaRPr lang="en-US" sz="1600" b="1"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3</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10668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4</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957932"/>
            <a:ext cx="8153400" cy="590006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5</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57200" y="762000"/>
            <a:ext cx="8229600" cy="595520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762000" y="1143000"/>
            <a:ext cx="7696200" cy="556922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09600" y="914400"/>
            <a:ext cx="7848600" cy="5679504"/>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85800" y="11430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5016758"/>
          </a:xfrm>
          <a:prstGeom prst="rect">
            <a:avLst/>
          </a:prstGeom>
        </p:spPr>
        <p:txBody>
          <a:bodyPr wrap="square">
            <a:spAutoFit/>
          </a:bodyPr>
          <a:lstStyle/>
          <a:p>
            <a:pPr>
              <a:buFontTx/>
              <a:buChar char="•"/>
            </a:pPr>
            <a:r>
              <a:rPr lang="en-US" sz="1600" b="1" dirty="0" smtClean="0"/>
              <a:t>E Commerce: </a:t>
            </a:r>
          </a:p>
          <a:p>
            <a:pPr lvl="1">
              <a:buFontTx/>
              <a:buChar char="•"/>
            </a:pPr>
            <a:r>
              <a:rPr lang="en-US" sz="1600" dirty="0" smtClean="0"/>
              <a:t>E Commerce is the high level grouping of systems which enable Group Insurance’s web interactions.</a:t>
            </a:r>
          </a:p>
          <a:p>
            <a:pPr lvl="1">
              <a:buFontTx/>
              <a:buChar char="•"/>
            </a:pPr>
            <a:r>
              <a:rPr lang="en-US" sz="1600" dirty="0" smtClean="0"/>
              <a:t>OSGLI Billing</a:t>
            </a:r>
          </a:p>
          <a:p>
            <a:pPr lvl="1">
              <a:buFontTx/>
              <a:buChar char="•"/>
            </a:pPr>
            <a:r>
              <a:rPr lang="en-US" sz="1600" dirty="0" smtClean="0"/>
              <a:t>OSGLI Claims</a:t>
            </a:r>
          </a:p>
          <a:p>
            <a:pPr lvl="1">
              <a:buFontTx/>
              <a:buChar char="•"/>
            </a:pPr>
            <a:r>
              <a:rPr lang="en-US" sz="1600" dirty="0" smtClean="0"/>
              <a:t>Employer Portal</a:t>
            </a:r>
          </a:p>
          <a:p>
            <a:pPr lvl="1">
              <a:buFontTx/>
              <a:buChar char="•"/>
            </a:pPr>
            <a:r>
              <a:rPr lang="en-US" sz="1600" dirty="0" smtClean="0"/>
              <a:t>Employee Portal</a:t>
            </a:r>
          </a:p>
          <a:p>
            <a:pPr lvl="1">
              <a:buFontTx/>
              <a:buChar char="•"/>
            </a:pPr>
            <a:r>
              <a:rPr lang="en-US" sz="1600" dirty="0" smtClean="0"/>
              <a:t>Medical Underwriting</a:t>
            </a:r>
          </a:p>
          <a:p>
            <a:pPr lvl="1">
              <a:buFontTx/>
              <a:buChar char="•"/>
            </a:pPr>
            <a:r>
              <a:rPr lang="en-US" sz="1600" dirty="0" smtClean="0"/>
              <a:t>Enrollment</a:t>
            </a:r>
          </a:p>
          <a:p>
            <a:pPr lvl="1">
              <a:buFontTx/>
              <a:buChar char="•"/>
            </a:pPr>
            <a:r>
              <a:rPr lang="en-US" sz="1600" dirty="0" smtClean="0"/>
              <a:t>Contracts </a:t>
            </a:r>
          </a:p>
          <a:p>
            <a:pPr lvl="1">
              <a:buFontTx/>
              <a:buChar char="•"/>
            </a:pPr>
            <a:r>
              <a:rPr lang="en-US" sz="1600" dirty="0" smtClean="0"/>
              <a:t>Life Claims submission</a:t>
            </a:r>
          </a:p>
          <a:p>
            <a:pPr lvl="1">
              <a:buFontTx/>
              <a:buChar char="•"/>
            </a:pPr>
            <a:r>
              <a:rPr lang="en-US" sz="1600" dirty="0" smtClean="0"/>
              <a:t>Disability Claim submission</a:t>
            </a:r>
          </a:p>
          <a:p>
            <a:pPr lvl="1">
              <a:buFontTx/>
              <a:buChar char="•"/>
            </a:pPr>
            <a:endParaRPr lang="en-US" sz="1600" b="1" dirty="0" smtClean="0"/>
          </a:p>
          <a:p>
            <a:pPr>
              <a:buFontTx/>
              <a:buChar char="•"/>
            </a:pPr>
            <a:r>
              <a:rPr lang="en-US" sz="1600" b="1" dirty="0" smtClean="0"/>
              <a:t>CITS: </a:t>
            </a:r>
          </a:p>
          <a:p>
            <a:pPr lvl="1">
              <a:buFont typeface="Arial" pitchFamily="34" charset="0"/>
              <a:buChar char="•"/>
            </a:pPr>
            <a:r>
              <a:rPr lang="en-US" sz="1600" dirty="0" smtClean="0"/>
              <a:t>CITS is a multi-user database to which Underwriting manually inputs.  Originally, the database was designed for Disability Underwriting workflow and  case assignments. Including:</a:t>
            </a:r>
          </a:p>
          <a:p>
            <a:pPr lvl="2">
              <a:buFont typeface="Arial" pitchFamily="34" charset="0"/>
              <a:buChar char="•"/>
            </a:pPr>
            <a:r>
              <a:rPr lang="en-US" sz="1600" dirty="0" smtClean="0"/>
              <a:t>The storage of case, coverage, renewal and new issue functionality. </a:t>
            </a:r>
          </a:p>
          <a:p>
            <a:pPr lvl="2">
              <a:buFont typeface="Arial" pitchFamily="34" charset="0"/>
              <a:buChar char="•"/>
            </a:pPr>
            <a:r>
              <a:rPr lang="en-US" sz="1600" dirty="0" smtClean="0"/>
              <a:t>Application availability to users from Start Programs desktop toolbar.</a:t>
            </a:r>
          </a:p>
          <a:p>
            <a:pPr lvl="2">
              <a:buFont typeface="Arial" pitchFamily="34" charset="0"/>
              <a:buChar char="•"/>
            </a:pPr>
            <a:r>
              <a:rPr lang="en-US" sz="1600" dirty="0" smtClean="0"/>
              <a:t>Includes users from Underwriting, Actuarial, Client Experience Analysis, Claims, Contracts and Marketing.</a:t>
            </a:r>
            <a:br>
              <a:rPr lang="en-US" sz="1600" dirty="0" smtClean="0"/>
            </a:br>
            <a:endParaRPr lang="en-US" sz="16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Descriptions </a:t>
            </a:r>
            <a:endParaRPr lang="en-US" dirty="0"/>
          </a:p>
        </p:txBody>
      </p:sp>
      <p:sp>
        <p:nvSpPr>
          <p:cNvPr id="4" name="Rectangle 3"/>
          <p:cNvSpPr/>
          <p:nvPr/>
        </p:nvSpPr>
        <p:spPr>
          <a:xfrm>
            <a:off x="0" y="1066800"/>
            <a:ext cx="9144000" cy="5262979"/>
          </a:xfrm>
          <a:prstGeom prst="rect">
            <a:avLst/>
          </a:prstGeom>
        </p:spPr>
        <p:txBody>
          <a:bodyPr wrap="square">
            <a:spAutoFit/>
          </a:bodyPr>
          <a:lstStyle/>
          <a:p>
            <a:pPr>
              <a:buFontTx/>
              <a:buChar char="•"/>
            </a:pPr>
            <a:r>
              <a:rPr lang="en-US" sz="1600" b="1" dirty="0" smtClean="0"/>
              <a:t>Content Management Workflow System (CMWS)</a:t>
            </a:r>
          </a:p>
          <a:p>
            <a:pPr lvl="1">
              <a:buFontTx/>
              <a:buChar char="•"/>
            </a:pPr>
            <a:r>
              <a:rPr lang="en-US" sz="1600" dirty="0" smtClean="0"/>
              <a:t> CMWS is a web-based workflow and imaging application that stores scanned and faxed images into a permanent repository as well as providing business unit specific workflow and case management capabilities for Prudential's Group Insurance businesses. Business users can display and modify stored images as well as move documents between queues based upon business rules provided.  All data is held in </a:t>
            </a:r>
            <a:r>
              <a:rPr lang="en-US" sz="1600" dirty="0" err="1" smtClean="0"/>
              <a:t>Documentum</a:t>
            </a:r>
            <a:r>
              <a:rPr lang="en-US" sz="1600" dirty="0" smtClean="0"/>
              <a:t>.</a:t>
            </a:r>
          </a:p>
          <a:p>
            <a:pPr lvl="1"/>
            <a:endParaRPr lang="en-US" sz="1600" b="1" dirty="0" smtClean="0"/>
          </a:p>
          <a:p>
            <a:pPr>
              <a:buFontTx/>
              <a:buChar char="•"/>
            </a:pPr>
            <a:r>
              <a:rPr lang="en-US" sz="1600" b="1" dirty="0" smtClean="0"/>
              <a:t>Customer One:</a:t>
            </a:r>
          </a:p>
          <a:p>
            <a:pPr lvl="1">
              <a:buFont typeface="Arial" pitchFamily="34" charset="0"/>
              <a:buChar char="•"/>
            </a:pPr>
            <a:r>
              <a:rPr lang="en-US" sz="1600" dirty="0" smtClean="0"/>
              <a:t>Customer One is the current PEGA workflow implementation within group insurance. The overall goal is to create  process based workflows will leverage business services that interface with the administration applications making the Process layer application agnostic.  One of the key drivers of this implementation to span the workflow over multiple applications but track and report like a single workflow. Customer One is current used in the call center and OSGLI </a:t>
            </a:r>
          </a:p>
          <a:p>
            <a:endParaRPr lang="en-US" sz="1600" b="1" dirty="0" smtClean="0"/>
          </a:p>
          <a:p>
            <a:pPr>
              <a:buFont typeface="Arial" pitchFamily="34" charset="0"/>
              <a:buChar char="•"/>
            </a:pPr>
            <a:r>
              <a:rPr lang="en-US" sz="1600" b="1" dirty="0" smtClean="0"/>
              <a:t>Group Experience Analysis and Returns System (GEARS)</a:t>
            </a:r>
          </a:p>
          <a:p>
            <a:pPr lvl="1">
              <a:buFont typeface="Arial" pitchFamily="34" charset="0"/>
              <a:buChar char="•"/>
            </a:pPr>
            <a:r>
              <a:rPr lang="en-US" sz="1600" dirty="0" smtClean="0"/>
              <a:t> GEARS enables the calculation and reporting of the dividends for Participating Life business</a:t>
            </a:r>
          </a:p>
          <a:p>
            <a:pPr lvl="1">
              <a:buFont typeface="Arial" pitchFamily="34" charset="0"/>
              <a:buChar char="•"/>
            </a:pPr>
            <a:endParaRPr lang="en-US" sz="1600" b="1" dirty="0" smtClean="0"/>
          </a:p>
          <a:p>
            <a:pPr>
              <a:buFont typeface="Arial" pitchFamily="34" charset="0"/>
              <a:buChar char="•"/>
            </a:pPr>
            <a:r>
              <a:rPr lang="en-US" sz="1600" b="1" dirty="0" smtClean="0"/>
              <a:t>Billing and Accounts Receivable Reconciliation System (BARRS)</a:t>
            </a:r>
          </a:p>
          <a:p>
            <a:pPr lvl="1">
              <a:buFont typeface="Arial" pitchFamily="34" charset="0"/>
              <a:buChar char="•"/>
            </a:pPr>
            <a:r>
              <a:rPr lang="en-US" sz="1600" dirty="0" smtClean="0"/>
              <a:t>BARRS is the monthly receivable financial statement reporting system.  BARRS is used by the Premium Accounting team to set/post the monthly receivable for group insurance and other accounting duties. BARRS receives data from various systems to perform reconciliation activities. </a:t>
            </a:r>
            <a:endParaRPr lang="en-US" sz="16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System interactions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066800"/>
            <a:ext cx="7467600" cy="517421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Applicable to All Insurance Products</a:t>
            </a:r>
            <a:endParaRPr lang="en-US" dirty="0"/>
          </a:p>
        </p:txBody>
      </p:sp>
      <p:sp>
        <p:nvSpPr>
          <p:cNvPr id="7" name="TextBox 6"/>
          <p:cNvSpPr txBox="1"/>
          <p:nvPr/>
        </p:nvSpPr>
        <p:spPr>
          <a:xfrm>
            <a:off x="441278" y="1524001"/>
            <a:ext cx="8420246" cy="5016758"/>
          </a:xfrm>
          <a:prstGeom prst="rect">
            <a:avLst/>
          </a:prstGeom>
          <a:noFill/>
        </p:spPr>
        <p:txBody>
          <a:bodyPr wrap="square" rtlCol="0">
            <a:spAutoFit/>
          </a:bodyPr>
          <a:lstStyle/>
          <a:p>
            <a:pPr>
              <a:buFont typeface="Arial" pitchFamily="34" charset="0"/>
              <a:buChar char="•"/>
            </a:pPr>
            <a:r>
              <a:rPr lang="en-US" sz="1600" dirty="0" smtClean="0"/>
              <a:t>Waiting Periods</a:t>
            </a:r>
          </a:p>
          <a:p>
            <a:pPr lvl="1">
              <a:buFont typeface="Arial" pitchFamily="34" charset="0"/>
              <a:buChar char="•"/>
            </a:pPr>
            <a:r>
              <a:rPr lang="en-US" sz="1600" dirty="0" smtClean="0"/>
              <a:t>Setup as a number of Hours worked , Days, Weeks, Months up to 1 year which define the amount of time an employee must be with an employer.</a:t>
            </a:r>
          </a:p>
          <a:p>
            <a:pPr lvl="1">
              <a:buFont typeface="Arial" pitchFamily="34" charset="0"/>
              <a:buChar char="•"/>
            </a:pPr>
            <a:r>
              <a:rPr lang="en-US" sz="1600" dirty="0" smtClean="0"/>
              <a:t>Waiting periods of greater than 1 year are eligibility definitions  (see below)</a:t>
            </a:r>
          </a:p>
          <a:p>
            <a:pPr lvl="1">
              <a:buFont typeface="Arial" pitchFamily="34" charset="0"/>
              <a:buChar char="•"/>
            </a:pPr>
            <a:r>
              <a:rPr lang="en-US" sz="1600" dirty="0" smtClean="0"/>
              <a:t>Particularly relevant for enrollment and eligibility processing </a:t>
            </a:r>
          </a:p>
          <a:p>
            <a:pPr>
              <a:buFont typeface="Arial" pitchFamily="34" charset="0"/>
              <a:buChar char="•"/>
            </a:pPr>
            <a:r>
              <a:rPr lang="en-US" sz="1600" dirty="0" smtClean="0"/>
              <a:t>Eligibility definition </a:t>
            </a:r>
          </a:p>
          <a:p>
            <a:pPr lvl="1">
              <a:buFont typeface="Arial" pitchFamily="34" charset="0"/>
              <a:buChar char="•"/>
            </a:pPr>
            <a:r>
              <a:rPr lang="en-US" sz="1600" dirty="0" smtClean="0"/>
              <a:t>Define the conditions that an employee must meet to qualify for insurance </a:t>
            </a:r>
          </a:p>
          <a:p>
            <a:pPr lvl="1">
              <a:buFont typeface="Arial" pitchFamily="34" charset="0"/>
              <a:buChar char="•"/>
            </a:pPr>
            <a:r>
              <a:rPr lang="en-US" sz="1600" dirty="0" smtClean="0"/>
              <a:t>The most common definition is All Employees</a:t>
            </a:r>
          </a:p>
          <a:p>
            <a:pPr lvl="1">
              <a:buFont typeface="Arial" pitchFamily="34" charset="0"/>
              <a:buChar char="•"/>
            </a:pPr>
            <a:r>
              <a:rPr lang="en-US" sz="1600" dirty="0" smtClean="0"/>
              <a:t>Definitions such as All Management, All Salaried and All Other are also common</a:t>
            </a:r>
          </a:p>
          <a:p>
            <a:pPr lvl="1">
              <a:buFont typeface="Arial" pitchFamily="34" charset="0"/>
              <a:buChar char="•"/>
            </a:pPr>
            <a:r>
              <a:rPr lang="en-US" sz="1600" dirty="0" smtClean="0"/>
              <a:t>Some groups especially unions can have very specific and lengthy definitions </a:t>
            </a:r>
          </a:p>
          <a:p>
            <a:pPr>
              <a:buFont typeface="Arial" pitchFamily="34" charset="0"/>
              <a:buChar char="•"/>
            </a:pPr>
            <a:r>
              <a:rPr lang="en-US" sz="1600" dirty="0" smtClean="0"/>
              <a:t>Minimum hours </a:t>
            </a:r>
          </a:p>
          <a:p>
            <a:pPr lvl="1">
              <a:buFont typeface="Arial" pitchFamily="34" charset="0"/>
              <a:buChar char="•"/>
            </a:pPr>
            <a:r>
              <a:rPr lang="en-US" sz="1600" dirty="0" smtClean="0"/>
              <a:t>Defines the number of hours required to qualify for insurance </a:t>
            </a:r>
          </a:p>
          <a:p>
            <a:pPr>
              <a:buFont typeface="Arial" pitchFamily="34" charset="0"/>
              <a:buChar char="•"/>
            </a:pPr>
            <a:r>
              <a:rPr lang="en-US" sz="1600" dirty="0" smtClean="0"/>
              <a:t>Earnings Definition </a:t>
            </a:r>
          </a:p>
          <a:p>
            <a:pPr lvl="1">
              <a:buFont typeface="Arial" pitchFamily="34" charset="0"/>
              <a:buChar char="•"/>
            </a:pPr>
            <a:r>
              <a:rPr lang="en-US" sz="1600" dirty="0" smtClean="0"/>
              <a:t>Defines the salary, bonus, commissions that will be used to calculate the insurance amount</a:t>
            </a:r>
          </a:p>
          <a:p>
            <a:pPr lvl="1">
              <a:buFont typeface="Arial" pitchFamily="34" charset="0"/>
              <a:buChar char="•"/>
            </a:pPr>
            <a:r>
              <a:rPr lang="en-US" sz="1600" dirty="0" smtClean="0"/>
              <a:t>Also defines the period of time that each amount will be calculated over</a:t>
            </a:r>
          </a:p>
          <a:p>
            <a:pPr lvl="1">
              <a:buFont typeface="Arial" pitchFamily="34" charset="0"/>
              <a:buChar char="•"/>
            </a:pPr>
            <a:r>
              <a:rPr lang="en-US" sz="1600" dirty="0" smtClean="0"/>
              <a:t>Not used for flat dollar benefits </a:t>
            </a:r>
          </a:p>
          <a:p>
            <a:pPr lvl="1">
              <a:buFont typeface="Arial" pitchFamily="34" charset="0"/>
              <a:buChar char="•"/>
            </a:pPr>
            <a:endParaRPr lang="en-US" sz="1600" dirty="0" smtClean="0"/>
          </a:p>
          <a:p>
            <a:pPr>
              <a:buFont typeface="Arial" pitchFamily="34" charset="0"/>
              <a:buChar char="•"/>
            </a:pPr>
            <a:r>
              <a:rPr lang="en-US" sz="1600" dirty="0" smtClean="0"/>
              <a:t>Commissions </a:t>
            </a:r>
          </a:p>
          <a:p>
            <a:pPr lvl="1">
              <a:buFont typeface="Arial" pitchFamily="34" charset="0"/>
              <a:buChar char="•"/>
            </a:pPr>
            <a:r>
              <a:rPr lang="en-US" sz="1600" dirty="0" smtClean="0"/>
              <a:t>Defines the payments that will be made to a producer. Typically a flat percentage or level scale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2634</TotalTime>
  <Words>6347</Words>
  <Application>Microsoft Office PowerPoint</Application>
  <PresentationFormat>On-screen Show (4:3)</PresentationFormat>
  <Paragraphs>375</Paragraphs>
  <Slides>56</Slides>
  <Notes>18</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Prudential Group Insurance  Product and system overview</vt:lpstr>
      <vt:lpstr>System Descriptions </vt:lpstr>
      <vt:lpstr>System Descriptions </vt:lpstr>
      <vt:lpstr>System Descriptions </vt:lpstr>
      <vt:lpstr>System Descriptions </vt:lpstr>
      <vt:lpstr>System Descriptions </vt:lpstr>
      <vt:lpstr>System Descriptions </vt:lpstr>
      <vt:lpstr>High Level System interactions</vt:lpstr>
      <vt:lpstr>Features Applicable to All Insurance Products</vt:lpstr>
      <vt:lpstr>Basic Life </vt:lpstr>
      <vt:lpstr>PowerPoint Presentation</vt:lpstr>
      <vt:lpstr>PowerPoint Presentation</vt:lpstr>
      <vt:lpstr>PowerPoint Presentation</vt:lpstr>
      <vt:lpstr>PowerPoint Presentation</vt:lpstr>
      <vt:lpstr>Basic ADD </vt:lpstr>
      <vt:lpstr>PowerPoint Presentation</vt:lpstr>
      <vt:lpstr>PowerPoint Presentation</vt:lpstr>
      <vt:lpstr>PowerPoint Presentation</vt:lpstr>
      <vt:lpstr>Optional Life</vt:lpstr>
      <vt:lpstr>PowerPoint Presentation</vt:lpstr>
      <vt:lpstr>PowerPoint Presentation</vt:lpstr>
      <vt:lpstr>PowerPoint Presentation</vt:lpstr>
      <vt:lpstr>PowerPoint Presentation</vt:lpstr>
      <vt:lpstr>Optional ADD</vt:lpstr>
      <vt:lpstr>PowerPoint Presentation</vt:lpstr>
      <vt:lpstr>PowerPoint Presentation</vt:lpstr>
      <vt:lpstr>PowerPoint Presentation</vt:lpstr>
      <vt:lpstr>Dependent Life</vt:lpstr>
      <vt:lpstr>PowerPoint Presentation</vt:lpstr>
      <vt:lpstr>PowerPoint Presentation</vt:lpstr>
      <vt:lpstr>PowerPoint Presentation</vt:lpstr>
      <vt:lpstr>Short Term Disability</vt:lpstr>
      <vt:lpstr>STD Plan Design 1</vt:lpstr>
      <vt:lpstr>STD Plan Design 2</vt:lpstr>
      <vt:lpstr>STD Rating &amp; Plan Admin</vt:lpstr>
      <vt:lpstr>Long Term Disability</vt:lpstr>
      <vt:lpstr>LTD Contract Type</vt:lpstr>
      <vt:lpstr>LTD Contract Type 2</vt:lpstr>
      <vt:lpstr>LTD Exclusions</vt:lpstr>
      <vt:lpstr>LTD Financial Arrangements</vt:lpstr>
      <vt:lpstr>LTD Additional Benefits</vt:lpstr>
      <vt:lpstr>GUL/GVUL</vt:lpstr>
      <vt:lpstr>GUL/GVUL Plan Design 1</vt:lpstr>
      <vt:lpstr>GUL/GVUL Plan Design 2</vt:lpstr>
      <vt:lpstr>GUL/GVUL Plan Design 3</vt:lpstr>
      <vt:lpstr>Critical Illness</vt:lpstr>
      <vt:lpstr>Critical Illness Plan Design 1</vt:lpstr>
      <vt:lpstr>Critical Illness Plan Design 2</vt:lpstr>
      <vt:lpstr>Critical Illness Plan Design 3</vt:lpstr>
      <vt:lpstr>Critical Illness Plan Design 3</vt:lpstr>
      <vt:lpstr>Critical Illness Plan Design 4</vt:lpstr>
      <vt:lpstr>Critical Illness Plan Design 5</vt:lpstr>
      <vt:lpstr>Critical Illness Plan Design 6</vt:lpstr>
      <vt:lpstr>Critical Illness Plan Design 6</vt:lpstr>
      <vt:lpstr>Critical Illness Plan Design 6</vt:lpstr>
      <vt:lpstr>Critical Illness Plan Design 6</vt:lpstr>
    </vt:vector>
  </TitlesOfParts>
  <Company>Prudential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August</dc:creator>
  <cp:lastModifiedBy>Monasish Nepak</cp:lastModifiedBy>
  <cp:revision>60</cp:revision>
  <dcterms:created xsi:type="dcterms:W3CDTF">2013-07-02T14:05:52Z</dcterms:created>
  <dcterms:modified xsi:type="dcterms:W3CDTF">2016-05-24T05:45:40Z</dcterms:modified>
</cp:coreProperties>
</file>