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slideLayouts/slideLayout10.xml" ContentType="application/vnd.openxmlformats-officedocument.presentationml.slideLayout+xml"/>
  <Override PartName="/ppt/theme/theme2.xml" ContentType="application/vnd.openxmlformats-officedocument.them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4"/>
    <p:sldMasterId id="2147483946" r:id="rId5"/>
    <p:sldMasterId id="2147483939" r:id="rId6"/>
  </p:sldMasterIdLst>
  <p:notesMasterIdLst>
    <p:notesMasterId r:id="rId31"/>
  </p:notesMasterIdLst>
  <p:handoutMasterIdLst>
    <p:handoutMasterId r:id="rId32"/>
  </p:handoutMasterIdLst>
  <p:sldIdLst>
    <p:sldId id="358" r:id="rId7"/>
    <p:sldId id="407" r:id="rId8"/>
    <p:sldId id="403" r:id="rId9"/>
    <p:sldId id="393" r:id="rId10"/>
    <p:sldId id="388" r:id="rId11"/>
    <p:sldId id="389" r:id="rId12"/>
    <p:sldId id="410" r:id="rId13"/>
    <p:sldId id="391" r:id="rId14"/>
    <p:sldId id="392" r:id="rId15"/>
    <p:sldId id="412" r:id="rId16"/>
    <p:sldId id="394" r:id="rId17"/>
    <p:sldId id="395" r:id="rId18"/>
    <p:sldId id="396" r:id="rId19"/>
    <p:sldId id="397" r:id="rId20"/>
    <p:sldId id="401" r:id="rId21"/>
    <p:sldId id="399" r:id="rId22"/>
    <p:sldId id="409" r:id="rId23"/>
    <p:sldId id="398" r:id="rId24"/>
    <p:sldId id="400" r:id="rId25"/>
    <p:sldId id="404" r:id="rId26"/>
    <p:sldId id="405" r:id="rId27"/>
    <p:sldId id="406" r:id="rId28"/>
    <p:sldId id="408" r:id="rId29"/>
    <p:sldId id="411" r:id="rId30"/>
  </p:sldIdLst>
  <p:sldSz cx="9144000" cy="6858000" type="screen4x3"/>
  <p:notesSz cx="6797675" cy="9874250"/>
  <p:custDataLst>
    <p:tags r:id="rId33"/>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91A4"/>
    <a:srgbClr val="000000"/>
    <a:srgbClr val="A2BFAF"/>
    <a:srgbClr val="ACB7B2"/>
    <a:srgbClr val="AF1C63"/>
    <a:srgbClr val="6A9529"/>
    <a:srgbClr val="00A0D6"/>
    <a:srgbClr val="0085B3"/>
    <a:srgbClr val="005B7C"/>
    <a:srgbClr val="9090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01" autoAdjust="0"/>
    <p:restoredTop sz="90941" autoAdjust="0"/>
  </p:normalViewPr>
  <p:slideViewPr>
    <p:cSldViewPr snapToGrid="0">
      <p:cViewPr>
        <p:scale>
          <a:sx n="100" d="100"/>
          <a:sy n="100" d="100"/>
        </p:scale>
        <p:origin x="-600" y="216"/>
      </p:cViewPr>
      <p:guideLst>
        <p:guide orient="horz" pos="955"/>
        <p:guide pos="549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90" d="100"/>
          <a:sy n="90" d="100"/>
        </p:scale>
        <p:origin x="-2754" y="-60"/>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en-US"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en-US" sz="800" dirty="0" smtClean="0">
                <a:latin typeface="Arial" pitchFamily="34" charset="0"/>
                <a:cs typeface="Arial" pitchFamily="34" charset="0"/>
              </a:rPr>
              <a:t>© 2015 Capgemini. All rights reserved.</a:t>
            </a:r>
            <a:endParaRPr lang="en-US"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en-US" sz="800" smtClean="0">
                <a:latin typeface="Arial" pitchFamily="34" charset="0"/>
                <a:cs typeface="Arial" pitchFamily="34" charset="0"/>
              </a:rPr>
              <a:pPr/>
              <a:t>‹#›</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3051520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1/23/2017</a:t>
            </a:fld>
            <a:endParaRPr lang="en-US" dirty="0"/>
          </a:p>
        </p:txBody>
      </p:sp>
      <p:sp>
        <p:nvSpPr>
          <p:cNvPr id="4" name="Slide Image Placeholder 3"/>
          <p:cNvSpPr>
            <a:spLocks noGrp="1" noRot="1" noChangeAspect="1"/>
          </p:cNvSpPr>
          <p:nvPr>
            <p:ph type="sldImg" idx="2"/>
          </p:nvPr>
        </p:nvSpPr>
        <p:spPr>
          <a:xfrm>
            <a:off x="930275" y="741363"/>
            <a:ext cx="4937125"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3097556005"/>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Sync the</a:t>
            </a:r>
            <a:r>
              <a:rPr lang="en-US" baseline="0" dirty="0" smtClean="0"/>
              <a:t> wordings</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3</a:t>
            </a:fld>
            <a:endParaRPr lang="en-US" dirty="0"/>
          </a:p>
        </p:txBody>
      </p:sp>
    </p:spTree>
    <p:extLst>
      <p:ext uri="{BB962C8B-B14F-4D97-AF65-F5344CB8AC3E}">
        <p14:creationId xmlns:p14="http://schemas.microsoft.com/office/powerpoint/2010/main" val="3465206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Sync the</a:t>
            </a:r>
            <a:r>
              <a:rPr lang="en-US" baseline="0" dirty="0" smtClean="0"/>
              <a:t> wordings</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10</a:t>
            </a:fld>
            <a:endParaRPr lang="en-US" dirty="0"/>
          </a:p>
        </p:txBody>
      </p:sp>
    </p:spTree>
    <p:extLst>
      <p:ext uri="{BB962C8B-B14F-4D97-AF65-F5344CB8AC3E}">
        <p14:creationId xmlns:p14="http://schemas.microsoft.com/office/powerpoint/2010/main" val="3465206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15</a:t>
            </a:fld>
            <a:endParaRPr lang="en-US" dirty="0"/>
          </a:p>
        </p:txBody>
      </p:sp>
    </p:spTree>
    <p:extLst>
      <p:ext uri="{BB962C8B-B14F-4D97-AF65-F5344CB8AC3E}">
        <p14:creationId xmlns:p14="http://schemas.microsoft.com/office/powerpoint/2010/main" val="1926614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5.emf"/><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1.emf"/><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oleObject" Target="../embeddings/oleObject2.bin"/><Relationship Id="rId5" Type="http://schemas.openxmlformats.org/officeDocument/2006/relationships/tags" Target="../tags/tag12.xml"/><Relationship Id="rId10" Type="http://schemas.openxmlformats.org/officeDocument/2006/relationships/image" Target="../media/image4.jpeg"/><Relationship Id="rId4" Type="http://schemas.openxmlformats.org/officeDocument/2006/relationships/tags" Target="../tags/tag11.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9.xml"/><Relationship Id="rId7" Type="http://schemas.openxmlformats.org/officeDocument/2006/relationships/oleObject" Target="../embeddings/oleObject11.bin"/><Relationship Id="rId2" Type="http://schemas.openxmlformats.org/officeDocument/2006/relationships/tags" Target="../tags/tag38.xml"/><Relationship Id="rId1" Type="http://schemas.openxmlformats.org/officeDocument/2006/relationships/vmlDrawing" Target="../drawings/vmlDrawing11.vml"/><Relationship Id="rId6" Type="http://schemas.openxmlformats.org/officeDocument/2006/relationships/image" Target="../media/image3.jpeg"/><Relationship Id="rId5" Type="http://schemas.openxmlformats.org/officeDocument/2006/relationships/slideMaster" Target="../slideMasters/slideMaster2.xml"/><Relationship Id="rId4" Type="http://schemas.openxmlformats.org/officeDocument/2006/relationships/tags" Target="../tags/tag40.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1.xml"/><Relationship Id="rId7" Type="http://schemas.openxmlformats.org/officeDocument/2006/relationships/image" Target="../media/image1.emf"/><Relationship Id="rId2" Type="http://schemas.openxmlformats.org/officeDocument/2006/relationships/tags" Target="../tags/tag50.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slideMaster" Target="../slideMasters/slideMaster3.xml"/><Relationship Id="rId4" Type="http://schemas.openxmlformats.org/officeDocument/2006/relationships/tags" Target="../tags/tag52.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4.xml"/><Relationship Id="rId7" Type="http://schemas.openxmlformats.org/officeDocument/2006/relationships/image" Target="../media/image1.emf"/><Relationship Id="rId2" Type="http://schemas.openxmlformats.org/officeDocument/2006/relationships/tags" Target="../tags/tag53.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slideMaster" Target="../slideMasters/slideMaster3.xml"/><Relationship Id="rId4" Type="http://schemas.openxmlformats.org/officeDocument/2006/relationships/tags" Target="../tags/tag55.xml"/><Relationship Id="rId9"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1.emf"/><Relationship Id="rId2" Type="http://schemas.openxmlformats.org/officeDocument/2006/relationships/tags" Target="../tags/tag17.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9.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5.bin"/><Relationship Id="rId2" Type="http://schemas.openxmlformats.org/officeDocument/2006/relationships/tags" Target="../tags/tag20.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6.bin"/><Relationship Id="rId2" Type="http://schemas.openxmlformats.org/officeDocument/2006/relationships/tags" Target="../tags/tag24.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7.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shutterstock_111035876.jpg"/>
          <p:cNvPicPr>
            <a:picLocks noChangeAspect="1"/>
          </p:cNvPicPr>
          <p:nvPr userDrawn="1"/>
        </p:nvPicPr>
        <p:blipFill>
          <a:blip r:embed="rId9" cstate="print"/>
          <a:srcRect b="6147"/>
          <a:stretch>
            <a:fillRect/>
          </a:stretch>
        </p:blipFill>
        <p:spPr>
          <a:xfrm>
            <a:off x="0" y="972965"/>
            <a:ext cx="9144000" cy="5885035"/>
          </a:xfrm>
          <a:prstGeom prst="rect">
            <a:avLst/>
          </a:prstGeom>
          <a:noFill/>
          <a:ln>
            <a:noFill/>
          </a:ln>
        </p:spPr>
      </p:pic>
      <p:sp>
        <p:nvSpPr>
          <p:cNvPr id="18" name="Rectangle 17"/>
          <p:cNvSpPr/>
          <p:nvPr userDrawn="1">
            <p:custDataLst>
              <p:tags r:id="rId2"/>
            </p:custDataLst>
          </p:nvPr>
        </p:nvSpPr>
        <p:spPr>
          <a:xfrm>
            <a:off x="0" y="6400878"/>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1" y="2"/>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127000" dist="25400" dir="5400000" algn="t" rotWithShape="0">
              <a:schemeClr val="tx1">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880360" cy="685800"/>
          </a:xfrm>
          <a:prstGeom prst="rect">
            <a:avLst/>
          </a:prstGeom>
          <a:noFill/>
          <a:ln>
            <a:noFill/>
          </a:ln>
        </p:spPr>
      </p:pic>
      <p:graphicFrame>
        <p:nvGraphicFramePr>
          <p:cNvPr id="5" name="Object 4" hidden="1"/>
          <p:cNvGraphicFramePr>
            <a:graphicFrameLocks noChangeAspect="1"/>
          </p:cNvGraphicFramePr>
          <p:nvPr>
            <p:custDataLst>
              <p:tags r:id="rId4"/>
            </p:custDataLst>
          </p:nvPr>
        </p:nvGraphicFramePr>
        <p:xfrm>
          <a:off x="1" y="2"/>
          <a:ext cx="146538" cy="158751"/>
        </p:xfrm>
        <a:graphic>
          <a:graphicData uri="http://schemas.openxmlformats.org/presentationml/2006/ole">
            <mc:AlternateContent xmlns:mc="http://schemas.openxmlformats.org/markup-compatibility/2006">
              <mc:Choice xmlns:v="urn:schemas-microsoft-com:vml" Requires="v">
                <p:oleObj spid="_x0000_s1180" name="think-cell Slide" r:id="rId11" imgW="360" imgH="360" progId="">
                  <p:embed/>
                </p:oleObj>
              </mc:Choice>
              <mc:Fallback>
                <p:oleObj name="think-cell Slide" r:id="rId11" imgW="360" imgH="360" progId="">
                  <p:embed/>
                  <p:pic>
                    <p:nvPicPr>
                      <p:cNvPr id="0" name="Picture 7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2"/>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tretch>
            <a:fillRect/>
          </a:stretch>
        </p:blipFill>
        <p:spPr bwMode="auto">
          <a:xfrm>
            <a:off x="5910040" y="6509497"/>
            <a:ext cx="2889576" cy="239889"/>
          </a:xfrm>
          <a:prstGeom prst="rect">
            <a:avLst/>
          </a:prstGeom>
          <a:noFill/>
          <a:ln>
            <a:noFill/>
          </a:ln>
        </p:spPr>
      </p:pic>
      <p:sp>
        <p:nvSpPr>
          <p:cNvPr id="2" name="Title 1"/>
          <p:cNvSpPr>
            <a:spLocks noGrp="1"/>
          </p:cNvSpPr>
          <p:nvPr>
            <p:ph type="ctrTitle" hasCustomPrompt="1"/>
            <p:custDataLst>
              <p:tags r:id="rId6"/>
            </p:custDataLst>
          </p:nvPr>
        </p:nvSpPr>
        <p:spPr>
          <a:xfrm>
            <a:off x="4" y="2959928"/>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4491618"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pic>
        <p:nvPicPr>
          <p:cNvPr id="6" name="Image 5" descr="shutterstock_111035876.jpg"/>
          <p:cNvPicPr>
            <a:picLocks noChangeAspect="1"/>
          </p:cNvPicPr>
          <p:nvPr userDrawn="1"/>
        </p:nvPicPr>
        <p:blipFill>
          <a:blip r:embed="rId6" cstate="print"/>
          <a:srcRect t="17534"/>
          <a:stretch>
            <a:fillRect/>
          </a:stretch>
        </p:blipFill>
        <p:spPr>
          <a:xfrm>
            <a:off x="0" y="2"/>
            <a:ext cx="9144000" cy="5171041"/>
          </a:xfrm>
          <a:prstGeom prst="rect">
            <a:avLst/>
          </a:prstGeom>
        </p:spPr>
      </p:pic>
      <p:graphicFrame>
        <p:nvGraphicFramePr>
          <p:cNvPr id="5" name="Object 4" hidden="1"/>
          <p:cNvGraphicFramePr>
            <a:graphicFrameLocks noChangeAspect="1"/>
          </p:cNvGraphicFramePr>
          <p:nvPr>
            <p:custDataLst>
              <p:tags r:id="rId2"/>
            </p:custDataLst>
          </p:nvPr>
        </p:nvGraphicFramePr>
        <p:xfrm>
          <a:off x="0" y="2"/>
          <a:ext cx="146538" cy="158751"/>
        </p:xfrm>
        <a:graphic>
          <a:graphicData uri="http://schemas.openxmlformats.org/presentationml/2006/ole">
            <mc:AlternateContent xmlns:mc="http://schemas.openxmlformats.org/markup-compatibility/2006">
              <mc:Choice xmlns:v="urn:schemas-microsoft-com:vml" Requires="v">
                <p:oleObj spid="_x0000_s147612" name="think-cell Slide" r:id="rId7" imgW="360" imgH="360" progId="">
                  <p:embed/>
                </p:oleObj>
              </mc:Choice>
              <mc:Fallback>
                <p:oleObj name="think-cell Slide" r:id="rId7" imgW="360" imgH="360" progId="">
                  <p:embed/>
                  <p:pic>
                    <p:nvPicPr>
                      <p:cNvPr id="0" name="Picture 7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14"/>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92"/>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4" y="4"/>
          <a:ext cx="135749" cy="143985"/>
        </p:xfrm>
        <a:graphic>
          <a:graphicData uri="http://schemas.openxmlformats.org/presentationml/2006/ole">
            <mc:AlternateContent xmlns:mc="http://schemas.openxmlformats.org/markup-compatibility/2006">
              <mc:Choice xmlns:v="urn:schemas-microsoft-com:vml" Requires="v">
                <p:oleObj spid="_x0000_s154780" name="think-cell Slide" r:id="rId6" imgW="360" imgH="360" progId="">
                  <p:embed/>
                </p:oleObj>
              </mc:Choice>
              <mc:Fallback>
                <p:oleObj name="think-cell Slide" r:id="rId6" imgW="360" imgH="360" progId="">
                  <p:embed/>
                  <p:pic>
                    <p:nvPicPr>
                      <p:cNvPr id="0" name="Picture 7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4"/>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4527501" y="6410446"/>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2015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8" name="Rectangle 9"/>
          <p:cNvSpPr>
            <a:spLocks noChangeArrowheads="1"/>
          </p:cNvSpPr>
          <p:nvPr userDrawn="1">
            <p:custDataLst>
              <p:tags r:id="rId4"/>
            </p:custDataLst>
          </p:nvPr>
        </p:nvSpPr>
        <p:spPr bwMode="gray">
          <a:xfrm>
            <a:off x="1021004" y="3725503"/>
            <a:ext cx="3932160" cy="2449389"/>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l"/>
            <a:r>
              <a:rPr lang="en-IN" sz="1000" dirty="0" smtClean="0">
                <a:solidFill>
                  <a:schemeClr val="bg1"/>
                </a:solidFill>
                <a:latin typeface="Arial" pitchFamily="34" charset="0"/>
                <a:cs typeface="Arial" pitchFamily="34" charset="0"/>
              </a:rPr>
              <a:t>With 180,000 people in over 40 countries, Capgemini is one of the world's foremost providers of consulting, technology and outsourcing services. The Group reported 2014 global revenues of  EUR 10.573 billion.</a:t>
            </a:r>
          </a:p>
          <a:p>
            <a:pPr marL="0" indent="0" algn="l">
              <a:spcBef>
                <a:spcPts val="600"/>
              </a:spcBef>
            </a:pPr>
            <a:r>
              <a:rPr lang="en-IN"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t>
            </a:r>
          </a:p>
          <a:p>
            <a:pPr marL="0" indent="0" algn="l">
              <a:spcBef>
                <a:spcPts val="600"/>
              </a:spcBef>
            </a:pPr>
            <a:r>
              <a:rPr lang="en-IN" sz="1000" dirty="0" smtClean="0">
                <a:solidFill>
                  <a:schemeClr val="bg1"/>
                </a:solidFill>
                <a:latin typeface="Arial" pitchFamily="34" charset="0"/>
                <a:cs typeface="Arial" pitchFamily="34" charset="0"/>
              </a:rPr>
              <a:t>A deeply multicultural organization, Capgemini has developed its own way of working, the Collaborative Business Experience</a:t>
            </a:r>
            <a:r>
              <a:rPr lang="en-US" sz="1000" baseline="30000" dirty="0" smtClean="0">
                <a:solidFill>
                  <a:schemeClr val="bg1"/>
                </a:solidFill>
                <a:latin typeface="Arial" pitchFamily="34" charset="0"/>
                <a:cs typeface="Arial" pitchFamily="34" charset="0"/>
              </a:rPr>
              <a:t>TM</a:t>
            </a:r>
            <a:r>
              <a:rPr lang="en-IN" sz="1000" dirty="0" smtClean="0">
                <a:solidFill>
                  <a:schemeClr val="bg1"/>
                </a:solidFill>
                <a:latin typeface="Arial" pitchFamily="34" charset="0"/>
                <a:cs typeface="Arial" pitchFamily="34" charset="0"/>
              </a:rPr>
              <a:t>, and draws on Rightshore</a:t>
            </a:r>
            <a:r>
              <a:rPr lang="en-US" sz="1000" b="1" baseline="30000" dirty="0" smtClean="0">
                <a:solidFill>
                  <a:schemeClr val="bg1"/>
                </a:solidFill>
                <a:latin typeface="Arial" pitchFamily="34" charset="0"/>
                <a:cs typeface="Arial" pitchFamily="34" charset="0"/>
              </a:rPr>
              <a:t>®</a:t>
            </a:r>
            <a:r>
              <a:rPr lang="en-IN" sz="1000" dirty="0" smtClean="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p:txBody>
      </p:sp>
      <p:pic>
        <p:nvPicPr>
          <p:cNvPr id="9" name="Image 10" descr="ppt_Label_CBE.png"/>
          <p:cNvPicPr>
            <a:picLocks noChangeAspect="1"/>
          </p:cNvPicPr>
          <p:nvPr userDrawn="1"/>
        </p:nvPicPr>
        <p:blipFill>
          <a:blip r:embed="rId8" cstate="email"/>
          <a:stretch>
            <a:fillRect/>
          </a:stretch>
        </p:blipFill>
        <p:spPr>
          <a:xfrm>
            <a:off x="742273" y="3490963"/>
            <a:ext cx="571500" cy="571500"/>
          </a:xfrm>
          <a:prstGeom prst="rect">
            <a:avLst/>
          </a:prstGeom>
          <a:noFill/>
          <a:ln>
            <a:noFill/>
          </a:ln>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4" y="4"/>
          <a:ext cx="135749" cy="143985"/>
        </p:xfrm>
        <a:graphic>
          <a:graphicData uri="http://schemas.openxmlformats.org/presentationml/2006/ole">
            <mc:AlternateContent xmlns:mc="http://schemas.openxmlformats.org/markup-compatibility/2006">
              <mc:Choice xmlns:v="urn:schemas-microsoft-com:vml" Requires="v">
                <p:oleObj spid="_x0000_s155804" name="think-cell Slide" r:id="rId6" imgW="360" imgH="360" progId="">
                  <p:embed/>
                </p:oleObj>
              </mc:Choice>
              <mc:Fallback>
                <p:oleObj name="think-cell Slide" r:id="rId6" imgW="360" imgH="360" progId="">
                  <p:embed/>
                  <p:pic>
                    <p:nvPicPr>
                      <p:cNvPr id="0" name="Picture 7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4"/>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4527501" y="6410446"/>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2015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0" name="Rectangle 9"/>
          <p:cNvSpPr>
            <a:spLocks noChangeArrowheads="1"/>
          </p:cNvSpPr>
          <p:nvPr userDrawn="1">
            <p:custDataLst>
              <p:tags r:id="rId4"/>
            </p:custDataLst>
          </p:nvPr>
        </p:nvSpPr>
        <p:spPr bwMode="gray">
          <a:xfrm>
            <a:off x="1021004" y="3725503"/>
            <a:ext cx="3932160" cy="2449389"/>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l"/>
            <a:r>
              <a:rPr lang="en-IN" sz="1000" dirty="0" smtClean="0">
                <a:solidFill>
                  <a:schemeClr val="bg1"/>
                </a:solidFill>
                <a:latin typeface="Arial" pitchFamily="34" charset="0"/>
                <a:cs typeface="Arial" pitchFamily="34" charset="0"/>
              </a:rPr>
              <a:t>With 180,000 people in over 40 countries, Capgemini is one of the world's foremost providers of consulting, technology and outsourcing services. The Group reported 2014 global revenues of  EUR 10.573 billion.</a:t>
            </a:r>
          </a:p>
          <a:p>
            <a:pPr marL="0" indent="0" algn="l">
              <a:spcBef>
                <a:spcPts val="600"/>
              </a:spcBef>
            </a:pPr>
            <a:r>
              <a:rPr lang="en-IN"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t>
            </a:r>
          </a:p>
          <a:p>
            <a:pPr marL="0" indent="0" algn="l">
              <a:spcBef>
                <a:spcPts val="600"/>
              </a:spcBef>
            </a:pPr>
            <a:r>
              <a:rPr lang="en-IN" sz="1000" dirty="0" smtClean="0">
                <a:solidFill>
                  <a:schemeClr val="bg1"/>
                </a:solidFill>
                <a:latin typeface="Arial" pitchFamily="34" charset="0"/>
                <a:cs typeface="Arial" pitchFamily="34" charset="0"/>
              </a:rPr>
              <a:t>A deeply multicultural organization, Capgemini has developed its own way of working, the Collaborative Business Experience</a:t>
            </a:r>
            <a:r>
              <a:rPr lang="en-US" sz="1000" baseline="30000" dirty="0" smtClean="0">
                <a:solidFill>
                  <a:schemeClr val="bg1"/>
                </a:solidFill>
                <a:latin typeface="Arial" pitchFamily="34" charset="0"/>
                <a:cs typeface="Arial" pitchFamily="34" charset="0"/>
              </a:rPr>
              <a:t>TM</a:t>
            </a:r>
            <a:r>
              <a:rPr lang="en-IN" sz="1000" dirty="0" smtClean="0">
                <a:solidFill>
                  <a:schemeClr val="bg1"/>
                </a:solidFill>
                <a:latin typeface="Arial" pitchFamily="34" charset="0"/>
                <a:cs typeface="Arial" pitchFamily="34" charset="0"/>
              </a:rPr>
              <a:t>, and draws on Rightshore</a:t>
            </a:r>
            <a:r>
              <a:rPr lang="en-US" sz="1000" b="1" baseline="30000" dirty="0" smtClean="0">
                <a:solidFill>
                  <a:schemeClr val="bg1"/>
                </a:solidFill>
                <a:latin typeface="Arial" pitchFamily="34" charset="0"/>
                <a:cs typeface="Arial" pitchFamily="34" charset="0"/>
              </a:rPr>
              <a:t>®</a:t>
            </a:r>
            <a:r>
              <a:rPr lang="en-IN" sz="1000" dirty="0" smtClean="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p:txBody>
      </p:sp>
      <p:pic>
        <p:nvPicPr>
          <p:cNvPr id="11" name="Image 10" descr="ppt_Label_CBE.png"/>
          <p:cNvPicPr>
            <a:picLocks noChangeAspect="1"/>
          </p:cNvPicPr>
          <p:nvPr userDrawn="1"/>
        </p:nvPicPr>
        <p:blipFill>
          <a:blip r:embed="rId8" cstate="email"/>
          <a:stretch>
            <a:fillRect/>
          </a:stretch>
        </p:blipFill>
        <p:spPr>
          <a:xfrm>
            <a:off x="742273" y="3490963"/>
            <a:ext cx="571500" cy="571500"/>
          </a:xfrm>
          <a:prstGeom prst="rect">
            <a:avLst/>
          </a:prstGeom>
          <a:noFill/>
          <a:ln>
            <a:noFill/>
          </a:ln>
        </p:spPr>
      </p:pic>
      <p:pic>
        <p:nvPicPr>
          <p:cNvPr id="8" name="Image 7" descr="Locations_Map_2014.png"/>
          <p:cNvPicPr>
            <a:picLocks noChangeAspect="1"/>
          </p:cNvPicPr>
          <p:nvPr userDrawn="1"/>
        </p:nvPicPr>
        <p:blipFill>
          <a:blip r:embed="rId9" cstate="print"/>
          <a:stretch>
            <a:fillRect/>
          </a:stretch>
        </p:blipFill>
        <p:spPr>
          <a:xfrm>
            <a:off x="5042446" y="3376052"/>
            <a:ext cx="3677432" cy="1767448"/>
          </a:xfrm>
          <a:prstGeom prst="rect">
            <a:avLst/>
          </a:prstGeom>
          <a:noFill/>
          <a:ln>
            <a:noFill/>
          </a:ln>
        </p:spPr>
      </p:pic>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2"/>
          <a:ext cx="146538" cy="158751"/>
        </p:xfrm>
        <a:graphic>
          <a:graphicData uri="http://schemas.openxmlformats.org/presentationml/2006/ole">
            <mc:AlternateContent xmlns:mc="http://schemas.openxmlformats.org/markup-compatibility/2006">
              <mc:Choice xmlns:v="urn:schemas-microsoft-com:vml" Requires="v">
                <p:oleObj spid="_x0000_s130203" name="think-cell Slide" r:id="rId5" imgW="360" imgH="360" progId="">
                  <p:embed/>
                </p:oleObj>
              </mc:Choice>
              <mc:Fallback>
                <p:oleObj name="think-cell Slide" r:id="rId5" imgW="360" imgH="360" progId="">
                  <p:embed/>
                  <p:pic>
                    <p:nvPicPr>
                      <p:cNvPr id="0" name="Picture 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userDrawn="1">
            <p:custDataLst>
              <p:tags r:id="rId3"/>
            </p:custDataLst>
          </p:nvPr>
        </p:nvSpPr>
        <p:spPr>
          <a:xfrm>
            <a:off x="4527501" y="6410446"/>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2015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2"/>
          <a:ext cx="146538" cy="158751"/>
        </p:xfrm>
        <a:graphic>
          <a:graphicData uri="http://schemas.openxmlformats.org/presentationml/2006/ole">
            <mc:AlternateContent xmlns:mc="http://schemas.openxmlformats.org/markup-compatibility/2006">
              <mc:Choice xmlns:v="urn:schemas-microsoft-com:vml" Requires="v">
                <p:oleObj spid="_x0000_s188572" name="think-cell Slide" r:id="rId5" imgW="360" imgH="360" progId="">
                  <p:embed/>
                </p:oleObj>
              </mc:Choice>
              <mc:Fallback>
                <p:oleObj name="think-cell Slide" r:id="rId5" imgW="360" imgH="360" progId="">
                  <p:embed/>
                  <p:pic>
                    <p:nvPicPr>
                      <p:cNvPr id="0" name="Picture 7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3675138"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000" b="1" kern="1200" noProof="0" dirty="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290151" y="962027"/>
            <a:ext cx="2883877"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smtClean="0"/>
              <a:t>Click here to edit master text</a:t>
            </a:r>
          </a:p>
        </p:txBody>
      </p:sp>
      <p:sp>
        <p:nvSpPr>
          <p:cNvPr id="10" name="Espace réservé du contenu 9"/>
          <p:cNvSpPr>
            <a:spLocks noGrp="1"/>
          </p:cNvSpPr>
          <p:nvPr>
            <p:ph sz="quarter" idx="10"/>
          </p:nvPr>
        </p:nvSpPr>
        <p:spPr>
          <a:xfrm>
            <a:off x="3821543" y="1512000"/>
            <a:ext cx="4851889" cy="4788000"/>
          </a:xfrm>
        </p:spPr>
        <p:txBody>
          <a:bodyPr/>
          <a:lstStyle/>
          <a:p>
            <a:pPr lvl="0"/>
            <a:r>
              <a:rPr lang="en-US" smtClean="0"/>
              <a:t>Click to edit Master text styles</a:t>
            </a:r>
          </a:p>
          <a:p>
            <a:pPr lvl="1"/>
            <a:r>
              <a:rPr lang="en-US" smtClean="0"/>
              <a:t>Second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4" y="4"/>
          <a:ext cx="135749" cy="143985"/>
        </p:xfrm>
        <a:graphic>
          <a:graphicData uri="http://schemas.openxmlformats.org/presentationml/2006/ole">
            <mc:AlternateContent xmlns:mc="http://schemas.openxmlformats.org/markup-compatibility/2006">
              <mc:Choice xmlns:v="urn:schemas-microsoft-com:vml" Requires="v">
                <p:oleObj spid="_x0000_s118940" name="think-cell Slide" r:id="rId6" imgW="360" imgH="360" progId="">
                  <p:embed/>
                </p:oleObj>
              </mc:Choice>
              <mc:Fallback>
                <p:oleObj name="think-cell Slide" r:id="rId6" imgW="360" imgH="360" progId="">
                  <p:embed/>
                  <p:pic>
                    <p:nvPicPr>
                      <p:cNvPr id="0" name="Picture 7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4"/>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9"/>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4" y="4"/>
          <a:ext cx="135749" cy="143985"/>
        </p:xfrm>
        <a:graphic>
          <a:graphicData uri="http://schemas.openxmlformats.org/presentationml/2006/ole">
            <mc:AlternateContent xmlns:mc="http://schemas.openxmlformats.org/markup-compatibility/2006">
              <mc:Choice xmlns:v="urn:schemas-microsoft-com:vml" Requires="v">
                <p:oleObj spid="_x0000_s119964" name="think-cell Slide" r:id="rId7" imgW="360" imgH="360" progId="">
                  <p:embed/>
                </p:oleObj>
              </mc:Choice>
              <mc:Fallback>
                <p:oleObj name="think-cell Slide" r:id="rId7" imgW="360" imgH="360" progId="">
                  <p:embed/>
                  <p:pic>
                    <p:nvPicPr>
                      <p:cNvPr id="0" name="Picture 7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 y="4"/>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2"/>
          <a:ext cx="146538" cy="158751"/>
        </p:xfrm>
        <a:graphic>
          <a:graphicData uri="http://schemas.openxmlformats.org/presentationml/2006/ole">
            <mc:AlternateContent xmlns:mc="http://schemas.openxmlformats.org/markup-compatibility/2006">
              <mc:Choice xmlns:v="urn:schemas-microsoft-com:vml" Requires="v">
                <p:oleObj spid="_x0000_s124059" name="think-cell Slide" r:id="rId7" imgW="360" imgH="360" progId="">
                  <p:embed/>
                </p:oleObj>
              </mc:Choice>
              <mc:Fallback>
                <p:oleObj name="think-cell Slide" r:id="rId7" imgW="360" imgH="360" progId="">
                  <p:embed/>
                  <p:pic>
                    <p:nvPicPr>
                      <p:cNvPr id="0" name="Picture 7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2"/>
          <a:ext cx="146538" cy="158751"/>
        </p:xfrm>
        <a:graphic>
          <a:graphicData uri="http://schemas.openxmlformats.org/presentationml/2006/ole">
            <mc:AlternateContent xmlns:mc="http://schemas.openxmlformats.org/markup-compatibility/2006">
              <mc:Choice xmlns:v="urn:schemas-microsoft-com:vml" Requires="v">
                <p:oleObj spid="_x0000_s123035" name="think-cell Slide" r:id="rId9" imgW="360" imgH="360" progId="">
                  <p:embed/>
                </p:oleObj>
              </mc:Choice>
              <mc:Fallback>
                <p:oleObj name="think-cell Slide" r:id="rId9" imgW="360" imgH="360" progId="">
                  <p:embed/>
                  <p:pic>
                    <p:nvPicPr>
                      <p:cNvPr id="0" name="Picture 7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2"/>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5"/>
            <a:ext cx="4155820" cy="4041991"/>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5"/>
            <a:ext cx="4155820" cy="4050631"/>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9"/>
            <a:ext cx="4155820" cy="653035"/>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40"/>
            <a:ext cx="4155820" cy="653035"/>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5"/>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5"/>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90"/>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90"/>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2"/>
          <a:ext cx="146538" cy="158751"/>
        </p:xfrm>
        <a:graphic>
          <a:graphicData uri="http://schemas.openxmlformats.org/presentationml/2006/ole">
            <mc:AlternateContent xmlns:mc="http://schemas.openxmlformats.org/markup-compatibility/2006">
              <mc:Choice xmlns:v="urn:schemas-microsoft-com:vml" Requires="v">
                <p:oleObj spid="_x0000_s122011" name="think-cell Slide" r:id="rId5" imgW="360" imgH="360" progId="">
                  <p:embed/>
                </p:oleObj>
              </mc:Choice>
              <mc:Fallback>
                <p:oleObj name="think-cell Slide" r:id="rId5" imgW="360" imgH="360" progId="">
                  <p:embed/>
                  <p:pic>
                    <p:nvPicPr>
                      <p:cNvPr id="0" name="Picture 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4" y="4"/>
          <a:ext cx="135749" cy="143985"/>
        </p:xfrm>
        <a:graphic>
          <a:graphicData uri="http://schemas.openxmlformats.org/presentationml/2006/ole">
            <mc:AlternateContent xmlns:mc="http://schemas.openxmlformats.org/markup-compatibility/2006">
              <mc:Choice xmlns:v="urn:schemas-microsoft-com:vml" Requires="v">
                <p:oleObj spid="_x0000_s76955" name="think-cell Slide" r:id="rId4" imgW="360" imgH="360" progId="">
                  <p:embed/>
                </p:oleObj>
              </mc:Choice>
              <mc:Fallback>
                <p:oleObj name="think-cell Slide" r:id="rId4" imgW="360" imgH="360" progId="">
                  <p:embed/>
                  <p:pic>
                    <p:nvPicPr>
                      <p:cNvPr id="0" name="Picture 7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 y="4"/>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3.xml"/><Relationship Id="rId18" Type="http://schemas.openxmlformats.org/officeDocument/2006/relationships/tags" Target="../tags/tag8.xml"/><Relationship Id="rId3" Type="http://schemas.openxmlformats.org/officeDocument/2006/relationships/slideLayout" Target="../slideLayouts/slideLayout3.xml"/><Relationship Id="rId21" Type="http://schemas.openxmlformats.org/officeDocument/2006/relationships/image" Target="../media/image2.jpeg"/><Relationship Id="rId7" Type="http://schemas.openxmlformats.org/officeDocument/2006/relationships/slideLayout" Target="../slideLayouts/slideLayout7.xml"/><Relationship Id="rId12" Type="http://schemas.openxmlformats.org/officeDocument/2006/relationships/tags" Target="../tags/tag2.xml"/><Relationship Id="rId17"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tags" Target="../tags/tag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tags" Target="../tags/tag5.xml"/><Relationship Id="rId10" Type="http://schemas.openxmlformats.org/officeDocument/2006/relationships/theme" Target="../theme/theme1.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4.xml"/></Relationships>
</file>

<file path=ppt/slideMasters/_rels/slideMaster2.xml.rels><?xml version="1.0" encoding="UTF-8" standalone="yes"?>
<Relationships xmlns="http://schemas.openxmlformats.org/package/2006/relationships"><Relationship Id="rId3" Type="http://schemas.openxmlformats.org/officeDocument/2006/relationships/vmlDrawing" Target="../drawings/vmlDrawing10.vml"/><Relationship Id="rId2" Type="http://schemas.openxmlformats.org/officeDocument/2006/relationships/theme" Target="../theme/theme2.xml"/><Relationship Id="rId1" Type="http://schemas.openxmlformats.org/officeDocument/2006/relationships/slideLayout" Target="../slideLayouts/slideLayout10.x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tags" Target="../tags/tag37.x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tags" Target="../tags/tag48.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3.xml"/><Relationship Id="rId21" Type="http://schemas.openxmlformats.org/officeDocument/2006/relationships/image" Target="../media/image7.png"/><Relationship Id="rId7" Type="http://schemas.openxmlformats.org/officeDocument/2006/relationships/tags" Target="../tags/tag42.xml"/><Relationship Id="rId12" Type="http://schemas.openxmlformats.org/officeDocument/2006/relationships/tags" Target="../tags/tag47.xml"/><Relationship Id="rId17" Type="http://schemas.openxmlformats.org/officeDocument/2006/relationships/image" Target="../media/image5.emf"/><Relationship Id="rId25" Type="http://schemas.openxmlformats.org/officeDocument/2006/relationships/image" Target="../media/image9.png"/><Relationship Id="rId2" Type="http://schemas.openxmlformats.org/officeDocument/2006/relationships/slideLayout" Target="../slideLayouts/slideLayout12.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1.xml"/><Relationship Id="rId6" Type="http://schemas.openxmlformats.org/officeDocument/2006/relationships/tags" Target="../tags/tag41.xml"/><Relationship Id="rId11" Type="http://schemas.openxmlformats.org/officeDocument/2006/relationships/tags" Target="../tags/tag46.xml"/><Relationship Id="rId24" Type="http://schemas.openxmlformats.org/officeDocument/2006/relationships/hyperlink" Target="http://www.youtube.com/capgeminimedia" TargetMode="External"/><Relationship Id="rId5" Type="http://schemas.openxmlformats.org/officeDocument/2006/relationships/vmlDrawing" Target="../drawings/vmlDrawing12.vml"/><Relationship Id="rId15" Type="http://schemas.openxmlformats.org/officeDocument/2006/relationships/oleObject" Target="../embeddings/oleObject12.bin"/><Relationship Id="rId23" Type="http://schemas.openxmlformats.org/officeDocument/2006/relationships/image" Target="../media/image8.png"/><Relationship Id="rId28" Type="http://schemas.openxmlformats.org/officeDocument/2006/relationships/image" Target="../media/image4.jpeg"/><Relationship Id="rId10" Type="http://schemas.openxmlformats.org/officeDocument/2006/relationships/tags" Target="../tags/tag45.xml"/><Relationship Id="rId19" Type="http://schemas.openxmlformats.org/officeDocument/2006/relationships/image" Target="../media/image6.png"/><Relationship Id="rId4" Type="http://schemas.openxmlformats.org/officeDocument/2006/relationships/theme" Target="../theme/theme3.xml"/><Relationship Id="rId9" Type="http://schemas.openxmlformats.org/officeDocument/2006/relationships/tags" Target="../tags/tag44.xml"/><Relationship Id="rId14" Type="http://schemas.openxmlformats.org/officeDocument/2006/relationships/tags" Target="../tags/tag49.xml"/><Relationship Id="rId22" Type="http://schemas.openxmlformats.org/officeDocument/2006/relationships/hyperlink" Target="http://www.twitter.com/capgemini" TargetMode="External"/><Relationship Id="rId27" Type="http://schemas.openxmlformats.org/officeDocument/2006/relationships/image" Target="../media/image10.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2"/>
            </p:custDataLst>
          </p:nvPr>
        </p:nvGraphicFramePr>
        <p:xfrm>
          <a:off x="1" y="2"/>
          <a:ext cx="146538" cy="158751"/>
        </p:xfrm>
        <a:graphic>
          <a:graphicData uri="http://schemas.openxmlformats.org/presentationml/2006/ole">
            <mc:AlternateContent xmlns:mc="http://schemas.openxmlformats.org/markup-compatibility/2006">
              <mc:Choice xmlns:v="urn:schemas-microsoft-com:vml" Requires="v">
                <p:oleObj spid="_x0000_s2203" name="think-cell Slide" r:id="rId19" imgW="360" imgH="360" progId="">
                  <p:embed/>
                </p:oleObj>
              </mc:Choice>
              <mc:Fallback>
                <p:oleObj name="think-cell Slide" r:id="rId19" imgW="360" imgH="360" progId="">
                  <p:embed/>
                  <p:pic>
                    <p:nvPicPr>
                      <p:cNvPr id="0" name="Picture 7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 y="2"/>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3"/>
            </p:custDataLst>
          </p:nvPr>
        </p:nvSpPr>
        <p:spPr>
          <a:xfrm>
            <a:off x="5" y="3"/>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4"/>
            </p:custDataLst>
          </p:nvPr>
        </p:nvSpPr>
        <p:spPr>
          <a:xfrm>
            <a:off x="298520" y="1501979"/>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5"/>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6"/>
            </p:custDataLst>
          </p:nvPr>
        </p:nvSpPr>
        <p:spPr bwMode="auto">
          <a:xfrm>
            <a:off x="6" y="676401"/>
            <a:ext cx="9143999" cy="72812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7"/>
            </p:custDataLst>
          </p:nvPr>
        </p:nvSpPr>
        <p:spPr bwMode="auto">
          <a:xfrm>
            <a:off x="6223232" y="6623407"/>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18"/>
            </p:custDataLst>
          </p:nvPr>
        </p:nvCxnSpPr>
        <p:spPr>
          <a:xfrm flipH="1">
            <a:off x="6"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1" cstate="print"/>
          <a:stretch>
            <a:fillRect/>
          </a:stretch>
        </p:blipFill>
        <p:spPr>
          <a:xfrm>
            <a:off x="270463" y="6439029"/>
            <a:ext cx="1438102" cy="344979"/>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928" r:id="rId1"/>
    <p:sldLayoutId id="2147483989" r:id="rId2"/>
    <p:sldLayoutId id="2147483965" r:id="rId3"/>
    <p:sldLayoutId id="2147483966" r:id="rId4"/>
    <p:sldLayoutId id="2147483962" r:id="rId5"/>
    <p:sldLayoutId id="2147483963" r:id="rId6"/>
    <p:sldLayoutId id="2147483968" r:id="rId7"/>
    <p:sldLayoutId id="2147483964" r:id="rId8"/>
    <p:sldLayoutId id="2147483934" r:id="rId9"/>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nvPr>
        </p:nvGraphicFramePr>
        <p:xfrm>
          <a:off x="0" y="2"/>
          <a:ext cx="146538" cy="158751"/>
        </p:xfrm>
        <a:graphic>
          <a:graphicData uri="http://schemas.openxmlformats.org/presentationml/2006/ole">
            <mc:AlternateContent xmlns:mc="http://schemas.openxmlformats.org/markup-compatibility/2006">
              <mc:Choice xmlns:v="urn:schemas-microsoft-com:vml" Requires="v">
                <p:oleObj spid="_x0000_s129179" name="think-cell Slide" r:id="rId5" imgW="360" imgH="360" progId="">
                  <p:embed/>
                </p:oleObj>
              </mc:Choice>
              <mc:Fallback>
                <p:oleObj name="think-cell Slide" r:id="rId5" imgW="360" imgH="360" progId="">
                  <p:embed/>
                  <p:pic>
                    <p:nvPicPr>
                      <p:cNvPr id="0" name="Picture 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71"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2"/>
          <a:ext cx="146538" cy="158751"/>
        </p:xfrm>
        <a:graphic>
          <a:graphicData uri="http://schemas.openxmlformats.org/presentationml/2006/ole">
            <mc:AlternateContent xmlns:mc="http://schemas.openxmlformats.org/markup-compatibility/2006">
              <mc:Choice xmlns:v="urn:schemas-microsoft-com:vml" Requires="v">
                <p:oleObj spid="_x0000_s133275" name="think-cell Slide" r:id="rId15" imgW="360" imgH="360" progId="">
                  <p:embed/>
                </p:oleObj>
              </mc:Choice>
              <mc:Fallback>
                <p:oleObj name="think-cell Slide" r:id="rId15" imgW="360" imgH="360" progId="">
                  <p:embed/>
                  <p:pic>
                    <p:nvPicPr>
                      <p:cNvPr id="0" name="Picture 7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2"/>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29" y="1677995"/>
            <a:ext cx="9145530" cy="5180007"/>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8"/>
            </p:custDataLst>
          </p:nvPr>
        </p:nvPicPr>
        <p:blipFill>
          <a:blip r:embed="rId17" cstate="email"/>
          <a:stretch>
            <a:fillRect/>
          </a:stretch>
        </p:blipFill>
        <p:spPr bwMode="auto">
          <a:xfrm>
            <a:off x="5510275" y="1119832"/>
            <a:ext cx="2873702" cy="238571"/>
          </a:xfrm>
          <a:prstGeom prst="rect">
            <a:avLst/>
          </a:prstGeom>
          <a:noFill/>
          <a:ln>
            <a:noFill/>
          </a:ln>
        </p:spPr>
      </p:pic>
      <p:sp>
        <p:nvSpPr>
          <p:cNvPr id="15" name="Rectangle 14"/>
          <p:cNvSpPr/>
          <p:nvPr>
            <p:custDataLst>
              <p:tags r:id="rId9"/>
            </p:custDataLst>
          </p:nvPr>
        </p:nvSpPr>
        <p:spPr>
          <a:xfrm>
            <a:off x="6049249"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tretch>
            <a:fillRect/>
          </a:stretch>
        </p:blipFill>
        <p:spPr bwMode="auto">
          <a:xfrm>
            <a:off x="7079301" y="5932547"/>
            <a:ext cx="276225" cy="266700"/>
          </a:xfrm>
          <a:prstGeom prst="rect">
            <a:avLst/>
          </a:prstGeom>
          <a:noFill/>
          <a:ln>
            <a:noFill/>
          </a:ln>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tretch>
            <a:fillRect/>
          </a:stretch>
        </p:blipFill>
        <p:spPr bwMode="auto">
          <a:xfrm>
            <a:off x="7374619" y="5932547"/>
            <a:ext cx="285750" cy="266700"/>
          </a:xfrm>
          <a:prstGeom prst="rect">
            <a:avLst/>
          </a:prstGeom>
          <a:noFill/>
          <a:ln>
            <a:noFill/>
          </a:ln>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tretch>
            <a:fillRect/>
          </a:stretch>
        </p:blipFill>
        <p:spPr bwMode="auto">
          <a:xfrm>
            <a:off x="7993389" y="5932547"/>
            <a:ext cx="285750" cy="266700"/>
          </a:xfrm>
          <a:prstGeom prst="rect">
            <a:avLst/>
          </a:prstGeom>
          <a:noFill/>
          <a:ln>
            <a:noFill/>
          </a:ln>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tretch>
            <a:fillRect/>
          </a:stretch>
        </p:blipFill>
        <p:spPr bwMode="auto">
          <a:xfrm>
            <a:off x="8301091" y="5932547"/>
            <a:ext cx="285750" cy="266700"/>
          </a:xfrm>
          <a:prstGeom prst="rect">
            <a:avLst/>
          </a:prstGeom>
          <a:noFill/>
          <a:ln>
            <a:noFill/>
          </a:ln>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7696613" y="5932548"/>
            <a:ext cx="252001"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8" cstate="print"/>
          <a:stretch>
            <a:fillRect/>
          </a:stretch>
        </p:blipFill>
        <p:spPr>
          <a:xfrm>
            <a:off x="796937" y="896215"/>
            <a:ext cx="2880360" cy="6858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972" r:id="rId1"/>
    <p:sldLayoutId id="2147483973" r:id="rId2"/>
    <p:sldLayoutId id="2147483961" r:id="rId3"/>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 y="2721388"/>
            <a:ext cx="5035137" cy="1850613"/>
          </a:xfrm>
        </p:spPr>
        <p:txBody>
          <a:bodyPr/>
          <a:lstStyle/>
          <a:p>
            <a:r>
              <a:rPr lang="en-US" sz="3800" dirty="0" smtClean="0"/>
              <a:t>SPARC PoC –</a:t>
            </a:r>
            <a:br>
              <a:rPr lang="en-US" sz="3800" dirty="0" smtClean="0"/>
            </a:br>
            <a:r>
              <a:rPr lang="en-US" sz="3800" dirty="0" smtClean="0"/>
              <a:t>Functional and Technical Demo</a:t>
            </a:r>
            <a:endParaRPr lang="en-US" sz="3800" dirty="0"/>
          </a:p>
        </p:txBody>
      </p:sp>
      <p:sp>
        <p:nvSpPr>
          <p:cNvPr id="3" name="Sous-titre 2"/>
          <p:cNvSpPr>
            <a:spLocks noGrp="1"/>
          </p:cNvSpPr>
          <p:nvPr>
            <p:ph type="subTitle" idx="1"/>
          </p:nvPr>
        </p:nvSpPr>
        <p:spPr>
          <a:xfrm>
            <a:off x="4491617" y="5983306"/>
            <a:ext cx="4652387" cy="417497"/>
          </a:xfrm>
        </p:spPr>
        <p:txBody>
          <a:bodyPr/>
          <a:lstStyle/>
          <a:p>
            <a:r>
              <a:rPr lang="en-US" sz="2400" b="1" dirty="0" smtClean="0">
                <a:latin typeface="+mj-lt"/>
              </a:rPr>
              <a:t>Capgemini, </a:t>
            </a:r>
            <a:r>
              <a:rPr lang="en-US" sz="2400" b="1" dirty="0">
                <a:latin typeface="+mj-lt"/>
              </a:rPr>
              <a:t>7</a:t>
            </a:r>
            <a:r>
              <a:rPr lang="en-US" sz="2400" b="1" baseline="30000" dirty="0" smtClean="0">
                <a:latin typeface="+mj-lt"/>
              </a:rPr>
              <a:t>th</a:t>
            </a:r>
            <a:r>
              <a:rPr lang="en-US" sz="2400" b="1" dirty="0" smtClean="0">
                <a:latin typeface="+mj-lt"/>
              </a:rPr>
              <a:t> Sept 2016</a:t>
            </a:r>
            <a:endParaRPr lang="en-US" sz="2400" b="1" dirty="0">
              <a:latin typeface="+mj-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2800" dirty="0" smtClean="0"/>
              <a:t>RE– Future State </a:t>
            </a:r>
            <a:r>
              <a:rPr lang="en-US" sz="2800" dirty="0"/>
              <a:t>S</a:t>
            </a:r>
            <a:r>
              <a:rPr lang="en-US" sz="2800" dirty="0" smtClean="0"/>
              <a:t>olution </a:t>
            </a:r>
            <a:r>
              <a:rPr lang="en-US" sz="2800" dirty="0"/>
              <a:t>M</a:t>
            </a:r>
            <a:r>
              <a:rPr lang="en-US" sz="2800" dirty="0" smtClean="0"/>
              <a:t>apping</a:t>
            </a:r>
            <a:endParaRPr lang="en-US" dirty="0"/>
          </a:p>
        </p:txBody>
      </p:sp>
      <p:sp>
        <p:nvSpPr>
          <p:cNvPr id="7" name="Rectangle 6"/>
          <p:cNvSpPr/>
          <p:nvPr/>
        </p:nvSpPr>
        <p:spPr>
          <a:xfrm>
            <a:off x="152403" y="1434663"/>
            <a:ext cx="8821281" cy="4840014"/>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defTabSz="914400"/>
            <a:endParaRPr lang="en-US" sz="900" dirty="0">
              <a:solidFill>
                <a:srgbClr val="000000"/>
              </a:solidFill>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3501446337"/>
              </p:ext>
            </p:extLst>
          </p:nvPr>
        </p:nvGraphicFramePr>
        <p:xfrm>
          <a:off x="382772" y="1632923"/>
          <a:ext cx="8208333" cy="4578472"/>
        </p:xfrm>
        <a:graphic>
          <a:graphicData uri="http://schemas.openxmlformats.org/drawingml/2006/table">
            <a:tbl>
              <a:tblPr firstRow="1" bandRow="1">
                <a:tableStyleId>{7DF18680-E054-41AD-8BC1-D1AEF772440D}</a:tableStyleId>
              </a:tblPr>
              <a:tblGrid>
                <a:gridCol w="560203"/>
                <a:gridCol w="4912019"/>
                <a:gridCol w="2736111"/>
              </a:tblGrid>
              <a:tr h="507539">
                <a:tc>
                  <a:txBody>
                    <a:bodyPr/>
                    <a:lstStyle/>
                    <a:p>
                      <a:pPr algn="ctr"/>
                      <a:r>
                        <a:rPr lang="en-US" dirty="0" smtClean="0"/>
                        <a:t>#</a:t>
                      </a:r>
                      <a:endParaRPr lang="en-US" dirty="0"/>
                    </a:p>
                  </a:txBody>
                  <a:tcPr/>
                </a:tc>
                <a:tc>
                  <a:txBody>
                    <a:bodyPr/>
                    <a:lstStyle/>
                    <a:p>
                      <a:pPr algn="ctr"/>
                      <a:r>
                        <a:rPr lang="en-US" dirty="0" smtClean="0"/>
                        <a:t>Capability</a:t>
                      </a:r>
                      <a:endParaRPr lang="en-US" dirty="0"/>
                    </a:p>
                  </a:txBody>
                  <a:tcPr/>
                </a:tc>
                <a:tc>
                  <a:txBody>
                    <a:bodyPr/>
                    <a:lstStyle/>
                    <a:p>
                      <a:pPr algn="ctr"/>
                      <a:r>
                        <a:rPr lang="en-US" dirty="0" smtClean="0"/>
                        <a:t>Achieved by</a:t>
                      </a:r>
                      <a:endParaRPr lang="en-US" dirty="0"/>
                    </a:p>
                  </a:txBody>
                  <a:tcPr/>
                </a:tc>
              </a:tr>
              <a:tr h="507539">
                <a:tc>
                  <a:txBody>
                    <a:bodyPr/>
                    <a:lstStyle/>
                    <a:p>
                      <a:pPr marL="0" algn="ctr" defTabSz="914342" rtl="0" eaLnBrk="1" fontAlgn="ctr" latinLnBrk="0" hangingPunct="1">
                        <a:buClr>
                          <a:srgbClr val="000000"/>
                        </a:buClr>
                        <a:buSzPts val="1400"/>
                        <a:buFont typeface="Wingdings"/>
                        <a:buNone/>
                      </a:pPr>
                      <a:r>
                        <a:rPr lang="en-US" sz="1400" u="none" strike="noStrike" kern="1200" dirty="0" smtClean="0">
                          <a:solidFill>
                            <a:schemeClr val="dk1"/>
                          </a:solidFill>
                          <a:effectLst/>
                          <a:latin typeface="+mn-lt"/>
                          <a:ea typeface="+mn-ea"/>
                          <a:cs typeface="+mn-cs"/>
                        </a:rPr>
                        <a:t>1</a:t>
                      </a:r>
                      <a:endParaRPr lang="en-US" sz="1400" u="none" strike="noStrike" kern="1200" dirty="0">
                        <a:solidFill>
                          <a:schemeClr val="dk1"/>
                        </a:solidFill>
                        <a:effectLst/>
                        <a:latin typeface="+mn-lt"/>
                        <a:ea typeface="+mn-ea"/>
                        <a:cs typeface="+mn-cs"/>
                      </a:endParaRPr>
                    </a:p>
                  </a:txBody>
                  <a:tcPr marL="342900" marR="9525" marT="9525" marB="0" anchor="ctr"/>
                </a:tc>
                <a:tc>
                  <a:txBody>
                    <a:bodyPr/>
                    <a:lstStyle/>
                    <a:p>
                      <a:pPr algn="l" rtl="0" fontAlgn="ctr">
                        <a:buClr>
                          <a:srgbClr val="000000"/>
                        </a:buClr>
                        <a:buSzPts val="1400"/>
                        <a:buFont typeface="Wingdings"/>
                        <a:buNone/>
                      </a:pPr>
                      <a:r>
                        <a:rPr lang="en-US" sz="1400" u="none" strike="noStrike" dirty="0" smtClean="0">
                          <a:effectLst/>
                        </a:rPr>
                        <a:t>Lookup table</a:t>
                      </a:r>
                      <a:endParaRPr lang="en-US" sz="1400" b="0" i="0" u="none" strike="noStrike" dirty="0">
                        <a:solidFill>
                          <a:srgbClr val="000000"/>
                        </a:solidFill>
                        <a:effectLst/>
                        <a:latin typeface="Wingdings"/>
                      </a:endParaRPr>
                    </a:p>
                  </a:txBody>
                  <a:tcPr marL="342900" marR="9525" marT="9525" marB="0" anchor="ctr"/>
                </a:tc>
                <a:tc>
                  <a:txBody>
                    <a:bodyPr/>
                    <a:lstStyle/>
                    <a:p>
                      <a:pPr marL="0" algn="l" defTabSz="914342" rtl="0" eaLnBrk="1" fontAlgn="ctr" latinLnBrk="0" hangingPunct="1">
                        <a:buClr>
                          <a:srgbClr val="000000"/>
                        </a:buClr>
                        <a:buSzPts val="1400"/>
                        <a:buFont typeface="Wingdings"/>
                        <a:buNone/>
                      </a:pPr>
                      <a:r>
                        <a:rPr lang="en-US" sz="1400" u="none" strike="noStrike" kern="1200" dirty="0" smtClean="0">
                          <a:solidFill>
                            <a:schemeClr val="dk1"/>
                          </a:solidFill>
                          <a:effectLst/>
                          <a:latin typeface="+mn-lt"/>
                          <a:ea typeface="+mn-ea"/>
                          <a:cs typeface="+mn-cs"/>
                        </a:rPr>
                        <a:t>Decision</a:t>
                      </a:r>
                      <a:r>
                        <a:rPr lang="en-US" sz="1400" u="none" strike="noStrike" kern="1200" baseline="0" dirty="0" smtClean="0">
                          <a:solidFill>
                            <a:schemeClr val="dk1"/>
                          </a:solidFill>
                          <a:effectLst/>
                          <a:latin typeface="+mn-lt"/>
                          <a:ea typeface="+mn-ea"/>
                          <a:cs typeface="+mn-cs"/>
                        </a:rPr>
                        <a:t> Table (Rule based)</a:t>
                      </a:r>
                      <a:endParaRPr lang="en-US" sz="1400" u="none" strike="noStrike" kern="1200" dirty="0">
                        <a:solidFill>
                          <a:schemeClr val="dk1"/>
                        </a:solidFill>
                        <a:effectLst/>
                        <a:latin typeface="+mn-lt"/>
                        <a:ea typeface="+mn-ea"/>
                        <a:cs typeface="+mn-cs"/>
                      </a:endParaRPr>
                    </a:p>
                  </a:txBody>
                  <a:tcPr anchor="ctr"/>
                </a:tc>
              </a:tr>
              <a:tr h="507539">
                <a:tc>
                  <a:txBody>
                    <a:bodyPr/>
                    <a:lstStyle/>
                    <a:p>
                      <a:pPr marL="0" algn="ctr" defTabSz="914342" rtl="0" eaLnBrk="1" fontAlgn="ctr" latinLnBrk="0" hangingPunct="1">
                        <a:buClr>
                          <a:srgbClr val="000000"/>
                        </a:buClr>
                        <a:buSzPts val="1400"/>
                        <a:buFont typeface="Wingdings"/>
                        <a:buNone/>
                      </a:pPr>
                      <a:r>
                        <a:rPr lang="en-US" sz="1400" u="none" strike="noStrike" kern="1200" dirty="0" smtClean="0">
                          <a:solidFill>
                            <a:schemeClr val="dk1"/>
                          </a:solidFill>
                          <a:effectLst/>
                          <a:latin typeface="+mn-lt"/>
                          <a:ea typeface="+mn-ea"/>
                          <a:cs typeface="+mn-cs"/>
                        </a:rPr>
                        <a:t>2</a:t>
                      </a:r>
                      <a:endParaRPr lang="en-US" sz="1400" u="none" strike="noStrike" kern="1200" dirty="0">
                        <a:solidFill>
                          <a:schemeClr val="dk1"/>
                        </a:solidFill>
                        <a:effectLst/>
                        <a:latin typeface="+mn-lt"/>
                        <a:ea typeface="+mn-ea"/>
                        <a:cs typeface="+mn-cs"/>
                      </a:endParaRPr>
                    </a:p>
                  </a:txBody>
                  <a:tcPr marL="342900" marR="9525" marT="9525" marB="0" anchor="ctr"/>
                </a:tc>
                <a:tc>
                  <a:txBody>
                    <a:bodyPr/>
                    <a:lstStyle/>
                    <a:p>
                      <a:pPr algn="l" rtl="0" fontAlgn="ctr">
                        <a:buClr>
                          <a:srgbClr val="000000"/>
                        </a:buClr>
                        <a:buSzPts val="1400"/>
                        <a:buFont typeface="Wingdings"/>
                        <a:buNone/>
                      </a:pPr>
                      <a:r>
                        <a:rPr lang="en-US" sz="1400" u="none" strike="noStrike" dirty="0" smtClean="0">
                          <a:effectLst/>
                        </a:rPr>
                        <a:t>Looping</a:t>
                      </a:r>
                      <a:endParaRPr lang="en-US" sz="1400" b="0" i="0" u="none" strike="noStrike" dirty="0">
                        <a:solidFill>
                          <a:srgbClr val="000000"/>
                        </a:solidFill>
                        <a:effectLst/>
                        <a:latin typeface="Wingdings"/>
                      </a:endParaRPr>
                    </a:p>
                  </a:txBody>
                  <a:tcPr marL="342900" marR="9525" marT="9525" marB="0" anchor="ctr"/>
                </a:tc>
                <a:tc>
                  <a:txBody>
                    <a:bodyPr/>
                    <a:lstStyle/>
                    <a:p>
                      <a:pPr marL="0" algn="l" defTabSz="914342" rtl="0" eaLnBrk="1" fontAlgn="ctr" latinLnBrk="0" hangingPunct="1">
                        <a:buClr>
                          <a:srgbClr val="000000"/>
                        </a:buClr>
                        <a:buSzPts val="1400"/>
                        <a:buFont typeface="Wingdings"/>
                        <a:buNone/>
                      </a:pPr>
                      <a:r>
                        <a:rPr lang="en-US" sz="1400" u="none" strike="noStrike" kern="1200" dirty="0" smtClean="0">
                          <a:solidFill>
                            <a:schemeClr val="dk1"/>
                          </a:solidFill>
                          <a:effectLst/>
                          <a:latin typeface="+mn-lt"/>
                          <a:ea typeface="+mn-ea"/>
                          <a:cs typeface="+mn-cs"/>
                        </a:rPr>
                        <a:t>DRLs</a:t>
                      </a:r>
                      <a:r>
                        <a:rPr lang="en-US" sz="1400" u="none" strike="noStrike" kern="1200" baseline="0" dirty="0" smtClean="0">
                          <a:solidFill>
                            <a:schemeClr val="dk1"/>
                          </a:solidFill>
                          <a:effectLst/>
                          <a:latin typeface="+mn-lt"/>
                          <a:ea typeface="+mn-ea"/>
                          <a:cs typeface="+mn-cs"/>
                        </a:rPr>
                        <a:t> (Rule based)</a:t>
                      </a:r>
                      <a:endParaRPr lang="en-US" sz="1400" u="none" strike="noStrike" kern="1200" dirty="0">
                        <a:solidFill>
                          <a:schemeClr val="dk1"/>
                        </a:solidFill>
                        <a:effectLst/>
                        <a:latin typeface="+mn-lt"/>
                        <a:ea typeface="+mn-ea"/>
                        <a:cs typeface="+mn-cs"/>
                      </a:endParaRPr>
                    </a:p>
                  </a:txBody>
                  <a:tcPr anchor="ctr"/>
                </a:tc>
              </a:tr>
              <a:tr h="507539">
                <a:tc>
                  <a:txBody>
                    <a:bodyPr/>
                    <a:lstStyle/>
                    <a:p>
                      <a:pPr marL="0" algn="ctr" defTabSz="914342" rtl="0" eaLnBrk="1" fontAlgn="ctr" latinLnBrk="0" hangingPunct="1">
                        <a:buClr>
                          <a:srgbClr val="000000"/>
                        </a:buClr>
                        <a:buSzPts val="1400"/>
                        <a:buFont typeface="Wingdings"/>
                        <a:buNone/>
                      </a:pPr>
                      <a:r>
                        <a:rPr lang="en-US" sz="1400" u="none" strike="noStrike" kern="1200" dirty="0" smtClean="0">
                          <a:solidFill>
                            <a:schemeClr val="dk1"/>
                          </a:solidFill>
                          <a:effectLst/>
                          <a:latin typeface="+mn-lt"/>
                          <a:ea typeface="+mn-ea"/>
                          <a:cs typeface="+mn-cs"/>
                        </a:rPr>
                        <a:t>3</a:t>
                      </a:r>
                      <a:endParaRPr lang="en-US" sz="1400" u="none" strike="noStrike" kern="1200" dirty="0">
                        <a:solidFill>
                          <a:schemeClr val="dk1"/>
                        </a:solidFill>
                        <a:effectLst/>
                        <a:latin typeface="+mn-lt"/>
                        <a:ea typeface="+mn-ea"/>
                        <a:cs typeface="+mn-cs"/>
                      </a:endParaRPr>
                    </a:p>
                  </a:txBody>
                  <a:tcPr marL="342900" marR="9525" marT="9525" marB="0" anchor="ctr"/>
                </a:tc>
                <a:tc>
                  <a:txBody>
                    <a:bodyPr/>
                    <a:lstStyle/>
                    <a:p>
                      <a:pPr algn="l" rtl="0" fontAlgn="ctr">
                        <a:buClr>
                          <a:srgbClr val="000000"/>
                        </a:buClr>
                        <a:buSzPts val="1400"/>
                        <a:buFont typeface="Wingdings"/>
                        <a:buNone/>
                      </a:pPr>
                      <a:r>
                        <a:rPr lang="en-US" sz="1400" u="none" strike="noStrike" dirty="0" smtClean="0">
                          <a:effectLst/>
                        </a:rPr>
                        <a:t>Initialization/Assignment</a:t>
                      </a:r>
                      <a:endParaRPr lang="en-US" sz="1400" b="0" i="0" u="none" strike="noStrike" dirty="0">
                        <a:solidFill>
                          <a:srgbClr val="000000"/>
                        </a:solidFill>
                        <a:effectLst/>
                        <a:latin typeface="Wingdings"/>
                      </a:endParaRPr>
                    </a:p>
                  </a:txBody>
                  <a:tcPr marL="342900" marR="9525" marT="9525" marB="0" anchor="ctr"/>
                </a:tc>
                <a:tc>
                  <a:txBody>
                    <a:bodyPr/>
                    <a:lstStyle/>
                    <a:p>
                      <a:pPr marL="0" marR="0" indent="0" algn="l" defTabSz="914342" rtl="0" eaLnBrk="1" fontAlgn="ctr" latinLnBrk="0" hangingPunct="1">
                        <a:lnSpc>
                          <a:spcPct val="100000"/>
                        </a:lnSpc>
                        <a:spcBef>
                          <a:spcPts val="0"/>
                        </a:spcBef>
                        <a:spcAft>
                          <a:spcPts val="0"/>
                        </a:spcAft>
                        <a:buClr>
                          <a:srgbClr val="000000"/>
                        </a:buClr>
                        <a:buSzPts val="1400"/>
                        <a:buFont typeface="Wingdings"/>
                        <a:buNone/>
                        <a:tabLst/>
                        <a:defRPr/>
                      </a:pPr>
                      <a:r>
                        <a:rPr lang="en-US" sz="1400" u="none" strike="noStrike" kern="1200" dirty="0" smtClean="0">
                          <a:solidFill>
                            <a:schemeClr val="dk1"/>
                          </a:solidFill>
                          <a:effectLst/>
                          <a:latin typeface="+mn-lt"/>
                          <a:ea typeface="+mn-ea"/>
                          <a:cs typeface="+mn-cs"/>
                        </a:rPr>
                        <a:t>Decision</a:t>
                      </a:r>
                      <a:r>
                        <a:rPr lang="en-US" sz="1400" u="none" strike="noStrike" kern="1200" baseline="0" dirty="0" smtClean="0">
                          <a:solidFill>
                            <a:schemeClr val="dk1"/>
                          </a:solidFill>
                          <a:effectLst/>
                          <a:latin typeface="+mn-lt"/>
                          <a:ea typeface="+mn-ea"/>
                          <a:cs typeface="+mn-cs"/>
                        </a:rPr>
                        <a:t> Table (Rule based)</a:t>
                      </a:r>
                      <a:endParaRPr lang="en-US" sz="1400" u="none" strike="noStrike" kern="1200" dirty="0" smtClean="0">
                        <a:solidFill>
                          <a:schemeClr val="dk1"/>
                        </a:solidFill>
                        <a:effectLst/>
                        <a:latin typeface="+mn-lt"/>
                        <a:ea typeface="+mn-ea"/>
                        <a:cs typeface="+mn-cs"/>
                      </a:endParaRPr>
                    </a:p>
                  </a:txBody>
                  <a:tcPr anchor="ctr"/>
                </a:tc>
              </a:tr>
              <a:tr h="507539">
                <a:tc>
                  <a:txBody>
                    <a:bodyPr/>
                    <a:lstStyle/>
                    <a:p>
                      <a:pPr marL="0" algn="ctr" defTabSz="914342" rtl="0" eaLnBrk="1" fontAlgn="ctr" latinLnBrk="0" hangingPunct="1">
                        <a:buClr>
                          <a:srgbClr val="000000"/>
                        </a:buClr>
                        <a:buSzPts val="1400"/>
                        <a:buFont typeface="Wingdings"/>
                        <a:buNone/>
                      </a:pPr>
                      <a:r>
                        <a:rPr lang="en-US" sz="1400" u="none" strike="noStrike" kern="1200" dirty="0" smtClean="0">
                          <a:solidFill>
                            <a:schemeClr val="dk1"/>
                          </a:solidFill>
                          <a:effectLst/>
                          <a:latin typeface="+mn-lt"/>
                          <a:ea typeface="+mn-ea"/>
                          <a:cs typeface="+mn-cs"/>
                        </a:rPr>
                        <a:t>4</a:t>
                      </a:r>
                      <a:endParaRPr lang="en-US" sz="1400" u="none" strike="noStrike" kern="1200" dirty="0">
                        <a:solidFill>
                          <a:schemeClr val="dk1"/>
                        </a:solidFill>
                        <a:effectLst/>
                        <a:latin typeface="+mn-lt"/>
                        <a:ea typeface="+mn-ea"/>
                        <a:cs typeface="+mn-cs"/>
                      </a:endParaRPr>
                    </a:p>
                  </a:txBody>
                  <a:tcPr marL="342900" marR="9525" marT="9525" marB="0" anchor="ctr"/>
                </a:tc>
                <a:tc>
                  <a:txBody>
                    <a:bodyPr/>
                    <a:lstStyle/>
                    <a:p>
                      <a:pPr algn="l" rtl="0" fontAlgn="ctr">
                        <a:buClr>
                          <a:srgbClr val="000000"/>
                        </a:buClr>
                        <a:buSzPts val="1400"/>
                        <a:buFont typeface="Wingdings"/>
                        <a:buNone/>
                      </a:pPr>
                      <a:r>
                        <a:rPr lang="en-US" sz="1400" u="none" strike="noStrike" dirty="0" smtClean="0">
                          <a:effectLst/>
                        </a:rPr>
                        <a:t>Conditional Initialization</a:t>
                      </a:r>
                      <a:endParaRPr lang="en-US" sz="1400" b="0" i="0" u="none" strike="noStrike" dirty="0">
                        <a:solidFill>
                          <a:srgbClr val="000000"/>
                        </a:solidFill>
                        <a:effectLst/>
                        <a:latin typeface="Wingdings"/>
                      </a:endParaRPr>
                    </a:p>
                  </a:txBody>
                  <a:tcPr marL="342900" marR="9525" marT="9525" marB="0" anchor="ctr"/>
                </a:tc>
                <a:tc>
                  <a:txBody>
                    <a:bodyPr/>
                    <a:lstStyle/>
                    <a:p>
                      <a:pPr marL="0" marR="0" indent="0" algn="l" defTabSz="914342" rtl="0" eaLnBrk="1" fontAlgn="ctr" latinLnBrk="0" hangingPunct="1">
                        <a:lnSpc>
                          <a:spcPct val="100000"/>
                        </a:lnSpc>
                        <a:spcBef>
                          <a:spcPts val="0"/>
                        </a:spcBef>
                        <a:spcAft>
                          <a:spcPts val="0"/>
                        </a:spcAft>
                        <a:buClr>
                          <a:srgbClr val="000000"/>
                        </a:buClr>
                        <a:buSzPts val="1400"/>
                        <a:buFont typeface="Wingdings"/>
                        <a:buNone/>
                        <a:tabLst/>
                        <a:defRPr/>
                      </a:pPr>
                      <a:r>
                        <a:rPr lang="en-US" sz="1400" u="none" strike="noStrike" kern="1200" dirty="0" smtClean="0">
                          <a:solidFill>
                            <a:schemeClr val="dk1"/>
                          </a:solidFill>
                          <a:effectLst/>
                          <a:latin typeface="+mn-lt"/>
                          <a:ea typeface="+mn-ea"/>
                          <a:cs typeface="+mn-cs"/>
                        </a:rPr>
                        <a:t>Decision</a:t>
                      </a:r>
                      <a:r>
                        <a:rPr lang="en-US" sz="1400" u="none" strike="noStrike" kern="1200" baseline="0" dirty="0" smtClean="0">
                          <a:solidFill>
                            <a:schemeClr val="dk1"/>
                          </a:solidFill>
                          <a:effectLst/>
                          <a:latin typeface="+mn-lt"/>
                          <a:ea typeface="+mn-ea"/>
                          <a:cs typeface="+mn-cs"/>
                        </a:rPr>
                        <a:t> Table (Rule based)</a:t>
                      </a:r>
                      <a:endParaRPr lang="en-US" sz="1400" u="none" strike="noStrike" kern="1200" dirty="0" smtClean="0">
                        <a:solidFill>
                          <a:schemeClr val="dk1"/>
                        </a:solidFill>
                        <a:effectLst/>
                        <a:latin typeface="+mn-lt"/>
                        <a:ea typeface="+mn-ea"/>
                        <a:cs typeface="+mn-cs"/>
                      </a:endParaRPr>
                    </a:p>
                  </a:txBody>
                  <a:tcPr anchor="ctr"/>
                </a:tc>
              </a:tr>
              <a:tr h="507539">
                <a:tc>
                  <a:txBody>
                    <a:bodyPr/>
                    <a:lstStyle/>
                    <a:p>
                      <a:pPr marL="0" algn="ctr" defTabSz="914342" rtl="0" eaLnBrk="1" fontAlgn="ctr" latinLnBrk="0" hangingPunct="1">
                        <a:buClr>
                          <a:srgbClr val="000000"/>
                        </a:buClr>
                        <a:buSzPts val="1400"/>
                        <a:buFont typeface="Wingdings"/>
                        <a:buNone/>
                      </a:pPr>
                      <a:r>
                        <a:rPr lang="en-US" sz="1400" u="none" strike="noStrike" kern="1200" dirty="0" smtClean="0">
                          <a:solidFill>
                            <a:schemeClr val="dk1"/>
                          </a:solidFill>
                          <a:effectLst/>
                          <a:latin typeface="+mn-lt"/>
                          <a:ea typeface="+mn-ea"/>
                          <a:cs typeface="+mn-cs"/>
                        </a:rPr>
                        <a:t>5</a:t>
                      </a:r>
                      <a:endParaRPr lang="en-US" sz="1400" u="none" strike="noStrike" kern="1200" dirty="0">
                        <a:solidFill>
                          <a:schemeClr val="dk1"/>
                        </a:solidFill>
                        <a:effectLst/>
                        <a:latin typeface="+mn-lt"/>
                        <a:ea typeface="+mn-ea"/>
                        <a:cs typeface="+mn-cs"/>
                      </a:endParaRPr>
                    </a:p>
                  </a:txBody>
                  <a:tcPr marL="342900" marR="9525" marT="9525" marB="0" anchor="ctr"/>
                </a:tc>
                <a:tc>
                  <a:txBody>
                    <a:bodyPr/>
                    <a:lstStyle/>
                    <a:p>
                      <a:pPr algn="l" rtl="0" fontAlgn="ctr">
                        <a:buClr>
                          <a:srgbClr val="000000"/>
                        </a:buClr>
                        <a:buSzPts val="1400"/>
                        <a:buFont typeface="Wingdings"/>
                        <a:buNone/>
                      </a:pPr>
                      <a:r>
                        <a:rPr lang="en-US" sz="1400" u="none" strike="noStrike" dirty="0" smtClean="0">
                          <a:effectLst/>
                        </a:rPr>
                        <a:t>Conditional Initialization with Lookup</a:t>
                      </a:r>
                      <a:endParaRPr lang="en-US" sz="1400" b="0" i="0" u="none" strike="noStrike" dirty="0">
                        <a:solidFill>
                          <a:srgbClr val="000000"/>
                        </a:solidFill>
                        <a:effectLst/>
                        <a:latin typeface="Wingdings"/>
                      </a:endParaRPr>
                    </a:p>
                  </a:txBody>
                  <a:tcPr marL="342900" marR="9525" marT="9525" marB="0" anchor="ctr"/>
                </a:tc>
                <a:tc>
                  <a:txBody>
                    <a:bodyPr/>
                    <a:lstStyle/>
                    <a:p>
                      <a:pPr marL="0" marR="0" indent="0" algn="l" defTabSz="914342" rtl="0" eaLnBrk="1" fontAlgn="ctr" latinLnBrk="0" hangingPunct="1">
                        <a:lnSpc>
                          <a:spcPct val="100000"/>
                        </a:lnSpc>
                        <a:spcBef>
                          <a:spcPts val="0"/>
                        </a:spcBef>
                        <a:spcAft>
                          <a:spcPts val="0"/>
                        </a:spcAft>
                        <a:buClr>
                          <a:srgbClr val="000000"/>
                        </a:buClr>
                        <a:buSzPts val="1400"/>
                        <a:buFont typeface="Wingdings"/>
                        <a:buNone/>
                        <a:tabLst/>
                        <a:defRPr/>
                      </a:pPr>
                      <a:r>
                        <a:rPr lang="en-US" sz="1400" u="none" strike="noStrike" kern="1200" dirty="0" smtClean="0">
                          <a:solidFill>
                            <a:schemeClr val="dk1"/>
                          </a:solidFill>
                          <a:effectLst/>
                          <a:latin typeface="+mn-lt"/>
                          <a:ea typeface="+mn-ea"/>
                          <a:cs typeface="+mn-cs"/>
                        </a:rPr>
                        <a:t>Decision</a:t>
                      </a:r>
                      <a:r>
                        <a:rPr lang="en-US" sz="1400" u="none" strike="noStrike" kern="1200" baseline="0" dirty="0" smtClean="0">
                          <a:solidFill>
                            <a:schemeClr val="dk1"/>
                          </a:solidFill>
                          <a:effectLst/>
                          <a:latin typeface="+mn-lt"/>
                          <a:ea typeface="+mn-ea"/>
                          <a:cs typeface="+mn-cs"/>
                        </a:rPr>
                        <a:t> Table (Rule based)</a:t>
                      </a:r>
                      <a:endParaRPr lang="en-US" sz="1400" u="none" strike="noStrike" kern="1200" dirty="0" smtClean="0">
                        <a:solidFill>
                          <a:schemeClr val="dk1"/>
                        </a:solidFill>
                        <a:effectLst/>
                        <a:latin typeface="+mn-lt"/>
                        <a:ea typeface="+mn-ea"/>
                        <a:cs typeface="+mn-cs"/>
                      </a:endParaRPr>
                    </a:p>
                  </a:txBody>
                  <a:tcPr anchor="ctr"/>
                </a:tc>
              </a:tr>
              <a:tr h="507539">
                <a:tc>
                  <a:txBody>
                    <a:bodyPr/>
                    <a:lstStyle/>
                    <a:p>
                      <a:pPr marL="0" algn="ctr" defTabSz="914342" rtl="0" eaLnBrk="1" fontAlgn="ctr" latinLnBrk="0" hangingPunct="1">
                        <a:buClr>
                          <a:srgbClr val="000000"/>
                        </a:buClr>
                        <a:buSzPts val="1400"/>
                        <a:buFont typeface="Wingdings"/>
                        <a:buNone/>
                      </a:pPr>
                      <a:r>
                        <a:rPr lang="en-US" sz="1400" u="none" strike="noStrike" kern="1200" dirty="0" smtClean="0">
                          <a:solidFill>
                            <a:schemeClr val="dk1"/>
                          </a:solidFill>
                          <a:effectLst/>
                          <a:latin typeface="+mn-lt"/>
                          <a:ea typeface="+mn-ea"/>
                          <a:cs typeface="+mn-cs"/>
                        </a:rPr>
                        <a:t>6</a:t>
                      </a:r>
                      <a:endParaRPr lang="en-US" sz="1400" u="none" strike="noStrike" kern="1200" dirty="0">
                        <a:solidFill>
                          <a:schemeClr val="dk1"/>
                        </a:solidFill>
                        <a:effectLst/>
                        <a:latin typeface="+mn-lt"/>
                        <a:ea typeface="+mn-ea"/>
                        <a:cs typeface="+mn-cs"/>
                      </a:endParaRPr>
                    </a:p>
                  </a:txBody>
                  <a:tcPr marL="342900" marR="9525" marT="9525" marB="0" anchor="ctr"/>
                </a:tc>
                <a:tc>
                  <a:txBody>
                    <a:bodyPr/>
                    <a:lstStyle/>
                    <a:p>
                      <a:pPr algn="l" rtl="0" fontAlgn="ctr">
                        <a:buClr>
                          <a:srgbClr val="000000"/>
                        </a:buClr>
                        <a:buSzPts val="1400"/>
                        <a:buFont typeface="Wingdings"/>
                        <a:buNone/>
                      </a:pPr>
                      <a:r>
                        <a:rPr lang="en-US" sz="1400" u="none" strike="noStrike" dirty="0" smtClean="0">
                          <a:effectLst/>
                        </a:rPr>
                        <a:t>Calculation</a:t>
                      </a:r>
                      <a:endParaRPr lang="en-US" sz="1400" b="0" i="0" u="none" strike="noStrike" dirty="0">
                        <a:solidFill>
                          <a:srgbClr val="000000"/>
                        </a:solidFill>
                        <a:effectLst/>
                        <a:latin typeface="Wingdings"/>
                      </a:endParaRPr>
                    </a:p>
                  </a:txBody>
                  <a:tcPr marL="342900" marR="9525" marT="9525" marB="0" anchor="ctr"/>
                </a:tc>
                <a:tc>
                  <a:txBody>
                    <a:bodyPr/>
                    <a:lstStyle/>
                    <a:p>
                      <a:pPr marL="0" algn="l" defTabSz="914342" rtl="0" eaLnBrk="1" fontAlgn="ctr" latinLnBrk="0" hangingPunct="1">
                        <a:buClr>
                          <a:srgbClr val="000000"/>
                        </a:buClr>
                        <a:buSzPts val="1400"/>
                        <a:buFont typeface="Wingdings"/>
                        <a:buNone/>
                      </a:pPr>
                      <a:r>
                        <a:rPr lang="en-US" sz="1400" u="none" strike="noStrike" kern="1200" dirty="0" smtClean="0">
                          <a:solidFill>
                            <a:schemeClr val="dk1"/>
                          </a:solidFill>
                          <a:effectLst/>
                          <a:latin typeface="+mn-lt"/>
                          <a:ea typeface="+mn-ea"/>
                          <a:cs typeface="+mn-cs"/>
                        </a:rPr>
                        <a:t>Decision</a:t>
                      </a:r>
                      <a:r>
                        <a:rPr lang="en-US" sz="1400" u="none" strike="noStrike" kern="1200" baseline="0" dirty="0" smtClean="0">
                          <a:solidFill>
                            <a:schemeClr val="dk1"/>
                          </a:solidFill>
                          <a:effectLst/>
                          <a:latin typeface="+mn-lt"/>
                          <a:ea typeface="+mn-ea"/>
                          <a:cs typeface="+mn-cs"/>
                        </a:rPr>
                        <a:t> Table (Rule based)</a:t>
                      </a:r>
                      <a:endParaRPr lang="en-US" sz="1400" u="none" strike="noStrike" kern="1200" dirty="0">
                        <a:solidFill>
                          <a:schemeClr val="dk1"/>
                        </a:solidFill>
                        <a:effectLst/>
                        <a:latin typeface="+mn-lt"/>
                        <a:ea typeface="+mn-ea"/>
                        <a:cs typeface="+mn-cs"/>
                      </a:endParaRPr>
                    </a:p>
                  </a:txBody>
                  <a:tcPr anchor="ctr"/>
                </a:tc>
              </a:tr>
              <a:tr h="507539">
                <a:tc>
                  <a:txBody>
                    <a:bodyPr/>
                    <a:lstStyle/>
                    <a:p>
                      <a:pPr marL="0" algn="ctr" defTabSz="914342" rtl="0" eaLnBrk="1" fontAlgn="ctr" latinLnBrk="0" hangingPunct="1">
                        <a:buClr>
                          <a:srgbClr val="000000"/>
                        </a:buClr>
                        <a:buSzPts val="1400"/>
                        <a:buFont typeface="Wingdings"/>
                        <a:buNone/>
                      </a:pPr>
                      <a:r>
                        <a:rPr lang="en-US" sz="1400" u="none" strike="noStrike" kern="1200" dirty="0" smtClean="0">
                          <a:solidFill>
                            <a:schemeClr val="dk1"/>
                          </a:solidFill>
                          <a:effectLst/>
                          <a:latin typeface="+mn-lt"/>
                          <a:ea typeface="+mn-ea"/>
                          <a:cs typeface="+mn-cs"/>
                        </a:rPr>
                        <a:t>7</a:t>
                      </a:r>
                      <a:endParaRPr lang="en-US" sz="1400" u="none" strike="noStrike" kern="1200" dirty="0">
                        <a:solidFill>
                          <a:schemeClr val="dk1"/>
                        </a:solidFill>
                        <a:effectLst/>
                        <a:latin typeface="+mn-lt"/>
                        <a:ea typeface="+mn-ea"/>
                        <a:cs typeface="+mn-cs"/>
                      </a:endParaRPr>
                    </a:p>
                  </a:txBody>
                  <a:tcPr marL="342900" marR="9525" marT="9525" marB="0" anchor="ctr"/>
                </a:tc>
                <a:tc>
                  <a:txBody>
                    <a:bodyPr/>
                    <a:lstStyle/>
                    <a:p>
                      <a:pPr algn="l" rtl="0" fontAlgn="ctr">
                        <a:buClr>
                          <a:srgbClr val="000000"/>
                        </a:buClr>
                        <a:buSzPts val="1400"/>
                        <a:buFont typeface="Wingdings"/>
                        <a:buNone/>
                      </a:pPr>
                      <a:r>
                        <a:rPr lang="en-US" sz="1400" u="none" strike="noStrike" dirty="0" smtClean="0">
                          <a:effectLst/>
                        </a:rPr>
                        <a:t>Aggregation operations within loop</a:t>
                      </a:r>
                      <a:endParaRPr lang="en-US" sz="1400" b="0" i="0" u="none" strike="noStrike" dirty="0">
                        <a:solidFill>
                          <a:srgbClr val="000000"/>
                        </a:solidFill>
                        <a:effectLst/>
                        <a:latin typeface="Wingdings"/>
                      </a:endParaRPr>
                    </a:p>
                  </a:txBody>
                  <a:tcPr marL="342900" marR="9525" marT="9525" marB="0" anchor="ctr"/>
                </a:tc>
                <a:tc>
                  <a:txBody>
                    <a:bodyPr/>
                    <a:lstStyle/>
                    <a:p>
                      <a:pPr marL="0" algn="l" defTabSz="914342" rtl="0" eaLnBrk="1" fontAlgn="ctr" latinLnBrk="0" hangingPunct="1">
                        <a:buClr>
                          <a:srgbClr val="000000"/>
                        </a:buClr>
                        <a:buSzPts val="1400"/>
                        <a:buFont typeface="Wingdings"/>
                        <a:buNone/>
                      </a:pPr>
                      <a:r>
                        <a:rPr lang="en-US" sz="1400" u="none" strike="noStrike" kern="1200" dirty="0" smtClean="0">
                          <a:solidFill>
                            <a:schemeClr val="dk1"/>
                          </a:solidFill>
                          <a:effectLst/>
                          <a:latin typeface="+mn-lt"/>
                          <a:ea typeface="+mn-ea"/>
                          <a:cs typeface="+mn-cs"/>
                        </a:rPr>
                        <a:t>Combination of DRL and Java Utilities</a:t>
                      </a:r>
                      <a:endParaRPr lang="en-US" sz="1400" u="none" strike="noStrike" kern="1200" dirty="0">
                        <a:solidFill>
                          <a:schemeClr val="dk1"/>
                        </a:solidFill>
                        <a:effectLst/>
                        <a:latin typeface="+mn-lt"/>
                        <a:ea typeface="+mn-ea"/>
                        <a:cs typeface="+mn-cs"/>
                      </a:endParaRPr>
                    </a:p>
                  </a:txBody>
                  <a:tcPr anchor="ctr"/>
                </a:tc>
              </a:tr>
              <a:tr h="507539">
                <a:tc>
                  <a:txBody>
                    <a:bodyPr/>
                    <a:lstStyle/>
                    <a:p>
                      <a:pPr marL="0" algn="ctr" defTabSz="914342" rtl="0" eaLnBrk="1" fontAlgn="ctr" latinLnBrk="0" hangingPunct="1">
                        <a:buClr>
                          <a:srgbClr val="000000"/>
                        </a:buClr>
                        <a:buSzPts val="1400"/>
                        <a:buFont typeface="Wingdings"/>
                        <a:buNone/>
                      </a:pPr>
                      <a:r>
                        <a:rPr lang="en-US" sz="1400" u="none" strike="noStrike" kern="1200" dirty="0" smtClean="0">
                          <a:solidFill>
                            <a:schemeClr val="dk1"/>
                          </a:solidFill>
                          <a:effectLst/>
                          <a:latin typeface="+mn-lt"/>
                          <a:ea typeface="+mn-ea"/>
                          <a:cs typeface="+mn-cs"/>
                        </a:rPr>
                        <a:t>8</a:t>
                      </a:r>
                      <a:endParaRPr lang="en-US" sz="1400" u="none" strike="noStrike" kern="1200" dirty="0">
                        <a:solidFill>
                          <a:schemeClr val="dk1"/>
                        </a:solidFill>
                        <a:effectLst/>
                        <a:latin typeface="+mn-lt"/>
                        <a:ea typeface="+mn-ea"/>
                        <a:cs typeface="+mn-cs"/>
                      </a:endParaRPr>
                    </a:p>
                  </a:txBody>
                  <a:tcPr marL="342900" marR="9525" marT="9525" marB="0" anchor="ctr"/>
                </a:tc>
                <a:tc>
                  <a:txBody>
                    <a:bodyPr/>
                    <a:lstStyle/>
                    <a:p>
                      <a:pPr algn="l" rtl="0" fontAlgn="ctr">
                        <a:buClr>
                          <a:srgbClr val="000000"/>
                        </a:buClr>
                        <a:buSzPts val="1400"/>
                        <a:buFont typeface="Wingdings"/>
                        <a:buNone/>
                      </a:pPr>
                      <a:r>
                        <a:rPr lang="en-US" sz="1400" u="none" strike="noStrike" dirty="0" smtClean="0">
                          <a:effectLst/>
                        </a:rPr>
                        <a:t>Condition on factor table lookup</a:t>
                      </a:r>
                      <a:endParaRPr lang="en-US" sz="1400" b="0" i="0" u="none" strike="noStrike" dirty="0">
                        <a:solidFill>
                          <a:srgbClr val="000000"/>
                        </a:solidFill>
                        <a:effectLst/>
                        <a:latin typeface="Wingdings"/>
                      </a:endParaRPr>
                    </a:p>
                  </a:txBody>
                  <a:tcPr marL="342900" marR="9525" marT="9525" marB="0" anchor="ctr"/>
                </a:tc>
                <a:tc>
                  <a:txBody>
                    <a:bodyPr/>
                    <a:lstStyle/>
                    <a:p>
                      <a:pPr marL="0" marR="0" indent="0" algn="l" defTabSz="914342" rtl="0" eaLnBrk="1" fontAlgn="ctr" latinLnBrk="0" hangingPunct="1">
                        <a:lnSpc>
                          <a:spcPct val="100000"/>
                        </a:lnSpc>
                        <a:spcBef>
                          <a:spcPts val="0"/>
                        </a:spcBef>
                        <a:spcAft>
                          <a:spcPts val="0"/>
                        </a:spcAft>
                        <a:buClr>
                          <a:srgbClr val="000000"/>
                        </a:buClr>
                        <a:buSzPts val="1400"/>
                        <a:buFont typeface="Wingdings"/>
                        <a:buNone/>
                        <a:tabLst/>
                        <a:defRPr/>
                      </a:pPr>
                      <a:r>
                        <a:rPr lang="en-US" sz="1400" u="none" strike="noStrike" kern="1200" smtClean="0">
                          <a:solidFill>
                            <a:schemeClr val="dk1"/>
                          </a:solidFill>
                          <a:effectLst/>
                          <a:latin typeface="+mn-lt"/>
                          <a:ea typeface="+mn-ea"/>
                          <a:cs typeface="+mn-cs"/>
                        </a:rPr>
                        <a:t>Decision</a:t>
                      </a:r>
                      <a:r>
                        <a:rPr lang="en-US" sz="1400" u="none" strike="noStrike" kern="1200" baseline="0" smtClean="0">
                          <a:solidFill>
                            <a:schemeClr val="dk1"/>
                          </a:solidFill>
                          <a:effectLst/>
                          <a:latin typeface="+mn-lt"/>
                          <a:ea typeface="+mn-ea"/>
                          <a:cs typeface="+mn-cs"/>
                        </a:rPr>
                        <a:t> Table (Rule based)</a:t>
                      </a:r>
                      <a:endParaRPr lang="en-US" sz="1400" u="none" strike="noStrike" kern="1200" dirty="0" smtClean="0">
                        <a:solidFill>
                          <a:schemeClr val="dk1"/>
                        </a:solidFill>
                        <a:effectLst/>
                        <a:latin typeface="+mn-lt"/>
                        <a:ea typeface="+mn-ea"/>
                        <a:cs typeface="+mn-cs"/>
                      </a:endParaRPr>
                    </a:p>
                  </a:txBody>
                  <a:tcPr anchor="ctr"/>
                </a:tc>
              </a:tr>
            </a:tbl>
          </a:graphicData>
        </a:graphic>
      </p:graphicFrame>
    </p:spTree>
    <p:extLst>
      <p:ext uri="{BB962C8B-B14F-4D97-AF65-F5344CB8AC3E}">
        <p14:creationId xmlns:p14="http://schemas.microsoft.com/office/powerpoint/2010/main" val="21541620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2800" dirty="0" smtClean="0"/>
              <a:t>Rating Engine – Existing Capabilities</a:t>
            </a:r>
            <a:endParaRPr lang="en-US" dirty="0"/>
          </a:p>
        </p:txBody>
      </p:sp>
      <p:sp>
        <p:nvSpPr>
          <p:cNvPr id="7" name="Rectangle 6"/>
          <p:cNvSpPr/>
          <p:nvPr/>
        </p:nvSpPr>
        <p:spPr>
          <a:xfrm>
            <a:off x="152403" y="1434663"/>
            <a:ext cx="8821281" cy="4840014"/>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defTabSz="914400"/>
            <a:endParaRPr lang="en-US" sz="900" dirty="0">
              <a:solidFill>
                <a:srgbClr val="000000"/>
              </a:solidFill>
              <a:latin typeface="+mj-lt"/>
            </a:endParaRPr>
          </a:p>
        </p:txBody>
      </p:sp>
      <p:graphicFrame>
        <p:nvGraphicFramePr>
          <p:cNvPr id="3" name="Table 2"/>
          <p:cNvGraphicFramePr>
            <a:graphicFrameLocks noGrp="1"/>
          </p:cNvGraphicFramePr>
          <p:nvPr>
            <p:extLst>
              <p:ext uri="{D42A27DB-BD31-4B8C-83A1-F6EECF244321}">
                <p14:modId xmlns:p14="http://schemas.microsoft.com/office/powerpoint/2010/main" val="553349847"/>
              </p:ext>
            </p:extLst>
          </p:nvPr>
        </p:nvGraphicFramePr>
        <p:xfrm>
          <a:off x="291080" y="1530569"/>
          <a:ext cx="8543926" cy="4584481"/>
        </p:xfrm>
        <a:graphic>
          <a:graphicData uri="http://schemas.openxmlformats.org/drawingml/2006/table">
            <a:tbl>
              <a:tblPr>
                <a:tableStyleId>{5C22544A-7EE6-4342-B048-85BDC9FD1C3A}</a:tableStyleId>
              </a:tblPr>
              <a:tblGrid>
                <a:gridCol w="589236"/>
                <a:gridCol w="3540175"/>
                <a:gridCol w="4414515"/>
              </a:tblGrid>
              <a:tr h="392550">
                <a:tc>
                  <a:txBody>
                    <a:bodyPr/>
                    <a:lstStyle/>
                    <a:p>
                      <a:pPr algn="ctr" fontAlgn="b"/>
                      <a:r>
                        <a:rPr lang="en-US" sz="1100" b="1" u="none" strike="noStrike" dirty="0" err="1">
                          <a:effectLst/>
                          <a:latin typeface="+mn-lt"/>
                        </a:rPr>
                        <a:t>Sr</a:t>
                      </a:r>
                      <a:r>
                        <a:rPr lang="en-US" sz="1100" b="1" u="none" strike="noStrike" dirty="0">
                          <a:effectLst/>
                          <a:latin typeface="+mn-lt"/>
                        </a:rPr>
                        <a:t> No</a:t>
                      </a:r>
                      <a:endParaRPr lang="en-US" sz="1100" b="1"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algn="l" fontAlgn="b"/>
                      <a:r>
                        <a:rPr lang="en-US" sz="1100" b="1" u="none" strike="noStrike" dirty="0">
                          <a:effectLst/>
                          <a:latin typeface="+mn-lt"/>
                        </a:rPr>
                        <a:t> Capabilities</a:t>
                      </a:r>
                      <a:endParaRPr lang="en-US" sz="1100" b="1"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algn="l" fontAlgn="b"/>
                      <a:r>
                        <a:rPr lang="en-US" sz="1100" b="1" i="0" u="none" strike="noStrike" dirty="0" smtClean="0">
                          <a:solidFill>
                            <a:schemeClr val="dk1"/>
                          </a:solidFill>
                          <a:effectLst/>
                          <a:latin typeface="+mn-lt"/>
                        </a:rPr>
                        <a:t>Currently</a:t>
                      </a:r>
                      <a:r>
                        <a:rPr lang="en-US" sz="1100" b="1" i="0" u="none" strike="noStrike" baseline="0" dirty="0" smtClean="0">
                          <a:solidFill>
                            <a:schemeClr val="dk1"/>
                          </a:solidFill>
                          <a:effectLst/>
                          <a:latin typeface="+mn-lt"/>
                        </a:rPr>
                        <a:t> Achieved Using Rating Model</a:t>
                      </a:r>
                      <a:endParaRPr lang="en-US" sz="1100" b="1" i="0" u="none" strike="noStrike" dirty="0">
                        <a:solidFill>
                          <a:srgbClr val="000000"/>
                        </a:solidFill>
                        <a:effectLst/>
                        <a:latin typeface="+mn-lt"/>
                      </a:endParaRPr>
                    </a:p>
                  </a:txBody>
                  <a:tcPr marL="0" marR="0" marT="0" marB="0" anchor="b">
                    <a:solidFill>
                      <a:schemeClr val="tx1">
                        <a:lumMod val="10000"/>
                        <a:lumOff val="90000"/>
                      </a:schemeClr>
                    </a:solidFill>
                  </a:tcPr>
                </a:tc>
              </a:tr>
              <a:tr h="601006">
                <a:tc>
                  <a:txBody>
                    <a:bodyPr/>
                    <a:lstStyle/>
                    <a:p>
                      <a:pPr algn="ctr" fontAlgn="b"/>
                      <a:r>
                        <a:rPr lang="en-US" sz="1100" u="none" strike="noStrike" dirty="0">
                          <a:effectLst/>
                          <a:latin typeface="+mn-lt"/>
                        </a:rPr>
                        <a:t>1</a:t>
                      </a:r>
                      <a:endParaRPr lang="en-US" sz="1100" b="0"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marL="0" indent="0">
                        <a:buFont typeface="Arial" panose="020B0604020202020204" pitchFamily="34" charset="0"/>
                        <a:buNone/>
                      </a:pPr>
                      <a:r>
                        <a:rPr lang="en-US" sz="1100" dirty="0" smtClean="0">
                          <a:latin typeface="+mn-lt"/>
                        </a:rPr>
                        <a:t>Standalone : Initialization/Assignment</a:t>
                      </a:r>
                      <a:endParaRPr lang="en-US" sz="1100" dirty="0">
                        <a:latin typeface="+mn-lt"/>
                      </a:endParaRPr>
                    </a:p>
                  </a:txBody>
                  <a:tcPr marL="0" marR="0" marT="0" marB="0" anchor="b">
                    <a:solidFill>
                      <a:schemeClr val="tx1">
                        <a:lumMod val="10000"/>
                        <a:lumOff val="90000"/>
                      </a:schemeClr>
                    </a:solidFill>
                  </a:tcPr>
                </a:tc>
                <a:tc>
                  <a:txBody>
                    <a:bodyPr/>
                    <a:lstStyle/>
                    <a:p>
                      <a:pPr algn="l" fontAlgn="b"/>
                      <a:r>
                        <a:rPr lang="en-US" sz="1100" b="0" i="0" u="none" strike="noStrike" dirty="0" smtClean="0">
                          <a:solidFill>
                            <a:srgbClr val="000000"/>
                          </a:solidFill>
                          <a:effectLst/>
                          <a:latin typeface="+mn-lt"/>
                        </a:rPr>
                        <a:t>Yes: Using  </a:t>
                      </a:r>
                    </a:p>
                    <a:p>
                      <a:pPr marL="171450" indent="-171450" algn="l" fontAlgn="b">
                        <a:buFontTx/>
                        <a:buChar char="-"/>
                      </a:pPr>
                      <a:r>
                        <a:rPr lang="en-US" sz="1100" b="0" i="0" u="none" strike="noStrike" dirty="0" smtClean="0">
                          <a:solidFill>
                            <a:srgbClr val="000000"/>
                          </a:solidFill>
                          <a:effectLst/>
                          <a:latin typeface="+mn-lt"/>
                        </a:rPr>
                        <a:t>Basic step Adjustment with no conditions</a:t>
                      </a:r>
                    </a:p>
                    <a:p>
                      <a:pPr marL="171450" indent="-171450" algn="l" fontAlgn="b">
                        <a:buFontTx/>
                        <a:buChar char="-"/>
                      </a:pPr>
                      <a:r>
                        <a:rPr lang="en-US" sz="1100" b="0" i="0" u="none" strike="noStrike" dirty="0" smtClean="0">
                          <a:solidFill>
                            <a:srgbClr val="000000"/>
                          </a:solidFill>
                          <a:effectLst/>
                          <a:latin typeface="+mn-lt"/>
                        </a:rPr>
                        <a:t>&lt;BASIC_STEP&gt;</a:t>
                      </a:r>
                    </a:p>
                    <a:p>
                      <a:pPr marL="0" indent="0" algn="l" fontAlgn="b">
                        <a:buFontTx/>
                        <a:buNone/>
                      </a:pPr>
                      <a:r>
                        <a:rPr lang="en-US" sz="1100" b="0" i="0" u="none" strike="noStrike" dirty="0" smtClean="0">
                          <a:solidFill>
                            <a:srgbClr val="000000"/>
                          </a:solidFill>
                          <a:effectLst/>
                          <a:latin typeface="+mn-lt"/>
                        </a:rPr>
                        <a:t>               &lt;ADJUSTMENT&gt;</a:t>
                      </a:r>
                      <a:endParaRPr lang="en-US" sz="1100" b="0" i="0" u="none" strike="noStrike" dirty="0">
                        <a:solidFill>
                          <a:srgbClr val="000000"/>
                        </a:solidFill>
                        <a:effectLst/>
                        <a:latin typeface="+mn-lt"/>
                      </a:endParaRPr>
                    </a:p>
                  </a:txBody>
                  <a:tcPr marL="0" marR="0" marT="0" marB="0" anchor="b">
                    <a:solidFill>
                      <a:schemeClr val="tx1">
                        <a:lumMod val="10000"/>
                        <a:lumOff val="90000"/>
                      </a:schemeClr>
                    </a:solidFill>
                  </a:tcPr>
                </a:tc>
              </a:tr>
              <a:tr h="711496">
                <a:tc>
                  <a:txBody>
                    <a:bodyPr/>
                    <a:lstStyle/>
                    <a:p>
                      <a:pPr algn="ctr" fontAlgn="b"/>
                      <a:r>
                        <a:rPr lang="en-US" sz="1100" u="none" strike="noStrike" dirty="0" smtClean="0">
                          <a:effectLst/>
                          <a:latin typeface="+mn-lt"/>
                        </a:rPr>
                        <a:t>2</a:t>
                      </a:r>
                      <a:endParaRPr lang="en-US" sz="1100" b="0"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algn="l" fontAlgn="b"/>
                      <a:r>
                        <a:rPr lang="en-US" sz="1100" u="none" strike="noStrike" dirty="0" smtClean="0">
                          <a:effectLst/>
                          <a:latin typeface="+mn-lt"/>
                        </a:rPr>
                        <a:t>Standalone : Conditional Initialization/Assignment</a:t>
                      </a:r>
                      <a:endParaRPr lang="en-US" sz="1100" b="0"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algn="l" fontAlgn="b"/>
                      <a:r>
                        <a:rPr lang="en-US" sz="1100" b="0" i="0" u="none" strike="noStrike" dirty="0" smtClean="0">
                          <a:solidFill>
                            <a:srgbClr val="000000"/>
                          </a:solidFill>
                          <a:effectLst/>
                          <a:latin typeface="+mn-lt"/>
                        </a:rPr>
                        <a:t>Yes: Using  </a:t>
                      </a:r>
                    </a:p>
                    <a:p>
                      <a:pPr marL="171450" indent="-171450" algn="l" fontAlgn="b">
                        <a:buFontTx/>
                        <a:buChar char="-"/>
                      </a:pPr>
                      <a:r>
                        <a:rPr lang="en-US" sz="1100" b="0" i="0" u="none" strike="noStrike" dirty="0" smtClean="0">
                          <a:solidFill>
                            <a:srgbClr val="000000"/>
                          </a:solidFill>
                          <a:effectLst/>
                          <a:latin typeface="+mn-lt"/>
                        </a:rPr>
                        <a:t>Basic step Adjustment with conditions</a:t>
                      </a:r>
                    </a:p>
                    <a:p>
                      <a:pPr marL="171450" indent="-171450" algn="l" fontAlgn="b">
                        <a:buFontTx/>
                        <a:buChar char="-"/>
                      </a:pPr>
                      <a:r>
                        <a:rPr lang="en-US" sz="1100" b="0" i="0" u="none" strike="noStrike" dirty="0" smtClean="0">
                          <a:solidFill>
                            <a:srgbClr val="000000"/>
                          </a:solidFill>
                          <a:effectLst/>
                          <a:latin typeface="+mn-lt"/>
                        </a:rPr>
                        <a:t>&lt;CONDITION&gt;&lt;/CONDITION&gt;</a:t>
                      </a:r>
                    </a:p>
                    <a:p>
                      <a:pPr marL="0" indent="0" algn="l" fontAlgn="b">
                        <a:buFontTx/>
                        <a:buNone/>
                      </a:pPr>
                      <a:r>
                        <a:rPr lang="en-US" sz="1100" b="0" i="0" u="none" strike="noStrike" dirty="0" smtClean="0">
                          <a:solidFill>
                            <a:srgbClr val="000000"/>
                          </a:solidFill>
                          <a:effectLst/>
                          <a:latin typeface="+mn-lt"/>
                        </a:rPr>
                        <a:t>        &lt;IF_BRANCH&gt;&lt;/IF_BRANCH&gt;                </a:t>
                      </a:r>
                      <a:endParaRPr lang="en-US" sz="1100" b="0" i="0" u="none" strike="noStrike" dirty="0">
                        <a:solidFill>
                          <a:srgbClr val="000000"/>
                        </a:solidFill>
                        <a:effectLst/>
                        <a:latin typeface="+mn-lt"/>
                      </a:endParaRPr>
                    </a:p>
                  </a:txBody>
                  <a:tcPr marL="0" marR="0" marT="0" marB="0" anchor="b">
                    <a:solidFill>
                      <a:schemeClr val="tx1">
                        <a:lumMod val="10000"/>
                        <a:lumOff val="90000"/>
                      </a:schemeClr>
                    </a:solidFill>
                  </a:tcPr>
                </a:tc>
              </a:tr>
              <a:tr h="714375">
                <a:tc>
                  <a:txBody>
                    <a:bodyPr/>
                    <a:lstStyle/>
                    <a:p>
                      <a:pPr algn="ctr" fontAlgn="b"/>
                      <a:r>
                        <a:rPr lang="en-US" sz="1100" u="none" strike="noStrike" dirty="0">
                          <a:effectLst/>
                          <a:latin typeface="+mn-lt"/>
                        </a:rPr>
                        <a:t>3</a:t>
                      </a:r>
                      <a:endParaRPr lang="en-US" sz="1100" b="0"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algn="l" fontAlgn="b"/>
                      <a:r>
                        <a:rPr lang="en-US" sz="1100" u="none" strike="noStrike" dirty="0" smtClean="0">
                          <a:effectLst/>
                          <a:latin typeface="+mn-lt"/>
                        </a:rPr>
                        <a:t>Standalone : Conditional Initialization/Assignment with Lookup</a:t>
                      </a:r>
                      <a:endParaRPr lang="en-US" sz="1100" b="0"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marL="0" marR="0" indent="0" algn="l" defTabSz="914342"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Yes: Using  </a:t>
                      </a:r>
                    </a:p>
                    <a:p>
                      <a:pPr marL="171450" marR="0" indent="-171450" algn="l" defTabSz="914342" rtl="0" eaLnBrk="1" fontAlgn="b" latinLnBrk="0" hangingPunct="1">
                        <a:lnSpc>
                          <a:spcPct val="100000"/>
                        </a:lnSpc>
                        <a:spcBef>
                          <a:spcPts val="0"/>
                        </a:spcBef>
                        <a:spcAft>
                          <a:spcPts val="0"/>
                        </a:spcAft>
                        <a:buClrTx/>
                        <a:buSzTx/>
                        <a:buFontTx/>
                        <a:buChar char="-"/>
                        <a:tabLst/>
                        <a:defRPr/>
                      </a:pPr>
                      <a:r>
                        <a:rPr lang="en-US" sz="1100" b="0" i="0" u="none" strike="noStrike" dirty="0" smtClean="0">
                          <a:solidFill>
                            <a:srgbClr val="000000"/>
                          </a:solidFill>
                          <a:effectLst/>
                          <a:latin typeface="+mn-lt"/>
                        </a:rPr>
                        <a:t>Basic step Adjustment with conditions and</a:t>
                      </a:r>
                      <a:r>
                        <a:rPr lang="en-US" sz="1100" b="0" i="0" u="none" strike="noStrike" baseline="0" dirty="0" smtClean="0">
                          <a:solidFill>
                            <a:srgbClr val="000000"/>
                          </a:solidFill>
                          <a:effectLst/>
                          <a:latin typeface="+mn-lt"/>
                        </a:rPr>
                        <a:t> Factor table look up with in adjustment</a:t>
                      </a:r>
                    </a:p>
                    <a:p>
                      <a:pPr marL="171450" indent="-171450" algn="l" fontAlgn="b">
                        <a:buFontTx/>
                        <a:buChar char="-"/>
                      </a:pPr>
                      <a:r>
                        <a:rPr lang="en-US" sz="1100" b="0" i="0" u="none" strike="noStrike" dirty="0" smtClean="0">
                          <a:solidFill>
                            <a:srgbClr val="000000"/>
                          </a:solidFill>
                          <a:effectLst/>
                          <a:latin typeface="+mn-lt"/>
                        </a:rPr>
                        <a:t>&lt;TABLE_LOOKUP&gt;&lt;/TABLE_LOOKUP&gt;</a:t>
                      </a:r>
                      <a:endParaRPr lang="en-US" sz="1100" b="0" i="0" u="none" strike="noStrike" dirty="0">
                        <a:solidFill>
                          <a:srgbClr val="000000"/>
                        </a:solidFill>
                        <a:effectLst/>
                        <a:latin typeface="+mn-lt"/>
                      </a:endParaRPr>
                    </a:p>
                  </a:txBody>
                  <a:tcPr marL="0" marR="0" marT="0" marB="0" anchor="b">
                    <a:solidFill>
                      <a:schemeClr val="tx1">
                        <a:lumMod val="10000"/>
                        <a:lumOff val="90000"/>
                      </a:schemeClr>
                    </a:solidFill>
                  </a:tcPr>
                </a:tc>
              </a:tr>
              <a:tr h="590550">
                <a:tc>
                  <a:txBody>
                    <a:bodyPr/>
                    <a:lstStyle/>
                    <a:p>
                      <a:pPr algn="ctr" fontAlgn="b"/>
                      <a:r>
                        <a:rPr lang="en-US" sz="1100" u="none" strike="noStrike" dirty="0">
                          <a:effectLst/>
                          <a:latin typeface="+mn-lt"/>
                        </a:rPr>
                        <a:t>4</a:t>
                      </a:r>
                      <a:endParaRPr lang="en-US" sz="1100" b="0"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algn="l" fontAlgn="b"/>
                      <a:r>
                        <a:rPr lang="en-US" sz="1100" u="none" strike="noStrike" dirty="0" smtClean="0">
                          <a:effectLst/>
                          <a:latin typeface="+mn-lt"/>
                        </a:rPr>
                        <a:t>Standalone : Calculation based assignment</a:t>
                      </a:r>
                      <a:endParaRPr lang="en-US" sz="1100" b="0"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algn="l" fontAlgn="b"/>
                      <a:r>
                        <a:rPr lang="en-US" sz="1100" b="0" i="0" u="none" strike="noStrike" dirty="0" smtClean="0">
                          <a:solidFill>
                            <a:srgbClr val="000000"/>
                          </a:solidFill>
                          <a:effectLst/>
                          <a:latin typeface="+mn-lt"/>
                        </a:rPr>
                        <a:t>Yes: Using  </a:t>
                      </a:r>
                    </a:p>
                    <a:p>
                      <a:pPr marL="171450" indent="-171450" algn="l" fontAlgn="b">
                        <a:buFontTx/>
                        <a:buChar char="-"/>
                      </a:pPr>
                      <a:r>
                        <a:rPr lang="en-US" sz="1100" b="0" i="0" u="none" strike="noStrike" dirty="0" smtClean="0">
                          <a:solidFill>
                            <a:srgbClr val="000000"/>
                          </a:solidFill>
                          <a:effectLst/>
                          <a:latin typeface="+mn-lt"/>
                        </a:rPr>
                        <a:t>Basic step Adjustment with no conditions and</a:t>
                      </a:r>
                      <a:r>
                        <a:rPr lang="en-US" sz="1100" b="0" i="0" u="none" strike="noStrike" baseline="0" dirty="0" smtClean="0">
                          <a:solidFill>
                            <a:srgbClr val="000000"/>
                          </a:solidFill>
                          <a:effectLst/>
                          <a:latin typeface="+mn-lt"/>
                        </a:rPr>
                        <a:t>  calculation attributes</a:t>
                      </a:r>
                    </a:p>
                    <a:p>
                      <a:pPr marL="171450" indent="-171450" algn="l" fontAlgn="b">
                        <a:buFontTx/>
                        <a:buChar char="-"/>
                      </a:pPr>
                      <a:r>
                        <a:rPr lang="en-US" sz="1100" b="0" i="0" u="none" strike="noStrike" baseline="0" dirty="0" smtClean="0">
                          <a:solidFill>
                            <a:srgbClr val="000000"/>
                          </a:solidFill>
                          <a:effectLst/>
                          <a:latin typeface="+mn-lt"/>
                        </a:rPr>
                        <a:t>&lt;PLUS&gt; &lt;/PLUS&gt;, &lt;DIVIDE&gt;&lt;/DIVIDE&gt;</a:t>
                      </a:r>
                      <a:endParaRPr lang="en-US" sz="1100" b="0" i="0" u="none" strike="noStrike" dirty="0" smtClean="0">
                        <a:solidFill>
                          <a:srgbClr val="000000"/>
                        </a:solidFill>
                        <a:effectLst/>
                        <a:latin typeface="+mn-lt"/>
                      </a:endParaRPr>
                    </a:p>
                  </a:txBody>
                  <a:tcPr marL="0" marR="0" marT="0" marB="0" anchor="b">
                    <a:solidFill>
                      <a:schemeClr val="tx1">
                        <a:lumMod val="10000"/>
                        <a:lumOff val="90000"/>
                      </a:schemeClr>
                    </a:solidFill>
                  </a:tcPr>
                </a:tc>
              </a:tr>
              <a:tr h="247765">
                <a:tc>
                  <a:txBody>
                    <a:bodyPr/>
                    <a:lstStyle/>
                    <a:p>
                      <a:pPr algn="ctr" fontAlgn="b"/>
                      <a:r>
                        <a:rPr lang="en-US" sz="1100" u="none" strike="noStrike">
                          <a:effectLst/>
                          <a:latin typeface="+mn-lt"/>
                        </a:rPr>
                        <a:t>5</a:t>
                      </a:r>
                      <a:endParaRPr lang="en-US" sz="1100" b="0" i="0" u="none" strike="noStrike">
                        <a:solidFill>
                          <a:srgbClr val="000000"/>
                        </a:solidFill>
                        <a:effectLst/>
                        <a:latin typeface="+mn-lt"/>
                      </a:endParaRPr>
                    </a:p>
                  </a:txBody>
                  <a:tcPr marL="0" marR="0" marT="0" marB="0" anchor="b">
                    <a:solidFill>
                      <a:schemeClr val="tx1">
                        <a:lumMod val="10000"/>
                        <a:lumOff val="90000"/>
                      </a:schemeClr>
                    </a:solidFill>
                  </a:tcPr>
                </a:tc>
                <a:tc>
                  <a:txBody>
                    <a:bodyPr/>
                    <a:lstStyle/>
                    <a:p>
                      <a:pPr algn="l" fontAlgn="b"/>
                      <a:r>
                        <a:rPr lang="en-US" sz="1100" u="none" strike="noStrike" dirty="0" smtClean="0">
                          <a:effectLst/>
                          <a:latin typeface="+mn-lt"/>
                        </a:rPr>
                        <a:t>Start Loop </a:t>
                      </a:r>
                      <a:endParaRPr lang="en-US" sz="1100" b="0"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algn="l" fontAlgn="b"/>
                      <a:r>
                        <a:rPr lang="en-US" sz="1100" u="none" strike="noStrike" dirty="0" smtClean="0">
                          <a:effectLst/>
                          <a:latin typeface="+mn-lt"/>
                        </a:rPr>
                        <a:t>Yes : Using &lt;LOOP_STEP&gt;</a:t>
                      </a:r>
                      <a:endParaRPr lang="en-US" sz="1100" b="0" i="0" u="none" strike="noStrike" dirty="0">
                        <a:solidFill>
                          <a:srgbClr val="000000"/>
                        </a:solidFill>
                        <a:effectLst/>
                        <a:latin typeface="+mn-lt"/>
                      </a:endParaRPr>
                    </a:p>
                  </a:txBody>
                  <a:tcPr marL="0" marR="0" marT="0" marB="0" anchor="b">
                    <a:solidFill>
                      <a:schemeClr val="tx1">
                        <a:lumMod val="10000"/>
                        <a:lumOff val="90000"/>
                      </a:schemeClr>
                    </a:solidFill>
                  </a:tcPr>
                </a:tc>
              </a:tr>
              <a:tr h="377994">
                <a:tc>
                  <a:txBody>
                    <a:bodyPr/>
                    <a:lstStyle/>
                    <a:p>
                      <a:pPr algn="ctr" fontAlgn="b"/>
                      <a:r>
                        <a:rPr lang="en-US" sz="1100" u="none" strike="noStrike" dirty="0">
                          <a:effectLst/>
                          <a:latin typeface="+mn-lt"/>
                        </a:rPr>
                        <a:t>6</a:t>
                      </a:r>
                      <a:endParaRPr lang="en-US" sz="1100" b="0"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algn="l" fontAlgn="b"/>
                      <a:r>
                        <a:rPr lang="en-US" sz="1100" u="none" strike="noStrike" dirty="0" smtClean="0">
                          <a:effectLst/>
                          <a:latin typeface="+mn-lt"/>
                        </a:rPr>
                        <a:t>Close Loop</a:t>
                      </a:r>
                      <a:endParaRPr lang="en-US" sz="1100" b="0"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algn="l" fontAlgn="b"/>
                      <a:r>
                        <a:rPr lang="en-US" sz="1100" u="none" strike="noStrike" dirty="0" smtClean="0">
                          <a:effectLst/>
                          <a:latin typeface="+mn-lt"/>
                        </a:rPr>
                        <a:t>Yes : Using  &lt;/LOOP_STEP&gt;</a:t>
                      </a:r>
                      <a:endParaRPr lang="en-US" sz="1100" b="0" i="0" u="none" strike="noStrike" dirty="0">
                        <a:solidFill>
                          <a:srgbClr val="000000"/>
                        </a:solidFill>
                        <a:effectLst/>
                        <a:latin typeface="+mn-lt"/>
                      </a:endParaRPr>
                    </a:p>
                  </a:txBody>
                  <a:tcPr marL="0" marR="0" marT="0" marB="0" anchor="b">
                    <a:solidFill>
                      <a:schemeClr val="tx1">
                        <a:lumMod val="10000"/>
                        <a:lumOff val="90000"/>
                      </a:schemeClr>
                    </a:solidFill>
                  </a:tcPr>
                </a:tc>
              </a:tr>
              <a:tr h="421991">
                <a:tc>
                  <a:txBody>
                    <a:bodyPr/>
                    <a:lstStyle/>
                    <a:p>
                      <a:pPr algn="ctr" fontAlgn="b"/>
                      <a:r>
                        <a:rPr lang="en-US" sz="1100" u="none" strike="noStrike" dirty="0">
                          <a:effectLst/>
                          <a:latin typeface="+mn-lt"/>
                        </a:rPr>
                        <a:t>7</a:t>
                      </a:r>
                      <a:endParaRPr lang="en-US" sz="1100" b="0"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algn="l" fontAlgn="b"/>
                      <a:r>
                        <a:rPr lang="en-US" sz="1100" u="none" strike="noStrike" dirty="0" smtClean="0">
                          <a:effectLst/>
                          <a:latin typeface="+mn-lt"/>
                        </a:rPr>
                        <a:t>Within loop : Conditional Initialization/Assignment</a:t>
                      </a:r>
                      <a:endParaRPr lang="en-US" sz="1100" b="0"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marL="0" marR="0" indent="0" algn="l" defTabSz="914342" rtl="0" eaLnBrk="1" fontAlgn="b" latinLnBrk="0" hangingPunct="1">
                        <a:lnSpc>
                          <a:spcPct val="100000"/>
                        </a:lnSpc>
                        <a:spcBef>
                          <a:spcPts val="0"/>
                        </a:spcBef>
                        <a:spcAft>
                          <a:spcPts val="0"/>
                        </a:spcAft>
                        <a:buClrTx/>
                        <a:buSzTx/>
                        <a:buFontTx/>
                        <a:buNone/>
                        <a:tabLst/>
                        <a:defRPr/>
                      </a:pPr>
                      <a:r>
                        <a:rPr lang="en-US" sz="1100" u="none" strike="noStrike" dirty="0">
                          <a:effectLst/>
                          <a:latin typeface="+mn-lt"/>
                        </a:rPr>
                        <a:t>Yes. Using</a:t>
                      </a:r>
                      <a:br>
                        <a:rPr lang="en-US" sz="1100" u="none" strike="noStrike" dirty="0">
                          <a:effectLst/>
                          <a:latin typeface="+mn-lt"/>
                        </a:rPr>
                      </a:br>
                      <a:r>
                        <a:rPr lang="en-US" sz="1100" u="none" strike="noStrike" dirty="0">
                          <a:effectLst/>
                          <a:latin typeface="+mn-lt"/>
                        </a:rPr>
                        <a:t>- </a:t>
                      </a:r>
                      <a:r>
                        <a:rPr lang="en-US" sz="1100" b="0" i="0" u="none" strike="noStrike" dirty="0" smtClean="0">
                          <a:solidFill>
                            <a:srgbClr val="000000"/>
                          </a:solidFill>
                          <a:effectLst/>
                          <a:latin typeface="+mn-lt"/>
                        </a:rPr>
                        <a:t>Basic step Adjustment within Loop Steps</a:t>
                      </a:r>
                      <a:r>
                        <a:rPr lang="en-US" sz="1100" b="0" i="0" u="none" strike="noStrike" baseline="0" dirty="0" smtClean="0">
                          <a:solidFill>
                            <a:srgbClr val="000000"/>
                          </a:solidFill>
                          <a:effectLst/>
                          <a:latin typeface="+mn-lt"/>
                        </a:rPr>
                        <a:t> and </a:t>
                      </a:r>
                      <a:r>
                        <a:rPr lang="en-US" sz="1100" b="0" i="0" u="none" strike="noStrike" dirty="0" smtClean="0">
                          <a:solidFill>
                            <a:srgbClr val="000000"/>
                          </a:solidFill>
                          <a:effectLst/>
                          <a:latin typeface="+mn-lt"/>
                        </a:rPr>
                        <a:t> conditional</a:t>
                      </a:r>
                      <a:r>
                        <a:rPr lang="en-US" sz="1100" b="0" i="0" u="none" strike="noStrike" baseline="0" dirty="0" smtClean="0">
                          <a:solidFill>
                            <a:srgbClr val="000000"/>
                          </a:solidFill>
                          <a:effectLst/>
                          <a:latin typeface="+mn-lt"/>
                        </a:rPr>
                        <a:t> </a:t>
                      </a:r>
                      <a:r>
                        <a:rPr lang="en-US" sz="1100" b="0" i="0" u="none" strike="noStrike" dirty="0" smtClean="0">
                          <a:solidFill>
                            <a:srgbClr val="000000"/>
                          </a:solidFill>
                          <a:effectLst/>
                          <a:latin typeface="+mn-lt"/>
                        </a:rPr>
                        <a:t> steps</a:t>
                      </a:r>
                    </a:p>
                  </a:txBody>
                  <a:tcPr marL="0" marR="0" marT="0" marB="0" anchor="b">
                    <a:solidFill>
                      <a:schemeClr val="tx1">
                        <a:lumMod val="10000"/>
                        <a:lumOff val="90000"/>
                      </a:schemeClr>
                    </a:solidFill>
                  </a:tcPr>
                </a:tc>
              </a:tr>
              <a:tr h="421991">
                <a:tc>
                  <a:txBody>
                    <a:bodyPr/>
                    <a:lstStyle/>
                    <a:p>
                      <a:pPr algn="ctr" fontAlgn="b"/>
                      <a:r>
                        <a:rPr lang="en-US" sz="1000" u="none" strike="noStrike" dirty="0">
                          <a:effectLst/>
                          <a:latin typeface="+mn-lt"/>
                        </a:rPr>
                        <a:t>8</a:t>
                      </a:r>
                      <a:endParaRPr lang="en-US" sz="1000" b="0"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algn="l" fontAlgn="b"/>
                      <a:r>
                        <a:rPr lang="en-US" sz="1000" u="none" strike="noStrike" dirty="0" smtClean="0">
                          <a:effectLst/>
                          <a:latin typeface="+mn-lt"/>
                        </a:rPr>
                        <a:t>Within loop : Conditional Initialization/Assignment with Lookup</a:t>
                      </a:r>
                      <a:endParaRPr lang="en-US" sz="1000" b="0"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marL="0" marR="0" indent="0" algn="l" defTabSz="914342" rtl="0" eaLnBrk="1" fontAlgn="b" latinLnBrk="0" hangingPunct="1">
                        <a:lnSpc>
                          <a:spcPct val="100000"/>
                        </a:lnSpc>
                        <a:spcBef>
                          <a:spcPts val="0"/>
                        </a:spcBef>
                        <a:spcAft>
                          <a:spcPts val="0"/>
                        </a:spcAft>
                        <a:buClrTx/>
                        <a:buSzTx/>
                        <a:buFontTx/>
                        <a:buNone/>
                        <a:tabLst/>
                        <a:defRPr/>
                      </a:pPr>
                      <a:r>
                        <a:rPr lang="en-US" sz="1000" u="none" strike="noStrike" dirty="0" smtClean="0">
                          <a:effectLst/>
                          <a:latin typeface="+mn-lt"/>
                        </a:rPr>
                        <a:t>Yes. Using</a:t>
                      </a:r>
                      <a:br>
                        <a:rPr lang="en-US" sz="1000" u="none" strike="noStrike" dirty="0" smtClean="0">
                          <a:effectLst/>
                          <a:latin typeface="+mn-lt"/>
                        </a:rPr>
                      </a:br>
                      <a:r>
                        <a:rPr lang="en-US" sz="1000" u="none" strike="noStrike" dirty="0" smtClean="0">
                          <a:effectLst/>
                          <a:latin typeface="+mn-lt"/>
                        </a:rPr>
                        <a:t>- </a:t>
                      </a:r>
                      <a:r>
                        <a:rPr lang="en-US" sz="1000" b="0" i="0" u="none" strike="noStrike" dirty="0" smtClean="0">
                          <a:solidFill>
                            <a:srgbClr val="000000"/>
                          </a:solidFill>
                          <a:effectLst/>
                          <a:latin typeface="+mn-lt"/>
                        </a:rPr>
                        <a:t>Basic step Adjustment having</a:t>
                      </a:r>
                      <a:r>
                        <a:rPr lang="en-US" sz="1000" b="0" i="0" u="none" strike="noStrike" baseline="0" dirty="0" smtClean="0">
                          <a:solidFill>
                            <a:srgbClr val="000000"/>
                          </a:solidFill>
                          <a:effectLst/>
                          <a:latin typeface="+mn-lt"/>
                        </a:rPr>
                        <a:t> </a:t>
                      </a:r>
                      <a:r>
                        <a:rPr lang="en-US" sz="1000" b="0" i="0" u="none" strike="noStrike" dirty="0" smtClean="0">
                          <a:solidFill>
                            <a:srgbClr val="000000"/>
                          </a:solidFill>
                          <a:effectLst/>
                          <a:latin typeface="+mn-lt"/>
                        </a:rPr>
                        <a:t>&lt;TABLE_LOOKUP&gt;</a:t>
                      </a:r>
                      <a:r>
                        <a:rPr lang="en-US" sz="1000" b="0" i="0" u="none" strike="noStrike" baseline="0" dirty="0" smtClean="0">
                          <a:solidFill>
                            <a:srgbClr val="000000"/>
                          </a:solidFill>
                          <a:effectLst/>
                          <a:latin typeface="+mn-lt"/>
                        </a:rPr>
                        <a:t> </a:t>
                      </a:r>
                      <a:r>
                        <a:rPr lang="en-US" sz="1000" b="0" i="0" u="none" strike="noStrike" dirty="0" smtClean="0">
                          <a:solidFill>
                            <a:srgbClr val="000000"/>
                          </a:solidFill>
                          <a:effectLst/>
                          <a:latin typeface="+mn-lt"/>
                        </a:rPr>
                        <a:t>within Loop Steps</a:t>
                      </a:r>
                      <a:r>
                        <a:rPr lang="en-US" sz="1000" b="0" i="0" u="none" strike="noStrike" baseline="0" dirty="0" smtClean="0">
                          <a:solidFill>
                            <a:srgbClr val="000000"/>
                          </a:solidFill>
                          <a:effectLst/>
                          <a:latin typeface="+mn-lt"/>
                        </a:rPr>
                        <a:t> and </a:t>
                      </a:r>
                      <a:r>
                        <a:rPr lang="en-US" sz="1000" b="0" i="0" u="none" strike="noStrike" dirty="0" smtClean="0">
                          <a:solidFill>
                            <a:srgbClr val="000000"/>
                          </a:solidFill>
                          <a:effectLst/>
                          <a:latin typeface="+mn-lt"/>
                        </a:rPr>
                        <a:t> conditional</a:t>
                      </a:r>
                      <a:r>
                        <a:rPr lang="en-US" sz="1000" b="0" i="0" u="none" strike="noStrike" baseline="0" dirty="0" smtClean="0">
                          <a:solidFill>
                            <a:srgbClr val="000000"/>
                          </a:solidFill>
                          <a:effectLst/>
                          <a:latin typeface="+mn-lt"/>
                        </a:rPr>
                        <a:t> </a:t>
                      </a:r>
                      <a:r>
                        <a:rPr lang="en-US" sz="1000" b="0" i="0" u="none" strike="noStrike" dirty="0" smtClean="0">
                          <a:solidFill>
                            <a:srgbClr val="000000"/>
                          </a:solidFill>
                          <a:effectLst/>
                          <a:latin typeface="+mn-lt"/>
                        </a:rPr>
                        <a:t> steps</a:t>
                      </a:r>
                    </a:p>
                  </a:txBody>
                  <a:tcPr marL="0" marR="0" marT="0" marB="0" anchor="b">
                    <a:solidFill>
                      <a:schemeClr val="tx1">
                        <a:lumMod val="10000"/>
                        <a:lumOff val="90000"/>
                      </a:schemeClr>
                    </a:solidFill>
                  </a:tcPr>
                </a:tc>
              </a:tr>
            </a:tbl>
          </a:graphicData>
        </a:graphic>
      </p:graphicFrame>
    </p:spTree>
    <p:extLst>
      <p:ext uri="{BB962C8B-B14F-4D97-AF65-F5344CB8AC3E}">
        <p14:creationId xmlns:p14="http://schemas.microsoft.com/office/powerpoint/2010/main" val="23134591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2800" dirty="0" smtClean="0"/>
              <a:t>RE– Existing Capabilities</a:t>
            </a:r>
            <a:endParaRPr lang="en-US" dirty="0"/>
          </a:p>
        </p:txBody>
      </p:sp>
      <p:sp>
        <p:nvSpPr>
          <p:cNvPr id="7" name="Rectangle 6"/>
          <p:cNvSpPr/>
          <p:nvPr/>
        </p:nvSpPr>
        <p:spPr>
          <a:xfrm>
            <a:off x="152403" y="1434663"/>
            <a:ext cx="8821281" cy="4840014"/>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defTabSz="914400"/>
            <a:endParaRPr lang="en-US" sz="900" dirty="0">
              <a:solidFill>
                <a:srgbClr val="000000"/>
              </a:solidFill>
              <a:latin typeface="+mj-lt"/>
            </a:endParaRPr>
          </a:p>
        </p:txBody>
      </p:sp>
      <p:graphicFrame>
        <p:nvGraphicFramePr>
          <p:cNvPr id="3" name="Table 2"/>
          <p:cNvGraphicFramePr>
            <a:graphicFrameLocks noGrp="1"/>
          </p:cNvGraphicFramePr>
          <p:nvPr>
            <p:extLst>
              <p:ext uri="{D42A27DB-BD31-4B8C-83A1-F6EECF244321}">
                <p14:modId xmlns:p14="http://schemas.microsoft.com/office/powerpoint/2010/main" val="3428030610"/>
              </p:ext>
            </p:extLst>
          </p:nvPr>
        </p:nvGraphicFramePr>
        <p:xfrm>
          <a:off x="267268" y="1558488"/>
          <a:ext cx="8591549" cy="4642287"/>
        </p:xfrm>
        <a:graphic>
          <a:graphicData uri="http://schemas.openxmlformats.org/drawingml/2006/table">
            <a:tbl>
              <a:tblPr>
                <a:tableStyleId>{5C22544A-7EE6-4342-B048-85BDC9FD1C3A}</a:tableStyleId>
              </a:tblPr>
              <a:tblGrid>
                <a:gridCol w="592521"/>
                <a:gridCol w="4914150"/>
                <a:gridCol w="3084878"/>
              </a:tblGrid>
              <a:tr h="300867">
                <a:tc>
                  <a:txBody>
                    <a:bodyPr/>
                    <a:lstStyle/>
                    <a:p>
                      <a:pPr algn="ctr" fontAlgn="b"/>
                      <a:r>
                        <a:rPr lang="en-US" sz="1000" b="1" u="none" strike="noStrike" dirty="0" err="1">
                          <a:effectLst/>
                          <a:latin typeface="+mn-lt"/>
                        </a:rPr>
                        <a:t>Sr</a:t>
                      </a:r>
                      <a:r>
                        <a:rPr lang="en-US" sz="1000" b="1" u="none" strike="noStrike" dirty="0">
                          <a:effectLst/>
                          <a:latin typeface="+mn-lt"/>
                        </a:rPr>
                        <a:t> No</a:t>
                      </a:r>
                      <a:endParaRPr lang="en-US" sz="1000" b="1"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algn="l" fontAlgn="b"/>
                      <a:r>
                        <a:rPr lang="en-US" sz="1000" b="1" u="none" strike="noStrike" dirty="0">
                          <a:effectLst/>
                          <a:latin typeface="+mn-lt"/>
                        </a:rPr>
                        <a:t> Capabilities</a:t>
                      </a:r>
                      <a:endParaRPr lang="en-US" sz="1000" b="1"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algn="l" fontAlgn="b"/>
                      <a:r>
                        <a:rPr lang="en-US" sz="1000" b="1" i="0" u="none" strike="noStrike" dirty="0" smtClean="0">
                          <a:solidFill>
                            <a:schemeClr val="dk1"/>
                          </a:solidFill>
                          <a:effectLst/>
                          <a:latin typeface="+mn-lt"/>
                        </a:rPr>
                        <a:t>Currently</a:t>
                      </a:r>
                      <a:r>
                        <a:rPr lang="en-US" sz="1000" b="1" i="0" u="none" strike="noStrike" baseline="0" dirty="0" smtClean="0">
                          <a:solidFill>
                            <a:schemeClr val="dk1"/>
                          </a:solidFill>
                          <a:effectLst/>
                          <a:latin typeface="+mn-lt"/>
                        </a:rPr>
                        <a:t> Achieved Using Rating Model</a:t>
                      </a:r>
                      <a:endParaRPr lang="en-US" sz="1000" b="1" i="0" u="none" strike="noStrike" dirty="0">
                        <a:solidFill>
                          <a:srgbClr val="000000"/>
                        </a:solidFill>
                        <a:effectLst/>
                        <a:latin typeface="+mn-lt"/>
                      </a:endParaRPr>
                    </a:p>
                  </a:txBody>
                  <a:tcPr marL="0" marR="0" marT="0" marB="0" anchor="b">
                    <a:solidFill>
                      <a:schemeClr val="tx1">
                        <a:lumMod val="10000"/>
                        <a:lumOff val="90000"/>
                      </a:schemeClr>
                    </a:solidFill>
                  </a:tcPr>
                </a:tc>
              </a:tr>
              <a:tr h="660271">
                <a:tc>
                  <a:txBody>
                    <a:bodyPr/>
                    <a:lstStyle/>
                    <a:p>
                      <a:pPr algn="ctr" fontAlgn="b"/>
                      <a:r>
                        <a:rPr lang="en-US" sz="1000" u="none" strike="noStrike" kern="1200" dirty="0">
                          <a:solidFill>
                            <a:schemeClr val="dk1"/>
                          </a:solidFill>
                          <a:effectLst/>
                          <a:latin typeface="+mn-lt"/>
                          <a:ea typeface="+mn-ea"/>
                          <a:cs typeface="+mn-cs"/>
                        </a:rPr>
                        <a:t>9</a:t>
                      </a:r>
                    </a:p>
                  </a:txBody>
                  <a:tcPr marL="0" marR="0" marT="0" marB="0" anchor="b">
                    <a:solidFill>
                      <a:schemeClr val="tx1">
                        <a:lumMod val="10000"/>
                        <a:lumOff val="90000"/>
                      </a:schemeClr>
                    </a:solidFill>
                  </a:tcPr>
                </a:tc>
                <a:tc>
                  <a:txBody>
                    <a:bodyPr/>
                    <a:lstStyle/>
                    <a:p>
                      <a:pPr algn="l" fontAlgn="b"/>
                      <a:r>
                        <a:rPr lang="en-US" sz="1000" u="none" strike="noStrike" kern="1200" dirty="0" smtClean="0">
                          <a:solidFill>
                            <a:schemeClr val="dk1"/>
                          </a:solidFill>
                          <a:effectLst/>
                          <a:latin typeface="+mn-lt"/>
                          <a:ea typeface="+mn-ea"/>
                          <a:cs typeface="+mn-cs"/>
                        </a:rPr>
                        <a:t>Within loop : Calculation based assignment</a:t>
                      </a:r>
                      <a:endParaRPr lang="en-US" sz="1000" u="none" strike="noStrike" kern="1200" dirty="0">
                        <a:solidFill>
                          <a:schemeClr val="dk1"/>
                        </a:solidFill>
                        <a:effectLst/>
                        <a:latin typeface="+mn-lt"/>
                        <a:ea typeface="+mn-ea"/>
                        <a:cs typeface="+mn-cs"/>
                      </a:endParaRPr>
                    </a:p>
                  </a:txBody>
                  <a:tcPr marL="0" marR="0" marT="0" marB="0" anchor="b">
                    <a:solidFill>
                      <a:schemeClr val="tx1">
                        <a:lumMod val="10000"/>
                        <a:lumOff val="90000"/>
                      </a:schemeClr>
                    </a:solidFill>
                  </a:tcPr>
                </a:tc>
                <a:tc>
                  <a:txBody>
                    <a:bodyPr/>
                    <a:lstStyle/>
                    <a:p>
                      <a:pPr marL="0" marR="0" indent="0" algn="l" defTabSz="914342" rtl="0" eaLnBrk="1" fontAlgn="b" latinLnBrk="0" hangingPunct="1">
                        <a:lnSpc>
                          <a:spcPct val="100000"/>
                        </a:lnSpc>
                        <a:spcBef>
                          <a:spcPts val="0"/>
                        </a:spcBef>
                        <a:spcAft>
                          <a:spcPts val="0"/>
                        </a:spcAft>
                        <a:buClrTx/>
                        <a:buSzTx/>
                        <a:buFontTx/>
                        <a:buNone/>
                        <a:tabLst/>
                        <a:defRPr/>
                      </a:pPr>
                      <a:r>
                        <a:rPr lang="en-US" sz="1000" u="none" strike="noStrike" dirty="0" smtClean="0">
                          <a:effectLst/>
                          <a:latin typeface="+mn-lt"/>
                        </a:rPr>
                        <a:t>Yes. Using</a:t>
                      </a:r>
                      <a:br>
                        <a:rPr lang="en-US" sz="1000" u="none" strike="noStrike" dirty="0" smtClean="0">
                          <a:effectLst/>
                          <a:latin typeface="+mn-lt"/>
                        </a:rPr>
                      </a:br>
                      <a:r>
                        <a:rPr lang="en-US" sz="1000" u="none" strike="noStrike" dirty="0" smtClean="0">
                          <a:effectLst/>
                          <a:latin typeface="+mn-lt"/>
                        </a:rPr>
                        <a:t>- </a:t>
                      </a:r>
                      <a:r>
                        <a:rPr lang="en-US" sz="1000" b="0" i="0" u="none" strike="noStrike" dirty="0" smtClean="0">
                          <a:solidFill>
                            <a:srgbClr val="000000"/>
                          </a:solidFill>
                          <a:effectLst/>
                          <a:latin typeface="+mn-lt"/>
                        </a:rPr>
                        <a:t>Basic step Adjustment having calculation attributes(</a:t>
                      </a:r>
                      <a:r>
                        <a:rPr lang="en-US" sz="1000" b="0" i="0" u="none" strike="noStrike" baseline="0" dirty="0" smtClean="0">
                          <a:solidFill>
                            <a:srgbClr val="000000"/>
                          </a:solidFill>
                          <a:effectLst/>
                          <a:latin typeface="+mn-lt"/>
                        </a:rPr>
                        <a:t>&lt;PLUS&gt; ,&lt;DIVIDE&gt;</a:t>
                      </a:r>
                      <a:r>
                        <a:rPr lang="en-US" sz="1000" b="0" i="0" u="none" strike="noStrike" dirty="0" smtClean="0">
                          <a:solidFill>
                            <a:srgbClr val="000000"/>
                          </a:solidFill>
                          <a:effectLst/>
                          <a:latin typeface="+mn-lt"/>
                        </a:rPr>
                        <a:t>) within Loop Steps</a:t>
                      </a:r>
                      <a:r>
                        <a:rPr lang="en-US" sz="1000" b="0" i="0" u="none" strike="noStrike" baseline="0" dirty="0" smtClean="0">
                          <a:solidFill>
                            <a:srgbClr val="000000"/>
                          </a:solidFill>
                          <a:effectLst/>
                          <a:latin typeface="+mn-lt"/>
                        </a:rPr>
                        <a:t> and </a:t>
                      </a:r>
                      <a:r>
                        <a:rPr lang="en-US" sz="1000" b="0" i="0" u="none" strike="noStrike" dirty="0" smtClean="0">
                          <a:solidFill>
                            <a:srgbClr val="000000"/>
                          </a:solidFill>
                          <a:effectLst/>
                          <a:latin typeface="+mn-lt"/>
                        </a:rPr>
                        <a:t> conditional</a:t>
                      </a:r>
                      <a:r>
                        <a:rPr lang="en-US" sz="1000" b="0" i="0" u="none" strike="noStrike" baseline="0" dirty="0" smtClean="0">
                          <a:solidFill>
                            <a:srgbClr val="000000"/>
                          </a:solidFill>
                          <a:effectLst/>
                          <a:latin typeface="+mn-lt"/>
                        </a:rPr>
                        <a:t> </a:t>
                      </a:r>
                      <a:r>
                        <a:rPr lang="en-US" sz="1000" b="0" i="0" u="none" strike="noStrike" dirty="0" smtClean="0">
                          <a:solidFill>
                            <a:srgbClr val="000000"/>
                          </a:solidFill>
                          <a:effectLst/>
                          <a:latin typeface="+mn-lt"/>
                        </a:rPr>
                        <a:t> steps</a:t>
                      </a:r>
                    </a:p>
                  </a:txBody>
                  <a:tcPr marL="0" marR="0" marT="0" marB="0" anchor="b">
                    <a:solidFill>
                      <a:schemeClr val="tx1">
                        <a:lumMod val="10000"/>
                        <a:lumOff val="90000"/>
                      </a:schemeClr>
                    </a:solidFill>
                  </a:tcPr>
                </a:tc>
              </a:tr>
              <a:tr h="495203">
                <a:tc>
                  <a:txBody>
                    <a:bodyPr/>
                    <a:lstStyle/>
                    <a:p>
                      <a:pPr algn="ctr" fontAlgn="b"/>
                      <a:r>
                        <a:rPr lang="en-US" sz="1000" u="none" strike="noStrike" dirty="0">
                          <a:effectLst/>
                          <a:latin typeface="+mn-lt"/>
                        </a:rPr>
                        <a:t>10</a:t>
                      </a:r>
                      <a:endParaRPr lang="en-US" sz="1000" b="0"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algn="l" fontAlgn="b"/>
                      <a:r>
                        <a:rPr lang="en-US" sz="1000" u="none" strike="noStrike" dirty="0" smtClean="0">
                          <a:effectLst/>
                          <a:latin typeface="+mn-lt"/>
                        </a:rPr>
                        <a:t>Within loop : Initialization/Assignment</a:t>
                      </a:r>
                      <a:endParaRPr lang="en-US" sz="1000" b="0"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marL="0" marR="0" indent="0" algn="l" defTabSz="914342" rtl="0" eaLnBrk="1" fontAlgn="b" latinLnBrk="0" hangingPunct="1">
                        <a:lnSpc>
                          <a:spcPct val="100000"/>
                        </a:lnSpc>
                        <a:spcBef>
                          <a:spcPts val="0"/>
                        </a:spcBef>
                        <a:spcAft>
                          <a:spcPts val="0"/>
                        </a:spcAft>
                        <a:buClrTx/>
                        <a:buSzTx/>
                        <a:buFontTx/>
                        <a:buNone/>
                        <a:tabLst/>
                        <a:defRPr/>
                      </a:pPr>
                      <a:r>
                        <a:rPr lang="en-US" sz="1000" u="none" strike="noStrike" dirty="0" smtClean="0">
                          <a:effectLst/>
                          <a:latin typeface="+mn-lt"/>
                        </a:rPr>
                        <a:t>Yes. Using</a:t>
                      </a:r>
                      <a:br>
                        <a:rPr lang="en-US" sz="1000" u="none" strike="noStrike" dirty="0" smtClean="0">
                          <a:effectLst/>
                          <a:latin typeface="+mn-lt"/>
                        </a:rPr>
                      </a:br>
                      <a:r>
                        <a:rPr lang="en-US" sz="1000" u="none" strike="noStrike" dirty="0" smtClean="0">
                          <a:effectLst/>
                          <a:latin typeface="+mn-lt"/>
                        </a:rPr>
                        <a:t>- </a:t>
                      </a:r>
                      <a:r>
                        <a:rPr lang="en-US" sz="1000" b="0" i="0" u="none" strike="noStrike" dirty="0" smtClean="0">
                          <a:solidFill>
                            <a:srgbClr val="000000"/>
                          </a:solidFill>
                          <a:effectLst/>
                          <a:latin typeface="+mn-lt"/>
                        </a:rPr>
                        <a:t>Basic step Adjustment within Loop Steps</a:t>
                      </a:r>
                      <a:r>
                        <a:rPr lang="en-US" sz="1000" b="0" i="0" u="none" strike="noStrike" baseline="0" dirty="0" smtClean="0">
                          <a:solidFill>
                            <a:srgbClr val="000000"/>
                          </a:solidFill>
                          <a:effectLst/>
                          <a:latin typeface="+mn-lt"/>
                        </a:rPr>
                        <a:t> with no </a:t>
                      </a:r>
                      <a:r>
                        <a:rPr lang="en-US" sz="1000" b="0" i="0" u="none" strike="noStrike" dirty="0" smtClean="0">
                          <a:solidFill>
                            <a:srgbClr val="000000"/>
                          </a:solidFill>
                          <a:effectLst/>
                          <a:latin typeface="+mn-lt"/>
                        </a:rPr>
                        <a:t>conditions</a:t>
                      </a:r>
                    </a:p>
                  </a:txBody>
                  <a:tcPr marL="0" marR="0" marT="0" marB="0" anchor="b">
                    <a:solidFill>
                      <a:schemeClr val="tx1">
                        <a:lumMod val="10000"/>
                        <a:lumOff val="90000"/>
                      </a:schemeClr>
                    </a:solidFill>
                  </a:tcPr>
                </a:tc>
              </a:tr>
              <a:tr h="825337">
                <a:tc>
                  <a:txBody>
                    <a:bodyPr/>
                    <a:lstStyle/>
                    <a:p>
                      <a:pPr algn="ctr" fontAlgn="b"/>
                      <a:r>
                        <a:rPr lang="en-US" sz="1000" u="none" strike="noStrike" kern="1200" dirty="0">
                          <a:solidFill>
                            <a:schemeClr val="dk1"/>
                          </a:solidFill>
                          <a:effectLst/>
                          <a:latin typeface="+mn-lt"/>
                          <a:ea typeface="+mn-ea"/>
                          <a:cs typeface="+mn-cs"/>
                        </a:rPr>
                        <a:t>11</a:t>
                      </a:r>
                    </a:p>
                  </a:txBody>
                  <a:tcPr marL="0" marR="0" marT="0" marB="0" anchor="b">
                    <a:solidFill>
                      <a:schemeClr val="tx1">
                        <a:lumMod val="10000"/>
                        <a:lumOff val="90000"/>
                      </a:schemeClr>
                    </a:solidFill>
                  </a:tcPr>
                </a:tc>
                <a:tc>
                  <a:txBody>
                    <a:bodyPr/>
                    <a:lstStyle/>
                    <a:p>
                      <a:pPr algn="l" fontAlgn="b"/>
                      <a:r>
                        <a:rPr lang="en-US" sz="1000" u="none" strike="noStrike" kern="1200" dirty="0" smtClean="0">
                          <a:solidFill>
                            <a:schemeClr val="dk1"/>
                          </a:solidFill>
                          <a:effectLst/>
                          <a:latin typeface="+mn-lt"/>
                          <a:ea typeface="+mn-ea"/>
                          <a:cs typeface="+mn-cs"/>
                        </a:rPr>
                        <a:t>Within loop : Calculation based assignment with Lookup</a:t>
                      </a:r>
                      <a:endParaRPr lang="en-US" sz="1000" u="none" strike="noStrike" kern="1200" dirty="0">
                        <a:solidFill>
                          <a:schemeClr val="dk1"/>
                        </a:solidFill>
                        <a:effectLst/>
                        <a:latin typeface="+mn-lt"/>
                        <a:ea typeface="+mn-ea"/>
                        <a:cs typeface="+mn-cs"/>
                      </a:endParaRPr>
                    </a:p>
                  </a:txBody>
                  <a:tcPr marL="0" marR="0" marT="0" marB="0" anchor="b">
                    <a:solidFill>
                      <a:schemeClr val="tx1">
                        <a:lumMod val="10000"/>
                        <a:lumOff val="90000"/>
                      </a:schemeClr>
                    </a:solidFill>
                  </a:tcPr>
                </a:tc>
                <a:tc>
                  <a:txBody>
                    <a:bodyPr/>
                    <a:lstStyle/>
                    <a:p>
                      <a:pPr marL="0" marR="0" indent="0" algn="l" defTabSz="914342" rtl="0" eaLnBrk="1" fontAlgn="b" latinLnBrk="0" hangingPunct="1">
                        <a:lnSpc>
                          <a:spcPct val="100000"/>
                        </a:lnSpc>
                        <a:spcBef>
                          <a:spcPts val="0"/>
                        </a:spcBef>
                        <a:spcAft>
                          <a:spcPts val="0"/>
                        </a:spcAft>
                        <a:buClrTx/>
                        <a:buSzTx/>
                        <a:buFontTx/>
                        <a:buNone/>
                        <a:tabLst/>
                        <a:defRPr/>
                      </a:pPr>
                      <a:r>
                        <a:rPr lang="en-US" sz="1000" u="none" strike="noStrike" dirty="0" smtClean="0">
                          <a:effectLst/>
                          <a:latin typeface="+mn-lt"/>
                        </a:rPr>
                        <a:t>Yes. Using</a:t>
                      </a:r>
                      <a:br>
                        <a:rPr lang="en-US" sz="1000" u="none" strike="noStrike" dirty="0" smtClean="0">
                          <a:effectLst/>
                          <a:latin typeface="+mn-lt"/>
                        </a:rPr>
                      </a:br>
                      <a:r>
                        <a:rPr lang="en-US" sz="1000" u="none" strike="noStrike" dirty="0" smtClean="0">
                          <a:effectLst/>
                          <a:latin typeface="+mn-lt"/>
                        </a:rPr>
                        <a:t>- </a:t>
                      </a:r>
                      <a:r>
                        <a:rPr lang="en-US" sz="1000" b="0" i="0" u="none" strike="noStrike" dirty="0" smtClean="0">
                          <a:solidFill>
                            <a:srgbClr val="000000"/>
                          </a:solidFill>
                          <a:effectLst/>
                          <a:latin typeface="+mn-lt"/>
                        </a:rPr>
                        <a:t>Basic step Adjustment having calculation attributes(</a:t>
                      </a:r>
                      <a:r>
                        <a:rPr lang="en-US" sz="1000" b="0" i="0" u="none" strike="noStrike" baseline="0" dirty="0" smtClean="0">
                          <a:solidFill>
                            <a:srgbClr val="000000"/>
                          </a:solidFill>
                          <a:effectLst/>
                          <a:latin typeface="+mn-lt"/>
                        </a:rPr>
                        <a:t>&lt;PLUS&gt; ,&lt;DIVIDE&gt;</a:t>
                      </a:r>
                      <a:r>
                        <a:rPr lang="en-US" sz="1000" b="0" i="0" u="none" strike="noStrike" dirty="0" smtClean="0">
                          <a:solidFill>
                            <a:srgbClr val="000000"/>
                          </a:solidFill>
                          <a:effectLst/>
                          <a:latin typeface="+mn-lt"/>
                        </a:rPr>
                        <a:t>)  and &lt;TABLE_LOOKUP&gt;</a:t>
                      </a:r>
                      <a:r>
                        <a:rPr lang="en-US" sz="1000" b="0" i="0" u="none" strike="noStrike" baseline="0" dirty="0" smtClean="0">
                          <a:solidFill>
                            <a:srgbClr val="000000"/>
                          </a:solidFill>
                          <a:effectLst/>
                          <a:latin typeface="+mn-lt"/>
                        </a:rPr>
                        <a:t>  </a:t>
                      </a:r>
                      <a:r>
                        <a:rPr lang="en-US" sz="1000" b="0" i="0" u="none" strike="noStrike" dirty="0" smtClean="0">
                          <a:solidFill>
                            <a:srgbClr val="000000"/>
                          </a:solidFill>
                          <a:effectLst/>
                          <a:latin typeface="+mn-lt"/>
                        </a:rPr>
                        <a:t>within Loop Steps</a:t>
                      </a:r>
                      <a:r>
                        <a:rPr lang="en-US" sz="1000" b="0" i="0" u="none" strike="noStrike" baseline="0" dirty="0" smtClean="0">
                          <a:solidFill>
                            <a:srgbClr val="000000"/>
                          </a:solidFill>
                          <a:effectLst/>
                          <a:latin typeface="+mn-lt"/>
                        </a:rPr>
                        <a:t> and </a:t>
                      </a:r>
                      <a:r>
                        <a:rPr lang="en-US" sz="1000" b="0" i="0" u="none" strike="noStrike" dirty="0" smtClean="0">
                          <a:solidFill>
                            <a:srgbClr val="000000"/>
                          </a:solidFill>
                          <a:effectLst/>
                          <a:latin typeface="+mn-lt"/>
                        </a:rPr>
                        <a:t> conditional</a:t>
                      </a:r>
                      <a:r>
                        <a:rPr lang="en-US" sz="1000" b="0" i="0" u="none" strike="noStrike" baseline="0" dirty="0" smtClean="0">
                          <a:solidFill>
                            <a:srgbClr val="000000"/>
                          </a:solidFill>
                          <a:effectLst/>
                          <a:latin typeface="+mn-lt"/>
                        </a:rPr>
                        <a:t> </a:t>
                      </a:r>
                      <a:r>
                        <a:rPr lang="en-US" sz="1000" b="0" i="0" u="none" strike="noStrike" dirty="0" smtClean="0">
                          <a:solidFill>
                            <a:srgbClr val="000000"/>
                          </a:solidFill>
                          <a:effectLst/>
                          <a:latin typeface="+mn-lt"/>
                        </a:rPr>
                        <a:t> steps</a:t>
                      </a:r>
                    </a:p>
                  </a:txBody>
                  <a:tcPr marL="0" marR="0" marT="0" marB="0" anchor="b">
                    <a:solidFill>
                      <a:schemeClr val="tx1">
                        <a:lumMod val="10000"/>
                        <a:lumOff val="90000"/>
                      </a:schemeClr>
                    </a:solidFill>
                  </a:tcPr>
                </a:tc>
              </a:tr>
              <a:tr h="825337">
                <a:tc>
                  <a:txBody>
                    <a:bodyPr/>
                    <a:lstStyle/>
                    <a:p>
                      <a:pPr algn="ctr" fontAlgn="b"/>
                      <a:r>
                        <a:rPr lang="en-US" sz="1000" u="none" strike="noStrike" kern="1200" dirty="0" smtClean="0">
                          <a:solidFill>
                            <a:schemeClr val="dk1"/>
                          </a:solidFill>
                          <a:effectLst/>
                          <a:latin typeface="+mn-lt"/>
                          <a:ea typeface="+mn-ea"/>
                          <a:cs typeface="+mn-cs"/>
                        </a:rPr>
                        <a:t>12</a:t>
                      </a:r>
                      <a:endParaRPr lang="en-US" sz="1000" u="none" strike="noStrike" kern="1200" dirty="0">
                        <a:solidFill>
                          <a:schemeClr val="dk1"/>
                        </a:solidFill>
                        <a:effectLst/>
                        <a:latin typeface="+mn-lt"/>
                        <a:ea typeface="+mn-ea"/>
                        <a:cs typeface="+mn-cs"/>
                      </a:endParaRPr>
                    </a:p>
                  </a:txBody>
                  <a:tcPr marL="0" marR="0" marT="0" marB="0" anchor="b">
                    <a:solidFill>
                      <a:schemeClr val="tx1">
                        <a:lumMod val="10000"/>
                        <a:lumOff val="90000"/>
                      </a:schemeClr>
                    </a:solidFill>
                  </a:tcPr>
                </a:tc>
                <a:tc>
                  <a:txBody>
                    <a:bodyPr/>
                    <a:lstStyle/>
                    <a:p>
                      <a:pPr algn="l" fontAlgn="b"/>
                      <a:r>
                        <a:rPr lang="en-US" sz="1000" u="none" strike="noStrike" kern="1200" dirty="0" smtClean="0">
                          <a:solidFill>
                            <a:schemeClr val="dk1"/>
                          </a:solidFill>
                          <a:effectLst/>
                          <a:latin typeface="+mn-lt"/>
                          <a:ea typeface="+mn-ea"/>
                          <a:cs typeface="+mn-cs"/>
                        </a:rPr>
                        <a:t>Standalone : Calculation based assignment with Lookup</a:t>
                      </a:r>
                      <a:endParaRPr lang="en-US" sz="1000" u="none" strike="noStrike" kern="1200" dirty="0">
                        <a:solidFill>
                          <a:schemeClr val="dk1"/>
                        </a:solidFill>
                        <a:effectLst/>
                        <a:latin typeface="+mn-lt"/>
                        <a:ea typeface="+mn-ea"/>
                        <a:cs typeface="+mn-cs"/>
                      </a:endParaRPr>
                    </a:p>
                  </a:txBody>
                  <a:tcPr marL="0" marR="0" marT="0" marB="0" anchor="b">
                    <a:solidFill>
                      <a:schemeClr val="tx1">
                        <a:lumMod val="10000"/>
                        <a:lumOff val="90000"/>
                      </a:schemeClr>
                    </a:solidFill>
                  </a:tcPr>
                </a:tc>
                <a:tc>
                  <a:txBody>
                    <a:bodyPr/>
                    <a:lstStyle/>
                    <a:p>
                      <a:pPr marL="0" marR="0" indent="0" algn="l" defTabSz="914342" rtl="0" eaLnBrk="1" fontAlgn="b" latinLnBrk="0" hangingPunct="1">
                        <a:lnSpc>
                          <a:spcPct val="100000"/>
                        </a:lnSpc>
                        <a:spcBef>
                          <a:spcPts val="0"/>
                        </a:spcBef>
                        <a:spcAft>
                          <a:spcPts val="0"/>
                        </a:spcAft>
                        <a:buClrTx/>
                        <a:buSzTx/>
                        <a:buFontTx/>
                        <a:buNone/>
                        <a:tabLst/>
                        <a:defRPr/>
                      </a:pPr>
                      <a:r>
                        <a:rPr lang="en-US" sz="1000" u="none" strike="noStrike" dirty="0" smtClean="0">
                          <a:effectLst/>
                          <a:latin typeface="+mn-lt"/>
                        </a:rPr>
                        <a:t>Yes. Using</a:t>
                      </a:r>
                      <a:br>
                        <a:rPr lang="en-US" sz="1000" u="none" strike="noStrike" dirty="0" smtClean="0">
                          <a:effectLst/>
                          <a:latin typeface="+mn-lt"/>
                        </a:rPr>
                      </a:br>
                      <a:r>
                        <a:rPr lang="en-US" sz="1000" u="none" strike="noStrike" dirty="0" smtClean="0">
                          <a:effectLst/>
                          <a:latin typeface="+mn-lt"/>
                        </a:rPr>
                        <a:t>- </a:t>
                      </a:r>
                      <a:r>
                        <a:rPr lang="en-US" sz="1000" b="0" i="0" u="none" strike="noStrike" dirty="0" smtClean="0">
                          <a:solidFill>
                            <a:srgbClr val="000000"/>
                          </a:solidFill>
                          <a:effectLst/>
                          <a:latin typeface="+mn-lt"/>
                        </a:rPr>
                        <a:t>Basic step Adjustment having calculation attributes(</a:t>
                      </a:r>
                      <a:r>
                        <a:rPr lang="en-US" sz="1000" b="0" i="0" u="none" strike="noStrike" baseline="0" dirty="0" smtClean="0">
                          <a:solidFill>
                            <a:srgbClr val="000000"/>
                          </a:solidFill>
                          <a:effectLst/>
                          <a:latin typeface="+mn-lt"/>
                        </a:rPr>
                        <a:t>&lt;PLUS&gt; ,&lt;DIVIDE&gt;</a:t>
                      </a:r>
                      <a:r>
                        <a:rPr lang="en-US" sz="1000" b="0" i="0" u="none" strike="noStrike" dirty="0" smtClean="0">
                          <a:solidFill>
                            <a:srgbClr val="000000"/>
                          </a:solidFill>
                          <a:effectLst/>
                          <a:latin typeface="+mn-lt"/>
                        </a:rPr>
                        <a:t>)  and &lt;TABLE_LOOKUP&gt;</a:t>
                      </a:r>
                      <a:r>
                        <a:rPr lang="en-US" sz="1000" b="0" i="0" u="none" strike="noStrike" baseline="0" dirty="0" smtClean="0">
                          <a:solidFill>
                            <a:srgbClr val="000000"/>
                          </a:solidFill>
                          <a:effectLst/>
                          <a:latin typeface="+mn-lt"/>
                        </a:rPr>
                        <a:t>  </a:t>
                      </a:r>
                      <a:r>
                        <a:rPr lang="en-US" sz="1000" b="0" i="0" u="none" strike="noStrike" dirty="0" smtClean="0">
                          <a:solidFill>
                            <a:srgbClr val="000000"/>
                          </a:solidFill>
                          <a:effectLst/>
                          <a:latin typeface="+mn-lt"/>
                        </a:rPr>
                        <a:t>outside of Loop Steps</a:t>
                      </a:r>
                      <a:r>
                        <a:rPr lang="en-US" sz="1000" b="0" i="0" u="none" strike="noStrike" baseline="0" dirty="0" smtClean="0">
                          <a:solidFill>
                            <a:srgbClr val="000000"/>
                          </a:solidFill>
                          <a:effectLst/>
                          <a:latin typeface="+mn-lt"/>
                        </a:rPr>
                        <a:t> and </a:t>
                      </a:r>
                      <a:r>
                        <a:rPr lang="en-US" sz="1000" b="0" i="0" u="none" strike="noStrike" dirty="0" smtClean="0">
                          <a:solidFill>
                            <a:srgbClr val="000000"/>
                          </a:solidFill>
                          <a:effectLst/>
                          <a:latin typeface="+mn-lt"/>
                        </a:rPr>
                        <a:t> with no conditions</a:t>
                      </a:r>
                    </a:p>
                  </a:txBody>
                  <a:tcPr marL="0" marR="0" marT="0" marB="0" anchor="b">
                    <a:solidFill>
                      <a:schemeClr val="tx1">
                        <a:lumMod val="10000"/>
                        <a:lumOff val="90000"/>
                      </a:schemeClr>
                    </a:solidFill>
                  </a:tcPr>
                </a:tc>
              </a:tr>
              <a:tr h="495203">
                <a:tc>
                  <a:txBody>
                    <a:bodyPr/>
                    <a:lstStyle/>
                    <a:p>
                      <a:pPr algn="ctr" fontAlgn="b"/>
                      <a:r>
                        <a:rPr lang="en-US" sz="1000" u="none" strike="noStrike" kern="1200" dirty="0" smtClean="0">
                          <a:solidFill>
                            <a:schemeClr val="dk1"/>
                          </a:solidFill>
                          <a:effectLst/>
                          <a:latin typeface="+mn-lt"/>
                          <a:ea typeface="+mn-ea"/>
                          <a:cs typeface="+mn-cs"/>
                        </a:rPr>
                        <a:t>13</a:t>
                      </a:r>
                      <a:endParaRPr lang="en-US" sz="1000" u="none" strike="noStrike" kern="1200" dirty="0">
                        <a:solidFill>
                          <a:schemeClr val="dk1"/>
                        </a:solidFill>
                        <a:effectLst/>
                        <a:latin typeface="+mn-lt"/>
                        <a:ea typeface="+mn-ea"/>
                        <a:cs typeface="+mn-cs"/>
                      </a:endParaRPr>
                    </a:p>
                  </a:txBody>
                  <a:tcPr marL="0" marR="0" marT="0" marB="0" anchor="b">
                    <a:solidFill>
                      <a:schemeClr val="tx1">
                        <a:lumMod val="10000"/>
                        <a:lumOff val="90000"/>
                      </a:schemeClr>
                    </a:solidFill>
                  </a:tcPr>
                </a:tc>
                <a:tc>
                  <a:txBody>
                    <a:bodyPr/>
                    <a:lstStyle/>
                    <a:p>
                      <a:pPr algn="l" fontAlgn="b"/>
                      <a:r>
                        <a:rPr lang="en-US" sz="1000" u="none" strike="noStrike" kern="1200" dirty="0" smtClean="0">
                          <a:solidFill>
                            <a:schemeClr val="dk1"/>
                          </a:solidFill>
                          <a:effectLst/>
                          <a:latin typeface="+mn-lt"/>
                          <a:ea typeface="+mn-ea"/>
                          <a:cs typeface="+mn-cs"/>
                        </a:rPr>
                        <a:t>Aggregation Step</a:t>
                      </a:r>
                      <a:endParaRPr lang="en-US" sz="1000" u="none" strike="noStrike" kern="1200" dirty="0">
                        <a:solidFill>
                          <a:schemeClr val="dk1"/>
                        </a:solidFill>
                        <a:effectLst/>
                        <a:latin typeface="+mn-lt"/>
                        <a:ea typeface="+mn-ea"/>
                        <a:cs typeface="+mn-cs"/>
                      </a:endParaRPr>
                    </a:p>
                  </a:txBody>
                  <a:tcPr marL="0" marR="0" marT="0" marB="0" anchor="b">
                    <a:solidFill>
                      <a:schemeClr val="tx1">
                        <a:lumMod val="10000"/>
                        <a:lumOff val="90000"/>
                      </a:schemeClr>
                    </a:solidFill>
                  </a:tcPr>
                </a:tc>
                <a:tc>
                  <a:txBody>
                    <a:bodyPr/>
                    <a:lstStyle/>
                    <a:p>
                      <a:pPr marL="0" marR="0" indent="0" algn="l" defTabSz="914342" rtl="0" eaLnBrk="1" fontAlgn="b" latinLnBrk="0" hangingPunct="1">
                        <a:lnSpc>
                          <a:spcPct val="100000"/>
                        </a:lnSpc>
                        <a:spcBef>
                          <a:spcPts val="0"/>
                        </a:spcBef>
                        <a:spcAft>
                          <a:spcPts val="0"/>
                        </a:spcAft>
                        <a:buClrTx/>
                        <a:buSzTx/>
                        <a:buFontTx/>
                        <a:buNone/>
                        <a:tabLst/>
                        <a:defRPr/>
                      </a:pPr>
                      <a:r>
                        <a:rPr lang="en-US" sz="1000" u="none" strike="noStrike" dirty="0" smtClean="0">
                          <a:effectLst/>
                          <a:latin typeface="+mn-lt"/>
                        </a:rPr>
                        <a:t>Yes. Using</a:t>
                      </a:r>
                    </a:p>
                    <a:p>
                      <a:pPr marL="0" marR="0" indent="0" algn="l" defTabSz="914342"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&lt;AGGREGATION_STEP &gt;&lt;/AGGREGATION_STEP &gt;</a:t>
                      </a:r>
                    </a:p>
                  </a:txBody>
                  <a:tcPr marL="0" marR="0" marT="0" marB="0" anchor="b">
                    <a:solidFill>
                      <a:schemeClr val="tx1">
                        <a:lumMod val="10000"/>
                        <a:lumOff val="90000"/>
                      </a:schemeClr>
                    </a:solidFill>
                  </a:tcPr>
                </a:tc>
              </a:tr>
              <a:tr h="379798">
                <a:tc>
                  <a:txBody>
                    <a:bodyPr/>
                    <a:lstStyle/>
                    <a:p>
                      <a:pPr algn="ctr" fontAlgn="b"/>
                      <a:r>
                        <a:rPr lang="en-US" sz="1000" u="none" strike="noStrike" kern="1200" dirty="0" smtClean="0">
                          <a:solidFill>
                            <a:schemeClr val="dk1"/>
                          </a:solidFill>
                          <a:effectLst/>
                          <a:latin typeface="+mn-lt"/>
                          <a:ea typeface="+mn-ea"/>
                          <a:cs typeface="+mn-cs"/>
                        </a:rPr>
                        <a:t>14</a:t>
                      </a:r>
                      <a:endParaRPr lang="en-US" sz="1000" u="none" strike="noStrike" kern="1200" dirty="0">
                        <a:solidFill>
                          <a:schemeClr val="dk1"/>
                        </a:solidFill>
                        <a:effectLst/>
                        <a:latin typeface="+mn-lt"/>
                        <a:ea typeface="+mn-ea"/>
                        <a:cs typeface="+mn-cs"/>
                      </a:endParaRPr>
                    </a:p>
                  </a:txBody>
                  <a:tcPr marL="0" marR="0" marT="0" marB="0" anchor="b">
                    <a:solidFill>
                      <a:schemeClr val="tx1">
                        <a:lumMod val="10000"/>
                        <a:lumOff val="90000"/>
                      </a:schemeClr>
                    </a:solidFill>
                  </a:tcPr>
                </a:tc>
                <a:tc>
                  <a:txBody>
                    <a:bodyPr/>
                    <a:lstStyle/>
                    <a:p>
                      <a:pPr algn="l" fontAlgn="b"/>
                      <a:r>
                        <a:rPr lang="en-US" sz="1000" u="none" strike="noStrike" kern="1200" dirty="0" smtClean="0">
                          <a:solidFill>
                            <a:schemeClr val="dk1"/>
                          </a:solidFill>
                          <a:effectLst/>
                          <a:latin typeface="+mn-lt"/>
                          <a:ea typeface="+mn-ea"/>
                          <a:cs typeface="+mn-cs"/>
                        </a:rPr>
                        <a:t>Factor Table/</a:t>
                      </a:r>
                      <a:r>
                        <a:rPr lang="en-US" sz="1000" u="none" strike="noStrike" kern="1200" dirty="0" err="1" smtClean="0">
                          <a:solidFill>
                            <a:schemeClr val="dk1"/>
                          </a:solidFill>
                          <a:effectLst/>
                          <a:latin typeface="+mn-lt"/>
                          <a:ea typeface="+mn-ea"/>
                          <a:cs typeface="+mn-cs"/>
                        </a:rPr>
                        <a:t>LookUp</a:t>
                      </a:r>
                      <a:r>
                        <a:rPr lang="en-US" sz="1000" u="none" strike="noStrike" kern="1200" baseline="0" dirty="0" smtClean="0">
                          <a:solidFill>
                            <a:schemeClr val="dk1"/>
                          </a:solidFill>
                          <a:effectLst/>
                          <a:latin typeface="+mn-lt"/>
                          <a:ea typeface="+mn-ea"/>
                          <a:cs typeface="+mn-cs"/>
                        </a:rPr>
                        <a:t> Tables</a:t>
                      </a:r>
                      <a:endParaRPr lang="en-US" sz="1000" u="none" strike="noStrike" kern="1200" dirty="0">
                        <a:solidFill>
                          <a:schemeClr val="dk1"/>
                        </a:solidFill>
                        <a:effectLst/>
                        <a:latin typeface="+mn-lt"/>
                        <a:ea typeface="+mn-ea"/>
                        <a:cs typeface="+mn-cs"/>
                      </a:endParaRPr>
                    </a:p>
                  </a:txBody>
                  <a:tcPr marL="0" marR="0" marT="0" marB="0" anchor="b">
                    <a:solidFill>
                      <a:schemeClr val="tx1">
                        <a:lumMod val="10000"/>
                        <a:lumOff val="90000"/>
                      </a:schemeClr>
                    </a:solidFill>
                  </a:tcPr>
                </a:tc>
                <a:tc>
                  <a:txBody>
                    <a:bodyPr/>
                    <a:lstStyle/>
                    <a:p>
                      <a:pPr marL="0" marR="0" indent="0" algn="l" defTabSz="914342" rtl="0" eaLnBrk="1" fontAlgn="b" latinLnBrk="0" hangingPunct="1">
                        <a:lnSpc>
                          <a:spcPct val="100000"/>
                        </a:lnSpc>
                        <a:spcBef>
                          <a:spcPts val="0"/>
                        </a:spcBef>
                        <a:spcAft>
                          <a:spcPts val="0"/>
                        </a:spcAft>
                        <a:buClrTx/>
                        <a:buSzTx/>
                        <a:buFontTx/>
                        <a:buNone/>
                        <a:tabLst/>
                        <a:defRPr/>
                      </a:pPr>
                      <a:r>
                        <a:rPr lang="en-US" sz="1000" u="none" strike="noStrike" dirty="0" smtClean="0">
                          <a:effectLst/>
                          <a:latin typeface="+mn-lt"/>
                        </a:rPr>
                        <a:t>Yes. Using</a:t>
                      </a:r>
                    </a:p>
                    <a:p>
                      <a:pPr marL="0" marR="0" indent="0" algn="l" defTabSz="914342"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-&lt;FACTOR_TABLE&gt;&lt;/FACTOR_TABLE&gt;</a:t>
                      </a:r>
                    </a:p>
                  </a:txBody>
                  <a:tcPr marL="0" marR="0" marT="0" marB="0" anchor="b">
                    <a:solidFill>
                      <a:schemeClr val="tx1">
                        <a:lumMod val="10000"/>
                        <a:lumOff val="90000"/>
                      </a:schemeClr>
                    </a:solidFill>
                  </a:tcPr>
                </a:tc>
              </a:tr>
              <a:tr h="660271">
                <a:tc>
                  <a:txBody>
                    <a:bodyPr/>
                    <a:lstStyle/>
                    <a:p>
                      <a:pPr algn="ctr" fontAlgn="b"/>
                      <a:r>
                        <a:rPr lang="en-US" sz="1000" u="none" strike="noStrike" kern="1200" dirty="0" smtClean="0">
                          <a:solidFill>
                            <a:schemeClr val="dk1"/>
                          </a:solidFill>
                          <a:effectLst/>
                          <a:latin typeface="+mn-lt"/>
                          <a:ea typeface="+mn-ea"/>
                          <a:cs typeface="+mn-cs"/>
                        </a:rPr>
                        <a:t>15</a:t>
                      </a:r>
                      <a:endParaRPr lang="en-US" sz="1000" u="none" strike="noStrike" kern="1200" dirty="0">
                        <a:solidFill>
                          <a:schemeClr val="dk1"/>
                        </a:solidFill>
                        <a:effectLst/>
                        <a:latin typeface="+mn-lt"/>
                        <a:ea typeface="+mn-ea"/>
                        <a:cs typeface="+mn-cs"/>
                      </a:endParaRPr>
                    </a:p>
                  </a:txBody>
                  <a:tcPr marL="0" marR="0" marT="0" marB="0" anchor="b">
                    <a:solidFill>
                      <a:schemeClr val="tx1">
                        <a:lumMod val="10000"/>
                        <a:lumOff val="90000"/>
                      </a:schemeClr>
                    </a:solidFill>
                  </a:tcPr>
                </a:tc>
                <a:tc>
                  <a:txBody>
                    <a:bodyPr/>
                    <a:lstStyle/>
                    <a:p>
                      <a:pPr algn="l" fontAlgn="b"/>
                      <a:r>
                        <a:rPr lang="en-US" sz="1000" u="none" strike="noStrike" kern="1200" dirty="0" smtClean="0">
                          <a:solidFill>
                            <a:schemeClr val="dk1"/>
                          </a:solidFill>
                          <a:effectLst/>
                          <a:latin typeface="+mn-lt"/>
                          <a:ea typeface="+mn-ea"/>
                          <a:cs typeface="+mn-cs"/>
                        </a:rPr>
                        <a:t>Rounding Methodology</a:t>
                      </a:r>
                      <a:endParaRPr lang="en-US" sz="1000" u="none" strike="noStrike" kern="1200" dirty="0">
                        <a:solidFill>
                          <a:schemeClr val="dk1"/>
                        </a:solidFill>
                        <a:effectLst/>
                        <a:latin typeface="+mn-lt"/>
                        <a:ea typeface="+mn-ea"/>
                        <a:cs typeface="+mn-cs"/>
                      </a:endParaRPr>
                    </a:p>
                  </a:txBody>
                  <a:tcPr marL="0" marR="0" marT="0" marB="0" anchor="b">
                    <a:solidFill>
                      <a:schemeClr val="tx1">
                        <a:lumMod val="10000"/>
                        <a:lumOff val="90000"/>
                      </a:schemeClr>
                    </a:solidFill>
                  </a:tcPr>
                </a:tc>
                <a:tc>
                  <a:txBody>
                    <a:bodyPr/>
                    <a:lstStyle/>
                    <a:p>
                      <a:pPr marL="0" marR="0" indent="0" algn="l" defTabSz="914342"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Yes : Using </a:t>
                      </a:r>
                    </a:p>
                    <a:p>
                      <a:pPr marL="0" marR="0" indent="0" algn="l" defTabSz="914342"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-Basic step Adjustments with in &lt;METHODOLOGY name = "</a:t>
                      </a:r>
                      <a:r>
                        <a:rPr lang="en-US" sz="1000" b="0" i="0" u="none" strike="noStrike" dirty="0" err="1" smtClean="0">
                          <a:solidFill>
                            <a:srgbClr val="000000"/>
                          </a:solidFill>
                          <a:effectLst/>
                          <a:latin typeface="+mn-lt"/>
                        </a:rPr>
                        <a:t>Rounding_SubMethodology</a:t>
                      </a:r>
                      <a:r>
                        <a:rPr lang="en-US" sz="1000" b="0" i="0" u="none" strike="noStrike" dirty="0" smtClean="0">
                          <a:solidFill>
                            <a:srgbClr val="000000"/>
                          </a:solidFill>
                          <a:effectLst/>
                          <a:latin typeface="+mn-lt"/>
                        </a:rPr>
                        <a:t>“&gt;&lt;/METHODOLOGY &gt;</a:t>
                      </a:r>
                    </a:p>
                  </a:txBody>
                  <a:tcPr marL="0" marR="0" marT="0" marB="0" anchor="b">
                    <a:solidFill>
                      <a:schemeClr val="tx1">
                        <a:lumMod val="10000"/>
                        <a:lumOff val="90000"/>
                      </a:schemeClr>
                    </a:solidFill>
                  </a:tcPr>
                </a:tc>
              </a:tr>
            </a:tbl>
          </a:graphicData>
        </a:graphic>
      </p:graphicFrame>
    </p:spTree>
    <p:extLst>
      <p:ext uri="{BB962C8B-B14F-4D97-AF65-F5344CB8AC3E}">
        <p14:creationId xmlns:p14="http://schemas.microsoft.com/office/powerpoint/2010/main" val="25069873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2800" dirty="0" smtClean="0"/>
              <a:t>RE </a:t>
            </a:r>
            <a:r>
              <a:rPr lang="en-US" sz="2800" dirty="0"/>
              <a:t>– Our solution to the existing capabilities</a:t>
            </a:r>
            <a:endParaRPr lang="en-US" dirty="0"/>
          </a:p>
        </p:txBody>
      </p:sp>
      <p:sp>
        <p:nvSpPr>
          <p:cNvPr id="7" name="Rectangle 6"/>
          <p:cNvSpPr/>
          <p:nvPr/>
        </p:nvSpPr>
        <p:spPr>
          <a:xfrm>
            <a:off x="152403" y="1434663"/>
            <a:ext cx="8821281" cy="4840014"/>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defTabSz="914400"/>
            <a:endParaRPr lang="en-US" sz="900" dirty="0">
              <a:solidFill>
                <a:srgbClr val="000000"/>
              </a:solidFill>
              <a:latin typeface="+mj-lt"/>
            </a:endParaRPr>
          </a:p>
        </p:txBody>
      </p:sp>
      <p:graphicFrame>
        <p:nvGraphicFramePr>
          <p:cNvPr id="5" name="Table 4"/>
          <p:cNvGraphicFramePr>
            <a:graphicFrameLocks noGrp="1"/>
          </p:cNvGraphicFramePr>
          <p:nvPr>
            <p:extLst>
              <p:ext uri="{D42A27DB-BD31-4B8C-83A1-F6EECF244321}">
                <p14:modId xmlns:p14="http://schemas.microsoft.com/office/powerpoint/2010/main" val="620924740"/>
              </p:ext>
            </p:extLst>
          </p:nvPr>
        </p:nvGraphicFramePr>
        <p:xfrm>
          <a:off x="247650" y="1524001"/>
          <a:ext cx="8620125" cy="4676775"/>
        </p:xfrm>
        <a:graphic>
          <a:graphicData uri="http://schemas.openxmlformats.org/drawingml/2006/table">
            <a:tbl>
              <a:tblPr>
                <a:tableStyleId>{5C22544A-7EE6-4342-B048-85BDC9FD1C3A}</a:tableStyleId>
              </a:tblPr>
              <a:tblGrid>
                <a:gridCol w="594492"/>
                <a:gridCol w="4930494"/>
                <a:gridCol w="3095139"/>
              </a:tblGrid>
              <a:tr h="394368">
                <a:tc>
                  <a:txBody>
                    <a:bodyPr/>
                    <a:lstStyle/>
                    <a:p>
                      <a:pPr algn="ctr" fontAlgn="b"/>
                      <a:r>
                        <a:rPr lang="en-US" sz="1000" b="1" u="none" strike="noStrike" dirty="0" err="1">
                          <a:effectLst/>
                          <a:latin typeface="+mn-lt"/>
                        </a:rPr>
                        <a:t>Sr</a:t>
                      </a:r>
                      <a:r>
                        <a:rPr lang="en-US" sz="1000" b="1" u="none" strike="noStrike" dirty="0">
                          <a:effectLst/>
                          <a:latin typeface="+mn-lt"/>
                        </a:rPr>
                        <a:t> No</a:t>
                      </a:r>
                      <a:endParaRPr lang="en-US" sz="1000" b="1"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algn="l" fontAlgn="b"/>
                      <a:r>
                        <a:rPr lang="en-US" sz="1000" b="1" u="none" strike="noStrike" dirty="0">
                          <a:effectLst/>
                          <a:latin typeface="+mn-lt"/>
                        </a:rPr>
                        <a:t> Capabilities</a:t>
                      </a:r>
                      <a:endParaRPr lang="en-US" sz="1000" b="1"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algn="l" fontAlgn="b"/>
                      <a:r>
                        <a:rPr lang="en-US" sz="1000" b="1" i="0" u="none" strike="noStrike" dirty="0" smtClean="0">
                          <a:solidFill>
                            <a:srgbClr val="000000"/>
                          </a:solidFill>
                          <a:effectLst/>
                          <a:latin typeface="+mn-lt"/>
                        </a:rPr>
                        <a:t>Our Solution</a:t>
                      </a:r>
                      <a:endParaRPr lang="en-US" sz="1000" b="1" i="0" u="none" strike="noStrike" dirty="0">
                        <a:solidFill>
                          <a:srgbClr val="000000"/>
                        </a:solidFill>
                        <a:effectLst/>
                        <a:latin typeface="+mn-lt"/>
                      </a:endParaRPr>
                    </a:p>
                  </a:txBody>
                  <a:tcPr marL="0" marR="0" marT="0" marB="0" anchor="b">
                    <a:solidFill>
                      <a:schemeClr val="tx1">
                        <a:lumMod val="10000"/>
                        <a:lumOff val="90000"/>
                      </a:schemeClr>
                    </a:solidFill>
                  </a:tcPr>
                </a:tc>
              </a:tr>
              <a:tr h="620603">
                <a:tc>
                  <a:txBody>
                    <a:bodyPr/>
                    <a:lstStyle/>
                    <a:p>
                      <a:pPr algn="ctr" fontAlgn="b"/>
                      <a:r>
                        <a:rPr lang="en-US" sz="1000" u="none" strike="noStrike" dirty="0">
                          <a:effectLst/>
                          <a:latin typeface="+mn-lt"/>
                        </a:rPr>
                        <a:t>1</a:t>
                      </a:r>
                      <a:endParaRPr lang="en-US" sz="1000" b="0"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marL="0" indent="0">
                        <a:buFont typeface="Arial" panose="020B0604020202020204" pitchFamily="34" charset="0"/>
                        <a:buNone/>
                      </a:pPr>
                      <a:r>
                        <a:rPr lang="en-US" sz="1000" dirty="0" smtClean="0">
                          <a:latin typeface="+mn-lt"/>
                        </a:rPr>
                        <a:t>Standalone : Initialization/Assignment</a:t>
                      </a:r>
                      <a:endParaRPr lang="en-US" sz="1000" dirty="0">
                        <a:latin typeface="+mn-lt"/>
                      </a:endParaRPr>
                    </a:p>
                  </a:txBody>
                  <a:tcPr marL="0" marR="0" marT="0" marB="0" anchor="b">
                    <a:solidFill>
                      <a:schemeClr val="tx1">
                        <a:lumMod val="10000"/>
                        <a:lumOff val="90000"/>
                      </a:schemeClr>
                    </a:solidFill>
                  </a:tcPr>
                </a:tc>
                <a:tc>
                  <a:txBody>
                    <a:bodyPr/>
                    <a:lstStyle/>
                    <a:p>
                      <a:pPr algn="l" fontAlgn="b"/>
                      <a:r>
                        <a:rPr lang="en-US" sz="1000" b="0" i="0" u="none" strike="noStrike" dirty="0" smtClean="0">
                          <a:solidFill>
                            <a:srgbClr val="000000"/>
                          </a:solidFill>
                          <a:effectLst/>
                          <a:latin typeface="+mn-lt"/>
                        </a:rPr>
                        <a:t>Implemented using</a:t>
                      </a:r>
                      <a:r>
                        <a:rPr lang="en-US" sz="1000" b="0" i="0" u="none" strike="noStrike" baseline="0" dirty="0" smtClean="0">
                          <a:solidFill>
                            <a:srgbClr val="000000"/>
                          </a:solidFill>
                          <a:effectLst/>
                          <a:latin typeface="+mn-lt"/>
                        </a:rPr>
                        <a:t> DTs (Java Drools API)</a:t>
                      </a:r>
                      <a:endParaRPr lang="en-US" sz="1000" b="0" i="0" u="none" strike="noStrike" dirty="0">
                        <a:solidFill>
                          <a:srgbClr val="000000"/>
                        </a:solidFill>
                        <a:effectLst/>
                        <a:latin typeface="+mn-lt"/>
                      </a:endParaRPr>
                    </a:p>
                  </a:txBody>
                  <a:tcPr marL="0" marR="0" marT="0" marB="0" anchor="b">
                    <a:solidFill>
                      <a:schemeClr val="tx1">
                        <a:lumMod val="10000"/>
                        <a:lumOff val="90000"/>
                      </a:schemeClr>
                    </a:solidFill>
                  </a:tcPr>
                </a:tc>
              </a:tr>
              <a:tr h="351945">
                <a:tc>
                  <a:txBody>
                    <a:bodyPr/>
                    <a:lstStyle/>
                    <a:p>
                      <a:pPr algn="ctr" fontAlgn="b"/>
                      <a:r>
                        <a:rPr lang="en-US" sz="1000" u="none" strike="noStrike" dirty="0" smtClean="0">
                          <a:effectLst/>
                          <a:latin typeface="+mn-lt"/>
                        </a:rPr>
                        <a:t>2</a:t>
                      </a:r>
                      <a:endParaRPr lang="en-US" sz="1000" b="0"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algn="l" fontAlgn="b"/>
                      <a:r>
                        <a:rPr lang="en-US" sz="1000" u="none" strike="noStrike" dirty="0" smtClean="0">
                          <a:effectLst/>
                          <a:latin typeface="+mn-lt"/>
                        </a:rPr>
                        <a:t>Standalone : Conditional Initialization/Assignment</a:t>
                      </a:r>
                      <a:endParaRPr lang="en-US" sz="1000" b="0"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algn="l" fontAlgn="b"/>
                      <a:r>
                        <a:rPr lang="en-US" sz="1000" b="0" i="0" u="none" strike="noStrike" dirty="0" smtClean="0">
                          <a:solidFill>
                            <a:srgbClr val="000000"/>
                          </a:solidFill>
                          <a:effectLst/>
                          <a:latin typeface="+mn-lt"/>
                        </a:rPr>
                        <a:t>Implemented using</a:t>
                      </a:r>
                      <a:r>
                        <a:rPr lang="en-US" sz="1000" b="0" i="0" u="none" strike="noStrike" baseline="0" dirty="0" smtClean="0">
                          <a:solidFill>
                            <a:srgbClr val="000000"/>
                          </a:solidFill>
                          <a:effectLst/>
                          <a:latin typeface="+mn-lt"/>
                        </a:rPr>
                        <a:t> DTs (Java Drools API)</a:t>
                      </a:r>
                      <a:endParaRPr lang="en-US" sz="1000" b="0" i="0" u="none" strike="noStrike" dirty="0">
                        <a:solidFill>
                          <a:srgbClr val="000000"/>
                        </a:solidFill>
                        <a:effectLst/>
                        <a:latin typeface="+mn-lt"/>
                      </a:endParaRPr>
                    </a:p>
                  </a:txBody>
                  <a:tcPr marL="0" marR="0" marT="0" marB="0" anchor="b">
                    <a:solidFill>
                      <a:schemeClr val="tx1">
                        <a:lumMod val="10000"/>
                        <a:lumOff val="90000"/>
                      </a:schemeClr>
                    </a:solidFill>
                  </a:tcPr>
                </a:tc>
              </a:tr>
              <a:tr h="620603">
                <a:tc>
                  <a:txBody>
                    <a:bodyPr/>
                    <a:lstStyle/>
                    <a:p>
                      <a:pPr algn="ctr" fontAlgn="b"/>
                      <a:r>
                        <a:rPr lang="en-US" sz="1000" u="none" strike="noStrike" dirty="0">
                          <a:effectLst/>
                          <a:latin typeface="+mn-lt"/>
                        </a:rPr>
                        <a:t>3</a:t>
                      </a:r>
                      <a:endParaRPr lang="en-US" sz="1000" b="0"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algn="l" fontAlgn="b"/>
                      <a:r>
                        <a:rPr lang="en-US" sz="1000" u="none" strike="noStrike" dirty="0" smtClean="0">
                          <a:effectLst/>
                          <a:latin typeface="+mn-lt"/>
                        </a:rPr>
                        <a:t>Standalone : Conditional Initialization/Assignment with Lookup</a:t>
                      </a:r>
                      <a:endParaRPr lang="en-US" sz="1000" b="0"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algn="l" fontAlgn="b"/>
                      <a:r>
                        <a:rPr lang="en-US" sz="1000" b="0" i="0" u="none" strike="noStrike" dirty="0" smtClean="0">
                          <a:solidFill>
                            <a:srgbClr val="000000"/>
                          </a:solidFill>
                          <a:effectLst/>
                          <a:latin typeface="+mn-lt"/>
                        </a:rPr>
                        <a:t>Implemented using</a:t>
                      </a:r>
                      <a:r>
                        <a:rPr lang="en-US" sz="1000" b="0" i="0" u="none" strike="noStrike" baseline="0" dirty="0" smtClean="0">
                          <a:solidFill>
                            <a:srgbClr val="000000"/>
                          </a:solidFill>
                          <a:effectLst/>
                          <a:latin typeface="+mn-lt"/>
                        </a:rPr>
                        <a:t> DTs (Java Drools API)</a:t>
                      </a:r>
                      <a:endParaRPr lang="en-US" sz="1000" b="0" i="0" u="none" strike="noStrike" dirty="0">
                        <a:solidFill>
                          <a:srgbClr val="000000"/>
                        </a:solidFill>
                        <a:effectLst/>
                        <a:latin typeface="+mn-lt"/>
                      </a:endParaRPr>
                    </a:p>
                  </a:txBody>
                  <a:tcPr marL="0" marR="0" marT="0" marB="0" anchor="b">
                    <a:solidFill>
                      <a:schemeClr val="tx1">
                        <a:lumMod val="10000"/>
                        <a:lumOff val="90000"/>
                      </a:schemeClr>
                    </a:solidFill>
                  </a:tcPr>
                </a:tc>
              </a:tr>
              <a:tr h="465453">
                <a:tc>
                  <a:txBody>
                    <a:bodyPr/>
                    <a:lstStyle/>
                    <a:p>
                      <a:pPr algn="ctr" fontAlgn="b"/>
                      <a:r>
                        <a:rPr lang="en-US" sz="1000" u="none" strike="noStrike" dirty="0">
                          <a:effectLst/>
                          <a:latin typeface="+mn-lt"/>
                        </a:rPr>
                        <a:t>4</a:t>
                      </a:r>
                      <a:endParaRPr lang="en-US" sz="1000" b="0"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algn="l" fontAlgn="b"/>
                      <a:r>
                        <a:rPr lang="en-US" sz="1000" u="none" strike="noStrike" dirty="0" smtClean="0">
                          <a:effectLst/>
                          <a:latin typeface="+mn-lt"/>
                        </a:rPr>
                        <a:t>Standalone : Calculation based assignment</a:t>
                      </a:r>
                      <a:endParaRPr lang="en-US" sz="1000" b="0"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algn="l" fontAlgn="b"/>
                      <a:r>
                        <a:rPr lang="en-US" sz="1000" b="0" i="0" u="none" strike="noStrike" dirty="0" smtClean="0">
                          <a:solidFill>
                            <a:srgbClr val="000000"/>
                          </a:solidFill>
                          <a:effectLst/>
                          <a:latin typeface="+mn-lt"/>
                        </a:rPr>
                        <a:t>Implemented using</a:t>
                      </a:r>
                      <a:r>
                        <a:rPr lang="en-US" sz="1000" b="0" i="0" u="none" strike="noStrike" baseline="0" dirty="0" smtClean="0">
                          <a:solidFill>
                            <a:srgbClr val="000000"/>
                          </a:solidFill>
                          <a:effectLst/>
                          <a:latin typeface="+mn-lt"/>
                        </a:rPr>
                        <a:t> DTs (Java Drools API)</a:t>
                      </a:r>
                      <a:endParaRPr lang="en-US" sz="1000" b="0" i="0" u="none" strike="noStrike" dirty="0">
                        <a:solidFill>
                          <a:srgbClr val="000000"/>
                        </a:solidFill>
                        <a:effectLst/>
                        <a:latin typeface="+mn-lt"/>
                      </a:endParaRPr>
                    </a:p>
                  </a:txBody>
                  <a:tcPr marL="0" marR="0" marT="0" marB="0" anchor="b">
                    <a:solidFill>
                      <a:schemeClr val="tx1">
                        <a:lumMod val="10000"/>
                        <a:lumOff val="90000"/>
                      </a:schemeClr>
                    </a:solidFill>
                  </a:tcPr>
                </a:tc>
              </a:tr>
              <a:tr h="248912">
                <a:tc>
                  <a:txBody>
                    <a:bodyPr/>
                    <a:lstStyle/>
                    <a:p>
                      <a:pPr algn="ctr" fontAlgn="b"/>
                      <a:r>
                        <a:rPr lang="en-US" sz="1000" u="none" strike="noStrike">
                          <a:effectLst/>
                          <a:latin typeface="+mn-lt"/>
                        </a:rPr>
                        <a:t>5</a:t>
                      </a:r>
                      <a:endParaRPr lang="en-US" sz="1000" b="0" i="0" u="none" strike="noStrike">
                        <a:solidFill>
                          <a:srgbClr val="000000"/>
                        </a:solidFill>
                        <a:effectLst/>
                        <a:latin typeface="+mn-lt"/>
                      </a:endParaRPr>
                    </a:p>
                  </a:txBody>
                  <a:tcPr marL="0" marR="0" marT="0" marB="0" anchor="b">
                    <a:solidFill>
                      <a:schemeClr val="tx1">
                        <a:lumMod val="10000"/>
                        <a:lumOff val="90000"/>
                      </a:schemeClr>
                    </a:solidFill>
                  </a:tcPr>
                </a:tc>
                <a:tc>
                  <a:txBody>
                    <a:bodyPr/>
                    <a:lstStyle/>
                    <a:p>
                      <a:pPr algn="l" fontAlgn="b"/>
                      <a:r>
                        <a:rPr lang="en-US" sz="1000" u="none" strike="noStrike" dirty="0" smtClean="0">
                          <a:effectLst/>
                          <a:latin typeface="+mn-lt"/>
                        </a:rPr>
                        <a:t>Start Loop </a:t>
                      </a:r>
                      <a:endParaRPr lang="en-US" sz="1000" b="0"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algn="l" fontAlgn="b"/>
                      <a:r>
                        <a:rPr lang="en-US" sz="1000" b="0" i="0" u="none" strike="noStrike" dirty="0" smtClean="0">
                          <a:solidFill>
                            <a:srgbClr val="000000"/>
                          </a:solidFill>
                          <a:effectLst/>
                          <a:latin typeface="+mn-lt"/>
                        </a:rPr>
                        <a:t>Implemented using</a:t>
                      </a:r>
                      <a:r>
                        <a:rPr lang="en-US" sz="1000" b="0" i="0" u="none" strike="noStrike" baseline="0" dirty="0" smtClean="0">
                          <a:solidFill>
                            <a:srgbClr val="000000"/>
                          </a:solidFill>
                          <a:effectLst/>
                          <a:latin typeface="+mn-lt"/>
                        </a:rPr>
                        <a:t> DRLs (Java Drools API)</a:t>
                      </a:r>
                      <a:endParaRPr lang="en-US" sz="1000" b="0" i="0" u="none" strike="noStrike" dirty="0">
                        <a:solidFill>
                          <a:srgbClr val="000000"/>
                        </a:solidFill>
                        <a:effectLst/>
                        <a:latin typeface="+mn-lt"/>
                      </a:endParaRPr>
                    </a:p>
                  </a:txBody>
                  <a:tcPr marL="0" marR="0" marT="0" marB="0" anchor="b">
                    <a:solidFill>
                      <a:schemeClr val="tx1">
                        <a:lumMod val="10000"/>
                        <a:lumOff val="90000"/>
                      </a:schemeClr>
                    </a:solidFill>
                  </a:tcPr>
                </a:tc>
              </a:tr>
              <a:tr h="379745">
                <a:tc>
                  <a:txBody>
                    <a:bodyPr/>
                    <a:lstStyle/>
                    <a:p>
                      <a:pPr algn="ctr" fontAlgn="b"/>
                      <a:r>
                        <a:rPr lang="en-US" sz="1000" u="none" strike="noStrike" dirty="0">
                          <a:effectLst/>
                          <a:latin typeface="+mn-lt"/>
                        </a:rPr>
                        <a:t>6</a:t>
                      </a:r>
                      <a:endParaRPr lang="en-US" sz="1000" b="0"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algn="l" fontAlgn="b"/>
                      <a:r>
                        <a:rPr lang="en-US" sz="1000" u="none" strike="noStrike" dirty="0" smtClean="0">
                          <a:effectLst/>
                          <a:latin typeface="+mn-lt"/>
                        </a:rPr>
                        <a:t>Close Loop</a:t>
                      </a:r>
                      <a:endParaRPr lang="en-US" sz="1000" b="0"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algn="l" fontAlgn="b"/>
                      <a:r>
                        <a:rPr lang="en-US" sz="1000" b="0" i="0" u="none" strike="noStrike" dirty="0" smtClean="0">
                          <a:solidFill>
                            <a:srgbClr val="000000"/>
                          </a:solidFill>
                          <a:effectLst/>
                          <a:latin typeface="+mn-lt"/>
                        </a:rPr>
                        <a:t>Implemented using</a:t>
                      </a:r>
                      <a:r>
                        <a:rPr lang="en-US" sz="1000" b="0" i="0" u="none" strike="noStrike" baseline="0" dirty="0" smtClean="0">
                          <a:solidFill>
                            <a:srgbClr val="000000"/>
                          </a:solidFill>
                          <a:effectLst/>
                          <a:latin typeface="+mn-lt"/>
                        </a:rPr>
                        <a:t> DRLs (Java Drools API)</a:t>
                      </a:r>
                      <a:endParaRPr lang="en-US" sz="1000" b="0" i="0" u="none" strike="noStrike" dirty="0">
                        <a:solidFill>
                          <a:srgbClr val="000000"/>
                        </a:solidFill>
                        <a:effectLst/>
                        <a:latin typeface="+mn-lt"/>
                      </a:endParaRPr>
                    </a:p>
                  </a:txBody>
                  <a:tcPr marL="0" marR="0" marT="0" marB="0" anchor="b">
                    <a:solidFill>
                      <a:schemeClr val="tx1">
                        <a:lumMod val="10000"/>
                        <a:lumOff val="90000"/>
                      </a:schemeClr>
                    </a:solidFill>
                  </a:tcPr>
                </a:tc>
              </a:tr>
              <a:tr h="310301">
                <a:tc>
                  <a:txBody>
                    <a:bodyPr/>
                    <a:lstStyle/>
                    <a:p>
                      <a:pPr algn="ctr" fontAlgn="b"/>
                      <a:r>
                        <a:rPr lang="en-US" sz="1000" u="none" strike="noStrike" dirty="0">
                          <a:effectLst/>
                          <a:latin typeface="+mn-lt"/>
                        </a:rPr>
                        <a:t>7</a:t>
                      </a:r>
                      <a:endParaRPr lang="en-US" sz="1000" b="0"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algn="l" fontAlgn="b"/>
                      <a:r>
                        <a:rPr lang="en-US" sz="1000" u="none" strike="noStrike" dirty="0" smtClean="0">
                          <a:effectLst/>
                          <a:latin typeface="+mn-lt"/>
                        </a:rPr>
                        <a:t>Within loop : Conditional Initialization/Assignment</a:t>
                      </a:r>
                      <a:endParaRPr lang="en-US" sz="1000" b="0"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marL="0" marR="0" indent="0" algn="l" defTabSz="914342" rtl="0" eaLnBrk="1" fontAlgn="b" latinLnBrk="0" hangingPunct="1">
                        <a:lnSpc>
                          <a:spcPct val="100000"/>
                        </a:lnSpc>
                        <a:spcBef>
                          <a:spcPts val="0"/>
                        </a:spcBef>
                        <a:spcAft>
                          <a:spcPts val="0"/>
                        </a:spcAft>
                        <a:buClrTx/>
                        <a:buSzTx/>
                        <a:buFontTx/>
                        <a:buNone/>
                        <a:tabLst/>
                        <a:defRPr/>
                      </a:pPr>
                      <a:r>
                        <a:rPr lang="en-US" sz="1000" u="none" strike="noStrike" dirty="0" smtClean="0">
                          <a:effectLst/>
                          <a:latin typeface="+mn-lt"/>
                        </a:rPr>
                        <a:t>Implemented using a combination of DTs and DRL”s</a:t>
                      </a:r>
                      <a:endParaRPr lang="en-US" sz="1000" b="0" i="0" u="none" strike="noStrike" dirty="0" smtClean="0">
                        <a:solidFill>
                          <a:srgbClr val="000000"/>
                        </a:solidFill>
                        <a:effectLst/>
                        <a:latin typeface="+mn-lt"/>
                      </a:endParaRPr>
                    </a:p>
                  </a:txBody>
                  <a:tcPr marL="0" marR="0" marT="0" marB="0" anchor="b">
                    <a:solidFill>
                      <a:schemeClr val="tx1">
                        <a:lumMod val="10000"/>
                        <a:lumOff val="90000"/>
                      </a:schemeClr>
                    </a:solidFill>
                  </a:tcPr>
                </a:tc>
              </a:tr>
              <a:tr h="497830">
                <a:tc>
                  <a:txBody>
                    <a:bodyPr/>
                    <a:lstStyle/>
                    <a:p>
                      <a:pPr algn="ctr" fontAlgn="b"/>
                      <a:r>
                        <a:rPr lang="en-US" sz="1000" u="none" strike="noStrike" dirty="0">
                          <a:effectLst/>
                          <a:latin typeface="+mn-lt"/>
                        </a:rPr>
                        <a:t>8</a:t>
                      </a:r>
                      <a:endParaRPr lang="en-US" sz="1000" b="0"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algn="l" fontAlgn="b"/>
                      <a:r>
                        <a:rPr lang="en-US" sz="1000" u="none" strike="noStrike" dirty="0" smtClean="0">
                          <a:effectLst/>
                          <a:latin typeface="+mn-lt"/>
                        </a:rPr>
                        <a:t>Within loop : Conditional Initialization/Assignment with Lookup</a:t>
                      </a:r>
                      <a:endParaRPr lang="en-US" sz="1000" b="0"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marL="0" marR="0" indent="0" algn="l" defTabSz="914342" rtl="0" eaLnBrk="1" fontAlgn="b" latinLnBrk="0" hangingPunct="1">
                        <a:lnSpc>
                          <a:spcPct val="100000"/>
                        </a:lnSpc>
                        <a:spcBef>
                          <a:spcPts val="0"/>
                        </a:spcBef>
                        <a:spcAft>
                          <a:spcPts val="0"/>
                        </a:spcAft>
                        <a:buClrTx/>
                        <a:buSzTx/>
                        <a:buFontTx/>
                        <a:buNone/>
                        <a:tabLst/>
                        <a:defRPr/>
                      </a:pPr>
                      <a:r>
                        <a:rPr lang="en-US" sz="1000" u="none" strike="noStrike" dirty="0" smtClean="0">
                          <a:effectLst/>
                          <a:latin typeface="+mn-lt"/>
                        </a:rPr>
                        <a:t>Implemented using a combination of DTs and DRL”s</a:t>
                      </a:r>
                      <a:endParaRPr lang="en-US" sz="1000" b="0" i="0" u="none" strike="noStrike" dirty="0" smtClean="0">
                        <a:solidFill>
                          <a:srgbClr val="000000"/>
                        </a:solidFill>
                        <a:effectLst/>
                        <a:latin typeface="+mn-lt"/>
                      </a:endParaRPr>
                    </a:p>
                  </a:txBody>
                  <a:tcPr marL="0" marR="0" marT="0" marB="0" anchor="b">
                    <a:solidFill>
                      <a:schemeClr val="tx1">
                        <a:lumMod val="10000"/>
                        <a:lumOff val="90000"/>
                      </a:schemeClr>
                    </a:solidFill>
                  </a:tcPr>
                </a:tc>
              </a:tr>
              <a:tr h="465453">
                <a:tc>
                  <a:txBody>
                    <a:bodyPr/>
                    <a:lstStyle/>
                    <a:p>
                      <a:pPr algn="ctr" fontAlgn="b"/>
                      <a:r>
                        <a:rPr lang="en-US" sz="1000" u="none" strike="noStrike" kern="1200" dirty="0">
                          <a:solidFill>
                            <a:schemeClr val="dk1"/>
                          </a:solidFill>
                          <a:effectLst/>
                          <a:latin typeface="+mn-lt"/>
                          <a:ea typeface="+mn-ea"/>
                          <a:cs typeface="+mn-cs"/>
                        </a:rPr>
                        <a:t>9</a:t>
                      </a:r>
                    </a:p>
                  </a:txBody>
                  <a:tcPr marL="0" marR="0" marT="0" marB="0" anchor="b">
                    <a:solidFill>
                      <a:schemeClr val="tx1">
                        <a:lumMod val="10000"/>
                        <a:lumOff val="90000"/>
                      </a:schemeClr>
                    </a:solidFill>
                  </a:tcPr>
                </a:tc>
                <a:tc>
                  <a:txBody>
                    <a:bodyPr/>
                    <a:lstStyle/>
                    <a:p>
                      <a:pPr algn="l" fontAlgn="b"/>
                      <a:r>
                        <a:rPr lang="en-US" sz="1000" u="none" strike="noStrike" kern="1200" dirty="0" smtClean="0">
                          <a:solidFill>
                            <a:schemeClr val="dk1"/>
                          </a:solidFill>
                          <a:effectLst/>
                          <a:latin typeface="+mn-lt"/>
                          <a:ea typeface="+mn-ea"/>
                          <a:cs typeface="+mn-cs"/>
                        </a:rPr>
                        <a:t>Within loop : Calculation based assignment</a:t>
                      </a:r>
                      <a:endParaRPr lang="en-US" sz="1000" u="none" strike="noStrike" kern="1200" dirty="0">
                        <a:solidFill>
                          <a:schemeClr val="dk1"/>
                        </a:solidFill>
                        <a:effectLst/>
                        <a:latin typeface="+mn-lt"/>
                        <a:ea typeface="+mn-ea"/>
                        <a:cs typeface="+mn-cs"/>
                      </a:endParaRPr>
                    </a:p>
                  </a:txBody>
                  <a:tcPr marL="0" marR="0" marT="0" marB="0" anchor="b">
                    <a:solidFill>
                      <a:schemeClr val="tx1">
                        <a:lumMod val="10000"/>
                        <a:lumOff val="90000"/>
                      </a:schemeClr>
                    </a:solidFill>
                  </a:tcPr>
                </a:tc>
                <a:tc>
                  <a:txBody>
                    <a:bodyPr/>
                    <a:lstStyle/>
                    <a:p>
                      <a:pPr marL="0" marR="0" indent="0" algn="l" defTabSz="914342" rtl="0" eaLnBrk="1" fontAlgn="b" latinLnBrk="0" hangingPunct="1">
                        <a:lnSpc>
                          <a:spcPct val="100000"/>
                        </a:lnSpc>
                        <a:spcBef>
                          <a:spcPts val="0"/>
                        </a:spcBef>
                        <a:spcAft>
                          <a:spcPts val="0"/>
                        </a:spcAft>
                        <a:buClrTx/>
                        <a:buSzTx/>
                        <a:buFontTx/>
                        <a:buNone/>
                        <a:tabLst/>
                        <a:defRPr/>
                      </a:pPr>
                      <a:r>
                        <a:rPr lang="en-US" sz="1000" u="none" strike="noStrike" dirty="0" smtClean="0">
                          <a:effectLst/>
                          <a:latin typeface="+mn-lt"/>
                        </a:rPr>
                        <a:t>Implemented using DTs</a:t>
                      </a:r>
                      <a:r>
                        <a:rPr lang="en-US" sz="1000" u="none" strike="noStrike" baseline="0" dirty="0" smtClean="0">
                          <a:effectLst/>
                          <a:latin typeface="+mn-lt"/>
                        </a:rPr>
                        <a:t> (Java Drools API)</a:t>
                      </a:r>
                      <a:endParaRPr lang="en-US" sz="1000" b="0" i="0" u="none" strike="noStrike" dirty="0" smtClean="0">
                        <a:solidFill>
                          <a:srgbClr val="000000"/>
                        </a:solidFill>
                        <a:effectLst/>
                        <a:latin typeface="+mn-lt"/>
                      </a:endParaRPr>
                    </a:p>
                  </a:txBody>
                  <a:tcPr marL="0" marR="0" marT="0" marB="0" anchor="b">
                    <a:solidFill>
                      <a:schemeClr val="tx1">
                        <a:lumMod val="10000"/>
                        <a:lumOff val="90000"/>
                      </a:schemeClr>
                    </a:solidFill>
                  </a:tcPr>
                </a:tc>
              </a:tr>
              <a:tr h="321562">
                <a:tc>
                  <a:txBody>
                    <a:bodyPr/>
                    <a:lstStyle/>
                    <a:p>
                      <a:pPr algn="ctr" fontAlgn="b"/>
                      <a:r>
                        <a:rPr lang="en-US" sz="1000" u="none" strike="noStrike" dirty="0">
                          <a:effectLst/>
                          <a:latin typeface="+mn-lt"/>
                        </a:rPr>
                        <a:t>10</a:t>
                      </a:r>
                      <a:endParaRPr lang="en-US" sz="1000" b="0"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algn="l" fontAlgn="b"/>
                      <a:r>
                        <a:rPr lang="en-US" sz="1000" u="none" strike="noStrike" dirty="0" smtClean="0">
                          <a:effectLst/>
                          <a:latin typeface="+mn-lt"/>
                        </a:rPr>
                        <a:t>Within loop : Initialization/Assignment</a:t>
                      </a:r>
                      <a:endParaRPr lang="en-US" sz="1000" b="0"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marL="0" marR="0" indent="0" algn="l" defTabSz="914342" rtl="0" eaLnBrk="1" fontAlgn="b" latinLnBrk="0" hangingPunct="1">
                        <a:lnSpc>
                          <a:spcPct val="100000"/>
                        </a:lnSpc>
                        <a:spcBef>
                          <a:spcPts val="0"/>
                        </a:spcBef>
                        <a:spcAft>
                          <a:spcPts val="0"/>
                        </a:spcAft>
                        <a:buClrTx/>
                        <a:buSzTx/>
                        <a:buFontTx/>
                        <a:buNone/>
                        <a:tabLst/>
                        <a:defRPr/>
                      </a:pPr>
                      <a:r>
                        <a:rPr lang="en-US" sz="1000" u="none" strike="noStrike" dirty="0" smtClean="0">
                          <a:effectLst/>
                          <a:latin typeface="+mn-lt"/>
                        </a:rPr>
                        <a:t>Implemented using DTs</a:t>
                      </a:r>
                      <a:r>
                        <a:rPr lang="en-US" sz="1000" u="none" strike="noStrike" baseline="0" dirty="0" smtClean="0">
                          <a:effectLst/>
                          <a:latin typeface="+mn-lt"/>
                        </a:rPr>
                        <a:t> (Java Drools API)</a:t>
                      </a:r>
                      <a:endParaRPr lang="en-US" sz="1000" b="0" i="0" u="none" strike="noStrike" dirty="0" smtClean="0">
                        <a:solidFill>
                          <a:srgbClr val="000000"/>
                        </a:solidFill>
                        <a:effectLst/>
                        <a:latin typeface="+mn-lt"/>
                      </a:endParaRPr>
                    </a:p>
                  </a:txBody>
                  <a:tcPr marL="0" marR="0" marT="0" marB="0" anchor="b">
                    <a:solidFill>
                      <a:schemeClr val="tx1">
                        <a:lumMod val="10000"/>
                        <a:lumOff val="90000"/>
                      </a:schemeClr>
                    </a:solidFill>
                  </a:tcPr>
                </a:tc>
              </a:tr>
            </a:tbl>
          </a:graphicData>
        </a:graphic>
      </p:graphicFrame>
    </p:spTree>
    <p:extLst>
      <p:ext uri="{BB962C8B-B14F-4D97-AF65-F5344CB8AC3E}">
        <p14:creationId xmlns:p14="http://schemas.microsoft.com/office/powerpoint/2010/main" val="32470557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2800" dirty="0" smtClean="0"/>
              <a:t>RE </a:t>
            </a:r>
            <a:r>
              <a:rPr lang="en-US" sz="2800" dirty="0"/>
              <a:t>– Our solution to the existing capabilities</a:t>
            </a:r>
            <a:endParaRPr lang="en-US" dirty="0"/>
          </a:p>
        </p:txBody>
      </p:sp>
      <p:sp>
        <p:nvSpPr>
          <p:cNvPr id="7" name="Rectangle 6"/>
          <p:cNvSpPr/>
          <p:nvPr/>
        </p:nvSpPr>
        <p:spPr>
          <a:xfrm>
            <a:off x="152403" y="1434663"/>
            <a:ext cx="8821281" cy="4840014"/>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defTabSz="914400"/>
            <a:endParaRPr lang="en-US" sz="900" dirty="0">
              <a:solidFill>
                <a:srgbClr val="000000"/>
              </a:solidFill>
              <a:latin typeface="+mj-lt"/>
            </a:endParaRPr>
          </a:p>
        </p:txBody>
      </p:sp>
      <p:graphicFrame>
        <p:nvGraphicFramePr>
          <p:cNvPr id="5" name="Table 4"/>
          <p:cNvGraphicFramePr>
            <a:graphicFrameLocks noGrp="1"/>
          </p:cNvGraphicFramePr>
          <p:nvPr>
            <p:extLst>
              <p:ext uri="{D42A27DB-BD31-4B8C-83A1-F6EECF244321}">
                <p14:modId xmlns:p14="http://schemas.microsoft.com/office/powerpoint/2010/main" val="590303177"/>
              </p:ext>
            </p:extLst>
          </p:nvPr>
        </p:nvGraphicFramePr>
        <p:xfrm>
          <a:off x="210687" y="1507904"/>
          <a:ext cx="8715372" cy="2232466"/>
        </p:xfrm>
        <a:graphic>
          <a:graphicData uri="http://schemas.openxmlformats.org/drawingml/2006/table">
            <a:tbl>
              <a:tblPr>
                <a:tableStyleId>{5C22544A-7EE6-4342-B048-85BDC9FD1C3A}</a:tableStyleId>
              </a:tblPr>
              <a:tblGrid>
                <a:gridCol w="601061"/>
                <a:gridCol w="4984973"/>
                <a:gridCol w="3129338"/>
              </a:tblGrid>
              <a:tr h="291286">
                <a:tc>
                  <a:txBody>
                    <a:bodyPr/>
                    <a:lstStyle/>
                    <a:p>
                      <a:pPr algn="ctr" fontAlgn="b"/>
                      <a:r>
                        <a:rPr lang="en-US" sz="1000" b="1" u="none" strike="noStrike" dirty="0" err="1">
                          <a:effectLst/>
                          <a:latin typeface="+mn-lt"/>
                        </a:rPr>
                        <a:t>Sr</a:t>
                      </a:r>
                      <a:r>
                        <a:rPr lang="en-US" sz="1000" b="1" u="none" strike="noStrike" dirty="0">
                          <a:effectLst/>
                          <a:latin typeface="+mn-lt"/>
                        </a:rPr>
                        <a:t> No</a:t>
                      </a:r>
                      <a:endParaRPr lang="en-US" sz="1000" b="1"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algn="l" fontAlgn="b"/>
                      <a:r>
                        <a:rPr lang="en-US" sz="1000" b="1" u="none" strike="noStrike" dirty="0">
                          <a:effectLst/>
                          <a:latin typeface="+mn-lt"/>
                        </a:rPr>
                        <a:t> Capabilities</a:t>
                      </a:r>
                      <a:endParaRPr lang="en-US" sz="1000" b="1"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algn="l" fontAlgn="b"/>
                      <a:r>
                        <a:rPr lang="en-US" sz="1000" b="1" i="0" u="none" strike="noStrike" dirty="0" smtClean="0">
                          <a:solidFill>
                            <a:srgbClr val="000000"/>
                          </a:solidFill>
                          <a:effectLst/>
                          <a:latin typeface="+mn-lt"/>
                        </a:rPr>
                        <a:t>Our Solution</a:t>
                      </a:r>
                      <a:endParaRPr lang="en-US" sz="1000" b="1" i="0" u="none" strike="noStrike" dirty="0">
                        <a:solidFill>
                          <a:srgbClr val="000000"/>
                        </a:solidFill>
                        <a:effectLst/>
                        <a:latin typeface="+mn-lt"/>
                      </a:endParaRPr>
                    </a:p>
                  </a:txBody>
                  <a:tcPr marL="0" marR="0" marT="0" marB="0" anchor="b">
                    <a:solidFill>
                      <a:schemeClr val="tx1">
                        <a:lumMod val="10000"/>
                        <a:lumOff val="90000"/>
                      </a:schemeClr>
                    </a:solidFill>
                  </a:tcPr>
                </a:tc>
              </a:tr>
              <a:tr h="367705">
                <a:tc>
                  <a:txBody>
                    <a:bodyPr/>
                    <a:lstStyle/>
                    <a:p>
                      <a:pPr algn="ctr" fontAlgn="b"/>
                      <a:r>
                        <a:rPr lang="en-US" sz="1000" u="none" strike="noStrike" kern="1200" dirty="0">
                          <a:solidFill>
                            <a:schemeClr val="dk1"/>
                          </a:solidFill>
                          <a:effectLst/>
                          <a:latin typeface="+mn-lt"/>
                          <a:ea typeface="+mn-ea"/>
                          <a:cs typeface="+mn-cs"/>
                        </a:rPr>
                        <a:t>11</a:t>
                      </a:r>
                    </a:p>
                  </a:txBody>
                  <a:tcPr marL="0" marR="0" marT="0" marB="0" anchor="b">
                    <a:solidFill>
                      <a:schemeClr val="tx1">
                        <a:lumMod val="10000"/>
                        <a:lumOff val="90000"/>
                      </a:schemeClr>
                    </a:solidFill>
                  </a:tcPr>
                </a:tc>
                <a:tc>
                  <a:txBody>
                    <a:bodyPr/>
                    <a:lstStyle/>
                    <a:p>
                      <a:pPr algn="l" fontAlgn="b"/>
                      <a:r>
                        <a:rPr lang="en-US" sz="1000" u="none" strike="noStrike" kern="1200" dirty="0" smtClean="0">
                          <a:solidFill>
                            <a:schemeClr val="dk1"/>
                          </a:solidFill>
                          <a:effectLst/>
                          <a:latin typeface="+mn-lt"/>
                          <a:ea typeface="+mn-ea"/>
                          <a:cs typeface="+mn-cs"/>
                        </a:rPr>
                        <a:t>Within loop : Calculation based assignment with Lookup</a:t>
                      </a:r>
                      <a:endParaRPr lang="en-US" sz="1000" u="none" strike="noStrike" kern="1200" dirty="0">
                        <a:solidFill>
                          <a:schemeClr val="dk1"/>
                        </a:solidFill>
                        <a:effectLst/>
                        <a:latin typeface="+mn-lt"/>
                        <a:ea typeface="+mn-ea"/>
                        <a:cs typeface="+mn-cs"/>
                      </a:endParaRPr>
                    </a:p>
                  </a:txBody>
                  <a:tcPr marL="0" marR="0" marT="0" marB="0" anchor="b">
                    <a:solidFill>
                      <a:schemeClr val="tx1">
                        <a:lumMod val="10000"/>
                        <a:lumOff val="90000"/>
                      </a:schemeClr>
                    </a:solidFill>
                  </a:tcPr>
                </a:tc>
                <a:tc>
                  <a:txBody>
                    <a:bodyPr/>
                    <a:lstStyle/>
                    <a:p>
                      <a:pPr marL="0" marR="0" indent="0" algn="l" defTabSz="914342" rtl="0" eaLnBrk="1" fontAlgn="b" latinLnBrk="0" hangingPunct="1">
                        <a:lnSpc>
                          <a:spcPct val="100000"/>
                        </a:lnSpc>
                        <a:spcBef>
                          <a:spcPts val="0"/>
                        </a:spcBef>
                        <a:spcAft>
                          <a:spcPts val="0"/>
                        </a:spcAft>
                        <a:buClrTx/>
                        <a:buSzTx/>
                        <a:buFontTx/>
                        <a:buNone/>
                        <a:tabLst/>
                        <a:defRPr/>
                      </a:pPr>
                      <a:r>
                        <a:rPr lang="en-US" sz="1000" u="none" strike="noStrike" dirty="0" smtClean="0">
                          <a:effectLst/>
                          <a:latin typeface="+mn-lt"/>
                        </a:rPr>
                        <a:t>Implemented using DTs</a:t>
                      </a:r>
                      <a:r>
                        <a:rPr lang="en-US" sz="1000" u="none" strike="noStrike" baseline="0" dirty="0" smtClean="0">
                          <a:effectLst/>
                          <a:latin typeface="+mn-lt"/>
                        </a:rPr>
                        <a:t> (Java Drools API)</a:t>
                      </a:r>
                      <a:endParaRPr lang="en-US" sz="1000" b="0" i="0" u="none" strike="noStrike" dirty="0" smtClean="0">
                        <a:solidFill>
                          <a:srgbClr val="000000"/>
                        </a:solidFill>
                        <a:effectLst/>
                        <a:latin typeface="+mn-lt"/>
                      </a:endParaRPr>
                    </a:p>
                  </a:txBody>
                  <a:tcPr marL="0" marR="0" marT="0" marB="0" anchor="b">
                    <a:solidFill>
                      <a:schemeClr val="tx1">
                        <a:lumMod val="10000"/>
                        <a:lumOff val="90000"/>
                      </a:schemeClr>
                    </a:solidFill>
                  </a:tcPr>
                </a:tc>
              </a:tr>
              <a:tr h="389872">
                <a:tc>
                  <a:txBody>
                    <a:bodyPr/>
                    <a:lstStyle/>
                    <a:p>
                      <a:pPr algn="ctr" fontAlgn="b"/>
                      <a:r>
                        <a:rPr lang="en-US" sz="1000" u="none" strike="noStrike" kern="1200" dirty="0" smtClean="0">
                          <a:solidFill>
                            <a:schemeClr val="dk1"/>
                          </a:solidFill>
                          <a:effectLst/>
                          <a:latin typeface="+mn-lt"/>
                          <a:ea typeface="+mn-ea"/>
                          <a:cs typeface="+mn-cs"/>
                        </a:rPr>
                        <a:t>12</a:t>
                      </a:r>
                      <a:endParaRPr lang="en-US" sz="1000" u="none" strike="noStrike" kern="1200" dirty="0">
                        <a:solidFill>
                          <a:schemeClr val="dk1"/>
                        </a:solidFill>
                        <a:effectLst/>
                        <a:latin typeface="+mn-lt"/>
                        <a:ea typeface="+mn-ea"/>
                        <a:cs typeface="+mn-cs"/>
                      </a:endParaRPr>
                    </a:p>
                  </a:txBody>
                  <a:tcPr marL="0" marR="0" marT="0" marB="0" anchor="b">
                    <a:solidFill>
                      <a:schemeClr val="tx1">
                        <a:lumMod val="10000"/>
                        <a:lumOff val="90000"/>
                      </a:schemeClr>
                    </a:solidFill>
                  </a:tcPr>
                </a:tc>
                <a:tc>
                  <a:txBody>
                    <a:bodyPr/>
                    <a:lstStyle/>
                    <a:p>
                      <a:pPr algn="l" fontAlgn="b"/>
                      <a:r>
                        <a:rPr lang="en-US" sz="1000" u="none" strike="noStrike" kern="1200" dirty="0" smtClean="0">
                          <a:solidFill>
                            <a:schemeClr val="dk1"/>
                          </a:solidFill>
                          <a:effectLst/>
                          <a:latin typeface="+mn-lt"/>
                          <a:ea typeface="+mn-ea"/>
                          <a:cs typeface="+mn-cs"/>
                        </a:rPr>
                        <a:t>Standalone : Calculation based assignment with Lookup</a:t>
                      </a:r>
                      <a:endParaRPr lang="en-US" sz="1000" u="none" strike="noStrike" kern="1200" dirty="0">
                        <a:solidFill>
                          <a:schemeClr val="dk1"/>
                        </a:solidFill>
                        <a:effectLst/>
                        <a:latin typeface="+mn-lt"/>
                        <a:ea typeface="+mn-ea"/>
                        <a:cs typeface="+mn-cs"/>
                      </a:endParaRPr>
                    </a:p>
                  </a:txBody>
                  <a:tcPr marL="0" marR="0" marT="0" marB="0" anchor="b">
                    <a:solidFill>
                      <a:schemeClr val="tx1">
                        <a:lumMod val="10000"/>
                        <a:lumOff val="90000"/>
                      </a:schemeClr>
                    </a:solidFill>
                  </a:tcPr>
                </a:tc>
                <a:tc>
                  <a:txBody>
                    <a:bodyPr/>
                    <a:lstStyle/>
                    <a:p>
                      <a:pPr marL="0" marR="0" indent="0" algn="l" defTabSz="914342" rtl="0" eaLnBrk="1" fontAlgn="b" latinLnBrk="0" hangingPunct="1">
                        <a:lnSpc>
                          <a:spcPct val="100000"/>
                        </a:lnSpc>
                        <a:spcBef>
                          <a:spcPts val="0"/>
                        </a:spcBef>
                        <a:spcAft>
                          <a:spcPts val="0"/>
                        </a:spcAft>
                        <a:buClrTx/>
                        <a:buSzTx/>
                        <a:buFontTx/>
                        <a:buNone/>
                        <a:tabLst/>
                        <a:defRPr/>
                      </a:pPr>
                      <a:r>
                        <a:rPr lang="en-US" sz="1000" u="none" strike="noStrike" dirty="0" smtClean="0">
                          <a:effectLst/>
                          <a:latin typeface="+mn-lt"/>
                        </a:rPr>
                        <a:t>Implemented using DTs</a:t>
                      </a:r>
                      <a:r>
                        <a:rPr lang="en-US" sz="1000" u="none" strike="noStrike" baseline="0" dirty="0" smtClean="0">
                          <a:effectLst/>
                          <a:latin typeface="+mn-lt"/>
                        </a:rPr>
                        <a:t> (Java Drools API)</a:t>
                      </a:r>
                      <a:endParaRPr lang="en-US" sz="1000" b="0" i="0" u="none" strike="noStrike" dirty="0" smtClean="0">
                        <a:solidFill>
                          <a:srgbClr val="000000"/>
                        </a:solidFill>
                        <a:effectLst/>
                        <a:latin typeface="+mn-lt"/>
                      </a:endParaRPr>
                    </a:p>
                  </a:txBody>
                  <a:tcPr marL="0" marR="0" marT="0" marB="0" anchor="b">
                    <a:solidFill>
                      <a:schemeClr val="tx1">
                        <a:lumMod val="10000"/>
                        <a:lumOff val="90000"/>
                      </a:schemeClr>
                    </a:solidFill>
                  </a:tcPr>
                </a:tc>
              </a:tr>
              <a:tr h="448193">
                <a:tc>
                  <a:txBody>
                    <a:bodyPr/>
                    <a:lstStyle/>
                    <a:p>
                      <a:pPr algn="ctr" fontAlgn="b"/>
                      <a:r>
                        <a:rPr lang="en-US" sz="1000" u="none" strike="noStrike" kern="1200" dirty="0" smtClean="0">
                          <a:solidFill>
                            <a:schemeClr val="dk1"/>
                          </a:solidFill>
                          <a:effectLst/>
                          <a:latin typeface="+mn-lt"/>
                          <a:ea typeface="+mn-ea"/>
                          <a:cs typeface="+mn-cs"/>
                        </a:rPr>
                        <a:t>13</a:t>
                      </a:r>
                      <a:endParaRPr lang="en-US" sz="1000" u="none" strike="noStrike" kern="1200" dirty="0">
                        <a:solidFill>
                          <a:schemeClr val="dk1"/>
                        </a:solidFill>
                        <a:effectLst/>
                        <a:latin typeface="+mn-lt"/>
                        <a:ea typeface="+mn-ea"/>
                        <a:cs typeface="+mn-cs"/>
                      </a:endParaRPr>
                    </a:p>
                  </a:txBody>
                  <a:tcPr marL="0" marR="0" marT="0" marB="0" anchor="b">
                    <a:solidFill>
                      <a:schemeClr val="tx1">
                        <a:lumMod val="10000"/>
                        <a:lumOff val="90000"/>
                      </a:schemeClr>
                    </a:solidFill>
                  </a:tcPr>
                </a:tc>
                <a:tc>
                  <a:txBody>
                    <a:bodyPr/>
                    <a:lstStyle/>
                    <a:p>
                      <a:pPr algn="l" fontAlgn="b"/>
                      <a:r>
                        <a:rPr lang="en-US" sz="1000" u="none" strike="noStrike" kern="1200" dirty="0" smtClean="0">
                          <a:solidFill>
                            <a:schemeClr val="dk1"/>
                          </a:solidFill>
                          <a:effectLst/>
                          <a:latin typeface="+mn-lt"/>
                          <a:ea typeface="+mn-ea"/>
                          <a:cs typeface="+mn-cs"/>
                        </a:rPr>
                        <a:t>Aggregation Step</a:t>
                      </a:r>
                      <a:endParaRPr lang="en-US" sz="1000" u="none" strike="noStrike" kern="1200" dirty="0">
                        <a:solidFill>
                          <a:schemeClr val="dk1"/>
                        </a:solidFill>
                        <a:effectLst/>
                        <a:latin typeface="+mn-lt"/>
                        <a:ea typeface="+mn-ea"/>
                        <a:cs typeface="+mn-cs"/>
                      </a:endParaRPr>
                    </a:p>
                  </a:txBody>
                  <a:tcPr marL="0" marR="0" marT="0" marB="0" anchor="b">
                    <a:solidFill>
                      <a:schemeClr val="tx1">
                        <a:lumMod val="10000"/>
                        <a:lumOff val="90000"/>
                      </a:schemeClr>
                    </a:solidFill>
                  </a:tcPr>
                </a:tc>
                <a:tc>
                  <a:txBody>
                    <a:bodyPr/>
                    <a:lstStyle/>
                    <a:p>
                      <a:pPr marL="0" marR="0" indent="0" algn="l" defTabSz="914342" rtl="0" eaLnBrk="1" fontAlgn="b" latinLnBrk="0" hangingPunct="1">
                        <a:lnSpc>
                          <a:spcPct val="100000"/>
                        </a:lnSpc>
                        <a:spcBef>
                          <a:spcPts val="0"/>
                        </a:spcBef>
                        <a:spcAft>
                          <a:spcPts val="0"/>
                        </a:spcAft>
                        <a:buClrTx/>
                        <a:buSzTx/>
                        <a:buFontTx/>
                        <a:buNone/>
                        <a:tabLst/>
                        <a:defRPr/>
                      </a:pPr>
                      <a:r>
                        <a:rPr lang="en-US" sz="1000" u="none" strike="noStrike" dirty="0" smtClean="0">
                          <a:effectLst/>
                          <a:latin typeface="+mn-lt"/>
                        </a:rPr>
                        <a:t>Implemented using</a:t>
                      </a:r>
                      <a:r>
                        <a:rPr lang="en-US" sz="1000" u="none" strike="noStrike" baseline="0" dirty="0" smtClean="0">
                          <a:effectLst/>
                          <a:latin typeface="+mn-lt"/>
                        </a:rPr>
                        <a:t> a combination of DRL and Java  utilities</a:t>
                      </a:r>
                      <a:endParaRPr lang="en-US" sz="1000" b="0" i="0" u="none" strike="noStrike" dirty="0" smtClean="0">
                        <a:solidFill>
                          <a:srgbClr val="000000"/>
                        </a:solidFill>
                        <a:effectLst/>
                        <a:latin typeface="+mn-lt"/>
                      </a:endParaRPr>
                    </a:p>
                  </a:txBody>
                  <a:tcPr marL="0" marR="0" marT="0" marB="0" anchor="b">
                    <a:solidFill>
                      <a:schemeClr val="tx1">
                        <a:lumMod val="10000"/>
                        <a:lumOff val="90000"/>
                      </a:schemeClr>
                    </a:solidFill>
                  </a:tcPr>
                </a:tc>
              </a:tr>
              <a:tr h="367705">
                <a:tc>
                  <a:txBody>
                    <a:bodyPr/>
                    <a:lstStyle/>
                    <a:p>
                      <a:pPr algn="ctr" fontAlgn="b"/>
                      <a:r>
                        <a:rPr lang="en-US" sz="1000" u="none" strike="noStrike" kern="1200" dirty="0" smtClean="0">
                          <a:solidFill>
                            <a:schemeClr val="dk1"/>
                          </a:solidFill>
                          <a:effectLst/>
                          <a:latin typeface="+mn-lt"/>
                          <a:ea typeface="+mn-ea"/>
                          <a:cs typeface="+mn-cs"/>
                        </a:rPr>
                        <a:t>14</a:t>
                      </a:r>
                      <a:endParaRPr lang="en-US" sz="1000" u="none" strike="noStrike" kern="1200" dirty="0">
                        <a:solidFill>
                          <a:schemeClr val="dk1"/>
                        </a:solidFill>
                        <a:effectLst/>
                        <a:latin typeface="+mn-lt"/>
                        <a:ea typeface="+mn-ea"/>
                        <a:cs typeface="+mn-cs"/>
                      </a:endParaRPr>
                    </a:p>
                  </a:txBody>
                  <a:tcPr marL="0" marR="0" marT="0" marB="0" anchor="b">
                    <a:solidFill>
                      <a:schemeClr val="tx1">
                        <a:lumMod val="10000"/>
                        <a:lumOff val="90000"/>
                      </a:schemeClr>
                    </a:solidFill>
                  </a:tcPr>
                </a:tc>
                <a:tc>
                  <a:txBody>
                    <a:bodyPr/>
                    <a:lstStyle/>
                    <a:p>
                      <a:pPr algn="l" fontAlgn="b"/>
                      <a:r>
                        <a:rPr lang="en-US" sz="1000" u="none" strike="noStrike" kern="1200" dirty="0" smtClean="0">
                          <a:solidFill>
                            <a:schemeClr val="dk1"/>
                          </a:solidFill>
                          <a:effectLst/>
                          <a:latin typeface="+mn-lt"/>
                          <a:ea typeface="+mn-ea"/>
                          <a:cs typeface="+mn-cs"/>
                        </a:rPr>
                        <a:t>Factor Table/</a:t>
                      </a:r>
                      <a:r>
                        <a:rPr lang="en-US" sz="1000" u="none" strike="noStrike" kern="1200" dirty="0" err="1" smtClean="0">
                          <a:solidFill>
                            <a:schemeClr val="dk1"/>
                          </a:solidFill>
                          <a:effectLst/>
                          <a:latin typeface="+mn-lt"/>
                          <a:ea typeface="+mn-ea"/>
                          <a:cs typeface="+mn-cs"/>
                        </a:rPr>
                        <a:t>LookUp</a:t>
                      </a:r>
                      <a:r>
                        <a:rPr lang="en-US" sz="1000" u="none" strike="noStrike" kern="1200" baseline="0" dirty="0" smtClean="0">
                          <a:solidFill>
                            <a:schemeClr val="dk1"/>
                          </a:solidFill>
                          <a:effectLst/>
                          <a:latin typeface="+mn-lt"/>
                          <a:ea typeface="+mn-ea"/>
                          <a:cs typeface="+mn-cs"/>
                        </a:rPr>
                        <a:t> Tables</a:t>
                      </a:r>
                      <a:endParaRPr lang="en-US" sz="1000" u="none" strike="noStrike" kern="1200" dirty="0">
                        <a:solidFill>
                          <a:schemeClr val="dk1"/>
                        </a:solidFill>
                        <a:effectLst/>
                        <a:latin typeface="+mn-lt"/>
                        <a:ea typeface="+mn-ea"/>
                        <a:cs typeface="+mn-cs"/>
                      </a:endParaRPr>
                    </a:p>
                  </a:txBody>
                  <a:tcPr marL="0" marR="0" marT="0" marB="0" anchor="b">
                    <a:solidFill>
                      <a:schemeClr val="tx1">
                        <a:lumMod val="10000"/>
                        <a:lumOff val="90000"/>
                      </a:schemeClr>
                    </a:solidFill>
                  </a:tcPr>
                </a:tc>
                <a:tc>
                  <a:txBody>
                    <a:bodyPr/>
                    <a:lstStyle/>
                    <a:p>
                      <a:pPr marL="0" marR="0" indent="0" algn="l" defTabSz="914342" rtl="0" eaLnBrk="1" fontAlgn="b" latinLnBrk="0" hangingPunct="1">
                        <a:lnSpc>
                          <a:spcPct val="100000"/>
                        </a:lnSpc>
                        <a:spcBef>
                          <a:spcPts val="0"/>
                        </a:spcBef>
                        <a:spcAft>
                          <a:spcPts val="0"/>
                        </a:spcAft>
                        <a:buClrTx/>
                        <a:buSzTx/>
                        <a:buFontTx/>
                        <a:buNone/>
                        <a:tabLst/>
                        <a:defRPr/>
                      </a:pPr>
                      <a:r>
                        <a:rPr lang="en-US" sz="1000" u="none" strike="noStrike" dirty="0" smtClean="0">
                          <a:effectLst/>
                          <a:latin typeface="+mn-lt"/>
                        </a:rPr>
                        <a:t>Implemented using</a:t>
                      </a:r>
                      <a:r>
                        <a:rPr lang="en-US" sz="1000" u="none" strike="noStrike" baseline="0" dirty="0" smtClean="0">
                          <a:effectLst/>
                          <a:latin typeface="+mn-lt"/>
                        </a:rPr>
                        <a:t> DTs (Java Drools API)</a:t>
                      </a:r>
                      <a:endParaRPr lang="en-US" sz="1000" b="0" i="0" u="none" strike="noStrike" dirty="0" smtClean="0">
                        <a:solidFill>
                          <a:srgbClr val="000000"/>
                        </a:solidFill>
                        <a:effectLst/>
                        <a:latin typeface="+mn-lt"/>
                      </a:endParaRPr>
                    </a:p>
                  </a:txBody>
                  <a:tcPr marL="0" marR="0" marT="0" marB="0" anchor="b">
                    <a:solidFill>
                      <a:schemeClr val="tx1">
                        <a:lumMod val="10000"/>
                        <a:lumOff val="90000"/>
                      </a:schemeClr>
                    </a:solidFill>
                  </a:tcPr>
                </a:tc>
              </a:tr>
              <a:tr h="367705">
                <a:tc>
                  <a:txBody>
                    <a:bodyPr/>
                    <a:lstStyle/>
                    <a:p>
                      <a:pPr algn="ctr" fontAlgn="b"/>
                      <a:r>
                        <a:rPr lang="en-US" sz="1000" u="none" strike="noStrike" kern="1200" dirty="0" smtClean="0">
                          <a:solidFill>
                            <a:schemeClr val="dk1"/>
                          </a:solidFill>
                          <a:effectLst/>
                          <a:latin typeface="+mn-lt"/>
                          <a:ea typeface="+mn-ea"/>
                          <a:cs typeface="+mn-cs"/>
                        </a:rPr>
                        <a:t>15</a:t>
                      </a:r>
                      <a:endParaRPr lang="en-US" sz="1000" u="none" strike="noStrike" kern="1200" dirty="0">
                        <a:solidFill>
                          <a:schemeClr val="dk1"/>
                        </a:solidFill>
                        <a:effectLst/>
                        <a:latin typeface="+mn-lt"/>
                        <a:ea typeface="+mn-ea"/>
                        <a:cs typeface="+mn-cs"/>
                      </a:endParaRPr>
                    </a:p>
                  </a:txBody>
                  <a:tcPr marL="0" marR="0" marT="0" marB="0" anchor="b">
                    <a:solidFill>
                      <a:schemeClr val="tx1">
                        <a:lumMod val="10000"/>
                        <a:lumOff val="90000"/>
                      </a:schemeClr>
                    </a:solidFill>
                  </a:tcPr>
                </a:tc>
                <a:tc>
                  <a:txBody>
                    <a:bodyPr/>
                    <a:lstStyle/>
                    <a:p>
                      <a:pPr algn="l" fontAlgn="b"/>
                      <a:r>
                        <a:rPr lang="en-US" sz="1000" u="none" strike="noStrike" kern="1200" dirty="0" smtClean="0">
                          <a:solidFill>
                            <a:schemeClr val="dk1"/>
                          </a:solidFill>
                          <a:effectLst/>
                          <a:latin typeface="+mn-lt"/>
                          <a:ea typeface="+mn-ea"/>
                          <a:cs typeface="+mn-cs"/>
                        </a:rPr>
                        <a:t>Rounding Methodology</a:t>
                      </a:r>
                      <a:endParaRPr lang="en-US" sz="1000" u="none" strike="noStrike" kern="1200" dirty="0">
                        <a:solidFill>
                          <a:schemeClr val="dk1"/>
                        </a:solidFill>
                        <a:effectLst/>
                        <a:latin typeface="+mn-lt"/>
                        <a:ea typeface="+mn-ea"/>
                        <a:cs typeface="+mn-cs"/>
                      </a:endParaRPr>
                    </a:p>
                  </a:txBody>
                  <a:tcPr marL="0" marR="0" marT="0" marB="0" anchor="b">
                    <a:solidFill>
                      <a:schemeClr val="tx1">
                        <a:lumMod val="10000"/>
                        <a:lumOff val="90000"/>
                      </a:schemeClr>
                    </a:solidFill>
                  </a:tcPr>
                </a:tc>
                <a:tc>
                  <a:txBody>
                    <a:bodyPr/>
                    <a:lstStyle/>
                    <a:p>
                      <a:pPr marL="0" marR="0" indent="0" algn="l" defTabSz="914342"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Implemented</a:t>
                      </a:r>
                      <a:r>
                        <a:rPr lang="en-US" sz="1000" b="0" i="0" u="none" strike="noStrike" baseline="0" dirty="0" smtClean="0">
                          <a:solidFill>
                            <a:srgbClr val="000000"/>
                          </a:solidFill>
                          <a:effectLst/>
                          <a:latin typeface="+mn-lt"/>
                        </a:rPr>
                        <a:t> using Java utilities</a:t>
                      </a:r>
                      <a:endParaRPr lang="en-US" sz="1000" b="0" i="0" u="none" strike="noStrike" dirty="0" smtClean="0">
                        <a:solidFill>
                          <a:srgbClr val="000000"/>
                        </a:solidFill>
                        <a:effectLst/>
                        <a:latin typeface="+mn-lt"/>
                      </a:endParaRPr>
                    </a:p>
                  </a:txBody>
                  <a:tcPr marL="0" marR="0" marT="0" marB="0" anchor="b">
                    <a:solidFill>
                      <a:schemeClr val="tx1">
                        <a:lumMod val="10000"/>
                        <a:lumOff val="90000"/>
                      </a:schemeClr>
                    </a:solidFill>
                  </a:tcPr>
                </a:tc>
              </a:tr>
            </a:tbl>
          </a:graphicData>
        </a:graphic>
      </p:graphicFrame>
    </p:spTree>
    <p:extLst>
      <p:ext uri="{BB962C8B-B14F-4D97-AF65-F5344CB8AC3E}">
        <p14:creationId xmlns:p14="http://schemas.microsoft.com/office/powerpoint/2010/main" val="17819880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Rating Engine Design</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63" y="1490663"/>
            <a:ext cx="8753475" cy="465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24479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2800" dirty="0" smtClean="0"/>
              <a:t>Rating Engine – </a:t>
            </a:r>
            <a:r>
              <a:rPr lang="en-US" sz="2800" dirty="0"/>
              <a:t>Development Cookbook</a:t>
            </a:r>
            <a:endParaRPr lang="en-US" dirty="0"/>
          </a:p>
        </p:txBody>
      </p:sp>
      <p:sp>
        <p:nvSpPr>
          <p:cNvPr id="7" name="Rectangle 6"/>
          <p:cNvSpPr/>
          <p:nvPr/>
        </p:nvSpPr>
        <p:spPr>
          <a:xfrm>
            <a:off x="152403" y="1434663"/>
            <a:ext cx="8821281" cy="4840014"/>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defTabSz="914400"/>
            <a:endParaRPr lang="en-US" sz="900" dirty="0">
              <a:solidFill>
                <a:srgbClr val="000000"/>
              </a:solidFill>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3562786768"/>
              </p:ext>
            </p:extLst>
          </p:nvPr>
        </p:nvGraphicFramePr>
        <p:xfrm>
          <a:off x="457200" y="1798631"/>
          <a:ext cx="8015855" cy="3153686"/>
        </p:xfrm>
        <a:graphic>
          <a:graphicData uri="http://schemas.openxmlformats.org/drawingml/2006/table">
            <a:tbl>
              <a:tblPr>
                <a:tableStyleId>{5C22544A-7EE6-4342-B048-85BDC9FD1C3A}</a:tableStyleId>
              </a:tblPr>
              <a:tblGrid>
                <a:gridCol w="3531134"/>
                <a:gridCol w="4484721"/>
              </a:tblGrid>
              <a:tr h="782632">
                <a:tc>
                  <a:txBody>
                    <a:bodyPr/>
                    <a:lstStyle/>
                    <a:p>
                      <a:pPr algn="l" fontAlgn="b"/>
                      <a:r>
                        <a:rPr lang="en-US" sz="1200" u="none" strike="noStrike" dirty="0" smtClean="0">
                          <a:effectLst/>
                          <a:latin typeface="+mn-lt"/>
                        </a:rPr>
                        <a:t>Activation Group</a:t>
                      </a:r>
                      <a:endParaRPr lang="en-US" sz="1200" b="0"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marL="0" algn="l" defTabSz="914342" rtl="0" eaLnBrk="1" fontAlgn="b" latinLnBrk="0" hangingPunct="1"/>
                      <a:r>
                        <a:rPr lang="en-US" sz="1200" u="none" strike="noStrike" kern="1200" dirty="0" smtClean="0">
                          <a:solidFill>
                            <a:schemeClr val="dk1"/>
                          </a:solidFill>
                          <a:effectLst/>
                          <a:latin typeface="+mn-lt"/>
                          <a:ea typeface="+mn-ea"/>
                          <a:cs typeface="+mn-cs"/>
                        </a:rPr>
                        <a:t>Use Activation</a:t>
                      </a:r>
                      <a:r>
                        <a:rPr lang="en-US" sz="1200" u="none" strike="noStrike" kern="1200" baseline="0" dirty="0" smtClean="0">
                          <a:solidFill>
                            <a:schemeClr val="dk1"/>
                          </a:solidFill>
                          <a:effectLst/>
                          <a:latin typeface="+mn-lt"/>
                          <a:ea typeface="+mn-ea"/>
                          <a:cs typeface="+mn-cs"/>
                        </a:rPr>
                        <a:t> Group with </a:t>
                      </a:r>
                      <a:r>
                        <a:rPr lang="en-US" sz="1200" u="none" strike="noStrike" dirty="0" smtClean="0">
                          <a:effectLst/>
                          <a:latin typeface="+mn-lt"/>
                        </a:rPr>
                        <a:t>‘Sequential</a:t>
                      </a:r>
                      <a:r>
                        <a:rPr lang="en-US" sz="1200" u="none" strike="noStrike" baseline="0" dirty="0" smtClean="0">
                          <a:effectLst/>
                          <a:latin typeface="+mn-lt"/>
                        </a:rPr>
                        <a:t> = True’ across all factor tables and DTs having multiple rules for sequential execution of rules and improved performance</a:t>
                      </a:r>
                      <a:endParaRPr lang="en-US" sz="1200" u="none" strike="noStrike" kern="1200" baseline="0" dirty="0" smtClean="0">
                        <a:solidFill>
                          <a:schemeClr val="dk1"/>
                        </a:solidFill>
                        <a:effectLst/>
                        <a:latin typeface="+mn-lt"/>
                        <a:ea typeface="+mn-ea"/>
                        <a:cs typeface="+mn-cs"/>
                      </a:endParaRPr>
                    </a:p>
                    <a:p>
                      <a:pPr marL="0" algn="l" defTabSz="914342" rtl="0" eaLnBrk="1" fontAlgn="b" latinLnBrk="0" hangingPunct="1"/>
                      <a:endParaRPr lang="en-US" sz="1200" b="0" i="0" u="none" strike="noStrike" dirty="0">
                        <a:solidFill>
                          <a:srgbClr val="000000"/>
                        </a:solidFill>
                        <a:effectLst/>
                        <a:latin typeface="+mn-lt"/>
                      </a:endParaRPr>
                    </a:p>
                  </a:txBody>
                  <a:tcPr marL="0" marR="0" marT="0" marB="0" anchor="b">
                    <a:solidFill>
                      <a:schemeClr val="tx1">
                        <a:lumMod val="10000"/>
                        <a:lumOff val="90000"/>
                      </a:schemeClr>
                    </a:solidFill>
                  </a:tcPr>
                </a:tc>
              </a:tr>
              <a:tr h="409587">
                <a:tc>
                  <a:txBody>
                    <a:bodyPr/>
                    <a:lstStyle/>
                    <a:p>
                      <a:pPr marL="0" algn="l" defTabSz="914342" rtl="0" eaLnBrk="1" fontAlgn="b" latinLnBrk="0" hangingPunct="1"/>
                      <a:r>
                        <a:rPr lang="en-US" sz="1200" u="none" strike="noStrike" kern="1200" dirty="0" smtClean="0">
                          <a:solidFill>
                            <a:schemeClr val="dk1"/>
                          </a:solidFill>
                          <a:effectLst/>
                          <a:latin typeface="+mn-lt"/>
                          <a:ea typeface="+mn-ea"/>
                          <a:cs typeface="+mn-cs"/>
                        </a:rPr>
                        <a:t>Agenda Group</a:t>
                      </a:r>
                      <a:endParaRPr lang="en-US" sz="1200" u="none" strike="noStrike" kern="1200" dirty="0">
                        <a:solidFill>
                          <a:schemeClr val="dk1"/>
                        </a:solidFill>
                        <a:effectLst/>
                        <a:latin typeface="+mn-lt"/>
                        <a:ea typeface="+mn-ea"/>
                        <a:cs typeface="+mn-cs"/>
                      </a:endParaRPr>
                    </a:p>
                  </a:txBody>
                  <a:tcPr marL="0" marR="0" marT="0" marB="0" anchor="b">
                    <a:solidFill>
                      <a:schemeClr val="tx1">
                        <a:lumMod val="10000"/>
                        <a:lumOff val="90000"/>
                      </a:schemeClr>
                    </a:solidFill>
                  </a:tcPr>
                </a:tc>
                <a:tc>
                  <a:txBody>
                    <a:bodyPr/>
                    <a:lstStyle/>
                    <a:p>
                      <a:pPr marL="0" marR="0" indent="0" algn="l" defTabSz="914342" rtl="0" eaLnBrk="1" fontAlgn="b" latinLnBrk="0" hangingPunct="1">
                        <a:lnSpc>
                          <a:spcPct val="100000"/>
                        </a:lnSpc>
                        <a:spcBef>
                          <a:spcPts val="0"/>
                        </a:spcBef>
                        <a:spcAft>
                          <a:spcPts val="0"/>
                        </a:spcAft>
                        <a:buClrTx/>
                        <a:buSzTx/>
                        <a:buFontTx/>
                        <a:buNone/>
                        <a:tabLst/>
                        <a:defRPr/>
                      </a:pPr>
                      <a:r>
                        <a:rPr lang="en-US" sz="1200" u="none" strike="noStrike" kern="1200" dirty="0" smtClean="0">
                          <a:solidFill>
                            <a:schemeClr val="dk1"/>
                          </a:solidFill>
                          <a:effectLst/>
                          <a:latin typeface="+mn-lt"/>
                          <a:ea typeface="+mn-ea"/>
                          <a:cs typeface="+mn-cs"/>
                        </a:rPr>
                        <a:t>Use Agenda Groups in DRLs to execute loops sequentially.</a:t>
                      </a:r>
                      <a:endParaRPr lang="en-US" sz="1200" u="none" strike="noStrike" kern="1200" dirty="0">
                        <a:solidFill>
                          <a:schemeClr val="dk1"/>
                        </a:solidFill>
                        <a:effectLst/>
                        <a:latin typeface="+mn-lt"/>
                        <a:ea typeface="+mn-ea"/>
                        <a:cs typeface="+mn-cs"/>
                      </a:endParaRPr>
                    </a:p>
                  </a:txBody>
                  <a:tcPr marL="0" marR="0" marT="0" marB="0" anchor="b">
                    <a:solidFill>
                      <a:schemeClr val="tx1">
                        <a:lumMod val="10000"/>
                        <a:lumOff val="90000"/>
                      </a:schemeClr>
                    </a:solidFill>
                  </a:tcPr>
                </a:tc>
              </a:tr>
              <a:tr h="427668">
                <a:tc>
                  <a:txBody>
                    <a:bodyPr/>
                    <a:lstStyle/>
                    <a:p>
                      <a:pPr algn="l" fontAlgn="b"/>
                      <a:r>
                        <a:rPr lang="en-US" sz="1200" b="0" i="0" u="none" strike="noStrike" dirty="0" smtClean="0">
                          <a:solidFill>
                            <a:srgbClr val="000000"/>
                          </a:solidFill>
                          <a:effectLst/>
                          <a:latin typeface="+mn-lt"/>
                        </a:rPr>
                        <a:t>DT Functions</a:t>
                      </a:r>
                      <a:endParaRPr lang="en-US" sz="1200" b="0"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marL="0" marR="0" indent="0" algn="l" defTabSz="914342" rtl="0" eaLnBrk="1" fontAlgn="b" latinLnBrk="0" hangingPunct="1">
                        <a:lnSpc>
                          <a:spcPct val="100000"/>
                        </a:lnSpc>
                        <a:spcBef>
                          <a:spcPts val="0"/>
                        </a:spcBef>
                        <a:spcAft>
                          <a:spcPts val="0"/>
                        </a:spcAft>
                        <a:buClrTx/>
                        <a:buSzTx/>
                        <a:buFontTx/>
                        <a:buNone/>
                        <a:tabLst/>
                        <a:defRPr/>
                      </a:pPr>
                      <a:r>
                        <a:rPr lang="en-US" sz="1200" u="none" strike="noStrike" kern="1200" baseline="0" dirty="0" smtClean="0">
                          <a:solidFill>
                            <a:schemeClr val="dk1"/>
                          </a:solidFill>
                          <a:effectLst/>
                          <a:latin typeface="+mn-lt"/>
                          <a:ea typeface="+mn-ea"/>
                          <a:cs typeface="+mn-cs"/>
                        </a:rPr>
                        <a:t>Use Function keyword in DTs to create common functions which can access Factor tables from within other DTs</a:t>
                      </a:r>
                      <a:endParaRPr lang="en-US" sz="1200" u="none" strike="noStrike" kern="1200" baseline="0" dirty="0">
                        <a:solidFill>
                          <a:schemeClr val="dk1"/>
                        </a:solidFill>
                        <a:effectLst/>
                        <a:latin typeface="+mn-lt"/>
                        <a:ea typeface="+mn-ea"/>
                        <a:cs typeface="+mn-cs"/>
                      </a:endParaRPr>
                    </a:p>
                  </a:txBody>
                  <a:tcPr marL="0" marR="0" marT="0" marB="0" anchor="b">
                    <a:solidFill>
                      <a:schemeClr val="tx1">
                        <a:lumMod val="10000"/>
                        <a:lumOff val="90000"/>
                      </a:schemeClr>
                    </a:solidFill>
                  </a:tcPr>
                </a:tc>
              </a:tr>
              <a:tr h="427668">
                <a:tc>
                  <a:txBody>
                    <a:bodyPr/>
                    <a:lstStyle/>
                    <a:p>
                      <a:pPr algn="l" fontAlgn="b"/>
                      <a:r>
                        <a:rPr lang="en-US" sz="1200" u="none" strike="noStrike" dirty="0" err="1" smtClean="0">
                          <a:effectLst/>
                          <a:latin typeface="+mn-lt"/>
                        </a:rPr>
                        <a:t>SBigDecimal</a:t>
                      </a:r>
                      <a:endParaRPr lang="en-US" sz="1200" b="0"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algn="l" fontAlgn="b"/>
                      <a:r>
                        <a:rPr lang="en-US" sz="1200" b="0" i="0" u="none" strike="noStrike" baseline="0" dirty="0" smtClean="0">
                          <a:solidFill>
                            <a:schemeClr val="dk1"/>
                          </a:solidFill>
                          <a:effectLst/>
                          <a:latin typeface="+mn-lt"/>
                        </a:rPr>
                        <a:t>Use </a:t>
                      </a:r>
                      <a:r>
                        <a:rPr lang="en-US" sz="1200" b="0" i="0" u="none" strike="noStrike" baseline="0" dirty="0" err="1" smtClean="0">
                          <a:solidFill>
                            <a:schemeClr val="dk1"/>
                          </a:solidFill>
                          <a:effectLst/>
                          <a:latin typeface="+mn-lt"/>
                        </a:rPr>
                        <a:t>SBigDecimal</a:t>
                      </a:r>
                      <a:r>
                        <a:rPr lang="en-US" sz="1200" b="0" i="0" u="none" strike="noStrike" baseline="0" dirty="0" smtClean="0">
                          <a:solidFill>
                            <a:schemeClr val="dk1"/>
                          </a:solidFill>
                          <a:effectLst/>
                          <a:latin typeface="+mn-lt"/>
                        </a:rPr>
                        <a:t>  in place of </a:t>
                      </a:r>
                      <a:r>
                        <a:rPr lang="en-US" sz="1200" b="0" i="0" u="none" strike="noStrike" baseline="0" dirty="0" err="1" smtClean="0">
                          <a:solidFill>
                            <a:schemeClr val="dk1"/>
                          </a:solidFill>
                          <a:effectLst/>
                          <a:latin typeface="+mn-lt"/>
                        </a:rPr>
                        <a:t>BigDecimal</a:t>
                      </a:r>
                      <a:r>
                        <a:rPr lang="en-US" sz="1200" b="0" i="0" u="none" strike="noStrike" baseline="0" dirty="0" smtClean="0">
                          <a:solidFill>
                            <a:schemeClr val="dk1"/>
                          </a:solidFill>
                          <a:effectLst/>
                          <a:latin typeface="+mn-lt"/>
                        </a:rPr>
                        <a:t> to manage precisions.</a:t>
                      </a:r>
                      <a:endParaRPr lang="en-US" sz="1200" b="0" i="0" u="none" strike="noStrike" dirty="0">
                        <a:solidFill>
                          <a:srgbClr val="000000"/>
                        </a:solidFill>
                        <a:effectLst/>
                        <a:latin typeface="+mn-lt"/>
                      </a:endParaRPr>
                    </a:p>
                  </a:txBody>
                  <a:tcPr marL="0" marR="0" marT="0" marB="0" anchor="b">
                    <a:solidFill>
                      <a:schemeClr val="tx1">
                        <a:lumMod val="10000"/>
                        <a:lumOff val="90000"/>
                      </a:schemeClr>
                    </a:solidFill>
                  </a:tcPr>
                </a:tc>
              </a:tr>
              <a:tr h="649884">
                <a:tc>
                  <a:txBody>
                    <a:bodyPr/>
                    <a:lstStyle/>
                    <a:p>
                      <a:pPr algn="l" fontAlgn="b"/>
                      <a:r>
                        <a:rPr lang="en-US" sz="1200" u="none" strike="noStrike" dirty="0">
                          <a:effectLst/>
                          <a:latin typeface="+mn-lt"/>
                        </a:rPr>
                        <a:t> </a:t>
                      </a:r>
                      <a:r>
                        <a:rPr lang="en-US" sz="1200" u="none" strike="noStrike" dirty="0" err="1" smtClean="0">
                          <a:effectLst/>
                          <a:latin typeface="+mn-lt"/>
                        </a:rPr>
                        <a:t>MathUtility</a:t>
                      </a:r>
                      <a:r>
                        <a:rPr lang="en-US" sz="1200" u="none" strike="noStrike" baseline="0" dirty="0" smtClean="0">
                          <a:effectLst/>
                          <a:latin typeface="+mn-lt"/>
                        </a:rPr>
                        <a:t> </a:t>
                      </a:r>
                      <a:endParaRPr lang="en-US" sz="1200" b="0"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algn="l" fontAlgn="b"/>
                      <a:r>
                        <a:rPr lang="en-US" sz="1200" b="0" i="0" u="none" strike="noStrike" kern="1200" baseline="0" dirty="0" err="1" smtClean="0">
                          <a:solidFill>
                            <a:schemeClr val="dk1"/>
                          </a:solidFill>
                          <a:effectLst/>
                          <a:latin typeface="+mn-lt"/>
                          <a:ea typeface="+mn-ea"/>
                          <a:cs typeface="+mn-cs"/>
                        </a:rPr>
                        <a:t>MathUtility</a:t>
                      </a:r>
                      <a:r>
                        <a:rPr lang="en-US" sz="1200" b="0" i="0" u="none" strike="noStrike" kern="1200" baseline="0" dirty="0" smtClean="0">
                          <a:solidFill>
                            <a:schemeClr val="dk1"/>
                          </a:solidFill>
                          <a:effectLst/>
                          <a:latin typeface="+mn-lt"/>
                          <a:ea typeface="+mn-ea"/>
                          <a:cs typeface="+mn-cs"/>
                        </a:rPr>
                        <a:t> should be leveraged for all  mathematical calculations (</a:t>
                      </a:r>
                      <a:r>
                        <a:rPr lang="en-US" sz="1200" b="0" i="0" u="none" strike="noStrike" kern="1200" baseline="0" dirty="0" err="1" smtClean="0">
                          <a:solidFill>
                            <a:schemeClr val="dk1"/>
                          </a:solidFill>
                          <a:effectLst/>
                          <a:latin typeface="+mn-lt"/>
                          <a:ea typeface="+mn-ea"/>
                          <a:cs typeface="+mn-cs"/>
                        </a:rPr>
                        <a:t>Addition,Subtraction,Multiplication,Division</a:t>
                      </a:r>
                      <a:r>
                        <a:rPr lang="en-US" sz="1200" b="0" i="0" u="none" strike="noStrike" kern="1200" baseline="0" dirty="0" smtClean="0">
                          <a:solidFill>
                            <a:schemeClr val="dk1"/>
                          </a:solidFill>
                          <a:effectLst/>
                          <a:latin typeface="+mn-lt"/>
                          <a:ea typeface="+mn-ea"/>
                          <a:cs typeface="+mn-cs"/>
                        </a:rPr>
                        <a:t>)</a:t>
                      </a:r>
                      <a:endParaRPr lang="en-US" sz="1200" b="0" i="0" u="none" strike="noStrike" kern="1200" baseline="0" dirty="0">
                        <a:solidFill>
                          <a:schemeClr val="dk1"/>
                        </a:solidFill>
                        <a:effectLst/>
                        <a:latin typeface="+mn-lt"/>
                        <a:ea typeface="+mn-ea"/>
                        <a:cs typeface="+mn-cs"/>
                      </a:endParaRPr>
                    </a:p>
                  </a:txBody>
                  <a:tcPr marL="0" marR="0" marT="0" marB="0" anchor="b">
                    <a:solidFill>
                      <a:schemeClr val="tx1">
                        <a:lumMod val="10000"/>
                        <a:lumOff val="90000"/>
                      </a:schemeClr>
                    </a:solidFill>
                  </a:tcPr>
                </a:tc>
              </a:tr>
              <a:tr h="456247">
                <a:tc>
                  <a:txBody>
                    <a:bodyPr/>
                    <a:lstStyle/>
                    <a:p>
                      <a:pPr algn="l" fontAlgn="b"/>
                      <a:r>
                        <a:rPr lang="en-US" sz="1200" u="none" strike="noStrike" dirty="0">
                          <a:effectLst/>
                          <a:latin typeface="+mn-lt"/>
                        </a:rPr>
                        <a:t> </a:t>
                      </a:r>
                      <a:r>
                        <a:rPr lang="en-US" sz="1200" u="none" strike="noStrike" dirty="0" err="1" smtClean="0">
                          <a:effectLst/>
                          <a:latin typeface="+mn-lt"/>
                        </a:rPr>
                        <a:t>AggregationUtility</a:t>
                      </a:r>
                      <a:endParaRPr lang="en-US" sz="1200" b="0" i="0" u="none" strike="noStrike" dirty="0">
                        <a:solidFill>
                          <a:srgbClr val="000000"/>
                        </a:solidFill>
                        <a:effectLst/>
                        <a:latin typeface="+mn-lt"/>
                      </a:endParaRPr>
                    </a:p>
                  </a:txBody>
                  <a:tcPr marL="0" marR="0" marT="0" marB="0" anchor="b">
                    <a:solidFill>
                      <a:schemeClr val="tx1">
                        <a:lumMod val="10000"/>
                        <a:lumOff val="90000"/>
                      </a:schemeClr>
                    </a:solidFill>
                  </a:tcPr>
                </a:tc>
                <a:tc>
                  <a:txBody>
                    <a:bodyPr/>
                    <a:lstStyle/>
                    <a:p>
                      <a:pPr algn="l" fontAlgn="b"/>
                      <a:r>
                        <a:rPr lang="en-US" sz="1200" b="0" i="0" u="none" strike="noStrike" kern="1200" baseline="0" dirty="0" smtClean="0">
                          <a:solidFill>
                            <a:schemeClr val="dk1"/>
                          </a:solidFill>
                          <a:effectLst/>
                          <a:latin typeface="+mn-lt"/>
                          <a:ea typeface="+mn-ea"/>
                          <a:cs typeface="+mn-cs"/>
                        </a:rPr>
                        <a:t>Aggregation utilities should be used to process Aggregation Steps from the Model file (</a:t>
                      </a:r>
                      <a:r>
                        <a:rPr lang="en-US" sz="1200" b="0" i="0" u="none" strike="noStrike" kern="1200" baseline="0" dirty="0" err="1" smtClean="0">
                          <a:solidFill>
                            <a:schemeClr val="dk1"/>
                          </a:solidFill>
                          <a:effectLst/>
                          <a:latin typeface="+mn-lt"/>
                          <a:ea typeface="+mn-ea"/>
                          <a:cs typeface="+mn-cs"/>
                        </a:rPr>
                        <a:t>Min,Max,Sum,Avg</a:t>
                      </a:r>
                      <a:r>
                        <a:rPr lang="en-US" sz="1200" b="0" i="0" u="none" strike="noStrike" kern="1200" baseline="0" dirty="0" smtClean="0">
                          <a:solidFill>
                            <a:schemeClr val="dk1"/>
                          </a:solidFill>
                          <a:effectLst/>
                          <a:latin typeface="+mn-lt"/>
                          <a:ea typeface="+mn-ea"/>
                          <a:cs typeface="+mn-cs"/>
                        </a:rPr>
                        <a:t>)</a:t>
                      </a:r>
                      <a:endParaRPr lang="en-US" sz="1200" b="0" i="0" u="none" strike="noStrike" kern="1200" baseline="0" dirty="0">
                        <a:solidFill>
                          <a:schemeClr val="dk1"/>
                        </a:solidFill>
                        <a:effectLst/>
                        <a:latin typeface="+mn-lt"/>
                        <a:ea typeface="+mn-ea"/>
                        <a:cs typeface="+mn-cs"/>
                      </a:endParaRPr>
                    </a:p>
                  </a:txBody>
                  <a:tcPr marL="0" marR="0" marT="0" marB="0" anchor="b">
                    <a:solidFill>
                      <a:schemeClr val="tx1">
                        <a:lumMod val="10000"/>
                        <a:lumOff val="90000"/>
                      </a:schemeClr>
                    </a:solidFill>
                  </a:tcPr>
                </a:tc>
              </a:tr>
            </a:tbl>
          </a:graphicData>
        </a:graphic>
      </p:graphicFrame>
    </p:spTree>
    <p:extLst>
      <p:ext uri="{BB962C8B-B14F-4D97-AF65-F5344CB8AC3E}">
        <p14:creationId xmlns:p14="http://schemas.microsoft.com/office/powerpoint/2010/main" val="15522717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Technical Walkthrough</a:t>
            </a:r>
            <a:endParaRPr lang="en-US" dirty="0"/>
          </a:p>
        </p:txBody>
      </p:sp>
    </p:spTree>
    <p:extLst>
      <p:ext uri="{BB962C8B-B14F-4D97-AF65-F5344CB8AC3E}">
        <p14:creationId xmlns:p14="http://schemas.microsoft.com/office/powerpoint/2010/main" val="30539788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2800" dirty="0" smtClean="0"/>
              <a:t>RE – Model object</a:t>
            </a:r>
            <a:endParaRPr lang="en-US" dirty="0"/>
          </a:p>
        </p:txBody>
      </p:sp>
      <p:sp>
        <p:nvSpPr>
          <p:cNvPr id="7" name="Rectangle 6"/>
          <p:cNvSpPr/>
          <p:nvPr/>
        </p:nvSpPr>
        <p:spPr>
          <a:xfrm>
            <a:off x="152403" y="1434663"/>
            <a:ext cx="8821281" cy="4840014"/>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defTabSz="914400"/>
            <a:endParaRPr lang="en-US" sz="900" dirty="0">
              <a:solidFill>
                <a:srgbClr val="000000"/>
              </a:solidFill>
              <a:latin typeface="+mj-lt"/>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8" y="1683826"/>
            <a:ext cx="7267575" cy="465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63735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Rating Engine – Design Decisions</a:t>
            </a:r>
            <a:endParaRPr lang="en-US" dirty="0"/>
          </a:p>
        </p:txBody>
      </p:sp>
      <p:sp>
        <p:nvSpPr>
          <p:cNvPr id="4" name="Content Placeholder 3"/>
          <p:cNvSpPr>
            <a:spLocks noGrp="1"/>
          </p:cNvSpPr>
          <p:nvPr>
            <p:ph idx="1"/>
          </p:nvPr>
        </p:nvSpPr>
        <p:spPr/>
        <p:txBody>
          <a:bodyPr/>
          <a:lstStyle/>
          <a:p>
            <a:pPr marL="0" indent="0">
              <a:buNone/>
            </a:pPr>
            <a:r>
              <a:rPr lang="en-US" sz="1200" dirty="0" smtClean="0"/>
              <a:t>Current:</a:t>
            </a:r>
          </a:p>
          <a:p>
            <a:pPr>
              <a:buFont typeface="Wingdings" panose="05000000000000000000" pitchFamily="2" charset="2"/>
              <a:buChar char="ü"/>
            </a:pPr>
            <a:r>
              <a:rPr lang="en-US" sz="1200" dirty="0" smtClean="0"/>
              <a:t>Resources are kept outside of EAR for configuration.</a:t>
            </a:r>
          </a:p>
          <a:p>
            <a:pPr>
              <a:buFont typeface="Wingdings" panose="05000000000000000000" pitchFamily="2" charset="2"/>
              <a:buChar char="ü"/>
            </a:pPr>
            <a:r>
              <a:rPr lang="en-US" sz="1200" dirty="0" smtClean="0"/>
              <a:t>Dyna Cache Implementation for faster execution of DRLs and DTs</a:t>
            </a:r>
          </a:p>
          <a:p>
            <a:pPr>
              <a:buFont typeface="Wingdings" panose="05000000000000000000" pitchFamily="2" charset="2"/>
              <a:buChar char="ü"/>
            </a:pPr>
            <a:r>
              <a:rPr lang="en-US" sz="1200" dirty="0" smtClean="0"/>
              <a:t>Splitting of huge factor tables into Master Child structure for faster execution and easy maintenance.</a:t>
            </a:r>
          </a:p>
          <a:p>
            <a:pPr>
              <a:buFont typeface="Wingdings" panose="05000000000000000000" pitchFamily="2" charset="2"/>
              <a:buChar char="ü"/>
            </a:pPr>
            <a:r>
              <a:rPr lang="en-US" sz="1200" dirty="0" smtClean="0"/>
              <a:t>Usage of Activation Group for sequential execution of Rules within DTs.</a:t>
            </a:r>
          </a:p>
          <a:p>
            <a:pPr marL="0" indent="0">
              <a:buNone/>
            </a:pPr>
            <a:endParaRPr lang="en-US" sz="1200" dirty="0" smtClean="0"/>
          </a:p>
          <a:p>
            <a:pPr marL="0" indent="0">
              <a:buNone/>
            </a:pPr>
            <a:r>
              <a:rPr lang="en-US" dirty="0" smtClean="0"/>
              <a:t>Future</a:t>
            </a:r>
            <a:endParaRPr lang="en-US" dirty="0"/>
          </a:p>
          <a:p>
            <a:pPr marL="0" indent="0">
              <a:buNone/>
            </a:pPr>
            <a:r>
              <a:rPr lang="en-US" sz="2400" dirty="0" smtClean="0"/>
              <a:t>Factor table DTs to RDBMS tables</a:t>
            </a:r>
          </a:p>
          <a:p>
            <a:pPr marL="0" indent="0">
              <a:buNone/>
            </a:pPr>
            <a:endParaRPr lang="en-US" sz="2400" dirty="0"/>
          </a:p>
          <a:p>
            <a:pPr marL="0" indent="0">
              <a:buNone/>
            </a:pPr>
            <a:endParaRPr lang="en-US" dirty="0" smtClean="0"/>
          </a:p>
          <a:p>
            <a:endParaRPr lang="en-US" dirty="0" smtClean="0"/>
          </a:p>
          <a:p>
            <a:endParaRPr lang="en-US" dirty="0" smtClean="0"/>
          </a:p>
          <a:p>
            <a:endParaRPr lang="en-US" dirty="0" smtClean="0"/>
          </a:p>
        </p:txBody>
      </p:sp>
      <p:sp>
        <p:nvSpPr>
          <p:cNvPr id="7" name="Rectangle 6"/>
          <p:cNvSpPr/>
          <p:nvPr/>
        </p:nvSpPr>
        <p:spPr>
          <a:xfrm>
            <a:off x="152403" y="1434663"/>
            <a:ext cx="8821281" cy="4840014"/>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defTabSz="914400"/>
            <a:endParaRPr lang="en-US" sz="900" dirty="0">
              <a:solidFill>
                <a:srgbClr val="000000"/>
              </a:solidFill>
              <a:latin typeface="+mj-lt"/>
            </a:endParaRPr>
          </a:p>
        </p:txBody>
      </p:sp>
    </p:spTree>
    <p:extLst>
      <p:ext uri="{BB962C8B-B14F-4D97-AF65-F5344CB8AC3E}">
        <p14:creationId xmlns:p14="http://schemas.microsoft.com/office/powerpoint/2010/main" val="12070628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2800" dirty="0"/>
              <a:t>Plan Configuration – Existing Capabilities</a:t>
            </a:r>
            <a:endParaRPr lang="en-US" dirty="0"/>
          </a:p>
        </p:txBody>
      </p:sp>
      <p:sp>
        <p:nvSpPr>
          <p:cNvPr id="7" name="Rectangle 6"/>
          <p:cNvSpPr/>
          <p:nvPr/>
        </p:nvSpPr>
        <p:spPr>
          <a:xfrm>
            <a:off x="152403" y="1434663"/>
            <a:ext cx="8821281" cy="4840014"/>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defTabSz="914400"/>
            <a:endParaRPr lang="en-US" sz="900" dirty="0">
              <a:solidFill>
                <a:srgbClr val="000000"/>
              </a:solidFill>
              <a:latin typeface="+mj-lt"/>
            </a:endParaRPr>
          </a:p>
        </p:txBody>
      </p:sp>
      <p:graphicFrame>
        <p:nvGraphicFramePr>
          <p:cNvPr id="3" name="Table 2"/>
          <p:cNvGraphicFramePr>
            <a:graphicFrameLocks noGrp="1"/>
          </p:cNvGraphicFramePr>
          <p:nvPr>
            <p:extLst>
              <p:ext uri="{D42A27DB-BD31-4B8C-83A1-F6EECF244321}">
                <p14:modId xmlns:p14="http://schemas.microsoft.com/office/powerpoint/2010/main" val="1080863352"/>
              </p:ext>
            </p:extLst>
          </p:nvPr>
        </p:nvGraphicFramePr>
        <p:xfrm>
          <a:off x="225425" y="1584325"/>
          <a:ext cx="8712200" cy="4283089"/>
        </p:xfrm>
        <a:graphic>
          <a:graphicData uri="http://schemas.openxmlformats.org/drawingml/2006/table">
            <a:tbl>
              <a:tblPr>
                <a:tableStyleId>{5C22544A-7EE6-4342-B048-85BDC9FD1C3A}</a:tableStyleId>
              </a:tblPr>
              <a:tblGrid>
                <a:gridCol w="338557"/>
                <a:gridCol w="2584318"/>
                <a:gridCol w="1986201"/>
                <a:gridCol w="1884634"/>
                <a:gridCol w="1918490"/>
              </a:tblGrid>
              <a:tr h="169278">
                <a:tc>
                  <a:txBody>
                    <a:bodyPr/>
                    <a:lstStyle/>
                    <a:p>
                      <a:pPr algn="ctr" fontAlgn="b"/>
                      <a:r>
                        <a:rPr lang="en-US" sz="1000" b="1" u="none" strike="noStrike" dirty="0" err="1">
                          <a:effectLst/>
                        </a:rPr>
                        <a:t>Sr</a:t>
                      </a:r>
                      <a:r>
                        <a:rPr lang="en-US" sz="1000" b="1" u="none" strike="noStrike" dirty="0">
                          <a:effectLst/>
                        </a:rPr>
                        <a:t> No</a:t>
                      </a:r>
                      <a:endParaRPr lang="en-US" sz="1000" b="1"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b="1" u="none" strike="noStrike" dirty="0">
                          <a:effectLst/>
                        </a:rPr>
                        <a:t> Capabilities</a:t>
                      </a:r>
                      <a:endParaRPr lang="en-US" sz="1000" b="1"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b="1" u="none" strike="noStrike" dirty="0" smtClean="0">
                          <a:effectLst/>
                        </a:rPr>
                        <a:t>Achieved </a:t>
                      </a:r>
                      <a:r>
                        <a:rPr lang="en-US" sz="1000" b="1" u="none" strike="noStrike" dirty="0">
                          <a:effectLst/>
                        </a:rPr>
                        <a:t>in </a:t>
                      </a:r>
                      <a:r>
                        <a:rPr lang="en-US" sz="1000" b="1" u="none" strike="noStrike" dirty="0" err="1" smtClean="0">
                          <a:effectLst/>
                        </a:rPr>
                        <a:t>Versata</a:t>
                      </a:r>
                      <a:r>
                        <a:rPr lang="en-US" sz="1000" b="1" u="none" strike="noStrike" dirty="0" smtClean="0">
                          <a:effectLst/>
                        </a:rPr>
                        <a:t> </a:t>
                      </a:r>
                      <a:r>
                        <a:rPr lang="en-US" sz="1000" b="1" u="none" strike="noStrike" dirty="0" err="1" smtClean="0">
                          <a:effectLst/>
                        </a:rPr>
                        <a:t>Config</a:t>
                      </a:r>
                      <a:r>
                        <a:rPr lang="en-US" sz="1000" b="1" u="none" strike="noStrike" dirty="0" smtClean="0">
                          <a:effectLst/>
                        </a:rPr>
                        <a:t> model</a:t>
                      </a:r>
                      <a:endParaRPr lang="en-US" sz="1000" b="1"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b="1" u="none" strike="noStrike" dirty="0" smtClean="0">
                          <a:effectLst/>
                        </a:rPr>
                        <a:t>Achieved </a:t>
                      </a:r>
                      <a:r>
                        <a:rPr lang="en-US" sz="1000" b="1" u="none" strike="noStrike" dirty="0">
                          <a:effectLst/>
                        </a:rPr>
                        <a:t>in </a:t>
                      </a:r>
                      <a:r>
                        <a:rPr lang="en-US" sz="1000" b="1" u="none" strike="noStrike" dirty="0" smtClean="0">
                          <a:effectLst/>
                        </a:rPr>
                        <a:t>pruValue.xml</a:t>
                      </a:r>
                      <a:endParaRPr lang="en-US" sz="1000" b="1"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b="1" u="none" strike="noStrike" dirty="0" smtClean="0">
                          <a:effectLst/>
                        </a:rPr>
                        <a:t>Achieved </a:t>
                      </a:r>
                      <a:r>
                        <a:rPr lang="en-US" sz="1000" b="1" u="none" strike="noStrike" dirty="0">
                          <a:effectLst/>
                        </a:rPr>
                        <a:t>in </a:t>
                      </a:r>
                      <a:r>
                        <a:rPr lang="en-US" sz="1000" b="1" u="none" strike="noStrike" dirty="0" smtClean="0">
                          <a:effectLst/>
                        </a:rPr>
                        <a:t>Basic_Life.xml</a:t>
                      </a:r>
                      <a:endParaRPr lang="en-US" sz="1000" b="1" i="0" u="none" strike="noStrike" dirty="0">
                        <a:solidFill>
                          <a:srgbClr val="000000"/>
                        </a:solidFill>
                        <a:effectLst/>
                        <a:latin typeface="Calibri"/>
                      </a:endParaRPr>
                    </a:p>
                  </a:txBody>
                  <a:tcPr marL="0" marR="0" marT="0" marB="0" anchor="b">
                    <a:solidFill>
                      <a:schemeClr val="tx1">
                        <a:lumMod val="10000"/>
                        <a:lumOff val="90000"/>
                      </a:schemeClr>
                    </a:solidFill>
                  </a:tcPr>
                </a:tc>
              </a:tr>
              <a:tr h="169278">
                <a:tc>
                  <a:txBody>
                    <a:bodyPr/>
                    <a:lstStyle/>
                    <a:p>
                      <a:pPr algn="ctr" fontAlgn="b"/>
                      <a:r>
                        <a:rPr lang="en-US" sz="1000" u="none" strike="noStrike" dirty="0">
                          <a:effectLst/>
                        </a:rPr>
                        <a:t> </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a:effectLst/>
                        </a:rPr>
                        <a:t> </a:t>
                      </a:r>
                      <a:endParaRPr lang="en-US" sz="1000" b="0" i="0" u="none" strike="noStrike">
                        <a:solidFill>
                          <a:srgbClr val="000000"/>
                        </a:solidFill>
                        <a:effectLst/>
                        <a:latin typeface="Calibri"/>
                      </a:endParaRPr>
                    </a:p>
                  </a:txBody>
                  <a:tcPr marL="0" marR="0" marT="0" marB="0" anchor="b">
                    <a:solidFill>
                      <a:schemeClr val="tx1">
                        <a:lumMod val="10000"/>
                        <a:lumOff val="90000"/>
                      </a:schemeClr>
                    </a:solidFill>
                  </a:tcPr>
                </a:tc>
              </a:tr>
              <a:tr h="338557">
                <a:tc>
                  <a:txBody>
                    <a:bodyPr/>
                    <a:lstStyle/>
                    <a:p>
                      <a:pPr algn="ctr" fontAlgn="b"/>
                      <a:r>
                        <a:rPr lang="en-US" sz="1000" u="none" strike="noStrike" dirty="0">
                          <a:effectLst/>
                        </a:rPr>
                        <a:t>1</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rtl="0" fontAlgn="ctr">
                        <a:buClr>
                          <a:srgbClr val="000000"/>
                        </a:buClr>
                        <a:buSzPts val="1400"/>
                        <a:buFont typeface="Wingdings"/>
                        <a:buNone/>
                      </a:pPr>
                      <a:r>
                        <a:rPr lang="en-US" sz="1000" u="none" strike="noStrike" dirty="0" smtClean="0">
                          <a:effectLst/>
                        </a:rPr>
                        <a:t>Ability to configure display order of fields on UI</a:t>
                      </a:r>
                      <a:endParaRPr lang="en-US" sz="1000" b="0" i="0" u="none" strike="noStrike" dirty="0">
                        <a:solidFill>
                          <a:srgbClr val="000000"/>
                        </a:solidFill>
                        <a:effectLst/>
                        <a:latin typeface="Wingdings"/>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No</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No</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a:effectLst/>
                        </a:rPr>
                        <a:t>Yes. Using:</a:t>
                      </a:r>
                      <a:br>
                        <a:rPr lang="en-US" sz="1000" u="none" strike="noStrike">
                          <a:effectLst/>
                        </a:rPr>
                      </a:br>
                      <a:r>
                        <a:rPr lang="en-US" sz="1000" u="none" strike="noStrike">
                          <a:effectLst/>
                        </a:rPr>
                        <a:t>"positionNumber" attribute</a:t>
                      </a:r>
                      <a:endParaRPr lang="en-US" sz="1000" b="0" i="0" u="none" strike="noStrike">
                        <a:solidFill>
                          <a:srgbClr val="000000"/>
                        </a:solidFill>
                        <a:effectLst/>
                        <a:latin typeface="Calibri"/>
                      </a:endParaRPr>
                    </a:p>
                  </a:txBody>
                  <a:tcPr marL="0" marR="0" marT="0" marB="0" anchor="b">
                    <a:solidFill>
                      <a:schemeClr val="tx1">
                        <a:lumMod val="10000"/>
                        <a:lumOff val="90000"/>
                      </a:schemeClr>
                    </a:solidFill>
                  </a:tcPr>
                </a:tc>
              </a:tr>
              <a:tr h="338557">
                <a:tc>
                  <a:txBody>
                    <a:bodyPr/>
                    <a:lstStyle/>
                    <a:p>
                      <a:pPr algn="ctr" fontAlgn="b"/>
                      <a:r>
                        <a:rPr lang="en-US" sz="1000" u="none" strike="noStrike" dirty="0">
                          <a:effectLst/>
                        </a:rPr>
                        <a:t>2</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rtl="0" fontAlgn="ctr">
                        <a:buClr>
                          <a:srgbClr val="000000"/>
                        </a:buClr>
                        <a:buSzPts val="1400"/>
                        <a:buFont typeface="Wingdings"/>
                        <a:buNone/>
                      </a:pPr>
                      <a:r>
                        <a:rPr lang="en-US" sz="1000" u="none" strike="noStrike" dirty="0" smtClean="0">
                          <a:effectLst/>
                        </a:rPr>
                        <a:t>Ability to show hide tabs/sections</a:t>
                      </a:r>
                      <a:endParaRPr lang="en-US" sz="1000" b="0" i="0" u="none" strike="noStrike" dirty="0">
                        <a:solidFill>
                          <a:srgbClr val="000000"/>
                        </a:solidFill>
                        <a:effectLst/>
                        <a:latin typeface="Wingdings"/>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No</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No</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Yes. Using:</a:t>
                      </a:r>
                      <a:br>
                        <a:rPr lang="en-US" sz="1000" u="none" strike="noStrike" dirty="0">
                          <a:effectLst/>
                        </a:rPr>
                      </a:br>
                      <a:r>
                        <a:rPr lang="en-US" sz="1000" u="none" strike="noStrike" dirty="0">
                          <a:effectLst/>
                        </a:rPr>
                        <a:t>&lt;page&gt; tag</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r>
              <a:tr h="169278">
                <a:tc>
                  <a:txBody>
                    <a:bodyPr/>
                    <a:lstStyle/>
                    <a:p>
                      <a:pPr algn="ctr" fontAlgn="b"/>
                      <a:r>
                        <a:rPr lang="en-US" sz="1000" u="none" strike="noStrike">
                          <a:effectLst/>
                        </a:rPr>
                        <a:t>3</a:t>
                      </a:r>
                      <a:endParaRPr lang="en-US" sz="10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Define contents common for all products</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Yes</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No</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a:effectLst/>
                        </a:rPr>
                        <a:t>No</a:t>
                      </a:r>
                      <a:endParaRPr lang="en-US" sz="1000" b="0" i="0" u="none" strike="noStrike">
                        <a:solidFill>
                          <a:srgbClr val="000000"/>
                        </a:solidFill>
                        <a:effectLst/>
                        <a:latin typeface="Calibri"/>
                      </a:endParaRPr>
                    </a:p>
                  </a:txBody>
                  <a:tcPr marL="0" marR="0" marT="0" marB="0" anchor="b">
                    <a:solidFill>
                      <a:schemeClr val="tx1">
                        <a:lumMod val="10000"/>
                        <a:lumOff val="90000"/>
                      </a:schemeClr>
                    </a:solidFill>
                  </a:tcPr>
                </a:tc>
              </a:tr>
              <a:tr h="169278">
                <a:tc>
                  <a:txBody>
                    <a:bodyPr/>
                    <a:lstStyle/>
                    <a:p>
                      <a:pPr algn="ctr" fontAlgn="b"/>
                      <a:r>
                        <a:rPr lang="en-US" sz="1000" u="none" strike="noStrike">
                          <a:effectLst/>
                        </a:rPr>
                        <a:t>4</a:t>
                      </a:r>
                      <a:endParaRPr lang="en-US" sz="10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Define contents common for product family</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Yes</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No</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a:effectLst/>
                        </a:rPr>
                        <a:t>No</a:t>
                      </a:r>
                      <a:endParaRPr lang="en-US" sz="1000" b="0" i="0" u="none" strike="noStrike">
                        <a:solidFill>
                          <a:srgbClr val="000000"/>
                        </a:solidFill>
                        <a:effectLst/>
                        <a:latin typeface="Calibri"/>
                      </a:endParaRPr>
                    </a:p>
                  </a:txBody>
                  <a:tcPr marL="0" marR="0" marT="0" marB="0" anchor="b">
                    <a:solidFill>
                      <a:schemeClr val="tx1">
                        <a:lumMod val="10000"/>
                        <a:lumOff val="90000"/>
                      </a:schemeClr>
                    </a:solidFill>
                  </a:tcPr>
                </a:tc>
              </a:tr>
              <a:tr h="169278">
                <a:tc>
                  <a:txBody>
                    <a:bodyPr/>
                    <a:lstStyle/>
                    <a:p>
                      <a:pPr algn="ctr" fontAlgn="b"/>
                      <a:r>
                        <a:rPr lang="en-US" sz="1000" u="none" strike="noStrike">
                          <a:effectLst/>
                        </a:rPr>
                        <a:t>5</a:t>
                      </a:r>
                      <a:endParaRPr lang="en-US" sz="10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Define contents specific for product</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Yes</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No</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a:effectLst/>
                        </a:rPr>
                        <a:t>No</a:t>
                      </a:r>
                      <a:endParaRPr lang="en-US" sz="1000" b="0" i="0" u="none" strike="noStrike">
                        <a:solidFill>
                          <a:srgbClr val="000000"/>
                        </a:solidFill>
                        <a:effectLst/>
                        <a:latin typeface="Calibri"/>
                      </a:endParaRPr>
                    </a:p>
                  </a:txBody>
                  <a:tcPr marL="0" marR="0" marT="0" marB="0" anchor="b">
                    <a:solidFill>
                      <a:schemeClr val="tx1">
                        <a:lumMod val="10000"/>
                        <a:lumOff val="90000"/>
                      </a:schemeClr>
                    </a:solidFill>
                  </a:tcPr>
                </a:tc>
              </a:tr>
              <a:tr h="677114">
                <a:tc>
                  <a:txBody>
                    <a:bodyPr/>
                    <a:lstStyle/>
                    <a:p>
                      <a:pPr algn="ctr" fontAlgn="b"/>
                      <a:r>
                        <a:rPr lang="en-US" sz="1000" u="none" strike="noStrike" dirty="0">
                          <a:effectLst/>
                        </a:rPr>
                        <a:t>6</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rtl="0" fontAlgn="ctr">
                        <a:buClr>
                          <a:srgbClr val="000000"/>
                        </a:buClr>
                        <a:buSzPts val="1400"/>
                        <a:buFont typeface="Wingdings"/>
                        <a:buNone/>
                      </a:pPr>
                      <a:r>
                        <a:rPr lang="en-US" sz="1000" u="none" strike="noStrike" dirty="0">
                          <a:effectLst/>
                        </a:rPr>
                        <a:t>Reflexivity - </a:t>
                      </a:r>
                      <a:r>
                        <a:rPr lang="en-US" sz="1000" u="none" strike="noStrike" dirty="0" smtClean="0">
                          <a:effectLst/>
                        </a:rPr>
                        <a:t>Show hide fields based on conditions</a:t>
                      </a:r>
                      <a:endParaRPr lang="en-US" sz="1000" b="0" i="0" u="none" strike="noStrike" dirty="0">
                        <a:solidFill>
                          <a:srgbClr val="000000"/>
                        </a:solidFill>
                        <a:effectLst/>
                        <a:latin typeface="Wingdings"/>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Yes. Using:</a:t>
                      </a:r>
                      <a:br>
                        <a:rPr lang="en-US" sz="1000" u="none" strike="noStrike" dirty="0">
                          <a:effectLst/>
                        </a:rPr>
                      </a:br>
                      <a:r>
                        <a:rPr lang="en-US" sz="1000" u="none" strike="noStrike" dirty="0">
                          <a:effectLst/>
                        </a:rPr>
                        <a:t>- Rule type include</a:t>
                      </a:r>
                      <a:br>
                        <a:rPr lang="en-US" sz="1000" u="none" strike="noStrike" dirty="0">
                          <a:effectLst/>
                        </a:rPr>
                      </a:br>
                      <a:r>
                        <a:rPr lang="en-US" sz="1000" u="none" strike="noStrike" dirty="0">
                          <a:effectLst/>
                        </a:rPr>
                        <a:t>- Rule type exclude</a:t>
                      </a:r>
                      <a:br>
                        <a:rPr lang="en-US" sz="1000" u="none" strike="noStrike" dirty="0">
                          <a:effectLst/>
                        </a:rPr>
                      </a:br>
                      <a:r>
                        <a:rPr lang="en-US" sz="1000" u="none" strike="noStrike" dirty="0">
                          <a:effectLst/>
                        </a:rPr>
                        <a:t>- Rule type choice</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No</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a:effectLst/>
                        </a:rPr>
                        <a:t>No</a:t>
                      </a:r>
                      <a:endParaRPr lang="en-US" sz="1000" b="0" i="0" u="none" strike="noStrike">
                        <a:solidFill>
                          <a:srgbClr val="000000"/>
                        </a:solidFill>
                        <a:effectLst/>
                        <a:latin typeface="Calibri"/>
                      </a:endParaRPr>
                    </a:p>
                  </a:txBody>
                  <a:tcPr marL="0" marR="0" marT="0" marB="0" anchor="b">
                    <a:solidFill>
                      <a:schemeClr val="tx1">
                        <a:lumMod val="10000"/>
                        <a:lumOff val="90000"/>
                      </a:schemeClr>
                    </a:solidFill>
                  </a:tcPr>
                </a:tc>
              </a:tr>
              <a:tr h="507835">
                <a:tc>
                  <a:txBody>
                    <a:bodyPr/>
                    <a:lstStyle/>
                    <a:p>
                      <a:pPr algn="ctr" fontAlgn="b"/>
                      <a:r>
                        <a:rPr lang="en-US" sz="1000" u="none" strike="noStrike" dirty="0">
                          <a:effectLst/>
                        </a:rPr>
                        <a:t>7</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Add/Remove values to be shown in </a:t>
                      </a:r>
                      <a:r>
                        <a:rPr lang="en-US" sz="1000" u="none" strike="noStrike" dirty="0" smtClean="0">
                          <a:effectLst/>
                        </a:rPr>
                        <a:t>dropdown</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Yes. Using</a:t>
                      </a:r>
                      <a:br>
                        <a:rPr lang="en-US" sz="1000" u="none" strike="noStrike" dirty="0">
                          <a:effectLst/>
                        </a:rPr>
                      </a:br>
                      <a:r>
                        <a:rPr lang="en-US" sz="1000" u="none" strike="noStrike" dirty="0">
                          <a:effectLst/>
                        </a:rPr>
                        <a:t>- Rule type include</a:t>
                      </a:r>
                      <a:br>
                        <a:rPr lang="en-US" sz="1000" u="none" strike="noStrike" dirty="0">
                          <a:effectLst/>
                        </a:rPr>
                      </a:br>
                      <a:r>
                        <a:rPr lang="en-US" sz="1000" u="none" strike="noStrike" dirty="0">
                          <a:effectLst/>
                        </a:rPr>
                        <a:t>- Rule type exclude</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Yes. Using:</a:t>
                      </a:r>
                      <a:br>
                        <a:rPr lang="en-US" sz="1000" u="none" strike="noStrike" dirty="0">
                          <a:effectLst/>
                        </a:rPr>
                      </a:br>
                      <a:r>
                        <a:rPr lang="en-US" sz="1000" u="none" strike="noStrike" dirty="0">
                          <a:effectLst/>
                        </a:rPr>
                        <a:t>- MISC</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No</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r>
              <a:tr h="338557">
                <a:tc>
                  <a:txBody>
                    <a:bodyPr/>
                    <a:lstStyle/>
                    <a:p>
                      <a:pPr algn="ctr" fontAlgn="b"/>
                      <a:r>
                        <a:rPr lang="en-US" sz="1000" u="none" strike="noStrike" dirty="0">
                          <a:effectLst/>
                        </a:rPr>
                        <a:t>8</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Setting default values of fields</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Yes. Using</a:t>
                      </a:r>
                      <a:br>
                        <a:rPr lang="en-US" sz="1000" u="none" strike="noStrike" dirty="0">
                          <a:effectLst/>
                        </a:rPr>
                      </a:br>
                      <a:r>
                        <a:rPr lang="en-US" sz="1000" u="none" strike="noStrike" dirty="0">
                          <a:effectLst/>
                        </a:rPr>
                        <a:t>- Rule type </a:t>
                      </a:r>
                      <a:r>
                        <a:rPr lang="en-US" sz="1000" u="none" strike="noStrike" dirty="0" err="1">
                          <a:effectLst/>
                        </a:rPr>
                        <a:t>setValue</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Yes. Using:</a:t>
                      </a:r>
                      <a:br>
                        <a:rPr lang="en-US" sz="1000" u="none" strike="noStrike" dirty="0">
                          <a:effectLst/>
                        </a:rPr>
                      </a:br>
                      <a:r>
                        <a:rPr lang="en-US" sz="1000" u="none" strike="noStrike" dirty="0">
                          <a:effectLst/>
                        </a:rPr>
                        <a:t>- ATTRIBUTES</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No</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r>
              <a:tr h="507835">
                <a:tc>
                  <a:txBody>
                    <a:bodyPr/>
                    <a:lstStyle/>
                    <a:p>
                      <a:pPr algn="ctr" fontAlgn="b"/>
                      <a:r>
                        <a:rPr lang="en-US" sz="1000" b="0" i="0" u="none" strike="noStrike" dirty="0" smtClean="0">
                          <a:solidFill>
                            <a:schemeClr val="dk1"/>
                          </a:solidFill>
                          <a:effectLst/>
                          <a:latin typeface="+mn-lt"/>
                        </a:rPr>
                        <a:t>9</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a:effectLst/>
                        </a:rPr>
                        <a:t>Setting default values of dropdown:</a:t>
                      </a:r>
                      <a:endParaRPr lang="en-US" sz="10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Yes. Using</a:t>
                      </a:r>
                      <a:br>
                        <a:rPr lang="en-US" sz="1000" u="none" strike="noStrike" dirty="0">
                          <a:effectLst/>
                        </a:rPr>
                      </a:br>
                      <a:r>
                        <a:rPr lang="en-US" sz="1000" u="none" strike="noStrike" dirty="0">
                          <a:effectLst/>
                        </a:rPr>
                        <a:t>- Rule type choice (min - max = 1 - 1)</a:t>
                      </a:r>
                      <a:br>
                        <a:rPr lang="en-US" sz="1000" u="none" strike="noStrike" dirty="0">
                          <a:effectLst/>
                        </a:rPr>
                      </a:br>
                      <a:r>
                        <a:rPr lang="en-US" sz="1000" u="none" strike="noStrike" dirty="0">
                          <a:effectLst/>
                        </a:rPr>
                        <a:t>- Rule type choice (min - max = 0 - 1)</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Yes. Using:</a:t>
                      </a:r>
                      <a:br>
                        <a:rPr lang="en-US" sz="1000" u="none" strike="noStrike" dirty="0">
                          <a:effectLst/>
                        </a:rPr>
                      </a:br>
                      <a:r>
                        <a:rPr lang="en-US" sz="1000" u="none" strike="noStrike" dirty="0">
                          <a:effectLst/>
                        </a:rPr>
                        <a:t>- REQUIRED</a:t>
                      </a:r>
                      <a:br>
                        <a:rPr lang="en-US" sz="1000" u="none" strike="noStrike" dirty="0">
                          <a:effectLst/>
                        </a:rPr>
                      </a:br>
                      <a:r>
                        <a:rPr lang="en-US" sz="1000" u="none" strike="noStrike" dirty="0">
                          <a:effectLst/>
                        </a:rPr>
                        <a:t>- OPTIONAL</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No</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r>
              <a:tr h="338557">
                <a:tc>
                  <a:txBody>
                    <a:bodyPr/>
                    <a:lstStyle/>
                    <a:p>
                      <a:pPr algn="ctr" fontAlgn="b"/>
                      <a:r>
                        <a:rPr lang="en-US" sz="1000" u="none" strike="noStrike" dirty="0" smtClean="0">
                          <a:solidFill>
                            <a:schemeClr val="tx1"/>
                          </a:solidFill>
                          <a:effectLst/>
                        </a:rPr>
                        <a:t>10</a:t>
                      </a:r>
                      <a:endParaRPr lang="en-US" sz="1000" b="0" i="0" u="none" strike="noStrike" dirty="0">
                        <a:solidFill>
                          <a:schemeClr val="tx1"/>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solidFill>
                            <a:schemeClr val="tx1"/>
                          </a:solidFill>
                          <a:effectLst/>
                        </a:rPr>
                        <a:t>Showing error message</a:t>
                      </a:r>
                      <a:endParaRPr lang="en-US" sz="1000" b="0" i="0" u="none" strike="noStrike" dirty="0">
                        <a:solidFill>
                          <a:schemeClr val="tx1"/>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solidFill>
                            <a:schemeClr val="tx1"/>
                          </a:solidFill>
                          <a:effectLst/>
                        </a:rPr>
                        <a:t>No</a:t>
                      </a:r>
                      <a:endParaRPr lang="en-US" sz="1000" b="0" i="0" u="none" strike="noStrike" dirty="0">
                        <a:solidFill>
                          <a:schemeClr val="tx1"/>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solidFill>
                            <a:schemeClr val="tx1"/>
                          </a:solidFill>
                          <a:effectLst/>
                        </a:rPr>
                        <a:t>Yes. Using:</a:t>
                      </a:r>
                      <a:br>
                        <a:rPr lang="en-US" sz="1000" u="none" strike="noStrike" dirty="0">
                          <a:solidFill>
                            <a:schemeClr val="tx1"/>
                          </a:solidFill>
                          <a:effectLst/>
                        </a:rPr>
                      </a:br>
                      <a:r>
                        <a:rPr lang="en-US" sz="1000" u="none" strike="noStrike" dirty="0">
                          <a:solidFill>
                            <a:schemeClr val="tx1"/>
                          </a:solidFill>
                          <a:effectLst/>
                        </a:rPr>
                        <a:t>- MESSAGES</a:t>
                      </a:r>
                      <a:endParaRPr lang="en-US" sz="1000" b="0" i="0" u="none" strike="noStrike" dirty="0">
                        <a:solidFill>
                          <a:schemeClr val="tx1"/>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solidFill>
                            <a:schemeClr val="tx1"/>
                          </a:solidFill>
                          <a:effectLst/>
                        </a:rPr>
                        <a:t>No</a:t>
                      </a:r>
                      <a:endParaRPr lang="en-US" sz="1000" b="0" i="0" u="none" strike="noStrike" dirty="0">
                        <a:solidFill>
                          <a:schemeClr val="tx1"/>
                        </a:solidFill>
                        <a:effectLst/>
                        <a:latin typeface="Calibri"/>
                      </a:endParaRPr>
                    </a:p>
                  </a:txBody>
                  <a:tcPr marL="0" marR="0" marT="0" marB="0" anchor="b">
                    <a:solidFill>
                      <a:schemeClr val="tx1">
                        <a:lumMod val="10000"/>
                        <a:lumOff val="90000"/>
                      </a:schemeClr>
                    </a:solidFill>
                  </a:tcPr>
                </a:tc>
              </a:tr>
            </a:tbl>
          </a:graphicData>
        </a:graphic>
      </p:graphicFrame>
    </p:spTree>
    <p:extLst>
      <p:ext uri="{BB962C8B-B14F-4D97-AF65-F5344CB8AC3E}">
        <p14:creationId xmlns:p14="http://schemas.microsoft.com/office/powerpoint/2010/main" val="22656104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Tree>
    <p:extLst>
      <p:ext uri="{BB962C8B-B14F-4D97-AF65-F5344CB8AC3E}">
        <p14:creationId xmlns:p14="http://schemas.microsoft.com/office/powerpoint/2010/main" val="1161583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2800" dirty="0" smtClean="0"/>
              <a:t>Plan </a:t>
            </a:r>
            <a:r>
              <a:rPr lang="en-US" sz="2800" dirty="0" err="1" smtClean="0"/>
              <a:t>Config</a:t>
            </a:r>
            <a:r>
              <a:rPr lang="en-US" sz="2800" dirty="0" smtClean="0"/>
              <a:t> – Existing Capabilities</a:t>
            </a:r>
            <a:endParaRPr lang="en-US" dirty="0"/>
          </a:p>
        </p:txBody>
      </p:sp>
      <p:sp>
        <p:nvSpPr>
          <p:cNvPr id="7" name="Rectangle 6"/>
          <p:cNvSpPr/>
          <p:nvPr/>
        </p:nvSpPr>
        <p:spPr>
          <a:xfrm>
            <a:off x="152403" y="1434663"/>
            <a:ext cx="8821281" cy="4840014"/>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defTabSz="914400"/>
            <a:endParaRPr lang="en-US" sz="900" dirty="0">
              <a:solidFill>
                <a:srgbClr val="000000"/>
              </a:solidFill>
              <a:latin typeface="+mj-lt"/>
            </a:endParaRPr>
          </a:p>
        </p:txBody>
      </p:sp>
      <p:graphicFrame>
        <p:nvGraphicFramePr>
          <p:cNvPr id="3" name="Table 2"/>
          <p:cNvGraphicFramePr>
            <a:graphicFrameLocks noGrp="1"/>
          </p:cNvGraphicFramePr>
          <p:nvPr>
            <p:extLst>
              <p:ext uri="{D42A27DB-BD31-4B8C-83A1-F6EECF244321}">
                <p14:modId xmlns:p14="http://schemas.microsoft.com/office/powerpoint/2010/main" val="3524482616"/>
              </p:ext>
            </p:extLst>
          </p:nvPr>
        </p:nvGraphicFramePr>
        <p:xfrm>
          <a:off x="225425" y="1584325"/>
          <a:ext cx="8712200" cy="4452367"/>
        </p:xfrm>
        <a:graphic>
          <a:graphicData uri="http://schemas.openxmlformats.org/drawingml/2006/table">
            <a:tbl>
              <a:tblPr>
                <a:tableStyleId>{5C22544A-7EE6-4342-B048-85BDC9FD1C3A}</a:tableStyleId>
              </a:tblPr>
              <a:tblGrid>
                <a:gridCol w="338557"/>
                <a:gridCol w="2584318"/>
                <a:gridCol w="1986201"/>
                <a:gridCol w="1884634"/>
                <a:gridCol w="1918490"/>
              </a:tblGrid>
              <a:tr h="169278">
                <a:tc>
                  <a:txBody>
                    <a:bodyPr/>
                    <a:lstStyle/>
                    <a:p>
                      <a:pPr algn="ctr" fontAlgn="b"/>
                      <a:r>
                        <a:rPr lang="en-US" sz="1000" b="1" u="none" strike="noStrike" dirty="0" err="1">
                          <a:effectLst/>
                        </a:rPr>
                        <a:t>Sr</a:t>
                      </a:r>
                      <a:r>
                        <a:rPr lang="en-US" sz="1000" b="1" u="none" strike="noStrike" dirty="0">
                          <a:effectLst/>
                        </a:rPr>
                        <a:t> No</a:t>
                      </a:r>
                      <a:endParaRPr lang="en-US" sz="1000" b="1"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b="1" u="none" strike="noStrike" dirty="0">
                          <a:effectLst/>
                        </a:rPr>
                        <a:t> Capabilities</a:t>
                      </a:r>
                      <a:endParaRPr lang="en-US" sz="1000" b="1"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b="1" u="none" strike="noStrike" dirty="0">
                          <a:effectLst/>
                        </a:rPr>
                        <a:t>Can be achieved in </a:t>
                      </a:r>
                      <a:r>
                        <a:rPr lang="en-US" sz="1000" b="1" u="none" strike="noStrike" dirty="0" err="1">
                          <a:effectLst/>
                        </a:rPr>
                        <a:t>Config</a:t>
                      </a:r>
                      <a:r>
                        <a:rPr lang="en-US" sz="1000" b="1" u="none" strike="noStrike" dirty="0">
                          <a:effectLst/>
                        </a:rPr>
                        <a:t> model?</a:t>
                      </a:r>
                      <a:endParaRPr lang="en-US" sz="1000" b="1"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b="1" u="none" strike="noStrike" dirty="0">
                          <a:effectLst/>
                        </a:rPr>
                        <a:t>Can be achieved in pruValue.xml?</a:t>
                      </a:r>
                      <a:endParaRPr lang="en-US" sz="1000" b="1"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b="1" u="none" strike="noStrike" dirty="0">
                          <a:effectLst/>
                        </a:rPr>
                        <a:t>Can be achieved in Basic_Life.xml?</a:t>
                      </a:r>
                      <a:endParaRPr lang="en-US" sz="1000" b="1" i="0" u="none" strike="noStrike" dirty="0">
                        <a:solidFill>
                          <a:srgbClr val="000000"/>
                        </a:solidFill>
                        <a:effectLst/>
                        <a:latin typeface="Calibri"/>
                      </a:endParaRPr>
                    </a:p>
                  </a:txBody>
                  <a:tcPr marL="0" marR="0" marT="0" marB="0" anchor="b">
                    <a:solidFill>
                      <a:schemeClr val="tx1">
                        <a:lumMod val="10000"/>
                        <a:lumOff val="90000"/>
                      </a:schemeClr>
                    </a:solidFill>
                  </a:tcPr>
                </a:tc>
              </a:tr>
              <a:tr h="169278">
                <a:tc>
                  <a:txBody>
                    <a:bodyPr/>
                    <a:lstStyle/>
                    <a:p>
                      <a:pPr algn="ctr" fontAlgn="b"/>
                      <a:r>
                        <a:rPr lang="en-US" sz="1000" u="none" strike="noStrike" dirty="0">
                          <a:effectLst/>
                        </a:rPr>
                        <a:t> </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a:effectLst/>
                        </a:rPr>
                        <a:t> </a:t>
                      </a:r>
                      <a:endParaRPr lang="en-US" sz="1000" b="0" i="0" u="none" strike="noStrike">
                        <a:solidFill>
                          <a:srgbClr val="000000"/>
                        </a:solidFill>
                        <a:effectLst/>
                        <a:latin typeface="Calibri"/>
                      </a:endParaRPr>
                    </a:p>
                  </a:txBody>
                  <a:tcPr marL="0" marR="0" marT="0" marB="0" anchor="b">
                    <a:solidFill>
                      <a:schemeClr val="tx1">
                        <a:lumMod val="10000"/>
                        <a:lumOff val="90000"/>
                      </a:schemeClr>
                    </a:solidFill>
                  </a:tcPr>
                </a:tc>
              </a:tr>
              <a:tr h="338557">
                <a:tc>
                  <a:txBody>
                    <a:bodyPr/>
                    <a:lstStyle/>
                    <a:p>
                      <a:pPr algn="ctr" fontAlgn="b"/>
                      <a:r>
                        <a:rPr lang="en-US" sz="1000" u="none" strike="noStrike" dirty="0">
                          <a:effectLst/>
                        </a:rPr>
                        <a:t>1</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Ordering of fields on UI</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No</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No</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a:effectLst/>
                        </a:rPr>
                        <a:t>Yes. Using:</a:t>
                      </a:r>
                      <a:br>
                        <a:rPr lang="en-US" sz="1000" u="none" strike="noStrike">
                          <a:effectLst/>
                        </a:rPr>
                      </a:br>
                      <a:r>
                        <a:rPr lang="en-US" sz="1000" u="none" strike="noStrike">
                          <a:effectLst/>
                        </a:rPr>
                        <a:t>"positionNumber" attribute</a:t>
                      </a:r>
                      <a:endParaRPr lang="en-US" sz="1000" b="0" i="0" u="none" strike="noStrike">
                        <a:solidFill>
                          <a:srgbClr val="000000"/>
                        </a:solidFill>
                        <a:effectLst/>
                        <a:latin typeface="Calibri"/>
                      </a:endParaRPr>
                    </a:p>
                  </a:txBody>
                  <a:tcPr marL="0" marR="0" marT="0" marB="0" anchor="b">
                    <a:solidFill>
                      <a:schemeClr val="tx1">
                        <a:lumMod val="10000"/>
                        <a:lumOff val="90000"/>
                      </a:schemeClr>
                    </a:solidFill>
                  </a:tcPr>
                </a:tc>
              </a:tr>
              <a:tr h="338557">
                <a:tc>
                  <a:txBody>
                    <a:bodyPr/>
                    <a:lstStyle/>
                    <a:p>
                      <a:pPr algn="ctr" fontAlgn="b"/>
                      <a:r>
                        <a:rPr lang="en-US" sz="1000" u="none" strike="noStrike" dirty="0">
                          <a:effectLst/>
                        </a:rPr>
                        <a:t>2</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Show hide tabs/sections</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No</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No</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Yes. Using:</a:t>
                      </a:r>
                      <a:br>
                        <a:rPr lang="en-US" sz="1000" u="none" strike="noStrike" dirty="0">
                          <a:effectLst/>
                        </a:rPr>
                      </a:br>
                      <a:r>
                        <a:rPr lang="en-US" sz="1000" u="none" strike="noStrike" dirty="0">
                          <a:effectLst/>
                        </a:rPr>
                        <a:t>&lt;page&gt; tag</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r>
              <a:tr h="169278">
                <a:tc>
                  <a:txBody>
                    <a:bodyPr/>
                    <a:lstStyle/>
                    <a:p>
                      <a:pPr algn="ctr" fontAlgn="b"/>
                      <a:r>
                        <a:rPr lang="en-US" sz="1000" u="none" strike="noStrike">
                          <a:effectLst/>
                        </a:rPr>
                        <a:t>3</a:t>
                      </a:r>
                      <a:endParaRPr lang="en-US" sz="10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Define contents common for all products</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Yes</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a:effectLst/>
                        </a:rPr>
                        <a:t>No</a:t>
                      </a:r>
                      <a:endParaRPr lang="en-US" sz="10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a:effectLst/>
                        </a:rPr>
                        <a:t>No</a:t>
                      </a:r>
                      <a:endParaRPr lang="en-US" sz="1000" b="0" i="0" u="none" strike="noStrike">
                        <a:solidFill>
                          <a:srgbClr val="000000"/>
                        </a:solidFill>
                        <a:effectLst/>
                        <a:latin typeface="Calibri"/>
                      </a:endParaRPr>
                    </a:p>
                  </a:txBody>
                  <a:tcPr marL="0" marR="0" marT="0" marB="0" anchor="b">
                    <a:solidFill>
                      <a:schemeClr val="tx1">
                        <a:lumMod val="10000"/>
                        <a:lumOff val="90000"/>
                      </a:schemeClr>
                    </a:solidFill>
                  </a:tcPr>
                </a:tc>
              </a:tr>
              <a:tr h="169278">
                <a:tc>
                  <a:txBody>
                    <a:bodyPr/>
                    <a:lstStyle/>
                    <a:p>
                      <a:pPr algn="ctr" fontAlgn="b"/>
                      <a:r>
                        <a:rPr lang="en-US" sz="1000" u="none" strike="noStrike">
                          <a:effectLst/>
                        </a:rPr>
                        <a:t>4</a:t>
                      </a:r>
                      <a:endParaRPr lang="en-US" sz="10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Define contents common for product family</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Yes</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No</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a:effectLst/>
                        </a:rPr>
                        <a:t>No</a:t>
                      </a:r>
                      <a:endParaRPr lang="en-US" sz="1000" b="0" i="0" u="none" strike="noStrike">
                        <a:solidFill>
                          <a:srgbClr val="000000"/>
                        </a:solidFill>
                        <a:effectLst/>
                        <a:latin typeface="Calibri"/>
                      </a:endParaRPr>
                    </a:p>
                  </a:txBody>
                  <a:tcPr marL="0" marR="0" marT="0" marB="0" anchor="b">
                    <a:solidFill>
                      <a:schemeClr val="tx1">
                        <a:lumMod val="10000"/>
                        <a:lumOff val="90000"/>
                      </a:schemeClr>
                    </a:solidFill>
                  </a:tcPr>
                </a:tc>
              </a:tr>
              <a:tr h="169278">
                <a:tc>
                  <a:txBody>
                    <a:bodyPr/>
                    <a:lstStyle/>
                    <a:p>
                      <a:pPr algn="ctr" fontAlgn="b"/>
                      <a:r>
                        <a:rPr lang="en-US" sz="1000" u="none" strike="noStrike">
                          <a:effectLst/>
                        </a:rPr>
                        <a:t>5</a:t>
                      </a:r>
                      <a:endParaRPr lang="en-US" sz="10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Define contents specific for product</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Yes</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a:effectLst/>
                        </a:rPr>
                        <a:t>No</a:t>
                      </a:r>
                      <a:endParaRPr lang="en-US" sz="10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a:effectLst/>
                        </a:rPr>
                        <a:t>No</a:t>
                      </a:r>
                      <a:endParaRPr lang="en-US" sz="1000" b="0" i="0" u="none" strike="noStrike">
                        <a:solidFill>
                          <a:srgbClr val="000000"/>
                        </a:solidFill>
                        <a:effectLst/>
                        <a:latin typeface="Calibri"/>
                      </a:endParaRPr>
                    </a:p>
                  </a:txBody>
                  <a:tcPr marL="0" marR="0" marT="0" marB="0" anchor="b">
                    <a:solidFill>
                      <a:schemeClr val="tx1">
                        <a:lumMod val="10000"/>
                        <a:lumOff val="90000"/>
                      </a:schemeClr>
                    </a:solidFill>
                  </a:tcPr>
                </a:tc>
              </a:tr>
              <a:tr h="677114">
                <a:tc>
                  <a:txBody>
                    <a:bodyPr/>
                    <a:lstStyle/>
                    <a:p>
                      <a:pPr algn="ctr" fontAlgn="b"/>
                      <a:r>
                        <a:rPr lang="en-US" sz="1000" u="none" strike="noStrike" dirty="0">
                          <a:effectLst/>
                        </a:rPr>
                        <a:t>6</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Reflexivity - Show hide fields based on product/value selection/</a:t>
                      </a:r>
                      <a:r>
                        <a:rPr lang="en-US" sz="1000" u="none" strike="noStrike" dirty="0" err="1">
                          <a:effectLst/>
                        </a:rPr>
                        <a:t>etc</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Yes. Using:</a:t>
                      </a:r>
                      <a:br>
                        <a:rPr lang="en-US" sz="1000" u="none" strike="noStrike" dirty="0">
                          <a:effectLst/>
                        </a:rPr>
                      </a:br>
                      <a:r>
                        <a:rPr lang="en-US" sz="1000" u="none" strike="noStrike" dirty="0">
                          <a:effectLst/>
                        </a:rPr>
                        <a:t>- Rule type include</a:t>
                      </a:r>
                      <a:br>
                        <a:rPr lang="en-US" sz="1000" u="none" strike="noStrike" dirty="0">
                          <a:effectLst/>
                        </a:rPr>
                      </a:br>
                      <a:r>
                        <a:rPr lang="en-US" sz="1000" u="none" strike="noStrike" dirty="0">
                          <a:effectLst/>
                        </a:rPr>
                        <a:t>- Rule type exclude</a:t>
                      </a:r>
                      <a:br>
                        <a:rPr lang="en-US" sz="1000" u="none" strike="noStrike" dirty="0">
                          <a:effectLst/>
                        </a:rPr>
                      </a:br>
                      <a:r>
                        <a:rPr lang="en-US" sz="1000" u="none" strike="noStrike" dirty="0">
                          <a:effectLst/>
                        </a:rPr>
                        <a:t>- Rule type choice</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No</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a:effectLst/>
                        </a:rPr>
                        <a:t>No</a:t>
                      </a:r>
                      <a:endParaRPr lang="en-US" sz="1000" b="0" i="0" u="none" strike="noStrike">
                        <a:solidFill>
                          <a:srgbClr val="000000"/>
                        </a:solidFill>
                        <a:effectLst/>
                        <a:latin typeface="Calibri"/>
                      </a:endParaRPr>
                    </a:p>
                  </a:txBody>
                  <a:tcPr marL="0" marR="0" marT="0" marB="0" anchor="b">
                    <a:solidFill>
                      <a:schemeClr val="tx1">
                        <a:lumMod val="10000"/>
                        <a:lumOff val="90000"/>
                      </a:schemeClr>
                    </a:solidFill>
                  </a:tcPr>
                </a:tc>
              </a:tr>
              <a:tr h="507835">
                <a:tc>
                  <a:txBody>
                    <a:bodyPr/>
                    <a:lstStyle/>
                    <a:p>
                      <a:pPr algn="ctr" fontAlgn="b"/>
                      <a:r>
                        <a:rPr lang="en-US" sz="1000" u="none" strike="noStrike" dirty="0">
                          <a:effectLst/>
                        </a:rPr>
                        <a:t>7</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a:effectLst/>
                        </a:rPr>
                        <a:t>Add/Remove values to be shown in dropdown:</a:t>
                      </a:r>
                      <a:endParaRPr lang="en-US" sz="10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Yes. Using</a:t>
                      </a:r>
                      <a:br>
                        <a:rPr lang="en-US" sz="1000" u="none" strike="noStrike" dirty="0">
                          <a:effectLst/>
                        </a:rPr>
                      </a:br>
                      <a:r>
                        <a:rPr lang="en-US" sz="1000" u="none" strike="noStrike" dirty="0">
                          <a:effectLst/>
                        </a:rPr>
                        <a:t>- Rule type include</a:t>
                      </a:r>
                      <a:br>
                        <a:rPr lang="en-US" sz="1000" u="none" strike="noStrike" dirty="0">
                          <a:effectLst/>
                        </a:rPr>
                      </a:br>
                      <a:r>
                        <a:rPr lang="en-US" sz="1000" u="none" strike="noStrike" dirty="0">
                          <a:effectLst/>
                        </a:rPr>
                        <a:t>- Rule type exclude</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Yes. Using:</a:t>
                      </a:r>
                      <a:br>
                        <a:rPr lang="en-US" sz="1000" u="none" strike="noStrike" dirty="0">
                          <a:effectLst/>
                        </a:rPr>
                      </a:br>
                      <a:r>
                        <a:rPr lang="en-US" sz="1000" u="none" strike="noStrike" dirty="0">
                          <a:effectLst/>
                        </a:rPr>
                        <a:t>- MISC</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No</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r>
              <a:tr h="338557">
                <a:tc>
                  <a:txBody>
                    <a:bodyPr/>
                    <a:lstStyle/>
                    <a:p>
                      <a:pPr algn="ctr" fontAlgn="b"/>
                      <a:r>
                        <a:rPr lang="en-US" sz="1000" u="none" strike="noStrike" dirty="0">
                          <a:effectLst/>
                        </a:rPr>
                        <a:t>8</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Setting default values of fields</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Yes. Using</a:t>
                      </a:r>
                      <a:br>
                        <a:rPr lang="en-US" sz="1000" u="none" strike="noStrike" dirty="0">
                          <a:effectLst/>
                        </a:rPr>
                      </a:br>
                      <a:r>
                        <a:rPr lang="en-US" sz="1000" u="none" strike="noStrike" dirty="0">
                          <a:effectLst/>
                        </a:rPr>
                        <a:t>- Rule type </a:t>
                      </a:r>
                      <a:r>
                        <a:rPr lang="en-US" sz="1000" u="none" strike="noStrike" dirty="0" err="1">
                          <a:effectLst/>
                        </a:rPr>
                        <a:t>setValue</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Yes. Using:</a:t>
                      </a:r>
                      <a:br>
                        <a:rPr lang="en-US" sz="1000" u="none" strike="noStrike" dirty="0">
                          <a:effectLst/>
                        </a:rPr>
                      </a:br>
                      <a:r>
                        <a:rPr lang="en-US" sz="1000" u="none" strike="noStrike" dirty="0">
                          <a:effectLst/>
                        </a:rPr>
                        <a:t>- ATTRIBUTES</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a:effectLst/>
                        </a:rPr>
                        <a:t>No</a:t>
                      </a:r>
                      <a:endParaRPr lang="en-US" sz="1000" b="0" i="0" u="none" strike="noStrike">
                        <a:solidFill>
                          <a:srgbClr val="000000"/>
                        </a:solidFill>
                        <a:effectLst/>
                        <a:latin typeface="Calibri"/>
                      </a:endParaRPr>
                    </a:p>
                  </a:txBody>
                  <a:tcPr marL="0" marR="0" marT="0" marB="0" anchor="b">
                    <a:solidFill>
                      <a:schemeClr val="tx1">
                        <a:lumMod val="10000"/>
                        <a:lumOff val="90000"/>
                      </a:schemeClr>
                    </a:solidFill>
                  </a:tcPr>
                </a:tc>
              </a:tr>
              <a:tr h="169278">
                <a:tc>
                  <a:txBody>
                    <a:bodyPr/>
                    <a:lstStyle/>
                    <a:p>
                      <a:pPr algn="ctr" fontAlgn="b"/>
                      <a:r>
                        <a:rPr lang="en-US" sz="1000" u="none" strike="noStrike" dirty="0">
                          <a:solidFill>
                            <a:srgbClr val="FF0000"/>
                          </a:solidFill>
                          <a:effectLst/>
                        </a:rPr>
                        <a:t>9</a:t>
                      </a:r>
                      <a:endParaRPr lang="en-US" sz="1000" b="0" i="0" u="none" strike="noStrike" dirty="0">
                        <a:solidFill>
                          <a:srgbClr val="FF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solidFill>
                            <a:srgbClr val="FF0000"/>
                          </a:solidFill>
                          <a:effectLst/>
                        </a:rPr>
                        <a:t>Validations on values???</a:t>
                      </a:r>
                      <a:endParaRPr lang="en-US" sz="1000" b="1" i="0" u="none" strike="noStrike" dirty="0">
                        <a:solidFill>
                          <a:srgbClr val="FF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solidFill>
                            <a:srgbClr val="FF0000"/>
                          </a:solidFill>
                          <a:effectLst/>
                        </a:rPr>
                        <a:t>Validations on values???</a:t>
                      </a:r>
                      <a:endParaRPr lang="en-US" sz="1000" b="1" i="0" u="none" strike="noStrike" dirty="0">
                        <a:solidFill>
                          <a:srgbClr val="FF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solidFill>
                            <a:srgbClr val="FF0000"/>
                          </a:solidFill>
                          <a:effectLst/>
                        </a:rPr>
                        <a:t>Validations on values???</a:t>
                      </a:r>
                      <a:endParaRPr lang="en-US" sz="1000" b="1" i="0" u="none" strike="noStrike" dirty="0">
                        <a:solidFill>
                          <a:srgbClr val="FF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solidFill>
                            <a:srgbClr val="FF0000"/>
                          </a:solidFill>
                          <a:effectLst/>
                        </a:rPr>
                        <a:t>No</a:t>
                      </a:r>
                      <a:endParaRPr lang="en-US" sz="1000" b="0" i="0" u="none" strike="noStrike" dirty="0">
                        <a:solidFill>
                          <a:srgbClr val="FF0000"/>
                        </a:solidFill>
                        <a:effectLst/>
                        <a:latin typeface="Calibri"/>
                      </a:endParaRPr>
                    </a:p>
                  </a:txBody>
                  <a:tcPr marL="0" marR="0" marT="0" marB="0" anchor="b">
                    <a:solidFill>
                      <a:schemeClr val="tx1">
                        <a:lumMod val="10000"/>
                        <a:lumOff val="90000"/>
                      </a:schemeClr>
                    </a:solidFill>
                  </a:tcPr>
                </a:tc>
              </a:tr>
              <a:tr h="507835">
                <a:tc>
                  <a:txBody>
                    <a:bodyPr/>
                    <a:lstStyle/>
                    <a:p>
                      <a:pPr algn="ctr" fontAlgn="b"/>
                      <a:r>
                        <a:rPr lang="en-US" sz="1000" u="none" strike="noStrike" dirty="0">
                          <a:effectLst/>
                        </a:rPr>
                        <a:t>10</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a:effectLst/>
                        </a:rPr>
                        <a:t>Setting default values of dropdown:</a:t>
                      </a:r>
                      <a:endParaRPr lang="en-US" sz="10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Yes. Using</a:t>
                      </a:r>
                      <a:br>
                        <a:rPr lang="en-US" sz="1000" u="none" strike="noStrike" dirty="0">
                          <a:effectLst/>
                        </a:rPr>
                      </a:br>
                      <a:r>
                        <a:rPr lang="en-US" sz="1000" u="none" strike="noStrike" dirty="0">
                          <a:effectLst/>
                        </a:rPr>
                        <a:t>- Rule type choice (min - max = 1 - 1)</a:t>
                      </a:r>
                      <a:br>
                        <a:rPr lang="en-US" sz="1000" u="none" strike="noStrike" dirty="0">
                          <a:effectLst/>
                        </a:rPr>
                      </a:br>
                      <a:r>
                        <a:rPr lang="en-US" sz="1000" u="none" strike="noStrike" dirty="0">
                          <a:effectLst/>
                        </a:rPr>
                        <a:t>- Rule type choice (min - max = 0 - 1)</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Yes. Using:</a:t>
                      </a:r>
                      <a:br>
                        <a:rPr lang="en-US" sz="1000" u="none" strike="noStrike" dirty="0">
                          <a:effectLst/>
                        </a:rPr>
                      </a:br>
                      <a:r>
                        <a:rPr lang="en-US" sz="1000" u="none" strike="noStrike" dirty="0">
                          <a:effectLst/>
                        </a:rPr>
                        <a:t>- REQUIRED</a:t>
                      </a:r>
                      <a:br>
                        <a:rPr lang="en-US" sz="1000" u="none" strike="noStrike" dirty="0">
                          <a:effectLst/>
                        </a:rPr>
                      </a:br>
                      <a:r>
                        <a:rPr lang="en-US" sz="1000" u="none" strike="noStrike" dirty="0">
                          <a:effectLst/>
                        </a:rPr>
                        <a:t>- OPTIONAL</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No</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r>
              <a:tr h="338557">
                <a:tc>
                  <a:txBody>
                    <a:bodyPr/>
                    <a:lstStyle/>
                    <a:p>
                      <a:pPr algn="ctr" fontAlgn="b"/>
                      <a:r>
                        <a:rPr lang="en-US" sz="1000" u="none" strike="noStrike" dirty="0">
                          <a:solidFill>
                            <a:srgbClr val="FF0000"/>
                          </a:solidFill>
                          <a:effectLst/>
                        </a:rPr>
                        <a:t>11</a:t>
                      </a:r>
                      <a:endParaRPr lang="en-US" sz="1000" b="0" i="0" u="none" strike="noStrike" dirty="0">
                        <a:solidFill>
                          <a:srgbClr val="FF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solidFill>
                            <a:srgbClr val="FF0000"/>
                          </a:solidFill>
                          <a:effectLst/>
                        </a:rPr>
                        <a:t>Showing error message</a:t>
                      </a:r>
                      <a:endParaRPr lang="en-US" sz="1000" b="0" i="0" u="none" strike="noStrike" dirty="0">
                        <a:solidFill>
                          <a:srgbClr val="FF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solidFill>
                            <a:srgbClr val="FF0000"/>
                          </a:solidFill>
                          <a:effectLst/>
                        </a:rPr>
                        <a:t>No</a:t>
                      </a:r>
                      <a:endParaRPr lang="en-US" sz="1000" b="0" i="0" u="none" strike="noStrike" dirty="0">
                        <a:solidFill>
                          <a:srgbClr val="FF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solidFill>
                            <a:srgbClr val="FF0000"/>
                          </a:solidFill>
                          <a:effectLst/>
                        </a:rPr>
                        <a:t>Yes. Using:</a:t>
                      </a:r>
                      <a:br>
                        <a:rPr lang="en-US" sz="1000" u="none" strike="noStrike" dirty="0">
                          <a:solidFill>
                            <a:srgbClr val="FF0000"/>
                          </a:solidFill>
                          <a:effectLst/>
                        </a:rPr>
                      </a:br>
                      <a:r>
                        <a:rPr lang="en-US" sz="1000" u="none" strike="noStrike" dirty="0">
                          <a:solidFill>
                            <a:srgbClr val="FF0000"/>
                          </a:solidFill>
                          <a:effectLst/>
                        </a:rPr>
                        <a:t>- MESSAGES</a:t>
                      </a:r>
                      <a:endParaRPr lang="en-US" sz="1000" b="0" i="0" u="none" strike="noStrike" dirty="0">
                        <a:solidFill>
                          <a:srgbClr val="FF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solidFill>
                            <a:srgbClr val="FF0000"/>
                          </a:solidFill>
                          <a:effectLst/>
                        </a:rPr>
                        <a:t>No</a:t>
                      </a:r>
                      <a:endParaRPr lang="en-US" sz="1000" b="0" i="0" u="none" strike="noStrike" dirty="0">
                        <a:solidFill>
                          <a:srgbClr val="FF0000"/>
                        </a:solidFill>
                        <a:effectLst/>
                        <a:latin typeface="Calibri"/>
                      </a:endParaRPr>
                    </a:p>
                  </a:txBody>
                  <a:tcPr marL="0" marR="0" marT="0" marB="0" anchor="b">
                    <a:solidFill>
                      <a:schemeClr val="tx1">
                        <a:lumMod val="10000"/>
                        <a:lumOff val="90000"/>
                      </a:schemeClr>
                    </a:solidFill>
                  </a:tcPr>
                </a:tc>
              </a:tr>
            </a:tbl>
          </a:graphicData>
        </a:graphic>
      </p:graphicFrame>
    </p:spTree>
    <p:extLst>
      <p:ext uri="{BB962C8B-B14F-4D97-AF65-F5344CB8AC3E}">
        <p14:creationId xmlns:p14="http://schemas.microsoft.com/office/powerpoint/2010/main" val="30728948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2800" dirty="0" smtClean="0"/>
              <a:t>Plan </a:t>
            </a:r>
            <a:r>
              <a:rPr lang="en-US" sz="2800" dirty="0" err="1" smtClean="0"/>
              <a:t>Config</a:t>
            </a:r>
            <a:r>
              <a:rPr lang="en-US" sz="2800" dirty="0" smtClean="0"/>
              <a:t> – Future state solution</a:t>
            </a:r>
            <a:endParaRPr lang="en-US" dirty="0"/>
          </a:p>
        </p:txBody>
      </p:sp>
      <p:sp>
        <p:nvSpPr>
          <p:cNvPr id="7" name="Rectangle 6"/>
          <p:cNvSpPr/>
          <p:nvPr/>
        </p:nvSpPr>
        <p:spPr>
          <a:xfrm>
            <a:off x="152403" y="1434663"/>
            <a:ext cx="8821281" cy="4840014"/>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defTabSz="914400"/>
            <a:endParaRPr lang="en-US" sz="900" dirty="0">
              <a:solidFill>
                <a:srgbClr val="000000"/>
              </a:solidFill>
              <a:latin typeface="+mj-lt"/>
            </a:endParaRPr>
          </a:p>
        </p:txBody>
      </p:sp>
      <p:graphicFrame>
        <p:nvGraphicFramePr>
          <p:cNvPr id="3" name="Table 2"/>
          <p:cNvGraphicFramePr>
            <a:graphicFrameLocks noGrp="1"/>
          </p:cNvGraphicFramePr>
          <p:nvPr>
            <p:extLst>
              <p:ext uri="{D42A27DB-BD31-4B8C-83A1-F6EECF244321}">
                <p14:modId xmlns:p14="http://schemas.microsoft.com/office/powerpoint/2010/main" val="628197868"/>
              </p:ext>
            </p:extLst>
          </p:nvPr>
        </p:nvGraphicFramePr>
        <p:xfrm>
          <a:off x="225424" y="1584325"/>
          <a:ext cx="8213725" cy="4062680"/>
        </p:xfrm>
        <a:graphic>
          <a:graphicData uri="http://schemas.openxmlformats.org/drawingml/2006/table">
            <a:tbl>
              <a:tblPr>
                <a:tableStyleId>{5C22544A-7EE6-4342-B048-85BDC9FD1C3A}</a:tableStyleId>
              </a:tblPr>
              <a:tblGrid>
                <a:gridCol w="566464"/>
                <a:gridCol w="4324007"/>
                <a:gridCol w="3323254"/>
              </a:tblGrid>
              <a:tr h="169278">
                <a:tc>
                  <a:txBody>
                    <a:bodyPr/>
                    <a:lstStyle/>
                    <a:p>
                      <a:pPr algn="ctr" fontAlgn="b"/>
                      <a:r>
                        <a:rPr lang="en-US" sz="1000" b="1" u="none" strike="noStrike" dirty="0" err="1">
                          <a:effectLst/>
                        </a:rPr>
                        <a:t>Sr</a:t>
                      </a:r>
                      <a:r>
                        <a:rPr lang="en-US" sz="1000" b="1" u="none" strike="noStrike" dirty="0">
                          <a:effectLst/>
                        </a:rPr>
                        <a:t> No</a:t>
                      </a:r>
                      <a:endParaRPr lang="en-US" sz="1000" b="1"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b="1" u="none" strike="noStrike" dirty="0">
                          <a:effectLst/>
                        </a:rPr>
                        <a:t> Capabilities</a:t>
                      </a:r>
                      <a:endParaRPr lang="en-US" sz="1000" b="1"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b="1" i="0" u="none" strike="noStrike" dirty="0" smtClean="0">
                          <a:solidFill>
                            <a:srgbClr val="000000"/>
                          </a:solidFill>
                          <a:effectLst/>
                          <a:latin typeface="Calibri"/>
                        </a:rPr>
                        <a:t>Achieved</a:t>
                      </a:r>
                      <a:r>
                        <a:rPr lang="en-US" sz="1000" b="1" i="0" u="none" strike="noStrike" baseline="0" dirty="0" smtClean="0">
                          <a:solidFill>
                            <a:srgbClr val="000000"/>
                          </a:solidFill>
                          <a:effectLst/>
                          <a:latin typeface="Calibri"/>
                        </a:rPr>
                        <a:t> using</a:t>
                      </a:r>
                      <a:endParaRPr lang="en-US" sz="1000" b="1" i="0" u="none" strike="noStrike" dirty="0">
                        <a:solidFill>
                          <a:srgbClr val="000000"/>
                        </a:solidFill>
                        <a:effectLst/>
                        <a:latin typeface="Calibri"/>
                      </a:endParaRPr>
                    </a:p>
                  </a:txBody>
                  <a:tcPr marL="0" marR="0" marT="0" marB="0" anchor="b">
                    <a:solidFill>
                      <a:schemeClr val="tx1">
                        <a:lumMod val="10000"/>
                        <a:lumOff val="90000"/>
                      </a:schemeClr>
                    </a:solidFill>
                  </a:tcPr>
                </a:tc>
              </a:tr>
              <a:tr h="169278">
                <a:tc>
                  <a:txBody>
                    <a:bodyPr/>
                    <a:lstStyle/>
                    <a:p>
                      <a:pPr algn="ctr" fontAlgn="b"/>
                      <a:r>
                        <a:rPr lang="en-US" sz="1000" u="none" strike="noStrike" dirty="0">
                          <a:effectLst/>
                        </a:rPr>
                        <a:t> </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r>
              <a:tr h="338557">
                <a:tc>
                  <a:txBody>
                    <a:bodyPr/>
                    <a:lstStyle/>
                    <a:p>
                      <a:pPr algn="ctr" fontAlgn="b"/>
                      <a:r>
                        <a:rPr lang="en-US" sz="1000" u="none" strike="noStrike" dirty="0">
                          <a:effectLst/>
                        </a:rPr>
                        <a:t>1</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smtClean="0">
                          <a:effectLst/>
                        </a:rPr>
                        <a:t>Ordering of fields on UI</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kern="1200" dirty="0" smtClean="0">
                          <a:solidFill>
                            <a:schemeClr val="dk1"/>
                          </a:solidFill>
                          <a:effectLst/>
                          <a:latin typeface="+mn-lt"/>
                          <a:ea typeface="+mn-ea"/>
                          <a:cs typeface="+mn-cs"/>
                        </a:rPr>
                        <a:t>Using</a:t>
                      </a:r>
                      <a:r>
                        <a:rPr lang="en-US" sz="1000" u="none" strike="noStrike" kern="1200" baseline="0" dirty="0" smtClean="0">
                          <a:solidFill>
                            <a:schemeClr val="dk1"/>
                          </a:solidFill>
                          <a:effectLst/>
                          <a:latin typeface="+mn-lt"/>
                          <a:ea typeface="+mn-ea"/>
                          <a:cs typeface="+mn-cs"/>
                        </a:rPr>
                        <a:t> Sequence Id in </a:t>
                      </a:r>
                      <a:r>
                        <a:rPr lang="en-US" sz="1000" u="none" strike="noStrike" kern="1200" baseline="0" dirty="0" err="1" smtClean="0">
                          <a:solidFill>
                            <a:schemeClr val="dk1"/>
                          </a:solidFill>
                          <a:effectLst/>
                          <a:latin typeface="+mn-lt"/>
                          <a:ea typeface="+mn-ea"/>
                          <a:cs typeface="+mn-cs"/>
                        </a:rPr>
                        <a:t>FieldMetaData</a:t>
                      </a:r>
                      <a:r>
                        <a:rPr lang="en-US" sz="1000" u="none" strike="noStrike" kern="1200" baseline="0" dirty="0" smtClean="0">
                          <a:solidFill>
                            <a:schemeClr val="dk1"/>
                          </a:solidFill>
                          <a:effectLst/>
                          <a:latin typeface="+mn-lt"/>
                          <a:ea typeface="+mn-ea"/>
                          <a:cs typeface="+mn-cs"/>
                        </a:rPr>
                        <a:t> DT</a:t>
                      </a:r>
                      <a:endParaRPr lang="en-US" sz="1000" u="none" strike="noStrike" kern="1200" dirty="0">
                        <a:solidFill>
                          <a:schemeClr val="dk1"/>
                        </a:solidFill>
                        <a:effectLst/>
                        <a:latin typeface="+mn-lt"/>
                        <a:ea typeface="+mn-ea"/>
                        <a:cs typeface="+mn-cs"/>
                      </a:endParaRPr>
                    </a:p>
                  </a:txBody>
                  <a:tcPr marL="0" marR="0" marT="0" marB="0" anchor="b">
                    <a:solidFill>
                      <a:schemeClr val="tx1">
                        <a:lumMod val="10000"/>
                        <a:lumOff val="90000"/>
                      </a:schemeClr>
                    </a:solidFill>
                  </a:tcPr>
                </a:tc>
              </a:tr>
              <a:tr h="338557">
                <a:tc>
                  <a:txBody>
                    <a:bodyPr/>
                    <a:lstStyle/>
                    <a:p>
                      <a:pPr algn="ctr" fontAlgn="b"/>
                      <a:r>
                        <a:rPr lang="en-US" sz="1000" u="none" strike="noStrike" dirty="0">
                          <a:effectLst/>
                        </a:rPr>
                        <a:t>2</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Show hide tabs/sections</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kern="1200" dirty="0" smtClean="0">
                          <a:solidFill>
                            <a:schemeClr val="dk1"/>
                          </a:solidFill>
                          <a:effectLst/>
                          <a:latin typeface="+mn-lt"/>
                          <a:ea typeface="+mn-ea"/>
                          <a:cs typeface="+mn-cs"/>
                        </a:rPr>
                        <a:t>Angular JS show/hide tabs</a:t>
                      </a:r>
                      <a:endParaRPr lang="en-US" sz="1000" u="none" strike="noStrike" kern="1200" dirty="0">
                        <a:solidFill>
                          <a:schemeClr val="dk1"/>
                        </a:solidFill>
                        <a:effectLst/>
                        <a:latin typeface="+mn-lt"/>
                        <a:ea typeface="+mn-ea"/>
                        <a:cs typeface="+mn-cs"/>
                      </a:endParaRPr>
                    </a:p>
                  </a:txBody>
                  <a:tcPr marL="0" marR="0" marT="0" marB="0" anchor="b">
                    <a:solidFill>
                      <a:schemeClr val="tx1">
                        <a:lumMod val="10000"/>
                        <a:lumOff val="90000"/>
                      </a:schemeClr>
                    </a:solidFill>
                  </a:tcPr>
                </a:tc>
              </a:tr>
              <a:tr h="169278">
                <a:tc>
                  <a:txBody>
                    <a:bodyPr/>
                    <a:lstStyle/>
                    <a:p>
                      <a:pPr algn="ctr" fontAlgn="b"/>
                      <a:r>
                        <a:rPr lang="en-US" sz="1000" u="none" strike="noStrike">
                          <a:effectLst/>
                        </a:rPr>
                        <a:t>3</a:t>
                      </a:r>
                      <a:endParaRPr lang="en-US" sz="10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Define contents common for all products</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kern="1200" dirty="0" err="1" smtClean="0">
                          <a:solidFill>
                            <a:schemeClr val="dk1"/>
                          </a:solidFill>
                          <a:effectLst/>
                          <a:latin typeface="+mn-lt"/>
                          <a:ea typeface="+mn-ea"/>
                          <a:cs typeface="+mn-cs"/>
                        </a:rPr>
                        <a:t>FieldMetaData</a:t>
                      </a:r>
                      <a:r>
                        <a:rPr lang="en-US" sz="1000" u="none" strike="noStrike" kern="1200" dirty="0" smtClean="0">
                          <a:solidFill>
                            <a:schemeClr val="dk1"/>
                          </a:solidFill>
                          <a:effectLst/>
                          <a:latin typeface="+mn-lt"/>
                          <a:ea typeface="+mn-ea"/>
                          <a:cs typeface="+mn-cs"/>
                        </a:rPr>
                        <a:t> DT</a:t>
                      </a:r>
                      <a:endParaRPr lang="en-US" sz="1000" u="none" strike="noStrike" kern="1200" dirty="0">
                        <a:solidFill>
                          <a:schemeClr val="dk1"/>
                        </a:solidFill>
                        <a:effectLst/>
                        <a:latin typeface="+mn-lt"/>
                        <a:ea typeface="+mn-ea"/>
                        <a:cs typeface="+mn-cs"/>
                      </a:endParaRPr>
                    </a:p>
                  </a:txBody>
                  <a:tcPr marL="0" marR="0" marT="0" marB="0" anchor="b">
                    <a:solidFill>
                      <a:schemeClr val="tx1">
                        <a:lumMod val="10000"/>
                        <a:lumOff val="90000"/>
                      </a:schemeClr>
                    </a:solidFill>
                  </a:tcPr>
                </a:tc>
              </a:tr>
              <a:tr h="169278">
                <a:tc>
                  <a:txBody>
                    <a:bodyPr/>
                    <a:lstStyle/>
                    <a:p>
                      <a:pPr algn="ctr" fontAlgn="b"/>
                      <a:r>
                        <a:rPr lang="en-US" sz="1000" u="none" strike="noStrike">
                          <a:effectLst/>
                        </a:rPr>
                        <a:t>4</a:t>
                      </a:r>
                      <a:endParaRPr lang="en-US" sz="10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Define contents common for product family</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kern="1200" dirty="0" err="1" smtClean="0">
                          <a:solidFill>
                            <a:schemeClr val="dk1"/>
                          </a:solidFill>
                          <a:effectLst/>
                          <a:latin typeface="+mn-lt"/>
                          <a:ea typeface="+mn-ea"/>
                          <a:cs typeface="+mn-cs"/>
                        </a:rPr>
                        <a:t>FieldMetaData</a:t>
                      </a:r>
                      <a:r>
                        <a:rPr lang="en-US" sz="1000" u="none" strike="noStrike" kern="1200" dirty="0" smtClean="0">
                          <a:solidFill>
                            <a:schemeClr val="dk1"/>
                          </a:solidFill>
                          <a:effectLst/>
                          <a:latin typeface="+mn-lt"/>
                          <a:ea typeface="+mn-ea"/>
                          <a:cs typeface="+mn-cs"/>
                        </a:rPr>
                        <a:t> DT</a:t>
                      </a:r>
                      <a:endParaRPr lang="en-US" sz="1000" u="none" strike="noStrike" kern="1200" dirty="0">
                        <a:solidFill>
                          <a:schemeClr val="dk1"/>
                        </a:solidFill>
                        <a:effectLst/>
                        <a:latin typeface="+mn-lt"/>
                        <a:ea typeface="+mn-ea"/>
                        <a:cs typeface="+mn-cs"/>
                      </a:endParaRPr>
                    </a:p>
                  </a:txBody>
                  <a:tcPr marL="0" marR="0" marT="0" marB="0" anchor="b">
                    <a:solidFill>
                      <a:schemeClr val="tx1">
                        <a:lumMod val="10000"/>
                        <a:lumOff val="90000"/>
                      </a:schemeClr>
                    </a:solidFill>
                  </a:tcPr>
                </a:tc>
              </a:tr>
              <a:tr h="169278">
                <a:tc>
                  <a:txBody>
                    <a:bodyPr/>
                    <a:lstStyle/>
                    <a:p>
                      <a:pPr algn="ctr" fontAlgn="b"/>
                      <a:r>
                        <a:rPr lang="en-US" sz="1000" u="none" strike="noStrike">
                          <a:effectLst/>
                        </a:rPr>
                        <a:t>5</a:t>
                      </a:r>
                      <a:endParaRPr lang="en-US" sz="10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Define contents specific for product</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kern="1200" dirty="0" err="1" smtClean="0">
                          <a:solidFill>
                            <a:schemeClr val="dk1"/>
                          </a:solidFill>
                          <a:effectLst/>
                          <a:latin typeface="+mn-lt"/>
                          <a:ea typeface="+mn-ea"/>
                          <a:cs typeface="+mn-cs"/>
                        </a:rPr>
                        <a:t>FieldMetaData</a:t>
                      </a:r>
                      <a:r>
                        <a:rPr lang="en-US" sz="1000" u="none" strike="noStrike" kern="1200" dirty="0" smtClean="0">
                          <a:solidFill>
                            <a:schemeClr val="dk1"/>
                          </a:solidFill>
                          <a:effectLst/>
                          <a:latin typeface="+mn-lt"/>
                          <a:ea typeface="+mn-ea"/>
                          <a:cs typeface="+mn-cs"/>
                        </a:rPr>
                        <a:t> DT</a:t>
                      </a:r>
                      <a:endParaRPr lang="en-US" sz="1000" u="none" strike="noStrike" kern="1200" dirty="0">
                        <a:solidFill>
                          <a:schemeClr val="dk1"/>
                        </a:solidFill>
                        <a:effectLst/>
                        <a:latin typeface="+mn-lt"/>
                        <a:ea typeface="+mn-ea"/>
                        <a:cs typeface="+mn-cs"/>
                      </a:endParaRPr>
                    </a:p>
                  </a:txBody>
                  <a:tcPr marL="0" marR="0" marT="0" marB="0" anchor="b">
                    <a:solidFill>
                      <a:schemeClr val="tx1">
                        <a:lumMod val="10000"/>
                        <a:lumOff val="90000"/>
                      </a:schemeClr>
                    </a:solidFill>
                  </a:tcPr>
                </a:tc>
              </a:tr>
              <a:tr h="677114">
                <a:tc>
                  <a:txBody>
                    <a:bodyPr/>
                    <a:lstStyle/>
                    <a:p>
                      <a:pPr algn="ctr" fontAlgn="b"/>
                      <a:r>
                        <a:rPr lang="en-US" sz="1000" u="none" strike="noStrike" dirty="0">
                          <a:effectLst/>
                        </a:rPr>
                        <a:t>6</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Reflexivity - Show hide fields based on product/value selection/</a:t>
                      </a:r>
                      <a:r>
                        <a:rPr lang="en-US" sz="1000" u="none" strike="noStrike" dirty="0" err="1">
                          <a:effectLst/>
                        </a:rPr>
                        <a:t>etc</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kern="1200" dirty="0" smtClean="0">
                          <a:solidFill>
                            <a:schemeClr val="dk1"/>
                          </a:solidFill>
                          <a:effectLst/>
                          <a:latin typeface="+mn-lt"/>
                          <a:ea typeface="+mn-ea"/>
                          <a:cs typeface="+mn-cs"/>
                        </a:rPr>
                        <a:t>Using</a:t>
                      </a:r>
                      <a:r>
                        <a:rPr lang="en-US" sz="1000" u="none" strike="noStrike" kern="1200" baseline="0" dirty="0" smtClean="0">
                          <a:solidFill>
                            <a:schemeClr val="dk1"/>
                          </a:solidFill>
                          <a:effectLst/>
                          <a:latin typeface="+mn-lt"/>
                          <a:ea typeface="+mn-ea"/>
                          <a:cs typeface="+mn-cs"/>
                        </a:rPr>
                        <a:t> rules in Include DT, Exclude DT, Choice DT</a:t>
                      </a:r>
                      <a:endParaRPr lang="en-US" sz="1000" u="none" strike="noStrike" kern="1200" dirty="0">
                        <a:solidFill>
                          <a:schemeClr val="dk1"/>
                        </a:solidFill>
                        <a:effectLst/>
                        <a:latin typeface="+mn-lt"/>
                        <a:ea typeface="+mn-ea"/>
                        <a:cs typeface="+mn-cs"/>
                      </a:endParaRPr>
                    </a:p>
                  </a:txBody>
                  <a:tcPr marL="0" marR="0" marT="0" marB="0" anchor="b">
                    <a:solidFill>
                      <a:schemeClr val="tx1">
                        <a:lumMod val="10000"/>
                        <a:lumOff val="90000"/>
                      </a:schemeClr>
                    </a:solidFill>
                  </a:tcPr>
                </a:tc>
              </a:tr>
              <a:tr h="507835">
                <a:tc>
                  <a:txBody>
                    <a:bodyPr/>
                    <a:lstStyle/>
                    <a:p>
                      <a:pPr algn="ctr" fontAlgn="b"/>
                      <a:r>
                        <a:rPr lang="en-US" sz="1000" u="none" strike="noStrike" dirty="0">
                          <a:effectLst/>
                        </a:rPr>
                        <a:t>7</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Add/Remove values to be shown in dropdown:</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kern="1200" dirty="0" smtClean="0">
                          <a:solidFill>
                            <a:schemeClr val="dk1"/>
                          </a:solidFill>
                          <a:effectLst/>
                          <a:latin typeface="+mn-lt"/>
                          <a:ea typeface="+mn-ea"/>
                          <a:cs typeface="+mn-cs"/>
                        </a:rPr>
                        <a:t>Using</a:t>
                      </a:r>
                      <a:r>
                        <a:rPr lang="en-US" sz="1000" u="none" strike="noStrike" kern="1200" baseline="0" dirty="0" smtClean="0">
                          <a:solidFill>
                            <a:schemeClr val="dk1"/>
                          </a:solidFill>
                          <a:effectLst/>
                          <a:latin typeface="+mn-lt"/>
                          <a:ea typeface="+mn-ea"/>
                          <a:cs typeface="+mn-cs"/>
                        </a:rPr>
                        <a:t> rules in Include DT, Exclude DT</a:t>
                      </a:r>
                      <a:endParaRPr lang="en-US" sz="1000" u="none" strike="noStrike" kern="1200" dirty="0">
                        <a:solidFill>
                          <a:schemeClr val="dk1"/>
                        </a:solidFill>
                        <a:effectLst/>
                        <a:latin typeface="+mn-lt"/>
                        <a:ea typeface="+mn-ea"/>
                        <a:cs typeface="+mn-cs"/>
                      </a:endParaRPr>
                    </a:p>
                  </a:txBody>
                  <a:tcPr marL="0" marR="0" marT="0" marB="0" anchor="b">
                    <a:solidFill>
                      <a:schemeClr val="tx1">
                        <a:lumMod val="10000"/>
                        <a:lumOff val="90000"/>
                      </a:schemeClr>
                    </a:solidFill>
                  </a:tcPr>
                </a:tc>
              </a:tr>
              <a:tr h="338557">
                <a:tc>
                  <a:txBody>
                    <a:bodyPr/>
                    <a:lstStyle/>
                    <a:p>
                      <a:pPr algn="ctr" fontAlgn="b"/>
                      <a:r>
                        <a:rPr lang="en-US" sz="1000" u="none" strike="noStrike" dirty="0">
                          <a:effectLst/>
                        </a:rPr>
                        <a:t>8</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Setting default values of fields</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kern="1200" dirty="0" smtClean="0">
                          <a:solidFill>
                            <a:schemeClr val="dk1"/>
                          </a:solidFill>
                          <a:effectLst/>
                          <a:latin typeface="+mn-lt"/>
                          <a:ea typeface="+mn-ea"/>
                          <a:cs typeface="+mn-cs"/>
                        </a:rPr>
                        <a:t>Using</a:t>
                      </a:r>
                      <a:r>
                        <a:rPr lang="en-US" sz="1000" u="none" strike="noStrike" kern="1200" baseline="0" dirty="0" smtClean="0">
                          <a:solidFill>
                            <a:schemeClr val="dk1"/>
                          </a:solidFill>
                          <a:effectLst/>
                          <a:latin typeface="+mn-lt"/>
                          <a:ea typeface="+mn-ea"/>
                          <a:cs typeface="+mn-cs"/>
                        </a:rPr>
                        <a:t> rules in </a:t>
                      </a:r>
                      <a:r>
                        <a:rPr lang="en-US" sz="1000" u="none" strike="noStrike" kern="1200" baseline="0" dirty="0" err="1" smtClean="0">
                          <a:solidFill>
                            <a:schemeClr val="dk1"/>
                          </a:solidFill>
                          <a:effectLst/>
                          <a:latin typeface="+mn-lt"/>
                          <a:ea typeface="+mn-ea"/>
                          <a:cs typeface="+mn-cs"/>
                        </a:rPr>
                        <a:t>SetValue</a:t>
                      </a:r>
                      <a:r>
                        <a:rPr lang="en-US" sz="1000" u="none" strike="noStrike" kern="1200" baseline="0" dirty="0" smtClean="0">
                          <a:solidFill>
                            <a:schemeClr val="dk1"/>
                          </a:solidFill>
                          <a:effectLst/>
                          <a:latin typeface="+mn-lt"/>
                          <a:ea typeface="+mn-ea"/>
                          <a:cs typeface="+mn-cs"/>
                        </a:rPr>
                        <a:t> DT</a:t>
                      </a:r>
                      <a:endParaRPr lang="en-US" sz="1000" u="none" strike="noStrike" kern="1200" dirty="0">
                        <a:solidFill>
                          <a:schemeClr val="dk1"/>
                        </a:solidFill>
                        <a:effectLst/>
                        <a:latin typeface="+mn-lt"/>
                        <a:ea typeface="+mn-ea"/>
                        <a:cs typeface="+mn-cs"/>
                      </a:endParaRPr>
                    </a:p>
                  </a:txBody>
                  <a:tcPr marL="0" marR="0" marT="0" marB="0" anchor="b">
                    <a:solidFill>
                      <a:schemeClr val="tx1">
                        <a:lumMod val="10000"/>
                        <a:lumOff val="90000"/>
                      </a:schemeClr>
                    </a:solidFill>
                  </a:tcPr>
                </a:tc>
              </a:tr>
              <a:tr h="169278">
                <a:tc>
                  <a:txBody>
                    <a:bodyPr/>
                    <a:lstStyle/>
                    <a:p>
                      <a:pPr algn="ctr" fontAlgn="b"/>
                      <a:r>
                        <a:rPr lang="en-US" sz="1000" u="none" strike="noStrike" dirty="0">
                          <a:solidFill>
                            <a:srgbClr val="FF0000"/>
                          </a:solidFill>
                          <a:effectLst/>
                        </a:rPr>
                        <a:t>9</a:t>
                      </a:r>
                      <a:endParaRPr lang="en-US" sz="1000" b="0" i="0" u="none" strike="noStrike" dirty="0">
                        <a:solidFill>
                          <a:srgbClr val="FF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solidFill>
                            <a:srgbClr val="FF0000"/>
                          </a:solidFill>
                          <a:effectLst/>
                        </a:rPr>
                        <a:t>Validations on values???</a:t>
                      </a:r>
                      <a:endParaRPr lang="en-US" sz="1000" b="1" i="0" u="none" strike="noStrike" dirty="0">
                        <a:solidFill>
                          <a:srgbClr val="FF0000"/>
                        </a:solidFill>
                        <a:effectLst/>
                        <a:latin typeface="Calibri"/>
                      </a:endParaRPr>
                    </a:p>
                  </a:txBody>
                  <a:tcPr marL="0" marR="0" marT="0" marB="0" anchor="b">
                    <a:solidFill>
                      <a:schemeClr val="tx1">
                        <a:lumMod val="10000"/>
                        <a:lumOff val="90000"/>
                      </a:schemeClr>
                    </a:solidFill>
                  </a:tcPr>
                </a:tc>
                <a:tc>
                  <a:txBody>
                    <a:bodyPr/>
                    <a:lstStyle/>
                    <a:p>
                      <a:pPr algn="l" fontAlgn="b"/>
                      <a:endParaRPr lang="en-US" sz="1000" u="none" strike="noStrike" kern="1200" dirty="0">
                        <a:solidFill>
                          <a:srgbClr val="FF0000"/>
                        </a:solidFill>
                        <a:effectLst/>
                        <a:latin typeface="+mn-lt"/>
                        <a:ea typeface="+mn-ea"/>
                        <a:cs typeface="+mn-cs"/>
                      </a:endParaRPr>
                    </a:p>
                  </a:txBody>
                  <a:tcPr marL="0" marR="0" marT="0" marB="0" anchor="b">
                    <a:solidFill>
                      <a:schemeClr val="tx1">
                        <a:lumMod val="10000"/>
                        <a:lumOff val="90000"/>
                      </a:schemeClr>
                    </a:solidFill>
                  </a:tcPr>
                </a:tc>
              </a:tr>
              <a:tr h="507835">
                <a:tc>
                  <a:txBody>
                    <a:bodyPr/>
                    <a:lstStyle/>
                    <a:p>
                      <a:pPr algn="ctr" fontAlgn="b"/>
                      <a:r>
                        <a:rPr lang="en-US" sz="1000" u="none" strike="noStrike" dirty="0">
                          <a:effectLst/>
                        </a:rPr>
                        <a:t>10</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effectLst/>
                        </a:rPr>
                        <a:t>Setting default values of dropdown:</a:t>
                      </a:r>
                      <a:endParaRPr lang="en-US" sz="10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marL="0" marR="0" indent="0" algn="l" defTabSz="914342" rtl="0" eaLnBrk="1" fontAlgn="b" latinLnBrk="0" hangingPunct="1">
                        <a:lnSpc>
                          <a:spcPct val="100000"/>
                        </a:lnSpc>
                        <a:spcBef>
                          <a:spcPts val="0"/>
                        </a:spcBef>
                        <a:spcAft>
                          <a:spcPts val="0"/>
                        </a:spcAft>
                        <a:buClrTx/>
                        <a:buSzTx/>
                        <a:buFontTx/>
                        <a:buNone/>
                        <a:tabLst/>
                        <a:defRPr/>
                      </a:pPr>
                      <a:r>
                        <a:rPr lang="en-US" sz="1000" u="none" strike="noStrike" kern="1200" dirty="0" smtClean="0">
                          <a:solidFill>
                            <a:schemeClr val="dk1"/>
                          </a:solidFill>
                          <a:effectLst/>
                          <a:latin typeface="+mn-lt"/>
                          <a:ea typeface="+mn-ea"/>
                          <a:cs typeface="+mn-cs"/>
                        </a:rPr>
                        <a:t>Using</a:t>
                      </a:r>
                      <a:r>
                        <a:rPr lang="en-US" sz="1000" u="none" strike="noStrike" kern="1200" baseline="0" dirty="0" smtClean="0">
                          <a:solidFill>
                            <a:schemeClr val="dk1"/>
                          </a:solidFill>
                          <a:effectLst/>
                          <a:latin typeface="+mn-lt"/>
                          <a:ea typeface="+mn-ea"/>
                          <a:cs typeface="+mn-cs"/>
                        </a:rPr>
                        <a:t> rules in </a:t>
                      </a:r>
                      <a:r>
                        <a:rPr lang="en-US" sz="1000" u="none" strike="noStrike" kern="1200" baseline="0" dirty="0" err="1" smtClean="0">
                          <a:solidFill>
                            <a:schemeClr val="dk1"/>
                          </a:solidFill>
                          <a:effectLst/>
                          <a:latin typeface="+mn-lt"/>
                          <a:ea typeface="+mn-ea"/>
                          <a:cs typeface="+mn-cs"/>
                        </a:rPr>
                        <a:t>SetValue</a:t>
                      </a:r>
                      <a:r>
                        <a:rPr lang="en-US" sz="1000" u="none" strike="noStrike" kern="1200" baseline="0" dirty="0" smtClean="0">
                          <a:solidFill>
                            <a:schemeClr val="dk1"/>
                          </a:solidFill>
                          <a:effectLst/>
                          <a:latin typeface="+mn-lt"/>
                          <a:ea typeface="+mn-ea"/>
                          <a:cs typeface="+mn-cs"/>
                        </a:rPr>
                        <a:t> DT</a:t>
                      </a:r>
                      <a:endParaRPr lang="en-US" sz="1000" u="none" strike="noStrike" kern="1200" dirty="0" smtClean="0">
                        <a:solidFill>
                          <a:schemeClr val="dk1"/>
                        </a:solidFill>
                        <a:effectLst/>
                        <a:latin typeface="+mn-lt"/>
                        <a:ea typeface="+mn-ea"/>
                        <a:cs typeface="+mn-cs"/>
                      </a:endParaRPr>
                    </a:p>
                    <a:p>
                      <a:pPr algn="l" fontAlgn="b"/>
                      <a:endParaRPr lang="en-US" sz="1000" u="none" strike="noStrike" kern="1200" dirty="0">
                        <a:solidFill>
                          <a:schemeClr val="dk1"/>
                        </a:solidFill>
                        <a:effectLst/>
                        <a:latin typeface="+mn-lt"/>
                        <a:ea typeface="+mn-ea"/>
                        <a:cs typeface="+mn-cs"/>
                      </a:endParaRPr>
                    </a:p>
                  </a:txBody>
                  <a:tcPr marL="0" marR="0" marT="0" marB="0" anchor="b">
                    <a:solidFill>
                      <a:schemeClr val="tx1">
                        <a:lumMod val="10000"/>
                        <a:lumOff val="90000"/>
                      </a:schemeClr>
                    </a:solidFill>
                  </a:tcPr>
                </a:tc>
              </a:tr>
              <a:tr h="338557">
                <a:tc>
                  <a:txBody>
                    <a:bodyPr/>
                    <a:lstStyle/>
                    <a:p>
                      <a:pPr algn="ctr" fontAlgn="b"/>
                      <a:r>
                        <a:rPr lang="en-US" sz="1000" u="none" strike="noStrike" dirty="0">
                          <a:solidFill>
                            <a:srgbClr val="FF0000"/>
                          </a:solidFill>
                          <a:effectLst/>
                        </a:rPr>
                        <a:t>11</a:t>
                      </a:r>
                      <a:endParaRPr lang="en-US" sz="1000" b="0" i="0" u="none" strike="noStrike" dirty="0">
                        <a:solidFill>
                          <a:srgbClr val="FF0000"/>
                        </a:solidFill>
                        <a:effectLst/>
                        <a:latin typeface="Calibri"/>
                      </a:endParaRPr>
                    </a:p>
                  </a:txBody>
                  <a:tcPr marL="0" marR="0" marT="0" marB="0" anchor="b">
                    <a:solidFill>
                      <a:schemeClr val="tx1">
                        <a:lumMod val="10000"/>
                        <a:lumOff val="90000"/>
                      </a:schemeClr>
                    </a:solidFill>
                  </a:tcPr>
                </a:tc>
                <a:tc>
                  <a:txBody>
                    <a:bodyPr/>
                    <a:lstStyle/>
                    <a:p>
                      <a:pPr algn="l" fontAlgn="b"/>
                      <a:r>
                        <a:rPr lang="en-US" sz="1000" u="none" strike="noStrike" dirty="0">
                          <a:solidFill>
                            <a:srgbClr val="FF0000"/>
                          </a:solidFill>
                          <a:effectLst/>
                        </a:rPr>
                        <a:t>Showing error message</a:t>
                      </a:r>
                      <a:endParaRPr lang="en-US" sz="1000" b="0" i="0" u="none" strike="noStrike" dirty="0">
                        <a:solidFill>
                          <a:srgbClr val="FF0000"/>
                        </a:solidFill>
                        <a:effectLst/>
                        <a:latin typeface="Calibri"/>
                      </a:endParaRPr>
                    </a:p>
                  </a:txBody>
                  <a:tcPr marL="0" marR="0" marT="0" marB="0" anchor="b">
                    <a:solidFill>
                      <a:schemeClr val="tx1">
                        <a:lumMod val="10000"/>
                        <a:lumOff val="90000"/>
                      </a:schemeClr>
                    </a:solidFill>
                  </a:tcPr>
                </a:tc>
                <a:tc>
                  <a:txBody>
                    <a:bodyPr/>
                    <a:lstStyle/>
                    <a:p>
                      <a:pPr algn="l" fontAlgn="b"/>
                      <a:endParaRPr lang="en-US" sz="1000" u="none" strike="noStrike" kern="1200" dirty="0">
                        <a:solidFill>
                          <a:srgbClr val="FF0000"/>
                        </a:solidFill>
                        <a:effectLst/>
                        <a:latin typeface="+mn-lt"/>
                        <a:ea typeface="+mn-ea"/>
                        <a:cs typeface="+mn-cs"/>
                      </a:endParaRPr>
                    </a:p>
                  </a:txBody>
                  <a:tcPr marL="0" marR="0" marT="0" marB="0" anchor="b">
                    <a:solidFill>
                      <a:schemeClr val="tx1">
                        <a:lumMod val="10000"/>
                        <a:lumOff val="90000"/>
                      </a:schemeClr>
                    </a:solidFill>
                  </a:tcPr>
                </a:tc>
              </a:tr>
            </a:tbl>
          </a:graphicData>
        </a:graphic>
      </p:graphicFrame>
    </p:spTree>
    <p:extLst>
      <p:ext uri="{BB962C8B-B14F-4D97-AF65-F5344CB8AC3E}">
        <p14:creationId xmlns:p14="http://schemas.microsoft.com/office/powerpoint/2010/main" val="26814025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2800" dirty="0" smtClean="0"/>
              <a:t>Plan Configuration – Existing Capabilities</a:t>
            </a:r>
            <a:endParaRPr lang="en-US" dirty="0"/>
          </a:p>
        </p:txBody>
      </p:sp>
      <p:sp>
        <p:nvSpPr>
          <p:cNvPr id="7" name="Rectangle 6"/>
          <p:cNvSpPr/>
          <p:nvPr/>
        </p:nvSpPr>
        <p:spPr>
          <a:xfrm>
            <a:off x="152403" y="1434663"/>
            <a:ext cx="8821281" cy="4840014"/>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defTabSz="914400"/>
            <a:endParaRPr lang="en-US" sz="900" dirty="0">
              <a:solidFill>
                <a:srgbClr val="000000"/>
              </a:solidFill>
              <a:latin typeface="+mj-lt"/>
            </a:endParaRPr>
          </a:p>
        </p:txBody>
      </p:sp>
      <p:sp>
        <p:nvSpPr>
          <p:cNvPr id="4" name="TextBox 3"/>
          <p:cNvSpPr txBox="1"/>
          <p:nvPr/>
        </p:nvSpPr>
        <p:spPr>
          <a:xfrm>
            <a:off x="329609" y="1711842"/>
            <a:ext cx="8367824" cy="4185761"/>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en-US" sz="1400" dirty="0" smtClean="0"/>
              <a:t>Ability to configure display order </a:t>
            </a:r>
            <a:r>
              <a:rPr lang="en-US" sz="1400" dirty="0"/>
              <a:t>of fields on </a:t>
            </a:r>
            <a:r>
              <a:rPr lang="en-US" sz="1400" dirty="0" smtClean="0"/>
              <a:t>UI</a:t>
            </a:r>
            <a:endParaRPr lang="en-US" sz="1400" dirty="0">
              <a:solidFill>
                <a:schemeClr val="tx2">
                  <a:lumMod val="50000"/>
                </a:schemeClr>
              </a:solidFill>
            </a:endParaRPr>
          </a:p>
          <a:p>
            <a:pPr marL="342900" indent="-342900">
              <a:lnSpc>
                <a:spcPct val="200000"/>
              </a:lnSpc>
              <a:buFont typeface="Wingdings" panose="05000000000000000000" pitchFamily="2" charset="2"/>
              <a:buChar char="Ø"/>
            </a:pPr>
            <a:r>
              <a:rPr lang="en-US" sz="1400" dirty="0" smtClean="0"/>
              <a:t>Ability to show </a:t>
            </a:r>
            <a:r>
              <a:rPr lang="en-US" sz="1400" dirty="0"/>
              <a:t>hide tabs/sections</a:t>
            </a:r>
            <a:endParaRPr lang="en-US" sz="1400" dirty="0">
              <a:solidFill>
                <a:srgbClr val="000000"/>
              </a:solidFill>
              <a:latin typeface="Calibri"/>
            </a:endParaRPr>
          </a:p>
          <a:p>
            <a:pPr marL="342900" indent="-342900">
              <a:lnSpc>
                <a:spcPct val="200000"/>
              </a:lnSpc>
              <a:buFont typeface="Wingdings" panose="05000000000000000000" pitchFamily="2" charset="2"/>
              <a:buChar char="Ø"/>
            </a:pPr>
            <a:r>
              <a:rPr lang="en-US" sz="1400" dirty="0"/>
              <a:t>Define contents common for all products</a:t>
            </a:r>
            <a:endParaRPr lang="en-US" sz="1400" dirty="0">
              <a:solidFill>
                <a:srgbClr val="000000"/>
              </a:solidFill>
              <a:latin typeface="Calibri"/>
            </a:endParaRPr>
          </a:p>
          <a:p>
            <a:pPr marL="342900" indent="-342900">
              <a:lnSpc>
                <a:spcPct val="200000"/>
              </a:lnSpc>
              <a:buFont typeface="Wingdings" panose="05000000000000000000" pitchFamily="2" charset="2"/>
              <a:buChar char="Ø"/>
            </a:pPr>
            <a:r>
              <a:rPr lang="en-US" sz="1400" dirty="0"/>
              <a:t>Define contents common for product family</a:t>
            </a:r>
            <a:endParaRPr lang="en-US" sz="1400" dirty="0">
              <a:solidFill>
                <a:srgbClr val="000000"/>
              </a:solidFill>
              <a:latin typeface="Calibri"/>
            </a:endParaRPr>
          </a:p>
          <a:p>
            <a:pPr marL="342900" indent="-342900">
              <a:lnSpc>
                <a:spcPct val="200000"/>
              </a:lnSpc>
              <a:buFont typeface="Wingdings" panose="05000000000000000000" pitchFamily="2" charset="2"/>
              <a:buChar char="Ø"/>
            </a:pPr>
            <a:r>
              <a:rPr lang="en-US" sz="1400" dirty="0"/>
              <a:t>Define contents specific for product</a:t>
            </a:r>
            <a:endParaRPr lang="en-US" sz="1400" dirty="0">
              <a:solidFill>
                <a:srgbClr val="000000"/>
              </a:solidFill>
              <a:latin typeface="Calibri"/>
            </a:endParaRPr>
          </a:p>
          <a:p>
            <a:pPr marL="342900" indent="-342900">
              <a:lnSpc>
                <a:spcPct val="200000"/>
              </a:lnSpc>
              <a:buFont typeface="Wingdings" panose="05000000000000000000" pitchFamily="2" charset="2"/>
              <a:buChar char="Ø"/>
            </a:pPr>
            <a:r>
              <a:rPr lang="en-US" sz="1400" dirty="0" smtClean="0"/>
              <a:t>Show </a:t>
            </a:r>
            <a:r>
              <a:rPr lang="en-US" sz="1400" dirty="0"/>
              <a:t>hide fields based on </a:t>
            </a:r>
            <a:r>
              <a:rPr lang="en-US" sz="1400" dirty="0" smtClean="0"/>
              <a:t>conditions</a:t>
            </a:r>
            <a:endParaRPr lang="en-US" sz="1400" dirty="0">
              <a:solidFill>
                <a:srgbClr val="000000"/>
              </a:solidFill>
              <a:latin typeface="Calibri"/>
            </a:endParaRPr>
          </a:p>
          <a:p>
            <a:pPr marL="342900" indent="-342900">
              <a:lnSpc>
                <a:spcPct val="200000"/>
              </a:lnSpc>
              <a:buFont typeface="Wingdings" panose="05000000000000000000" pitchFamily="2" charset="2"/>
              <a:buChar char="Ø"/>
            </a:pPr>
            <a:r>
              <a:rPr lang="en-US" sz="1400" dirty="0"/>
              <a:t>Add/Remove values to be shown in </a:t>
            </a:r>
            <a:r>
              <a:rPr lang="en-US" sz="1400" dirty="0" smtClean="0"/>
              <a:t>dropdown</a:t>
            </a:r>
          </a:p>
          <a:p>
            <a:pPr marL="342900" indent="-342900">
              <a:lnSpc>
                <a:spcPct val="200000"/>
              </a:lnSpc>
              <a:buFont typeface="Wingdings" panose="05000000000000000000" pitchFamily="2" charset="2"/>
              <a:buChar char="Ø"/>
            </a:pPr>
            <a:r>
              <a:rPr lang="en-US" sz="1400" dirty="0"/>
              <a:t>Setting default values of fields</a:t>
            </a:r>
            <a:endParaRPr lang="en-US" sz="1400" dirty="0">
              <a:solidFill>
                <a:srgbClr val="000000"/>
              </a:solidFill>
              <a:latin typeface="Calibri"/>
            </a:endParaRPr>
          </a:p>
          <a:p>
            <a:pPr marL="342900" indent="-342900">
              <a:lnSpc>
                <a:spcPct val="200000"/>
              </a:lnSpc>
              <a:buFont typeface="Wingdings" panose="05000000000000000000" pitchFamily="2" charset="2"/>
              <a:buChar char="Ø"/>
            </a:pPr>
            <a:r>
              <a:rPr lang="en-US" sz="1400" dirty="0"/>
              <a:t>Setting default values of </a:t>
            </a:r>
            <a:r>
              <a:rPr lang="en-US" sz="1400" dirty="0" smtClean="0"/>
              <a:t>dropdown</a:t>
            </a:r>
            <a:endParaRPr lang="en-US" sz="1400" dirty="0">
              <a:solidFill>
                <a:srgbClr val="000000"/>
              </a:solidFill>
              <a:latin typeface="Calibri"/>
            </a:endParaRPr>
          </a:p>
          <a:p>
            <a:pPr marL="342900" indent="-342900">
              <a:buAutoNum type="arabicPeriod"/>
            </a:pPr>
            <a:endParaRPr lang="en-US" sz="1400" dirty="0">
              <a:solidFill>
                <a:srgbClr val="000000"/>
              </a:solidFill>
              <a:latin typeface="Calibri"/>
            </a:endParaRPr>
          </a:p>
        </p:txBody>
      </p:sp>
    </p:spTree>
    <p:extLst>
      <p:ext uri="{BB962C8B-B14F-4D97-AF65-F5344CB8AC3E}">
        <p14:creationId xmlns:p14="http://schemas.microsoft.com/office/powerpoint/2010/main" val="22406139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RE – Optimizations</a:t>
            </a:r>
            <a:endParaRPr lang="en-US" dirty="0"/>
          </a:p>
        </p:txBody>
      </p:sp>
      <p:sp>
        <p:nvSpPr>
          <p:cNvPr id="4" name="Content Placeholder 3"/>
          <p:cNvSpPr>
            <a:spLocks noGrp="1"/>
          </p:cNvSpPr>
          <p:nvPr>
            <p:ph idx="1"/>
          </p:nvPr>
        </p:nvSpPr>
        <p:spPr/>
        <p:txBody>
          <a:bodyPr/>
          <a:lstStyle/>
          <a:p>
            <a:pPr marL="0" indent="0">
              <a:buNone/>
            </a:pPr>
            <a:r>
              <a:rPr lang="en-US" sz="1200" dirty="0" smtClean="0"/>
              <a:t>Current:</a:t>
            </a:r>
          </a:p>
          <a:p>
            <a:pPr>
              <a:buFont typeface="Wingdings" panose="05000000000000000000" pitchFamily="2" charset="2"/>
              <a:buChar char="ü"/>
            </a:pPr>
            <a:r>
              <a:rPr lang="en-US" sz="1200" dirty="0" smtClean="0"/>
              <a:t>Resources are kept outside of EAR for configuration.</a:t>
            </a:r>
          </a:p>
          <a:p>
            <a:pPr>
              <a:buFont typeface="Wingdings" panose="05000000000000000000" pitchFamily="2" charset="2"/>
              <a:buChar char="ü"/>
            </a:pPr>
            <a:r>
              <a:rPr lang="en-US" sz="1200" dirty="0" smtClean="0"/>
              <a:t>Dyna Cache Implementation for faster execution of DRLs and DTs</a:t>
            </a:r>
          </a:p>
          <a:p>
            <a:pPr>
              <a:buFont typeface="Wingdings" panose="05000000000000000000" pitchFamily="2" charset="2"/>
              <a:buChar char="ü"/>
            </a:pPr>
            <a:r>
              <a:rPr lang="en-US" sz="1200" dirty="0" smtClean="0"/>
              <a:t>Splitting of huge factor tables into Master Child structure for faster execution and easy maintenance.</a:t>
            </a:r>
          </a:p>
          <a:p>
            <a:pPr>
              <a:buFont typeface="Wingdings" panose="05000000000000000000" pitchFamily="2" charset="2"/>
              <a:buChar char="ü"/>
            </a:pPr>
            <a:r>
              <a:rPr lang="en-US" sz="1200" dirty="0" smtClean="0"/>
              <a:t>Aggregation utilities which are reused across all loops</a:t>
            </a:r>
          </a:p>
          <a:p>
            <a:pPr>
              <a:buFont typeface="Wingdings" panose="05000000000000000000" pitchFamily="2" charset="2"/>
              <a:buChar char="ü"/>
            </a:pPr>
            <a:r>
              <a:rPr lang="en-US" sz="1200" dirty="0" smtClean="0"/>
              <a:t>Rounding Methodology utilities which are reused </a:t>
            </a:r>
            <a:r>
              <a:rPr lang="en-US" sz="1200" dirty="0"/>
              <a:t>across all loops</a:t>
            </a:r>
          </a:p>
          <a:p>
            <a:pPr>
              <a:buFont typeface="Wingdings" panose="05000000000000000000" pitchFamily="2" charset="2"/>
              <a:buChar char="ü"/>
            </a:pPr>
            <a:r>
              <a:rPr lang="en-US" sz="1200" dirty="0" smtClean="0"/>
              <a:t>Math utilities for complex calculations </a:t>
            </a:r>
            <a:r>
              <a:rPr lang="en-US" sz="1200" dirty="0"/>
              <a:t>which </a:t>
            </a:r>
            <a:r>
              <a:rPr lang="en-US" sz="1200" dirty="0" smtClean="0"/>
              <a:t>are reused </a:t>
            </a:r>
            <a:r>
              <a:rPr lang="en-US" sz="1200" dirty="0"/>
              <a:t>across all </a:t>
            </a:r>
            <a:r>
              <a:rPr lang="en-US" sz="1200" dirty="0" smtClean="0"/>
              <a:t>loops</a:t>
            </a:r>
          </a:p>
          <a:p>
            <a:pPr>
              <a:buFont typeface="Wingdings" panose="05000000000000000000" pitchFamily="2" charset="2"/>
              <a:buChar char="ü"/>
            </a:pPr>
            <a:r>
              <a:rPr lang="en-US" sz="1200" dirty="0" smtClean="0"/>
              <a:t>Customized </a:t>
            </a:r>
            <a:r>
              <a:rPr lang="en-US" sz="1200" dirty="0" err="1" smtClean="0"/>
              <a:t>BigDecimal</a:t>
            </a:r>
            <a:r>
              <a:rPr lang="en-US" sz="1200" dirty="0" smtClean="0"/>
              <a:t> utility for maintaining precision across calculations</a:t>
            </a:r>
          </a:p>
          <a:p>
            <a:pPr>
              <a:buFont typeface="Wingdings" panose="05000000000000000000" pitchFamily="2" charset="2"/>
              <a:buChar char="ü"/>
            </a:pPr>
            <a:r>
              <a:rPr lang="en-US" sz="1200" dirty="0" smtClean="0"/>
              <a:t>Usage of </a:t>
            </a:r>
            <a:r>
              <a:rPr lang="en-US" sz="1200" dirty="0" err="1" smtClean="0"/>
              <a:t>HashMap</a:t>
            </a:r>
            <a:r>
              <a:rPr lang="en-US" sz="1200" dirty="0" smtClean="0"/>
              <a:t> instead of standard POJO</a:t>
            </a:r>
          </a:p>
          <a:p>
            <a:pPr>
              <a:buFont typeface="Wingdings" panose="05000000000000000000" pitchFamily="2" charset="2"/>
              <a:buChar char="ü"/>
            </a:pPr>
            <a:r>
              <a:rPr lang="en-US" sz="1200" dirty="0" smtClean="0"/>
              <a:t>Usage of Activation Group for sequential execution of Rules within DTs.</a:t>
            </a:r>
          </a:p>
          <a:p>
            <a:pPr marL="0" indent="0">
              <a:buNone/>
            </a:pPr>
            <a:endParaRPr lang="en-US" sz="1200" dirty="0" smtClean="0"/>
          </a:p>
          <a:p>
            <a:pPr marL="0" indent="0">
              <a:buNone/>
            </a:pPr>
            <a:r>
              <a:rPr lang="en-US" dirty="0" smtClean="0"/>
              <a:t>Future</a:t>
            </a:r>
            <a:endParaRPr lang="en-US" dirty="0"/>
          </a:p>
          <a:p>
            <a:pPr marL="0" indent="0">
              <a:buNone/>
            </a:pPr>
            <a:endParaRPr lang="en-US" dirty="0" smtClean="0"/>
          </a:p>
          <a:p>
            <a:endParaRPr lang="en-US" dirty="0" smtClean="0"/>
          </a:p>
          <a:p>
            <a:endParaRPr lang="en-US" dirty="0" smtClean="0"/>
          </a:p>
          <a:p>
            <a:endParaRPr lang="en-US" dirty="0" smtClean="0"/>
          </a:p>
        </p:txBody>
      </p:sp>
      <p:sp>
        <p:nvSpPr>
          <p:cNvPr id="7" name="Rectangle 6"/>
          <p:cNvSpPr/>
          <p:nvPr/>
        </p:nvSpPr>
        <p:spPr>
          <a:xfrm>
            <a:off x="152403" y="1434663"/>
            <a:ext cx="8821281" cy="4840014"/>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defTabSz="914400"/>
            <a:endParaRPr lang="en-US" sz="900" dirty="0">
              <a:solidFill>
                <a:srgbClr val="000000"/>
              </a:solidFill>
              <a:latin typeface="+mj-lt"/>
            </a:endParaRPr>
          </a:p>
        </p:txBody>
      </p:sp>
    </p:spTree>
    <p:extLst>
      <p:ext uri="{BB962C8B-B14F-4D97-AF65-F5344CB8AC3E}">
        <p14:creationId xmlns:p14="http://schemas.microsoft.com/office/powerpoint/2010/main" val="4054058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2800" dirty="0" smtClean="0"/>
              <a:t>Plan Configuration – Future State </a:t>
            </a:r>
            <a:r>
              <a:rPr lang="en-US" sz="2800" dirty="0"/>
              <a:t>S</a:t>
            </a:r>
            <a:r>
              <a:rPr lang="en-US" sz="2800" dirty="0" smtClean="0"/>
              <a:t>olution </a:t>
            </a:r>
            <a:r>
              <a:rPr lang="en-US" sz="2800" dirty="0"/>
              <a:t>M</a:t>
            </a:r>
            <a:r>
              <a:rPr lang="en-US" sz="2800" dirty="0" smtClean="0"/>
              <a:t>apping</a:t>
            </a:r>
            <a:endParaRPr lang="en-US" dirty="0"/>
          </a:p>
        </p:txBody>
      </p:sp>
      <p:sp>
        <p:nvSpPr>
          <p:cNvPr id="7" name="Rectangle 6"/>
          <p:cNvSpPr/>
          <p:nvPr/>
        </p:nvSpPr>
        <p:spPr>
          <a:xfrm>
            <a:off x="152403" y="1434663"/>
            <a:ext cx="8821281" cy="4840014"/>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defTabSz="914400"/>
            <a:endParaRPr lang="en-US" sz="900" dirty="0">
              <a:solidFill>
                <a:srgbClr val="000000"/>
              </a:solidFill>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3595864694"/>
              </p:ext>
            </p:extLst>
          </p:nvPr>
        </p:nvGraphicFramePr>
        <p:xfrm>
          <a:off x="382772" y="1632928"/>
          <a:ext cx="8208333" cy="4450080"/>
        </p:xfrm>
        <a:graphic>
          <a:graphicData uri="http://schemas.openxmlformats.org/drawingml/2006/table">
            <a:tbl>
              <a:tblPr firstRow="1" bandRow="1">
                <a:tableStyleId>{7DF18680-E054-41AD-8BC1-D1AEF772440D}</a:tableStyleId>
              </a:tblPr>
              <a:tblGrid>
                <a:gridCol w="560203"/>
                <a:gridCol w="4912019"/>
                <a:gridCol w="2736111"/>
              </a:tblGrid>
              <a:tr h="370840">
                <a:tc>
                  <a:txBody>
                    <a:bodyPr/>
                    <a:lstStyle/>
                    <a:p>
                      <a:pPr algn="ctr"/>
                      <a:r>
                        <a:rPr lang="en-US" dirty="0" smtClean="0"/>
                        <a:t>#</a:t>
                      </a:r>
                      <a:endParaRPr lang="en-US" dirty="0"/>
                    </a:p>
                  </a:txBody>
                  <a:tcPr/>
                </a:tc>
                <a:tc>
                  <a:txBody>
                    <a:bodyPr/>
                    <a:lstStyle/>
                    <a:p>
                      <a:pPr algn="ctr"/>
                      <a:r>
                        <a:rPr lang="en-US" dirty="0" smtClean="0"/>
                        <a:t>Capability</a:t>
                      </a:r>
                      <a:endParaRPr lang="en-US" dirty="0"/>
                    </a:p>
                  </a:txBody>
                  <a:tcPr/>
                </a:tc>
                <a:tc>
                  <a:txBody>
                    <a:bodyPr/>
                    <a:lstStyle/>
                    <a:p>
                      <a:pPr algn="ctr"/>
                      <a:r>
                        <a:rPr lang="en-US" dirty="0" smtClean="0"/>
                        <a:t>Achieved by</a:t>
                      </a:r>
                      <a:endParaRPr lang="en-US" dirty="0"/>
                    </a:p>
                  </a:txBody>
                  <a:tcPr/>
                </a:tc>
              </a:tr>
              <a:tr h="370840">
                <a:tc>
                  <a:txBody>
                    <a:bodyPr/>
                    <a:lstStyle/>
                    <a:p>
                      <a:pPr marL="0" algn="ctr" defTabSz="914342" rtl="0" eaLnBrk="1" fontAlgn="ctr" latinLnBrk="0" hangingPunct="1">
                        <a:buClr>
                          <a:srgbClr val="000000"/>
                        </a:buClr>
                        <a:buSzPts val="1400"/>
                        <a:buFont typeface="Wingdings"/>
                        <a:buNone/>
                      </a:pPr>
                      <a:r>
                        <a:rPr lang="en-US" sz="1400" u="none" strike="noStrike" kern="1200" dirty="0" smtClean="0">
                          <a:solidFill>
                            <a:schemeClr val="dk1"/>
                          </a:solidFill>
                          <a:effectLst/>
                          <a:latin typeface="+mn-lt"/>
                          <a:ea typeface="+mn-ea"/>
                          <a:cs typeface="+mn-cs"/>
                        </a:rPr>
                        <a:t>1</a:t>
                      </a:r>
                      <a:endParaRPr lang="en-US" sz="1400" u="none" strike="noStrike" kern="1200" dirty="0">
                        <a:solidFill>
                          <a:schemeClr val="dk1"/>
                        </a:solidFill>
                        <a:effectLst/>
                        <a:latin typeface="+mn-lt"/>
                        <a:ea typeface="+mn-ea"/>
                        <a:cs typeface="+mn-cs"/>
                      </a:endParaRPr>
                    </a:p>
                  </a:txBody>
                  <a:tcPr marL="342900" marR="9525" marT="9525" marB="0" anchor="ctr"/>
                </a:tc>
                <a:tc>
                  <a:txBody>
                    <a:bodyPr/>
                    <a:lstStyle/>
                    <a:p>
                      <a:pPr algn="l" rtl="0" fontAlgn="ctr">
                        <a:buClr>
                          <a:srgbClr val="000000"/>
                        </a:buClr>
                        <a:buSzPts val="1400"/>
                        <a:buFont typeface="Wingdings"/>
                        <a:buNone/>
                      </a:pPr>
                      <a:r>
                        <a:rPr lang="en-US" sz="1400" u="none" strike="noStrike" dirty="0">
                          <a:effectLst/>
                        </a:rPr>
                        <a:t>Ability to configure display order of fields on UI</a:t>
                      </a:r>
                      <a:endParaRPr lang="en-US" sz="1400" b="0" i="0" u="none" strike="noStrike" dirty="0">
                        <a:solidFill>
                          <a:srgbClr val="000000"/>
                        </a:solidFill>
                        <a:effectLst/>
                        <a:latin typeface="Wingdings"/>
                      </a:endParaRPr>
                    </a:p>
                  </a:txBody>
                  <a:tcPr marL="342900" marR="9525" marT="9525" marB="0" anchor="ctr"/>
                </a:tc>
                <a:tc>
                  <a:txBody>
                    <a:bodyPr/>
                    <a:lstStyle/>
                    <a:p>
                      <a:pPr marL="0" algn="l" defTabSz="914342" rtl="0" eaLnBrk="1" fontAlgn="ctr" latinLnBrk="0" hangingPunct="1">
                        <a:buClr>
                          <a:srgbClr val="000000"/>
                        </a:buClr>
                        <a:buSzPts val="1400"/>
                        <a:buFont typeface="Wingdings"/>
                        <a:buNone/>
                      </a:pPr>
                      <a:r>
                        <a:rPr lang="en-US" sz="1400" u="none" strike="noStrike" kern="1200" dirty="0" smtClean="0">
                          <a:solidFill>
                            <a:schemeClr val="dk1"/>
                          </a:solidFill>
                          <a:effectLst/>
                          <a:latin typeface="+mn-lt"/>
                          <a:ea typeface="+mn-ea"/>
                          <a:cs typeface="+mn-cs"/>
                        </a:rPr>
                        <a:t>Decision</a:t>
                      </a:r>
                      <a:r>
                        <a:rPr lang="en-US" sz="1400" u="none" strike="noStrike" kern="1200" baseline="0" dirty="0" smtClean="0">
                          <a:solidFill>
                            <a:schemeClr val="dk1"/>
                          </a:solidFill>
                          <a:effectLst/>
                          <a:latin typeface="+mn-lt"/>
                          <a:ea typeface="+mn-ea"/>
                          <a:cs typeface="+mn-cs"/>
                        </a:rPr>
                        <a:t> Table (</a:t>
                      </a:r>
                      <a:r>
                        <a:rPr lang="en-US" sz="1400" u="none" strike="noStrike" kern="1200" baseline="0" dirty="0" err="1" smtClean="0">
                          <a:solidFill>
                            <a:schemeClr val="dk1"/>
                          </a:solidFill>
                          <a:effectLst/>
                          <a:latin typeface="+mn-lt"/>
                          <a:ea typeface="+mn-ea"/>
                          <a:cs typeface="+mn-cs"/>
                        </a:rPr>
                        <a:t>FieldMetaData</a:t>
                      </a:r>
                      <a:r>
                        <a:rPr lang="en-US" sz="1400" u="none" strike="noStrike" kern="1200" baseline="0" dirty="0" smtClean="0">
                          <a:solidFill>
                            <a:schemeClr val="dk1"/>
                          </a:solidFill>
                          <a:effectLst/>
                          <a:latin typeface="+mn-lt"/>
                          <a:ea typeface="+mn-ea"/>
                          <a:cs typeface="+mn-cs"/>
                        </a:rPr>
                        <a:t>)</a:t>
                      </a:r>
                      <a:endParaRPr lang="en-US" sz="1400" u="none" strike="noStrike" kern="1200" dirty="0">
                        <a:solidFill>
                          <a:schemeClr val="dk1"/>
                        </a:solidFill>
                        <a:effectLst/>
                        <a:latin typeface="+mn-lt"/>
                        <a:ea typeface="+mn-ea"/>
                        <a:cs typeface="+mn-cs"/>
                      </a:endParaRPr>
                    </a:p>
                  </a:txBody>
                  <a:tcPr anchor="ctr"/>
                </a:tc>
              </a:tr>
              <a:tr h="370840">
                <a:tc>
                  <a:txBody>
                    <a:bodyPr/>
                    <a:lstStyle/>
                    <a:p>
                      <a:pPr marL="0" algn="ctr" defTabSz="914342" rtl="0" eaLnBrk="1" fontAlgn="ctr" latinLnBrk="0" hangingPunct="1">
                        <a:buClr>
                          <a:srgbClr val="000000"/>
                        </a:buClr>
                        <a:buSzPts val="1400"/>
                        <a:buFont typeface="Wingdings"/>
                        <a:buNone/>
                      </a:pPr>
                      <a:r>
                        <a:rPr lang="en-US" sz="1400" u="none" strike="noStrike" kern="1200" dirty="0" smtClean="0">
                          <a:solidFill>
                            <a:schemeClr val="dk1"/>
                          </a:solidFill>
                          <a:effectLst/>
                          <a:latin typeface="+mn-lt"/>
                          <a:ea typeface="+mn-ea"/>
                          <a:cs typeface="+mn-cs"/>
                        </a:rPr>
                        <a:t>2</a:t>
                      </a:r>
                      <a:endParaRPr lang="en-US" sz="1400" u="none" strike="noStrike" kern="1200" dirty="0">
                        <a:solidFill>
                          <a:schemeClr val="dk1"/>
                        </a:solidFill>
                        <a:effectLst/>
                        <a:latin typeface="+mn-lt"/>
                        <a:ea typeface="+mn-ea"/>
                        <a:cs typeface="+mn-cs"/>
                      </a:endParaRPr>
                    </a:p>
                  </a:txBody>
                  <a:tcPr marL="342900" marR="9525" marT="9525" marB="0" anchor="ctr"/>
                </a:tc>
                <a:tc>
                  <a:txBody>
                    <a:bodyPr/>
                    <a:lstStyle/>
                    <a:p>
                      <a:pPr algn="l" rtl="0" fontAlgn="ctr">
                        <a:buClr>
                          <a:srgbClr val="000000"/>
                        </a:buClr>
                        <a:buSzPts val="1400"/>
                        <a:buFont typeface="Wingdings"/>
                        <a:buNone/>
                      </a:pPr>
                      <a:r>
                        <a:rPr lang="en-US" sz="1400" u="none" strike="noStrike" dirty="0">
                          <a:effectLst/>
                        </a:rPr>
                        <a:t>Ability to show hide tabs/sections</a:t>
                      </a:r>
                      <a:endParaRPr lang="en-US" sz="1400" b="0" i="0" u="none" strike="noStrike" dirty="0">
                        <a:solidFill>
                          <a:srgbClr val="000000"/>
                        </a:solidFill>
                        <a:effectLst/>
                        <a:latin typeface="Wingdings"/>
                      </a:endParaRPr>
                    </a:p>
                  </a:txBody>
                  <a:tcPr marL="342900" marR="9525" marT="9525" marB="0" anchor="ctr"/>
                </a:tc>
                <a:tc>
                  <a:txBody>
                    <a:bodyPr/>
                    <a:lstStyle/>
                    <a:p>
                      <a:pPr marL="0" algn="l" defTabSz="914342" rtl="0" eaLnBrk="1" fontAlgn="ctr" latinLnBrk="0" hangingPunct="1">
                        <a:buClr>
                          <a:srgbClr val="000000"/>
                        </a:buClr>
                        <a:buSzPts val="1400"/>
                        <a:buFont typeface="Wingdings"/>
                        <a:buNone/>
                      </a:pPr>
                      <a:r>
                        <a:rPr lang="en-US" sz="1400" u="none" strike="noStrike" kern="1200" dirty="0" smtClean="0">
                          <a:solidFill>
                            <a:schemeClr val="dk1"/>
                          </a:solidFill>
                          <a:effectLst/>
                          <a:latin typeface="+mn-lt"/>
                          <a:ea typeface="+mn-ea"/>
                          <a:cs typeface="+mn-cs"/>
                        </a:rPr>
                        <a:t>Decision</a:t>
                      </a:r>
                      <a:r>
                        <a:rPr lang="en-US" sz="1400" u="none" strike="noStrike" kern="1200" baseline="0" dirty="0" smtClean="0">
                          <a:solidFill>
                            <a:schemeClr val="dk1"/>
                          </a:solidFill>
                          <a:effectLst/>
                          <a:latin typeface="+mn-lt"/>
                          <a:ea typeface="+mn-ea"/>
                          <a:cs typeface="+mn-cs"/>
                        </a:rPr>
                        <a:t> Table (</a:t>
                      </a:r>
                      <a:r>
                        <a:rPr lang="en-US" sz="1400" u="none" strike="noStrike" kern="1200" baseline="0" dirty="0" err="1" smtClean="0">
                          <a:solidFill>
                            <a:schemeClr val="dk1"/>
                          </a:solidFill>
                          <a:effectLst/>
                          <a:latin typeface="+mn-lt"/>
                          <a:ea typeface="+mn-ea"/>
                          <a:cs typeface="+mn-cs"/>
                        </a:rPr>
                        <a:t>FieldMetaData</a:t>
                      </a:r>
                      <a:r>
                        <a:rPr lang="en-US" sz="1400" u="none" strike="noStrike" kern="1200" baseline="0" dirty="0" smtClean="0">
                          <a:solidFill>
                            <a:schemeClr val="dk1"/>
                          </a:solidFill>
                          <a:effectLst/>
                          <a:latin typeface="+mn-lt"/>
                          <a:ea typeface="+mn-ea"/>
                          <a:cs typeface="+mn-cs"/>
                        </a:rPr>
                        <a:t>)</a:t>
                      </a:r>
                      <a:endParaRPr lang="en-US" sz="1400" u="none" strike="noStrike" kern="1200" dirty="0">
                        <a:solidFill>
                          <a:schemeClr val="dk1"/>
                        </a:solidFill>
                        <a:effectLst/>
                        <a:latin typeface="+mn-lt"/>
                        <a:ea typeface="+mn-ea"/>
                        <a:cs typeface="+mn-cs"/>
                      </a:endParaRPr>
                    </a:p>
                  </a:txBody>
                  <a:tcPr anchor="ctr"/>
                </a:tc>
              </a:tr>
              <a:tr h="370840">
                <a:tc>
                  <a:txBody>
                    <a:bodyPr/>
                    <a:lstStyle/>
                    <a:p>
                      <a:pPr marL="0" algn="ctr" defTabSz="914342" rtl="0" eaLnBrk="1" fontAlgn="ctr" latinLnBrk="0" hangingPunct="1">
                        <a:buClr>
                          <a:srgbClr val="000000"/>
                        </a:buClr>
                        <a:buSzPts val="1400"/>
                        <a:buFont typeface="Wingdings"/>
                        <a:buNone/>
                      </a:pPr>
                      <a:r>
                        <a:rPr lang="en-US" sz="1400" u="none" strike="noStrike" kern="1200" dirty="0" smtClean="0">
                          <a:solidFill>
                            <a:schemeClr val="dk1"/>
                          </a:solidFill>
                          <a:effectLst/>
                          <a:latin typeface="+mn-lt"/>
                          <a:ea typeface="+mn-ea"/>
                          <a:cs typeface="+mn-cs"/>
                        </a:rPr>
                        <a:t>3</a:t>
                      </a:r>
                      <a:endParaRPr lang="en-US" sz="1400" u="none" strike="noStrike" kern="1200" dirty="0">
                        <a:solidFill>
                          <a:schemeClr val="dk1"/>
                        </a:solidFill>
                        <a:effectLst/>
                        <a:latin typeface="+mn-lt"/>
                        <a:ea typeface="+mn-ea"/>
                        <a:cs typeface="+mn-cs"/>
                      </a:endParaRPr>
                    </a:p>
                  </a:txBody>
                  <a:tcPr marL="342900" marR="9525" marT="9525" marB="0" anchor="ctr"/>
                </a:tc>
                <a:tc>
                  <a:txBody>
                    <a:bodyPr/>
                    <a:lstStyle/>
                    <a:p>
                      <a:pPr algn="l" rtl="0" fontAlgn="ctr">
                        <a:buClr>
                          <a:srgbClr val="000000"/>
                        </a:buClr>
                        <a:buSzPts val="1400"/>
                        <a:buFont typeface="Wingdings"/>
                        <a:buNone/>
                      </a:pPr>
                      <a:r>
                        <a:rPr lang="en-US" sz="1400" u="none" strike="noStrike" dirty="0">
                          <a:effectLst/>
                        </a:rPr>
                        <a:t>Define contents common for all products</a:t>
                      </a:r>
                      <a:endParaRPr lang="en-US" sz="1400" b="0" i="0" u="none" strike="noStrike" dirty="0">
                        <a:solidFill>
                          <a:srgbClr val="000000"/>
                        </a:solidFill>
                        <a:effectLst/>
                        <a:latin typeface="Wingdings"/>
                      </a:endParaRPr>
                    </a:p>
                  </a:txBody>
                  <a:tcPr marL="342900" marR="9525" marT="9525" marB="0" anchor="ctr"/>
                </a:tc>
                <a:tc>
                  <a:txBody>
                    <a:bodyPr/>
                    <a:lstStyle/>
                    <a:p>
                      <a:pPr marL="0" marR="0" indent="0" algn="l" defTabSz="914342" rtl="0" eaLnBrk="1" fontAlgn="ctr" latinLnBrk="0" hangingPunct="1">
                        <a:lnSpc>
                          <a:spcPct val="100000"/>
                        </a:lnSpc>
                        <a:spcBef>
                          <a:spcPts val="0"/>
                        </a:spcBef>
                        <a:spcAft>
                          <a:spcPts val="0"/>
                        </a:spcAft>
                        <a:buClr>
                          <a:srgbClr val="000000"/>
                        </a:buClr>
                        <a:buSzPts val="1400"/>
                        <a:buFont typeface="Wingdings"/>
                        <a:buNone/>
                        <a:tabLst/>
                        <a:defRPr/>
                      </a:pPr>
                      <a:r>
                        <a:rPr lang="en-US" sz="1400" u="none" strike="noStrike" kern="1200" dirty="0" smtClean="0">
                          <a:solidFill>
                            <a:schemeClr val="dk1"/>
                          </a:solidFill>
                          <a:effectLst/>
                          <a:latin typeface="+mn-lt"/>
                          <a:ea typeface="+mn-ea"/>
                          <a:cs typeface="+mn-cs"/>
                        </a:rPr>
                        <a:t>Decision</a:t>
                      </a:r>
                      <a:r>
                        <a:rPr lang="en-US" sz="1400" u="none" strike="noStrike" kern="1200" baseline="0" dirty="0" smtClean="0">
                          <a:solidFill>
                            <a:schemeClr val="dk1"/>
                          </a:solidFill>
                          <a:effectLst/>
                          <a:latin typeface="+mn-lt"/>
                          <a:ea typeface="+mn-ea"/>
                          <a:cs typeface="+mn-cs"/>
                        </a:rPr>
                        <a:t> Table (</a:t>
                      </a:r>
                      <a:r>
                        <a:rPr lang="en-US" sz="1400" u="none" strike="noStrike" kern="1200" baseline="0" dirty="0" err="1" smtClean="0">
                          <a:solidFill>
                            <a:schemeClr val="dk1"/>
                          </a:solidFill>
                          <a:effectLst/>
                          <a:latin typeface="+mn-lt"/>
                          <a:ea typeface="+mn-ea"/>
                          <a:cs typeface="+mn-cs"/>
                        </a:rPr>
                        <a:t>FieldMetaData</a:t>
                      </a:r>
                      <a:r>
                        <a:rPr lang="en-US" sz="1400" u="none" strike="noStrike" kern="1200" baseline="0" dirty="0" smtClean="0">
                          <a:solidFill>
                            <a:schemeClr val="dk1"/>
                          </a:solidFill>
                          <a:effectLst/>
                          <a:latin typeface="+mn-lt"/>
                          <a:ea typeface="+mn-ea"/>
                          <a:cs typeface="+mn-cs"/>
                        </a:rPr>
                        <a:t>)</a:t>
                      </a:r>
                      <a:endParaRPr lang="en-US" sz="1400" u="none" strike="noStrike" kern="1200" dirty="0" smtClean="0">
                        <a:solidFill>
                          <a:schemeClr val="dk1"/>
                        </a:solidFill>
                        <a:effectLst/>
                        <a:latin typeface="+mn-lt"/>
                        <a:ea typeface="+mn-ea"/>
                        <a:cs typeface="+mn-cs"/>
                      </a:endParaRPr>
                    </a:p>
                  </a:txBody>
                  <a:tcPr anchor="ctr"/>
                </a:tc>
              </a:tr>
              <a:tr h="370840">
                <a:tc>
                  <a:txBody>
                    <a:bodyPr/>
                    <a:lstStyle/>
                    <a:p>
                      <a:pPr marL="0" algn="ctr" defTabSz="914342" rtl="0" eaLnBrk="1" fontAlgn="ctr" latinLnBrk="0" hangingPunct="1">
                        <a:buClr>
                          <a:srgbClr val="000000"/>
                        </a:buClr>
                        <a:buSzPts val="1400"/>
                        <a:buFont typeface="Wingdings"/>
                        <a:buNone/>
                      </a:pPr>
                      <a:r>
                        <a:rPr lang="en-US" sz="1400" u="none" strike="noStrike" kern="1200" dirty="0" smtClean="0">
                          <a:solidFill>
                            <a:schemeClr val="dk1"/>
                          </a:solidFill>
                          <a:effectLst/>
                          <a:latin typeface="+mn-lt"/>
                          <a:ea typeface="+mn-ea"/>
                          <a:cs typeface="+mn-cs"/>
                        </a:rPr>
                        <a:t>4</a:t>
                      </a:r>
                      <a:endParaRPr lang="en-US" sz="1400" u="none" strike="noStrike" kern="1200" dirty="0">
                        <a:solidFill>
                          <a:schemeClr val="dk1"/>
                        </a:solidFill>
                        <a:effectLst/>
                        <a:latin typeface="+mn-lt"/>
                        <a:ea typeface="+mn-ea"/>
                        <a:cs typeface="+mn-cs"/>
                      </a:endParaRPr>
                    </a:p>
                  </a:txBody>
                  <a:tcPr marL="342900" marR="9525" marT="9525" marB="0" anchor="ctr"/>
                </a:tc>
                <a:tc>
                  <a:txBody>
                    <a:bodyPr/>
                    <a:lstStyle/>
                    <a:p>
                      <a:pPr algn="l" rtl="0" fontAlgn="ctr">
                        <a:buClr>
                          <a:srgbClr val="000000"/>
                        </a:buClr>
                        <a:buSzPts val="1400"/>
                        <a:buFont typeface="Wingdings"/>
                        <a:buNone/>
                      </a:pPr>
                      <a:r>
                        <a:rPr lang="en-US" sz="1400" u="none" strike="noStrike" dirty="0">
                          <a:effectLst/>
                        </a:rPr>
                        <a:t>Define contents common for product family</a:t>
                      </a:r>
                      <a:endParaRPr lang="en-US" sz="1400" b="0" i="0" u="none" strike="noStrike" dirty="0">
                        <a:solidFill>
                          <a:srgbClr val="000000"/>
                        </a:solidFill>
                        <a:effectLst/>
                        <a:latin typeface="Wingdings"/>
                      </a:endParaRPr>
                    </a:p>
                  </a:txBody>
                  <a:tcPr marL="342900" marR="9525" marT="9525" marB="0" anchor="ctr"/>
                </a:tc>
                <a:tc>
                  <a:txBody>
                    <a:bodyPr/>
                    <a:lstStyle/>
                    <a:p>
                      <a:pPr marL="0" marR="0" indent="0" algn="l" defTabSz="914342" rtl="0" eaLnBrk="1" fontAlgn="ctr" latinLnBrk="0" hangingPunct="1">
                        <a:lnSpc>
                          <a:spcPct val="100000"/>
                        </a:lnSpc>
                        <a:spcBef>
                          <a:spcPts val="0"/>
                        </a:spcBef>
                        <a:spcAft>
                          <a:spcPts val="0"/>
                        </a:spcAft>
                        <a:buClr>
                          <a:srgbClr val="000000"/>
                        </a:buClr>
                        <a:buSzPts val="1400"/>
                        <a:buFont typeface="Wingdings"/>
                        <a:buNone/>
                        <a:tabLst/>
                        <a:defRPr/>
                      </a:pPr>
                      <a:r>
                        <a:rPr lang="en-US" sz="1400" u="none" strike="noStrike" kern="1200" dirty="0" smtClean="0">
                          <a:solidFill>
                            <a:schemeClr val="dk1"/>
                          </a:solidFill>
                          <a:effectLst/>
                          <a:latin typeface="+mn-lt"/>
                          <a:ea typeface="+mn-ea"/>
                          <a:cs typeface="+mn-cs"/>
                        </a:rPr>
                        <a:t>Decision</a:t>
                      </a:r>
                      <a:r>
                        <a:rPr lang="en-US" sz="1400" u="none" strike="noStrike" kern="1200" baseline="0" dirty="0" smtClean="0">
                          <a:solidFill>
                            <a:schemeClr val="dk1"/>
                          </a:solidFill>
                          <a:effectLst/>
                          <a:latin typeface="+mn-lt"/>
                          <a:ea typeface="+mn-ea"/>
                          <a:cs typeface="+mn-cs"/>
                        </a:rPr>
                        <a:t> Table (</a:t>
                      </a:r>
                      <a:r>
                        <a:rPr lang="en-US" sz="1400" u="none" strike="noStrike" kern="1200" baseline="0" dirty="0" err="1" smtClean="0">
                          <a:solidFill>
                            <a:schemeClr val="dk1"/>
                          </a:solidFill>
                          <a:effectLst/>
                          <a:latin typeface="+mn-lt"/>
                          <a:ea typeface="+mn-ea"/>
                          <a:cs typeface="+mn-cs"/>
                        </a:rPr>
                        <a:t>FieldMetaData</a:t>
                      </a:r>
                      <a:r>
                        <a:rPr lang="en-US" sz="1400" u="none" strike="noStrike" kern="1200" baseline="0" dirty="0" smtClean="0">
                          <a:solidFill>
                            <a:schemeClr val="dk1"/>
                          </a:solidFill>
                          <a:effectLst/>
                          <a:latin typeface="+mn-lt"/>
                          <a:ea typeface="+mn-ea"/>
                          <a:cs typeface="+mn-cs"/>
                        </a:rPr>
                        <a:t>)</a:t>
                      </a:r>
                      <a:endParaRPr lang="en-US" sz="1400" u="none" strike="noStrike" kern="1200" dirty="0" smtClean="0">
                        <a:solidFill>
                          <a:schemeClr val="dk1"/>
                        </a:solidFill>
                        <a:effectLst/>
                        <a:latin typeface="+mn-lt"/>
                        <a:ea typeface="+mn-ea"/>
                        <a:cs typeface="+mn-cs"/>
                      </a:endParaRPr>
                    </a:p>
                  </a:txBody>
                  <a:tcPr anchor="ctr"/>
                </a:tc>
              </a:tr>
              <a:tr h="370840">
                <a:tc>
                  <a:txBody>
                    <a:bodyPr/>
                    <a:lstStyle/>
                    <a:p>
                      <a:pPr marL="0" algn="ctr" defTabSz="914342" rtl="0" eaLnBrk="1" fontAlgn="ctr" latinLnBrk="0" hangingPunct="1">
                        <a:buClr>
                          <a:srgbClr val="000000"/>
                        </a:buClr>
                        <a:buSzPts val="1400"/>
                        <a:buFont typeface="Wingdings"/>
                        <a:buNone/>
                      </a:pPr>
                      <a:r>
                        <a:rPr lang="en-US" sz="1400" u="none" strike="noStrike" kern="1200" dirty="0" smtClean="0">
                          <a:solidFill>
                            <a:schemeClr val="dk1"/>
                          </a:solidFill>
                          <a:effectLst/>
                          <a:latin typeface="+mn-lt"/>
                          <a:ea typeface="+mn-ea"/>
                          <a:cs typeface="+mn-cs"/>
                        </a:rPr>
                        <a:t>5</a:t>
                      </a:r>
                      <a:endParaRPr lang="en-US" sz="1400" u="none" strike="noStrike" kern="1200" dirty="0">
                        <a:solidFill>
                          <a:schemeClr val="dk1"/>
                        </a:solidFill>
                        <a:effectLst/>
                        <a:latin typeface="+mn-lt"/>
                        <a:ea typeface="+mn-ea"/>
                        <a:cs typeface="+mn-cs"/>
                      </a:endParaRPr>
                    </a:p>
                  </a:txBody>
                  <a:tcPr marL="342900" marR="9525" marT="9525" marB="0" anchor="ctr"/>
                </a:tc>
                <a:tc>
                  <a:txBody>
                    <a:bodyPr/>
                    <a:lstStyle/>
                    <a:p>
                      <a:pPr algn="l" rtl="0" fontAlgn="ctr">
                        <a:buClr>
                          <a:srgbClr val="000000"/>
                        </a:buClr>
                        <a:buSzPts val="1400"/>
                        <a:buFont typeface="Wingdings"/>
                        <a:buNone/>
                      </a:pPr>
                      <a:r>
                        <a:rPr lang="en-US" sz="1400" u="none" strike="noStrike" dirty="0">
                          <a:effectLst/>
                        </a:rPr>
                        <a:t>Define contents specific for product</a:t>
                      </a:r>
                      <a:endParaRPr lang="en-US" sz="1400" b="0" i="0" u="none" strike="noStrike" dirty="0">
                        <a:solidFill>
                          <a:srgbClr val="000000"/>
                        </a:solidFill>
                        <a:effectLst/>
                        <a:latin typeface="Wingdings"/>
                      </a:endParaRPr>
                    </a:p>
                  </a:txBody>
                  <a:tcPr marL="342900" marR="9525" marT="9525" marB="0" anchor="ctr"/>
                </a:tc>
                <a:tc>
                  <a:txBody>
                    <a:bodyPr/>
                    <a:lstStyle/>
                    <a:p>
                      <a:pPr marL="0" algn="l" defTabSz="914342" rtl="0" eaLnBrk="1" fontAlgn="ctr" latinLnBrk="0" hangingPunct="1">
                        <a:buClr>
                          <a:srgbClr val="000000"/>
                        </a:buClr>
                        <a:buSzPts val="1400"/>
                        <a:buFont typeface="Wingdings"/>
                        <a:buNone/>
                      </a:pPr>
                      <a:r>
                        <a:rPr lang="en-US" sz="1400" u="none" strike="noStrike" kern="1200" dirty="0" smtClean="0">
                          <a:solidFill>
                            <a:schemeClr val="dk1"/>
                          </a:solidFill>
                          <a:effectLst/>
                          <a:latin typeface="+mn-lt"/>
                          <a:ea typeface="+mn-ea"/>
                          <a:cs typeface="+mn-cs"/>
                        </a:rPr>
                        <a:t>Decision</a:t>
                      </a:r>
                      <a:r>
                        <a:rPr lang="en-US" sz="1400" u="none" strike="noStrike" kern="1200" baseline="0" dirty="0" smtClean="0">
                          <a:solidFill>
                            <a:schemeClr val="dk1"/>
                          </a:solidFill>
                          <a:effectLst/>
                          <a:latin typeface="+mn-lt"/>
                          <a:ea typeface="+mn-ea"/>
                          <a:cs typeface="+mn-cs"/>
                        </a:rPr>
                        <a:t> Table (</a:t>
                      </a:r>
                      <a:r>
                        <a:rPr lang="en-US" sz="1400" u="none" strike="noStrike" kern="1200" baseline="0" dirty="0" err="1" smtClean="0">
                          <a:solidFill>
                            <a:schemeClr val="dk1"/>
                          </a:solidFill>
                          <a:effectLst/>
                          <a:latin typeface="+mn-lt"/>
                          <a:ea typeface="+mn-ea"/>
                          <a:cs typeface="+mn-cs"/>
                        </a:rPr>
                        <a:t>FieldMetaData</a:t>
                      </a:r>
                      <a:r>
                        <a:rPr lang="en-US" sz="1400" u="none" strike="noStrike" kern="1200" baseline="0" dirty="0" smtClean="0">
                          <a:solidFill>
                            <a:schemeClr val="dk1"/>
                          </a:solidFill>
                          <a:effectLst/>
                          <a:latin typeface="+mn-lt"/>
                          <a:ea typeface="+mn-ea"/>
                          <a:cs typeface="+mn-cs"/>
                        </a:rPr>
                        <a:t>)</a:t>
                      </a:r>
                      <a:endParaRPr lang="en-US" sz="1400" u="none" strike="noStrike" kern="1200" dirty="0">
                        <a:solidFill>
                          <a:schemeClr val="dk1"/>
                        </a:solidFill>
                        <a:effectLst/>
                        <a:latin typeface="+mn-lt"/>
                        <a:ea typeface="+mn-ea"/>
                        <a:cs typeface="+mn-cs"/>
                      </a:endParaRPr>
                    </a:p>
                  </a:txBody>
                  <a:tcPr anchor="ctr"/>
                </a:tc>
              </a:tr>
              <a:tr h="370840">
                <a:tc>
                  <a:txBody>
                    <a:bodyPr/>
                    <a:lstStyle/>
                    <a:p>
                      <a:pPr marL="0" algn="ctr" defTabSz="914342" rtl="0" eaLnBrk="1" fontAlgn="ctr" latinLnBrk="0" hangingPunct="1">
                        <a:buClr>
                          <a:srgbClr val="000000"/>
                        </a:buClr>
                        <a:buSzPts val="1400"/>
                        <a:buFont typeface="Wingdings"/>
                        <a:buNone/>
                      </a:pPr>
                      <a:r>
                        <a:rPr lang="en-US" sz="1400" u="none" strike="noStrike" kern="1200" dirty="0" smtClean="0">
                          <a:solidFill>
                            <a:schemeClr val="dk1"/>
                          </a:solidFill>
                          <a:effectLst/>
                          <a:latin typeface="+mn-lt"/>
                          <a:ea typeface="+mn-ea"/>
                          <a:cs typeface="+mn-cs"/>
                        </a:rPr>
                        <a:t>6</a:t>
                      </a:r>
                      <a:endParaRPr lang="en-US" sz="1400" u="none" strike="noStrike" kern="1200" dirty="0">
                        <a:solidFill>
                          <a:schemeClr val="dk1"/>
                        </a:solidFill>
                        <a:effectLst/>
                        <a:latin typeface="+mn-lt"/>
                        <a:ea typeface="+mn-ea"/>
                        <a:cs typeface="+mn-cs"/>
                      </a:endParaRPr>
                    </a:p>
                  </a:txBody>
                  <a:tcPr marL="342900" marR="9525" marT="9525" marB="0" anchor="ctr"/>
                </a:tc>
                <a:tc>
                  <a:txBody>
                    <a:bodyPr/>
                    <a:lstStyle/>
                    <a:p>
                      <a:pPr algn="l" rtl="0" fontAlgn="ctr">
                        <a:buClr>
                          <a:srgbClr val="000000"/>
                        </a:buClr>
                        <a:buSzPts val="1400"/>
                        <a:buFont typeface="Wingdings"/>
                        <a:buNone/>
                      </a:pPr>
                      <a:r>
                        <a:rPr lang="en-US" sz="1400" u="none" strike="noStrike" dirty="0" smtClean="0">
                          <a:effectLst/>
                        </a:rPr>
                        <a:t>Reflexivity - Show </a:t>
                      </a:r>
                      <a:r>
                        <a:rPr lang="en-US" sz="1400" u="none" strike="noStrike" dirty="0">
                          <a:effectLst/>
                        </a:rPr>
                        <a:t>hide fields based on conditions</a:t>
                      </a:r>
                      <a:endParaRPr lang="en-US" sz="1400" b="0" i="0" u="none" strike="noStrike" dirty="0">
                        <a:solidFill>
                          <a:srgbClr val="000000"/>
                        </a:solidFill>
                        <a:effectLst/>
                        <a:latin typeface="Wingdings"/>
                      </a:endParaRPr>
                    </a:p>
                  </a:txBody>
                  <a:tcPr marL="342900" marR="9525" marT="9525" marB="0" anchor="ctr"/>
                </a:tc>
                <a:tc>
                  <a:txBody>
                    <a:bodyPr/>
                    <a:lstStyle/>
                    <a:p>
                      <a:pPr marL="0" algn="l" defTabSz="914342" rtl="0" eaLnBrk="1" fontAlgn="ctr" latinLnBrk="0" hangingPunct="1">
                        <a:buClr>
                          <a:srgbClr val="000000"/>
                        </a:buClr>
                        <a:buSzPts val="1400"/>
                        <a:buFont typeface="Wingdings"/>
                        <a:buNone/>
                      </a:pPr>
                      <a:r>
                        <a:rPr lang="en-US" sz="1400" u="none" strike="noStrike" kern="1200" dirty="0" smtClean="0">
                          <a:solidFill>
                            <a:schemeClr val="dk1"/>
                          </a:solidFill>
                          <a:effectLst/>
                          <a:latin typeface="+mn-lt"/>
                          <a:ea typeface="+mn-ea"/>
                          <a:cs typeface="+mn-cs"/>
                        </a:rPr>
                        <a:t>Decision</a:t>
                      </a:r>
                      <a:r>
                        <a:rPr lang="en-US" sz="1400" u="none" strike="noStrike" kern="1200" baseline="0" dirty="0" smtClean="0">
                          <a:solidFill>
                            <a:schemeClr val="dk1"/>
                          </a:solidFill>
                          <a:effectLst/>
                          <a:latin typeface="+mn-lt"/>
                          <a:ea typeface="+mn-ea"/>
                          <a:cs typeface="+mn-cs"/>
                        </a:rPr>
                        <a:t> Table (Rule based)</a:t>
                      </a:r>
                      <a:endParaRPr lang="en-US" sz="1400" u="none" strike="noStrike" kern="1200" dirty="0">
                        <a:solidFill>
                          <a:schemeClr val="dk1"/>
                        </a:solidFill>
                        <a:effectLst/>
                        <a:latin typeface="+mn-lt"/>
                        <a:ea typeface="+mn-ea"/>
                        <a:cs typeface="+mn-cs"/>
                      </a:endParaRPr>
                    </a:p>
                  </a:txBody>
                  <a:tcPr anchor="ctr"/>
                </a:tc>
              </a:tr>
              <a:tr h="370840">
                <a:tc>
                  <a:txBody>
                    <a:bodyPr/>
                    <a:lstStyle/>
                    <a:p>
                      <a:pPr marL="0" algn="ctr" defTabSz="914342" rtl="0" eaLnBrk="1" fontAlgn="ctr" latinLnBrk="0" hangingPunct="1">
                        <a:buClr>
                          <a:srgbClr val="000000"/>
                        </a:buClr>
                        <a:buSzPts val="1400"/>
                        <a:buFont typeface="Wingdings"/>
                        <a:buNone/>
                      </a:pPr>
                      <a:r>
                        <a:rPr lang="en-US" sz="1400" u="none" strike="noStrike" kern="1200" dirty="0" smtClean="0">
                          <a:solidFill>
                            <a:schemeClr val="dk1"/>
                          </a:solidFill>
                          <a:effectLst/>
                          <a:latin typeface="+mn-lt"/>
                          <a:ea typeface="+mn-ea"/>
                          <a:cs typeface="+mn-cs"/>
                        </a:rPr>
                        <a:t>7</a:t>
                      </a:r>
                      <a:endParaRPr lang="en-US" sz="1400" u="none" strike="noStrike" kern="1200" dirty="0">
                        <a:solidFill>
                          <a:schemeClr val="dk1"/>
                        </a:solidFill>
                        <a:effectLst/>
                        <a:latin typeface="+mn-lt"/>
                        <a:ea typeface="+mn-ea"/>
                        <a:cs typeface="+mn-cs"/>
                      </a:endParaRPr>
                    </a:p>
                  </a:txBody>
                  <a:tcPr marL="342900" marR="9525" marT="9525" marB="0" anchor="ctr"/>
                </a:tc>
                <a:tc>
                  <a:txBody>
                    <a:bodyPr/>
                    <a:lstStyle/>
                    <a:p>
                      <a:pPr algn="l" rtl="0" fontAlgn="ctr">
                        <a:buClr>
                          <a:srgbClr val="000000"/>
                        </a:buClr>
                        <a:buSzPts val="1400"/>
                        <a:buFont typeface="Wingdings"/>
                        <a:buNone/>
                      </a:pPr>
                      <a:r>
                        <a:rPr lang="en-US" sz="1400" u="none" strike="noStrike" dirty="0">
                          <a:effectLst/>
                        </a:rPr>
                        <a:t>Add/Remove values to be shown in dropdown</a:t>
                      </a:r>
                      <a:endParaRPr lang="en-US" sz="1400" b="0" i="0" u="none" strike="noStrike" dirty="0">
                        <a:solidFill>
                          <a:srgbClr val="000000"/>
                        </a:solidFill>
                        <a:effectLst/>
                        <a:latin typeface="Wingdings"/>
                      </a:endParaRPr>
                    </a:p>
                  </a:txBody>
                  <a:tcPr marL="342900" marR="9525" marT="9525" marB="0" anchor="ctr"/>
                </a:tc>
                <a:tc>
                  <a:txBody>
                    <a:bodyPr/>
                    <a:lstStyle/>
                    <a:p>
                      <a:pPr marL="0" algn="l" defTabSz="914342" rtl="0" eaLnBrk="1" fontAlgn="ctr" latinLnBrk="0" hangingPunct="1">
                        <a:buClr>
                          <a:srgbClr val="000000"/>
                        </a:buClr>
                        <a:buSzPts val="1400"/>
                        <a:buFont typeface="Wingdings"/>
                        <a:buNone/>
                      </a:pPr>
                      <a:r>
                        <a:rPr lang="en-US" sz="1400" u="none" strike="noStrike" kern="1200" dirty="0" smtClean="0">
                          <a:solidFill>
                            <a:schemeClr val="dk1"/>
                          </a:solidFill>
                          <a:effectLst/>
                          <a:latin typeface="+mn-lt"/>
                          <a:ea typeface="+mn-ea"/>
                          <a:cs typeface="+mn-cs"/>
                        </a:rPr>
                        <a:t>Decision</a:t>
                      </a:r>
                      <a:r>
                        <a:rPr lang="en-US" sz="1400" u="none" strike="noStrike" kern="1200" baseline="0" dirty="0" smtClean="0">
                          <a:solidFill>
                            <a:schemeClr val="dk1"/>
                          </a:solidFill>
                          <a:effectLst/>
                          <a:latin typeface="+mn-lt"/>
                          <a:ea typeface="+mn-ea"/>
                          <a:cs typeface="+mn-cs"/>
                        </a:rPr>
                        <a:t> Table (Rule based)</a:t>
                      </a:r>
                      <a:endParaRPr lang="en-US" sz="1400" u="none" strike="noStrike" kern="1200" dirty="0">
                        <a:solidFill>
                          <a:schemeClr val="dk1"/>
                        </a:solidFill>
                        <a:effectLst/>
                        <a:latin typeface="+mn-lt"/>
                        <a:ea typeface="+mn-ea"/>
                        <a:cs typeface="+mn-cs"/>
                      </a:endParaRPr>
                    </a:p>
                  </a:txBody>
                  <a:tcPr anchor="ctr"/>
                </a:tc>
              </a:tr>
              <a:tr h="370840">
                <a:tc>
                  <a:txBody>
                    <a:bodyPr/>
                    <a:lstStyle/>
                    <a:p>
                      <a:pPr marL="0" algn="ctr" defTabSz="914342" rtl="0" eaLnBrk="1" fontAlgn="ctr" latinLnBrk="0" hangingPunct="1">
                        <a:buClr>
                          <a:srgbClr val="000000"/>
                        </a:buClr>
                        <a:buSzPts val="1400"/>
                        <a:buFont typeface="Wingdings"/>
                        <a:buNone/>
                      </a:pPr>
                      <a:r>
                        <a:rPr lang="en-US" sz="1400" u="none" strike="noStrike" kern="1200" dirty="0" smtClean="0">
                          <a:solidFill>
                            <a:schemeClr val="dk1"/>
                          </a:solidFill>
                          <a:effectLst/>
                          <a:latin typeface="+mn-lt"/>
                          <a:ea typeface="+mn-ea"/>
                          <a:cs typeface="+mn-cs"/>
                        </a:rPr>
                        <a:t>8</a:t>
                      </a:r>
                      <a:endParaRPr lang="en-US" sz="1400" u="none" strike="noStrike" kern="1200" dirty="0">
                        <a:solidFill>
                          <a:schemeClr val="dk1"/>
                        </a:solidFill>
                        <a:effectLst/>
                        <a:latin typeface="+mn-lt"/>
                        <a:ea typeface="+mn-ea"/>
                        <a:cs typeface="+mn-cs"/>
                      </a:endParaRPr>
                    </a:p>
                  </a:txBody>
                  <a:tcPr marL="342900" marR="9525" marT="9525" marB="0" anchor="ctr"/>
                </a:tc>
                <a:tc>
                  <a:txBody>
                    <a:bodyPr/>
                    <a:lstStyle/>
                    <a:p>
                      <a:pPr algn="l" rtl="0" fontAlgn="ctr">
                        <a:buClr>
                          <a:srgbClr val="000000"/>
                        </a:buClr>
                        <a:buSzPts val="1400"/>
                        <a:buFont typeface="Wingdings"/>
                        <a:buNone/>
                      </a:pPr>
                      <a:r>
                        <a:rPr lang="en-US" sz="1400" u="none" strike="noStrike" dirty="0">
                          <a:effectLst/>
                        </a:rPr>
                        <a:t>Setting default values of fields</a:t>
                      </a:r>
                      <a:endParaRPr lang="en-US" sz="1400" b="0" i="0" u="none" strike="noStrike" dirty="0">
                        <a:solidFill>
                          <a:srgbClr val="000000"/>
                        </a:solidFill>
                        <a:effectLst/>
                        <a:latin typeface="Wingdings"/>
                      </a:endParaRPr>
                    </a:p>
                  </a:txBody>
                  <a:tcPr marL="342900" marR="9525" marT="9525" marB="0" anchor="ctr"/>
                </a:tc>
                <a:tc>
                  <a:txBody>
                    <a:bodyPr/>
                    <a:lstStyle/>
                    <a:p>
                      <a:pPr marL="0" algn="l" defTabSz="914342" rtl="0" eaLnBrk="1" fontAlgn="ctr" latinLnBrk="0" hangingPunct="1">
                        <a:buClr>
                          <a:srgbClr val="000000"/>
                        </a:buClr>
                        <a:buSzPts val="1400"/>
                        <a:buFont typeface="Wingdings"/>
                        <a:buNone/>
                      </a:pPr>
                      <a:r>
                        <a:rPr lang="en-US" sz="1400" u="none" strike="noStrike" kern="1200" dirty="0" smtClean="0">
                          <a:solidFill>
                            <a:schemeClr val="dk1"/>
                          </a:solidFill>
                          <a:effectLst/>
                          <a:latin typeface="+mn-lt"/>
                          <a:ea typeface="+mn-ea"/>
                          <a:cs typeface="+mn-cs"/>
                        </a:rPr>
                        <a:t>Decision</a:t>
                      </a:r>
                      <a:r>
                        <a:rPr lang="en-US" sz="1400" u="none" strike="noStrike" kern="1200" baseline="0" dirty="0" smtClean="0">
                          <a:solidFill>
                            <a:schemeClr val="dk1"/>
                          </a:solidFill>
                          <a:effectLst/>
                          <a:latin typeface="+mn-lt"/>
                          <a:ea typeface="+mn-ea"/>
                          <a:cs typeface="+mn-cs"/>
                        </a:rPr>
                        <a:t> Table (Rule based)</a:t>
                      </a:r>
                      <a:endParaRPr lang="en-US" sz="1400" u="none" strike="noStrike" kern="1200" dirty="0">
                        <a:solidFill>
                          <a:schemeClr val="dk1"/>
                        </a:solidFill>
                        <a:effectLst/>
                        <a:latin typeface="+mn-lt"/>
                        <a:ea typeface="+mn-ea"/>
                        <a:cs typeface="+mn-cs"/>
                      </a:endParaRPr>
                    </a:p>
                  </a:txBody>
                  <a:tcPr anchor="ctr"/>
                </a:tc>
              </a:tr>
              <a:tr h="370840">
                <a:tc>
                  <a:txBody>
                    <a:bodyPr/>
                    <a:lstStyle/>
                    <a:p>
                      <a:pPr marL="0" algn="ctr" defTabSz="914342" rtl="0" eaLnBrk="1" fontAlgn="ctr" latinLnBrk="0" hangingPunct="1">
                        <a:buClr>
                          <a:srgbClr val="000000"/>
                        </a:buClr>
                        <a:buSzPts val="1400"/>
                        <a:buFont typeface="Wingdings"/>
                        <a:buNone/>
                      </a:pPr>
                      <a:r>
                        <a:rPr lang="en-US" sz="1400" u="none" strike="noStrike" kern="1200" dirty="0" smtClean="0">
                          <a:solidFill>
                            <a:schemeClr val="dk1"/>
                          </a:solidFill>
                          <a:effectLst/>
                          <a:latin typeface="+mn-lt"/>
                          <a:ea typeface="+mn-ea"/>
                          <a:cs typeface="+mn-cs"/>
                        </a:rPr>
                        <a:t>9</a:t>
                      </a:r>
                      <a:endParaRPr lang="en-US" sz="1400" u="none" strike="noStrike" kern="1200" dirty="0">
                        <a:solidFill>
                          <a:schemeClr val="dk1"/>
                        </a:solidFill>
                        <a:effectLst/>
                        <a:latin typeface="+mn-lt"/>
                        <a:ea typeface="+mn-ea"/>
                        <a:cs typeface="+mn-cs"/>
                      </a:endParaRPr>
                    </a:p>
                  </a:txBody>
                  <a:tcPr marL="342900" marR="9525" marT="9525" marB="0" anchor="ctr"/>
                </a:tc>
                <a:tc>
                  <a:txBody>
                    <a:bodyPr/>
                    <a:lstStyle/>
                    <a:p>
                      <a:pPr algn="l" rtl="0" fontAlgn="ctr">
                        <a:buClr>
                          <a:srgbClr val="000000"/>
                        </a:buClr>
                        <a:buSzPts val="1400"/>
                        <a:buFont typeface="Wingdings"/>
                        <a:buNone/>
                      </a:pPr>
                      <a:r>
                        <a:rPr lang="en-US" sz="1400" u="none" strike="noStrike" dirty="0">
                          <a:effectLst/>
                        </a:rPr>
                        <a:t>Setting default values of dropdown</a:t>
                      </a:r>
                      <a:endParaRPr lang="en-US" sz="1400" b="0" i="0" u="none" strike="noStrike" dirty="0">
                        <a:solidFill>
                          <a:srgbClr val="000000"/>
                        </a:solidFill>
                        <a:effectLst/>
                        <a:latin typeface="Wingdings"/>
                      </a:endParaRPr>
                    </a:p>
                  </a:txBody>
                  <a:tcPr marL="342900" marR="9525" marT="9525" marB="0" anchor="ctr"/>
                </a:tc>
                <a:tc>
                  <a:txBody>
                    <a:bodyPr/>
                    <a:lstStyle/>
                    <a:p>
                      <a:pPr marL="0" algn="l" defTabSz="914342" rtl="0" eaLnBrk="1" fontAlgn="ctr" latinLnBrk="0" hangingPunct="1">
                        <a:buClr>
                          <a:srgbClr val="000000"/>
                        </a:buClr>
                        <a:buSzPts val="1400"/>
                        <a:buFont typeface="Wingdings"/>
                        <a:buNone/>
                      </a:pPr>
                      <a:r>
                        <a:rPr lang="en-US" sz="1400" u="none" strike="noStrike" kern="1200" dirty="0" smtClean="0">
                          <a:solidFill>
                            <a:schemeClr val="dk1"/>
                          </a:solidFill>
                          <a:effectLst/>
                          <a:latin typeface="+mn-lt"/>
                          <a:ea typeface="+mn-ea"/>
                          <a:cs typeface="+mn-cs"/>
                        </a:rPr>
                        <a:t>Decision</a:t>
                      </a:r>
                      <a:r>
                        <a:rPr lang="en-US" sz="1400" u="none" strike="noStrike" kern="1200" baseline="0" dirty="0" smtClean="0">
                          <a:solidFill>
                            <a:schemeClr val="dk1"/>
                          </a:solidFill>
                          <a:effectLst/>
                          <a:latin typeface="+mn-lt"/>
                          <a:ea typeface="+mn-ea"/>
                          <a:cs typeface="+mn-cs"/>
                        </a:rPr>
                        <a:t> Table (Rule based)</a:t>
                      </a:r>
                      <a:endParaRPr lang="en-US" sz="1400" u="none" strike="noStrike" kern="1200" dirty="0">
                        <a:solidFill>
                          <a:schemeClr val="dk1"/>
                        </a:solidFill>
                        <a:effectLst/>
                        <a:latin typeface="+mn-lt"/>
                        <a:ea typeface="+mn-ea"/>
                        <a:cs typeface="+mn-cs"/>
                      </a:endParaRPr>
                    </a:p>
                  </a:txBody>
                  <a:tcPr anchor="ctr"/>
                </a:tc>
              </a:tr>
              <a:tr h="370840">
                <a:tc>
                  <a:txBody>
                    <a:bodyPr/>
                    <a:lstStyle/>
                    <a:p>
                      <a:pPr marL="0" marR="0" indent="0" algn="ctr" defTabSz="914342" rtl="0" eaLnBrk="1" fontAlgn="ctr" latinLnBrk="0" hangingPunct="1">
                        <a:lnSpc>
                          <a:spcPct val="100000"/>
                        </a:lnSpc>
                        <a:spcBef>
                          <a:spcPts val="0"/>
                        </a:spcBef>
                        <a:spcAft>
                          <a:spcPts val="0"/>
                        </a:spcAft>
                        <a:buClr>
                          <a:srgbClr val="000000"/>
                        </a:buClr>
                        <a:buSzPts val="1400"/>
                        <a:buFont typeface="Wingdings"/>
                        <a:buNone/>
                        <a:tabLst/>
                        <a:defRPr/>
                      </a:pPr>
                      <a:r>
                        <a:rPr lang="en-US" sz="1400" u="none" strike="noStrike" kern="1200" dirty="0" smtClean="0">
                          <a:solidFill>
                            <a:schemeClr val="dk1"/>
                          </a:solidFill>
                          <a:effectLst/>
                          <a:latin typeface="+mn-lt"/>
                          <a:ea typeface="+mn-ea"/>
                          <a:cs typeface="+mn-cs"/>
                        </a:rPr>
                        <a:t>10</a:t>
                      </a:r>
                    </a:p>
                  </a:txBody>
                  <a:tcPr marL="342900" marR="9525" marT="9525" marB="0" anchor="ctr"/>
                </a:tc>
                <a:tc>
                  <a:txBody>
                    <a:bodyPr/>
                    <a:lstStyle/>
                    <a:p>
                      <a:pPr marL="0" marR="0" indent="0" algn="l" defTabSz="914342" rtl="0" eaLnBrk="1" fontAlgn="ctr" latinLnBrk="0" hangingPunct="1">
                        <a:lnSpc>
                          <a:spcPct val="100000"/>
                        </a:lnSpc>
                        <a:spcBef>
                          <a:spcPts val="0"/>
                        </a:spcBef>
                        <a:spcAft>
                          <a:spcPts val="0"/>
                        </a:spcAft>
                        <a:buClr>
                          <a:srgbClr val="000000"/>
                        </a:buClr>
                        <a:buSzPts val="1400"/>
                        <a:buFont typeface="Wingdings"/>
                        <a:buNone/>
                        <a:tabLst/>
                        <a:defRPr/>
                      </a:pPr>
                      <a:r>
                        <a:rPr lang="en-US" sz="1400" u="none" strike="noStrike" dirty="0" smtClean="0">
                          <a:solidFill>
                            <a:schemeClr val="tx1"/>
                          </a:solidFill>
                          <a:effectLst/>
                        </a:rPr>
                        <a:t>Showing error message</a:t>
                      </a:r>
                      <a:r>
                        <a:rPr lang="en-US" sz="1400" u="none" strike="noStrike" kern="1200" dirty="0">
                          <a:solidFill>
                            <a:schemeClr val="dk1"/>
                          </a:solidFill>
                          <a:effectLst/>
                          <a:latin typeface="+mn-lt"/>
                          <a:ea typeface="+mn-ea"/>
                          <a:cs typeface="+mn-cs"/>
                        </a:rPr>
                        <a:t>s</a:t>
                      </a:r>
                      <a:endParaRPr lang="en-US" sz="1400" b="0" i="0" u="none" strike="noStrike" dirty="0" smtClean="0">
                        <a:solidFill>
                          <a:schemeClr val="tx1"/>
                        </a:solidFill>
                        <a:effectLst/>
                        <a:latin typeface="Calibri"/>
                      </a:endParaRPr>
                    </a:p>
                  </a:txBody>
                  <a:tcPr marL="342900" marR="9525" marT="9525" marB="0" anchor="ctr"/>
                </a:tc>
                <a:tc>
                  <a:txBody>
                    <a:bodyPr/>
                    <a:lstStyle/>
                    <a:p>
                      <a:pPr marL="0" algn="l" defTabSz="914342" rtl="0" eaLnBrk="1" fontAlgn="ctr" latinLnBrk="0" hangingPunct="1">
                        <a:buClr>
                          <a:srgbClr val="000000"/>
                        </a:buClr>
                        <a:buSzPts val="1400"/>
                        <a:buFont typeface="Wingdings"/>
                        <a:buNone/>
                      </a:pPr>
                      <a:r>
                        <a:rPr lang="en-US" sz="1400" u="none" strike="noStrike" kern="1200" dirty="0" smtClean="0">
                          <a:solidFill>
                            <a:schemeClr val="dk1"/>
                          </a:solidFill>
                          <a:effectLst/>
                          <a:latin typeface="+mn-lt"/>
                          <a:ea typeface="+mn-ea"/>
                          <a:cs typeface="+mn-cs"/>
                        </a:rPr>
                        <a:t>Angular JS</a:t>
                      </a:r>
                      <a:endParaRPr lang="en-US" sz="1400" u="none" strike="noStrike" kern="1200" dirty="0">
                        <a:solidFill>
                          <a:schemeClr val="dk1"/>
                        </a:solidFill>
                        <a:effectLst/>
                        <a:latin typeface="+mn-lt"/>
                        <a:ea typeface="+mn-ea"/>
                        <a:cs typeface="+mn-cs"/>
                      </a:endParaRPr>
                    </a:p>
                  </a:txBody>
                  <a:tcPr anchor="ctr"/>
                </a:tc>
              </a:tr>
              <a:tr h="370840">
                <a:tc>
                  <a:txBody>
                    <a:bodyPr/>
                    <a:lstStyle/>
                    <a:p>
                      <a:pPr marL="0" algn="ctr" defTabSz="914342" rtl="0" eaLnBrk="1" fontAlgn="ctr" latinLnBrk="0" hangingPunct="1">
                        <a:buClr>
                          <a:srgbClr val="000000"/>
                        </a:buClr>
                        <a:buSzPts val="1400"/>
                        <a:buFont typeface="Wingdings"/>
                        <a:buNone/>
                      </a:pPr>
                      <a:r>
                        <a:rPr lang="en-US" sz="1400" u="none" strike="noStrike" kern="1200" dirty="0" smtClean="0">
                          <a:solidFill>
                            <a:schemeClr val="dk1"/>
                          </a:solidFill>
                          <a:effectLst/>
                          <a:latin typeface="+mn-lt"/>
                          <a:ea typeface="+mn-ea"/>
                          <a:cs typeface="+mn-cs"/>
                        </a:rPr>
                        <a:t>11</a:t>
                      </a:r>
                      <a:endParaRPr lang="en-US" sz="1400" u="none" strike="noStrike" kern="1200" dirty="0">
                        <a:solidFill>
                          <a:schemeClr val="dk1"/>
                        </a:solidFill>
                        <a:effectLst/>
                        <a:latin typeface="+mn-lt"/>
                        <a:ea typeface="+mn-ea"/>
                        <a:cs typeface="+mn-cs"/>
                      </a:endParaRPr>
                    </a:p>
                  </a:txBody>
                  <a:tcPr marL="342900" marR="9525" marT="9525" marB="0" anchor="ctr"/>
                </a:tc>
                <a:tc>
                  <a:txBody>
                    <a:bodyPr/>
                    <a:lstStyle/>
                    <a:p>
                      <a:pPr algn="l" rtl="0" fontAlgn="ctr">
                        <a:buClr>
                          <a:srgbClr val="000000"/>
                        </a:buClr>
                        <a:buSzPts val="1400"/>
                        <a:buFont typeface="Wingdings"/>
                        <a:buNone/>
                      </a:pPr>
                      <a:r>
                        <a:rPr lang="en-US" sz="1400" u="none" strike="noStrike" kern="1200" dirty="0" smtClean="0">
                          <a:solidFill>
                            <a:schemeClr val="dk1"/>
                          </a:solidFill>
                          <a:effectLst/>
                          <a:latin typeface="+mn-lt"/>
                          <a:ea typeface="+mn-ea"/>
                          <a:cs typeface="+mn-cs"/>
                        </a:rPr>
                        <a:t>*Dynamic</a:t>
                      </a:r>
                      <a:r>
                        <a:rPr lang="en-US" sz="1400" u="none" strike="noStrike" kern="1200" baseline="0" dirty="0" smtClean="0">
                          <a:solidFill>
                            <a:schemeClr val="dk1"/>
                          </a:solidFill>
                          <a:effectLst/>
                          <a:latin typeface="+mn-lt"/>
                          <a:ea typeface="+mn-ea"/>
                          <a:cs typeface="+mn-cs"/>
                        </a:rPr>
                        <a:t> UI rendering</a:t>
                      </a:r>
                      <a:endParaRPr lang="en-US" sz="1400" u="none" strike="noStrike" kern="1200" dirty="0">
                        <a:solidFill>
                          <a:schemeClr val="dk1"/>
                        </a:solidFill>
                        <a:effectLst/>
                        <a:latin typeface="+mn-lt"/>
                        <a:ea typeface="+mn-ea"/>
                        <a:cs typeface="+mn-cs"/>
                      </a:endParaRPr>
                    </a:p>
                  </a:txBody>
                  <a:tcPr marL="342900" marR="9525" marT="9525" marB="0" anchor="ctr"/>
                </a:tc>
                <a:tc>
                  <a:txBody>
                    <a:bodyPr/>
                    <a:lstStyle/>
                    <a:p>
                      <a:pPr marL="0" algn="l" defTabSz="914342" rtl="0" eaLnBrk="1" fontAlgn="ctr" latinLnBrk="0" hangingPunct="1">
                        <a:buClr>
                          <a:srgbClr val="000000"/>
                        </a:buClr>
                        <a:buSzPts val="1400"/>
                        <a:buFont typeface="Wingdings"/>
                        <a:buNone/>
                      </a:pPr>
                      <a:r>
                        <a:rPr lang="en-US" sz="1400" u="none" strike="noStrike" kern="1200" dirty="0" smtClean="0">
                          <a:solidFill>
                            <a:schemeClr val="dk1"/>
                          </a:solidFill>
                          <a:effectLst/>
                          <a:latin typeface="+mn-lt"/>
                          <a:ea typeface="+mn-ea"/>
                          <a:cs typeface="+mn-cs"/>
                        </a:rPr>
                        <a:t>Angular JS</a:t>
                      </a:r>
                      <a:endParaRPr lang="en-US" sz="1400" u="none" strike="noStrike" kern="1200" dirty="0">
                        <a:solidFill>
                          <a:schemeClr val="dk1"/>
                        </a:solidFill>
                        <a:effectLst/>
                        <a:latin typeface="+mn-lt"/>
                        <a:ea typeface="+mn-ea"/>
                        <a:cs typeface="+mn-cs"/>
                      </a:endParaRPr>
                    </a:p>
                  </a:txBody>
                  <a:tcPr anchor="ctr"/>
                </a:tc>
              </a:tr>
            </a:tbl>
          </a:graphicData>
        </a:graphic>
      </p:graphicFrame>
    </p:spTree>
    <p:extLst>
      <p:ext uri="{BB962C8B-B14F-4D97-AF65-F5344CB8AC3E}">
        <p14:creationId xmlns:p14="http://schemas.microsoft.com/office/powerpoint/2010/main" val="628106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 </a:t>
            </a:r>
            <a:r>
              <a:rPr lang="en-US" dirty="0" err="1"/>
              <a:t>Config</a:t>
            </a:r>
            <a:r>
              <a:rPr lang="en-US" dirty="0"/>
              <a:t> </a:t>
            </a:r>
            <a:r>
              <a:rPr lang="en-US" dirty="0" smtClean="0"/>
              <a:t>Design</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8" y="1438275"/>
            <a:ext cx="8696325" cy="4852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7600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2800" dirty="0" smtClean="0"/>
              <a:t>Plan Configuration – </a:t>
            </a:r>
            <a:r>
              <a:rPr lang="en-US" sz="2800" dirty="0"/>
              <a:t>Development Cookbook</a:t>
            </a:r>
            <a:endParaRPr lang="en-US" dirty="0"/>
          </a:p>
        </p:txBody>
      </p:sp>
      <p:sp>
        <p:nvSpPr>
          <p:cNvPr id="7" name="Rectangle 6"/>
          <p:cNvSpPr/>
          <p:nvPr/>
        </p:nvSpPr>
        <p:spPr>
          <a:xfrm>
            <a:off x="152403" y="1434663"/>
            <a:ext cx="8821281" cy="4840014"/>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defTabSz="914400"/>
            <a:endParaRPr lang="en-US" sz="900" dirty="0">
              <a:solidFill>
                <a:srgbClr val="000000"/>
              </a:solidFill>
              <a:latin typeface="+mj-lt"/>
            </a:endParaRPr>
          </a:p>
        </p:txBody>
      </p:sp>
      <p:graphicFrame>
        <p:nvGraphicFramePr>
          <p:cNvPr id="3" name="Table 2"/>
          <p:cNvGraphicFramePr>
            <a:graphicFrameLocks noGrp="1"/>
          </p:cNvGraphicFramePr>
          <p:nvPr>
            <p:extLst>
              <p:ext uri="{D42A27DB-BD31-4B8C-83A1-F6EECF244321}">
                <p14:modId xmlns:p14="http://schemas.microsoft.com/office/powerpoint/2010/main" val="1262918032"/>
              </p:ext>
            </p:extLst>
          </p:nvPr>
        </p:nvGraphicFramePr>
        <p:xfrm>
          <a:off x="372139" y="1620282"/>
          <a:ext cx="8410353" cy="3673569"/>
        </p:xfrm>
        <a:graphic>
          <a:graphicData uri="http://schemas.openxmlformats.org/drawingml/2006/table">
            <a:tbl>
              <a:tblPr firstRow="1" bandRow="1">
                <a:tableStyleId>{7DF18680-E054-41AD-8BC1-D1AEF772440D}</a:tableStyleId>
              </a:tblPr>
              <a:tblGrid>
                <a:gridCol w="839973"/>
                <a:gridCol w="1456660"/>
                <a:gridCol w="1844747"/>
                <a:gridCol w="1775699"/>
                <a:gridCol w="2493274"/>
              </a:tblGrid>
              <a:tr h="587238">
                <a:tc>
                  <a:txBody>
                    <a:bodyPr/>
                    <a:lstStyle/>
                    <a:p>
                      <a:pPr algn="ctr" fontAlgn="b"/>
                      <a:r>
                        <a:rPr lang="en-US" sz="1400" b="1" u="none" strike="noStrike" dirty="0">
                          <a:effectLst/>
                        </a:rPr>
                        <a:t>Type</a:t>
                      </a:r>
                      <a:endParaRPr lang="en-US" sz="1400" b="1" i="0" u="none" strike="noStrike" dirty="0">
                        <a:solidFill>
                          <a:srgbClr val="000000"/>
                        </a:solidFill>
                        <a:effectLst/>
                        <a:latin typeface="Calibri"/>
                      </a:endParaRPr>
                    </a:p>
                  </a:txBody>
                  <a:tcPr marL="0" marR="0" marT="0" marB="0" anchor="b"/>
                </a:tc>
                <a:tc>
                  <a:txBody>
                    <a:bodyPr/>
                    <a:lstStyle/>
                    <a:p>
                      <a:pPr algn="ctr" fontAlgn="b"/>
                      <a:r>
                        <a:rPr lang="en-US" sz="1400" b="1" u="none" strike="noStrike" dirty="0" err="1">
                          <a:effectLst/>
                        </a:rPr>
                        <a:t>Minoccurs</a:t>
                      </a:r>
                      <a:endParaRPr lang="en-US" sz="1400" b="1" i="0" u="none" strike="noStrike" dirty="0">
                        <a:solidFill>
                          <a:srgbClr val="000000"/>
                        </a:solidFill>
                        <a:effectLst/>
                        <a:latin typeface="Calibri"/>
                      </a:endParaRPr>
                    </a:p>
                  </a:txBody>
                  <a:tcPr marL="0" marR="0" marT="0" marB="0" anchor="b"/>
                </a:tc>
                <a:tc>
                  <a:txBody>
                    <a:bodyPr/>
                    <a:lstStyle/>
                    <a:p>
                      <a:pPr algn="ctr" fontAlgn="b"/>
                      <a:r>
                        <a:rPr lang="en-US" sz="1400" b="1" u="none" strike="noStrike" dirty="0" err="1">
                          <a:effectLst/>
                        </a:rPr>
                        <a:t>Maxoccurs</a:t>
                      </a:r>
                      <a:endParaRPr lang="en-US" sz="1400" b="1" i="0" u="none" strike="noStrike" dirty="0">
                        <a:solidFill>
                          <a:srgbClr val="000000"/>
                        </a:solidFill>
                        <a:effectLst/>
                        <a:latin typeface="Calibri"/>
                      </a:endParaRPr>
                    </a:p>
                  </a:txBody>
                  <a:tcPr marL="0" marR="0" marT="0" marB="0" anchor="b"/>
                </a:tc>
                <a:tc>
                  <a:txBody>
                    <a:bodyPr/>
                    <a:lstStyle/>
                    <a:p>
                      <a:pPr algn="ctr" fontAlgn="b"/>
                      <a:r>
                        <a:rPr lang="en-US" sz="1400" b="1" u="none" strike="noStrike" dirty="0">
                          <a:effectLst/>
                        </a:rPr>
                        <a:t>Field Type</a:t>
                      </a:r>
                      <a:endParaRPr lang="en-US" sz="1400" b="1" i="0" u="none" strike="noStrike" dirty="0">
                        <a:solidFill>
                          <a:srgbClr val="000000"/>
                        </a:solidFill>
                        <a:effectLst/>
                        <a:latin typeface="Calibri"/>
                      </a:endParaRPr>
                    </a:p>
                  </a:txBody>
                  <a:tcPr marL="0" marR="0" marT="0" marB="0" anchor="b"/>
                </a:tc>
                <a:tc>
                  <a:txBody>
                    <a:bodyPr/>
                    <a:lstStyle/>
                    <a:p>
                      <a:pPr algn="l" fontAlgn="b"/>
                      <a:r>
                        <a:rPr lang="en-US" sz="1400" b="1" u="none" strike="noStrike" dirty="0" smtClean="0">
                          <a:effectLst/>
                        </a:rPr>
                        <a:t>Guideline</a:t>
                      </a:r>
                      <a:endParaRPr lang="en-US" sz="1400" b="1" i="0" u="none" strike="noStrike" dirty="0">
                        <a:solidFill>
                          <a:srgbClr val="000000"/>
                        </a:solidFill>
                        <a:effectLst/>
                        <a:latin typeface="Calibri"/>
                      </a:endParaRPr>
                    </a:p>
                  </a:txBody>
                  <a:tcPr marL="0" marR="0" marT="0" marB="0" anchor="b"/>
                </a:tc>
              </a:tr>
              <a:tr h="354927">
                <a:tc>
                  <a:txBody>
                    <a:bodyPr/>
                    <a:lstStyle/>
                    <a:p>
                      <a:pPr algn="ctr" fontAlgn="b"/>
                      <a:r>
                        <a:rPr lang="en-US" sz="1400" u="none" strike="noStrike" dirty="0">
                          <a:effectLst/>
                        </a:rPr>
                        <a:t>Choice</a:t>
                      </a:r>
                      <a:endParaRPr lang="en-US" sz="1400" b="0" i="0" u="none" strike="noStrike" dirty="0">
                        <a:solidFill>
                          <a:srgbClr val="000000"/>
                        </a:solidFill>
                        <a:effectLst/>
                        <a:latin typeface="Calibri"/>
                      </a:endParaRPr>
                    </a:p>
                  </a:txBody>
                  <a:tcPr marL="0" marR="0" marT="0" marB="0" anchor="b"/>
                </a:tc>
                <a:tc>
                  <a:txBody>
                    <a:bodyPr/>
                    <a:lstStyle/>
                    <a:p>
                      <a:pPr algn="ctr" fontAlgn="b"/>
                      <a:r>
                        <a:rPr lang="en-US" sz="1400" u="none" strike="noStrike" dirty="0">
                          <a:effectLst/>
                        </a:rPr>
                        <a:t>ANY</a:t>
                      </a:r>
                      <a:endParaRPr lang="en-US" sz="1400" b="0" i="0" u="none" strike="noStrike" dirty="0">
                        <a:solidFill>
                          <a:srgbClr val="000000"/>
                        </a:solidFill>
                        <a:effectLst/>
                        <a:latin typeface="Calibri"/>
                      </a:endParaRPr>
                    </a:p>
                  </a:txBody>
                  <a:tcPr marL="0" marR="0" marT="0" marB="0" anchor="b"/>
                </a:tc>
                <a:tc>
                  <a:txBody>
                    <a:bodyPr/>
                    <a:lstStyle/>
                    <a:p>
                      <a:pPr algn="ctr" fontAlgn="b"/>
                      <a:r>
                        <a:rPr lang="en-US" sz="1400" u="none" strike="noStrike" dirty="0">
                          <a:effectLst/>
                        </a:rPr>
                        <a:t>&gt;1</a:t>
                      </a:r>
                      <a:endParaRPr lang="en-US" sz="1400" b="0" i="0" u="none" strike="noStrike" dirty="0">
                        <a:solidFill>
                          <a:srgbClr val="000000"/>
                        </a:solidFill>
                        <a:effectLst/>
                        <a:latin typeface="Calibri"/>
                      </a:endParaRPr>
                    </a:p>
                  </a:txBody>
                  <a:tcPr marL="0" marR="0" marT="0" marB="0" anchor="b"/>
                </a:tc>
                <a:tc>
                  <a:txBody>
                    <a:bodyPr/>
                    <a:lstStyle/>
                    <a:p>
                      <a:pPr algn="ctr" fontAlgn="b"/>
                      <a:r>
                        <a:rPr lang="en-US" sz="1400" u="none" strike="noStrike" dirty="0">
                          <a:effectLst/>
                        </a:rPr>
                        <a:t>ANY</a:t>
                      </a:r>
                      <a:endParaRPr lang="en-US" sz="1400" b="0" i="0" u="none" strike="noStrike" dirty="0">
                        <a:solidFill>
                          <a:srgbClr val="000000"/>
                        </a:solidFill>
                        <a:effectLst/>
                        <a:latin typeface="Calibri"/>
                      </a:endParaRPr>
                    </a:p>
                  </a:txBody>
                  <a:tcPr marL="0" marR="0" marT="0" marB="0" anchor="b"/>
                </a:tc>
                <a:tc>
                  <a:txBody>
                    <a:bodyPr/>
                    <a:lstStyle/>
                    <a:p>
                      <a:pPr algn="l" fontAlgn="b"/>
                      <a:r>
                        <a:rPr lang="en-US" sz="1400" u="none" strike="noStrike" dirty="0" smtClean="0">
                          <a:effectLst/>
                        </a:rPr>
                        <a:t>Configure in </a:t>
                      </a:r>
                      <a:r>
                        <a:rPr lang="en-US" sz="1400" u="none" strike="noStrike" dirty="0" err="1" smtClean="0">
                          <a:effectLst/>
                        </a:rPr>
                        <a:t>FieldMetaData</a:t>
                      </a:r>
                      <a:endParaRPr lang="en-US" sz="1400" b="0" i="0" u="none" strike="noStrike" dirty="0">
                        <a:solidFill>
                          <a:srgbClr val="000000"/>
                        </a:solidFill>
                        <a:effectLst/>
                        <a:latin typeface="Calibri"/>
                      </a:endParaRPr>
                    </a:p>
                  </a:txBody>
                  <a:tcPr marL="0" marR="0" marT="0" marB="0" anchor="b"/>
                </a:tc>
              </a:tr>
              <a:tr h="329610">
                <a:tc>
                  <a:txBody>
                    <a:bodyPr/>
                    <a:lstStyle/>
                    <a:p>
                      <a:pPr algn="ctr" fontAlgn="b"/>
                      <a:r>
                        <a:rPr lang="en-US" sz="1400" u="none" strike="noStrike" dirty="0">
                          <a:effectLst/>
                        </a:rPr>
                        <a:t>Choice</a:t>
                      </a:r>
                      <a:endParaRPr lang="en-US" sz="1400" b="0" i="0" u="none" strike="noStrike" dirty="0">
                        <a:solidFill>
                          <a:srgbClr val="000000"/>
                        </a:solidFill>
                        <a:effectLst/>
                        <a:latin typeface="Calibri"/>
                      </a:endParaRPr>
                    </a:p>
                  </a:txBody>
                  <a:tcPr marL="0" marR="0" marT="0" marB="0" anchor="b"/>
                </a:tc>
                <a:tc>
                  <a:txBody>
                    <a:bodyPr/>
                    <a:lstStyle/>
                    <a:p>
                      <a:pPr algn="ctr" fontAlgn="b"/>
                      <a:r>
                        <a:rPr lang="en-US" sz="1400" u="none" strike="noStrike" dirty="0">
                          <a:effectLst/>
                        </a:rPr>
                        <a:t>&lt;=1</a:t>
                      </a:r>
                      <a:endParaRPr lang="en-US" sz="1400" b="0" i="0" u="none" strike="noStrike" dirty="0">
                        <a:solidFill>
                          <a:srgbClr val="000000"/>
                        </a:solidFill>
                        <a:effectLst/>
                        <a:latin typeface="Calibri"/>
                      </a:endParaRPr>
                    </a:p>
                  </a:txBody>
                  <a:tcPr marL="0" marR="0" marT="0" marB="0" anchor="b"/>
                </a:tc>
                <a:tc>
                  <a:txBody>
                    <a:bodyPr/>
                    <a:lstStyle/>
                    <a:p>
                      <a:pPr algn="ctr" fontAlgn="b"/>
                      <a:r>
                        <a:rPr lang="en-US" sz="1400" u="none" strike="noStrike" dirty="0">
                          <a:effectLst/>
                        </a:rPr>
                        <a:t>&lt;=1</a:t>
                      </a:r>
                      <a:endParaRPr lang="en-US" sz="1400" b="0" i="0" u="none" strike="noStrike" dirty="0">
                        <a:solidFill>
                          <a:srgbClr val="000000"/>
                        </a:solidFill>
                        <a:effectLst/>
                        <a:latin typeface="Calibri"/>
                      </a:endParaRPr>
                    </a:p>
                  </a:txBody>
                  <a:tcPr marL="0" marR="0" marT="0" marB="0" anchor="b"/>
                </a:tc>
                <a:tc>
                  <a:txBody>
                    <a:bodyPr/>
                    <a:lstStyle/>
                    <a:p>
                      <a:pPr algn="ctr" fontAlgn="b"/>
                      <a:r>
                        <a:rPr lang="en-US" sz="1400" u="none" strike="noStrike" dirty="0">
                          <a:effectLst/>
                        </a:rPr>
                        <a:t>TEXTBOX</a:t>
                      </a:r>
                      <a:endParaRPr lang="en-US" sz="1400" b="0" i="0" u="none" strike="noStrike" dirty="0">
                        <a:solidFill>
                          <a:srgbClr val="000000"/>
                        </a:solidFill>
                        <a:effectLst/>
                        <a:latin typeface="Calibri"/>
                      </a:endParaRPr>
                    </a:p>
                  </a:txBody>
                  <a:tcPr marL="0" marR="0" marT="0" marB="0" anchor="b"/>
                </a:tc>
                <a:tc>
                  <a:txBody>
                    <a:bodyPr/>
                    <a:lstStyle/>
                    <a:p>
                      <a:pPr algn="l" fontAlgn="b"/>
                      <a:r>
                        <a:rPr lang="en-US" sz="1400" u="none" strike="noStrike" dirty="0" smtClean="0">
                          <a:effectLst/>
                        </a:rPr>
                        <a:t>Configure in </a:t>
                      </a:r>
                      <a:r>
                        <a:rPr lang="en-US" sz="1400" u="none" strike="noStrike" dirty="0" err="1" smtClean="0">
                          <a:effectLst/>
                        </a:rPr>
                        <a:t>FieldMetaData</a:t>
                      </a:r>
                      <a:endParaRPr lang="en-US" sz="1400" b="0" i="0" u="none" strike="noStrike" dirty="0">
                        <a:solidFill>
                          <a:srgbClr val="000000"/>
                        </a:solidFill>
                        <a:effectLst/>
                        <a:latin typeface="Calibri"/>
                      </a:endParaRPr>
                    </a:p>
                  </a:txBody>
                  <a:tcPr marL="0" marR="0" marT="0" marB="0" anchor="b"/>
                </a:tc>
              </a:tr>
              <a:tr h="587238">
                <a:tc>
                  <a:txBody>
                    <a:bodyPr/>
                    <a:lstStyle/>
                    <a:p>
                      <a:pPr algn="ctr" fontAlgn="b"/>
                      <a:r>
                        <a:rPr lang="en-US" sz="1400" u="none" strike="noStrike">
                          <a:effectLst/>
                        </a:rPr>
                        <a:t>Choice</a:t>
                      </a:r>
                      <a:endParaRPr lang="en-US" sz="1400" b="0" i="0" u="none" strike="noStrike">
                        <a:solidFill>
                          <a:srgbClr val="000000"/>
                        </a:solidFill>
                        <a:effectLst/>
                        <a:latin typeface="Calibri"/>
                      </a:endParaRPr>
                    </a:p>
                  </a:txBody>
                  <a:tcPr marL="0" marR="0" marT="0"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0" marR="0" marT="0" marB="0" anchor="b"/>
                </a:tc>
                <a:tc>
                  <a:txBody>
                    <a:bodyPr/>
                    <a:lstStyle/>
                    <a:p>
                      <a:pPr algn="ctr" fontAlgn="b"/>
                      <a:r>
                        <a:rPr lang="en-US" sz="1400" u="none" strike="noStrike" dirty="0">
                          <a:effectLst/>
                        </a:rPr>
                        <a:t>1</a:t>
                      </a:r>
                      <a:endParaRPr lang="en-US" sz="1400" b="0" i="0" u="none" strike="noStrike" dirty="0">
                        <a:solidFill>
                          <a:srgbClr val="000000"/>
                        </a:solidFill>
                        <a:effectLst/>
                        <a:latin typeface="Calibri"/>
                      </a:endParaRPr>
                    </a:p>
                  </a:txBody>
                  <a:tcPr marL="0" marR="0" marT="0" marB="0" anchor="b"/>
                </a:tc>
                <a:tc>
                  <a:txBody>
                    <a:bodyPr/>
                    <a:lstStyle/>
                    <a:p>
                      <a:pPr algn="ctr" fontAlgn="b"/>
                      <a:r>
                        <a:rPr lang="en-US" sz="1400" u="none" strike="noStrike" dirty="0">
                          <a:effectLst/>
                        </a:rPr>
                        <a:t>DROPDOWN</a:t>
                      </a:r>
                      <a:endParaRPr lang="en-US" sz="1400" b="0" i="0" u="none" strike="noStrike" dirty="0">
                        <a:solidFill>
                          <a:srgbClr val="000000"/>
                        </a:solidFill>
                        <a:effectLst/>
                        <a:latin typeface="Calibri"/>
                      </a:endParaRPr>
                    </a:p>
                  </a:txBody>
                  <a:tcPr marL="0" marR="0" marT="0" marB="0" anchor="b"/>
                </a:tc>
                <a:tc>
                  <a:txBody>
                    <a:bodyPr/>
                    <a:lstStyle/>
                    <a:p>
                      <a:pPr algn="l" fontAlgn="b"/>
                      <a:r>
                        <a:rPr lang="en-US" sz="1400" u="none" strike="noStrike" dirty="0" smtClean="0">
                          <a:effectLst/>
                        </a:rPr>
                        <a:t>Write Include DT</a:t>
                      </a:r>
                      <a:r>
                        <a:rPr lang="en-US" sz="1400" u="none" strike="noStrike" baseline="0" dirty="0" smtClean="0">
                          <a:effectLst/>
                        </a:rPr>
                        <a:t> to a</a:t>
                      </a:r>
                      <a:r>
                        <a:rPr lang="en-US" sz="1400" u="none" strike="noStrike" dirty="0" smtClean="0">
                          <a:effectLst/>
                        </a:rPr>
                        <a:t>dd ‘Choose One’ value</a:t>
                      </a:r>
                      <a:endParaRPr lang="en-US" sz="1400" b="0" i="0" u="none" strike="noStrike" dirty="0">
                        <a:solidFill>
                          <a:srgbClr val="000000"/>
                        </a:solidFill>
                        <a:effectLst/>
                        <a:latin typeface="Calibri"/>
                      </a:endParaRPr>
                    </a:p>
                  </a:txBody>
                  <a:tcPr marL="0" marR="0" marT="0" marB="0" anchor="b"/>
                </a:tc>
              </a:tr>
              <a:tr h="587238">
                <a:tc>
                  <a:txBody>
                    <a:bodyPr/>
                    <a:lstStyle/>
                    <a:p>
                      <a:pPr algn="ctr" fontAlgn="b"/>
                      <a:r>
                        <a:rPr lang="en-US" sz="1400" u="none" strike="noStrike">
                          <a:effectLst/>
                        </a:rPr>
                        <a:t>Choice</a:t>
                      </a:r>
                      <a:endParaRPr lang="en-US" sz="1400" b="0" i="0" u="none" strike="noStrike">
                        <a:solidFill>
                          <a:srgbClr val="000000"/>
                        </a:solidFill>
                        <a:effectLst/>
                        <a:latin typeface="Calibri"/>
                      </a:endParaRPr>
                    </a:p>
                  </a:txBody>
                  <a:tcPr marL="0" marR="0" marT="0" marB="0" anchor="b"/>
                </a:tc>
                <a:tc>
                  <a:txBody>
                    <a:bodyPr/>
                    <a:lstStyle/>
                    <a:p>
                      <a:pPr algn="ctr" fontAlgn="b"/>
                      <a:r>
                        <a:rPr lang="en-US" sz="1400" u="none" strike="noStrike">
                          <a:effectLst/>
                        </a:rPr>
                        <a:t>1</a:t>
                      </a:r>
                      <a:endParaRPr lang="en-US" sz="1400" b="0" i="0" u="none" strike="noStrike">
                        <a:solidFill>
                          <a:srgbClr val="000000"/>
                        </a:solidFill>
                        <a:effectLst/>
                        <a:latin typeface="Calibri"/>
                      </a:endParaRPr>
                    </a:p>
                  </a:txBody>
                  <a:tcPr marL="0" marR="0" marT="0" marB="0" anchor="b"/>
                </a:tc>
                <a:tc>
                  <a:txBody>
                    <a:bodyPr/>
                    <a:lstStyle/>
                    <a:p>
                      <a:pPr algn="ctr" fontAlgn="b"/>
                      <a:r>
                        <a:rPr lang="en-US" sz="1400" u="none" strike="noStrike" dirty="0">
                          <a:effectLst/>
                        </a:rPr>
                        <a:t>1</a:t>
                      </a:r>
                      <a:endParaRPr lang="en-US" sz="1400" b="0" i="0" u="none" strike="noStrike" dirty="0">
                        <a:solidFill>
                          <a:srgbClr val="000000"/>
                        </a:solidFill>
                        <a:effectLst/>
                        <a:latin typeface="Calibri"/>
                      </a:endParaRPr>
                    </a:p>
                  </a:txBody>
                  <a:tcPr marL="0" marR="0" marT="0" marB="0" anchor="b"/>
                </a:tc>
                <a:tc>
                  <a:txBody>
                    <a:bodyPr/>
                    <a:lstStyle/>
                    <a:p>
                      <a:pPr algn="ctr" fontAlgn="b"/>
                      <a:r>
                        <a:rPr lang="en-US" sz="1400" u="none" strike="noStrike" dirty="0">
                          <a:effectLst/>
                        </a:rPr>
                        <a:t>DROPDOWN</a:t>
                      </a:r>
                      <a:endParaRPr lang="en-US" sz="1400" b="0" i="0" u="none" strike="noStrike" dirty="0">
                        <a:solidFill>
                          <a:srgbClr val="000000"/>
                        </a:solidFill>
                        <a:effectLst/>
                        <a:latin typeface="Calibri"/>
                      </a:endParaRPr>
                    </a:p>
                  </a:txBody>
                  <a:tcPr marL="0" marR="0" marT="0" marB="0" anchor="b"/>
                </a:tc>
                <a:tc>
                  <a:txBody>
                    <a:bodyPr/>
                    <a:lstStyle/>
                    <a:p>
                      <a:pPr algn="l" fontAlgn="b"/>
                      <a:r>
                        <a:rPr lang="en-US" sz="1400" u="none" strike="noStrike" dirty="0" smtClean="0">
                          <a:effectLst/>
                        </a:rPr>
                        <a:t>Write </a:t>
                      </a:r>
                      <a:r>
                        <a:rPr lang="en-US" sz="1400" u="none" strike="noStrike" dirty="0" err="1" smtClean="0">
                          <a:effectLst/>
                        </a:rPr>
                        <a:t>SetValue</a:t>
                      </a:r>
                      <a:r>
                        <a:rPr lang="en-US" sz="1400" u="none" strike="noStrike" dirty="0" smtClean="0">
                          <a:effectLst/>
                        </a:rPr>
                        <a:t> DT to have first </a:t>
                      </a:r>
                      <a:r>
                        <a:rPr lang="en-US" sz="1400" u="none" strike="noStrike" dirty="0" err="1">
                          <a:effectLst/>
                        </a:rPr>
                        <a:t>val</a:t>
                      </a:r>
                      <a:r>
                        <a:rPr lang="en-US" sz="1400" u="none" strike="noStrike" dirty="0">
                          <a:effectLst/>
                        </a:rPr>
                        <a:t> in </a:t>
                      </a:r>
                      <a:r>
                        <a:rPr lang="en-US" sz="1400" u="none" strike="noStrike" dirty="0" smtClean="0">
                          <a:effectLst/>
                        </a:rPr>
                        <a:t>dropdown as default value</a:t>
                      </a:r>
                      <a:endParaRPr lang="en-US" sz="1400" b="0" i="0" u="none" strike="noStrike" dirty="0">
                        <a:solidFill>
                          <a:srgbClr val="000000"/>
                        </a:solidFill>
                        <a:effectLst/>
                        <a:latin typeface="Calibri"/>
                      </a:endParaRPr>
                    </a:p>
                  </a:txBody>
                  <a:tcPr marL="0" marR="0" marT="0" marB="0" anchor="b"/>
                </a:tc>
              </a:tr>
              <a:tr h="587238">
                <a:tc>
                  <a:txBody>
                    <a:bodyPr/>
                    <a:lstStyle/>
                    <a:p>
                      <a:pPr algn="ctr" fontAlgn="b"/>
                      <a:r>
                        <a:rPr lang="en-US" sz="1400" u="none" strike="noStrike">
                          <a:effectLst/>
                        </a:rPr>
                        <a:t> </a:t>
                      </a:r>
                      <a:endParaRPr lang="en-US" sz="1400" b="0" i="0" u="none" strike="noStrike">
                        <a:solidFill>
                          <a:srgbClr val="000000"/>
                        </a:solidFill>
                        <a:effectLst/>
                        <a:latin typeface="Calibri"/>
                      </a:endParaRPr>
                    </a:p>
                  </a:txBody>
                  <a:tcPr marL="0" marR="0" marT="0" marB="0" anchor="b"/>
                </a:tc>
                <a:tc>
                  <a:txBody>
                    <a:bodyPr/>
                    <a:lstStyle/>
                    <a:p>
                      <a:pPr algn="ctr" fontAlgn="b"/>
                      <a:r>
                        <a:rPr lang="en-US" sz="1400" u="none" strike="noStrike">
                          <a:effectLst/>
                        </a:rPr>
                        <a:t> </a:t>
                      </a:r>
                      <a:endParaRPr lang="en-US" sz="1400" b="0" i="0" u="none" strike="noStrike">
                        <a:solidFill>
                          <a:srgbClr val="000000"/>
                        </a:solidFill>
                        <a:effectLst/>
                        <a:latin typeface="Calibri"/>
                      </a:endParaRPr>
                    </a:p>
                  </a:txBody>
                  <a:tcPr marL="0" marR="0" marT="0" marB="0" anchor="b"/>
                </a:tc>
                <a:tc>
                  <a:txBody>
                    <a:bodyPr/>
                    <a:lstStyle/>
                    <a:p>
                      <a:pPr algn="ctr" fontAlgn="b"/>
                      <a:r>
                        <a:rPr lang="en-US" sz="1400" u="none" strike="noStrike" dirty="0">
                          <a:effectLst/>
                        </a:rPr>
                        <a:t> </a:t>
                      </a:r>
                      <a:endParaRPr lang="en-US" sz="1400" b="0" i="0" u="none" strike="noStrike" dirty="0">
                        <a:solidFill>
                          <a:srgbClr val="000000"/>
                        </a:solidFill>
                        <a:effectLst/>
                        <a:latin typeface="Calibri"/>
                      </a:endParaRPr>
                    </a:p>
                  </a:txBody>
                  <a:tcPr marL="0" marR="0" marT="0" marB="0" anchor="b"/>
                </a:tc>
                <a:tc>
                  <a:txBody>
                    <a:bodyPr/>
                    <a:lstStyle/>
                    <a:p>
                      <a:pPr algn="ctr" fontAlgn="b"/>
                      <a:r>
                        <a:rPr lang="en-US" sz="1400" u="none" strike="noStrike" dirty="0">
                          <a:effectLst/>
                        </a:rPr>
                        <a:t> </a:t>
                      </a:r>
                      <a:endParaRPr lang="en-US" sz="1400" b="0" i="0" u="none" strike="noStrike" dirty="0">
                        <a:solidFill>
                          <a:srgbClr val="000000"/>
                        </a:solidFill>
                        <a:effectLst/>
                        <a:latin typeface="Calibri"/>
                      </a:endParaRPr>
                    </a:p>
                  </a:txBody>
                  <a:tcPr marL="0" marR="0" marT="0"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0" marR="0" marT="0" marB="0" anchor="b"/>
                </a:tc>
              </a:tr>
              <a:tr h="587238">
                <a:tc>
                  <a:txBody>
                    <a:bodyPr/>
                    <a:lstStyle/>
                    <a:p>
                      <a:pPr algn="ctr" fontAlgn="b"/>
                      <a:r>
                        <a:rPr lang="en-US" sz="1400" u="none" strike="noStrike" dirty="0">
                          <a:effectLst/>
                        </a:rPr>
                        <a:t>Optional</a:t>
                      </a:r>
                      <a:endParaRPr lang="en-US" sz="1400" b="0" i="0" u="none" strike="noStrike" dirty="0">
                        <a:solidFill>
                          <a:srgbClr val="000000"/>
                        </a:solidFill>
                        <a:effectLst/>
                        <a:latin typeface="Calibri"/>
                      </a:endParaRPr>
                    </a:p>
                  </a:txBody>
                  <a:tcPr marL="0" marR="0" marT="0" marB="0" anchor="b"/>
                </a:tc>
                <a:tc>
                  <a:txBody>
                    <a:bodyPr/>
                    <a:lstStyle/>
                    <a:p>
                      <a:pPr algn="ctr" fontAlgn="b"/>
                      <a:r>
                        <a:rPr lang="en-US" sz="1400" u="none" strike="noStrike" dirty="0">
                          <a:effectLst/>
                        </a:rPr>
                        <a:t>ANY</a:t>
                      </a:r>
                      <a:endParaRPr lang="en-US" sz="1400" b="0" i="0" u="none" strike="noStrike" dirty="0">
                        <a:solidFill>
                          <a:srgbClr val="000000"/>
                        </a:solidFill>
                        <a:effectLst/>
                        <a:latin typeface="Calibri"/>
                      </a:endParaRPr>
                    </a:p>
                  </a:txBody>
                  <a:tcPr marL="0" marR="0" marT="0" marB="0" anchor="b"/>
                </a:tc>
                <a:tc>
                  <a:txBody>
                    <a:bodyPr/>
                    <a:lstStyle/>
                    <a:p>
                      <a:pPr algn="ctr" fontAlgn="b"/>
                      <a:r>
                        <a:rPr lang="en-US" sz="1400" u="none" strike="noStrike" dirty="0">
                          <a:effectLst/>
                        </a:rPr>
                        <a:t>ANY</a:t>
                      </a:r>
                      <a:endParaRPr lang="en-US" sz="1400" b="0" i="0" u="none" strike="noStrike" dirty="0">
                        <a:solidFill>
                          <a:srgbClr val="000000"/>
                        </a:solidFill>
                        <a:effectLst/>
                        <a:latin typeface="Calibri"/>
                      </a:endParaRPr>
                    </a:p>
                  </a:txBody>
                  <a:tcPr marL="0" marR="0" marT="0" marB="0" anchor="b"/>
                </a:tc>
                <a:tc>
                  <a:txBody>
                    <a:bodyPr/>
                    <a:lstStyle/>
                    <a:p>
                      <a:pPr algn="ctr" fontAlgn="b"/>
                      <a:r>
                        <a:rPr lang="en-US" sz="1400" u="none" strike="noStrike" dirty="0">
                          <a:effectLst/>
                        </a:rPr>
                        <a:t>ANY</a:t>
                      </a:r>
                      <a:endParaRPr lang="en-US" sz="1400" b="0" i="0" u="none" strike="noStrike" dirty="0">
                        <a:solidFill>
                          <a:srgbClr val="000000"/>
                        </a:solidFill>
                        <a:effectLst/>
                        <a:latin typeface="Calibri"/>
                      </a:endParaRPr>
                    </a:p>
                  </a:txBody>
                  <a:tcPr marL="0" marR="0" marT="0" marB="0" anchor="b"/>
                </a:tc>
                <a:tc>
                  <a:txBody>
                    <a:bodyPr/>
                    <a:lstStyle/>
                    <a:p>
                      <a:pPr marL="0" marR="0" indent="0" algn="l" defTabSz="914342" rtl="0" eaLnBrk="1" fontAlgn="b" latinLnBrk="0" hangingPunct="1">
                        <a:lnSpc>
                          <a:spcPct val="100000"/>
                        </a:lnSpc>
                        <a:spcBef>
                          <a:spcPts val="0"/>
                        </a:spcBef>
                        <a:spcAft>
                          <a:spcPts val="0"/>
                        </a:spcAft>
                        <a:buClrTx/>
                        <a:buSzTx/>
                        <a:buFontTx/>
                        <a:buNone/>
                        <a:tabLst/>
                        <a:defRPr/>
                      </a:pPr>
                      <a:r>
                        <a:rPr lang="en-US" sz="1400" u="none" strike="noStrike" dirty="0" smtClean="0">
                          <a:effectLst/>
                        </a:rPr>
                        <a:t>Configure in </a:t>
                      </a:r>
                      <a:r>
                        <a:rPr lang="en-US" sz="1400" u="none" strike="noStrike" dirty="0" err="1" smtClean="0">
                          <a:effectLst/>
                        </a:rPr>
                        <a:t>FieldMetaData</a:t>
                      </a:r>
                      <a:endParaRPr lang="en-US" sz="1400" b="0" i="0" u="none" strike="noStrike" dirty="0" smtClean="0">
                        <a:solidFill>
                          <a:srgbClr val="000000"/>
                        </a:solidFill>
                        <a:effectLst/>
                        <a:latin typeface="Calibri"/>
                      </a:endParaRPr>
                    </a:p>
                  </a:txBody>
                  <a:tcPr marL="0" marR="0" marT="0" marB="0" anchor="b"/>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19500030"/>
              </p:ext>
            </p:extLst>
          </p:nvPr>
        </p:nvGraphicFramePr>
        <p:xfrm>
          <a:off x="1365250" y="2895600"/>
          <a:ext cx="6413499" cy="1066800"/>
        </p:xfrm>
        <a:graphic>
          <a:graphicData uri="http://schemas.openxmlformats.org/drawingml/2006/table">
            <a:tbl>
              <a:tblPr>
                <a:tableStyleId>{5C22544A-7EE6-4342-B048-85BDC9FD1C3A}</a:tableStyleId>
              </a:tblPr>
              <a:tblGrid>
                <a:gridCol w="609298"/>
                <a:gridCol w="828265"/>
                <a:gridCol w="748929"/>
                <a:gridCol w="888560"/>
                <a:gridCol w="3338447"/>
              </a:tblGrid>
              <a:tr h="152400">
                <a:tc>
                  <a:txBody>
                    <a:bodyPr/>
                    <a:lstStyle/>
                    <a:p>
                      <a:pPr algn="l" fontAlgn="b"/>
                      <a:r>
                        <a:rPr lang="en-US" sz="900" u="none" strike="noStrike" dirty="0">
                          <a:effectLst/>
                        </a:rPr>
                        <a:t>Type</a:t>
                      </a:r>
                      <a:endParaRPr lang="en-US" sz="900" b="1"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Minoccurs</a:t>
                      </a:r>
                      <a:endParaRPr lang="en-US" sz="900" b="1"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Maxoccurs</a:t>
                      </a:r>
                      <a:endParaRPr lang="en-US" sz="900" b="1"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Field Type</a:t>
                      </a:r>
                      <a:endParaRPr lang="en-US" sz="900" b="1"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Inference</a:t>
                      </a:r>
                      <a:endParaRPr lang="en-US" sz="900" b="1" i="0" u="none" strike="noStrike">
                        <a:solidFill>
                          <a:srgbClr val="000000"/>
                        </a:solidFill>
                        <a:effectLst/>
                        <a:latin typeface="Calibri"/>
                      </a:endParaRPr>
                    </a:p>
                  </a:txBody>
                  <a:tcPr marL="0" marR="0" marT="0" marB="0" anchor="b">
                    <a:solidFill>
                      <a:schemeClr val="tx1">
                        <a:lumMod val="10000"/>
                        <a:lumOff val="90000"/>
                      </a:schemeClr>
                    </a:solidFill>
                  </a:tcPr>
                </a:tc>
              </a:tr>
              <a:tr h="152400">
                <a:tc>
                  <a:txBody>
                    <a:bodyPr/>
                    <a:lstStyle/>
                    <a:p>
                      <a:pPr algn="l" fontAlgn="b"/>
                      <a:r>
                        <a:rPr lang="en-US" sz="900" u="none" strike="noStrike">
                          <a:effectLst/>
                        </a:rPr>
                        <a:t>Choice</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dirty="0">
                          <a:effectLst/>
                        </a:rPr>
                        <a:t>ANY</a:t>
                      </a:r>
                      <a:endParaRPr lang="en-US" sz="9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dirty="0">
                          <a:effectLst/>
                        </a:rPr>
                        <a:t>&gt;1</a:t>
                      </a:r>
                      <a:endParaRPr lang="en-US" sz="9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ANY</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Ignore</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r>
              <a:tr h="152400">
                <a:tc>
                  <a:txBody>
                    <a:bodyPr/>
                    <a:lstStyle/>
                    <a:p>
                      <a:pPr algn="l" fontAlgn="b"/>
                      <a:r>
                        <a:rPr lang="en-US" sz="900" u="none" strike="noStrike">
                          <a:effectLst/>
                        </a:rPr>
                        <a:t>Choice</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dirty="0">
                          <a:effectLst/>
                        </a:rPr>
                        <a:t>&lt;=1</a:t>
                      </a:r>
                      <a:endParaRPr lang="en-US" sz="9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dirty="0">
                          <a:effectLst/>
                        </a:rPr>
                        <a:t>&lt;=1</a:t>
                      </a:r>
                      <a:endParaRPr lang="en-US" sz="9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TEXTBOX</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Ignore</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r>
              <a:tr h="152400">
                <a:tc>
                  <a:txBody>
                    <a:bodyPr/>
                    <a:lstStyle/>
                    <a:p>
                      <a:pPr algn="l" fontAlgn="b"/>
                      <a:r>
                        <a:rPr lang="en-US" sz="900" u="none" strike="noStrike">
                          <a:effectLst/>
                        </a:rPr>
                        <a:t>Choice</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r" fontAlgn="b"/>
                      <a:r>
                        <a:rPr lang="en-US" sz="900" u="none" strike="noStrike">
                          <a:effectLst/>
                        </a:rPr>
                        <a:t>0</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r" fontAlgn="b"/>
                      <a:r>
                        <a:rPr lang="en-US" sz="900" u="none" strike="noStrike" dirty="0">
                          <a:effectLst/>
                        </a:rPr>
                        <a:t>1</a:t>
                      </a:r>
                      <a:endParaRPr lang="en-US" sz="9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dirty="0">
                          <a:effectLst/>
                        </a:rPr>
                        <a:t>DROPDOWN</a:t>
                      </a:r>
                      <a:endParaRPr lang="en-US" sz="9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Add Choose One</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r>
              <a:tr h="152400">
                <a:tc>
                  <a:txBody>
                    <a:bodyPr/>
                    <a:lstStyle/>
                    <a:p>
                      <a:pPr algn="l" fontAlgn="b"/>
                      <a:r>
                        <a:rPr lang="en-US" sz="900" u="none" strike="noStrike">
                          <a:effectLst/>
                        </a:rPr>
                        <a:t>Choice</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r" fontAlgn="b"/>
                      <a:r>
                        <a:rPr lang="en-US" sz="900" u="none" strike="noStrike">
                          <a:effectLst/>
                        </a:rPr>
                        <a:t>1</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r" fontAlgn="b"/>
                      <a:r>
                        <a:rPr lang="en-US" sz="900" u="none" strike="noStrike">
                          <a:effectLst/>
                        </a:rPr>
                        <a:t>1</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dirty="0">
                          <a:effectLst/>
                        </a:rPr>
                        <a:t>DROPDOWN</a:t>
                      </a:r>
                      <a:endParaRPr lang="en-US" sz="9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dirty="0">
                          <a:effectLst/>
                        </a:rPr>
                        <a:t>Set selected value as first </a:t>
                      </a:r>
                      <a:r>
                        <a:rPr lang="en-US" sz="900" u="none" strike="noStrike" dirty="0" err="1">
                          <a:effectLst/>
                        </a:rPr>
                        <a:t>val</a:t>
                      </a:r>
                      <a:r>
                        <a:rPr lang="en-US" sz="900" u="none" strike="noStrike" dirty="0">
                          <a:effectLst/>
                        </a:rPr>
                        <a:t> in dropdown</a:t>
                      </a:r>
                      <a:endParaRPr lang="en-US" sz="900" b="0" i="0" u="none" strike="noStrike" dirty="0">
                        <a:solidFill>
                          <a:srgbClr val="000000"/>
                        </a:solidFill>
                        <a:effectLst/>
                        <a:latin typeface="Calibri"/>
                      </a:endParaRPr>
                    </a:p>
                  </a:txBody>
                  <a:tcPr marL="0" marR="0" marT="0" marB="0" anchor="b">
                    <a:solidFill>
                      <a:schemeClr val="tx1">
                        <a:lumMod val="10000"/>
                        <a:lumOff val="90000"/>
                      </a:schemeClr>
                    </a:solidFill>
                  </a:tcPr>
                </a:tc>
              </a:tr>
              <a:tr h="152400">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dirty="0">
                          <a:effectLst/>
                        </a:rPr>
                        <a:t> </a:t>
                      </a:r>
                      <a:endParaRPr lang="en-US" sz="900" b="0" i="0" u="none" strike="noStrike" dirty="0">
                        <a:solidFill>
                          <a:srgbClr val="000000"/>
                        </a:solidFill>
                        <a:effectLst/>
                        <a:latin typeface="Calibri"/>
                      </a:endParaRPr>
                    </a:p>
                  </a:txBody>
                  <a:tcPr marL="0" marR="0" marT="0" marB="0" anchor="b">
                    <a:solidFill>
                      <a:schemeClr val="tx1">
                        <a:lumMod val="10000"/>
                        <a:lumOff val="90000"/>
                      </a:schemeClr>
                    </a:solidFill>
                  </a:tcPr>
                </a:tc>
              </a:tr>
              <a:tr h="152400">
                <a:tc>
                  <a:txBody>
                    <a:bodyPr/>
                    <a:lstStyle/>
                    <a:p>
                      <a:pPr algn="l" fontAlgn="b"/>
                      <a:r>
                        <a:rPr lang="en-US" sz="900" u="none" strike="noStrike">
                          <a:effectLst/>
                        </a:rPr>
                        <a:t>Optional</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ANY</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ANY</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ANY</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dirty="0">
                          <a:effectLst/>
                        </a:rPr>
                        <a:t>Ignore</a:t>
                      </a:r>
                      <a:endParaRPr lang="en-US" sz="900" b="0" i="0" u="none" strike="noStrike" dirty="0">
                        <a:solidFill>
                          <a:srgbClr val="000000"/>
                        </a:solidFill>
                        <a:effectLst/>
                        <a:latin typeface="Calibri"/>
                      </a:endParaRPr>
                    </a:p>
                  </a:txBody>
                  <a:tcPr marL="0" marR="0" marT="0" marB="0" anchor="b">
                    <a:solidFill>
                      <a:schemeClr val="tx1">
                        <a:lumMod val="10000"/>
                        <a:lumOff val="90000"/>
                      </a:schemeClr>
                    </a:solidFill>
                  </a:tcPr>
                </a:tc>
              </a:tr>
            </a:tbl>
          </a:graphicData>
        </a:graphic>
      </p:graphicFrame>
    </p:spTree>
    <p:extLst>
      <p:ext uri="{BB962C8B-B14F-4D97-AF65-F5344CB8AC3E}">
        <p14:creationId xmlns:p14="http://schemas.microsoft.com/office/powerpoint/2010/main" val="34429251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2800" dirty="0"/>
              <a:t>Plan Configuration – </a:t>
            </a:r>
            <a:r>
              <a:rPr lang="en-US" sz="2800" dirty="0" smtClean="0"/>
              <a:t>Development Cookbook (</a:t>
            </a:r>
            <a:r>
              <a:rPr lang="en-US" sz="2800" dirty="0" err="1" smtClean="0"/>
              <a:t>contd</a:t>
            </a:r>
            <a:r>
              <a:rPr lang="en-US" sz="2800" dirty="0" smtClean="0"/>
              <a:t>)</a:t>
            </a:r>
            <a:endParaRPr lang="en-US" dirty="0"/>
          </a:p>
        </p:txBody>
      </p:sp>
      <p:sp>
        <p:nvSpPr>
          <p:cNvPr id="7" name="Rectangle 6"/>
          <p:cNvSpPr/>
          <p:nvPr/>
        </p:nvSpPr>
        <p:spPr>
          <a:xfrm>
            <a:off x="152403" y="1434663"/>
            <a:ext cx="8821281" cy="4840014"/>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defTabSz="914400"/>
            <a:endParaRPr lang="en-US" sz="900" dirty="0">
              <a:solidFill>
                <a:srgbClr val="000000"/>
              </a:solidFill>
              <a:latin typeface="+mj-lt"/>
            </a:endParaRPr>
          </a:p>
        </p:txBody>
      </p:sp>
      <p:graphicFrame>
        <p:nvGraphicFramePr>
          <p:cNvPr id="3" name="Table 2"/>
          <p:cNvGraphicFramePr>
            <a:graphicFrameLocks noGrp="1"/>
          </p:cNvGraphicFramePr>
          <p:nvPr>
            <p:extLst>
              <p:ext uri="{D42A27DB-BD31-4B8C-83A1-F6EECF244321}">
                <p14:modId xmlns:p14="http://schemas.microsoft.com/office/powerpoint/2010/main" val="641031212"/>
              </p:ext>
            </p:extLst>
          </p:nvPr>
        </p:nvGraphicFramePr>
        <p:xfrm>
          <a:off x="215900" y="2889250"/>
          <a:ext cx="8712200" cy="3269920"/>
        </p:xfrm>
        <a:graphic>
          <a:graphicData uri="http://schemas.openxmlformats.org/drawingml/2006/table">
            <a:tbl>
              <a:tblPr>
                <a:tableStyleId>{5C22544A-7EE6-4342-B048-85BDC9FD1C3A}</a:tableStyleId>
              </a:tblPr>
              <a:tblGrid>
                <a:gridCol w="599120"/>
                <a:gridCol w="873716"/>
                <a:gridCol w="2059474"/>
                <a:gridCol w="1897213"/>
                <a:gridCol w="3282677"/>
              </a:tblGrid>
              <a:tr h="149780">
                <a:tc>
                  <a:txBody>
                    <a:bodyPr/>
                    <a:lstStyle/>
                    <a:p>
                      <a:pPr algn="l" fontAlgn="b"/>
                      <a:r>
                        <a:rPr lang="en-US" sz="900" b="1" u="none" strike="noStrike" dirty="0">
                          <a:effectLst/>
                        </a:rPr>
                        <a:t>Type</a:t>
                      </a:r>
                      <a:endParaRPr lang="en-US" sz="900" b="1"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b="1" u="none" strike="noStrike">
                          <a:effectLst/>
                        </a:rPr>
                        <a:t>LHS</a:t>
                      </a:r>
                      <a:endParaRPr lang="en-US" sz="900" b="1"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b="1" u="none" strike="noStrike">
                          <a:effectLst/>
                        </a:rPr>
                        <a:t>RHS</a:t>
                      </a:r>
                      <a:endParaRPr lang="en-US" sz="900" b="1"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b="1" u="none" strike="noStrike">
                          <a:effectLst/>
                        </a:rPr>
                        <a:t>Parsed Constraint</a:t>
                      </a:r>
                      <a:endParaRPr lang="en-US" sz="900" b="1"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b="1" u="none" strike="noStrike" dirty="0">
                          <a:effectLst/>
                        </a:rPr>
                        <a:t>Inference</a:t>
                      </a:r>
                      <a:endParaRPr lang="en-US" sz="900" b="1" i="0" u="none" strike="noStrike" dirty="0">
                        <a:solidFill>
                          <a:srgbClr val="000000"/>
                        </a:solidFill>
                        <a:effectLst/>
                        <a:latin typeface="Calibri"/>
                      </a:endParaRPr>
                    </a:p>
                  </a:txBody>
                  <a:tcPr marL="0" marR="0" marT="0" marB="0" anchor="b">
                    <a:solidFill>
                      <a:schemeClr val="tx1">
                        <a:lumMod val="10000"/>
                        <a:lumOff val="90000"/>
                      </a:schemeClr>
                    </a:solidFill>
                  </a:tcPr>
                </a:tc>
              </a:tr>
              <a:tr h="149780">
                <a:tc>
                  <a:txBody>
                    <a:bodyPr/>
                    <a:lstStyle/>
                    <a:p>
                      <a:pPr algn="l" fontAlgn="b"/>
                      <a:r>
                        <a:rPr lang="en-US" sz="900" u="none" strike="noStrike" dirty="0">
                          <a:effectLst/>
                        </a:rPr>
                        <a:t>Include</a:t>
                      </a:r>
                      <a:endParaRPr lang="en-US" sz="9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dirty="0">
                          <a:effectLst/>
                        </a:rPr>
                        <a:t>BLANK</a:t>
                      </a:r>
                      <a:endParaRPr lang="en-US" sz="9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Contains id which is part of Optional rule</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dirty="0">
                          <a:effectLst/>
                        </a:rPr>
                        <a:t>Ignore</a:t>
                      </a:r>
                      <a:endParaRPr lang="en-US" sz="900" b="0" i="0" u="none" strike="noStrike" dirty="0">
                        <a:solidFill>
                          <a:srgbClr val="000000"/>
                        </a:solidFill>
                        <a:effectLst/>
                        <a:latin typeface="Calibri"/>
                      </a:endParaRPr>
                    </a:p>
                  </a:txBody>
                  <a:tcPr marL="0" marR="0" marT="0" marB="0" anchor="b">
                    <a:solidFill>
                      <a:schemeClr val="tx1">
                        <a:lumMod val="10000"/>
                        <a:lumOff val="90000"/>
                      </a:schemeClr>
                    </a:solidFill>
                  </a:tcPr>
                </a:tc>
              </a:tr>
              <a:tr h="149780">
                <a:tc>
                  <a:txBody>
                    <a:bodyPr/>
                    <a:lstStyle/>
                    <a:p>
                      <a:pPr algn="l" fontAlgn="b"/>
                      <a:r>
                        <a:rPr lang="en-US" sz="900" u="none" strike="noStrike">
                          <a:effectLst/>
                        </a:rPr>
                        <a:t>Include</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dirty="0">
                          <a:effectLst/>
                        </a:rPr>
                        <a:t>BLANK</a:t>
                      </a:r>
                      <a:endParaRPr lang="en-US" sz="9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dirty="0">
                          <a:effectLst/>
                        </a:rPr>
                        <a:t>NOT BLANK and not part of Optional rule</a:t>
                      </a:r>
                      <a:endParaRPr lang="en-US" sz="9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Fire always</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r>
              <a:tr h="149780">
                <a:tc>
                  <a:txBody>
                    <a:bodyPr/>
                    <a:lstStyle/>
                    <a:p>
                      <a:pPr algn="l" fontAlgn="b"/>
                      <a:r>
                        <a:rPr lang="en-US" sz="900" u="none" strike="noStrike">
                          <a:effectLst/>
                        </a:rPr>
                        <a:t>Include</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NOT BLANK</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dirty="0">
                          <a:effectLst/>
                        </a:rPr>
                        <a:t>NOT BLANK</a:t>
                      </a:r>
                      <a:endParaRPr lang="en-US" sz="9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dirty="0">
                          <a:effectLst/>
                        </a:rPr>
                        <a:t>Contains all fields in LHS</a:t>
                      </a:r>
                      <a:endParaRPr lang="en-US" sz="9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Evaluate all Parsed constraints with AND condition</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r>
              <a:tr h="599120">
                <a:tc>
                  <a:txBody>
                    <a:bodyPr/>
                    <a:lstStyle/>
                    <a:p>
                      <a:pPr algn="l" fontAlgn="b"/>
                      <a:r>
                        <a:rPr lang="en-US" sz="900" u="none" strike="noStrike">
                          <a:effectLst/>
                        </a:rPr>
                        <a:t>Include</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dirty="0">
                          <a:effectLst/>
                        </a:rPr>
                        <a:t>NOT BLANK</a:t>
                      </a:r>
                      <a:endParaRPr lang="en-US" sz="9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dirty="0">
                          <a:effectLst/>
                        </a:rPr>
                        <a:t>NOT BLANK</a:t>
                      </a:r>
                      <a:endParaRPr lang="en-US" sz="9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dirty="0">
                          <a:effectLst/>
                        </a:rPr>
                        <a:t>DOES NOT Contain all fields in LHS</a:t>
                      </a:r>
                      <a:endParaRPr lang="en-US" sz="9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Evaluate condition as:</a:t>
                      </a:r>
                      <a:br>
                        <a:rPr lang="en-US" sz="900" u="none" strike="noStrike">
                          <a:effectLst/>
                        </a:rPr>
                      </a:br>
                      <a:r>
                        <a:rPr lang="en-US" sz="900" u="none" strike="noStrike">
                          <a:effectLst/>
                        </a:rPr>
                        <a:t>(ALL Parsed constraints with AND condition) </a:t>
                      </a:r>
                      <a:br>
                        <a:rPr lang="en-US" sz="900" u="none" strike="noStrike">
                          <a:effectLst/>
                        </a:rPr>
                      </a:br>
                      <a:r>
                        <a:rPr lang="en-US" sz="900" u="none" strike="noStrike">
                          <a:effectLst/>
                        </a:rPr>
                        <a:t>OR</a:t>
                      </a:r>
                      <a:br>
                        <a:rPr lang="en-US" sz="900" u="none" strike="noStrike">
                          <a:effectLst/>
                        </a:rPr>
                      </a:br>
                      <a:r>
                        <a:rPr lang="en-US" sz="900" u="none" strike="noStrike">
                          <a:effectLst/>
                        </a:rPr>
                        <a:t>(The all LHS field not used in constraint with OR condition) </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r>
              <a:tr h="149780">
                <a:tc>
                  <a:txBody>
                    <a:bodyPr/>
                    <a:lstStyle/>
                    <a:p>
                      <a:pPr algn="l" fontAlgn="b"/>
                      <a:r>
                        <a:rPr lang="en-US" sz="900" u="none" strike="noStrike">
                          <a:effectLst/>
                        </a:rPr>
                        <a:t>Include</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NOT BLANK</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dirty="0">
                          <a:effectLst/>
                        </a:rPr>
                        <a:t>NOT BLANK</a:t>
                      </a:r>
                      <a:endParaRPr lang="en-US" sz="9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dirty="0">
                          <a:effectLst/>
                        </a:rPr>
                        <a:t>BLANK</a:t>
                      </a:r>
                      <a:endParaRPr lang="en-US" sz="9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Evaluate all LHS with OR condition</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r>
              <a:tr h="149780">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dirty="0">
                          <a:effectLst/>
                        </a:rPr>
                        <a:t> </a:t>
                      </a:r>
                      <a:endParaRPr lang="en-US" sz="9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r>
              <a:tr h="149780">
                <a:tc>
                  <a:txBody>
                    <a:bodyPr/>
                    <a:lstStyle/>
                    <a:p>
                      <a:pPr algn="l" fontAlgn="b"/>
                      <a:r>
                        <a:rPr lang="en-US" sz="900" u="none" strike="noStrike">
                          <a:effectLst/>
                        </a:rPr>
                        <a:t>Exclude</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BLANK</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NOT BLANK</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dirty="0">
                          <a:effectLst/>
                        </a:rPr>
                        <a:t> </a:t>
                      </a:r>
                      <a:endParaRPr lang="en-US" sz="9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Fire always</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r>
              <a:tr h="149780">
                <a:tc>
                  <a:txBody>
                    <a:bodyPr/>
                    <a:lstStyle/>
                    <a:p>
                      <a:pPr algn="l" fontAlgn="b"/>
                      <a:r>
                        <a:rPr lang="en-US" sz="900" u="none" strike="noStrike">
                          <a:effectLst/>
                        </a:rPr>
                        <a:t>Exclude</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NOT BLANK</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NOT BLANK</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dirty="0">
                          <a:effectLst/>
                        </a:rPr>
                        <a:t>Contains all fields in LHS</a:t>
                      </a:r>
                      <a:endParaRPr lang="en-US" sz="9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Evaluate all Parsed constraints with AND condition</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r>
              <a:tr h="599120">
                <a:tc>
                  <a:txBody>
                    <a:bodyPr/>
                    <a:lstStyle/>
                    <a:p>
                      <a:pPr algn="l" fontAlgn="b"/>
                      <a:r>
                        <a:rPr lang="en-US" sz="900" u="none" strike="noStrike">
                          <a:effectLst/>
                        </a:rPr>
                        <a:t>Exclude</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NOT BLANK</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NOT BLANK</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dirty="0">
                          <a:effectLst/>
                        </a:rPr>
                        <a:t>DOES NOT Contain all fields in LHS</a:t>
                      </a:r>
                      <a:endParaRPr lang="en-US" sz="9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dirty="0">
                          <a:effectLst/>
                        </a:rPr>
                        <a:t>Evaluate condition as:</a:t>
                      </a:r>
                      <a:br>
                        <a:rPr lang="en-US" sz="900" u="none" strike="noStrike" dirty="0">
                          <a:effectLst/>
                        </a:rPr>
                      </a:br>
                      <a:r>
                        <a:rPr lang="en-US" sz="900" u="none" strike="noStrike" dirty="0">
                          <a:effectLst/>
                        </a:rPr>
                        <a:t>(ALL Parsed constraints with AND condition) </a:t>
                      </a:r>
                      <a:br>
                        <a:rPr lang="en-US" sz="900" u="none" strike="noStrike" dirty="0">
                          <a:effectLst/>
                        </a:rPr>
                      </a:br>
                      <a:r>
                        <a:rPr lang="en-US" sz="900" u="none" strike="noStrike" dirty="0">
                          <a:effectLst/>
                        </a:rPr>
                        <a:t>OR</a:t>
                      </a:r>
                      <a:br>
                        <a:rPr lang="en-US" sz="900" u="none" strike="noStrike" dirty="0">
                          <a:effectLst/>
                        </a:rPr>
                      </a:br>
                      <a:r>
                        <a:rPr lang="en-US" sz="900" u="none" strike="noStrike" dirty="0">
                          <a:effectLst/>
                        </a:rPr>
                        <a:t>(The all LHS field not used in constraint with OR condition) </a:t>
                      </a:r>
                      <a:endParaRPr lang="en-US" sz="900" b="0" i="0" u="none" strike="noStrike" dirty="0">
                        <a:solidFill>
                          <a:srgbClr val="000000"/>
                        </a:solidFill>
                        <a:effectLst/>
                        <a:latin typeface="Calibri"/>
                      </a:endParaRPr>
                    </a:p>
                  </a:txBody>
                  <a:tcPr marL="0" marR="0" marT="0" marB="0" anchor="b">
                    <a:solidFill>
                      <a:schemeClr val="tx1">
                        <a:lumMod val="10000"/>
                        <a:lumOff val="90000"/>
                      </a:schemeClr>
                    </a:solidFill>
                  </a:tcPr>
                </a:tc>
              </a:tr>
              <a:tr h="149780">
                <a:tc>
                  <a:txBody>
                    <a:bodyPr/>
                    <a:lstStyle/>
                    <a:p>
                      <a:pPr algn="l" fontAlgn="b"/>
                      <a:r>
                        <a:rPr lang="en-US" sz="900" u="none" strike="noStrike">
                          <a:effectLst/>
                        </a:rPr>
                        <a:t>Exclude</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NOT BLANK</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NOT BLANK</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dirty="0">
                          <a:effectLst/>
                        </a:rPr>
                        <a:t>BLANK</a:t>
                      </a:r>
                      <a:endParaRPr lang="en-US" sz="9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dirty="0">
                          <a:effectLst/>
                        </a:rPr>
                        <a:t>Evaluate all LHS with OR condition</a:t>
                      </a:r>
                      <a:endParaRPr lang="en-US" sz="900" b="0" i="0" u="none" strike="noStrike" dirty="0">
                        <a:solidFill>
                          <a:srgbClr val="000000"/>
                        </a:solidFill>
                        <a:effectLst/>
                        <a:latin typeface="Calibri"/>
                      </a:endParaRPr>
                    </a:p>
                  </a:txBody>
                  <a:tcPr marL="0" marR="0" marT="0" marB="0" anchor="b">
                    <a:solidFill>
                      <a:schemeClr val="tx1">
                        <a:lumMod val="10000"/>
                        <a:lumOff val="90000"/>
                      </a:schemeClr>
                    </a:solidFill>
                  </a:tcPr>
                </a:tc>
              </a:tr>
              <a:tr h="149780">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dirty="0">
                          <a:effectLst/>
                        </a:rPr>
                        <a:t> </a:t>
                      </a:r>
                      <a:endParaRPr lang="en-US" sz="900" b="0" i="0" u="none" strike="noStrike" dirty="0">
                        <a:solidFill>
                          <a:srgbClr val="000000"/>
                        </a:solidFill>
                        <a:effectLst/>
                        <a:latin typeface="Calibri"/>
                      </a:endParaRPr>
                    </a:p>
                  </a:txBody>
                  <a:tcPr marL="0" marR="0" marT="0" marB="0" anchor="b">
                    <a:solidFill>
                      <a:schemeClr val="tx1">
                        <a:lumMod val="10000"/>
                        <a:lumOff val="90000"/>
                      </a:schemeClr>
                    </a:solidFill>
                  </a:tcPr>
                </a:tc>
              </a:tr>
              <a:tr h="149780">
                <a:tc>
                  <a:txBody>
                    <a:bodyPr/>
                    <a:lstStyle/>
                    <a:p>
                      <a:pPr algn="l" fontAlgn="b"/>
                      <a:r>
                        <a:rPr lang="en-US" sz="900" u="none" strike="noStrike">
                          <a:effectLst/>
                        </a:rPr>
                        <a:t>setValue</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BLANK</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NOT BLANK</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NOT BLANK</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dirty="0">
                          <a:effectLst/>
                        </a:rPr>
                        <a:t>Evaluate all Parsed constraints with AND condition</a:t>
                      </a:r>
                      <a:endParaRPr lang="en-US" sz="900" b="0" i="0" u="none" strike="noStrike" dirty="0">
                        <a:solidFill>
                          <a:srgbClr val="000000"/>
                        </a:solidFill>
                        <a:effectLst/>
                        <a:latin typeface="Calibri"/>
                      </a:endParaRPr>
                    </a:p>
                  </a:txBody>
                  <a:tcPr marL="0" marR="0" marT="0" marB="0" anchor="b">
                    <a:solidFill>
                      <a:schemeClr val="tx1">
                        <a:lumMod val="10000"/>
                        <a:lumOff val="90000"/>
                      </a:schemeClr>
                    </a:solidFill>
                  </a:tcPr>
                </a:tc>
              </a:tr>
              <a:tr h="149780">
                <a:tc>
                  <a:txBody>
                    <a:bodyPr/>
                    <a:lstStyle/>
                    <a:p>
                      <a:pPr algn="l" fontAlgn="b"/>
                      <a:r>
                        <a:rPr lang="en-US" sz="900" u="none" strike="noStrike">
                          <a:effectLst/>
                        </a:rPr>
                        <a:t>setValue</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NOT BLANK</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NOT BLANK</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NOT BLANK</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dirty="0">
                          <a:effectLst/>
                        </a:rPr>
                        <a:t>Evaluate all Parsed constraints with AND condition</a:t>
                      </a:r>
                      <a:endParaRPr lang="en-US" sz="900" b="0" i="0" u="none" strike="noStrike" dirty="0">
                        <a:solidFill>
                          <a:srgbClr val="000000"/>
                        </a:solidFill>
                        <a:effectLst/>
                        <a:latin typeface="Calibri"/>
                      </a:endParaRPr>
                    </a:p>
                  </a:txBody>
                  <a:tcPr marL="0" marR="0" marT="0" marB="0" anchor="b">
                    <a:solidFill>
                      <a:schemeClr val="tx1">
                        <a:lumMod val="10000"/>
                        <a:lumOff val="90000"/>
                      </a:schemeClr>
                    </a:solidFill>
                  </a:tcPr>
                </a:tc>
              </a:tr>
              <a:tr h="149780">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dirty="0">
                          <a:effectLst/>
                        </a:rPr>
                        <a:t> </a:t>
                      </a:r>
                      <a:endParaRPr lang="en-US" sz="900" b="0" i="0" u="none" strike="noStrike" dirty="0">
                        <a:solidFill>
                          <a:srgbClr val="000000"/>
                        </a:solidFill>
                        <a:effectLst/>
                        <a:latin typeface="Calibri"/>
                      </a:endParaRPr>
                    </a:p>
                  </a:txBody>
                  <a:tcPr marL="0" marR="0" marT="0" marB="0" anchor="b">
                    <a:solidFill>
                      <a:schemeClr val="tx1">
                        <a:lumMod val="10000"/>
                        <a:lumOff val="90000"/>
                      </a:schemeClr>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20200888"/>
              </p:ext>
            </p:extLst>
          </p:nvPr>
        </p:nvGraphicFramePr>
        <p:xfrm>
          <a:off x="260350" y="1619250"/>
          <a:ext cx="8607424" cy="1066800"/>
        </p:xfrm>
        <a:graphic>
          <a:graphicData uri="http://schemas.openxmlformats.org/drawingml/2006/table">
            <a:tbl>
              <a:tblPr>
                <a:tableStyleId>{5C22544A-7EE6-4342-B048-85BDC9FD1C3A}</a:tableStyleId>
              </a:tblPr>
              <a:tblGrid>
                <a:gridCol w="558800"/>
                <a:gridCol w="942975"/>
                <a:gridCol w="2009775"/>
                <a:gridCol w="1866900"/>
                <a:gridCol w="3228974"/>
              </a:tblGrid>
              <a:tr h="152400">
                <a:tc>
                  <a:txBody>
                    <a:bodyPr/>
                    <a:lstStyle/>
                    <a:p>
                      <a:pPr algn="l" fontAlgn="b"/>
                      <a:r>
                        <a:rPr lang="en-US" sz="900" u="none" strike="noStrike" dirty="0">
                          <a:effectLst/>
                        </a:rPr>
                        <a:t>Type</a:t>
                      </a:r>
                      <a:endParaRPr lang="en-US" sz="900" b="1"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Minoccurs</a:t>
                      </a:r>
                      <a:endParaRPr lang="en-US" sz="900" b="1"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Maxoccurs</a:t>
                      </a:r>
                      <a:endParaRPr lang="en-US" sz="900" b="1"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Field Type</a:t>
                      </a:r>
                      <a:endParaRPr lang="en-US" sz="900" b="1"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Inference</a:t>
                      </a:r>
                      <a:endParaRPr lang="en-US" sz="900" b="1" i="0" u="none" strike="noStrike">
                        <a:solidFill>
                          <a:srgbClr val="000000"/>
                        </a:solidFill>
                        <a:effectLst/>
                        <a:latin typeface="Calibri"/>
                      </a:endParaRPr>
                    </a:p>
                  </a:txBody>
                  <a:tcPr marL="0" marR="0" marT="0" marB="0" anchor="b">
                    <a:solidFill>
                      <a:schemeClr val="tx1">
                        <a:lumMod val="10000"/>
                        <a:lumOff val="90000"/>
                      </a:schemeClr>
                    </a:solidFill>
                  </a:tcPr>
                </a:tc>
              </a:tr>
              <a:tr h="152400">
                <a:tc>
                  <a:txBody>
                    <a:bodyPr/>
                    <a:lstStyle/>
                    <a:p>
                      <a:pPr algn="l" fontAlgn="b"/>
                      <a:r>
                        <a:rPr lang="en-US" sz="900" u="none" strike="noStrike">
                          <a:effectLst/>
                        </a:rPr>
                        <a:t>Choice</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dirty="0">
                          <a:effectLst/>
                        </a:rPr>
                        <a:t>ANY</a:t>
                      </a:r>
                      <a:endParaRPr lang="en-US" sz="9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dirty="0">
                          <a:effectLst/>
                        </a:rPr>
                        <a:t>&gt;1</a:t>
                      </a:r>
                      <a:endParaRPr lang="en-US" sz="9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ANY</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Ignore</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r>
              <a:tr h="152400">
                <a:tc>
                  <a:txBody>
                    <a:bodyPr/>
                    <a:lstStyle/>
                    <a:p>
                      <a:pPr algn="l" fontAlgn="b"/>
                      <a:r>
                        <a:rPr lang="en-US" sz="900" u="none" strike="noStrike">
                          <a:effectLst/>
                        </a:rPr>
                        <a:t>Choice</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dirty="0">
                          <a:effectLst/>
                        </a:rPr>
                        <a:t>&lt;=1</a:t>
                      </a:r>
                      <a:endParaRPr lang="en-US" sz="9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dirty="0">
                          <a:effectLst/>
                        </a:rPr>
                        <a:t>&lt;=1</a:t>
                      </a:r>
                      <a:endParaRPr lang="en-US" sz="9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TEXTBOX</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Ignore</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r>
              <a:tr h="152400">
                <a:tc>
                  <a:txBody>
                    <a:bodyPr/>
                    <a:lstStyle/>
                    <a:p>
                      <a:pPr algn="l" fontAlgn="b"/>
                      <a:r>
                        <a:rPr lang="en-US" sz="900" u="none" strike="noStrike">
                          <a:effectLst/>
                        </a:rPr>
                        <a:t>Choice</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r" fontAlgn="b"/>
                      <a:r>
                        <a:rPr lang="en-US" sz="900" u="none" strike="noStrike">
                          <a:effectLst/>
                        </a:rPr>
                        <a:t>0</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r" fontAlgn="b"/>
                      <a:r>
                        <a:rPr lang="en-US" sz="900" u="none" strike="noStrike" dirty="0">
                          <a:effectLst/>
                        </a:rPr>
                        <a:t>1</a:t>
                      </a:r>
                      <a:endParaRPr lang="en-US" sz="9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dirty="0">
                          <a:effectLst/>
                        </a:rPr>
                        <a:t>DROPDOWN</a:t>
                      </a:r>
                      <a:endParaRPr lang="en-US" sz="9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Add Choose One</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r>
              <a:tr h="152400">
                <a:tc>
                  <a:txBody>
                    <a:bodyPr/>
                    <a:lstStyle/>
                    <a:p>
                      <a:pPr algn="l" fontAlgn="b"/>
                      <a:r>
                        <a:rPr lang="en-US" sz="900" u="none" strike="noStrike">
                          <a:effectLst/>
                        </a:rPr>
                        <a:t>Choice</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r" fontAlgn="b"/>
                      <a:r>
                        <a:rPr lang="en-US" sz="900" u="none" strike="noStrike">
                          <a:effectLst/>
                        </a:rPr>
                        <a:t>1</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r" fontAlgn="b"/>
                      <a:r>
                        <a:rPr lang="en-US" sz="900" u="none" strike="noStrike">
                          <a:effectLst/>
                        </a:rPr>
                        <a:t>1</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dirty="0">
                          <a:effectLst/>
                        </a:rPr>
                        <a:t>DROPDOWN</a:t>
                      </a:r>
                      <a:endParaRPr lang="en-US" sz="900" b="0" i="0" u="none" strike="noStrike" dirty="0">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dirty="0">
                          <a:effectLst/>
                        </a:rPr>
                        <a:t>Set selected value as first </a:t>
                      </a:r>
                      <a:r>
                        <a:rPr lang="en-US" sz="900" u="none" strike="noStrike" dirty="0" err="1">
                          <a:effectLst/>
                        </a:rPr>
                        <a:t>val</a:t>
                      </a:r>
                      <a:r>
                        <a:rPr lang="en-US" sz="900" u="none" strike="noStrike" dirty="0">
                          <a:effectLst/>
                        </a:rPr>
                        <a:t> in dropdown</a:t>
                      </a:r>
                      <a:endParaRPr lang="en-US" sz="900" b="0" i="0" u="none" strike="noStrike" dirty="0">
                        <a:solidFill>
                          <a:srgbClr val="000000"/>
                        </a:solidFill>
                        <a:effectLst/>
                        <a:latin typeface="Calibri"/>
                      </a:endParaRPr>
                    </a:p>
                  </a:txBody>
                  <a:tcPr marL="0" marR="0" marT="0" marB="0" anchor="b">
                    <a:solidFill>
                      <a:schemeClr val="tx1">
                        <a:lumMod val="10000"/>
                        <a:lumOff val="90000"/>
                      </a:schemeClr>
                    </a:solidFill>
                  </a:tcPr>
                </a:tc>
              </a:tr>
              <a:tr h="152400">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dirty="0">
                          <a:effectLst/>
                        </a:rPr>
                        <a:t> </a:t>
                      </a:r>
                      <a:endParaRPr lang="en-US" sz="900" b="0" i="0" u="none" strike="noStrike" dirty="0">
                        <a:solidFill>
                          <a:srgbClr val="000000"/>
                        </a:solidFill>
                        <a:effectLst/>
                        <a:latin typeface="Calibri"/>
                      </a:endParaRPr>
                    </a:p>
                  </a:txBody>
                  <a:tcPr marL="0" marR="0" marT="0" marB="0" anchor="b">
                    <a:solidFill>
                      <a:schemeClr val="tx1">
                        <a:lumMod val="10000"/>
                        <a:lumOff val="90000"/>
                      </a:schemeClr>
                    </a:solidFill>
                  </a:tcPr>
                </a:tc>
              </a:tr>
              <a:tr h="152400">
                <a:tc>
                  <a:txBody>
                    <a:bodyPr/>
                    <a:lstStyle/>
                    <a:p>
                      <a:pPr algn="l" fontAlgn="b"/>
                      <a:r>
                        <a:rPr lang="en-US" sz="900" u="none" strike="noStrike">
                          <a:effectLst/>
                        </a:rPr>
                        <a:t>Optional</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ANY</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ANY</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a:effectLst/>
                        </a:rPr>
                        <a:t>ANY</a:t>
                      </a:r>
                      <a:endParaRPr lang="en-US" sz="900" b="0" i="0" u="none" strike="noStrike">
                        <a:solidFill>
                          <a:srgbClr val="000000"/>
                        </a:solidFill>
                        <a:effectLst/>
                        <a:latin typeface="Calibri"/>
                      </a:endParaRPr>
                    </a:p>
                  </a:txBody>
                  <a:tcPr marL="0" marR="0" marT="0" marB="0" anchor="b">
                    <a:solidFill>
                      <a:schemeClr val="tx1">
                        <a:lumMod val="10000"/>
                        <a:lumOff val="90000"/>
                      </a:schemeClr>
                    </a:solidFill>
                  </a:tcPr>
                </a:tc>
                <a:tc>
                  <a:txBody>
                    <a:bodyPr/>
                    <a:lstStyle/>
                    <a:p>
                      <a:pPr algn="l" fontAlgn="b"/>
                      <a:r>
                        <a:rPr lang="en-US" sz="900" u="none" strike="noStrike" dirty="0">
                          <a:effectLst/>
                        </a:rPr>
                        <a:t>Ignore</a:t>
                      </a:r>
                      <a:endParaRPr lang="en-US" sz="900" b="0" i="0" u="none" strike="noStrike" dirty="0">
                        <a:solidFill>
                          <a:srgbClr val="000000"/>
                        </a:solidFill>
                        <a:effectLst/>
                        <a:latin typeface="Calibri"/>
                      </a:endParaRPr>
                    </a:p>
                  </a:txBody>
                  <a:tcPr marL="0" marR="0" marT="0" marB="0" anchor="b">
                    <a:solidFill>
                      <a:schemeClr val="tx1">
                        <a:lumMod val="10000"/>
                        <a:lumOff val="90000"/>
                      </a:schemeClr>
                    </a:solidFill>
                  </a:tcPr>
                </a:tc>
              </a:tr>
            </a:tbl>
          </a:graphicData>
        </a:graphic>
      </p:graphicFrame>
    </p:spTree>
    <p:extLst>
      <p:ext uri="{BB962C8B-B14F-4D97-AF65-F5344CB8AC3E}">
        <p14:creationId xmlns:p14="http://schemas.microsoft.com/office/powerpoint/2010/main" val="1259732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Technical Walkthrough</a:t>
            </a:r>
            <a:endParaRPr lang="en-US" dirty="0"/>
          </a:p>
        </p:txBody>
      </p:sp>
    </p:spTree>
    <p:extLst>
      <p:ext uri="{BB962C8B-B14F-4D97-AF65-F5344CB8AC3E}">
        <p14:creationId xmlns:p14="http://schemas.microsoft.com/office/powerpoint/2010/main" val="3803104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2800" dirty="0" smtClean="0"/>
              <a:t>Plan </a:t>
            </a:r>
            <a:r>
              <a:rPr lang="en-US" sz="2800" dirty="0" err="1" smtClean="0"/>
              <a:t>Config</a:t>
            </a:r>
            <a:r>
              <a:rPr lang="en-US" sz="2800" dirty="0" smtClean="0"/>
              <a:t> – Model object</a:t>
            </a:r>
            <a:endParaRPr lang="en-US" dirty="0"/>
          </a:p>
        </p:txBody>
      </p:sp>
      <p:sp>
        <p:nvSpPr>
          <p:cNvPr id="7" name="Rectangle 6"/>
          <p:cNvSpPr/>
          <p:nvPr/>
        </p:nvSpPr>
        <p:spPr>
          <a:xfrm>
            <a:off x="152403" y="1434663"/>
            <a:ext cx="8821281" cy="4840014"/>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defTabSz="914400"/>
            <a:endParaRPr lang="en-US" sz="900" dirty="0">
              <a:solidFill>
                <a:srgbClr val="000000"/>
              </a:solidFill>
              <a:latin typeface="+mj-lt"/>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191" y="1700213"/>
            <a:ext cx="7604616" cy="4030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95439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2800" dirty="0" smtClean="0"/>
              <a:t>Plan </a:t>
            </a:r>
            <a:r>
              <a:rPr lang="en-US" sz="2800" dirty="0" err="1" smtClean="0"/>
              <a:t>Config</a:t>
            </a:r>
            <a:r>
              <a:rPr lang="en-US" sz="2800" dirty="0" smtClean="0"/>
              <a:t> – </a:t>
            </a:r>
            <a:r>
              <a:rPr lang="en-US" sz="2800" dirty="0"/>
              <a:t>Design Decisions</a:t>
            </a:r>
            <a:endParaRPr lang="en-US" dirty="0"/>
          </a:p>
        </p:txBody>
      </p:sp>
      <p:sp>
        <p:nvSpPr>
          <p:cNvPr id="7" name="Rectangle 6"/>
          <p:cNvSpPr/>
          <p:nvPr/>
        </p:nvSpPr>
        <p:spPr>
          <a:xfrm>
            <a:off x="152403" y="1434663"/>
            <a:ext cx="8821281" cy="4840014"/>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defTabSz="914400"/>
            <a:endParaRPr lang="en-US" sz="900" dirty="0">
              <a:solidFill>
                <a:srgbClr val="000000"/>
              </a:solidFill>
              <a:latin typeface="+mj-lt"/>
            </a:endParaRPr>
          </a:p>
        </p:txBody>
      </p:sp>
      <p:sp>
        <p:nvSpPr>
          <p:cNvPr id="3" name="Rectangle 2"/>
          <p:cNvSpPr/>
          <p:nvPr/>
        </p:nvSpPr>
        <p:spPr>
          <a:xfrm>
            <a:off x="247650" y="1552575"/>
            <a:ext cx="6610350" cy="2917722"/>
          </a:xfrm>
          <a:prstGeom prst="rect">
            <a:avLst/>
          </a:prstGeom>
        </p:spPr>
        <p:txBody>
          <a:bodyPr wrap="square">
            <a:spAutoFit/>
          </a:bodyPr>
          <a:lstStyle/>
          <a:p>
            <a:pPr defTabSz="914342">
              <a:lnSpc>
                <a:spcPct val="90000"/>
              </a:lnSpc>
              <a:spcAft>
                <a:spcPts val="600"/>
              </a:spcAft>
              <a:buClr>
                <a:schemeClr val="accent5"/>
              </a:buClr>
            </a:pPr>
            <a:r>
              <a:rPr lang="en-US" sz="1200" dirty="0" smtClean="0">
                <a:solidFill>
                  <a:schemeClr val="bg2">
                    <a:lumMod val="50000"/>
                  </a:schemeClr>
                </a:solidFill>
              </a:rPr>
              <a:t>Current</a:t>
            </a:r>
          </a:p>
          <a:p>
            <a:pPr marL="166189" indent="-166189" defTabSz="914342">
              <a:lnSpc>
                <a:spcPct val="90000"/>
              </a:lnSpc>
              <a:spcAft>
                <a:spcPts val="600"/>
              </a:spcAft>
              <a:buClr>
                <a:schemeClr val="accent5"/>
              </a:buClr>
              <a:buFont typeface="Wingdings" pitchFamily="2" charset="2"/>
              <a:buChar char="ü"/>
            </a:pPr>
            <a:r>
              <a:rPr lang="en-US" sz="1200" dirty="0" smtClean="0">
                <a:solidFill>
                  <a:schemeClr val="bg2">
                    <a:lumMod val="50000"/>
                  </a:schemeClr>
                </a:solidFill>
              </a:rPr>
              <a:t>Resources </a:t>
            </a:r>
            <a:r>
              <a:rPr lang="en-US" sz="1200" dirty="0">
                <a:solidFill>
                  <a:schemeClr val="bg2">
                    <a:lumMod val="50000"/>
                  </a:schemeClr>
                </a:solidFill>
              </a:rPr>
              <a:t>are kept outside of EAR for configuration which avoids deployment on changes in </a:t>
            </a:r>
            <a:r>
              <a:rPr lang="en-US" sz="1200" dirty="0" smtClean="0">
                <a:solidFill>
                  <a:schemeClr val="bg2">
                    <a:lumMod val="50000"/>
                  </a:schemeClr>
                </a:solidFill>
              </a:rPr>
              <a:t>DTs </a:t>
            </a:r>
            <a:r>
              <a:rPr lang="en-US" sz="1200" dirty="0">
                <a:solidFill>
                  <a:schemeClr val="bg2">
                    <a:lumMod val="50000"/>
                  </a:schemeClr>
                </a:solidFill>
              </a:rPr>
              <a:t>or </a:t>
            </a:r>
            <a:r>
              <a:rPr lang="en-US" sz="1200" dirty="0" smtClean="0">
                <a:solidFill>
                  <a:schemeClr val="bg2">
                    <a:lumMod val="50000"/>
                  </a:schemeClr>
                </a:solidFill>
              </a:rPr>
              <a:t>DRLs</a:t>
            </a:r>
            <a:endParaRPr lang="en-US" sz="1200" dirty="0">
              <a:solidFill>
                <a:schemeClr val="bg2">
                  <a:lumMod val="50000"/>
                </a:schemeClr>
              </a:solidFill>
            </a:endParaRPr>
          </a:p>
          <a:p>
            <a:pPr marL="166189" indent="-166189" defTabSz="914342">
              <a:lnSpc>
                <a:spcPct val="90000"/>
              </a:lnSpc>
              <a:spcAft>
                <a:spcPts val="600"/>
              </a:spcAft>
              <a:buClr>
                <a:schemeClr val="accent5"/>
              </a:buClr>
              <a:buFont typeface="Wingdings" pitchFamily="2" charset="2"/>
              <a:buChar char="ü"/>
            </a:pPr>
            <a:r>
              <a:rPr lang="en-US" sz="1200" dirty="0">
                <a:solidFill>
                  <a:schemeClr val="bg2">
                    <a:lumMod val="50000"/>
                  </a:schemeClr>
                </a:solidFill>
              </a:rPr>
              <a:t>Dyna Cache Implementation for faster execution of </a:t>
            </a:r>
            <a:r>
              <a:rPr lang="en-US" sz="1200" dirty="0" smtClean="0">
                <a:solidFill>
                  <a:schemeClr val="bg2">
                    <a:lumMod val="50000"/>
                  </a:schemeClr>
                </a:solidFill>
              </a:rPr>
              <a:t>DRLs </a:t>
            </a:r>
            <a:r>
              <a:rPr lang="en-US" sz="1200" dirty="0">
                <a:solidFill>
                  <a:schemeClr val="bg2">
                    <a:lumMod val="50000"/>
                  </a:schemeClr>
                </a:solidFill>
              </a:rPr>
              <a:t>and </a:t>
            </a:r>
            <a:r>
              <a:rPr lang="en-US" sz="1200" dirty="0" smtClean="0">
                <a:solidFill>
                  <a:schemeClr val="bg2">
                    <a:lumMod val="50000"/>
                  </a:schemeClr>
                </a:solidFill>
              </a:rPr>
              <a:t>DTs</a:t>
            </a:r>
            <a:endParaRPr lang="en-US" sz="1200" dirty="0">
              <a:solidFill>
                <a:schemeClr val="bg2">
                  <a:lumMod val="50000"/>
                </a:schemeClr>
              </a:solidFill>
            </a:endParaRPr>
          </a:p>
          <a:p>
            <a:pPr marL="166189" indent="-166189" defTabSz="914342">
              <a:lnSpc>
                <a:spcPct val="90000"/>
              </a:lnSpc>
              <a:spcAft>
                <a:spcPts val="600"/>
              </a:spcAft>
              <a:buClr>
                <a:schemeClr val="accent5"/>
              </a:buClr>
              <a:buFont typeface="Wingdings" pitchFamily="2" charset="2"/>
              <a:buChar char="ü"/>
            </a:pPr>
            <a:r>
              <a:rPr lang="en-US" sz="1200" dirty="0">
                <a:solidFill>
                  <a:schemeClr val="bg2">
                    <a:lumMod val="50000"/>
                  </a:schemeClr>
                </a:solidFill>
              </a:rPr>
              <a:t>Usage of Metadata DT for configurability</a:t>
            </a:r>
          </a:p>
          <a:p>
            <a:pPr marL="166189" indent="-166189" defTabSz="914342">
              <a:lnSpc>
                <a:spcPct val="90000"/>
              </a:lnSpc>
              <a:spcAft>
                <a:spcPts val="600"/>
              </a:spcAft>
              <a:buClr>
                <a:schemeClr val="accent5"/>
              </a:buClr>
              <a:buFont typeface="Wingdings" pitchFamily="2" charset="2"/>
              <a:buChar char="ü"/>
            </a:pPr>
            <a:r>
              <a:rPr lang="en-US" sz="1200" dirty="0">
                <a:solidFill>
                  <a:schemeClr val="bg2">
                    <a:lumMod val="50000"/>
                  </a:schemeClr>
                </a:solidFill>
              </a:rPr>
              <a:t>Math utilities for comparisons which are reused across all rules.</a:t>
            </a:r>
          </a:p>
          <a:p>
            <a:pPr marL="166189" indent="-166189" defTabSz="914342">
              <a:lnSpc>
                <a:spcPct val="90000"/>
              </a:lnSpc>
              <a:spcAft>
                <a:spcPts val="600"/>
              </a:spcAft>
              <a:buClr>
                <a:schemeClr val="accent5"/>
              </a:buClr>
              <a:buFont typeface="Wingdings" pitchFamily="2" charset="2"/>
              <a:buChar char="ü"/>
            </a:pPr>
            <a:r>
              <a:rPr lang="en-US" sz="1200" dirty="0">
                <a:solidFill>
                  <a:schemeClr val="bg2">
                    <a:lumMod val="50000"/>
                  </a:schemeClr>
                </a:solidFill>
              </a:rPr>
              <a:t>Lookup values are maintained in DB for ease of maintenance.</a:t>
            </a:r>
          </a:p>
          <a:p>
            <a:pPr>
              <a:buFont typeface="Wingdings" panose="05000000000000000000" pitchFamily="2" charset="2"/>
              <a:buChar char="ü"/>
            </a:pPr>
            <a:endParaRPr lang="en-US" sz="1000" dirty="0" smtClean="0"/>
          </a:p>
          <a:p>
            <a:r>
              <a:rPr lang="en-US" sz="1000" dirty="0" smtClean="0"/>
              <a:t>Future:</a:t>
            </a:r>
          </a:p>
          <a:p>
            <a:pPr marL="166189" indent="-166189" defTabSz="914342">
              <a:lnSpc>
                <a:spcPct val="90000"/>
              </a:lnSpc>
              <a:spcAft>
                <a:spcPts val="600"/>
              </a:spcAft>
              <a:buClr>
                <a:schemeClr val="accent5"/>
              </a:buClr>
              <a:buFont typeface="Wingdings" pitchFamily="2" charset="2"/>
              <a:buChar char="ü"/>
            </a:pPr>
            <a:r>
              <a:rPr lang="en-US" sz="1000" dirty="0" smtClean="0">
                <a:solidFill>
                  <a:schemeClr val="bg2">
                    <a:lumMod val="50000"/>
                  </a:schemeClr>
                </a:solidFill>
              </a:rPr>
              <a:t>Persisting plan data as Key value pair in DB</a:t>
            </a:r>
          </a:p>
          <a:p>
            <a:pPr marL="166189" indent="-166189" defTabSz="914342">
              <a:lnSpc>
                <a:spcPct val="90000"/>
              </a:lnSpc>
              <a:spcAft>
                <a:spcPts val="600"/>
              </a:spcAft>
              <a:buClr>
                <a:schemeClr val="accent5"/>
              </a:buClr>
              <a:buFont typeface="Wingdings" pitchFamily="2" charset="2"/>
              <a:buChar char="ü"/>
            </a:pPr>
            <a:r>
              <a:rPr lang="en-US" sz="1000" dirty="0" smtClean="0">
                <a:solidFill>
                  <a:schemeClr val="bg2">
                    <a:lumMod val="50000"/>
                  </a:schemeClr>
                </a:solidFill>
              </a:rPr>
              <a:t>Caching of Reference data that is currently fetched from DB</a:t>
            </a:r>
            <a:endParaRPr lang="en-US" sz="1000" dirty="0">
              <a:solidFill>
                <a:schemeClr val="bg2">
                  <a:lumMod val="50000"/>
                </a:schemeClr>
              </a:solidFill>
            </a:endParaRPr>
          </a:p>
          <a:p>
            <a:endParaRPr lang="en-US" sz="1000" dirty="0" smtClean="0"/>
          </a:p>
          <a:p>
            <a:pPr>
              <a:buFont typeface="Wingdings" panose="05000000000000000000" pitchFamily="2" charset="2"/>
              <a:buChar char="ü"/>
            </a:pPr>
            <a:endParaRPr lang="en-US" sz="1000" dirty="0"/>
          </a:p>
          <a:p>
            <a:pPr>
              <a:buFont typeface="Wingdings" panose="05000000000000000000" pitchFamily="2" charset="2"/>
              <a:buChar char="ü"/>
            </a:pPr>
            <a:endParaRPr lang="en-US" sz="1000" dirty="0"/>
          </a:p>
        </p:txBody>
      </p:sp>
    </p:spTree>
    <p:extLst>
      <p:ext uri="{BB962C8B-B14F-4D97-AF65-F5344CB8AC3E}">
        <p14:creationId xmlns:p14="http://schemas.microsoft.com/office/powerpoint/2010/main" val="174973720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heme/theme1.xml><?xml version="1.0" encoding="utf-8"?>
<a:theme xmlns:a="http://schemas.openxmlformats.org/drawingml/2006/main" name="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F2F27FA532E1440BBB216045CCA2436" ma:contentTypeVersion="0" ma:contentTypeDescription="Create a new document." ma:contentTypeScope="" ma:versionID="3ba8609c7665c84a77543b3bac825d5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F3D6CE-F9C0-4AB1-BFB9-2749B7C931F1}">
  <ds:schemaRefs>
    <ds:schemaRef ds:uri="http://schemas.microsoft.com/sharepoint/v3/contenttype/forms"/>
  </ds:schemaRefs>
</ds:datastoreItem>
</file>

<file path=customXml/itemProps2.xml><?xml version="1.0" encoding="utf-8"?>
<ds:datastoreItem xmlns:ds="http://schemas.openxmlformats.org/officeDocument/2006/customXml" ds:itemID="{C929AEC3-7EC0-4F82-BB0A-6F9A32F6B2AD}">
  <ds:schemaRefs>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www.w3.org/XML/1998/namespace"/>
    <ds:schemaRef ds:uri="http://schemas.microsoft.com/office/2006/metadata/properties"/>
    <ds:schemaRef ds:uri="http://purl.org/dc/dcmitype/"/>
    <ds:schemaRef ds:uri="http://purl.org/dc/terms/"/>
  </ds:schemaRefs>
</ds:datastoreItem>
</file>

<file path=customXml/itemProps3.xml><?xml version="1.0" encoding="utf-8"?>
<ds:datastoreItem xmlns:ds="http://schemas.openxmlformats.org/officeDocument/2006/customXml" ds:itemID="{2EDCD6D0-C0C6-4B37-8E1F-634563C017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Corporate Presentation Template (4x3 - Normal)</Template>
  <TotalTime>1471</TotalTime>
  <Words>1877</Words>
  <Application>Microsoft Office PowerPoint</Application>
  <PresentationFormat>On-screen Show (4:3)</PresentationFormat>
  <Paragraphs>606</Paragraphs>
  <Slides>24</Slides>
  <Notes>3</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24</vt:i4>
      </vt:variant>
    </vt:vector>
  </HeadingPairs>
  <TitlesOfParts>
    <vt:vector size="28" baseType="lpstr">
      <vt:lpstr>Corporate Presentation Template (4x3 - Normal)</vt:lpstr>
      <vt:lpstr>Section break</vt:lpstr>
      <vt:lpstr>Closing slides</vt:lpstr>
      <vt:lpstr>think-cell Slide</vt:lpstr>
      <vt:lpstr>SPARC PoC – Functional and Technical Demo</vt:lpstr>
      <vt:lpstr>Plan Configuration – Existing Capabilities</vt:lpstr>
      <vt:lpstr>Plan Configuration – Future State Solution Mapping</vt:lpstr>
      <vt:lpstr>Plan Config Design</vt:lpstr>
      <vt:lpstr>Plan Configuration – Development Cookbook</vt:lpstr>
      <vt:lpstr>Plan Configuration – Development Cookbook (contd)</vt:lpstr>
      <vt:lpstr>High Level Technical Walkthrough</vt:lpstr>
      <vt:lpstr>Plan Config – Model object</vt:lpstr>
      <vt:lpstr>Plan Config – Design Decisions</vt:lpstr>
      <vt:lpstr>RE– Future State Solution Mapping</vt:lpstr>
      <vt:lpstr>Rating Engine – Existing Capabilities</vt:lpstr>
      <vt:lpstr>RE– Existing Capabilities</vt:lpstr>
      <vt:lpstr>RE – Our solution to the existing capabilities</vt:lpstr>
      <vt:lpstr>RE – Our solution to the existing capabilities</vt:lpstr>
      <vt:lpstr>Rating Engine Design</vt:lpstr>
      <vt:lpstr>Rating Engine – Development Cookbook</vt:lpstr>
      <vt:lpstr>High Level Technical Walkthrough</vt:lpstr>
      <vt:lpstr>RE – Model object</vt:lpstr>
      <vt:lpstr>Rating Engine – Design Decisions</vt:lpstr>
      <vt:lpstr>Appendix</vt:lpstr>
      <vt:lpstr>Plan Config – Existing Capabilities</vt:lpstr>
      <vt:lpstr>Plan Config – Future state solution</vt:lpstr>
      <vt:lpstr>Plan Configuration – Existing Capabilities</vt:lpstr>
      <vt:lpstr>RE – Optimizations</vt:lpstr>
    </vt:vector>
  </TitlesOfParts>
  <Company>IGATECORP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subject>ppt Template</dc:subject>
  <dc:creator>Capgemini</dc:creator>
  <cp:lastModifiedBy>Deshmukh, Aniket</cp:lastModifiedBy>
  <cp:revision>176</cp:revision>
  <dcterms:created xsi:type="dcterms:W3CDTF">2016-06-22T08:56:59Z</dcterms:created>
  <dcterms:modified xsi:type="dcterms:W3CDTF">2017-01-23T06:39:58Z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0x010100AF2F27FA532E1440BBB216045CCA2436</vt:lpwstr>
  </property>
</Properties>
</file>