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8" r:id="rId1"/>
  </p:sldMasterIdLst>
  <p:notesMasterIdLst>
    <p:notesMasterId r:id="rId12"/>
  </p:notesMasterIdLst>
  <p:sldIdLst>
    <p:sldId id="256" r:id="rId2"/>
    <p:sldId id="257" r:id="rId3"/>
    <p:sldId id="258" r:id="rId4"/>
    <p:sldId id="259" r:id="rId5"/>
    <p:sldId id="264" r:id="rId6"/>
    <p:sldId id="265" r:id="rId7"/>
    <p:sldId id="266" r:id="rId8"/>
    <p:sldId id="260" r:id="rId9"/>
    <p:sldId id="261"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KPMG%20DATA%20ANALYSIS\MODULE%202\WORKING\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KPMG%20DATA%20ANALYSIS\MODULE%202\WORKING\KPMG_VI_New_raw_data_update_final.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KPMG%20DATA%20ANALYSIS\MODULE%202\WORKING\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[KPMG_VI_New_raw_data_update_final.xlsx]PROF-INDUSTRY!PivotTable2</c:name>
    <c:fmtId val="1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'PROF-INDUSTRY'!$B$3</c:f>
              <c:strCache>
                <c:ptCount val="1"/>
                <c:pt idx="0">
                  <c:v>Total</c:v>
                </c:pt>
              </c:strCache>
            </c:strRef>
          </c:tx>
          <c:spPr>
            <a:solidFill>
              <a:schemeClr val="accent1"/>
            </a:solidFill>
            <a:ln>
              <a:noFill/>
            </a:ln>
            <a:effectLst/>
          </c:spPr>
          <c:invertIfNegative val="0"/>
          <c:cat>
            <c:strRef>
              <c:f>'PROF-INDUSTRY'!$A$4:$A$15</c:f>
              <c:strCache>
                <c:ptCount val="11"/>
                <c:pt idx="0">
                  <c:v>Argiculture</c:v>
                </c:pt>
                <c:pt idx="1">
                  <c:v>Entertainment</c:v>
                </c:pt>
                <c:pt idx="2">
                  <c:v>Financial Services</c:v>
                </c:pt>
                <c:pt idx="3">
                  <c:v>Health</c:v>
                </c:pt>
                <c:pt idx="4">
                  <c:v>IT</c:v>
                </c:pt>
                <c:pt idx="5">
                  <c:v>job_industry_category</c:v>
                </c:pt>
                <c:pt idx="6">
                  <c:v>Manufacturing</c:v>
                </c:pt>
                <c:pt idx="7">
                  <c:v>n/a</c:v>
                </c:pt>
                <c:pt idx="8">
                  <c:v>Property</c:v>
                </c:pt>
                <c:pt idx="9">
                  <c:v>Retail</c:v>
                </c:pt>
                <c:pt idx="10">
                  <c:v>Telecommunications</c:v>
                </c:pt>
              </c:strCache>
            </c:strRef>
          </c:cat>
          <c:val>
            <c:numRef>
              <c:f>'PROF-INDUSTRY'!$B$4:$B$15</c:f>
              <c:numCache>
                <c:formatCode>0</c:formatCode>
                <c:ptCount val="11"/>
                <c:pt idx="0">
                  <c:v>31332.119999999995</c:v>
                </c:pt>
                <c:pt idx="1">
                  <c:v>41324.719999999994</c:v>
                </c:pt>
                <c:pt idx="2">
                  <c:v>200922.28999999986</c:v>
                </c:pt>
                <c:pt idx="3">
                  <c:v>145745.39999999994</c:v>
                </c:pt>
                <c:pt idx="4">
                  <c:v>55547.1</c:v>
                </c:pt>
                <c:pt idx="5">
                  <c:v>1392.8400000000001</c:v>
                </c:pt>
                <c:pt idx="6">
                  <c:v>201918.90999999974</c:v>
                </c:pt>
                <c:pt idx="7">
                  <c:v>158840.35000000003</c:v>
                </c:pt>
                <c:pt idx="8">
                  <c:v>59998.330000000024</c:v>
                </c:pt>
                <c:pt idx="9">
                  <c:v>95842.600000000035</c:v>
                </c:pt>
                <c:pt idx="10">
                  <c:v>16568.879999999994</c:v>
                </c:pt>
              </c:numCache>
            </c:numRef>
          </c:val>
          <c:extLst>
            <c:ext xmlns:c16="http://schemas.microsoft.com/office/drawing/2014/chart" uri="{C3380CC4-5D6E-409C-BE32-E72D297353CC}">
              <c16:uniqueId val="{00000000-A8D2-4ACC-9ECD-6F06B197185B}"/>
            </c:ext>
          </c:extLst>
        </c:ser>
        <c:dLbls>
          <c:showLegendKey val="0"/>
          <c:showVal val="0"/>
          <c:showCatName val="0"/>
          <c:showSerName val="0"/>
          <c:showPercent val="0"/>
          <c:showBubbleSize val="0"/>
        </c:dLbls>
        <c:gapWidth val="219"/>
        <c:overlap val="-27"/>
        <c:axId val="673014760"/>
        <c:axId val="609266040"/>
      </c:barChart>
      <c:catAx>
        <c:axId val="673014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266040"/>
        <c:crosses val="autoZero"/>
        <c:auto val="1"/>
        <c:lblAlgn val="ctr"/>
        <c:lblOffset val="100"/>
        <c:noMultiLvlLbl val="0"/>
      </c:catAx>
      <c:valAx>
        <c:axId val="609266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014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[KPMG_VI_New_raw_data_update_final.xlsx]VISUALIZATION!PivotTable3</c:name>
    <c:fmtId val="4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VISUALIZATION!$B$3:$B$4</c:f>
              <c:strCache>
                <c:ptCount val="1"/>
                <c:pt idx="0">
                  <c:v>Affluent Customer</c:v>
                </c:pt>
              </c:strCache>
            </c:strRef>
          </c:tx>
          <c:spPr>
            <a:solidFill>
              <a:schemeClr val="accent1"/>
            </a:solidFill>
            <a:ln>
              <a:noFill/>
            </a:ln>
            <a:effectLst/>
          </c:spPr>
          <c:invertIfNegative val="0"/>
          <c:cat>
            <c:strRef>
              <c:f>VISUALIZATION!$A$5:$A$11</c:f>
              <c:strCache>
                <c:ptCount val="6"/>
                <c:pt idx="0">
                  <c:v>Group1</c:v>
                </c:pt>
                <c:pt idx="1">
                  <c:v>Group2</c:v>
                </c:pt>
                <c:pt idx="2">
                  <c:v>Group3</c:v>
                </c:pt>
                <c:pt idx="3">
                  <c:v>Group4</c:v>
                </c:pt>
                <c:pt idx="4">
                  <c:v>Group5</c:v>
                </c:pt>
                <c:pt idx="5">
                  <c:v>Group6</c:v>
                </c:pt>
              </c:strCache>
            </c:strRef>
          </c:cat>
          <c:val>
            <c:numRef>
              <c:f>VISUALIZATION!$B$5:$B$11</c:f>
              <c:numCache>
                <c:formatCode>General</c:formatCode>
                <c:ptCount val="6"/>
                <c:pt idx="0">
                  <c:v>49471.75</c:v>
                </c:pt>
                <c:pt idx="1">
                  <c:v>36594.319999999985</c:v>
                </c:pt>
                <c:pt idx="2">
                  <c:v>81340.870000000039</c:v>
                </c:pt>
                <c:pt idx="3">
                  <c:v>48384.479999999996</c:v>
                </c:pt>
                <c:pt idx="4">
                  <c:v>36882.26</c:v>
                </c:pt>
                <c:pt idx="5">
                  <c:v>217.51</c:v>
                </c:pt>
              </c:numCache>
            </c:numRef>
          </c:val>
          <c:extLst>
            <c:ext xmlns:c16="http://schemas.microsoft.com/office/drawing/2014/chart" uri="{C3380CC4-5D6E-409C-BE32-E72D297353CC}">
              <c16:uniqueId val="{00000000-AB74-4299-8679-631DB99D073C}"/>
            </c:ext>
          </c:extLst>
        </c:ser>
        <c:ser>
          <c:idx val="1"/>
          <c:order val="1"/>
          <c:tx>
            <c:strRef>
              <c:f>VISUALIZATION!$C$3:$C$4</c:f>
              <c:strCache>
                <c:ptCount val="1"/>
                <c:pt idx="0">
                  <c:v>High Net Worth</c:v>
                </c:pt>
              </c:strCache>
            </c:strRef>
          </c:tx>
          <c:spPr>
            <a:solidFill>
              <a:schemeClr val="accent2"/>
            </a:solidFill>
            <a:ln>
              <a:noFill/>
            </a:ln>
            <a:effectLst/>
          </c:spPr>
          <c:invertIfNegative val="0"/>
          <c:cat>
            <c:strRef>
              <c:f>VISUALIZATION!$A$5:$A$11</c:f>
              <c:strCache>
                <c:ptCount val="6"/>
                <c:pt idx="0">
                  <c:v>Group1</c:v>
                </c:pt>
                <c:pt idx="1">
                  <c:v>Group2</c:v>
                </c:pt>
                <c:pt idx="2">
                  <c:v>Group3</c:v>
                </c:pt>
                <c:pt idx="3">
                  <c:v>Group4</c:v>
                </c:pt>
                <c:pt idx="4">
                  <c:v>Group5</c:v>
                </c:pt>
                <c:pt idx="5">
                  <c:v>Group6</c:v>
                </c:pt>
              </c:strCache>
            </c:strRef>
          </c:cat>
          <c:val>
            <c:numRef>
              <c:f>VISUALIZATION!$C$5:$C$11</c:f>
              <c:numCache>
                <c:formatCode>General</c:formatCode>
                <c:ptCount val="6"/>
                <c:pt idx="0">
                  <c:v>35251.599999999999</c:v>
                </c:pt>
                <c:pt idx="1">
                  <c:v>43957.579999999994</c:v>
                </c:pt>
                <c:pt idx="2">
                  <c:v>86257.030000000042</c:v>
                </c:pt>
                <c:pt idx="3">
                  <c:v>44208.19999999999</c:v>
                </c:pt>
                <c:pt idx="4">
                  <c:v>32286.539999999997</c:v>
                </c:pt>
                <c:pt idx="5">
                  <c:v>72.599999999999966</c:v>
                </c:pt>
              </c:numCache>
            </c:numRef>
          </c:val>
          <c:extLst>
            <c:ext xmlns:c16="http://schemas.microsoft.com/office/drawing/2014/chart" uri="{C3380CC4-5D6E-409C-BE32-E72D297353CC}">
              <c16:uniqueId val="{00000001-AB74-4299-8679-631DB99D073C}"/>
            </c:ext>
          </c:extLst>
        </c:ser>
        <c:ser>
          <c:idx val="2"/>
          <c:order val="2"/>
          <c:tx>
            <c:strRef>
              <c:f>VISUALIZATION!$D$3:$D$4</c:f>
              <c:strCache>
                <c:ptCount val="1"/>
                <c:pt idx="0">
                  <c:v>Mass Customer</c:v>
                </c:pt>
              </c:strCache>
            </c:strRef>
          </c:tx>
          <c:spPr>
            <a:solidFill>
              <a:schemeClr val="accent3"/>
            </a:solidFill>
            <a:ln>
              <a:noFill/>
            </a:ln>
            <a:effectLst/>
          </c:spPr>
          <c:invertIfNegative val="0"/>
          <c:cat>
            <c:strRef>
              <c:f>VISUALIZATION!$A$5:$A$11</c:f>
              <c:strCache>
                <c:ptCount val="6"/>
                <c:pt idx="0">
                  <c:v>Group1</c:v>
                </c:pt>
                <c:pt idx="1">
                  <c:v>Group2</c:v>
                </c:pt>
                <c:pt idx="2">
                  <c:v>Group3</c:v>
                </c:pt>
                <c:pt idx="3">
                  <c:v>Group4</c:v>
                </c:pt>
                <c:pt idx="4">
                  <c:v>Group5</c:v>
                </c:pt>
                <c:pt idx="5">
                  <c:v>Group6</c:v>
                </c:pt>
              </c:strCache>
            </c:strRef>
          </c:cat>
          <c:val>
            <c:numRef>
              <c:f>VISUALIZATION!$D$5:$D$11</c:f>
              <c:numCache>
                <c:formatCode>General</c:formatCode>
                <c:ptCount val="6"/>
                <c:pt idx="0">
                  <c:v>96078.619999999981</c:v>
                </c:pt>
                <c:pt idx="1">
                  <c:v>76099.05</c:v>
                </c:pt>
                <c:pt idx="2">
                  <c:v>170580.74999999994</c:v>
                </c:pt>
                <c:pt idx="3">
                  <c:v>65916.10000000002</c:v>
                </c:pt>
                <c:pt idx="4">
                  <c:v>71283.010000000053</c:v>
                </c:pt>
                <c:pt idx="5">
                  <c:v>1667.33</c:v>
                </c:pt>
              </c:numCache>
            </c:numRef>
          </c:val>
          <c:extLst>
            <c:ext xmlns:c16="http://schemas.microsoft.com/office/drawing/2014/chart" uri="{C3380CC4-5D6E-409C-BE32-E72D297353CC}">
              <c16:uniqueId val="{00000002-AB74-4299-8679-631DB99D073C}"/>
            </c:ext>
          </c:extLst>
        </c:ser>
        <c:dLbls>
          <c:showLegendKey val="0"/>
          <c:showVal val="0"/>
          <c:showCatName val="0"/>
          <c:showSerName val="0"/>
          <c:showPercent val="0"/>
          <c:showBubbleSize val="0"/>
        </c:dLbls>
        <c:gapWidth val="219"/>
        <c:overlap val="-27"/>
        <c:axId val="609268336"/>
        <c:axId val="609265056"/>
      </c:barChart>
      <c:catAx>
        <c:axId val="60926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265056"/>
        <c:crosses val="autoZero"/>
        <c:auto val="1"/>
        <c:lblAlgn val="ctr"/>
        <c:lblOffset val="100"/>
        <c:noMultiLvlLbl val="0"/>
      </c:catAx>
      <c:valAx>
        <c:axId val="609265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268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[KPMG_VI_New_raw_data_update_final.xlsx]CARS_STATE!PivotTable1</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CARS_STATE!$B$3:$B$4</c:f>
              <c:strCache>
                <c:ptCount val="1"/>
                <c:pt idx="0">
                  <c:v>NSW</c:v>
                </c:pt>
              </c:strCache>
            </c:strRef>
          </c:tx>
          <c:spPr>
            <a:solidFill>
              <a:schemeClr val="accent1"/>
            </a:solidFill>
            <a:ln>
              <a:noFill/>
            </a:ln>
            <a:effectLst/>
          </c:spPr>
          <c:invertIfNegative val="0"/>
          <c:cat>
            <c:strRef>
              <c:f>CARS_STATE!$A$5:$A$7</c:f>
              <c:strCache>
                <c:ptCount val="2"/>
                <c:pt idx="0">
                  <c:v>No</c:v>
                </c:pt>
                <c:pt idx="1">
                  <c:v>Yes</c:v>
                </c:pt>
              </c:strCache>
            </c:strRef>
          </c:cat>
          <c:val>
            <c:numRef>
              <c:f>CARS_STATE!$B$5:$B$7</c:f>
              <c:numCache>
                <c:formatCode>General</c:formatCode>
                <c:ptCount val="2"/>
                <c:pt idx="0">
                  <c:v>272</c:v>
                </c:pt>
                <c:pt idx="1">
                  <c:v>234</c:v>
                </c:pt>
              </c:numCache>
            </c:numRef>
          </c:val>
          <c:extLst>
            <c:ext xmlns:c16="http://schemas.microsoft.com/office/drawing/2014/chart" uri="{C3380CC4-5D6E-409C-BE32-E72D297353CC}">
              <c16:uniqueId val="{00000000-C073-4F2D-A24D-A73E5FB6270D}"/>
            </c:ext>
          </c:extLst>
        </c:ser>
        <c:ser>
          <c:idx val="1"/>
          <c:order val="1"/>
          <c:tx>
            <c:strRef>
              <c:f>CARS_STATE!$C$3:$C$4</c:f>
              <c:strCache>
                <c:ptCount val="1"/>
                <c:pt idx="0">
                  <c:v>QLD</c:v>
                </c:pt>
              </c:strCache>
            </c:strRef>
          </c:tx>
          <c:spPr>
            <a:solidFill>
              <a:schemeClr val="accent2"/>
            </a:solidFill>
            <a:ln>
              <a:noFill/>
            </a:ln>
            <a:effectLst/>
          </c:spPr>
          <c:invertIfNegative val="0"/>
          <c:cat>
            <c:strRef>
              <c:f>CARS_STATE!$A$5:$A$7</c:f>
              <c:strCache>
                <c:ptCount val="2"/>
                <c:pt idx="0">
                  <c:v>No</c:v>
                </c:pt>
                <c:pt idx="1">
                  <c:v>Yes</c:v>
                </c:pt>
              </c:strCache>
            </c:strRef>
          </c:cat>
          <c:val>
            <c:numRef>
              <c:f>CARS_STATE!$C$5:$C$7</c:f>
              <c:numCache>
                <c:formatCode>General</c:formatCode>
                <c:ptCount val="2"/>
                <c:pt idx="0">
                  <c:v>103</c:v>
                </c:pt>
                <c:pt idx="1">
                  <c:v>125</c:v>
                </c:pt>
              </c:numCache>
            </c:numRef>
          </c:val>
          <c:extLst>
            <c:ext xmlns:c16="http://schemas.microsoft.com/office/drawing/2014/chart" uri="{C3380CC4-5D6E-409C-BE32-E72D297353CC}">
              <c16:uniqueId val="{00000005-C073-4F2D-A24D-A73E5FB6270D}"/>
            </c:ext>
          </c:extLst>
        </c:ser>
        <c:ser>
          <c:idx val="2"/>
          <c:order val="2"/>
          <c:tx>
            <c:strRef>
              <c:f>CARS_STATE!$D$3:$D$4</c:f>
              <c:strCache>
                <c:ptCount val="1"/>
                <c:pt idx="0">
                  <c:v>VIC</c:v>
                </c:pt>
              </c:strCache>
            </c:strRef>
          </c:tx>
          <c:spPr>
            <a:solidFill>
              <a:schemeClr val="accent3"/>
            </a:solidFill>
            <a:ln>
              <a:noFill/>
            </a:ln>
            <a:effectLst/>
          </c:spPr>
          <c:invertIfNegative val="0"/>
          <c:cat>
            <c:strRef>
              <c:f>CARS_STATE!$A$5:$A$7</c:f>
              <c:strCache>
                <c:ptCount val="2"/>
                <c:pt idx="0">
                  <c:v>No</c:v>
                </c:pt>
                <c:pt idx="1">
                  <c:v>Yes</c:v>
                </c:pt>
              </c:strCache>
            </c:strRef>
          </c:cat>
          <c:val>
            <c:numRef>
              <c:f>CARS_STATE!$D$5:$D$7</c:f>
              <c:numCache>
                <c:formatCode>General</c:formatCode>
                <c:ptCount val="2"/>
                <c:pt idx="0">
                  <c:v>132</c:v>
                </c:pt>
                <c:pt idx="1">
                  <c:v>134</c:v>
                </c:pt>
              </c:numCache>
            </c:numRef>
          </c:val>
          <c:extLst>
            <c:ext xmlns:c16="http://schemas.microsoft.com/office/drawing/2014/chart" uri="{C3380CC4-5D6E-409C-BE32-E72D297353CC}">
              <c16:uniqueId val="{00000006-C073-4F2D-A24D-A73E5FB6270D}"/>
            </c:ext>
          </c:extLst>
        </c:ser>
        <c:dLbls>
          <c:showLegendKey val="0"/>
          <c:showVal val="0"/>
          <c:showCatName val="0"/>
          <c:showSerName val="0"/>
          <c:showPercent val="0"/>
          <c:showBubbleSize val="0"/>
        </c:dLbls>
        <c:gapWidth val="219"/>
        <c:overlap val="-27"/>
        <c:axId val="673025256"/>
        <c:axId val="673028864"/>
      </c:barChart>
      <c:catAx>
        <c:axId val="67302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028864"/>
        <c:crosses val="autoZero"/>
        <c:auto val="1"/>
        <c:lblAlgn val="ctr"/>
        <c:lblOffset val="100"/>
        <c:noMultiLvlLbl val="0"/>
      </c:catAx>
      <c:valAx>
        <c:axId val="673028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025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0.73177</cdr:x>
      <cdr:y>0.07409</cdr:y>
    </cdr:from>
    <cdr:to>
      <cdr:x>0.9783</cdr:x>
      <cdr:y>0.13627</cdr:y>
    </cdr:to>
    <cdr:sp macro="" textlink="">
      <cdr:nvSpPr>
        <cdr:cNvPr id="2" name="TextBox 4">
          <a:extLst xmlns:a="http://schemas.openxmlformats.org/drawingml/2006/main">
            <a:ext uri="{FF2B5EF4-FFF2-40B4-BE49-F238E27FC236}">
              <a16:creationId xmlns:a16="http://schemas.microsoft.com/office/drawing/2014/main" id="{33730541-15FB-D259-2925-FB53071C86C0}"/>
            </a:ext>
          </a:extLst>
        </cdr:cNvPr>
        <cdr:cNvSpPr txBox="1"/>
      </cdr:nvSpPr>
      <cdr:spPr>
        <a:xfrm xmlns:a="http://schemas.openxmlformats.org/drawingml/2006/main">
          <a:off x="3333409" y="202019"/>
          <a:ext cx="1123006" cy="169556"/>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non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Cambria"/>
              <a:ea typeface="Cambria"/>
              <a:cs typeface="Cambria"/>
              <a:sym typeface="Cambria"/>
            </a:rPr>
            <a:t>Age Clusters Profit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222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4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286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8098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867590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413973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35507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74471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20751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972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982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806953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0846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4539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9633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2910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8436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1407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9/4/2022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0574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8375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9/4/2022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65348720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84790" y="3666599"/>
            <a:ext cx="6202709" cy="3693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ANIKET TANAJI DABADE.</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solidFill>
                  <a:srgbClr val="FF0000"/>
                </a:solidFill>
              </a:rPr>
              <a:t>Identify &amp; recommending High value customers</a:t>
            </a:r>
            <a:endParaRPr dirty="0">
              <a:solidFill>
                <a:srgbClr val="FF0000"/>
              </a:solidFill>
            </a:endParaRPr>
          </a:p>
        </p:txBody>
      </p:sp>
      <p:sp>
        <p:nvSpPr>
          <p:cNvPr id="124" name="Shape 73"/>
          <p:cNvSpPr/>
          <p:nvPr/>
        </p:nvSpPr>
        <p:spPr>
          <a:xfrm>
            <a:off x="1027890" y="1803847"/>
            <a:ext cx="2123505" cy="4368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solidFill>
                  <a:srgbClr val="0070C0"/>
                </a:solidFill>
              </a:rPr>
              <a:t>Outline of problem</a:t>
            </a:r>
            <a:endParaRPr b="1" dirty="0">
              <a:solidFill>
                <a:srgbClr val="0070C0"/>
              </a:solidFill>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Shape 73">
            <a:extLst>
              <a:ext uri="{FF2B5EF4-FFF2-40B4-BE49-F238E27FC236}">
                <a16:creationId xmlns:a16="http://schemas.microsoft.com/office/drawing/2014/main" id="{3D48A9EE-2510-B864-8BE2-165806ED2554}"/>
              </a:ext>
            </a:extLst>
          </p:cNvPr>
          <p:cNvSpPr/>
          <p:nvPr/>
        </p:nvSpPr>
        <p:spPr>
          <a:xfrm>
            <a:off x="4815008" y="1803847"/>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dirty="0">
                <a:solidFill>
                  <a:srgbClr val="0070C0"/>
                </a:solidFill>
              </a:rPr>
              <a:t>Data Analysis Approach</a:t>
            </a:r>
            <a:endParaRPr b="1" dirty="0">
              <a:solidFill>
                <a:srgbClr val="0070C0"/>
              </a:solidFill>
            </a:endParaRPr>
          </a:p>
        </p:txBody>
      </p:sp>
      <p:sp>
        <p:nvSpPr>
          <p:cNvPr id="5" name="Shape 73">
            <a:extLst>
              <a:ext uri="{FF2B5EF4-FFF2-40B4-BE49-F238E27FC236}">
                <a16:creationId xmlns:a16="http://schemas.microsoft.com/office/drawing/2014/main" id="{B4ECAE30-6E56-1917-EDFE-D5722277859C}"/>
              </a:ext>
            </a:extLst>
          </p:cNvPr>
          <p:cNvSpPr/>
          <p:nvPr/>
        </p:nvSpPr>
        <p:spPr>
          <a:xfrm>
            <a:off x="205025" y="2317577"/>
            <a:ext cx="3929575" cy="255701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0" i="0" dirty="0">
                <a:solidFill>
                  <a:schemeClr val="tx1"/>
                </a:solidFill>
                <a:effectLst/>
                <a:latin typeface="Open Sans" panose="020B0606030504020204" pitchFamily="34" charset="0"/>
              </a:rPr>
              <a:t>Sprocket Central Pty Ltd is a long-standing KPMG client whom specializes in high-quality bikes and accessible cycling accessories to riders.</a:t>
            </a:r>
          </a:p>
          <a:p>
            <a:pPr marL="285750" indent="-285750">
              <a:buFont typeface="Arial" panose="020B0604020202020204" pitchFamily="34" charset="0"/>
              <a:buChar char="•"/>
            </a:pPr>
            <a:r>
              <a:rPr lang="en-US" b="0" i="0" dirty="0">
                <a:solidFill>
                  <a:schemeClr val="tx1"/>
                </a:solidFill>
                <a:effectLst/>
                <a:latin typeface="Open Sans" panose="020B0606030504020204" pitchFamily="34" charset="0"/>
              </a:rPr>
              <a:t>Their marketing team is looking to boost business </a:t>
            </a:r>
          </a:p>
          <a:p>
            <a:pPr marL="285750" indent="-285750">
              <a:buFont typeface="Arial" panose="020B0604020202020204" pitchFamily="34" charset="0"/>
              <a:buChar char="•"/>
            </a:pPr>
            <a:r>
              <a:rPr lang="en-US" dirty="0">
                <a:solidFill>
                  <a:schemeClr val="tx1"/>
                </a:solidFill>
                <a:latin typeface="Open Sans" panose="020B0606030504020204" pitchFamily="34" charset="0"/>
              </a:rPr>
              <a:t>To Target 1000 New customers that will bring the highest value to the business.</a:t>
            </a:r>
            <a:endParaRPr b="1" dirty="0">
              <a:solidFill>
                <a:schemeClr val="tx1"/>
              </a:solidFill>
            </a:endParaRPr>
          </a:p>
        </p:txBody>
      </p:sp>
      <p:sp>
        <p:nvSpPr>
          <p:cNvPr id="15" name="Shape 73">
            <a:extLst>
              <a:ext uri="{FF2B5EF4-FFF2-40B4-BE49-F238E27FC236}">
                <a16:creationId xmlns:a16="http://schemas.microsoft.com/office/drawing/2014/main" id="{739CA955-7E1C-92EC-A29B-8EF3AE903667}"/>
              </a:ext>
            </a:extLst>
          </p:cNvPr>
          <p:cNvSpPr/>
          <p:nvPr/>
        </p:nvSpPr>
        <p:spPr>
          <a:xfrm>
            <a:off x="4240925" y="2317577"/>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solidFill>
                  <a:schemeClr val="tx1"/>
                </a:solidFill>
                <a:latin typeface="Open Sans" panose="020B0606030504020204" pitchFamily="34" charset="0"/>
              </a:rPr>
              <a:t>Top Industries contributing the maximum profit &amp; bike related sales.</a:t>
            </a:r>
          </a:p>
          <a:p>
            <a:pPr marL="285750" indent="-285750">
              <a:buFont typeface="Arial" panose="020B0604020202020204" pitchFamily="34" charset="0"/>
              <a:buChar char="•"/>
            </a:pPr>
            <a:r>
              <a:rPr lang="en-US" b="0" i="0" dirty="0">
                <a:solidFill>
                  <a:schemeClr val="tx1"/>
                </a:solidFill>
                <a:effectLst/>
                <a:latin typeface="Open Sans" panose="020B0606030504020204" pitchFamily="34" charset="0"/>
              </a:rPr>
              <a:t>Wealth segment by </a:t>
            </a:r>
            <a:r>
              <a:rPr lang="en-US" dirty="0">
                <a:solidFill>
                  <a:schemeClr val="tx1"/>
                </a:solidFill>
                <a:latin typeface="Open Sans" panose="020B0606030504020204" pitchFamily="34" charset="0"/>
              </a:rPr>
              <a:t>age category.</a:t>
            </a:r>
          </a:p>
          <a:p>
            <a:pPr marL="285750" indent="-285750">
              <a:buFont typeface="Arial" panose="020B0604020202020204" pitchFamily="34" charset="0"/>
              <a:buChar char="•"/>
            </a:pPr>
            <a:r>
              <a:rPr lang="en-US" b="0" i="0" dirty="0">
                <a:solidFill>
                  <a:schemeClr val="tx1"/>
                </a:solidFill>
                <a:effectLst/>
                <a:latin typeface="Open Sans" panose="020B0606030504020204" pitchFamily="34" charset="0"/>
              </a:rPr>
              <a:t>Number of cars owned in each state.</a:t>
            </a:r>
          </a:p>
          <a:p>
            <a:pPr marL="285750" indent="-285750">
              <a:buFont typeface="Arial" panose="020B0604020202020204" pitchFamily="34" charset="0"/>
              <a:buChar char="•"/>
            </a:pPr>
            <a:r>
              <a:rPr lang="en-US" dirty="0">
                <a:solidFill>
                  <a:schemeClr val="tx1"/>
                </a:solidFill>
                <a:latin typeface="Open Sans" panose="020B0606030504020204" pitchFamily="34" charset="0"/>
              </a:rPr>
              <a:t>Customer classification</a:t>
            </a:r>
            <a:endParaRPr lang="en-US" b="0" i="0" dirty="0">
              <a:solidFill>
                <a:schemeClr val="tx1"/>
              </a:solidFill>
              <a:effectLst/>
              <a:latin typeface="Open Sans" panose="020B0606030504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965063"/>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F24B3EF6-FCD0-D7E4-690D-09BAE2F9F832}"/>
              </a:ext>
            </a:extLst>
          </p:cNvPr>
          <p:cNvGraphicFramePr>
            <a:graphicFrameLocks noGrp="1"/>
          </p:cNvGraphicFramePr>
          <p:nvPr>
            <p:extLst>
              <p:ext uri="{D42A27DB-BD31-4B8C-83A1-F6EECF244321}">
                <p14:modId xmlns:p14="http://schemas.microsoft.com/office/powerpoint/2010/main" val="3455705084"/>
              </p:ext>
            </p:extLst>
          </p:nvPr>
        </p:nvGraphicFramePr>
        <p:xfrm>
          <a:off x="368298" y="1959332"/>
          <a:ext cx="8239051" cy="3051507"/>
        </p:xfrm>
        <a:graphic>
          <a:graphicData uri="http://schemas.openxmlformats.org/drawingml/2006/table">
            <a:tbl>
              <a:tblPr firstRow="1" bandRow="1">
                <a:tableStyleId>{5940675A-B579-460E-94D1-54222C63F5DA}</a:tableStyleId>
              </a:tblPr>
              <a:tblGrid>
                <a:gridCol w="1168400">
                  <a:extLst>
                    <a:ext uri="{9D8B030D-6E8A-4147-A177-3AD203B41FA5}">
                      <a16:colId xmlns:a16="http://schemas.microsoft.com/office/drawing/2014/main" val="425135008"/>
                    </a:ext>
                  </a:extLst>
                </a:gridCol>
                <a:gridCol w="1201479">
                  <a:extLst>
                    <a:ext uri="{9D8B030D-6E8A-4147-A177-3AD203B41FA5}">
                      <a16:colId xmlns:a16="http://schemas.microsoft.com/office/drawing/2014/main" val="1712064545"/>
                    </a:ext>
                  </a:extLst>
                </a:gridCol>
                <a:gridCol w="1360967">
                  <a:extLst>
                    <a:ext uri="{9D8B030D-6E8A-4147-A177-3AD203B41FA5}">
                      <a16:colId xmlns:a16="http://schemas.microsoft.com/office/drawing/2014/main" val="4139813717"/>
                    </a:ext>
                  </a:extLst>
                </a:gridCol>
                <a:gridCol w="1274868">
                  <a:extLst>
                    <a:ext uri="{9D8B030D-6E8A-4147-A177-3AD203B41FA5}">
                      <a16:colId xmlns:a16="http://schemas.microsoft.com/office/drawing/2014/main" val="3677070489"/>
                    </a:ext>
                  </a:extLst>
                </a:gridCol>
                <a:gridCol w="1000500">
                  <a:extLst>
                    <a:ext uri="{9D8B030D-6E8A-4147-A177-3AD203B41FA5}">
                      <a16:colId xmlns:a16="http://schemas.microsoft.com/office/drawing/2014/main" val="4146524898"/>
                    </a:ext>
                  </a:extLst>
                </a:gridCol>
                <a:gridCol w="1137684">
                  <a:extLst>
                    <a:ext uri="{9D8B030D-6E8A-4147-A177-3AD203B41FA5}">
                      <a16:colId xmlns:a16="http://schemas.microsoft.com/office/drawing/2014/main" val="763202458"/>
                    </a:ext>
                  </a:extLst>
                </a:gridCol>
                <a:gridCol w="1095153">
                  <a:extLst>
                    <a:ext uri="{9D8B030D-6E8A-4147-A177-3AD203B41FA5}">
                      <a16:colId xmlns:a16="http://schemas.microsoft.com/office/drawing/2014/main" val="2379873452"/>
                    </a:ext>
                  </a:extLst>
                </a:gridCol>
              </a:tblGrid>
              <a:tr h="399747">
                <a:tc>
                  <a:txBody>
                    <a:bodyPr/>
                    <a:lstStyle/>
                    <a:p>
                      <a:pPr algn="l"/>
                      <a:endParaRPr lang="en-US" sz="1200" b="1" dirty="0">
                        <a:solidFill>
                          <a:schemeClr val="tx1"/>
                        </a:solidFill>
                      </a:endParaRPr>
                    </a:p>
                  </a:txBody>
                  <a:tcPr/>
                </a:tc>
                <a:tc>
                  <a:txBody>
                    <a:bodyPr/>
                    <a:lstStyle/>
                    <a:p>
                      <a:pPr algn="l"/>
                      <a:r>
                        <a:rPr lang="en-US" sz="1200" b="1" dirty="0">
                          <a:solidFill>
                            <a:schemeClr val="tx1"/>
                          </a:solidFill>
                        </a:rPr>
                        <a:t>Accuracy</a:t>
                      </a:r>
                    </a:p>
                  </a:txBody>
                  <a:tcPr/>
                </a:tc>
                <a:tc>
                  <a:txBody>
                    <a:bodyPr/>
                    <a:lstStyle/>
                    <a:p>
                      <a:pPr algn="l"/>
                      <a:r>
                        <a:rPr lang="en-US" sz="1200" b="1" dirty="0">
                          <a:solidFill>
                            <a:schemeClr val="tx1"/>
                          </a:solidFill>
                        </a:rPr>
                        <a:t>Completeness</a:t>
                      </a:r>
                    </a:p>
                  </a:txBody>
                  <a:tcPr/>
                </a:tc>
                <a:tc>
                  <a:txBody>
                    <a:bodyPr/>
                    <a:lstStyle/>
                    <a:p>
                      <a:pPr algn="l"/>
                      <a:r>
                        <a:rPr lang="en-US" sz="1200" b="1" dirty="0">
                          <a:solidFill>
                            <a:schemeClr val="tx1"/>
                          </a:solidFill>
                        </a:rPr>
                        <a:t>Consistency</a:t>
                      </a:r>
                    </a:p>
                  </a:txBody>
                  <a:tcPr/>
                </a:tc>
                <a:tc>
                  <a:txBody>
                    <a:bodyPr/>
                    <a:lstStyle/>
                    <a:p>
                      <a:pPr algn="l"/>
                      <a:r>
                        <a:rPr lang="en-US" sz="1200" b="1" dirty="0">
                          <a:solidFill>
                            <a:schemeClr val="tx1"/>
                          </a:solidFill>
                        </a:rPr>
                        <a:t>Currency</a:t>
                      </a:r>
                    </a:p>
                  </a:txBody>
                  <a:tcPr/>
                </a:tc>
                <a:tc>
                  <a:txBody>
                    <a:bodyPr/>
                    <a:lstStyle/>
                    <a:p>
                      <a:pPr algn="l"/>
                      <a:r>
                        <a:rPr lang="en-US" sz="1200" b="1" dirty="0">
                          <a:solidFill>
                            <a:schemeClr val="tx1"/>
                          </a:solidFill>
                        </a:rPr>
                        <a:t>Relevancy</a:t>
                      </a:r>
                    </a:p>
                  </a:txBody>
                  <a:tcPr/>
                </a:tc>
                <a:tc>
                  <a:txBody>
                    <a:bodyPr/>
                    <a:lstStyle/>
                    <a:p>
                      <a:pPr algn="l"/>
                      <a:r>
                        <a:rPr lang="en-US" sz="1200" b="1" dirty="0">
                          <a:solidFill>
                            <a:schemeClr val="tx1"/>
                          </a:solidFill>
                        </a:rPr>
                        <a:t>Validity</a:t>
                      </a:r>
                    </a:p>
                  </a:txBody>
                  <a:tcPr/>
                </a:tc>
                <a:extLst>
                  <a:ext uri="{0D108BD9-81ED-4DB2-BD59-A6C34878D82A}">
                    <a16:rowId xmlns:a16="http://schemas.microsoft.com/office/drawing/2014/main" val="1632599884"/>
                  </a:ext>
                </a:extLst>
              </a:tr>
              <a:tr h="399747">
                <a:tc>
                  <a:txBody>
                    <a:bodyPr/>
                    <a:lstStyle/>
                    <a:p>
                      <a:pPr algn="l"/>
                      <a:r>
                        <a:rPr lang="en-US" sz="1200" b="1" dirty="0">
                          <a:solidFill>
                            <a:schemeClr val="tx1"/>
                          </a:solidFill>
                        </a:rPr>
                        <a:t>Customer Demographic</a:t>
                      </a:r>
                    </a:p>
                  </a:txBody>
                  <a:tcPr/>
                </a:tc>
                <a:tc>
                  <a:txBody>
                    <a:bodyPr/>
                    <a:lstStyle/>
                    <a:p>
                      <a:pPr algn="l"/>
                      <a:r>
                        <a:rPr lang="en-US" sz="1200" dirty="0">
                          <a:solidFill>
                            <a:schemeClr val="tx1"/>
                          </a:solidFill>
                        </a:rPr>
                        <a:t>DOB: Inaccurate</a:t>
                      </a:r>
                    </a:p>
                    <a:p>
                      <a:pPr algn="l"/>
                      <a:r>
                        <a:rPr lang="en-US" sz="1200" dirty="0">
                          <a:solidFill>
                            <a:schemeClr val="tx1"/>
                          </a:solidFill>
                        </a:rPr>
                        <a:t>Age: Missing</a:t>
                      </a:r>
                    </a:p>
                  </a:txBody>
                  <a:tcPr/>
                </a:tc>
                <a:tc>
                  <a:txBody>
                    <a:bodyPr/>
                    <a:lstStyle/>
                    <a:p>
                      <a:pPr algn="l"/>
                      <a:r>
                        <a:rPr lang="en-US" sz="1200" dirty="0">
                          <a:solidFill>
                            <a:schemeClr val="tx1"/>
                          </a:solidFill>
                        </a:rPr>
                        <a:t>Job Title: Blanks</a:t>
                      </a:r>
                    </a:p>
                    <a:p>
                      <a:pPr algn="l"/>
                      <a:r>
                        <a:rPr lang="en-US" sz="1200" dirty="0">
                          <a:solidFill>
                            <a:schemeClr val="tx1"/>
                          </a:solidFill>
                        </a:rPr>
                        <a:t>Customer ID:Incomplete</a:t>
                      </a:r>
                    </a:p>
                  </a:txBody>
                  <a:tcPr/>
                </a:tc>
                <a:tc>
                  <a:txBody>
                    <a:bodyPr/>
                    <a:lstStyle/>
                    <a:p>
                      <a:pPr algn="l"/>
                      <a:r>
                        <a:rPr lang="en-US" sz="1200" dirty="0">
                          <a:solidFill>
                            <a:schemeClr val="tx1"/>
                          </a:solidFill>
                        </a:rPr>
                        <a:t>Gender: Inconsistent</a:t>
                      </a:r>
                    </a:p>
                  </a:txBody>
                  <a:tcPr/>
                </a:tc>
                <a:tc>
                  <a:txBody>
                    <a:bodyPr/>
                    <a:lstStyle/>
                    <a:p>
                      <a:pPr algn="l"/>
                      <a:r>
                        <a:rPr lang="en-US" sz="1200" dirty="0">
                          <a:solidFill>
                            <a:schemeClr val="tx1"/>
                          </a:solidFill>
                        </a:rPr>
                        <a:t>Deceased Customer: Filtered out</a:t>
                      </a:r>
                    </a:p>
                  </a:txBody>
                  <a:tcPr/>
                </a:tc>
                <a:tc>
                  <a:txBody>
                    <a:bodyPr/>
                    <a:lstStyle/>
                    <a:p>
                      <a:pPr algn="l"/>
                      <a:r>
                        <a:rPr lang="en-US" sz="1200" dirty="0">
                          <a:solidFill>
                            <a:schemeClr val="tx1"/>
                          </a:solidFill>
                        </a:rPr>
                        <a:t>Default columns: Delete</a:t>
                      </a:r>
                    </a:p>
                  </a:txBody>
                  <a:tcPr/>
                </a:tc>
                <a:tc>
                  <a:txBody>
                    <a:bodyPr/>
                    <a:lstStyle/>
                    <a:p>
                      <a:pPr algn="l"/>
                      <a:endParaRPr lang="en-US" sz="1200">
                        <a:solidFill>
                          <a:schemeClr val="tx1"/>
                        </a:solidFill>
                      </a:endParaRPr>
                    </a:p>
                  </a:txBody>
                  <a:tcPr/>
                </a:tc>
                <a:extLst>
                  <a:ext uri="{0D108BD9-81ED-4DB2-BD59-A6C34878D82A}">
                    <a16:rowId xmlns:a16="http://schemas.microsoft.com/office/drawing/2014/main" val="600220892"/>
                  </a:ext>
                </a:extLst>
              </a:tr>
              <a:tr h="399747">
                <a:tc>
                  <a:txBody>
                    <a:bodyPr/>
                    <a:lstStyle/>
                    <a:p>
                      <a:pPr algn="l"/>
                      <a:r>
                        <a:rPr lang="en-US" sz="1200" b="1" dirty="0">
                          <a:solidFill>
                            <a:schemeClr val="tx1"/>
                          </a:solidFill>
                        </a:rPr>
                        <a:t>Customer Address</a:t>
                      </a:r>
                    </a:p>
                  </a:txBody>
                  <a:tcPr/>
                </a:tc>
                <a:tc>
                  <a:txBody>
                    <a:bodyPr/>
                    <a:lstStyle/>
                    <a:p>
                      <a:pPr algn="l"/>
                      <a:endParaRPr lang="en-US" sz="120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Customer ID:Incomplete</a:t>
                      </a:r>
                    </a:p>
                    <a:p>
                      <a:pPr algn="l"/>
                      <a:endParaRPr lang="en-US" sz="1200" dirty="0">
                        <a:solidFill>
                          <a:schemeClr val="tx1"/>
                        </a:solidFill>
                      </a:endParaRPr>
                    </a:p>
                  </a:txBody>
                  <a:tcPr/>
                </a:tc>
                <a:tc>
                  <a:txBody>
                    <a:bodyPr/>
                    <a:lstStyle/>
                    <a:p>
                      <a:pPr algn="l"/>
                      <a:r>
                        <a:rPr lang="en-US" sz="1200" dirty="0">
                          <a:solidFill>
                            <a:schemeClr val="tx1"/>
                          </a:solidFill>
                        </a:rPr>
                        <a:t>States: Inconsistent</a:t>
                      </a:r>
                    </a:p>
                  </a:txBody>
                  <a:tcPr/>
                </a:tc>
                <a:tc>
                  <a:txBody>
                    <a:bodyPr/>
                    <a:lstStyle/>
                    <a:p>
                      <a:pPr algn="l"/>
                      <a:endParaRPr lang="en-US" sz="1200" dirty="0">
                        <a:solidFill>
                          <a:schemeClr val="tx1"/>
                        </a:solidFill>
                      </a:endParaRPr>
                    </a:p>
                  </a:txBody>
                  <a:tcPr/>
                </a:tc>
                <a:tc>
                  <a:txBody>
                    <a:bodyPr/>
                    <a:lstStyle/>
                    <a:p>
                      <a:pPr algn="l"/>
                      <a:endParaRPr lang="en-US" sz="1200">
                        <a:solidFill>
                          <a:schemeClr val="tx1"/>
                        </a:solidFill>
                      </a:endParaRPr>
                    </a:p>
                  </a:txBody>
                  <a:tcPr/>
                </a:tc>
                <a:tc>
                  <a:txBody>
                    <a:bodyPr/>
                    <a:lstStyle/>
                    <a:p>
                      <a:pPr algn="l"/>
                      <a:endParaRPr lang="en-US" sz="1200">
                        <a:solidFill>
                          <a:schemeClr val="tx1"/>
                        </a:solidFill>
                      </a:endParaRPr>
                    </a:p>
                  </a:txBody>
                  <a:tcPr/>
                </a:tc>
                <a:extLst>
                  <a:ext uri="{0D108BD9-81ED-4DB2-BD59-A6C34878D82A}">
                    <a16:rowId xmlns:a16="http://schemas.microsoft.com/office/drawing/2014/main" val="3403857090"/>
                  </a:ext>
                </a:extLst>
              </a:tr>
              <a:tr h="399747">
                <a:tc>
                  <a:txBody>
                    <a:bodyPr/>
                    <a:lstStyle/>
                    <a:p>
                      <a:pPr algn="l"/>
                      <a:r>
                        <a:rPr lang="en-US" sz="1200" b="1" dirty="0">
                          <a:solidFill>
                            <a:schemeClr val="tx1"/>
                          </a:solidFill>
                        </a:rPr>
                        <a:t>Transactions</a:t>
                      </a:r>
                    </a:p>
                  </a:txBody>
                  <a:tcPr/>
                </a:tc>
                <a:tc>
                  <a:txBody>
                    <a:bodyPr/>
                    <a:lstStyle/>
                    <a:p>
                      <a:pPr algn="l"/>
                      <a:r>
                        <a:rPr lang="en-US" sz="1200" dirty="0">
                          <a:solidFill>
                            <a:schemeClr val="tx1"/>
                          </a:solidFill>
                        </a:rPr>
                        <a:t>Profit: Missing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Customer ID:Incomplete</a:t>
                      </a:r>
                    </a:p>
                    <a:p>
                      <a:pPr algn="l"/>
                      <a:r>
                        <a:rPr lang="en-US" sz="1200" dirty="0">
                          <a:solidFill>
                            <a:schemeClr val="tx1"/>
                          </a:solidFill>
                        </a:rPr>
                        <a:t>Online Orders: Blank</a:t>
                      </a:r>
                    </a:p>
                    <a:p>
                      <a:pPr algn="l"/>
                      <a:r>
                        <a:rPr lang="en-US" sz="1200" dirty="0">
                          <a:solidFill>
                            <a:schemeClr val="tx1"/>
                          </a:solidFill>
                        </a:rPr>
                        <a:t>Brands: Blanks</a:t>
                      </a:r>
                    </a:p>
                  </a:txBody>
                  <a:tcPr/>
                </a:tc>
                <a:tc>
                  <a:txBody>
                    <a:bodyPr/>
                    <a:lstStyle/>
                    <a:p>
                      <a:pPr algn="l"/>
                      <a:endParaRPr lang="en-US" sz="1200" dirty="0">
                        <a:solidFill>
                          <a:schemeClr val="tx1"/>
                        </a:solidFill>
                      </a:endParaRPr>
                    </a:p>
                  </a:txBody>
                  <a:tcPr/>
                </a:tc>
                <a:tc>
                  <a:txBody>
                    <a:bodyPr/>
                    <a:lstStyle/>
                    <a:p>
                      <a:pPr algn="l"/>
                      <a:endParaRPr lang="en-US" sz="1200" dirty="0">
                        <a:solidFill>
                          <a:schemeClr val="tx1"/>
                        </a:solidFill>
                      </a:endParaRPr>
                    </a:p>
                  </a:txBody>
                  <a:tcPr/>
                </a:tc>
                <a:tc>
                  <a:txBody>
                    <a:bodyPr/>
                    <a:lstStyle/>
                    <a:p>
                      <a:pPr algn="l"/>
                      <a:r>
                        <a:rPr lang="en-US" sz="1200" dirty="0">
                          <a:solidFill>
                            <a:schemeClr val="tx1"/>
                          </a:solidFill>
                        </a:rPr>
                        <a:t>Cancelled status order: Filtered out</a:t>
                      </a:r>
                    </a:p>
                  </a:txBody>
                  <a:tcPr/>
                </a:tc>
                <a:tc>
                  <a:txBody>
                    <a:bodyPr/>
                    <a:lstStyle/>
                    <a:p>
                      <a:pPr algn="l"/>
                      <a:r>
                        <a:rPr lang="en-US" sz="1200" dirty="0">
                          <a:solidFill>
                            <a:schemeClr val="tx1"/>
                          </a:solidFill>
                        </a:rPr>
                        <a:t>List price: Format product sold</a:t>
                      </a:r>
                    </a:p>
                    <a:p>
                      <a:pPr algn="l"/>
                      <a:r>
                        <a:rPr lang="en-US" sz="1200" dirty="0">
                          <a:solidFill>
                            <a:schemeClr val="tx1"/>
                          </a:solidFill>
                        </a:rPr>
                        <a:t>Date: Format</a:t>
                      </a:r>
                    </a:p>
                  </a:txBody>
                  <a:tcPr/>
                </a:tc>
                <a:extLst>
                  <a:ext uri="{0D108BD9-81ED-4DB2-BD59-A6C34878D82A}">
                    <a16:rowId xmlns:a16="http://schemas.microsoft.com/office/drawing/2014/main" val="2602536989"/>
                  </a:ext>
                </a:extLst>
              </a:tr>
            </a:tbl>
          </a:graphicData>
        </a:graphic>
      </p:graphicFrame>
      <p:sp>
        <p:nvSpPr>
          <p:cNvPr id="4" name="Shape 81">
            <a:extLst>
              <a:ext uri="{FF2B5EF4-FFF2-40B4-BE49-F238E27FC236}">
                <a16:creationId xmlns:a16="http://schemas.microsoft.com/office/drawing/2014/main" id="{01085BE5-4B81-248F-E176-C5012A147C69}"/>
              </a:ext>
            </a:extLst>
          </p:cNvPr>
          <p:cNvSpPr/>
          <p:nvPr/>
        </p:nvSpPr>
        <p:spPr>
          <a:xfrm>
            <a:off x="205024" y="144300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Key issues dealt with for the data quality issues:</a:t>
            </a:r>
            <a:endParaRPr sz="14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4831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Industries Contributing to Maximum Profit &amp; Bike related purchase</a:t>
            </a:r>
            <a:endParaRPr sz="18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5" name="Chart 4">
            <a:extLst>
              <a:ext uri="{FF2B5EF4-FFF2-40B4-BE49-F238E27FC236}">
                <a16:creationId xmlns:a16="http://schemas.microsoft.com/office/drawing/2014/main" id="{A5F70681-E7E1-4E2C-B78C-5E29000C9626}"/>
              </a:ext>
            </a:extLst>
          </p:cNvPr>
          <p:cNvGraphicFramePr>
            <a:graphicFrameLocks/>
          </p:cNvGraphicFramePr>
          <p:nvPr>
            <p:extLst>
              <p:ext uri="{D42A27DB-BD31-4B8C-83A1-F6EECF244321}">
                <p14:modId xmlns:p14="http://schemas.microsoft.com/office/powerpoint/2010/main" val="103510292"/>
              </p:ext>
            </p:extLst>
          </p:nvPr>
        </p:nvGraphicFramePr>
        <p:xfrm>
          <a:off x="4572000" y="1979850"/>
          <a:ext cx="4518269" cy="257663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6">
            <a:extLst>
              <a:ext uri="{FF2B5EF4-FFF2-40B4-BE49-F238E27FC236}">
                <a16:creationId xmlns:a16="http://schemas.microsoft.com/office/drawing/2014/main" id="{8083E9C9-B3EF-4E31-853F-695EC55BA187}"/>
              </a:ext>
            </a:extLst>
          </p:cNvPr>
          <p:cNvSpPr txBox="1"/>
          <p:nvPr/>
        </p:nvSpPr>
        <p:spPr>
          <a:xfrm>
            <a:off x="5629859" y="1773952"/>
            <a:ext cx="2402549" cy="1575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Cambria"/>
                <a:ea typeface="Cambria"/>
                <a:cs typeface="Cambria"/>
                <a:sym typeface="Cambria"/>
              </a:rPr>
              <a:t>Profit based on Industry sector</a:t>
            </a:r>
          </a:p>
        </p:txBody>
      </p:sp>
      <p:sp>
        <p:nvSpPr>
          <p:cNvPr id="8" name="Shape 81">
            <a:extLst>
              <a:ext uri="{FF2B5EF4-FFF2-40B4-BE49-F238E27FC236}">
                <a16:creationId xmlns:a16="http://schemas.microsoft.com/office/drawing/2014/main" id="{30CCAEE6-079A-091E-6B19-4D55FC24CF66}"/>
              </a:ext>
            </a:extLst>
          </p:cNvPr>
          <p:cNvSpPr/>
          <p:nvPr/>
        </p:nvSpPr>
        <p:spPr>
          <a:xfrm>
            <a:off x="330183" y="1852709"/>
            <a:ext cx="4157642" cy="215113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Arial" panose="020B0604020202020204" pitchFamily="34" charset="0"/>
              <a:buChar char="•"/>
            </a:pPr>
            <a:r>
              <a:rPr lang="en-US" sz="1400" b="0" dirty="0"/>
              <a:t>Top 3 Sectors bringing highest profits are Financial services, Health &amp; Manufacturing.</a:t>
            </a:r>
          </a:p>
          <a:p>
            <a:pPr marL="285750" indent="-285750">
              <a:buFont typeface="Arial" panose="020B0604020202020204" pitchFamily="34" charset="0"/>
              <a:buChar char="•"/>
            </a:pPr>
            <a:r>
              <a:rPr lang="en-US" sz="1400" b="0" dirty="0"/>
              <a:t> Most of these industries are </a:t>
            </a:r>
            <a:r>
              <a:rPr lang="en-US" sz="1400" b="0" dirty="0" err="1"/>
              <a:t>are</a:t>
            </a:r>
            <a:r>
              <a:rPr lang="en-US" sz="1400" b="0" dirty="0"/>
              <a:t> based within city therefore there are high probability that customers will prefer bikes for travelling.</a:t>
            </a:r>
          </a:p>
          <a:p>
            <a:pPr marL="285750" indent="-285750">
              <a:buFont typeface="Arial" panose="020B0604020202020204" pitchFamily="34" charset="0"/>
              <a:buChar char="•"/>
            </a:pPr>
            <a:r>
              <a:rPr lang="en-US" sz="1400" b="0" dirty="0"/>
              <a:t>Most of the industry sectors have returned less that $50000 in profits.</a:t>
            </a:r>
            <a:endParaRPr sz="1400" b="0" dirty="0"/>
          </a:p>
        </p:txBody>
      </p:sp>
    </p:spTree>
    <p:extLst>
      <p:ext uri="{BB962C8B-B14F-4D97-AF65-F5344CB8AC3E}">
        <p14:creationId xmlns:p14="http://schemas.microsoft.com/office/powerpoint/2010/main" val="41065044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4831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Profit of Wealth Segment by Age cluster:</a:t>
            </a:r>
            <a:endParaRPr sz="18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8" name="Shape 81">
            <a:extLst>
              <a:ext uri="{FF2B5EF4-FFF2-40B4-BE49-F238E27FC236}">
                <a16:creationId xmlns:a16="http://schemas.microsoft.com/office/drawing/2014/main" id="{30CCAEE6-079A-091E-6B19-4D55FC24CF66}"/>
              </a:ext>
            </a:extLst>
          </p:cNvPr>
          <p:cNvSpPr/>
          <p:nvPr/>
        </p:nvSpPr>
        <p:spPr>
          <a:xfrm>
            <a:off x="199760" y="1852709"/>
            <a:ext cx="4288065" cy="31421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Arial" panose="020B0604020202020204" pitchFamily="34" charset="0"/>
              <a:buChar char="•"/>
            </a:pPr>
            <a:r>
              <a:rPr lang="en-US" sz="1400" b="0" dirty="0"/>
              <a:t>Overall the Mass customer segmentation makes the highest profit across the different age clusters.</a:t>
            </a:r>
          </a:p>
          <a:p>
            <a:pPr marL="285750" indent="-285750">
              <a:buFont typeface="Arial" panose="020B0604020202020204" pitchFamily="34" charset="0"/>
              <a:buChar char="•"/>
            </a:pPr>
            <a:r>
              <a:rPr lang="en-US" sz="1400" b="0" dirty="0"/>
              <a:t>Mass customer aged between 41-50 (Group 3) are likely to bring more profit for the company as compared to other age clusters.</a:t>
            </a:r>
          </a:p>
          <a:p>
            <a:pPr marL="285750" indent="-285750">
              <a:buFont typeface="Arial" panose="020B0604020202020204" pitchFamily="34" charset="0"/>
              <a:buChar char="•"/>
            </a:pPr>
            <a:r>
              <a:rPr lang="en-US" sz="1400" b="0" dirty="0"/>
              <a:t>This also indicates the trend of buying power, as the buying power increases over time till age 50 &amp; then see’s a decline in buying power, thus leading to lower profits.</a:t>
            </a:r>
          </a:p>
          <a:p>
            <a:pPr marL="285750" indent="-285750">
              <a:buFont typeface="Arial" panose="020B0604020202020204" pitchFamily="34" charset="0"/>
              <a:buChar char="•"/>
            </a:pPr>
            <a:endParaRPr lang="en-US" sz="1400" b="0" dirty="0"/>
          </a:p>
          <a:p>
            <a:pPr marL="285750" indent="-285750">
              <a:buFont typeface="Arial" panose="020B0604020202020204" pitchFamily="34" charset="0"/>
              <a:buChar char="•"/>
            </a:pPr>
            <a:endParaRPr sz="1400" b="0" dirty="0"/>
          </a:p>
        </p:txBody>
      </p:sp>
      <p:graphicFrame>
        <p:nvGraphicFramePr>
          <p:cNvPr id="4" name="Chart 3">
            <a:extLst>
              <a:ext uri="{FF2B5EF4-FFF2-40B4-BE49-F238E27FC236}">
                <a16:creationId xmlns:a16="http://schemas.microsoft.com/office/drawing/2014/main" id="{1D522C0E-DF1A-1F71-8276-06342E371597}"/>
              </a:ext>
            </a:extLst>
          </p:cNvPr>
          <p:cNvGraphicFramePr>
            <a:graphicFrameLocks/>
          </p:cNvGraphicFramePr>
          <p:nvPr>
            <p:extLst>
              <p:ext uri="{D42A27DB-BD31-4B8C-83A1-F6EECF244321}">
                <p14:modId xmlns:p14="http://schemas.microsoft.com/office/powerpoint/2010/main" val="958766093"/>
              </p:ext>
            </p:extLst>
          </p:nvPr>
        </p:nvGraphicFramePr>
        <p:xfrm>
          <a:off x="4487825" y="1791558"/>
          <a:ext cx="4555253" cy="27268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03310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4831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Number of cars owned in each state.</a:t>
            </a:r>
            <a:endParaRPr sz="18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8" name="Shape 81">
            <a:extLst>
              <a:ext uri="{FF2B5EF4-FFF2-40B4-BE49-F238E27FC236}">
                <a16:creationId xmlns:a16="http://schemas.microsoft.com/office/drawing/2014/main" id="{30CCAEE6-079A-091E-6B19-4D55FC24CF66}"/>
              </a:ext>
            </a:extLst>
          </p:cNvPr>
          <p:cNvSpPr/>
          <p:nvPr/>
        </p:nvSpPr>
        <p:spPr>
          <a:xfrm>
            <a:off x="39979" y="1850965"/>
            <a:ext cx="4288065" cy="190337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Arial" panose="020B0604020202020204" pitchFamily="34" charset="0"/>
              <a:buChar char="•"/>
            </a:pPr>
            <a:r>
              <a:rPr lang="en-US" sz="1400" b="0" dirty="0"/>
              <a:t>NSW, QLD, VIC could be potential market opportunities for the company.</a:t>
            </a:r>
          </a:p>
          <a:p>
            <a:pPr marL="285750" indent="-285750">
              <a:buFont typeface="Arial" panose="020B0604020202020204" pitchFamily="34" charset="0"/>
              <a:buChar char="•"/>
            </a:pPr>
            <a:r>
              <a:rPr lang="en-US" sz="1400" b="0" dirty="0"/>
              <a:t>NSW, has the highest potential as the number of people that owned the cars are almost equal to people who don’t own cars which shows there is equal opportunity to find value customers .</a:t>
            </a:r>
            <a:endParaRPr sz="1400" b="0" dirty="0"/>
          </a:p>
        </p:txBody>
      </p:sp>
      <p:graphicFrame>
        <p:nvGraphicFramePr>
          <p:cNvPr id="2" name="Chart 1" descr="D">
            <a:extLst>
              <a:ext uri="{FF2B5EF4-FFF2-40B4-BE49-F238E27FC236}">
                <a16:creationId xmlns:a16="http://schemas.microsoft.com/office/drawing/2014/main" id="{C3BC6CB3-8FF1-6028-6314-E188942A58ED}"/>
              </a:ext>
            </a:extLst>
          </p:cNvPr>
          <p:cNvGraphicFramePr>
            <a:graphicFrameLocks/>
          </p:cNvGraphicFramePr>
          <p:nvPr>
            <p:extLst>
              <p:ext uri="{D42A27DB-BD31-4B8C-83A1-F6EECF244321}">
                <p14:modId xmlns:p14="http://schemas.microsoft.com/office/powerpoint/2010/main" val="3442869282"/>
              </p:ext>
            </p:extLst>
          </p:nvPr>
        </p:nvGraphicFramePr>
        <p:xfrm>
          <a:off x="4372240" y="182925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B5BC821-63DB-18CB-E357-456063DD29C5}"/>
              </a:ext>
            </a:extLst>
          </p:cNvPr>
          <p:cNvSpPr txBox="1"/>
          <p:nvPr/>
        </p:nvSpPr>
        <p:spPr>
          <a:xfrm>
            <a:off x="5762890" y="1943550"/>
            <a:ext cx="1746504" cy="1653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0" tIns="0" rIns="0" bIns="0" numCol="1" spcCol="3810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000000"/>
                </a:solidFill>
                <a:effectLst/>
                <a:uFillTx/>
                <a:latin typeface="Cambria"/>
                <a:ea typeface="Cambria"/>
                <a:cs typeface="Cambria"/>
                <a:sym typeface="Cambria"/>
              </a:rPr>
              <a:t>Number of Cars in Each State</a:t>
            </a:r>
          </a:p>
        </p:txBody>
      </p:sp>
    </p:spTree>
    <p:extLst>
      <p:ext uri="{BB962C8B-B14F-4D97-AF65-F5344CB8AC3E}">
        <p14:creationId xmlns:p14="http://schemas.microsoft.com/office/powerpoint/2010/main" val="27714203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Targeting high value customers</a:t>
            </a:r>
            <a:endParaRPr dirty="0"/>
          </a:p>
        </p:txBody>
      </p:sp>
      <p:sp>
        <p:nvSpPr>
          <p:cNvPr id="142" name="Shape 91"/>
          <p:cNvSpPr/>
          <p:nvPr/>
        </p:nvSpPr>
        <p:spPr>
          <a:xfrm>
            <a:off x="205025" y="1862400"/>
            <a:ext cx="4134600" cy="25570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These are high value customers that should be targeted from the new 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high value customers will be female compared to male.</a:t>
            </a:r>
          </a:p>
          <a:p>
            <a:pPr marL="285750" indent="-285750">
              <a:buFont typeface="Arial" panose="020B0604020202020204" pitchFamily="34" charset="0"/>
              <a:buChar char="•"/>
            </a:pPr>
            <a:r>
              <a:rPr lang="en-US" dirty="0"/>
              <a:t>People Working in the financial services, Health &amp; manufacturing industry sector.</a:t>
            </a:r>
          </a:p>
          <a:p>
            <a:pPr marL="285750" indent="-285750">
              <a:buFont typeface="Arial" panose="020B0604020202020204" pitchFamily="34" charset="0"/>
              <a:buChar char="•"/>
            </a:pPr>
            <a:r>
              <a:rPr lang="en-US" dirty="0"/>
              <a:t>Aged between 40-50 years</a:t>
            </a:r>
          </a:p>
          <a:p>
            <a:pPr marL="285750" indent="-285750">
              <a:buFont typeface="Arial" panose="020B0604020202020204" pitchFamily="34" charset="0"/>
              <a:buChar char="•"/>
            </a:pPr>
            <a:r>
              <a:rPr lang="en-US" dirty="0"/>
              <a:t>Who are currently living in NSW, VIC.</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578400" y="105460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 table of High Value customers.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BFD66AA5-9ECD-3EA1-248F-71DA765DB84D}"/>
              </a:ext>
            </a:extLst>
          </p:cNvPr>
          <p:cNvGraphicFramePr>
            <a:graphicFrameLocks noGrp="1"/>
          </p:cNvGraphicFramePr>
          <p:nvPr>
            <p:extLst>
              <p:ext uri="{D42A27DB-BD31-4B8C-83A1-F6EECF244321}">
                <p14:modId xmlns:p14="http://schemas.microsoft.com/office/powerpoint/2010/main" val="3603880296"/>
              </p:ext>
            </p:extLst>
          </p:nvPr>
        </p:nvGraphicFramePr>
        <p:xfrm>
          <a:off x="673396" y="1602829"/>
          <a:ext cx="6570586" cy="3370376"/>
        </p:xfrm>
        <a:graphic>
          <a:graphicData uri="http://schemas.openxmlformats.org/drawingml/2006/table">
            <a:tbl>
              <a:tblPr firstRow="1" bandRow="1">
                <a:tableStyleId>{5940675A-B579-460E-94D1-54222C63F5DA}</a:tableStyleId>
              </a:tblPr>
              <a:tblGrid>
                <a:gridCol w="816292">
                  <a:extLst>
                    <a:ext uri="{9D8B030D-6E8A-4147-A177-3AD203B41FA5}">
                      <a16:colId xmlns:a16="http://schemas.microsoft.com/office/drawing/2014/main" val="3155978747"/>
                    </a:ext>
                  </a:extLst>
                </a:gridCol>
                <a:gridCol w="1019596">
                  <a:extLst>
                    <a:ext uri="{9D8B030D-6E8A-4147-A177-3AD203B41FA5}">
                      <a16:colId xmlns:a16="http://schemas.microsoft.com/office/drawing/2014/main" val="2270128780"/>
                    </a:ext>
                  </a:extLst>
                </a:gridCol>
                <a:gridCol w="484505">
                  <a:extLst>
                    <a:ext uri="{9D8B030D-6E8A-4147-A177-3AD203B41FA5}">
                      <a16:colId xmlns:a16="http://schemas.microsoft.com/office/drawing/2014/main" val="3935293069"/>
                    </a:ext>
                  </a:extLst>
                </a:gridCol>
                <a:gridCol w="1417955">
                  <a:extLst>
                    <a:ext uri="{9D8B030D-6E8A-4147-A177-3AD203B41FA5}">
                      <a16:colId xmlns:a16="http://schemas.microsoft.com/office/drawing/2014/main" val="2218487841"/>
                    </a:ext>
                  </a:extLst>
                </a:gridCol>
                <a:gridCol w="1130617">
                  <a:extLst>
                    <a:ext uri="{9D8B030D-6E8A-4147-A177-3AD203B41FA5}">
                      <a16:colId xmlns:a16="http://schemas.microsoft.com/office/drawing/2014/main" val="3614231673"/>
                    </a:ext>
                  </a:extLst>
                </a:gridCol>
                <a:gridCol w="752792">
                  <a:extLst>
                    <a:ext uri="{9D8B030D-6E8A-4147-A177-3AD203B41FA5}">
                      <a16:colId xmlns:a16="http://schemas.microsoft.com/office/drawing/2014/main" val="2952699298"/>
                    </a:ext>
                  </a:extLst>
                </a:gridCol>
                <a:gridCol w="948829">
                  <a:extLst>
                    <a:ext uri="{9D8B030D-6E8A-4147-A177-3AD203B41FA5}">
                      <a16:colId xmlns:a16="http://schemas.microsoft.com/office/drawing/2014/main" val="825201568"/>
                    </a:ext>
                  </a:extLst>
                </a:gridCol>
              </a:tblGrid>
              <a:tr h="679988">
                <a:tc>
                  <a:txBody>
                    <a:bodyPr/>
                    <a:lstStyle/>
                    <a:p>
                      <a:pPr algn="ctr"/>
                      <a:r>
                        <a:rPr lang="en-US" sz="1000" b="1" dirty="0">
                          <a:solidFill>
                            <a:schemeClr val="tx1"/>
                          </a:solidFill>
                        </a:rPr>
                        <a:t>First name</a:t>
                      </a:r>
                    </a:p>
                  </a:txBody>
                  <a:tcPr anchor="ctr"/>
                </a:tc>
                <a:tc>
                  <a:txBody>
                    <a:bodyPr/>
                    <a:lstStyle/>
                    <a:p>
                      <a:pPr algn="ctr"/>
                      <a:r>
                        <a:rPr lang="en-US" sz="1000" b="1" dirty="0">
                          <a:solidFill>
                            <a:schemeClr val="tx1"/>
                          </a:solidFill>
                        </a:rPr>
                        <a:t>Past 3 years bike related purchases</a:t>
                      </a:r>
                    </a:p>
                  </a:txBody>
                  <a:tcPr anchor="ctr"/>
                </a:tc>
                <a:tc>
                  <a:txBody>
                    <a:bodyPr/>
                    <a:lstStyle/>
                    <a:p>
                      <a:pPr algn="ctr"/>
                      <a:r>
                        <a:rPr lang="en-US" sz="1000" b="1" dirty="0">
                          <a:solidFill>
                            <a:schemeClr val="tx1"/>
                          </a:solidFill>
                        </a:rPr>
                        <a:t>AGE</a:t>
                      </a:r>
                    </a:p>
                  </a:txBody>
                  <a:tcPr anchor="ctr"/>
                </a:tc>
                <a:tc>
                  <a:txBody>
                    <a:bodyPr/>
                    <a:lstStyle/>
                    <a:p>
                      <a:pPr algn="ctr"/>
                      <a:r>
                        <a:rPr lang="en-US" sz="1000" b="1" dirty="0">
                          <a:solidFill>
                            <a:schemeClr val="tx1"/>
                          </a:solidFill>
                        </a:rPr>
                        <a:t>Job industry category</a:t>
                      </a:r>
                    </a:p>
                  </a:txBody>
                  <a:tcPr anchor="ctr"/>
                </a:tc>
                <a:tc>
                  <a:txBody>
                    <a:bodyPr/>
                    <a:lstStyle/>
                    <a:p>
                      <a:pPr algn="ctr"/>
                      <a:r>
                        <a:rPr lang="en-US" sz="1000" b="1" dirty="0">
                          <a:solidFill>
                            <a:schemeClr val="tx1"/>
                          </a:solidFill>
                        </a:rPr>
                        <a:t>Wealth segment</a:t>
                      </a:r>
                    </a:p>
                  </a:txBody>
                  <a:tcPr anchor="ctr"/>
                </a:tc>
                <a:tc>
                  <a:txBody>
                    <a:bodyPr/>
                    <a:lstStyle/>
                    <a:p>
                      <a:pPr algn="ctr"/>
                      <a:r>
                        <a:rPr lang="en-US" sz="1000" b="1" dirty="0">
                          <a:solidFill>
                            <a:schemeClr val="tx1"/>
                          </a:solidFill>
                        </a:rPr>
                        <a:t>Owns car</a:t>
                      </a:r>
                    </a:p>
                  </a:txBody>
                  <a:tcPr anchor="ctr"/>
                </a:tc>
                <a:tc>
                  <a:txBody>
                    <a:bodyPr/>
                    <a:lstStyle/>
                    <a:p>
                      <a:pPr algn="ctr"/>
                      <a:r>
                        <a:rPr lang="en-US" sz="1000" b="1" dirty="0">
                          <a:solidFill>
                            <a:schemeClr val="tx1"/>
                          </a:solidFill>
                        </a:rPr>
                        <a:t>state</a:t>
                      </a:r>
                    </a:p>
                  </a:txBody>
                  <a:tcPr anchor="ctr"/>
                </a:tc>
                <a:extLst>
                  <a:ext uri="{0D108BD9-81ED-4DB2-BD59-A6C34878D82A}">
                    <a16:rowId xmlns:a16="http://schemas.microsoft.com/office/drawing/2014/main" val="1829835716"/>
                  </a:ext>
                </a:extLst>
              </a:tr>
              <a:tr h="359704">
                <a:tc>
                  <a:txBody>
                    <a:bodyPr/>
                    <a:lstStyle/>
                    <a:p>
                      <a:pPr algn="ctr"/>
                      <a:r>
                        <a:rPr lang="en-US" sz="1000" dirty="0">
                          <a:solidFill>
                            <a:schemeClr val="tx1"/>
                          </a:solidFill>
                        </a:rPr>
                        <a:t>Melba</a:t>
                      </a:r>
                    </a:p>
                  </a:txBody>
                  <a:tcPr anchor="ctr"/>
                </a:tc>
                <a:tc>
                  <a:txBody>
                    <a:bodyPr/>
                    <a:lstStyle/>
                    <a:p>
                      <a:pPr algn="ctr"/>
                      <a:r>
                        <a:rPr lang="en-US" sz="1000" dirty="0">
                          <a:solidFill>
                            <a:schemeClr val="tx1"/>
                          </a:solidFill>
                        </a:rPr>
                        <a:t>38</a:t>
                      </a:r>
                    </a:p>
                  </a:txBody>
                  <a:tcPr anchor="ctr"/>
                </a:tc>
                <a:tc>
                  <a:txBody>
                    <a:bodyPr/>
                    <a:lstStyle/>
                    <a:p>
                      <a:pPr algn="ctr" fontAlgn="b"/>
                      <a:r>
                        <a:rPr lang="en-US" sz="1000" b="0" i="0" u="none" strike="noStrike" dirty="0">
                          <a:solidFill>
                            <a:schemeClr val="tx1"/>
                          </a:solidFill>
                          <a:effectLst/>
                          <a:latin typeface="Calibri" panose="020F0502020204030204" pitchFamily="34" charset="0"/>
                        </a:rPr>
                        <a:t>45.00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Health</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Mass Customer</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No</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NSW</a:t>
                      </a:r>
                    </a:p>
                  </a:txBody>
                  <a:tcPr marL="9525" marR="9525" marT="9525" marB="0" anchor="ctr"/>
                </a:tc>
                <a:extLst>
                  <a:ext uri="{0D108BD9-81ED-4DB2-BD59-A6C34878D82A}">
                    <a16:rowId xmlns:a16="http://schemas.microsoft.com/office/drawing/2014/main" val="1548134859"/>
                  </a:ext>
                </a:extLst>
              </a:tr>
              <a:tr h="359704">
                <a:tc>
                  <a:txBody>
                    <a:bodyPr/>
                    <a:lstStyle/>
                    <a:p>
                      <a:pPr algn="ctr" fontAlgn="b"/>
                      <a:r>
                        <a:rPr lang="en-US" sz="1000" b="0" i="0" u="none" strike="noStrike" dirty="0">
                          <a:solidFill>
                            <a:schemeClr val="tx1"/>
                          </a:solidFill>
                          <a:effectLst/>
                          <a:latin typeface="Calibri" panose="020F0502020204030204" pitchFamily="34" charset="0"/>
                        </a:rPr>
                        <a:t>Winnifred</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83</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46.00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Financial Services</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Mass Customer</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No</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VIC</a:t>
                      </a:r>
                    </a:p>
                  </a:txBody>
                  <a:tcPr marL="9525" marR="9525" marT="9525" marB="0" anchor="ctr"/>
                </a:tc>
                <a:extLst>
                  <a:ext uri="{0D108BD9-81ED-4DB2-BD59-A6C34878D82A}">
                    <a16:rowId xmlns:a16="http://schemas.microsoft.com/office/drawing/2014/main" val="3660526557"/>
                  </a:ext>
                </a:extLst>
              </a:tr>
              <a:tr h="359704">
                <a:tc>
                  <a:txBody>
                    <a:bodyPr/>
                    <a:lstStyle/>
                    <a:p>
                      <a:pPr algn="ctr" fontAlgn="b"/>
                      <a:r>
                        <a:rPr lang="en-US" sz="1000" b="0" i="0" u="none" strike="noStrike" dirty="0">
                          <a:solidFill>
                            <a:schemeClr val="tx1"/>
                          </a:solidFill>
                          <a:effectLst/>
                          <a:latin typeface="Calibri" panose="020F0502020204030204" pitchFamily="34" charset="0"/>
                        </a:rPr>
                        <a:t>Gale</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59</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45.00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Financial Services</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Mass Customer</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Yes</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VIC</a:t>
                      </a:r>
                    </a:p>
                  </a:txBody>
                  <a:tcPr marL="9525" marR="9525" marT="9525" marB="0" anchor="ctr"/>
                </a:tc>
                <a:extLst>
                  <a:ext uri="{0D108BD9-81ED-4DB2-BD59-A6C34878D82A}">
                    <a16:rowId xmlns:a16="http://schemas.microsoft.com/office/drawing/2014/main" val="930621164"/>
                  </a:ext>
                </a:extLst>
              </a:tr>
              <a:tr h="359704">
                <a:tc>
                  <a:txBody>
                    <a:bodyPr/>
                    <a:lstStyle/>
                    <a:p>
                      <a:pPr algn="ctr" fontAlgn="b"/>
                      <a:r>
                        <a:rPr lang="en-US" sz="1000" b="0" i="0" u="none" strike="noStrike" dirty="0" err="1">
                          <a:solidFill>
                            <a:schemeClr val="tx1"/>
                          </a:solidFill>
                          <a:effectLst/>
                          <a:latin typeface="Calibri" panose="020F0502020204030204" pitchFamily="34" charset="0"/>
                        </a:rPr>
                        <a:t>Martelle</a:t>
                      </a:r>
                      <a:endParaRPr lang="en-US" sz="10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52</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41.00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Manufacturing</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Mass Customer</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No</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NSW</a:t>
                      </a:r>
                    </a:p>
                  </a:txBody>
                  <a:tcPr marL="9525" marR="9525" marT="9525" marB="0" anchor="ctr"/>
                </a:tc>
                <a:extLst>
                  <a:ext uri="{0D108BD9-81ED-4DB2-BD59-A6C34878D82A}">
                    <a16:rowId xmlns:a16="http://schemas.microsoft.com/office/drawing/2014/main" val="3897741385"/>
                  </a:ext>
                </a:extLst>
              </a:tr>
              <a:tr h="359704">
                <a:tc>
                  <a:txBody>
                    <a:bodyPr/>
                    <a:lstStyle/>
                    <a:p>
                      <a:pPr algn="ctr" fontAlgn="b"/>
                      <a:r>
                        <a:rPr lang="en-US" sz="1000" b="0" i="0" u="none" strike="noStrike" dirty="0">
                          <a:solidFill>
                            <a:schemeClr val="tx1"/>
                          </a:solidFill>
                          <a:effectLst/>
                          <a:latin typeface="Calibri" panose="020F0502020204030204" pitchFamily="34" charset="0"/>
                        </a:rPr>
                        <a:t>Patricia</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34</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44.00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Health</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Mass Customer</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No</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NSW</a:t>
                      </a:r>
                    </a:p>
                  </a:txBody>
                  <a:tcPr marL="9525" marR="9525" marT="9525" marB="0" anchor="ctr"/>
                </a:tc>
                <a:extLst>
                  <a:ext uri="{0D108BD9-81ED-4DB2-BD59-A6C34878D82A}">
                    <a16:rowId xmlns:a16="http://schemas.microsoft.com/office/drawing/2014/main" val="429396521"/>
                  </a:ext>
                </a:extLst>
              </a:tr>
              <a:tr h="532164">
                <a:tc>
                  <a:txBody>
                    <a:bodyPr/>
                    <a:lstStyle/>
                    <a:p>
                      <a:pPr algn="ctr" fontAlgn="b"/>
                      <a:r>
                        <a:rPr lang="en-US" sz="1000" b="0" i="0" u="none" strike="noStrike" dirty="0">
                          <a:solidFill>
                            <a:schemeClr val="tx1"/>
                          </a:solidFill>
                          <a:effectLst/>
                          <a:latin typeface="Calibri" panose="020F0502020204030204" pitchFamily="34" charset="0"/>
                        </a:rPr>
                        <a:t>Daryl</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12</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43.00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Financial Services</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libri" panose="020F0502020204030204" pitchFamily="34" charset="0"/>
                        </a:rPr>
                        <a:t>Mass Customer</a:t>
                      </a:r>
                    </a:p>
                    <a:p>
                      <a:pPr algn="ctr"/>
                      <a:endParaRPr lang="en-US" sz="1000" dirty="0">
                        <a:solidFill>
                          <a:schemeClr val="tx1"/>
                        </a:solidFill>
                      </a:endParaRPr>
                    </a:p>
                  </a:txBody>
                  <a:tcPr anchor="ctr"/>
                </a:tc>
                <a:tc>
                  <a:txBody>
                    <a:bodyPr/>
                    <a:lstStyle/>
                    <a:p>
                      <a:pPr algn="ctr" fontAlgn="b"/>
                      <a:r>
                        <a:rPr lang="en-US" sz="1000" b="0" i="0" u="none" strike="noStrike" dirty="0">
                          <a:solidFill>
                            <a:schemeClr val="tx1"/>
                          </a:solidFill>
                          <a:effectLst/>
                          <a:latin typeface="Calibri" panose="020F0502020204030204" pitchFamily="34" charset="0"/>
                        </a:rPr>
                        <a:t>Yes</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NSW</a:t>
                      </a:r>
                    </a:p>
                  </a:txBody>
                  <a:tcPr marL="9525" marR="9525" marT="9525" marB="0" anchor="ctr"/>
                </a:tc>
                <a:extLst>
                  <a:ext uri="{0D108BD9-81ED-4DB2-BD59-A6C34878D82A}">
                    <a16:rowId xmlns:a16="http://schemas.microsoft.com/office/drawing/2014/main" val="3438329118"/>
                  </a:ext>
                </a:extLst>
              </a:tr>
              <a:tr h="359704">
                <a:tc>
                  <a:txBody>
                    <a:bodyPr/>
                    <a:lstStyle/>
                    <a:p>
                      <a:pPr algn="ctr" fontAlgn="b"/>
                      <a:r>
                        <a:rPr lang="en-US" sz="1000" b="0" i="0" u="none" strike="noStrike" dirty="0">
                          <a:solidFill>
                            <a:schemeClr val="tx1"/>
                          </a:solidFill>
                          <a:effectLst/>
                          <a:latin typeface="Calibri" panose="020F0502020204030204" pitchFamily="34" charset="0"/>
                        </a:rPr>
                        <a:t>Sunny</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90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47.00</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Financial Services</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Mass Customer</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No</a:t>
                      </a:r>
                    </a:p>
                  </a:txBody>
                  <a:tcPr marL="9525" marR="9525" marT="9525" marB="0" anchor="ctr"/>
                </a:tc>
                <a:tc>
                  <a:txBody>
                    <a:bodyPr/>
                    <a:lstStyle/>
                    <a:p>
                      <a:pPr algn="ctr" fontAlgn="b"/>
                      <a:r>
                        <a:rPr lang="en-US" sz="1000" b="0" i="0" u="none" strike="noStrike" dirty="0">
                          <a:solidFill>
                            <a:schemeClr val="tx1"/>
                          </a:solidFill>
                          <a:effectLst/>
                          <a:latin typeface="Calibri" panose="020F0502020204030204" pitchFamily="34" charset="0"/>
                        </a:rPr>
                        <a:t>NSW</a:t>
                      </a:r>
                    </a:p>
                  </a:txBody>
                  <a:tcPr marL="9525" marR="9525" marT="9525" marB="0" anchor="ctr"/>
                </a:tc>
                <a:extLst>
                  <a:ext uri="{0D108BD9-81ED-4DB2-BD59-A6C34878D82A}">
                    <a16:rowId xmlns:a16="http://schemas.microsoft.com/office/drawing/2014/main" val="3583921162"/>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306</TotalTime>
  <Words>876</Words>
  <Application>Microsoft Office PowerPoint</Application>
  <PresentationFormat>On-screen Show (16:9)</PresentationFormat>
  <Paragraphs>141</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Cambria</vt:lpstr>
      <vt:lpstr>Century Gothic</vt:lpstr>
      <vt:lpstr>Open Sans</vt:lpstr>
      <vt:lpstr>Open Sans Extrabold</vt:lpstr>
      <vt:lpstr>Open Sans Light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aniket</cp:lastModifiedBy>
  <cp:revision>23</cp:revision>
  <dcterms:modified xsi:type="dcterms:W3CDTF">2022-09-04T07:31:45Z</dcterms:modified>
</cp:coreProperties>
</file>