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handoutMasterIdLst>
    <p:handoutMasterId r:id="rId57"/>
  </p:handoutMasterIdLst>
  <p:sldIdLst>
    <p:sldId id="256" r:id="rId2"/>
    <p:sldId id="841" r:id="rId3"/>
    <p:sldId id="842" r:id="rId4"/>
    <p:sldId id="843" r:id="rId5"/>
    <p:sldId id="844" r:id="rId6"/>
    <p:sldId id="845" r:id="rId7"/>
    <p:sldId id="846" r:id="rId8"/>
    <p:sldId id="847" r:id="rId9"/>
    <p:sldId id="848" r:id="rId10"/>
    <p:sldId id="818" r:id="rId11"/>
    <p:sldId id="819" r:id="rId12"/>
    <p:sldId id="820" r:id="rId13"/>
    <p:sldId id="821" r:id="rId14"/>
    <p:sldId id="822" r:id="rId15"/>
    <p:sldId id="823" r:id="rId16"/>
    <p:sldId id="824" r:id="rId17"/>
    <p:sldId id="825" r:id="rId18"/>
    <p:sldId id="826" r:id="rId19"/>
    <p:sldId id="827" r:id="rId20"/>
    <p:sldId id="828" r:id="rId21"/>
    <p:sldId id="829" r:id="rId22"/>
    <p:sldId id="830" r:id="rId23"/>
    <p:sldId id="831" r:id="rId24"/>
    <p:sldId id="832" r:id="rId25"/>
    <p:sldId id="833" r:id="rId26"/>
    <p:sldId id="834" r:id="rId27"/>
    <p:sldId id="835" r:id="rId28"/>
    <p:sldId id="836" r:id="rId29"/>
    <p:sldId id="837" r:id="rId30"/>
    <p:sldId id="839" r:id="rId31"/>
    <p:sldId id="849" r:id="rId32"/>
    <p:sldId id="851" r:id="rId33"/>
    <p:sldId id="850" r:id="rId34"/>
    <p:sldId id="852" r:id="rId35"/>
    <p:sldId id="853" r:id="rId36"/>
    <p:sldId id="861" r:id="rId37"/>
    <p:sldId id="862" r:id="rId38"/>
    <p:sldId id="863" r:id="rId39"/>
    <p:sldId id="864" r:id="rId40"/>
    <p:sldId id="854" r:id="rId41"/>
    <p:sldId id="856" r:id="rId42"/>
    <p:sldId id="857" r:id="rId43"/>
    <p:sldId id="858" r:id="rId44"/>
    <p:sldId id="859" r:id="rId45"/>
    <p:sldId id="860" r:id="rId46"/>
    <p:sldId id="865" r:id="rId47"/>
    <p:sldId id="868" r:id="rId48"/>
    <p:sldId id="866" r:id="rId49"/>
    <p:sldId id="867" r:id="rId50"/>
    <p:sldId id="869" r:id="rId51"/>
    <p:sldId id="870" r:id="rId52"/>
    <p:sldId id="871" r:id="rId53"/>
    <p:sldId id="872" r:id="rId54"/>
    <p:sldId id="817" r:id="rId5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5E5"/>
    <a:srgbClr val="F6D7B8"/>
    <a:srgbClr val="008000"/>
    <a:srgbClr val="47D562"/>
    <a:srgbClr val="2D60C7"/>
    <a:srgbClr val="0033CC"/>
    <a:srgbClr val="5CBDD0"/>
    <a:srgbClr val="53FFA1"/>
    <a:srgbClr val="4571FF"/>
    <a:srgbClr val="EDB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9" autoAdjust="0"/>
    <p:restoredTop sz="96580" autoAdjust="0"/>
  </p:normalViewPr>
  <p:slideViewPr>
    <p:cSldViewPr snapToGrid="0">
      <p:cViewPr>
        <p:scale>
          <a:sx n="70" d="100"/>
          <a:sy n="70" d="100"/>
        </p:scale>
        <p:origin x="-1512" y="-114"/>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BB1466F6-2A56-4AD8-8D5E-99E5D0942D6E}" type="datetimeFigureOut">
              <a:rPr lang="en-US" smtClean="0"/>
              <a:pPr/>
              <a:t>12/16/2018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B8B09FC5-A84D-4E9D-9CA7-AE31317BD2FF}" type="slidenum">
              <a:rPr lang="en-US" smtClean="0"/>
              <a:pPr/>
              <a:t>‹#›</a:t>
            </a:fld>
            <a:endParaRPr lang="en-US"/>
          </a:p>
        </p:txBody>
      </p:sp>
    </p:spTree>
    <p:extLst>
      <p:ext uri="{BB962C8B-B14F-4D97-AF65-F5344CB8AC3E}">
        <p14:creationId xmlns:p14="http://schemas.microsoft.com/office/powerpoint/2010/main" val="3401720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133C742-EEDE-42F8-BBF4-DE6B17AF0E19}" type="datetimeFigureOut">
              <a:rPr lang="en-US" smtClean="0"/>
              <a:pPr/>
              <a:t>12/16/2018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ECCE01B-9CC7-41BF-A9F0-49896738A9A0}" type="slidenum">
              <a:rPr lang="en-US" smtClean="0"/>
              <a:pPr/>
              <a:t>‹#›</a:t>
            </a:fld>
            <a:endParaRPr lang="en-US"/>
          </a:p>
        </p:txBody>
      </p:sp>
    </p:spTree>
    <p:extLst>
      <p:ext uri="{BB962C8B-B14F-4D97-AF65-F5344CB8AC3E}">
        <p14:creationId xmlns:p14="http://schemas.microsoft.com/office/powerpoint/2010/main" val="56296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a:t>
            </a:fld>
            <a:endParaRPr lang="en-US"/>
          </a:p>
        </p:txBody>
      </p:sp>
    </p:spTree>
    <p:extLst>
      <p:ext uri="{BB962C8B-B14F-4D97-AF65-F5344CB8AC3E}">
        <p14:creationId xmlns:p14="http://schemas.microsoft.com/office/powerpoint/2010/main" val="3174490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10</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11</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12</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13</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14</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15</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16</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17</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18</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19</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20</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21</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22</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23</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24</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25</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26</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27</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28</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29</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30</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31</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32</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33</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34</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35</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36</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37</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38</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39</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40</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41</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42</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43</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44</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45</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46</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47</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48</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49</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5</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50</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51</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52</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53</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54</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6</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7</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8</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9</a:t>
            </a:fld>
            <a:endParaRPr lang="en-US"/>
          </a:p>
        </p:txBody>
      </p:sp>
    </p:spTree>
    <p:extLst>
      <p:ext uri="{BB962C8B-B14F-4D97-AF65-F5344CB8AC3E}">
        <p14:creationId xmlns:p14="http://schemas.microsoft.com/office/powerpoint/2010/main" val="186003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15A688-2A02-4252-8F80-2AEEB693329C}" type="datetimeFigureOut">
              <a:rPr lang="en-US" smtClean="0"/>
              <a:pPr/>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3691-4FD2-4972-8193-2A207F5FB45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5A688-2A02-4252-8F80-2AEEB693329C}" type="datetimeFigureOut">
              <a:rPr lang="en-US" smtClean="0"/>
              <a:pPr/>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15A688-2A02-4252-8F80-2AEEB693329C}" type="datetimeFigureOut">
              <a:rPr lang="en-US" smtClean="0"/>
              <a:pPr/>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5A688-2A02-4252-8F80-2AEEB693329C}" type="datetimeFigureOut">
              <a:rPr lang="en-US" smtClean="0"/>
              <a:pPr/>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15A688-2A02-4252-8F80-2AEEB693329C}" type="datetimeFigureOut">
              <a:rPr lang="en-US" smtClean="0"/>
              <a:pPr/>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3691-4FD2-4972-8193-2A207F5FB45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15A688-2A02-4252-8F80-2AEEB693329C}" type="datetimeFigureOut">
              <a:rPr lang="en-US" smtClean="0"/>
              <a:pPr/>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15A688-2A02-4252-8F80-2AEEB693329C}" type="datetimeFigureOut">
              <a:rPr lang="en-US" smtClean="0"/>
              <a:pPr/>
              <a:t>12/16/2018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763691-4FD2-4972-8193-2A207F5FB45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15A688-2A02-4252-8F80-2AEEB693329C}" type="datetimeFigureOut">
              <a:rPr lang="en-US" smtClean="0"/>
              <a:pPr/>
              <a:t>12/16/2018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5A688-2A02-4252-8F80-2AEEB693329C}" type="datetimeFigureOut">
              <a:rPr lang="en-US" smtClean="0"/>
              <a:pPr/>
              <a:t>12/16/2018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5A688-2A02-4252-8F80-2AEEB693329C}" type="datetimeFigureOut">
              <a:rPr lang="en-US" smtClean="0"/>
              <a:pPr/>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63691-4FD2-4972-8193-2A207F5FB45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5A688-2A02-4252-8F80-2AEEB693329C}" type="datetimeFigureOut">
              <a:rPr lang="en-US" smtClean="0"/>
              <a:pPr/>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9144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215A688-2A02-4252-8F80-2AEEB693329C}" type="datetimeFigureOut">
              <a:rPr lang="en-US" smtClean="0"/>
              <a:pPr/>
              <a:t>12/16/2018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3763691-4FD2-4972-8193-2A207F5FB4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2.xm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0.png"/><Relationship Id="rId5" Type="http://schemas.openxmlformats.org/officeDocument/2006/relationships/image" Target="../media/image17.png"/><Relationship Id="rId15" Type="http://schemas.openxmlformats.org/officeDocument/2006/relationships/image" Target="../media/image270.png"/><Relationship Id="rId10" Type="http://schemas.openxmlformats.org/officeDocument/2006/relationships/image" Target="../media/image220.png"/><Relationship Id="rId4" Type="http://schemas.openxmlformats.org/officeDocument/2006/relationships/image" Target="../media/image160.png"/><Relationship Id="rId9" Type="http://schemas.openxmlformats.org/officeDocument/2006/relationships/image" Target="../media/image21.png"/><Relationship Id="rId14" Type="http://schemas.openxmlformats.org/officeDocument/2006/relationships/image" Target="../media/image260.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2.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3.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14.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15.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16.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17.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18.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19.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0.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1.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2.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3.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4.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5.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6.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7.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8.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7.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2.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28.bin"/><Relationship Id="rId3" Type="http://schemas.openxmlformats.org/officeDocument/2006/relationships/notesSlide" Target="../notesSlides/notesSlide32.xml"/><Relationship Id="rId7" Type="http://schemas.openxmlformats.org/officeDocument/2006/relationships/oleObject" Target="../embeddings/oleObject25.bin"/><Relationship Id="rId12" Type="http://schemas.openxmlformats.org/officeDocument/2006/relationships/image" Target="../media/image70.wmf"/><Relationship Id="rId2" Type="http://schemas.openxmlformats.org/officeDocument/2006/relationships/slideLayout" Target="../slideLayouts/slideLayout2.xml"/><Relationship Id="rId16" Type="http://schemas.openxmlformats.org/officeDocument/2006/relationships/image" Target="../media/image72.wmf"/><Relationship Id="rId1" Type="http://schemas.openxmlformats.org/officeDocument/2006/relationships/vmlDrawing" Target="../drawings/vmlDrawing6.vml"/><Relationship Id="rId6" Type="http://schemas.openxmlformats.org/officeDocument/2006/relationships/image" Target="../media/image67.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69.wmf"/><Relationship Id="rId4" Type="http://schemas.openxmlformats.org/officeDocument/2006/relationships/image" Target="../media/image2.png"/><Relationship Id="rId9" Type="http://schemas.openxmlformats.org/officeDocument/2006/relationships/oleObject" Target="../embeddings/oleObject26.bin"/><Relationship Id="rId14" Type="http://schemas.openxmlformats.org/officeDocument/2006/relationships/image" Target="../media/image71.wmf"/></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4.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34.bin"/><Relationship Id="rId3" Type="http://schemas.openxmlformats.org/officeDocument/2006/relationships/notesSlide" Target="../notesSlides/notesSlide34.xml"/><Relationship Id="rId7" Type="http://schemas.openxmlformats.org/officeDocument/2006/relationships/oleObject" Target="../embeddings/oleObject31.bin"/><Relationship Id="rId12"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74.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76.wmf"/><Relationship Id="rId4" Type="http://schemas.openxmlformats.org/officeDocument/2006/relationships/image" Target="../media/image2.png"/><Relationship Id="rId9" Type="http://schemas.openxmlformats.org/officeDocument/2006/relationships/oleObject" Target="../embeddings/oleObject32.bin"/><Relationship Id="rId14" Type="http://schemas.openxmlformats.org/officeDocument/2006/relationships/image" Target="../media/image78.wmf"/></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51.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7.wmf"/><Relationship Id="rId18" Type="http://schemas.openxmlformats.org/officeDocument/2006/relationships/oleObject" Target="../embeddings/oleObject7.bin"/><Relationship Id="rId26" Type="http://schemas.openxmlformats.org/officeDocument/2006/relationships/oleObject" Target="../embeddings/oleObject11.bin"/><Relationship Id="rId3" Type="http://schemas.openxmlformats.org/officeDocument/2006/relationships/notesSlide" Target="../notesSlides/notesSlide4.xml"/><Relationship Id="rId21" Type="http://schemas.openxmlformats.org/officeDocument/2006/relationships/image" Target="../media/image11.wmf"/><Relationship Id="rId7" Type="http://schemas.openxmlformats.org/officeDocument/2006/relationships/image" Target="../media/image16.png"/><Relationship Id="rId12" Type="http://schemas.openxmlformats.org/officeDocument/2006/relationships/oleObject" Target="../embeddings/oleObject4.bin"/><Relationship Id="rId17" Type="http://schemas.openxmlformats.org/officeDocument/2006/relationships/image" Target="../media/image9.wmf"/><Relationship Id="rId25"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6.bin"/><Relationship Id="rId20" Type="http://schemas.openxmlformats.org/officeDocument/2006/relationships/oleObject" Target="../embeddings/oleObject8.bin"/><Relationship Id="rId29"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6.wmf"/><Relationship Id="rId24" Type="http://schemas.openxmlformats.org/officeDocument/2006/relationships/oleObject" Target="../embeddings/oleObject10.bin"/><Relationship Id="rId5" Type="http://schemas.openxmlformats.org/officeDocument/2006/relationships/oleObject" Target="../embeddings/oleObject1.bin"/><Relationship Id="rId15" Type="http://schemas.openxmlformats.org/officeDocument/2006/relationships/image" Target="../media/image8.wmf"/><Relationship Id="rId23" Type="http://schemas.openxmlformats.org/officeDocument/2006/relationships/image" Target="../media/image12.wmf"/><Relationship Id="rId28" Type="http://schemas.openxmlformats.org/officeDocument/2006/relationships/oleObject" Target="../embeddings/oleObject12.bin"/><Relationship Id="rId10" Type="http://schemas.openxmlformats.org/officeDocument/2006/relationships/oleObject" Target="../embeddings/oleObject3.bin"/><Relationship Id="rId19" Type="http://schemas.openxmlformats.org/officeDocument/2006/relationships/image" Target="../media/image10.wmf"/><Relationship Id="rId4" Type="http://schemas.openxmlformats.org/officeDocument/2006/relationships/image" Target="../media/image2.png"/><Relationship Id="rId9" Type="http://schemas.openxmlformats.org/officeDocument/2006/relationships/image" Target="../media/image5.wmf"/><Relationship Id="rId14" Type="http://schemas.openxmlformats.org/officeDocument/2006/relationships/oleObject" Target="../embeddings/oleObject5.bin"/><Relationship Id="rId22" Type="http://schemas.openxmlformats.org/officeDocument/2006/relationships/oleObject" Target="../embeddings/oleObject9.bin"/><Relationship Id="rId27" Type="http://schemas.openxmlformats.org/officeDocument/2006/relationships/image" Target="../media/image14.wmf"/></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13.bin"/><Relationship Id="rId10" Type="http://schemas.openxmlformats.org/officeDocument/2006/relationships/image" Target="../media/image18.wmf"/><Relationship Id="rId4" Type="http://schemas.openxmlformats.org/officeDocument/2006/relationships/image" Target="../media/image2.png"/><Relationship Id="rId9" Type="http://schemas.openxmlformats.org/officeDocument/2006/relationships/oleObject" Target="../embeddings/oleObject15.bin"/></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54.xml.rels><?xml version="1.0" encoding="UTF-8" standalone="yes"?>
<Relationships xmlns="http://schemas.openxmlformats.org/package/2006/relationships"><Relationship Id="rId3" Type="http://schemas.openxmlformats.org/officeDocument/2006/relationships/hyperlink" Target="mailto:vinayakumarr77@gmail.com"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image" Target="../media/image21.wmf"/><Relationship Id="rId5" Type="http://schemas.openxmlformats.org/officeDocument/2006/relationships/image" Target="../media/image22.png"/><Relationship Id="rId10" Type="http://schemas.openxmlformats.org/officeDocument/2006/relationships/oleObject" Target="../embeddings/oleObject18.bin"/><Relationship Id="rId4" Type="http://schemas.openxmlformats.org/officeDocument/2006/relationships/image" Target="../media/image2.png"/><Relationship Id="rId9" Type="http://schemas.openxmlformats.org/officeDocument/2006/relationships/image" Target="../media/image20.wmf"/></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38.png"/><Relationship Id="rId3" Type="http://schemas.openxmlformats.org/officeDocument/2006/relationships/notesSlide" Target="../notesSlides/notesSlide7.xml"/><Relationship Id="rId7" Type="http://schemas.openxmlformats.org/officeDocument/2006/relationships/oleObject" Target="../embeddings/oleObject20.bin"/><Relationship Id="rId12"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image" Target="../media/image36.png"/><Relationship Id="rId5" Type="http://schemas.openxmlformats.org/officeDocument/2006/relationships/oleObject" Target="../embeddings/oleObject19.bin"/><Relationship Id="rId10" Type="http://schemas.openxmlformats.org/officeDocument/2006/relationships/image" Target="../media/image18.wmf"/><Relationship Id="rId4" Type="http://schemas.openxmlformats.org/officeDocument/2006/relationships/image" Target="../media/image2.png"/><Relationship Id="rId9"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oleObject" Target="../embeddings/oleObject23.bin"/><Relationship Id="rId3" Type="http://schemas.openxmlformats.org/officeDocument/2006/relationships/notesSlide" Target="../notesSlides/notesSlide9.xml"/><Relationship Id="rId21" Type="http://schemas.openxmlformats.org/officeDocument/2006/relationships/image" Target="../media/image951.png"/><Relationship Id="rId25" Type="http://schemas.openxmlformats.org/officeDocument/2006/relationships/image" Target="../media/image23.wmf"/><Relationship Id="rId2" Type="http://schemas.openxmlformats.org/officeDocument/2006/relationships/slideLayout" Target="../slideLayouts/slideLayout2.xml"/><Relationship Id="rId20" Type="http://schemas.openxmlformats.org/officeDocument/2006/relationships/image" Target="../media/image941.png"/><Relationship Id="rId1" Type="http://schemas.openxmlformats.org/officeDocument/2006/relationships/vmlDrawing" Target="../drawings/vmlDrawing5.vml"/><Relationship Id="rId24" Type="http://schemas.openxmlformats.org/officeDocument/2006/relationships/oleObject" Target="../embeddings/oleObject22.bin"/><Relationship Id="rId23" Type="http://schemas.openxmlformats.org/officeDocument/2006/relationships/image" Target="../media/image1240.png"/><Relationship Id="rId19" Type="http://schemas.openxmlformats.org/officeDocument/2006/relationships/image" Target="../media/image931.png"/><Relationship Id="rId4" Type="http://schemas.openxmlformats.org/officeDocument/2006/relationships/image" Target="../media/image2.png"/><Relationship Id="rId22" Type="http://schemas.openxmlformats.org/officeDocument/2006/relationships/image" Target="../media/image961.png"/><Relationship Id="rId27"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09611"/>
            <a:ext cx="9266830" cy="1793817"/>
          </a:xfrm>
        </p:spPr>
        <p:txBody>
          <a:bodyPr/>
          <a:lstStyle/>
          <a:p>
            <a:pPr algn="ctr"/>
            <a:r>
              <a:rPr lang="en-US" sz="3600" cap="none" dirty="0" smtClean="0">
                <a:solidFill>
                  <a:schemeClr val="accent1"/>
                </a:solidFill>
              </a:rPr>
              <a:t>Application of machine learning for Cyber Security use cases</a:t>
            </a:r>
            <a:endParaRPr lang="en-US" sz="3600" cap="none" dirty="0">
              <a:solidFill>
                <a:schemeClr val="accent1"/>
              </a:solidFill>
            </a:endParaRPr>
          </a:p>
        </p:txBody>
      </p:sp>
      <p:sp>
        <p:nvSpPr>
          <p:cNvPr id="4" name="Subtitle 2"/>
          <p:cNvSpPr txBox="1">
            <a:spLocks/>
          </p:cNvSpPr>
          <p:nvPr/>
        </p:nvSpPr>
        <p:spPr>
          <a:xfrm>
            <a:off x="245660" y="3756211"/>
            <a:ext cx="8488907" cy="282201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r>
              <a:rPr lang="en-US" sz="2800" b="1" dirty="0" smtClean="0">
                <a:solidFill>
                  <a:schemeClr val="tx1"/>
                </a:solidFill>
              </a:rPr>
              <a:t>Vinayakumar R</a:t>
            </a:r>
          </a:p>
          <a:p>
            <a:r>
              <a:rPr lang="en-US" sz="2400" dirty="0" smtClean="0">
                <a:solidFill>
                  <a:schemeClr val="tx1"/>
                </a:solidFill>
                <a:latin typeface="+mj-lt"/>
              </a:rPr>
              <a:t>PhD Student,</a:t>
            </a:r>
          </a:p>
          <a:p>
            <a:r>
              <a:rPr lang="en-US" sz="2400" dirty="0">
                <a:solidFill>
                  <a:schemeClr val="tx1"/>
                </a:solidFill>
                <a:latin typeface="+mj-lt"/>
              </a:rPr>
              <a:t>Centre for Computational Engineering and Networking, Amrita </a:t>
            </a:r>
            <a:r>
              <a:rPr lang="en-US" sz="2400" dirty="0" err="1">
                <a:solidFill>
                  <a:schemeClr val="tx1"/>
                </a:solidFill>
                <a:latin typeface="+mj-lt"/>
              </a:rPr>
              <a:t>Vishwa</a:t>
            </a:r>
            <a:r>
              <a:rPr lang="en-US" sz="2400" dirty="0">
                <a:solidFill>
                  <a:schemeClr val="tx1"/>
                </a:solidFill>
                <a:latin typeface="+mj-lt"/>
              </a:rPr>
              <a:t> </a:t>
            </a:r>
            <a:r>
              <a:rPr lang="en-US" sz="2400" dirty="0" err="1" smtClean="0">
                <a:solidFill>
                  <a:schemeClr val="tx1"/>
                </a:solidFill>
                <a:latin typeface="+mj-lt"/>
              </a:rPr>
              <a:t>Vidyapeetham</a:t>
            </a:r>
            <a:r>
              <a:rPr lang="en-US" sz="2400" dirty="0" smtClean="0">
                <a:solidFill>
                  <a:schemeClr val="tx1"/>
                </a:solidFill>
                <a:latin typeface="+mj-lt"/>
              </a:rPr>
              <a:t>,</a:t>
            </a:r>
          </a:p>
          <a:p>
            <a:r>
              <a:rPr lang="en-US" sz="2400" dirty="0" smtClean="0">
                <a:solidFill>
                  <a:schemeClr val="tx1"/>
                </a:solidFill>
                <a:latin typeface="+mj-lt"/>
              </a:rPr>
              <a:t>Coimbatore</a:t>
            </a:r>
          </a:p>
          <a:p>
            <a:r>
              <a:rPr lang="en-US" sz="2400" u="sng" dirty="0">
                <a:solidFill>
                  <a:schemeClr val="tx2">
                    <a:lumMod val="50000"/>
                  </a:schemeClr>
                </a:solidFill>
                <a:latin typeface="+mj-lt"/>
              </a:rPr>
              <a:t>https://vinayakumarr.github.io/</a:t>
            </a:r>
            <a:endParaRPr lang="en-US" sz="2000" dirty="0" smtClean="0">
              <a:solidFill>
                <a:schemeClr val="tx2">
                  <a:lumMod val="50000"/>
                </a:schemeClr>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773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8582" y="221064"/>
            <a:ext cx="9155545" cy="328461"/>
          </a:xfrm>
        </p:spPr>
        <p:txBody>
          <a:bodyPr vert="horz" wrap="none" lIns="91440" tIns="45720" rIns="91440" bIns="45720" rtlCol="0" anchor="ctr" anchorCtr="0">
            <a:noAutofit/>
          </a:bodyPr>
          <a:lstStyle/>
          <a:p>
            <a:r>
              <a:rPr lang="en-US" sz="2800" dirty="0">
                <a:solidFill>
                  <a:schemeClr val="bg1"/>
                </a:solidFill>
              </a:rPr>
              <a:t>Neural Networks</a:t>
            </a:r>
          </a:p>
        </p:txBody>
      </p:sp>
      <p:sp>
        <p:nvSpPr>
          <p:cNvPr id="20" name="Content Placeholder 2"/>
          <p:cNvSpPr>
            <a:spLocks noGrp="1"/>
          </p:cNvSpPr>
          <p:nvPr>
            <p:ph idx="1"/>
          </p:nvPr>
        </p:nvSpPr>
        <p:spPr>
          <a:xfrm>
            <a:off x="228600" y="1050221"/>
            <a:ext cx="8686800" cy="425144"/>
          </a:xfrm>
        </p:spPr>
        <p:txBody>
          <a:bodyPr lIns="0" tIns="0" rIns="0" bIns="0"/>
          <a:lstStyle/>
          <a:p>
            <a:pPr>
              <a:spcBef>
                <a:spcPts val="0"/>
              </a:spcBef>
              <a:spcAft>
                <a:spcPts val="12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Generally there are two kinds of neural </a:t>
            </a:r>
            <a:r>
              <a:rPr lang="en-US" sz="2400" b="1" dirty="0" smtClean="0">
                <a:latin typeface="Arial" panose="020B0604020202020204" pitchFamily="34" charset="0"/>
                <a:cs typeface="Arial" panose="020B0604020202020204" pitchFamily="34" charset="0"/>
              </a:rPr>
              <a:t>networks</a:t>
            </a:r>
            <a:r>
              <a:rPr lang="en-US" sz="2400" b="1" dirty="0">
                <a:latin typeface="Arial" panose="020B0604020202020204" pitchFamily="34" charset="0"/>
                <a:cs typeface="Arial" panose="020B0604020202020204" pitchFamily="34" charset="0"/>
              </a:rPr>
              <a:t>:</a:t>
            </a:r>
            <a:endParaRPr lang="en-US" sz="2400" b="1" dirty="0" smtClean="0">
              <a:latin typeface="Arial" panose="020B0604020202020204" pitchFamily="34" charset="0"/>
              <a:cs typeface="Arial" panose="020B0604020202020204" pitchFamily="34" charset="0"/>
            </a:endParaRPr>
          </a:p>
        </p:txBody>
      </p:sp>
      <p:pic>
        <p:nvPicPr>
          <p:cNvPr id="21" name="Picture 4" descr="http://blog.josephwilk.net/images/blog/2012/10/recurrent_neural_networ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56089"/>
            <a:ext cx="2402633" cy="2351379"/>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p:cNvSpPr txBox="1">
            <a:spLocks/>
          </p:cNvSpPr>
          <p:nvPr/>
        </p:nvSpPr>
        <p:spPr>
          <a:xfrm>
            <a:off x="2974911" y="4750316"/>
            <a:ext cx="5940489" cy="1392790"/>
          </a:xfrm>
          <a:prstGeom prst="rect">
            <a:avLst/>
          </a:prstGeom>
        </p:spPr>
        <p:txBody>
          <a:bodyPr/>
          <a:lstStyle>
            <a:defPPr>
              <a:defRPr lang="en-US"/>
            </a:defPPr>
            <a:lvl1pPr marL="342900" indent="-342900">
              <a:spcBef>
                <a:spcPct val="20000"/>
              </a:spcBef>
              <a:buFont typeface="Arial"/>
              <a:buChar char="•"/>
              <a:defRPr sz="3200"/>
            </a:lvl1pPr>
            <a:lvl2pPr marL="349250" lvl="1" indent="-331788">
              <a:spcBef>
                <a:spcPts val="0"/>
              </a:spcBef>
              <a:spcAft>
                <a:spcPts val="1200"/>
              </a:spcAft>
              <a:buFont typeface="Wingdings" panose="05000000000000000000" pitchFamily="2" charset="2"/>
              <a:buChar char="Ø"/>
              <a:defRPr sz="2400" b="1">
                <a:latin typeface="Arial" panose="020B0604020202020204" pitchFamily="34" charset="0"/>
                <a:cs typeface="Arial" panose="020B0604020202020204" pitchFamily="34" charset="0"/>
              </a:defRPr>
            </a:lvl2pPr>
            <a:lvl3pPr marL="642938" lvl="2" indent="-293688">
              <a:spcBef>
                <a:spcPts val="0"/>
              </a:spcBef>
              <a:spcAft>
                <a:spcPts val="1200"/>
              </a:spcAft>
              <a:buFont typeface="Wingdings" panose="05000000000000000000" pitchFamily="2" charset="2"/>
              <a:buChar char="ü"/>
              <a:defRPr sz="2400" b="1">
                <a:latin typeface="Arial" panose="020B0604020202020204" pitchFamily="34" charset="0"/>
                <a:cs typeface="Arial" panose="020B0604020202020204" pitchFamily="34" charset="0"/>
              </a:defRPr>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lvl="1"/>
            <a:r>
              <a:rPr lang="en-US" dirty="0">
                <a:latin typeface="+mj-lt"/>
              </a:rPr>
              <a:t>Recurrent Neural Network:</a:t>
            </a:r>
          </a:p>
          <a:p>
            <a:pPr lvl="2"/>
            <a:r>
              <a:rPr lang="en-US" dirty="0">
                <a:latin typeface="+mj-lt"/>
              </a:rPr>
              <a:t>connections between units form cyclic paths</a:t>
            </a:r>
          </a:p>
        </p:txBody>
      </p:sp>
      <p:grpSp>
        <p:nvGrpSpPr>
          <p:cNvPr id="23" name="Group 22"/>
          <p:cNvGrpSpPr/>
          <p:nvPr/>
        </p:nvGrpSpPr>
        <p:grpSpPr>
          <a:xfrm>
            <a:off x="468744" y="1475365"/>
            <a:ext cx="8003452" cy="2633112"/>
            <a:chOff x="468744" y="1475365"/>
            <a:chExt cx="8003452" cy="2633112"/>
          </a:xfrm>
        </p:grpSpPr>
        <p:pic>
          <p:nvPicPr>
            <p:cNvPr id="24" name="Picture 8" descr="http://blog.josephwilk.net/images/blog/2012/10/neural_network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1686" y="1475365"/>
              <a:ext cx="2690510" cy="2633112"/>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p:cNvSpPr txBox="1">
              <a:spLocks/>
            </p:cNvSpPr>
            <p:nvPr/>
          </p:nvSpPr>
          <p:spPr>
            <a:xfrm>
              <a:off x="468744" y="2064706"/>
              <a:ext cx="5092301" cy="136893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9250" lvl="1" indent="-331788">
                <a:spcBef>
                  <a:spcPts val="0"/>
                </a:spcBef>
                <a:spcAft>
                  <a:spcPts val="1200"/>
                </a:spcAft>
                <a:buFont typeface="Wingdings" panose="05000000000000000000" pitchFamily="2" charset="2"/>
                <a:buChar char="Ø"/>
              </a:pPr>
              <a:r>
                <a:rPr lang="en-US" sz="2400" b="1" dirty="0" err="1" smtClean="0">
                  <a:latin typeface="+mj-lt"/>
                  <a:cs typeface="Arial" panose="020B0604020202020204" pitchFamily="34" charset="0"/>
                </a:rPr>
                <a:t>Feedforward</a:t>
              </a:r>
              <a:r>
                <a:rPr lang="en-US" sz="2400" b="1" dirty="0" smtClean="0">
                  <a:latin typeface="+mj-lt"/>
                  <a:cs typeface="Arial" panose="020B0604020202020204" pitchFamily="34" charset="0"/>
                </a:rPr>
                <a:t> Neural Networks:</a:t>
              </a:r>
            </a:p>
            <a:p>
              <a:pPr marL="642938" lvl="2" indent="-293688">
                <a:spcBef>
                  <a:spcPts val="0"/>
                </a:spcBef>
                <a:spcAft>
                  <a:spcPts val="1200"/>
                </a:spcAft>
                <a:buFont typeface="Wingdings" panose="05000000000000000000" pitchFamily="2" charset="2"/>
                <a:buChar char="ü"/>
              </a:pPr>
              <a:r>
                <a:rPr lang="en-US" b="1" dirty="0" smtClean="0">
                  <a:latin typeface="+mj-lt"/>
                  <a:cs typeface="Arial" panose="020B0604020202020204" pitchFamily="34" charset="0"/>
                </a:rPr>
                <a:t>connections between the</a:t>
              </a:r>
              <a:br>
                <a:rPr lang="en-US" b="1" dirty="0" smtClean="0">
                  <a:latin typeface="+mj-lt"/>
                  <a:cs typeface="Arial" panose="020B0604020202020204" pitchFamily="34" charset="0"/>
                </a:rPr>
              </a:br>
              <a:r>
                <a:rPr lang="en-US" b="1" dirty="0" smtClean="0">
                  <a:latin typeface="+mj-lt"/>
                  <a:cs typeface="Arial" panose="020B0604020202020204" pitchFamily="34" charset="0"/>
                </a:rPr>
                <a:t>units do not form a cycle</a:t>
              </a:r>
            </a:p>
          </p:txBody>
        </p:sp>
      </p:grpSp>
      <p:cxnSp>
        <p:nvCxnSpPr>
          <p:cNvPr id="26" name="Straight Connector 25"/>
          <p:cNvCxnSpPr/>
          <p:nvPr/>
        </p:nvCxnSpPr>
        <p:spPr>
          <a:xfrm flipV="1">
            <a:off x="1769583" y="3989706"/>
            <a:ext cx="419491" cy="255320"/>
          </a:xfrm>
          <a:prstGeom prst="line">
            <a:avLst/>
          </a:prstGeom>
          <a:ln w="76200" cap="sq">
            <a:solidFill>
              <a:schemeClr val="tx1"/>
            </a:solidFill>
            <a:headEnd type="triangle"/>
          </a:ln>
        </p:spPr>
        <p:style>
          <a:lnRef idx="1">
            <a:schemeClr val="accent1"/>
          </a:lnRef>
          <a:fillRef idx="0">
            <a:schemeClr val="accent1"/>
          </a:fillRef>
          <a:effectRef idx="0">
            <a:schemeClr val="accent1"/>
          </a:effectRef>
          <a:fontRef idx="minor">
            <a:schemeClr val="tx1"/>
          </a:fontRef>
        </p:style>
      </p:cxnSp>
      <p:pic>
        <p:nvPicPr>
          <p:cNvPr id="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10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hape 122"/>
              <p:cNvSpPr txBox="1"/>
              <p:nvPr/>
            </p:nvSpPr>
            <p:spPr>
              <a:xfrm>
                <a:off x="241676" y="1054767"/>
                <a:ext cx="8605441" cy="5369784"/>
              </a:xfrm>
              <a:prstGeom prst="rect">
                <a:avLst/>
              </a:prstGeom>
              <a:noFill/>
              <a:ln>
                <a:noFill/>
              </a:ln>
            </p:spPr>
            <p:txBody>
              <a:bodyPr lIns="91425" tIns="91425" rIns="91425" bIns="91425" anchor="t" anchorCtr="0">
                <a:noAutofit/>
              </a:bodyPr>
              <a:lstStyle/>
              <a:p>
                <a:pPr lvl="0" rtl="0">
                  <a:spcBef>
                    <a:spcPts val="0"/>
                  </a:spcBef>
                  <a:buNone/>
                </a:pPr>
                <a:r>
                  <a:rPr lang="en-US" sz="2400" dirty="0" smtClean="0"/>
                  <a:t>Recurrent </a:t>
                </a:r>
                <a:r>
                  <a:rPr lang="en-US" sz="2400" dirty="0"/>
                  <a:t>n</a:t>
                </a:r>
                <a:r>
                  <a:rPr lang="en-US" sz="2400" dirty="0" smtClean="0"/>
                  <a:t>etworks introduce cycles and a notion of time.</a:t>
                </a:r>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r>
                  <a:rPr lang="en-US" sz="2400" dirty="0" smtClean="0"/>
                  <a:t>They are designed to process sequences of data </a:t>
                </a:r>
                <a14:m>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1</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𝑛</m:t>
                        </m:r>
                      </m:sub>
                    </m:sSub>
                  </m:oMath>
                </a14:m>
                <a:r>
                  <a:rPr lang="en" sz="2400" dirty="0" smtClean="0"/>
                  <a:t> and can produce sequences of outputs </a:t>
                </a:r>
                <a14:m>
                  <m:oMath xmlns:m="http://schemas.openxmlformats.org/officeDocument/2006/math">
                    <m:sSub>
                      <m:sSubPr>
                        <m:ctrlPr>
                          <a:rPr lang="en" sz="2400" i="1" smtClean="0">
                            <a:latin typeface="Cambria Math"/>
                          </a:rPr>
                        </m:ctrlPr>
                      </m:sSubPr>
                      <m:e>
                        <m:r>
                          <a:rPr lang="en-US" sz="2400" b="0" i="1" smtClean="0">
                            <a:latin typeface="Cambria Math"/>
                          </a:rPr>
                          <m:t>𝑦</m:t>
                        </m:r>
                      </m:e>
                      <m:sub>
                        <m:r>
                          <a:rPr lang="en-US" sz="2400" b="0" i="1" smtClean="0">
                            <a:latin typeface="Cambria Math"/>
                          </a:rPr>
                          <m:t>1</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𝑦</m:t>
                        </m:r>
                      </m:e>
                      <m:sub>
                        <m:r>
                          <a:rPr lang="en-US" sz="2400" b="0" i="1" smtClean="0">
                            <a:latin typeface="Cambria Math"/>
                          </a:rPr>
                          <m:t>𝑚</m:t>
                        </m:r>
                      </m:sub>
                    </m:sSub>
                  </m:oMath>
                </a14:m>
                <a:r>
                  <a:rPr lang="en" sz="2400" dirty="0" smtClean="0"/>
                  <a:t>.</a:t>
                </a:r>
                <a:endParaRPr lang="en" sz="2400" dirty="0"/>
              </a:p>
            </p:txBody>
          </p:sp>
        </mc:Choice>
        <mc:Fallback xmlns="">
          <p:sp>
            <p:nvSpPr>
              <p:cNvPr id="4" name="Shape 122"/>
              <p:cNvSpPr txBox="1">
                <a:spLocks noRot="1" noChangeAspect="1" noMove="1" noResize="1" noEditPoints="1" noAdjustHandles="1" noChangeArrowheads="1" noChangeShapeType="1" noTextEdit="1"/>
              </p:cNvSpPr>
              <p:nvPr/>
            </p:nvSpPr>
            <p:spPr>
              <a:xfrm>
                <a:off x="241676" y="1054767"/>
                <a:ext cx="8605441" cy="5369784"/>
              </a:xfrm>
              <a:prstGeom prst="rect">
                <a:avLst/>
              </a:prstGeom>
              <a:blipFill rotWithShape="1">
                <a:blip r:embed="rId3"/>
                <a:stretch>
                  <a:fillRect l="-1134"/>
                </a:stretch>
              </a:blipFill>
              <a:ln>
                <a:noFill/>
              </a:ln>
            </p:spPr>
            <p:txBody>
              <a:bodyPr/>
              <a:lstStyle/>
              <a:p>
                <a:r>
                  <a:rPr lang="en-US">
                    <a:noFill/>
                  </a:rPr>
                  <a:t> </a:t>
                </a:r>
              </a:p>
            </p:txBody>
          </p:sp>
        </mc:Fallback>
      </mc:AlternateContent>
      <p:sp>
        <p:nvSpPr>
          <p:cNvPr id="5" name="Shape 124"/>
          <p:cNvSpPr txBox="1"/>
          <p:nvPr/>
        </p:nvSpPr>
        <p:spPr>
          <a:xfrm>
            <a:off x="115976" y="156298"/>
            <a:ext cx="75446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Recurrent Neural Networks</a:t>
            </a:r>
            <a:endParaRPr lang="en" sz="3200" dirty="0">
              <a:solidFill>
                <a:schemeClr val="bg1"/>
              </a:solidFill>
            </a:endParaRPr>
          </a:p>
        </p:txBody>
      </p:sp>
      <p:sp>
        <p:nvSpPr>
          <p:cNvPr id="2" name="Rectangle 1"/>
          <p:cNvSpPr/>
          <p:nvPr/>
        </p:nvSpPr>
        <p:spPr>
          <a:xfrm>
            <a:off x="3597100" y="202793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Arrow Connector 11"/>
          <p:cNvCxnSpPr/>
          <p:nvPr/>
        </p:nvCxnSpPr>
        <p:spPr>
          <a:xfrm>
            <a:off x="1638795" y="2300808"/>
            <a:ext cx="195830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434872" y="2291139"/>
            <a:ext cx="1894676" cy="966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3189842" y="2624447"/>
            <a:ext cx="1587022" cy="754052"/>
          </a:xfrm>
          <a:custGeom>
            <a:avLst/>
            <a:gdLst>
              <a:gd name="connsiteX0" fmla="*/ 1369873 w 1756698"/>
              <a:gd name="connsiteY0" fmla="*/ 0 h 696949"/>
              <a:gd name="connsiteX1" fmla="*/ 1690507 w 1756698"/>
              <a:gd name="connsiteY1" fmla="*/ 261257 h 696949"/>
              <a:gd name="connsiteX2" fmla="*/ 1738008 w 1756698"/>
              <a:gd name="connsiteY2" fmla="*/ 534390 h 696949"/>
              <a:gd name="connsiteX3" fmla="*/ 1678631 w 1756698"/>
              <a:gd name="connsiteY3" fmla="*/ 641268 h 696949"/>
              <a:gd name="connsiteX4" fmla="*/ 954236 w 1756698"/>
              <a:gd name="connsiteY4" fmla="*/ 688769 h 696949"/>
              <a:gd name="connsiteX5" fmla="*/ 111088 w 1756698"/>
              <a:gd name="connsiteY5" fmla="*/ 475013 h 696949"/>
              <a:gd name="connsiteX6" fmla="*/ 51712 w 1756698"/>
              <a:gd name="connsiteY6" fmla="*/ 154380 h 696949"/>
              <a:gd name="connsiteX7" fmla="*/ 502974 w 1756698"/>
              <a:gd name="connsiteY7" fmla="*/ 0 h 696949"/>
              <a:gd name="connsiteX0" fmla="*/ 1356298 w 1760924"/>
              <a:gd name="connsiteY0" fmla="*/ 0 h 676237"/>
              <a:gd name="connsiteX1" fmla="*/ 1676932 w 1760924"/>
              <a:gd name="connsiteY1" fmla="*/ 261257 h 676237"/>
              <a:gd name="connsiteX2" fmla="*/ 1724433 w 1760924"/>
              <a:gd name="connsiteY2" fmla="*/ 534390 h 676237"/>
              <a:gd name="connsiteX3" fmla="*/ 1665056 w 1760924"/>
              <a:gd name="connsiteY3" fmla="*/ 641268 h 676237"/>
              <a:gd name="connsiteX4" fmla="*/ 679404 w 1760924"/>
              <a:gd name="connsiteY4" fmla="*/ 665019 h 676237"/>
              <a:gd name="connsiteX5" fmla="*/ 97513 w 1760924"/>
              <a:gd name="connsiteY5" fmla="*/ 475013 h 676237"/>
              <a:gd name="connsiteX6" fmla="*/ 38137 w 1760924"/>
              <a:gd name="connsiteY6" fmla="*/ 154380 h 676237"/>
              <a:gd name="connsiteX7" fmla="*/ 489399 w 1760924"/>
              <a:gd name="connsiteY7" fmla="*/ 0 h 676237"/>
              <a:gd name="connsiteX0" fmla="*/ 1356298 w 1750387"/>
              <a:gd name="connsiteY0" fmla="*/ 0 h 700248"/>
              <a:gd name="connsiteX1" fmla="*/ 1676932 w 1750387"/>
              <a:gd name="connsiteY1" fmla="*/ 261257 h 700248"/>
              <a:gd name="connsiteX2" fmla="*/ 1724433 w 1750387"/>
              <a:gd name="connsiteY2" fmla="*/ 534390 h 700248"/>
              <a:gd name="connsiteX3" fmla="*/ 1344422 w 1750387"/>
              <a:gd name="connsiteY3" fmla="*/ 688769 h 700248"/>
              <a:gd name="connsiteX4" fmla="*/ 679404 w 1750387"/>
              <a:gd name="connsiteY4" fmla="*/ 665019 h 700248"/>
              <a:gd name="connsiteX5" fmla="*/ 97513 w 1750387"/>
              <a:gd name="connsiteY5" fmla="*/ 475013 h 700248"/>
              <a:gd name="connsiteX6" fmla="*/ 38137 w 1750387"/>
              <a:gd name="connsiteY6" fmla="*/ 154380 h 700248"/>
              <a:gd name="connsiteX7" fmla="*/ 489399 w 1750387"/>
              <a:gd name="connsiteY7" fmla="*/ 0 h 700248"/>
              <a:gd name="connsiteX0" fmla="*/ 1356298 w 1741009"/>
              <a:gd name="connsiteY0" fmla="*/ 0 h 700248"/>
              <a:gd name="connsiteX1" fmla="*/ 1641306 w 1741009"/>
              <a:gd name="connsiteY1" fmla="*/ 201881 h 700248"/>
              <a:gd name="connsiteX2" fmla="*/ 1724433 w 1741009"/>
              <a:gd name="connsiteY2" fmla="*/ 534390 h 700248"/>
              <a:gd name="connsiteX3" fmla="*/ 1344422 w 1741009"/>
              <a:gd name="connsiteY3" fmla="*/ 688769 h 700248"/>
              <a:gd name="connsiteX4" fmla="*/ 679404 w 1741009"/>
              <a:gd name="connsiteY4" fmla="*/ 665019 h 700248"/>
              <a:gd name="connsiteX5" fmla="*/ 97513 w 1741009"/>
              <a:gd name="connsiteY5" fmla="*/ 475013 h 700248"/>
              <a:gd name="connsiteX6" fmla="*/ 38137 w 1741009"/>
              <a:gd name="connsiteY6" fmla="*/ 154380 h 700248"/>
              <a:gd name="connsiteX7" fmla="*/ 489399 w 1741009"/>
              <a:gd name="connsiteY7" fmla="*/ 0 h 700248"/>
              <a:gd name="connsiteX0" fmla="*/ 1356298 w 1741009"/>
              <a:gd name="connsiteY0" fmla="*/ 0 h 700248"/>
              <a:gd name="connsiteX1" fmla="*/ 1641306 w 1741009"/>
              <a:gd name="connsiteY1" fmla="*/ 201881 h 700248"/>
              <a:gd name="connsiteX2" fmla="*/ 1724433 w 1741009"/>
              <a:gd name="connsiteY2" fmla="*/ 534390 h 700248"/>
              <a:gd name="connsiteX3" fmla="*/ 1344422 w 1741009"/>
              <a:gd name="connsiteY3" fmla="*/ 688769 h 700248"/>
              <a:gd name="connsiteX4" fmla="*/ 679404 w 1741009"/>
              <a:gd name="connsiteY4" fmla="*/ 665019 h 700248"/>
              <a:gd name="connsiteX5" fmla="*/ 97513 w 1741009"/>
              <a:gd name="connsiteY5" fmla="*/ 475013 h 700248"/>
              <a:gd name="connsiteX6" fmla="*/ 38137 w 1741009"/>
              <a:gd name="connsiteY6" fmla="*/ 154380 h 700248"/>
              <a:gd name="connsiteX7" fmla="*/ 489399 w 1741009"/>
              <a:gd name="connsiteY7" fmla="*/ 0 h 700248"/>
              <a:gd name="connsiteX0" fmla="*/ 1356298 w 1692903"/>
              <a:gd name="connsiteY0" fmla="*/ 0 h 698496"/>
              <a:gd name="connsiteX1" fmla="*/ 1641306 w 1692903"/>
              <a:gd name="connsiteY1" fmla="*/ 201881 h 698496"/>
              <a:gd name="connsiteX2" fmla="*/ 1665057 w 1692903"/>
              <a:gd name="connsiteY2" fmla="*/ 558141 h 698496"/>
              <a:gd name="connsiteX3" fmla="*/ 1344422 w 1692903"/>
              <a:gd name="connsiteY3" fmla="*/ 688769 h 698496"/>
              <a:gd name="connsiteX4" fmla="*/ 679404 w 1692903"/>
              <a:gd name="connsiteY4" fmla="*/ 665019 h 698496"/>
              <a:gd name="connsiteX5" fmla="*/ 97513 w 1692903"/>
              <a:gd name="connsiteY5" fmla="*/ 475013 h 698496"/>
              <a:gd name="connsiteX6" fmla="*/ 38137 w 1692903"/>
              <a:gd name="connsiteY6" fmla="*/ 154380 h 698496"/>
              <a:gd name="connsiteX7" fmla="*/ 489399 w 1692903"/>
              <a:gd name="connsiteY7" fmla="*/ 0 h 698496"/>
              <a:gd name="connsiteX0" fmla="*/ 1356298 w 1671379"/>
              <a:gd name="connsiteY0" fmla="*/ 0 h 699372"/>
              <a:gd name="connsiteX1" fmla="*/ 1641306 w 1671379"/>
              <a:gd name="connsiteY1" fmla="*/ 201881 h 699372"/>
              <a:gd name="connsiteX2" fmla="*/ 1629431 w 1671379"/>
              <a:gd name="connsiteY2" fmla="*/ 546266 h 699372"/>
              <a:gd name="connsiteX3" fmla="*/ 1344422 w 1671379"/>
              <a:gd name="connsiteY3" fmla="*/ 688769 h 699372"/>
              <a:gd name="connsiteX4" fmla="*/ 679404 w 1671379"/>
              <a:gd name="connsiteY4" fmla="*/ 665019 h 699372"/>
              <a:gd name="connsiteX5" fmla="*/ 97513 w 1671379"/>
              <a:gd name="connsiteY5" fmla="*/ 475013 h 699372"/>
              <a:gd name="connsiteX6" fmla="*/ 38137 w 1671379"/>
              <a:gd name="connsiteY6" fmla="*/ 154380 h 699372"/>
              <a:gd name="connsiteX7" fmla="*/ 489399 w 1671379"/>
              <a:gd name="connsiteY7" fmla="*/ 0 h 699372"/>
              <a:gd name="connsiteX0" fmla="*/ 1356298 w 1678416"/>
              <a:gd name="connsiteY0" fmla="*/ 0 h 691169"/>
              <a:gd name="connsiteX1" fmla="*/ 1641306 w 1678416"/>
              <a:gd name="connsiteY1" fmla="*/ 201881 h 691169"/>
              <a:gd name="connsiteX2" fmla="*/ 1629431 w 1678416"/>
              <a:gd name="connsiteY2" fmla="*/ 546266 h 691169"/>
              <a:gd name="connsiteX3" fmla="*/ 1225669 w 1678416"/>
              <a:gd name="connsiteY3" fmla="*/ 676893 h 691169"/>
              <a:gd name="connsiteX4" fmla="*/ 679404 w 1678416"/>
              <a:gd name="connsiteY4" fmla="*/ 665019 h 691169"/>
              <a:gd name="connsiteX5" fmla="*/ 97513 w 1678416"/>
              <a:gd name="connsiteY5" fmla="*/ 475013 h 691169"/>
              <a:gd name="connsiteX6" fmla="*/ 38137 w 1678416"/>
              <a:gd name="connsiteY6" fmla="*/ 154380 h 691169"/>
              <a:gd name="connsiteX7" fmla="*/ 489399 w 1678416"/>
              <a:gd name="connsiteY7" fmla="*/ 0 h 691169"/>
              <a:gd name="connsiteX0" fmla="*/ 1309444 w 1631562"/>
              <a:gd name="connsiteY0" fmla="*/ 0 h 691169"/>
              <a:gd name="connsiteX1" fmla="*/ 1594452 w 1631562"/>
              <a:gd name="connsiteY1" fmla="*/ 201881 h 691169"/>
              <a:gd name="connsiteX2" fmla="*/ 1582577 w 1631562"/>
              <a:gd name="connsiteY2" fmla="*/ 546266 h 691169"/>
              <a:gd name="connsiteX3" fmla="*/ 1178815 w 1631562"/>
              <a:gd name="connsiteY3" fmla="*/ 676893 h 691169"/>
              <a:gd name="connsiteX4" fmla="*/ 632550 w 1631562"/>
              <a:gd name="connsiteY4" fmla="*/ 665019 h 691169"/>
              <a:gd name="connsiteX5" fmla="*/ 50659 w 1631562"/>
              <a:gd name="connsiteY5" fmla="*/ 475013 h 691169"/>
              <a:gd name="connsiteX6" fmla="*/ 74411 w 1631562"/>
              <a:gd name="connsiteY6" fmla="*/ 166255 h 691169"/>
              <a:gd name="connsiteX7" fmla="*/ 442545 w 1631562"/>
              <a:gd name="connsiteY7" fmla="*/ 0 h 691169"/>
              <a:gd name="connsiteX0" fmla="*/ 1279654 w 1601772"/>
              <a:gd name="connsiteY0" fmla="*/ 0 h 689263"/>
              <a:gd name="connsiteX1" fmla="*/ 1564662 w 1601772"/>
              <a:gd name="connsiteY1" fmla="*/ 201881 h 689263"/>
              <a:gd name="connsiteX2" fmla="*/ 1552787 w 1601772"/>
              <a:gd name="connsiteY2" fmla="*/ 546266 h 689263"/>
              <a:gd name="connsiteX3" fmla="*/ 1149025 w 1601772"/>
              <a:gd name="connsiteY3" fmla="*/ 676893 h 689263"/>
              <a:gd name="connsiteX4" fmla="*/ 602760 w 1601772"/>
              <a:gd name="connsiteY4" fmla="*/ 665019 h 689263"/>
              <a:gd name="connsiteX5" fmla="*/ 68371 w 1601772"/>
              <a:gd name="connsiteY5" fmla="*/ 510639 h 689263"/>
              <a:gd name="connsiteX6" fmla="*/ 44621 w 1601772"/>
              <a:gd name="connsiteY6" fmla="*/ 166255 h 689263"/>
              <a:gd name="connsiteX7" fmla="*/ 412755 w 1601772"/>
              <a:gd name="connsiteY7" fmla="*/ 0 h 689263"/>
              <a:gd name="connsiteX0" fmla="*/ 1263407 w 1585525"/>
              <a:gd name="connsiteY0" fmla="*/ 0 h 687574"/>
              <a:gd name="connsiteX1" fmla="*/ 1548415 w 1585525"/>
              <a:gd name="connsiteY1" fmla="*/ 201881 h 687574"/>
              <a:gd name="connsiteX2" fmla="*/ 1536540 w 1585525"/>
              <a:gd name="connsiteY2" fmla="*/ 546266 h 687574"/>
              <a:gd name="connsiteX3" fmla="*/ 1132778 w 1585525"/>
              <a:gd name="connsiteY3" fmla="*/ 676893 h 687574"/>
              <a:gd name="connsiteX4" fmla="*/ 586513 w 1585525"/>
              <a:gd name="connsiteY4" fmla="*/ 665019 h 687574"/>
              <a:gd name="connsiteX5" fmla="*/ 87750 w 1585525"/>
              <a:gd name="connsiteY5" fmla="*/ 546265 h 687574"/>
              <a:gd name="connsiteX6" fmla="*/ 28374 w 1585525"/>
              <a:gd name="connsiteY6" fmla="*/ 166255 h 687574"/>
              <a:gd name="connsiteX7" fmla="*/ 396508 w 1585525"/>
              <a:gd name="connsiteY7" fmla="*/ 0 h 687574"/>
              <a:gd name="connsiteX0" fmla="*/ 1263407 w 1585525"/>
              <a:gd name="connsiteY0" fmla="*/ 0 h 730665"/>
              <a:gd name="connsiteX1" fmla="*/ 1548415 w 1585525"/>
              <a:gd name="connsiteY1" fmla="*/ 201881 h 730665"/>
              <a:gd name="connsiteX2" fmla="*/ 1536540 w 1585525"/>
              <a:gd name="connsiteY2" fmla="*/ 546266 h 730665"/>
              <a:gd name="connsiteX3" fmla="*/ 1132778 w 1585525"/>
              <a:gd name="connsiteY3" fmla="*/ 676893 h 730665"/>
              <a:gd name="connsiteX4" fmla="*/ 586513 w 1585525"/>
              <a:gd name="connsiteY4" fmla="*/ 724395 h 730665"/>
              <a:gd name="connsiteX5" fmla="*/ 87750 w 1585525"/>
              <a:gd name="connsiteY5" fmla="*/ 546265 h 730665"/>
              <a:gd name="connsiteX6" fmla="*/ 28374 w 1585525"/>
              <a:gd name="connsiteY6" fmla="*/ 166255 h 730665"/>
              <a:gd name="connsiteX7" fmla="*/ 396508 w 1585525"/>
              <a:gd name="connsiteY7" fmla="*/ 0 h 730665"/>
              <a:gd name="connsiteX0" fmla="*/ 1263407 w 1587022"/>
              <a:gd name="connsiteY0" fmla="*/ 0 h 754052"/>
              <a:gd name="connsiteX1" fmla="*/ 1548415 w 1587022"/>
              <a:gd name="connsiteY1" fmla="*/ 201881 h 754052"/>
              <a:gd name="connsiteX2" fmla="*/ 1536540 w 1587022"/>
              <a:gd name="connsiteY2" fmla="*/ 546266 h 754052"/>
              <a:gd name="connsiteX3" fmla="*/ 1109027 w 1587022"/>
              <a:gd name="connsiteY3" fmla="*/ 736269 h 754052"/>
              <a:gd name="connsiteX4" fmla="*/ 586513 w 1587022"/>
              <a:gd name="connsiteY4" fmla="*/ 724395 h 754052"/>
              <a:gd name="connsiteX5" fmla="*/ 87750 w 1587022"/>
              <a:gd name="connsiteY5" fmla="*/ 546265 h 754052"/>
              <a:gd name="connsiteX6" fmla="*/ 28374 w 1587022"/>
              <a:gd name="connsiteY6" fmla="*/ 166255 h 754052"/>
              <a:gd name="connsiteX7" fmla="*/ 396508 w 1587022"/>
              <a:gd name="connsiteY7" fmla="*/ 0 h 75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7022" h="754052">
                <a:moveTo>
                  <a:pt x="1263407" y="0"/>
                </a:moveTo>
                <a:cubicBezTo>
                  <a:pt x="1452422" y="74221"/>
                  <a:pt x="1502893" y="110837"/>
                  <a:pt x="1548415" y="201881"/>
                </a:cubicBezTo>
                <a:cubicBezTo>
                  <a:pt x="1593937" y="292925"/>
                  <a:pt x="1609771" y="457201"/>
                  <a:pt x="1536540" y="546266"/>
                </a:cubicBezTo>
                <a:cubicBezTo>
                  <a:pt x="1463309" y="635331"/>
                  <a:pt x="1267365" y="706581"/>
                  <a:pt x="1109027" y="736269"/>
                </a:cubicBezTo>
                <a:cubicBezTo>
                  <a:pt x="950689" y="765957"/>
                  <a:pt x="756726" y="756062"/>
                  <a:pt x="586513" y="724395"/>
                </a:cubicBezTo>
                <a:cubicBezTo>
                  <a:pt x="416300" y="692728"/>
                  <a:pt x="180773" y="639288"/>
                  <a:pt x="87750" y="546265"/>
                </a:cubicBezTo>
                <a:cubicBezTo>
                  <a:pt x="-5273" y="453242"/>
                  <a:pt x="-23086" y="257299"/>
                  <a:pt x="28374" y="166255"/>
                </a:cubicBezTo>
                <a:cubicBezTo>
                  <a:pt x="79834" y="75211"/>
                  <a:pt x="396508" y="0"/>
                  <a:pt x="396508" y="0"/>
                </a:cubicBezTo>
              </a:path>
            </a:pathLst>
          </a:custGeom>
          <a:noFill/>
          <a:ln w="19050">
            <a:solidFill>
              <a:schemeClr val="tx1"/>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5" name="Rectangle 14"/>
              <p:cNvSpPr/>
              <p:nvPr/>
            </p:nvSpPr>
            <p:spPr>
              <a:xfrm>
                <a:off x="2794711" y="1746766"/>
                <a:ext cx="60862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rPr>
                            <m:t>𝑥</m:t>
                          </m:r>
                        </m:e>
                        <m:sub>
                          <m:r>
                            <a:rPr lang="en-US" sz="2800" i="1">
                              <a:latin typeface="Cambria Math"/>
                            </a:rPr>
                            <m:t>𝑡</m:t>
                          </m:r>
                        </m:sub>
                      </m:sSub>
                    </m:oMath>
                  </m:oMathPara>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2794711" y="1746766"/>
                <a:ext cx="608628" cy="52322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4544396" y="1746766"/>
                <a:ext cx="6108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𝑦</m:t>
                          </m:r>
                        </m:e>
                        <m:sub>
                          <m:r>
                            <a:rPr lang="en-US" sz="2800" i="1">
                              <a:latin typeface="Cambria Math"/>
                            </a:rPr>
                            <m:t>𝑡</m:t>
                          </m:r>
                        </m:sub>
                      </m:sSub>
                    </m:oMath>
                  </m:oMathPara>
                </a14:m>
                <a:endParaRPr lang="en-US" sz="2800" dirty="0"/>
              </a:p>
            </p:txBody>
          </p:sp>
        </mc:Choice>
        <mc:Fallback xmlns="">
          <p:sp>
            <p:nvSpPr>
              <p:cNvPr id="21" name="Rectangle 20"/>
              <p:cNvSpPr>
                <a:spLocks noRot="1" noChangeAspect="1" noMove="1" noResize="1" noEditPoints="1" noAdjustHandles="1" noChangeArrowheads="1" noChangeShapeType="1" noTextEdit="1"/>
              </p:cNvSpPr>
              <p:nvPr/>
            </p:nvSpPr>
            <p:spPr>
              <a:xfrm>
                <a:off x="4544396" y="1746766"/>
                <a:ext cx="610873"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849832" y="2624447"/>
                <a:ext cx="62017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h</m:t>
                          </m:r>
                        </m:e>
                        <m:sub>
                          <m:r>
                            <a:rPr lang="en-US" sz="2800" i="1">
                              <a:latin typeface="Cambria Math"/>
                            </a:rPr>
                            <m:t>𝑡</m:t>
                          </m:r>
                        </m:sub>
                      </m:sSub>
                    </m:oMath>
                  </m:oMathPara>
                </a14:m>
                <a:endParaRPr lang="en-US" sz="2800" dirty="0"/>
              </a:p>
            </p:txBody>
          </p:sp>
        </mc:Choice>
        <mc:Fallback xmlns="">
          <p:sp>
            <p:nvSpPr>
              <p:cNvPr id="22" name="Rectangle 21"/>
              <p:cNvSpPr>
                <a:spLocks noRot="1" noChangeAspect="1" noMove="1" noResize="1" noEditPoints="1" noAdjustHandles="1" noChangeArrowheads="1" noChangeShapeType="1" noTextEdit="1"/>
              </p:cNvSpPr>
              <p:nvPr/>
            </p:nvSpPr>
            <p:spPr>
              <a:xfrm>
                <a:off x="4849832" y="2624447"/>
                <a:ext cx="620170" cy="52322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2170245" y="2624447"/>
                <a:ext cx="96321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h</m:t>
                          </m:r>
                        </m:e>
                        <m:sub>
                          <m:r>
                            <a:rPr lang="en-US" sz="2800" i="1">
                              <a:latin typeface="Cambria Math"/>
                            </a:rPr>
                            <m:t>𝑡</m:t>
                          </m:r>
                          <m:r>
                            <a:rPr lang="en-US" sz="2800" b="0" i="1" smtClean="0">
                              <a:latin typeface="Cambria Math"/>
                            </a:rPr>
                            <m:t>−1</m:t>
                          </m:r>
                        </m:sub>
                      </m:sSub>
                    </m:oMath>
                  </m:oMathPara>
                </a14:m>
                <a:endParaRPr lang="en-US" sz="2800" dirty="0"/>
              </a:p>
            </p:txBody>
          </p:sp>
        </mc:Choice>
        <mc:Fallback xmlns="">
          <p:sp>
            <p:nvSpPr>
              <p:cNvPr id="23" name="Rectangle 22"/>
              <p:cNvSpPr>
                <a:spLocks noRot="1" noChangeAspect="1" noMove="1" noResize="1" noEditPoints="1" noAdjustHandles="1" noChangeArrowheads="1" noChangeShapeType="1" noTextEdit="1"/>
              </p:cNvSpPr>
              <p:nvPr/>
            </p:nvSpPr>
            <p:spPr>
              <a:xfrm>
                <a:off x="2170245" y="2624447"/>
                <a:ext cx="963212" cy="523220"/>
              </a:xfrm>
              <a:prstGeom prst="rect">
                <a:avLst/>
              </a:prstGeom>
              <a:blipFill rotWithShape="1">
                <a:blip r:embed="rId7"/>
                <a:stretch>
                  <a:fillRect/>
                </a:stretch>
              </a:blipFill>
            </p:spPr>
            <p:txBody>
              <a:bodyPr/>
              <a:lstStyle/>
              <a:p>
                <a:r>
                  <a:rPr lang="en-US">
                    <a:noFill/>
                  </a:rPr>
                  <a:t> </a:t>
                </a:r>
              </a:p>
            </p:txBody>
          </p:sp>
        </mc:Fallback>
      </mc:AlternateContent>
      <p:sp>
        <p:nvSpPr>
          <p:cNvPr id="26" name="TextBox 25"/>
          <p:cNvSpPr txBox="1"/>
          <p:nvPr/>
        </p:nvSpPr>
        <p:spPr>
          <a:xfrm>
            <a:off x="3051434" y="3384406"/>
            <a:ext cx="1922321" cy="400110"/>
          </a:xfrm>
          <a:prstGeom prst="rect">
            <a:avLst/>
          </a:prstGeom>
          <a:noFill/>
        </p:spPr>
        <p:txBody>
          <a:bodyPr wrap="none" rtlCol="0">
            <a:spAutoFit/>
          </a:bodyPr>
          <a:lstStyle/>
          <a:p>
            <a:r>
              <a:rPr lang="en-US" sz="2000" dirty="0" smtClean="0"/>
              <a:t>One-step delay</a:t>
            </a:r>
            <a:endParaRPr lang="en-US" sz="2000" dirty="0"/>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33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241676" y="1054767"/>
            <a:ext cx="8605441" cy="5369784"/>
          </a:xfrm>
          <a:prstGeom prst="rect">
            <a:avLst/>
          </a:prstGeom>
          <a:noFill/>
          <a:ln>
            <a:noFill/>
          </a:ln>
        </p:spPr>
        <p:txBody>
          <a:bodyPr lIns="91425" tIns="91425" rIns="91425" bIns="91425" anchor="t" anchorCtr="0">
            <a:noAutofit/>
          </a:bodyPr>
          <a:lstStyle/>
          <a:p>
            <a:pPr lvl="0" rtl="0">
              <a:spcBef>
                <a:spcPts val="0"/>
              </a:spcBef>
              <a:buNone/>
            </a:pPr>
            <a:r>
              <a:rPr lang="en-US" sz="2400" dirty="0" smtClean="0"/>
              <a:t>RNNs can be unrolled across multiple time steps.</a:t>
            </a:r>
          </a:p>
          <a:p>
            <a:pPr lvl="0" rtl="0">
              <a:spcBef>
                <a:spcPts val="0"/>
              </a:spcBef>
              <a:buNone/>
            </a:pPr>
            <a:endParaRPr lang="en-US" sz="2400" dirty="0"/>
          </a:p>
          <a:p>
            <a:pPr lvl="0" rtl="0">
              <a:spcBef>
                <a:spcPts val="0"/>
              </a:spcBef>
              <a:buNone/>
            </a:pPr>
            <a:endParaRPr lang="en-US" sz="2400" dirty="0" smtClean="0"/>
          </a:p>
          <a:p>
            <a:pPr lvl="0" rtl="0">
              <a:spcBef>
                <a:spcPts val="0"/>
              </a:spcBef>
              <a:buNone/>
            </a:pPr>
            <a:endParaRPr lang="en-US" sz="2400" dirty="0"/>
          </a:p>
          <a:p>
            <a:pPr lvl="0" rtl="0">
              <a:spcBef>
                <a:spcPts val="0"/>
              </a:spcBef>
              <a:buNone/>
            </a:pPr>
            <a:endParaRPr lang="en-US" sz="2400" dirty="0" smtClean="0"/>
          </a:p>
          <a:p>
            <a:pPr lvl="0" rtl="0">
              <a:spcBef>
                <a:spcPts val="0"/>
              </a:spcBef>
              <a:buNone/>
            </a:pPr>
            <a:endParaRPr lang="en-US" sz="2400" dirty="0"/>
          </a:p>
          <a:p>
            <a:pPr lvl="0" rtl="0">
              <a:spcBef>
                <a:spcPts val="0"/>
              </a:spcBef>
              <a:buNone/>
            </a:pPr>
            <a:endParaRPr lang="en-US" sz="2400" dirty="0" smtClean="0"/>
          </a:p>
          <a:p>
            <a:pPr lvl="0" rtl="0">
              <a:spcBef>
                <a:spcPts val="0"/>
              </a:spcBef>
              <a:buNone/>
            </a:pPr>
            <a:endParaRPr lang="en-US" sz="2400" dirty="0" smtClean="0"/>
          </a:p>
          <a:p>
            <a:pPr lvl="0" rtl="0">
              <a:spcBef>
                <a:spcPts val="0"/>
              </a:spcBef>
              <a:buNone/>
            </a:pPr>
            <a:r>
              <a:rPr lang="en-US" sz="2400" dirty="0" smtClean="0"/>
              <a:t>This produces a DAG which</a:t>
            </a:r>
            <a:br>
              <a:rPr lang="en-US" sz="2400" dirty="0" smtClean="0"/>
            </a:br>
            <a:r>
              <a:rPr lang="en-US" sz="2400" dirty="0" smtClean="0"/>
              <a:t>supports backpropagation.</a:t>
            </a:r>
          </a:p>
          <a:p>
            <a:pPr lvl="0" rtl="0">
              <a:spcBef>
                <a:spcPts val="0"/>
              </a:spcBef>
              <a:buNone/>
            </a:pPr>
            <a:endParaRPr lang="en-US" sz="2400" dirty="0" smtClean="0"/>
          </a:p>
          <a:p>
            <a:pPr lvl="0" rtl="0">
              <a:spcBef>
                <a:spcPts val="0"/>
              </a:spcBef>
              <a:buNone/>
            </a:pPr>
            <a:r>
              <a:rPr lang="en-US" sz="2400" dirty="0" smtClean="0"/>
              <a:t>But </a:t>
            </a:r>
            <a:r>
              <a:rPr lang="en-US" sz="2400" smtClean="0"/>
              <a:t>its size </a:t>
            </a:r>
            <a:r>
              <a:rPr lang="en-US" sz="2400" dirty="0" smtClean="0"/>
              <a:t>depends on the </a:t>
            </a:r>
            <a:br>
              <a:rPr lang="en-US" sz="2400" dirty="0" smtClean="0"/>
            </a:br>
            <a:r>
              <a:rPr lang="en-US" sz="2400" dirty="0" smtClean="0"/>
              <a:t>input sequence length. </a:t>
            </a:r>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115976" y="156298"/>
            <a:ext cx="75446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Unrolling RNNs</a:t>
            </a:r>
            <a:endParaRPr lang="en" sz="3200" dirty="0">
              <a:solidFill>
                <a:schemeClr val="bg1"/>
              </a:solidFill>
            </a:endParaRPr>
          </a:p>
        </p:txBody>
      </p:sp>
      <p:sp>
        <p:nvSpPr>
          <p:cNvPr id="2" name="Rectangle 1"/>
          <p:cNvSpPr/>
          <p:nvPr/>
        </p:nvSpPr>
        <p:spPr>
          <a:xfrm>
            <a:off x="1754749" y="198488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Arrow Connector 11"/>
          <p:cNvCxnSpPr/>
          <p:nvPr/>
        </p:nvCxnSpPr>
        <p:spPr>
          <a:xfrm>
            <a:off x="475013" y="2257750"/>
            <a:ext cx="1279736"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92521" y="2248081"/>
            <a:ext cx="108883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1347491" y="2581389"/>
            <a:ext cx="1587022" cy="754052"/>
          </a:xfrm>
          <a:custGeom>
            <a:avLst/>
            <a:gdLst>
              <a:gd name="connsiteX0" fmla="*/ 1369873 w 1756698"/>
              <a:gd name="connsiteY0" fmla="*/ 0 h 696949"/>
              <a:gd name="connsiteX1" fmla="*/ 1690507 w 1756698"/>
              <a:gd name="connsiteY1" fmla="*/ 261257 h 696949"/>
              <a:gd name="connsiteX2" fmla="*/ 1738008 w 1756698"/>
              <a:gd name="connsiteY2" fmla="*/ 534390 h 696949"/>
              <a:gd name="connsiteX3" fmla="*/ 1678631 w 1756698"/>
              <a:gd name="connsiteY3" fmla="*/ 641268 h 696949"/>
              <a:gd name="connsiteX4" fmla="*/ 954236 w 1756698"/>
              <a:gd name="connsiteY4" fmla="*/ 688769 h 696949"/>
              <a:gd name="connsiteX5" fmla="*/ 111088 w 1756698"/>
              <a:gd name="connsiteY5" fmla="*/ 475013 h 696949"/>
              <a:gd name="connsiteX6" fmla="*/ 51712 w 1756698"/>
              <a:gd name="connsiteY6" fmla="*/ 154380 h 696949"/>
              <a:gd name="connsiteX7" fmla="*/ 502974 w 1756698"/>
              <a:gd name="connsiteY7" fmla="*/ 0 h 696949"/>
              <a:gd name="connsiteX0" fmla="*/ 1356298 w 1760924"/>
              <a:gd name="connsiteY0" fmla="*/ 0 h 676237"/>
              <a:gd name="connsiteX1" fmla="*/ 1676932 w 1760924"/>
              <a:gd name="connsiteY1" fmla="*/ 261257 h 676237"/>
              <a:gd name="connsiteX2" fmla="*/ 1724433 w 1760924"/>
              <a:gd name="connsiteY2" fmla="*/ 534390 h 676237"/>
              <a:gd name="connsiteX3" fmla="*/ 1665056 w 1760924"/>
              <a:gd name="connsiteY3" fmla="*/ 641268 h 676237"/>
              <a:gd name="connsiteX4" fmla="*/ 679404 w 1760924"/>
              <a:gd name="connsiteY4" fmla="*/ 665019 h 676237"/>
              <a:gd name="connsiteX5" fmla="*/ 97513 w 1760924"/>
              <a:gd name="connsiteY5" fmla="*/ 475013 h 676237"/>
              <a:gd name="connsiteX6" fmla="*/ 38137 w 1760924"/>
              <a:gd name="connsiteY6" fmla="*/ 154380 h 676237"/>
              <a:gd name="connsiteX7" fmla="*/ 489399 w 1760924"/>
              <a:gd name="connsiteY7" fmla="*/ 0 h 676237"/>
              <a:gd name="connsiteX0" fmla="*/ 1356298 w 1750387"/>
              <a:gd name="connsiteY0" fmla="*/ 0 h 700248"/>
              <a:gd name="connsiteX1" fmla="*/ 1676932 w 1750387"/>
              <a:gd name="connsiteY1" fmla="*/ 261257 h 700248"/>
              <a:gd name="connsiteX2" fmla="*/ 1724433 w 1750387"/>
              <a:gd name="connsiteY2" fmla="*/ 534390 h 700248"/>
              <a:gd name="connsiteX3" fmla="*/ 1344422 w 1750387"/>
              <a:gd name="connsiteY3" fmla="*/ 688769 h 700248"/>
              <a:gd name="connsiteX4" fmla="*/ 679404 w 1750387"/>
              <a:gd name="connsiteY4" fmla="*/ 665019 h 700248"/>
              <a:gd name="connsiteX5" fmla="*/ 97513 w 1750387"/>
              <a:gd name="connsiteY5" fmla="*/ 475013 h 700248"/>
              <a:gd name="connsiteX6" fmla="*/ 38137 w 1750387"/>
              <a:gd name="connsiteY6" fmla="*/ 154380 h 700248"/>
              <a:gd name="connsiteX7" fmla="*/ 489399 w 1750387"/>
              <a:gd name="connsiteY7" fmla="*/ 0 h 700248"/>
              <a:gd name="connsiteX0" fmla="*/ 1356298 w 1741009"/>
              <a:gd name="connsiteY0" fmla="*/ 0 h 700248"/>
              <a:gd name="connsiteX1" fmla="*/ 1641306 w 1741009"/>
              <a:gd name="connsiteY1" fmla="*/ 201881 h 700248"/>
              <a:gd name="connsiteX2" fmla="*/ 1724433 w 1741009"/>
              <a:gd name="connsiteY2" fmla="*/ 534390 h 700248"/>
              <a:gd name="connsiteX3" fmla="*/ 1344422 w 1741009"/>
              <a:gd name="connsiteY3" fmla="*/ 688769 h 700248"/>
              <a:gd name="connsiteX4" fmla="*/ 679404 w 1741009"/>
              <a:gd name="connsiteY4" fmla="*/ 665019 h 700248"/>
              <a:gd name="connsiteX5" fmla="*/ 97513 w 1741009"/>
              <a:gd name="connsiteY5" fmla="*/ 475013 h 700248"/>
              <a:gd name="connsiteX6" fmla="*/ 38137 w 1741009"/>
              <a:gd name="connsiteY6" fmla="*/ 154380 h 700248"/>
              <a:gd name="connsiteX7" fmla="*/ 489399 w 1741009"/>
              <a:gd name="connsiteY7" fmla="*/ 0 h 700248"/>
              <a:gd name="connsiteX0" fmla="*/ 1356298 w 1741009"/>
              <a:gd name="connsiteY0" fmla="*/ 0 h 700248"/>
              <a:gd name="connsiteX1" fmla="*/ 1641306 w 1741009"/>
              <a:gd name="connsiteY1" fmla="*/ 201881 h 700248"/>
              <a:gd name="connsiteX2" fmla="*/ 1724433 w 1741009"/>
              <a:gd name="connsiteY2" fmla="*/ 534390 h 700248"/>
              <a:gd name="connsiteX3" fmla="*/ 1344422 w 1741009"/>
              <a:gd name="connsiteY3" fmla="*/ 688769 h 700248"/>
              <a:gd name="connsiteX4" fmla="*/ 679404 w 1741009"/>
              <a:gd name="connsiteY4" fmla="*/ 665019 h 700248"/>
              <a:gd name="connsiteX5" fmla="*/ 97513 w 1741009"/>
              <a:gd name="connsiteY5" fmla="*/ 475013 h 700248"/>
              <a:gd name="connsiteX6" fmla="*/ 38137 w 1741009"/>
              <a:gd name="connsiteY6" fmla="*/ 154380 h 700248"/>
              <a:gd name="connsiteX7" fmla="*/ 489399 w 1741009"/>
              <a:gd name="connsiteY7" fmla="*/ 0 h 700248"/>
              <a:gd name="connsiteX0" fmla="*/ 1356298 w 1692903"/>
              <a:gd name="connsiteY0" fmla="*/ 0 h 698496"/>
              <a:gd name="connsiteX1" fmla="*/ 1641306 w 1692903"/>
              <a:gd name="connsiteY1" fmla="*/ 201881 h 698496"/>
              <a:gd name="connsiteX2" fmla="*/ 1665057 w 1692903"/>
              <a:gd name="connsiteY2" fmla="*/ 558141 h 698496"/>
              <a:gd name="connsiteX3" fmla="*/ 1344422 w 1692903"/>
              <a:gd name="connsiteY3" fmla="*/ 688769 h 698496"/>
              <a:gd name="connsiteX4" fmla="*/ 679404 w 1692903"/>
              <a:gd name="connsiteY4" fmla="*/ 665019 h 698496"/>
              <a:gd name="connsiteX5" fmla="*/ 97513 w 1692903"/>
              <a:gd name="connsiteY5" fmla="*/ 475013 h 698496"/>
              <a:gd name="connsiteX6" fmla="*/ 38137 w 1692903"/>
              <a:gd name="connsiteY6" fmla="*/ 154380 h 698496"/>
              <a:gd name="connsiteX7" fmla="*/ 489399 w 1692903"/>
              <a:gd name="connsiteY7" fmla="*/ 0 h 698496"/>
              <a:gd name="connsiteX0" fmla="*/ 1356298 w 1671379"/>
              <a:gd name="connsiteY0" fmla="*/ 0 h 699372"/>
              <a:gd name="connsiteX1" fmla="*/ 1641306 w 1671379"/>
              <a:gd name="connsiteY1" fmla="*/ 201881 h 699372"/>
              <a:gd name="connsiteX2" fmla="*/ 1629431 w 1671379"/>
              <a:gd name="connsiteY2" fmla="*/ 546266 h 699372"/>
              <a:gd name="connsiteX3" fmla="*/ 1344422 w 1671379"/>
              <a:gd name="connsiteY3" fmla="*/ 688769 h 699372"/>
              <a:gd name="connsiteX4" fmla="*/ 679404 w 1671379"/>
              <a:gd name="connsiteY4" fmla="*/ 665019 h 699372"/>
              <a:gd name="connsiteX5" fmla="*/ 97513 w 1671379"/>
              <a:gd name="connsiteY5" fmla="*/ 475013 h 699372"/>
              <a:gd name="connsiteX6" fmla="*/ 38137 w 1671379"/>
              <a:gd name="connsiteY6" fmla="*/ 154380 h 699372"/>
              <a:gd name="connsiteX7" fmla="*/ 489399 w 1671379"/>
              <a:gd name="connsiteY7" fmla="*/ 0 h 699372"/>
              <a:gd name="connsiteX0" fmla="*/ 1356298 w 1678416"/>
              <a:gd name="connsiteY0" fmla="*/ 0 h 691169"/>
              <a:gd name="connsiteX1" fmla="*/ 1641306 w 1678416"/>
              <a:gd name="connsiteY1" fmla="*/ 201881 h 691169"/>
              <a:gd name="connsiteX2" fmla="*/ 1629431 w 1678416"/>
              <a:gd name="connsiteY2" fmla="*/ 546266 h 691169"/>
              <a:gd name="connsiteX3" fmla="*/ 1225669 w 1678416"/>
              <a:gd name="connsiteY3" fmla="*/ 676893 h 691169"/>
              <a:gd name="connsiteX4" fmla="*/ 679404 w 1678416"/>
              <a:gd name="connsiteY4" fmla="*/ 665019 h 691169"/>
              <a:gd name="connsiteX5" fmla="*/ 97513 w 1678416"/>
              <a:gd name="connsiteY5" fmla="*/ 475013 h 691169"/>
              <a:gd name="connsiteX6" fmla="*/ 38137 w 1678416"/>
              <a:gd name="connsiteY6" fmla="*/ 154380 h 691169"/>
              <a:gd name="connsiteX7" fmla="*/ 489399 w 1678416"/>
              <a:gd name="connsiteY7" fmla="*/ 0 h 691169"/>
              <a:gd name="connsiteX0" fmla="*/ 1309444 w 1631562"/>
              <a:gd name="connsiteY0" fmla="*/ 0 h 691169"/>
              <a:gd name="connsiteX1" fmla="*/ 1594452 w 1631562"/>
              <a:gd name="connsiteY1" fmla="*/ 201881 h 691169"/>
              <a:gd name="connsiteX2" fmla="*/ 1582577 w 1631562"/>
              <a:gd name="connsiteY2" fmla="*/ 546266 h 691169"/>
              <a:gd name="connsiteX3" fmla="*/ 1178815 w 1631562"/>
              <a:gd name="connsiteY3" fmla="*/ 676893 h 691169"/>
              <a:gd name="connsiteX4" fmla="*/ 632550 w 1631562"/>
              <a:gd name="connsiteY4" fmla="*/ 665019 h 691169"/>
              <a:gd name="connsiteX5" fmla="*/ 50659 w 1631562"/>
              <a:gd name="connsiteY5" fmla="*/ 475013 h 691169"/>
              <a:gd name="connsiteX6" fmla="*/ 74411 w 1631562"/>
              <a:gd name="connsiteY6" fmla="*/ 166255 h 691169"/>
              <a:gd name="connsiteX7" fmla="*/ 442545 w 1631562"/>
              <a:gd name="connsiteY7" fmla="*/ 0 h 691169"/>
              <a:gd name="connsiteX0" fmla="*/ 1279654 w 1601772"/>
              <a:gd name="connsiteY0" fmla="*/ 0 h 689263"/>
              <a:gd name="connsiteX1" fmla="*/ 1564662 w 1601772"/>
              <a:gd name="connsiteY1" fmla="*/ 201881 h 689263"/>
              <a:gd name="connsiteX2" fmla="*/ 1552787 w 1601772"/>
              <a:gd name="connsiteY2" fmla="*/ 546266 h 689263"/>
              <a:gd name="connsiteX3" fmla="*/ 1149025 w 1601772"/>
              <a:gd name="connsiteY3" fmla="*/ 676893 h 689263"/>
              <a:gd name="connsiteX4" fmla="*/ 602760 w 1601772"/>
              <a:gd name="connsiteY4" fmla="*/ 665019 h 689263"/>
              <a:gd name="connsiteX5" fmla="*/ 68371 w 1601772"/>
              <a:gd name="connsiteY5" fmla="*/ 510639 h 689263"/>
              <a:gd name="connsiteX6" fmla="*/ 44621 w 1601772"/>
              <a:gd name="connsiteY6" fmla="*/ 166255 h 689263"/>
              <a:gd name="connsiteX7" fmla="*/ 412755 w 1601772"/>
              <a:gd name="connsiteY7" fmla="*/ 0 h 689263"/>
              <a:gd name="connsiteX0" fmla="*/ 1263407 w 1585525"/>
              <a:gd name="connsiteY0" fmla="*/ 0 h 687574"/>
              <a:gd name="connsiteX1" fmla="*/ 1548415 w 1585525"/>
              <a:gd name="connsiteY1" fmla="*/ 201881 h 687574"/>
              <a:gd name="connsiteX2" fmla="*/ 1536540 w 1585525"/>
              <a:gd name="connsiteY2" fmla="*/ 546266 h 687574"/>
              <a:gd name="connsiteX3" fmla="*/ 1132778 w 1585525"/>
              <a:gd name="connsiteY3" fmla="*/ 676893 h 687574"/>
              <a:gd name="connsiteX4" fmla="*/ 586513 w 1585525"/>
              <a:gd name="connsiteY4" fmla="*/ 665019 h 687574"/>
              <a:gd name="connsiteX5" fmla="*/ 87750 w 1585525"/>
              <a:gd name="connsiteY5" fmla="*/ 546265 h 687574"/>
              <a:gd name="connsiteX6" fmla="*/ 28374 w 1585525"/>
              <a:gd name="connsiteY6" fmla="*/ 166255 h 687574"/>
              <a:gd name="connsiteX7" fmla="*/ 396508 w 1585525"/>
              <a:gd name="connsiteY7" fmla="*/ 0 h 687574"/>
              <a:gd name="connsiteX0" fmla="*/ 1263407 w 1585525"/>
              <a:gd name="connsiteY0" fmla="*/ 0 h 730665"/>
              <a:gd name="connsiteX1" fmla="*/ 1548415 w 1585525"/>
              <a:gd name="connsiteY1" fmla="*/ 201881 h 730665"/>
              <a:gd name="connsiteX2" fmla="*/ 1536540 w 1585525"/>
              <a:gd name="connsiteY2" fmla="*/ 546266 h 730665"/>
              <a:gd name="connsiteX3" fmla="*/ 1132778 w 1585525"/>
              <a:gd name="connsiteY3" fmla="*/ 676893 h 730665"/>
              <a:gd name="connsiteX4" fmla="*/ 586513 w 1585525"/>
              <a:gd name="connsiteY4" fmla="*/ 724395 h 730665"/>
              <a:gd name="connsiteX5" fmla="*/ 87750 w 1585525"/>
              <a:gd name="connsiteY5" fmla="*/ 546265 h 730665"/>
              <a:gd name="connsiteX6" fmla="*/ 28374 w 1585525"/>
              <a:gd name="connsiteY6" fmla="*/ 166255 h 730665"/>
              <a:gd name="connsiteX7" fmla="*/ 396508 w 1585525"/>
              <a:gd name="connsiteY7" fmla="*/ 0 h 730665"/>
              <a:gd name="connsiteX0" fmla="*/ 1263407 w 1587022"/>
              <a:gd name="connsiteY0" fmla="*/ 0 h 754052"/>
              <a:gd name="connsiteX1" fmla="*/ 1548415 w 1587022"/>
              <a:gd name="connsiteY1" fmla="*/ 201881 h 754052"/>
              <a:gd name="connsiteX2" fmla="*/ 1536540 w 1587022"/>
              <a:gd name="connsiteY2" fmla="*/ 546266 h 754052"/>
              <a:gd name="connsiteX3" fmla="*/ 1109027 w 1587022"/>
              <a:gd name="connsiteY3" fmla="*/ 736269 h 754052"/>
              <a:gd name="connsiteX4" fmla="*/ 586513 w 1587022"/>
              <a:gd name="connsiteY4" fmla="*/ 724395 h 754052"/>
              <a:gd name="connsiteX5" fmla="*/ 87750 w 1587022"/>
              <a:gd name="connsiteY5" fmla="*/ 546265 h 754052"/>
              <a:gd name="connsiteX6" fmla="*/ 28374 w 1587022"/>
              <a:gd name="connsiteY6" fmla="*/ 166255 h 754052"/>
              <a:gd name="connsiteX7" fmla="*/ 396508 w 1587022"/>
              <a:gd name="connsiteY7" fmla="*/ 0 h 75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7022" h="754052">
                <a:moveTo>
                  <a:pt x="1263407" y="0"/>
                </a:moveTo>
                <a:cubicBezTo>
                  <a:pt x="1452422" y="74221"/>
                  <a:pt x="1502893" y="110837"/>
                  <a:pt x="1548415" y="201881"/>
                </a:cubicBezTo>
                <a:cubicBezTo>
                  <a:pt x="1593937" y="292925"/>
                  <a:pt x="1609771" y="457201"/>
                  <a:pt x="1536540" y="546266"/>
                </a:cubicBezTo>
                <a:cubicBezTo>
                  <a:pt x="1463309" y="635331"/>
                  <a:pt x="1267365" y="706581"/>
                  <a:pt x="1109027" y="736269"/>
                </a:cubicBezTo>
                <a:cubicBezTo>
                  <a:pt x="950689" y="765957"/>
                  <a:pt x="756726" y="756062"/>
                  <a:pt x="586513" y="724395"/>
                </a:cubicBezTo>
                <a:cubicBezTo>
                  <a:pt x="416300" y="692728"/>
                  <a:pt x="180773" y="639288"/>
                  <a:pt x="87750" y="546265"/>
                </a:cubicBezTo>
                <a:cubicBezTo>
                  <a:pt x="-5273" y="453242"/>
                  <a:pt x="-23086" y="257299"/>
                  <a:pt x="28374" y="166255"/>
                </a:cubicBezTo>
                <a:cubicBezTo>
                  <a:pt x="79834" y="75211"/>
                  <a:pt x="396508" y="0"/>
                  <a:pt x="396508" y="0"/>
                </a:cubicBezTo>
              </a:path>
            </a:pathLst>
          </a:custGeom>
          <a:noFill/>
          <a:ln w="19050">
            <a:solidFill>
              <a:schemeClr val="tx1"/>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5" name="Rectangle 14"/>
              <p:cNvSpPr/>
              <p:nvPr/>
            </p:nvSpPr>
            <p:spPr>
              <a:xfrm>
                <a:off x="648046" y="1702204"/>
                <a:ext cx="60862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rPr>
                            <m:t>𝑥</m:t>
                          </m:r>
                        </m:e>
                        <m:sub>
                          <m:r>
                            <a:rPr lang="en-US" sz="2800" i="1">
                              <a:latin typeface="Cambria Math"/>
                            </a:rPr>
                            <m:t>𝑡</m:t>
                          </m:r>
                        </m:sub>
                      </m:sSub>
                    </m:oMath>
                  </m:oMathPara>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648046" y="1702204"/>
                <a:ext cx="608628"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865111" y="1702204"/>
                <a:ext cx="6108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𝑦</m:t>
                          </m:r>
                        </m:e>
                        <m:sub>
                          <m:r>
                            <a:rPr lang="en-US" sz="2800" i="1">
                              <a:latin typeface="Cambria Math"/>
                            </a:rPr>
                            <m:t>𝑡</m:t>
                          </m:r>
                        </m:sub>
                      </m:sSub>
                    </m:oMath>
                  </m:oMathPara>
                </a14:m>
                <a:endParaRPr lang="en-US" sz="2800" dirty="0"/>
              </a:p>
            </p:txBody>
          </p:sp>
        </mc:Choice>
        <mc:Fallback xmlns="">
          <p:sp>
            <p:nvSpPr>
              <p:cNvPr id="21" name="Rectangle 20"/>
              <p:cNvSpPr>
                <a:spLocks noRot="1" noChangeAspect="1" noMove="1" noResize="1" noEditPoints="1" noAdjustHandles="1" noChangeArrowheads="1" noChangeShapeType="1" noTextEdit="1"/>
              </p:cNvSpPr>
              <p:nvPr/>
            </p:nvSpPr>
            <p:spPr>
              <a:xfrm>
                <a:off x="2865111" y="1702204"/>
                <a:ext cx="610873" cy="52322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865111" y="2444083"/>
                <a:ext cx="62017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h</m:t>
                          </m:r>
                        </m:e>
                        <m:sub>
                          <m:r>
                            <a:rPr lang="en-US" sz="2800" i="1">
                              <a:latin typeface="Cambria Math"/>
                            </a:rPr>
                            <m:t>𝑡</m:t>
                          </m:r>
                        </m:sub>
                      </m:sSub>
                    </m:oMath>
                  </m:oMathPara>
                </a14:m>
                <a:endParaRPr lang="en-US" sz="2800" dirty="0"/>
              </a:p>
            </p:txBody>
          </p:sp>
        </mc:Choice>
        <mc:Fallback xmlns="">
          <p:sp>
            <p:nvSpPr>
              <p:cNvPr id="22" name="Rectangle 21"/>
              <p:cNvSpPr>
                <a:spLocks noRot="1" noChangeAspect="1" noMove="1" noResize="1" noEditPoints="1" noAdjustHandles="1" noChangeArrowheads="1" noChangeShapeType="1" noTextEdit="1"/>
              </p:cNvSpPr>
              <p:nvPr/>
            </p:nvSpPr>
            <p:spPr>
              <a:xfrm>
                <a:off x="2865111" y="2444083"/>
                <a:ext cx="620170"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487970" y="2439639"/>
                <a:ext cx="96321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h</m:t>
                          </m:r>
                        </m:e>
                        <m:sub>
                          <m:r>
                            <a:rPr lang="en-US" sz="2800" i="1">
                              <a:latin typeface="Cambria Math"/>
                            </a:rPr>
                            <m:t>𝑡</m:t>
                          </m:r>
                          <m:r>
                            <a:rPr lang="en-US" sz="2800" b="0" i="1" smtClean="0">
                              <a:latin typeface="Cambria Math"/>
                            </a:rPr>
                            <m:t>−1</m:t>
                          </m:r>
                        </m:sub>
                      </m:sSub>
                    </m:oMath>
                  </m:oMathPara>
                </a14:m>
                <a:endParaRPr lang="en-US" sz="2800" dirty="0"/>
              </a:p>
            </p:txBody>
          </p:sp>
        </mc:Choice>
        <mc:Fallback xmlns="">
          <p:sp>
            <p:nvSpPr>
              <p:cNvPr id="23" name="Rectangle 22"/>
              <p:cNvSpPr>
                <a:spLocks noRot="1" noChangeAspect="1" noMove="1" noResize="1" noEditPoints="1" noAdjustHandles="1" noChangeArrowheads="1" noChangeShapeType="1" noTextEdit="1"/>
              </p:cNvSpPr>
              <p:nvPr/>
            </p:nvSpPr>
            <p:spPr>
              <a:xfrm>
                <a:off x="487970" y="2439639"/>
                <a:ext cx="963212" cy="523220"/>
              </a:xfrm>
              <a:prstGeom prst="rect">
                <a:avLst/>
              </a:prstGeom>
              <a:blipFill rotWithShape="1">
                <a:blip r:embed="rId6"/>
                <a:stretch>
                  <a:fillRect/>
                </a:stretch>
              </a:blipFill>
            </p:spPr>
            <p:txBody>
              <a:bodyPr/>
              <a:lstStyle/>
              <a:p>
                <a:r>
                  <a:rPr lang="en-US">
                    <a:noFill/>
                  </a:rPr>
                  <a:t> </a:t>
                </a:r>
              </a:p>
            </p:txBody>
          </p:sp>
        </mc:Fallback>
      </mc:AlternateContent>
      <p:sp>
        <p:nvSpPr>
          <p:cNvPr id="26" name="TextBox 25"/>
          <p:cNvSpPr txBox="1"/>
          <p:nvPr/>
        </p:nvSpPr>
        <p:spPr>
          <a:xfrm>
            <a:off x="1209083" y="3341348"/>
            <a:ext cx="1922321" cy="400110"/>
          </a:xfrm>
          <a:prstGeom prst="rect">
            <a:avLst/>
          </a:prstGeom>
          <a:noFill/>
        </p:spPr>
        <p:txBody>
          <a:bodyPr wrap="none" rtlCol="0">
            <a:spAutoFit/>
          </a:bodyPr>
          <a:lstStyle/>
          <a:p>
            <a:r>
              <a:rPr lang="en-US" sz="2000" dirty="0" smtClean="0"/>
              <a:t>One-step delay</a:t>
            </a:r>
            <a:endParaRPr lang="en-US" sz="2000" dirty="0"/>
          </a:p>
        </p:txBody>
      </p:sp>
      <p:sp>
        <p:nvSpPr>
          <p:cNvPr id="17" name="Rectangle 16"/>
          <p:cNvSpPr/>
          <p:nvPr/>
        </p:nvSpPr>
        <p:spPr>
          <a:xfrm>
            <a:off x="6217892" y="1984880"/>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18" name="Straight Arrow Connector 17"/>
          <p:cNvCxnSpPr/>
          <p:nvPr/>
        </p:nvCxnSpPr>
        <p:spPr>
          <a:xfrm>
            <a:off x="4951718" y="2508922"/>
            <a:ext cx="1279736"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055664" y="2248080"/>
            <a:ext cx="108883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5124751" y="1953376"/>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25" name="Rectangle 24"/>
              <p:cNvSpPr>
                <a:spLocks noRot="1" noChangeAspect="1" noMove="1" noResize="1" noEditPoints="1" noAdjustHandles="1" noChangeArrowheads="1" noChangeShapeType="1" noTextEdit="1"/>
              </p:cNvSpPr>
              <p:nvPr/>
            </p:nvSpPr>
            <p:spPr>
              <a:xfrm>
                <a:off x="5124751" y="1953376"/>
                <a:ext cx="572721" cy="461665"/>
              </a:xfrm>
              <a:prstGeom prst="rect">
                <a:avLst/>
              </a:prstGeom>
              <a:blipFill rotWithShape="1">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7328254" y="1702203"/>
                <a:ext cx="5744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m:t>
                          </m:r>
                        </m:sub>
                      </m:sSub>
                    </m:oMath>
                  </m:oMathPara>
                </a14:m>
                <a:endParaRPr lang="en-US" sz="2400" dirty="0"/>
              </a:p>
            </p:txBody>
          </p:sp>
        </mc:Choice>
        <mc:Fallback xmlns="">
          <p:sp>
            <p:nvSpPr>
              <p:cNvPr id="27" name="Rectangle 26"/>
              <p:cNvSpPr>
                <a:spLocks noRot="1" noChangeAspect="1" noMove="1" noResize="1" noEditPoints="1" noAdjustHandles="1" noChangeArrowheads="1" noChangeShapeType="1" noTextEdit="1"/>
              </p:cNvSpPr>
              <p:nvPr/>
            </p:nvSpPr>
            <p:spPr>
              <a:xfrm>
                <a:off x="7328254" y="1702203"/>
                <a:ext cx="574452" cy="461665"/>
              </a:xfrm>
              <a:prstGeom prst="rect">
                <a:avLst/>
              </a:prstGeom>
              <a:blipFill rotWithShape="1">
                <a:blip r:embed="rId8"/>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328254" y="2444082"/>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m:t>
                          </m:r>
                        </m:sub>
                      </m:sSub>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7328254" y="2444082"/>
                <a:ext cx="583750" cy="461665"/>
              </a:xfrm>
              <a:prstGeom prst="rect">
                <a:avLst/>
              </a:prstGeom>
              <a:blipFill rotWithShape="1">
                <a:blip r:embed="rId9"/>
                <a:stretch>
                  <a:fillRect b="-2632"/>
                </a:stretch>
              </a:blipFill>
            </p:spPr>
            <p:txBody>
              <a:bodyPr/>
              <a:lstStyle/>
              <a:p>
                <a:r>
                  <a:rPr lang="en-US">
                    <a:noFill/>
                  </a:rPr>
                  <a:t> </a:t>
                </a:r>
              </a:p>
            </p:txBody>
          </p:sp>
        </mc:Fallback>
      </mc:AlternateContent>
      <p:sp>
        <p:nvSpPr>
          <p:cNvPr id="31" name="Rectangle 30"/>
          <p:cNvSpPr/>
          <p:nvPr/>
        </p:nvSpPr>
        <p:spPr>
          <a:xfrm>
            <a:off x="6239725" y="3392307"/>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2" name="Straight Arrow Connector 31"/>
          <p:cNvCxnSpPr/>
          <p:nvPr/>
        </p:nvCxnSpPr>
        <p:spPr>
          <a:xfrm>
            <a:off x="4973551" y="3916349"/>
            <a:ext cx="1279736"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77497" y="3655507"/>
            <a:ext cx="108883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5146584" y="3360803"/>
                <a:ext cx="5656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35" name="Rectangle 34"/>
              <p:cNvSpPr>
                <a:spLocks noRot="1" noChangeAspect="1" noMove="1" noResize="1" noEditPoints="1" noAdjustHandles="1" noChangeArrowheads="1" noChangeShapeType="1" noTextEdit="1"/>
              </p:cNvSpPr>
              <p:nvPr/>
            </p:nvSpPr>
            <p:spPr>
              <a:xfrm>
                <a:off x="5146584" y="3360803"/>
                <a:ext cx="565604" cy="461665"/>
              </a:xfrm>
              <a:prstGeom prst="rect">
                <a:avLst/>
              </a:prstGeom>
              <a:blipFill rotWithShape="1">
                <a:blip r:embed="rId10"/>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7350087" y="3109630"/>
                <a:ext cx="5673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m:t>
                          </m:r>
                        </m:sub>
                      </m:sSub>
                    </m:oMath>
                  </m:oMathPara>
                </a14:m>
                <a:endParaRPr lang="en-US" sz="2400" dirty="0"/>
              </a:p>
            </p:txBody>
          </p:sp>
        </mc:Choice>
        <mc:Fallback xmlns="">
          <p:sp>
            <p:nvSpPr>
              <p:cNvPr id="36" name="Rectangle 35"/>
              <p:cNvSpPr>
                <a:spLocks noRot="1" noChangeAspect="1" noMove="1" noResize="1" noEditPoints="1" noAdjustHandles="1" noChangeArrowheads="1" noChangeShapeType="1" noTextEdit="1"/>
              </p:cNvSpPr>
              <p:nvPr/>
            </p:nvSpPr>
            <p:spPr>
              <a:xfrm>
                <a:off x="7350087" y="3109630"/>
                <a:ext cx="567335" cy="461665"/>
              </a:xfrm>
              <a:prstGeom prst="rect">
                <a:avLst/>
              </a:prstGeom>
              <a:blipFill rotWithShape="1">
                <a:blip r:embed="rId11"/>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7350087" y="3851509"/>
                <a:ext cx="576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m:t>
                          </m:r>
                        </m:sub>
                      </m:sSub>
                    </m:oMath>
                  </m:oMathPara>
                </a14:m>
                <a:endParaRPr lang="en-US" sz="2400" dirty="0"/>
              </a:p>
            </p:txBody>
          </p:sp>
        </mc:Choice>
        <mc:Fallback xmlns="">
          <p:sp>
            <p:nvSpPr>
              <p:cNvPr id="37" name="Rectangle 36"/>
              <p:cNvSpPr>
                <a:spLocks noRot="1" noChangeAspect="1" noMove="1" noResize="1" noEditPoints="1" noAdjustHandles="1" noChangeArrowheads="1" noChangeShapeType="1" noTextEdit="1"/>
              </p:cNvSpPr>
              <p:nvPr/>
            </p:nvSpPr>
            <p:spPr>
              <a:xfrm>
                <a:off x="7350087" y="3851509"/>
                <a:ext cx="576633" cy="461665"/>
              </a:xfrm>
              <a:prstGeom prst="rect">
                <a:avLst/>
              </a:prstGeom>
              <a:blipFill rotWithShape="1">
                <a:blip r:embed="rId12"/>
                <a:stretch>
                  <a:fillRect b="-2632"/>
                </a:stretch>
              </a:blipFill>
            </p:spPr>
            <p:txBody>
              <a:bodyPr/>
              <a:lstStyle/>
              <a:p>
                <a:r>
                  <a:rPr lang="en-US">
                    <a:noFill/>
                  </a:rPr>
                  <a:t> </a:t>
                </a:r>
              </a:p>
            </p:txBody>
          </p:sp>
        </mc:Fallback>
      </mc:AlternateContent>
      <p:sp>
        <p:nvSpPr>
          <p:cNvPr id="40" name="Rectangle 39"/>
          <p:cNvSpPr/>
          <p:nvPr/>
        </p:nvSpPr>
        <p:spPr>
          <a:xfrm>
            <a:off x="6231454" y="482938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41" name="Straight Arrow Connector 40"/>
          <p:cNvCxnSpPr/>
          <p:nvPr/>
        </p:nvCxnSpPr>
        <p:spPr>
          <a:xfrm>
            <a:off x="4965280" y="5353431"/>
            <a:ext cx="1279736"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069226" y="5092589"/>
            <a:ext cx="108883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5138313" y="4797885"/>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44" name="Rectangle 43"/>
              <p:cNvSpPr>
                <a:spLocks noRot="1" noChangeAspect="1" noMove="1" noResize="1" noEditPoints="1" noAdjustHandles="1" noChangeArrowheads="1" noChangeShapeType="1" noTextEdit="1"/>
              </p:cNvSpPr>
              <p:nvPr/>
            </p:nvSpPr>
            <p:spPr>
              <a:xfrm>
                <a:off x="5138313" y="4797885"/>
                <a:ext cx="572721"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341816" y="4546712"/>
                <a:ext cx="5744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2</m:t>
                          </m:r>
                        </m:sub>
                      </m:sSub>
                    </m:oMath>
                  </m:oMathPara>
                </a14:m>
                <a:endParaRPr lang="en-US" sz="2400" dirty="0"/>
              </a:p>
            </p:txBody>
          </p:sp>
        </mc:Choice>
        <mc:Fallback xmlns="">
          <p:sp>
            <p:nvSpPr>
              <p:cNvPr id="45" name="Rectangle 44"/>
              <p:cNvSpPr>
                <a:spLocks noRot="1" noChangeAspect="1" noMove="1" noResize="1" noEditPoints="1" noAdjustHandles="1" noChangeArrowheads="1" noChangeShapeType="1" noTextEdit="1"/>
              </p:cNvSpPr>
              <p:nvPr/>
            </p:nvSpPr>
            <p:spPr>
              <a:xfrm>
                <a:off x="7341816" y="4546712"/>
                <a:ext cx="574452" cy="461665"/>
              </a:xfrm>
              <a:prstGeom prst="rect">
                <a:avLst/>
              </a:prstGeom>
              <a:blipFill rotWithShape="1">
                <a:blip r:embed="rId1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7341816" y="5288591"/>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2</m:t>
                          </m:r>
                        </m:sub>
                      </m:sSub>
                    </m:oMath>
                  </m:oMathPara>
                </a14:m>
                <a:endParaRPr lang="en-US" sz="2400" dirty="0"/>
              </a:p>
            </p:txBody>
          </p:sp>
        </mc:Choice>
        <mc:Fallback xmlns="">
          <p:sp>
            <p:nvSpPr>
              <p:cNvPr id="46" name="Rectangle 45"/>
              <p:cNvSpPr>
                <a:spLocks noRot="1" noChangeAspect="1" noMove="1" noResize="1" noEditPoints="1" noAdjustHandles="1" noChangeArrowheads="1" noChangeShapeType="1" noTextEdit="1"/>
              </p:cNvSpPr>
              <p:nvPr/>
            </p:nvSpPr>
            <p:spPr>
              <a:xfrm>
                <a:off x="7341816" y="5288591"/>
                <a:ext cx="583750" cy="461665"/>
              </a:xfrm>
              <a:prstGeom prst="rect">
                <a:avLst/>
              </a:prstGeom>
              <a:blipFill rotWithShape="1">
                <a:blip r:embed="rId15"/>
                <a:stretch>
                  <a:fillRect b="-4000"/>
                </a:stretch>
              </a:blipFill>
            </p:spPr>
            <p:txBody>
              <a:bodyPr/>
              <a:lstStyle/>
              <a:p>
                <a:r>
                  <a:rPr lang="en-US">
                    <a:noFill/>
                  </a:rPr>
                  <a:t> </a:t>
                </a:r>
              </a:p>
            </p:txBody>
          </p:sp>
        </mc:Fallback>
      </mc:AlternateContent>
      <p:sp>
        <p:nvSpPr>
          <p:cNvPr id="11" name="Freeform 10"/>
          <p:cNvSpPr/>
          <p:nvPr/>
        </p:nvSpPr>
        <p:spPr>
          <a:xfrm>
            <a:off x="5925688" y="2541319"/>
            <a:ext cx="1343067" cy="1033154"/>
          </a:xfrm>
          <a:custGeom>
            <a:avLst/>
            <a:gdLst>
              <a:gd name="connsiteX0" fmla="*/ 1128911 w 1372947"/>
              <a:gd name="connsiteY0" fmla="*/ 0 h 1033154"/>
              <a:gd name="connsiteX1" fmla="*/ 1354542 w 1372947"/>
              <a:gd name="connsiteY1" fmla="*/ 213756 h 1033154"/>
              <a:gd name="connsiteX2" fmla="*/ 701399 w 1372947"/>
              <a:gd name="connsiteY2" fmla="*/ 486889 h 1033154"/>
              <a:gd name="connsiteX3" fmla="*/ 12630 w 1372947"/>
              <a:gd name="connsiteY3" fmla="*/ 771897 h 1033154"/>
              <a:gd name="connsiteX4" fmla="*/ 321388 w 1372947"/>
              <a:gd name="connsiteY4" fmla="*/ 1033154 h 1033154"/>
              <a:gd name="connsiteX0" fmla="*/ 1128911 w 1355598"/>
              <a:gd name="connsiteY0" fmla="*/ 0 h 1033154"/>
              <a:gd name="connsiteX1" fmla="*/ 1354542 w 1355598"/>
              <a:gd name="connsiteY1" fmla="*/ 213756 h 1033154"/>
              <a:gd name="connsiteX2" fmla="*/ 701399 w 1355598"/>
              <a:gd name="connsiteY2" fmla="*/ 486889 h 1033154"/>
              <a:gd name="connsiteX3" fmla="*/ 12630 w 1355598"/>
              <a:gd name="connsiteY3" fmla="*/ 771897 h 1033154"/>
              <a:gd name="connsiteX4" fmla="*/ 321388 w 1355598"/>
              <a:gd name="connsiteY4" fmla="*/ 1033154 h 1033154"/>
              <a:gd name="connsiteX0" fmla="*/ 1116380 w 1343067"/>
              <a:gd name="connsiteY0" fmla="*/ 0 h 1033154"/>
              <a:gd name="connsiteX1" fmla="*/ 1342011 w 1343067"/>
              <a:gd name="connsiteY1" fmla="*/ 213756 h 1033154"/>
              <a:gd name="connsiteX2" fmla="*/ 688868 w 1343067"/>
              <a:gd name="connsiteY2" fmla="*/ 486889 h 1033154"/>
              <a:gd name="connsiteX3" fmla="*/ 99 w 1343067"/>
              <a:gd name="connsiteY3" fmla="*/ 771897 h 1033154"/>
              <a:gd name="connsiteX4" fmla="*/ 308857 w 1343067"/>
              <a:gd name="connsiteY4" fmla="*/ 1033154 h 10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67" h="1033154">
                <a:moveTo>
                  <a:pt x="1116380" y="0"/>
                </a:moveTo>
                <a:cubicBezTo>
                  <a:pt x="1264821" y="66304"/>
                  <a:pt x="1353886" y="49481"/>
                  <a:pt x="1342011" y="213756"/>
                </a:cubicBezTo>
                <a:cubicBezTo>
                  <a:pt x="1330136" y="378031"/>
                  <a:pt x="688868" y="486889"/>
                  <a:pt x="688868" y="486889"/>
                </a:cubicBezTo>
                <a:cubicBezTo>
                  <a:pt x="465216" y="579913"/>
                  <a:pt x="-7818" y="573975"/>
                  <a:pt x="99" y="771897"/>
                </a:cubicBezTo>
                <a:cubicBezTo>
                  <a:pt x="8016" y="969819"/>
                  <a:pt x="122810" y="948047"/>
                  <a:pt x="308857" y="1033154"/>
                </a:cubicBez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9" name="Freeform 48"/>
          <p:cNvSpPr/>
          <p:nvPr/>
        </p:nvSpPr>
        <p:spPr>
          <a:xfrm>
            <a:off x="5961853" y="3955933"/>
            <a:ext cx="1343067" cy="1033154"/>
          </a:xfrm>
          <a:custGeom>
            <a:avLst/>
            <a:gdLst>
              <a:gd name="connsiteX0" fmla="*/ 1128911 w 1372947"/>
              <a:gd name="connsiteY0" fmla="*/ 0 h 1033154"/>
              <a:gd name="connsiteX1" fmla="*/ 1354542 w 1372947"/>
              <a:gd name="connsiteY1" fmla="*/ 213756 h 1033154"/>
              <a:gd name="connsiteX2" fmla="*/ 701399 w 1372947"/>
              <a:gd name="connsiteY2" fmla="*/ 486889 h 1033154"/>
              <a:gd name="connsiteX3" fmla="*/ 12630 w 1372947"/>
              <a:gd name="connsiteY3" fmla="*/ 771897 h 1033154"/>
              <a:gd name="connsiteX4" fmla="*/ 321388 w 1372947"/>
              <a:gd name="connsiteY4" fmla="*/ 1033154 h 1033154"/>
              <a:gd name="connsiteX0" fmla="*/ 1128911 w 1355598"/>
              <a:gd name="connsiteY0" fmla="*/ 0 h 1033154"/>
              <a:gd name="connsiteX1" fmla="*/ 1354542 w 1355598"/>
              <a:gd name="connsiteY1" fmla="*/ 213756 h 1033154"/>
              <a:gd name="connsiteX2" fmla="*/ 701399 w 1355598"/>
              <a:gd name="connsiteY2" fmla="*/ 486889 h 1033154"/>
              <a:gd name="connsiteX3" fmla="*/ 12630 w 1355598"/>
              <a:gd name="connsiteY3" fmla="*/ 771897 h 1033154"/>
              <a:gd name="connsiteX4" fmla="*/ 321388 w 1355598"/>
              <a:gd name="connsiteY4" fmla="*/ 1033154 h 1033154"/>
              <a:gd name="connsiteX0" fmla="*/ 1116380 w 1343067"/>
              <a:gd name="connsiteY0" fmla="*/ 0 h 1033154"/>
              <a:gd name="connsiteX1" fmla="*/ 1342011 w 1343067"/>
              <a:gd name="connsiteY1" fmla="*/ 213756 h 1033154"/>
              <a:gd name="connsiteX2" fmla="*/ 688868 w 1343067"/>
              <a:gd name="connsiteY2" fmla="*/ 486889 h 1033154"/>
              <a:gd name="connsiteX3" fmla="*/ 99 w 1343067"/>
              <a:gd name="connsiteY3" fmla="*/ 771897 h 1033154"/>
              <a:gd name="connsiteX4" fmla="*/ 308857 w 1343067"/>
              <a:gd name="connsiteY4" fmla="*/ 1033154 h 10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67" h="1033154">
                <a:moveTo>
                  <a:pt x="1116380" y="0"/>
                </a:moveTo>
                <a:cubicBezTo>
                  <a:pt x="1264821" y="66304"/>
                  <a:pt x="1353886" y="49481"/>
                  <a:pt x="1342011" y="213756"/>
                </a:cubicBezTo>
                <a:cubicBezTo>
                  <a:pt x="1330136" y="378031"/>
                  <a:pt x="688868" y="486889"/>
                  <a:pt x="688868" y="486889"/>
                </a:cubicBezTo>
                <a:cubicBezTo>
                  <a:pt x="465216" y="579913"/>
                  <a:pt x="-7818" y="573975"/>
                  <a:pt x="99" y="771897"/>
                </a:cubicBezTo>
                <a:cubicBezTo>
                  <a:pt x="8016" y="969819"/>
                  <a:pt x="122810" y="948047"/>
                  <a:pt x="308857" y="1033154"/>
                </a:cubicBez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0" name="Freeform 49"/>
          <p:cNvSpPr/>
          <p:nvPr/>
        </p:nvSpPr>
        <p:spPr>
          <a:xfrm>
            <a:off x="5961852" y="5353431"/>
            <a:ext cx="1343067" cy="1033154"/>
          </a:xfrm>
          <a:custGeom>
            <a:avLst/>
            <a:gdLst>
              <a:gd name="connsiteX0" fmla="*/ 1128911 w 1372947"/>
              <a:gd name="connsiteY0" fmla="*/ 0 h 1033154"/>
              <a:gd name="connsiteX1" fmla="*/ 1354542 w 1372947"/>
              <a:gd name="connsiteY1" fmla="*/ 213756 h 1033154"/>
              <a:gd name="connsiteX2" fmla="*/ 701399 w 1372947"/>
              <a:gd name="connsiteY2" fmla="*/ 486889 h 1033154"/>
              <a:gd name="connsiteX3" fmla="*/ 12630 w 1372947"/>
              <a:gd name="connsiteY3" fmla="*/ 771897 h 1033154"/>
              <a:gd name="connsiteX4" fmla="*/ 321388 w 1372947"/>
              <a:gd name="connsiteY4" fmla="*/ 1033154 h 1033154"/>
              <a:gd name="connsiteX0" fmla="*/ 1128911 w 1355598"/>
              <a:gd name="connsiteY0" fmla="*/ 0 h 1033154"/>
              <a:gd name="connsiteX1" fmla="*/ 1354542 w 1355598"/>
              <a:gd name="connsiteY1" fmla="*/ 213756 h 1033154"/>
              <a:gd name="connsiteX2" fmla="*/ 701399 w 1355598"/>
              <a:gd name="connsiteY2" fmla="*/ 486889 h 1033154"/>
              <a:gd name="connsiteX3" fmla="*/ 12630 w 1355598"/>
              <a:gd name="connsiteY3" fmla="*/ 771897 h 1033154"/>
              <a:gd name="connsiteX4" fmla="*/ 321388 w 1355598"/>
              <a:gd name="connsiteY4" fmla="*/ 1033154 h 1033154"/>
              <a:gd name="connsiteX0" fmla="*/ 1116380 w 1343067"/>
              <a:gd name="connsiteY0" fmla="*/ 0 h 1033154"/>
              <a:gd name="connsiteX1" fmla="*/ 1342011 w 1343067"/>
              <a:gd name="connsiteY1" fmla="*/ 213756 h 1033154"/>
              <a:gd name="connsiteX2" fmla="*/ 688868 w 1343067"/>
              <a:gd name="connsiteY2" fmla="*/ 486889 h 1033154"/>
              <a:gd name="connsiteX3" fmla="*/ 99 w 1343067"/>
              <a:gd name="connsiteY3" fmla="*/ 771897 h 1033154"/>
              <a:gd name="connsiteX4" fmla="*/ 308857 w 1343067"/>
              <a:gd name="connsiteY4" fmla="*/ 1033154 h 10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67" h="1033154">
                <a:moveTo>
                  <a:pt x="1116380" y="0"/>
                </a:moveTo>
                <a:cubicBezTo>
                  <a:pt x="1264821" y="66304"/>
                  <a:pt x="1353886" y="49481"/>
                  <a:pt x="1342011" y="213756"/>
                </a:cubicBezTo>
                <a:cubicBezTo>
                  <a:pt x="1330136" y="378031"/>
                  <a:pt x="688868" y="486889"/>
                  <a:pt x="688868" y="486889"/>
                </a:cubicBezTo>
                <a:cubicBezTo>
                  <a:pt x="465216" y="579913"/>
                  <a:pt x="-7818" y="573975"/>
                  <a:pt x="99" y="771897"/>
                </a:cubicBezTo>
                <a:cubicBezTo>
                  <a:pt x="8016" y="969819"/>
                  <a:pt x="122810" y="948047"/>
                  <a:pt x="308857" y="1033154"/>
                </a:cubicBez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4"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388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2873699" y="1054767"/>
            <a:ext cx="5973417" cy="5369784"/>
          </a:xfrm>
          <a:prstGeom prst="rect">
            <a:avLst/>
          </a:prstGeom>
          <a:noFill/>
          <a:ln>
            <a:noFill/>
          </a:ln>
        </p:spPr>
        <p:txBody>
          <a:bodyPr lIns="91425" tIns="91425" rIns="91425" bIns="91425" anchor="t" anchorCtr="0">
            <a:noAutofit/>
          </a:bodyPr>
          <a:lstStyle/>
          <a:p>
            <a:pPr lvl="0" rtl="0">
              <a:spcBef>
                <a:spcPts val="0"/>
              </a:spcBef>
              <a:buNone/>
            </a:pPr>
            <a:r>
              <a:rPr lang="en-US" sz="2400" dirty="0" smtClean="0"/>
              <a:t>Usually drawn as:</a:t>
            </a:r>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115976" y="156298"/>
            <a:ext cx="75446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Unrolling RNNs</a:t>
            </a:r>
            <a:endParaRPr lang="en" sz="3200" dirty="0">
              <a:solidFill>
                <a:schemeClr val="bg1"/>
              </a:solidFill>
            </a:endParaRPr>
          </a:p>
        </p:txBody>
      </p:sp>
      <p:sp>
        <p:nvSpPr>
          <p:cNvPr id="17" name="Rectangle 16"/>
          <p:cNvSpPr/>
          <p:nvPr/>
        </p:nvSpPr>
        <p:spPr>
          <a:xfrm>
            <a:off x="1491513" y="186632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18" name="Straight Arrow Connector 17"/>
          <p:cNvCxnSpPr/>
          <p:nvPr/>
        </p:nvCxnSpPr>
        <p:spPr>
          <a:xfrm>
            <a:off x="581891" y="2386940"/>
            <a:ext cx="923184" cy="342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329285" y="2129523"/>
            <a:ext cx="826396"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521821" y="1873011"/>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25" name="Rectangle 24"/>
              <p:cNvSpPr>
                <a:spLocks noRot="1" noChangeAspect="1" noMove="1" noResize="1" noEditPoints="1" noAdjustHandles="1" noChangeArrowheads="1" noChangeShapeType="1" noTextEdit="1"/>
              </p:cNvSpPr>
              <p:nvPr/>
            </p:nvSpPr>
            <p:spPr>
              <a:xfrm>
                <a:off x="521821" y="1873011"/>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2601875" y="1583646"/>
                <a:ext cx="5744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m:t>
                          </m:r>
                        </m:sub>
                      </m:sSub>
                    </m:oMath>
                  </m:oMathPara>
                </a14:m>
                <a:endParaRPr lang="en-US" sz="2400" dirty="0"/>
              </a:p>
            </p:txBody>
          </p:sp>
        </mc:Choice>
        <mc:Fallback xmlns="">
          <p:sp>
            <p:nvSpPr>
              <p:cNvPr id="27" name="Rectangle 26"/>
              <p:cNvSpPr>
                <a:spLocks noRot="1" noChangeAspect="1" noMove="1" noResize="1" noEditPoints="1" noAdjustHandles="1" noChangeArrowheads="1" noChangeShapeType="1" noTextEdit="1"/>
              </p:cNvSpPr>
              <p:nvPr/>
            </p:nvSpPr>
            <p:spPr>
              <a:xfrm>
                <a:off x="2601875" y="1583646"/>
                <a:ext cx="574452"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2601875" y="2325525"/>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m:t>
                          </m:r>
                        </m:sub>
                      </m:sSub>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2601875" y="2325525"/>
                <a:ext cx="583750" cy="461665"/>
              </a:xfrm>
              <a:prstGeom prst="rect">
                <a:avLst/>
              </a:prstGeom>
              <a:blipFill rotWithShape="1">
                <a:blip r:embed="rId5"/>
                <a:stretch>
                  <a:fillRect b="-2632"/>
                </a:stretch>
              </a:blipFill>
            </p:spPr>
            <p:txBody>
              <a:bodyPr/>
              <a:lstStyle/>
              <a:p>
                <a:r>
                  <a:rPr lang="en-US">
                    <a:noFill/>
                  </a:rPr>
                  <a:t> </a:t>
                </a:r>
              </a:p>
            </p:txBody>
          </p:sp>
        </mc:Fallback>
      </mc:AlternateContent>
      <p:sp>
        <p:nvSpPr>
          <p:cNvPr id="31" name="Rectangle 30"/>
          <p:cNvSpPr/>
          <p:nvPr/>
        </p:nvSpPr>
        <p:spPr>
          <a:xfrm>
            <a:off x="1513346" y="3273750"/>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3" name="Straight Arrow Connector 32"/>
          <p:cNvCxnSpPr/>
          <p:nvPr/>
        </p:nvCxnSpPr>
        <p:spPr>
          <a:xfrm>
            <a:off x="2351118" y="3536950"/>
            <a:ext cx="783968" cy="189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525380" y="3242246"/>
                <a:ext cx="5656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35" name="Rectangle 34"/>
              <p:cNvSpPr>
                <a:spLocks noRot="1" noChangeAspect="1" noMove="1" noResize="1" noEditPoints="1" noAdjustHandles="1" noChangeArrowheads="1" noChangeShapeType="1" noTextEdit="1"/>
              </p:cNvSpPr>
              <p:nvPr/>
            </p:nvSpPr>
            <p:spPr>
              <a:xfrm>
                <a:off x="525380" y="3242246"/>
                <a:ext cx="565604"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2623708" y="2991073"/>
                <a:ext cx="5673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m:t>
                          </m:r>
                        </m:sub>
                      </m:sSub>
                    </m:oMath>
                  </m:oMathPara>
                </a14:m>
                <a:endParaRPr lang="en-US" sz="2400" dirty="0"/>
              </a:p>
            </p:txBody>
          </p:sp>
        </mc:Choice>
        <mc:Fallback xmlns="">
          <p:sp>
            <p:nvSpPr>
              <p:cNvPr id="36" name="Rectangle 35"/>
              <p:cNvSpPr>
                <a:spLocks noRot="1" noChangeAspect="1" noMove="1" noResize="1" noEditPoints="1" noAdjustHandles="1" noChangeArrowheads="1" noChangeShapeType="1" noTextEdit="1"/>
              </p:cNvSpPr>
              <p:nvPr/>
            </p:nvSpPr>
            <p:spPr>
              <a:xfrm>
                <a:off x="2623708" y="2991073"/>
                <a:ext cx="567335" cy="461665"/>
              </a:xfrm>
              <a:prstGeom prst="rect">
                <a:avLst/>
              </a:prstGeom>
              <a:blipFill rotWithShape="1">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2623708" y="3732952"/>
                <a:ext cx="576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m:t>
                          </m:r>
                        </m:sub>
                      </m:sSub>
                    </m:oMath>
                  </m:oMathPara>
                </a14:m>
                <a:endParaRPr lang="en-US" sz="2400" dirty="0"/>
              </a:p>
            </p:txBody>
          </p:sp>
        </mc:Choice>
        <mc:Fallback xmlns="">
          <p:sp>
            <p:nvSpPr>
              <p:cNvPr id="37" name="Rectangle 36"/>
              <p:cNvSpPr>
                <a:spLocks noRot="1" noChangeAspect="1" noMove="1" noResize="1" noEditPoints="1" noAdjustHandles="1" noChangeArrowheads="1" noChangeShapeType="1" noTextEdit="1"/>
              </p:cNvSpPr>
              <p:nvPr/>
            </p:nvSpPr>
            <p:spPr>
              <a:xfrm>
                <a:off x="2623708" y="3732952"/>
                <a:ext cx="576633" cy="461665"/>
              </a:xfrm>
              <a:prstGeom prst="rect">
                <a:avLst/>
              </a:prstGeom>
              <a:blipFill rotWithShape="1">
                <a:blip r:embed="rId8"/>
                <a:stretch>
                  <a:fillRect b="-2632"/>
                </a:stretch>
              </a:blipFill>
            </p:spPr>
            <p:txBody>
              <a:bodyPr/>
              <a:lstStyle/>
              <a:p>
                <a:r>
                  <a:rPr lang="en-US">
                    <a:noFill/>
                  </a:rPr>
                  <a:t> </a:t>
                </a:r>
              </a:p>
            </p:txBody>
          </p:sp>
        </mc:Fallback>
      </mc:AlternateContent>
      <p:sp>
        <p:nvSpPr>
          <p:cNvPr id="40" name="Rectangle 39"/>
          <p:cNvSpPr/>
          <p:nvPr/>
        </p:nvSpPr>
        <p:spPr>
          <a:xfrm>
            <a:off x="1505075" y="4710832"/>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42" name="Straight Arrow Connector 41"/>
          <p:cNvCxnSpPr/>
          <p:nvPr/>
        </p:nvCxnSpPr>
        <p:spPr>
          <a:xfrm>
            <a:off x="2342847" y="4974032"/>
            <a:ext cx="81283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662753" y="4697420"/>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44" name="Rectangle 43"/>
              <p:cNvSpPr>
                <a:spLocks noRot="1" noChangeAspect="1" noMove="1" noResize="1" noEditPoints="1" noAdjustHandles="1" noChangeArrowheads="1" noChangeShapeType="1" noTextEdit="1"/>
              </p:cNvSpPr>
              <p:nvPr/>
            </p:nvSpPr>
            <p:spPr>
              <a:xfrm>
                <a:off x="662753" y="4697420"/>
                <a:ext cx="572721" cy="461665"/>
              </a:xfrm>
              <a:prstGeom prst="rect">
                <a:avLst/>
              </a:prstGeom>
              <a:blipFill rotWithShape="1">
                <a:blip r:embed="rId9"/>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2615437" y="4428155"/>
                <a:ext cx="5744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2</m:t>
                          </m:r>
                        </m:sub>
                      </m:sSub>
                    </m:oMath>
                  </m:oMathPara>
                </a14:m>
                <a:endParaRPr lang="en-US" sz="2400" dirty="0"/>
              </a:p>
            </p:txBody>
          </p:sp>
        </mc:Choice>
        <mc:Fallback xmlns="">
          <p:sp>
            <p:nvSpPr>
              <p:cNvPr id="45" name="Rectangle 44"/>
              <p:cNvSpPr>
                <a:spLocks noRot="1" noChangeAspect="1" noMove="1" noResize="1" noEditPoints="1" noAdjustHandles="1" noChangeArrowheads="1" noChangeShapeType="1" noTextEdit="1"/>
              </p:cNvSpPr>
              <p:nvPr/>
            </p:nvSpPr>
            <p:spPr>
              <a:xfrm>
                <a:off x="2615437" y="4428155"/>
                <a:ext cx="574452"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2615437" y="5170034"/>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2</m:t>
                          </m:r>
                        </m:sub>
                      </m:sSub>
                    </m:oMath>
                  </m:oMathPara>
                </a14:m>
                <a:endParaRPr lang="en-US" sz="2400" dirty="0"/>
              </a:p>
            </p:txBody>
          </p:sp>
        </mc:Choice>
        <mc:Fallback xmlns="">
          <p:sp>
            <p:nvSpPr>
              <p:cNvPr id="46" name="Rectangle 45"/>
              <p:cNvSpPr>
                <a:spLocks noRot="1" noChangeAspect="1" noMove="1" noResize="1" noEditPoints="1" noAdjustHandles="1" noChangeArrowheads="1" noChangeShapeType="1" noTextEdit="1"/>
              </p:cNvSpPr>
              <p:nvPr/>
            </p:nvSpPr>
            <p:spPr>
              <a:xfrm>
                <a:off x="2615437" y="5170034"/>
                <a:ext cx="583750" cy="461665"/>
              </a:xfrm>
              <a:prstGeom prst="rect">
                <a:avLst/>
              </a:prstGeom>
              <a:blipFill rotWithShape="1">
                <a:blip r:embed="rId11"/>
                <a:stretch>
                  <a:fillRect b="-2632"/>
                </a:stretch>
              </a:blipFill>
            </p:spPr>
            <p:txBody>
              <a:bodyPr/>
              <a:lstStyle/>
              <a:p>
                <a:r>
                  <a:rPr lang="en-US">
                    <a:noFill/>
                  </a:rPr>
                  <a:t> </a:t>
                </a:r>
              </a:p>
            </p:txBody>
          </p:sp>
        </mc:Fallback>
      </mc:AlternateContent>
      <p:sp>
        <p:nvSpPr>
          <p:cNvPr id="11" name="Freeform 10"/>
          <p:cNvSpPr/>
          <p:nvPr/>
        </p:nvSpPr>
        <p:spPr>
          <a:xfrm>
            <a:off x="1199309" y="2422762"/>
            <a:ext cx="1343067" cy="1033154"/>
          </a:xfrm>
          <a:custGeom>
            <a:avLst/>
            <a:gdLst>
              <a:gd name="connsiteX0" fmla="*/ 1128911 w 1372947"/>
              <a:gd name="connsiteY0" fmla="*/ 0 h 1033154"/>
              <a:gd name="connsiteX1" fmla="*/ 1354542 w 1372947"/>
              <a:gd name="connsiteY1" fmla="*/ 213756 h 1033154"/>
              <a:gd name="connsiteX2" fmla="*/ 701399 w 1372947"/>
              <a:gd name="connsiteY2" fmla="*/ 486889 h 1033154"/>
              <a:gd name="connsiteX3" fmla="*/ 12630 w 1372947"/>
              <a:gd name="connsiteY3" fmla="*/ 771897 h 1033154"/>
              <a:gd name="connsiteX4" fmla="*/ 321388 w 1372947"/>
              <a:gd name="connsiteY4" fmla="*/ 1033154 h 1033154"/>
              <a:gd name="connsiteX0" fmla="*/ 1128911 w 1355598"/>
              <a:gd name="connsiteY0" fmla="*/ 0 h 1033154"/>
              <a:gd name="connsiteX1" fmla="*/ 1354542 w 1355598"/>
              <a:gd name="connsiteY1" fmla="*/ 213756 h 1033154"/>
              <a:gd name="connsiteX2" fmla="*/ 701399 w 1355598"/>
              <a:gd name="connsiteY2" fmla="*/ 486889 h 1033154"/>
              <a:gd name="connsiteX3" fmla="*/ 12630 w 1355598"/>
              <a:gd name="connsiteY3" fmla="*/ 771897 h 1033154"/>
              <a:gd name="connsiteX4" fmla="*/ 321388 w 1355598"/>
              <a:gd name="connsiteY4" fmla="*/ 1033154 h 1033154"/>
              <a:gd name="connsiteX0" fmla="*/ 1116380 w 1343067"/>
              <a:gd name="connsiteY0" fmla="*/ 0 h 1033154"/>
              <a:gd name="connsiteX1" fmla="*/ 1342011 w 1343067"/>
              <a:gd name="connsiteY1" fmla="*/ 213756 h 1033154"/>
              <a:gd name="connsiteX2" fmla="*/ 688868 w 1343067"/>
              <a:gd name="connsiteY2" fmla="*/ 486889 h 1033154"/>
              <a:gd name="connsiteX3" fmla="*/ 99 w 1343067"/>
              <a:gd name="connsiteY3" fmla="*/ 771897 h 1033154"/>
              <a:gd name="connsiteX4" fmla="*/ 308857 w 1343067"/>
              <a:gd name="connsiteY4" fmla="*/ 1033154 h 10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67" h="1033154">
                <a:moveTo>
                  <a:pt x="1116380" y="0"/>
                </a:moveTo>
                <a:cubicBezTo>
                  <a:pt x="1264821" y="66304"/>
                  <a:pt x="1353886" y="49481"/>
                  <a:pt x="1342011" y="213756"/>
                </a:cubicBezTo>
                <a:cubicBezTo>
                  <a:pt x="1330136" y="378031"/>
                  <a:pt x="688868" y="486889"/>
                  <a:pt x="688868" y="486889"/>
                </a:cubicBezTo>
                <a:cubicBezTo>
                  <a:pt x="465216" y="579913"/>
                  <a:pt x="-7818" y="573975"/>
                  <a:pt x="99" y="771897"/>
                </a:cubicBezTo>
                <a:cubicBezTo>
                  <a:pt x="8016" y="969819"/>
                  <a:pt x="122810" y="948047"/>
                  <a:pt x="308857" y="1033154"/>
                </a:cubicBez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9" name="Freeform 48"/>
          <p:cNvSpPr/>
          <p:nvPr/>
        </p:nvSpPr>
        <p:spPr>
          <a:xfrm>
            <a:off x="1235474" y="3837376"/>
            <a:ext cx="1343067" cy="1033154"/>
          </a:xfrm>
          <a:custGeom>
            <a:avLst/>
            <a:gdLst>
              <a:gd name="connsiteX0" fmla="*/ 1128911 w 1372947"/>
              <a:gd name="connsiteY0" fmla="*/ 0 h 1033154"/>
              <a:gd name="connsiteX1" fmla="*/ 1354542 w 1372947"/>
              <a:gd name="connsiteY1" fmla="*/ 213756 h 1033154"/>
              <a:gd name="connsiteX2" fmla="*/ 701399 w 1372947"/>
              <a:gd name="connsiteY2" fmla="*/ 486889 h 1033154"/>
              <a:gd name="connsiteX3" fmla="*/ 12630 w 1372947"/>
              <a:gd name="connsiteY3" fmla="*/ 771897 h 1033154"/>
              <a:gd name="connsiteX4" fmla="*/ 321388 w 1372947"/>
              <a:gd name="connsiteY4" fmla="*/ 1033154 h 1033154"/>
              <a:gd name="connsiteX0" fmla="*/ 1128911 w 1355598"/>
              <a:gd name="connsiteY0" fmla="*/ 0 h 1033154"/>
              <a:gd name="connsiteX1" fmla="*/ 1354542 w 1355598"/>
              <a:gd name="connsiteY1" fmla="*/ 213756 h 1033154"/>
              <a:gd name="connsiteX2" fmla="*/ 701399 w 1355598"/>
              <a:gd name="connsiteY2" fmla="*/ 486889 h 1033154"/>
              <a:gd name="connsiteX3" fmla="*/ 12630 w 1355598"/>
              <a:gd name="connsiteY3" fmla="*/ 771897 h 1033154"/>
              <a:gd name="connsiteX4" fmla="*/ 321388 w 1355598"/>
              <a:gd name="connsiteY4" fmla="*/ 1033154 h 1033154"/>
              <a:gd name="connsiteX0" fmla="*/ 1116380 w 1343067"/>
              <a:gd name="connsiteY0" fmla="*/ 0 h 1033154"/>
              <a:gd name="connsiteX1" fmla="*/ 1342011 w 1343067"/>
              <a:gd name="connsiteY1" fmla="*/ 213756 h 1033154"/>
              <a:gd name="connsiteX2" fmla="*/ 688868 w 1343067"/>
              <a:gd name="connsiteY2" fmla="*/ 486889 h 1033154"/>
              <a:gd name="connsiteX3" fmla="*/ 99 w 1343067"/>
              <a:gd name="connsiteY3" fmla="*/ 771897 h 1033154"/>
              <a:gd name="connsiteX4" fmla="*/ 308857 w 1343067"/>
              <a:gd name="connsiteY4" fmla="*/ 1033154 h 10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67" h="1033154">
                <a:moveTo>
                  <a:pt x="1116380" y="0"/>
                </a:moveTo>
                <a:cubicBezTo>
                  <a:pt x="1264821" y="66304"/>
                  <a:pt x="1353886" y="49481"/>
                  <a:pt x="1342011" y="213756"/>
                </a:cubicBezTo>
                <a:cubicBezTo>
                  <a:pt x="1330136" y="378031"/>
                  <a:pt x="688868" y="486889"/>
                  <a:pt x="688868" y="486889"/>
                </a:cubicBezTo>
                <a:cubicBezTo>
                  <a:pt x="465216" y="579913"/>
                  <a:pt x="-7818" y="573975"/>
                  <a:pt x="99" y="771897"/>
                </a:cubicBezTo>
                <a:cubicBezTo>
                  <a:pt x="8016" y="969819"/>
                  <a:pt x="122810" y="948047"/>
                  <a:pt x="308857" y="1033154"/>
                </a:cubicBez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0" name="Freeform 49"/>
          <p:cNvSpPr/>
          <p:nvPr/>
        </p:nvSpPr>
        <p:spPr>
          <a:xfrm>
            <a:off x="1235473" y="5234874"/>
            <a:ext cx="1343067" cy="1033154"/>
          </a:xfrm>
          <a:custGeom>
            <a:avLst/>
            <a:gdLst>
              <a:gd name="connsiteX0" fmla="*/ 1128911 w 1372947"/>
              <a:gd name="connsiteY0" fmla="*/ 0 h 1033154"/>
              <a:gd name="connsiteX1" fmla="*/ 1354542 w 1372947"/>
              <a:gd name="connsiteY1" fmla="*/ 213756 h 1033154"/>
              <a:gd name="connsiteX2" fmla="*/ 701399 w 1372947"/>
              <a:gd name="connsiteY2" fmla="*/ 486889 h 1033154"/>
              <a:gd name="connsiteX3" fmla="*/ 12630 w 1372947"/>
              <a:gd name="connsiteY3" fmla="*/ 771897 h 1033154"/>
              <a:gd name="connsiteX4" fmla="*/ 321388 w 1372947"/>
              <a:gd name="connsiteY4" fmla="*/ 1033154 h 1033154"/>
              <a:gd name="connsiteX0" fmla="*/ 1128911 w 1355598"/>
              <a:gd name="connsiteY0" fmla="*/ 0 h 1033154"/>
              <a:gd name="connsiteX1" fmla="*/ 1354542 w 1355598"/>
              <a:gd name="connsiteY1" fmla="*/ 213756 h 1033154"/>
              <a:gd name="connsiteX2" fmla="*/ 701399 w 1355598"/>
              <a:gd name="connsiteY2" fmla="*/ 486889 h 1033154"/>
              <a:gd name="connsiteX3" fmla="*/ 12630 w 1355598"/>
              <a:gd name="connsiteY3" fmla="*/ 771897 h 1033154"/>
              <a:gd name="connsiteX4" fmla="*/ 321388 w 1355598"/>
              <a:gd name="connsiteY4" fmla="*/ 1033154 h 1033154"/>
              <a:gd name="connsiteX0" fmla="*/ 1116380 w 1343067"/>
              <a:gd name="connsiteY0" fmla="*/ 0 h 1033154"/>
              <a:gd name="connsiteX1" fmla="*/ 1342011 w 1343067"/>
              <a:gd name="connsiteY1" fmla="*/ 213756 h 1033154"/>
              <a:gd name="connsiteX2" fmla="*/ 688868 w 1343067"/>
              <a:gd name="connsiteY2" fmla="*/ 486889 h 1033154"/>
              <a:gd name="connsiteX3" fmla="*/ 99 w 1343067"/>
              <a:gd name="connsiteY3" fmla="*/ 771897 h 1033154"/>
              <a:gd name="connsiteX4" fmla="*/ 308857 w 1343067"/>
              <a:gd name="connsiteY4" fmla="*/ 1033154 h 10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67" h="1033154">
                <a:moveTo>
                  <a:pt x="1116380" y="0"/>
                </a:moveTo>
                <a:cubicBezTo>
                  <a:pt x="1264821" y="66304"/>
                  <a:pt x="1353886" y="49481"/>
                  <a:pt x="1342011" y="213756"/>
                </a:cubicBezTo>
                <a:cubicBezTo>
                  <a:pt x="1330136" y="378031"/>
                  <a:pt x="688868" y="486889"/>
                  <a:pt x="688868" y="486889"/>
                </a:cubicBezTo>
                <a:cubicBezTo>
                  <a:pt x="465216" y="579913"/>
                  <a:pt x="-7818" y="573975"/>
                  <a:pt x="99" y="771897"/>
                </a:cubicBezTo>
                <a:cubicBezTo>
                  <a:pt x="8016" y="969819"/>
                  <a:pt x="122810" y="948047"/>
                  <a:pt x="308857" y="1033154"/>
                </a:cubicBez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4" name="Rectangle 33"/>
          <p:cNvSpPr/>
          <p:nvPr/>
        </p:nvSpPr>
        <p:spPr>
          <a:xfrm>
            <a:off x="4376026" y="3361032"/>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4805643" y="4169623"/>
            <a:ext cx="0" cy="105559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4787877" y="2421253"/>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4805643" y="4527088"/>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4805643" y="4527088"/>
                <a:ext cx="572721" cy="461665"/>
              </a:xfrm>
              <a:prstGeom prst="rect">
                <a:avLst/>
              </a:prstGeom>
              <a:blipFill rotWithShape="1">
                <a:blip r:embed="rId12"/>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4919791" y="2712828"/>
                <a:ext cx="5744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4919791" y="2712828"/>
                <a:ext cx="574452" cy="461665"/>
              </a:xfrm>
              <a:prstGeom prst="rect">
                <a:avLst/>
              </a:prstGeom>
              <a:blipFill rotWithShape="1">
                <a:blip r:embed="rId13"/>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5207017" y="3260656"/>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5207017" y="3260656"/>
                <a:ext cx="583750" cy="461665"/>
              </a:xfrm>
              <a:prstGeom prst="rect">
                <a:avLst/>
              </a:prstGeom>
              <a:blipFill rotWithShape="1">
                <a:blip r:embed="rId14"/>
                <a:stretch>
                  <a:fillRect b="-2632"/>
                </a:stretch>
              </a:blipFill>
            </p:spPr>
            <p:txBody>
              <a:bodyPr/>
              <a:lstStyle/>
              <a:p>
                <a:r>
                  <a:rPr lang="en-US">
                    <a:noFill/>
                  </a:rPr>
                  <a:t> </a:t>
                </a:r>
              </a:p>
            </p:txBody>
          </p:sp>
        </mc:Fallback>
      </mc:AlternateContent>
      <p:cxnSp>
        <p:nvCxnSpPr>
          <p:cNvPr id="66" name="Straight Arrow Connector 65"/>
          <p:cNvCxnSpPr/>
          <p:nvPr/>
        </p:nvCxnSpPr>
        <p:spPr>
          <a:xfrm>
            <a:off x="5207017" y="3765327"/>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771862" y="3364724"/>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6201479" y="4173315"/>
            <a:ext cx="0" cy="105559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6183713" y="2424945"/>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6201479" y="4530780"/>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6201479" y="4530780"/>
                <a:ext cx="565603" cy="461665"/>
              </a:xfrm>
              <a:prstGeom prst="rect">
                <a:avLst/>
              </a:prstGeom>
              <a:blipFill rotWithShape="1">
                <a:blip r:embed="rId1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6315627" y="2716520"/>
                <a:ext cx="5673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6315627" y="2716520"/>
                <a:ext cx="567335" cy="461665"/>
              </a:xfrm>
              <a:prstGeom prst="rect">
                <a:avLst/>
              </a:prstGeom>
              <a:blipFill rotWithShape="1">
                <a:blip r:embed="rId1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6602853" y="3264348"/>
                <a:ext cx="576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6602853" y="3264348"/>
                <a:ext cx="576633" cy="461665"/>
              </a:xfrm>
              <a:prstGeom prst="rect">
                <a:avLst/>
              </a:prstGeom>
              <a:blipFill rotWithShape="1">
                <a:blip r:embed="rId17"/>
                <a:stretch>
                  <a:fillRect b="-2632"/>
                </a:stretch>
              </a:blipFill>
            </p:spPr>
            <p:txBody>
              <a:bodyPr/>
              <a:lstStyle/>
              <a:p>
                <a:r>
                  <a:rPr lang="en-US">
                    <a:noFill/>
                  </a:rPr>
                  <a:t> </a:t>
                </a:r>
              </a:p>
            </p:txBody>
          </p:sp>
        </mc:Fallback>
      </mc:AlternateContent>
      <p:cxnSp>
        <p:nvCxnSpPr>
          <p:cNvPr id="75" name="Straight Arrow Connector 74"/>
          <p:cNvCxnSpPr/>
          <p:nvPr/>
        </p:nvCxnSpPr>
        <p:spPr>
          <a:xfrm>
            <a:off x="6602853" y="3769019"/>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167558" y="3386962"/>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7597175" y="4195553"/>
            <a:ext cx="0" cy="105559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7579409" y="2447183"/>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7597175" y="4553018"/>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7597175" y="4553018"/>
                <a:ext cx="572721"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7711323" y="2738758"/>
                <a:ext cx="5744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7711323" y="2738758"/>
                <a:ext cx="574452" cy="461665"/>
              </a:xfrm>
              <a:prstGeom prst="rect">
                <a:avLst/>
              </a:prstGeom>
              <a:blipFill rotWithShape="1">
                <a:blip r:embed="rId19"/>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7998549" y="3286586"/>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7998549" y="3286586"/>
                <a:ext cx="583750" cy="461665"/>
              </a:xfrm>
              <a:prstGeom prst="rect">
                <a:avLst/>
              </a:prstGeom>
              <a:blipFill rotWithShape="1">
                <a:blip r:embed="rId20"/>
                <a:stretch>
                  <a:fillRect b="-2632"/>
                </a:stretch>
              </a:blipFill>
            </p:spPr>
            <p:txBody>
              <a:bodyPr/>
              <a:lstStyle/>
              <a:p>
                <a:r>
                  <a:rPr lang="en-US">
                    <a:noFill/>
                  </a:rPr>
                  <a:t> </a:t>
                </a:r>
              </a:p>
            </p:txBody>
          </p:sp>
        </mc:Fallback>
      </mc:AlternateContent>
      <p:cxnSp>
        <p:nvCxnSpPr>
          <p:cNvPr id="89" name="Straight Arrow Connector 88"/>
          <p:cNvCxnSpPr/>
          <p:nvPr/>
        </p:nvCxnSpPr>
        <p:spPr>
          <a:xfrm>
            <a:off x="7998549" y="3791257"/>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590162" y="3791257"/>
            <a:ext cx="923184" cy="342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629392" y="5252197"/>
            <a:ext cx="923184" cy="342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51"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351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smtClean="0"/>
              <a:t>Often layers are stacked vertically (deep RNNs):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lvl="0" rtl="0">
              <a:spcBef>
                <a:spcPts val="0"/>
              </a:spcBef>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2" name="TextBox 1"/>
          <p:cNvSpPr txBox="1"/>
          <p:nvPr/>
        </p:nvSpPr>
        <p:spPr>
          <a:xfrm>
            <a:off x="6764494" y="2544450"/>
            <a:ext cx="2082621" cy="646331"/>
          </a:xfrm>
          <a:prstGeom prst="rect">
            <a:avLst/>
          </a:prstGeom>
          <a:noFill/>
        </p:spPr>
        <p:txBody>
          <a:bodyPr wrap="none" rtlCol="0">
            <a:spAutoFit/>
          </a:bodyPr>
          <a:lstStyle/>
          <a:p>
            <a:r>
              <a:rPr lang="en-US" dirty="0" smtClean="0"/>
              <a:t>Same parameters </a:t>
            </a:r>
            <a:br>
              <a:rPr lang="en-US" dirty="0" smtClean="0"/>
            </a:br>
            <a:r>
              <a:rPr lang="en-US" dirty="0" smtClean="0"/>
              <a:t>at this level </a:t>
            </a:r>
            <a:endParaRPr lang="en-US" dirty="0"/>
          </a:p>
        </p:txBody>
      </p:sp>
      <p:sp>
        <p:nvSpPr>
          <p:cNvPr id="49" name="TextBox 48"/>
          <p:cNvSpPr txBox="1"/>
          <p:nvPr/>
        </p:nvSpPr>
        <p:spPr>
          <a:xfrm>
            <a:off x="6764493" y="4266890"/>
            <a:ext cx="2082621" cy="646331"/>
          </a:xfrm>
          <a:prstGeom prst="rect">
            <a:avLst/>
          </a:prstGeom>
          <a:noFill/>
        </p:spPr>
        <p:txBody>
          <a:bodyPr wrap="none" rtlCol="0">
            <a:spAutoFit/>
          </a:bodyPr>
          <a:lstStyle/>
          <a:p>
            <a:r>
              <a:rPr lang="en-US" dirty="0" smtClean="0"/>
              <a:t>Same parameters </a:t>
            </a:r>
            <a:br>
              <a:rPr lang="en-US" dirty="0" smtClean="0"/>
            </a:br>
            <a:r>
              <a:rPr lang="en-US" dirty="0" smtClean="0"/>
              <a:t>at this level </a:t>
            </a:r>
            <a:endParaRPr lang="en-US" dirty="0"/>
          </a:p>
        </p:txBody>
      </p:sp>
      <p:sp>
        <p:nvSpPr>
          <p:cNvPr id="50" name="Right Arrow 49"/>
          <p:cNvSpPr/>
          <p:nvPr/>
        </p:nvSpPr>
        <p:spPr>
          <a:xfrm rot="10800000">
            <a:off x="6322271" y="2660257"/>
            <a:ext cx="351789" cy="36285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rot="10800000">
            <a:off x="6322271" y="4408627"/>
            <a:ext cx="351789" cy="36285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rot="5400000">
            <a:off x="7429056" y="3187460"/>
            <a:ext cx="607859" cy="1015663"/>
          </a:xfrm>
          <a:prstGeom prst="rect">
            <a:avLst/>
          </a:prstGeom>
          <a:noFill/>
        </p:spPr>
        <p:txBody>
          <a:bodyPr wrap="none" rtlCol="0">
            <a:spAutoFit/>
          </a:bodyPr>
          <a:lstStyle/>
          <a:p>
            <a:r>
              <a:rPr lang="en-US" sz="6000" b="1" dirty="0" smtClean="0">
                <a:sym typeface="Symbol"/>
              </a:rPr>
              <a:t></a:t>
            </a:r>
            <a:endParaRPr lang="en-US" sz="6000" b="1" dirty="0"/>
          </a:p>
        </p:txBody>
      </p:sp>
      <p:pic>
        <p:nvPicPr>
          <p:cNvPr id="54"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097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470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253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944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611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402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241676" y="844062"/>
            <a:ext cx="8605441" cy="5580490"/>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2400" dirty="0">
                <a:latin typeface="+mj-lt"/>
              </a:rPr>
              <a:t>Deep learning is kind of hard. Why bother with it</a:t>
            </a:r>
            <a:r>
              <a:rPr lang="en-US" sz="2400" dirty="0" smtClean="0">
                <a:latin typeface="+mj-lt"/>
              </a:rPr>
              <a:t>?</a:t>
            </a:r>
          </a:p>
          <a:p>
            <a:endParaRPr lang="en-US" sz="2400" dirty="0">
              <a:latin typeface="+mj-lt"/>
            </a:endParaRPr>
          </a:p>
          <a:p>
            <a:pPr marL="342900" indent="-342900">
              <a:buFont typeface="Arial" pitchFamily="34" charset="0"/>
              <a:buChar char="•"/>
            </a:pPr>
            <a:r>
              <a:rPr lang="en-US" sz="2400" dirty="0">
                <a:latin typeface="+mj-lt"/>
              </a:rPr>
              <a:t>Amazing results… in speech, NLP, vision/multimodal </a:t>
            </a:r>
            <a:r>
              <a:rPr lang="en-US" sz="2400" dirty="0" smtClean="0">
                <a:latin typeface="+mj-lt"/>
              </a:rPr>
              <a:t>work</a:t>
            </a:r>
          </a:p>
          <a:p>
            <a:endParaRPr lang="en-US" sz="2400" dirty="0">
              <a:latin typeface="+mj-lt"/>
            </a:endParaRPr>
          </a:p>
          <a:p>
            <a:pPr marL="342900" indent="-342900">
              <a:buFont typeface="Arial" pitchFamily="34" charset="0"/>
              <a:buChar char="•"/>
            </a:pPr>
            <a:r>
              <a:rPr lang="en-US" sz="2400" dirty="0">
                <a:latin typeface="+mj-lt"/>
              </a:rPr>
              <a:t>Does its own feature selection</a:t>
            </a:r>
            <a:r>
              <a:rPr lang="en-US" sz="2400" dirty="0" smtClean="0">
                <a:latin typeface="+mj-lt"/>
              </a:rPr>
              <a:t>!</a:t>
            </a:r>
          </a:p>
          <a:p>
            <a:pPr marL="342900" indent="-342900">
              <a:buFont typeface="Arial" pitchFamily="34" charset="0"/>
              <a:buChar char="•"/>
            </a:pPr>
            <a:endParaRPr lang="en-US" sz="2400" dirty="0">
              <a:latin typeface="+mj-lt"/>
            </a:endParaRPr>
          </a:p>
          <a:p>
            <a:pPr marL="342900" indent="-342900">
              <a:buFont typeface="Arial" pitchFamily="34" charset="0"/>
              <a:buChar char="•"/>
            </a:pPr>
            <a:r>
              <a:rPr lang="en-US" sz="2400" dirty="0">
                <a:latin typeface="+mj-lt"/>
              </a:rPr>
              <a:t>The big players (Google, Facebook, </a:t>
            </a:r>
            <a:r>
              <a:rPr lang="en-US" sz="2400" dirty="0" err="1">
                <a:latin typeface="+mj-lt"/>
              </a:rPr>
              <a:t>Baidu</a:t>
            </a:r>
            <a:r>
              <a:rPr lang="en-US" sz="2400" dirty="0">
                <a:latin typeface="+mj-lt"/>
              </a:rPr>
              <a:t>, Microsoft, IBM…) are doing a lot of </a:t>
            </a:r>
            <a:r>
              <a:rPr lang="en-US" sz="2400" dirty="0" smtClean="0">
                <a:latin typeface="+mj-lt"/>
              </a:rPr>
              <a:t>this</a:t>
            </a:r>
          </a:p>
          <a:p>
            <a:endParaRPr lang="en-US" sz="2400" dirty="0">
              <a:latin typeface="+mj-lt"/>
            </a:endParaRPr>
          </a:p>
          <a:p>
            <a:pPr marL="342900" indent="-342900">
              <a:buFont typeface="Arial" pitchFamily="34" charset="0"/>
              <a:buChar char="•"/>
            </a:pPr>
            <a:r>
              <a:rPr lang="en-US" sz="2400" dirty="0">
                <a:latin typeface="+mj-lt"/>
              </a:rPr>
              <a:t>The hot new thing</a:t>
            </a:r>
            <a:r>
              <a:rPr lang="en-US" sz="2400" dirty="0" smtClean="0">
                <a:latin typeface="+mj-lt"/>
              </a:rPr>
              <a:t>?</a:t>
            </a:r>
          </a:p>
          <a:p>
            <a:endParaRPr lang="en-US" sz="2400" dirty="0">
              <a:latin typeface="+mj-lt"/>
            </a:endParaRPr>
          </a:p>
          <a:p>
            <a:pPr marL="342900" indent="-342900">
              <a:buFont typeface="Arial" pitchFamily="34" charset="0"/>
              <a:buChar char="•"/>
            </a:pPr>
            <a:r>
              <a:rPr lang="en-US" sz="2400" dirty="0">
                <a:latin typeface="+mj-lt"/>
              </a:rPr>
              <a:t>Actually, many of the architectures that we’ll talk about were invented in the 1980s and </a:t>
            </a:r>
            <a:r>
              <a:rPr lang="en-US" sz="2400" dirty="0" smtClean="0">
                <a:latin typeface="+mj-lt"/>
              </a:rPr>
              <a:t>1990s</a:t>
            </a:r>
          </a:p>
          <a:p>
            <a:endParaRPr lang="en-US" sz="2400" dirty="0">
              <a:latin typeface="+mj-lt"/>
            </a:endParaRPr>
          </a:p>
          <a:p>
            <a:pPr marL="342900" indent="-342900">
              <a:buFont typeface="Arial" pitchFamily="34" charset="0"/>
              <a:buChar char="•"/>
            </a:pPr>
            <a:r>
              <a:rPr lang="en-US" sz="2400" dirty="0">
                <a:latin typeface="+mj-lt"/>
              </a:rPr>
              <a:t>What’s new is hardware that can use these architectures at scale. </a:t>
            </a:r>
            <a:endParaRPr lang="en" sz="2400" dirty="0">
              <a:latin typeface="+mj-lt"/>
            </a:endParaRPr>
          </a:p>
        </p:txBody>
      </p:sp>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Deep Learning</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882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883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64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639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729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309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539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939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785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2728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6659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190"/>
          <p:cNvSpPr txBox="1"/>
          <p:nvPr/>
        </p:nvSpPr>
        <p:spPr>
          <a:xfrm>
            <a:off x="-1" y="109182"/>
            <a:ext cx="7021925" cy="543066"/>
          </a:xfrm>
          <a:prstGeom prst="rect">
            <a:avLst/>
          </a:prstGeom>
          <a:noFill/>
          <a:ln>
            <a:noFill/>
          </a:ln>
        </p:spPr>
        <p:txBody>
          <a:bodyPr lIns="91425" tIns="91425" rIns="91425" bIns="91425" anchor="t" anchorCtr="0">
            <a:noAutofit/>
          </a:bodyPr>
          <a:lstStyle/>
          <a:p>
            <a:pPr lvl="0" rtl="0">
              <a:spcBef>
                <a:spcPts val="0"/>
              </a:spcBef>
              <a:buNone/>
            </a:pPr>
            <a:r>
              <a:rPr lang="en" sz="3600" dirty="0">
                <a:solidFill>
                  <a:schemeClr val="bg1"/>
                </a:solidFill>
              </a:rPr>
              <a:t>Recurrent Neural Network</a:t>
            </a:r>
          </a:p>
        </p:txBody>
      </p:sp>
      <p:grpSp>
        <p:nvGrpSpPr>
          <p:cNvPr id="53" name="Shape 191"/>
          <p:cNvGrpSpPr/>
          <p:nvPr/>
        </p:nvGrpSpPr>
        <p:grpSpPr>
          <a:xfrm>
            <a:off x="7396392" y="1293510"/>
            <a:ext cx="1558516" cy="4270972"/>
            <a:chOff x="3548350" y="2044700"/>
            <a:chExt cx="1477686" cy="3037100"/>
          </a:xfrm>
        </p:grpSpPr>
        <p:sp>
          <p:nvSpPr>
            <p:cNvPr id="54" name="Shape 192"/>
            <p:cNvSpPr/>
            <p:nvPr/>
          </p:nvSpPr>
          <p:spPr>
            <a:xfrm>
              <a:off x="3839200" y="4213600"/>
              <a:ext cx="398099" cy="868200"/>
            </a:xfrm>
            <a:prstGeom prst="rect">
              <a:avLst/>
            </a:prstGeom>
            <a:solidFill>
              <a:srgbClr val="F4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x</a:t>
              </a:r>
            </a:p>
          </p:txBody>
        </p:sp>
        <p:sp>
          <p:nvSpPr>
            <p:cNvPr id="58" name="Shape 193"/>
            <p:cNvSpPr/>
            <p:nvPr/>
          </p:nvSpPr>
          <p:spPr>
            <a:xfrm>
              <a:off x="3548350" y="3243450"/>
              <a:ext cx="979799" cy="623099"/>
            </a:xfrm>
            <a:prstGeom prst="rect">
              <a:avLst/>
            </a:prstGeom>
            <a:solidFill>
              <a:srgbClr val="38761D"/>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solidFill>
                    <a:srgbClr val="FFFFFF"/>
                  </a:solidFill>
                </a:rPr>
                <a:t>RNN</a:t>
              </a:r>
            </a:p>
          </p:txBody>
        </p:sp>
        <p:sp>
          <p:nvSpPr>
            <p:cNvPr id="59" name="Shape 194"/>
            <p:cNvSpPr/>
            <p:nvPr/>
          </p:nvSpPr>
          <p:spPr>
            <a:xfrm>
              <a:off x="3839200" y="2044700"/>
              <a:ext cx="398099" cy="868200"/>
            </a:xfrm>
            <a:prstGeom prst="rect">
              <a:avLst/>
            </a:prstGeom>
            <a:solidFill>
              <a:srgbClr val="C9DAF8"/>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y</a:t>
              </a:r>
            </a:p>
          </p:txBody>
        </p:sp>
        <p:cxnSp>
          <p:nvCxnSpPr>
            <p:cNvPr id="63" name="Shape 195"/>
            <p:cNvCxnSpPr>
              <a:stCxn id="58" idx="0"/>
              <a:endCxn id="59" idx="2"/>
            </p:cNvCxnSpPr>
            <p:nvPr/>
          </p:nvCxnSpPr>
          <p:spPr>
            <a:xfrm rot="10800000">
              <a:off x="4038249" y="2912850"/>
              <a:ext cx="0" cy="330600"/>
            </a:xfrm>
            <a:prstGeom prst="straightConnector1">
              <a:avLst/>
            </a:prstGeom>
            <a:noFill/>
            <a:ln w="19050" cap="flat" cmpd="sng">
              <a:solidFill>
                <a:srgbClr val="000000"/>
              </a:solidFill>
              <a:prstDash val="solid"/>
              <a:round/>
              <a:headEnd type="none" w="lg" len="lg"/>
              <a:tailEnd type="triangle" w="lg" len="lg"/>
            </a:ln>
          </p:spPr>
        </p:cxnSp>
        <p:cxnSp>
          <p:nvCxnSpPr>
            <p:cNvPr id="64" name="Shape 196"/>
            <p:cNvCxnSpPr>
              <a:stCxn id="54" idx="0"/>
              <a:endCxn id="58" idx="2"/>
            </p:cNvCxnSpPr>
            <p:nvPr/>
          </p:nvCxnSpPr>
          <p:spPr>
            <a:xfrm rot="10800000">
              <a:off x="4038249" y="3866500"/>
              <a:ext cx="0" cy="347100"/>
            </a:xfrm>
            <a:prstGeom prst="straightConnector1">
              <a:avLst/>
            </a:prstGeom>
            <a:noFill/>
            <a:ln w="19050" cap="flat" cmpd="sng">
              <a:solidFill>
                <a:srgbClr val="000000"/>
              </a:solidFill>
              <a:prstDash val="solid"/>
              <a:round/>
              <a:headEnd type="none" w="lg" len="lg"/>
              <a:tailEnd type="triangle" w="lg" len="lg"/>
            </a:ln>
          </p:spPr>
        </p:cxnSp>
        <p:sp>
          <p:nvSpPr>
            <p:cNvPr id="81" name="Shape 197"/>
            <p:cNvSpPr/>
            <p:nvPr/>
          </p:nvSpPr>
          <p:spPr>
            <a:xfrm>
              <a:off x="4508273" y="3401125"/>
              <a:ext cx="517763" cy="278767"/>
            </a:xfrm>
            <a:custGeom>
              <a:avLst/>
              <a:gdLst/>
              <a:ahLst/>
              <a:cxnLst/>
              <a:rect l="0" t="0" r="0" b="0"/>
              <a:pathLst>
                <a:path w="14987" h="14019" extrusionOk="0">
                  <a:moveTo>
                    <a:pt x="637" y="0"/>
                  </a:moveTo>
                  <a:cubicBezTo>
                    <a:pt x="3026" y="1327"/>
                    <a:pt x="15080" y="5629"/>
                    <a:pt x="14974" y="7966"/>
                  </a:cubicBezTo>
                  <a:cubicBezTo>
                    <a:pt x="14867" y="10302"/>
                    <a:pt x="2495" y="13010"/>
                    <a:pt x="0" y="14019"/>
                  </a:cubicBezTo>
                </a:path>
              </a:pathLst>
            </a:custGeom>
            <a:noFill/>
            <a:ln w="19050" cap="flat" cmpd="sng">
              <a:solidFill>
                <a:srgbClr val="000000"/>
              </a:solidFill>
              <a:prstDash val="solid"/>
              <a:round/>
              <a:headEnd type="none" w="lg" len="lg"/>
              <a:tailEnd type="triangle" w="lg" len="lg"/>
            </a:ln>
          </p:spPr>
        </p:sp>
      </p:grpSp>
      <p:sp>
        <p:nvSpPr>
          <p:cNvPr id="90" name="Shape 198"/>
          <p:cNvSpPr txBox="1"/>
          <p:nvPr/>
        </p:nvSpPr>
        <p:spPr>
          <a:xfrm>
            <a:off x="261725" y="1244767"/>
            <a:ext cx="5472900" cy="1086799"/>
          </a:xfrm>
          <a:prstGeom prst="rect">
            <a:avLst/>
          </a:prstGeom>
          <a:noFill/>
          <a:ln>
            <a:noFill/>
          </a:ln>
        </p:spPr>
        <p:txBody>
          <a:bodyPr lIns="91425" tIns="91425" rIns="91425" bIns="91425" anchor="t" anchorCtr="0">
            <a:noAutofit/>
          </a:bodyPr>
          <a:lstStyle/>
          <a:p>
            <a:pPr lvl="0" rtl="0">
              <a:spcBef>
                <a:spcPts val="0"/>
              </a:spcBef>
              <a:buNone/>
            </a:pPr>
            <a:r>
              <a:rPr lang="en" sz="2000" dirty="0">
                <a:latin typeface="+mj-lt"/>
              </a:rPr>
              <a:t>We can process a sequence of vectors </a:t>
            </a:r>
            <a:r>
              <a:rPr lang="en" sz="2000" b="1" dirty="0">
                <a:latin typeface="+mj-lt"/>
              </a:rPr>
              <a:t>x </a:t>
            </a:r>
            <a:r>
              <a:rPr lang="en" sz="2000" dirty="0">
                <a:latin typeface="+mj-lt"/>
              </a:rPr>
              <a:t>by applying a recurrence formula at every time step:</a:t>
            </a:r>
          </a:p>
          <a:p>
            <a:pPr lvl="0" rtl="0">
              <a:spcBef>
                <a:spcPts val="0"/>
              </a:spcBef>
              <a:buNone/>
            </a:pPr>
            <a:endParaRPr sz="2000" dirty="0">
              <a:latin typeface="+mj-lt"/>
            </a:endParaRPr>
          </a:p>
          <a:p>
            <a:pPr lvl="0" rtl="0">
              <a:spcBef>
                <a:spcPts val="0"/>
              </a:spcBef>
              <a:buNone/>
            </a:pPr>
            <a:endParaRPr sz="2000" dirty="0">
              <a:latin typeface="+mj-lt"/>
            </a:endParaRPr>
          </a:p>
          <a:p>
            <a:pPr lvl="0" rtl="0">
              <a:spcBef>
                <a:spcPts val="0"/>
              </a:spcBef>
              <a:buNone/>
            </a:pPr>
            <a:endParaRPr sz="2000" dirty="0">
              <a:latin typeface="+mj-lt"/>
            </a:endParaRPr>
          </a:p>
          <a:p>
            <a:pPr lvl="0" rtl="0">
              <a:spcBef>
                <a:spcPts val="0"/>
              </a:spcBef>
              <a:buNone/>
            </a:pPr>
            <a:endParaRPr sz="2000" dirty="0">
              <a:latin typeface="+mj-lt"/>
            </a:endParaRPr>
          </a:p>
        </p:txBody>
      </p:sp>
      <p:pic>
        <p:nvPicPr>
          <p:cNvPr id="91" name="Shape 199"/>
          <p:cNvPicPr preferRelativeResize="0"/>
          <p:nvPr/>
        </p:nvPicPr>
        <p:blipFill>
          <a:blip r:embed="rId3">
            <a:alphaModFix/>
          </a:blip>
          <a:stretch>
            <a:fillRect/>
          </a:stretch>
        </p:blipFill>
        <p:spPr>
          <a:xfrm>
            <a:off x="1861248" y="2759867"/>
            <a:ext cx="3955649" cy="873832"/>
          </a:xfrm>
          <a:prstGeom prst="rect">
            <a:avLst/>
          </a:prstGeom>
          <a:noFill/>
          <a:ln>
            <a:noFill/>
          </a:ln>
        </p:spPr>
      </p:pic>
      <p:sp>
        <p:nvSpPr>
          <p:cNvPr id="92" name="Shape 200"/>
          <p:cNvSpPr/>
          <p:nvPr/>
        </p:nvSpPr>
        <p:spPr>
          <a:xfrm>
            <a:off x="1794400" y="2759867"/>
            <a:ext cx="620700" cy="818799"/>
          </a:xfrm>
          <a:prstGeom prst="rect">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201"/>
          <p:cNvSpPr txBox="1"/>
          <p:nvPr/>
        </p:nvSpPr>
        <p:spPr>
          <a:xfrm>
            <a:off x="1121501" y="3578667"/>
            <a:ext cx="2213099" cy="7576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0000FF"/>
                </a:solidFill>
              </a:rPr>
              <a:t>new state</a:t>
            </a:r>
          </a:p>
        </p:txBody>
      </p:sp>
      <p:sp>
        <p:nvSpPr>
          <p:cNvPr id="97" name="Shape 202"/>
          <p:cNvSpPr/>
          <p:nvPr/>
        </p:nvSpPr>
        <p:spPr>
          <a:xfrm>
            <a:off x="3958025" y="2787401"/>
            <a:ext cx="939300" cy="818799"/>
          </a:xfrm>
          <a:prstGeom prst="rect">
            <a:avLst/>
          </a:prstGeom>
          <a:noFill/>
          <a:ln w="19050"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203"/>
          <p:cNvSpPr txBox="1"/>
          <p:nvPr/>
        </p:nvSpPr>
        <p:spPr>
          <a:xfrm>
            <a:off x="3688876" y="3578667"/>
            <a:ext cx="2213099" cy="7576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38761D"/>
                </a:solidFill>
              </a:rPr>
              <a:t>old state</a:t>
            </a:r>
          </a:p>
        </p:txBody>
      </p:sp>
      <p:sp>
        <p:nvSpPr>
          <p:cNvPr id="99" name="Shape 204"/>
          <p:cNvSpPr/>
          <p:nvPr/>
        </p:nvSpPr>
        <p:spPr>
          <a:xfrm>
            <a:off x="5070450" y="2787401"/>
            <a:ext cx="548699" cy="818799"/>
          </a:xfrm>
          <a:prstGeom prst="rect">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205"/>
          <p:cNvSpPr txBox="1"/>
          <p:nvPr/>
        </p:nvSpPr>
        <p:spPr>
          <a:xfrm>
            <a:off x="4984176" y="3594100"/>
            <a:ext cx="2401499" cy="7576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input vector at some time step</a:t>
            </a:r>
          </a:p>
        </p:txBody>
      </p:sp>
      <p:sp>
        <p:nvSpPr>
          <p:cNvPr id="101" name="Shape 206"/>
          <p:cNvSpPr/>
          <p:nvPr/>
        </p:nvSpPr>
        <p:spPr>
          <a:xfrm>
            <a:off x="3018726" y="2759867"/>
            <a:ext cx="719699" cy="818799"/>
          </a:xfrm>
          <a:prstGeom prst="rect">
            <a:avLst/>
          </a:prstGeom>
          <a:noFill/>
          <a:ln w="19050"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207"/>
          <p:cNvSpPr txBox="1"/>
          <p:nvPr/>
        </p:nvSpPr>
        <p:spPr>
          <a:xfrm>
            <a:off x="2034101" y="4469700"/>
            <a:ext cx="2908199" cy="757600"/>
          </a:xfrm>
          <a:prstGeom prst="rect">
            <a:avLst/>
          </a:prstGeom>
          <a:noFill/>
          <a:ln>
            <a:noFill/>
          </a:ln>
        </p:spPr>
        <p:txBody>
          <a:bodyPr lIns="91425" tIns="91425" rIns="91425" bIns="91425" anchor="t" anchorCtr="0">
            <a:noAutofit/>
          </a:bodyPr>
          <a:lstStyle/>
          <a:p>
            <a:pPr lvl="0" rtl="0">
              <a:spcBef>
                <a:spcPts val="0"/>
              </a:spcBef>
              <a:buNone/>
            </a:pPr>
            <a:r>
              <a:rPr lang="en" sz="2400" dirty="0">
                <a:solidFill>
                  <a:srgbClr val="9900FF"/>
                </a:solidFill>
              </a:rPr>
              <a:t>some function</a:t>
            </a:r>
          </a:p>
          <a:p>
            <a:pPr lvl="0" rtl="0">
              <a:spcBef>
                <a:spcPts val="0"/>
              </a:spcBef>
              <a:buNone/>
            </a:pPr>
            <a:r>
              <a:rPr lang="en" sz="2400" dirty="0">
                <a:solidFill>
                  <a:srgbClr val="9900FF"/>
                </a:solidFill>
              </a:rPr>
              <a:t>with parameters W</a:t>
            </a:r>
          </a:p>
        </p:txBody>
      </p:sp>
      <p:cxnSp>
        <p:nvCxnSpPr>
          <p:cNvPr id="103" name="Shape 208"/>
          <p:cNvCxnSpPr/>
          <p:nvPr/>
        </p:nvCxnSpPr>
        <p:spPr>
          <a:xfrm rot="10800000" flipH="1">
            <a:off x="3131375" y="3680267"/>
            <a:ext cx="171000" cy="907199"/>
          </a:xfrm>
          <a:prstGeom prst="straightConnector1">
            <a:avLst/>
          </a:prstGeom>
          <a:noFill/>
          <a:ln w="9525" cap="flat" cmpd="sng">
            <a:solidFill>
              <a:srgbClr val="9900FF"/>
            </a:solidFill>
            <a:prstDash val="solid"/>
            <a:round/>
            <a:headEnd type="none" w="lg" len="lg"/>
            <a:tailEnd type="none" w="lg" len="lg"/>
          </a:ln>
        </p:spPr>
      </p:cxnSp>
      <p:pic>
        <p:nvPicPr>
          <p:cNvPr id="10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300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標題 1"/>
          <p:cNvSpPr>
            <a:spLocks noGrp="1"/>
          </p:cNvSpPr>
          <p:nvPr>
            <p:ph type="title"/>
          </p:nvPr>
        </p:nvSpPr>
        <p:spPr>
          <a:xfrm>
            <a:off x="560411" y="964697"/>
            <a:ext cx="7886700" cy="1325563"/>
          </a:xfrm>
        </p:spPr>
        <p:txBody>
          <a:bodyPr/>
          <a:lstStyle/>
          <a:p>
            <a:r>
              <a:rPr lang="en-US" altLang="zh-TW" dirty="0" smtClean="0"/>
              <a:t>Example Application</a:t>
            </a:r>
            <a:endParaRPr lang="zh-TW" altLang="en-US" dirty="0"/>
          </a:p>
        </p:txBody>
      </p:sp>
      <p:sp>
        <p:nvSpPr>
          <p:cNvPr id="8" name="內容版面配置區 2"/>
          <p:cNvSpPr>
            <a:spLocks noGrp="1"/>
          </p:cNvSpPr>
          <p:nvPr>
            <p:ph idx="1"/>
          </p:nvPr>
        </p:nvSpPr>
        <p:spPr>
          <a:xfrm>
            <a:off x="560411" y="2425196"/>
            <a:ext cx="7886700" cy="4351338"/>
          </a:xfrm>
        </p:spPr>
        <p:txBody>
          <a:bodyPr/>
          <a:lstStyle/>
          <a:p>
            <a:r>
              <a:rPr lang="en-US" altLang="zh-TW" dirty="0" smtClean="0">
                <a:latin typeface="+mj-lt"/>
              </a:rPr>
              <a:t>Handwriting Digit Recognition</a:t>
            </a:r>
            <a:endParaRPr lang="zh-TW" altLang="en-US" dirty="0">
              <a:latin typeface="+mj-lt"/>
            </a:endParaRPr>
          </a:p>
        </p:txBody>
      </p:sp>
      <p:pic>
        <p:nvPicPr>
          <p:cNvPr id="9" name="圖片 4"/>
          <p:cNvPicPr>
            <a:picLocks noChangeAspect="1"/>
          </p:cNvPicPr>
          <p:nvPr/>
        </p:nvPicPr>
        <p:blipFill>
          <a:blip r:embed="rId4"/>
          <a:stretch>
            <a:fillRect/>
          </a:stretch>
        </p:blipFill>
        <p:spPr>
          <a:xfrm>
            <a:off x="1565923" y="4103526"/>
            <a:ext cx="1602442" cy="1592235"/>
          </a:xfrm>
          <a:prstGeom prst="rect">
            <a:avLst/>
          </a:prstGeom>
        </p:spPr>
      </p:pic>
      <p:sp>
        <p:nvSpPr>
          <p:cNvPr id="10" name="矩形 6"/>
          <p:cNvSpPr/>
          <p:nvPr/>
        </p:nvSpPr>
        <p:spPr>
          <a:xfrm>
            <a:off x="3989007" y="411804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smtClean="0"/>
              <a:t>Machine</a:t>
            </a:r>
            <a:endParaRPr lang="zh-TW" altLang="en-US" sz="2800" dirty="0"/>
          </a:p>
        </p:txBody>
      </p:sp>
      <p:sp>
        <p:nvSpPr>
          <p:cNvPr id="11" name="向右箭號 7"/>
          <p:cNvSpPr/>
          <p:nvPr/>
        </p:nvSpPr>
        <p:spPr>
          <a:xfrm>
            <a:off x="3259805" y="446384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8"/>
          <p:cNvSpPr/>
          <p:nvPr/>
        </p:nvSpPr>
        <p:spPr>
          <a:xfrm>
            <a:off x="6115748" y="447371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9"/>
          <p:cNvSpPr txBox="1"/>
          <p:nvPr/>
        </p:nvSpPr>
        <p:spPr>
          <a:xfrm>
            <a:off x="6830437" y="4605095"/>
            <a:ext cx="721324" cy="584775"/>
          </a:xfrm>
          <a:prstGeom prst="rect">
            <a:avLst/>
          </a:prstGeom>
          <a:noFill/>
        </p:spPr>
        <p:txBody>
          <a:bodyPr wrap="square" rtlCol="0">
            <a:spAutoFit/>
          </a:bodyPr>
          <a:lstStyle/>
          <a:p>
            <a:r>
              <a:rPr lang="en-US" altLang="zh-TW" sz="3200" dirty="0" smtClean="0"/>
              <a:t>“2”</a:t>
            </a:r>
            <a:endParaRPr lang="zh-TW" altLang="en-US" sz="3200" dirty="0"/>
          </a:p>
        </p:txBody>
      </p:sp>
    </p:spTree>
    <p:extLst>
      <p:ext uri="{BB962C8B-B14F-4D97-AF65-F5344CB8AC3E}">
        <p14:creationId xmlns:p14="http://schemas.microsoft.com/office/powerpoint/2010/main" val="244773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230"/>
          <p:cNvSpPr txBox="1"/>
          <p:nvPr/>
        </p:nvSpPr>
        <p:spPr>
          <a:xfrm>
            <a:off x="-955158" y="115602"/>
            <a:ext cx="7286700" cy="580799"/>
          </a:xfrm>
          <a:prstGeom prst="rect">
            <a:avLst/>
          </a:prstGeom>
          <a:noFill/>
          <a:ln>
            <a:noFill/>
          </a:ln>
        </p:spPr>
        <p:txBody>
          <a:bodyPr lIns="91425" tIns="91425" rIns="91425" bIns="91425" anchor="t" anchorCtr="0">
            <a:noAutofit/>
          </a:bodyPr>
          <a:lstStyle/>
          <a:p>
            <a:pPr lvl="0" algn="ctr" rtl="0">
              <a:spcBef>
                <a:spcPts val="0"/>
              </a:spcBef>
              <a:buNone/>
            </a:pPr>
            <a:r>
              <a:rPr lang="en" sz="3600" dirty="0" smtClean="0">
                <a:solidFill>
                  <a:schemeClr val="bg1"/>
                </a:solidFill>
              </a:rPr>
              <a:t>Recurrent </a:t>
            </a:r>
            <a:r>
              <a:rPr lang="en" sz="3600" dirty="0">
                <a:solidFill>
                  <a:schemeClr val="bg1"/>
                </a:solidFill>
              </a:rPr>
              <a:t>Neural Network</a:t>
            </a:r>
          </a:p>
        </p:txBody>
      </p:sp>
      <p:grpSp>
        <p:nvGrpSpPr>
          <p:cNvPr id="14" name="Shape 231"/>
          <p:cNvGrpSpPr/>
          <p:nvPr/>
        </p:nvGrpSpPr>
        <p:grpSpPr>
          <a:xfrm>
            <a:off x="509275" y="1561433"/>
            <a:ext cx="1477686" cy="4049467"/>
            <a:chOff x="3548350" y="2044700"/>
            <a:chExt cx="1477686" cy="3037100"/>
          </a:xfrm>
        </p:grpSpPr>
        <p:sp>
          <p:nvSpPr>
            <p:cNvPr id="15" name="Shape 232"/>
            <p:cNvSpPr/>
            <p:nvPr/>
          </p:nvSpPr>
          <p:spPr>
            <a:xfrm>
              <a:off x="3839200" y="4213600"/>
              <a:ext cx="398099" cy="868200"/>
            </a:xfrm>
            <a:prstGeom prst="rect">
              <a:avLst/>
            </a:prstGeom>
            <a:solidFill>
              <a:srgbClr val="F4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x</a:t>
              </a:r>
            </a:p>
          </p:txBody>
        </p:sp>
        <p:sp>
          <p:nvSpPr>
            <p:cNvPr id="16" name="Shape 233"/>
            <p:cNvSpPr/>
            <p:nvPr/>
          </p:nvSpPr>
          <p:spPr>
            <a:xfrm>
              <a:off x="3548350" y="3243450"/>
              <a:ext cx="979799" cy="623099"/>
            </a:xfrm>
            <a:prstGeom prst="rect">
              <a:avLst/>
            </a:prstGeom>
            <a:solidFill>
              <a:srgbClr val="38761D"/>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solidFill>
                    <a:srgbClr val="FFFFFF"/>
                  </a:solidFill>
                </a:rPr>
                <a:t>RNN</a:t>
              </a:r>
            </a:p>
          </p:txBody>
        </p:sp>
        <p:sp>
          <p:nvSpPr>
            <p:cNvPr id="17" name="Shape 234"/>
            <p:cNvSpPr/>
            <p:nvPr/>
          </p:nvSpPr>
          <p:spPr>
            <a:xfrm>
              <a:off x="3839200" y="2044700"/>
              <a:ext cx="398099" cy="868200"/>
            </a:xfrm>
            <a:prstGeom prst="rect">
              <a:avLst/>
            </a:prstGeom>
            <a:solidFill>
              <a:srgbClr val="C9DAF8"/>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y</a:t>
              </a:r>
            </a:p>
          </p:txBody>
        </p:sp>
        <p:cxnSp>
          <p:nvCxnSpPr>
            <p:cNvPr id="18" name="Shape 235"/>
            <p:cNvCxnSpPr>
              <a:stCxn id="16" idx="0"/>
              <a:endCxn id="17" idx="2"/>
            </p:cNvCxnSpPr>
            <p:nvPr/>
          </p:nvCxnSpPr>
          <p:spPr>
            <a:xfrm rot="10800000">
              <a:off x="4038249" y="2912850"/>
              <a:ext cx="0" cy="330600"/>
            </a:xfrm>
            <a:prstGeom prst="straightConnector1">
              <a:avLst/>
            </a:prstGeom>
            <a:noFill/>
            <a:ln w="19050" cap="flat" cmpd="sng">
              <a:solidFill>
                <a:srgbClr val="000000"/>
              </a:solidFill>
              <a:prstDash val="solid"/>
              <a:round/>
              <a:headEnd type="none" w="lg" len="lg"/>
              <a:tailEnd type="triangle" w="lg" len="lg"/>
            </a:ln>
          </p:spPr>
        </p:cxnSp>
        <p:cxnSp>
          <p:nvCxnSpPr>
            <p:cNvPr id="19" name="Shape 236"/>
            <p:cNvCxnSpPr>
              <a:stCxn id="15" idx="0"/>
              <a:endCxn id="16" idx="2"/>
            </p:cNvCxnSpPr>
            <p:nvPr/>
          </p:nvCxnSpPr>
          <p:spPr>
            <a:xfrm rot="10800000">
              <a:off x="4038249" y="3866500"/>
              <a:ext cx="0" cy="347100"/>
            </a:xfrm>
            <a:prstGeom prst="straightConnector1">
              <a:avLst/>
            </a:prstGeom>
            <a:noFill/>
            <a:ln w="19050" cap="flat" cmpd="sng">
              <a:solidFill>
                <a:srgbClr val="000000"/>
              </a:solidFill>
              <a:prstDash val="solid"/>
              <a:round/>
              <a:headEnd type="none" w="lg" len="lg"/>
              <a:tailEnd type="triangle" w="lg" len="lg"/>
            </a:ln>
          </p:spPr>
        </p:cxnSp>
        <p:sp>
          <p:nvSpPr>
            <p:cNvPr id="20" name="Shape 237"/>
            <p:cNvSpPr/>
            <p:nvPr/>
          </p:nvSpPr>
          <p:spPr>
            <a:xfrm>
              <a:off x="4508273" y="3401125"/>
              <a:ext cx="517763" cy="278767"/>
            </a:xfrm>
            <a:custGeom>
              <a:avLst/>
              <a:gdLst/>
              <a:ahLst/>
              <a:cxnLst/>
              <a:rect l="0" t="0" r="0" b="0"/>
              <a:pathLst>
                <a:path w="14987" h="14019" extrusionOk="0">
                  <a:moveTo>
                    <a:pt x="637" y="0"/>
                  </a:moveTo>
                  <a:cubicBezTo>
                    <a:pt x="3026" y="1327"/>
                    <a:pt x="15080" y="5629"/>
                    <a:pt x="14974" y="7966"/>
                  </a:cubicBezTo>
                  <a:cubicBezTo>
                    <a:pt x="14867" y="10302"/>
                    <a:pt x="2495" y="13010"/>
                    <a:pt x="0" y="14019"/>
                  </a:cubicBezTo>
                </a:path>
              </a:pathLst>
            </a:custGeom>
            <a:noFill/>
            <a:ln w="19050" cap="flat" cmpd="sng">
              <a:solidFill>
                <a:srgbClr val="000000"/>
              </a:solidFill>
              <a:prstDash val="solid"/>
              <a:round/>
              <a:headEnd type="none" w="lg" len="lg"/>
              <a:tailEnd type="triangle" w="lg" len="lg"/>
            </a:ln>
          </p:spPr>
        </p:sp>
      </p:grpSp>
      <p:pic>
        <p:nvPicPr>
          <p:cNvPr id="21" name="Shape 238"/>
          <p:cNvPicPr preferRelativeResize="0"/>
          <p:nvPr/>
        </p:nvPicPr>
        <p:blipFill>
          <a:blip r:embed="rId3">
            <a:alphaModFix/>
          </a:blip>
          <a:stretch>
            <a:fillRect/>
          </a:stretch>
        </p:blipFill>
        <p:spPr>
          <a:xfrm>
            <a:off x="2986975" y="3567516"/>
            <a:ext cx="4606470" cy="580800"/>
          </a:xfrm>
          <a:prstGeom prst="rect">
            <a:avLst/>
          </a:prstGeom>
          <a:noFill/>
          <a:ln>
            <a:noFill/>
          </a:ln>
        </p:spPr>
      </p:pic>
      <p:pic>
        <p:nvPicPr>
          <p:cNvPr id="33" name="Shape 239"/>
          <p:cNvPicPr preferRelativeResize="0"/>
          <p:nvPr/>
        </p:nvPicPr>
        <p:blipFill>
          <a:blip r:embed="rId4">
            <a:alphaModFix/>
          </a:blip>
          <a:stretch>
            <a:fillRect/>
          </a:stretch>
        </p:blipFill>
        <p:spPr>
          <a:xfrm>
            <a:off x="2986975" y="4614332"/>
            <a:ext cx="1863784" cy="580800"/>
          </a:xfrm>
          <a:prstGeom prst="rect">
            <a:avLst/>
          </a:prstGeom>
          <a:noFill/>
          <a:ln>
            <a:noFill/>
          </a:ln>
        </p:spPr>
      </p:pic>
      <p:sp>
        <p:nvSpPr>
          <p:cNvPr id="34" name="Shape 240"/>
          <p:cNvSpPr txBox="1"/>
          <p:nvPr/>
        </p:nvSpPr>
        <p:spPr>
          <a:xfrm>
            <a:off x="928650" y="914277"/>
            <a:ext cx="7160273" cy="667999"/>
          </a:xfrm>
          <a:prstGeom prst="rect">
            <a:avLst/>
          </a:prstGeom>
          <a:noFill/>
          <a:ln>
            <a:noFill/>
          </a:ln>
        </p:spPr>
        <p:txBody>
          <a:bodyPr lIns="91425" tIns="91425" rIns="91425" bIns="91425" anchor="t" anchorCtr="0">
            <a:noAutofit/>
          </a:bodyPr>
          <a:lstStyle/>
          <a:p>
            <a:pPr lvl="0">
              <a:spcBef>
                <a:spcPts val="0"/>
              </a:spcBef>
              <a:buNone/>
            </a:pPr>
            <a:r>
              <a:rPr lang="en" sz="2400" dirty="0"/>
              <a:t>The state consists of a single </a:t>
            </a:r>
            <a:r>
              <a:rPr lang="en" sz="2400" i="1" dirty="0"/>
              <a:t>“hidden”</a:t>
            </a:r>
            <a:r>
              <a:rPr lang="en" sz="2400" dirty="0"/>
              <a:t> vector </a:t>
            </a:r>
            <a:r>
              <a:rPr lang="en" sz="2400" b="1" dirty="0"/>
              <a:t>h</a:t>
            </a:r>
            <a:r>
              <a:rPr lang="en" sz="2400" dirty="0"/>
              <a:t>:</a:t>
            </a:r>
          </a:p>
        </p:txBody>
      </p:sp>
      <p:pic>
        <p:nvPicPr>
          <p:cNvPr id="35" name="Shape 241"/>
          <p:cNvPicPr preferRelativeResize="0"/>
          <p:nvPr/>
        </p:nvPicPr>
        <p:blipFill>
          <a:blip r:embed="rId5">
            <a:alphaModFix/>
          </a:blip>
          <a:stretch>
            <a:fillRect/>
          </a:stretch>
        </p:blipFill>
        <p:spPr>
          <a:xfrm>
            <a:off x="3651301" y="1812567"/>
            <a:ext cx="3023949" cy="667999"/>
          </a:xfrm>
          <a:prstGeom prst="rect">
            <a:avLst/>
          </a:prstGeom>
          <a:noFill/>
          <a:ln>
            <a:noFill/>
          </a:ln>
        </p:spPr>
      </p:pic>
      <p:cxnSp>
        <p:nvCxnSpPr>
          <p:cNvPr id="36" name="Shape 242"/>
          <p:cNvCxnSpPr/>
          <p:nvPr/>
        </p:nvCxnSpPr>
        <p:spPr>
          <a:xfrm>
            <a:off x="4982600" y="2718900"/>
            <a:ext cx="0" cy="578400"/>
          </a:xfrm>
          <a:prstGeom prst="straightConnector1">
            <a:avLst/>
          </a:prstGeom>
          <a:noFill/>
          <a:ln w="9525" cap="flat" cmpd="sng">
            <a:solidFill>
              <a:schemeClr val="dk2"/>
            </a:solidFill>
            <a:prstDash val="solid"/>
            <a:round/>
            <a:headEnd type="none" w="lg" len="lg"/>
            <a:tailEnd type="triangle" w="lg" len="lg"/>
          </a:ln>
        </p:spPr>
      </p:cxnSp>
      <p:pic>
        <p:nvPicPr>
          <p:cNvPr id="3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6322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230"/>
          <p:cNvSpPr txBox="1"/>
          <p:nvPr/>
        </p:nvSpPr>
        <p:spPr>
          <a:xfrm>
            <a:off x="-955158" y="115602"/>
            <a:ext cx="7286700" cy="580799"/>
          </a:xfrm>
          <a:prstGeom prst="rect">
            <a:avLst/>
          </a:prstGeom>
          <a:noFill/>
          <a:ln>
            <a:noFill/>
          </a:ln>
        </p:spPr>
        <p:txBody>
          <a:bodyPr lIns="91425" tIns="91425" rIns="91425" bIns="91425" anchor="t" anchorCtr="0">
            <a:noAutofit/>
          </a:bodyPr>
          <a:lstStyle/>
          <a:p>
            <a:pPr lvl="0" algn="ctr" rtl="0">
              <a:spcBef>
                <a:spcPts val="0"/>
              </a:spcBef>
              <a:buNone/>
            </a:pPr>
            <a:r>
              <a:rPr lang="en" sz="3600" dirty="0" smtClean="0">
                <a:solidFill>
                  <a:schemeClr val="bg1"/>
                </a:solidFill>
              </a:rPr>
              <a:t>Long short-term memory</a:t>
            </a:r>
            <a:endParaRPr lang="en" sz="3600"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1"/>
          <p:cNvPicPr/>
          <p:nvPr/>
        </p:nvPicPr>
        <p:blipFill>
          <a:blip r:embed="rId4">
            <a:extLst>
              <a:ext uri="{28A0092B-C50C-407E-A947-70E740481C1C}">
                <a14:useLocalDpi xmlns:a14="http://schemas.microsoft.com/office/drawing/2010/main" val="0"/>
              </a:ext>
            </a:extLst>
          </a:blip>
          <a:srcRect/>
          <a:stretch>
            <a:fillRect/>
          </a:stretch>
        </p:blipFill>
        <p:spPr bwMode="auto">
          <a:xfrm>
            <a:off x="941696" y="1801504"/>
            <a:ext cx="7383438" cy="4217159"/>
          </a:xfrm>
          <a:prstGeom prst="rect">
            <a:avLst/>
          </a:prstGeom>
          <a:noFill/>
          <a:ln>
            <a:noFill/>
          </a:ln>
        </p:spPr>
      </p:pic>
    </p:spTree>
    <p:extLst>
      <p:ext uri="{BB962C8B-B14F-4D97-AF65-F5344CB8AC3E}">
        <p14:creationId xmlns:p14="http://schemas.microsoft.com/office/powerpoint/2010/main" val="2728911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230"/>
          <p:cNvSpPr txBox="1"/>
          <p:nvPr/>
        </p:nvSpPr>
        <p:spPr>
          <a:xfrm>
            <a:off x="-955158" y="115602"/>
            <a:ext cx="7286700" cy="580799"/>
          </a:xfrm>
          <a:prstGeom prst="rect">
            <a:avLst/>
          </a:prstGeom>
          <a:noFill/>
          <a:ln>
            <a:noFill/>
          </a:ln>
        </p:spPr>
        <p:txBody>
          <a:bodyPr lIns="91425" tIns="91425" rIns="91425" bIns="91425" anchor="t" anchorCtr="0">
            <a:noAutofit/>
          </a:bodyPr>
          <a:lstStyle/>
          <a:p>
            <a:pPr lvl="0" algn="ctr" rtl="0">
              <a:spcBef>
                <a:spcPts val="0"/>
              </a:spcBef>
              <a:buNone/>
            </a:pPr>
            <a:r>
              <a:rPr lang="en" sz="3600" dirty="0" smtClean="0">
                <a:solidFill>
                  <a:schemeClr val="bg1"/>
                </a:solidFill>
              </a:rPr>
              <a:t>Long short-term memory</a:t>
            </a:r>
            <a:endParaRPr lang="en" sz="3600" dirty="0">
              <a:solidFill>
                <a:schemeClr val="bg1"/>
              </a:solidFill>
            </a:endParaRPr>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520227232"/>
              </p:ext>
            </p:extLst>
          </p:nvPr>
        </p:nvGraphicFramePr>
        <p:xfrm>
          <a:off x="2688192" y="982639"/>
          <a:ext cx="2586037" cy="528637"/>
        </p:xfrm>
        <a:graphic>
          <a:graphicData uri="http://schemas.openxmlformats.org/presentationml/2006/ole">
            <mc:AlternateContent xmlns:mc="http://schemas.openxmlformats.org/markup-compatibility/2006">
              <mc:Choice xmlns:v="urn:schemas-microsoft-com:vml" Requires="v">
                <p:oleObj spid="_x0000_s8991" name="Equation" r:id="rId5" imgW="2552400" imgH="507960" progId="Equation.DSMT4">
                  <p:embed/>
                </p:oleObj>
              </mc:Choice>
              <mc:Fallback>
                <p:oleObj name="Equation" r:id="rId5" imgW="2552400" imgH="507960" progId="Equation.DSMT4">
                  <p:embed/>
                  <p:pic>
                    <p:nvPicPr>
                      <p:cNvPr id="0" name="Object 1"/>
                      <p:cNvPicPr>
                        <a:picLocks noChangeAspect="1" noChangeArrowheads="1"/>
                      </p:cNvPicPr>
                      <p:nvPr/>
                    </p:nvPicPr>
                    <p:blipFill>
                      <a:blip r:embed="rId6"/>
                      <a:srcRect/>
                      <a:stretch>
                        <a:fillRect/>
                      </a:stretch>
                    </p:blipFill>
                    <p:spPr bwMode="auto">
                      <a:xfrm>
                        <a:off x="2688192" y="982639"/>
                        <a:ext cx="2586037"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122822864"/>
              </p:ext>
            </p:extLst>
          </p:nvPr>
        </p:nvGraphicFramePr>
        <p:xfrm>
          <a:off x="1703979" y="1901873"/>
          <a:ext cx="4627563" cy="449263"/>
        </p:xfrm>
        <a:graphic>
          <a:graphicData uri="http://schemas.openxmlformats.org/presentationml/2006/ole">
            <mc:AlternateContent xmlns:mc="http://schemas.openxmlformats.org/markup-compatibility/2006">
              <mc:Choice xmlns:v="urn:schemas-microsoft-com:vml" Requires="v">
                <p:oleObj spid="_x0000_s8992" name="Equation" r:id="rId7" imgW="4622760" imgH="431640" progId="Equation.DSMT4">
                  <p:embed/>
                </p:oleObj>
              </mc:Choice>
              <mc:Fallback>
                <p:oleObj name="Equation" r:id="rId7" imgW="4622760" imgH="431640" progId="Equation.DSMT4">
                  <p:embed/>
                  <p:pic>
                    <p:nvPicPr>
                      <p:cNvPr id="0" name="Object 3"/>
                      <p:cNvPicPr>
                        <a:picLocks noChangeAspect="1" noChangeArrowheads="1"/>
                      </p:cNvPicPr>
                      <p:nvPr/>
                    </p:nvPicPr>
                    <p:blipFill>
                      <a:blip r:embed="rId8"/>
                      <a:srcRect/>
                      <a:stretch>
                        <a:fillRect/>
                      </a:stretch>
                    </p:blipFill>
                    <p:spPr bwMode="auto">
                      <a:xfrm>
                        <a:off x="1703979" y="1901873"/>
                        <a:ext cx="4627563"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219543130"/>
              </p:ext>
            </p:extLst>
          </p:nvPr>
        </p:nvGraphicFramePr>
        <p:xfrm>
          <a:off x="1898650" y="2713038"/>
          <a:ext cx="4724400" cy="488950"/>
        </p:xfrm>
        <a:graphic>
          <a:graphicData uri="http://schemas.openxmlformats.org/presentationml/2006/ole">
            <mc:AlternateContent xmlns:mc="http://schemas.openxmlformats.org/markup-compatibility/2006">
              <mc:Choice xmlns:v="urn:schemas-microsoft-com:vml" Requires="v">
                <p:oleObj spid="_x0000_s8993" name="Equation" r:id="rId9" imgW="4711680" imgH="495000" progId="Equation.DSMT4">
                  <p:embed/>
                </p:oleObj>
              </mc:Choice>
              <mc:Fallback>
                <p:oleObj name="Equation" r:id="rId9" imgW="4711680" imgH="495000" progId="Equation.DSMT4">
                  <p:embed/>
                  <p:pic>
                    <p:nvPicPr>
                      <p:cNvPr id="0" name="Object 5"/>
                      <p:cNvPicPr>
                        <a:picLocks noChangeAspect="1" noChangeArrowheads="1"/>
                      </p:cNvPicPr>
                      <p:nvPr/>
                    </p:nvPicPr>
                    <p:blipFill>
                      <a:blip r:embed="rId10"/>
                      <a:srcRect/>
                      <a:stretch>
                        <a:fillRect/>
                      </a:stretch>
                    </p:blipFill>
                    <p:spPr bwMode="auto">
                      <a:xfrm>
                        <a:off x="1898650" y="2713038"/>
                        <a:ext cx="4724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235557208"/>
              </p:ext>
            </p:extLst>
          </p:nvPr>
        </p:nvGraphicFramePr>
        <p:xfrm>
          <a:off x="1679575" y="3578794"/>
          <a:ext cx="5481638" cy="450850"/>
        </p:xfrm>
        <a:graphic>
          <a:graphicData uri="http://schemas.openxmlformats.org/presentationml/2006/ole">
            <mc:AlternateContent xmlns:mc="http://schemas.openxmlformats.org/markup-compatibility/2006">
              <mc:Choice xmlns:v="urn:schemas-microsoft-com:vml" Requires="v">
                <p:oleObj spid="_x0000_s8994" name="Equation" r:id="rId11" imgW="5511600" imgH="431640" progId="Equation.DSMT4">
                  <p:embed/>
                </p:oleObj>
              </mc:Choice>
              <mc:Fallback>
                <p:oleObj name="Equation" r:id="rId11" imgW="5511600" imgH="431640" progId="Equation.DSMT4">
                  <p:embed/>
                  <p:pic>
                    <p:nvPicPr>
                      <p:cNvPr id="0" name="Object 7"/>
                      <p:cNvPicPr>
                        <a:picLocks noChangeAspect="1" noChangeArrowheads="1"/>
                      </p:cNvPicPr>
                      <p:nvPr/>
                    </p:nvPicPr>
                    <p:blipFill>
                      <a:blip r:embed="rId12"/>
                      <a:srcRect/>
                      <a:stretch>
                        <a:fillRect/>
                      </a:stretch>
                    </p:blipFill>
                    <p:spPr bwMode="auto">
                      <a:xfrm>
                        <a:off x="1679575" y="3578794"/>
                        <a:ext cx="548163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722596659"/>
              </p:ext>
            </p:extLst>
          </p:nvPr>
        </p:nvGraphicFramePr>
        <p:xfrm>
          <a:off x="2301875" y="4329942"/>
          <a:ext cx="4540250" cy="450850"/>
        </p:xfrm>
        <a:graphic>
          <a:graphicData uri="http://schemas.openxmlformats.org/presentationml/2006/ole">
            <mc:AlternateContent xmlns:mc="http://schemas.openxmlformats.org/markup-compatibility/2006">
              <mc:Choice xmlns:v="urn:schemas-microsoft-com:vml" Requires="v">
                <p:oleObj spid="_x0000_s8995" name="Equation" r:id="rId13" imgW="4546440" imgH="431640" progId="Equation.DSMT4">
                  <p:embed/>
                </p:oleObj>
              </mc:Choice>
              <mc:Fallback>
                <p:oleObj name="Equation" r:id="rId13" imgW="4546440" imgH="431640" progId="Equation.DSMT4">
                  <p:embed/>
                  <p:pic>
                    <p:nvPicPr>
                      <p:cNvPr id="0" name="Object 9"/>
                      <p:cNvPicPr>
                        <a:picLocks noChangeAspect="1" noChangeArrowheads="1"/>
                      </p:cNvPicPr>
                      <p:nvPr/>
                    </p:nvPicPr>
                    <p:blipFill>
                      <a:blip r:embed="rId14"/>
                      <a:srcRect/>
                      <a:stretch>
                        <a:fillRect/>
                      </a:stretch>
                    </p:blipFill>
                    <p:spPr bwMode="auto">
                      <a:xfrm>
                        <a:off x="2301875" y="4329942"/>
                        <a:ext cx="45402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1171084509"/>
              </p:ext>
            </p:extLst>
          </p:nvPr>
        </p:nvGraphicFramePr>
        <p:xfrm>
          <a:off x="3599656" y="5291541"/>
          <a:ext cx="1944687" cy="409575"/>
        </p:xfrm>
        <a:graphic>
          <a:graphicData uri="http://schemas.openxmlformats.org/presentationml/2006/ole">
            <mc:AlternateContent xmlns:mc="http://schemas.openxmlformats.org/markup-compatibility/2006">
              <mc:Choice xmlns:v="urn:schemas-microsoft-com:vml" Requires="v">
                <p:oleObj spid="_x0000_s8996" name="Equation" r:id="rId15" imgW="1955520" imgH="393480" progId="Equation.DSMT4">
                  <p:embed/>
                </p:oleObj>
              </mc:Choice>
              <mc:Fallback>
                <p:oleObj name="Equation" r:id="rId15" imgW="1955520" imgH="393480" progId="Equation.DSMT4">
                  <p:embed/>
                  <p:pic>
                    <p:nvPicPr>
                      <p:cNvPr id="0" name="Object 11"/>
                      <p:cNvPicPr>
                        <a:picLocks noChangeAspect="1" noChangeArrowheads="1"/>
                      </p:cNvPicPr>
                      <p:nvPr/>
                    </p:nvPicPr>
                    <p:blipFill>
                      <a:blip r:embed="rId16"/>
                      <a:srcRect/>
                      <a:stretch>
                        <a:fillRect/>
                      </a:stretch>
                    </p:blipFill>
                    <p:spPr bwMode="auto">
                      <a:xfrm>
                        <a:off x="3599656" y="5291541"/>
                        <a:ext cx="1944687"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98236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230"/>
          <p:cNvSpPr txBox="1"/>
          <p:nvPr/>
        </p:nvSpPr>
        <p:spPr>
          <a:xfrm>
            <a:off x="-955158" y="115602"/>
            <a:ext cx="7286700" cy="580799"/>
          </a:xfrm>
          <a:prstGeom prst="rect">
            <a:avLst/>
          </a:prstGeom>
          <a:noFill/>
          <a:ln>
            <a:noFill/>
          </a:ln>
        </p:spPr>
        <p:txBody>
          <a:bodyPr lIns="91425" tIns="91425" rIns="91425" bIns="91425" anchor="t" anchorCtr="0">
            <a:noAutofit/>
          </a:bodyPr>
          <a:lstStyle/>
          <a:p>
            <a:pPr lvl="0" algn="ctr" rtl="0">
              <a:spcBef>
                <a:spcPts val="0"/>
              </a:spcBef>
              <a:buNone/>
            </a:pPr>
            <a:r>
              <a:rPr lang="en" sz="3600" dirty="0" smtClean="0">
                <a:solidFill>
                  <a:schemeClr val="bg1"/>
                </a:solidFill>
              </a:rPr>
              <a:t>Gated Recurrent Unit</a:t>
            </a:r>
            <a:endParaRPr lang="en" sz="3600"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2357" y="982639"/>
            <a:ext cx="8536675" cy="1323439"/>
          </a:xfrm>
          <a:prstGeom prst="rect">
            <a:avLst/>
          </a:prstGeom>
        </p:spPr>
        <p:txBody>
          <a:bodyPr wrap="square">
            <a:spAutoFit/>
          </a:bodyPr>
          <a:lstStyle/>
          <a:p>
            <a:pPr algn="just"/>
            <a:r>
              <a:rPr lang="en-US" sz="2000" dirty="0" smtClean="0">
                <a:latin typeface="+mj-lt"/>
              </a:rPr>
              <a:t>Gated recurrent unit (GRU) is an alternative to LSTM networks. </a:t>
            </a:r>
          </a:p>
          <a:p>
            <a:pPr algn="just"/>
            <a:r>
              <a:rPr lang="en-US" sz="2000" dirty="0" smtClean="0"/>
              <a:t>Formulae shows, unlike LSTM memory cell with a list of gates (input, output and forget), GRU only consist of gates (update and forget) that are collectively involve in balancing the interior flow of information of the unit.</a:t>
            </a:r>
            <a:endParaRPr lang="en-US" sz="2000" dirty="0">
              <a:latin typeface="+mj-lt"/>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9" name="Picture 18"/>
          <p:cNvPicPr/>
          <p:nvPr/>
        </p:nvPicPr>
        <p:blipFill>
          <a:blip r:embed="rId4">
            <a:extLst>
              <a:ext uri="{28A0092B-C50C-407E-A947-70E740481C1C}">
                <a14:useLocalDpi xmlns:a14="http://schemas.microsoft.com/office/drawing/2010/main" val="0"/>
              </a:ext>
            </a:extLst>
          </a:blip>
          <a:srcRect/>
          <a:stretch>
            <a:fillRect/>
          </a:stretch>
        </p:blipFill>
        <p:spPr bwMode="auto">
          <a:xfrm>
            <a:off x="1910686" y="2497540"/>
            <a:ext cx="4831307" cy="3821373"/>
          </a:xfrm>
          <a:prstGeom prst="rect">
            <a:avLst/>
          </a:prstGeom>
          <a:noFill/>
          <a:ln>
            <a:noFill/>
          </a:ln>
        </p:spPr>
      </p:pic>
    </p:spTree>
    <p:extLst>
      <p:ext uri="{BB962C8B-B14F-4D97-AF65-F5344CB8AC3E}">
        <p14:creationId xmlns:p14="http://schemas.microsoft.com/office/powerpoint/2010/main" val="2845464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230"/>
          <p:cNvSpPr txBox="1"/>
          <p:nvPr/>
        </p:nvSpPr>
        <p:spPr>
          <a:xfrm>
            <a:off x="-955158" y="115602"/>
            <a:ext cx="7286700" cy="580799"/>
          </a:xfrm>
          <a:prstGeom prst="rect">
            <a:avLst/>
          </a:prstGeom>
          <a:noFill/>
          <a:ln>
            <a:noFill/>
          </a:ln>
        </p:spPr>
        <p:txBody>
          <a:bodyPr lIns="91425" tIns="91425" rIns="91425" bIns="91425" anchor="t" anchorCtr="0">
            <a:noAutofit/>
          </a:bodyPr>
          <a:lstStyle/>
          <a:p>
            <a:pPr lvl="0" algn="ctr" rtl="0">
              <a:spcBef>
                <a:spcPts val="0"/>
              </a:spcBef>
              <a:buNone/>
            </a:pPr>
            <a:r>
              <a:rPr lang="en" sz="3600" dirty="0" smtClean="0">
                <a:solidFill>
                  <a:schemeClr val="bg1"/>
                </a:solidFill>
              </a:rPr>
              <a:t>Gated Recurrent Unit</a:t>
            </a:r>
            <a:endParaRPr lang="en" sz="3600" dirty="0">
              <a:solidFill>
                <a:schemeClr val="bg1"/>
              </a:solidFill>
            </a:endParaRPr>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293787178"/>
              </p:ext>
            </p:extLst>
          </p:nvPr>
        </p:nvGraphicFramePr>
        <p:xfrm>
          <a:off x="1847850" y="1231569"/>
          <a:ext cx="1306513" cy="450850"/>
        </p:xfrm>
        <a:graphic>
          <a:graphicData uri="http://schemas.openxmlformats.org/presentationml/2006/ole">
            <mc:AlternateContent xmlns:mc="http://schemas.openxmlformats.org/markup-compatibility/2006">
              <mc:Choice xmlns:v="urn:schemas-microsoft-com:vml" Requires="v">
                <p:oleObj spid="_x0000_s11796" name="Equation" r:id="rId5" imgW="1295280" imgH="431640" progId="Equation.DSMT4">
                  <p:embed/>
                </p:oleObj>
              </mc:Choice>
              <mc:Fallback>
                <p:oleObj name="Equation" r:id="rId5" imgW="1295280" imgH="431640" progId="Equation.DSMT4">
                  <p:embed/>
                  <p:pic>
                    <p:nvPicPr>
                      <p:cNvPr id="0" name=""/>
                      <p:cNvPicPr>
                        <a:picLocks noChangeAspect="1" noChangeArrowheads="1"/>
                      </p:cNvPicPr>
                      <p:nvPr/>
                    </p:nvPicPr>
                    <p:blipFill>
                      <a:blip r:embed="rId6"/>
                      <a:srcRect/>
                      <a:stretch>
                        <a:fillRect/>
                      </a:stretch>
                    </p:blipFill>
                    <p:spPr bwMode="auto">
                      <a:xfrm>
                        <a:off x="1847850" y="1231569"/>
                        <a:ext cx="130651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val="560308440"/>
              </p:ext>
            </p:extLst>
          </p:nvPr>
        </p:nvGraphicFramePr>
        <p:xfrm>
          <a:off x="303455" y="2345519"/>
          <a:ext cx="5119687" cy="488950"/>
        </p:xfrm>
        <a:graphic>
          <a:graphicData uri="http://schemas.openxmlformats.org/presentationml/2006/ole">
            <mc:AlternateContent xmlns:mc="http://schemas.openxmlformats.org/markup-compatibility/2006">
              <mc:Choice xmlns:v="urn:schemas-microsoft-com:vml" Requires="v">
                <p:oleObj spid="_x0000_s11797" name="Equation" r:id="rId7" imgW="5092560" imgH="495000" progId="Equation.DSMT4">
                  <p:embed/>
                </p:oleObj>
              </mc:Choice>
              <mc:Fallback>
                <p:oleObj name="Equation" r:id="rId7" imgW="5092560" imgH="495000" progId="Equation.DSMT4">
                  <p:embed/>
                  <p:pic>
                    <p:nvPicPr>
                      <p:cNvPr id="0" name=""/>
                      <p:cNvPicPr>
                        <a:picLocks noChangeAspect="1" noChangeArrowheads="1"/>
                      </p:cNvPicPr>
                      <p:nvPr/>
                    </p:nvPicPr>
                    <p:blipFill>
                      <a:blip r:embed="rId8"/>
                      <a:srcRect/>
                      <a:stretch>
                        <a:fillRect/>
                      </a:stretch>
                    </p:blipFill>
                    <p:spPr bwMode="auto">
                      <a:xfrm>
                        <a:off x="303455" y="2345519"/>
                        <a:ext cx="511968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 name="Object 25"/>
          <p:cNvGraphicFramePr>
            <a:graphicFrameLocks noChangeAspect="1"/>
          </p:cNvGraphicFramePr>
          <p:nvPr>
            <p:extLst>
              <p:ext uri="{D42A27DB-BD31-4B8C-83A1-F6EECF244321}">
                <p14:modId xmlns:p14="http://schemas.microsoft.com/office/powerpoint/2010/main" val="2678796107"/>
              </p:ext>
            </p:extLst>
          </p:nvPr>
        </p:nvGraphicFramePr>
        <p:xfrm>
          <a:off x="1123950" y="3244334"/>
          <a:ext cx="3448050" cy="487362"/>
        </p:xfrm>
        <a:graphic>
          <a:graphicData uri="http://schemas.openxmlformats.org/presentationml/2006/ole">
            <mc:AlternateContent xmlns:mc="http://schemas.openxmlformats.org/markup-compatibility/2006">
              <mc:Choice xmlns:v="urn:schemas-microsoft-com:vml" Requires="v">
                <p:oleObj spid="_x0000_s11798" name="Equation" r:id="rId9" imgW="3441600" imgH="495000" progId="Equation.DSMT4">
                  <p:embed/>
                </p:oleObj>
              </mc:Choice>
              <mc:Fallback>
                <p:oleObj name="Equation" r:id="rId9" imgW="3441600" imgH="495000" progId="Equation.DSMT4">
                  <p:embed/>
                  <p:pic>
                    <p:nvPicPr>
                      <p:cNvPr id="0" name=""/>
                      <p:cNvPicPr>
                        <a:picLocks noChangeAspect="1" noChangeArrowheads="1"/>
                      </p:cNvPicPr>
                      <p:nvPr/>
                    </p:nvPicPr>
                    <p:blipFill>
                      <a:blip r:embed="rId10"/>
                      <a:srcRect/>
                      <a:stretch>
                        <a:fillRect/>
                      </a:stretch>
                    </p:blipFill>
                    <p:spPr bwMode="auto">
                      <a:xfrm>
                        <a:off x="1123950" y="3244334"/>
                        <a:ext cx="344805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 name="Object 27"/>
          <p:cNvGraphicFramePr>
            <a:graphicFrameLocks noChangeAspect="1"/>
          </p:cNvGraphicFramePr>
          <p:nvPr>
            <p:extLst>
              <p:ext uri="{D42A27DB-BD31-4B8C-83A1-F6EECF244321}">
                <p14:modId xmlns:p14="http://schemas.microsoft.com/office/powerpoint/2010/main" val="1131661579"/>
              </p:ext>
            </p:extLst>
          </p:nvPr>
        </p:nvGraphicFramePr>
        <p:xfrm>
          <a:off x="663290" y="4080260"/>
          <a:ext cx="4394200" cy="449263"/>
        </p:xfrm>
        <a:graphic>
          <a:graphicData uri="http://schemas.openxmlformats.org/presentationml/2006/ole">
            <mc:AlternateContent xmlns:mc="http://schemas.openxmlformats.org/markup-compatibility/2006">
              <mc:Choice xmlns:v="urn:schemas-microsoft-com:vml" Requires="v">
                <p:oleObj spid="_x0000_s11799" name="Equation" r:id="rId11" imgW="4394160" imgH="431640" progId="Equation.DSMT4">
                  <p:embed/>
                </p:oleObj>
              </mc:Choice>
              <mc:Fallback>
                <p:oleObj name="Equation" r:id="rId11" imgW="4394160" imgH="431640" progId="Equation.DSMT4">
                  <p:embed/>
                  <p:pic>
                    <p:nvPicPr>
                      <p:cNvPr id="0" name=""/>
                      <p:cNvPicPr>
                        <a:picLocks noChangeAspect="1" noChangeArrowheads="1"/>
                      </p:cNvPicPr>
                      <p:nvPr/>
                    </p:nvPicPr>
                    <p:blipFill>
                      <a:blip r:embed="rId12"/>
                      <a:srcRect/>
                      <a:stretch>
                        <a:fillRect/>
                      </a:stretch>
                    </p:blipFill>
                    <p:spPr bwMode="auto">
                      <a:xfrm>
                        <a:off x="663290" y="4080260"/>
                        <a:ext cx="439420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1754985219"/>
              </p:ext>
            </p:extLst>
          </p:nvPr>
        </p:nvGraphicFramePr>
        <p:xfrm>
          <a:off x="1601501" y="5062425"/>
          <a:ext cx="2646363" cy="450850"/>
        </p:xfrm>
        <a:graphic>
          <a:graphicData uri="http://schemas.openxmlformats.org/presentationml/2006/ole">
            <mc:AlternateContent xmlns:mc="http://schemas.openxmlformats.org/markup-compatibility/2006">
              <mc:Choice xmlns:v="urn:schemas-microsoft-com:vml" Requires="v">
                <p:oleObj spid="_x0000_s11800" name="Equation" r:id="rId13" imgW="2641320" imgH="431640" progId="Equation.DSMT4">
                  <p:embed/>
                </p:oleObj>
              </mc:Choice>
              <mc:Fallback>
                <p:oleObj name="Equation" r:id="rId13" imgW="2641320" imgH="431640" progId="Equation.DSMT4">
                  <p:embed/>
                  <p:pic>
                    <p:nvPicPr>
                      <p:cNvPr id="0" name=""/>
                      <p:cNvPicPr>
                        <a:picLocks noChangeAspect="1" noChangeArrowheads="1"/>
                      </p:cNvPicPr>
                      <p:nvPr/>
                    </p:nvPicPr>
                    <p:blipFill>
                      <a:blip r:embed="rId14"/>
                      <a:srcRect/>
                      <a:stretch>
                        <a:fillRect/>
                      </a:stretch>
                    </p:blipFill>
                    <p:spPr bwMode="auto">
                      <a:xfrm>
                        <a:off x="1601501" y="5062425"/>
                        <a:ext cx="264636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0"/>
          <p:cNvSpPr/>
          <p:nvPr/>
        </p:nvSpPr>
        <p:spPr>
          <a:xfrm>
            <a:off x="5807862" y="2370878"/>
            <a:ext cx="1595309" cy="369332"/>
          </a:xfrm>
          <a:prstGeom prst="rect">
            <a:avLst/>
          </a:prstGeom>
        </p:spPr>
        <p:txBody>
          <a:bodyPr wrap="none">
            <a:spAutoFit/>
          </a:bodyPr>
          <a:lstStyle/>
          <a:p>
            <a:r>
              <a:rPr lang="en-US" dirty="0"/>
              <a:t>(Update gate)</a:t>
            </a:r>
          </a:p>
        </p:txBody>
      </p:sp>
      <p:sp>
        <p:nvSpPr>
          <p:cNvPr id="32" name="Rectangle 31"/>
          <p:cNvSpPr/>
          <p:nvPr/>
        </p:nvSpPr>
        <p:spPr>
          <a:xfrm>
            <a:off x="5423142" y="3230687"/>
            <a:ext cx="2364750" cy="369332"/>
          </a:xfrm>
          <a:prstGeom prst="rect">
            <a:avLst/>
          </a:prstGeom>
        </p:spPr>
        <p:txBody>
          <a:bodyPr wrap="none">
            <a:spAutoFit/>
          </a:bodyPr>
          <a:lstStyle/>
          <a:p>
            <a:r>
              <a:rPr lang="en-US" dirty="0"/>
              <a:t>(Forget or reset gate)</a:t>
            </a:r>
          </a:p>
        </p:txBody>
      </p:sp>
      <p:sp>
        <p:nvSpPr>
          <p:cNvPr id="38" name="Rectangle 37"/>
          <p:cNvSpPr/>
          <p:nvPr/>
        </p:nvSpPr>
        <p:spPr>
          <a:xfrm>
            <a:off x="5551382" y="5032191"/>
            <a:ext cx="2108269" cy="369332"/>
          </a:xfrm>
          <a:prstGeom prst="rect">
            <a:avLst/>
          </a:prstGeom>
        </p:spPr>
        <p:txBody>
          <a:bodyPr wrap="none">
            <a:spAutoFit/>
          </a:bodyPr>
          <a:lstStyle/>
          <a:p>
            <a:r>
              <a:rPr lang="en-US" dirty="0"/>
              <a:t>(Updated memory)</a:t>
            </a:r>
          </a:p>
        </p:txBody>
      </p:sp>
      <p:sp>
        <p:nvSpPr>
          <p:cNvPr id="39" name="Rectangle 38"/>
          <p:cNvSpPr/>
          <p:nvPr/>
        </p:nvSpPr>
        <p:spPr>
          <a:xfrm>
            <a:off x="5602677" y="4145087"/>
            <a:ext cx="2005677" cy="369332"/>
          </a:xfrm>
          <a:prstGeom prst="rect">
            <a:avLst/>
          </a:prstGeom>
        </p:spPr>
        <p:txBody>
          <a:bodyPr wrap="none">
            <a:spAutoFit/>
          </a:bodyPr>
          <a:lstStyle/>
          <a:p>
            <a:r>
              <a:rPr lang="en-US" dirty="0"/>
              <a:t>(Current memory)</a:t>
            </a:r>
          </a:p>
        </p:txBody>
      </p:sp>
    </p:spTree>
    <p:extLst>
      <p:ext uri="{BB962C8B-B14F-4D97-AF65-F5344CB8AC3E}">
        <p14:creationId xmlns:p14="http://schemas.microsoft.com/office/powerpoint/2010/main" val="27535245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401"/>
          <p:cNvSpPr txBox="1"/>
          <p:nvPr/>
        </p:nvSpPr>
        <p:spPr>
          <a:xfrm>
            <a:off x="0" y="0"/>
            <a:ext cx="9143999" cy="6858000"/>
          </a:xfrm>
          <a:prstGeom prst="rect">
            <a:avLst/>
          </a:prstGeom>
          <a:noFill/>
          <a:ln>
            <a:noFill/>
          </a:ln>
        </p:spPr>
        <p:txBody>
          <a:bodyPr lIns="91425" tIns="91425" rIns="91425" bIns="91425" anchor="t" anchorCtr="0">
            <a:noAutofit/>
          </a:bodyPr>
          <a:lstStyle/>
          <a:p>
            <a:pPr lvl="0"/>
            <a:r>
              <a:rPr lang="en-US" sz="2400" b="1" dirty="0" smtClean="0">
                <a:solidFill>
                  <a:schemeClr val="bg1"/>
                </a:solidFill>
              </a:rPr>
              <a:t>Extensions to LSTM architecture:                                                            Bidirectional RNN, LSTM, GRU</a:t>
            </a:r>
          </a:p>
          <a:p>
            <a:pPr lvl="0"/>
            <a:endParaRPr lang="en-US" sz="2400" b="1" dirty="0">
              <a:solidFill>
                <a:schemeClr val="bg1"/>
              </a:solidFill>
            </a:endParaRPr>
          </a:p>
          <a:p>
            <a:pPr marL="342900" lvl="0" indent="-342900">
              <a:buFont typeface="Arial" pitchFamily="34" charset="0"/>
              <a:buChar char="•"/>
            </a:pPr>
            <a:r>
              <a:rPr lang="en-US" sz="2400" dirty="0"/>
              <a:t>Only the past information is taken into account in the training of a unidirectional </a:t>
            </a:r>
            <a:r>
              <a:rPr lang="en-US" sz="2400" dirty="0" smtClean="0"/>
              <a:t>RNN/LSTM</a:t>
            </a:r>
          </a:p>
          <a:p>
            <a:pPr marL="342900" lvl="0" indent="-342900">
              <a:buFont typeface="Arial" pitchFamily="34" charset="0"/>
              <a:buChar char="•"/>
            </a:pPr>
            <a:r>
              <a:rPr lang="en-US" sz="2400" dirty="0"/>
              <a:t>Bidirectional architecture enables the use of future </a:t>
            </a:r>
            <a:r>
              <a:rPr lang="en-US" sz="2400" dirty="0" smtClean="0"/>
              <a:t>information</a:t>
            </a:r>
          </a:p>
          <a:p>
            <a:pPr marL="342900" lvl="0" indent="-342900">
              <a:buFont typeface="Arial" pitchFamily="34" charset="0"/>
              <a:buChar char="•"/>
            </a:pPr>
            <a:r>
              <a:rPr lang="en-US" sz="2400" dirty="0"/>
              <a:t>Implementation with separate Forward-pass and Backward-pass specific layer </a:t>
            </a:r>
            <a:r>
              <a:rPr lang="en-US" sz="2400" dirty="0" smtClean="0"/>
              <a:t>weights</a:t>
            </a:r>
          </a:p>
          <a:p>
            <a:pPr marL="342900" lvl="0" indent="-342900">
              <a:buFont typeface="Arial" pitchFamily="34" charset="0"/>
              <a:buChar char="•"/>
            </a:pPr>
            <a:r>
              <a:rPr lang="en-US" sz="2400" dirty="0"/>
              <a:t>Final output computed as the sum of forward and backward layer </a:t>
            </a:r>
            <a:r>
              <a:rPr lang="en-US" sz="2400" dirty="0" smtClean="0"/>
              <a:t>outputs</a:t>
            </a:r>
          </a:p>
          <a:p>
            <a:pPr lvl="0"/>
            <a:endParaRPr lang="en-US" sz="2400" dirty="0" smtClean="0"/>
          </a:p>
          <a:p>
            <a:pPr marL="342900" lvl="0" indent="-342900">
              <a:buFont typeface="Arial" pitchFamily="34" charset="0"/>
              <a:buChar char="•"/>
            </a:pPr>
            <a:endParaRPr sz="2400" b="1"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812" y="3725839"/>
            <a:ext cx="5472752" cy="3132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56181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51988" y="17611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Convolutional Neural Network</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內容版面配置區 2"/>
          <p:cNvSpPr>
            <a:spLocks noGrp="1"/>
          </p:cNvSpPr>
          <p:nvPr>
            <p:ph idx="1"/>
          </p:nvPr>
        </p:nvSpPr>
        <p:spPr>
          <a:xfrm>
            <a:off x="204717" y="984517"/>
            <a:ext cx="8761862" cy="5730182"/>
          </a:xfrm>
        </p:spPr>
        <p:txBody>
          <a:bodyPr>
            <a:normAutofit/>
          </a:bodyPr>
          <a:lstStyle/>
          <a:p>
            <a:r>
              <a:rPr lang="en-US" altLang="zh-TW" dirty="0">
                <a:latin typeface="Times New Roman" pitchFamily="18" charset="0"/>
                <a:cs typeface="Times New Roman" pitchFamily="18" charset="0"/>
              </a:rPr>
              <a:t>Neural Network </a:t>
            </a:r>
            <a:r>
              <a:rPr lang="en-US" altLang="zh-TW" dirty="0" smtClean="0">
                <a:latin typeface="Times New Roman" pitchFamily="18" charset="0"/>
                <a:cs typeface="Times New Roman" pitchFamily="18" charset="0"/>
              </a:rPr>
              <a:t>with a </a:t>
            </a:r>
            <a:r>
              <a:rPr lang="en-US" altLang="zh-TW" dirty="0">
                <a:latin typeface="Times New Roman" pitchFamily="18" charset="0"/>
                <a:cs typeface="Times New Roman" pitchFamily="18" charset="0"/>
              </a:rPr>
              <a:t>convolution </a:t>
            </a:r>
            <a:r>
              <a:rPr lang="en-US" altLang="zh-TW" dirty="0" smtClean="0">
                <a:latin typeface="Times New Roman" pitchFamily="18" charset="0"/>
                <a:cs typeface="Times New Roman" pitchFamily="18" charset="0"/>
              </a:rPr>
              <a:t>operation instead of </a:t>
            </a:r>
            <a:r>
              <a:rPr lang="en-US" altLang="zh-TW" dirty="0">
                <a:latin typeface="Times New Roman" pitchFamily="18" charset="0"/>
                <a:cs typeface="Times New Roman" pitchFamily="18" charset="0"/>
              </a:rPr>
              <a:t>matrix </a:t>
            </a:r>
            <a:r>
              <a:rPr lang="en-US" altLang="zh-TW" dirty="0" smtClean="0">
                <a:latin typeface="Times New Roman" pitchFamily="18" charset="0"/>
                <a:cs typeface="Times New Roman" pitchFamily="18" charset="0"/>
              </a:rPr>
              <a:t>multiplication in </a:t>
            </a:r>
            <a:r>
              <a:rPr lang="en-US" altLang="zh-TW" dirty="0">
                <a:latin typeface="Times New Roman" pitchFamily="18" charset="0"/>
                <a:cs typeface="Times New Roman" pitchFamily="18" charset="0"/>
              </a:rPr>
              <a:t>at </a:t>
            </a:r>
            <a:r>
              <a:rPr lang="en-US" altLang="zh-TW" dirty="0" smtClean="0">
                <a:latin typeface="Times New Roman" pitchFamily="18" charset="0"/>
                <a:cs typeface="Times New Roman" pitchFamily="18" charset="0"/>
              </a:rPr>
              <a:t>least one</a:t>
            </a:r>
            <a:r>
              <a:rPr lang="en-US" altLang="zh-TW" dirty="0">
                <a:latin typeface="Times New Roman" pitchFamily="18" charset="0"/>
                <a:cs typeface="Times New Roman" pitchFamily="18" charset="0"/>
              </a:rPr>
              <a:t>	of the </a:t>
            </a:r>
            <a:r>
              <a:rPr lang="en-US" altLang="zh-TW" dirty="0" smtClean="0">
                <a:latin typeface="Times New Roman" pitchFamily="18" charset="0"/>
                <a:cs typeface="Times New Roman" pitchFamily="18" charset="0"/>
              </a:rPr>
              <a:t>layers</a:t>
            </a:r>
          </a:p>
          <a:p>
            <a:pPr marL="0" indent="0">
              <a:buNone/>
            </a:pPr>
            <a:endParaRPr lang="en-US" altLang="zh-TW" dirty="0" smtClean="0">
              <a:latin typeface="Times New Roman" pitchFamily="18" charset="0"/>
              <a:cs typeface="Times New Roman" pitchFamily="18" charset="0"/>
            </a:endParaRPr>
          </a:p>
        </p:txBody>
      </p:sp>
      <p:sp>
        <p:nvSpPr>
          <p:cNvPr id="11" name="Rectangle 10"/>
          <p:cNvSpPr/>
          <p:nvPr/>
        </p:nvSpPr>
        <p:spPr>
          <a:xfrm>
            <a:off x="313898" y="2898352"/>
            <a:ext cx="1692323" cy="60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Input an Image</a:t>
            </a:r>
            <a:endParaRPr lang="en-US" dirty="0">
              <a:solidFill>
                <a:schemeClr val="tx1"/>
              </a:solidFill>
              <a:latin typeface="Times New Roman" pitchFamily="18" charset="0"/>
              <a:cs typeface="Times New Roman" pitchFamily="18" charset="0"/>
            </a:endParaRPr>
          </a:p>
        </p:txBody>
      </p:sp>
      <p:sp>
        <p:nvSpPr>
          <p:cNvPr id="25" name="Rectangle 24"/>
          <p:cNvSpPr/>
          <p:nvPr/>
        </p:nvSpPr>
        <p:spPr>
          <a:xfrm>
            <a:off x="2379277" y="2873570"/>
            <a:ext cx="1692323" cy="60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Convolution operation</a:t>
            </a:r>
            <a:endParaRPr lang="en-US" dirty="0">
              <a:solidFill>
                <a:schemeClr val="tx1"/>
              </a:solidFill>
              <a:latin typeface="Times New Roman" pitchFamily="18" charset="0"/>
              <a:cs typeface="Times New Roman" pitchFamily="18" charset="0"/>
            </a:endParaRPr>
          </a:p>
        </p:txBody>
      </p:sp>
      <p:sp>
        <p:nvSpPr>
          <p:cNvPr id="26" name="Rectangle 25"/>
          <p:cNvSpPr/>
          <p:nvPr/>
        </p:nvSpPr>
        <p:spPr>
          <a:xfrm>
            <a:off x="4409774" y="2873570"/>
            <a:ext cx="1692323" cy="60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Detector</a:t>
            </a:r>
          </a:p>
          <a:p>
            <a:pPr algn="ctr"/>
            <a:r>
              <a:rPr lang="en-US" dirty="0" smtClean="0">
                <a:solidFill>
                  <a:schemeClr val="tx1"/>
                </a:solidFill>
                <a:latin typeface="Times New Roman" pitchFamily="18" charset="0"/>
                <a:cs typeface="Times New Roman" pitchFamily="18" charset="0"/>
              </a:rPr>
              <a:t>Non-linearity</a:t>
            </a:r>
            <a:endParaRPr lang="en-US" dirty="0">
              <a:solidFill>
                <a:schemeClr val="tx1"/>
              </a:solidFill>
              <a:latin typeface="Times New Roman" pitchFamily="18" charset="0"/>
              <a:cs typeface="Times New Roman" pitchFamily="18" charset="0"/>
            </a:endParaRPr>
          </a:p>
        </p:txBody>
      </p:sp>
      <p:sp>
        <p:nvSpPr>
          <p:cNvPr id="27" name="Rectangle 26"/>
          <p:cNvSpPr/>
          <p:nvPr/>
        </p:nvSpPr>
        <p:spPr>
          <a:xfrm>
            <a:off x="6447911" y="2880402"/>
            <a:ext cx="1692323" cy="60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Pooling</a:t>
            </a:r>
            <a:endParaRPr lang="en-US" dirty="0">
              <a:solidFill>
                <a:schemeClr val="tx1"/>
              </a:solidFill>
              <a:latin typeface="Times New Roman" pitchFamily="18" charset="0"/>
              <a:cs typeface="Times New Roman" pitchFamily="18" charset="0"/>
            </a:endParaRPr>
          </a:p>
        </p:txBody>
      </p:sp>
      <p:sp>
        <p:nvSpPr>
          <p:cNvPr id="29" name="Rectangle 28"/>
          <p:cNvSpPr/>
          <p:nvPr/>
        </p:nvSpPr>
        <p:spPr>
          <a:xfrm>
            <a:off x="2379277" y="4021553"/>
            <a:ext cx="1692323" cy="60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Fully connected layer</a:t>
            </a:r>
            <a:endParaRPr lang="en-US" dirty="0">
              <a:solidFill>
                <a:schemeClr val="tx1"/>
              </a:solidFill>
              <a:latin typeface="Times New Roman" pitchFamily="18" charset="0"/>
              <a:cs typeface="Times New Roman" pitchFamily="18" charset="0"/>
            </a:endParaRPr>
          </a:p>
        </p:txBody>
      </p:sp>
      <p:sp>
        <p:nvSpPr>
          <p:cNvPr id="30" name="Rectangle 29"/>
          <p:cNvSpPr/>
          <p:nvPr/>
        </p:nvSpPr>
        <p:spPr>
          <a:xfrm>
            <a:off x="4417414" y="4021553"/>
            <a:ext cx="1692323" cy="60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Normalization</a:t>
            </a:r>
          </a:p>
          <a:p>
            <a:pPr algn="ctr"/>
            <a:r>
              <a:rPr lang="en-US" dirty="0" smtClean="0">
                <a:solidFill>
                  <a:schemeClr val="tx1"/>
                </a:solidFill>
                <a:latin typeface="Times New Roman" pitchFamily="18" charset="0"/>
                <a:cs typeface="Times New Roman" pitchFamily="18" charset="0"/>
              </a:rPr>
              <a:t>(Optional)</a:t>
            </a:r>
            <a:endParaRPr lang="en-US" dirty="0">
              <a:solidFill>
                <a:schemeClr val="tx1"/>
              </a:solidFill>
              <a:latin typeface="Times New Roman" pitchFamily="18" charset="0"/>
              <a:cs typeface="Times New Roman" pitchFamily="18" charset="0"/>
            </a:endParaRPr>
          </a:p>
        </p:txBody>
      </p:sp>
      <p:sp>
        <p:nvSpPr>
          <p:cNvPr id="12" name="Right Arrow 11"/>
          <p:cNvSpPr/>
          <p:nvPr/>
        </p:nvSpPr>
        <p:spPr>
          <a:xfrm>
            <a:off x="2024434" y="3135407"/>
            <a:ext cx="338174" cy="93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4071600" y="3121035"/>
            <a:ext cx="338174" cy="93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6109737" y="3133914"/>
            <a:ext cx="338174" cy="93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4079240" y="4275065"/>
            <a:ext cx="338174" cy="93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2041103" y="4275065"/>
            <a:ext cx="338174" cy="93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8140234" y="3133914"/>
            <a:ext cx="338174" cy="93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8231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51988" y="17611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Convolutional Neural Network</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Content Placeholder 38"/>
          <p:cNvSpPr txBox="1">
            <a:spLocks noGrp="1"/>
          </p:cNvSpPr>
          <p:nvPr>
            <p:ph idx="1"/>
          </p:nvPr>
        </p:nvSpPr>
        <p:spPr>
          <a:xfrm>
            <a:off x="3139056" y="1380035"/>
            <a:ext cx="2292615" cy="369332"/>
          </a:xfrm>
          <a:prstGeom prst="rect">
            <a:avLst/>
          </a:prstGeom>
          <a:noFill/>
        </p:spPr>
        <p:txBody>
          <a:bodyPr wrap="none" rtlCol="0">
            <a:spAutoFit/>
          </a:bodyPr>
          <a:lstStyle/>
          <a:p>
            <a:pPr marL="0" indent="0">
              <a:buNone/>
            </a:pPr>
            <a:r>
              <a:rPr lang="en-US" sz="1800" dirty="0" smtClean="0"/>
              <a:t>Input, e.g. an image</a:t>
            </a:r>
            <a:endParaRPr lang="en-US" sz="1800" dirty="0"/>
          </a:p>
        </p:txBody>
      </p:sp>
      <p:graphicFrame>
        <p:nvGraphicFramePr>
          <p:cNvPr id="40" name="Table 39"/>
          <p:cNvGraphicFramePr>
            <a:graphicFrameLocks noGrp="1"/>
          </p:cNvGraphicFramePr>
          <p:nvPr>
            <p:extLst>
              <p:ext uri="{D42A27DB-BD31-4B8C-83A1-F6EECF244321}">
                <p14:modId xmlns:p14="http://schemas.microsoft.com/office/powerpoint/2010/main" val="81854438"/>
              </p:ext>
            </p:extLst>
          </p:nvPr>
        </p:nvGraphicFramePr>
        <p:xfrm>
          <a:off x="3100133" y="2010186"/>
          <a:ext cx="2283230" cy="18542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456646"/>
                <a:gridCol w="456646"/>
                <a:gridCol w="456646"/>
                <a:gridCol w="456646"/>
                <a:gridCol w="456646"/>
              </a:tblGrid>
              <a:tr h="370840">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5</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c>
                  <a:txBody>
                    <a:bodyPr/>
                    <a:lstStyle/>
                    <a:p>
                      <a:r>
                        <a:rPr lang="en-US" dirty="0" smtClean="0"/>
                        <a:t>4</a:t>
                      </a:r>
                      <a:endParaRPr lang="en-US" dirty="0"/>
                    </a:p>
                  </a:txBody>
                  <a:tcPr>
                    <a:solidFill>
                      <a:schemeClr val="bg1">
                        <a:lumMod val="95000"/>
                      </a:schemeClr>
                    </a:solidFill>
                  </a:tcPr>
                </a:tc>
              </a:tr>
              <a:tr h="370840">
                <a:tc>
                  <a:txBody>
                    <a:bodyPr/>
                    <a:lstStyle/>
                    <a:p>
                      <a:r>
                        <a:rPr lang="en-US" dirty="0" smtClean="0"/>
                        <a:t>6</a:t>
                      </a:r>
                      <a:endParaRPr lang="en-US" dirty="0"/>
                    </a:p>
                  </a:txBody>
                  <a:tcPr>
                    <a:solidFill>
                      <a:schemeClr val="bg1">
                        <a:lumMod val="95000"/>
                      </a:schemeClr>
                    </a:solidFill>
                  </a:tcPr>
                </a:tc>
                <a:tc>
                  <a:txBody>
                    <a:bodyPr/>
                    <a:lstStyle/>
                    <a:p>
                      <a:r>
                        <a:rPr lang="en-US" dirty="0" smtClean="0"/>
                        <a:t>0</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r>
              <a:tr h="370840">
                <a:tc>
                  <a:txBody>
                    <a:bodyPr/>
                    <a:lstStyle/>
                    <a:p>
                      <a:r>
                        <a:rPr lang="en-US" dirty="0" smtClean="0"/>
                        <a:t>6</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6</a:t>
                      </a:r>
                      <a:endParaRPr lang="en-US" dirty="0"/>
                    </a:p>
                  </a:txBody>
                  <a:tcPr>
                    <a:solidFill>
                      <a:schemeClr val="bg1">
                        <a:lumMod val="95000"/>
                      </a:schemeClr>
                    </a:solidFill>
                  </a:tcPr>
                </a:tc>
              </a:tr>
              <a:tr h="370840">
                <a:tc>
                  <a:txBody>
                    <a:bodyPr/>
                    <a:lstStyle/>
                    <a:p>
                      <a:r>
                        <a:rPr lang="en-US" dirty="0" smtClean="0"/>
                        <a:t>7</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r>
              <a:tr h="370840">
                <a:tc>
                  <a:txBody>
                    <a:bodyPr/>
                    <a:lstStyle/>
                    <a:p>
                      <a:r>
                        <a:rPr lang="en-US" dirty="0" smtClean="0"/>
                        <a:t>5</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0</a:t>
                      </a:r>
                      <a:endParaRPr lang="en-US" dirty="0"/>
                    </a:p>
                  </a:txBody>
                  <a:tcPr>
                    <a:solidFill>
                      <a:schemeClr val="bg1">
                        <a:lumMod val="95000"/>
                      </a:schemeClr>
                    </a:solidFill>
                  </a:tcPr>
                </a:tc>
                <a:tc>
                  <a:txBody>
                    <a:bodyPr/>
                    <a:lstStyle/>
                    <a:p>
                      <a:r>
                        <a:rPr lang="en-US" dirty="0" smtClean="0"/>
                        <a:t>0</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r>
            </a:tbl>
          </a:graphicData>
        </a:graphic>
      </p:graphicFrame>
      <p:sp>
        <p:nvSpPr>
          <p:cNvPr id="41" name="TextBox 40"/>
          <p:cNvSpPr txBox="1"/>
          <p:nvPr/>
        </p:nvSpPr>
        <p:spPr>
          <a:xfrm>
            <a:off x="3481338" y="4443355"/>
            <a:ext cx="1582484" cy="369332"/>
          </a:xfrm>
          <a:prstGeom prst="rect">
            <a:avLst/>
          </a:prstGeom>
          <a:noFill/>
        </p:spPr>
        <p:txBody>
          <a:bodyPr wrap="none" rtlCol="0">
            <a:spAutoFit/>
          </a:bodyPr>
          <a:lstStyle/>
          <a:p>
            <a:r>
              <a:rPr lang="en-US" dirty="0" smtClean="0"/>
              <a:t>Filter (Kernel)</a:t>
            </a:r>
            <a:endParaRPr lang="en-US" dirty="0"/>
          </a:p>
        </p:txBody>
      </p:sp>
      <p:graphicFrame>
        <p:nvGraphicFramePr>
          <p:cNvPr id="43" name="Table 42"/>
          <p:cNvGraphicFramePr>
            <a:graphicFrameLocks noGrp="1"/>
          </p:cNvGraphicFramePr>
          <p:nvPr>
            <p:extLst>
              <p:ext uri="{D42A27DB-BD31-4B8C-83A1-F6EECF244321}">
                <p14:modId xmlns:p14="http://schemas.microsoft.com/office/powerpoint/2010/main" val="3739654695"/>
              </p:ext>
            </p:extLst>
          </p:nvPr>
        </p:nvGraphicFramePr>
        <p:xfrm>
          <a:off x="3815934" y="5221332"/>
          <a:ext cx="913292" cy="74168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456646"/>
                <a:gridCol w="456646"/>
              </a:tblGrid>
              <a:tr h="370840">
                <a:tc>
                  <a:txBody>
                    <a:bodyPr/>
                    <a:lstStyle/>
                    <a:p>
                      <a:r>
                        <a:rPr lang="en-US" sz="1200" dirty="0" smtClean="0"/>
                        <a:t>0.2</a:t>
                      </a:r>
                      <a:endParaRPr lang="en-US" sz="1200" dirty="0"/>
                    </a:p>
                  </a:txBody>
                  <a:tcPr anchor="ctr">
                    <a:solidFill>
                      <a:schemeClr val="tx2">
                        <a:lumMod val="20000"/>
                        <a:lumOff val="80000"/>
                      </a:schemeClr>
                    </a:solidFill>
                  </a:tcPr>
                </a:tc>
                <a:tc>
                  <a:txBody>
                    <a:bodyPr/>
                    <a:lstStyle/>
                    <a:p>
                      <a:r>
                        <a:rPr lang="en-US" sz="1200" dirty="0" smtClean="0"/>
                        <a:t>0.7</a:t>
                      </a:r>
                      <a:endParaRPr lang="en-US" sz="1200" dirty="0"/>
                    </a:p>
                  </a:txBody>
                  <a:tcPr anchor="ctr">
                    <a:solidFill>
                      <a:schemeClr val="tx2">
                        <a:lumMod val="20000"/>
                        <a:lumOff val="80000"/>
                      </a:schemeClr>
                    </a:solidFill>
                  </a:tcPr>
                </a:tc>
              </a:tr>
              <a:tr h="370840">
                <a:tc>
                  <a:txBody>
                    <a:bodyPr/>
                    <a:lstStyle/>
                    <a:p>
                      <a:r>
                        <a:rPr lang="en-US" sz="1200" dirty="0" smtClean="0"/>
                        <a:t>-0.5</a:t>
                      </a:r>
                      <a:endParaRPr lang="en-US" sz="1200" dirty="0"/>
                    </a:p>
                  </a:txBody>
                  <a:tcPr anchor="ctr">
                    <a:solidFill>
                      <a:schemeClr val="tx2">
                        <a:lumMod val="20000"/>
                        <a:lumOff val="80000"/>
                      </a:schemeClr>
                    </a:solidFill>
                  </a:tcPr>
                </a:tc>
                <a:tc>
                  <a:txBody>
                    <a:bodyPr/>
                    <a:lstStyle/>
                    <a:p>
                      <a:r>
                        <a:rPr lang="en-US" sz="1200" dirty="0" smtClean="0"/>
                        <a:t>0.7</a:t>
                      </a:r>
                      <a:endParaRPr lang="en-US" sz="1200" dirty="0"/>
                    </a:p>
                  </a:txBody>
                  <a:tcPr anchor="ctr">
                    <a:solidFill>
                      <a:schemeClr val="tx2">
                        <a:lumMod val="20000"/>
                        <a:lumOff val="80000"/>
                      </a:schemeClr>
                    </a:solidFill>
                  </a:tcPr>
                </a:tc>
              </a:tr>
            </a:tbl>
          </a:graphicData>
        </a:graphic>
      </p:graphicFrame>
    </p:spTree>
    <p:extLst>
      <p:ext uri="{BB962C8B-B14F-4D97-AF65-F5344CB8AC3E}">
        <p14:creationId xmlns:p14="http://schemas.microsoft.com/office/powerpoint/2010/main" val="995848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51988" y="17611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Convolutional Neural Network</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Content Placeholder 38"/>
          <p:cNvSpPr txBox="1">
            <a:spLocks noGrp="1"/>
          </p:cNvSpPr>
          <p:nvPr>
            <p:ph idx="1"/>
          </p:nvPr>
        </p:nvSpPr>
        <p:spPr>
          <a:xfrm>
            <a:off x="600572" y="1366387"/>
            <a:ext cx="2408352" cy="369332"/>
          </a:xfrm>
          <a:prstGeom prst="rect">
            <a:avLst/>
          </a:prstGeom>
          <a:noFill/>
        </p:spPr>
        <p:txBody>
          <a:bodyPr wrap="none" rtlCol="0">
            <a:spAutoFit/>
          </a:bodyPr>
          <a:lstStyle/>
          <a:p>
            <a:r>
              <a:rPr lang="en-US" sz="1800" dirty="0" smtClean="0"/>
              <a:t>Input, e.g. an image</a:t>
            </a:r>
            <a:endParaRPr lang="en-US" sz="1800" dirty="0"/>
          </a:p>
        </p:txBody>
      </p:sp>
      <p:graphicFrame>
        <p:nvGraphicFramePr>
          <p:cNvPr id="40" name="Table 39"/>
          <p:cNvGraphicFramePr>
            <a:graphicFrameLocks noGrp="1"/>
          </p:cNvGraphicFramePr>
          <p:nvPr>
            <p:extLst>
              <p:ext uri="{D42A27DB-BD31-4B8C-83A1-F6EECF244321}">
                <p14:modId xmlns:p14="http://schemas.microsoft.com/office/powerpoint/2010/main" val="1682010269"/>
              </p:ext>
            </p:extLst>
          </p:nvPr>
        </p:nvGraphicFramePr>
        <p:xfrm>
          <a:off x="670832" y="1955595"/>
          <a:ext cx="2283230" cy="18542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456646"/>
                <a:gridCol w="456646"/>
                <a:gridCol w="456646"/>
                <a:gridCol w="456646"/>
                <a:gridCol w="456646"/>
              </a:tblGrid>
              <a:tr h="370840">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5</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c>
                  <a:txBody>
                    <a:bodyPr/>
                    <a:lstStyle/>
                    <a:p>
                      <a:r>
                        <a:rPr lang="en-US" dirty="0" smtClean="0"/>
                        <a:t>4</a:t>
                      </a:r>
                      <a:endParaRPr lang="en-US" dirty="0"/>
                    </a:p>
                  </a:txBody>
                  <a:tcPr>
                    <a:solidFill>
                      <a:schemeClr val="bg1">
                        <a:lumMod val="95000"/>
                      </a:schemeClr>
                    </a:solidFill>
                  </a:tcPr>
                </a:tc>
              </a:tr>
              <a:tr h="370840">
                <a:tc>
                  <a:txBody>
                    <a:bodyPr/>
                    <a:lstStyle/>
                    <a:p>
                      <a:r>
                        <a:rPr lang="en-US" dirty="0" smtClean="0"/>
                        <a:t>6</a:t>
                      </a:r>
                      <a:endParaRPr lang="en-US" dirty="0"/>
                    </a:p>
                  </a:txBody>
                  <a:tcPr>
                    <a:solidFill>
                      <a:schemeClr val="bg1">
                        <a:lumMod val="95000"/>
                      </a:schemeClr>
                    </a:solidFill>
                  </a:tcPr>
                </a:tc>
                <a:tc>
                  <a:txBody>
                    <a:bodyPr/>
                    <a:lstStyle/>
                    <a:p>
                      <a:r>
                        <a:rPr lang="en-US" dirty="0" smtClean="0"/>
                        <a:t>0</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r>
              <a:tr h="370840">
                <a:tc>
                  <a:txBody>
                    <a:bodyPr/>
                    <a:lstStyle/>
                    <a:p>
                      <a:r>
                        <a:rPr lang="en-US" dirty="0" smtClean="0"/>
                        <a:t>6</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6</a:t>
                      </a:r>
                      <a:endParaRPr lang="en-US" dirty="0"/>
                    </a:p>
                  </a:txBody>
                  <a:tcPr>
                    <a:solidFill>
                      <a:schemeClr val="bg1">
                        <a:lumMod val="95000"/>
                      </a:schemeClr>
                    </a:solidFill>
                  </a:tcPr>
                </a:tc>
              </a:tr>
              <a:tr h="370840">
                <a:tc>
                  <a:txBody>
                    <a:bodyPr/>
                    <a:lstStyle/>
                    <a:p>
                      <a:r>
                        <a:rPr lang="en-US" dirty="0" smtClean="0"/>
                        <a:t>7</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r>
              <a:tr h="370840">
                <a:tc>
                  <a:txBody>
                    <a:bodyPr/>
                    <a:lstStyle/>
                    <a:p>
                      <a:r>
                        <a:rPr lang="en-US" dirty="0" smtClean="0"/>
                        <a:t>5</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0</a:t>
                      </a:r>
                      <a:endParaRPr lang="en-US" dirty="0"/>
                    </a:p>
                  </a:txBody>
                  <a:tcPr>
                    <a:solidFill>
                      <a:schemeClr val="bg1">
                        <a:lumMod val="95000"/>
                      </a:schemeClr>
                    </a:solidFill>
                  </a:tcPr>
                </a:tc>
                <a:tc>
                  <a:txBody>
                    <a:bodyPr/>
                    <a:lstStyle/>
                    <a:p>
                      <a:r>
                        <a:rPr lang="en-US" dirty="0" smtClean="0"/>
                        <a:t>0</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r>
            </a:tbl>
          </a:graphicData>
        </a:graphic>
      </p:graphicFrame>
      <p:sp>
        <p:nvSpPr>
          <p:cNvPr id="41" name="TextBox 40"/>
          <p:cNvSpPr txBox="1"/>
          <p:nvPr/>
        </p:nvSpPr>
        <p:spPr>
          <a:xfrm>
            <a:off x="970149" y="4111471"/>
            <a:ext cx="1582484" cy="369332"/>
          </a:xfrm>
          <a:prstGeom prst="rect">
            <a:avLst/>
          </a:prstGeom>
          <a:noFill/>
        </p:spPr>
        <p:txBody>
          <a:bodyPr wrap="none" rtlCol="0">
            <a:spAutoFit/>
          </a:bodyPr>
          <a:lstStyle/>
          <a:p>
            <a:r>
              <a:rPr lang="en-US" dirty="0" smtClean="0"/>
              <a:t>Filter (Kernel)</a:t>
            </a:r>
            <a:endParaRPr lang="en-US" dirty="0"/>
          </a:p>
        </p:txBody>
      </p:sp>
      <p:graphicFrame>
        <p:nvGraphicFramePr>
          <p:cNvPr id="43" name="Table 42"/>
          <p:cNvGraphicFramePr>
            <a:graphicFrameLocks noGrp="1"/>
          </p:cNvGraphicFramePr>
          <p:nvPr>
            <p:extLst>
              <p:ext uri="{D42A27DB-BD31-4B8C-83A1-F6EECF244321}">
                <p14:modId xmlns:p14="http://schemas.microsoft.com/office/powerpoint/2010/main" val="1673078806"/>
              </p:ext>
            </p:extLst>
          </p:nvPr>
        </p:nvGraphicFramePr>
        <p:xfrm>
          <a:off x="1304745" y="4798251"/>
          <a:ext cx="913292" cy="74168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456646"/>
                <a:gridCol w="456646"/>
              </a:tblGrid>
              <a:tr h="370840">
                <a:tc>
                  <a:txBody>
                    <a:bodyPr/>
                    <a:lstStyle/>
                    <a:p>
                      <a:r>
                        <a:rPr lang="en-US" sz="1200" dirty="0" smtClean="0"/>
                        <a:t>0.2</a:t>
                      </a:r>
                      <a:endParaRPr lang="en-US" sz="1200" dirty="0"/>
                    </a:p>
                  </a:txBody>
                  <a:tcPr anchor="ctr">
                    <a:solidFill>
                      <a:schemeClr val="tx2">
                        <a:lumMod val="20000"/>
                        <a:lumOff val="80000"/>
                      </a:schemeClr>
                    </a:solidFill>
                  </a:tcPr>
                </a:tc>
                <a:tc>
                  <a:txBody>
                    <a:bodyPr/>
                    <a:lstStyle/>
                    <a:p>
                      <a:r>
                        <a:rPr lang="en-US" sz="1200" dirty="0" smtClean="0"/>
                        <a:t>0.7</a:t>
                      </a:r>
                      <a:endParaRPr lang="en-US" sz="1200" dirty="0"/>
                    </a:p>
                  </a:txBody>
                  <a:tcPr anchor="ctr">
                    <a:solidFill>
                      <a:schemeClr val="tx2">
                        <a:lumMod val="20000"/>
                        <a:lumOff val="80000"/>
                      </a:schemeClr>
                    </a:solidFill>
                  </a:tcPr>
                </a:tc>
              </a:tr>
              <a:tr h="370840">
                <a:tc>
                  <a:txBody>
                    <a:bodyPr/>
                    <a:lstStyle/>
                    <a:p>
                      <a:r>
                        <a:rPr lang="en-US" sz="1200" dirty="0" smtClean="0"/>
                        <a:t>-0.5</a:t>
                      </a:r>
                      <a:endParaRPr lang="en-US" sz="1200" dirty="0"/>
                    </a:p>
                  </a:txBody>
                  <a:tcPr anchor="ctr">
                    <a:solidFill>
                      <a:schemeClr val="tx2">
                        <a:lumMod val="20000"/>
                        <a:lumOff val="80000"/>
                      </a:schemeClr>
                    </a:solidFill>
                  </a:tcPr>
                </a:tc>
                <a:tc>
                  <a:txBody>
                    <a:bodyPr/>
                    <a:lstStyle/>
                    <a:p>
                      <a:r>
                        <a:rPr lang="en-US" sz="1200" dirty="0" smtClean="0"/>
                        <a:t>0.7</a:t>
                      </a:r>
                      <a:endParaRPr lang="en-US" sz="1200" dirty="0"/>
                    </a:p>
                  </a:txBody>
                  <a:tcPr anchor="ctr">
                    <a:solidFill>
                      <a:schemeClr val="tx2">
                        <a:lumMod val="20000"/>
                        <a:lumOff val="80000"/>
                      </a:schemeClr>
                    </a:solidFill>
                  </a:tcPr>
                </a:tc>
              </a:tr>
            </a:tbl>
          </a:graphicData>
        </a:graphic>
      </p:graphicFrame>
      <mc:AlternateContent xmlns:mc="http://schemas.openxmlformats.org/markup-compatibility/2006" xmlns:a14="http://schemas.microsoft.com/office/drawing/2010/main">
        <mc:Choice Requires="a14">
          <p:sp>
            <p:nvSpPr>
              <p:cNvPr id="8" name="Rectangle 7"/>
              <p:cNvSpPr/>
              <p:nvPr/>
            </p:nvSpPr>
            <p:spPr>
              <a:xfrm>
                <a:off x="3261815" y="1950734"/>
                <a:ext cx="5283465"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fi-FI" sz="1600" b="0" i="1" smtClean="0">
                              <a:latin typeface="Cambria Math" charset="0"/>
                            </a:rPr>
                            <m:t>𝑐</m:t>
                          </m:r>
                        </m:e>
                        <m:sub>
                          <m:r>
                            <a:rPr lang="fi-FI" sz="1600" b="0" i="1" smtClean="0">
                              <a:latin typeface="Cambria Math" charset="0"/>
                            </a:rPr>
                            <m:t>1</m:t>
                          </m:r>
                        </m:sub>
                      </m:sSub>
                      <m:r>
                        <a:rPr lang="en-US" sz="1600" i="0">
                          <a:latin typeface="Cambria Math" charset="0"/>
                        </a:rPr>
                        <m:t> =</m:t>
                      </m:r>
                      <m:r>
                        <m:rPr>
                          <m:sty m:val="p"/>
                        </m:rPr>
                        <a:rPr lang="fi-FI" sz="1600" b="0" i="0" smtClean="0">
                          <a:latin typeface="Cambria Math" charset="0"/>
                        </a:rPr>
                        <m:t>f</m:t>
                      </m:r>
                      <m:r>
                        <a:rPr lang="fi-FI" sz="1600" b="0" i="0" smtClean="0">
                          <a:latin typeface="Cambria Math" charset="0"/>
                        </a:rPr>
                        <m:t> (0.2∗1+0.7∗3 −0.5 ∗6+0.</m:t>
                      </m:r>
                      <m:r>
                        <a:rPr lang="fi-FI" sz="1600" b="0" i="0" smtClean="0">
                          <a:latin typeface="Cambria Math"/>
                        </a:rPr>
                        <m:t>7∗0) =  </m:t>
                      </m:r>
                      <m:r>
                        <m:rPr>
                          <m:sty m:val="p"/>
                        </m:rPr>
                        <a:rPr lang="fi-FI" sz="1600" b="0" i="0" smtClean="0">
                          <a:latin typeface="Cambria Math" charset="0"/>
                        </a:rPr>
                        <m:t>f</m:t>
                      </m:r>
                      <m:r>
                        <a:rPr lang="fi-FI" sz="1600" b="0" i="0" smtClean="0">
                          <a:latin typeface="Cambria Math" charset="0"/>
                        </a:rPr>
                        <m:t>(−0.7)</m:t>
                      </m:r>
                    </m:oMath>
                  </m:oMathPara>
                </a14:m>
                <a:endParaRPr lang="en-US" sz="1600" dirty="0"/>
              </a:p>
            </p:txBody>
          </p:sp>
        </mc:Choice>
        <mc:Fallback xmlns="">
          <p:sp>
            <p:nvSpPr>
              <p:cNvPr id="8" name="Rectangle 7"/>
              <p:cNvSpPr>
                <a:spLocks noRot="1" noChangeAspect="1" noMove="1" noResize="1" noEditPoints="1" noAdjustHandles="1" noChangeArrowheads="1" noChangeShapeType="1" noTextEdit="1"/>
              </p:cNvSpPr>
              <p:nvPr/>
            </p:nvSpPr>
            <p:spPr>
              <a:xfrm>
                <a:off x="3261815" y="1950734"/>
                <a:ext cx="5283465" cy="338554"/>
              </a:xfrm>
              <a:prstGeom prst="rect">
                <a:avLst/>
              </a:prstGeom>
              <a:blipFill rotWithShape="1">
                <a:blip r:embed="rId4"/>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391463" y="2455029"/>
                <a:ext cx="5024168"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fi-FI" sz="1600" b="0" i="1" smtClean="0">
                              <a:latin typeface="Cambria Math" charset="0"/>
                            </a:rPr>
                            <m:t>𝑐</m:t>
                          </m:r>
                        </m:e>
                        <m:sub>
                          <m:r>
                            <a:rPr lang="fi-FI" sz="1600" b="0" i="1" smtClean="0">
                              <a:latin typeface="Cambria Math" charset="0"/>
                            </a:rPr>
                            <m:t>2</m:t>
                          </m:r>
                        </m:sub>
                      </m:sSub>
                      <m:r>
                        <a:rPr lang="en-US" sz="1600" i="0">
                          <a:latin typeface="Cambria Math" charset="0"/>
                        </a:rPr>
                        <m:t> =</m:t>
                      </m:r>
                      <m:r>
                        <m:rPr>
                          <m:sty m:val="p"/>
                        </m:rPr>
                        <a:rPr lang="fi-FI" sz="1600" b="0" i="0" smtClean="0">
                          <a:latin typeface="Cambria Math" charset="0"/>
                        </a:rPr>
                        <m:t>f</m:t>
                      </m:r>
                      <m:r>
                        <a:rPr lang="fi-FI" sz="1600" b="0" i="0" smtClean="0">
                          <a:latin typeface="Cambria Math" charset="0"/>
                        </a:rPr>
                        <m:t>(0.2∗3+0.7∗5 −0.5 ∗0+0.7∗2) =  </m:t>
                      </m:r>
                      <m:r>
                        <m:rPr>
                          <m:sty m:val="p"/>
                        </m:rPr>
                        <a:rPr lang="fi-FI" sz="1600" b="0" i="0" smtClean="0">
                          <a:latin typeface="Cambria Math" charset="0"/>
                        </a:rPr>
                        <m:t>f</m:t>
                      </m:r>
                      <m:r>
                        <a:rPr lang="fi-FI" sz="1600" b="0" i="0" smtClean="0">
                          <a:latin typeface="Cambria Math" charset="0"/>
                        </a:rPr>
                        <m:t>(5.5)</m:t>
                      </m:r>
                    </m:oMath>
                  </m:oMathPara>
                </a14:m>
                <a:endParaRPr 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3391463" y="2455029"/>
                <a:ext cx="5024168" cy="338554"/>
              </a:xfrm>
              <a:prstGeom prst="rect">
                <a:avLst/>
              </a:prstGeom>
              <a:blipFill rotWithShape="1">
                <a:blip r:embed="rId5"/>
                <a:stretch>
                  <a:fillRect t="-5455" r="-364" b="-23636"/>
                </a:stretch>
              </a:blipFill>
            </p:spPr>
            <p:txBody>
              <a:bodyPr/>
              <a:lstStyle/>
              <a:p>
                <a:r>
                  <a:rPr lang="en-US">
                    <a:noFill/>
                  </a:rPr>
                  <a:t> </a:t>
                </a:r>
              </a:p>
            </p:txBody>
          </p:sp>
        </mc:Fallback>
      </mc:AlternateContent>
      <p:sp>
        <p:nvSpPr>
          <p:cNvPr id="10" name="TextBox 9"/>
          <p:cNvSpPr txBox="1"/>
          <p:nvPr/>
        </p:nvSpPr>
        <p:spPr>
          <a:xfrm>
            <a:off x="4262703" y="4111471"/>
            <a:ext cx="1197764" cy="307777"/>
          </a:xfrm>
          <a:prstGeom prst="rect">
            <a:avLst/>
          </a:prstGeom>
          <a:noFill/>
        </p:spPr>
        <p:txBody>
          <a:bodyPr wrap="none" rtlCol="0">
            <a:spAutoFit/>
          </a:bodyPr>
          <a:lstStyle/>
          <a:p>
            <a:r>
              <a:rPr lang="en-US" sz="1400" dirty="0" smtClean="0"/>
              <a:t>Feature map</a:t>
            </a:r>
            <a:endParaRPr lang="en-US" sz="1400" dirty="0"/>
          </a:p>
        </p:txBody>
      </p:sp>
      <p:graphicFrame>
        <p:nvGraphicFramePr>
          <p:cNvPr id="11" name="Table 10"/>
          <p:cNvGraphicFramePr>
            <a:graphicFrameLocks noGrp="1"/>
          </p:cNvGraphicFramePr>
          <p:nvPr>
            <p:extLst>
              <p:ext uri="{D42A27DB-BD31-4B8C-83A1-F6EECF244321}">
                <p14:modId xmlns:p14="http://schemas.microsoft.com/office/powerpoint/2010/main" val="3082925805"/>
              </p:ext>
            </p:extLst>
          </p:nvPr>
        </p:nvGraphicFramePr>
        <p:xfrm>
          <a:off x="4076963" y="4480801"/>
          <a:ext cx="2119120" cy="202918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529780"/>
                <a:gridCol w="529780"/>
                <a:gridCol w="529780"/>
                <a:gridCol w="529780"/>
              </a:tblGrid>
              <a:tr h="507295">
                <a:tc>
                  <a:txBody>
                    <a:bodyPr/>
                    <a:lstStyle/>
                    <a:p>
                      <a:r>
                        <a:rPr lang="en-US" sz="1000" dirty="0" smtClean="0"/>
                        <a:t>f(-0.7)</a:t>
                      </a:r>
                      <a:endParaRPr lang="en-US" sz="1000" dirty="0"/>
                    </a:p>
                  </a:txBody>
                  <a:tcPr>
                    <a:solidFill>
                      <a:schemeClr val="bg1">
                        <a:lumMod val="95000"/>
                      </a:schemeClr>
                    </a:solidFill>
                  </a:tcPr>
                </a:tc>
                <a:tc>
                  <a:txBody>
                    <a:bodyPr/>
                    <a:lstStyle/>
                    <a:p>
                      <a:r>
                        <a:rPr lang="en-US" sz="1000" dirty="0" smtClean="0"/>
                        <a:t>f(5.5)</a:t>
                      </a:r>
                      <a:endParaRPr lang="en-US" sz="1000" dirty="0"/>
                    </a:p>
                  </a:txBody>
                  <a:tcPr>
                    <a:solidFill>
                      <a:schemeClr val="bg1">
                        <a:lumMod val="95000"/>
                      </a:schemeClr>
                    </a:solidFill>
                  </a:tcPr>
                </a:tc>
                <a:tc>
                  <a:txBody>
                    <a:bodyPr/>
                    <a:lstStyle/>
                    <a:p>
                      <a:r>
                        <a:rPr lang="en-US" sz="1000" dirty="0" smtClean="0"/>
                        <a:t>…</a:t>
                      </a:r>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r>
              <a:tr h="507295">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r>
              <a:tr h="507295">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r>
              <a:tr h="507295">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r>
            </a:tbl>
          </a:graphicData>
        </a:graphic>
      </p:graphicFrame>
      <p:sp>
        <p:nvSpPr>
          <p:cNvPr id="12" name="TextBox 11"/>
          <p:cNvSpPr txBox="1"/>
          <p:nvPr/>
        </p:nvSpPr>
        <p:spPr>
          <a:xfrm>
            <a:off x="7271817" y="3175412"/>
            <a:ext cx="1154097" cy="461665"/>
          </a:xfrm>
          <a:prstGeom prst="rect">
            <a:avLst/>
          </a:prstGeom>
          <a:noFill/>
          <a:ln>
            <a:solidFill>
              <a:schemeClr val="tx1"/>
            </a:solidFill>
          </a:ln>
        </p:spPr>
        <p:txBody>
          <a:bodyPr wrap="square" rtlCol="0">
            <a:spAutoFit/>
          </a:bodyPr>
          <a:lstStyle/>
          <a:p>
            <a:r>
              <a:rPr lang="en-US" sz="1200" dirty="0" smtClean="0"/>
              <a:t>Note: Bias terms omitted!</a:t>
            </a:r>
            <a:endParaRPr lang="en-US" sz="1200" dirty="0"/>
          </a:p>
        </p:txBody>
      </p:sp>
      <p:sp>
        <p:nvSpPr>
          <p:cNvPr id="13" name="TextBox 12"/>
          <p:cNvSpPr txBox="1"/>
          <p:nvPr/>
        </p:nvSpPr>
        <p:spPr>
          <a:xfrm>
            <a:off x="7307235" y="3992305"/>
            <a:ext cx="1154097" cy="1015663"/>
          </a:xfrm>
          <a:prstGeom prst="rect">
            <a:avLst/>
          </a:prstGeom>
          <a:noFill/>
          <a:ln>
            <a:solidFill>
              <a:schemeClr val="tx1"/>
            </a:solidFill>
          </a:ln>
        </p:spPr>
        <p:txBody>
          <a:bodyPr wrap="square" rtlCol="0">
            <a:spAutoFit/>
          </a:bodyPr>
          <a:lstStyle/>
          <a:p>
            <a:r>
              <a:rPr lang="en-US" sz="1200" dirty="0" smtClean="0"/>
              <a:t>f represents some non-linear activation function</a:t>
            </a:r>
            <a:endParaRPr lang="en-US" sz="1200" dirty="0"/>
          </a:p>
        </p:txBody>
      </p:sp>
    </p:spTree>
    <p:extLst>
      <p:ext uri="{BB962C8B-B14F-4D97-AF65-F5344CB8AC3E}">
        <p14:creationId xmlns:p14="http://schemas.microsoft.com/office/powerpoint/2010/main" val="33490101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51988" y="17611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Convolutional Neural Network</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86603" y="1951630"/>
            <a:ext cx="4725371" cy="394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99797" y="2374710"/>
            <a:ext cx="2271190" cy="532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Max-pooling</a:t>
            </a:r>
            <a:endParaRPr lang="en-US" dirty="0">
              <a:solidFill>
                <a:schemeClr val="tx1"/>
              </a:solidFill>
              <a:latin typeface="Times New Roman" pitchFamily="18" charset="0"/>
              <a:cs typeface="Times New Roman" pitchFamily="18" charset="0"/>
            </a:endParaRPr>
          </a:p>
        </p:txBody>
      </p:sp>
      <p:sp>
        <p:nvSpPr>
          <p:cNvPr id="19" name="Rectangle 18"/>
          <p:cNvSpPr/>
          <p:nvPr/>
        </p:nvSpPr>
        <p:spPr>
          <a:xfrm>
            <a:off x="5199797" y="5038298"/>
            <a:ext cx="2271190" cy="532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Average pooling</a:t>
            </a:r>
            <a:endParaRPr lang="en-US" dirty="0">
              <a:solidFill>
                <a:schemeClr val="tx1"/>
              </a:solidFill>
            </a:endParaRPr>
          </a:p>
        </p:txBody>
      </p:sp>
    </p:spTree>
    <p:extLst>
      <p:ext uri="{BB962C8B-B14F-4D97-AF65-F5344CB8AC3E}">
        <p14:creationId xmlns:p14="http://schemas.microsoft.com/office/powerpoint/2010/main" val="424366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Object 12"/>
          <p:cNvGraphicFramePr>
            <a:graphicFrameLocks noChangeAspect="1"/>
          </p:cNvGraphicFramePr>
          <p:nvPr>
            <p:extLst>
              <p:ext uri="{D42A27DB-BD31-4B8C-83A1-F6EECF244321}">
                <p14:modId xmlns:p14="http://schemas.microsoft.com/office/powerpoint/2010/main" val="1687351754"/>
              </p:ext>
            </p:extLst>
          </p:nvPr>
        </p:nvGraphicFramePr>
        <p:xfrm>
          <a:off x="3437393" y="2894648"/>
          <a:ext cx="5324475" cy="596900"/>
        </p:xfrm>
        <a:graphic>
          <a:graphicData uri="http://schemas.openxmlformats.org/presentationml/2006/ole">
            <mc:AlternateContent xmlns:mc="http://schemas.openxmlformats.org/markup-compatibility/2006">
              <mc:Choice xmlns:v="urn:schemas-microsoft-com:vml" Requires="v">
                <p:oleObj spid="_x0000_s14234" name="方程式" r:id="rId5" imgW="1917360" imgH="215640" progId="Equation.3">
                  <p:embed/>
                </p:oleObj>
              </mc:Choice>
              <mc:Fallback>
                <p:oleObj name="方程式" r:id="rId5" imgW="1917360" imgH="215640" progId="Equation.3">
                  <p:embed/>
                  <p:pic>
                    <p:nvPicPr>
                      <p:cNvPr id="0" name=""/>
                      <p:cNvPicPr>
                        <a:picLocks noChangeAspect="1" noChangeArrowheads="1"/>
                      </p:cNvPicPr>
                      <p:nvPr/>
                    </p:nvPicPr>
                    <p:blipFill>
                      <a:blip r:embed="rId6"/>
                      <a:srcRect/>
                      <a:stretch>
                        <a:fillRect/>
                      </a:stretch>
                    </p:blipFill>
                    <p:spPr bwMode="auto">
                      <a:xfrm>
                        <a:off x="3437393" y="2894648"/>
                        <a:ext cx="5324475" cy="596900"/>
                      </a:xfrm>
                      <a:prstGeom prst="rect">
                        <a:avLst/>
                      </a:prstGeom>
                      <a:noFill/>
                      <a:extLst/>
                    </p:spPr>
                  </p:pic>
                </p:oleObj>
              </mc:Fallback>
            </mc:AlternateContent>
          </a:graphicData>
        </a:graphic>
      </p:graphicFrame>
      <p:sp>
        <p:nvSpPr>
          <p:cNvPr id="15" name="標題 1"/>
          <p:cNvSpPr>
            <a:spLocks noGrp="1"/>
          </p:cNvSpPr>
          <p:nvPr>
            <p:ph type="title"/>
          </p:nvPr>
        </p:nvSpPr>
        <p:spPr>
          <a:xfrm>
            <a:off x="632791" y="791917"/>
            <a:ext cx="7886700" cy="1325563"/>
          </a:xfrm>
        </p:spPr>
        <p:txBody>
          <a:bodyPr/>
          <a:lstStyle/>
          <a:p>
            <a:r>
              <a:rPr lang="en-US" altLang="zh-TW" dirty="0" smtClean="0">
                <a:solidFill>
                  <a:schemeClr val="tx1"/>
                </a:solidFill>
              </a:rPr>
              <a:t>Element of Neural Network </a:t>
            </a:r>
            <a:endParaRPr lang="zh-TW" altLang="en-US" dirty="0">
              <a:solidFill>
                <a:schemeClr val="tx1"/>
              </a:solidFill>
            </a:endParaRPr>
          </a:p>
        </p:txBody>
      </p:sp>
      <mc:AlternateContent xmlns:mc="http://schemas.openxmlformats.org/markup-compatibility/2006" xmlns:a14="http://schemas.microsoft.com/office/drawing/2010/main">
        <mc:Choice Requires="a14">
          <p:sp>
            <p:nvSpPr>
              <p:cNvPr id="16" name="文字方塊 34"/>
              <p:cNvSpPr txBox="1"/>
              <p:nvPr/>
            </p:nvSpPr>
            <p:spPr>
              <a:xfrm>
                <a:off x="4227506" y="1902037"/>
                <a:ext cx="16440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𝑓</m:t>
                      </m:r>
                      <m:r>
                        <a:rPr lang="en-US" altLang="zh-TW" sz="2800" b="0" i="1" smtClean="0">
                          <a:latin typeface="Cambria Math" panose="02040503050406030204" pitchFamily="18" charset="0"/>
                        </a:rPr>
                        <m:t>:</m:t>
                      </m:r>
                      <m:sSup>
                        <m:sSupPr>
                          <m:ctrlPr>
                            <a:rPr lang="en-US" altLang="zh-TW" sz="2800" b="0" i="1" smtClean="0">
                              <a:latin typeface="Cambria Math"/>
                            </a:rPr>
                          </m:ctrlPr>
                        </m:sSupPr>
                        <m:e>
                          <m:r>
                            <a:rPr lang="en-US" altLang="zh-TW" sz="2800" b="0" i="1" smtClean="0">
                              <a:latin typeface="Cambria Math" panose="02040503050406030204" pitchFamily="18" charset="0"/>
                            </a:rPr>
                            <m:t>𝑅</m:t>
                          </m:r>
                        </m:e>
                        <m:sup>
                          <m:r>
                            <a:rPr lang="en-US" altLang="zh-TW" sz="2800" b="0" i="1" smtClean="0">
                              <a:latin typeface="Cambria Math" panose="02040503050406030204" pitchFamily="18" charset="0"/>
                            </a:rPr>
                            <m:t>𝐾</m:t>
                          </m:r>
                        </m:sup>
                      </m:sSup>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𝑅</m:t>
                      </m:r>
                    </m:oMath>
                  </m:oMathPara>
                </a14:m>
                <a:endParaRPr lang="zh-TW" altLang="en-US" sz="2800" dirty="0"/>
              </a:p>
            </p:txBody>
          </p:sp>
        </mc:Choice>
        <mc:Fallback xmlns="">
          <p:sp>
            <p:nvSpPr>
              <p:cNvPr id="16" name="文字方塊 34"/>
              <p:cNvSpPr txBox="1">
                <a:spLocks noRot="1" noChangeAspect="1" noMove="1" noResize="1" noEditPoints="1" noAdjustHandles="1" noChangeArrowheads="1" noChangeShapeType="1" noTextEdit="1"/>
              </p:cNvSpPr>
              <p:nvPr/>
            </p:nvSpPr>
            <p:spPr>
              <a:xfrm>
                <a:off x="4227506" y="1902037"/>
                <a:ext cx="1644040" cy="430887"/>
              </a:xfrm>
              <a:prstGeom prst="rect">
                <a:avLst/>
              </a:prstGeom>
              <a:blipFill rotWithShape="1">
                <a:blip r:embed="rId7"/>
                <a:stretch>
                  <a:fillRect t="-23944" r="-16296" b="-49296"/>
                </a:stretch>
              </a:blipFill>
            </p:spPr>
            <p:txBody>
              <a:bodyPr/>
              <a:lstStyle/>
              <a:p>
                <a:r>
                  <a:rPr lang="en-US">
                    <a:noFill/>
                  </a:rPr>
                  <a:t> </a:t>
                </a:r>
              </a:p>
            </p:txBody>
          </p:sp>
        </mc:Fallback>
      </mc:AlternateContent>
      <p:sp>
        <p:nvSpPr>
          <p:cNvPr id="17" name="矩形 25"/>
          <p:cNvSpPr/>
          <p:nvPr/>
        </p:nvSpPr>
        <p:spPr>
          <a:xfrm>
            <a:off x="2082333" y="2938572"/>
            <a:ext cx="622890" cy="22193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8" name="直線單箭頭接點 35"/>
          <p:cNvCxnSpPr/>
          <p:nvPr/>
        </p:nvCxnSpPr>
        <p:spPr>
          <a:xfrm flipV="1">
            <a:off x="5697288" y="4441558"/>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3"/>
          <p:cNvSpPr/>
          <p:nvPr/>
        </p:nvSpPr>
        <p:spPr>
          <a:xfrm>
            <a:off x="3771942" y="5463176"/>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 name="矩形 4"/>
          <p:cNvSpPr/>
          <p:nvPr/>
        </p:nvSpPr>
        <p:spPr>
          <a:xfrm>
            <a:off x="1097648" y="2850704"/>
            <a:ext cx="596697" cy="28070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21" name="直線單箭頭接點 5"/>
          <p:cNvCxnSpPr>
            <a:stCxn id="33" idx="3"/>
            <a:endCxn id="35" idx="1"/>
          </p:cNvCxnSpPr>
          <p:nvPr/>
        </p:nvCxnSpPr>
        <p:spPr>
          <a:xfrm flipV="1">
            <a:off x="1686725" y="4452003"/>
            <a:ext cx="2145559" cy="788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橢圓 6"/>
          <p:cNvSpPr/>
          <p:nvPr/>
        </p:nvSpPr>
        <p:spPr>
          <a:xfrm>
            <a:off x="4986856" y="3943097"/>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23" name="Object 12"/>
          <p:cNvGraphicFramePr>
            <a:graphicFrameLocks noChangeAspect="1"/>
          </p:cNvGraphicFramePr>
          <p:nvPr>
            <p:extLst>
              <p:ext uri="{D42A27DB-BD31-4B8C-83A1-F6EECF244321}">
                <p14:modId xmlns:p14="http://schemas.microsoft.com/office/powerpoint/2010/main" val="3751567838"/>
              </p:ext>
            </p:extLst>
          </p:nvPr>
        </p:nvGraphicFramePr>
        <p:xfrm>
          <a:off x="4515922" y="4054524"/>
          <a:ext cx="352425" cy="350837"/>
        </p:xfrm>
        <a:graphic>
          <a:graphicData uri="http://schemas.openxmlformats.org/presentationml/2006/ole">
            <mc:AlternateContent xmlns:mc="http://schemas.openxmlformats.org/markup-compatibility/2006">
              <mc:Choice xmlns:v="urn:schemas-microsoft-com:vml" Requires="v">
                <p:oleObj spid="_x0000_s14235" name="方程式" r:id="rId8" imgW="126720" imgH="126720" progId="Equation.3">
                  <p:embed/>
                </p:oleObj>
              </mc:Choice>
              <mc:Fallback>
                <p:oleObj name="方程式" r:id="rId8" imgW="126720" imgH="126720" progId="Equation.3">
                  <p:embed/>
                  <p:pic>
                    <p:nvPicPr>
                      <p:cNvPr id="0" name=""/>
                      <p:cNvPicPr>
                        <a:picLocks noChangeAspect="1" noChangeArrowheads="1"/>
                      </p:cNvPicPr>
                      <p:nvPr/>
                    </p:nvPicPr>
                    <p:blipFill>
                      <a:blip r:embed="rId9"/>
                      <a:srcRect/>
                      <a:stretch>
                        <a:fillRect/>
                      </a:stretch>
                    </p:blipFill>
                    <p:spPr bwMode="auto">
                      <a:xfrm>
                        <a:off x="4515922" y="4054524"/>
                        <a:ext cx="352425" cy="350837"/>
                      </a:xfrm>
                      <a:prstGeom prst="rect">
                        <a:avLst/>
                      </a:prstGeom>
                      <a:noFill/>
                      <a:extLst/>
                    </p:spPr>
                  </p:pic>
                </p:oleObj>
              </mc:Fallback>
            </mc:AlternateContent>
          </a:graphicData>
        </a:graphic>
      </p:graphicFrame>
      <p:graphicFrame>
        <p:nvGraphicFramePr>
          <p:cNvPr id="24" name="Object 12"/>
          <p:cNvGraphicFramePr>
            <a:graphicFrameLocks noChangeAspect="1"/>
          </p:cNvGraphicFramePr>
          <p:nvPr>
            <p:extLst>
              <p:ext uri="{D42A27DB-BD31-4B8C-83A1-F6EECF244321}">
                <p14:modId xmlns:p14="http://schemas.microsoft.com/office/powerpoint/2010/main" val="1745816821"/>
              </p:ext>
            </p:extLst>
          </p:nvPr>
        </p:nvGraphicFramePr>
        <p:xfrm>
          <a:off x="2140424" y="2959301"/>
          <a:ext cx="493713" cy="595313"/>
        </p:xfrm>
        <a:graphic>
          <a:graphicData uri="http://schemas.openxmlformats.org/presentationml/2006/ole">
            <mc:AlternateContent xmlns:mc="http://schemas.openxmlformats.org/markup-compatibility/2006">
              <mc:Choice xmlns:v="urn:schemas-microsoft-com:vml" Requires="v">
                <p:oleObj spid="_x0000_s14236" name="方程式" r:id="rId10" imgW="177480" imgH="215640" progId="Equation.3">
                  <p:embed/>
                </p:oleObj>
              </mc:Choice>
              <mc:Fallback>
                <p:oleObj name="方程式" r:id="rId10" imgW="177480" imgH="215640" progId="Equation.3">
                  <p:embed/>
                  <p:pic>
                    <p:nvPicPr>
                      <p:cNvPr id="0" name=""/>
                      <p:cNvPicPr>
                        <a:picLocks noChangeAspect="1" noChangeArrowheads="1"/>
                      </p:cNvPicPr>
                      <p:nvPr/>
                    </p:nvPicPr>
                    <p:blipFill>
                      <a:blip r:embed="rId11"/>
                      <a:srcRect/>
                      <a:stretch>
                        <a:fillRect/>
                      </a:stretch>
                    </p:blipFill>
                    <p:spPr bwMode="auto">
                      <a:xfrm>
                        <a:off x="2140424" y="2959301"/>
                        <a:ext cx="493713" cy="595313"/>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761785901"/>
              </p:ext>
            </p:extLst>
          </p:nvPr>
        </p:nvGraphicFramePr>
        <p:xfrm>
          <a:off x="2144274" y="3595555"/>
          <a:ext cx="528638" cy="595313"/>
        </p:xfrm>
        <a:graphic>
          <a:graphicData uri="http://schemas.openxmlformats.org/presentationml/2006/ole">
            <mc:AlternateContent xmlns:mc="http://schemas.openxmlformats.org/markup-compatibility/2006">
              <mc:Choice xmlns:v="urn:schemas-microsoft-com:vml" Requires="v">
                <p:oleObj spid="_x0000_s14237" name="方程式" r:id="rId12" imgW="190440" imgH="215640" progId="Equation.3">
                  <p:embed/>
                </p:oleObj>
              </mc:Choice>
              <mc:Fallback>
                <p:oleObj name="方程式" r:id="rId12" imgW="190440" imgH="215640" progId="Equation.3">
                  <p:embed/>
                  <p:pic>
                    <p:nvPicPr>
                      <p:cNvPr id="0" name=""/>
                      <p:cNvPicPr>
                        <a:picLocks noChangeAspect="1" noChangeArrowheads="1"/>
                      </p:cNvPicPr>
                      <p:nvPr/>
                    </p:nvPicPr>
                    <p:blipFill>
                      <a:blip r:embed="rId13"/>
                      <a:srcRect/>
                      <a:stretch>
                        <a:fillRect/>
                      </a:stretch>
                    </p:blipFill>
                    <p:spPr bwMode="auto">
                      <a:xfrm>
                        <a:off x="2144274" y="3595555"/>
                        <a:ext cx="528638" cy="595313"/>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504797261"/>
              </p:ext>
            </p:extLst>
          </p:nvPr>
        </p:nvGraphicFramePr>
        <p:xfrm>
          <a:off x="2140424" y="4374405"/>
          <a:ext cx="598487" cy="595312"/>
        </p:xfrm>
        <a:graphic>
          <a:graphicData uri="http://schemas.openxmlformats.org/presentationml/2006/ole">
            <mc:AlternateContent xmlns:mc="http://schemas.openxmlformats.org/markup-compatibility/2006">
              <mc:Choice xmlns:v="urn:schemas-microsoft-com:vml" Requires="v">
                <p:oleObj spid="_x0000_s14238" name="方程式" r:id="rId14" imgW="215640" imgH="215640" progId="Equation.3">
                  <p:embed/>
                </p:oleObj>
              </mc:Choice>
              <mc:Fallback>
                <p:oleObj name="方程式" r:id="rId14" imgW="215640" imgH="215640" progId="Equation.3">
                  <p:embed/>
                  <p:pic>
                    <p:nvPicPr>
                      <p:cNvPr id="0" name=""/>
                      <p:cNvPicPr>
                        <a:picLocks noChangeAspect="1" noChangeArrowheads="1"/>
                      </p:cNvPicPr>
                      <p:nvPr/>
                    </p:nvPicPr>
                    <p:blipFill>
                      <a:blip r:embed="rId15"/>
                      <a:srcRect/>
                      <a:stretch>
                        <a:fillRect/>
                      </a:stretch>
                    </p:blipFill>
                    <p:spPr bwMode="auto">
                      <a:xfrm>
                        <a:off x="2140424" y="4374405"/>
                        <a:ext cx="598487" cy="595312"/>
                      </a:xfrm>
                      <a:prstGeom prst="rect">
                        <a:avLst/>
                      </a:prstGeom>
                      <a:noFill/>
                      <a:extLst/>
                    </p:spPr>
                  </p:pic>
                </p:oleObj>
              </mc:Fallback>
            </mc:AlternateContent>
          </a:graphicData>
        </a:graphic>
      </p:graphicFrame>
      <p:cxnSp>
        <p:nvCxnSpPr>
          <p:cNvPr id="27" name="直線單箭頭接點 11"/>
          <p:cNvCxnSpPr/>
          <p:nvPr/>
        </p:nvCxnSpPr>
        <p:spPr>
          <a:xfrm flipV="1">
            <a:off x="4173798" y="4421401"/>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12"/>
          <p:cNvCxnSpPr>
            <a:stCxn id="32" idx="3"/>
            <a:endCxn id="35" idx="1"/>
          </p:cNvCxnSpPr>
          <p:nvPr/>
        </p:nvCxnSpPr>
        <p:spPr>
          <a:xfrm>
            <a:off x="1674694" y="4024747"/>
            <a:ext cx="2157590" cy="4272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13"/>
          <p:cNvCxnSpPr>
            <a:endCxn id="35" idx="1"/>
          </p:cNvCxnSpPr>
          <p:nvPr/>
        </p:nvCxnSpPr>
        <p:spPr>
          <a:xfrm>
            <a:off x="1694345" y="3166471"/>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14"/>
          <p:cNvSpPr txBox="1"/>
          <p:nvPr/>
        </p:nvSpPr>
        <p:spPr>
          <a:xfrm rot="5400000">
            <a:off x="1104498" y="4511686"/>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aphicFrame>
        <p:nvGraphicFramePr>
          <p:cNvPr id="31" name="Object 12"/>
          <p:cNvGraphicFramePr>
            <a:graphicFrameLocks noChangeAspect="1"/>
          </p:cNvGraphicFramePr>
          <p:nvPr>
            <p:extLst>
              <p:ext uri="{D42A27DB-BD31-4B8C-83A1-F6EECF244321}">
                <p14:modId xmlns:p14="http://schemas.microsoft.com/office/powerpoint/2010/main" val="64845543"/>
              </p:ext>
            </p:extLst>
          </p:nvPr>
        </p:nvGraphicFramePr>
        <p:xfrm>
          <a:off x="1179394" y="2807928"/>
          <a:ext cx="495300" cy="630238"/>
        </p:xfrm>
        <a:graphic>
          <a:graphicData uri="http://schemas.openxmlformats.org/presentationml/2006/ole">
            <mc:AlternateContent xmlns:mc="http://schemas.openxmlformats.org/markup-compatibility/2006">
              <mc:Choice xmlns:v="urn:schemas-microsoft-com:vml" Requires="v">
                <p:oleObj spid="_x0000_s14239" name="方程式" r:id="rId16" imgW="177480" imgH="228600" progId="Equation.3">
                  <p:embed/>
                </p:oleObj>
              </mc:Choice>
              <mc:Fallback>
                <p:oleObj name="方程式" r:id="rId16" imgW="177480" imgH="228600" progId="Equation.3">
                  <p:embed/>
                  <p:pic>
                    <p:nvPicPr>
                      <p:cNvPr id="0" name=""/>
                      <p:cNvPicPr>
                        <a:picLocks noChangeAspect="1" noChangeArrowheads="1"/>
                      </p:cNvPicPr>
                      <p:nvPr/>
                    </p:nvPicPr>
                    <p:blipFill>
                      <a:blip r:embed="rId17"/>
                      <a:srcRect/>
                      <a:stretch>
                        <a:fillRect/>
                      </a:stretch>
                    </p:blipFill>
                    <p:spPr bwMode="auto">
                      <a:xfrm>
                        <a:off x="1179394" y="2807928"/>
                        <a:ext cx="495300" cy="630238"/>
                      </a:xfrm>
                      <a:prstGeom prst="rect">
                        <a:avLst/>
                      </a:prstGeom>
                      <a:noFill/>
                      <a:extLst/>
                    </p:spPr>
                  </p:pic>
                </p:oleObj>
              </mc:Fallback>
            </mc:AlternateContent>
          </a:graphicData>
        </a:graphic>
      </p:graphicFrame>
      <p:graphicFrame>
        <p:nvGraphicFramePr>
          <p:cNvPr id="32" name="Object 12"/>
          <p:cNvGraphicFramePr>
            <a:graphicFrameLocks noChangeAspect="1"/>
          </p:cNvGraphicFramePr>
          <p:nvPr>
            <p:extLst>
              <p:ext uri="{D42A27DB-BD31-4B8C-83A1-F6EECF244321}">
                <p14:modId xmlns:p14="http://schemas.microsoft.com/office/powerpoint/2010/main" val="531019123"/>
              </p:ext>
            </p:extLst>
          </p:nvPr>
        </p:nvGraphicFramePr>
        <p:xfrm>
          <a:off x="1179394" y="3709628"/>
          <a:ext cx="495300" cy="630238"/>
        </p:xfrm>
        <a:graphic>
          <a:graphicData uri="http://schemas.openxmlformats.org/presentationml/2006/ole">
            <mc:AlternateContent xmlns:mc="http://schemas.openxmlformats.org/markup-compatibility/2006">
              <mc:Choice xmlns:v="urn:schemas-microsoft-com:vml" Requires="v">
                <p:oleObj spid="_x0000_s14240" name="方程式" r:id="rId18" imgW="177480" imgH="228600" progId="Equation.3">
                  <p:embed/>
                </p:oleObj>
              </mc:Choice>
              <mc:Fallback>
                <p:oleObj name="方程式" r:id="rId18" imgW="177480" imgH="228600" progId="Equation.3">
                  <p:embed/>
                  <p:pic>
                    <p:nvPicPr>
                      <p:cNvPr id="0" name=""/>
                      <p:cNvPicPr>
                        <a:picLocks noChangeAspect="1" noChangeArrowheads="1"/>
                      </p:cNvPicPr>
                      <p:nvPr/>
                    </p:nvPicPr>
                    <p:blipFill>
                      <a:blip r:embed="rId19"/>
                      <a:srcRect/>
                      <a:stretch>
                        <a:fillRect/>
                      </a:stretch>
                    </p:blipFill>
                    <p:spPr bwMode="auto">
                      <a:xfrm>
                        <a:off x="1179394" y="3709628"/>
                        <a:ext cx="495300" cy="630238"/>
                      </a:xfrm>
                      <a:prstGeom prst="rect">
                        <a:avLst/>
                      </a:prstGeom>
                      <a:noFill/>
                      <a:extLst/>
                    </p:spPr>
                  </p:pic>
                </p:oleObj>
              </mc:Fallback>
            </mc:AlternateContent>
          </a:graphicData>
        </a:graphic>
      </p:graphicFrame>
      <p:graphicFrame>
        <p:nvGraphicFramePr>
          <p:cNvPr id="33" name="Object 12"/>
          <p:cNvGraphicFramePr>
            <a:graphicFrameLocks noChangeAspect="1"/>
          </p:cNvGraphicFramePr>
          <p:nvPr>
            <p:extLst>
              <p:ext uri="{D42A27DB-BD31-4B8C-83A1-F6EECF244321}">
                <p14:modId xmlns:p14="http://schemas.microsoft.com/office/powerpoint/2010/main" val="2023201766"/>
              </p:ext>
            </p:extLst>
          </p:nvPr>
        </p:nvGraphicFramePr>
        <p:xfrm>
          <a:off x="1153325" y="4925746"/>
          <a:ext cx="533400" cy="630238"/>
        </p:xfrm>
        <a:graphic>
          <a:graphicData uri="http://schemas.openxmlformats.org/presentationml/2006/ole">
            <mc:AlternateContent xmlns:mc="http://schemas.openxmlformats.org/markup-compatibility/2006">
              <mc:Choice xmlns:v="urn:schemas-microsoft-com:vml" Requires="v">
                <p:oleObj spid="_x0000_s14241" name="方程式" r:id="rId20" imgW="190440" imgH="228600" progId="Equation.3">
                  <p:embed/>
                </p:oleObj>
              </mc:Choice>
              <mc:Fallback>
                <p:oleObj name="方程式" r:id="rId20" imgW="190440" imgH="228600" progId="Equation.3">
                  <p:embed/>
                  <p:pic>
                    <p:nvPicPr>
                      <p:cNvPr id="0" name=""/>
                      <p:cNvPicPr>
                        <a:picLocks noChangeAspect="1" noChangeArrowheads="1"/>
                      </p:cNvPicPr>
                      <p:nvPr/>
                    </p:nvPicPr>
                    <p:blipFill>
                      <a:blip r:embed="rId21"/>
                      <a:srcRect/>
                      <a:stretch>
                        <a:fillRect/>
                      </a:stretch>
                    </p:blipFill>
                    <p:spPr bwMode="auto">
                      <a:xfrm>
                        <a:off x="1153325" y="4925746"/>
                        <a:ext cx="533400" cy="630238"/>
                      </a:xfrm>
                      <a:prstGeom prst="rect">
                        <a:avLst/>
                      </a:prstGeom>
                      <a:noFill/>
                      <a:extLst/>
                    </p:spPr>
                  </p:pic>
                </p:oleObj>
              </mc:Fallback>
            </mc:AlternateContent>
          </a:graphicData>
        </a:graphic>
      </p:graphicFrame>
      <p:grpSp>
        <p:nvGrpSpPr>
          <p:cNvPr id="34" name="群組 20"/>
          <p:cNvGrpSpPr/>
          <p:nvPr/>
        </p:nvGrpSpPr>
        <p:grpSpPr>
          <a:xfrm>
            <a:off x="3832284" y="4191843"/>
            <a:ext cx="520319" cy="520319"/>
            <a:chOff x="3342651" y="3507082"/>
            <a:chExt cx="520319" cy="520319"/>
          </a:xfrm>
        </p:grpSpPr>
        <p:sp>
          <p:nvSpPr>
            <p:cNvPr id="35"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36"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4242" name="方程式" r:id="rId22" imgW="139680" imgH="139680" progId="Equation.3">
                    <p:embed/>
                  </p:oleObj>
                </mc:Choice>
                <mc:Fallback>
                  <p:oleObj name="方程式" r:id="rId22" imgW="139680" imgH="139680" progId="Equation.3">
                    <p:embed/>
                    <p:pic>
                      <p:nvPicPr>
                        <p:cNvPr id="0" name=""/>
                        <p:cNvPicPr>
                          <a:picLocks noChangeAspect="1" noChangeArrowheads="1"/>
                        </p:cNvPicPr>
                        <p:nvPr/>
                      </p:nvPicPr>
                      <p:blipFill>
                        <a:blip r:embed="rId23"/>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37" name="Object 12"/>
          <p:cNvGraphicFramePr>
            <a:graphicFrameLocks noChangeAspect="1"/>
          </p:cNvGraphicFramePr>
          <p:nvPr>
            <p:extLst>
              <p:ext uri="{D42A27DB-BD31-4B8C-83A1-F6EECF244321}">
                <p14:modId xmlns:p14="http://schemas.microsoft.com/office/powerpoint/2010/main" val="3818676289"/>
              </p:ext>
            </p:extLst>
          </p:nvPr>
        </p:nvGraphicFramePr>
        <p:xfrm>
          <a:off x="3889980" y="5545694"/>
          <a:ext cx="354012" cy="488950"/>
        </p:xfrm>
        <a:graphic>
          <a:graphicData uri="http://schemas.openxmlformats.org/presentationml/2006/ole">
            <mc:AlternateContent xmlns:mc="http://schemas.openxmlformats.org/markup-compatibility/2006">
              <mc:Choice xmlns:v="urn:schemas-microsoft-com:vml" Requires="v">
                <p:oleObj spid="_x0000_s14243" name="方程式" r:id="rId24" imgW="126720" imgH="177480" progId="Equation.3">
                  <p:embed/>
                </p:oleObj>
              </mc:Choice>
              <mc:Fallback>
                <p:oleObj name="方程式" r:id="rId24" imgW="126720" imgH="177480" progId="Equation.3">
                  <p:embed/>
                  <p:pic>
                    <p:nvPicPr>
                      <p:cNvPr id="0" name=""/>
                      <p:cNvPicPr>
                        <a:picLocks noChangeAspect="1" noChangeArrowheads="1"/>
                      </p:cNvPicPr>
                      <p:nvPr/>
                    </p:nvPicPr>
                    <p:blipFill>
                      <a:blip r:embed="rId25"/>
                      <a:srcRect/>
                      <a:stretch>
                        <a:fillRect/>
                      </a:stretch>
                    </p:blipFill>
                    <p:spPr bwMode="auto">
                      <a:xfrm>
                        <a:off x="3889980" y="5545694"/>
                        <a:ext cx="354012" cy="488950"/>
                      </a:xfrm>
                      <a:prstGeom prst="rect">
                        <a:avLst/>
                      </a:prstGeom>
                      <a:noFill/>
                      <a:extLst/>
                    </p:spPr>
                  </p:pic>
                </p:oleObj>
              </mc:Fallback>
            </mc:AlternateContent>
          </a:graphicData>
        </a:graphic>
      </p:graphicFrame>
      <p:cxnSp>
        <p:nvCxnSpPr>
          <p:cNvPr id="38" name="直線單箭頭接點 24"/>
          <p:cNvCxnSpPr/>
          <p:nvPr/>
        </p:nvCxnSpPr>
        <p:spPr>
          <a:xfrm flipV="1">
            <a:off x="4083491" y="4722606"/>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bject 12"/>
          <p:cNvGraphicFramePr>
            <a:graphicFrameLocks noChangeAspect="1"/>
          </p:cNvGraphicFramePr>
          <p:nvPr>
            <p:extLst>
              <p:ext uri="{D42A27DB-BD31-4B8C-83A1-F6EECF244321}">
                <p14:modId xmlns:p14="http://schemas.microsoft.com/office/powerpoint/2010/main" val="3229460559"/>
              </p:ext>
            </p:extLst>
          </p:nvPr>
        </p:nvGraphicFramePr>
        <p:xfrm>
          <a:off x="5054247" y="4138661"/>
          <a:ext cx="787400" cy="533400"/>
        </p:xfrm>
        <a:graphic>
          <a:graphicData uri="http://schemas.openxmlformats.org/presentationml/2006/ole">
            <mc:AlternateContent xmlns:mc="http://schemas.openxmlformats.org/markup-compatibility/2006">
              <mc:Choice xmlns:v="urn:schemas-microsoft-com:vml" Requires="v">
                <p:oleObj spid="_x0000_s14244" name="方程式" r:id="rId26" imgW="317160" imgH="215640" progId="Equation.3">
                  <p:embed/>
                </p:oleObj>
              </mc:Choice>
              <mc:Fallback>
                <p:oleObj name="方程式" r:id="rId26" imgW="317160" imgH="215640" progId="Equation.3">
                  <p:embed/>
                  <p:pic>
                    <p:nvPicPr>
                      <p:cNvPr id="0" name=""/>
                      <p:cNvPicPr>
                        <a:picLocks noChangeAspect="1" noChangeArrowheads="1"/>
                      </p:cNvPicPr>
                      <p:nvPr/>
                    </p:nvPicPr>
                    <p:blipFill>
                      <a:blip r:embed="rId27"/>
                      <a:srcRect/>
                      <a:stretch>
                        <a:fillRect/>
                      </a:stretch>
                    </p:blipFill>
                    <p:spPr bwMode="auto">
                      <a:xfrm>
                        <a:off x="5054247" y="4138661"/>
                        <a:ext cx="787400" cy="533400"/>
                      </a:xfrm>
                      <a:prstGeom prst="rect">
                        <a:avLst/>
                      </a:prstGeom>
                      <a:noFill/>
                      <a:extLst/>
                    </p:spPr>
                  </p:pic>
                </p:oleObj>
              </mc:Fallback>
            </mc:AlternateContent>
          </a:graphicData>
        </a:graphic>
      </p:graphicFrame>
      <p:sp>
        <p:nvSpPr>
          <p:cNvPr id="40" name="文字方塊 33"/>
          <p:cNvSpPr txBox="1"/>
          <p:nvPr/>
        </p:nvSpPr>
        <p:spPr>
          <a:xfrm>
            <a:off x="3667975" y="6056796"/>
            <a:ext cx="798022" cy="461665"/>
          </a:xfrm>
          <a:prstGeom prst="rect">
            <a:avLst/>
          </a:prstGeom>
          <a:noFill/>
        </p:spPr>
        <p:txBody>
          <a:bodyPr wrap="square" rtlCol="0">
            <a:spAutoFit/>
          </a:bodyPr>
          <a:lstStyle/>
          <a:p>
            <a:pPr algn="ctr"/>
            <a:r>
              <a:rPr lang="en-US" altLang="zh-TW" sz="2400" dirty="0" smtClean="0">
                <a:solidFill>
                  <a:srgbClr val="0000FF"/>
                </a:solidFill>
              </a:rPr>
              <a:t>bias</a:t>
            </a:r>
            <a:endParaRPr lang="zh-TW" altLang="en-US" sz="2400" dirty="0">
              <a:solidFill>
                <a:srgbClr val="0000FF"/>
              </a:solidFill>
            </a:endParaRPr>
          </a:p>
        </p:txBody>
      </p:sp>
      <p:graphicFrame>
        <p:nvGraphicFramePr>
          <p:cNvPr id="41" name="Object 12"/>
          <p:cNvGraphicFramePr>
            <a:graphicFrameLocks noChangeAspect="1"/>
          </p:cNvGraphicFramePr>
          <p:nvPr>
            <p:extLst>
              <p:ext uri="{D42A27DB-BD31-4B8C-83A1-F6EECF244321}">
                <p14:modId xmlns:p14="http://schemas.microsoft.com/office/powerpoint/2010/main" val="363109372"/>
              </p:ext>
            </p:extLst>
          </p:nvPr>
        </p:nvGraphicFramePr>
        <p:xfrm>
          <a:off x="6563805" y="4232275"/>
          <a:ext cx="352425" cy="385763"/>
        </p:xfrm>
        <a:graphic>
          <a:graphicData uri="http://schemas.openxmlformats.org/presentationml/2006/ole">
            <mc:AlternateContent xmlns:mc="http://schemas.openxmlformats.org/markup-compatibility/2006">
              <mc:Choice xmlns:v="urn:schemas-microsoft-com:vml" Requires="v">
                <p:oleObj spid="_x0000_s14245" name="方程式" r:id="rId28" imgW="126720" imgH="139680" progId="Equation.3">
                  <p:embed/>
                </p:oleObj>
              </mc:Choice>
              <mc:Fallback>
                <p:oleObj name="方程式" r:id="rId28" imgW="126720" imgH="139680" progId="Equation.3">
                  <p:embed/>
                  <p:pic>
                    <p:nvPicPr>
                      <p:cNvPr id="0" name=""/>
                      <p:cNvPicPr>
                        <a:picLocks noChangeAspect="1" noChangeArrowheads="1"/>
                      </p:cNvPicPr>
                      <p:nvPr/>
                    </p:nvPicPr>
                    <p:blipFill>
                      <a:blip r:embed="rId29"/>
                      <a:srcRect/>
                      <a:stretch>
                        <a:fillRect/>
                      </a:stretch>
                    </p:blipFill>
                    <p:spPr bwMode="auto">
                      <a:xfrm>
                        <a:off x="6563805" y="4232275"/>
                        <a:ext cx="352425" cy="385763"/>
                      </a:xfrm>
                      <a:prstGeom prst="rect">
                        <a:avLst/>
                      </a:prstGeom>
                      <a:noFill/>
                      <a:extLst/>
                    </p:spPr>
                  </p:pic>
                </p:oleObj>
              </mc:Fallback>
            </mc:AlternateContent>
          </a:graphicData>
        </a:graphic>
      </p:graphicFrame>
      <p:sp>
        <p:nvSpPr>
          <p:cNvPr id="42" name="文字方塊 39"/>
          <p:cNvSpPr txBox="1"/>
          <p:nvPr/>
        </p:nvSpPr>
        <p:spPr>
          <a:xfrm>
            <a:off x="4576141" y="4945347"/>
            <a:ext cx="1894780" cy="830997"/>
          </a:xfrm>
          <a:prstGeom prst="rect">
            <a:avLst/>
          </a:prstGeom>
          <a:noFill/>
        </p:spPr>
        <p:txBody>
          <a:bodyPr wrap="square" rtlCol="0">
            <a:spAutoFit/>
          </a:bodyPr>
          <a:lstStyle/>
          <a:p>
            <a:pPr algn="ctr"/>
            <a:r>
              <a:rPr lang="en-US" altLang="zh-TW" sz="2400" dirty="0" smtClean="0">
                <a:solidFill>
                  <a:srgbClr val="0000FF"/>
                </a:solidFill>
              </a:rPr>
              <a:t>Activation function</a:t>
            </a:r>
            <a:endParaRPr lang="zh-TW" altLang="en-US" sz="2400" dirty="0">
              <a:solidFill>
                <a:srgbClr val="0000FF"/>
              </a:solidFill>
            </a:endParaRPr>
          </a:p>
        </p:txBody>
      </p:sp>
      <p:sp>
        <p:nvSpPr>
          <p:cNvPr id="43" name="文字方塊 38"/>
          <p:cNvSpPr txBox="1"/>
          <p:nvPr/>
        </p:nvSpPr>
        <p:spPr>
          <a:xfrm>
            <a:off x="1833704" y="5240865"/>
            <a:ext cx="1186572" cy="461665"/>
          </a:xfrm>
          <a:prstGeom prst="rect">
            <a:avLst/>
          </a:prstGeom>
          <a:noFill/>
        </p:spPr>
        <p:txBody>
          <a:bodyPr wrap="square" rtlCol="0">
            <a:spAutoFit/>
          </a:bodyPr>
          <a:lstStyle/>
          <a:p>
            <a:pPr algn="ctr"/>
            <a:r>
              <a:rPr lang="en-US" altLang="zh-TW" sz="2400" dirty="0" smtClean="0">
                <a:solidFill>
                  <a:srgbClr val="0000FF"/>
                </a:solidFill>
              </a:rPr>
              <a:t>weights</a:t>
            </a:r>
            <a:endParaRPr lang="zh-TW" altLang="en-US" sz="2400" dirty="0">
              <a:solidFill>
                <a:srgbClr val="0000FF"/>
              </a:solidFill>
            </a:endParaRPr>
          </a:p>
        </p:txBody>
      </p:sp>
      <p:sp>
        <p:nvSpPr>
          <p:cNvPr id="44" name="矩形 2"/>
          <p:cNvSpPr/>
          <p:nvPr/>
        </p:nvSpPr>
        <p:spPr>
          <a:xfrm>
            <a:off x="2456611" y="1825094"/>
            <a:ext cx="1463670" cy="584775"/>
          </a:xfrm>
          <a:prstGeom prst="rect">
            <a:avLst/>
          </a:prstGeom>
        </p:spPr>
        <p:txBody>
          <a:bodyPr wrap="none">
            <a:spAutoFit/>
          </a:bodyPr>
          <a:lstStyle/>
          <a:p>
            <a:r>
              <a:rPr lang="en-US" altLang="zh-TW" sz="3200" b="1" i="1" u="sng" dirty="0" smtClean="0"/>
              <a:t>Neuron</a:t>
            </a:r>
            <a:endParaRPr lang="zh-TW" altLang="en-US" sz="3200" b="1" i="1" u="sng" dirty="0"/>
          </a:p>
        </p:txBody>
      </p:sp>
    </p:spTree>
    <p:extLst>
      <p:ext uri="{BB962C8B-B14F-4D97-AF65-F5344CB8AC3E}">
        <p14:creationId xmlns:p14="http://schemas.microsoft.com/office/powerpoint/2010/main" val="276378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2" grpId="0" animBg="1"/>
      <p:bldP spid="40" grpId="0"/>
      <p:bldP spid="42" grpId="0"/>
      <p:bldP spid="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401"/>
          <p:cNvSpPr txBox="1"/>
          <p:nvPr/>
        </p:nvSpPr>
        <p:spPr>
          <a:xfrm>
            <a:off x="136479" y="110734"/>
            <a:ext cx="8776972" cy="6385600"/>
          </a:xfrm>
          <a:prstGeom prst="rect">
            <a:avLst/>
          </a:prstGeom>
          <a:noFill/>
          <a:ln>
            <a:noFill/>
          </a:ln>
        </p:spPr>
        <p:txBody>
          <a:bodyPr lIns="91425" tIns="91425" rIns="91425" bIns="91425" anchor="t" anchorCtr="0">
            <a:noAutofit/>
          </a:bodyPr>
          <a:lstStyle/>
          <a:p>
            <a:pPr marL="88900" lvl="0">
              <a:spcBef>
                <a:spcPts val="600"/>
              </a:spcBef>
              <a:buSzPct val="100000"/>
            </a:pPr>
            <a:r>
              <a:rPr lang="en" sz="3600" dirty="0"/>
              <a:t>Cyber Security use cases</a:t>
            </a:r>
          </a:p>
          <a:p>
            <a:pPr marL="831850" lvl="0" indent="-742950" rtl="0">
              <a:spcBef>
                <a:spcPts val="600"/>
              </a:spcBef>
              <a:buSzPct val="100000"/>
              <a:buAutoNum type="arabicPeriod"/>
            </a:pPr>
            <a:endParaRPr lang="en" sz="4000" dirty="0" smtClean="0"/>
          </a:p>
          <a:p>
            <a:pPr marL="831850" lvl="0" indent="-742950" rtl="0">
              <a:spcBef>
                <a:spcPts val="600"/>
              </a:spcBef>
              <a:buSzPct val="100000"/>
              <a:buAutoNum type="arabicPeriod"/>
            </a:pPr>
            <a:endParaRPr lang="en" sz="4000" dirty="0"/>
          </a:p>
          <a:p>
            <a:pPr marL="831850" lvl="0" indent="-742950" rtl="0">
              <a:spcBef>
                <a:spcPts val="600"/>
              </a:spcBef>
              <a:buSzPct val="100000"/>
              <a:buAutoNum type="arabicPeriod"/>
            </a:pPr>
            <a:r>
              <a:rPr lang="en" sz="4000" dirty="0" smtClean="0"/>
              <a:t>Intrusion Detection</a:t>
            </a:r>
          </a:p>
          <a:p>
            <a:pPr marL="831850" lvl="0" indent="-742950" rtl="0">
              <a:spcBef>
                <a:spcPts val="600"/>
              </a:spcBef>
              <a:buSzPct val="100000"/>
              <a:buAutoNum type="arabicPeriod"/>
            </a:pPr>
            <a:r>
              <a:rPr lang="en" sz="4000" dirty="0" smtClean="0"/>
              <a:t>Domain Generation Algorithms</a:t>
            </a:r>
          </a:p>
          <a:p>
            <a:pPr marL="831850" lvl="0" indent="-742950" rtl="0">
              <a:spcBef>
                <a:spcPts val="600"/>
              </a:spcBef>
              <a:buSzPct val="100000"/>
              <a:buAutoNum type="arabicPeriod"/>
            </a:pPr>
            <a:r>
              <a:rPr lang="en" sz="4000" dirty="0" smtClean="0"/>
              <a:t>Malicious URL Analysis</a:t>
            </a:r>
          </a:p>
          <a:p>
            <a:pPr marL="831850" lvl="0" indent="-742950" rtl="0">
              <a:spcBef>
                <a:spcPts val="600"/>
              </a:spcBef>
              <a:buSzPct val="100000"/>
              <a:buAutoNum type="arabicPeriod"/>
            </a:pPr>
            <a:r>
              <a:rPr lang="en" sz="4000" dirty="0" smtClean="0"/>
              <a:t>Spam Email Detection</a:t>
            </a:r>
          </a:p>
          <a:p>
            <a:pPr marL="831850" lvl="0" indent="-742950" rtl="0">
              <a:spcBef>
                <a:spcPts val="600"/>
              </a:spcBef>
              <a:buSzPct val="100000"/>
              <a:buAutoNum type="arabicPeriod"/>
            </a:pPr>
            <a:r>
              <a:rPr lang="en" sz="4000" dirty="0" smtClean="0"/>
              <a:t>Image Spam Detection</a:t>
            </a:r>
          </a:p>
          <a:p>
            <a:pPr marL="831850" lvl="0" indent="-742950" rtl="0">
              <a:spcBef>
                <a:spcPts val="600"/>
              </a:spcBef>
              <a:buSzPct val="100000"/>
              <a:buAutoNum type="arabicPeriod"/>
            </a:pPr>
            <a:r>
              <a:rPr lang="en" sz="4000" dirty="0" smtClean="0"/>
              <a:t>M</a:t>
            </a:r>
            <a:r>
              <a:rPr lang="en-US" sz="4000" dirty="0" smtClean="0"/>
              <a:t>a</a:t>
            </a:r>
            <a:r>
              <a:rPr lang="en" sz="4000" dirty="0" smtClean="0"/>
              <a:t>lware Analysis</a:t>
            </a: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7558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6858000"/>
          </a:xfrm>
          <a:prstGeom prst="rect">
            <a:avLst/>
          </a:prstGeom>
          <a:noFill/>
          <a:ln>
            <a:noFill/>
          </a:ln>
        </p:spPr>
        <p:txBody>
          <a:bodyPr lIns="91425" tIns="91425" rIns="91425" bIns="91425" anchor="t" anchorCtr="0">
            <a:noAutofit/>
          </a:bodyPr>
          <a:lstStyle/>
          <a:p>
            <a:pPr lvl="0"/>
            <a:r>
              <a:rPr lang="en-US" sz="3200" dirty="0">
                <a:solidFill>
                  <a:schemeClr val="bg1"/>
                </a:solidFill>
                <a:latin typeface="+mj-lt"/>
              </a:rPr>
              <a:t>Software </a:t>
            </a:r>
            <a:r>
              <a:rPr lang="en-US" sz="3200" dirty="0" smtClean="0">
                <a:solidFill>
                  <a:schemeClr val="bg1"/>
                </a:solidFill>
                <a:latin typeface="+mj-lt"/>
              </a:rPr>
              <a:t>Installation</a:t>
            </a:r>
          </a:p>
          <a:p>
            <a:pPr lvl="0"/>
            <a:endParaRPr lang="en-US" sz="3200" dirty="0">
              <a:solidFill>
                <a:schemeClr val="bg1"/>
              </a:solidFill>
              <a:latin typeface="+mj-lt"/>
            </a:endParaRPr>
          </a:p>
          <a:p>
            <a:pPr marL="457200" lvl="0" indent="-457200">
              <a:buFont typeface="Arial" pitchFamily="34" charset="0"/>
              <a:buChar char="•"/>
            </a:pPr>
            <a:r>
              <a:rPr lang="en-US" sz="2400" dirty="0" err="1">
                <a:latin typeface="+mj-lt"/>
              </a:rPr>
              <a:t>sudo</a:t>
            </a:r>
            <a:r>
              <a:rPr lang="en-US" sz="2400" dirty="0">
                <a:latin typeface="+mj-lt"/>
              </a:rPr>
              <a:t> apt-get install </a:t>
            </a:r>
            <a:r>
              <a:rPr lang="en-US" sz="2400" dirty="0" err="1">
                <a:latin typeface="+mj-lt"/>
              </a:rPr>
              <a:t>libatlas</a:t>
            </a:r>
            <a:r>
              <a:rPr lang="en-US" sz="2400" dirty="0">
                <a:latin typeface="+mj-lt"/>
              </a:rPr>
              <a:t>-base-</a:t>
            </a:r>
            <a:r>
              <a:rPr lang="en-US" sz="2400" dirty="0" err="1">
                <a:latin typeface="+mj-lt"/>
              </a:rPr>
              <a:t>dev</a:t>
            </a:r>
            <a:r>
              <a:rPr lang="en-US" sz="2400" dirty="0">
                <a:latin typeface="+mj-lt"/>
              </a:rPr>
              <a:t> </a:t>
            </a:r>
            <a:r>
              <a:rPr lang="en-US" sz="2400" dirty="0" err="1">
                <a:latin typeface="+mj-lt"/>
              </a:rPr>
              <a:t>gfortran</a:t>
            </a:r>
            <a:r>
              <a:rPr lang="en-US" sz="2400" dirty="0">
                <a:latin typeface="+mj-lt"/>
              </a:rPr>
              <a:t> python-</a:t>
            </a:r>
            <a:r>
              <a:rPr lang="en-US" sz="2400" dirty="0" err="1">
                <a:latin typeface="+mj-lt"/>
              </a:rPr>
              <a:t>dev</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apt-get install python-pip</a:t>
            </a:r>
          </a:p>
          <a:p>
            <a:pPr marL="457200" lvl="0" indent="-457200">
              <a:buFont typeface="Arial" pitchFamily="34" charset="0"/>
              <a:buChar char="•"/>
            </a:pPr>
            <a:r>
              <a:rPr lang="en-US" sz="2400" dirty="0" err="1">
                <a:latin typeface="+mj-lt"/>
              </a:rPr>
              <a:t>sudo</a:t>
            </a:r>
            <a:r>
              <a:rPr lang="en-US" sz="2400" dirty="0">
                <a:latin typeface="+mj-lt"/>
              </a:rPr>
              <a:t> pip install --upgrade pip</a:t>
            </a: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numpy</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scipy</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matplotlib</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seaborn</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scikit</a:t>
            </a:r>
            <a:r>
              <a:rPr lang="en-US" sz="2400" dirty="0">
                <a:latin typeface="+mj-lt"/>
              </a:rPr>
              <a:t>-learn</a:t>
            </a: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tensorflow</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theano</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keras</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pandas</a:t>
            </a:r>
          </a:p>
          <a:p>
            <a:pPr marL="457200" lvl="0" indent="-457200">
              <a:buFont typeface="Arial" pitchFamily="34" charset="0"/>
              <a:buChar char="•"/>
            </a:pPr>
            <a:r>
              <a:rPr lang="en-US" sz="2400" dirty="0" err="1">
                <a:latin typeface="+mj-lt"/>
              </a:rPr>
              <a:t>sudo</a:t>
            </a:r>
            <a:r>
              <a:rPr lang="en-US" sz="2400" dirty="0">
                <a:latin typeface="+mj-lt"/>
              </a:rPr>
              <a:t> pip install h5py</a:t>
            </a: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jupyter</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ipython</a:t>
            </a:r>
            <a:endParaRPr lang="en" sz="2400" dirty="0">
              <a:latin typeface="+mj-lt"/>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3454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6858000"/>
          </a:xfrm>
          <a:prstGeom prst="rect">
            <a:avLst/>
          </a:prstGeom>
          <a:noFill/>
          <a:ln>
            <a:noFill/>
          </a:ln>
        </p:spPr>
        <p:txBody>
          <a:bodyPr lIns="91425" tIns="91425" rIns="91425" bIns="91425" anchor="t" anchorCtr="0">
            <a:noAutofit/>
          </a:bodyPr>
          <a:lstStyle/>
          <a:p>
            <a:pPr lvl="0"/>
            <a:r>
              <a:rPr lang="en-US" sz="2800" b="1" dirty="0">
                <a:solidFill>
                  <a:schemeClr val="bg1"/>
                </a:solidFill>
                <a:latin typeface="+mj-lt"/>
                <a:cs typeface="Times New Roman" pitchFamily="18" charset="0"/>
              </a:rPr>
              <a:t>Artificial Intelligence (AI) </a:t>
            </a:r>
            <a:r>
              <a:rPr lang="en-US" sz="2800" b="1" dirty="0" smtClean="0">
                <a:solidFill>
                  <a:schemeClr val="bg1"/>
                </a:solidFill>
                <a:latin typeface="+mj-lt"/>
                <a:cs typeface="Times New Roman" pitchFamily="18" charset="0"/>
              </a:rPr>
              <a:t>                                    toolkits</a:t>
            </a:r>
          </a:p>
          <a:p>
            <a:pPr lvl="0"/>
            <a:endParaRPr lang="en-US" sz="2800" b="1" dirty="0" smtClean="0">
              <a:solidFill>
                <a:schemeClr val="bg1"/>
              </a:solidFill>
              <a:latin typeface="+mj-lt"/>
              <a:cs typeface="Times New Roman" pitchFamily="18" charset="0"/>
            </a:endParaRPr>
          </a:p>
          <a:p>
            <a:r>
              <a:rPr lang="en-US" sz="2800" b="1" dirty="0" err="1">
                <a:latin typeface="Times New Roman" pitchFamily="18" charset="0"/>
                <a:cs typeface="Times New Roman" pitchFamily="18" charset="0"/>
              </a:rPr>
              <a:t>Scikit</a:t>
            </a:r>
            <a:r>
              <a:rPr lang="en-US" sz="2800" b="1" dirty="0">
                <a:latin typeface="Times New Roman" pitchFamily="18" charset="0"/>
                <a:cs typeface="Times New Roman" pitchFamily="18" charset="0"/>
              </a:rPr>
              <a:t>-learn </a:t>
            </a:r>
            <a:r>
              <a:rPr lang="en-US" sz="2800" dirty="0">
                <a:latin typeface="Times New Roman" pitchFamily="18" charset="0"/>
                <a:cs typeface="Times New Roman" pitchFamily="18" charset="0"/>
              </a:rPr>
              <a:t>- Python library that implements a comprehensive range of machine learning algorithms.</a:t>
            </a:r>
          </a:p>
          <a:p>
            <a:pPr algn="just"/>
            <a:endParaRPr lang="en-US" sz="2800" dirty="0">
              <a:latin typeface="Times New Roman" pitchFamily="18" charset="0"/>
              <a:cs typeface="Times New Roman" pitchFamily="18" charset="0"/>
            </a:endParaRPr>
          </a:p>
          <a:p>
            <a:pPr marL="571500" indent="-571500">
              <a:buFont typeface="Arial" pitchFamily="34" charset="0"/>
              <a:buChar char="•"/>
            </a:pPr>
            <a:r>
              <a:rPr lang="en-US" sz="2800" dirty="0">
                <a:latin typeface="Times New Roman" pitchFamily="18" charset="0"/>
                <a:cs typeface="Times New Roman" pitchFamily="18" charset="0"/>
              </a:rPr>
              <a:t>easy-to-use, general-purpose toolbox for machine learning in Python.</a:t>
            </a:r>
          </a:p>
          <a:p>
            <a:pPr marL="571500" indent="-571500">
              <a:buFont typeface="Arial" pitchFamily="34" charset="0"/>
              <a:buChar char="•"/>
            </a:pPr>
            <a:r>
              <a:rPr lang="en-US" sz="2800" dirty="0">
                <a:latin typeface="Times New Roman" pitchFamily="18" charset="0"/>
                <a:cs typeface="Times New Roman" pitchFamily="18" charset="0"/>
              </a:rPr>
              <a:t>supervised and unsupervised machine learning techniques.</a:t>
            </a:r>
          </a:p>
          <a:p>
            <a:pPr marL="571500" indent="-571500">
              <a:buFont typeface="Arial" pitchFamily="34" charset="0"/>
              <a:buChar char="•"/>
            </a:pPr>
            <a:r>
              <a:rPr lang="en-US" sz="2800" dirty="0">
                <a:latin typeface="Times New Roman" pitchFamily="18" charset="0"/>
                <a:cs typeface="Times New Roman" pitchFamily="18" charset="0"/>
              </a:rPr>
              <a:t>Utilities for common tasks such as model selection, feature extraction, and feature selection.</a:t>
            </a:r>
          </a:p>
          <a:p>
            <a:pPr marL="571500" indent="-571500">
              <a:buFont typeface="Arial" pitchFamily="34" charset="0"/>
              <a:buChar char="•"/>
            </a:pPr>
            <a:r>
              <a:rPr lang="en-US" sz="2800" dirty="0">
                <a:latin typeface="Times New Roman" pitchFamily="18" charset="0"/>
                <a:cs typeface="Times New Roman" pitchFamily="18" charset="0"/>
              </a:rPr>
              <a:t>Built on </a:t>
            </a:r>
            <a:r>
              <a:rPr lang="en-US" sz="2800" dirty="0" err="1">
                <a:latin typeface="Times New Roman" pitchFamily="18" charset="0"/>
                <a:cs typeface="Times New Roman" pitchFamily="18" charset="0"/>
              </a:rPr>
              <a:t>NumPy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SciPy</a:t>
            </a:r>
            <a:r>
              <a:rPr lang="en-US" sz="2800" dirty="0">
                <a:latin typeface="Times New Roman" pitchFamily="18" charset="0"/>
                <a:cs typeface="Times New Roman" pitchFamily="18" charset="0"/>
              </a:rPr>
              <a:t>, and </a:t>
            </a:r>
            <a:r>
              <a:rPr lang="en-US" sz="2800" dirty="0" err="1">
                <a:latin typeface="Times New Roman" pitchFamily="18" charset="0"/>
                <a:cs typeface="Times New Roman" pitchFamily="18" charset="0"/>
              </a:rPr>
              <a:t>matplotlib</a:t>
            </a:r>
            <a:r>
              <a:rPr lang="en-US" sz="2800" dirty="0">
                <a:latin typeface="Times New Roman" pitchFamily="18" charset="0"/>
                <a:cs typeface="Times New Roman" pitchFamily="18" charset="0"/>
              </a:rPr>
              <a:t>.</a:t>
            </a:r>
          </a:p>
          <a:p>
            <a:pPr marL="571500" indent="-571500">
              <a:buFont typeface="Arial" pitchFamily="34" charset="0"/>
              <a:buChar char="•"/>
            </a:pPr>
            <a:r>
              <a:rPr lang="en-US" sz="2800" dirty="0">
                <a:latin typeface="Times New Roman" pitchFamily="18" charset="0"/>
                <a:cs typeface="Times New Roman" pitchFamily="18" charset="0"/>
              </a:rPr>
              <a:t>Open source, commercially usable - BSD license.</a:t>
            </a:r>
            <a:endParaRPr lang="en-US" sz="2800" dirty="0">
              <a:solidFill>
                <a:schemeClr val="bg1"/>
              </a:solidFill>
              <a:latin typeface="+mj-lt"/>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8830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6858000"/>
          </a:xfrm>
          <a:prstGeom prst="rect">
            <a:avLst/>
          </a:prstGeom>
          <a:noFill/>
          <a:ln>
            <a:noFill/>
          </a:ln>
        </p:spPr>
        <p:txBody>
          <a:bodyPr lIns="91425" tIns="91425" rIns="91425" bIns="91425" anchor="t" anchorCtr="0">
            <a:noAutofit/>
          </a:bodyPr>
          <a:lstStyle/>
          <a:p>
            <a:pPr lvl="0"/>
            <a:r>
              <a:rPr lang="en-US" sz="2800" b="1" dirty="0">
                <a:solidFill>
                  <a:schemeClr val="bg1"/>
                </a:solidFill>
                <a:latin typeface="+mj-lt"/>
                <a:cs typeface="Times New Roman" pitchFamily="18" charset="0"/>
              </a:rPr>
              <a:t>Artificial Intelligence (AI) </a:t>
            </a:r>
            <a:r>
              <a:rPr lang="en-US" sz="2800" b="1" dirty="0" smtClean="0">
                <a:solidFill>
                  <a:schemeClr val="bg1"/>
                </a:solidFill>
                <a:latin typeface="+mj-lt"/>
                <a:cs typeface="Times New Roman" pitchFamily="18" charset="0"/>
              </a:rPr>
              <a:t>                                    toolkits</a:t>
            </a:r>
          </a:p>
          <a:p>
            <a:pPr lvl="0"/>
            <a:endParaRPr lang="en-US" sz="2800" b="1" dirty="0" smtClean="0">
              <a:solidFill>
                <a:schemeClr val="bg1"/>
              </a:solidFill>
              <a:latin typeface="+mj-lt"/>
              <a:cs typeface="Times New Roman" pitchFamily="18" charset="0"/>
            </a:endParaRPr>
          </a:p>
          <a:p>
            <a:pPr lvl="0"/>
            <a:endParaRPr lang="en-US" sz="2800" b="1" dirty="0" smtClean="0">
              <a:solidFill>
                <a:schemeClr val="bg1"/>
              </a:solidFill>
              <a:latin typeface="+mj-lt"/>
              <a:cs typeface="Times New Roman" pitchFamily="18" charset="0"/>
            </a:endParaRPr>
          </a:p>
          <a:p>
            <a:pPr algn="just"/>
            <a:r>
              <a:rPr lang="en-US" sz="2800" b="1" dirty="0" err="1">
                <a:latin typeface="Times New Roman" pitchFamily="18" charset="0"/>
                <a:cs typeface="Times New Roman" pitchFamily="18" charset="0"/>
              </a:rPr>
              <a:t>TensorFlow</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 library for numerical computation using data flow graphs / deep learning.</a:t>
            </a:r>
          </a:p>
          <a:p>
            <a:pPr algn="just"/>
            <a:endParaRPr lang="en-US" sz="2800" dirty="0">
              <a:latin typeface="Times New Roman" pitchFamily="18" charset="0"/>
              <a:cs typeface="Times New Roman" pitchFamily="18" charset="0"/>
            </a:endParaRPr>
          </a:p>
          <a:p>
            <a:pPr marL="457200" indent="-457200" algn="just">
              <a:buFont typeface="Arial" pitchFamily="34" charset="0"/>
              <a:buChar char="•"/>
            </a:pPr>
            <a:r>
              <a:rPr lang="en-US" sz="2800" dirty="0">
                <a:latin typeface="Times New Roman" pitchFamily="18" charset="0"/>
                <a:cs typeface="Times New Roman" pitchFamily="18" charset="0"/>
              </a:rPr>
              <a:t>Open source</a:t>
            </a:r>
          </a:p>
          <a:p>
            <a:pPr marL="457200" indent="-457200" algn="just">
              <a:buFont typeface="Arial" pitchFamily="34" charset="0"/>
              <a:buChar char="•"/>
            </a:pPr>
            <a:r>
              <a:rPr lang="en-US" sz="2800" dirty="0">
                <a:latin typeface="Times New Roman" pitchFamily="18" charset="0"/>
                <a:cs typeface="Times New Roman" pitchFamily="18" charset="0"/>
              </a:rPr>
              <a:t>By Google</a:t>
            </a:r>
          </a:p>
          <a:p>
            <a:pPr marL="457200" indent="-457200" algn="just">
              <a:buFont typeface="Arial" pitchFamily="34" charset="0"/>
              <a:buChar char="•"/>
            </a:pPr>
            <a:r>
              <a:rPr lang="en-US" sz="2800" dirty="0">
                <a:latin typeface="Times New Roman" pitchFamily="18" charset="0"/>
                <a:cs typeface="Times New Roman" pitchFamily="18" charset="0"/>
              </a:rPr>
              <a:t>used for both research and production</a:t>
            </a:r>
          </a:p>
          <a:p>
            <a:pPr marL="457200" indent="-457200" algn="just">
              <a:buFont typeface="Arial" pitchFamily="34" charset="0"/>
              <a:buChar char="•"/>
            </a:pPr>
            <a:r>
              <a:rPr lang="en-US" sz="2800" dirty="0">
                <a:latin typeface="Times New Roman" pitchFamily="18" charset="0"/>
                <a:cs typeface="Times New Roman" pitchFamily="18" charset="0"/>
              </a:rPr>
              <a:t>Used widely for deep learning/neural nets</a:t>
            </a:r>
          </a:p>
          <a:p>
            <a:pPr marL="457200" indent="-457200" algn="just">
              <a:buFont typeface="Arial" pitchFamily="34" charset="0"/>
              <a:buChar char="•"/>
            </a:pPr>
            <a:r>
              <a:rPr lang="en-US" sz="2800" dirty="0">
                <a:latin typeface="Times New Roman" pitchFamily="18" charset="0"/>
                <a:cs typeface="Times New Roman" pitchFamily="18" charset="0"/>
              </a:rPr>
              <a:t>But not restricted to just deep models</a:t>
            </a:r>
          </a:p>
          <a:p>
            <a:pPr marL="457200" indent="-457200" algn="just">
              <a:buFont typeface="Arial" pitchFamily="34" charset="0"/>
              <a:buChar char="•"/>
            </a:pPr>
            <a:r>
              <a:rPr lang="en-US" sz="2800" dirty="0">
                <a:latin typeface="Times New Roman" pitchFamily="18" charset="0"/>
                <a:cs typeface="Times New Roman" pitchFamily="18" charset="0"/>
              </a:rPr>
              <a:t>Multiple GPU Support</a:t>
            </a:r>
          </a:p>
          <a:p>
            <a:pPr lvl="0"/>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9595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6858000"/>
          </a:xfrm>
          <a:prstGeom prst="rect">
            <a:avLst/>
          </a:prstGeom>
          <a:noFill/>
          <a:ln>
            <a:noFill/>
          </a:ln>
        </p:spPr>
        <p:txBody>
          <a:bodyPr lIns="91425" tIns="91425" rIns="91425" bIns="91425" anchor="t" anchorCtr="0">
            <a:noAutofit/>
          </a:bodyPr>
          <a:lstStyle/>
          <a:p>
            <a:pPr lvl="0"/>
            <a:r>
              <a:rPr lang="en-US" sz="2800" b="1" dirty="0">
                <a:solidFill>
                  <a:schemeClr val="bg1"/>
                </a:solidFill>
                <a:latin typeface="+mj-lt"/>
                <a:cs typeface="Times New Roman" pitchFamily="18" charset="0"/>
              </a:rPr>
              <a:t>Artificial Intelligence (AI) </a:t>
            </a:r>
            <a:r>
              <a:rPr lang="en-US" sz="2800" b="1" dirty="0" smtClean="0">
                <a:solidFill>
                  <a:schemeClr val="bg1"/>
                </a:solidFill>
                <a:latin typeface="+mj-lt"/>
                <a:cs typeface="Times New Roman" pitchFamily="18" charset="0"/>
              </a:rPr>
              <a:t>                                    toolkits</a:t>
            </a:r>
          </a:p>
          <a:p>
            <a:pPr lvl="0"/>
            <a:endParaRPr lang="en-US" sz="2800" b="1" dirty="0" smtClean="0">
              <a:solidFill>
                <a:schemeClr val="bg1"/>
              </a:solidFill>
              <a:latin typeface="+mj-lt"/>
              <a:cs typeface="Times New Roman" pitchFamily="18" charset="0"/>
            </a:endParaRPr>
          </a:p>
          <a:p>
            <a:pPr lvl="0"/>
            <a:endParaRPr lang="en-US" sz="2800" b="1" dirty="0" smtClean="0">
              <a:solidFill>
                <a:schemeClr val="bg1"/>
              </a:solidFill>
              <a:latin typeface="+mj-lt"/>
              <a:cs typeface="Times New Roman" pitchFamily="18" charset="0"/>
            </a:endParaRPr>
          </a:p>
          <a:p>
            <a:pPr algn="just"/>
            <a:r>
              <a:rPr lang="en-US" sz="2800" b="1" dirty="0" err="1">
                <a:latin typeface="Times New Roman" pitchFamily="18" charset="0"/>
                <a:cs typeface="Times New Roman" pitchFamily="18" charset="0"/>
              </a:rPr>
              <a:t>Keras</a:t>
            </a:r>
            <a:r>
              <a:rPr lang="en-US" sz="2800" b="1" dirty="0">
                <a:latin typeface="Times New Roman" pitchFamily="18" charset="0"/>
                <a:cs typeface="Times New Roman" pitchFamily="18" charset="0"/>
              </a:rPr>
              <a:t> – </a:t>
            </a:r>
            <a:r>
              <a:rPr lang="en-US" sz="2800" dirty="0">
                <a:latin typeface="Times New Roman" pitchFamily="18" charset="0"/>
                <a:cs typeface="Times New Roman" pitchFamily="18" charset="0"/>
              </a:rPr>
              <a:t>It is a high-level neural networks API, written in Python and capable of running on top of </a:t>
            </a:r>
            <a:r>
              <a:rPr lang="en-US" sz="2800" dirty="0" err="1">
                <a:latin typeface="Times New Roman" pitchFamily="18" charset="0"/>
                <a:cs typeface="Times New Roman" pitchFamily="18" charset="0"/>
              </a:rPr>
              <a:t>TensorFlow</a:t>
            </a:r>
            <a:r>
              <a:rPr lang="en-US" sz="2800" dirty="0">
                <a:latin typeface="Times New Roman" pitchFamily="18" charset="0"/>
                <a:cs typeface="Times New Roman" pitchFamily="18" charset="0"/>
              </a:rPr>
              <a:t>, CNTK, or </a:t>
            </a:r>
            <a:r>
              <a:rPr lang="en-US" sz="2800" dirty="0" err="1">
                <a:latin typeface="Times New Roman" pitchFamily="18" charset="0"/>
                <a:cs typeface="Times New Roman" pitchFamily="18" charset="0"/>
              </a:rPr>
              <a:t>Theano</a:t>
            </a:r>
            <a:r>
              <a:rPr lang="en-US" sz="2800" dirty="0">
                <a:latin typeface="Times New Roman" pitchFamily="18" charset="0"/>
                <a:cs typeface="Times New Roman" pitchFamily="18" charset="0"/>
              </a:rPr>
              <a:t>. It was developed with a focus on enabling fast experimentation.</a:t>
            </a:r>
          </a:p>
          <a:p>
            <a:pPr algn="just"/>
            <a:endParaRPr lang="en-US" sz="2800" b="1" dirty="0">
              <a:latin typeface="Times New Roman" pitchFamily="18" charset="0"/>
              <a:cs typeface="Times New Roman" pitchFamily="18" charset="0"/>
            </a:endParaRPr>
          </a:p>
          <a:p>
            <a:pPr marL="457200" indent="-457200" algn="just">
              <a:buFont typeface="Arial" pitchFamily="34" charset="0"/>
              <a:buChar char="•"/>
            </a:pPr>
            <a:r>
              <a:rPr lang="en-US" sz="2800" dirty="0">
                <a:latin typeface="Times New Roman" pitchFamily="18" charset="0"/>
                <a:cs typeface="Times New Roman" pitchFamily="18" charset="0"/>
              </a:rPr>
              <a:t>Allows for easy and fast prototyping (through user friendliness, modularity, and extensibility).</a:t>
            </a:r>
          </a:p>
          <a:p>
            <a:pPr marL="457200" indent="-457200" algn="just">
              <a:buFont typeface="Arial" pitchFamily="34" charset="0"/>
              <a:buChar char="•"/>
            </a:pPr>
            <a:r>
              <a:rPr lang="en-US" sz="2800" dirty="0">
                <a:latin typeface="Times New Roman" pitchFamily="18" charset="0"/>
                <a:cs typeface="Times New Roman" pitchFamily="18" charset="0"/>
              </a:rPr>
              <a:t>Runs seamlessly on CPU and GPU.</a:t>
            </a:r>
          </a:p>
          <a:p>
            <a:pPr lvl="0"/>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13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6858000"/>
          </a:xfrm>
          <a:prstGeom prst="rect">
            <a:avLst/>
          </a:prstGeom>
          <a:noFill/>
          <a:ln>
            <a:noFill/>
          </a:ln>
        </p:spPr>
        <p:txBody>
          <a:bodyPr lIns="91425" tIns="91425" rIns="91425" bIns="91425" anchor="t" anchorCtr="0">
            <a:noAutofit/>
          </a:bodyPr>
          <a:lstStyle/>
          <a:p>
            <a:pPr lvl="0"/>
            <a:r>
              <a:rPr lang="en-US" sz="3200" dirty="0">
                <a:solidFill>
                  <a:schemeClr val="bg1"/>
                </a:solidFill>
                <a:latin typeface="+mj-lt"/>
                <a:cs typeface="Times New Roman" pitchFamily="18" charset="0"/>
              </a:rPr>
              <a:t>Supporting Libraries</a:t>
            </a:r>
            <a:endParaRPr lang="en-US" sz="3200" dirty="0" smtClean="0">
              <a:solidFill>
                <a:schemeClr val="bg1"/>
              </a:solidFill>
              <a:latin typeface="+mj-lt"/>
              <a:cs typeface="Times New Roman" pitchFamily="18" charset="0"/>
            </a:endParaRPr>
          </a:p>
          <a:p>
            <a:pPr lvl="0"/>
            <a:endParaRPr lang="en-US" sz="2800" b="1" dirty="0" smtClean="0">
              <a:solidFill>
                <a:schemeClr val="bg1"/>
              </a:solidFill>
              <a:latin typeface="+mj-lt"/>
              <a:cs typeface="Times New Roman" pitchFamily="18" charset="0"/>
            </a:endParaRPr>
          </a:p>
          <a:p>
            <a:pPr lvl="0"/>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146" y="2209800"/>
            <a:ext cx="7086600" cy="27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1235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Intrusion Detection</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970896"/>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2000" dirty="0">
                <a:cs typeface="Times New Roman" pitchFamily="18" charset="0"/>
              </a:rPr>
              <a:t>Intrusion : Attempting to break into or misuse your system.</a:t>
            </a:r>
          </a:p>
          <a:p>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Intruders may be from outside the network or legitimate users of the network.</a:t>
            </a:r>
          </a:p>
          <a:p>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Intrusion can be a physical, system or remote intrusion.</a:t>
            </a:r>
          </a:p>
          <a:p>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Intrusion Detection Systems look for attack signatures, which are specific patterns that usually indicate malicious or suspicious intent.</a:t>
            </a:r>
          </a:p>
          <a:p>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anomaly detection, signature based, host based and network based are different IDS.</a:t>
            </a:r>
          </a:p>
          <a:p>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There are various approaches to attack malicious activities, namely (1) static approaches: firewalls, encryption and decryption techniques of cryptography, software updates and many others and (2) dynamic approaches: anomaly and intrusion detection (ID).</a:t>
            </a:r>
          </a:p>
        </p:txBody>
      </p:sp>
    </p:spTree>
    <p:extLst>
      <p:ext uri="{BB962C8B-B14F-4D97-AF65-F5344CB8AC3E}">
        <p14:creationId xmlns:p14="http://schemas.microsoft.com/office/powerpoint/2010/main" val="41015681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Intrusion Detection</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970896"/>
          </a:xfrm>
          <a:prstGeom prst="rect">
            <a:avLst/>
          </a:prstGeom>
          <a:noFill/>
          <a:ln>
            <a:noFill/>
          </a:ln>
        </p:spPr>
        <p:txBody>
          <a:bodyPr lIns="91425" tIns="91425" rIns="91425" bIns="91425" anchor="t" anchorCtr="0">
            <a:noAutofit/>
          </a:bodyPr>
          <a:lstStyle/>
          <a:p>
            <a:pPr marL="342900" indent="-342900">
              <a:buFont typeface="Arial" pitchFamily="34" charset="0"/>
              <a:buChar char="•"/>
            </a:pPr>
            <a:endParaRPr lang="en-US" sz="2000" dirty="0">
              <a:cs typeface="Times New Roman" pitchFamily="18" charset="0"/>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015" y="1323832"/>
            <a:ext cx="6237027" cy="480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1937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Intrusion Detection</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970896"/>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2000" dirty="0">
                <a:cs typeface="Times New Roman" pitchFamily="18" charset="0"/>
              </a:rPr>
              <a:t>Intrusion detection is categorized in to 2 types based on the network behavior and network type.</a:t>
            </a:r>
          </a:p>
          <a:p>
            <a:pPr marL="342900" indent="-342900">
              <a:buFont typeface="Arial" pitchFamily="34" charset="0"/>
              <a:buChar char="•"/>
            </a:pPr>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Network-based IDS (N-IDS): Most commonly used in both academia and industries, it analyzes all the network traffic by looking in packet level information to find the suspicious activity.</a:t>
            </a:r>
          </a:p>
          <a:p>
            <a:pPr marL="342900" indent="-342900">
              <a:buFont typeface="Arial" pitchFamily="34" charset="0"/>
              <a:buChar char="•"/>
            </a:pPr>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Host-based IDS (H-IDS): focuses on the information of each particular system or host, heavily depends for data on the sources of log files such as sensors, system logs, software logs, file systems, disk resources and many more. Mostly, organizations used combination of both of them to get benefited largely in real-time IDS deployment.</a:t>
            </a:r>
          </a:p>
          <a:p>
            <a:pPr marL="342900" indent="-342900">
              <a:buFont typeface="Arial" pitchFamily="34" charset="0"/>
              <a:buChar char="•"/>
            </a:pPr>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Lincoln Labs - raw TCP dump data collected from a local-area network (LAN).</a:t>
            </a:r>
          </a:p>
          <a:p>
            <a:pPr marL="342900" indent="-342900">
              <a:buFont typeface="Arial" pitchFamily="34" charset="0"/>
              <a:buChar char="•"/>
            </a:pPr>
            <a:endParaRPr lang="en-US" sz="2000" dirty="0">
              <a:cs typeface="Times New Roman" pitchFamily="18" charset="0"/>
            </a:endParaRPr>
          </a:p>
        </p:txBody>
      </p:sp>
    </p:spTree>
    <p:extLst>
      <p:ext uri="{BB962C8B-B14F-4D97-AF65-F5344CB8AC3E}">
        <p14:creationId xmlns:p14="http://schemas.microsoft.com/office/powerpoint/2010/main" val="42042507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Intrusion Detection</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970896"/>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2000" b="1" dirty="0">
                <a:cs typeface="Times New Roman" pitchFamily="18" charset="0"/>
              </a:rPr>
              <a:t>DOS</a:t>
            </a:r>
            <a:r>
              <a:rPr lang="en-US" sz="2000" dirty="0">
                <a:cs typeface="Times New Roman" pitchFamily="18" charset="0"/>
              </a:rPr>
              <a:t> - Intruder aims at making network resources down and consequently, resources are inaccessible to authorized users, e.g. syn flood.</a:t>
            </a:r>
          </a:p>
          <a:p>
            <a:pPr marL="342900" indent="-342900">
              <a:buFont typeface="Arial" pitchFamily="34" charset="0"/>
              <a:buChar char="•"/>
            </a:pPr>
            <a:r>
              <a:rPr lang="en-US" sz="2000" b="1" dirty="0">
                <a:cs typeface="Times New Roman" pitchFamily="18" charset="0"/>
              </a:rPr>
              <a:t>Probe</a:t>
            </a:r>
            <a:r>
              <a:rPr lang="en-US" sz="2000" dirty="0">
                <a:cs typeface="Times New Roman" pitchFamily="18" charset="0"/>
              </a:rPr>
              <a:t> - acquiring statistics about the computer System or network e.g., port scanning.</a:t>
            </a:r>
          </a:p>
          <a:p>
            <a:pPr marL="342900" indent="-342900">
              <a:buFont typeface="Arial" pitchFamily="34" charset="0"/>
              <a:buChar char="•"/>
            </a:pPr>
            <a:r>
              <a:rPr lang="en-US" sz="2000" b="1" dirty="0">
                <a:cs typeface="Times New Roman" pitchFamily="18" charset="0"/>
              </a:rPr>
              <a:t>R2L</a:t>
            </a:r>
            <a:r>
              <a:rPr lang="en-US" sz="2000" dirty="0">
                <a:cs typeface="Times New Roman" pitchFamily="18" charset="0"/>
              </a:rPr>
              <a:t> - Illegitimate access from remote computer , e.g. guessing password.</a:t>
            </a:r>
          </a:p>
          <a:p>
            <a:pPr marL="342900" indent="-342900">
              <a:buFont typeface="Arial" pitchFamily="34" charset="0"/>
              <a:buChar char="•"/>
            </a:pPr>
            <a:r>
              <a:rPr lang="en-US" sz="2000" b="1" dirty="0">
                <a:cs typeface="Times New Roman" pitchFamily="18" charset="0"/>
              </a:rPr>
              <a:t>U2R</a:t>
            </a:r>
            <a:r>
              <a:rPr lang="en-US" sz="2000" dirty="0">
                <a:cs typeface="Times New Roman" pitchFamily="18" charset="0"/>
              </a:rPr>
              <a:t> - acquiring the root or super-user access on a specific computer, e.g., various `buffer overflow' attacks.</a:t>
            </a:r>
          </a:p>
          <a:p>
            <a:pPr marL="342900" indent="-342900">
              <a:buFont typeface="Arial" pitchFamily="34" charset="0"/>
              <a:buChar char="•"/>
            </a:pPr>
            <a:endParaRPr lang="en-US" sz="2000" dirty="0">
              <a:cs typeface="Times New Roman" pitchFamily="18" charset="0"/>
            </a:endParaRPr>
          </a:p>
          <a:p>
            <a:pPr marL="342900" indent="-342900">
              <a:buFont typeface="Arial" pitchFamily="34" charset="0"/>
              <a:buChar char="•"/>
            </a:pPr>
            <a:endParaRPr lang="en-US" sz="2000" dirty="0">
              <a:cs typeface="Times New Roman" pitchFamily="18" charset="0"/>
            </a:endParaRP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968" y="3124200"/>
            <a:ext cx="4572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3595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文字方塊 63"/>
          <p:cNvSpPr txBox="1"/>
          <p:nvPr/>
        </p:nvSpPr>
        <p:spPr>
          <a:xfrm>
            <a:off x="5837170" y="4824499"/>
            <a:ext cx="1165859" cy="830997"/>
          </a:xfrm>
          <a:prstGeom prst="rect">
            <a:avLst/>
          </a:prstGeom>
          <a:noFill/>
        </p:spPr>
        <p:txBody>
          <a:bodyPr wrap="square" rtlCol="0">
            <a:spAutoFit/>
          </a:bodyPr>
          <a:lstStyle/>
          <a:p>
            <a:pPr algn="ctr"/>
            <a:r>
              <a:rPr lang="en-US" altLang="zh-TW" sz="2400" b="1" dirty="0" smtClean="0"/>
              <a:t>Output Layer</a:t>
            </a:r>
            <a:endParaRPr lang="zh-TW" altLang="en-US" sz="2400" b="1" dirty="0"/>
          </a:p>
        </p:txBody>
      </p:sp>
      <p:sp>
        <p:nvSpPr>
          <p:cNvPr id="46" name="文字方塊 64"/>
          <p:cNvSpPr txBox="1"/>
          <p:nvPr/>
        </p:nvSpPr>
        <p:spPr>
          <a:xfrm>
            <a:off x="2883916" y="5172079"/>
            <a:ext cx="2066642" cy="461665"/>
          </a:xfrm>
          <a:prstGeom prst="rect">
            <a:avLst/>
          </a:prstGeom>
          <a:noFill/>
        </p:spPr>
        <p:txBody>
          <a:bodyPr wrap="square" rtlCol="0">
            <a:spAutoFit/>
          </a:bodyPr>
          <a:lstStyle/>
          <a:p>
            <a:pPr algn="ctr"/>
            <a:r>
              <a:rPr lang="en-US" altLang="zh-TW" sz="2400" b="1" dirty="0" smtClean="0"/>
              <a:t>Hidden Layers</a:t>
            </a:r>
            <a:endParaRPr lang="zh-TW" altLang="en-US" sz="2400" b="1" dirty="0"/>
          </a:p>
        </p:txBody>
      </p:sp>
      <p:sp>
        <p:nvSpPr>
          <p:cNvPr id="47" name="右大括弧 65"/>
          <p:cNvSpPr/>
          <p:nvPr/>
        </p:nvSpPr>
        <p:spPr>
          <a:xfrm rot="5400000">
            <a:off x="3844836" y="352480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 name="矩形 58"/>
          <p:cNvSpPr/>
          <p:nvPr/>
        </p:nvSpPr>
        <p:spPr>
          <a:xfrm>
            <a:off x="1321462" y="225251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9" name="文字方塊 59"/>
          <p:cNvSpPr txBox="1"/>
          <p:nvPr/>
        </p:nvSpPr>
        <p:spPr>
          <a:xfrm>
            <a:off x="1120750" y="4829478"/>
            <a:ext cx="928762" cy="830997"/>
          </a:xfrm>
          <a:prstGeom prst="rect">
            <a:avLst/>
          </a:prstGeom>
          <a:noFill/>
        </p:spPr>
        <p:txBody>
          <a:bodyPr wrap="square" rtlCol="0">
            <a:spAutoFit/>
          </a:bodyPr>
          <a:lstStyle/>
          <a:p>
            <a:pPr algn="ctr"/>
            <a:r>
              <a:rPr lang="en-US" altLang="zh-TW" sz="2400" b="1" dirty="0" smtClean="0"/>
              <a:t>Input Layer</a:t>
            </a:r>
            <a:endParaRPr lang="zh-TW" altLang="en-US" sz="2400" b="1" dirty="0"/>
          </a:p>
        </p:txBody>
      </p:sp>
      <p:sp>
        <p:nvSpPr>
          <p:cNvPr id="51" name="文字方塊 6"/>
          <p:cNvSpPr txBox="1"/>
          <p:nvPr/>
        </p:nvSpPr>
        <p:spPr>
          <a:xfrm>
            <a:off x="993976" y="1770729"/>
            <a:ext cx="1134648" cy="461665"/>
          </a:xfrm>
          <a:prstGeom prst="rect">
            <a:avLst/>
          </a:prstGeom>
          <a:noFill/>
        </p:spPr>
        <p:txBody>
          <a:bodyPr wrap="square" rtlCol="0">
            <a:spAutoFit/>
          </a:bodyPr>
          <a:lstStyle/>
          <a:p>
            <a:pPr algn="ctr"/>
            <a:r>
              <a:rPr lang="en-US" altLang="zh-TW" sz="2400" dirty="0" smtClean="0"/>
              <a:t>Input</a:t>
            </a:r>
          </a:p>
        </p:txBody>
      </p:sp>
      <p:sp>
        <p:nvSpPr>
          <p:cNvPr id="52" name="文字方塊 7"/>
          <p:cNvSpPr txBox="1"/>
          <p:nvPr/>
        </p:nvSpPr>
        <p:spPr>
          <a:xfrm>
            <a:off x="7138018" y="1770729"/>
            <a:ext cx="1134648" cy="461665"/>
          </a:xfrm>
          <a:prstGeom prst="rect">
            <a:avLst/>
          </a:prstGeom>
          <a:noFill/>
        </p:spPr>
        <p:txBody>
          <a:bodyPr wrap="square" rtlCol="0">
            <a:spAutoFit/>
          </a:bodyPr>
          <a:lstStyle/>
          <a:p>
            <a:pPr algn="ctr"/>
            <a:r>
              <a:rPr lang="en-US" altLang="zh-TW" sz="2400" dirty="0" smtClean="0"/>
              <a:t>Output</a:t>
            </a:r>
          </a:p>
        </p:txBody>
      </p:sp>
      <p:cxnSp>
        <p:nvCxnSpPr>
          <p:cNvPr id="53" name="直線單箭頭接點 10"/>
          <p:cNvCxnSpPr/>
          <p:nvPr/>
        </p:nvCxnSpPr>
        <p:spPr>
          <a:xfrm>
            <a:off x="6433736" y="327329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11"/>
          <p:cNvCxnSpPr/>
          <p:nvPr/>
        </p:nvCxnSpPr>
        <p:spPr>
          <a:xfrm>
            <a:off x="6543052" y="451918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12"/>
          <p:cNvCxnSpPr/>
          <p:nvPr/>
        </p:nvCxnSpPr>
        <p:spPr>
          <a:xfrm>
            <a:off x="6409852" y="249448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13"/>
          <p:cNvSpPr/>
          <p:nvPr/>
        </p:nvSpPr>
        <p:spPr>
          <a:xfrm>
            <a:off x="1389850" y="297020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57" name="矩形 14"/>
          <p:cNvSpPr/>
          <p:nvPr/>
        </p:nvSpPr>
        <p:spPr>
          <a:xfrm>
            <a:off x="1395668" y="23998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58" name="Object 12"/>
          <p:cNvGraphicFramePr>
            <a:graphicFrameLocks noChangeAspect="1"/>
          </p:cNvGraphicFramePr>
          <p:nvPr>
            <p:extLst>
              <p:ext uri="{D42A27DB-BD31-4B8C-83A1-F6EECF244321}">
                <p14:modId xmlns:p14="http://schemas.microsoft.com/office/powerpoint/2010/main" val="2167306250"/>
              </p:ext>
            </p:extLst>
          </p:nvPr>
        </p:nvGraphicFramePr>
        <p:xfrm>
          <a:off x="1408367" y="2304627"/>
          <a:ext cx="325438" cy="461962"/>
        </p:xfrm>
        <a:graphic>
          <a:graphicData uri="http://schemas.openxmlformats.org/presentationml/2006/ole">
            <mc:AlternateContent xmlns:mc="http://schemas.openxmlformats.org/markup-compatibility/2006">
              <mc:Choice xmlns:v="urn:schemas-microsoft-com:vml" Requires="v">
                <p:oleObj spid="_x0000_s4578"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1408367" y="230462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12"/>
          <p:cNvGraphicFramePr>
            <a:graphicFrameLocks noChangeAspect="1"/>
          </p:cNvGraphicFramePr>
          <p:nvPr>
            <p:extLst>
              <p:ext uri="{D42A27DB-BD31-4B8C-83A1-F6EECF244321}">
                <p14:modId xmlns:p14="http://schemas.microsoft.com/office/powerpoint/2010/main" val="3123563759"/>
              </p:ext>
            </p:extLst>
          </p:nvPr>
        </p:nvGraphicFramePr>
        <p:xfrm>
          <a:off x="1413663" y="2887356"/>
          <a:ext cx="352425" cy="461963"/>
        </p:xfrm>
        <a:graphic>
          <a:graphicData uri="http://schemas.openxmlformats.org/presentationml/2006/ole">
            <mc:AlternateContent xmlns:mc="http://schemas.openxmlformats.org/markup-compatibility/2006">
              <mc:Choice xmlns:v="urn:schemas-microsoft-com:vml" Requires="v">
                <p:oleObj spid="_x0000_s4579"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1413663" y="288735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 name="群組 77"/>
          <p:cNvGrpSpPr/>
          <p:nvPr/>
        </p:nvGrpSpPr>
        <p:grpSpPr>
          <a:xfrm>
            <a:off x="2332137" y="177072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smtClean="0"/>
                <a:t>Layer 1</a:t>
              </a:r>
              <a:endParaRPr lang="zh-TW" altLang="en-US" sz="2400" dirty="0"/>
            </a:p>
          </p:txBody>
        </p:sp>
        <p:sp>
          <p:nvSpPr>
            <p:cNvPr id="63"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4"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5"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6"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sp>
        <p:nvSpPr>
          <p:cNvPr id="67" name="矩形 21"/>
          <p:cNvSpPr/>
          <p:nvPr/>
        </p:nvSpPr>
        <p:spPr>
          <a:xfrm>
            <a:off x="1399375" y="43679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8" name="Object 12"/>
          <p:cNvGraphicFramePr>
            <a:graphicFrameLocks noChangeAspect="1"/>
          </p:cNvGraphicFramePr>
          <p:nvPr>
            <p:extLst>
              <p:ext uri="{D42A27DB-BD31-4B8C-83A1-F6EECF244321}">
                <p14:modId xmlns:p14="http://schemas.microsoft.com/office/powerpoint/2010/main" val="2366078196"/>
              </p:ext>
            </p:extLst>
          </p:nvPr>
        </p:nvGraphicFramePr>
        <p:xfrm>
          <a:off x="1396259" y="4271709"/>
          <a:ext cx="407988" cy="488950"/>
        </p:xfrm>
        <a:graphic>
          <a:graphicData uri="http://schemas.openxmlformats.org/presentationml/2006/ole">
            <mc:AlternateContent xmlns:mc="http://schemas.openxmlformats.org/markup-compatibility/2006">
              <mc:Choice xmlns:v="urn:schemas-microsoft-com:vml" Requires="v">
                <p:oleObj spid="_x0000_s4580" name="方程式" r:id="rId9" imgW="190440" imgH="228600" progId="Equation.3">
                  <p:embed/>
                </p:oleObj>
              </mc:Choice>
              <mc:Fallback>
                <p:oleObj name="方程式" r:id="rId9" imgW="190440" imgH="228600" progId="Equation.3">
                  <p:embed/>
                  <p:pic>
                    <p:nvPicPr>
                      <p:cNvPr id="0" name=""/>
                      <p:cNvPicPr>
                        <a:picLocks noChangeAspect="1" noChangeArrowheads="1"/>
                      </p:cNvPicPr>
                      <p:nvPr/>
                    </p:nvPicPr>
                    <p:blipFill>
                      <a:blip r:embed="rId10"/>
                      <a:srcRect/>
                      <a:stretch>
                        <a:fillRect/>
                      </a:stretch>
                    </p:blipFill>
                    <p:spPr bwMode="auto">
                      <a:xfrm>
                        <a:off x="1396259" y="427170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文字方塊 23"/>
          <p:cNvSpPr txBox="1"/>
          <p:nvPr/>
        </p:nvSpPr>
        <p:spPr>
          <a:xfrm rot="5400000">
            <a:off x="1275307" y="3652905"/>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70" name="群組 78"/>
          <p:cNvGrpSpPr/>
          <p:nvPr/>
        </p:nvGrpSpPr>
        <p:grpSpPr>
          <a:xfrm>
            <a:off x="3657035" y="1770729"/>
            <a:ext cx="1134648" cy="3113664"/>
            <a:chOff x="3657035" y="1770729"/>
            <a:chExt cx="1134648" cy="3113664"/>
          </a:xfrm>
        </p:grpSpPr>
        <p:sp>
          <p:nvSpPr>
            <p:cNvPr id="71"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2"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smtClean="0"/>
                <a:t>Layer 2</a:t>
              </a:r>
              <a:endParaRPr lang="zh-TW" altLang="en-US" sz="2400" dirty="0"/>
            </a:p>
          </p:txBody>
        </p:sp>
        <p:sp>
          <p:nvSpPr>
            <p:cNvPr id="73"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4"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5"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6"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grpSp>
        <p:nvGrpSpPr>
          <p:cNvPr id="77" name="群組 79"/>
          <p:cNvGrpSpPr/>
          <p:nvPr/>
        </p:nvGrpSpPr>
        <p:grpSpPr>
          <a:xfrm>
            <a:off x="5868381" y="1770729"/>
            <a:ext cx="1134648" cy="3130011"/>
            <a:chOff x="5868381" y="1770729"/>
            <a:chExt cx="1134648" cy="3130011"/>
          </a:xfrm>
        </p:grpSpPr>
        <p:sp>
          <p:nvSpPr>
            <p:cNvPr id="78"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9"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smtClean="0"/>
                <a:t>Layer L</a:t>
              </a:r>
              <a:endParaRPr lang="zh-TW" altLang="en-US" sz="2400" dirty="0"/>
            </a:p>
          </p:txBody>
        </p:sp>
        <p:sp>
          <p:nvSpPr>
            <p:cNvPr id="80"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1"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2"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3"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sp>
        <p:nvSpPr>
          <p:cNvPr id="84" name="文字方塊 32"/>
          <p:cNvSpPr txBox="1"/>
          <p:nvPr/>
        </p:nvSpPr>
        <p:spPr>
          <a:xfrm>
            <a:off x="4600123" y="2191862"/>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85" name="文字方塊 33"/>
          <p:cNvSpPr txBox="1"/>
          <p:nvPr/>
        </p:nvSpPr>
        <p:spPr>
          <a:xfrm>
            <a:off x="4607072" y="295284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86" name="文字方塊 34"/>
          <p:cNvSpPr txBox="1"/>
          <p:nvPr/>
        </p:nvSpPr>
        <p:spPr>
          <a:xfrm>
            <a:off x="4636088" y="4168184"/>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87" name="群組 80"/>
          <p:cNvGrpSpPr/>
          <p:nvPr/>
        </p:nvGrpSpPr>
        <p:grpSpPr>
          <a:xfrm>
            <a:off x="3166542" y="2522953"/>
            <a:ext cx="753037" cy="2013721"/>
            <a:chOff x="3166542" y="2522953"/>
            <a:chExt cx="753037" cy="2013721"/>
          </a:xfrm>
        </p:grpSpPr>
        <p:cxnSp>
          <p:nvCxnSpPr>
            <p:cNvPr id="88" name="直線單箭頭接點 35"/>
            <p:cNvCxnSpPr>
              <a:stCxn id="63" idx="6"/>
              <a:endCxn id="73"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38"/>
            <p:cNvCxnSpPr>
              <a:stCxn id="64" idx="6"/>
              <a:endCxn id="73"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39"/>
            <p:cNvCxnSpPr>
              <a:stCxn id="63" idx="6"/>
              <a:endCxn id="74"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40"/>
            <p:cNvCxnSpPr>
              <a:stCxn id="63" idx="6"/>
              <a:endCxn id="75"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41"/>
            <p:cNvCxnSpPr>
              <a:stCxn id="64" idx="6"/>
              <a:endCxn id="75"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42"/>
            <p:cNvCxnSpPr>
              <a:stCxn id="65" idx="6"/>
              <a:endCxn id="73"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43"/>
            <p:cNvCxnSpPr>
              <a:stCxn id="65" idx="6"/>
              <a:endCxn id="74"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7" name="直線單箭頭接點 44"/>
          <p:cNvCxnSpPr>
            <a:endCxn id="63" idx="2"/>
          </p:cNvCxnSpPr>
          <p:nvPr/>
        </p:nvCxnSpPr>
        <p:spPr>
          <a:xfrm flipV="1">
            <a:off x="1742275" y="252295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45"/>
          <p:cNvCxnSpPr>
            <a:stCxn id="57" idx="3"/>
            <a:endCxn id="64" idx="2"/>
          </p:cNvCxnSpPr>
          <p:nvPr/>
        </p:nvCxnSpPr>
        <p:spPr>
          <a:xfrm>
            <a:off x="1738568" y="257132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46"/>
          <p:cNvCxnSpPr>
            <a:stCxn id="57" idx="3"/>
            <a:endCxn id="65" idx="2"/>
          </p:cNvCxnSpPr>
          <p:nvPr/>
        </p:nvCxnSpPr>
        <p:spPr>
          <a:xfrm>
            <a:off x="1738568" y="257132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47"/>
          <p:cNvCxnSpPr>
            <a:stCxn id="59" idx="3"/>
            <a:endCxn id="63" idx="2"/>
          </p:cNvCxnSpPr>
          <p:nvPr/>
        </p:nvCxnSpPr>
        <p:spPr>
          <a:xfrm flipV="1">
            <a:off x="1766088" y="25229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48"/>
          <p:cNvCxnSpPr>
            <a:stCxn id="56" idx="3"/>
            <a:endCxn id="64" idx="2"/>
          </p:cNvCxnSpPr>
          <p:nvPr/>
        </p:nvCxnSpPr>
        <p:spPr>
          <a:xfrm>
            <a:off x="1732750" y="314165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49"/>
          <p:cNvCxnSpPr>
            <a:stCxn id="56" idx="3"/>
            <a:endCxn id="65" idx="2"/>
          </p:cNvCxnSpPr>
          <p:nvPr/>
        </p:nvCxnSpPr>
        <p:spPr>
          <a:xfrm>
            <a:off x="1732750" y="314165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50"/>
          <p:cNvCxnSpPr>
            <a:stCxn id="68" idx="3"/>
            <a:endCxn id="63" idx="2"/>
          </p:cNvCxnSpPr>
          <p:nvPr/>
        </p:nvCxnSpPr>
        <p:spPr>
          <a:xfrm flipV="1">
            <a:off x="1804247" y="252295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51"/>
          <p:cNvCxnSpPr>
            <a:stCxn id="68" idx="3"/>
            <a:endCxn id="64" idx="2"/>
          </p:cNvCxnSpPr>
          <p:nvPr/>
        </p:nvCxnSpPr>
        <p:spPr>
          <a:xfrm flipV="1">
            <a:off x="1777878" y="330152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52"/>
          <p:cNvCxnSpPr>
            <a:stCxn id="68" idx="3"/>
            <a:endCxn id="65" idx="2"/>
          </p:cNvCxnSpPr>
          <p:nvPr/>
        </p:nvCxnSpPr>
        <p:spPr>
          <a:xfrm>
            <a:off x="1777878" y="451612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文字方塊 53"/>
          <p:cNvSpPr txBox="1"/>
          <p:nvPr/>
        </p:nvSpPr>
        <p:spPr>
          <a:xfrm rot="5400000">
            <a:off x="7402414" y="3673450"/>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7" name="文字方塊 54"/>
          <p:cNvSpPr txBox="1"/>
          <p:nvPr/>
        </p:nvSpPr>
        <p:spPr>
          <a:xfrm>
            <a:off x="7471507" y="2154629"/>
            <a:ext cx="631069" cy="523220"/>
          </a:xfrm>
          <a:prstGeom prst="rect">
            <a:avLst/>
          </a:prstGeom>
          <a:noFill/>
        </p:spPr>
        <p:txBody>
          <a:bodyPr wrap="square" rtlCol="0">
            <a:spAutoFit/>
          </a:bodyPr>
          <a:lstStyle/>
          <a:p>
            <a:r>
              <a:rPr lang="en-US" altLang="zh-TW" sz="2800" dirty="0"/>
              <a:t>y</a:t>
            </a:r>
            <a:r>
              <a:rPr lang="en-US" altLang="zh-TW" sz="2800" baseline="-25000" dirty="0" smtClean="0"/>
              <a:t>1</a:t>
            </a:r>
            <a:endParaRPr lang="zh-TW" altLang="en-US" sz="2800" baseline="-25000" dirty="0"/>
          </a:p>
        </p:txBody>
      </p:sp>
      <p:sp>
        <p:nvSpPr>
          <p:cNvPr id="108" name="文字方塊 55"/>
          <p:cNvSpPr txBox="1"/>
          <p:nvPr/>
        </p:nvSpPr>
        <p:spPr>
          <a:xfrm>
            <a:off x="7460224" y="2952849"/>
            <a:ext cx="631069" cy="523220"/>
          </a:xfrm>
          <a:prstGeom prst="rect">
            <a:avLst/>
          </a:prstGeom>
          <a:noFill/>
        </p:spPr>
        <p:txBody>
          <a:bodyPr wrap="square" rtlCol="0">
            <a:spAutoFit/>
          </a:bodyPr>
          <a:lstStyle/>
          <a:p>
            <a:r>
              <a:rPr lang="en-US" altLang="zh-TW" sz="2800" dirty="0"/>
              <a:t>y</a:t>
            </a:r>
            <a:r>
              <a:rPr lang="en-US" altLang="zh-TW" sz="2800" baseline="-25000" dirty="0" smtClean="0"/>
              <a:t>2</a:t>
            </a:r>
            <a:endParaRPr lang="zh-TW" altLang="en-US" sz="2800" baseline="-25000" dirty="0"/>
          </a:p>
        </p:txBody>
      </p:sp>
      <p:sp>
        <p:nvSpPr>
          <p:cNvPr id="109" name="文字方塊 56"/>
          <p:cNvSpPr txBox="1"/>
          <p:nvPr/>
        </p:nvSpPr>
        <p:spPr>
          <a:xfrm>
            <a:off x="7460224" y="4219081"/>
            <a:ext cx="631069" cy="523220"/>
          </a:xfrm>
          <a:prstGeom prst="rect">
            <a:avLst/>
          </a:prstGeom>
          <a:noFill/>
        </p:spPr>
        <p:txBody>
          <a:bodyPr wrap="square" rtlCol="0">
            <a:spAutoFit/>
          </a:bodyPr>
          <a:lstStyle/>
          <a:p>
            <a:r>
              <a:rPr lang="en-US" altLang="zh-TW" sz="2800" dirty="0" err="1" smtClean="0"/>
              <a:t>y</a:t>
            </a:r>
            <a:r>
              <a:rPr lang="en-US" altLang="zh-TW" sz="2800" baseline="-25000" dirty="0" err="1"/>
              <a:t>M</a:t>
            </a:r>
            <a:endParaRPr lang="zh-TW" altLang="en-US" sz="2800" baseline="-25000" dirty="0"/>
          </a:p>
        </p:txBody>
      </p:sp>
      <p:sp>
        <p:nvSpPr>
          <p:cNvPr id="110" name="文字方塊 67"/>
          <p:cNvSpPr txBox="1"/>
          <p:nvPr/>
        </p:nvSpPr>
        <p:spPr>
          <a:xfrm>
            <a:off x="2136850" y="5937293"/>
            <a:ext cx="5765204"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smtClean="0"/>
              <a:t>Deep means many hidden layers</a:t>
            </a:r>
            <a:endParaRPr lang="zh-TW" altLang="en-US" sz="2800" dirty="0"/>
          </a:p>
        </p:txBody>
      </p:sp>
      <p:grpSp>
        <p:nvGrpSpPr>
          <p:cNvPr id="111" name="群組 81"/>
          <p:cNvGrpSpPr/>
          <p:nvPr/>
        </p:nvGrpSpPr>
        <p:grpSpPr>
          <a:xfrm>
            <a:off x="5357094" y="2515814"/>
            <a:ext cx="753037" cy="2013721"/>
            <a:chOff x="5357094" y="2515814"/>
            <a:chExt cx="753037" cy="2013721"/>
          </a:xfrm>
        </p:grpSpPr>
        <p:cxnSp>
          <p:nvCxnSpPr>
            <p:cNvPr id="112"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1" name="文字方塊 2"/>
          <p:cNvSpPr txBox="1"/>
          <p:nvPr/>
        </p:nvSpPr>
        <p:spPr>
          <a:xfrm>
            <a:off x="4984751" y="1165844"/>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smtClean="0"/>
              <a:t>neuron</a:t>
            </a:r>
            <a:endParaRPr lang="zh-TW" altLang="en-US" sz="2400" dirty="0"/>
          </a:p>
        </p:txBody>
      </p:sp>
      <p:cxnSp>
        <p:nvCxnSpPr>
          <p:cNvPr id="122" name="直線單箭頭接點 9"/>
          <p:cNvCxnSpPr>
            <a:endCxn id="121" idx="2"/>
          </p:cNvCxnSpPr>
          <p:nvPr/>
        </p:nvCxnSpPr>
        <p:spPr>
          <a:xfrm flipV="1">
            <a:off x="4159624" y="1627509"/>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8" grpId="0" animBg="1"/>
      <p:bldP spid="49" grpId="0"/>
      <p:bldP spid="51" grpId="0"/>
      <p:bldP spid="52" grpId="0"/>
      <p:bldP spid="56" grpId="0" animBg="1"/>
      <p:bldP spid="57" grpId="0" animBg="1"/>
      <p:bldP spid="67" grpId="0" animBg="1"/>
      <p:bldP spid="69" grpId="0"/>
      <p:bldP spid="84" grpId="0"/>
      <p:bldP spid="85" grpId="0"/>
      <p:bldP spid="86" grpId="0"/>
      <p:bldP spid="106" grpId="0"/>
      <p:bldP spid="107" grpId="0"/>
      <p:bldP spid="108" grpId="0"/>
      <p:bldP spid="109" grpId="0"/>
      <p:bldP spid="110" grpId="0" animBg="1"/>
      <p:bldP spid="1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2166866" y="5841135"/>
            <a:ext cx="9144000" cy="887104"/>
          </a:xfrm>
          <a:prstGeom prst="rect">
            <a:avLst/>
          </a:prstGeom>
          <a:noFill/>
          <a:ln>
            <a:noFill/>
          </a:ln>
        </p:spPr>
        <p:txBody>
          <a:bodyPr lIns="91425" tIns="91425" rIns="91425" bIns="91425" anchor="t" anchorCtr="0">
            <a:noAutofit/>
          </a:bodyPr>
          <a:lstStyle/>
          <a:p>
            <a:pPr lvl="0"/>
            <a:r>
              <a:rPr lang="en-US" sz="2000" dirty="0" smtClean="0">
                <a:latin typeface="+mj-lt"/>
                <a:cs typeface="Times New Roman" pitchFamily="18" charset="0"/>
              </a:rPr>
              <a:t>Hierarchical Domain Name System</a:t>
            </a:r>
            <a:endParaRPr lang="en-US" sz="2000" b="1" dirty="0" smtClean="0">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083792"/>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2000" dirty="0"/>
              <a:t>Domain name system (DNS) is an application </a:t>
            </a:r>
            <a:r>
              <a:rPr lang="en-US" sz="2000" dirty="0" smtClean="0"/>
              <a:t>protocol.</a:t>
            </a:r>
          </a:p>
          <a:p>
            <a:pPr marL="342900" indent="-342900">
              <a:buFont typeface="Arial" pitchFamily="34" charset="0"/>
              <a:buChar char="•"/>
            </a:pPr>
            <a:r>
              <a:rPr lang="en-US" sz="2000" dirty="0" smtClean="0"/>
              <a:t>Maps domain name to IP address and vice-versa.</a:t>
            </a:r>
          </a:p>
          <a:p>
            <a:pPr marL="342900" indent="-342900">
              <a:buFont typeface="Arial" pitchFamily="34" charset="0"/>
              <a:buChar char="•"/>
            </a:pPr>
            <a:endParaRPr lang="en-US" sz="2000" dirty="0" smtClean="0"/>
          </a:p>
          <a:p>
            <a:pPr marL="342900" indent="-342900">
              <a:buFont typeface="Arial" pitchFamily="34" charset="0"/>
              <a:buChar char="•"/>
            </a:pPr>
            <a:endParaRPr lang="en-US" sz="2000" dirty="0">
              <a:cs typeface="Times New Roman" pitchFamily="18" charset="0"/>
            </a:endParaRP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0263" y="1897145"/>
            <a:ext cx="4684310" cy="395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hape 1401"/>
          <p:cNvSpPr txBox="1"/>
          <p:nvPr/>
        </p:nvSpPr>
        <p:spPr>
          <a:xfrm>
            <a:off x="152400" y="15240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Domain Name System</a:t>
            </a:r>
            <a:endParaRPr lang="en-US" sz="2800" b="1" dirty="0" smtClean="0">
              <a:solidFill>
                <a:schemeClr val="bg1"/>
              </a:solidFill>
              <a:latin typeface="+mj-lt"/>
              <a:cs typeface="Times New Roman" pitchFamily="18" charset="0"/>
            </a:endParaRPr>
          </a:p>
        </p:txBody>
      </p:sp>
    </p:spTree>
    <p:extLst>
      <p:ext uri="{BB962C8B-B14F-4D97-AF65-F5344CB8AC3E}">
        <p14:creationId xmlns:p14="http://schemas.microsoft.com/office/powerpoint/2010/main" val="11478517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Domain Name System</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5"/>
            <a:ext cx="9144000" cy="5237328"/>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2000" dirty="0" smtClean="0">
                <a:cs typeface="Times New Roman" pitchFamily="18" charset="0"/>
              </a:rPr>
              <a:t>Recursive and Non-recursive are 2 types of DNS server.</a:t>
            </a:r>
          </a:p>
          <a:p>
            <a:pPr marL="342900" indent="-342900">
              <a:buFont typeface="Arial" pitchFamily="34" charset="0"/>
              <a:buChar char="•"/>
            </a:pPr>
            <a:endParaRPr lang="en-US" sz="2000" dirty="0">
              <a:cs typeface="Times New Roman" pitchFamily="18" charset="0"/>
            </a:endParaRPr>
          </a:p>
        </p:txBody>
      </p:sp>
      <p:pic>
        <p:nvPicPr>
          <p:cNvPr id="15363" name="Picture 3"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582" y="1620671"/>
            <a:ext cx="6714698" cy="450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hape 1401"/>
          <p:cNvSpPr txBox="1"/>
          <p:nvPr/>
        </p:nvSpPr>
        <p:spPr>
          <a:xfrm>
            <a:off x="2467117" y="5970896"/>
            <a:ext cx="9144000" cy="887104"/>
          </a:xfrm>
          <a:prstGeom prst="rect">
            <a:avLst/>
          </a:prstGeom>
          <a:noFill/>
          <a:ln>
            <a:noFill/>
          </a:ln>
        </p:spPr>
        <p:txBody>
          <a:bodyPr lIns="91425" tIns="91425" rIns="91425" bIns="91425" anchor="t" anchorCtr="0">
            <a:noAutofit/>
          </a:bodyPr>
          <a:lstStyle/>
          <a:p>
            <a:pPr lvl="0"/>
            <a:r>
              <a:rPr lang="en-US" sz="2000" dirty="0" smtClean="0">
                <a:latin typeface="+mj-lt"/>
                <a:cs typeface="Times New Roman" pitchFamily="18" charset="0"/>
              </a:rPr>
              <a:t>Recursive DNS query</a:t>
            </a:r>
            <a:endParaRPr lang="en-US" sz="2000" b="1" dirty="0" smtClean="0">
              <a:latin typeface="+mj-lt"/>
              <a:cs typeface="Times New Roman" pitchFamily="18" charset="0"/>
            </a:endParaRPr>
          </a:p>
        </p:txBody>
      </p:sp>
    </p:spTree>
    <p:extLst>
      <p:ext uri="{BB962C8B-B14F-4D97-AF65-F5344CB8AC3E}">
        <p14:creationId xmlns:p14="http://schemas.microsoft.com/office/powerpoint/2010/main" val="5435794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Domain Name System</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970896"/>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1600" dirty="0">
                <a:cs typeface="Times New Roman" pitchFamily="18" charset="0"/>
              </a:rPr>
              <a:t>Adversaries frequently use domain names to connect malware to command and control servers (C2C). These domain names are hardcoded.</a:t>
            </a:r>
          </a:p>
          <a:p>
            <a:pPr marL="342900" indent="-342900">
              <a:buFont typeface="Arial" pitchFamily="34" charset="0"/>
              <a:buChar char="•"/>
            </a:pPr>
            <a:endParaRPr lang="en-US" sz="1600" dirty="0">
              <a:cs typeface="Times New Roman" pitchFamily="18" charset="0"/>
            </a:endParaRPr>
          </a:p>
          <a:p>
            <a:pPr marL="342900" indent="-342900">
              <a:buFont typeface="Arial" pitchFamily="34" charset="0"/>
              <a:buChar char="•"/>
            </a:pPr>
            <a:r>
              <a:rPr lang="en-US" sz="1600" dirty="0">
                <a:cs typeface="Times New Roman" pitchFamily="18" charset="0"/>
              </a:rPr>
              <a:t>Hardcoded domain names are easy to blacklist or sinkhole.</a:t>
            </a:r>
          </a:p>
          <a:p>
            <a:pPr marL="342900" indent="-342900">
              <a:buFont typeface="Arial" pitchFamily="34" charset="0"/>
              <a:buChar char="•"/>
            </a:pPr>
            <a:endParaRPr lang="en-US" sz="1600" dirty="0">
              <a:cs typeface="Times New Roman" pitchFamily="18" charset="0"/>
            </a:endParaRPr>
          </a:p>
          <a:p>
            <a:pPr marL="342900" indent="-342900">
              <a:buFont typeface="Arial" pitchFamily="34" charset="0"/>
              <a:buChar char="•"/>
            </a:pPr>
            <a:r>
              <a:rPr lang="en-US" sz="1600" dirty="0">
                <a:cs typeface="Times New Roman" pitchFamily="18" charset="0"/>
              </a:rPr>
              <a:t>To evade blacklisting, adversaries use the concept of fluxing.</a:t>
            </a:r>
          </a:p>
          <a:p>
            <a:pPr marL="342900" indent="-342900">
              <a:buFont typeface="Arial" pitchFamily="34" charset="0"/>
              <a:buChar char="•"/>
            </a:pPr>
            <a:endParaRPr lang="en-US" sz="1600" dirty="0">
              <a:cs typeface="Times New Roman" pitchFamily="18" charset="0"/>
            </a:endParaRPr>
          </a:p>
          <a:p>
            <a:pPr marL="342900" indent="-342900">
              <a:buFont typeface="Arial" pitchFamily="34" charset="0"/>
              <a:buChar char="•"/>
            </a:pPr>
            <a:r>
              <a:rPr lang="en-US" sz="1600" dirty="0">
                <a:cs typeface="Times New Roman" pitchFamily="18" charset="0"/>
              </a:rPr>
              <a:t>Domain flux and IP-flux are two types of fluxing approaches.</a:t>
            </a:r>
          </a:p>
          <a:p>
            <a:pPr marL="342900" indent="-342900">
              <a:buFont typeface="Arial" pitchFamily="34" charset="0"/>
              <a:buChar char="•"/>
            </a:pPr>
            <a:endParaRPr lang="en-US" sz="1600" dirty="0">
              <a:cs typeface="Times New Roman" pitchFamily="18" charset="0"/>
            </a:endParaRPr>
          </a:p>
          <a:p>
            <a:pPr marL="342900" indent="-342900">
              <a:buFont typeface="Arial" pitchFamily="34" charset="0"/>
              <a:buChar char="•"/>
            </a:pPr>
            <a:r>
              <a:rPr lang="en-US" sz="1600" dirty="0">
                <a:cs typeface="Times New Roman" pitchFamily="18" charset="0"/>
              </a:rPr>
              <a:t>Domain flux uses DGAs.</a:t>
            </a:r>
          </a:p>
          <a:p>
            <a:pPr marL="342900" indent="-342900">
              <a:buFont typeface="Arial" pitchFamily="34" charset="0"/>
              <a:buChar char="•"/>
            </a:pPr>
            <a:endParaRPr lang="en-US" sz="1600" dirty="0">
              <a:cs typeface="Times New Roman" pitchFamily="18" charset="0"/>
            </a:endParaRPr>
          </a:p>
          <a:p>
            <a:pPr marL="342900" indent="-342900">
              <a:buFont typeface="Arial" pitchFamily="34" charset="0"/>
              <a:buChar char="•"/>
            </a:pPr>
            <a:r>
              <a:rPr lang="en-US" sz="1600" dirty="0" smtClean="0">
                <a:cs typeface="Times New Roman" pitchFamily="18" charset="0"/>
              </a:rPr>
              <a:t>DGAs generate pseudo random domain names periodically and connects them to a C2C server. The pseudo random domain names are generated based on a seed. A seed is a combination of numeric, alphabet, date/time and other information.</a:t>
            </a:r>
          </a:p>
          <a:p>
            <a:pPr marL="342900" indent="-342900">
              <a:buFont typeface="Arial" pitchFamily="34" charset="0"/>
              <a:buChar char="•"/>
            </a:pPr>
            <a:endParaRPr lang="en-US" sz="1600" dirty="0" smtClean="0">
              <a:cs typeface="Times New Roman" pitchFamily="18" charset="0"/>
            </a:endParaRPr>
          </a:p>
          <a:p>
            <a:pPr marL="342900" indent="-342900">
              <a:buFont typeface="Arial" pitchFamily="34" charset="0"/>
              <a:buChar char="•"/>
            </a:pPr>
            <a:r>
              <a:rPr lang="en-US" sz="1600" dirty="0" smtClean="0">
                <a:cs typeface="Times New Roman" pitchFamily="18" charset="0"/>
              </a:rPr>
              <a:t>Machine learning methods with feature engineering used to detect the DGA based malware.</a:t>
            </a:r>
          </a:p>
          <a:p>
            <a:pPr marL="342900" indent="-342900">
              <a:buFont typeface="Arial" pitchFamily="34" charset="0"/>
              <a:buChar char="•"/>
            </a:pPr>
            <a:endParaRPr lang="en-US" sz="1600" dirty="0" smtClean="0">
              <a:cs typeface="Times New Roman" pitchFamily="18" charset="0"/>
            </a:endParaRPr>
          </a:p>
          <a:p>
            <a:pPr marL="342900" indent="-342900">
              <a:buFont typeface="Arial" pitchFamily="34" charset="0"/>
              <a:buChar char="•"/>
            </a:pPr>
            <a:r>
              <a:rPr lang="en-US" sz="1600" dirty="0" smtClean="0">
                <a:cs typeface="Times New Roman" pitchFamily="18" charset="0"/>
              </a:rPr>
              <a:t>Deep learning is a new field of machine learning that has the capability to obtain optimal feature representation by taking raw domain names as input.</a:t>
            </a:r>
          </a:p>
          <a:p>
            <a:pPr marL="342900" indent="-342900">
              <a:buFont typeface="Arial" pitchFamily="34" charset="0"/>
              <a:buChar char="•"/>
            </a:pPr>
            <a:endParaRPr lang="en-US" sz="1600" dirty="0">
              <a:cs typeface="Times New Roman" pitchFamily="18" charset="0"/>
            </a:endParaRPr>
          </a:p>
        </p:txBody>
      </p:sp>
    </p:spTree>
    <p:extLst>
      <p:ext uri="{BB962C8B-B14F-4D97-AF65-F5344CB8AC3E}">
        <p14:creationId xmlns:p14="http://schemas.microsoft.com/office/powerpoint/2010/main" val="26902049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Domain Name System</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199797"/>
          </a:xfrm>
          <a:prstGeom prst="rect">
            <a:avLst/>
          </a:prstGeom>
          <a:noFill/>
          <a:ln>
            <a:noFill/>
          </a:ln>
        </p:spPr>
        <p:txBody>
          <a:bodyPr lIns="91425" tIns="91425" rIns="91425" bIns="91425" anchor="t" anchorCtr="0">
            <a:noAutofit/>
          </a:bodyPr>
          <a:lstStyle/>
          <a:p>
            <a:endParaRPr lang="en-US" sz="1600" dirty="0">
              <a:cs typeface="Times New Roman" pitchFamily="18" charset="0"/>
            </a:endParaRP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914" y="1228299"/>
            <a:ext cx="5472752" cy="461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hape 1401"/>
          <p:cNvSpPr txBox="1"/>
          <p:nvPr/>
        </p:nvSpPr>
        <p:spPr>
          <a:xfrm>
            <a:off x="2647666" y="5970896"/>
            <a:ext cx="9144000" cy="887104"/>
          </a:xfrm>
          <a:prstGeom prst="rect">
            <a:avLst/>
          </a:prstGeom>
          <a:noFill/>
          <a:ln>
            <a:noFill/>
          </a:ln>
        </p:spPr>
        <p:txBody>
          <a:bodyPr lIns="91425" tIns="91425" rIns="91425" bIns="91425" anchor="t" anchorCtr="0">
            <a:noAutofit/>
          </a:bodyPr>
          <a:lstStyle/>
          <a:p>
            <a:r>
              <a:rPr lang="en-US" sz="2000" dirty="0">
                <a:cs typeface="Times New Roman" pitchFamily="18" charset="0"/>
              </a:rPr>
              <a:t>Diagram of Domain-flux attacks</a:t>
            </a:r>
            <a:endParaRPr lang="en-US" sz="2000" dirty="0">
              <a:cs typeface="Times New Roman" pitchFamily="18" charset="0"/>
            </a:endParaRPr>
          </a:p>
        </p:txBody>
      </p:sp>
    </p:spTree>
    <p:extLst>
      <p:ext uri="{BB962C8B-B14F-4D97-AF65-F5344CB8AC3E}">
        <p14:creationId xmlns:p14="http://schemas.microsoft.com/office/powerpoint/2010/main" val="31512466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331351" y="1555845"/>
            <a:ext cx="8582099" cy="3697288"/>
          </a:xfrm>
          <a:prstGeom prst="rect">
            <a:avLst/>
          </a:prstGeom>
          <a:noFill/>
          <a:ln>
            <a:noFill/>
          </a:ln>
        </p:spPr>
        <p:txBody>
          <a:bodyPr lIns="91425" tIns="91425" rIns="91425" bIns="91425" anchor="t" anchorCtr="0">
            <a:noAutofit/>
          </a:bodyPr>
          <a:lstStyle/>
          <a:p>
            <a:pPr lvl="0" algn="ctr"/>
            <a:endParaRPr lang="en-US" sz="3200" dirty="0"/>
          </a:p>
          <a:p>
            <a:pPr lvl="0" algn="ctr"/>
            <a:r>
              <a:rPr lang="en-US" sz="3200" dirty="0"/>
              <a:t>Thank you</a:t>
            </a:r>
          </a:p>
          <a:p>
            <a:pPr lvl="0" algn="ctr"/>
            <a:endParaRPr lang="en-US" sz="3200" dirty="0"/>
          </a:p>
          <a:p>
            <a:pPr lvl="0" algn="ctr"/>
            <a:r>
              <a:rPr lang="en-US" sz="3200" dirty="0"/>
              <a:t>Questions ?</a:t>
            </a:r>
          </a:p>
          <a:p>
            <a:pPr lvl="0" algn="ctr"/>
            <a:r>
              <a:rPr lang="en-US" sz="3200" dirty="0" smtClean="0">
                <a:hlinkClick r:id="rId3"/>
              </a:rPr>
              <a:t>vinayakumarr77@gmail.com</a:t>
            </a:r>
            <a:endParaRPr lang="en-US" sz="3200" dirty="0" smtClean="0"/>
          </a:p>
          <a:p>
            <a:pPr lvl="0" algn="ctr"/>
            <a:r>
              <a:rPr lang="en-US" sz="3200" dirty="0"/>
              <a:t>https://vinayakumarr.github.io</a:t>
            </a:r>
            <a:r>
              <a:rPr lang="en-US" sz="3200" dirty="0" smtClean="0"/>
              <a:t>/</a:t>
            </a:r>
            <a:endParaRPr lang="en-US" sz="3200"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795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3" name="群組 128"/>
          <p:cNvGrpSpPr/>
          <p:nvPr/>
        </p:nvGrpSpPr>
        <p:grpSpPr>
          <a:xfrm>
            <a:off x="6906115" y="3813978"/>
            <a:ext cx="458287" cy="831947"/>
            <a:chOff x="10102194" y="1939763"/>
            <a:chExt cx="458287" cy="831947"/>
          </a:xfrm>
        </p:grpSpPr>
        <p:sp>
          <p:nvSpPr>
            <p:cNvPr id="124"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5"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6" name="群組 104"/>
          <p:cNvGrpSpPr/>
          <p:nvPr/>
        </p:nvGrpSpPr>
        <p:grpSpPr>
          <a:xfrm>
            <a:off x="4676173" y="3786657"/>
            <a:ext cx="458287" cy="831947"/>
            <a:chOff x="10102194" y="1939763"/>
            <a:chExt cx="458287" cy="831947"/>
          </a:xfrm>
        </p:grpSpPr>
        <p:sp>
          <p:nvSpPr>
            <p:cNvPr id="127"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8"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0"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矩形 16"/>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3" name="矩形 1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4"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5"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6"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37"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38"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9"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140" name="群組 83"/>
          <p:cNvGrpSpPr/>
          <p:nvPr/>
        </p:nvGrpSpPr>
        <p:grpSpPr>
          <a:xfrm>
            <a:off x="1108899" y="2172641"/>
            <a:ext cx="1588876" cy="1638300"/>
            <a:chOff x="1013669" y="3459098"/>
            <a:chExt cx="1588876" cy="1638300"/>
          </a:xfrm>
        </p:grpSpPr>
        <p:cxnSp>
          <p:nvCxnSpPr>
            <p:cNvPr id="141"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2" name="群組 82"/>
            <p:cNvGrpSpPr/>
            <p:nvPr/>
          </p:nvGrpSpPr>
          <p:grpSpPr>
            <a:xfrm>
              <a:off x="1025705" y="3459098"/>
              <a:ext cx="1576840" cy="1638300"/>
              <a:chOff x="1025705" y="3459098"/>
              <a:chExt cx="1576840" cy="1638300"/>
            </a:xfrm>
          </p:grpSpPr>
          <p:cxnSp>
            <p:nvCxnSpPr>
              <p:cNvPr id="143"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46" name="群組 84"/>
          <p:cNvGrpSpPr/>
          <p:nvPr/>
        </p:nvGrpSpPr>
        <p:grpSpPr>
          <a:xfrm>
            <a:off x="3327206" y="2157954"/>
            <a:ext cx="1588876" cy="1638300"/>
            <a:chOff x="1013669" y="3459098"/>
            <a:chExt cx="1588876" cy="1638300"/>
          </a:xfrm>
        </p:grpSpPr>
        <p:cxnSp>
          <p:nvCxnSpPr>
            <p:cNvPr id="147"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8" name="群組 86"/>
            <p:cNvGrpSpPr/>
            <p:nvPr/>
          </p:nvGrpSpPr>
          <p:grpSpPr>
            <a:xfrm>
              <a:off x="1025705" y="3459098"/>
              <a:ext cx="1576840" cy="1638300"/>
              <a:chOff x="1025705" y="3459098"/>
              <a:chExt cx="1576840" cy="1638300"/>
            </a:xfrm>
          </p:grpSpPr>
          <p:cxnSp>
            <p:nvCxnSpPr>
              <p:cNvPr id="149"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52" name="群組 90"/>
          <p:cNvGrpSpPr/>
          <p:nvPr/>
        </p:nvGrpSpPr>
        <p:grpSpPr>
          <a:xfrm>
            <a:off x="5527144" y="2138036"/>
            <a:ext cx="1588876" cy="1638300"/>
            <a:chOff x="1013669" y="3459098"/>
            <a:chExt cx="1588876" cy="1638300"/>
          </a:xfrm>
        </p:grpSpPr>
        <p:cxnSp>
          <p:nvCxnSpPr>
            <p:cNvPr id="153"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4" name="群組 92"/>
            <p:cNvGrpSpPr/>
            <p:nvPr/>
          </p:nvGrpSpPr>
          <p:grpSpPr>
            <a:xfrm>
              <a:off x="1025705" y="3459098"/>
              <a:ext cx="1576840" cy="1638300"/>
              <a:chOff x="1025705" y="3459098"/>
              <a:chExt cx="1576840" cy="1638300"/>
            </a:xfrm>
          </p:grpSpPr>
          <p:cxnSp>
            <p:nvCxnSpPr>
              <p:cNvPr id="155"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58" name="群組 2"/>
          <p:cNvGrpSpPr/>
          <p:nvPr/>
        </p:nvGrpSpPr>
        <p:grpSpPr>
          <a:xfrm>
            <a:off x="3615463" y="4585976"/>
            <a:ext cx="5297714" cy="2078894"/>
            <a:chOff x="3615463" y="4585976"/>
            <a:chExt cx="5297714" cy="2078894"/>
          </a:xfrm>
        </p:grpSpPr>
        <p:sp>
          <p:nvSpPr>
            <p:cNvPr id="159"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0" name="群組 3"/>
            <p:cNvGrpSpPr/>
            <p:nvPr/>
          </p:nvGrpSpPr>
          <p:grpSpPr>
            <a:xfrm>
              <a:off x="5943645" y="4731685"/>
              <a:ext cx="2743688" cy="1838325"/>
              <a:chOff x="4096343" y="4657321"/>
              <a:chExt cx="2743688" cy="1838325"/>
            </a:xfrm>
          </p:grpSpPr>
          <p:pic>
            <p:nvPicPr>
              <p:cNvPr id="163" name="圖片 4"/>
              <p:cNvPicPr>
                <a:picLocks noChangeAspect="1"/>
              </p:cNvPicPr>
              <p:nvPr/>
            </p:nvPicPr>
            <p:blipFill>
              <a:blip r:embed="rId5"/>
              <a:stretch>
                <a:fillRect/>
              </a:stretch>
            </p:blipFill>
            <p:spPr>
              <a:xfrm>
                <a:off x="4096343" y="4657321"/>
                <a:ext cx="2571750" cy="1838325"/>
              </a:xfrm>
              <a:prstGeom prst="rect">
                <a:avLst/>
              </a:prstGeom>
            </p:spPr>
          </p:pic>
          <p:graphicFrame>
            <p:nvGraphicFramePr>
              <p:cNvPr id="164"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5596" name="方程式" r:id="rId6" imgW="317160" imgH="215640" progId="Equation.3">
                      <p:embed/>
                    </p:oleObj>
                  </mc:Choice>
                  <mc:Fallback>
                    <p:oleObj name="方程式" r:id="rId6" imgW="317160" imgH="215640" progId="Equation.3">
                      <p:embed/>
                      <p:pic>
                        <p:nvPicPr>
                          <p:cNvPr id="0" name=""/>
                          <p:cNvPicPr>
                            <a:picLocks noChangeAspect="1" noChangeArrowheads="1"/>
                          </p:cNvPicPr>
                          <p:nvPr/>
                        </p:nvPicPr>
                        <p:blipFill>
                          <a:blip r:embed="rId7"/>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165"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5597" name="方程式" r:id="rId8" imgW="126720" imgH="126720" progId="Equation.3">
                      <p:embed/>
                    </p:oleObj>
                  </mc:Choice>
                  <mc:Fallback>
                    <p:oleObj name="方程式" r:id="rId8" imgW="126720" imgH="126720" progId="Equation.3">
                      <p:embed/>
                      <p:pic>
                        <p:nvPicPr>
                          <p:cNvPr id="0" name=""/>
                          <p:cNvPicPr>
                            <a:picLocks noChangeAspect="1" noChangeArrowheads="1"/>
                          </p:cNvPicPr>
                          <p:nvPr/>
                        </p:nvPicPr>
                        <p:blipFill>
                          <a:blip r:embed="rId9"/>
                          <a:srcRect/>
                          <a:stretch>
                            <a:fillRect/>
                          </a:stretch>
                        </p:blipFill>
                        <p:spPr bwMode="auto">
                          <a:xfrm>
                            <a:off x="6512897" y="6101982"/>
                            <a:ext cx="327134" cy="325661"/>
                          </a:xfrm>
                          <a:prstGeom prst="rect">
                            <a:avLst/>
                          </a:prstGeom>
                          <a:noFill/>
                          <a:extLst/>
                        </p:spPr>
                      </p:pic>
                    </p:oleObj>
                  </mc:Fallback>
                </mc:AlternateContent>
              </a:graphicData>
            </a:graphic>
          </p:graphicFrame>
        </p:grpSp>
        <p:graphicFrame>
          <p:nvGraphicFramePr>
            <p:cNvPr id="161" name="Object 12"/>
            <p:cNvGraphicFramePr>
              <a:graphicFrameLocks noChangeAspect="1"/>
            </p:cNvGraphicFramePr>
            <p:nvPr>
              <p:extLst>
                <p:ext uri="{D42A27DB-BD31-4B8C-83A1-F6EECF244321}">
                  <p14:modId xmlns:p14="http://schemas.microsoft.com/office/powerpoint/2010/main" val="1552193299"/>
                </p:ext>
              </p:extLst>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5598" name="方程式" r:id="rId10" imgW="863280" imgH="393480" progId="Equation.3">
                    <p:embed/>
                  </p:oleObj>
                </mc:Choice>
                <mc:Fallback>
                  <p:oleObj name="方程式" r:id="rId10" imgW="863280" imgH="393480" progId="Equation.3">
                    <p:embed/>
                    <p:pic>
                      <p:nvPicPr>
                        <p:cNvPr id="0" name=""/>
                        <p:cNvPicPr>
                          <a:picLocks noChangeAspect="1" noChangeArrowheads="1"/>
                        </p:cNvPicPr>
                        <p:nvPr/>
                      </p:nvPicPr>
                      <p:blipFill>
                        <a:blip r:embed="rId11"/>
                        <a:srcRect/>
                        <a:stretch>
                          <a:fillRect/>
                        </a:stretch>
                      </p:blipFill>
                      <p:spPr bwMode="auto">
                        <a:xfrm>
                          <a:off x="3800520" y="5368768"/>
                          <a:ext cx="2143125" cy="973138"/>
                        </a:xfrm>
                        <a:prstGeom prst="rect">
                          <a:avLst/>
                        </a:prstGeom>
                        <a:noFill/>
                        <a:extLst/>
                      </p:spPr>
                    </p:pic>
                  </p:oleObj>
                </mc:Fallback>
              </mc:AlternateContent>
            </a:graphicData>
          </a:graphic>
        </p:graphicFrame>
        <p:sp>
          <p:nvSpPr>
            <p:cNvPr id="162" name="文字方塊 102"/>
            <p:cNvSpPr txBox="1"/>
            <p:nvPr/>
          </p:nvSpPr>
          <p:spPr>
            <a:xfrm>
              <a:off x="3800520" y="4795570"/>
              <a:ext cx="2463800" cy="461665"/>
            </a:xfrm>
            <a:prstGeom prst="rect">
              <a:avLst/>
            </a:prstGeom>
            <a:noFill/>
          </p:spPr>
          <p:txBody>
            <a:bodyPr wrap="square" rtlCol="0">
              <a:spAutoFit/>
            </a:bodyPr>
            <a:lstStyle/>
            <a:p>
              <a:r>
                <a:rPr lang="en-US" altLang="zh-TW" sz="2400" dirty="0" smtClean="0"/>
                <a:t>Sigmoid Function</a:t>
              </a:r>
              <a:endParaRPr lang="zh-TW" altLang="en-US" sz="2400" dirty="0"/>
            </a:p>
          </p:txBody>
        </p:sp>
      </p:grpSp>
      <p:sp>
        <p:nvSpPr>
          <p:cNvPr id="166"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7"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1"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2" name="文字方塊 110"/>
          <p:cNvSpPr txBox="1"/>
          <p:nvPr/>
        </p:nvSpPr>
        <p:spPr>
          <a:xfrm>
            <a:off x="760961" y="1978208"/>
            <a:ext cx="342900" cy="461665"/>
          </a:xfrm>
          <a:prstGeom prst="rect">
            <a:avLst/>
          </a:prstGeom>
          <a:noFill/>
        </p:spPr>
        <p:txBody>
          <a:bodyPr wrap="square" rtlCol="0">
            <a:spAutoFit/>
          </a:bodyPr>
          <a:lstStyle/>
          <a:p>
            <a:pPr algn="ctr"/>
            <a:r>
              <a:rPr lang="en-US" altLang="zh-TW" sz="2400" dirty="0" smtClean="0">
                <a:solidFill>
                  <a:srgbClr val="0000FF"/>
                </a:solidFill>
              </a:rPr>
              <a:t>1</a:t>
            </a:r>
            <a:endParaRPr lang="zh-TW" altLang="en-US" sz="2400" dirty="0">
              <a:solidFill>
                <a:srgbClr val="0000FF"/>
              </a:solidFill>
            </a:endParaRPr>
          </a:p>
        </p:txBody>
      </p:sp>
      <p:sp>
        <p:nvSpPr>
          <p:cNvPr id="173" name="文字方塊 111"/>
          <p:cNvSpPr txBox="1"/>
          <p:nvPr/>
        </p:nvSpPr>
        <p:spPr>
          <a:xfrm>
            <a:off x="655177" y="3577639"/>
            <a:ext cx="488741" cy="461665"/>
          </a:xfrm>
          <a:prstGeom prst="rect">
            <a:avLst/>
          </a:prstGeom>
          <a:noFill/>
        </p:spPr>
        <p:txBody>
          <a:bodyPr wrap="square" rtlCol="0">
            <a:spAutoFit/>
          </a:bodyPr>
          <a:lstStyle/>
          <a:p>
            <a:pPr algn="ctr"/>
            <a:r>
              <a:rPr lang="en-US" altLang="zh-TW" sz="2400" dirty="0" smtClean="0">
                <a:solidFill>
                  <a:srgbClr val="0000FF"/>
                </a:solidFill>
              </a:rPr>
              <a:t>-1</a:t>
            </a:r>
            <a:endParaRPr lang="zh-TW" altLang="en-US" sz="2400" dirty="0">
              <a:solidFill>
                <a:srgbClr val="0000FF"/>
              </a:solidFill>
            </a:endParaRPr>
          </a:p>
        </p:txBody>
      </p:sp>
      <p:sp>
        <p:nvSpPr>
          <p:cNvPr id="174"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smtClean="0"/>
              <a:t>1</a:t>
            </a:r>
            <a:endParaRPr lang="zh-TW" altLang="en-US" sz="2400" dirty="0"/>
          </a:p>
        </p:txBody>
      </p:sp>
      <p:sp>
        <p:nvSpPr>
          <p:cNvPr id="175"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smtClean="0"/>
              <a:t>-2</a:t>
            </a:r>
            <a:endParaRPr lang="zh-TW" altLang="en-US" sz="2400" dirty="0"/>
          </a:p>
        </p:txBody>
      </p:sp>
      <p:sp>
        <p:nvSpPr>
          <p:cNvPr id="176"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smtClean="0"/>
              <a:t>1</a:t>
            </a:r>
            <a:endParaRPr lang="zh-TW" altLang="en-US" sz="2400" dirty="0"/>
          </a:p>
        </p:txBody>
      </p:sp>
      <p:sp>
        <p:nvSpPr>
          <p:cNvPr id="177"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smtClean="0"/>
              <a:t>-1</a:t>
            </a:r>
            <a:endParaRPr lang="zh-TW" altLang="en-US" sz="2400" dirty="0"/>
          </a:p>
        </p:txBody>
      </p:sp>
      <p:sp>
        <p:nvSpPr>
          <p:cNvPr id="178"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7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文字方塊 119"/>
          <p:cNvSpPr txBox="1"/>
          <p:nvPr/>
        </p:nvSpPr>
        <p:spPr>
          <a:xfrm>
            <a:off x="2493998" y="2644731"/>
            <a:ext cx="441679" cy="461665"/>
          </a:xfrm>
          <a:prstGeom prst="rect">
            <a:avLst/>
          </a:prstGeom>
          <a:noFill/>
        </p:spPr>
        <p:txBody>
          <a:bodyPr wrap="square" rtlCol="0">
            <a:spAutoFit/>
          </a:bodyPr>
          <a:lstStyle/>
          <a:p>
            <a:pPr algn="ctr"/>
            <a:r>
              <a:rPr lang="en-US" altLang="zh-TW" sz="2400" dirty="0" smtClean="0"/>
              <a:t>1</a:t>
            </a:r>
            <a:endParaRPr lang="zh-TW" altLang="en-US" sz="2400" dirty="0"/>
          </a:p>
        </p:txBody>
      </p:sp>
      <p:sp>
        <p:nvSpPr>
          <p:cNvPr id="181"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82"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3"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smtClean="0"/>
              <a:t>0</a:t>
            </a:r>
            <a:endParaRPr lang="zh-TW" altLang="en-US" sz="2400" dirty="0"/>
          </a:p>
        </p:txBody>
      </p:sp>
      <p:sp>
        <p:nvSpPr>
          <p:cNvPr id="184"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smtClean="0">
                <a:solidFill>
                  <a:srgbClr val="FF0000"/>
                </a:solidFill>
              </a:rPr>
              <a:t>4</a:t>
            </a:r>
            <a:endParaRPr lang="zh-TW" altLang="en-US" sz="2400" dirty="0">
              <a:solidFill>
                <a:srgbClr val="FF0000"/>
              </a:solidFill>
            </a:endParaRPr>
          </a:p>
        </p:txBody>
      </p:sp>
      <p:sp>
        <p:nvSpPr>
          <p:cNvPr id="185"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smtClean="0">
                <a:solidFill>
                  <a:srgbClr val="FF0000"/>
                </a:solidFill>
              </a:rPr>
              <a:t>-2</a:t>
            </a:r>
            <a:endParaRPr lang="zh-TW" altLang="en-US" sz="2400" dirty="0">
              <a:solidFill>
                <a:srgbClr val="FF0000"/>
              </a:solidFill>
            </a:endParaRPr>
          </a:p>
        </p:txBody>
      </p:sp>
      <p:sp>
        <p:nvSpPr>
          <p:cNvPr id="186"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smtClean="0">
                <a:solidFill>
                  <a:srgbClr val="0000FF"/>
                </a:solidFill>
              </a:rPr>
              <a:t>0.98</a:t>
            </a:r>
            <a:endParaRPr lang="zh-TW" altLang="en-US" sz="2400" dirty="0">
              <a:solidFill>
                <a:srgbClr val="0000FF"/>
              </a:solidFill>
            </a:endParaRPr>
          </a:p>
        </p:txBody>
      </p:sp>
      <p:sp>
        <p:nvSpPr>
          <p:cNvPr id="187"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smtClean="0">
                <a:solidFill>
                  <a:srgbClr val="0000FF"/>
                </a:solidFill>
              </a:rPr>
              <a:t>0.12</a:t>
            </a:r>
            <a:endParaRPr lang="zh-TW" altLang="en-US" sz="2400" dirty="0">
              <a:solidFill>
                <a:srgbClr val="0000FF"/>
              </a:solidFill>
            </a:endParaRPr>
          </a:p>
        </p:txBody>
      </p:sp>
      <p:grpSp>
        <p:nvGrpSpPr>
          <p:cNvPr id="188" name="群組 96"/>
          <p:cNvGrpSpPr/>
          <p:nvPr/>
        </p:nvGrpSpPr>
        <p:grpSpPr>
          <a:xfrm>
            <a:off x="4673795" y="2262334"/>
            <a:ext cx="458287" cy="831947"/>
            <a:chOff x="10102194" y="1939763"/>
            <a:chExt cx="458287" cy="831947"/>
          </a:xfrm>
        </p:grpSpPr>
        <p:sp>
          <p:nvSpPr>
            <p:cNvPr id="189"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90"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1" name="群組 124"/>
          <p:cNvGrpSpPr/>
          <p:nvPr/>
        </p:nvGrpSpPr>
        <p:grpSpPr>
          <a:xfrm>
            <a:off x="6852035" y="2257142"/>
            <a:ext cx="458287" cy="831947"/>
            <a:chOff x="10102194" y="1939763"/>
            <a:chExt cx="458287" cy="831947"/>
          </a:xfrm>
        </p:grpSpPr>
        <p:sp>
          <p:nvSpPr>
            <p:cNvPr id="192"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93"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61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174" grpId="0"/>
      <p:bldP spid="175" grpId="0"/>
      <p:bldP spid="176" grpId="0"/>
      <p:bldP spid="177" grpId="0"/>
      <p:bldP spid="180" grpId="0"/>
      <p:bldP spid="183" grpId="0"/>
      <p:bldP spid="184" grpId="0"/>
      <p:bldP spid="185" grpId="0"/>
      <p:bldP spid="186" grpId="0" animBg="1"/>
      <p:bldP spid="1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8"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9"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80"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4"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5" name="Object 12"/>
          <p:cNvGraphicFramePr>
            <a:graphicFrameLocks noChangeAspect="1"/>
          </p:cNvGraphicFramePr>
          <p:nvPr>
            <p:extLst>
              <p:ext uri="{D42A27DB-BD31-4B8C-83A1-F6EECF244321}">
                <p14:modId xmlns:p14="http://schemas.microsoft.com/office/powerpoint/2010/main" val="1729779414"/>
              </p:ext>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6614"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12"/>
          <p:cNvGraphicFramePr>
            <a:graphicFrameLocks noChangeAspect="1"/>
          </p:cNvGraphicFramePr>
          <p:nvPr>
            <p:extLst>
              <p:ext uri="{D42A27DB-BD31-4B8C-83A1-F6EECF244321}">
                <p14:modId xmlns:p14="http://schemas.microsoft.com/office/powerpoint/2010/main" val="3760136712"/>
              </p:ext>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6615"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8"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9"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0"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91"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2" name="Object 12"/>
          <p:cNvGraphicFramePr>
            <a:graphicFrameLocks noChangeAspect="1"/>
          </p:cNvGraphicFramePr>
          <p:nvPr>
            <p:extLst>
              <p:ext uri="{D42A27DB-BD31-4B8C-83A1-F6EECF244321}">
                <p14:modId xmlns:p14="http://schemas.microsoft.com/office/powerpoint/2010/main" val="365909493"/>
              </p:ext>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6616" name="方程式" r:id="rId9" imgW="190440" imgH="228600" progId="Equation.3">
                  <p:embed/>
                </p:oleObj>
              </mc:Choice>
              <mc:Fallback>
                <p:oleObj name="方程式" r:id="rId9" imgW="190440" imgH="228600" progId="Equation.3">
                  <p:embed/>
                  <p:pic>
                    <p:nvPicPr>
                      <p:cNvPr id="0" name=""/>
                      <p:cNvPicPr>
                        <a:picLocks noChangeAspect="1" noChangeArrowheads="1"/>
                      </p:cNvPicPr>
                      <p:nvPr/>
                    </p:nvPicPr>
                    <p:blipFill>
                      <a:blip r:embed="rId10"/>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94"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5"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6"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7"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98"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9"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0"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1"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2"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3"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4"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105" name="直線單箭頭接點 117"/>
          <p:cNvCxnSpPr>
            <a:stCxn id="87" idx="6"/>
            <a:endCxn id="94"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20"/>
          <p:cNvCxnSpPr>
            <a:stCxn id="88" idx="6"/>
            <a:endCxn id="94"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21"/>
          <p:cNvCxnSpPr>
            <a:stCxn id="87" idx="6"/>
            <a:endCxn id="95"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22"/>
          <p:cNvCxnSpPr>
            <a:stCxn id="87" idx="6"/>
            <a:endCxn id="96"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23"/>
          <p:cNvCxnSpPr>
            <a:stCxn id="88" idx="6"/>
            <a:endCxn id="96"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24"/>
          <p:cNvCxnSpPr>
            <a:stCxn id="89" idx="6"/>
            <a:endCxn id="94"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25"/>
          <p:cNvCxnSpPr>
            <a:stCxn id="89" idx="6"/>
            <a:endCxn id="95"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26"/>
          <p:cNvCxnSpPr>
            <a:endCxn id="87"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27"/>
          <p:cNvCxnSpPr>
            <a:stCxn id="84" idx="3"/>
            <a:endCxn id="88"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28"/>
          <p:cNvCxnSpPr>
            <a:stCxn id="84" idx="3"/>
            <a:endCxn id="89"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29"/>
          <p:cNvCxnSpPr>
            <a:stCxn id="86" idx="3"/>
            <a:endCxn id="87"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30"/>
          <p:cNvCxnSpPr>
            <a:stCxn id="83" idx="3"/>
            <a:endCxn id="88"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31"/>
          <p:cNvCxnSpPr>
            <a:stCxn id="83" idx="3"/>
            <a:endCxn id="89"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32"/>
          <p:cNvCxnSpPr>
            <a:stCxn id="92" idx="3"/>
            <a:endCxn id="87"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33"/>
          <p:cNvCxnSpPr>
            <a:stCxn id="92" idx="3"/>
            <a:endCxn id="88"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34"/>
          <p:cNvCxnSpPr>
            <a:stCxn id="92" idx="3"/>
            <a:endCxn id="89"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94"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smtClean="0"/>
              <a:t>1</a:t>
            </a:r>
            <a:endParaRPr lang="zh-TW" altLang="en-US" sz="2800" baseline="-25000" dirty="0"/>
          </a:p>
        </p:txBody>
      </p:sp>
      <p:sp>
        <p:nvSpPr>
          <p:cNvPr id="195"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smtClean="0"/>
              <a:t>2</a:t>
            </a:r>
            <a:endParaRPr lang="zh-TW" altLang="en-US" sz="2800" baseline="-25000" dirty="0"/>
          </a:p>
        </p:txBody>
      </p:sp>
      <p:sp>
        <p:nvSpPr>
          <p:cNvPr id="196"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smtClean="0"/>
              <a:t>y</a:t>
            </a:r>
            <a:r>
              <a:rPr lang="en-US" altLang="zh-TW" sz="2800" baseline="-25000" dirty="0" err="1"/>
              <a:t>M</a:t>
            </a:r>
            <a:endParaRPr lang="zh-TW" altLang="en-US" sz="2800" baseline="-25000" dirty="0"/>
          </a:p>
        </p:txBody>
      </p:sp>
      <p:sp>
        <p:nvSpPr>
          <p:cNvPr id="198"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W</a:t>
            </a:r>
            <a:r>
              <a:rPr lang="en-US" altLang="zh-TW" sz="2400" baseline="30000" dirty="0" smtClean="0"/>
              <a:t>1</a:t>
            </a:r>
            <a:endParaRPr lang="zh-TW" altLang="en-US" sz="2400" baseline="30000" dirty="0"/>
          </a:p>
        </p:txBody>
      </p:sp>
      <p:sp>
        <p:nvSpPr>
          <p:cNvPr id="19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W</a:t>
            </a:r>
            <a:r>
              <a:rPr lang="en-US" altLang="zh-TW" sz="2400" baseline="30000" dirty="0"/>
              <a:t>2</a:t>
            </a:r>
            <a:endParaRPr lang="zh-TW" altLang="en-US" sz="2400" baseline="30000" dirty="0"/>
          </a:p>
        </p:txBody>
      </p:sp>
      <p:sp>
        <p:nvSpPr>
          <p:cNvPr id="20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W</a:t>
            </a:r>
            <a:r>
              <a:rPr lang="en-US" altLang="zh-TW" sz="2400" baseline="30000" dirty="0"/>
              <a:t>L</a:t>
            </a:r>
            <a:endParaRPr lang="zh-TW" altLang="en-US" sz="2400" baseline="30000" dirty="0"/>
          </a:p>
        </p:txBody>
      </p:sp>
      <p:sp>
        <p:nvSpPr>
          <p:cNvPr id="201"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b</a:t>
            </a:r>
            <a:r>
              <a:rPr lang="en-US" altLang="zh-TW" sz="2400" baseline="30000" dirty="0"/>
              <a:t>2</a:t>
            </a:r>
            <a:endParaRPr lang="zh-TW" altLang="en-US" sz="2400" baseline="30000" dirty="0"/>
          </a:p>
        </p:txBody>
      </p:sp>
      <p:sp>
        <p:nvSpPr>
          <p:cNvPr id="202"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smtClean="0"/>
              <a:t>b</a:t>
            </a:r>
            <a:r>
              <a:rPr lang="en-US" altLang="zh-TW" sz="2400" baseline="30000" dirty="0" err="1"/>
              <a:t>L</a:t>
            </a:r>
            <a:endParaRPr lang="zh-TW" altLang="en-US" sz="2400" baseline="30000" dirty="0"/>
          </a:p>
        </p:txBody>
      </p:sp>
      <p:sp>
        <p:nvSpPr>
          <p:cNvPr id="203"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x</a:t>
            </a:r>
            <a:endParaRPr lang="zh-TW" altLang="en-US" sz="2400" dirty="0"/>
          </a:p>
        </p:txBody>
      </p:sp>
      <p:sp>
        <p:nvSpPr>
          <p:cNvPr id="204"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a</a:t>
            </a:r>
            <a:r>
              <a:rPr lang="en-US" altLang="zh-TW" sz="2400" baseline="30000" dirty="0" smtClean="0"/>
              <a:t>1</a:t>
            </a:r>
            <a:endParaRPr lang="zh-TW" altLang="en-US" sz="2400" baseline="30000" dirty="0"/>
          </a:p>
        </p:txBody>
      </p:sp>
      <p:sp>
        <p:nvSpPr>
          <p:cNvPr id="205"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a</a:t>
            </a:r>
            <a:r>
              <a:rPr lang="en-US" altLang="zh-TW" sz="2400" baseline="30000" dirty="0"/>
              <a:t>2</a:t>
            </a:r>
            <a:endParaRPr lang="zh-TW" altLang="en-US" sz="2400" baseline="30000" dirty="0"/>
          </a:p>
        </p:txBody>
      </p:sp>
      <p:sp>
        <p:nvSpPr>
          <p:cNvPr id="206"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y</a:t>
            </a:r>
            <a:endParaRPr lang="zh-TW" altLang="en-US" sz="2400" baseline="30000" dirty="0"/>
          </a:p>
        </p:txBody>
      </p:sp>
      <p:grpSp>
        <p:nvGrpSpPr>
          <p:cNvPr id="207" name="群組 3"/>
          <p:cNvGrpSpPr/>
          <p:nvPr/>
        </p:nvGrpSpPr>
        <p:grpSpPr>
          <a:xfrm>
            <a:off x="162373" y="4820851"/>
            <a:ext cx="3002489" cy="877076"/>
            <a:chOff x="522337" y="4911258"/>
            <a:chExt cx="3002489" cy="877076"/>
          </a:xfrm>
        </p:grpSpPr>
        <p:sp>
          <p:nvSpPr>
            <p:cNvPr id="208" name="矩形 70"/>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b</a:t>
              </a:r>
              <a:r>
                <a:rPr lang="en-US" altLang="zh-TW" sz="2400" baseline="30000" dirty="0" smtClean="0"/>
                <a:t>1</a:t>
              </a:r>
              <a:endParaRPr lang="zh-TW" altLang="en-US" sz="2400" baseline="30000" dirty="0"/>
            </a:p>
          </p:txBody>
        </p:sp>
        <p:sp>
          <p:nvSpPr>
            <p:cNvPr id="209" name="矩形 142"/>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W</a:t>
              </a:r>
              <a:r>
                <a:rPr lang="en-US" altLang="zh-TW" sz="2400" baseline="30000" dirty="0" smtClean="0"/>
                <a:t>1</a:t>
              </a:r>
              <a:endParaRPr lang="zh-TW" altLang="en-US" sz="2400" baseline="30000" dirty="0"/>
            </a:p>
          </p:txBody>
        </p:sp>
        <p:sp>
          <p:nvSpPr>
            <p:cNvPr id="210" name="矩形 143"/>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x</a:t>
              </a:r>
              <a:endParaRPr lang="zh-TW" altLang="en-US" sz="2400" dirty="0"/>
            </a:p>
          </p:txBody>
        </p:sp>
        <p:sp>
          <p:nvSpPr>
            <p:cNvPr id="211" name="文字方塊 2"/>
            <p:cNvSpPr txBox="1"/>
            <p:nvPr/>
          </p:nvSpPr>
          <p:spPr>
            <a:xfrm>
              <a:off x="2384389" y="5106861"/>
              <a:ext cx="360621" cy="461665"/>
            </a:xfrm>
            <a:prstGeom prst="rect">
              <a:avLst/>
            </a:prstGeom>
            <a:noFill/>
          </p:spPr>
          <p:txBody>
            <a:bodyPr wrap="square" rtlCol="0">
              <a:spAutoFit/>
            </a:bodyPr>
            <a:lstStyle/>
            <a:p>
              <a:pPr algn="ctr"/>
              <a:r>
                <a:rPr lang="en-US" altLang="zh-TW" sz="2400" dirty="0" smtClean="0"/>
                <a:t>+</a:t>
              </a:r>
              <a:endParaRPr lang="zh-TW" altLang="en-US" sz="2400" dirty="0"/>
            </a:p>
          </p:txBody>
        </p:sp>
        <mc:AlternateContent xmlns:mc="http://schemas.openxmlformats.org/markup-compatibility/2006" xmlns:a14="http://schemas.microsoft.com/office/drawing/2010/main">
          <mc:Choice Requires="a14">
            <p:sp>
              <p:nvSpPr>
                <p:cNvPr id="212" name="文字方塊 144"/>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5" name="文字方塊 144"/>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1"/>
                  <a:stretch>
                    <a:fillRect/>
                  </a:stretch>
                </a:blipFill>
              </p:spPr>
              <p:txBody>
                <a:bodyPr/>
                <a:lstStyle/>
                <a:p>
                  <a:r>
                    <a:rPr lang="zh-TW" altLang="en-US">
                      <a:noFill/>
                    </a:rPr>
                    <a:t> </a:t>
                  </a:r>
                </a:p>
              </p:txBody>
            </p:sp>
          </mc:Fallback>
        </mc:AlternateContent>
      </p:grpSp>
      <p:grpSp>
        <p:nvGrpSpPr>
          <p:cNvPr id="213" name="群組 158"/>
          <p:cNvGrpSpPr/>
          <p:nvPr/>
        </p:nvGrpSpPr>
        <p:grpSpPr>
          <a:xfrm>
            <a:off x="3164862" y="5192193"/>
            <a:ext cx="3002489" cy="877076"/>
            <a:chOff x="522337" y="4911258"/>
            <a:chExt cx="3002489" cy="877076"/>
          </a:xfrm>
        </p:grpSpPr>
        <p:sp>
          <p:nvSpPr>
            <p:cNvPr id="214" name="矩形 159"/>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b</a:t>
              </a:r>
              <a:r>
                <a:rPr lang="en-US" altLang="zh-TW" sz="2400" baseline="30000" dirty="0"/>
                <a:t>2</a:t>
              </a:r>
              <a:endParaRPr lang="zh-TW" altLang="en-US" sz="2400" baseline="30000" dirty="0"/>
            </a:p>
          </p:txBody>
        </p:sp>
        <p:sp>
          <p:nvSpPr>
            <p:cNvPr id="215"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W</a:t>
              </a:r>
              <a:r>
                <a:rPr lang="en-US" altLang="zh-TW" sz="2400" baseline="30000" dirty="0"/>
                <a:t>2</a:t>
              </a:r>
              <a:endParaRPr lang="zh-TW" altLang="en-US" sz="2400" baseline="30000" dirty="0"/>
            </a:p>
          </p:txBody>
        </p:sp>
        <p:sp>
          <p:nvSpPr>
            <p:cNvPr id="216" name="矩形 161"/>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217" name="文字方塊 162"/>
            <p:cNvSpPr txBox="1"/>
            <p:nvPr/>
          </p:nvSpPr>
          <p:spPr>
            <a:xfrm>
              <a:off x="2384389" y="5106861"/>
              <a:ext cx="360621" cy="461665"/>
            </a:xfrm>
            <a:prstGeom prst="rect">
              <a:avLst/>
            </a:prstGeom>
            <a:noFill/>
          </p:spPr>
          <p:txBody>
            <a:bodyPr wrap="square" rtlCol="0">
              <a:spAutoFit/>
            </a:bodyPr>
            <a:lstStyle/>
            <a:p>
              <a:pPr algn="ctr"/>
              <a:r>
                <a:rPr lang="en-US" altLang="zh-TW" sz="2400" dirty="0" smtClean="0"/>
                <a:t>+</a:t>
              </a:r>
              <a:endParaRPr lang="zh-TW" altLang="en-US" sz="2400" dirty="0"/>
            </a:p>
          </p:txBody>
        </p:sp>
        <mc:AlternateContent xmlns:mc="http://schemas.openxmlformats.org/markup-compatibility/2006" xmlns:a14="http://schemas.microsoft.com/office/drawing/2010/main">
          <mc:Choice Requires="a14">
            <p:sp>
              <p:nvSpPr>
                <p:cNvPr id="218" name="文字方塊 163"/>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2"/>
                  <a:stretch>
                    <a:fillRect/>
                  </a:stretch>
                </a:blipFill>
              </p:spPr>
              <p:txBody>
                <a:bodyPr/>
                <a:lstStyle/>
                <a:p>
                  <a:r>
                    <a:rPr lang="zh-TW" altLang="en-US">
                      <a:noFill/>
                    </a:rPr>
                    <a:t> </a:t>
                  </a:r>
                </a:p>
              </p:txBody>
            </p:sp>
          </mc:Fallback>
        </mc:AlternateContent>
      </p:grpSp>
      <p:grpSp>
        <p:nvGrpSpPr>
          <p:cNvPr id="219" name="群組 164"/>
          <p:cNvGrpSpPr/>
          <p:nvPr/>
        </p:nvGrpSpPr>
        <p:grpSpPr>
          <a:xfrm>
            <a:off x="6003379" y="5784539"/>
            <a:ext cx="2867836" cy="877076"/>
            <a:chOff x="522337" y="4911258"/>
            <a:chExt cx="2867836" cy="877076"/>
          </a:xfrm>
        </p:grpSpPr>
        <p:sp>
          <p:nvSpPr>
            <p:cNvPr id="220" name="矩形 165"/>
            <p:cNvSpPr/>
            <p:nvPr/>
          </p:nvSpPr>
          <p:spPr>
            <a:xfrm>
              <a:off x="274351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smtClean="0"/>
                <a:t>b</a:t>
              </a:r>
              <a:r>
                <a:rPr lang="en-US" altLang="zh-TW" sz="2400" baseline="30000" dirty="0" err="1" smtClean="0"/>
                <a:t>L</a:t>
              </a:r>
              <a:endParaRPr lang="zh-TW" altLang="en-US" sz="2400" baseline="30000" dirty="0"/>
            </a:p>
          </p:txBody>
        </p:sp>
        <p:sp>
          <p:nvSpPr>
            <p:cNvPr id="221"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W</a:t>
              </a:r>
              <a:r>
                <a:rPr lang="en-US" altLang="zh-TW" sz="2400" baseline="30000" dirty="0" smtClean="0"/>
                <a:t>L</a:t>
              </a:r>
              <a:endParaRPr lang="zh-TW" altLang="en-US" sz="2400" baseline="30000" dirty="0"/>
            </a:p>
          </p:txBody>
        </p:sp>
        <p:sp>
          <p:nvSpPr>
            <p:cNvPr id="222"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30000" dirty="0"/>
            </a:p>
          </p:txBody>
        </p:sp>
        <p:sp>
          <p:nvSpPr>
            <p:cNvPr id="223" name="文字方塊 168"/>
            <p:cNvSpPr txBox="1"/>
            <p:nvPr/>
          </p:nvSpPr>
          <p:spPr>
            <a:xfrm>
              <a:off x="2384389" y="5106861"/>
              <a:ext cx="360621" cy="461665"/>
            </a:xfrm>
            <a:prstGeom prst="rect">
              <a:avLst/>
            </a:prstGeom>
            <a:noFill/>
          </p:spPr>
          <p:txBody>
            <a:bodyPr wrap="square" rtlCol="0">
              <a:spAutoFit/>
            </a:bodyPr>
            <a:lstStyle/>
            <a:p>
              <a:pPr algn="ctr"/>
              <a:r>
                <a:rPr lang="en-US" altLang="zh-TW" sz="2400" dirty="0" smtClean="0"/>
                <a:t>+</a:t>
              </a:r>
              <a:endParaRPr lang="zh-TW" altLang="en-US" sz="2400" dirty="0"/>
            </a:p>
          </p:txBody>
        </p:sp>
        <mc:AlternateContent xmlns:mc="http://schemas.openxmlformats.org/markup-compatibility/2006" xmlns:a14="http://schemas.microsoft.com/office/drawing/2010/main">
          <mc:Choice Requires="a14">
            <p:sp>
              <p:nvSpPr>
                <p:cNvPr id="224" name="文字方塊 169"/>
                <p:cNvSpPr txBox="1"/>
                <p:nvPr/>
              </p:nvSpPr>
              <p:spPr>
                <a:xfrm>
                  <a:off x="522337" y="5165130"/>
                  <a:ext cx="28678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30"/>
                  <a:ext cx="2867836" cy="369332"/>
                </a:xfrm>
                <a:prstGeom prst="rect">
                  <a:avLst/>
                </a:prstGeom>
                <a:blipFill rotWithShape="0">
                  <a:blip r:embed="rId13"/>
                  <a:stretch>
                    <a:fillRect l="-1064"/>
                  </a:stretch>
                </a:blipFill>
              </p:spPr>
              <p:txBody>
                <a:bodyPr/>
                <a:lstStyle/>
                <a:p>
                  <a:r>
                    <a:rPr lang="zh-TW" altLang="en-US">
                      <a:noFill/>
                    </a:rPr>
                    <a:t> </a:t>
                  </a:r>
                </a:p>
              </p:txBody>
            </p:sp>
          </mc:Fallback>
        </mc:AlternateContent>
      </p:grpSp>
      <p:cxnSp>
        <p:nvCxnSpPr>
          <p:cNvPr id="225" name="直線單箭頭接點 6"/>
          <p:cNvCxnSpPr>
            <a:stCxn id="212" idx="3"/>
            <a:endCxn id="204" idx="2"/>
          </p:cNvCxnSpPr>
          <p:nvPr/>
        </p:nvCxnSpPr>
        <p:spPr>
          <a:xfrm flipV="1">
            <a:off x="3164862" y="4458105"/>
            <a:ext cx="595905" cy="801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6" name="矩形 13"/>
          <p:cNvSpPr/>
          <p:nvPr/>
        </p:nvSpPr>
        <p:spPr>
          <a:xfrm>
            <a:off x="7306246" y="5985200"/>
            <a:ext cx="585417" cy="461665"/>
          </a:xfrm>
          <a:prstGeom prst="rect">
            <a:avLst/>
          </a:prstGeom>
        </p:spPr>
        <p:txBody>
          <a:bodyPr wrap="none">
            <a:spAutoFit/>
          </a:bodyPr>
          <a:lstStyle/>
          <a:p>
            <a:pPr algn="ctr"/>
            <a:r>
              <a:rPr lang="en-US" altLang="zh-TW" sz="2400" dirty="0" smtClean="0"/>
              <a:t>a</a:t>
            </a:r>
            <a:r>
              <a:rPr lang="en-US" altLang="zh-TW" sz="2400" baseline="30000" dirty="0" smtClean="0"/>
              <a:t>L-1</a:t>
            </a:r>
            <a:endParaRPr lang="zh-TW" altLang="en-US" sz="2400" baseline="30000" dirty="0"/>
          </a:p>
        </p:txBody>
      </p:sp>
      <p:sp>
        <p:nvSpPr>
          <p:cNvPr id="227" name="矩形 172"/>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b</a:t>
            </a:r>
            <a:r>
              <a:rPr lang="en-US" altLang="zh-TW" sz="2400" baseline="30000" dirty="0" smtClean="0"/>
              <a:t>1</a:t>
            </a:r>
            <a:endParaRPr lang="zh-TW" altLang="en-US" sz="2400" baseline="30000" dirty="0"/>
          </a:p>
        </p:txBody>
      </p:sp>
      <p:sp>
        <p:nvSpPr>
          <p:cNvPr id="228" name="手繪多邊形 23"/>
          <p:cNvSpPr/>
          <p:nvPr/>
        </p:nvSpPr>
        <p:spPr>
          <a:xfrm>
            <a:off x="5351489" y="4437089"/>
            <a:ext cx="882753" cy="1169232"/>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9" name="手繪多邊形 24"/>
          <p:cNvSpPr/>
          <p:nvPr/>
        </p:nvSpPr>
        <p:spPr>
          <a:xfrm>
            <a:off x="6925456" y="4407108"/>
            <a:ext cx="2027943" cy="178383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6041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99" grpId="0" animBg="1"/>
      <p:bldP spid="200" grpId="0" animBg="1"/>
      <p:bldP spid="201" grpId="0" animBg="1"/>
      <p:bldP spid="202" grpId="0" animBg="1"/>
      <p:bldP spid="203" grpId="0" animBg="1"/>
      <p:bldP spid="204" grpId="0" animBg="1"/>
      <p:bldP spid="205" grpId="0" animBg="1"/>
      <p:bldP spid="206" grpId="0" animBg="1"/>
      <p:bldP spid="226" grpId="0"/>
      <p:bldP spid="227" grpId="0" animBg="1"/>
      <p:bldP spid="228" grpId="0" animBg="1"/>
      <p:bldP spid="2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 name="標題 1"/>
          <p:cNvSpPr txBox="1">
            <a:spLocks/>
          </p:cNvSpPr>
          <p:nvPr/>
        </p:nvSpPr>
        <p:spPr>
          <a:xfrm>
            <a:off x="685800" y="1132469"/>
            <a:ext cx="7772400" cy="2387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TW" dirty="0" smtClean="0"/>
              <a:t/>
            </a:r>
            <a:br>
              <a:rPr lang="en-US" altLang="zh-TW" dirty="0" smtClean="0"/>
            </a:br>
            <a:r>
              <a:rPr lang="en-US" altLang="zh-TW" dirty="0" smtClean="0">
                <a:solidFill>
                  <a:srgbClr val="0000FF"/>
                </a:solidFill>
              </a:rPr>
              <a:t>Training DNN</a:t>
            </a:r>
            <a:endParaRPr lang="zh-TW" altLang="en-US" dirty="0">
              <a:solidFill>
                <a:srgbClr val="0000FF"/>
              </a:solidFill>
            </a:endParaRPr>
          </a:p>
        </p:txBody>
      </p:sp>
      <p:sp>
        <p:nvSpPr>
          <p:cNvPr id="124" name="標題 1"/>
          <p:cNvSpPr txBox="1">
            <a:spLocks/>
          </p:cNvSpPr>
          <p:nvPr/>
        </p:nvSpPr>
        <p:spPr>
          <a:xfrm>
            <a:off x="685800" y="3833968"/>
            <a:ext cx="7772400" cy="8717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800" dirty="0" smtClean="0">
                <a:solidFill>
                  <a:srgbClr val="FF0000"/>
                </a:solidFill>
              </a:rPr>
              <a:t>New Activation Function</a:t>
            </a:r>
            <a:endParaRPr lang="zh-TW" altLang="en-US" sz="4800" dirty="0">
              <a:solidFill>
                <a:srgbClr val="FF0000"/>
              </a:solidFill>
            </a:endParaRPr>
          </a:p>
        </p:txBody>
      </p:sp>
    </p:spTree>
    <p:extLst>
      <p:ext uri="{BB962C8B-B14F-4D97-AF65-F5344CB8AC3E}">
        <p14:creationId xmlns:p14="http://schemas.microsoft.com/office/powerpoint/2010/main" val="3490017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標題 1"/>
          <p:cNvSpPr>
            <a:spLocks noGrp="1"/>
          </p:cNvSpPr>
          <p:nvPr>
            <p:ph type="title"/>
          </p:nvPr>
        </p:nvSpPr>
        <p:spPr>
          <a:xfrm>
            <a:off x="554538" y="560497"/>
            <a:ext cx="7886700" cy="1325563"/>
          </a:xfrm>
        </p:spPr>
        <p:txBody>
          <a:bodyPr/>
          <a:lstStyle/>
          <a:p>
            <a:r>
              <a:rPr lang="en-US" altLang="zh-TW" dirty="0" err="1" smtClean="0"/>
              <a:t>ReLU</a:t>
            </a:r>
            <a:endParaRPr lang="zh-TW" altLang="en-US" dirty="0"/>
          </a:p>
        </p:txBody>
      </p:sp>
      <p:sp>
        <p:nvSpPr>
          <p:cNvPr id="8" name="內容版面配置區 2"/>
          <p:cNvSpPr>
            <a:spLocks noGrp="1"/>
          </p:cNvSpPr>
          <p:nvPr>
            <p:ph idx="1"/>
          </p:nvPr>
        </p:nvSpPr>
        <p:spPr>
          <a:xfrm>
            <a:off x="628650" y="1825625"/>
            <a:ext cx="7886700" cy="4351338"/>
          </a:xfrm>
        </p:spPr>
        <p:txBody>
          <a:bodyPr/>
          <a:lstStyle/>
          <a:p>
            <a:r>
              <a:rPr lang="en-US" altLang="zh-TW" dirty="0" smtClean="0"/>
              <a:t>Rectified Linear Unit (</a:t>
            </a:r>
            <a:r>
              <a:rPr lang="en-US" altLang="zh-TW" dirty="0" err="1" smtClean="0"/>
              <a:t>ReLU</a:t>
            </a:r>
            <a:r>
              <a:rPr lang="en-US" altLang="zh-TW" dirty="0" smtClean="0"/>
              <a:t>)</a:t>
            </a:r>
          </a:p>
        </p:txBody>
      </p:sp>
      <p:sp>
        <p:nvSpPr>
          <p:cNvPr id="9" name="文字方塊 23"/>
          <p:cNvSpPr txBox="1"/>
          <p:nvPr/>
        </p:nvSpPr>
        <p:spPr>
          <a:xfrm>
            <a:off x="4769867" y="2393162"/>
            <a:ext cx="3314700" cy="523220"/>
          </a:xfrm>
          <a:prstGeom prst="rect">
            <a:avLst/>
          </a:prstGeom>
          <a:noFill/>
        </p:spPr>
        <p:txBody>
          <a:bodyPr wrap="square" rtlCol="0">
            <a:spAutoFit/>
          </a:bodyPr>
          <a:lstStyle/>
          <a:p>
            <a:r>
              <a:rPr lang="en-US" altLang="zh-TW" sz="2800" b="1" i="1" u="sng" dirty="0" smtClean="0"/>
              <a:t>Reason:</a:t>
            </a:r>
            <a:endParaRPr lang="zh-TW" altLang="en-US" sz="2800" b="1" i="1" u="sng" dirty="0"/>
          </a:p>
        </p:txBody>
      </p:sp>
      <p:sp>
        <p:nvSpPr>
          <p:cNvPr id="10" name="文字方塊 26"/>
          <p:cNvSpPr txBox="1"/>
          <p:nvPr/>
        </p:nvSpPr>
        <p:spPr>
          <a:xfrm>
            <a:off x="5104958" y="2966483"/>
            <a:ext cx="3314700" cy="523220"/>
          </a:xfrm>
          <a:prstGeom prst="rect">
            <a:avLst/>
          </a:prstGeom>
          <a:noFill/>
        </p:spPr>
        <p:txBody>
          <a:bodyPr wrap="square" rtlCol="0">
            <a:spAutoFit/>
          </a:bodyPr>
          <a:lstStyle/>
          <a:p>
            <a:r>
              <a:rPr lang="en-US" altLang="zh-TW" sz="2800" dirty="0" smtClean="0"/>
              <a:t>1. Fast to compute</a:t>
            </a:r>
            <a:endParaRPr lang="zh-TW" altLang="en-US" sz="2800" dirty="0"/>
          </a:p>
        </p:txBody>
      </p:sp>
      <p:sp>
        <p:nvSpPr>
          <p:cNvPr id="13" name="文字方塊 29"/>
          <p:cNvSpPr txBox="1"/>
          <p:nvPr/>
        </p:nvSpPr>
        <p:spPr>
          <a:xfrm>
            <a:off x="5119099" y="3681229"/>
            <a:ext cx="3314700" cy="954107"/>
          </a:xfrm>
          <a:prstGeom prst="rect">
            <a:avLst/>
          </a:prstGeom>
          <a:noFill/>
        </p:spPr>
        <p:txBody>
          <a:bodyPr wrap="square" rtlCol="0">
            <a:spAutoFit/>
          </a:bodyPr>
          <a:lstStyle/>
          <a:p>
            <a:r>
              <a:rPr lang="en-US" altLang="zh-TW" sz="2800" dirty="0" smtClean="0"/>
              <a:t>2. Vanishing </a:t>
            </a:r>
            <a:r>
              <a:rPr lang="en-US" altLang="zh-TW" sz="2800" dirty="0"/>
              <a:t>g</a:t>
            </a:r>
            <a:r>
              <a:rPr lang="en-US" altLang="zh-TW" sz="2800" dirty="0" smtClean="0"/>
              <a:t>radient problem</a:t>
            </a:r>
            <a:endParaRPr lang="zh-TW" altLang="en-US" sz="2800" dirty="0"/>
          </a:p>
        </p:txBody>
      </p:sp>
      <p:grpSp>
        <p:nvGrpSpPr>
          <p:cNvPr id="14" name="群組 19"/>
          <p:cNvGrpSpPr/>
          <p:nvPr/>
        </p:nvGrpSpPr>
        <p:grpSpPr>
          <a:xfrm>
            <a:off x="1181227" y="2749476"/>
            <a:ext cx="3103710" cy="2809363"/>
            <a:chOff x="1054530" y="3434696"/>
            <a:chExt cx="3103710" cy="2809363"/>
          </a:xfrm>
        </p:grpSpPr>
        <p:grpSp>
          <p:nvGrpSpPr>
            <p:cNvPr id="15" name="群組 20"/>
            <p:cNvGrpSpPr/>
            <p:nvPr/>
          </p:nvGrpSpPr>
          <p:grpSpPr>
            <a:xfrm>
              <a:off x="1448290" y="3434696"/>
              <a:ext cx="2709950" cy="2809363"/>
              <a:chOff x="6200673" y="3815455"/>
              <a:chExt cx="2709950" cy="2809363"/>
            </a:xfrm>
          </p:grpSpPr>
          <p:cxnSp>
            <p:nvCxnSpPr>
              <p:cNvPr id="17" name="直線單箭頭接點 24"/>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25"/>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30"/>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31"/>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21" name="直線接點 32"/>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線接點 33"/>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34"/>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35"/>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6" name="文字方塊 22"/>
                <p:cNvSpPr txBox="1"/>
                <p:nvPr/>
              </p:nvSpPr>
              <p:spPr>
                <a:xfrm>
                  <a:off x="1054530" y="3588584"/>
                  <a:ext cx="7778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a:rPr>
                            </m:ctrlPr>
                          </m:dPr>
                          <m:e>
                            <m:r>
                              <a:rPr lang="en-US" altLang="zh-TW" sz="2800" b="0" i="1" smtClean="0">
                                <a:latin typeface="Cambria Math" panose="02040503050406030204" pitchFamily="18" charset="0"/>
                              </a:rPr>
                              <m:t>𝑧</m:t>
                            </m:r>
                          </m:e>
                        </m:d>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4530" y="3588584"/>
                  <a:ext cx="777842" cy="430887"/>
                </a:xfrm>
                <a:prstGeom prst="rect">
                  <a:avLst/>
                </a:prstGeom>
                <a:blipFill rotWithShape="0">
                  <a:blip r:embed="rId23"/>
                  <a:stretch>
                    <a:fillRect/>
                  </a:stretch>
                </a:blipFill>
              </p:spPr>
              <p:txBody>
                <a:bodyPr/>
                <a:lstStyle/>
                <a:p>
                  <a:r>
                    <a:rPr lang="zh-TW" altLang="en-US">
                      <a:noFill/>
                    </a:rPr>
                    <a:t> </a:t>
                  </a:r>
                </a:p>
              </p:txBody>
            </p:sp>
          </mc:Fallback>
        </mc:AlternateContent>
      </p:grpSp>
      <p:graphicFrame>
        <p:nvGraphicFramePr>
          <p:cNvPr id="2" name="Object 1"/>
          <p:cNvGraphicFramePr>
            <a:graphicFrameLocks noChangeAspect="1"/>
          </p:cNvGraphicFramePr>
          <p:nvPr>
            <p:extLst>
              <p:ext uri="{D42A27DB-BD31-4B8C-83A1-F6EECF244321}">
                <p14:modId xmlns:p14="http://schemas.microsoft.com/office/powerpoint/2010/main" val="3384188265"/>
              </p:ext>
            </p:extLst>
          </p:nvPr>
        </p:nvGraphicFramePr>
        <p:xfrm>
          <a:off x="4940300" y="4835525"/>
          <a:ext cx="2133600" cy="876300"/>
        </p:xfrm>
        <a:graphic>
          <a:graphicData uri="http://schemas.openxmlformats.org/presentationml/2006/ole">
            <mc:AlternateContent xmlns:mc="http://schemas.openxmlformats.org/markup-compatibility/2006">
              <mc:Choice xmlns:v="urn:schemas-microsoft-com:vml" Requires="v">
                <p:oleObj spid="_x0000_s7444" name="Equation" r:id="rId24" imgW="2133360" imgH="876240" progId="Equation.DSMT4">
                  <p:embed/>
                </p:oleObj>
              </mc:Choice>
              <mc:Fallback>
                <p:oleObj name="Equation" r:id="rId24" imgW="2133360" imgH="876240" progId="Equation.DSMT4">
                  <p:embed/>
                  <p:pic>
                    <p:nvPicPr>
                      <p:cNvPr id="0" name=""/>
                      <p:cNvPicPr/>
                      <p:nvPr/>
                    </p:nvPicPr>
                    <p:blipFill>
                      <a:blip r:embed="rId25"/>
                      <a:stretch>
                        <a:fillRect/>
                      </a:stretch>
                    </p:blipFill>
                    <p:spPr>
                      <a:xfrm>
                        <a:off x="4940300" y="4835525"/>
                        <a:ext cx="2133600" cy="8763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020392701"/>
              </p:ext>
            </p:extLst>
          </p:nvPr>
        </p:nvGraphicFramePr>
        <p:xfrm>
          <a:off x="5104958" y="5922015"/>
          <a:ext cx="2489200" cy="317500"/>
        </p:xfrm>
        <a:graphic>
          <a:graphicData uri="http://schemas.openxmlformats.org/presentationml/2006/ole">
            <mc:AlternateContent xmlns:mc="http://schemas.openxmlformats.org/markup-compatibility/2006">
              <mc:Choice xmlns:v="urn:schemas-microsoft-com:vml" Requires="v">
                <p:oleObj spid="_x0000_s7445" name="Equation" r:id="rId26" imgW="2489040" imgH="317160" progId="Equation.DSMT4">
                  <p:embed/>
                </p:oleObj>
              </mc:Choice>
              <mc:Fallback>
                <p:oleObj name="Equation" r:id="rId26" imgW="2489040" imgH="317160" progId="Equation.DSMT4">
                  <p:embed/>
                  <p:pic>
                    <p:nvPicPr>
                      <p:cNvPr id="0" name=""/>
                      <p:cNvPicPr/>
                      <p:nvPr/>
                    </p:nvPicPr>
                    <p:blipFill>
                      <a:blip r:embed="rId27"/>
                      <a:stretch>
                        <a:fillRect/>
                      </a:stretch>
                    </p:blipFill>
                    <p:spPr>
                      <a:xfrm>
                        <a:off x="5104958" y="5922015"/>
                        <a:ext cx="2489200" cy="317500"/>
                      </a:xfrm>
                      <a:prstGeom prst="rect">
                        <a:avLst/>
                      </a:prstGeom>
                    </p:spPr>
                  </p:pic>
                </p:oleObj>
              </mc:Fallback>
            </mc:AlternateContent>
          </a:graphicData>
        </a:graphic>
      </p:graphicFrame>
    </p:spTree>
    <p:extLst>
      <p:ext uri="{BB962C8B-B14F-4D97-AF65-F5344CB8AC3E}">
        <p14:creationId xmlns:p14="http://schemas.microsoft.com/office/powerpoint/2010/main" val="964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54724</TotalTime>
  <Words>3314</Words>
  <Application>Microsoft Office PowerPoint</Application>
  <PresentationFormat>On-screen Show (4:3)</PresentationFormat>
  <Paragraphs>932</Paragraphs>
  <Slides>54</Slides>
  <Notes>54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57" baseType="lpstr">
      <vt:lpstr>Clarity</vt:lpstr>
      <vt:lpstr>方程式</vt:lpstr>
      <vt:lpstr>Equation</vt:lpstr>
      <vt:lpstr>Application of machine learning for Cyber Security use cases</vt:lpstr>
      <vt:lpstr>PowerPoint Presentation</vt:lpstr>
      <vt:lpstr>Example Application</vt:lpstr>
      <vt:lpstr>Element of Neural Network </vt:lpstr>
      <vt:lpstr>PowerPoint Presentation</vt:lpstr>
      <vt:lpstr>PowerPoint Presentation</vt:lpstr>
      <vt:lpstr>PowerPoint Presentation</vt:lpstr>
      <vt:lpstr>PowerPoint Presentation</vt:lpstr>
      <vt:lpstr>ReLU</vt:lpstr>
      <vt:lpstr>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Huasha Zhao</dc:creator>
  <cp:lastModifiedBy>cen</cp:lastModifiedBy>
  <cp:revision>1485</cp:revision>
  <cp:lastPrinted>2013-04-04T21:00:55Z</cp:lastPrinted>
  <dcterms:created xsi:type="dcterms:W3CDTF">2013-04-18T21:29:50Z</dcterms:created>
  <dcterms:modified xsi:type="dcterms:W3CDTF">2018-12-17T04:34:19Z</dcterms:modified>
</cp:coreProperties>
</file>