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ioZ/CyDQ3lNmLYVMNZxSXLrgznz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94"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363314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852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79572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extLst>
      <p:ext uri="{BB962C8B-B14F-4D97-AF65-F5344CB8AC3E}">
        <p14:creationId xmlns:p14="http://schemas.microsoft.com/office/powerpoint/2010/main" val="1818900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71310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4" name="Google Shape;11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41576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7077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77192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27214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8" name="Google Shape;13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80387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56336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12"/>
          <p:cNvSpPr txBox="1">
            <a:spLocks noGrp="1"/>
          </p:cNvSpPr>
          <p:nvPr>
            <p:ph type="ctrTitle"/>
          </p:nvPr>
        </p:nvSpPr>
        <p:spPr>
          <a:xfrm>
            <a:off x="685800" y="2130429"/>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9" name="Google Shape;19;p12"/>
          <p:cNvSpPr txBox="1">
            <a:spLocks noGrp="1"/>
          </p:cNvSpPr>
          <p:nvPr>
            <p:ph type="dt" idx="10"/>
          </p:nvPr>
        </p:nvSpPr>
        <p:spPr>
          <a:xfrm>
            <a:off x="457200" y="6356354"/>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2"/>
          <p:cNvSpPr txBox="1">
            <a:spLocks noGrp="1"/>
          </p:cNvSpPr>
          <p:nvPr>
            <p:ph type="ftr" idx="11"/>
          </p:nvPr>
        </p:nvSpPr>
        <p:spPr>
          <a:xfrm>
            <a:off x="3124200" y="6356354"/>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2"/>
          <p:cNvSpPr txBox="1">
            <a:spLocks noGrp="1"/>
          </p:cNvSpPr>
          <p:nvPr>
            <p:ph type="sldNum" idx="12"/>
          </p:nvPr>
        </p:nvSpPr>
        <p:spPr>
          <a:xfrm>
            <a:off x="6553200" y="6356354"/>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1"/>
          <p:cNvSpPr txBox="1">
            <a:spLocks noGrp="1"/>
          </p:cNvSpPr>
          <p:nvPr>
            <p:ph type="body" idx="1"/>
          </p:nvPr>
        </p:nvSpPr>
        <p:spPr>
          <a:xfrm rot="5400000">
            <a:off x="2309019" y="-251615"/>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6" name="Google Shape;76;p21"/>
          <p:cNvSpPr txBox="1">
            <a:spLocks noGrp="1"/>
          </p:cNvSpPr>
          <p:nvPr>
            <p:ph type="dt" idx="10"/>
          </p:nvPr>
        </p:nvSpPr>
        <p:spPr>
          <a:xfrm>
            <a:off x="457200" y="6356354"/>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1"/>
          <p:cNvSpPr txBox="1">
            <a:spLocks noGrp="1"/>
          </p:cNvSpPr>
          <p:nvPr>
            <p:ph type="ftr" idx="11"/>
          </p:nvPr>
        </p:nvSpPr>
        <p:spPr>
          <a:xfrm>
            <a:off x="3124200" y="6356354"/>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1"/>
          <p:cNvSpPr txBox="1">
            <a:spLocks noGrp="1"/>
          </p:cNvSpPr>
          <p:nvPr>
            <p:ph type="sldNum" idx="12"/>
          </p:nvPr>
        </p:nvSpPr>
        <p:spPr>
          <a:xfrm>
            <a:off x="6553200" y="6356354"/>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22"/>
          <p:cNvSpPr txBox="1">
            <a:spLocks noGrp="1"/>
          </p:cNvSpPr>
          <p:nvPr>
            <p:ph type="title"/>
          </p:nvPr>
        </p:nvSpPr>
        <p:spPr>
          <a:xfrm rot="5400000">
            <a:off x="4732338" y="2171705"/>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2"/>
          <p:cNvSpPr txBox="1">
            <a:spLocks noGrp="1"/>
          </p:cNvSpPr>
          <p:nvPr>
            <p:ph type="body" idx="1"/>
          </p:nvPr>
        </p:nvSpPr>
        <p:spPr>
          <a:xfrm rot="5400000">
            <a:off x="541338" y="190504"/>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2" name="Google Shape;82;p22"/>
          <p:cNvSpPr txBox="1">
            <a:spLocks noGrp="1"/>
          </p:cNvSpPr>
          <p:nvPr>
            <p:ph type="dt" idx="10"/>
          </p:nvPr>
        </p:nvSpPr>
        <p:spPr>
          <a:xfrm>
            <a:off x="457200" y="6356354"/>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2"/>
          <p:cNvSpPr txBox="1">
            <a:spLocks noGrp="1"/>
          </p:cNvSpPr>
          <p:nvPr>
            <p:ph type="ftr" idx="11"/>
          </p:nvPr>
        </p:nvSpPr>
        <p:spPr>
          <a:xfrm>
            <a:off x="3124200" y="6356354"/>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2"/>
          <p:cNvSpPr txBox="1">
            <a:spLocks noGrp="1"/>
          </p:cNvSpPr>
          <p:nvPr>
            <p:ph type="sldNum" idx="12"/>
          </p:nvPr>
        </p:nvSpPr>
        <p:spPr>
          <a:xfrm>
            <a:off x="6553200" y="6356354"/>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3"/>
          <p:cNvSpPr txBox="1">
            <a:spLocks noGrp="1"/>
          </p:cNvSpPr>
          <p:nvPr>
            <p:ph type="body" idx="1"/>
          </p:nvPr>
        </p:nvSpPr>
        <p:spPr>
          <a:xfrm>
            <a:off x="457200" y="1600204"/>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5" name="Google Shape;25;p13"/>
          <p:cNvSpPr txBox="1">
            <a:spLocks noGrp="1"/>
          </p:cNvSpPr>
          <p:nvPr>
            <p:ph type="dt" idx="10"/>
          </p:nvPr>
        </p:nvSpPr>
        <p:spPr>
          <a:xfrm>
            <a:off x="457200" y="6356354"/>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3"/>
          <p:cNvSpPr txBox="1">
            <a:spLocks noGrp="1"/>
          </p:cNvSpPr>
          <p:nvPr>
            <p:ph type="ftr" idx="11"/>
          </p:nvPr>
        </p:nvSpPr>
        <p:spPr>
          <a:xfrm>
            <a:off x="3124200" y="6356354"/>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3"/>
          <p:cNvSpPr txBox="1">
            <a:spLocks noGrp="1"/>
          </p:cNvSpPr>
          <p:nvPr>
            <p:ph type="sldNum" idx="12"/>
          </p:nvPr>
        </p:nvSpPr>
        <p:spPr>
          <a:xfrm>
            <a:off x="6553200" y="6356354"/>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8"/>
        <p:cNvGrpSpPr/>
        <p:nvPr/>
      </p:nvGrpSpPr>
      <p:grpSpPr>
        <a:xfrm>
          <a:off x="0" y="0"/>
          <a:ext cx="0" cy="0"/>
          <a:chOff x="0" y="0"/>
          <a:chExt cx="0" cy="0"/>
        </a:xfrm>
      </p:grpSpPr>
      <p:sp>
        <p:nvSpPr>
          <p:cNvPr id="29" name="Google Shape;29;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4"/>
          <p:cNvSpPr txBox="1">
            <a:spLocks noGrp="1"/>
          </p:cNvSpPr>
          <p:nvPr>
            <p:ph type="body" idx="1"/>
          </p:nvPr>
        </p:nvSpPr>
        <p:spPr>
          <a:xfrm>
            <a:off x="457203"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1" name="Google Shape;31;p14"/>
          <p:cNvSpPr txBox="1">
            <a:spLocks noGrp="1"/>
          </p:cNvSpPr>
          <p:nvPr>
            <p:ph type="body" idx="2"/>
          </p:nvPr>
        </p:nvSpPr>
        <p:spPr>
          <a:xfrm>
            <a:off x="457203"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32" name="Google Shape;32;p14"/>
          <p:cNvSpPr txBox="1">
            <a:spLocks noGrp="1"/>
          </p:cNvSpPr>
          <p:nvPr>
            <p:ph type="body" idx="3"/>
          </p:nvPr>
        </p:nvSpPr>
        <p:spPr>
          <a:xfrm>
            <a:off x="4645030"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3" name="Google Shape;33;p14"/>
          <p:cNvSpPr txBox="1">
            <a:spLocks noGrp="1"/>
          </p:cNvSpPr>
          <p:nvPr>
            <p:ph type="body" idx="4"/>
          </p:nvPr>
        </p:nvSpPr>
        <p:spPr>
          <a:xfrm>
            <a:off x="4645030"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34" name="Google Shape;34;p14"/>
          <p:cNvSpPr txBox="1">
            <a:spLocks noGrp="1"/>
          </p:cNvSpPr>
          <p:nvPr>
            <p:ph type="dt" idx="10"/>
          </p:nvPr>
        </p:nvSpPr>
        <p:spPr>
          <a:xfrm>
            <a:off x="457200" y="6356354"/>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3124200" y="6356354"/>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4"/>
          <p:cNvSpPr txBox="1">
            <a:spLocks noGrp="1"/>
          </p:cNvSpPr>
          <p:nvPr>
            <p:ph type="sldNum" idx="12"/>
          </p:nvPr>
        </p:nvSpPr>
        <p:spPr>
          <a:xfrm>
            <a:off x="6553200" y="6356354"/>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1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5"/>
          <p:cNvSpPr txBox="1">
            <a:spLocks noGrp="1"/>
          </p:cNvSpPr>
          <p:nvPr>
            <p:ph type="body" idx="1"/>
          </p:nvPr>
        </p:nvSpPr>
        <p:spPr>
          <a:xfrm>
            <a:off x="722313" y="2906717"/>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40" name="Google Shape;40;p15"/>
          <p:cNvSpPr txBox="1">
            <a:spLocks noGrp="1"/>
          </p:cNvSpPr>
          <p:nvPr>
            <p:ph type="dt" idx="10"/>
          </p:nvPr>
        </p:nvSpPr>
        <p:spPr>
          <a:xfrm>
            <a:off x="457200" y="6356354"/>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5"/>
          <p:cNvSpPr txBox="1">
            <a:spLocks noGrp="1"/>
          </p:cNvSpPr>
          <p:nvPr>
            <p:ph type="ftr" idx="11"/>
          </p:nvPr>
        </p:nvSpPr>
        <p:spPr>
          <a:xfrm>
            <a:off x="3124200" y="6356354"/>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5"/>
          <p:cNvSpPr txBox="1">
            <a:spLocks noGrp="1"/>
          </p:cNvSpPr>
          <p:nvPr>
            <p:ph type="sldNum" idx="12"/>
          </p:nvPr>
        </p:nvSpPr>
        <p:spPr>
          <a:xfrm>
            <a:off x="6553200" y="6356354"/>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6"/>
          <p:cNvSpPr txBox="1">
            <a:spLocks noGrp="1"/>
          </p:cNvSpPr>
          <p:nvPr>
            <p:ph type="body" idx="1"/>
          </p:nvPr>
        </p:nvSpPr>
        <p:spPr>
          <a:xfrm>
            <a:off x="457200" y="1600204"/>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6" name="Google Shape;46;p16"/>
          <p:cNvSpPr txBox="1">
            <a:spLocks noGrp="1"/>
          </p:cNvSpPr>
          <p:nvPr>
            <p:ph type="body" idx="2"/>
          </p:nvPr>
        </p:nvSpPr>
        <p:spPr>
          <a:xfrm>
            <a:off x="4648200" y="1600204"/>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7" name="Google Shape;47;p16"/>
          <p:cNvSpPr txBox="1">
            <a:spLocks noGrp="1"/>
          </p:cNvSpPr>
          <p:nvPr>
            <p:ph type="dt" idx="10"/>
          </p:nvPr>
        </p:nvSpPr>
        <p:spPr>
          <a:xfrm>
            <a:off x="457200" y="6356354"/>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6"/>
          <p:cNvSpPr txBox="1">
            <a:spLocks noGrp="1"/>
          </p:cNvSpPr>
          <p:nvPr>
            <p:ph type="ftr" idx="11"/>
          </p:nvPr>
        </p:nvSpPr>
        <p:spPr>
          <a:xfrm>
            <a:off x="3124200" y="6356354"/>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6"/>
          <p:cNvSpPr txBox="1">
            <a:spLocks noGrp="1"/>
          </p:cNvSpPr>
          <p:nvPr>
            <p:ph type="sldNum" idx="12"/>
          </p:nvPr>
        </p:nvSpPr>
        <p:spPr>
          <a:xfrm>
            <a:off x="6553200" y="6356354"/>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7"/>
          <p:cNvSpPr txBox="1">
            <a:spLocks noGrp="1"/>
          </p:cNvSpPr>
          <p:nvPr>
            <p:ph type="dt" idx="10"/>
          </p:nvPr>
        </p:nvSpPr>
        <p:spPr>
          <a:xfrm>
            <a:off x="457200" y="6356354"/>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7"/>
          <p:cNvSpPr txBox="1">
            <a:spLocks noGrp="1"/>
          </p:cNvSpPr>
          <p:nvPr>
            <p:ph type="ftr" idx="11"/>
          </p:nvPr>
        </p:nvSpPr>
        <p:spPr>
          <a:xfrm>
            <a:off x="3124200" y="6356354"/>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7"/>
          <p:cNvSpPr txBox="1">
            <a:spLocks noGrp="1"/>
          </p:cNvSpPr>
          <p:nvPr>
            <p:ph type="sldNum" idx="12"/>
          </p:nvPr>
        </p:nvSpPr>
        <p:spPr>
          <a:xfrm>
            <a:off x="6553200" y="6356354"/>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8"/>
          <p:cNvSpPr txBox="1">
            <a:spLocks noGrp="1"/>
          </p:cNvSpPr>
          <p:nvPr>
            <p:ph type="dt" idx="10"/>
          </p:nvPr>
        </p:nvSpPr>
        <p:spPr>
          <a:xfrm>
            <a:off x="457200" y="6356354"/>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8"/>
          <p:cNvSpPr txBox="1">
            <a:spLocks noGrp="1"/>
          </p:cNvSpPr>
          <p:nvPr>
            <p:ph type="ftr" idx="11"/>
          </p:nvPr>
        </p:nvSpPr>
        <p:spPr>
          <a:xfrm>
            <a:off x="3124200" y="6356354"/>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8"/>
          <p:cNvSpPr txBox="1">
            <a:spLocks noGrp="1"/>
          </p:cNvSpPr>
          <p:nvPr>
            <p:ph type="sldNum" idx="12"/>
          </p:nvPr>
        </p:nvSpPr>
        <p:spPr>
          <a:xfrm>
            <a:off x="6553200" y="6356354"/>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19"/>
          <p:cNvSpPr txBox="1">
            <a:spLocks noGrp="1"/>
          </p:cNvSpPr>
          <p:nvPr>
            <p:ph type="title"/>
          </p:nvPr>
        </p:nvSpPr>
        <p:spPr>
          <a:xfrm>
            <a:off x="457205"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9"/>
          <p:cNvSpPr txBox="1">
            <a:spLocks noGrp="1"/>
          </p:cNvSpPr>
          <p:nvPr>
            <p:ph type="body" idx="1"/>
          </p:nvPr>
        </p:nvSpPr>
        <p:spPr>
          <a:xfrm>
            <a:off x="3575054" y="273054"/>
            <a:ext cx="5111751"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2" name="Google Shape;62;p19"/>
          <p:cNvSpPr txBox="1">
            <a:spLocks noGrp="1"/>
          </p:cNvSpPr>
          <p:nvPr>
            <p:ph type="body" idx="2"/>
          </p:nvPr>
        </p:nvSpPr>
        <p:spPr>
          <a:xfrm>
            <a:off x="457205" y="1435104"/>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3" name="Google Shape;63;p19"/>
          <p:cNvSpPr txBox="1">
            <a:spLocks noGrp="1"/>
          </p:cNvSpPr>
          <p:nvPr>
            <p:ph type="dt" idx="10"/>
          </p:nvPr>
        </p:nvSpPr>
        <p:spPr>
          <a:xfrm>
            <a:off x="457200" y="6356354"/>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9"/>
          <p:cNvSpPr txBox="1">
            <a:spLocks noGrp="1"/>
          </p:cNvSpPr>
          <p:nvPr>
            <p:ph type="ftr" idx="11"/>
          </p:nvPr>
        </p:nvSpPr>
        <p:spPr>
          <a:xfrm>
            <a:off x="3124200" y="6356354"/>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9"/>
          <p:cNvSpPr txBox="1">
            <a:spLocks noGrp="1"/>
          </p:cNvSpPr>
          <p:nvPr>
            <p:ph type="sldNum" idx="12"/>
          </p:nvPr>
        </p:nvSpPr>
        <p:spPr>
          <a:xfrm>
            <a:off x="6553200" y="6356354"/>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20"/>
          <p:cNvSpPr txBox="1">
            <a:spLocks noGrp="1"/>
          </p:cNvSpPr>
          <p:nvPr>
            <p:ph type="title"/>
          </p:nvPr>
        </p:nvSpPr>
        <p:spPr>
          <a:xfrm>
            <a:off x="1792288" y="4800601"/>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0"/>
          <p:cNvSpPr>
            <a:spLocks noGrp="1"/>
          </p:cNvSpPr>
          <p:nvPr>
            <p:ph type="pic" idx="2"/>
          </p:nvPr>
        </p:nvSpPr>
        <p:spPr>
          <a:xfrm>
            <a:off x="1792288" y="612775"/>
            <a:ext cx="5486400" cy="4114800"/>
          </a:xfrm>
          <a:prstGeom prst="rect">
            <a:avLst/>
          </a:prstGeom>
          <a:noFill/>
          <a:ln>
            <a:noFill/>
          </a:ln>
        </p:spPr>
      </p:sp>
      <p:sp>
        <p:nvSpPr>
          <p:cNvPr id="69" name="Google Shape;69;p20"/>
          <p:cNvSpPr txBox="1">
            <a:spLocks noGrp="1"/>
          </p:cNvSpPr>
          <p:nvPr>
            <p:ph type="body" idx="1"/>
          </p:nvPr>
        </p:nvSpPr>
        <p:spPr>
          <a:xfrm>
            <a:off x="1792288" y="5367339"/>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70" name="Google Shape;70;p20"/>
          <p:cNvSpPr txBox="1">
            <a:spLocks noGrp="1"/>
          </p:cNvSpPr>
          <p:nvPr>
            <p:ph type="dt" idx="10"/>
          </p:nvPr>
        </p:nvSpPr>
        <p:spPr>
          <a:xfrm>
            <a:off x="457200" y="6356354"/>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0"/>
          <p:cNvSpPr txBox="1">
            <a:spLocks noGrp="1"/>
          </p:cNvSpPr>
          <p:nvPr>
            <p:ph type="ftr" idx="11"/>
          </p:nvPr>
        </p:nvSpPr>
        <p:spPr>
          <a:xfrm>
            <a:off x="3124200" y="6356354"/>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0"/>
          <p:cNvSpPr txBox="1">
            <a:spLocks noGrp="1"/>
          </p:cNvSpPr>
          <p:nvPr>
            <p:ph type="sldNum" idx="12"/>
          </p:nvPr>
        </p:nvSpPr>
        <p:spPr>
          <a:xfrm>
            <a:off x="6553200" y="6356354"/>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1"/>
          <p:cNvSpPr txBox="1">
            <a:spLocks noGrp="1"/>
          </p:cNvSpPr>
          <p:nvPr>
            <p:ph type="body" idx="1"/>
          </p:nvPr>
        </p:nvSpPr>
        <p:spPr>
          <a:xfrm>
            <a:off x="457200" y="1600204"/>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457200" y="6356354"/>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3124200" y="6356354"/>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6553200" y="6356354"/>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11" descr="C:\Documents and Settings\Admin\Desktop\New Image.JPG"/>
          <p:cNvPicPr preferRelativeResize="0"/>
          <p:nvPr/>
        </p:nvPicPr>
        <p:blipFill rotWithShape="1">
          <a:blip r:embed="rId13">
            <a:alphaModFix/>
          </a:blip>
          <a:srcRect/>
          <a:stretch/>
        </p:blipFill>
        <p:spPr>
          <a:xfrm>
            <a:off x="0" y="6051550"/>
            <a:ext cx="9144000" cy="8064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p:nvPr/>
        </p:nvSpPr>
        <p:spPr>
          <a:xfrm>
            <a:off x="597235" y="1465902"/>
            <a:ext cx="8179254" cy="126188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mn-lt"/>
                <a:ea typeface="Times New Roman"/>
                <a:cs typeface="Times New Roman"/>
                <a:sym typeface="Times New Roman"/>
              </a:rPr>
              <a:t>Department of Artificial Intelligence</a:t>
            </a:r>
            <a:endParaRPr sz="1400" b="0" i="0" u="none" strike="noStrike" cap="none">
              <a:solidFill>
                <a:srgbClr val="000000"/>
              </a:solidFill>
              <a:latin typeface="+mn-lt"/>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mn-lt"/>
                <a:ea typeface="Times New Roman"/>
                <a:cs typeface="Times New Roman"/>
                <a:sym typeface="Times New Roman"/>
              </a:rPr>
              <a:t>Project Phase –I Title Finalization Seminar </a:t>
            </a:r>
            <a:endParaRPr sz="1400" b="0" i="0" u="none" strike="noStrike" cap="none">
              <a:solidFill>
                <a:srgbClr val="000000"/>
              </a:solidFill>
              <a:latin typeface="+mn-lt"/>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mn-lt"/>
                <a:ea typeface="Times New Roman"/>
                <a:cs typeface="Times New Roman"/>
                <a:sym typeface="Times New Roman"/>
              </a:rPr>
              <a:t>Summer 2022 (Session: 2022-2023)</a:t>
            </a:r>
            <a:endParaRPr sz="1400" b="0" i="0" u="none" strike="noStrike" cap="none">
              <a:solidFill>
                <a:srgbClr val="000000"/>
              </a:solidFill>
              <a:latin typeface="+mn-lt"/>
              <a:sym typeface="Arial"/>
            </a:endParaRPr>
          </a:p>
        </p:txBody>
      </p:sp>
      <p:sp>
        <p:nvSpPr>
          <p:cNvPr id="90" name="Google Shape;90;p1"/>
          <p:cNvSpPr/>
          <p:nvPr/>
        </p:nvSpPr>
        <p:spPr>
          <a:xfrm>
            <a:off x="1053979" y="14529"/>
            <a:ext cx="8090021" cy="718333"/>
          </a:xfrm>
          <a:prstGeom prst="rect">
            <a:avLst/>
          </a:prstGeom>
          <a:solidFill>
            <a:schemeClr val="accent6"/>
          </a:solidFill>
          <a:ln w="25400" cap="flat" cmpd="sng">
            <a:solidFill>
              <a:srgbClr val="B46D3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mn-lt"/>
                <a:ea typeface="Times New Roman"/>
                <a:cs typeface="Times New Roman"/>
                <a:sym typeface="Times New Roman"/>
              </a:rPr>
              <a:t>G H Raisoni College of Engineering, Nagpur</a:t>
            </a:r>
            <a:endParaRPr sz="1400" b="0" i="0" u="none" strike="noStrike" cap="none">
              <a:solidFill>
                <a:srgbClr val="000000"/>
              </a:solidFill>
              <a:latin typeface="+mn-lt"/>
              <a:sym typeface="Arial"/>
            </a:endParaRPr>
          </a:p>
        </p:txBody>
      </p:sp>
      <p:sp>
        <p:nvSpPr>
          <p:cNvPr id="91" name="Google Shape;91;p1"/>
          <p:cNvSpPr txBox="1"/>
          <p:nvPr/>
        </p:nvSpPr>
        <p:spPr>
          <a:xfrm>
            <a:off x="191104" y="4525293"/>
            <a:ext cx="3923696" cy="1471062"/>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ctr" rtl="0">
              <a:lnSpc>
                <a:spcPct val="100000"/>
              </a:lnSpc>
              <a:spcBef>
                <a:spcPts val="0"/>
              </a:spcBef>
              <a:spcAft>
                <a:spcPts val="0"/>
              </a:spcAft>
              <a:buClr>
                <a:schemeClr val="dk1"/>
              </a:buClr>
              <a:buSzPct val="100000"/>
              <a:buFont typeface="Arial"/>
              <a:buNone/>
            </a:pPr>
            <a:r>
              <a:rPr lang="en-US" sz="2400" b="1" i="0" u="none" strike="noStrike" cap="none" dirty="0">
                <a:solidFill>
                  <a:schemeClr val="dk1"/>
                </a:solidFill>
                <a:latin typeface="+mn-lt"/>
                <a:ea typeface="Times New Roman"/>
                <a:cs typeface="Times New Roman"/>
                <a:sym typeface="Times New Roman"/>
              </a:rPr>
              <a:t>Presented By</a:t>
            </a:r>
            <a:r>
              <a:rPr lang="en-US" sz="2700" b="1" i="0" u="none" strike="noStrike" cap="none" dirty="0">
                <a:solidFill>
                  <a:schemeClr val="dk1"/>
                </a:solidFill>
                <a:latin typeface="+mn-lt"/>
                <a:ea typeface="Times New Roman"/>
                <a:cs typeface="Times New Roman"/>
                <a:sym typeface="Times New Roman"/>
              </a:rPr>
              <a:t>:</a:t>
            </a:r>
            <a:endParaRPr sz="1400" b="1" i="0" u="none" strike="noStrike" cap="none" dirty="0">
              <a:solidFill>
                <a:srgbClr val="000000"/>
              </a:solidFill>
              <a:latin typeface="+mn-lt"/>
              <a:sym typeface="Arial"/>
            </a:endParaRPr>
          </a:p>
          <a:p>
            <a:pPr marL="477203" marR="0" lvl="1" indent="0" algn="l" rtl="0">
              <a:lnSpc>
                <a:spcPct val="100000"/>
              </a:lnSpc>
              <a:spcBef>
                <a:spcPts val="280"/>
              </a:spcBef>
              <a:spcAft>
                <a:spcPts val="0"/>
              </a:spcAft>
              <a:buClr>
                <a:srgbClr val="000000"/>
              </a:buClr>
              <a:buSzPct val="100000"/>
              <a:buFont typeface="Arial"/>
              <a:buNone/>
            </a:pPr>
            <a:r>
              <a:rPr lang="en-US" sz="1500" b="1" i="0" u="none" strike="noStrike" cap="none" dirty="0" err="1">
                <a:solidFill>
                  <a:srgbClr val="000000"/>
                </a:solidFill>
                <a:latin typeface="+mn-lt"/>
                <a:sym typeface="Arial"/>
              </a:rPr>
              <a:t>Aashay</a:t>
            </a:r>
            <a:r>
              <a:rPr lang="en-US" sz="1500" b="1" i="0" u="none" strike="noStrike" cap="none" dirty="0">
                <a:solidFill>
                  <a:srgbClr val="000000"/>
                </a:solidFill>
                <a:latin typeface="+mn-lt"/>
                <a:sym typeface="Arial"/>
              </a:rPr>
              <a:t> </a:t>
            </a:r>
            <a:r>
              <a:rPr lang="en-US" sz="1500" b="1" i="0" u="none" strike="noStrike" cap="none" dirty="0" err="1">
                <a:solidFill>
                  <a:srgbClr val="000000"/>
                </a:solidFill>
                <a:latin typeface="+mn-lt"/>
                <a:sym typeface="Arial"/>
              </a:rPr>
              <a:t>Tembhurne</a:t>
            </a:r>
            <a:endParaRPr sz="1500" b="1" i="0" u="none" strike="noStrike" cap="none" dirty="0">
              <a:solidFill>
                <a:srgbClr val="000000"/>
              </a:solidFill>
              <a:latin typeface="+mn-lt"/>
              <a:sym typeface="Arial"/>
            </a:endParaRPr>
          </a:p>
          <a:p>
            <a:pPr marL="477203" marR="0" lvl="1" indent="0" algn="l" rtl="0">
              <a:lnSpc>
                <a:spcPct val="100000"/>
              </a:lnSpc>
              <a:spcBef>
                <a:spcPts val="280"/>
              </a:spcBef>
              <a:spcAft>
                <a:spcPts val="0"/>
              </a:spcAft>
              <a:buClr>
                <a:srgbClr val="000000"/>
              </a:buClr>
              <a:buSzPct val="100000"/>
              <a:buFont typeface="Arial"/>
              <a:buNone/>
            </a:pPr>
            <a:r>
              <a:rPr lang="en-US" sz="1500" b="1" i="0" u="none" strike="noStrike" cap="none" dirty="0" err="1">
                <a:solidFill>
                  <a:srgbClr val="000000"/>
                </a:solidFill>
                <a:latin typeface="+mn-lt"/>
                <a:sym typeface="Arial"/>
              </a:rPr>
              <a:t>Aditya</a:t>
            </a:r>
            <a:r>
              <a:rPr lang="en-US" sz="1500" b="1" i="0" u="none" strike="noStrike" cap="none" dirty="0">
                <a:solidFill>
                  <a:srgbClr val="000000"/>
                </a:solidFill>
                <a:latin typeface="+mn-lt"/>
                <a:sym typeface="Arial"/>
              </a:rPr>
              <a:t> </a:t>
            </a:r>
            <a:r>
              <a:rPr lang="en-US" sz="1500" b="1" i="0" u="none" strike="noStrike" cap="none" dirty="0" err="1">
                <a:solidFill>
                  <a:srgbClr val="000000"/>
                </a:solidFill>
                <a:latin typeface="+mn-lt"/>
                <a:sym typeface="Arial"/>
              </a:rPr>
              <a:t>Sangole</a:t>
            </a:r>
            <a:endParaRPr sz="1500" b="1" i="0" u="none" strike="noStrike" cap="none" dirty="0">
              <a:solidFill>
                <a:srgbClr val="000000"/>
              </a:solidFill>
              <a:latin typeface="+mn-lt"/>
              <a:sym typeface="Arial"/>
            </a:endParaRPr>
          </a:p>
          <a:p>
            <a:pPr marL="477203" marR="0" lvl="1" indent="0" algn="l" rtl="0">
              <a:lnSpc>
                <a:spcPct val="100000"/>
              </a:lnSpc>
              <a:spcBef>
                <a:spcPts val="280"/>
              </a:spcBef>
              <a:spcAft>
                <a:spcPts val="0"/>
              </a:spcAft>
              <a:buClr>
                <a:srgbClr val="000000"/>
              </a:buClr>
              <a:buSzPct val="100000"/>
              <a:buFont typeface="Arial"/>
              <a:buNone/>
            </a:pPr>
            <a:r>
              <a:rPr lang="en-US" sz="1500" b="1" i="0" u="none" strike="noStrike" cap="none" dirty="0" err="1">
                <a:solidFill>
                  <a:srgbClr val="000000"/>
                </a:solidFill>
                <a:latin typeface="+mn-lt"/>
                <a:sym typeface="Arial"/>
              </a:rPr>
              <a:t>Aniket</a:t>
            </a:r>
            <a:r>
              <a:rPr lang="en-US" sz="1500" b="1" i="0" u="none" strike="noStrike" cap="none" dirty="0">
                <a:solidFill>
                  <a:srgbClr val="000000"/>
                </a:solidFill>
                <a:latin typeface="+mn-lt"/>
                <a:sym typeface="Arial"/>
              </a:rPr>
              <a:t> </a:t>
            </a:r>
            <a:r>
              <a:rPr lang="en-US" sz="1500" b="1" i="0" u="none" strike="noStrike" cap="none" dirty="0" err="1">
                <a:solidFill>
                  <a:srgbClr val="000000"/>
                </a:solidFill>
                <a:latin typeface="+mn-lt"/>
                <a:sym typeface="Arial"/>
              </a:rPr>
              <a:t>Gaikwad</a:t>
            </a:r>
            <a:endParaRPr sz="1500" b="1" i="0" u="none" strike="noStrike" cap="none" dirty="0">
              <a:solidFill>
                <a:srgbClr val="000000"/>
              </a:solidFill>
              <a:latin typeface="+mn-lt"/>
              <a:sym typeface="Arial"/>
            </a:endParaRPr>
          </a:p>
          <a:p>
            <a:pPr marL="477203" marR="0" lvl="1" indent="0" algn="l" rtl="0">
              <a:lnSpc>
                <a:spcPct val="100000"/>
              </a:lnSpc>
              <a:spcBef>
                <a:spcPts val="280"/>
              </a:spcBef>
              <a:spcAft>
                <a:spcPts val="0"/>
              </a:spcAft>
              <a:buClr>
                <a:srgbClr val="000000"/>
              </a:buClr>
              <a:buSzPct val="100000"/>
              <a:buFont typeface="Arial"/>
              <a:buNone/>
            </a:pPr>
            <a:r>
              <a:rPr lang="en-US" sz="1500" b="1" i="0" u="none" strike="noStrike" cap="none" dirty="0">
                <a:solidFill>
                  <a:srgbClr val="000000"/>
                </a:solidFill>
                <a:latin typeface="+mn-lt"/>
                <a:sym typeface="Arial"/>
              </a:rPr>
              <a:t>Harsh Mali</a:t>
            </a:r>
            <a:endParaRPr sz="1500" b="1" i="0" u="none" strike="noStrike" cap="none" dirty="0">
              <a:solidFill>
                <a:srgbClr val="000000"/>
              </a:solidFill>
              <a:latin typeface="+mn-lt"/>
              <a:sym typeface="Arial"/>
            </a:endParaRPr>
          </a:p>
          <a:p>
            <a:pPr marL="457200" marR="0" lvl="1" indent="0" algn="l" rtl="0">
              <a:lnSpc>
                <a:spcPct val="100000"/>
              </a:lnSpc>
              <a:spcBef>
                <a:spcPts val="280"/>
              </a:spcBef>
              <a:spcAft>
                <a:spcPts val="0"/>
              </a:spcAft>
              <a:buClr>
                <a:srgbClr val="888888"/>
              </a:buClr>
              <a:buSzPct val="100000"/>
              <a:buFont typeface="Arial"/>
              <a:buNone/>
            </a:pPr>
            <a:endParaRPr sz="1400" b="1" i="0" u="none" strike="noStrike" cap="none" dirty="0">
              <a:solidFill>
                <a:srgbClr val="000000"/>
              </a:solidFill>
              <a:latin typeface="+mn-lt"/>
              <a:ea typeface="Times New Roman"/>
              <a:cs typeface="Times New Roman"/>
              <a:sym typeface="Times New Roman"/>
            </a:endParaRPr>
          </a:p>
          <a:p>
            <a:pPr marL="457200" marR="0" lvl="1" indent="0" algn="l" rtl="0">
              <a:lnSpc>
                <a:spcPct val="100000"/>
              </a:lnSpc>
              <a:spcBef>
                <a:spcPts val="154"/>
              </a:spcBef>
              <a:spcAft>
                <a:spcPts val="0"/>
              </a:spcAft>
              <a:buClr>
                <a:srgbClr val="888888"/>
              </a:buClr>
              <a:buSzPct val="100000"/>
              <a:buFont typeface="Arial"/>
              <a:buNone/>
            </a:pPr>
            <a:endParaRPr sz="1400" b="1" i="0" u="none" strike="noStrike" cap="none" dirty="0">
              <a:solidFill>
                <a:srgbClr val="000000"/>
              </a:solidFill>
              <a:latin typeface="+mn-lt"/>
              <a:ea typeface="Times New Roman"/>
              <a:cs typeface="Times New Roman"/>
              <a:sym typeface="Times New Roman"/>
            </a:endParaRPr>
          </a:p>
          <a:p>
            <a:pPr marL="0" marR="0" lvl="0" indent="0" algn="ctr" rtl="0">
              <a:lnSpc>
                <a:spcPct val="100000"/>
              </a:lnSpc>
              <a:spcBef>
                <a:spcPts val="154"/>
              </a:spcBef>
              <a:spcAft>
                <a:spcPts val="0"/>
              </a:spcAft>
              <a:buClr>
                <a:srgbClr val="888888"/>
              </a:buClr>
              <a:buSzPct val="100000"/>
              <a:buFont typeface="Arial"/>
              <a:buNone/>
            </a:pPr>
            <a:endParaRPr sz="1400" b="1" i="0" u="none" strike="noStrike" cap="none" dirty="0">
              <a:solidFill>
                <a:srgbClr val="000000"/>
              </a:solidFill>
              <a:latin typeface="+mn-lt"/>
              <a:ea typeface="Times New Roman"/>
              <a:cs typeface="Times New Roman"/>
              <a:sym typeface="Times New Roman"/>
            </a:endParaRPr>
          </a:p>
        </p:txBody>
      </p:sp>
      <p:pic>
        <p:nvPicPr>
          <p:cNvPr id="92" name="Google Shape;92;p1"/>
          <p:cNvPicPr preferRelativeResize="0"/>
          <p:nvPr/>
        </p:nvPicPr>
        <p:blipFill rotWithShape="1">
          <a:blip r:embed="rId3">
            <a:alphaModFix/>
          </a:blip>
          <a:srcRect/>
          <a:stretch/>
        </p:blipFill>
        <p:spPr>
          <a:xfrm>
            <a:off x="0" y="-47282"/>
            <a:ext cx="1053979" cy="935186"/>
          </a:xfrm>
          <a:prstGeom prst="rect">
            <a:avLst/>
          </a:prstGeom>
          <a:noFill/>
          <a:ln>
            <a:noFill/>
          </a:ln>
        </p:spPr>
      </p:pic>
      <p:sp>
        <p:nvSpPr>
          <p:cNvPr id="93" name="Google Shape;93;p1"/>
          <p:cNvSpPr txBox="1"/>
          <p:nvPr/>
        </p:nvSpPr>
        <p:spPr>
          <a:xfrm>
            <a:off x="4924550" y="4182275"/>
            <a:ext cx="3559800" cy="2000100"/>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rgbClr val="888888"/>
              </a:buClr>
              <a:buSzPts val="1800"/>
              <a:buFont typeface="Arial"/>
              <a:buNone/>
            </a:pPr>
            <a:endParaRPr sz="1800" b="1" i="0" u="none" strike="noStrike" cap="none" dirty="0">
              <a:solidFill>
                <a:srgbClr val="000000"/>
              </a:solidFill>
              <a:latin typeface="+mn-lt"/>
              <a:ea typeface="Times New Roman"/>
              <a:cs typeface="Times New Roman"/>
              <a:sym typeface="Times New Roman"/>
            </a:endParaRPr>
          </a:p>
          <a:p>
            <a:pPr marL="0" marR="0" lvl="0" indent="0" algn="ctr" rtl="0">
              <a:lnSpc>
                <a:spcPct val="100000"/>
              </a:lnSpc>
              <a:spcBef>
                <a:spcPts val="306"/>
              </a:spcBef>
              <a:spcAft>
                <a:spcPts val="0"/>
              </a:spcAft>
              <a:buClr>
                <a:srgbClr val="000000"/>
              </a:buClr>
              <a:buSzPts val="1800"/>
              <a:buFont typeface="Arial"/>
              <a:buNone/>
            </a:pPr>
            <a:r>
              <a:rPr lang="en-US" sz="2200" b="1" i="0" u="none" strike="noStrike" cap="none" dirty="0">
                <a:solidFill>
                  <a:srgbClr val="000000"/>
                </a:solidFill>
                <a:latin typeface="+mn-lt"/>
                <a:ea typeface="Times New Roman"/>
                <a:cs typeface="Times New Roman"/>
                <a:sym typeface="Times New Roman"/>
              </a:rPr>
              <a:t>Guide:-</a:t>
            </a:r>
            <a:endParaRPr sz="2200" b="0" i="0" u="none" strike="noStrike" cap="none" dirty="0">
              <a:solidFill>
                <a:srgbClr val="000000"/>
              </a:solidFill>
              <a:latin typeface="+mn-lt"/>
              <a:sym typeface="Arial"/>
            </a:endParaRPr>
          </a:p>
          <a:p>
            <a:pPr marL="0" marR="0" lvl="0" indent="0" algn="ctr" rtl="0">
              <a:lnSpc>
                <a:spcPct val="100000"/>
              </a:lnSpc>
              <a:spcBef>
                <a:spcPts val="306"/>
              </a:spcBef>
              <a:spcAft>
                <a:spcPts val="0"/>
              </a:spcAft>
              <a:buClr>
                <a:srgbClr val="000000"/>
              </a:buClr>
              <a:buSzPts val="1400"/>
              <a:buFont typeface="Arial"/>
              <a:buNone/>
            </a:pPr>
            <a:r>
              <a:rPr lang="en-US" sz="1800" b="1" i="0" u="none" strike="noStrike" cap="none" dirty="0">
                <a:solidFill>
                  <a:srgbClr val="000000"/>
                </a:solidFill>
                <a:latin typeface="+mn-lt"/>
                <a:sym typeface="Arial"/>
              </a:rPr>
              <a:t>Prof. </a:t>
            </a:r>
            <a:r>
              <a:rPr lang="en-US" sz="1800" b="1" i="0" u="none" strike="noStrike" cap="none" dirty="0" err="1">
                <a:solidFill>
                  <a:srgbClr val="000000"/>
                </a:solidFill>
                <a:latin typeface="+mn-lt"/>
                <a:sym typeface="Arial"/>
              </a:rPr>
              <a:t>Parul</a:t>
            </a:r>
            <a:r>
              <a:rPr lang="en-US" sz="1800" b="1" i="0" u="none" strike="noStrike" cap="none" dirty="0">
                <a:solidFill>
                  <a:srgbClr val="000000"/>
                </a:solidFill>
                <a:latin typeface="+mn-lt"/>
                <a:sym typeface="Arial"/>
              </a:rPr>
              <a:t> </a:t>
            </a:r>
            <a:r>
              <a:rPr lang="en-US" sz="1800" b="1" i="0" u="none" strike="noStrike" cap="none" dirty="0" err="1">
                <a:solidFill>
                  <a:srgbClr val="000000"/>
                </a:solidFill>
                <a:latin typeface="+mn-lt"/>
                <a:sym typeface="Arial"/>
              </a:rPr>
              <a:t>Dubey</a:t>
            </a:r>
            <a:endParaRPr sz="1800" b="1" i="0" u="none" strike="noStrike" cap="none" dirty="0">
              <a:solidFill>
                <a:srgbClr val="000000"/>
              </a:solidFill>
              <a:latin typeface="+mn-lt"/>
              <a:sym typeface="Arial"/>
            </a:endParaRPr>
          </a:p>
          <a:p>
            <a:pPr marL="0" marR="0" lvl="0" indent="0" algn="ctr" rtl="0">
              <a:lnSpc>
                <a:spcPct val="100000"/>
              </a:lnSpc>
              <a:spcBef>
                <a:spcPts val="306"/>
              </a:spcBef>
              <a:spcAft>
                <a:spcPts val="0"/>
              </a:spcAft>
              <a:buClr>
                <a:srgbClr val="000000"/>
              </a:buClr>
              <a:buSzPts val="1800"/>
              <a:buFont typeface="Arial"/>
              <a:buNone/>
            </a:pPr>
            <a:r>
              <a:rPr lang="en-US" sz="1400" b="1" i="0" u="none" strike="noStrike" cap="none" dirty="0">
                <a:solidFill>
                  <a:srgbClr val="000000"/>
                </a:solidFill>
                <a:latin typeface="+mn-lt"/>
                <a:ea typeface="Times New Roman"/>
                <a:cs typeface="Times New Roman"/>
                <a:sym typeface="Times New Roman"/>
              </a:rPr>
              <a:t>(Assistant Prof.</a:t>
            </a:r>
            <a:endParaRPr sz="1400" b="1" i="0" u="none" strike="noStrike" cap="none" dirty="0">
              <a:solidFill>
                <a:srgbClr val="888888"/>
              </a:solidFill>
              <a:latin typeface="+mn-lt"/>
              <a:ea typeface="Calibri"/>
              <a:cs typeface="Calibri"/>
              <a:sym typeface="Calibri"/>
            </a:endParaRPr>
          </a:p>
          <a:p>
            <a:pPr marL="0" marR="0" lvl="0" indent="0" algn="ctr" rtl="0">
              <a:lnSpc>
                <a:spcPct val="100000"/>
              </a:lnSpc>
              <a:spcBef>
                <a:spcPts val="306"/>
              </a:spcBef>
              <a:spcAft>
                <a:spcPts val="0"/>
              </a:spcAft>
              <a:buClr>
                <a:srgbClr val="000000"/>
              </a:buClr>
              <a:buSzPts val="1800"/>
              <a:buFont typeface="Arial"/>
              <a:buNone/>
            </a:pPr>
            <a:r>
              <a:rPr lang="en-US" sz="1400" b="1" i="0" u="none" strike="noStrike" cap="none" dirty="0">
                <a:solidFill>
                  <a:srgbClr val="000000"/>
                </a:solidFill>
                <a:latin typeface="+mn-lt"/>
                <a:ea typeface="Times New Roman"/>
                <a:cs typeface="Times New Roman"/>
                <a:sym typeface="Times New Roman"/>
              </a:rPr>
              <a:t>G.H. </a:t>
            </a:r>
            <a:r>
              <a:rPr lang="en-US" sz="1400" b="1" i="0" u="none" strike="noStrike" cap="none" dirty="0" err="1">
                <a:solidFill>
                  <a:srgbClr val="000000"/>
                </a:solidFill>
                <a:latin typeface="+mn-lt"/>
                <a:ea typeface="Times New Roman"/>
                <a:cs typeface="Times New Roman"/>
                <a:sym typeface="Times New Roman"/>
              </a:rPr>
              <a:t>Raisoni</a:t>
            </a:r>
            <a:r>
              <a:rPr lang="en-US" sz="1400" b="1" i="0" u="none" strike="noStrike" cap="none" dirty="0">
                <a:solidFill>
                  <a:srgbClr val="000000"/>
                </a:solidFill>
                <a:latin typeface="+mn-lt"/>
                <a:ea typeface="Times New Roman"/>
                <a:cs typeface="Times New Roman"/>
                <a:sym typeface="Times New Roman"/>
              </a:rPr>
              <a:t> College Of Engineering Nagpur)</a:t>
            </a:r>
            <a:endParaRPr sz="1400" b="1" i="0" u="none" strike="noStrike" cap="none" dirty="0">
              <a:solidFill>
                <a:srgbClr val="888888"/>
              </a:solidFill>
              <a:latin typeface="+mn-lt"/>
              <a:ea typeface="Calibri"/>
              <a:cs typeface="Calibri"/>
              <a:sym typeface="Calibri"/>
            </a:endParaRPr>
          </a:p>
          <a:p>
            <a:pPr marL="0" marR="0" lvl="0" indent="0" algn="ctr" rtl="0">
              <a:lnSpc>
                <a:spcPct val="100000"/>
              </a:lnSpc>
              <a:spcBef>
                <a:spcPts val="408"/>
              </a:spcBef>
              <a:spcAft>
                <a:spcPts val="0"/>
              </a:spcAft>
              <a:buClr>
                <a:srgbClr val="888888"/>
              </a:buClr>
              <a:buSzPts val="2400"/>
              <a:buFont typeface="Arial"/>
              <a:buNone/>
            </a:pPr>
            <a:endParaRPr sz="2400" b="1" i="0" u="none" strike="noStrike" cap="none" dirty="0">
              <a:solidFill>
                <a:srgbClr val="000000"/>
              </a:solidFill>
              <a:latin typeface="+mn-lt"/>
              <a:ea typeface="Times New Roman"/>
              <a:cs typeface="Times New Roman"/>
              <a:sym typeface="Times New Roman"/>
            </a:endParaRPr>
          </a:p>
        </p:txBody>
      </p:sp>
      <p:sp>
        <p:nvSpPr>
          <p:cNvPr id="94" name="Google Shape;94;p1"/>
          <p:cNvSpPr/>
          <p:nvPr/>
        </p:nvSpPr>
        <p:spPr>
          <a:xfrm>
            <a:off x="7022610" y="887903"/>
            <a:ext cx="1699248"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mn-lt"/>
                <a:ea typeface="Times New Roman"/>
                <a:cs typeface="Times New Roman"/>
                <a:sym typeface="Times New Roman"/>
              </a:rPr>
              <a:t>Date : </a:t>
            </a:r>
            <a:endParaRPr sz="1400" b="0" i="0" u="none" strike="noStrike" cap="none">
              <a:solidFill>
                <a:srgbClr val="000000"/>
              </a:solidFill>
              <a:latin typeface="+mn-lt"/>
              <a:sym typeface="Arial"/>
            </a:endParaRPr>
          </a:p>
        </p:txBody>
      </p:sp>
      <p:sp>
        <p:nvSpPr>
          <p:cNvPr id="95" name="Google Shape;95;p1"/>
          <p:cNvSpPr txBox="1"/>
          <p:nvPr/>
        </p:nvSpPr>
        <p:spPr>
          <a:xfrm>
            <a:off x="1912768" y="2874285"/>
            <a:ext cx="5548200" cy="831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40000"/>
              </a:buClr>
              <a:buSzPts val="2400"/>
              <a:buFont typeface="Times New Roman"/>
              <a:buNone/>
            </a:pPr>
            <a:r>
              <a:rPr lang="en-US" sz="2400" b="1" i="0" u="none" strike="noStrike" cap="none" dirty="0">
                <a:solidFill>
                  <a:srgbClr val="940000"/>
                </a:solidFill>
                <a:latin typeface="+mn-lt"/>
                <a:ea typeface="Times New Roman"/>
                <a:cs typeface="Times New Roman"/>
                <a:sym typeface="Times New Roman"/>
              </a:rPr>
              <a:t>Title of the Project:-</a:t>
            </a:r>
            <a:endParaRPr sz="1400" b="0" i="0" u="none" strike="noStrike" cap="none" dirty="0">
              <a:solidFill>
                <a:srgbClr val="000000"/>
              </a:solidFill>
              <a:latin typeface="+mn-lt"/>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940000"/>
                </a:solidFill>
                <a:latin typeface="+mn-lt"/>
                <a:ea typeface="Times New Roman"/>
                <a:cs typeface="Times New Roman"/>
                <a:sym typeface="Times New Roman"/>
              </a:rPr>
              <a:t>Crime Prediction Using ML</a:t>
            </a:r>
            <a:endParaRPr sz="2000" b="1" i="0" u="none" strike="noStrike" cap="none" dirty="0">
              <a:solidFill>
                <a:srgbClr val="940000"/>
              </a:solidFill>
              <a:latin typeface="+mn-lt"/>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0"/>
          <p:cNvSpPr/>
          <p:nvPr/>
        </p:nvSpPr>
        <p:spPr>
          <a:xfrm>
            <a:off x="0" y="2367419"/>
            <a:ext cx="9144000" cy="1461370"/>
          </a:xfrm>
          <a:prstGeom prst="rect">
            <a:avLst/>
          </a:prstGeom>
          <a:solidFill>
            <a:schemeClr val="accent6"/>
          </a:solidFill>
          <a:ln w="25400" cap="flat" cmpd="sng">
            <a:solidFill>
              <a:srgbClr val="B46D3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500"/>
              <a:buFont typeface="Arial"/>
              <a:buNone/>
            </a:pPr>
            <a:r>
              <a:rPr lang="en-US" sz="11500" b="1" i="0" u="none" strike="noStrike" cap="none" dirty="0">
                <a:solidFill>
                  <a:schemeClr val="lt1"/>
                </a:solidFill>
                <a:latin typeface="+mn-lt"/>
                <a:ea typeface="Calibri"/>
                <a:cs typeface="Calibri"/>
                <a:sym typeface="Calibri"/>
              </a:rPr>
              <a:t> Thank You</a:t>
            </a:r>
            <a:endParaRPr sz="1400" b="0" i="0" u="none" strike="noStrike" cap="none" dirty="0">
              <a:solidFill>
                <a:srgbClr val="000000"/>
              </a:solidFill>
              <a:latin typeface="+mn-lt"/>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109776"/>
            <a:ext cx="1240381" cy="1343227"/>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3346820"/>
            <a:ext cx="3969374" cy="1910261"/>
          </a:xfrm>
          <a:prstGeom prst="rect">
            <a:avLst/>
          </a:prstGeom>
        </p:spPr>
      </p:pic>
      <p:sp>
        <p:nvSpPr>
          <p:cNvPr id="101" name="Google Shape;101;p2"/>
          <p:cNvSpPr/>
          <p:nvPr/>
        </p:nvSpPr>
        <p:spPr>
          <a:xfrm>
            <a:off x="0" y="-80375"/>
            <a:ext cx="9144000" cy="685800"/>
          </a:xfrm>
          <a:prstGeom prst="rect">
            <a:avLst/>
          </a:prstGeom>
          <a:solidFill>
            <a:schemeClr val="accent6"/>
          </a:solidFill>
          <a:ln w="25400" cap="flat" cmpd="sng">
            <a:solidFill>
              <a:srgbClr val="B46D3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lt1"/>
                </a:solidFill>
                <a:latin typeface="+mn-lt"/>
                <a:ea typeface="Calibri"/>
                <a:cs typeface="Calibri"/>
                <a:sym typeface="Calibri"/>
              </a:rPr>
              <a:t>Introduction</a:t>
            </a:r>
            <a:endParaRPr sz="1400" b="0" i="0" u="none" strike="noStrike" cap="none" dirty="0">
              <a:solidFill>
                <a:srgbClr val="000000"/>
              </a:solidFill>
              <a:latin typeface="+mn-lt"/>
              <a:sym typeface="Arial"/>
            </a:endParaRPr>
          </a:p>
        </p:txBody>
      </p:sp>
      <p:sp>
        <p:nvSpPr>
          <p:cNvPr id="102" name="Google Shape;102;p2"/>
          <p:cNvSpPr txBox="1"/>
          <p:nvPr/>
        </p:nvSpPr>
        <p:spPr>
          <a:xfrm>
            <a:off x="397200" y="821270"/>
            <a:ext cx="8349600" cy="3631733"/>
          </a:xfrm>
          <a:prstGeom prst="rect">
            <a:avLst/>
          </a:prstGeom>
          <a:noFill/>
          <a:ln>
            <a:noFill/>
          </a:ln>
        </p:spPr>
        <p:txBody>
          <a:bodyPr spcFirstLastPara="1" wrap="square" lIns="91425" tIns="91425" rIns="91425" bIns="91425" anchor="t" anchorCtr="0">
            <a:spAutoFit/>
          </a:bodyPr>
          <a:lstStyle/>
          <a:p>
            <a:pPr marL="457200" lvl="0" indent="-317500" algn="just">
              <a:buSzPts val="1400"/>
              <a:buFont typeface="Calibri"/>
              <a:buChar char="●"/>
            </a:pPr>
            <a:r>
              <a:rPr lang="en-US" dirty="0">
                <a:latin typeface="+mn-lt"/>
                <a:ea typeface="Calibri"/>
                <a:cs typeface="Calibri"/>
                <a:sym typeface="Calibri"/>
              </a:rPr>
              <a:t>Crime prediction is the process of analyzing crime data to identify patterns and trends in criminal behavior and use this information to predict the likelihood of future criminal activity.</a:t>
            </a:r>
          </a:p>
          <a:p>
            <a:pPr marL="457200" lvl="0" indent="-317500" algn="just">
              <a:buSzPts val="1400"/>
              <a:buFont typeface="Calibri"/>
              <a:buChar char="●"/>
            </a:pPr>
            <a:endParaRPr lang="en-US" dirty="0">
              <a:latin typeface="+mn-lt"/>
              <a:ea typeface="Calibri"/>
              <a:cs typeface="Calibri"/>
              <a:sym typeface="Calibri"/>
            </a:endParaRPr>
          </a:p>
          <a:p>
            <a:pPr marL="457200" lvl="0" indent="-317500" algn="just">
              <a:buSzPts val="1400"/>
              <a:buFont typeface="Calibri"/>
              <a:buChar char="●"/>
            </a:pPr>
            <a:r>
              <a:rPr lang="en-US" dirty="0">
                <a:latin typeface="+mn-lt"/>
                <a:ea typeface="Calibri"/>
                <a:cs typeface="Calibri"/>
                <a:sym typeface="Calibri"/>
              </a:rPr>
              <a:t>Machine learning techniques such as classification and regression can be used to analyze crime data and build predictive models.</a:t>
            </a:r>
          </a:p>
          <a:p>
            <a:pPr marL="457200" lvl="0" indent="-317500" algn="just">
              <a:buSzPts val="1400"/>
              <a:buFont typeface="Calibri"/>
              <a:buChar char="●"/>
            </a:pPr>
            <a:endParaRPr dirty="0">
              <a:latin typeface="+mn-lt"/>
              <a:ea typeface="Calibri"/>
              <a:cs typeface="Calibri"/>
              <a:sym typeface="Calibri"/>
            </a:endParaRPr>
          </a:p>
          <a:p>
            <a:pPr marL="457200" lvl="0" indent="-317500" algn="just">
              <a:buSzPts val="1400"/>
              <a:buFont typeface="Calibri"/>
              <a:buChar char="●"/>
            </a:pPr>
            <a:r>
              <a:rPr lang="en-US" dirty="0">
                <a:latin typeface="+mn-lt"/>
                <a:ea typeface="Calibri"/>
                <a:cs typeface="Calibri"/>
                <a:sym typeface="Calibri"/>
              </a:rPr>
              <a:t> </a:t>
            </a:r>
            <a:r>
              <a:rPr lang="en-US" dirty="0">
                <a:ea typeface="Calibri"/>
                <a:cs typeface="Calibri"/>
                <a:sym typeface="Calibri"/>
              </a:rPr>
              <a:t>These models can take into account various factors such as time of day, location, weather conditions, and historical crime data to make accurate predictions about the likelihood of crime in a particular area.</a:t>
            </a:r>
          </a:p>
          <a:p>
            <a:pPr marL="457200" lvl="0" indent="0" algn="just" rtl="0">
              <a:spcBef>
                <a:spcPts val="0"/>
              </a:spcBef>
              <a:spcAft>
                <a:spcPts val="0"/>
              </a:spcAft>
              <a:buNone/>
            </a:pPr>
            <a:endParaRPr dirty="0">
              <a:latin typeface="+mn-lt"/>
              <a:ea typeface="Calibri"/>
              <a:cs typeface="Calibri"/>
              <a:sym typeface="Calibri"/>
            </a:endParaRPr>
          </a:p>
          <a:p>
            <a:pPr marL="457200" lvl="0" indent="-317500" algn="just" rtl="0">
              <a:spcBef>
                <a:spcPts val="0"/>
              </a:spcBef>
              <a:spcAft>
                <a:spcPts val="0"/>
              </a:spcAft>
              <a:buSzPts val="1400"/>
              <a:buFont typeface="Calibri"/>
              <a:buChar char="●"/>
            </a:pPr>
            <a:r>
              <a:rPr lang="en-US" dirty="0">
                <a:latin typeface="+mn-lt"/>
                <a:ea typeface="Calibri"/>
                <a:cs typeface="Calibri"/>
                <a:sym typeface="Calibri"/>
              </a:rPr>
              <a:t>Crime prediction has many applications includes :</a:t>
            </a:r>
            <a:endParaRPr dirty="0">
              <a:latin typeface="+mn-lt"/>
              <a:ea typeface="Calibri"/>
              <a:cs typeface="Calibri"/>
              <a:sym typeface="Calibri"/>
            </a:endParaRPr>
          </a:p>
          <a:p>
            <a:pPr marL="457200" lvl="0" indent="0" algn="just" rtl="0">
              <a:spcBef>
                <a:spcPts val="0"/>
              </a:spcBef>
              <a:spcAft>
                <a:spcPts val="0"/>
              </a:spcAft>
              <a:buNone/>
            </a:pPr>
            <a:endParaRPr dirty="0">
              <a:latin typeface="+mn-lt"/>
              <a:ea typeface="Calibri"/>
              <a:cs typeface="Calibri"/>
              <a:sym typeface="Calibri"/>
            </a:endParaRPr>
          </a:p>
          <a:p>
            <a:pPr marL="457200" lvl="0" indent="0" algn="just" rtl="0">
              <a:spcBef>
                <a:spcPts val="0"/>
              </a:spcBef>
              <a:spcAft>
                <a:spcPts val="0"/>
              </a:spcAft>
              <a:buNone/>
            </a:pPr>
            <a:r>
              <a:rPr lang="en-US" b="1" dirty="0">
                <a:latin typeface="+mn-lt"/>
                <a:ea typeface="Calibri"/>
                <a:cs typeface="Calibri"/>
                <a:sym typeface="Calibri"/>
              </a:rPr>
              <a:t>a) Resource allocation</a:t>
            </a:r>
            <a:endParaRPr b="1" dirty="0">
              <a:latin typeface="+mn-lt"/>
              <a:ea typeface="Calibri"/>
              <a:cs typeface="Calibri"/>
              <a:sym typeface="Calibri"/>
            </a:endParaRPr>
          </a:p>
          <a:p>
            <a:pPr marL="457200" lvl="0" indent="0" algn="just" rtl="0">
              <a:spcBef>
                <a:spcPts val="0"/>
              </a:spcBef>
              <a:spcAft>
                <a:spcPts val="0"/>
              </a:spcAft>
              <a:buNone/>
            </a:pPr>
            <a:r>
              <a:rPr lang="en-US" b="1" dirty="0">
                <a:latin typeface="+mn-lt"/>
                <a:ea typeface="Calibri"/>
                <a:cs typeface="Calibri"/>
                <a:sym typeface="Calibri"/>
              </a:rPr>
              <a:t>b) Preventive measures</a:t>
            </a:r>
            <a:endParaRPr b="1" dirty="0">
              <a:latin typeface="+mn-lt"/>
              <a:ea typeface="Calibri"/>
              <a:cs typeface="Calibri"/>
              <a:sym typeface="Calibri"/>
            </a:endParaRPr>
          </a:p>
          <a:p>
            <a:pPr marL="457200" lvl="0" indent="0" algn="just" rtl="0">
              <a:spcBef>
                <a:spcPts val="0"/>
              </a:spcBef>
              <a:spcAft>
                <a:spcPts val="0"/>
              </a:spcAft>
              <a:buNone/>
            </a:pPr>
            <a:r>
              <a:rPr lang="en-US" b="1" dirty="0">
                <a:latin typeface="+mn-lt"/>
                <a:ea typeface="Calibri"/>
                <a:cs typeface="Calibri"/>
                <a:sym typeface="Calibri"/>
              </a:rPr>
              <a:t>c) Investigations</a:t>
            </a:r>
          </a:p>
          <a:p>
            <a:pPr marL="457200" lvl="0" indent="0" algn="just" rtl="0">
              <a:spcBef>
                <a:spcPts val="0"/>
              </a:spcBef>
              <a:spcAft>
                <a:spcPts val="0"/>
              </a:spcAft>
              <a:buNone/>
            </a:pPr>
            <a:r>
              <a:rPr lang="en-US" b="1" dirty="0">
                <a:latin typeface="+mn-lt"/>
                <a:ea typeface="Calibri"/>
                <a:cs typeface="Calibri"/>
                <a:sym typeface="Calibri"/>
              </a:rPr>
              <a:t>d) Public safety</a:t>
            </a:r>
            <a:endParaRPr b="1" dirty="0">
              <a:latin typeface="+mn-lt"/>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p:nvPr/>
        </p:nvSpPr>
        <p:spPr>
          <a:xfrm>
            <a:off x="0" y="-76200"/>
            <a:ext cx="9144000" cy="685800"/>
          </a:xfrm>
          <a:prstGeom prst="rect">
            <a:avLst/>
          </a:prstGeom>
          <a:solidFill>
            <a:schemeClr val="accent6"/>
          </a:solidFill>
          <a:ln w="25400" cap="flat" cmpd="sng">
            <a:solidFill>
              <a:srgbClr val="B46D3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mn-lt"/>
                <a:ea typeface="Calibri"/>
                <a:cs typeface="Calibri"/>
                <a:sym typeface="Calibri"/>
              </a:rPr>
              <a:t>Abstract</a:t>
            </a:r>
            <a:endParaRPr sz="1400" b="0" i="0" u="none" strike="noStrike" cap="none">
              <a:solidFill>
                <a:srgbClr val="000000"/>
              </a:solidFill>
              <a:latin typeface="+mn-lt"/>
              <a:sym typeface="Arial"/>
            </a:endParaRPr>
          </a:p>
        </p:txBody>
      </p:sp>
      <p:sp>
        <p:nvSpPr>
          <p:cNvPr id="108" name="Google Shape;108;p3" descr="data:image/jpeg;base64,/9j/4AAQSkZJRgABAQAAAQABAAD/2wCEAAoHCBIUEhISFBIZEhIYGBgTEhgSGRIZGBIaGBgZGhgTGRgbJC4kGx0rHxgYJTclKi4xNDQ0GiQ6PzozPi0zNDEBCwsLEA8QHxISHTEqISozMzMzMzMzMzMzMzMzMzUzMzMzMzMzMzMzMzMzMzMzMzMzMzMzMzMzMzMzMzMzMzMzM//AABEIAMkA+wMBIgACEQEDEQH/xAAcAAEAAQUBAQAAAAAAAAAAAAAABwIDBAUGAQj/xABGEAACAQMAAwwGBgkCBwAAAAAAAQIDBBEFEiEGBxMxQVFSYXGBkaEiMnKSscEUYoKistEVIzNCRFNzwvDS4SU0Q1R0g5P/xAAYAQEAAwEAAAAAAAAAAAAAAAAAAQIDBP/EAC4RAAIBAgMHAwQCAwAAAAAAAAABAgMREiExBBNBUWGR8DJxgSKhsdHB8SNCYv/aAAwDAQACEQMRAD8AmYAAAAAAAAAAAAFMnja+I5CrvjaNjNw4WcknjXhCo4PHM0tq60sMtGLloiG0tTsQc1b7udGT4ruEf6inT/GkbW20za1P2dzSn7FSD+DIcWtUE0zYA8R6QSAAAAAAAAAAAAAAAAAAAAAAAAAAAAAAAAAAAAAAAaHdrX4PRt5JPD4GcU1yOa1Fj3j531o868idd9Otq6Mqrpzpw++pPyizL3HWNKWjrJypQk3QptuUYtvMU8vKOmlU3cL21ZlKOKViCbG0qVqip0oOpUabUYYbaist+Bl22gLiValRqW9WlrzjBudOpFRTfpSzJY2LLPoWno6hF60aNOMuLWjCCe3j2pGRwUeivBFntb4Ijc82Rtc7gaCzKzuatrLmjOUofFT+8zUXWjdPW22ndVK8FxOnUdR99Opt7lkl2VpTfHTi+5Hn0Kn0I+Bmq745++ZO75EJR3faWpS1KlXMl+7XpU4yXalGMjY22+reL16NGfsqpB/ikSpd6HtqsdWrQhUjzTipLzNU9wui3/Bw7nUXwkW3tJ6wGCXM5O332o/9Sza66dVS8pRXxNpbb6dhL16den7UISX3JN+RtXuA0W/4Vd1Suv7i1Le60U/4Zrsq3C/vK3ovgybT5ldvu/0ZP+KUf6kKsfNxwbS23RWNTZC8oTfMqtPPhnJpHvbaL/kzXZWr/ORalvY6Mf7lRf8AtqfMr/ifF/Yn6+h2VOpGSzGSkupp/AuEObv9ydto+hRq2zqRnOsqcs1H6vBzlsxjbmMfM5G33QXsHmF3Xj1cLUa91tryNI7PiV4v7f2Q6lsmj6RBwm9tuoq3VKpTuHr1KbjiphLXjLWwpJbNZOL2rjTXLx92YTi4uzLxd1dAAFSQAAAAAAAAAAAAAAAAAAAACOd+Svi1toZ9atr9qjTkvjNHWbjl/wAOsP8AxqD8aUWcBv0V/wBZZw6MKs39pwS/AyQ9y8MWFjHmtqC8KUTaatSj8mcX9bNsCjXX+JhTTMrF7lYLdSpGKzKSiudtJFv6TT6cfeiQLoyAWfpEOnHxRVwkedeKBJcBTlFQAAABzu6/c5Tv6dKlUqTpKNThIunqvaoyjhqS4sSZwt1vUVVl07yElyKpTlDxlGUvgSrW9aPeWr1fq6iy1mMllcaymsrrNYVZRVkzOUU2QxuF3TW1nGoqqm3OcZRlTjFx1YrC42nxt8hMGhdL0bqlGrRqKpB7G9qcWsZjJPapbVsfORNpre8lQpVKtK5jOnCDnKNZOMlGKy/SjlN4XMjbb0M5Rhcy/cc6axyZUXl9vpRNq0YSTnF5labaeElYFKllZRUchsAAAAAAAAAAAAAAAAAAAAAQjvu19bSGrnZChCPY3KpJ+TiS/oSOLW2jzUaa8IRIL3xa2vpK9fIpRgurUpQi/NMnnR0cUaS+pBfdR01laEDKn6mWrm5cNqpymm2vR5HyLHM3yntnCokuElmTbeOSOV6q5zLcOtrsPFDbnLfacW7+vG5PouCv+el9M7G+L6MNvnzT4+S1d0ITjiays5XHsfcYT0Xb9fjI2km+RZLevLoeaN4yaWTMZU4t3aXY1r0Tb88vH/Yfoih05eK/I2eu+i/I81/qvwLY5833KbmnyXY1f6Fo9OXivyMqws4UtbVk3rY9ZrZjsMrXXQfginXj0H4Ihyk1Zt/YmNKEXdJF3XjzrxR6mmWdaPRfgXKbW3Cx3FLGqZTW9aHf8jHv36GOdxXnl/Av1fXj2S+Ri372049bl4L/AHJRVnFb5mkOCsuDT9KtONP7MfTm+z0UvtFretoatnKXTqzl3RjCH9r8TmN8+/4S8jST9GjBJ9U54nL7uod1vfUNSwt+uMp+/OUvmdE1hpLqykM5nZUOIvFqkthdOU2AAAAAAAAAAAAAAAAAAABar1VCEpviinJ9yyAfN26W44S6vJ9KrWa7NeWPLB9IWscQguaMV4JHy/NuUXnbKS29bfGfUkOJdiOva1bCvf8Agxo8SoGHOtCKblLDSc2s8ieM48jyyrucYy1XFNN4bzs2YZw7yOLDfP8ARvhlhxWy/Zmgw76nVajwUlF59LPL5MxOCvP5ifu/kaqN+KMpTs7WfnybcGn1b3pRfufkeZveZP3CcHVdyN7/AMvsbkGn4S96CfufmZtjKq4vhIqLzsxyrxZDjbiu5ZVLu1n2MsAFS5ZqevHsfyNdfVEpuUniMIa0m+RbW34I2E/WXY/icTvh6R4KzucPE6ko28PtL08fYUzSCu7GciINI3rrVateXHOcqmHyKTyo9ywu4nbczb8Ha20OjShF9qgs+ZAlKnryjDpSUPeaXzPoqxjhJc2zwOjanZJFaPE2cEXCmJUcZsAAAAAAAAAAAAAAAAAADTbrK+pYXk+VUKmO1waXm0bk5LfNr6mjLjHHN06fvVIa33Uy0FeSREnZMgqnHMor6yXmj6hR8xWqzUprnnBeM0fTx07XqjKjxMKtaRm4uUE2nlPPk+ddRkxW3OMbMf54FwHGopNtLXXqbNuyV9CipjleO/Ba1Y9J+KLlRrlWe7JRrR5vIuirPdRdN+KGp9d+KKcw6PkMw5viCMirVfSPdV9LyRbzT/zWPYqD2L5jzQealerLpeSLpa4GJdKlkY8/XXs/MhzfQ0jr1qNBPZCMq0/aqSaiu1Ri/fJfup413zQb+JEW5u0o6Rvr6pWhwlPZwazJYjrOMGsNfuQ82b0bJuT4Gc83Y5fc5QdS8tYJZ/Wxk+yElOXlFk/2i2Gh0VuWtbaTnSpKMmsazc5SS5k5N4XYdFbwwRWqKbui0IYVmZkSo8R6YlwAAAAAAAAAAAAAAAAAAR/vw19Wyow6VeOeyMKj+OCQCK9+i422VP8Aqzf3Ir4yNaCvURSp6WcLuYsXWvLanycJGc+qMHrvx1cd59HENb1lhmpWuWtkXChB9cpKU/JQ8SZGX2mV5W5FaSyPQY1SooxcpSaSWXxHtrWU4qSzqtKSysPac2JYsN89bdOZrZ2vbIyAYF9Urpx4OCkselnkfijG+lXn8mPn+ZdQvxXczdVJ2s+zNwDTfTbr+Qu7P5j9IXP/AG78yd2+ndEb6PXs/wBG5PMGn/SVflt3978jYWlZzgpSg4PmfxIcGtSY1VJ2X4ZkgAqaHLbvtIcBY3U08TlCNKHOpTlqprsy33HG709D0LifPOEPdjrf3mdvy3OKVtSz69TXa51TjJfGpEub11DVs9bp1Zz8NWH9h0JWo+7Mv9yQKK2F1QKKKL5zmoAAAAAAAAAAAAAAAAAAAAAIX337jN9ShyQoRfY5Tm35KJNBCG7Gh9L03KguJzpUX1RUIym+5OfgdGzeu/RmdX0nb7h9H8DZWkGsTnJVp8+Zy10n2R1V3HbviNTSS14JLCTWFzbUkjbmU3d3ZMNDW1rGEpKTi+TWS9WePV1ly4M6PG3jCwlt7y4DKMIxbcVa+vnnHmaOUmkm9NCicW+J4KdSXS8kVTgnxlPAx5viXKtHmrLpeR7qz6S8BwC6/EcCud+IIt5cYlzrwPPS515nvArnfiOC+tLxAHp/V8yuOcbePqKOC62VpYXHntBKIb34bjWvaFPoUdfvqTa+EEdfuCo6tjbLnhr+/Jy+ZwW+tL/ic+qlTXlJ/MlHc5b8Hb29PoU4Q8IJHRUypRRnD1s31JbC6UQKzmNQAAAAAAAAAAAAAAAAAAAAARPuUt+G0xpC6e2NOpVhF9cpyhF9upB+8SrOaSbfEk2+4jfe5u7f6PL9dB3FarUrVIOSU05SxFar2vYk9nSZtTyjJ+y87Gc9Udzbrbn60V8/yNkYFBbI9c/hs+RnmTLR0AMV3LWf1U+1KLz17Ge/S10Zr7E38EQWMkGL9Nj0Z/8Azrf6SulXjLOFJY6UakfxJZAL4AALNxWUISnL1YpyeNrwlnYuVmgWkbmblKEWoxfpKCg1H6rck3N+zj5voakFJNNZXKn1bTm6Wkvo+vTSi8SbWvJU2uTWlGWHjZnOxPkbW00gr3yzMaratnZG60ZcupTUnquW1PVzjZ1POH1ZfazONJufpTSlKTeq/VzsUpNvWml0caqT5cSaymm92VmkpNIvTbcU3qQZvjw4TS9Snz8BT96Ef9RLtnHiIr3RU+E3ROHNWt33Ro0pv4Mlm0Ww1rPKK6EQ1bM+PEVHiPTA0AAAAAAAAAAAAAAAAAAAAANXujuODsrupyxoVZLtUJYXifN2qsYxlH0Ju5hOWjbuNNNydN7FtbimnLC5fRyfPiZ3bJ6X7mFXUnfcXf27s7OjC4p1KsacNeMakJTUtVyknHOdjz4HWny9CpKMlKMnCa9WUG4yjsxsktq2NmXHS92uK7rrsrVl8JES2Vt3TEallax9LA+e7XdppKnjF3OS5qmrPPa5LPmbm13zr2Pr06dRdXCwl4qTXkZPZp9C29RNYIttN9Sm/wBra1If06kZ/iUToNG7vNHVsL6RKjLmrpw+/tj5lHRmuBbeI7IGFSqxklKNXWT4mnFp9j5S7qy6b8I/kZ2LXMgp1f8AOYs4l034R/IYl0/JCwxGQCx6fS8kchvg7prixp0HS4OVSpNxaqRk1qxjltJSW3LiTGDbsiHJI5ipS190td9Bqfhawh/cSdarYRVuEu6l1pK6u6ijwkoLW1E1FNuEVhNtrZDnJYtlsNK2TS5JEQ0uZaPTw9MS4AAAAAAAAAAAAAAAAAAAAAOX0luMsajlN2sMyeZaicHl8bzHB1AJTa0IauR5X3urJ+rCpD2ak3+PJra+9lS/cr1I+0qcl5JEoumjx0kXVaa4sjBHkQ7X3s6y9S5hL26c4+acjX1t7++jxKnP2ZtfiiicHQRbdsi62moiu6iQDW3J38OO1m/YdOXlFtmvraNuIevb1Ye1TqLzaPouVsuYodqXW1S4pEbpcz51stI1qEs0qs6MuNqEnFN/WjxPvR1ei98a7p4VWEK8ef8AZz96Po/dJXraMhP1oRn7UYv4msr7kbKfHaUs/VhGL8Y4Je0Ql6okbprRmr0ZviWdTCnOdvLmqrMffjlJduDqbXSMakVOnUhUg+KVNxkn3xeDl7je+sZcVKUPYnUXk20YUd7ynTlr0Lq4oT54SivOKT8zNuk9LoYZozNM74tK2up20reVRQUdacJxzrSipaurJcia26xw+77dNTv6ltKlGcIU4zTVRQT1pyjn1W1jEFym5v8Ae5rTnOf0vhJyetJ1KbzJvjbal8jV1d7u9T9GdKa59acfJwNqboqzvn8lWp8ja71FD/mqnO6cF9lTk/xIlWgthyW4/QP0Ojwblr1JSdSpJZxlpLEc8iSXmdfRWw5qssU20bQVlZl8AGZYAAAAAAAAAAAAAAAAAAAAAAAAAAAAAAHmD0AHmDzVRUAC24I8dJF0AFh0EUO3RlAAxFb4L8I4LgAAAAAAAAAAAAAAAAAAAAAAAAAAAAAAAAAAAAAAAAAAAAAAAAAAAAAAAAAAAAAAAAP/2Q=="/>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n-lt"/>
              <a:ea typeface="Calibri"/>
              <a:cs typeface="Calibri"/>
              <a:sym typeface="Calibri"/>
            </a:endParaRPr>
          </a:p>
        </p:txBody>
      </p:sp>
      <p:sp>
        <p:nvSpPr>
          <p:cNvPr id="109" name="Google Shape;109;p3" descr="data:image/jpeg;base64,/9j/4AAQSkZJRgABAQAAAQABAAD/2wCEAAoHCBIUEhISFBIZEhIYGBgTEhgSGRIZGBIaGBgZGhgTGRgbJC4kGx0rHxgYJTclKi4xNDQ0GiQ6PzozPi0zNDEBCwsLEA8QHxISHTEqISozMzMzMzMzMzMzMzMzMzUzMzMzMzMzMzMzMzMzMzMzMzMzMzMzMzMzMzMzMzMzMzMzM//AABEIAMkA+wMBIgACEQEDEQH/xAAcAAEAAQUBAQAAAAAAAAAAAAAABwIDBAUGAQj/xABGEAACAQMAAwwGBgkCBwAAAAAAAQIDBBEFEiEGBxMxQVFSYXGBkaEiMnKSscEUYoKistEVIzNCRFNzwvDS4SU0Q1R0g5P/xAAYAQEAAwEAAAAAAAAAAAAAAAAAAQIDBP/EAC4RAAIBAgMHAwQCAwAAAAAAAAABAgMREiExBBNBUWGR8DJxgSKhsdHB8SNCYv/aAAwDAQACEQMRAD8AmYAAAAAAAAAAAAFMnja+I5CrvjaNjNw4WcknjXhCo4PHM0tq60sMtGLloiG0tTsQc1b7udGT4ruEf6inT/GkbW20za1P2dzSn7FSD+DIcWtUE0zYA8R6QSAAAAAAAAAAAAAAAAAAAAAAAAAAAAAAAAAAAAAAAaHdrX4PRt5JPD4GcU1yOa1Fj3j531o868idd9Otq6Mqrpzpw++pPyizL3HWNKWjrJypQk3QptuUYtvMU8vKOmlU3cL21ZlKOKViCbG0qVqip0oOpUabUYYbaist+Bl22gLiValRqW9WlrzjBudOpFRTfpSzJY2LLPoWno6hF60aNOMuLWjCCe3j2pGRwUeivBFntb4Ijc82Rtc7gaCzKzuatrLmjOUofFT+8zUXWjdPW22ndVK8FxOnUdR99Opt7lkl2VpTfHTi+5Hn0Kn0I+Bmq745++ZO75EJR3faWpS1KlXMl+7XpU4yXalGMjY22+reL16NGfsqpB/ikSpd6HtqsdWrQhUjzTipLzNU9wui3/Bw7nUXwkW3tJ6wGCXM5O332o/9Sza66dVS8pRXxNpbb6dhL16den7UISX3JN+RtXuA0W/4Vd1Suv7i1Le60U/4Zrsq3C/vK3ovgybT5ldvu/0ZP+KUf6kKsfNxwbS23RWNTZC8oTfMqtPPhnJpHvbaL/kzXZWr/ORalvY6Mf7lRf8AtqfMr/ifF/Yn6+h2VOpGSzGSkupp/AuEObv9ydto+hRq2zqRnOsqcs1H6vBzlsxjbmMfM5G33QXsHmF3Xj1cLUa91tryNI7PiV4v7f2Q6lsmj6RBwm9tuoq3VKpTuHr1KbjiphLXjLWwpJbNZOL2rjTXLx92YTi4uzLxd1dAAFSQAAAAAAAAAAAAAAAAAAAACOd+Svi1toZ9atr9qjTkvjNHWbjl/wAOsP8AxqD8aUWcBv0V/wBZZw6MKs39pwS/AyQ9y8MWFjHmtqC8KUTaatSj8mcX9bNsCjXX+JhTTMrF7lYLdSpGKzKSiudtJFv6TT6cfeiQLoyAWfpEOnHxRVwkedeKBJcBTlFQAAABzu6/c5Tv6dKlUqTpKNThIunqvaoyjhqS4sSZwt1vUVVl07yElyKpTlDxlGUvgSrW9aPeWr1fq6iy1mMllcaymsrrNYVZRVkzOUU2QxuF3TW1nGoqqm3OcZRlTjFx1YrC42nxt8hMGhdL0bqlGrRqKpB7G9qcWsZjJPapbVsfORNpre8lQpVKtK5jOnCDnKNZOMlGKy/SjlN4XMjbb0M5Rhcy/cc6axyZUXl9vpRNq0YSTnF5labaeElYFKllZRUchsAAAAAAAAAAAAAAAAAAAAAQjvu19bSGrnZChCPY3KpJ+TiS/oSOLW2jzUaa8IRIL3xa2vpK9fIpRgurUpQi/NMnnR0cUaS+pBfdR01laEDKn6mWrm5cNqpymm2vR5HyLHM3yntnCokuElmTbeOSOV6q5zLcOtrsPFDbnLfacW7+vG5PouCv+el9M7G+L6MNvnzT4+S1d0ITjiays5XHsfcYT0Xb9fjI2km+RZLevLoeaN4yaWTMZU4t3aXY1r0Tb88vH/Yfoih05eK/I2eu+i/I81/qvwLY5833KbmnyXY1f6Fo9OXivyMqws4UtbVk3rY9ZrZjsMrXXQfginXj0H4Ihyk1Zt/YmNKEXdJF3XjzrxR6mmWdaPRfgXKbW3Cx3FLGqZTW9aHf8jHv36GOdxXnl/Av1fXj2S+Ri372049bl4L/AHJRVnFb5mkOCsuDT9KtONP7MfTm+z0UvtFretoatnKXTqzl3RjCH9r8TmN8+/4S8jST9GjBJ9U54nL7uod1vfUNSwt+uMp+/OUvmdE1hpLqykM5nZUOIvFqkthdOU2AAAAAAAAAAAAAAAAAAABar1VCEpviinJ9yyAfN26W44S6vJ9KrWa7NeWPLB9IWscQguaMV4JHy/NuUXnbKS29bfGfUkOJdiOva1bCvf8Agxo8SoGHOtCKblLDSc2s8ieM48jyyrucYy1XFNN4bzs2YZw7yOLDfP8ARvhlhxWy/Zmgw76nVajwUlF59LPL5MxOCvP5ifu/kaqN+KMpTs7WfnybcGn1b3pRfufkeZveZP3CcHVdyN7/AMvsbkGn4S96CfufmZtjKq4vhIqLzsxyrxZDjbiu5ZVLu1n2MsAFS5ZqevHsfyNdfVEpuUniMIa0m+RbW34I2E/WXY/icTvh6R4KzucPE6ko28PtL08fYUzSCu7GciINI3rrVateXHOcqmHyKTyo9ywu4nbczb8Ha20OjShF9qgs+ZAlKnryjDpSUPeaXzPoqxjhJc2zwOjanZJFaPE2cEXCmJUcZsAAAAAAAAAAAAAAAAAADTbrK+pYXk+VUKmO1waXm0bk5LfNr6mjLjHHN06fvVIa33Uy0FeSREnZMgqnHMor6yXmj6hR8xWqzUprnnBeM0fTx07XqjKjxMKtaRm4uUE2nlPPk+ddRkxW3OMbMf54FwHGopNtLXXqbNuyV9CipjleO/Ba1Y9J+KLlRrlWe7JRrR5vIuirPdRdN+KGp9d+KKcw6PkMw5viCMirVfSPdV9LyRbzT/zWPYqD2L5jzQealerLpeSLpa4GJdKlkY8/XXs/MhzfQ0jr1qNBPZCMq0/aqSaiu1Ri/fJfup413zQb+JEW5u0o6Rvr6pWhwlPZwazJYjrOMGsNfuQ82b0bJuT4Gc83Y5fc5QdS8tYJZ/Wxk+yElOXlFk/2i2Gh0VuWtbaTnSpKMmsazc5SS5k5N4XYdFbwwRWqKbui0IYVmZkSo8R6YlwAAAAAAAAAAAAAAAAAAR/vw19Wyow6VeOeyMKj+OCQCK9+i422VP8Aqzf3Ir4yNaCvURSp6WcLuYsXWvLanycJGc+qMHrvx1cd59HENb1lhmpWuWtkXChB9cpKU/JQ8SZGX2mV5W5FaSyPQY1SooxcpSaSWXxHtrWU4qSzqtKSysPac2JYsN89bdOZrZ2vbIyAYF9Urpx4OCkselnkfijG+lXn8mPn+ZdQvxXczdVJ2s+zNwDTfTbr+Qu7P5j9IXP/AG78yd2+ndEb6PXs/wBG5PMGn/SVflt3978jYWlZzgpSg4PmfxIcGtSY1VJ2X4ZkgAqaHLbvtIcBY3U08TlCNKHOpTlqprsy33HG709D0LifPOEPdjrf3mdvy3OKVtSz69TXa51TjJfGpEub11DVs9bp1Zz8NWH9h0JWo+7Mv9yQKK2F1QKKKL5zmoAAAAAAAAAAAAAAAAAAAAAIX337jN9ShyQoRfY5Tm35KJNBCG7Gh9L03KguJzpUX1RUIym+5OfgdGzeu/RmdX0nb7h9H8DZWkGsTnJVp8+Zy10n2R1V3HbviNTSS14JLCTWFzbUkjbmU3d3ZMNDW1rGEpKTi+TWS9WePV1ly4M6PG3jCwlt7y4DKMIxbcVa+vnnHmaOUmkm9NCicW+J4KdSXS8kVTgnxlPAx5viXKtHmrLpeR7qz6S8BwC6/EcCud+IIt5cYlzrwPPS515nvArnfiOC+tLxAHp/V8yuOcbePqKOC62VpYXHntBKIb34bjWvaFPoUdfvqTa+EEdfuCo6tjbLnhr+/Jy+ZwW+tL/ic+qlTXlJ/MlHc5b8Hb29PoU4Q8IJHRUypRRnD1s31JbC6UQKzmNQAAAAAAAAAAAAAAAAAAAAARPuUt+G0xpC6e2NOpVhF9cpyhF9upB+8SrOaSbfEk2+4jfe5u7f6PL9dB3FarUrVIOSU05SxFar2vYk9nSZtTyjJ+y87Gc9Udzbrbn60V8/yNkYFBbI9c/hs+RnmTLR0AMV3LWf1U+1KLz17Ge/S10Zr7E38EQWMkGL9Nj0Z/8Azrf6SulXjLOFJY6UakfxJZAL4AALNxWUISnL1YpyeNrwlnYuVmgWkbmblKEWoxfpKCg1H6rck3N+zj5voakFJNNZXKn1bTm6Wkvo+vTSi8SbWvJU2uTWlGWHjZnOxPkbW00gr3yzMaratnZG60ZcupTUnquW1PVzjZ1POH1ZfazONJufpTSlKTeq/VzsUpNvWml0caqT5cSaymm92VmkpNIvTbcU3qQZvjw4TS9Snz8BT96Ef9RLtnHiIr3RU+E3ROHNWt33Ro0pv4Mlm0Ww1rPKK6EQ1bM+PEVHiPTA0AAAAAAAAAAAAAAAAAAAAANXujuODsrupyxoVZLtUJYXifN2qsYxlH0Ju5hOWjbuNNNydN7FtbimnLC5fRyfPiZ3bJ6X7mFXUnfcXf27s7OjC4p1KsacNeMakJTUtVyknHOdjz4HWny9CpKMlKMnCa9WUG4yjsxsktq2NmXHS92uK7rrsrVl8JES2Vt3TEallax9LA+e7XdppKnjF3OS5qmrPPa5LPmbm13zr2Pr06dRdXCwl4qTXkZPZp9C29RNYIttN9Sm/wBra1If06kZ/iUToNG7vNHVsL6RKjLmrpw+/tj5lHRmuBbeI7IGFSqxklKNXWT4mnFp9j5S7qy6b8I/kZ2LXMgp1f8AOYs4l034R/IYl0/JCwxGQCx6fS8kchvg7prixp0HS4OVSpNxaqRk1qxjltJSW3LiTGDbsiHJI5ipS190td9Bqfhawh/cSdarYRVuEu6l1pK6u6ijwkoLW1E1FNuEVhNtrZDnJYtlsNK2TS5JEQ0uZaPTw9MS4AAAAAAAAAAAAAAAAAAAAAOX0luMsajlN2sMyeZaicHl8bzHB1AJTa0IauR5X3urJ+rCpD2ak3+PJra+9lS/cr1I+0qcl5JEoumjx0kXVaa4sjBHkQ7X3s6y9S5hL26c4+acjX1t7++jxKnP2ZtfiiicHQRbdsi62moiu6iQDW3J38OO1m/YdOXlFtmvraNuIevb1Ye1TqLzaPouVsuYodqXW1S4pEbpcz51stI1qEs0qs6MuNqEnFN/WjxPvR1ei98a7p4VWEK8ef8AZz96Po/dJXraMhP1oRn7UYv4msr7kbKfHaUs/VhGL8Y4Je0Ql6okbprRmr0ZviWdTCnOdvLmqrMffjlJduDqbXSMakVOnUhUg+KVNxkn3xeDl7je+sZcVKUPYnUXk20YUd7ynTlr0Lq4oT54SivOKT8zNuk9LoYZozNM74tK2up20reVRQUdacJxzrSipaurJcia26xw+77dNTv6ltKlGcIU4zTVRQT1pyjn1W1jEFym5v8Ae5rTnOf0vhJyetJ1KbzJvjbal8jV1d7u9T9GdKa59acfJwNqboqzvn8lWp8ja71FD/mqnO6cF9lTk/xIlWgthyW4/QP0Ojwblr1JSdSpJZxlpLEc8iSXmdfRWw5qssU20bQVlZl8AGZYAAAAAAAAAAAAAAAAAAAAAAAAAAAAAAHmD0AHmDzVRUAC24I8dJF0AFh0EUO3RlAAxFb4L8I4LgAAAAAAAAAAAAAAAAAAAAAAAAAAAAAAAAAAAAAAAAAAAAAAAAAAAAAAAAAAAAAAAAP/2Q=="/>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n-lt"/>
              <a:ea typeface="Calibri"/>
              <a:cs typeface="Calibri"/>
              <a:sym typeface="Calibri"/>
            </a:endParaRPr>
          </a:p>
        </p:txBody>
      </p:sp>
      <p:sp>
        <p:nvSpPr>
          <p:cNvPr id="110" name="Google Shape;110;p3"/>
          <p:cNvSpPr txBox="1"/>
          <p:nvPr/>
        </p:nvSpPr>
        <p:spPr>
          <a:xfrm>
            <a:off x="0" y="2902508"/>
            <a:ext cx="91440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mn-lt"/>
              <a:ea typeface="Calibri"/>
              <a:cs typeface="Calibri"/>
              <a:sym typeface="Calibri"/>
            </a:endParaRPr>
          </a:p>
        </p:txBody>
      </p:sp>
      <p:sp>
        <p:nvSpPr>
          <p:cNvPr id="111" name="Google Shape;111;p3"/>
          <p:cNvSpPr txBox="1"/>
          <p:nvPr/>
        </p:nvSpPr>
        <p:spPr>
          <a:xfrm>
            <a:off x="457050" y="1220250"/>
            <a:ext cx="8229900" cy="2339072"/>
          </a:xfrm>
          <a:prstGeom prst="rect">
            <a:avLst/>
          </a:prstGeom>
          <a:noFill/>
          <a:ln>
            <a:noFill/>
          </a:ln>
        </p:spPr>
        <p:txBody>
          <a:bodyPr spcFirstLastPara="1" wrap="square" lIns="91425" tIns="91425" rIns="91425" bIns="91425" anchor="t" anchorCtr="0">
            <a:spAutoFit/>
          </a:bodyPr>
          <a:lstStyle/>
          <a:p>
            <a:pPr marL="139700" lvl="0" algn="just">
              <a:buSzPts val="1400"/>
            </a:pPr>
            <a:r>
              <a:rPr lang="en-US" dirty="0">
                <a:latin typeface="+mn-lt"/>
                <a:ea typeface="Calibri"/>
                <a:cs typeface="Calibri"/>
                <a:sym typeface="Calibri"/>
              </a:rPr>
              <a:t>Crime prediction is an emerging field of study that uses data analysis and machine learning to predict criminal behavior and prevent crime.</a:t>
            </a:r>
          </a:p>
          <a:p>
            <a:pPr marL="139700" lvl="0" algn="just">
              <a:buSzPts val="1400"/>
            </a:pPr>
            <a:r>
              <a:rPr lang="en-US" dirty="0">
                <a:latin typeface="+mn-lt"/>
                <a:ea typeface="Calibri"/>
                <a:cs typeface="Calibri"/>
                <a:sym typeface="Calibri"/>
              </a:rPr>
              <a:t>Predictive models use advanced algorithms to identify patterns in criminal behavior and take into account external factors to make more accurate predictions.</a:t>
            </a:r>
          </a:p>
          <a:p>
            <a:pPr marL="139700" lvl="0" algn="just">
              <a:buSzPts val="1400"/>
            </a:pPr>
            <a:r>
              <a:rPr lang="en-US" dirty="0">
                <a:latin typeface="+mn-lt"/>
                <a:ea typeface="Calibri"/>
                <a:cs typeface="Calibri"/>
                <a:sym typeface="Calibri"/>
              </a:rPr>
              <a:t>Predictive models can help law enforcement agencies allocate resources, prevent crime, and improve public safety, as well as help investigators identify potential suspects and gather evidence more efficiently.</a:t>
            </a:r>
          </a:p>
          <a:p>
            <a:pPr marL="139700" lvl="0" algn="just">
              <a:buSzPts val="1400"/>
            </a:pPr>
            <a:r>
              <a:rPr lang="en-US" dirty="0">
                <a:latin typeface="+mn-lt"/>
                <a:ea typeface="Calibri"/>
                <a:cs typeface="Calibri"/>
                <a:sym typeface="Calibri"/>
              </a:rPr>
              <a:t>Researchers and practitioners must be aware of ethical and legal concerns surrounding crime prediction, such as potential biases and privacy and civil liberties, and address them through transparent and ethical practices.</a:t>
            </a:r>
            <a:endParaRPr dirty="0">
              <a:latin typeface="+mn-lt"/>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4968" y="609600"/>
            <a:ext cx="1569032" cy="1320027"/>
          </a:xfrm>
          <a:prstGeom prst="rect">
            <a:avLst/>
          </a:prstGeom>
        </p:spPr>
      </p:pic>
      <p:sp>
        <p:nvSpPr>
          <p:cNvPr id="116" name="Google Shape;116;p4"/>
          <p:cNvSpPr/>
          <p:nvPr/>
        </p:nvSpPr>
        <p:spPr>
          <a:xfrm>
            <a:off x="0" y="-76200"/>
            <a:ext cx="9144000" cy="685800"/>
          </a:xfrm>
          <a:prstGeom prst="rect">
            <a:avLst/>
          </a:prstGeom>
          <a:solidFill>
            <a:schemeClr val="accent6"/>
          </a:solidFill>
          <a:ln w="25400" cap="flat" cmpd="sng">
            <a:solidFill>
              <a:srgbClr val="B46D3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lt1"/>
                </a:solidFill>
                <a:latin typeface="+mn-lt"/>
                <a:ea typeface="Calibri"/>
                <a:cs typeface="Calibri"/>
                <a:sym typeface="Calibri"/>
              </a:rPr>
              <a:t>Objectives</a:t>
            </a:r>
            <a:endParaRPr sz="1400" b="0" i="0" u="none" strike="noStrike" cap="none" dirty="0">
              <a:solidFill>
                <a:srgbClr val="000000"/>
              </a:solidFill>
              <a:latin typeface="+mn-lt"/>
              <a:sym typeface="Arial"/>
            </a:endParaRPr>
          </a:p>
        </p:txBody>
      </p:sp>
      <p:sp>
        <p:nvSpPr>
          <p:cNvPr id="117" name="Google Shape;117;p4"/>
          <p:cNvSpPr txBox="1"/>
          <p:nvPr/>
        </p:nvSpPr>
        <p:spPr>
          <a:xfrm>
            <a:off x="881100" y="1749300"/>
            <a:ext cx="7381800" cy="406262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SzPts val="1400"/>
              <a:buFont typeface="Calibri"/>
              <a:buChar char="●"/>
            </a:pPr>
            <a:r>
              <a:rPr lang="en-US" b="1" dirty="0">
                <a:latin typeface="+mn-lt"/>
                <a:ea typeface="Calibri"/>
                <a:cs typeface="Calibri"/>
                <a:sym typeface="Calibri"/>
              </a:rPr>
              <a:t>Identifying crime patterns</a:t>
            </a:r>
            <a:r>
              <a:rPr lang="en-US" dirty="0">
                <a:latin typeface="+mn-lt"/>
                <a:ea typeface="Calibri"/>
                <a:cs typeface="Calibri"/>
                <a:sym typeface="Calibri"/>
              </a:rPr>
              <a:t>: Crime prediction models aim to identify patterns in criminal behavior, such as the time of day, day of the week, and location of crimes. By analyzing these patterns, law enforcement agencies can gain insights into how and where crimes occur.</a:t>
            </a:r>
            <a:endParaRPr dirty="0">
              <a:latin typeface="+mn-lt"/>
              <a:ea typeface="Calibri"/>
              <a:cs typeface="Calibri"/>
              <a:sym typeface="Calibri"/>
            </a:endParaRPr>
          </a:p>
          <a:p>
            <a:pPr marL="457200" lvl="0" indent="0" algn="just" rtl="0">
              <a:spcBef>
                <a:spcPts val="0"/>
              </a:spcBef>
              <a:spcAft>
                <a:spcPts val="0"/>
              </a:spcAft>
              <a:buNone/>
            </a:pPr>
            <a:endParaRPr dirty="0">
              <a:latin typeface="+mn-lt"/>
              <a:ea typeface="Calibri"/>
              <a:cs typeface="Calibri"/>
              <a:sym typeface="Calibri"/>
            </a:endParaRPr>
          </a:p>
          <a:p>
            <a:pPr marL="457200" lvl="0" indent="-317500" algn="just" rtl="0">
              <a:spcBef>
                <a:spcPts val="0"/>
              </a:spcBef>
              <a:spcAft>
                <a:spcPts val="0"/>
              </a:spcAft>
              <a:buSzPts val="1400"/>
              <a:buFont typeface="Calibri"/>
              <a:buChar char="●"/>
            </a:pPr>
            <a:r>
              <a:rPr lang="en-US" b="1" dirty="0">
                <a:latin typeface="+mn-lt"/>
                <a:ea typeface="Calibri"/>
                <a:cs typeface="Calibri"/>
                <a:sym typeface="Calibri"/>
              </a:rPr>
              <a:t>Building predictive models</a:t>
            </a:r>
            <a:r>
              <a:rPr lang="en-US" dirty="0">
                <a:latin typeface="+mn-lt"/>
                <a:ea typeface="Calibri"/>
                <a:cs typeface="Calibri"/>
                <a:sym typeface="Calibri"/>
              </a:rPr>
              <a:t>: Crime prediction models use advanced algorithms to analyze crime data and make predictions about future criminal activity. These models can take into account various factors such as weather conditions, demographic data, and historical crime data to make more accurate predictions.</a:t>
            </a:r>
            <a:endParaRPr dirty="0">
              <a:latin typeface="+mn-lt"/>
              <a:ea typeface="Calibri"/>
              <a:cs typeface="Calibri"/>
              <a:sym typeface="Calibri"/>
            </a:endParaRPr>
          </a:p>
          <a:p>
            <a:pPr marL="457200" lvl="0" indent="0" algn="just" rtl="0">
              <a:spcBef>
                <a:spcPts val="0"/>
              </a:spcBef>
              <a:spcAft>
                <a:spcPts val="0"/>
              </a:spcAft>
              <a:buNone/>
            </a:pPr>
            <a:endParaRPr dirty="0">
              <a:latin typeface="+mn-lt"/>
              <a:ea typeface="Calibri"/>
              <a:cs typeface="Calibri"/>
              <a:sym typeface="Calibri"/>
            </a:endParaRPr>
          </a:p>
          <a:p>
            <a:pPr marL="457200" lvl="0" indent="-317500" algn="just" rtl="0">
              <a:spcBef>
                <a:spcPts val="0"/>
              </a:spcBef>
              <a:spcAft>
                <a:spcPts val="0"/>
              </a:spcAft>
              <a:buSzPts val="1400"/>
              <a:buFont typeface="Calibri"/>
              <a:buChar char="●"/>
            </a:pPr>
            <a:r>
              <a:rPr lang="en-US" b="1" dirty="0">
                <a:latin typeface="+mn-lt"/>
                <a:ea typeface="Calibri"/>
                <a:cs typeface="Calibri"/>
                <a:sym typeface="Calibri"/>
              </a:rPr>
              <a:t>Improving resource allocation</a:t>
            </a:r>
            <a:r>
              <a:rPr lang="en-US" dirty="0">
                <a:latin typeface="+mn-lt"/>
                <a:ea typeface="Calibri"/>
                <a:cs typeface="Calibri"/>
                <a:sym typeface="Calibri"/>
              </a:rPr>
              <a:t>: By predicting where and when crimes are most likely to occur, law enforcement agencies can allocate resources more effectively. This can include deploying officers to high-risk areas and increasing surveillance in potential crime hotspots.</a:t>
            </a:r>
            <a:endParaRPr dirty="0">
              <a:latin typeface="+mn-lt"/>
              <a:ea typeface="Calibri"/>
              <a:cs typeface="Calibri"/>
              <a:sym typeface="Calibri"/>
            </a:endParaRPr>
          </a:p>
          <a:p>
            <a:pPr marL="457200" lvl="0" indent="0" algn="just" rtl="0">
              <a:spcBef>
                <a:spcPts val="0"/>
              </a:spcBef>
              <a:spcAft>
                <a:spcPts val="0"/>
              </a:spcAft>
              <a:buNone/>
            </a:pPr>
            <a:endParaRPr dirty="0">
              <a:latin typeface="+mn-lt"/>
              <a:ea typeface="Calibri"/>
              <a:cs typeface="Calibri"/>
              <a:sym typeface="Calibri"/>
            </a:endParaRPr>
          </a:p>
          <a:p>
            <a:pPr marL="457200" lvl="0" indent="-317500" algn="just" rtl="0">
              <a:spcBef>
                <a:spcPts val="0"/>
              </a:spcBef>
              <a:spcAft>
                <a:spcPts val="0"/>
              </a:spcAft>
              <a:buSzPts val="1400"/>
              <a:buFont typeface="Calibri"/>
              <a:buChar char="●"/>
            </a:pPr>
            <a:r>
              <a:rPr lang="en-US" b="1" dirty="0">
                <a:latin typeface="+mn-lt"/>
                <a:ea typeface="Calibri"/>
                <a:cs typeface="Calibri"/>
                <a:sym typeface="Calibri"/>
              </a:rPr>
              <a:t>Enhancing public safety</a:t>
            </a:r>
            <a:r>
              <a:rPr lang="en-US" dirty="0">
                <a:latin typeface="+mn-lt"/>
                <a:ea typeface="Calibri"/>
                <a:cs typeface="Calibri"/>
                <a:sym typeface="Calibri"/>
              </a:rPr>
              <a:t>: Crime prediction aims to prevent crime and improve public safety by identifying potential crime hotspots and encouraging residents to take precautions</a:t>
            </a:r>
            <a:endParaRPr dirty="0">
              <a:latin typeface="+mn-lt"/>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8366" y="500418"/>
            <a:ext cx="1939334" cy="1710913"/>
          </a:xfrm>
          <a:prstGeom prst="rect">
            <a:avLst/>
          </a:prstGeom>
        </p:spPr>
      </p:pic>
      <p:sp>
        <p:nvSpPr>
          <p:cNvPr id="122" name="Google Shape;122;p5"/>
          <p:cNvSpPr txBox="1"/>
          <p:nvPr/>
        </p:nvSpPr>
        <p:spPr>
          <a:xfrm>
            <a:off x="237800" y="1615614"/>
            <a:ext cx="8589900" cy="427806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mn-lt"/>
                <a:ea typeface="Calibri"/>
                <a:cs typeface="Calibri"/>
                <a:sym typeface="Calibri"/>
              </a:rPr>
              <a:t>Overview of study published by </a:t>
            </a:r>
            <a:r>
              <a:rPr lang="en-US" b="1" dirty="0">
                <a:latin typeface="+mn-lt"/>
                <a:ea typeface="Calibri"/>
                <a:cs typeface="Calibri"/>
                <a:sym typeface="Calibri"/>
              </a:rPr>
              <a:t>McClendon, Lawrence  </a:t>
            </a:r>
            <a:r>
              <a:rPr lang="en-US" dirty="0">
                <a:latin typeface="+mn-lt"/>
                <a:ea typeface="Calibri"/>
                <a:cs typeface="Calibri"/>
                <a:sym typeface="Calibri"/>
              </a:rPr>
              <a:t>and </a:t>
            </a:r>
            <a:r>
              <a:rPr lang="en-US" b="1" dirty="0" err="1">
                <a:latin typeface="+mn-lt"/>
                <a:ea typeface="Calibri"/>
                <a:cs typeface="Calibri"/>
                <a:sym typeface="Calibri"/>
              </a:rPr>
              <a:t>Natarajan</a:t>
            </a:r>
            <a:r>
              <a:rPr lang="en-US" b="1" dirty="0">
                <a:latin typeface="+mn-lt"/>
                <a:ea typeface="Calibri"/>
                <a:cs typeface="Calibri"/>
                <a:sym typeface="Calibri"/>
              </a:rPr>
              <a:t> </a:t>
            </a:r>
            <a:r>
              <a:rPr lang="en-US" b="1" dirty="0" err="1">
                <a:latin typeface="+mn-lt"/>
                <a:ea typeface="Calibri"/>
                <a:cs typeface="Calibri"/>
                <a:sym typeface="Calibri"/>
              </a:rPr>
              <a:t>Meghanathan</a:t>
            </a:r>
            <a:r>
              <a:rPr lang="en-US" b="1" dirty="0">
                <a:latin typeface="+mn-lt"/>
                <a:ea typeface="Calibri"/>
                <a:cs typeface="Calibri"/>
                <a:sym typeface="Calibri"/>
              </a:rPr>
              <a:t> :</a:t>
            </a:r>
            <a:endParaRPr b="1" dirty="0">
              <a:latin typeface="+mn-lt"/>
              <a:ea typeface="Calibri"/>
              <a:cs typeface="Calibri"/>
              <a:sym typeface="Calibri"/>
            </a:endParaRPr>
          </a:p>
          <a:p>
            <a:pPr marL="0" lvl="0" indent="0" algn="l" rtl="0">
              <a:spcBef>
                <a:spcPts val="0"/>
              </a:spcBef>
              <a:spcAft>
                <a:spcPts val="0"/>
              </a:spcAft>
              <a:buNone/>
            </a:pPr>
            <a:endParaRPr dirty="0">
              <a:latin typeface="+mn-lt"/>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US" b="1" dirty="0">
                <a:solidFill>
                  <a:schemeClr val="dk1"/>
                </a:solidFill>
                <a:latin typeface="+mn-lt"/>
                <a:ea typeface="Calibri"/>
                <a:cs typeface="Calibri"/>
                <a:sym typeface="Calibri"/>
              </a:rPr>
              <a:t>Data mining </a:t>
            </a:r>
            <a:r>
              <a:rPr lang="en-US" dirty="0">
                <a:solidFill>
                  <a:schemeClr val="dk1"/>
                </a:solidFill>
                <a:latin typeface="+mn-lt"/>
                <a:ea typeface="Calibri"/>
                <a:cs typeface="Calibri"/>
                <a:sym typeface="Calibri"/>
              </a:rPr>
              <a:t>and </a:t>
            </a:r>
            <a:r>
              <a:rPr lang="en-US" b="1" dirty="0">
                <a:solidFill>
                  <a:schemeClr val="dk1"/>
                </a:solidFill>
                <a:latin typeface="+mn-lt"/>
                <a:ea typeface="Calibri"/>
                <a:cs typeface="Calibri"/>
                <a:sym typeface="Calibri"/>
              </a:rPr>
              <a:t>machine learning </a:t>
            </a:r>
            <a:r>
              <a:rPr lang="en-US" dirty="0">
                <a:solidFill>
                  <a:schemeClr val="dk1"/>
                </a:solidFill>
                <a:latin typeface="+mn-lt"/>
                <a:ea typeface="Calibri"/>
                <a:cs typeface="Calibri"/>
                <a:sym typeface="Calibri"/>
              </a:rPr>
              <a:t>have become </a:t>
            </a:r>
            <a:r>
              <a:rPr lang="en-US" b="1" dirty="0">
                <a:solidFill>
                  <a:schemeClr val="dk1"/>
                </a:solidFill>
                <a:latin typeface="+mn-lt"/>
                <a:ea typeface="Calibri"/>
                <a:cs typeface="Calibri"/>
                <a:sym typeface="Calibri"/>
              </a:rPr>
              <a:t>a vital part of crime detection </a:t>
            </a:r>
            <a:r>
              <a:rPr lang="en-US" dirty="0">
                <a:solidFill>
                  <a:schemeClr val="dk1"/>
                </a:solidFill>
                <a:latin typeface="+mn-lt"/>
                <a:ea typeface="Calibri"/>
                <a:cs typeface="Calibri"/>
                <a:sym typeface="Calibri"/>
              </a:rPr>
              <a:t>and prevention.</a:t>
            </a:r>
            <a:endParaRPr dirty="0">
              <a:solidFill>
                <a:schemeClr val="dk1"/>
              </a:solidFill>
              <a:latin typeface="+mn-lt"/>
              <a:ea typeface="Calibri"/>
              <a:cs typeface="Calibri"/>
              <a:sym typeface="Calibri"/>
            </a:endParaRPr>
          </a:p>
          <a:p>
            <a:pPr marL="0" lvl="0" indent="0" algn="l" rtl="0">
              <a:spcBef>
                <a:spcPts val="0"/>
              </a:spcBef>
              <a:spcAft>
                <a:spcPts val="0"/>
              </a:spcAft>
              <a:buClr>
                <a:schemeClr val="dk1"/>
              </a:buClr>
              <a:buSzPts val="1100"/>
              <a:buFont typeface="Arial"/>
              <a:buNone/>
            </a:pPr>
            <a:endParaRPr dirty="0">
              <a:solidFill>
                <a:schemeClr val="dk1"/>
              </a:solidFill>
              <a:latin typeface="+mn-lt"/>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US" dirty="0">
                <a:solidFill>
                  <a:schemeClr val="dk1"/>
                </a:solidFill>
                <a:latin typeface="+mn-lt"/>
                <a:ea typeface="Calibri"/>
                <a:cs typeface="Calibri"/>
                <a:sym typeface="Calibri"/>
              </a:rPr>
              <a:t> </a:t>
            </a:r>
            <a:r>
              <a:rPr lang="en-US" b="1" dirty="0">
                <a:solidFill>
                  <a:schemeClr val="dk1"/>
                </a:solidFill>
                <a:latin typeface="+mn-lt"/>
                <a:ea typeface="Calibri"/>
                <a:cs typeface="Calibri"/>
                <a:sym typeface="Calibri"/>
              </a:rPr>
              <a:t>WEKA </a:t>
            </a:r>
            <a:r>
              <a:rPr lang="en-US" dirty="0">
                <a:solidFill>
                  <a:schemeClr val="dk1"/>
                </a:solidFill>
                <a:latin typeface="+mn-lt"/>
                <a:ea typeface="Calibri"/>
                <a:cs typeface="Calibri"/>
                <a:sym typeface="Calibri"/>
              </a:rPr>
              <a:t>an open source </a:t>
            </a:r>
            <a:r>
              <a:rPr lang="en-US" b="1" dirty="0">
                <a:solidFill>
                  <a:schemeClr val="dk1"/>
                </a:solidFill>
                <a:latin typeface="+mn-lt"/>
                <a:ea typeface="Calibri"/>
                <a:cs typeface="Calibri"/>
                <a:sym typeface="Calibri"/>
              </a:rPr>
              <a:t>data mining software </a:t>
            </a:r>
            <a:r>
              <a:rPr lang="en-US" dirty="0">
                <a:solidFill>
                  <a:schemeClr val="dk1"/>
                </a:solidFill>
                <a:latin typeface="+mn-lt"/>
                <a:ea typeface="Calibri"/>
                <a:cs typeface="Calibri"/>
                <a:sym typeface="Calibri"/>
              </a:rPr>
              <a:t>was </a:t>
            </a:r>
            <a:r>
              <a:rPr lang="en-US" b="1" dirty="0">
                <a:solidFill>
                  <a:schemeClr val="dk1"/>
                </a:solidFill>
                <a:latin typeface="+mn-lt"/>
                <a:ea typeface="Calibri"/>
                <a:cs typeface="Calibri"/>
                <a:sym typeface="Calibri"/>
              </a:rPr>
              <a:t>used to conduct a study</a:t>
            </a:r>
            <a:r>
              <a:rPr lang="en-US" dirty="0">
                <a:solidFill>
                  <a:schemeClr val="dk1"/>
                </a:solidFill>
                <a:latin typeface="+mn-lt"/>
                <a:ea typeface="Calibri"/>
                <a:cs typeface="Calibri"/>
                <a:sym typeface="Calibri"/>
              </a:rPr>
              <a:t>.</a:t>
            </a:r>
            <a:endParaRPr dirty="0">
              <a:solidFill>
                <a:schemeClr val="dk1"/>
              </a:solidFill>
              <a:latin typeface="+mn-lt"/>
              <a:ea typeface="Calibri"/>
              <a:cs typeface="Calibri"/>
              <a:sym typeface="Calibri"/>
            </a:endParaRPr>
          </a:p>
          <a:p>
            <a:pPr marL="0" lvl="0" indent="0" algn="l" rtl="0">
              <a:spcBef>
                <a:spcPts val="0"/>
              </a:spcBef>
              <a:spcAft>
                <a:spcPts val="0"/>
              </a:spcAft>
              <a:buNone/>
            </a:pPr>
            <a:endParaRPr dirty="0">
              <a:solidFill>
                <a:schemeClr val="dk1"/>
              </a:solidFill>
              <a:latin typeface="+mn-lt"/>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US" dirty="0">
                <a:solidFill>
                  <a:schemeClr val="dk1"/>
                </a:solidFill>
                <a:latin typeface="+mn-lt"/>
                <a:ea typeface="Calibri"/>
                <a:cs typeface="Calibri"/>
                <a:sym typeface="Calibri"/>
              </a:rPr>
              <a:t>The </a:t>
            </a:r>
            <a:r>
              <a:rPr lang="en-US" b="1" dirty="0">
                <a:solidFill>
                  <a:schemeClr val="dk1"/>
                </a:solidFill>
                <a:latin typeface="+mn-lt"/>
                <a:ea typeface="Calibri"/>
                <a:cs typeface="Calibri"/>
                <a:sym typeface="Calibri"/>
              </a:rPr>
              <a:t>study was performed </a:t>
            </a:r>
            <a:r>
              <a:rPr lang="en-US" dirty="0">
                <a:solidFill>
                  <a:schemeClr val="dk1"/>
                </a:solidFill>
                <a:latin typeface="+mn-lt"/>
                <a:ea typeface="Calibri"/>
                <a:cs typeface="Calibri"/>
                <a:sym typeface="Calibri"/>
              </a:rPr>
              <a:t>to compare the </a:t>
            </a:r>
            <a:r>
              <a:rPr lang="en-US" b="1" dirty="0">
                <a:solidFill>
                  <a:schemeClr val="dk1"/>
                </a:solidFill>
                <a:latin typeface="+mn-lt"/>
                <a:ea typeface="Calibri"/>
                <a:cs typeface="Calibri"/>
                <a:sym typeface="Calibri"/>
              </a:rPr>
              <a:t>violent crime patterns </a:t>
            </a:r>
            <a:r>
              <a:rPr lang="en-US" dirty="0">
                <a:solidFill>
                  <a:schemeClr val="dk1"/>
                </a:solidFill>
                <a:latin typeface="+mn-lt"/>
                <a:ea typeface="Calibri"/>
                <a:cs typeface="Calibri"/>
                <a:sym typeface="Calibri"/>
              </a:rPr>
              <a:t>from the Communities and Crime Un normalized Dataset provided by the University of California-Irvine repository and actual crime statistical data for the state of</a:t>
            </a:r>
            <a:r>
              <a:rPr lang="en-US" b="1" dirty="0">
                <a:solidFill>
                  <a:schemeClr val="dk1"/>
                </a:solidFill>
                <a:latin typeface="+mn-lt"/>
                <a:ea typeface="Calibri"/>
                <a:cs typeface="Calibri"/>
                <a:sym typeface="Calibri"/>
              </a:rPr>
              <a:t> Mississippi.</a:t>
            </a:r>
            <a:endParaRPr b="1" dirty="0">
              <a:solidFill>
                <a:schemeClr val="dk1"/>
              </a:solidFill>
              <a:latin typeface="+mn-lt"/>
              <a:ea typeface="Calibri"/>
              <a:cs typeface="Calibri"/>
              <a:sym typeface="Calibri"/>
            </a:endParaRPr>
          </a:p>
          <a:p>
            <a:pPr marL="0" lvl="0" indent="0" algn="l" rtl="0">
              <a:spcBef>
                <a:spcPts val="0"/>
              </a:spcBef>
              <a:spcAft>
                <a:spcPts val="0"/>
              </a:spcAft>
              <a:buClr>
                <a:schemeClr val="dk1"/>
              </a:buClr>
              <a:buSzPts val="1100"/>
              <a:buFont typeface="Arial"/>
              <a:buNone/>
            </a:pPr>
            <a:r>
              <a:rPr lang="en-US" dirty="0">
                <a:solidFill>
                  <a:schemeClr val="dk1"/>
                </a:solidFill>
                <a:latin typeface="+mn-lt"/>
                <a:ea typeface="Calibri"/>
                <a:cs typeface="Calibri"/>
                <a:sym typeface="Calibri"/>
              </a:rPr>
              <a:t> </a:t>
            </a:r>
            <a:endParaRPr dirty="0">
              <a:solidFill>
                <a:schemeClr val="dk1"/>
              </a:solidFill>
              <a:latin typeface="+mn-lt"/>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US" b="1" dirty="0">
                <a:solidFill>
                  <a:schemeClr val="dk1"/>
                </a:solidFill>
                <a:latin typeface="+mn-lt"/>
                <a:ea typeface="Calibri"/>
                <a:cs typeface="Calibri"/>
                <a:sym typeface="Calibri"/>
              </a:rPr>
              <a:t>Linear Regression, Additive Regression, and Decision Stump algorithms </a:t>
            </a:r>
            <a:r>
              <a:rPr lang="en-US" dirty="0">
                <a:solidFill>
                  <a:schemeClr val="dk1"/>
                </a:solidFill>
                <a:latin typeface="+mn-lt"/>
                <a:ea typeface="Calibri"/>
                <a:cs typeface="Calibri"/>
                <a:sym typeface="Calibri"/>
              </a:rPr>
              <a:t>using the same finite set of features was implemented on the Communities and Crime Dataset.</a:t>
            </a:r>
            <a:endParaRPr dirty="0">
              <a:solidFill>
                <a:schemeClr val="dk1"/>
              </a:solidFill>
              <a:latin typeface="+mn-lt"/>
              <a:ea typeface="Calibri"/>
              <a:cs typeface="Calibri"/>
              <a:sym typeface="Calibri"/>
            </a:endParaRPr>
          </a:p>
          <a:p>
            <a:pPr marL="0" lvl="0" indent="0" algn="l" rtl="0">
              <a:spcBef>
                <a:spcPts val="0"/>
              </a:spcBef>
              <a:spcAft>
                <a:spcPts val="0"/>
              </a:spcAft>
              <a:buClr>
                <a:schemeClr val="dk1"/>
              </a:buClr>
              <a:buSzPts val="1100"/>
              <a:buFont typeface="Arial"/>
              <a:buNone/>
            </a:pPr>
            <a:endParaRPr dirty="0">
              <a:solidFill>
                <a:schemeClr val="dk1"/>
              </a:solidFill>
              <a:latin typeface="+mn-lt"/>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US" dirty="0">
                <a:solidFill>
                  <a:schemeClr val="dk1"/>
                </a:solidFill>
                <a:latin typeface="+mn-lt"/>
                <a:ea typeface="Calibri"/>
                <a:cs typeface="Calibri"/>
                <a:sym typeface="Calibri"/>
              </a:rPr>
              <a:t> Overall, the </a:t>
            </a:r>
            <a:r>
              <a:rPr lang="en-US" b="1" dirty="0">
                <a:solidFill>
                  <a:schemeClr val="dk1"/>
                </a:solidFill>
                <a:latin typeface="+mn-lt"/>
                <a:ea typeface="Calibri"/>
                <a:cs typeface="Calibri"/>
                <a:sym typeface="Calibri"/>
              </a:rPr>
              <a:t>linear regression algorithm </a:t>
            </a:r>
            <a:r>
              <a:rPr lang="en-US" dirty="0">
                <a:solidFill>
                  <a:schemeClr val="dk1"/>
                </a:solidFill>
                <a:latin typeface="+mn-lt"/>
                <a:ea typeface="Calibri"/>
                <a:cs typeface="Calibri"/>
                <a:sym typeface="Calibri"/>
              </a:rPr>
              <a:t>performed the </a:t>
            </a:r>
            <a:r>
              <a:rPr lang="en-US" b="1" dirty="0">
                <a:solidFill>
                  <a:schemeClr val="dk1"/>
                </a:solidFill>
                <a:latin typeface="+mn-lt"/>
                <a:ea typeface="Calibri"/>
                <a:cs typeface="Calibri"/>
                <a:sym typeface="Calibri"/>
              </a:rPr>
              <a:t>best among the three selected algorithms</a:t>
            </a:r>
            <a:r>
              <a:rPr lang="en-US" dirty="0">
                <a:solidFill>
                  <a:schemeClr val="dk1"/>
                </a:solidFill>
                <a:latin typeface="+mn-lt"/>
                <a:ea typeface="Calibri"/>
                <a:cs typeface="Calibri"/>
                <a:sym typeface="Calibri"/>
              </a:rPr>
              <a:t>.</a:t>
            </a:r>
            <a:endParaRPr dirty="0">
              <a:solidFill>
                <a:schemeClr val="dk1"/>
              </a:solidFill>
              <a:latin typeface="+mn-lt"/>
              <a:ea typeface="Calibri"/>
              <a:cs typeface="Calibri"/>
              <a:sym typeface="Calibri"/>
            </a:endParaRPr>
          </a:p>
          <a:p>
            <a:pPr marL="0" lvl="0" indent="0" algn="l" rtl="0">
              <a:spcBef>
                <a:spcPts val="0"/>
              </a:spcBef>
              <a:spcAft>
                <a:spcPts val="0"/>
              </a:spcAft>
              <a:buClr>
                <a:schemeClr val="dk1"/>
              </a:buClr>
              <a:buSzPts val="1100"/>
              <a:buFont typeface="Arial"/>
              <a:buNone/>
            </a:pPr>
            <a:endParaRPr dirty="0">
              <a:solidFill>
                <a:schemeClr val="dk1"/>
              </a:solidFill>
              <a:latin typeface="+mn-lt"/>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US" b="1" dirty="0">
                <a:solidFill>
                  <a:schemeClr val="dk1"/>
                </a:solidFill>
                <a:latin typeface="+mn-lt"/>
                <a:ea typeface="Calibri"/>
                <a:cs typeface="Calibri"/>
                <a:sym typeface="Calibri"/>
              </a:rPr>
              <a:t>It proved </a:t>
            </a:r>
            <a:r>
              <a:rPr lang="en-US" dirty="0">
                <a:solidFill>
                  <a:schemeClr val="dk1"/>
                </a:solidFill>
                <a:latin typeface="+mn-lt"/>
                <a:ea typeface="Calibri"/>
                <a:cs typeface="Calibri"/>
                <a:sym typeface="Calibri"/>
              </a:rPr>
              <a:t>how </a:t>
            </a:r>
            <a:r>
              <a:rPr lang="en-US" b="1" dirty="0">
                <a:solidFill>
                  <a:schemeClr val="dk1"/>
                </a:solidFill>
                <a:latin typeface="+mn-lt"/>
                <a:ea typeface="Calibri"/>
                <a:cs typeface="Calibri"/>
                <a:sym typeface="Calibri"/>
              </a:rPr>
              <a:t>effective and accurate the machine learning algorithms used in data mining analysis </a:t>
            </a:r>
            <a:r>
              <a:rPr lang="en-US" dirty="0">
                <a:solidFill>
                  <a:schemeClr val="dk1"/>
                </a:solidFill>
                <a:latin typeface="+mn-lt"/>
                <a:ea typeface="Calibri"/>
                <a:cs typeface="Calibri"/>
                <a:sym typeface="Calibri"/>
              </a:rPr>
              <a:t>can be at predicting violent crime patterns.</a:t>
            </a:r>
            <a:endParaRPr dirty="0">
              <a:solidFill>
                <a:schemeClr val="dk1"/>
              </a:solidFill>
              <a:latin typeface="+mn-lt"/>
              <a:ea typeface="Calibri"/>
              <a:cs typeface="Calibri"/>
              <a:sym typeface="Calibri"/>
            </a:endParaRPr>
          </a:p>
          <a:p>
            <a:pPr marL="0" lvl="0" indent="0" algn="l" rtl="0">
              <a:spcBef>
                <a:spcPts val="0"/>
              </a:spcBef>
              <a:spcAft>
                <a:spcPts val="0"/>
              </a:spcAft>
              <a:buNone/>
            </a:pPr>
            <a:endParaRPr dirty="0">
              <a:latin typeface="+mn-lt"/>
              <a:ea typeface="Calibri"/>
              <a:cs typeface="Calibri"/>
              <a:sym typeface="Calibri"/>
            </a:endParaRPr>
          </a:p>
        </p:txBody>
      </p:sp>
      <p:sp>
        <p:nvSpPr>
          <p:cNvPr id="123" name="Google Shape;123;p5"/>
          <p:cNvSpPr/>
          <p:nvPr/>
        </p:nvSpPr>
        <p:spPr>
          <a:xfrm>
            <a:off x="-39250" y="-76200"/>
            <a:ext cx="9144000" cy="685800"/>
          </a:xfrm>
          <a:prstGeom prst="rect">
            <a:avLst/>
          </a:prstGeom>
          <a:solidFill>
            <a:schemeClr val="accent6"/>
          </a:solidFill>
          <a:ln w="25400" cap="flat" cmpd="sng">
            <a:solidFill>
              <a:srgbClr val="B46D3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chemeClr val="lt1"/>
                </a:solidFill>
                <a:latin typeface="+mn-lt"/>
                <a:ea typeface="Calibri"/>
                <a:cs typeface="Calibri"/>
                <a:sym typeface="Calibri"/>
              </a:rPr>
              <a:t>Literature Survey (Survey of existing products)</a:t>
            </a:r>
            <a:endParaRPr sz="1400" b="0" i="0" u="none" strike="noStrike" cap="none" dirty="0">
              <a:solidFill>
                <a:srgbClr val="000000"/>
              </a:solidFill>
              <a:latin typeface="+mn-lt"/>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6"/>
          <p:cNvSpPr/>
          <p:nvPr/>
        </p:nvSpPr>
        <p:spPr>
          <a:xfrm>
            <a:off x="0" y="-76200"/>
            <a:ext cx="9144000" cy="685800"/>
          </a:xfrm>
          <a:prstGeom prst="rect">
            <a:avLst/>
          </a:prstGeom>
          <a:solidFill>
            <a:schemeClr val="accent6"/>
          </a:solidFill>
          <a:ln w="25400" cap="flat" cmpd="sng">
            <a:solidFill>
              <a:srgbClr val="B46D3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chemeClr val="lt1"/>
                </a:solidFill>
                <a:latin typeface="Calibri"/>
                <a:ea typeface="Calibri"/>
                <a:cs typeface="Calibri"/>
                <a:sym typeface="Calibri"/>
              </a:rPr>
              <a:t>Proposed Methodology/System Architecture</a:t>
            </a:r>
            <a:endParaRPr sz="1400" b="0" i="0" u="none" strike="noStrike" cap="none" dirty="0">
              <a:solidFill>
                <a:srgbClr val="000000"/>
              </a:solidFill>
              <a:latin typeface="Arial"/>
              <a:ea typeface="Arial"/>
              <a:cs typeface="Arial"/>
              <a:sym typeface="Arial"/>
            </a:endParaRPr>
          </a:p>
        </p:txBody>
      </p:sp>
      <p:sp>
        <p:nvSpPr>
          <p:cNvPr id="129" name="Google Shape;129;p6"/>
          <p:cNvSpPr txBox="1"/>
          <p:nvPr/>
        </p:nvSpPr>
        <p:spPr>
          <a:xfrm>
            <a:off x="184500" y="703200"/>
            <a:ext cx="8775000" cy="492439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dirty="0">
                <a:latin typeface="+mn-lt"/>
                <a:ea typeface="Calibri"/>
                <a:cs typeface="Calibri"/>
                <a:sym typeface="Calibri"/>
              </a:rPr>
              <a:t>    </a:t>
            </a:r>
            <a:r>
              <a:rPr lang="en-US" b="1" u="sng" dirty="0">
                <a:latin typeface="+mn-lt"/>
                <a:ea typeface="Calibri"/>
                <a:cs typeface="Calibri"/>
                <a:sym typeface="Calibri"/>
              </a:rPr>
              <a:t>Steps involved </a:t>
            </a:r>
            <a:r>
              <a:rPr lang="en-US" b="1" dirty="0">
                <a:latin typeface="+mn-lt"/>
                <a:ea typeface="Calibri"/>
                <a:cs typeface="Calibri"/>
                <a:sym typeface="Calibri"/>
              </a:rPr>
              <a:t>:</a:t>
            </a:r>
            <a:endParaRPr b="1" dirty="0">
              <a:latin typeface="+mn-lt"/>
              <a:ea typeface="Calibri"/>
              <a:cs typeface="Calibri"/>
              <a:sym typeface="Calibri"/>
            </a:endParaRPr>
          </a:p>
          <a:p>
            <a:pPr marL="0" lvl="0" indent="0" algn="l" rtl="0">
              <a:spcBef>
                <a:spcPts val="0"/>
              </a:spcBef>
              <a:spcAft>
                <a:spcPts val="0"/>
              </a:spcAft>
              <a:buNone/>
            </a:pPr>
            <a:endParaRPr dirty="0">
              <a:latin typeface="+mn-lt"/>
              <a:ea typeface="Calibri"/>
              <a:cs typeface="Calibri"/>
              <a:sym typeface="Calibri"/>
            </a:endParaRPr>
          </a:p>
          <a:p>
            <a:pPr marL="457200" lvl="0" indent="-317500">
              <a:buSzPts val="1400"/>
              <a:buFont typeface="Calibri"/>
              <a:buChar char="●"/>
            </a:pPr>
            <a:r>
              <a:rPr lang="en-US" b="1" dirty="0">
                <a:latin typeface="+mn-lt"/>
                <a:ea typeface="Calibri"/>
                <a:cs typeface="Calibri"/>
                <a:sym typeface="Calibri"/>
              </a:rPr>
              <a:t>Data collection :</a:t>
            </a:r>
            <a:r>
              <a:rPr lang="en-US" dirty="0">
                <a:latin typeface="+mn-lt"/>
                <a:ea typeface="Calibri"/>
                <a:cs typeface="Calibri"/>
                <a:sym typeface="Calibri"/>
              </a:rPr>
              <a:t> </a:t>
            </a:r>
            <a:r>
              <a:rPr lang="en-US" dirty="0"/>
              <a:t>Data collection is essential for crime prediction, as it is used to build predictive models that can identify patterns in criminal behavior.</a:t>
            </a:r>
          </a:p>
          <a:p>
            <a:pPr marL="457200" lvl="0" indent="-317500">
              <a:buSzPts val="1400"/>
              <a:buFont typeface="Calibri"/>
              <a:buChar char="●"/>
            </a:pPr>
            <a:endParaRPr dirty="0">
              <a:latin typeface="+mn-lt"/>
              <a:ea typeface="Calibri"/>
              <a:cs typeface="Calibri"/>
              <a:sym typeface="Calibri"/>
            </a:endParaRPr>
          </a:p>
          <a:p>
            <a:pPr marL="457200" lvl="0" indent="-317500">
              <a:buSzPts val="1400"/>
              <a:buFont typeface="Calibri"/>
              <a:buChar char="●"/>
            </a:pPr>
            <a:r>
              <a:rPr lang="en-US" b="1" dirty="0">
                <a:latin typeface="+mn-lt"/>
                <a:ea typeface="Calibri"/>
                <a:cs typeface="Calibri"/>
                <a:sym typeface="Calibri"/>
              </a:rPr>
              <a:t>Data preprocessing :</a:t>
            </a:r>
            <a:r>
              <a:rPr lang="en-US" dirty="0">
                <a:latin typeface="+mn-lt"/>
                <a:ea typeface="Calibri"/>
                <a:cs typeface="Calibri"/>
                <a:sym typeface="Calibri"/>
              </a:rPr>
              <a:t> </a:t>
            </a:r>
            <a:r>
              <a:rPr lang="en-US" dirty="0"/>
              <a:t>Data preprocessing is the process of cleaning, removing outliers, and transforming data into a format that can be used by machine learning algorithms.</a:t>
            </a:r>
            <a:endParaRPr dirty="0">
              <a:latin typeface="+mn-lt"/>
              <a:ea typeface="Calibri"/>
              <a:cs typeface="Calibri"/>
              <a:sym typeface="Calibri"/>
            </a:endParaRPr>
          </a:p>
          <a:p>
            <a:pPr marL="457200" lvl="0" indent="0" algn="l" rtl="0">
              <a:spcBef>
                <a:spcPts val="0"/>
              </a:spcBef>
              <a:spcAft>
                <a:spcPts val="0"/>
              </a:spcAft>
              <a:buNone/>
            </a:pPr>
            <a:endParaRPr dirty="0">
              <a:latin typeface="+mn-lt"/>
              <a:ea typeface="Calibri"/>
              <a:cs typeface="Calibri"/>
              <a:sym typeface="Calibri"/>
            </a:endParaRPr>
          </a:p>
          <a:p>
            <a:pPr marL="457200" lvl="0" indent="-317500">
              <a:buSzPts val="1400"/>
              <a:buFont typeface="Calibri"/>
              <a:buChar char="●"/>
            </a:pPr>
            <a:r>
              <a:rPr lang="en-US" b="1" dirty="0">
                <a:latin typeface="+mn-lt"/>
                <a:ea typeface="Calibri"/>
                <a:cs typeface="Calibri"/>
                <a:sym typeface="Calibri"/>
              </a:rPr>
              <a:t>Feature engineering : </a:t>
            </a:r>
            <a:r>
              <a:rPr lang="en-US" dirty="0"/>
              <a:t>Feature engineering is the process of identifying and extracting relevant features from data to build predictive models.</a:t>
            </a:r>
          </a:p>
          <a:p>
            <a:pPr marL="457200" lvl="0" indent="-317500">
              <a:buSzPts val="1400"/>
              <a:buFont typeface="Calibri"/>
              <a:buChar char="●"/>
            </a:pPr>
            <a:endParaRPr lang="en-US" dirty="0"/>
          </a:p>
          <a:p>
            <a:pPr marL="457200" lvl="0" indent="-317500">
              <a:buSzPts val="1400"/>
              <a:buFont typeface="Calibri"/>
              <a:buChar char="●"/>
            </a:pPr>
            <a:r>
              <a:rPr lang="en-US" b="1" dirty="0">
                <a:latin typeface="+mn-lt"/>
                <a:ea typeface="Calibri"/>
                <a:cs typeface="Calibri"/>
                <a:sym typeface="Calibri"/>
              </a:rPr>
              <a:t>Model selection :</a:t>
            </a:r>
            <a:r>
              <a:rPr lang="en-US" dirty="0">
                <a:latin typeface="+mn-lt"/>
                <a:ea typeface="Calibri"/>
                <a:cs typeface="Calibri"/>
                <a:sym typeface="Calibri"/>
              </a:rPr>
              <a:t> </a:t>
            </a:r>
            <a:r>
              <a:rPr lang="en-US" dirty="0"/>
              <a:t>Machine learning algorithms can be used to build predictive models for crime prediction, which are selected based on the characteristics of the data and the goals of the analysis.</a:t>
            </a:r>
          </a:p>
          <a:p>
            <a:pPr marL="457200" lvl="0" indent="-317500">
              <a:buSzPts val="1400"/>
              <a:buFont typeface="Calibri"/>
              <a:buChar char="●"/>
            </a:pPr>
            <a:endParaRPr lang="en-US" dirty="0"/>
          </a:p>
          <a:p>
            <a:pPr marL="457200" lvl="0" indent="-317500">
              <a:buSzPts val="1400"/>
              <a:buFont typeface="Calibri"/>
              <a:buChar char="●"/>
            </a:pPr>
            <a:r>
              <a:rPr lang="en-US" b="1" dirty="0">
                <a:latin typeface="+mn-lt"/>
                <a:ea typeface="Calibri"/>
                <a:cs typeface="Calibri"/>
                <a:sym typeface="Calibri"/>
              </a:rPr>
              <a:t>Model training :</a:t>
            </a:r>
            <a:r>
              <a:rPr lang="en-US" dirty="0">
                <a:latin typeface="+mn-lt"/>
                <a:ea typeface="Calibri"/>
                <a:cs typeface="Calibri"/>
                <a:sym typeface="Calibri"/>
              </a:rPr>
              <a:t> </a:t>
            </a:r>
            <a:r>
              <a:rPr lang="en-US" dirty="0"/>
              <a:t>Model training is used to identify patterns in criminal behavior and make predictions about future criminal activity.</a:t>
            </a:r>
          </a:p>
          <a:p>
            <a:pPr marL="457200" lvl="0" indent="-317500">
              <a:buSzPts val="1400"/>
              <a:buFont typeface="Calibri"/>
              <a:buChar char="●"/>
            </a:pPr>
            <a:endParaRPr lang="en-US" dirty="0"/>
          </a:p>
          <a:p>
            <a:pPr marL="457200" lvl="0" indent="-317500">
              <a:buSzPts val="1400"/>
              <a:buFont typeface="Calibri"/>
              <a:buChar char="●"/>
            </a:pPr>
            <a:r>
              <a:rPr lang="en-US" b="1" dirty="0">
                <a:latin typeface="+mn-lt"/>
                <a:ea typeface="Calibri"/>
                <a:cs typeface="Calibri"/>
                <a:sym typeface="Calibri"/>
              </a:rPr>
              <a:t>Model evaluation :</a:t>
            </a:r>
            <a:r>
              <a:rPr lang="en-US" dirty="0">
                <a:latin typeface="+mn-lt"/>
                <a:ea typeface="Calibri"/>
                <a:cs typeface="Calibri"/>
                <a:sym typeface="Calibri"/>
              </a:rPr>
              <a:t> </a:t>
            </a:r>
            <a:r>
              <a:rPr lang="en-US" dirty="0"/>
              <a:t>Model evaluation involves testing a model on a separate dataset to measure its accuracy and performance.</a:t>
            </a:r>
          </a:p>
          <a:p>
            <a:pPr marL="457200" lvl="0" indent="-317500">
              <a:buSzPts val="1400"/>
              <a:buFont typeface="Calibri"/>
              <a:buChar char="●"/>
            </a:pPr>
            <a:endParaRPr dirty="0">
              <a:latin typeface="+mn-lt"/>
              <a:ea typeface="Calibri"/>
              <a:cs typeface="Calibri"/>
              <a:sym typeface="Calibri"/>
            </a:endParaRPr>
          </a:p>
          <a:p>
            <a:pPr marL="457200" lvl="0" indent="-317500">
              <a:buSzPts val="1400"/>
              <a:buFont typeface="Calibri"/>
              <a:buChar char="●"/>
            </a:pPr>
            <a:r>
              <a:rPr lang="en-US" b="1" dirty="0">
                <a:latin typeface="+mn-lt"/>
                <a:ea typeface="Calibri"/>
                <a:cs typeface="Calibri"/>
                <a:sym typeface="Calibri"/>
              </a:rPr>
              <a:t>Deploymen</a:t>
            </a:r>
            <a:r>
              <a:rPr lang="en-US" dirty="0">
                <a:latin typeface="+mn-lt"/>
                <a:ea typeface="Calibri"/>
                <a:cs typeface="Calibri"/>
                <a:sym typeface="Calibri"/>
              </a:rPr>
              <a:t>t </a:t>
            </a:r>
            <a:r>
              <a:rPr lang="en-US" b="1" dirty="0">
                <a:latin typeface="+mn-lt"/>
                <a:ea typeface="Calibri"/>
                <a:cs typeface="Calibri"/>
                <a:sym typeface="Calibri"/>
              </a:rPr>
              <a:t>:</a:t>
            </a:r>
            <a:r>
              <a:rPr lang="en-US" dirty="0">
                <a:latin typeface="+mn-lt"/>
                <a:ea typeface="Calibri"/>
                <a:cs typeface="Calibri"/>
                <a:sym typeface="Calibri"/>
              </a:rPr>
              <a:t> </a:t>
            </a:r>
            <a:r>
              <a:rPr lang="en-US" dirty="0"/>
              <a:t>Law enforcement agencies can use the model to identify potential crime hotspots and prevent potential crimes.</a:t>
            </a:r>
            <a:endParaRPr dirty="0">
              <a:latin typeface="+mn-lt"/>
              <a:ea typeface="Calibri"/>
              <a:cs typeface="Calibri"/>
              <a:sym typeface="Calibr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5349925"/>
            <a:ext cx="1969391" cy="1153812"/>
          </a:xfrm>
          <a:prstGeom prst="ellipse">
            <a:avLst/>
          </a:prstGeom>
          <a:ln>
            <a:noFill/>
          </a:ln>
          <a:effectLst>
            <a:softEdge rad="1125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7"/>
          <p:cNvSpPr/>
          <p:nvPr/>
        </p:nvSpPr>
        <p:spPr>
          <a:xfrm>
            <a:off x="0" y="-63674"/>
            <a:ext cx="9144000" cy="685800"/>
          </a:xfrm>
          <a:prstGeom prst="rect">
            <a:avLst/>
          </a:prstGeom>
          <a:solidFill>
            <a:schemeClr val="accent6"/>
          </a:solidFill>
          <a:ln w="25400" cap="flat" cmpd="sng">
            <a:solidFill>
              <a:srgbClr val="B46D3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mn-lt"/>
                <a:ea typeface="Calibri"/>
                <a:cs typeface="Calibri"/>
                <a:sym typeface="Calibri"/>
              </a:rPr>
              <a:t>Hardware / Software Specification</a:t>
            </a:r>
            <a:endParaRPr sz="1400" b="0" i="0" u="none" strike="noStrike" cap="none">
              <a:solidFill>
                <a:srgbClr val="000000"/>
              </a:solidFill>
              <a:latin typeface="+mn-lt"/>
              <a:sym typeface="Arial"/>
            </a:endParaRPr>
          </a:p>
        </p:txBody>
      </p:sp>
      <p:sp>
        <p:nvSpPr>
          <p:cNvPr id="135" name="Google Shape;135;p7"/>
          <p:cNvSpPr txBox="1"/>
          <p:nvPr/>
        </p:nvSpPr>
        <p:spPr>
          <a:xfrm>
            <a:off x="124" y="2910811"/>
            <a:ext cx="91440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mn-lt"/>
              <a:ea typeface="Calibri"/>
              <a:cs typeface="Calibri"/>
              <a:sym typeface="Calibri"/>
            </a:endParaRPr>
          </a:p>
        </p:txBody>
      </p:sp>
      <p:sp>
        <p:nvSpPr>
          <p:cNvPr id="3" name="Text Placeholder 2">
            <a:extLst>
              <a:ext uri="{FF2B5EF4-FFF2-40B4-BE49-F238E27FC236}">
                <a16:creationId xmlns:a16="http://schemas.microsoft.com/office/drawing/2014/main" id="{DE69B39C-33BA-836A-101C-443CA18A5341}"/>
              </a:ext>
            </a:extLst>
          </p:cNvPr>
          <p:cNvSpPr>
            <a:spLocks noGrp="1"/>
          </p:cNvSpPr>
          <p:nvPr>
            <p:ph type="body" idx="1"/>
          </p:nvPr>
        </p:nvSpPr>
        <p:spPr/>
        <p:txBody>
          <a:bodyPr/>
          <a:lstStyle/>
          <a:p>
            <a:r>
              <a:rPr lang="en-US" dirty="0"/>
              <a:t>Python Programming language</a:t>
            </a:r>
          </a:p>
          <a:p>
            <a:r>
              <a:rPr lang="en-US" dirty="0" err="1"/>
              <a:t>Jupyter</a:t>
            </a:r>
            <a:r>
              <a:rPr lang="en-US" dirty="0"/>
              <a:t> Notebook</a:t>
            </a:r>
          </a:p>
          <a:p>
            <a:r>
              <a:rPr lang="en-IN" dirty="0"/>
              <a:t>scikit-learn</a:t>
            </a:r>
          </a:p>
          <a:p>
            <a:r>
              <a:rPr lang="en-IN" dirty="0" err="1"/>
              <a:t>Numpy</a:t>
            </a:r>
            <a:r>
              <a:rPr lang="en-IN" dirty="0"/>
              <a:t> </a:t>
            </a:r>
          </a:p>
          <a:p>
            <a:r>
              <a:rPr lang="en-IN" dirty="0"/>
              <a:t>Pandas</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5984" y="1754310"/>
            <a:ext cx="2610845" cy="2597176"/>
          </a:xfrm>
          <a:prstGeom prst="ellipse">
            <a:avLst/>
          </a:prstGeom>
          <a:ln>
            <a:noFill/>
          </a:ln>
          <a:effectLst>
            <a:softEdge rad="112500"/>
          </a:effectLst>
        </p:spPr>
      </p:pic>
      <p:sp>
        <p:nvSpPr>
          <p:cNvPr id="140" name="Google Shape;140;p8"/>
          <p:cNvSpPr/>
          <p:nvPr/>
        </p:nvSpPr>
        <p:spPr>
          <a:xfrm>
            <a:off x="0" y="-76200"/>
            <a:ext cx="9144000" cy="685800"/>
          </a:xfrm>
          <a:prstGeom prst="rect">
            <a:avLst/>
          </a:prstGeom>
          <a:solidFill>
            <a:schemeClr val="accent6"/>
          </a:solidFill>
          <a:ln w="25400" cap="flat" cmpd="sng">
            <a:solidFill>
              <a:srgbClr val="B46D3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mn-lt"/>
                <a:ea typeface="Calibri"/>
                <a:cs typeface="Calibri"/>
                <a:sym typeface="Calibri"/>
              </a:rPr>
              <a:t>Conclusion</a:t>
            </a:r>
            <a:endParaRPr sz="1400" b="0" i="0" u="none" strike="noStrike" cap="none">
              <a:solidFill>
                <a:srgbClr val="000000"/>
              </a:solidFill>
              <a:latin typeface="+mn-lt"/>
              <a:sym typeface="Arial"/>
            </a:endParaRPr>
          </a:p>
        </p:txBody>
      </p:sp>
      <p:sp>
        <p:nvSpPr>
          <p:cNvPr id="141" name="Google Shape;141;p8"/>
          <p:cNvSpPr txBox="1"/>
          <p:nvPr/>
        </p:nvSpPr>
        <p:spPr>
          <a:xfrm>
            <a:off x="1685498" y="1403502"/>
            <a:ext cx="5773004" cy="1908184"/>
          </a:xfrm>
          <a:prstGeom prst="rect">
            <a:avLst/>
          </a:prstGeom>
          <a:noFill/>
          <a:ln>
            <a:noFill/>
          </a:ln>
        </p:spPr>
        <p:txBody>
          <a:bodyPr spcFirstLastPara="1" wrap="square" lIns="91425" tIns="91425" rIns="91425" bIns="91425" anchor="t" anchorCtr="0">
            <a:spAutoFit/>
          </a:bodyPr>
          <a:lstStyle/>
          <a:p>
            <a:pPr lvl="0" algn="just"/>
            <a:r>
              <a:rPr lang="en-US" dirty="0">
                <a:latin typeface="+mn-lt"/>
                <a:ea typeface="Calibri"/>
                <a:cs typeface="Calibri"/>
                <a:sym typeface="Calibri"/>
              </a:rPr>
              <a:t>Data analysis and machine learning techniques can help law enforcement agencies prevent crime and improve public safety by analyzing crime data and identifying patterns in criminal behavior. Predictive models can be used to allocate resources and provide actionable information about where and when crimes are most likely to occur. The procedure for crime prediction involves data collection, preprocessing, feature engineering, model selection, training, evaluation, and deployment.</a:t>
            </a:r>
            <a:endParaRPr dirty="0">
              <a:latin typeface="+mn-lt"/>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781" y="3751640"/>
            <a:ext cx="3400424" cy="224313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9"/>
          <p:cNvSpPr/>
          <p:nvPr/>
        </p:nvSpPr>
        <p:spPr>
          <a:xfrm>
            <a:off x="0" y="-76200"/>
            <a:ext cx="9144000" cy="685800"/>
          </a:xfrm>
          <a:prstGeom prst="rect">
            <a:avLst/>
          </a:prstGeom>
          <a:solidFill>
            <a:schemeClr val="accent6"/>
          </a:solidFill>
          <a:ln w="25400" cap="flat" cmpd="sng">
            <a:solidFill>
              <a:srgbClr val="B46D3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mj-lt"/>
                <a:ea typeface="Calibri"/>
                <a:cs typeface="Calibri"/>
                <a:sym typeface="Calibri"/>
              </a:rPr>
              <a:t>References</a:t>
            </a:r>
            <a:endParaRPr sz="1400" b="0" i="0" u="none" strike="noStrike" cap="none">
              <a:solidFill>
                <a:srgbClr val="000000"/>
              </a:solidFill>
              <a:latin typeface="+mj-lt"/>
              <a:sym typeface="Arial"/>
            </a:endParaRPr>
          </a:p>
        </p:txBody>
      </p:sp>
      <p:sp>
        <p:nvSpPr>
          <p:cNvPr id="147" name="Google Shape;147;p9"/>
          <p:cNvSpPr txBox="1"/>
          <p:nvPr/>
        </p:nvSpPr>
        <p:spPr>
          <a:xfrm>
            <a:off x="559557" y="1290954"/>
            <a:ext cx="6851176" cy="3416290"/>
          </a:xfrm>
          <a:prstGeom prst="rect">
            <a:avLst/>
          </a:prstGeom>
          <a:noFill/>
          <a:ln>
            <a:noFill/>
          </a:ln>
        </p:spPr>
        <p:txBody>
          <a:bodyPr spcFirstLastPara="1" wrap="square" lIns="91425" tIns="91425" rIns="91425" bIns="91425" anchor="t" anchorCtr="0">
            <a:spAutoFit/>
          </a:bodyPr>
          <a:lstStyle/>
          <a:p>
            <a:pPr algn="just"/>
            <a:r>
              <a:rPr lang="en-US" dirty="0"/>
              <a:t>[1]. Lin, Y., Chen, T., Yu, L.: Using machine learning to assist crime prevention. In: 2017 sixth IIAI International Congress on Advanced Applied Science (IIAI-AAI) (2017)</a:t>
            </a:r>
          </a:p>
          <a:p>
            <a:pPr algn="just"/>
            <a:endParaRPr lang="en-US" b="1" dirty="0">
              <a:ea typeface="Calibri"/>
              <a:cs typeface="Calibri"/>
              <a:sym typeface="Calibri"/>
            </a:endParaRPr>
          </a:p>
          <a:p>
            <a:pPr algn="just"/>
            <a:r>
              <a:rPr lang="en-US" dirty="0"/>
              <a:t>[2]. </a:t>
            </a:r>
            <a:r>
              <a:rPr lang="en-US" dirty="0" err="1"/>
              <a:t>Munasinghe</a:t>
            </a:r>
            <a:r>
              <a:rPr lang="en-US" dirty="0"/>
              <a:t>, M., Perera, H., </a:t>
            </a:r>
            <a:r>
              <a:rPr lang="en-US" dirty="0" err="1"/>
              <a:t>Udeshini</a:t>
            </a:r>
            <a:r>
              <a:rPr lang="en-US" dirty="0"/>
              <a:t>, S., Weerasinghe, R.: Machine learning based criminal</a:t>
            </a:r>
          </a:p>
          <a:p>
            <a:pPr algn="just"/>
            <a:endParaRPr lang="en-US" dirty="0"/>
          </a:p>
          <a:p>
            <a:pPr algn="just"/>
            <a:r>
              <a:rPr lang="en-IN" dirty="0"/>
              <a:t>[3]. Chauhan, C., Sehgal, S.: A review: crime analysis exploitation </a:t>
            </a:r>
            <a:r>
              <a:rPr lang="en-IN" dirty="0" err="1"/>
              <a:t>dataprocessing</a:t>
            </a:r>
            <a:r>
              <a:rPr lang="en-IN" dirty="0"/>
              <a:t> techniques and algorithms, pp. 21–25 (2017). https://doi.org/10.1109/ccaa.2017.8229823 </a:t>
            </a:r>
          </a:p>
          <a:p>
            <a:pPr algn="just"/>
            <a:endParaRPr lang="en-IN" b="1" dirty="0"/>
          </a:p>
          <a:p>
            <a:pPr algn="just"/>
            <a:r>
              <a:rPr lang="en-US" dirty="0"/>
              <a:t>[5] Kerr, J.: Vancouver police go high tech to predict and prevent crime before it happens. Vancouver Courier, July 23, 2017. [Online] Available https://www.vancourier.com/news/vancou ver-police-gohigh-tech-topredict-and-prevent-crime-before-ithappens-1.21295288. Accessed</a:t>
            </a:r>
            <a:endParaRPr lang="en-US"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2597" y="2551941"/>
            <a:ext cx="3116479" cy="2092687"/>
          </a:xfrm>
          <a:prstGeom prst="ellipse">
            <a:avLst/>
          </a:prstGeom>
          <a:ln>
            <a:noFill/>
          </a:ln>
          <a:effectLst>
            <a:softEdge rad="112500"/>
          </a:effec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1032</Words>
  <Application>Microsoft Office PowerPoint</Application>
  <PresentationFormat>On-screen Show (4:3)</PresentationFormat>
  <Paragraphs>92</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Aditya Sangole</cp:lastModifiedBy>
  <cp:revision>18</cp:revision>
  <dcterms:modified xsi:type="dcterms:W3CDTF">2023-04-13T10:12:19Z</dcterms:modified>
</cp:coreProperties>
</file>