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Lst>
  <p:notesMasterIdLst>
    <p:notesMasterId r:id="rId11"/>
  </p:notesMasterIdLst>
  <p:sldIdLst>
    <p:sldId id="256"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Verdana" panose="020B0604030504040204" pitchFamily="3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184dd37a4a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2184dd37a4a_2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84dd37a4a_2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184dd37a4a_2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184dd37a4a_2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2184dd37a4a_2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184dd37a4a_2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2184dd37a4a_2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184dd37a4a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2184dd37a4a_2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184dd37a4a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2184dd37a4a_2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184dd37a4a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2184dd37a4a_2_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184dd37a4a_2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2184dd37a4a_2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8" name="Google Shape;58;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9" name="Google Shape;5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2" name="Google Shape;62;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6" name="Google Shape;66;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7" name="Google Shape;6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0" name="Google Shape;7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3" name="Google Shape;73;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4" name="Google Shape;74;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7" name="Google Shape;7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1" name="Google Shape;81;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2" name="Google Shape;82;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3" name="Google Shape;8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6" name="Google Shape;8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9" name="Google Shape;89;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0" name="Google Shape;9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youtu.be/hTCmL3S4Obw?si=Dq59D4ebLeYjWeDQ" TargetMode="External"/><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hyperlink" Target="https://www.worldscientific.com/doi/pdf/10.1142/S0218348X22401569"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4"/>
          <p:cNvSpPr/>
          <p:nvPr/>
        </p:nvSpPr>
        <p:spPr>
          <a:xfrm>
            <a:off x="21925" y="4917825"/>
            <a:ext cx="9122100" cy="2256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6" name="Google Shape;96;p24"/>
          <p:cNvPicPr preferRelativeResize="0"/>
          <p:nvPr/>
        </p:nvPicPr>
        <p:blipFill rotWithShape="1">
          <a:blip r:embed="rId3">
            <a:alphaModFix/>
          </a:blip>
          <a:srcRect/>
          <a:stretch/>
        </p:blipFill>
        <p:spPr>
          <a:xfrm>
            <a:off x="0" y="-68525"/>
            <a:ext cx="715125" cy="5212027"/>
          </a:xfrm>
          <a:prstGeom prst="rect">
            <a:avLst/>
          </a:prstGeom>
          <a:noFill/>
          <a:ln>
            <a:noFill/>
          </a:ln>
        </p:spPr>
      </p:pic>
      <p:pic>
        <p:nvPicPr>
          <p:cNvPr id="97" name="Google Shape;97;p24"/>
          <p:cNvPicPr preferRelativeResize="0"/>
          <p:nvPr/>
        </p:nvPicPr>
        <p:blipFill rotWithShape="1">
          <a:blip r:embed="rId4">
            <a:alphaModFix/>
          </a:blip>
          <a:srcRect/>
          <a:stretch/>
        </p:blipFill>
        <p:spPr>
          <a:xfrm>
            <a:off x="7983900" y="197150"/>
            <a:ext cx="819032" cy="656400"/>
          </a:xfrm>
          <a:prstGeom prst="rect">
            <a:avLst/>
          </a:prstGeom>
          <a:noFill/>
          <a:ln>
            <a:noFill/>
          </a:ln>
        </p:spPr>
      </p:pic>
      <p:pic>
        <p:nvPicPr>
          <p:cNvPr id="98" name="Google Shape;98;p24"/>
          <p:cNvPicPr preferRelativeResize="0"/>
          <p:nvPr/>
        </p:nvPicPr>
        <p:blipFill rotWithShape="1">
          <a:blip r:embed="rId5">
            <a:alphaModFix/>
          </a:blip>
          <a:srcRect/>
          <a:stretch/>
        </p:blipFill>
        <p:spPr>
          <a:xfrm>
            <a:off x="8118087" y="4204946"/>
            <a:ext cx="550657" cy="557136"/>
          </a:xfrm>
          <a:prstGeom prst="rect">
            <a:avLst/>
          </a:prstGeom>
          <a:noFill/>
          <a:ln>
            <a:noFill/>
          </a:ln>
        </p:spPr>
      </p:pic>
      <p:sp>
        <p:nvSpPr>
          <p:cNvPr id="99" name="Google Shape;99;p24"/>
          <p:cNvSpPr txBox="1"/>
          <p:nvPr/>
        </p:nvSpPr>
        <p:spPr>
          <a:xfrm>
            <a:off x="529936" y="173164"/>
            <a:ext cx="7128164"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en-US" sz="2800" b="1" i="0" u="none" strike="noStrike" cap="none" dirty="0" smtClean="0">
                <a:solidFill>
                  <a:srgbClr val="000000"/>
                </a:solidFill>
                <a:latin typeface="Times New Roman"/>
                <a:ea typeface="Times New Roman"/>
                <a:cs typeface="Times New Roman"/>
                <a:sym typeface="Times New Roman"/>
              </a:rPr>
              <a:t>Department of Artificial Intelligence</a:t>
            </a:r>
            <a:endParaRPr sz="2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50000"/>
              </a:lnSpc>
              <a:spcBef>
                <a:spcPts val="0"/>
              </a:spcBef>
              <a:spcAft>
                <a:spcPts val="0"/>
              </a:spcAft>
              <a:buClr>
                <a:srgbClr val="000000"/>
              </a:buClr>
              <a:buSzPts val="2000"/>
              <a:buFont typeface="Arial"/>
              <a:buNone/>
            </a:pPr>
            <a:r>
              <a:rPr lang="en-GB" sz="2000" b="1" i="0" u="none" strike="noStrike" cap="none" dirty="0">
                <a:solidFill>
                  <a:srgbClr val="000000"/>
                </a:solidFill>
                <a:latin typeface="Times New Roman"/>
                <a:ea typeface="Times New Roman"/>
                <a:cs typeface="Times New Roman"/>
                <a:sym typeface="Times New Roman"/>
              </a:rPr>
              <a:t>Session: </a:t>
            </a:r>
            <a:r>
              <a:rPr lang="en-GB" sz="2000" b="1" i="0" u="none" strike="noStrike" cap="none" dirty="0" smtClean="0">
                <a:solidFill>
                  <a:srgbClr val="000000"/>
                </a:solidFill>
                <a:latin typeface="Times New Roman"/>
                <a:ea typeface="Times New Roman"/>
                <a:cs typeface="Times New Roman"/>
                <a:sym typeface="Times New Roman"/>
              </a:rPr>
              <a:t>2023-2024</a:t>
            </a:r>
            <a:endParaRPr sz="1400" b="0" i="0" u="none" strike="noStrike" cap="none" dirty="0">
              <a:solidFill>
                <a:srgbClr val="000000"/>
              </a:solidFill>
              <a:latin typeface="Arial"/>
              <a:ea typeface="Arial"/>
              <a:cs typeface="Arial"/>
              <a:sym typeface="Arial"/>
            </a:endParaRPr>
          </a:p>
        </p:txBody>
      </p:sp>
      <p:sp>
        <p:nvSpPr>
          <p:cNvPr id="100" name="Google Shape;100;p24"/>
          <p:cNvSpPr txBox="1"/>
          <p:nvPr/>
        </p:nvSpPr>
        <p:spPr>
          <a:xfrm>
            <a:off x="849232" y="1870026"/>
            <a:ext cx="5468441" cy="6770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dirty="0">
                <a:solidFill>
                  <a:srgbClr val="940000"/>
                </a:solidFill>
                <a:latin typeface="Times New Roman"/>
                <a:ea typeface="Times New Roman"/>
                <a:cs typeface="Times New Roman"/>
                <a:sym typeface="Times New Roman"/>
              </a:rPr>
              <a:t>Title of the Project</a:t>
            </a:r>
            <a:r>
              <a:rPr lang="en-GB" sz="2000" b="1" i="0" u="none" strike="noStrike" cap="none" dirty="0" smtClean="0">
                <a:solidFill>
                  <a:srgbClr val="940000"/>
                </a:solidFill>
                <a:latin typeface="Times New Roman"/>
                <a:ea typeface="Times New Roman"/>
                <a:cs typeface="Times New Roman"/>
                <a:sym typeface="Times New Roman"/>
              </a:rPr>
              <a:t>:- Table Tennis Bat </a:t>
            </a:r>
            <a:r>
              <a:rPr lang="en-GB" sz="2000" b="1" dirty="0">
                <a:solidFill>
                  <a:srgbClr val="940000"/>
                </a:solidFill>
                <a:latin typeface="Times New Roman"/>
                <a:ea typeface="Times New Roman"/>
                <a:cs typeface="Times New Roman"/>
                <a:sym typeface="Times New Roman"/>
              </a:rPr>
              <a:t>D</a:t>
            </a:r>
            <a:r>
              <a:rPr lang="en-GB" sz="2000" b="1" i="0" u="none" strike="noStrike" cap="none" dirty="0" smtClean="0">
                <a:solidFill>
                  <a:srgbClr val="940000"/>
                </a:solidFill>
                <a:latin typeface="Times New Roman"/>
                <a:ea typeface="Times New Roman"/>
                <a:cs typeface="Times New Roman"/>
                <a:sym typeface="Times New Roman"/>
              </a:rPr>
              <a:t>etection</a:t>
            </a:r>
            <a:endParaRPr sz="2000" b="1" i="0" u="none" strike="noStrike" cap="none" dirty="0">
              <a:solidFill>
                <a:srgbClr val="94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rgbClr val="940000"/>
              </a:solidFill>
              <a:latin typeface="Times New Roman"/>
              <a:ea typeface="Times New Roman"/>
              <a:cs typeface="Times New Roman"/>
              <a:sym typeface="Times New Roman"/>
            </a:endParaRPr>
          </a:p>
        </p:txBody>
      </p:sp>
      <p:sp>
        <p:nvSpPr>
          <p:cNvPr id="101" name="Google Shape;101;p24"/>
          <p:cNvSpPr txBox="1"/>
          <p:nvPr/>
        </p:nvSpPr>
        <p:spPr>
          <a:xfrm>
            <a:off x="325025" y="2501526"/>
            <a:ext cx="3694185" cy="1651551"/>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Times New Roman"/>
                <a:ea typeface="Times New Roman"/>
                <a:cs typeface="Times New Roman"/>
                <a:sym typeface="Times New Roman"/>
              </a:rPr>
              <a:t>Presented By:</a:t>
            </a:r>
            <a:endParaRPr sz="1400" b="0" i="0" u="none" strike="noStrike" cap="none" dirty="0">
              <a:solidFill>
                <a:srgbClr val="000000"/>
              </a:solidFill>
              <a:latin typeface="Arial"/>
              <a:ea typeface="Arial"/>
              <a:cs typeface="Arial"/>
              <a:sym typeface="Arial"/>
            </a:endParaRPr>
          </a:p>
          <a:p>
            <a:pPr marL="914400" marR="0" lvl="1" indent="-457200" algn="l" rtl="0">
              <a:lnSpc>
                <a:spcPct val="100000"/>
              </a:lnSpc>
              <a:spcBef>
                <a:spcPts val="280"/>
              </a:spcBef>
              <a:spcAft>
                <a:spcPts val="0"/>
              </a:spcAft>
              <a:buClr>
                <a:srgbClr val="000000"/>
              </a:buClr>
              <a:buSzPts val="1400"/>
              <a:buFont typeface="Arial"/>
              <a:buAutoNum type="arabicPeriod"/>
            </a:pPr>
            <a:r>
              <a:rPr lang="en-GB" sz="1400" b="1" i="0" u="none" strike="noStrike" cap="none" dirty="0">
                <a:solidFill>
                  <a:srgbClr val="000000"/>
                </a:solidFill>
                <a:latin typeface="Times New Roman"/>
                <a:ea typeface="Times New Roman"/>
                <a:cs typeface="Times New Roman"/>
                <a:sym typeface="Times New Roman"/>
              </a:rPr>
              <a:t>Aditya Gupta (A_26)</a:t>
            </a:r>
            <a:endParaRPr sz="1400" b="1" i="0" u="none" strike="noStrike" cap="none" dirty="0">
              <a:solidFill>
                <a:srgbClr val="000000"/>
              </a:solidFill>
              <a:latin typeface="Times New Roman"/>
              <a:ea typeface="Times New Roman"/>
              <a:cs typeface="Times New Roman"/>
              <a:sym typeface="Times New Roman"/>
            </a:endParaRPr>
          </a:p>
          <a:p>
            <a:pPr marL="914400" marR="0" lvl="1" indent="-457200" algn="l" rtl="0">
              <a:lnSpc>
                <a:spcPct val="100000"/>
              </a:lnSpc>
              <a:spcBef>
                <a:spcPts val="280"/>
              </a:spcBef>
              <a:spcAft>
                <a:spcPts val="0"/>
              </a:spcAft>
              <a:buClr>
                <a:srgbClr val="000000"/>
              </a:buClr>
              <a:buSzPts val="1400"/>
              <a:buFont typeface="Arial"/>
              <a:buAutoNum type="arabicPeriod"/>
            </a:pPr>
            <a:r>
              <a:rPr lang="en-GB" sz="1400" b="1" i="0" u="none" strike="noStrike" cap="none" dirty="0">
                <a:solidFill>
                  <a:srgbClr val="000000"/>
                </a:solidFill>
                <a:latin typeface="Times New Roman"/>
                <a:ea typeface="Times New Roman"/>
                <a:cs typeface="Times New Roman"/>
                <a:sym typeface="Times New Roman"/>
              </a:rPr>
              <a:t>Abhishek </a:t>
            </a:r>
            <a:r>
              <a:rPr lang="en-GB" sz="1400" b="1" i="0" u="none" strike="noStrike" cap="none" dirty="0" err="1">
                <a:solidFill>
                  <a:srgbClr val="000000"/>
                </a:solidFill>
                <a:latin typeface="Times New Roman"/>
                <a:ea typeface="Times New Roman"/>
                <a:cs typeface="Times New Roman"/>
                <a:sym typeface="Times New Roman"/>
              </a:rPr>
              <a:t>Warambhe</a:t>
            </a:r>
            <a:r>
              <a:rPr lang="en-GB" sz="1400" b="1" i="0" u="none" strike="noStrike" cap="none" dirty="0">
                <a:solidFill>
                  <a:srgbClr val="000000"/>
                </a:solidFill>
                <a:latin typeface="Times New Roman"/>
                <a:ea typeface="Times New Roman"/>
                <a:cs typeface="Times New Roman"/>
                <a:sym typeface="Times New Roman"/>
              </a:rPr>
              <a:t> </a:t>
            </a:r>
            <a:r>
              <a:rPr lang="en-GB" sz="1400" b="1" i="0" u="none" strike="noStrike" cap="none" dirty="0">
                <a:solidFill>
                  <a:schemeClr val="dk1"/>
                </a:solidFill>
                <a:latin typeface="Times New Roman"/>
                <a:ea typeface="Times New Roman"/>
                <a:cs typeface="Times New Roman"/>
                <a:sym typeface="Times New Roman"/>
              </a:rPr>
              <a:t>(A_25</a:t>
            </a:r>
            <a:r>
              <a:rPr lang="en-GB" sz="1400" b="1" i="0" u="none" strike="noStrike" cap="none" dirty="0" smtClean="0">
                <a:solidFill>
                  <a:schemeClr val="dk1"/>
                </a:solidFill>
                <a:latin typeface="Times New Roman"/>
                <a:ea typeface="Times New Roman"/>
                <a:cs typeface="Times New Roman"/>
                <a:sym typeface="Times New Roman"/>
              </a:rPr>
              <a:t>)</a:t>
            </a:r>
          </a:p>
          <a:p>
            <a:pPr marL="914400" marR="0" lvl="1" indent="-457200" algn="l" rtl="0">
              <a:lnSpc>
                <a:spcPct val="100000"/>
              </a:lnSpc>
              <a:spcBef>
                <a:spcPts val="280"/>
              </a:spcBef>
              <a:spcAft>
                <a:spcPts val="0"/>
              </a:spcAft>
              <a:buClr>
                <a:srgbClr val="000000"/>
              </a:buClr>
              <a:buSzPts val="1400"/>
              <a:buFont typeface="Arial"/>
              <a:buAutoNum type="arabicPeriod"/>
            </a:pPr>
            <a:r>
              <a:rPr lang="en-GB" b="1" dirty="0" err="1" smtClean="0">
                <a:solidFill>
                  <a:schemeClr val="dk1"/>
                </a:solidFill>
                <a:latin typeface="Times New Roman"/>
                <a:cs typeface="Times New Roman"/>
                <a:sym typeface="Times New Roman"/>
              </a:rPr>
              <a:t>Aniket</a:t>
            </a:r>
            <a:r>
              <a:rPr lang="en-GB" b="1" dirty="0" smtClean="0">
                <a:solidFill>
                  <a:schemeClr val="dk1"/>
                </a:solidFill>
                <a:latin typeface="Times New Roman"/>
                <a:cs typeface="Times New Roman"/>
                <a:sym typeface="Times New Roman"/>
              </a:rPr>
              <a:t> Gaikwad(A_31)</a:t>
            </a:r>
            <a:endParaRPr sz="1400" b="0" i="0" u="none" strike="noStrike" cap="none" dirty="0">
              <a:solidFill>
                <a:srgbClr val="000000"/>
              </a:solidFill>
              <a:latin typeface="Arial"/>
              <a:ea typeface="Arial"/>
              <a:cs typeface="Arial"/>
              <a:sym typeface="Arial"/>
            </a:endParaRPr>
          </a:p>
          <a:p>
            <a:pPr marL="0" marR="0" lvl="1" indent="0" algn="l" rtl="0">
              <a:lnSpc>
                <a:spcPct val="100000"/>
              </a:lnSpc>
              <a:spcBef>
                <a:spcPts val="280"/>
              </a:spcBef>
              <a:spcAft>
                <a:spcPts val="0"/>
              </a:spcAft>
              <a:buClr>
                <a:srgbClr val="000000"/>
              </a:buClr>
              <a:buSzPts val="1400"/>
              <a:buFont typeface="Arial"/>
              <a:buNone/>
            </a:pPr>
            <a:r>
              <a:rPr lang="en-GB" sz="1400" b="1" i="0" u="none" strike="noStrike" cap="none" dirty="0">
                <a:solidFill>
                  <a:srgbClr val="000000"/>
                </a:solidFill>
                <a:latin typeface="Times New Roman"/>
                <a:ea typeface="Times New Roman"/>
                <a:cs typeface="Times New Roman"/>
                <a:sym typeface="Times New Roman"/>
              </a:rPr>
              <a:t>         </a:t>
            </a:r>
            <a:r>
              <a:rPr lang="en-GB" sz="1400" b="1" i="0" u="none" strike="noStrike" cap="none" dirty="0" smtClean="0">
                <a:solidFill>
                  <a:srgbClr val="000000"/>
                </a:solidFill>
                <a:latin typeface="Times New Roman"/>
                <a:ea typeface="Times New Roman"/>
                <a:cs typeface="Times New Roman"/>
                <a:sym typeface="Times New Roman"/>
              </a:rPr>
              <a:t> 4.        Aryan </a:t>
            </a:r>
            <a:r>
              <a:rPr lang="en-GB" sz="1400" b="1" i="0" u="none" strike="noStrike" cap="none" dirty="0" err="1">
                <a:solidFill>
                  <a:srgbClr val="000000"/>
                </a:solidFill>
                <a:latin typeface="Times New Roman"/>
                <a:ea typeface="Times New Roman"/>
                <a:cs typeface="Times New Roman"/>
                <a:sym typeface="Times New Roman"/>
              </a:rPr>
              <a:t>Ambare</a:t>
            </a:r>
            <a:r>
              <a:rPr lang="en-GB" sz="1400" b="1" i="0" u="none" strike="noStrike" cap="none" dirty="0">
                <a:solidFill>
                  <a:srgbClr val="000000"/>
                </a:solidFill>
                <a:latin typeface="Times New Roman"/>
                <a:ea typeface="Times New Roman"/>
                <a:cs typeface="Times New Roman"/>
                <a:sym typeface="Times New Roman"/>
              </a:rPr>
              <a:t> (A_36)</a:t>
            </a:r>
            <a:endParaRPr sz="1400" b="1" i="0" u="none" strike="noStrike" cap="none" dirty="0">
              <a:solidFill>
                <a:srgbClr val="000000"/>
              </a:solidFill>
              <a:latin typeface="Times New Roman"/>
              <a:ea typeface="Times New Roman"/>
              <a:cs typeface="Times New Roman"/>
              <a:sym typeface="Times New Roman"/>
            </a:endParaRPr>
          </a:p>
          <a:p>
            <a:pPr marL="0" marR="0" lvl="1" indent="0" algn="l" rtl="0">
              <a:lnSpc>
                <a:spcPct val="100000"/>
              </a:lnSpc>
              <a:spcBef>
                <a:spcPts val="280"/>
              </a:spcBef>
              <a:spcAft>
                <a:spcPts val="0"/>
              </a:spcAft>
              <a:buClr>
                <a:srgbClr val="000000"/>
              </a:buClr>
              <a:buSzPts val="1400"/>
              <a:buFont typeface="Arial"/>
              <a:buNone/>
            </a:pPr>
            <a:endParaRPr b="1" dirty="0">
              <a:latin typeface="Times New Roman"/>
              <a:ea typeface="Times New Roman"/>
              <a:cs typeface="Times New Roman"/>
              <a:sym typeface="Times New Roman"/>
            </a:endParaRPr>
          </a:p>
          <a:p>
            <a:pPr marL="457200" marR="0" lvl="1" indent="0" algn="l" rtl="0">
              <a:lnSpc>
                <a:spcPct val="100000"/>
              </a:lnSpc>
              <a:spcBef>
                <a:spcPts val="280"/>
              </a:spcBef>
              <a:spcAft>
                <a:spcPts val="0"/>
              </a:spcAft>
              <a:buClr>
                <a:srgbClr val="000000"/>
              </a:buClr>
              <a:buSzPts val="1400"/>
              <a:buFont typeface="Arial"/>
              <a:buNone/>
            </a:pPr>
            <a:endParaRPr sz="14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280"/>
              </a:spcBef>
              <a:spcAft>
                <a:spcPts val="0"/>
              </a:spcAft>
              <a:buClr>
                <a:srgbClr val="000000"/>
              </a:buClr>
              <a:buSzPts val="1400"/>
              <a:buFont typeface="Arial"/>
              <a:buNone/>
            </a:pPr>
            <a:endParaRPr sz="1400" b="1" i="0" u="none" strike="noStrike" cap="none" dirty="0">
              <a:solidFill>
                <a:srgbClr val="000000"/>
              </a:solidFill>
              <a:latin typeface="Times New Roman"/>
              <a:ea typeface="Times New Roman"/>
              <a:cs typeface="Times New Roman"/>
              <a:sym typeface="Times New Roman"/>
            </a:endParaRPr>
          </a:p>
        </p:txBody>
      </p:sp>
      <p:sp>
        <p:nvSpPr>
          <p:cNvPr id="102" name="Google Shape;102;p24"/>
          <p:cNvSpPr txBox="1"/>
          <p:nvPr/>
        </p:nvSpPr>
        <p:spPr>
          <a:xfrm>
            <a:off x="5605899" y="2595681"/>
            <a:ext cx="2455099" cy="1292134"/>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endParaRPr sz="1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306"/>
              </a:spcBef>
              <a:spcAft>
                <a:spcPts val="0"/>
              </a:spcAft>
              <a:buClr>
                <a:srgbClr val="000000"/>
              </a:buClr>
              <a:buSzPct val="100000"/>
              <a:buFont typeface="Arial"/>
              <a:buNone/>
            </a:pPr>
            <a:r>
              <a:rPr lang="en-GB" sz="1800" b="1" i="0" u="none" strike="noStrike" cap="none" dirty="0">
                <a:solidFill>
                  <a:srgbClr val="000000"/>
                </a:solidFill>
                <a:latin typeface="Times New Roman"/>
                <a:ea typeface="Times New Roman"/>
                <a:cs typeface="Times New Roman"/>
                <a:sym typeface="Times New Roman"/>
              </a:rPr>
              <a:t>Practical </a:t>
            </a:r>
            <a:r>
              <a:rPr lang="en-GB" sz="1800" b="1" i="0" u="none" strike="noStrike" cap="none" dirty="0" err="1">
                <a:solidFill>
                  <a:srgbClr val="000000"/>
                </a:solidFill>
                <a:latin typeface="Times New Roman"/>
                <a:ea typeface="Times New Roman"/>
                <a:cs typeface="Times New Roman"/>
                <a:sym typeface="Times New Roman"/>
              </a:rPr>
              <a:t>Incharge</a:t>
            </a:r>
            <a:endParaRPr sz="1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306"/>
              </a:spcBef>
              <a:spcAft>
                <a:spcPts val="0"/>
              </a:spcAft>
              <a:buClr>
                <a:srgbClr val="000000"/>
              </a:buClr>
              <a:buSzPct val="100000"/>
              <a:buFont typeface="Arial"/>
              <a:buNone/>
            </a:pPr>
            <a:r>
              <a:rPr lang="en-GB" sz="1800" dirty="0" err="1" smtClean="0">
                <a:latin typeface="Times New Roman"/>
                <a:ea typeface="Times New Roman"/>
                <a:cs typeface="Times New Roman"/>
                <a:sym typeface="Times New Roman"/>
              </a:rPr>
              <a:t>Harshita</a:t>
            </a:r>
            <a:r>
              <a:rPr lang="en-GB" sz="1800" dirty="0" smtClean="0">
                <a:latin typeface="Times New Roman"/>
                <a:ea typeface="Times New Roman"/>
                <a:cs typeface="Times New Roman"/>
                <a:sym typeface="Times New Roman"/>
              </a:rPr>
              <a:t> Mam</a:t>
            </a: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306"/>
              </a:spcBef>
              <a:spcAft>
                <a:spcPts val="0"/>
              </a:spcAft>
              <a:buClr>
                <a:srgbClr val="000000"/>
              </a:buClr>
              <a:buSzPct val="100000"/>
              <a:buFont typeface="Arial"/>
              <a:buNone/>
            </a:pPr>
            <a:r>
              <a:rPr lang="en-GB" sz="1800" b="0" i="0" u="none" strike="noStrike" cap="none" dirty="0">
                <a:solidFill>
                  <a:srgbClr val="000000"/>
                </a:solidFill>
                <a:latin typeface="Times New Roman"/>
                <a:ea typeface="Times New Roman"/>
                <a:cs typeface="Times New Roman"/>
                <a:sym typeface="Times New Roman"/>
              </a:rPr>
              <a:t>Designation</a:t>
            </a: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306"/>
              </a:spcBef>
              <a:spcAft>
                <a:spcPts val="0"/>
              </a:spcAft>
              <a:buClr>
                <a:srgbClr val="000000"/>
              </a:buClr>
              <a:buSzPct val="100000"/>
              <a:buFont typeface="Arial"/>
              <a:buNone/>
            </a:pPr>
            <a:r>
              <a:rPr lang="en-GB" sz="1800" b="0" i="0" u="none" strike="noStrike" cap="none" dirty="0">
                <a:solidFill>
                  <a:srgbClr val="000000"/>
                </a:solidFill>
                <a:latin typeface="Times New Roman"/>
                <a:ea typeface="Times New Roman"/>
                <a:cs typeface="Times New Roman"/>
                <a:sym typeface="Times New Roman"/>
              </a:rPr>
              <a:t>GHRCE , Nagpur </a:t>
            </a: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408"/>
              </a:spcBef>
              <a:spcAft>
                <a:spcPts val="0"/>
              </a:spcAft>
              <a:buClr>
                <a:srgbClr val="000000"/>
              </a:buClr>
              <a:buSzPct val="100000"/>
              <a:buFont typeface="Arial"/>
              <a:buNone/>
            </a:pPr>
            <a:endParaRPr sz="2400" b="1" i="0" u="none" strike="noStrike" cap="none" dirty="0">
              <a:solidFill>
                <a:srgbClr val="000000"/>
              </a:solidFill>
              <a:latin typeface="Times New Roman"/>
              <a:ea typeface="Times New Roman"/>
              <a:cs typeface="Times New Roman"/>
              <a:sym typeface="Times New Roman"/>
            </a:endParaRPr>
          </a:p>
        </p:txBody>
      </p:sp>
      <p:sp>
        <p:nvSpPr>
          <p:cNvPr id="103" name="Google Shape;103;p24"/>
          <p:cNvSpPr/>
          <p:nvPr/>
        </p:nvSpPr>
        <p:spPr>
          <a:xfrm>
            <a:off x="7323296" y="1104005"/>
            <a:ext cx="1345448" cy="30777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Times New Roman"/>
                <a:ea typeface="Times New Roman"/>
                <a:cs typeface="Times New Roman"/>
                <a:sym typeface="Times New Roman"/>
              </a:rPr>
              <a:t>Date </a:t>
            </a:r>
            <a:r>
              <a:rPr lang="en-GB" sz="1400" b="1" i="0" u="none" strike="noStrike" cap="none" dirty="0" smtClean="0">
                <a:solidFill>
                  <a:srgbClr val="000000"/>
                </a:solidFill>
                <a:latin typeface="Times New Roman"/>
                <a:ea typeface="Times New Roman"/>
                <a:cs typeface="Times New Roman"/>
                <a:sym typeface="Times New Roman"/>
              </a:rPr>
              <a:t>:</a:t>
            </a:r>
            <a:r>
              <a:rPr lang="en-GB" b="1" dirty="0" smtClean="0">
                <a:latin typeface="Times New Roman"/>
                <a:ea typeface="Times New Roman"/>
                <a:cs typeface="Times New Roman"/>
                <a:sym typeface="Times New Roman"/>
              </a:rPr>
              <a:t>05</a:t>
            </a:r>
            <a:r>
              <a:rPr lang="en-GB" sz="1400" b="1" i="0" u="none" strike="noStrike" cap="none" dirty="0" smtClean="0">
                <a:solidFill>
                  <a:srgbClr val="000000"/>
                </a:solidFill>
                <a:latin typeface="Times New Roman"/>
                <a:ea typeface="Times New Roman"/>
                <a:cs typeface="Times New Roman"/>
                <a:sym typeface="Times New Roman"/>
              </a:rPr>
              <a:t>/10/23  </a:t>
            </a:r>
            <a:endParaRPr sz="14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6"/>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6"/>
          <p:cNvSpPr txBox="1">
            <a:spLocks noGrp="1"/>
          </p:cNvSpPr>
          <p:nvPr>
            <p:ph type="title" idx="4294967295"/>
          </p:nvPr>
        </p:nvSpPr>
        <p:spPr>
          <a:xfrm>
            <a:off x="1558636" y="206568"/>
            <a:ext cx="4125074" cy="7617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2800"/>
              <a:buNone/>
            </a:pPr>
            <a:r>
              <a:rPr lang="en-GB" b="1" dirty="0">
                <a:latin typeface="Calibri" panose="020F0502020204030204" pitchFamily="34" charset="0"/>
                <a:ea typeface="Times New Roman"/>
                <a:cs typeface="Calibri" panose="020F0502020204030204" pitchFamily="34" charset="0"/>
                <a:sym typeface="Times New Roman"/>
              </a:rPr>
              <a:t>Project</a:t>
            </a:r>
            <a:r>
              <a:rPr lang="en-GB" b="1" dirty="0">
                <a:latin typeface="Times New Roman"/>
                <a:ea typeface="Times New Roman"/>
                <a:cs typeface="Times New Roman"/>
                <a:sym typeface="Times New Roman"/>
              </a:rPr>
              <a:t> Description</a:t>
            </a:r>
            <a:endParaRPr dirty="0"/>
          </a:p>
        </p:txBody>
      </p:sp>
      <p:pic>
        <p:nvPicPr>
          <p:cNvPr id="121" name="Google Shape;121;p26"/>
          <p:cNvPicPr preferRelativeResize="0"/>
          <p:nvPr/>
        </p:nvPicPr>
        <p:blipFill rotWithShape="1">
          <a:blip r:embed="rId3">
            <a:alphaModFix/>
          </a:blip>
          <a:srcRect/>
          <a:stretch/>
        </p:blipFill>
        <p:spPr>
          <a:xfrm>
            <a:off x="8410667" y="0"/>
            <a:ext cx="733358" cy="5143501"/>
          </a:xfrm>
          <a:prstGeom prst="rect">
            <a:avLst/>
          </a:prstGeom>
          <a:noFill/>
          <a:ln>
            <a:noFill/>
          </a:ln>
        </p:spPr>
      </p:pic>
      <p:pic>
        <p:nvPicPr>
          <p:cNvPr id="122" name="Google Shape;122;p26"/>
          <p:cNvPicPr preferRelativeResize="0"/>
          <p:nvPr/>
        </p:nvPicPr>
        <p:blipFill rotWithShape="1">
          <a:blip r:embed="rId4">
            <a:alphaModFix/>
          </a:blip>
          <a:srcRect/>
          <a:stretch/>
        </p:blipFill>
        <p:spPr>
          <a:xfrm>
            <a:off x="357975" y="197150"/>
            <a:ext cx="819032" cy="656400"/>
          </a:xfrm>
          <a:prstGeom prst="rect">
            <a:avLst/>
          </a:prstGeom>
          <a:noFill/>
          <a:ln>
            <a:noFill/>
          </a:ln>
        </p:spPr>
      </p:pic>
      <p:pic>
        <p:nvPicPr>
          <p:cNvPr id="123" name="Google Shape;123;p26"/>
          <p:cNvPicPr preferRelativeResize="0"/>
          <p:nvPr/>
        </p:nvPicPr>
        <p:blipFill rotWithShape="1">
          <a:blip r:embed="rId5">
            <a:alphaModFix/>
          </a:blip>
          <a:srcRect/>
          <a:stretch/>
        </p:blipFill>
        <p:spPr>
          <a:xfrm>
            <a:off x="492162" y="4286082"/>
            <a:ext cx="550657" cy="557136"/>
          </a:xfrm>
          <a:prstGeom prst="rect">
            <a:avLst/>
          </a:prstGeom>
          <a:noFill/>
          <a:ln>
            <a:noFill/>
          </a:ln>
        </p:spPr>
      </p:pic>
      <p:sp>
        <p:nvSpPr>
          <p:cNvPr id="124" name="Google Shape;124;p26"/>
          <p:cNvSpPr txBox="1"/>
          <p:nvPr/>
        </p:nvSpPr>
        <p:spPr>
          <a:xfrm>
            <a:off x="469303" y="1207536"/>
            <a:ext cx="8308043" cy="4707152"/>
          </a:xfrm>
          <a:prstGeom prst="rect">
            <a:avLst/>
          </a:prstGeom>
          <a:noFill/>
          <a:ln>
            <a:noFill/>
          </a:ln>
        </p:spPr>
        <p:txBody>
          <a:bodyPr spcFirstLastPara="1" wrap="square" lIns="91425" tIns="45700" rIns="91425" bIns="45700" anchor="t" anchorCtr="0">
            <a:normAutofit/>
          </a:bodyPr>
          <a:lstStyle/>
          <a:p>
            <a:pPr lvl="5" algn="just">
              <a:buSzPts val="1800"/>
            </a:pPr>
            <a:r>
              <a:rPr lang="en-GB" sz="1800" b="1" dirty="0" smtClean="0">
                <a:latin typeface="Times New Roman"/>
                <a:ea typeface="Times New Roman"/>
                <a:cs typeface="Times New Roman"/>
                <a:sym typeface="Times New Roman"/>
              </a:rPr>
              <a:t>        </a:t>
            </a:r>
            <a:r>
              <a:rPr lang="en-GB" sz="2000" b="1" dirty="0" smtClean="0">
                <a:solidFill>
                  <a:schemeClr val="accent4">
                    <a:lumMod val="50000"/>
                  </a:schemeClr>
                </a:solidFill>
                <a:latin typeface="Calibri" panose="020F0502020204030204" pitchFamily="34" charset="0"/>
                <a:ea typeface="Times New Roman"/>
                <a:cs typeface="Calibri" panose="020F0502020204030204" pitchFamily="34" charset="0"/>
                <a:sym typeface="Times New Roman"/>
              </a:rPr>
              <a:t>Objective:-</a:t>
            </a:r>
            <a:r>
              <a:rPr lang="en-GB" sz="1600" dirty="0" smtClean="0">
                <a:latin typeface="Calibri" panose="020F0502020204030204" pitchFamily="34" charset="0"/>
                <a:ea typeface="Times New Roman"/>
                <a:cs typeface="Calibri" panose="020F0502020204030204" pitchFamily="34" charset="0"/>
                <a:sym typeface="Times New Roman"/>
              </a:rPr>
              <a:t>T</a:t>
            </a:r>
            <a:r>
              <a:rPr lang="en-US" sz="1600" dirty="0" smtClean="0">
                <a:latin typeface="Calibri" panose="020F0502020204030204" pitchFamily="34" charset="0"/>
                <a:ea typeface="Times New Roman"/>
                <a:cs typeface="Calibri" panose="020F0502020204030204" pitchFamily="34" charset="0"/>
                <a:sym typeface="Times New Roman"/>
              </a:rPr>
              <a:t>he objective of this project is to design, develop, and implement a    sophisticated computer vision system that can accurately and efficiently detect the table tennis opponent's bat (paddle) in real-time during a game.</a:t>
            </a:r>
          </a:p>
          <a:p>
            <a:pPr lvl="5" algn="just">
              <a:buSzPts val="1800"/>
            </a:pPr>
            <a:endParaRPr lang="en-US" sz="160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a:p>
            <a:pPr lvl="5" algn="just">
              <a:buSzPts val="1800"/>
            </a:pPr>
            <a:r>
              <a:rPr lang="en-US" sz="1600" dirty="0" smtClean="0">
                <a:latin typeface="Calibri" panose="020F0502020204030204" pitchFamily="34" charset="0"/>
                <a:ea typeface="Times New Roman"/>
                <a:cs typeface="Calibri" panose="020F0502020204030204" pitchFamily="34" charset="0"/>
                <a:sym typeface="Times New Roman"/>
              </a:rPr>
              <a:t>          </a:t>
            </a:r>
            <a:r>
              <a:rPr lang="en-US" sz="2000" b="1" dirty="0">
                <a:solidFill>
                  <a:schemeClr val="accent4">
                    <a:lumMod val="50000"/>
                  </a:schemeClr>
                </a:solidFill>
                <a:latin typeface="Calibri" panose="020F0502020204030204" pitchFamily="34" charset="0"/>
                <a:ea typeface="Times New Roman"/>
                <a:cs typeface="Calibri" panose="020F0502020204030204" pitchFamily="34" charset="0"/>
                <a:sym typeface="Times New Roman"/>
              </a:rPr>
              <a:t>Scope:-</a:t>
            </a:r>
            <a:r>
              <a:rPr lang="en-US" sz="1600" dirty="0">
                <a:solidFill>
                  <a:schemeClr val="tx1"/>
                </a:solidFill>
                <a:latin typeface="Calibri" panose="020F0502020204030204" pitchFamily="34" charset="0"/>
                <a:ea typeface="Times New Roman"/>
                <a:cs typeface="Calibri" panose="020F0502020204030204" pitchFamily="34" charset="0"/>
                <a:sym typeface="Times New Roman"/>
              </a:rPr>
              <a:t>The scope of the project for table tennis opponent bat detection encompasses </a:t>
            </a:r>
            <a:r>
              <a:rPr lang="en-US" sz="1600" dirty="0" smtClean="0">
                <a:solidFill>
                  <a:schemeClr val="tx1"/>
                </a:solidFill>
                <a:latin typeface="Calibri" panose="020F0502020204030204" pitchFamily="34" charset="0"/>
                <a:ea typeface="Times New Roman"/>
                <a:cs typeface="Calibri" panose="020F0502020204030204" pitchFamily="34" charset="0"/>
                <a:sym typeface="Times New Roman"/>
              </a:rPr>
              <a:t>   various </a:t>
            </a:r>
            <a:r>
              <a:rPr lang="en-US" sz="1600" dirty="0">
                <a:solidFill>
                  <a:schemeClr val="tx1"/>
                </a:solidFill>
                <a:latin typeface="Calibri" panose="020F0502020204030204" pitchFamily="34" charset="0"/>
                <a:ea typeface="Times New Roman"/>
                <a:cs typeface="Calibri" panose="020F0502020204030204" pitchFamily="34" charset="0"/>
                <a:sym typeface="Times New Roman"/>
              </a:rPr>
              <a:t>technical and functional aspects, as outlined in the objective. To provide a clearer understanding, let's break down the project scope into specific components</a:t>
            </a:r>
            <a:r>
              <a:rPr lang="en-US" sz="1600" dirty="0" smtClean="0">
                <a:solidFill>
                  <a:schemeClr val="tx1"/>
                </a:solidFill>
                <a:latin typeface="Calibri" panose="020F0502020204030204" pitchFamily="34" charset="0"/>
                <a:ea typeface="Times New Roman"/>
                <a:cs typeface="Calibri" panose="020F0502020204030204" pitchFamily="34" charset="0"/>
                <a:sym typeface="Times New Roman"/>
              </a:rPr>
              <a:t>:</a:t>
            </a:r>
          </a:p>
          <a:p>
            <a:pPr lvl="5" algn="just">
              <a:buSzPts val="1800"/>
            </a:pPr>
            <a:r>
              <a:rPr lang="en-IN" sz="1600" dirty="0" smtClean="0">
                <a:solidFill>
                  <a:schemeClr val="tx1"/>
                </a:solidFill>
                <a:latin typeface="Calibri" panose="020F0502020204030204" pitchFamily="34" charset="0"/>
                <a:ea typeface="Times New Roman"/>
                <a:cs typeface="Calibri" panose="020F0502020204030204" pitchFamily="34" charset="0"/>
                <a:sym typeface="Times New Roman"/>
              </a:rPr>
              <a:t>        1.Computer </a:t>
            </a:r>
            <a:r>
              <a:rPr lang="en-IN" sz="1600" dirty="0">
                <a:solidFill>
                  <a:schemeClr val="tx1"/>
                </a:solidFill>
                <a:latin typeface="Calibri" panose="020F0502020204030204" pitchFamily="34" charset="0"/>
                <a:ea typeface="Times New Roman"/>
                <a:cs typeface="Calibri" panose="020F0502020204030204" pitchFamily="34" charset="0"/>
                <a:sym typeface="Times New Roman"/>
              </a:rPr>
              <a:t>Vision Model </a:t>
            </a:r>
            <a:r>
              <a:rPr lang="en-IN" sz="1600" dirty="0" smtClean="0">
                <a:solidFill>
                  <a:schemeClr val="tx1"/>
                </a:solidFill>
                <a:latin typeface="Calibri" panose="020F0502020204030204" pitchFamily="34" charset="0"/>
                <a:ea typeface="Times New Roman"/>
                <a:cs typeface="Calibri" panose="020F0502020204030204" pitchFamily="34" charset="0"/>
                <a:sym typeface="Times New Roman"/>
              </a:rPr>
              <a:t>Development.</a:t>
            </a:r>
          </a:p>
          <a:p>
            <a:pPr lvl="5" algn="just">
              <a:buSzPts val="1800"/>
            </a:pPr>
            <a:r>
              <a:rPr lang="en-IN" sz="1600" dirty="0" smtClean="0">
                <a:solidFill>
                  <a:schemeClr val="tx1"/>
                </a:solidFill>
                <a:latin typeface="Calibri" panose="020F0502020204030204" pitchFamily="34" charset="0"/>
                <a:ea typeface="Times New Roman"/>
                <a:cs typeface="Calibri" panose="020F0502020204030204" pitchFamily="34" charset="0"/>
                <a:sym typeface="Times New Roman"/>
              </a:rPr>
              <a:t>        2.Real-time </a:t>
            </a:r>
            <a:r>
              <a:rPr lang="en-IN" sz="1600" dirty="0">
                <a:solidFill>
                  <a:schemeClr val="tx1"/>
                </a:solidFill>
                <a:latin typeface="Calibri" panose="020F0502020204030204" pitchFamily="34" charset="0"/>
                <a:ea typeface="Times New Roman"/>
                <a:cs typeface="Calibri" panose="020F0502020204030204" pitchFamily="34" charset="0"/>
                <a:sym typeface="Times New Roman"/>
              </a:rPr>
              <a:t>Detection </a:t>
            </a:r>
            <a:r>
              <a:rPr lang="en-IN" sz="1600" dirty="0" smtClean="0">
                <a:solidFill>
                  <a:schemeClr val="tx1"/>
                </a:solidFill>
                <a:latin typeface="Calibri" panose="020F0502020204030204" pitchFamily="34" charset="0"/>
                <a:ea typeface="Times New Roman"/>
                <a:cs typeface="Calibri" panose="020F0502020204030204" pitchFamily="34" charset="0"/>
                <a:sym typeface="Times New Roman"/>
              </a:rPr>
              <a:t>System.</a:t>
            </a:r>
          </a:p>
          <a:p>
            <a:pPr lvl="5" algn="just">
              <a:buSzPts val="1800"/>
            </a:pPr>
            <a:r>
              <a:rPr lang="en-IN" sz="1600" dirty="0" smtClean="0">
                <a:solidFill>
                  <a:schemeClr val="tx1"/>
                </a:solidFill>
                <a:latin typeface="Calibri" panose="020F0502020204030204" pitchFamily="34" charset="0"/>
                <a:ea typeface="Times New Roman"/>
                <a:cs typeface="Calibri" panose="020F0502020204030204" pitchFamily="34" charset="0"/>
                <a:sym typeface="Times New Roman"/>
              </a:rPr>
              <a:t>        3.Object </a:t>
            </a:r>
            <a:r>
              <a:rPr lang="en-IN" sz="1600" dirty="0">
                <a:solidFill>
                  <a:schemeClr val="tx1"/>
                </a:solidFill>
                <a:latin typeface="Calibri" panose="020F0502020204030204" pitchFamily="34" charset="0"/>
                <a:ea typeface="Times New Roman"/>
                <a:cs typeface="Calibri" panose="020F0502020204030204" pitchFamily="34" charset="0"/>
                <a:sym typeface="Times New Roman"/>
              </a:rPr>
              <a:t>Tracking and </a:t>
            </a:r>
            <a:r>
              <a:rPr lang="en-IN" sz="1600" dirty="0" smtClean="0">
                <a:solidFill>
                  <a:schemeClr val="tx1"/>
                </a:solidFill>
                <a:latin typeface="Calibri" panose="020F0502020204030204" pitchFamily="34" charset="0"/>
                <a:ea typeface="Times New Roman"/>
                <a:cs typeface="Calibri" panose="020F0502020204030204" pitchFamily="34" charset="0"/>
                <a:sym typeface="Times New Roman"/>
              </a:rPr>
              <a:t>Analysis.</a:t>
            </a:r>
          </a:p>
          <a:p>
            <a:pPr lvl="5" algn="just">
              <a:buSzPts val="1800"/>
            </a:pPr>
            <a:endParaRPr lang="en-US" sz="1600" dirty="0">
              <a:solidFill>
                <a:schemeClr val="tx1"/>
              </a:solidFill>
              <a:latin typeface="Calibri" panose="020F0502020204030204" pitchFamily="34" charset="0"/>
              <a:ea typeface="Times New Roman"/>
              <a:cs typeface="Calibri" panose="020F0502020204030204" pitchFamily="34" charset="0"/>
              <a:sym typeface="Times New Roman"/>
            </a:endParaRPr>
          </a:p>
          <a:p>
            <a:pPr lvl="5" algn="just">
              <a:buSzPts val="1800"/>
            </a:pPr>
            <a:r>
              <a:rPr lang="en-US" sz="1600" dirty="0" smtClean="0">
                <a:solidFill>
                  <a:schemeClr val="tx1"/>
                </a:solidFill>
                <a:latin typeface="Calibri" panose="020F0502020204030204" pitchFamily="34" charset="0"/>
                <a:ea typeface="Times New Roman"/>
                <a:cs typeface="Calibri" panose="020F0502020204030204" pitchFamily="34" charset="0"/>
                <a:sym typeface="Times New Roman"/>
              </a:rPr>
              <a:t>          </a:t>
            </a:r>
            <a:endParaRPr lang="en-IN" sz="1600" dirty="0" smtClean="0">
              <a:solidFill>
                <a:schemeClr val="tx1"/>
              </a:solidFill>
              <a:latin typeface="Calibri" panose="020F0502020204030204" pitchFamily="34" charset="0"/>
              <a:ea typeface="Times New Roman"/>
              <a:cs typeface="Calibri" panose="020F0502020204030204" pitchFamily="34" charset="0"/>
              <a:sym typeface="Times New Roman"/>
            </a:endParaRPr>
          </a:p>
          <a:p>
            <a:pPr lvl="5" algn="just">
              <a:buSzPts val="1800"/>
            </a:pPr>
            <a:endParaRPr sz="1800" b="1" i="0" u="none" strike="noStrike" cap="none" dirty="0" smtClean="0">
              <a:solidFill>
                <a:schemeClr val="accent4">
                  <a:lumMod val="50000"/>
                </a:schemeClr>
              </a:solidFill>
              <a:latin typeface="Calibri" panose="020F0502020204030204" pitchFamily="34" charset="0"/>
              <a:ea typeface="Times New Roman"/>
              <a:cs typeface="Calibri" panose="020F0502020204030204" pitchFamily="34"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smtClean="0">
              <a:solidFill>
                <a:srgbClr val="000000"/>
              </a:solidFill>
              <a:latin typeface="Calibri" panose="020F0502020204030204" pitchFamily="34" charset="0"/>
              <a:ea typeface="Times New Roman"/>
              <a:cs typeface="Calibri" panose="020F0502020204030204" pitchFamily="34"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600" i="0" u="none" strike="noStrike" cap="none" dirty="0">
              <a:solidFill>
                <a:srgbClr val="000000"/>
              </a:solidFill>
              <a:latin typeface="Calibri" panose="020F0502020204030204" pitchFamily="34" charset="0"/>
              <a:ea typeface="Times New Roman"/>
              <a:cs typeface="Calibri" panose="020F0502020204030204" pitchFamily="34" charset="0"/>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title" idx="4294967295"/>
          </p:nvPr>
        </p:nvSpPr>
        <p:spPr>
          <a:xfrm>
            <a:off x="1790439" y="529015"/>
            <a:ext cx="3315600" cy="761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GB" b="1" dirty="0">
                <a:latin typeface="Calibri" panose="020F0502020204030204" pitchFamily="34" charset="0"/>
                <a:ea typeface="Times New Roman"/>
                <a:cs typeface="Calibri" panose="020F0502020204030204" pitchFamily="34" charset="0"/>
                <a:sym typeface="Times New Roman"/>
              </a:rPr>
              <a:t>Abstract</a:t>
            </a:r>
            <a:r>
              <a:rPr lang="en-GB" b="1" dirty="0">
                <a:latin typeface="Times New Roman"/>
                <a:ea typeface="Times New Roman"/>
                <a:cs typeface="Times New Roman"/>
                <a:sym typeface="Times New Roman"/>
              </a:rPr>
              <a:t> </a:t>
            </a:r>
            <a:endParaRPr b="1" dirty="0">
              <a:latin typeface="Times New Roman"/>
              <a:ea typeface="Times New Roman"/>
              <a:cs typeface="Times New Roman"/>
              <a:sym typeface="Times New Roman"/>
            </a:endParaRPr>
          </a:p>
        </p:txBody>
      </p:sp>
      <p:sp>
        <p:nvSpPr>
          <p:cNvPr id="130" name="Google Shape;130;p27"/>
          <p:cNvSpPr txBox="1">
            <a:spLocks noGrp="1"/>
          </p:cNvSpPr>
          <p:nvPr>
            <p:ph type="body" idx="4294967295"/>
          </p:nvPr>
        </p:nvSpPr>
        <p:spPr>
          <a:xfrm>
            <a:off x="898482" y="1517175"/>
            <a:ext cx="6467400" cy="2694300"/>
          </a:xfrm>
          <a:prstGeom prst="rect">
            <a:avLst/>
          </a:prstGeom>
          <a:noFill/>
          <a:ln>
            <a:noFill/>
          </a:ln>
        </p:spPr>
        <p:txBody>
          <a:bodyPr spcFirstLastPara="1" wrap="square" lIns="91425" tIns="91425" rIns="91425" bIns="91425" anchor="t" anchorCtr="0">
            <a:normAutofit/>
          </a:bodyPr>
          <a:lstStyle/>
          <a:p>
            <a:pPr lvl="0" indent="0">
              <a:lnSpc>
                <a:spcPct val="100000"/>
              </a:lnSpc>
              <a:spcBef>
                <a:spcPts val="400"/>
              </a:spcBef>
              <a:buClr>
                <a:schemeClr val="dk1"/>
              </a:buClr>
              <a:buSzPct val="48887"/>
              <a:buNone/>
            </a:pPr>
            <a:r>
              <a:rPr lang="en-US" dirty="0">
                <a:solidFill>
                  <a:schemeClr val="dk1"/>
                </a:solidFill>
                <a:latin typeface="Calibri"/>
                <a:ea typeface="Calibri"/>
                <a:cs typeface="Calibri"/>
                <a:sym typeface="Calibri"/>
              </a:rPr>
              <a:t>This project presents a comprehensive computer vision system designed to revolutionize the world of table tennis training and coaching by accurately detecting the opponent's bat (paddle) in real-time during matches and practice sessions. The primary goal of this system is to provide valuable insights into player performance, offer immediate feedback, and elevate the training experience to new heights.</a:t>
            </a:r>
            <a:endParaRPr dirty="0">
              <a:solidFill>
                <a:schemeClr val="dk1"/>
              </a:solidFill>
              <a:latin typeface="Montserrat"/>
              <a:ea typeface="Montserrat"/>
              <a:cs typeface="Montserrat"/>
              <a:sym typeface="Montserrat"/>
            </a:endParaRPr>
          </a:p>
        </p:txBody>
      </p:sp>
      <p:pic>
        <p:nvPicPr>
          <p:cNvPr id="131" name="Google Shape;131;p27"/>
          <p:cNvPicPr preferRelativeResize="0"/>
          <p:nvPr/>
        </p:nvPicPr>
        <p:blipFill rotWithShape="1">
          <a:blip r:embed="rId3">
            <a:alphaModFix/>
          </a:blip>
          <a:srcRect/>
          <a:stretch/>
        </p:blipFill>
        <p:spPr>
          <a:xfrm>
            <a:off x="6535150" y="0"/>
            <a:ext cx="2608852" cy="2517002"/>
          </a:xfrm>
          <a:prstGeom prst="rect">
            <a:avLst/>
          </a:prstGeom>
          <a:noFill/>
          <a:ln>
            <a:noFill/>
          </a:ln>
        </p:spPr>
      </p:pic>
      <p:pic>
        <p:nvPicPr>
          <p:cNvPr id="132" name="Google Shape;132;p27"/>
          <p:cNvPicPr preferRelativeResize="0"/>
          <p:nvPr/>
        </p:nvPicPr>
        <p:blipFill rotWithShape="1">
          <a:blip r:embed="rId4">
            <a:alphaModFix/>
          </a:blip>
          <a:srcRect/>
          <a:stretch/>
        </p:blipFill>
        <p:spPr>
          <a:xfrm>
            <a:off x="357975" y="197150"/>
            <a:ext cx="819032" cy="656400"/>
          </a:xfrm>
          <a:prstGeom prst="rect">
            <a:avLst/>
          </a:prstGeom>
          <a:noFill/>
          <a:ln>
            <a:noFill/>
          </a:ln>
        </p:spPr>
      </p:pic>
      <p:sp>
        <p:nvSpPr>
          <p:cNvPr id="133" name="Google Shape;133;p27"/>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27"/>
          <p:cNvPicPr preferRelativeResize="0"/>
          <p:nvPr/>
        </p:nvPicPr>
        <p:blipFill rotWithShape="1">
          <a:blip r:embed="rId5">
            <a:alphaModFix/>
          </a:blip>
          <a:srcRect/>
          <a:stretch/>
        </p:blipFill>
        <p:spPr>
          <a:xfrm>
            <a:off x="492162" y="4286082"/>
            <a:ext cx="550657" cy="557136"/>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a:spLocks noGrp="1"/>
          </p:cNvSpPr>
          <p:nvPr>
            <p:ph type="title" idx="4294967295"/>
          </p:nvPr>
        </p:nvSpPr>
        <p:spPr>
          <a:xfrm>
            <a:off x="1466544" y="144500"/>
            <a:ext cx="4779068" cy="761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11111"/>
              <a:buNone/>
            </a:pPr>
            <a:r>
              <a:rPr lang="en-GB" b="1" dirty="0">
                <a:latin typeface="Times New Roman"/>
                <a:ea typeface="Times New Roman"/>
                <a:cs typeface="Times New Roman"/>
                <a:sym typeface="Times New Roman"/>
              </a:rPr>
              <a:t>Tools </a:t>
            </a:r>
            <a:r>
              <a:rPr lang="en-GB" b="1" dirty="0">
                <a:latin typeface="Calibri" panose="020F0502020204030204" pitchFamily="34" charset="0"/>
                <a:ea typeface="Times New Roman"/>
                <a:cs typeface="Calibri" panose="020F0502020204030204" pitchFamily="34" charset="0"/>
                <a:sym typeface="Times New Roman"/>
              </a:rPr>
              <a:t>and</a:t>
            </a:r>
            <a:r>
              <a:rPr lang="en-GB" b="1" dirty="0">
                <a:latin typeface="Times New Roman"/>
                <a:ea typeface="Times New Roman"/>
                <a:cs typeface="Times New Roman"/>
                <a:sym typeface="Times New Roman"/>
              </a:rPr>
              <a:t> Technology Applied</a:t>
            </a:r>
            <a:endParaRPr b="1" dirty="0">
              <a:latin typeface="Times New Roman"/>
              <a:ea typeface="Times New Roman"/>
              <a:cs typeface="Times New Roman"/>
              <a:sym typeface="Times New Roman"/>
            </a:endParaRPr>
          </a:p>
        </p:txBody>
      </p:sp>
      <p:sp>
        <p:nvSpPr>
          <p:cNvPr id="140" name="Google Shape;140;p28"/>
          <p:cNvSpPr txBox="1">
            <a:spLocks noGrp="1"/>
          </p:cNvSpPr>
          <p:nvPr>
            <p:ph type="body" idx="4294967295"/>
          </p:nvPr>
        </p:nvSpPr>
        <p:spPr>
          <a:xfrm>
            <a:off x="1042819" y="980807"/>
            <a:ext cx="7259517" cy="3061482"/>
          </a:xfrm>
          <a:prstGeom prst="rect">
            <a:avLst/>
          </a:prstGeom>
          <a:noFill/>
          <a:ln>
            <a:noFill/>
          </a:ln>
        </p:spPr>
        <p:txBody>
          <a:bodyPr spcFirstLastPara="1" wrap="square" lIns="91425" tIns="91425" rIns="91425" bIns="91425" anchor="t" anchorCtr="0">
            <a:noAutofit/>
          </a:bodyPr>
          <a:lstStyle/>
          <a:p>
            <a:pPr marL="285750" indent="-285750">
              <a:lnSpc>
                <a:spcPct val="100000"/>
              </a:lnSpc>
              <a:spcAft>
                <a:spcPts val="1200"/>
              </a:spcAft>
              <a:buSzPct val="128571"/>
            </a:pPr>
            <a:r>
              <a:rPr lang="en-US" sz="1600" dirty="0">
                <a:solidFill>
                  <a:schemeClr val="tx1"/>
                </a:solidFill>
                <a:latin typeface="Calibri" panose="020F0502020204030204" pitchFamily="34" charset="0"/>
                <a:ea typeface="Montserrat"/>
                <a:cs typeface="Calibri" panose="020F0502020204030204" pitchFamily="34" charset="0"/>
                <a:sym typeface="Montserrat"/>
              </a:rPr>
              <a:t>Deep Learning Frameworks: We used deep learning frameworks for model development and training (</a:t>
            </a:r>
            <a:r>
              <a:rPr lang="en-US" sz="1600" dirty="0" err="1">
                <a:solidFill>
                  <a:schemeClr val="tx1"/>
                </a:solidFill>
                <a:latin typeface="Calibri" panose="020F0502020204030204" pitchFamily="34" charset="0"/>
                <a:ea typeface="Montserrat"/>
                <a:cs typeface="Calibri" panose="020F0502020204030204" pitchFamily="34" charset="0"/>
                <a:sym typeface="Montserrat"/>
              </a:rPr>
              <a:t>PyTorch</a:t>
            </a:r>
            <a:r>
              <a:rPr lang="en-US" sz="1600" dirty="0" smtClean="0">
                <a:solidFill>
                  <a:schemeClr val="tx1"/>
                </a:solidFill>
                <a:latin typeface="Calibri" panose="020F0502020204030204" pitchFamily="34" charset="0"/>
                <a:ea typeface="Montserrat"/>
                <a:cs typeface="Calibri" panose="020F0502020204030204" pitchFamily="34" charset="0"/>
                <a:sym typeface="Montserrat"/>
              </a:rPr>
              <a:t>).</a:t>
            </a:r>
          </a:p>
          <a:p>
            <a:pPr marL="285750" indent="-285750">
              <a:lnSpc>
                <a:spcPct val="100000"/>
              </a:lnSpc>
              <a:spcAft>
                <a:spcPts val="1200"/>
              </a:spcAft>
              <a:buSzPct val="128571"/>
            </a:pPr>
            <a:r>
              <a:rPr lang="en-US" sz="1600" dirty="0" smtClean="0">
                <a:solidFill>
                  <a:schemeClr val="tx1"/>
                </a:solidFill>
                <a:latin typeface="Calibri" panose="020F0502020204030204" pitchFamily="34" charset="0"/>
                <a:ea typeface="Montserrat"/>
                <a:cs typeface="Calibri" panose="020F0502020204030204" pitchFamily="34" charset="0"/>
                <a:sym typeface="Montserrat"/>
              </a:rPr>
              <a:t>Computer </a:t>
            </a:r>
            <a:r>
              <a:rPr lang="en-US" sz="1600" dirty="0">
                <a:solidFill>
                  <a:schemeClr val="tx1"/>
                </a:solidFill>
                <a:latin typeface="Calibri" panose="020F0502020204030204" pitchFamily="34" charset="0"/>
                <a:ea typeface="Montserrat"/>
                <a:cs typeface="Calibri" panose="020F0502020204030204" pitchFamily="34" charset="0"/>
                <a:sym typeface="Montserrat"/>
              </a:rPr>
              <a:t>Vision Libraries: Libraries like </a:t>
            </a:r>
            <a:r>
              <a:rPr lang="en-US" sz="1600" dirty="0" err="1">
                <a:solidFill>
                  <a:schemeClr val="tx1"/>
                </a:solidFill>
                <a:latin typeface="Calibri" panose="020F0502020204030204" pitchFamily="34" charset="0"/>
                <a:ea typeface="Montserrat"/>
                <a:cs typeface="Calibri" panose="020F0502020204030204" pitchFamily="34" charset="0"/>
                <a:sym typeface="Montserrat"/>
              </a:rPr>
              <a:t>OpenCV</a:t>
            </a:r>
            <a:r>
              <a:rPr lang="en-US" sz="1600" dirty="0">
                <a:solidFill>
                  <a:schemeClr val="tx1"/>
                </a:solidFill>
                <a:latin typeface="Calibri" panose="020F0502020204030204" pitchFamily="34" charset="0"/>
                <a:ea typeface="Montserrat"/>
                <a:cs typeface="Calibri" panose="020F0502020204030204" pitchFamily="34" charset="0"/>
                <a:sym typeface="Montserrat"/>
              </a:rPr>
              <a:t> (Open Source Computer Vision Library) are essential for tasks such as image and video preprocessing, object tracking, and real-time video processing</a:t>
            </a:r>
            <a:r>
              <a:rPr lang="en-US" sz="1600" dirty="0" smtClean="0">
                <a:solidFill>
                  <a:schemeClr val="tx1"/>
                </a:solidFill>
                <a:latin typeface="Calibri" panose="020F0502020204030204" pitchFamily="34" charset="0"/>
                <a:ea typeface="Montserrat"/>
                <a:cs typeface="Calibri" panose="020F0502020204030204" pitchFamily="34" charset="0"/>
                <a:sym typeface="Montserrat"/>
              </a:rPr>
              <a:t>.</a:t>
            </a:r>
          </a:p>
          <a:p>
            <a:pPr marL="285750" indent="-285750">
              <a:lnSpc>
                <a:spcPct val="100000"/>
              </a:lnSpc>
              <a:spcAft>
                <a:spcPts val="1200"/>
              </a:spcAft>
              <a:buSzPct val="128571"/>
            </a:pPr>
            <a:r>
              <a:rPr lang="en-US" sz="1600" dirty="0" smtClean="0">
                <a:solidFill>
                  <a:schemeClr val="tx1"/>
                </a:solidFill>
                <a:latin typeface="Calibri" panose="020F0502020204030204" pitchFamily="34" charset="0"/>
                <a:ea typeface="Montserrat"/>
                <a:cs typeface="Calibri" panose="020F0502020204030204" pitchFamily="34" charset="0"/>
                <a:sym typeface="Montserrat"/>
              </a:rPr>
              <a:t>Object </a:t>
            </a:r>
            <a:r>
              <a:rPr lang="en-US" sz="1600" dirty="0">
                <a:solidFill>
                  <a:schemeClr val="tx1"/>
                </a:solidFill>
                <a:latin typeface="Calibri" panose="020F0502020204030204" pitchFamily="34" charset="0"/>
                <a:ea typeface="Montserrat"/>
                <a:cs typeface="Calibri" panose="020F0502020204030204" pitchFamily="34" charset="0"/>
                <a:sym typeface="Montserrat"/>
              </a:rPr>
              <a:t>Detection Models: Pre-trained object detection models like YOLO (You Only Look Once</a:t>
            </a:r>
            <a:r>
              <a:rPr lang="en-US" sz="1600" dirty="0" smtClean="0">
                <a:solidFill>
                  <a:schemeClr val="tx1"/>
                </a:solidFill>
                <a:latin typeface="Calibri" panose="020F0502020204030204" pitchFamily="34" charset="0"/>
                <a:ea typeface="Montserrat"/>
                <a:cs typeface="Calibri" panose="020F0502020204030204" pitchFamily="34" charset="0"/>
                <a:sym typeface="Montserrat"/>
              </a:rPr>
              <a:t>).</a:t>
            </a:r>
          </a:p>
          <a:p>
            <a:pPr marL="285750" indent="-285750">
              <a:lnSpc>
                <a:spcPct val="100000"/>
              </a:lnSpc>
              <a:spcAft>
                <a:spcPts val="1200"/>
              </a:spcAft>
              <a:buSzPct val="128571"/>
            </a:pPr>
            <a:r>
              <a:rPr lang="en-US" sz="1600" dirty="0" smtClean="0">
                <a:solidFill>
                  <a:schemeClr val="tx1"/>
                </a:solidFill>
                <a:latin typeface="Calibri" panose="020F0502020204030204" pitchFamily="34" charset="0"/>
                <a:ea typeface="Montserrat"/>
                <a:cs typeface="Calibri" panose="020F0502020204030204" pitchFamily="34" charset="0"/>
                <a:sym typeface="Montserrat"/>
              </a:rPr>
              <a:t>Python</a:t>
            </a:r>
            <a:r>
              <a:rPr lang="en-US" sz="1600" dirty="0">
                <a:solidFill>
                  <a:schemeClr val="tx1"/>
                </a:solidFill>
                <a:latin typeface="Calibri" panose="020F0502020204030204" pitchFamily="34" charset="0"/>
                <a:ea typeface="Montserrat"/>
                <a:cs typeface="Calibri" panose="020F0502020204030204" pitchFamily="34" charset="0"/>
                <a:sym typeface="Montserrat"/>
              </a:rPr>
              <a:t>: Python is a versatile programming language commonly used in machine learning and computer vision projects. We used it for scripting and implementing various components of the project</a:t>
            </a:r>
            <a:r>
              <a:rPr lang="en-US" sz="1600" dirty="0" smtClean="0">
                <a:solidFill>
                  <a:schemeClr val="tx1"/>
                </a:solidFill>
                <a:latin typeface="Calibri" panose="020F0502020204030204" pitchFamily="34" charset="0"/>
                <a:ea typeface="Montserrat"/>
                <a:cs typeface="Calibri" panose="020F0502020204030204" pitchFamily="34" charset="0"/>
                <a:sym typeface="Montserrat"/>
              </a:rPr>
              <a:t>.</a:t>
            </a:r>
          </a:p>
          <a:p>
            <a:pPr marL="285750" indent="-285750">
              <a:lnSpc>
                <a:spcPct val="100000"/>
              </a:lnSpc>
              <a:spcAft>
                <a:spcPts val="1200"/>
              </a:spcAft>
              <a:buSzPct val="128571"/>
            </a:pPr>
            <a:r>
              <a:rPr lang="en-US" sz="1600" dirty="0" smtClean="0">
                <a:solidFill>
                  <a:schemeClr val="tx1"/>
                </a:solidFill>
                <a:latin typeface="Calibri" panose="020F0502020204030204" pitchFamily="34" charset="0"/>
                <a:ea typeface="Montserrat"/>
                <a:cs typeface="Calibri" panose="020F0502020204030204" pitchFamily="34" charset="0"/>
                <a:sym typeface="Montserrat"/>
              </a:rPr>
              <a:t>Machine </a:t>
            </a:r>
            <a:r>
              <a:rPr lang="en-US" sz="1600" dirty="0">
                <a:solidFill>
                  <a:schemeClr val="tx1"/>
                </a:solidFill>
                <a:latin typeface="Calibri" panose="020F0502020204030204" pitchFamily="34" charset="0"/>
                <a:ea typeface="Montserrat"/>
                <a:cs typeface="Calibri" panose="020F0502020204030204" pitchFamily="34" charset="0"/>
                <a:sym typeface="Montserrat"/>
              </a:rPr>
              <a:t>Learning Tools: Tools for data preprocessing, model evaluation, and </a:t>
            </a:r>
            <a:r>
              <a:rPr lang="en-US" sz="1600" dirty="0" err="1">
                <a:solidFill>
                  <a:schemeClr val="tx1"/>
                </a:solidFill>
                <a:latin typeface="Calibri" panose="020F0502020204030204" pitchFamily="34" charset="0"/>
                <a:ea typeface="Montserrat"/>
                <a:cs typeface="Calibri" panose="020F0502020204030204" pitchFamily="34" charset="0"/>
                <a:sym typeface="Montserrat"/>
              </a:rPr>
              <a:t>hyperparameter</a:t>
            </a:r>
            <a:r>
              <a:rPr lang="en-US" sz="1600" dirty="0">
                <a:solidFill>
                  <a:schemeClr val="tx1"/>
                </a:solidFill>
                <a:latin typeface="Calibri" panose="020F0502020204030204" pitchFamily="34" charset="0"/>
                <a:ea typeface="Montserrat"/>
                <a:cs typeface="Calibri" panose="020F0502020204030204" pitchFamily="34" charset="0"/>
                <a:sym typeface="Montserrat"/>
              </a:rPr>
              <a:t> tuning, such as </a:t>
            </a:r>
            <a:r>
              <a:rPr lang="en-US" sz="1600" dirty="0" err="1">
                <a:solidFill>
                  <a:schemeClr val="tx1"/>
                </a:solidFill>
                <a:latin typeface="Calibri" panose="020F0502020204030204" pitchFamily="34" charset="0"/>
                <a:ea typeface="Montserrat"/>
                <a:cs typeface="Calibri" panose="020F0502020204030204" pitchFamily="34" charset="0"/>
                <a:sym typeface="Montserrat"/>
              </a:rPr>
              <a:t>Scikit</a:t>
            </a:r>
            <a:r>
              <a:rPr lang="en-US" sz="1600" dirty="0">
                <a:solidFill>
                  <a:schemeClr val="tx1"/>
                </a:solidFill>
                <a:latin typeface="Calibri" panose="020F0502020204030204" pitchFamily="34" charset="0"/>
                <a:ea typeface="Montserrat"/>
                <a:cs typeface="Calibri" panose="020F0502020204030204" pitchFamily="34" charset="0"/>
                <a:sym typeface="Montserrat"/>
              </a:rPr>
              <a:t>-learn, can be valuable.</a:t>
            </a:r>
            <a:endParaRPr sz="1600" dirty="0">
              <a:solidFill>
                <a:schemeClr val="tx1"/>
              </a:solidFill>
              <a:latin typeface="Calibri" panose="020F0502020204030204" pitchFamily="34" charset="0"/>
              <a:ea typeface="Montserrat"/>
              <a:cs typeface="Calibri" panose="020F0502020204030204" pitchFamily="34" charset="0"/>
              <a:sym typeface="Montserrat"/>
            </a:endParaRPr>
          </a:p>
        </p:txBody>
      </p:sp>
      <p:pic>
        <p:nvPicPr>
          <p:cNvPr id="141" name="Google Shape;141;p28"/>
          <p:cNvPicPr preferRelativeResize="0"/>
          <p:nvPr/>
        </p:nvPicPr>
        <p:blipFill rotWithShape="1">
          <a:blip r:embed="rId3">
            <a:alphaModFix/>
          </a:blip>
          <a:srcRect/>
          <a:stretch/>
        </p:blipFill>
        <p:spPr>
          <a:xfrm>
            <a:off x="6535150" y="0"/>
            <a:ext cx="2608852" cy="2517002"/>
          </a:xfrm>
          <a:prstGeom prst="rect">
            <a:avLst/>
          </a:prstGeom>
          <a:noFill/>
          <a:ln>
            <a:noFill/>
          </a:ln>
        </p:spPr>
      </p:pic>
      <p:pic>
        <p:nvPicPr>
          <p:cNvPr id="142" name="Google Shape;142;p28"/>
          <p:cNvPicPr preferRelativeResize="0"/>
          <p:nvPr/>
        </p:nvPicPr>
        <p:blipFill rotWithShape="1">
          <a:blip r:embed="rId4">
            <a:alphaModFix/>
          </a:blip>
          <a:srcRect/>
          <a:stretch/>
        </p:blipFill>
        <p:spPr>
          <a:xfrm>
            <a:off x="357975" y="197150"/>
            <a:ext cx="819032" cy="656400"/>
          </a:xfrm>
          <a:prstGeom prst="rect">
            <a:avLst/>
          </a:prstGeom>
          <a:noFill/>
          <a:ln>
            <a:noFill/>
          </a:ln>
        </p:spPr>
      </p:pic>
      <p:sp>
        <p:nvSpPr>
          <p:cNvPr id="143" name="Google Shape;143;p28"/>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4" name="Google Shape;144;p28"/>
          <p:cNvPicPr preferRelativeResize="0"/>
          <p:nvPr/>
        </p:nvPicPr>
        <p:blipFill rotWithShape="1">
          <a:blip r:embed="rId5">
            <a:alphaModFix/>
          </a:blip>
          <a:srcRect/>
          <a:stretch/>
        </p:blipFill>
        <p:spPr>
          <a:xfrm>
            <a:off x="492162" y="4286082"/>
            <a:ext cx="550657" cy="557136"/>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idx="4294967295"/>
          </p:nvPr>
        </p:nvSpPr>
        <p:spPr>
          <a:xfrm>
            <a:off x="2250194" y="333279"/>
            <a:ext cx="3315600" cy="761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Clr>
                <a:schemeClr val="dk1"/>
              </a:buClr>
              <a:buSzPct val="111111"/>
              <a:buNone/>
            </a:pPr>
            <a:r>
              <a:rPr lang="en-GB" b="1" dirty="0">
                <a:latin typeface="Calibri" panose="020F0502020204030204" pitchFamily="34" charset="0"/>
                <a:ea typeface="Times New Roman"/>
                <a:cs typeface="Calibri" panose="020F0502020204030204" pitchFamily="34" charset="0"/>
                <a:sym typeface="Times New Roman"/>
              </a:rPr>
              <a:t>Module Description</a:t>
            </a:r>
            <a:br>
              <a:rPr lang="en-GB" b="1" dirty="0">
                <a:latin typeface="Calibri" panose="020F0502020204030204" pitchFamily="34" charset="0"/>
                <a:ea typeface="Times New Roman"/>
                <a:cs typeface="Calibri" panose="020F0502020204030204" pitchFamily="34" charset="0"/>
                <a:sym typeface="Times New Roman"/>
              </a:rPr>
            </a:br>
            <a:endParaRPr b="1" dirty="0">
              <a:latin typeface="Calibri" panose="020F0502020204030204" pitchFamily="34" charset="0"/>
              <a:ea typeface="Montserrat"/>
              <a:cs typeface="Calibri" panose="020F0502020204030204" pitchFamily="34" charset="0"/>
              <a:sym typeface="Montserrat"/>
            </a:endParaRPr>
          </a:p>
        </p:txBody>
      </p:sp>
      <p:sp>
        <p:nvSpPr>
          <p:cNvPr id="150" name="Google Shape;150;p29"/>
          <p:cNvSpPr txBox="1">
            <a:spLocks noGrp="1"/>
          </p:cNvSpPr>
          <p:nvPr>
            <p:ph type="body" idx="4294967295"/>
          </p:nvPr>
        </p:nvSpPr>
        <p:spPr>
          <a:xfrm>
            <a:off x="1147225" y="1192310"/>
            <a:ext cx="6467400" cy="3219300"/>
          </a:xfrm>
          <a:prstGeom prst="rect">
            <a:avLst/>
          </a:prstGeom>
          <a:noFill/>
          <a:ln>
            <a:noFill/>
          </a:ln>
        </p:spPr>
        <p:txBody>
          <a:bodyPr spcFirstLastPara="1" wrap="square" lIns="91425" tIns="91425" rIns="91425" bIns="91425" anchor="t" anchorCtr="0">
            <a:normAutofit/>
          </a:bodyPr>
          <a:lstStyle/>
          <a:p>
            <a:pPr marL="122835" lvl="0" indent="0" algn="just">
              <a:buClr>
                <a:srgbClr val="000000"/>
              </a:buClr>
              <a:buSzPct val="120000"/>
              <a:buNone/>
            </a:pPr>
            <a:r>
              <a:rPr lang="en-US" dirty="0">
                <a:solidFill>
                  <a:srgbClr val="000000"/>
                </a:solidFill>
                <a:latin typeface="Calibri" panose="020F0502020204030204" pitchFamily="34" charset="0"/>
                <a:ea typeface="Roboto"/>
                <a:cs typeface="Calibri" panose="020F0502020204030204" pitchFamily="34" charset="0"/>
                <a:sym typeface="Roboto"/>
              </a:rPr>
              <a:t>In the dynamic world of table tennis, every millisecond counts. To gain a competitive edge and take player performance analysis to the next level, we introduce a groundbreaking project focused on "Table Tennis Opponent Bat Detection." This initiative marries cutting-edge computer vision technology with the precision and artistry of table tennis, revolutionizing the way players train, coaches strategize, and enthusiasts experience the game.</a:t>
            </a:r>
            <a:endParaRPr dirty="0">
              <a:solidFill>
                <a:srgbClr val="000000"/>
              </a:solidFill>
              <a:latin typeface="Calibri" panose="020F0502020204030204" pitchFamily="34" charset="0"/>
              <a:ea typeface="Roboto"/>
              <a:cs typeface="Calibri" panose="020F0502020204030204" pitchFamily="34" charset="0"/>
              <a:sym typeface="Roboto"/>
            </a:endParaRPr>
          </a:p>
        </p:txBody>
      </p:sp>
      <p:pic>
        <p:nvPicPr>
          <p:cNvPr id="151" name="Google Shape;151;p29"/>
          <p:cNvPicPr preferRelativeResize="0"/>
          <p:nvPr/>
        </p:nvPicPr>
        <p:blipFill rotWithShape="1">
          <a:blip r:embed="rId3">
            <a:alphaModFix/>
          </a:blip>
          <a:srcRect/>
          <a:stretch/>
        </p:blipFill>
        <p:spPr>
          <a:xfrm>
            <a:off x="0" y="0"/>
            <a:ext cx="2068127" cy="2520023"/>
          </a:xfrm>
          <a:prstGeom prst="rect">
            <a:avLst/>
          </a:prstGeom>
          <a:noFill/>
          <a:ln>
            <a:noFill/>
          </a:ln>
        </p:spPr>
      </p:pic>
      <p:pic>
        <p:nvPicPr>
          <p:cNvPr id="152" name="Google Shape;152;p29"/>
          <p:cNvPicPr preferRelativeResize="0"/>
          <p:nvPr/>
        </p:nvPicPr>
        <p:blipFill rotWithShape="1">
          <a:blip r:embed="rId4">
            <a:alphaModFix/>
          </a:blip>
          <a:srcRect/>
          <a:stretch/>
        </p:blipFill>
        <p:spPr>
          <a:xfrm>
            <a:off x="7983900" y="197150"/>
            <a:ext cx="819032" cy="656400"/>
          </a:xfrm>
          <a:prstGeom prst="rect">
            <a:avLst/>
          </a:prstGeom>
          <a:noFill/>
          <a:ln>
            <a:noFill/>
          </a:ln>
        </p:spPr>
      </p:pic>
      <p:sp>
        <p:nvSpPr>
          <p:cNvPr id="153" name="Google Shape;153;p29"/>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4" name="Google Shape;154;p29"/>
          <p:cNvPicPr preferRelativeResize="0"/>
          <p:nvPr/>
        </p:nvPicPr>
        <p:blipFill rotWithShape="1">
          <a:blip r:embed="rId5">
            <a:alphaModFix/>
          </a:blip>
          <a:srcRect/>
          <a:stretch/>
        </p:blipFill>
        <p:spPr>
          <a:xfrm>
            <a:off x="8118087" y="4204946"/>
            <a:ext cx="550657" cy="557136"/>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idx="4294967295"/>
          </p:nvPr>
        </p:nvSpPr>
        <p:spPr>
          <a:xfrm>
            <a:off x="1710413" y="462900"/>
            <a:ext cx="3315600" cy="7617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Clr>
                <a:schemeClr val="dk1"/>
              </a:buClr>
              <a:buSzPct val="111111"/>
              <a:buNone/>
            </a:pPr>
            <a:r>
              <a:rPr lang="en-GB" b="1" dirty="0" smtClean="0">
                <a:latin typeface="Calibri" panose="020F0502020204030204" pitchFamily="34" charset="0"/>
                <a:ea typeface="Times New Roman"/>
                <a:cs typeface="Calibri" panose="020F0502020204030204" pitchFamily="34" charset="0"/>
                <a:sym typeface="Times New Roman"/>
              </a:rPr>
              <a:t>Conclusion</a:t>
            </a:r>
            <a:r>
              <a:rPr lang="en-GB" b="1" dirty="0">
                <a:latin typeface="Calibri" panose="020F0502020204030204" pitchFamily="34" charset="0"/>
                <a:ea typeface="Times New Roman"/>
                <a:cs typeface="Calibri" panose="020F0502020204030204" pitchFamily="34" charset="0"/>
                <a:sym typeface="Times New Roman"/>
              </a:rPr>
              <a:t/>
            </a:r>
            <a:br>
              <a:rPr lang="en-GB" b="1" dirty="0">
                <a:latin typeface="Calibri" panose="020F0502020204030204" pitchFamily="34" charset="0"/>
                <a:ea typeface="Times New Roman"/>
                <a:cs typeface="Calibri" panose="020F0502020204030204" pitchFamily="34" charset="0"/>
                <a:sym typeface="Times New Roman"/>
              </a:rPr>
            </a:br>
            <a:endParaRPr b="1" dirty="0">
              <a:latin typeface="Calibri" panose="020F0502020204030204" pitchFamily="34" charset="0"/>
              <a:ea typeface="Montserrat"/>
              <a:cs typeface="Calibri" panose="020F0502020204030204" pitchFamily="34" charset="0"/>
              <a:sym typeface="Montserrat"/>
            </a:endParaRPr>
          </a:p>
        </p:txBody>
      </p:sp>
      <p:sp>
        <p:nvSpPr>
          <p:cNvPr id="160" name="Google Shape;160;p30"/>
          <p:cNvSpPr txBox="1">
            <a:spLocks noGrp="1"/>
          </p:cNvSpPr>
          <p:nvPr>
            <p:ph type="body" idx="4294967295"/>
          </p:nvPr>
        </p:nvSpPr>
        <p:spPr>
          <a:xfrm>
            <a:off x="1405975" y="1224600"/>
            <a:ext cx="6467400" cy="3198600"/>
          </a:xfrm>
          <a:prstGeom prst="rect">
            <a:avLst/>
          </a:prstGeom>
          <a:noFill/>
          <a:ln>
            <a:noFill/>
          </a:ln>
        </p:spPr>
        <p:txBody>
          <a:bodyPr spcFirstLastPara="1" wrap="square" lIns="91425" tIns="91425" rIns="91425" bIns="91425" anchor="t" anchorCtr="0">
            <a:normAutofit/>
          </a:bodyPr>
          <a:lstStyle/>
          <a:p>
            <a:pPr marL="0" lvl="0" indent="0">
              <a:lnSpc>
                <a:spcPct val="100000"/>
              </a:lnSpc>
              <a:spcBef>
                <a:spcPts val="400"/>
              </a:spcBef>
              <a:buClr>
                <a:srgbClr val="333333"/>
              </a:buClr>
              <a:buSzPts val="2000"/>
              <a:buNone/>
            </a:pPr>
            <a:r>
              <a:rPr lang="en-US" dirty="0" smtClean="0">
                <a:solidFill>
                  <a:srgbClr val="232323"/>
                </a:solidFill>
                <a:highlight>
                  <a:schemeClr val="lt1"/>
                </a:highlight>
                <a:latin typeface="Calibri" panose="020F0502020204030204" pitchFamily="34" charset="0"/>
                <a:ea typeface="Verdana"/>
                <a:cs typeface="Calibri" panose="020F0502020204030204" pitchFamily="34" charset="0"/>
                <a:sym typeface="Verdana"/>
              </a:rPr>
              <a:t>The </a:t>
            </a:r>
            <a:r>
              <a:rPr lang="en-US" dirty="0">
                <a:solidFill>
                  <a:srgbClr val="232323"/>
                </a:solidFill>
                <a:highlight>
                  <a:schemeClr val="lt1"/>
                </a:highlight>
                <a:latin typeface="Calibri" panose="020F0502020204030204" pitchFamily="34" charset="0"/>
                <a:ea typeface="Verdana"/>
                <a:cs typeface="Calibri" panose="020F0502020204030204" pitchFamily="34" charset="0"/>
                <a:sym typeface="Verdana"/>
              </a:rPr>
              <a:t>project of Table Tennis Opponent Bat Detection represents a significant advancement in the world of table tennis training, coaching, and gameplay analysis. Through the integration of cutting-edge computer vision technology, real-time precision, and user-friendly interfaces, this project has the potential to reshape how table tennis is played and coached.</a:t>
            </a:r>
            <a:endParaRPr dirty="0">
              <a:latin typeface="Calibri" panose="020F0502020204030204" pitchFamily="34" charset="0"/>
              <a:cs typeface="Calibri" panose="020F0502020204030204" pitchFamily="34" charset="0"/>
            </a:endParaRPr>
          </a:p>
        </p:txBody>
      </p:sp>
      <p:pic>
        <p:nvPicPr>
          <p:cNvPr id="161" name="Google Shape;161;p30"/>
          <p:cNvPicPr preferRelativeResize="0"/>
          <p:nvPr/>
        </p:nvPicPr>
        <p:blipFill rotWithShape="1">
          <a:blip r:embed="rId3">
            <a:alphaModFix/>
          </a:blip>
          <a:srcRect/>
          <a:stretch/>
        </p:blipFill>
        <p:spPr>
          <a:xfrm>
            <a:off x="0" y="0"/>
            <a:ext cx="2068127" cy="2520023"/>
          </a:xfrm>
          <a:prstGeom prst="rect">
            <a:avLst/>
          </a:prstGeom>
          <a:noFill/>
          <a:ln>
            <a:noFill/>
          </a:ln>
        </p:spPr>
      </p:pic>
      <p:pic>
        <p:nvPicPr>
          <p:cNvPr id="162" name="Google Shape;162;p30"/>
          <p:cNvPicPr preferRelativeResize="0"/>
          <p:nvPr/>
        </p:nvPicPr>
        <p:blipFill rotWithShape="1">
          <a:blip r:embed="rId4">
            <a:alphaModFix/>
          </a:blip>
          <a:srcRect/>
          <a:stretch/>
        </p:blipFill>
        <p:spPr>
          <a:xfrm>
            <a:off x="7983900" y="197150"/>
            <a:ext cx="819032" cy="656400"/>
          </a:xfrm>
          <a:prstGeom prst="rect">
            <a:avLst/>
          </a:prstGeom>
          <a:noFill/>
          <a:ln>
            <a:noFill/>
          </a:ln>
        </p:spPr>
      </p:pic>
      <p:sp>
        <p:nvSpPr>
          <p:cNvPr id="163" name="Google Shape;163;p30"/>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4" name="Google Shape;164;p30"/>
          <p:cNvPicPr preferRelativeResize="0"/>
          <p:nvPr/>
        </p:nvPicPr>
        <p:blipFill rotWithShape="1">
          <a:blip r:embed="rId5">
            <a:alphaModFix/>
          </a:blip>
          <a:srcRect/>
          <a:stretch/>
        </p:blipFill>
        <p:spPr>
          <a:xfrm>
            <a:off x="8118087" y="4204946"/>
            <a:ext cx="550657" cy="557136"/>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idx="4294967295"/>
          </p:nvPr>
        </p:nvSpPr>
        <p:spPr>
          <a:xfrm>
            <a:off x="1832002" y="425597"/>
            <a:ext cx="3315600" cy="761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800"/>
              <a:buNone/>
            </a:pPr>
            <a:r>
              <a:rPr lang="en-GB" b="1" dirty="0" smtClean="0">
                <a:latin typeface="Calibri" panose="020F0502020204030204" pitchFamily="34" charset="0"/>
                <a:ea typeface="Montserrat"/>
                <a:cs typeface="Calibri" panose="020F0502020204030204" pitchFamily="34" charset="0"/>
                <a:sym typeface="Montserrat"/>
              </a:rPr>
              <a:t>Reference</a:t>
            </a:r>
            <a:endParaRPr b="1" dirty="0">
              <a:latin typeface="Calibri" panose="020F0502020204030204" pitchFamily="34" charset="0"/>
              <a:ea typeface="Montserrat"/>
              <a:cs typeface="Calibri" panose="020F0502020204030204" pitchFamily="34" charset="0"/>
              <a:sym typeface="Montserrat"/>
            </a:endParaRPr>
          </a:p>
        </p:txBody>
      </p:sp>
      <p:sp>
        <p:nvSpPr>
          <p:cNvPr id="170" name="Google Shape;170;p31"/>
          <p:cNvSpPr txBox="1">
            <a:spLocks noGrp="1"/>
          </p:cNvSpPr>
          <p:nvPr>
            <p:ph type="body" idx="4294967295"/>
          </p:nvPr>
        </p:nvSpPr>
        <p:spPr>
          <a:xfrm>
            <a:off x="1372176" y="1366590"/>
            <a:ext cx="6467400" cy="2706646"/>
          </a:xfrm>
          <a:prstGeom prst="rect">
            <a:avLst/>
          </a:prstGeom>
          <a:noFill/>
          <a:ln>
            <a:noFill/>
          </a:ln>
        </p:spPr>
        <p:txBody>
          <a:bodyPr spcFirstLastPara="1" wrap="square" lIns="91425" tIns="91425" rIns="91425" bIns="91425" anchor="t" anchorCtr="0">
            <a:normAutofit/>
          </a:bodyPr>
          <a:lstStyle/>
          <a:p>
            <a:pPr marL="0" lvl="0" indent="0">
              <a:spcAft>
                <a:spcPts val="1200"/>
              </a:spcAft>
              <a:buNone/>
            </a:pPr>
            <a:r>
              <a:rPr lang="en-IN" sz="1900" dirty="0">
                <a:solidFill>
                  <a:schemeClr val="dk1"/>
                </a:solidFill>
                <a:latin typeface="Calibri" panose="020F0502020204030204" pitchFamily="34" charset="0"/>
                <a:ea typeface="Montserrat"/>
                <a:cs typeface="Calibri" panose="020F0502020204030204" pitchFamily="34" charset="0"/>
                <a:sym typeface="Montserrat"/>
                <a:hlinkClick r:id="rId3"/>
              </a:rPr>
              <a:t>https://</a:t>
            </a:r>
            <a:r>
              <a:rPr lang="en-IN" sz="1900" dirty="0" smtClean="0">
                <a:solidFill>
                  <a:schemeClr val="dk1"/>
                </a:solidFill>
                <a:latin typeface="Calibri" panose="020F0502020204030204" pitchFamily="34" charset="0"/>
                <a:ea typeface="Montserrat"/>
                <a:cs typeface="Calibri" panose="020F0502020204030204" pitchFamily="34" charset="0"/>
                <a:sym typeface="Montserrat"/>
                <a:hlinkClick r:id="rId3"/>
              </a:rPr>
              <a:t>youtu.be/hTCmL3S4Obw?si=Dq59D4ebLeYjWeDQ</a:t>
            </a:r>
            <a:endParaRPr lang="en-IN" sz="1900" dirty="0" smtClean="0">
              <a:solidFill>
                <a:schemeClr val="dk1"/>
              </a:solidFill>
              <a:latin typeface="Calibri" panose="020F0502020204030204" pitchFamily="34" charset="0"/>
              <a:ea typeface="Montserrat"/>
              <a:cs typeface="Calibri" panose="020F0502020204030204" pitchFamily="34" charset="0"/>
              <a:sym typeface="Montserrat"/>
            </a:endParaRPr>
          </a:p>
          <a:p>
            <a:pPr marL="0" lvl="0" indent="0">
              <a:spcAft>
                <a:spcPts val="1200"/>
              </a:spcAft>
              <a:buNone/>
            </a:pPr>
            <a:endParaRPr lang="en-IN" sz="1900" dirty="0" smtClean="0">
              <a:solidFill>
                <a:schemeClr val="dk1"/>
              </a:solidFill>
              <a:latin typeface="Calibri" panose="020F0502020204030204" pitchFamily="34" charset="0"/>
              <a:ea typeface="Montserrat"/>
              <a:cs typeface="Calibri" panose="020F0502020204030204" pitchFamily="34" charset="0"/>
              <a:sym typeface="Montserrat"/>
            </a:endParaRPr>
          </a:p>
          <a:p>
            <a:pPr marL="0" lvl="0" indent="0">
              <a:spcAft>
                <a:spcPts val="1200"/>
              </a:spcAft>
              <a:buNone/>
            </a:pPr>
            <a:r>
              <a:rPr lang="en-IN" sz="1900" dirty="0">
                <a:solidFill>
                  <a:schemeClr val="dk1"/>
                </a:solidFill>
                <a:latin typeface="Calibri" panose="020F0502020204030204" pitchFamily="34" charset="0"/>
                <a:ea typeface="Montserrat"/>
                <a:cs typeface="Calibri" panose="020F0502020204030204" pitchFamily="34" charset="0"/>
                <a:sym typeface="Montserrat"/>
                <a:hlinkClick r:id="rId4"/>
              </a:rPr>
              <a:t>https://</a:t>
            </a:r>
            <a:r>
              <a:rPr lang="en-IN" sz="1900" dirty="0" smtClean="0">
                <a:solidFill>
                  <a:schemeClr val="dk1"/>
                </a:solidFill>
                <a:latin typeface="Calibri" panose="020F0502020204030204" pitchFamily="34" charset="0"/>
                <a:ea typeface="Montserrat"/>
                <a:cs typeface="Calibri" panose="020F0502020204030204" pitchFamily="34" charset="0"/>
                <a:sym typeface="Montserrat"/>
                <a:hlinkClick r:id="rId4"/>
              </a:rPr>
              <a:t>www.worldscientific.com/doi/pdf/10.1142/S0218348X22401569</a:t>
            </a:r>
            <a:endParaRPr lang="en-IN" sz="1900" dirty="0" smtClean="0">
              <a:solidFill>
                <a:schemeClr val="dk1"/>
              </a:solidFill>
              <a:latin typeface="Calibri" panose="020F0502020204030204" pitchFamily="34" charset="0"/>
              <a:ea typeface="Montserrat"/>
              <a:cs typeface="Calibri" panose="020F0502020204030204" pitchFamily="34" charset="0"/>
              <a:sym typeface="Montserrat"/>
            </a:endParaRPr>
          </a:p>
          <a:p>
            <a:pPr marL="0" lvl="0" indent="0">
              <a:spcAft>
                <a:spcPts val="1200"/>
              </a:spcAft>
              <a:buNone/>
            </a:pPr>
            <a:endParaRPr sz="1900" dirty="0">
              <a:solidFill>
                <a:schemeClr val="dk1"/>
              </a:solidFill>
              <a:latin typeface="Calibri" panose="020F0502020204030204" pitchFamily="34" charset="0"/>
              <a:ea typeface="Montserrat"/>
              <a:cs typeface="Calibri" panose="020F0502020204030204" pitchFamily="34" charset="0"/>
              <a:sym typeface="Montserrat"/>
            </a:endParaRPr>
          </a:p>
        </p:txBody>
      </p:sp>
      <p:pic>
        <p:nvPicPr>
          <p:cNvPr id="171" name="Google Shape;171;p31"/>
          <p:cNvPicPr preferRelativeResize="0"/>
          <p:nvPr/>
        </p:nvPicPr>
        <p:blipFill rotWithShape="1">
          <a:blip r:embed="rId5">
            <a:alphaModFix/>
          </a:blip>
          <a:srcRect/>
          <a:stretch/>
        </p:blipFill>
        <p:spPr>
          <a:xfrm>
            <a:off x="6535150" y="0"/>
            <a:ext cx="2608852" cy="2517002"/>
          </a:xfrm>
          <a:prstGeom prst="rect">
            <a:avLst/>
          </a:prstGeom>
          <a:noFill/>
          <a:ln>
            <a:noFill/>
          </a:ln>
        </p:spPr>
      </p:pic>
      <p:pic>
        <p:nvPicPr>
          <p:cNvPr id="172" name="Google Shape;172;p31"/>
          <p:cNvPicPr preferRelativeResize="0"/>
          <p:nvPr/>
        </p:nvPicPr>
        <p:blipFill rotWithShape="1">
          <a:blip r:embed="rId6">
            <a:alphaModFix/>
          </a:blip>
          <a:srcRect/>
          <a:stretch/>
        </p:blipFill>
        <p:spPr>
          <a:xfrm>
            <a:off x="357975" y="197150"/>
            <a:ext cx="819032" cy="656400"/>
          </a:xfrm>
          <a:prstGeom prst="rect">
            <a:avLst/>
          </a:prstGeom>
          <a:noFill/>
          <a:ln>
            <a:noFill/>
          </a:ln>
        </p:spPr>
      </p:pic>
      <p:sp>
        <p:nvSpPr>
          <p:cNvPr id="173" name="Google Shape;173;p31"/>
          <p:cNvSpPr/>
          <p:nvPr/>
        </p:nvSpPr>
        <p:spPr>
          <a:xfrm>
            <a:off x="-25" y="4917825"/>
            <a:ext cx="9144000" cy="2256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4" name="Google Shape;174;p31"/>
          <p:cNvPicPr preferRelativeResize="0"/>
          <p:nvPr/>
        </p:nvPicPr>
        <p:blipFill rotWithShape="1">
          <a:blip r:embed="rId7">
            <a:alphaModFix/>
          </a:blip>
          <a:srcRect/>
          <a:stretch/>
        </p:blipFill>
        <p:spPr>
          <a:xfrm>
            <a:off x="492162" y="4286082"/>
            <a:ext cx="550657" cy="557136"/>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p:nvPr/>
        </p:nvSpPr>
        <p:spPr>
          <a:xfrm>
            <a:off x="14225" y="1721850"/>
            <a:ext cx="9122100" cy="1699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32"/>
          <p:cNvSpPr txBox="1">
            <a:spLocks noGrp="1"/>
          </p:cNvSpPr>
          <p:nvPr>
            <p:ph type="ctrTitle"/>
          </p:nvPr>
        </p:nvSpPr>
        <p:spPr>
          <a:xfrm>
            <a:off x="1763550" y="2092950"/>
            <a:ext cx="5616900" cy="9576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5200"/>
              <a:buNone/>
            </a:pPr>
            <a:r>
              <a:rPr lang="en-GB" sz="3600" b="1">
                <a:solidFill>
                  <a:schemeClr val="lt1"/>
                </a:solidFill>
                <a:latin typeface="Montserrat"/>
                <a:ea typeface="Montserrat"/>
                <a:cs typeface="Montserrat"/>
                <a:sym typeface="Montserrat"/>
              </a:rPr>
              <a:t>Thank You!</a:t>
            </a:r>
            <a:endParaRPr sz="3600" b="1">
              <a:solidFill>
                <a:schemeClr val="lt1"/>
              </a:solidFill>
              <a:latin typeface="Montserrat"/>
              <a:ea typeface="Montserrat"/>
              <a:cs typeface="Montserrat"/>
              <a:sym typeface="Montserrat"/>
            </a:endParaRPr>
          </a:p>
        </p:txBody>
      </p:sp>
      <p:pic>
        <p:nvPicPr>
          <p:cNvPr id="181" name="Google Shape;181;p32"/>
          <p:cNvPicPr preferRelativeResize="0"/>
          <p:nvPr/>
        </p:nvPicPr>
        <p:blipFill rotWithShape="1">
          <a:blip r:embed="rId3">
            <a:alphaModFix/>
          </a:blip>
          <a:srcRect/>
          <a:stretch/>
        </p:blipFill>
        <p:spPr>
          <a:xfrm>
            <a:off x="357975" y="197150"/>
            <a:ext cx="819032" cy="656400"/>
          </a:xfrm>
          <a:prstGeom prst="rect">
            <a:avLst/>
          </a:prstGeom>
          <a:noFill/>
          <a:ln>
            <a:noFill/>
          </a:ln>
        </p:spPr>
      </p:pic>
      <p:pic>
        <p:nvPicPr>
          <p:cNvPr id="182" name="Google Shape;182;p32"/>
          <p:cNvPicPr preferRelativeResize="0"/>
          <p:nvPr/>
        </p:nvPicPr>
        <p:blipFill rotWithShape="1">
          <a:blip r:embed="rId4">
            <a:alphaModFix/>
          </a:blip>
          <a:srcRect/>
          <a:stretch/>
        </p:blipFill>
        <p:spPr>
          <a:xfrm>
            <a:off x="7305600" y="0"/>
            <a:ext cx="1838400" cy="5143501"/>
          </a:xfrm>
          <a:prstGeom prst="rect">
            <a:avLst/>
          </a:prstGeom>
          <a:noFill/>
          <a:ln>
            <a:noFill/>
          </a:ln>
        </p:spPr>
      </p:pic>
      <p:pic>
        <p:nvPicPr>
          <p:cNvPr id="183" name="Google Shape;183;p32"/>
          <p:cNvPicPr preferRelativeResize="0"/>
          <p:nvPr/>
        </p:nvPicPr>
        <p:blipFill rotWithShape="1">
          <a:blip r:embed="rId5">
            <a:alphaModFix/>
          </a:blip>
          <a:srcRect/>
          <a:stretch/>
        </p:blipFill>
        <p:spPr>
          <a:xfrm>
            <a:off x="492162" y="4286082"/>
            <a:ext cx="550657" cy="557136"/>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488</Words>
  <Application>Microsoft Office PowerPoint</Application>
  <PresentationFormat>On-screen Show (16:9)</PresentationFormat>
  <Paragraphs>42</Paragraphs>
  <Slides>8</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Verdana</vt:lpstr>
      <vt:lpstr>Times New Roman</vt:lpstr>
      <vt:lpstr>Montserrat</vt:lpstr>
      <vt:lpstr>Calibri</vt:lpstr>
      <vt:lpstr>Roboto</vt:lpstr>
      <vt:lpstr>Arial</vt:lpstr>
      <vt:lpstr>Simple Light</vt:lpstr>
      <vt:lpstr>Simple Light</vt:lpstr>
      <vt:lpstr>PowerPoint Presentation</vt:lpstr>
      <vt:lpstr>Project Description</vt:lpstr>
      <vt:lpstr>Abstract </vt:lpstr>
      <vt:lpstr>Tools and Technology Applied</vt:lpstr>
      <vt:lpstr>Module Description </vt:lpstr>
      <vt:lpstr>Conclusion </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dc:creator>
  <cp:lastModifiedBy>Aryan</cp:lastModifiedBy>
  <cp:revision>6</cp:revision>
  <dcterms:modified xsi:type="dcterms:W3CDTF">2023-10-05T19:04:26Z</dcterms:modified>
</cp:coreProperties>
</file>