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5" r:id="rId6"/>
    <p:sldId id="266" r:id="rId7"/>
  </p:sldIdLst>
  <p:sldSz cx="18288000" cy="10287000"/>
  <p:notesSz cx="6858000" cy="9144000"/>
  <p:embeddedFontLst>
    <p:embeddedFont>
      <p:font typeface="Lustria" panose="020B0604020202020204" charset="0"/>
      <p:regular r:id="rId8"/>
    </p:embeddedFont>
    <p:embeddedFont>
      <p:font typeface="Trebuchet MS" panose="020B0603020202020204" pitchFamily="34" charset="0"/>
      <p:regular r:id="rId9"/>
      <p:bold r:id="rId10"/>
      <p:italic r:id="rId11"/>
      <p:boldItalic r:id="rId12"/>
    </p:embeddedFont>
    <p:embeddedFont>
      <p:font typeface="Wingdings 3" panose="05040102010807070707" pitchFamily="18" charset="2"/>
      <p:regular r:id="rId13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4" d="100"/>
          <a:sy n="54" d="100"/>
        </p:scale>
        <p:origin x="754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5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12700"/>
            <a:ext cx="18288000" cy="10299701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60601" y="3606801"/>
            <a:ext cx="11650404" cy="2469453"/>
          </a:xfrm>
        </p:spPr>
        <p:txBody>
          <a:bodyPr anchor="b">
            <a:noAutofit/>
          </a:bodyPr>
          <a:lstStyle>
            <a:lvl1pPr algn="r">
              <a:defRPr sz="81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0601" y="6076250"/>
            <a:ext cx="11650404" cy="164534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429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114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800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486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184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3" y="914400"/>
            <a:ext cx="12895002" cy="5105400"/>
          </a:xfrm>
        </p:spPr>
        <p:txBody>
          <a:bodyPr anchor="ctr">
            <a:normAutofit/>
          </a:bodyPr>
          <a:lstStyle>
            <a:lvl1pPr algn="l">
              <a:defRPr sz="66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003" y="6705600"/>
            <a:ext cx="12895002" cy="2356443"/>
          </a:xfrm>
        </p:spPr>
        <p:txBody>
          <a:bodyPr anchor="ctr">
            <a:normAutofit/>
          </a:bodyPr>
          <a:lstStyle>
            <a:lvl1pPr marL="0" indent="0" algn="l">
              <a:buNone/>
              <a:defRPr sz="27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026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7001" y="914400"/>
            <a:ext cx="12141201" cy="4533900"/>
          </a:xfrm>
        </p:spPr>
        <p:txBody>
          <a:bodyPr anchor="ctr">
            <a:normAutofit/>
          </a:bodyPr>
          <a:lstStyle>
            <a:lvl1pPr algn="l">
              <a:defRPr sz="66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049209" y="5448300"/>
            <a:ext cx="10836786" cy="5715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85800" indent="0">
              <a:buFontTx/>
              <a:buNone/>
              <a:defRPr/>
            </a:lvl2pPr>
            <a:lvl3pPr marL="1371600" indent="0">
              <a:buFontTx/>
              <a:buNone/>
              <a:defRPr/>
            </a:lvl3pPr>
            <a:lvl4pPr marL="2057400" indent="0">
              <a:buFontTx/>
              <a:buNone/>
              <a:defRPr/>
            </a:lvl4pPr>
            <a:lvl5pPr marL="27432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003" y="6705600"/>
            <a:ext cx="12895002" cy="2356443"/>
          </a:xfrm>
        </p:spPr>
        <p:txBody>
          <a:bodyPr anchor="ctr">
            <a:normAutofit/>
          </a:bodyPr>
          <a:lstStyle>
            <a:lvl1pPr marL="0" indent="0" algn="l">
              <a:buNone/>
              <a:defRPr sz="27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812805" y="1185567"/>
            <a:ext cx="914400" cy="877164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/>
          <a:p>
            <a:pPr lvl="0"/>
            <a:r>
              <a:rPr lang="en-US" sz="12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3339517" y="4329834"/>
            <a:ext cx="914400" cy="877164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/>
          <a:p>
            <a:pPr lvl="0"/>
            <a:r>
              <a:rPr lang="en-US" sz="12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2700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544038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3" y="2897982"/>
            <a:ext cx="12895002" cy="3893190"/>
          </a:xfrm>
        </p:spPr>
        <p:txBody>
          <a:bodyPr anchor="b">
            <a:normAutofit/>
          </a:bodyPr>
          <a:lstStyle>
            <a:lvl1pPr algn="l">
              <a:defRPr sz="66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003" y="6791172"/>
            <a:ext cx="12895002" cy="2270871"/>
          </a:xfrm>
        </p:spPr>
        <p:txBody>
          <a:bodyPr anchor="t">
            <a:normAutofit/>
          </a:bodyPr>
          <a:lstStyle>
            <a:lvl1pPr marL="0" indent="0" algn="l">
              <a:buNone/>
              <a:defRPr sz="27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0524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7001" y="914400"/>
            <a:ext cx="12141201" cy="4533900"/>
          </a:xfrm>
        </p:spPr>
        <p:txBody>
          <a:bodyPr anchor="ctr">
            <a:normAutofit/>
          </a:bodyPr>
          <a:lstStyle>
            <a:lvl1pPr algn="l">
              <a:defRPr sz="66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15999" y="6019800"/>
            <a:ext cx="12895004" cy="771372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85800" indent="0">
              <a:buFontTx/>
              <a:buNone/>
              <a:defRPr/>
            </a:lvl2pPr>
            <a:lvl3pPr marL="1371600" indent="0">
              <a:buFontTx/>
              <a:buNone/>
              <a:defRPr/>
            </a:lvl3pPr>
            <a:lvl4pPr marL="2057400" indent="0">
              <a:buFontTx/>
              <a:buNone/>
              <a:defRPr/>
            </a:lvl4pPr>
            <a:lvl5pPr marL="27432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003" y="6791172"/>
            <a:ext cx="12895002" cy="2270871"/>
          </a:xfrm>
        </p:spPr>
        <p:txBody>
          <a:bodyPr anchor="t">
            <a:normAutofit/>
          </a:bodyPr>
          <a:lstStyle>
            <a:lvl1pPr marL="0" indent="0" algn="l">
              <a:buNone/>
              <a:defRPr sz="27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812805" y="1185567"/>
            <a:ext cx="914400" cy="877164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/>
          <a:p>
            <a:pPr lvl="0"/>
            <a:r>
              <a:rPr lang="en-US" sz="12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3339517" y="4329834"/>
            <a:ext cx="914400" cy="877164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/>
          <a:p>
            <a:pPr lvl="0"/>
            <a:r>
              <a:rPr lang="en-US" sz="12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661633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9" y="914400"/>
            <a:ext cx="12882305" cy="4533900"/>
          </a:xfrm>
        </p:spPr>
        <p:txBody>
          <a:bodyPr anchor="ctr">
            <a:normAutofit/>
          </a:bodyPr>
          <a:lstStyle>
            <a:lvl1pPr algn="l">
              <a:defRPr sz="66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15999" y="6019800"/>
            <a:ext cx="12895004" cy="771372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3600">
                <a:solidFill>
                  <a:schemeClr val="accent1"/>
                </a:solidFill>
              </a:defRPr>
            </a:lvl1pPr>
            <a:lvl2pPr marL="685800" indent="0">
              <a:buFontTx/>
              <a:buNone/>
              <a:defRPr/>
            </a:lvl2pPr>
            <a:lvl3pPr marL="1371600" indent="0">
              <a:buFontTx/>
              <a:buNone/>
              <a:defRPr/>
            </a:lvl3pPr>
            <a:lvl4pPr marL="2057400" indent="0">
              <a:buFontTx/>
              <a:buNone/>
              <a:defRPr/>
            </a:lvl4pPr>
            <a:lvl5pPr marL="27432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003" y="6791172"/>
            <a:ext cx="12895002" cy="2270871"/>
          </a:xfrm>
        </p:spPr>
        <p:txBody>
          <a:bodyPr anchor="t">
            <a:normAutofit/>
          </a:bodyPr>
          <a:lstStyle>
            <a:lvl1pPr marL="0" indent="0" algn="l">
              <a:buNone/>
              <a:defRPr sz="27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3984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3425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951510" y="914399"/>
            <a:ext cx="1957115" cy="787717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16003" y="914400"/>
            <a:ext cx="10590225" cy="78771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754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392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3" y="4051301"/>
            <a:ext cx="12895002" cy="2739872"/>
          </a:xfrm>
        </p:spPr>
        <p:txBody>
          <a:bodyPr anchor="b"/>
          <a:lstStyle>
            <a:lvl1pPr algn="l">
              <a:defRPr sz="6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003" y="6791172"/>
            <a:ext cx="12895002" cy="1290600"/>
          </a:xfrm>
        </p:spPr>
        <p:txBody>
          <a:bodyPr anchor="t"/>
          <a:lstStyle>
            <a:lvl1pPr marL="0" indent="0" algn="l">
              <a:buNone/>
              <a:defRPr sz="3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528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16002" y="3240884"/>
            <a:ext cx="6276053" cy="582115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34955" y="3240884"/>
            <a:ext cx="6276051" cy="5821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94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3618" y="3241475"/>
            <a:ext cx="6278435" cy="864393"/>
          </a:xfrm>
        </p:spPr>
        <p:txBody>
          <a:bodyPr anchor="b">
            <a:noAutofit/>
          </a:bodyPr>
          <a:lstStyle>
            <a:lvl1pPr marL="0" indent="0">
              <a:buNone/>
              <a:defRPr sz="3600" b="0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13618" y="4105868"/>
            <a:ext cx="6278435" cy="495617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32575" y="3241475"/>
            <a:ext cx="6278427" cy="864393"/>
          </a:xfrm>
        </p:spPr>
        <p:txBody>
          <a:bodyPr anchor="b">
            <a:noAutofit/>
          </a:bodyPr>
          <a:lstStyle>
            <a:lvl1pPr marL="0" indent="0">
              <a:buNone/>
              <a:defRPr sz="3600" b="0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32577" y="4105868"/>
            <a:ext cx="6278426" cy="495617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677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1" y="914400"/>
            <a:ext cx="12895002" cy="1981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200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57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1" y="2247906"/>
            <a:ext cx="5781792" cy="1917699"/>
          </a:xfrm>
        </p:spPr>
        <p:txBody>
          <a:bodyPr anchor="b">
            <a:normAutofit/>
          </a:bodyPr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40692" y="772387"/>
            <a:ext cx="6770312" cy="828965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16001" y="4165604"/>
            <a:ext cx="5781792" cy="3876674"/>
          </a:xfrm>
        </p:spPr>
        <p:txBody>
          <a:bodyPr>
            <a:normAutofit/>
          </a:bodyPr>
          <a:lstStyle>
            <a:lvl1pPr marL="0" indent="0">
              <a:buNone/>
              <a:defRPr sz="2100"/>
            </a:lvl1pPr>
            <a:lvl2pPr marL="685595" indent="0">
              <a:buNone/>
              <a:defRPr sz="2100"/>
            </a:lvl2pPr>
            <a:lvl3pPr marL="1371189" indent="0">
              <a:buNone/>
              <a:defRPr sz="1800"/>
            </a:lvl3pPr>
            <a:lvl4pPr marL="2056784" indent="0">
              <a:buNone/>
              <a:defRPr sz="1500"/>
            </a:lvl4pPr>
            <a:lvl5pPr marL="2742377" indent="0">
              <a:buNone/>
              <a:defRPr sz="1500"/>
            </a:lvl5pPr>
            <a:lvl6pPr marL="3427971" indent="0">
              <a:buNone/>
              <a:defRPr sz="1500"/>
            </a:lvl6pPr>
            <a:lvl7pPr marL="4113566" indent="0">
              <a:buNone/>
              <a:defRPr sz="1500"/>
            </a:lvl7pPr>
            <a:lvl8pPr marL="4799160" indent="0">
              <a:buNone/>
              <a:defRPr sz="1500"/>
            </a:lvl8pPr>
            <a:lvl9pPr marL="5484755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258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2" y="7200900"/>
            <a:ext cx="12895001" cy="85010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16001" y="914400"/>
            <a:ext cx="12895002" cy="576857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/>
            </a:lvl1pPr>
            <a:lvl2pPr marL="685800" indent="0">
              <a:buNone/>
              <a:defRPr sz="2400"/>
            </a:lvl2pPr>
            <a:lvl3pPr marL="1371600" indent="0">
              <a:buNone/>
              <a:defRPr sz="2400"/>
            </a:lvl3pPr>
            <a:lvl4pPr marL="2057400" indent="0">
              <a:buNone/>
              <a:defRPr sz="2400"/>
            </a:lvl4pPr>
            <a:lvl5pPr marL="2743200" indent="0">
              <a:buNone/>
              <a:defRPr sz="2400"/>
            </a:lvl5pPr>
            <a:lvl6pPr marL="3429000" indent="0">
              <a:buNone/>
              <a:defRPr sz="2400"/>
            </a:lvl6pPr>
            <a:lvl7pPr marL="4114800" indent="0">
              <a:buNone/>
              <a:defRPr sz="2400"/>
            </a:lvl7pPr>
            <a:lvl8pPr marL="4800600" indent="0">
              <a:buNone/>
              <a:defRPr sz="2400"/>
            </a:lvl8pPr>
            <a:lvl9pPr marL="548640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16002" y="8051007"/>
            <a:ext cx="12895001" cy="1011036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851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12700"/>
            <a:ext cx="18288000" cy="10299701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16001" y="914400"/>
            <a:ext cx="12895002" cy="19812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001" y="3240884"/>
            <a:ext cx="12895002" cy="5821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807700" y="9062044"/>
            <a:ext cx="1367909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16001" y="9062044"/>
            <a:ext cx="9446418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885995" y="9062044"/>
            <a:ext cx="1025009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50"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184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685800" rtl="0" eaLnBrk="1" latinLnBrk="0" hangingPunct="1">
        <a:spcBef>
          <a:spcPct val="0"/>
        </a:spcBef>
        <a:buNone/>
        <a:defRPr sz="54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514350" indent="-51435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1114425" indent="-428625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7145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24003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30861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37719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44577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51435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58293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40166" y="2056142"/>
            <a:ext cx="16317160" cy="1552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145"/>
              </a:lnSpc>
            </a:pPr>
            <a:r>
              <a:rPr lang="en-US" sz="5121" u="sng" dirty="0">
                <a:solidFill>
                  <a:srgbClr val="000000"/>
                </a:solidFill>
                <a:latin typeface="Lustria"/>
                <a:ea typeface="Lustria"/>
                <a:cs typeface="Lustria"/>
                <a:sym typeface="Lustria"/>
              </a:rPr>
              <a:t>ChatGPT: Unraveling user Challenges &amp; Proposing Targeted Improvements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2590800" y="4762500"/>
            <a:ext cx="13471651" cy="9963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926"/>
              </a:lnSpc>
            </a:pPr>
            <a:r>
              <a:rPr lang="en-US" sz="4562" u="sng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Presented by</a:t>
            </a:r>
            <a:r>
              <a:rPr lang="en-US" sz="4562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	Harsh Bande &amp; Aniket Gaikwad</a:t>
            </a:r>
          </a:p>
          <a:p>
            <a:pPr algn="l">
              <a:lnSpc>
                <a:spcPts val="2356"/>
              </a:lnSpc>
            </a:pPr>
            <a:endParaRPr lang="en-US" sz="4562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" name="Freeform 4"/>
          <p:cNvSpPr/>
          <p:nvPr/>
        </p:nvSpPr>
        <p:spPr>
          <a:xfrm>
            <a:off x="15978499" y="312006"/>
            <a:ext cx="1557654" cy="1433387"/>
          </a:xfrm>
          <a:custGeom>
            <a:avLst/>
            <a:gdLst/>
            <a:ahLst/>
            <a:cxnLst/>
            <a:rect l="l" t="t" r="r" b="b"/>
            <a:pathLst>
              <a:path w="1557654" h="1433387">
                <a:moveTo>
                  <a:pt x="0" y="0"/>
                </a:moveTo>
                <a:lnTo>
                  <a:pt x="1557655" y="0"/>
                </a:lnTo>
                <a:lnTo>
                  <a:pt x="1557655" y="1433388"/>
                </a:lnTo>
                <a:lnTo>
                  <a:pt x="0" y="143338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902955" y="823912"/>
            <a:ext cx="15884711" cy="809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31"/>
              </a:lnSpc>
            </a:pPr>
            <a:r>
              <a:rPr lang="en-US" sz="4693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 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99688" y="2407659"/>
            <a:ext cx="15894170" cy="4488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528"/>
              </a:lnSpc>
              <a:spcBef>
                <a:spcPct val="0"/>
              </a:spcBef>
            </a:pPr>
            <a:endParaRPr lang="en-US" sz="3267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0CD2CE18-DD24-13D2-E71F-78A02EC5F4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2050345"/>
            <a:ext cx="13106400" cy="61863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ChatGPT: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 advanced AI language model by OpenAI.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Versatile Applications: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Used for answering questions, content creation, and conversational support.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Training: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Trained on diverse datasets for contextually relevant responses.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 Interaction: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Enhances communication, automates tasks, and provides information.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128072" y="784158"/>
            <a:ext cx="8333780" cy="6319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84"/>
              </a:lnSpc>
              <a:spcBef>
                <a:spcPct val="0"/>
              </a:spcBef>
            </a:pPr>
            <a:r>
              <a:rPr lang="en-US" sz="3967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NLP  APPLICATION IN CHATGPT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4092CD1-491E-2643-765A-F970551D63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2552700"/>
            <a:ext cx="13944600" cy="6001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Understanding Meaning: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Uses advanced algorithms to analyze and interpret word and sentence semantics.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Contextual Awareness: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Maintains conversation flow by processing previous interactions for coherent responses.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Sentiment Analysis: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Recognizes positive, negative, or neutral tones to tailor responses.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Emotion Detection: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Identifies emotional cues (happiness, frustration, sadness) for empathetic replies.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524827" y="1000125"/>
            <a:ext cx="6828592" cy="6319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84"/>
              </a:lnSpc>
              <a:spcBef>
                <a:spcPct val="0"/>
              </a:spcBef>
            </a:pPr>
            <a:r>
              <a:rPr lang="en-US" sz="3967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EVOLUTION OF  CHATGPT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431321" y="1479683"/>
            <a:ext cx="17015604" cy="4488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528"/>
              </a:lnSpc>
            </a:pPr>
            <a:endParaRPr lang="en-US" sz="3267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C5AB199-9A9C-C5C2-7F79-48F3BBFC5A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2420966"/>
            <a:ext cx="14325600" cy="6494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GPT-1 (2018):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First iteration of Generative Pre-trained Transformer. </a:t>
            </a:r>
          </a:p>
          <a:p>
            <a:pPr marL="457200" marR="0" lvl="1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Focused on pre-training a transformer model on diverse text. </a:t>
            </a:r>
          </a:p>
          <a:p>
            <a:pPr marL="457200" marR="0" lvl="1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GPT-2 (2019):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Scaled up with 1.5 billion parameters. </a:t>
            </a:r>
          </a:p>
          <a:p>
            <a:pPr marL="457200" marR="0" lvl="1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Improved text generation, coherence, and context understanding. </a:t>
            </a:r>
          </a:p>
          <a:p>
            <a:pPr marL="457200" marR="0" lvl="1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GPT-3 (2020):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Massive scale-up to 175 billion parameters. </a:t>
            </a:r>
          </a:p>
          <a:p>
            <a:pPr marL="457200" marR="0" lvl="1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Enhanced performance in NLP tasks like Q&amp;A, translation, and creative writing.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6941180" y="727008"/>
            <a:ext cx="3553063" cy="6319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84"/>
              </a:lnSpc>
              <a:spcBef>
                <a:spcPct val="0"/>
              </a:spcBef>
            </a:pPr>
            <a:r>
              <a:rPr lang="en-US" sz="3967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B7186A5-D759-C1C9-0ECE-0268BBF1D1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6910" y="1404015"/>
            <a:ext cx="13913689" cy="7478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Enhanced Decision-Making: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Integrating advanced algorithms like Q* can improve decision-making. </a:t>
            </a:r>
          </a:p>
          <a:p>
            <a:pPr marL="457200" marR="0" lvl="1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Enables more intelligent, adaptive interactions. </a:t>
            </a:r>
          </a:p>
          <a:p>
            <a:pPr marL="457200" marR="0" lvl="1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Improved Transparency: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Techniques like LIME offer greater interpretability. </a:t>
            </a:r>
          </a:p>
          <a:p>
            <a:pPr marL="457200" marR="0" lvl="1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Helps users understand how ChatGPT reaches conclusions. </a:t>
            </a:r>
          </a:p>
          <a:p>
            <a:pPr marL="457200" marR="0" lvl="1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Detailed Explanations: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SHAP analysis provides insights into model predictions. </a:t>
            </a:r>
          </a:p>
          <a:p>
            <a:pPr marL="457200" marR="0" lvl="1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Highlights the contributions of different features. </a:t>
            </a:r>
          </a:p>
          <a:p>
            <a:pPr marL="457200" marR="0" lvl="1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Increased Personalization: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Future advancements will enhance adaptability. </a:t>
            </a:r>
          </a:p>
          <a:p>
            <a:pPr marL="457200" marR="0" lvl="1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Enables responses tailored to individual preferences.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7501235" y="4813233"/>
            <a:ext cx="3285530" cy="6319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84"/>
              </a:lnSpc>
              <a:spcBef>
                <a:spcPct val="0"/>
              </a:spcBef>
            </a:pPr>
            <a:r>
              <a:rPr lang="en-US" sz="3967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 YOU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</TotalTime>
  <Words>280</Words>
  <Application>Microsoft Office PowerPoint</Application>
  <PresentationFormat>Custom</PresentationFormat>
  <Paragraphs>47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Times New Roman</vt:lpstr>
      <vt:lpstr>Arial</vt:lpstr>
      <vt:lpstr>Lustria</vt:lpstr>
      <vt:lpstr>Wingdings 3</vt:lpstr>
      <vt:lpstr>Trebuchet MS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Presented by: Aniket Gaikwad In collaboration with: Aditya Sangole Supervisor: Prof. Mangala Madankar</dc:title>
  <cp:lastModifiedBy>Harsh Bande</cp:lastModifiedBy>
  <cp:revision>5</cp:revision>
  <dcterms:created xsi:type="dcterms:W3CDTF">2006-08-16T00:00:00Z</dcterms:created>
  <dcterms:modified xsi:type="dcterms:W3CDTF">2025-02-18T10:22:28Z</dcterms:modified>
  <dc:identifier>DAGNEKZyhfU</dc:identifier>
</cp:coreProperties>
</file>