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3" r:id="rId9"/>
    <p:sldId id="265" r:id="rId10"/>
    <p:sldId id="262" r:id="rId11"/>
    <p:sldId id="266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F7A074E5-6A5F-417F-9F17-1EE348DB1EE4}">
          <p14:sldIdLst>
            <p14:sldId id="256"/>
            <p14:sldId id="257"/>
            <p14:sldId id="258"/>
            <p14:sldId id="259"/>
            <p14:sldId id="260"/>
            <p14:sldId id="264"/>
            <p14:sldId id="261"/>
            <p14:sldId id="263"/>
            <p14:sldId id="265"/>
            <p14:sldId id="262"/>
            <p14:sldId id="26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=""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=""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=""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jpeg"/><Relationship Id="rId7" Type="http://schemas.microsoft.com/office/2007/relationships/hdphoto" Target="../media/hdphoto2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microsoft.com/office/2007/relationships/hdphoto" Target="../media/hdphoto4.wdp"/><Relationship Id="rId5" Type="http://schemas.microsoft.com/office/2007/relationships/hdphoto" Target="../media/hdphoto1.wdp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microsoft.com/office/2007/relationships/hdphoto" Target="../media/hdphoto3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=""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=""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553239" y="3334996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E-Waste Generation Classification </a:t>
            </a:r>
            <a:r>
              <a:rPr lang="en-IN" sz="36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=""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=""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Rectangle 2"/>
          <p:cNvSpPr/>
          <p:nvPr/>
        </p:nvSpPr>
        <p:spPr>
          <a:xfrm>
            <a:off x="5671845" y="3244334"/>
            <a:ext cx="18473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7285602" y="5315448"/>
            <a:ext cx="400462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Presented By: </a:t>
            </a:r>
            <a:r>
              <a:rPr lang="en-US" sz="2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Aniket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Arjun </a:t>
            </a:r>
            <a:r>
              <a:rPr lang="en-US" sz="2000" b="1" dirty="0" err="1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Redekar</a:t>
            </a:r>
            <a:endParaRPr lang="en-US" sz="2000" b="1" dirty="0" smtClean="0">
              <a:solidFill>
                <a:schemeClr val="bg1"/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BE. CSE 2</a:t>
            </a:r>
            <a:r>
              <a:rPr lang="en-US" sz="2000" b="1" baseline="30000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nd</a:t>
            </a:r>
            <a:r>
              <a:rPr lang="en-US" sz="2000" b="1" dirty="0" smtClean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Year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6" y="988151"/>
            <a:ext cx="950291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This project demonstrate a complete ML workflow – from problem definition to deployment – using real-world data. The final model not only provides high prediction accuracy (~96%) but also includes: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A clean, real-time interface.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Tools that make it ready for practical use in e-waste sorting systems.</a:t>
            </a:r>
          </a:p>
          <a:p>
            <a:endParaRPr lang="en-US" sz="2000" b="1" dirty="0">
              <a:solidFill>
                <a:srgbClr val="213163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213163"/>
                </a:solidFill>
                <a:latin typeface="+mn-lt"/>
              </a:rPr>
              <a:t>Key Takeaways: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Learned how to structure and complete an AI project end-to-end.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Understand the importance of deployment and user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Gained hands-on experience in deep learning, transfer 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learning, </a:t>
            </a:r>
            <a:r>
              <a:rPr lang="en-US" sz="2000" dirty="0" err="1" smtClean="0">
                <a:solidFill>
                  <a:srgbClr val="213163"/>
                </a:solidFill>
                <a:latin typeface="+mn-lt"/>
              </a:rPr>
              <a:t>gradio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. </a:t>
            </a:r>
            <a:r>
              <a:rPr lang="en-US" sz="1800" b="1" dirty="0" smtClean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77273" y="2859680"/>
            <a:ext cx="95029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3600" b="1" dirty="0" smtClean="0">
                <a:solidFill>
                  <a:srgbClr val="213163"/>
                </a:solidFill>
              </a:rPr>
              <a:t>THANK YOU…</a:t>
            </a:r>
            <a:endParaRPr lang="en-IN" sz="36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065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6361289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</a:t>
            </a:r>
            <a:r>
              <a:rPr lang="en-IN" sz="2000" b="1" dirty="0" smtClean="0">
                <a:solidFill>
                  <a:srgbClr val="213163"/>
                </a:solidFill>
              </a:rPr>
              <a:t>Objectives</a:t>
            </a:r>
          </a:p>
          <a:p>
            <a:endParaRPr lang="en-IN" sz="2000" dirty="0" smtClean="0">
              <a:solidFill>
                <a:srgbClr val="2131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To understand how image classification works using deep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To apply 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transfer learning </a:t>
            </a: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using a state-of-the-art pre-trained CNN (EfficientNetV2B0).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To learn how to prepare and process image data using augmentation techniques.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To implement model evaluation methods like accuracy, loss tracking, and confusion matrices.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To gain hands-on experience in 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real-time model deployment using </a:t>
            </a:r>
            <a:r>
              <a:rPr lang="en-IN" sz="2000" b="1" dirty="0" err="1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Gradio</a:t>
            </a: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 smtClean="0">
                <a:solidFill>
                  <a:srgbClr val="213163"/>
                </a:solidFill>
                <a:latin typeface="+mn-lt"/>
                <a:cs typeface="Calibri" panose="020F0502020204030204" pitchFamily="34" charset="0"/>
              </a:rPr>
              <a:t>To develop presentation and documentation skills for AI/ML projects.</a:t>
            </a:r>
            <a:endParaRPr lang="en-IN" sz="2000" dirty="0">
              <a:solidFill>
                <a:schemeClr val="tx1"/>
              </a:solidFill>
              <a:latin typeface="+mn-lt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=""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=""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981439" y="2744633"/>
            <a:ext cx="150368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600" b="1" dirty="0" smtClean="0">
                <a:solidFill>
                  <a:schemeClr val="tx1"/>
                </a:solidFill>
                <a:latin typeface="+mn-lt"/>
              </a:rPr>
              <a:t>AI-powered e-waste classification for efficient recycling.</a:t>
            </a:r>
            <a:endParaRPr lang="en-IN" sz="1600" b="1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787278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  <a:endParaRPr lang="en-IN" sz="2000" b="1" dirty="0" smtClean="0">
              <a:solidFill>
                <a:srgbClr val="213163"/>
              </a:solidFill>
            </a:endParaRPr>
          </a:p>
          <a:p>
            <a:endParaRPr lang="en-IN" sz="2000" b="1" dirty="0">
              <a:solidFill>
                <a:srgbClr val="2131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Python –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Core programming language used for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TensorFlow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 / </a:t>
            </a: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Keras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 –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For building and training deep learning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Google </a:t>
            </a: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Colab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 –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Cloud-based </a:t>
            </a:r>
            <a:r>
              <a:rPr lang="en-IN" sz="2000" dirty="0" err="1" smtClean="0">
                <a:solidFill>
                  <a:srgbClr val="213163"/>
                </a:solidFill>
                <a:latin typeface="+mn-lt"/>
              </a:rPr>
              <a:t>Jupyter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 notebook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Numpy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 / Pandas –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Data handling and </a:t>
            </a:r>
            <a:r>
              <a:rPr lang="en-IN" sz="2000" dirty="0" err="1" smtClean="0">
                <a:solidFill>
                  <a:srgbClr val="213163"/>
                </a:solidFill>
                <a:latin typeface="+mn-lt"/>
              </a:rPr>
              <a:t>preprocessing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Matplotlib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/</a:t>
            </a: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seaborn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 - 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Visualizing dataset insights and training curves.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Scikit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-learn –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For confusion matrix and performance metrics.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 err="1" smtClean="0">
                <a:solidFill>
                  <a:srgbClr val="213163"/>
                </a:solidFill>
                <a:latin typeface="+mn-lt"/>
              </a:rPr>
              <a:t>Gradio</a:t>
            </a:r>
            <a:r>
              <a:rPr lang="en-IN" sz="2000" b="1" dirty="0" smtClean="0">
                <a:solidFill>
                  <a:srgbClr val="213163"/>
                </a:solidFill>
                <a:latin typeface="+mn-lt"/>
              </a:rPr>
              <a:t> –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To build and launch a user-friendly web interface for the model.</a:t>
            </a:r>
          </a:p>
          <a:p>
            <a:endParaRPr lang="en-IN" sz="2000" dirty="0">
              <a:solidFill>
                <a:srgbClr val="213163"/>
              </a:solidFill>
              <a:latin typeface="+mn-lt"/>
            </a:endParaRPr>
          </a:p>
          <a:p>
            <a:r>
              <a:rPr lang="en-IN" sz="2000" dirty="0">
                <a:solidFill>
                  <a:srgbClr val="213163"/>
                </a:solidFill>
                <a:latin typeface="+mn-lt"/>
              </a:rPr>
              <a:t> </a:t>
            </a:r>
            <a:r>
              <a:rPr lang="en-IN" sz="2000" dirty="0" smtClean="0">
                <a:solidFill>
                  <a:srgbClr val="213163"/>
                </a:solidFill>
                <a:latin typeface="+mn-lt"/>
              </a:rPr>
              <a:t>     Each tool played a unique role in enabling this end-to-end ML pipeline.</a:t>
            </a:r>
          </a:p>
          <a:p>
            <a:endParaRPr lang="en-IN" sz="2000" dirty="0" smtClean="0">
              <a:solidFill>
                <a:srgbClr val="213163"/>
              </a:solidFill>
              <a:latin typeface="+mn-lt"/>
            </a:endParaRPr>
          </a:p>
        </p:txBody>
      </p:sp>
      <p:sp>
        <p:nvSpPr>
          <p:cNvPr id="2" name="Vertical Scroll 1"/>
          <p:cNvSpPr/>
          <p:nvPr/>
        </p:nvSpPr>
        <p:spPr>
          <a:xfrm>
            <a:off x="259080" y="5105400"/>
            <a:ext cx="312420" cy="228600"/>
          </a:xfrm>
          <a:prstGeom prst="verticalScrol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772" y="1699847"/>
            <a:ext cx="1430134" cy="14301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81" y="4594803"/>
            <a:ext cx="1432819" cy="143281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66" b="99567" l="581" r="99225">
                        <a14:foregroundMark x1="84884" y1="24242" x2="84884" y2="24242"/>
                        <a14:foregroundMark x1="88953" y1="32251" x2="88953" y2="32251"/>
                        <a14:foregroundMark x1="77907" y1="15801" x2="77907" y2="15801"/>
                        <a14:foregroundMark x1="92829" y1="42208" x2="92829" y2="42208"/>
                        <a14:foregroundMark x1="93411" y1="51515" x2="93411" y2="51515"/>
                        <a14:foregroundMark x1="91473" y1="64719" x2="91473" y2="64719"/>
                        <a14:foregroundMark x1="48062" y1="96970" x2="48062" y2="96970"/>
                        <a14:foregroundMark x1="37597" y1="95022" x2="37597" y2="95022"/>
                        <a14:foregroundMark x1="31589" y1="91991" x2="31589" y2="91991"/>
                        <a14:foregroundMark x1="11822" y1="39394" x2="11822" y2="39394"/>
                        <a14:foregroundMark x1="14922" y1="29437" x2="14922" y2="29437"/>
                        <a14:foregroundMark x1="20736" y1="21212" x2="20736" y2="21212"/>
                        <a14:foregroundMark x1="28295" y1="12987" x2="28295" y2="12987"/>
                        <a14:foregroundMark x1="35659" y1="8658" x2="35659" y2="865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83381" y="1697162"/>
            <a:ext cx="1600291" cy="1432819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126" b="99062" l="1119" r="98658">
                        <a14:foregroundMark x1="11186" y1="8630" x2="11186" y2="8630"/>
                        <a14:foregroundMark x1="50112" y1="7505" x2="50112" y2="7505"/>
                        <a14:foregroundMark x1="89709" y1="8068" x2="89709" y2="8068"/>
                        <a14:foregroundMark x1="89038" y1="15760" x2="89038" y2="15760"/>
                        <a14:foregroundMark x1="50112" y1="14634" x2="50112" y2="14634"/>
                        <a14:foregroundMark x1="10067" y1="16135" x2="10067" y2="16135"/>
                        <a14:foregroundMark x1="34228" y1="36398" x2="34228" y2="36398"/>
                        <a14:foregroundMark x1="50783" y1="47280" x2="50783" y2="47280"/>
                        <a14:foregroundMark x1="42729" y1="89681" x2="42729" y2="89681"/>
                        <a14:foregroundMark x1="57047" y1="93058" x2="57047" y2="93058"/>
                        <a14:foregroundMark x1="56376" y1="58161" x2="56376" y2="5816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37640" y="1783567"/>
            <a:ext cx="1200175" cy="143108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279" b="100000" l="0" r="99029">
                        <a14:foregroundMark x1="66262" y1="20716" x2="85922" y2="19437"/>
                        <a14:foregroundMark x1="35194" y1="43478" x2="59709" y2="42455"/>
                        <a14:foregroundMark x1="46845" y1="52685" x2="46845" y2="5268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275944" y="1702266"/>
            <a:ext cx="1504395" cy="1427715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6416" b="89540" l="7203" r="90678">
                        <a14:foregroundMark x1="19633" y1="23152" x2="19633" y2="23152"/>
                        <a14:foregroundMark x1="28531" y1="27755" x2="28531" y2="27755"/>
                        <a14:foregroundMark x1="29802" y1="15760" x2="29802" y2="15760"/>
                        <a14:foregroundMark x1="51130" y1="51046" x2="51130" y2="51046"/>
                        <a14:foregroundMark x1="64831" y1="56067" x2="64831" y2="56067"/>
                        <a14:foregroundMark x1="52260" y1="61506" x2="52260" y2="61506"/>
                        <a14:foregroundMark x1="75282" y1="62343" x2="75282" y2="62343"/>
                        <a14:foregroundMark x1="80085" y1="62622" x2="80085" y2="62622"/>
                        <a14:foregroundMark x1="17938" y1="75453" x2="17938" y2="75453"/>
                        <a14:foregroundMark x1="20621" y1="67085" x2="20621" y2="67085"/>
                        <a14:foregroundMark x1="21328" y1="58159" x2="21328" y2="58159"/>
                        <a14:foregroundMark x1="56073" y1="87169" x2="56073" y2="87169"/>
                        <a14:backgroundMark x1="28107" y1="42399" x2="28107" y2="4239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44431" y="4539274"/>
            <a:ext cx="1414834" cy="1432819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6921632" y="4777075"/>
            <a:ext cx="14654" cy="10836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6921632" y="5846533"/>
            <a:ext cx="766852" cy="1419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7429057" y="4610192"/>
            <a:ext cx="70256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131621" y="4610192"/>
            <a:ext cx="0" cy="111269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Arrow 33"/>
          <p:cNvSpPr/>
          <p:nvPr/>
        </p:nvSpPr>
        <p:spPr>
          <a:xfrm>
            <a:off x="2185439" y="2190032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Arrow 34"/>
          <p:cNvSpPr/>
          <p:nvPr/>
        </p:nvSpPr>
        <p:spPr>
          <a:xfrm>
            <a:off x="5140604" y="2190032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Arrow 35"/>
          <p:cNvSpPr/>
          <p:nvPr/>
        </p:nvSpPr>
        <p:spPr>
          <a:xfrm>
            <a:off x="8094203" y="2190032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Arrow 36"/>
          <p:cNvSpPr/>
          <p:nvPr/>
        </p:nvSpPr>
        <p:spPr>
          <a:xfrm rot="10800000">
            <a:off x="5092312" y="4986817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ight Arrow 37"/>
          <p:cNvSpPr/>
          <p:nvPr/>
        </p:nvSpPr>
        <p:spPr>
          <a:xfrm rot="8177267">
            <a:off x="8316696" y="3878356"/>
            <a:ext cx="978408" cy="484632"/>
          </a:xfrm>
          <a:prstGeom prst="righ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273109" y="3129981"/>
            <a:ext cx="22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Dataset Preparation</a:t>
            </a:r>
            <a:endParaRPr lang="en-US" sz="1800" dirty="0">
              <a:latin typeface="+mn-lt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373047" y="3129981"/>
            <a:ext cx="21595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Data Augmentation</a:t>
            </a:r>
            <a:endParaRPr lang="en-US" sz="1800" dirty="0">
              <a:latin typeface="+mn-lt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6167651" y="3136302"/>
            <a:ext cx="2082621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Model Selection</a:t>
            </a:r>
          </a:p>
          <a:p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(EfficientNetV2B0)</a:t>
            </a:r>
            <a:endParaRPr lang="en-US" dirty="0">
              <a:latin typeface="+mn-lt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8885310" y="3210362"/>
            <a:ext cx="1710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Model Training</a:t>
            </a:r>
            <a:endParaRPr lang="en-US" dirty="0">
              <a:latin typeface="+mn-lt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6636436" y="5980722"/>
            <a:ext cx="22878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Evaluation &amp; Metrics</a:t>
            </a:r>
            <a:endParaRPr lang="en-US" dirty="0">
              <a:latin typeface="+mn-lt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035094" y="5966882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800" dirty="0" err="1" smtClean="0">
                <a:solidFill>
                  <a:srgbClr val="213163"/>
                </a:solidFill>
                <a:latin typeface="+mn-lt"/>
              </a:rPr>
              <a:t>Gradio</a:t>
            </a:r>
            <a:r>
              <a:rPr lang="en-US" sz="1800" dirty="0" smtClean="0">
                <a:solidFill>
                  <a:srgbClr val="213163"/>
                </a:solidFill>
                <a:latin typeface="+mn-lt"/>
              </a:rPr>
              <a:t> Interface Deployment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9371496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  <a:p>
            <a:endParaRPr lang="en-US" sz="2000" b="1" dirty="0" smtClean="0">
              <a:solidFill>
                <a:srgbClr val="213163"/>
              </a:solidFill>
            </a:endParaRPr>
          </a:p>
          <a:p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E-waste (electronic waste) is rapidly becoming a serious environment and health issue around the world. Proper sorting and categorization of e-waste is essential for efficient recycling and disposal, but manual classification is error-prone and labor-intensive.</a:t>
            </a:r>
          </a:p>
          <a:p>
            <a:endParaRPr lang="en-US" sz="2000" dirty="0" smtClean="0">
              <a:solidFill>
                <a:srgbClr val="213163"/>
              </a:solidFill>
              <a:latin typeface="+mn-lt"/>
            </a:endParaRPr>
          </a:p>
          <a:p>
            <a:endParaRPr lang="en-US" sz="2000" dirty="0">
              <a:solidFill>
                <a:srgbClr val="213163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213163"/>
                </a:solidFill>
                <a:latin typeface="+mj-lt"/>
              </a:rPr>
              <a:t>Description:</a:t>
            </a:r>
          </a:p>
          <a:p>
            <a:endParaRPr lang="en-US" sz="2000" b="1" dirty="0">
              <a:solidFill>
                <a:srgbClr val="213163"/>
              </a:solidFill>
              <a:latin typeface="+mj-lt"/>
            </a:endParaRPr>
          </a:p>
          <a:p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This project aims to build an automated e-waste classification system using artificial intelligence and machine learning. By training a deep learning model on images of different types of e-waste, we can identify and categorize them accurately.</a:t>
            </a:r>
            <a:r>
              <a:rPr lang="en-US" sz="2000" b="1" dirty="0" smtClean="0">
                <a:solidFill>
                  <a:srgbClr val="213163"/>
                </a:solidFill>
              </a:rPr>
              <a:t>  </a:t>
            </a:r>
            <a:endParaRPr lang="en-IN" sz="2000" b="1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906191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Goal: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The primary goal of this project is to build a highly accurate image classification model using deep learning to automatically recognize different types of e-waste.</a:t>
            </a:r>
          </a:p>
          <a:p>
            <a:endParaRPr lang="en-US" sz="2000" b="1" dirty="0">
              <a:solidFill>
                <a:srgbClr val="213163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213163"/>
                </a:solidFill>
                <a:latin typeface="+mn-lt"/>
              </a:rPr>
              <a:t>Specific sub-goals: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Classify images into 10+ predefined e-waste categories.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Minimize model error and improve prediction confidence.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Deploy the model through an easy-to-use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r>
              <a:rPr lang="en-US" sz="1800" dirty="0" smtClean="0">
                <a:solidFill>
                  <a:srgbClr val="213163"/>
                </a:solidFill>
              </a:rPr>
              <a:t>web interface.</a:t>
            </a:r>
          </a:p>
          <a:p>
            <a:endParaRPr lang="en-IN" sz="1800" dirty="0">
              <a:solidFill>
                <a:srgbClr val="21316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76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54412"/>
            <a:ext cx="764429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</a:t>
            </a:r>
            <a:endParaRPr lang="en-US" sz="2000" b="1" dirty="0" smtClean="0">
              <a:solidFill>
                <a:srgbClr val="213163"/>
              </a:solidFill>
            </a:endParaRP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Used </a:t>
            </a:r>
            <a:r>
              <a:rPr lang="en-US" sz="2000" b="1" dirty="0" smtClean="0">
                <a:solidFill>
                  <a:srgbClr val="213163"/>
                </a:solidFill>
                <a:latin typeface="+mn-lt"/>
              </a:rPr>
              <a:t>EfficientNetV2B0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, a state-of-the-art CNN pre-trained on </a:t>
            </a:r>
            <a:r>
              <a:rPr lang="en-US" sz="2000" dirty="0" err="1" smtClean="0">
                <a:solidFill>
                  <a:srgbClr val="213163"/>
                </a:solidFill>
                <a:latin typeface="+mn-lt"/>
              </a:rPr>
              <a:t>imageNet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Fine-tuned the model on custom e-waste image dataset.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Applied </a:t>
            </a:r>
            <a:r>
              <a:rPr lang="en-US" sz="2000" b="1" dirty="0" smtClean="0">
                <a:solidFill>
                  <a:srgbClr val="213163"/>
                </a:solidFill>
                <a:latin typeface="+mn-lt"/>
              </a:rPr>
              <a:t>image augmentation 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to generalize better on new inputs.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Achieved </a:t>
            </a:r>
            <a:r>
              <a:rPr lang="en-US" sz="2000" b="1" dirty="0" smtClean="0">
                <a:solidFill>
                  <a:srgbClr val="213163"/>
                </a:solidFill>
                <a:latin typeface="+mn-lt"/>
              </a:rPr>
              <a:t>~96% test accuracy 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on unseen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Built and deployed a real-time prediction interface using </a:t>
            </a:r>
            <a:r>
              <a:rPr lang="en-US" sz="2000" b="1" dirty="0" err="1" smtClean="0">
                <a:solidFill>
                  <a:srgbClr val="213163"/>
                </a:solidFill>
                <a:latin typeface="+mn-lt"/>
              </a:rPr>
              <a:t>Gradio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Saved the model in .</a:t>
            </a:r>
            <a:r>
              <a:rPr lang="en-US" sz="2000" dirty="0" err="1" smtClean="0">
                <a:solidFill>
                  <a:srgbClr val="213163"/>
                </a:solidFill>
                <a:latin typeface="+mn-lt"/>
              </a:rPr>
              <a:t>keras</a:t>
            </a: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 format for easy reuse or integration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3" y="1072132"/>
            <a:ext cx="1103096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</a:t>
            </a:r>
            <a:r>
              <a:rPr lang="en-US" sz="2000" b="1" dirty="0" smtClean="0">
                <a:solidFill>
                  <a:srgbClr val="213163"/>
                </a:solidFill>
              </a:rPr>
              <a:t>:</a:t>
            </a:r>
          </a:p>
        </p:txBody>
      </p:sp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1906174" y="1459596"/>
            <a:ext cx="3495464" cy="308744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7239000" y="1459597"/>
            <a:ext cx="3963248" cy="308744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2332916" y="4706694"/>
            <a:ext cx="7645401" cy="204970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5103" y="4952227"/>
            <a:ext cx="20778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rgbClr val="002060"/>
                </a:solidFill>
                <a:latin typeface="+mn-lt"/>
                <a:ea typeface="Calibri" panose="020F0502020204030204" pitchFamily="34" charset="0"/>
              </a:rPr>
              <a:t>Gradio</a:t>
            </a:r>
            <a:r>
              <a:rPr lang="en-US" sz="2000" dirty="0">
                <a:solidFill>
                  <a:srgbClr val="002060"/>
                </a:solidFill>
                <a:latin typeface="+mn-lt"/>
                <a:ea typeface="Calibri" panose="020F0502020204030204" pitchFamily="34" charset="0"/>
              </a:rPr>
              <a:t> </a:t>
            </a:r>
            <a:r>
              <a:rPr lang="en-US" sz="2000" dirty="0" smtClean="0">
                <a:solidFill>
                  <a:srgbClr val="002060"/>
                </a:solidFill>
                <a:latin typeface="+mn-lt"/>
                <a:ea typeface="Calibri" panose="020F0502020204030204" pitchFamily="34" charset="0"/>
              </a:rPr>
              <a:t>interface: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55103" y="1459596"/>
            <a:ext cx="202010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Confusion 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matrix </a:t>
            </a:r>
            <a:r>
              <a:rPr lang="en-US" sz="2000" dirty="0" err="1" smtClean="0">
                <a:solidFill>
                  <a:srgbClr val="002060"/>
                </a:solidFill>
                <a:latin typeface="+mn-lt"/>
              </a:rPr>
              <a:t>heatmap</a:t>
            </a:r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638" y="1472242"/>
            <a:ext cx="183736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Accuracy/loss </a:t>
            </a:r>
          </a:p>
          <a:p>
            <a:r>
              <a:rPr lang="en-US" sz="2000" dirty="0" smtClean="0">
                <a:solidFill>
                  <a:srgbClr val="002060"/>
                </a:solidFill>
                <a:latin typeface="+mn-lt"/>
              </a:rPr>
              <a:t>graph:</a:t>
            </a:r>
            <a:endParaRPr lang="en-US" sz="2000" dirty="0">
              <a:solidFill>
                <a:srgbClr val="002060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5" y="1014656"/>
            <a:ext cx="915765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smtClean="0">
                <a:solidFill>
                  <a:srgbClr val="213163"/>
                </a:solidFill>
              </a:rPr>
              <a:t>Future Scope &amp; Impact:</a:t>
            </a:r>
          </a:p>
          <a:p>
            <a:endParaRPr lang="en-US" sz="2000" b="1" dirty="0">
              <a:solidFill>
                <a:srgbClr val="21316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Mobile app integration for personal e-waste classification.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Real-time edge deployment using Raspberry Pi or IOT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Extension to more categories and real-world mixed environments.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Integration with city-level recycling systems for smart waste sorting.</a:t>
            </a:r>
          </a:p>
          <a:p>
            <a:endParaRPr lang="en-US" sz="2000" b="1" dirty="0">
              <a:solidFill>
                <a:srgbClr val="213163"/>
              </a:solidFill>
              <a:latin typeface="+mn-lt"/>
            </a:endParaRPr>
          </a:p>
          <a:p>
            <a:r>
              <a:rPr lang="en-US" sz="2000" b="1" dirty="0" smtClean="0">
                <a:solidFill>
                  <a:srgbClr val="213163"/>
                </a:solidFill>
                <a:latin typeface="+mn-lt"/>
              </a:rPr>
              <a:t>Impact:</a:t>
            </a:r>
          </a:p>
          <a:p>
            <a:endParaRPr lang="en-US" sz="2000" b="1" dirty="0">
              <a:solidFill>
                <a:srgbClr val="213163"/>
              </a:solidFill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Environment Conservation.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Cost &amp; Labor Efficiency.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Scalable Solution for Urban Waste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rgbClr val="213163"/>
                </a:solidFill>
                <a:latin typeface="+mn-lt"/>
              </a:rPr>
              <a:t>Promotes Sustainable Tech use.</a:t>
            </a:r>
          </a:p>
        </p:txBody>
      </p:sp>
    </p:spTree>
    <p:extLst>
      <p:ext uri="{BB962C8B-B14F-4D97-AF65-F5344CB8AC3E}">
        <p14:creationId xmlns:p14="http://schemas.microsoft.com/office/powerpoint/2010/main" val="77546244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263</TotalTime>
  <Words>581</Words>
  <Application>Microsoft Office PowerPoint</Application>
  <PresentationFormat>Widescreen</PresentationFormat>
  <Paragraphs>87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Times New Roman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asmita</cp:lastModifiedBy>
  <cp:revision>28</cp:revision>
  <dcterms:created xsi:type="dcterms:W3CDTF">2024-12-31T09:40:01Z</dcterms:created>
  <dcterms:modified xsi:type="dcterms:W3CDTF">2025-07-05T11:17:47Z</dcterms:modified>
</cp:coreProperties>
</file>