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7" r:id="rId1"/>
  </p:sldMasterIdLst>
  <p:notesMasterIdLst>
    <p:notesMasterId r:id="rId18"/>
  </p:notesMasterIdLst>
  <p:handoutMasterIdLst>
    <p:handoutMasterId r:id="rId19"/>
  </p:handoutMasterIdLst>
  <p:sldIdLst>
    <p:sldId id="285" r:id="rId2"/>
    <p:sldId id="286" r:id="rId3"/>
    <p:sldId id="309" r:id="rId4"/>
    <p:sldId id="294" r:id="rId5"/>
    <p:sldId id="298" r:id="rId6"/>
    <p:sldId id="306" r:id="rId7"/>
    <p:sldId id="305" r:id="rId8"/>
    <p:sldId id="311" r:id="rId9"/>
    <p:sldId id="302" r:id="rId10"/>
    <p:sldId id="315" r:id="rId11"/>
    <p:sldId id="304" r:id="rId12"/>
    <p:sldId id="307" r:id="rId13"/>
    <p:sldId id="308" r:id="rId14"/>
    <p:sldId id="287" r:id="rId15"/>
    <p:sldId id="310" r:id="rId16"/>
    <p:sldId id="312" r:id="rId17"/>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56" autoAdjust="0"/>
    <p:restoredTop sz="94061" autoAdjust="0"/>
  </p:normalViewPr>
  <p:slideViewPr>
    <p:cSldViewPr snapToGrid="0">
      <p:cViewPr varScale="1">
        <p:scale>
          <a:sx n="77" d="100"/>
          <a:sy n="77" d="100"/>
        </p:scale>
        <p:origin x="754"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88C417-C9AB-9B36-7A4A-0BFBF03E67C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dirty="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88162975-1686-6794-147B-CD3C16CCB56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A46A3D56-286C-4213-B411-CBE5E6185408}" type="datetime1">
              <a:rPr lang="en-US" smtClean="0"/>
              <a:t>5/2/2025</a:t>
            </a:fld>
            <a:endParaRPr lang="en-US" dirty="0"/>
          </a:p>
        </p:txBody>
      </p:sp>
      <p:sp>
        <p:nvSpPr>
          <p:cNvPr id="4" name="Footer Placeholder 3">
            <a:extLst>
              <a:ext uri="{FF2B5EF4-FFF2-40B4-BE49-F238E27FC236}">
                <a16:creationId xmlns:a16="http://schemas.microsoft.com/office/drawing/2014/main" id="{3A5123EC-26E2-7EDE-F084-B4C3E6221D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dirty="0">
                <a:latin typeface="+mn-lt"/>
                <a:cs typeface="+mn-cs"/>
              </a:defRPr>
            </a:lvl1pPr>
          </a:lstStyle>
          <a:p>
            <a:pPr>
              <a:defRPr/>
            </a:pPr>
            <a:r>
              <a:rPr lang="en-US"/>
              <a:t>&lt;&lt;Enrollment No&gt;&gt;</a:t>
            </a:r>
          </a:p>
        </p:txBody>
      </p:sp>
      <p:sp>
        <p:nvSpPr>
          <p:cNvPr id="5" name="Slide Number Placeholder 4">
            <a:extLst>
              <a:ext uri="{FF2B5EF4-FFF2-40B4-BE49-F238E27FC236}">
                <a16:creationId xmlns:a16="http://schemas.microsoft.com/office/drawing/2014/main" id="{430D123A-84D6-4459-0A7F-1467D5549EEA}"/>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Calibri" panose="020F0502020204030204" pitchFamily="34" charset="0"/>
              </a:defRPr>
            </a:lvl1pPr>
          </a:lstStyle>
          <a:p>
            <a:pPr>
              <a:defRPr/>
            </a:pPr>
            <a:fld id="{FC170EEE-B316-4C8D-8F8A-3439B587ED3B}" type="slidenum">
              <a:rPr lang="en-US" altLang="en-US"/>
              <a:pPr>
                <a:defRPr/>
              </a:pPr>
              <a:t>‹#›</a:t>
            </a:fld>
            <a:endParaRPr lang="en-US" alt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E670BAC-668F-F4DC-ADD8-61AE9609541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dirty="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251053FF-52F2-0F4E-CEFF-ABA5E497075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2A9F479D-BBC7-479B-96F2-04BCDE90D4FF}" type="datetime1">
              <a:rPr lang="en-US" smtClean="0"/>
              <a:t>5/2/2025</a:t>
            </a:fld>
            <a:endParaRPr lang="en-US" dirty="0"/>
          </a:p>
        </p:txBody>
      </p:sp>
      <p:sp>
        <p:nvSpPr>
          <p:cNvPr id="4" name="Slide Image Placeholder 3">
            <a:extLst>
              <a:ext uri="{FF2B5EF4-FFF2-40B4-BE49-F238E27FC236}">
                <a16:creationId xmlns:a16="http://schemas.microsoft.com/office/drawing/2014/main" id="{BC7E9FFA-637E-0F1E-92CA-38C28065F27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7288E739-DC6C-5217-35CB-F4EB4AC0060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6F9EBC7C-B723-E0A5-C95F-49FD72815704}"/>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dirty="0">
                <a:latin typeface="+mn-lt"/>
                <a:cs typeface="+mn-cs"/>
              </a:defRPr>
            </a:lvl1pPr>
          </a:lstStyle>
          <a:p>
            <a:pPr>
              <a:defRPr/>
            </a:pPr>
            <a:r>
              <a:rPr lang="en-US"/>
              <a:t>&lt;&lt;Enrollment No&gt;&gt;</a:t>
            </a:r>
          </a:p>
        </p:txBody>
      </p:sp>
      <p:sp>
        <p:nvSpPr>
          <p:cNvPr id="7" name="Slide Number Placeholder 6">
            <a:extLst>
              <a:ext uri="{FF2B5EF4-FFF2-40B4-BE49-F238E27FC236}">
                <a16:creationId xmlns:a16="http://schemas.microsoft.com/office/drawing/2014/main" id="{0EAA4035-381F-8C0B-F538-F414AF15304D}"/>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fontAlgn="auto" hangingPunct="1">
              <a:spcBef>
                <a:spcPts val="0"/>
              </a:spcBef>
              <a:spcAft>
                <a:spcPts val="0"/>
              </a:spcAft>
              <a:defRPr sz="1200">
                <a:latin typeface="Calibri" panose="020F0502020204030204" pitchFamily="34" charset="0"/>
              </a:defRPr>
            </a:lvl1pPr>
          </a:lstStyle>
          <a:p>
            <a:pPr>
              <a:defRPr/>
            </a:pPr>
            <a:fld id="{F9004B92-6979-4627-A94A-61CEE7BA18DA}"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E390E10D-53F2-5F41-B060-83C2C888D3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CCA0958D-1249-8A56-EE6E-62A5C513925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9220" name="Date Placeholder 3">
            <a:extLst>
              <a:ext uri="{FF2B5EF4-FFF2-40B4-BE49-F238E27FC236}">
                <a16:creationId xmlns:a16="http://schemas.microsoft.com/office/drawing/2014/main" id="{16BE1F49-2CFF-5BC2-518F-91D57A428B07}"/>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CE1CE43-1B49-4D49-A1CF-22B5864E30C4}" type="datetime1">
              <a:rPr lang="en-US" altLang="en-US" smtClean="0"/>
              <a:t>5/2/2025</a:t>
            </a:fld>
            <a:endParaRPr lang="en-US" altLang="en-US"/>
          </a:p>
        </p:txBody>
      </p:sp>
      <p:sp>
        <p:nvSpPr>
          <p:cNvPr id="9221" name="Slide Number Placeholder 4">
            <a:extLst>
              <a:ext uri="{FF2B5EF4-FFF2-40B4-BE49-F238E27FC236}">
                <a16:creationId xmlns:a16="http://schemas.microsoft.com/office/drawing/2014/main" id="{85E4B27A-F254-0F5E-7BED-6562A79EA2A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77C1AE77-7780-4B34-A50D-EAA69272AAD0}" type="slidenum">
              <a:rPr lang="en-US" altLang="en-US" smtClean="0"/>
              <a:pPr fontAlgn="base">
                <a:spcBef>
                  <a:spcPct val="0"/>
                </a:spcBef>
                <a:spcAft>
                  <a:spcPct val="0"/>
                </a:spcAft>
              </a:pPr>
              <a:t>1</a:t>
            </a:fld>
            <a:endParaRPr lang="en-US" altLang="en-US"/>
          </a:p>
        </p:txBody>
      </p:sp>
      <p:sp>
        <p:nvSpPr>
          <p:cNvPr id="9222" name="Header Placeholder 1">
            <a:extLst>
              <a:ext uri="{FF2B5EF4-FFF2-40B4-BE49-F238E27FC236}">
                <a16:creationId xmlns:a16="http://schemas.microsoft.com/office/drawing/2014/main" id="{206954BE-66E3-3DD9-8830-697D4B69EF64}"/>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p>
        </p:txBody>
      </p:sp>
      <p:sp>
        <p:nvSpPr>
          <p:cNvPr id="9223" name="Footer Placeholder 2">
            <a:extLst>
              <a:ext uri="{FF2B5EF4-FFF2-40B4-BE49-F238E27FC236}">
                <a16:creationId xmlns:a16="http://schemas.microsoft.com/office/drawing/2014/main" id="{909209E7-4265-DFB4-4C60-737E6CB88B98}"/>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a:t>&lt;&lt;Enrollment No&gt;&gt;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4B7628-3D3B-58A2-513C-BD7676200218}"/>
            </a:ext>
          </a:extLst>
        </p:cNvPr>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FBF7D3E5-DD0F-34E3-DAD7-4E18E41DD65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D0B59F00-3228-D5C2-9A36-2CD124E5683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5604" name="Date Placeholder 3">
            <a:extLst>
              <a:ext uri="{FF2B5EF4-FFF2-40B4-BE49-F238E27FC236}">
                <a16:creationId xmlns:a16="http://schemas.microsoft.com/office/drawing/2014/main" id="{C74C8840-DD81-4EEE-2175-576EC33E9702}"/>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1C657C6-5C80-4616-8A75-62F233813079}" type="datetime1">
              <a:rPr lang="en-US" altLang="en-US" smtClean="0"/>
              <a:t>5/2/2025</a:t>
            </a:fld>
            <a:endParaRPr lang="en-US" altLang="en-US"/>
          </a:p>
        </p:txBody>
      </p:sp>
      <p:sp>
        <p:nvSpPr>
          <p:cNvPr id="25605" name="Slide Number Placeholder 4">
            <a:extLst>
              <a:ext uri="{FF2B5EF4-FFF2-40B4-BE49-F238E27FC236}">
                <a16:creationId xmlns:a16="http://schemas.microsoft.com/office/drawing/2014/main" id="{C51D3DD1-0B65-12B3-3BA6-E40E6E52C49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7588C5B-9278-45D2-B79E-DB3BF3DDB7DE}" type="slidenum">
              <a:rPr lang="en-US" altLang="en-US" smtClean="0"/>
              <a:pPr fontAlgn="base">
                <a:spcBef>
                  <a:spcPct val="0"/>
                </a:spcBef>
                <a:spcAft>
                  <a:spcPct val="0"/>
                </a:spcAft>
              </a:pPr>
              <a:t>10</a:t>
            </a:fld>
            <a:endParaRPr lang="en-US" altLang="en-US"/>
          </a:p>
        </p:txBody>
      </p:sp>
      <p:sp>
        <p:nvSpPr>
          <p:cNvPr id="25606" name="Header Placeholder 1">
            <a:extLst>
              <a:ext uri="{FF2B5EF4-FFF2-40B4-BE49-F238E27FC236}">
                <a16:creationId xmlns:a16="http://schemas.microsoft.com/office/drawing/2014/main" id="{D84D3F69-B8B4-B16C-5526-FC43FFD3D08E}"/>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p>
        </p:txBody>
      </p:sp>
      <p:sp>
        <p:nvSpPr>
          <p:cNvPr id="25607" name="Footer Placeholder 2">
            <a:extLst>
              <a:ext uri="{FF2B5EF4-FFF2-40B4-BE49-F238E27FC236}">
                <a16:creationId xmlns:a16="http://schemas.microsoft.com/office/drawing/2014/main" id="{0B82E1E6-2C20-94E1-0AA7-B1DAC4834AA6}"/>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a:t>&lt;&lt;Enrollment No&gt;&gt;</a:t>
            </a:r>
          </a:p>
        </p:txBody>
      </p:sp>
    </p:spTree>
    <p:extLst>
      <p:ext uri="{BB962C8B-B14F-4D97-AF65-F5344CB8AC3E}">
        <p14:creationId xmlns:p14="http://schemas.microsoft.com/office/powerpoint/2010/main" val="5008885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49016585-B33B-8417-6D90-06C2E5AA2EE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2126CA6F-04A6-E92D-6BD3-197C378FC68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7652" name="Date Placeholder 3">
            <a:extLst>
              <a:ext uri="{FF2B5EF4-FFF2-40B4-BE49-F238E27FC236}">
                <a16:creationId xmlns:a16="http://schemas.microsoft.com/office/drawing/2014/main" id="{99E1E770-6A23-A565-6FAD-354894873E4B}"/>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B7F07832-E0F4-4734-9413-7C71C95C4C4E}" type="datetime1">
              <a:rPr lang="en-US" altLang="en-US" smtClean="0"/>
              <a:t>5/2/2025</a:t>
            </a:fld>
            <a:endParaRPr lang="en-US" altLang="en-US"/>
          </a:p>
        </p:txBody>
      </p:sp>
      <p:sp>
        <p:nvSpPr>
          <p:cNvPr id="27653" name="Slide Number Placeholder 4">
            <a:extLst>
              <a:ext uri="{FF2B5EF4-FFF2-40B4-BE49-F238E27FC236}">
                <a16:creationId xmlns:a16="http://schemas.microsoft.com/office/drawing/2014/main" id="{3815F79C-B5C7-5FD3-A197-13B84D8F5DE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B0CFBDD8-8BA6-431C-90B2-CD789922F360}" type="slidenum">
              <a:rPr lang="en-US" altLang="en-US" smtClean="0"/>
              <a:pPr fontAlgn="base">
                <a:spcBef>
                  <a:spcPct val="0"/>
                </a:spcBef>
                <a:spcAft>
                  <a:spcPct val="0"/>
                </a:spcAft>
              </a:pPr>
              <a:t>11</a:t>
            </a:fld>
            <a:endParaRPr lang="en-US" altLang="en-US"/>
          </a:p>
        </p:txBody>
      </p:sp>
      <p:sp>
        <p:nvSpPr>
          <p:cNvPr id="27654" name="Header Placeholder 1">
            <a:extLst>
              <a:ext uri="{FF2B5EF4-FFF2-40B4-BE49-F238E27FC236}">
                <a16:creationId xmlns:a16="http://schemas.microsoft.com/office/drawing/2014/main" id="{9F17120C-045D-C061-1FB8-A8996459BE07}"/>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p>
        </p:txBody>
      </p:sp>
      <p:sp>
        <p:nvSpPr>
          <p:cNvPr id="27655" name="Footer Placeholder 2">
            <a:extLst>
              <a:ext uri="{FF2B5EF4-FFF2-40B4-BE49-F238E27FC236}">
                <a16:creationId xmlns:a16="http://schemas.microsoft.com/office/drawing/2014/main" id="{1A8F9A4F-C920-44BB-DDF2-1B888E11818A}"/>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a:t>&lt;&lt;Enrollment No&gt;&gt;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73955597-0EBD-37FE-BE5C-6C346D930DC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3E592313-80F8-E554-A5E2-F41BCF1F32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9700" name="Date Placeholder 3">
            <a:extLst>
              <a:ext uri="{FF2B5EF4-FFF2-40B4-BE49-F238E27FC236}">
                <a16:creationId xmlns:a16="http://schemas.microsoft.com/office/drawing/2014/main" id="{5297CF09-AD95-3C19-DCB4-6139A4EF30D5}"/>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6621C25-804B-47D7-8346-1EE2EC272C7D}" type="datetime1">
              <a:rPr lang="en-US" altLang="en-US" smtClean="0"/>
              <a:t>5/2/2025</a:t>
            </a:fld>
            <a:endParaRPr lang="en-US" altLang="en-US"/>
          </a:p>
        </p:txBody>
      </p:sp>
      <p:sp>
        <p:nvSpPr>
          <p:cNvPr id="29701" name="Slide Number Placeholder 4">
            <a:extLst>
              <a:ext uri="{FF2B5EF4-FFF2-40B4-BE49-F238E27FC236}">
                <a16:creationId xmlns:a16="http://schemas.microsoft.com/office/drawing/2014/main" id="{FDACDACD-0A4C-83DF-425E-369C855CDF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55F7B2E-89B5-4095-A2E7-D2D8CC3D1B35}" type="slidenum">
              <a:rPr lang="en-US" altLang="en-US" smtClean="0"/>
              <a:pPr fontAlgn="base">
                <a:spcBef>
                  <a:spcPct val="0"/>
                </a:spcBef>
                <a:spcAft>
                  <a:spcPct val="0"/>
                </a:spcAft>
              </a:pPr>
              <a:t>12</a:t>
            </a:fld>
            <a:endParaRPr lang="en-US" altLang="en-US"/>
          </a:p>
        </p:txBody>
      </p:sp>
      <p:sp>
        <p:nvSpPr>
          <p:cNvPr id="29702" name="Header Placeholder 1">
            <a:extLst>
              <a:ext uri="{FF2B5EF4-FFF2-40B4-BE49-F238E27FC236}">
                <a16:creationId xmlns:a16="http://schemas.microsoft.com/office/drawing/2014/main" id="{1F9E4E95-4709-D9C0-024E-6FC469462152}"/>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p>
        </p:txBody>
      </p:sp>
      <p:sp>
        <p:nvSpPr>
          <p:cNvPr id="29703" name="Footer Placeholder 2">
            <a:extLst>
              <a:ext uri="{FF2B5EF4-FFF2-40B4-BE49-F238E27FC236}">
                <a16:creationId xmlns:a16="http://schemas.microsoft.com/office/drawing/2014/main" id="{79AB5974-D41C-245D-DE3F-4D6ED9667DE0}"/>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a:t>&lt;&lt;Enrollment No&gt;&gt;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25FE1C91-C7DF-B826-D0E0-E6C2CFD3BC2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FC830774-E289-8058-CDC8-82B2B1644C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1748" name="Date Placeholder 3">
            <a:extLst>
              <a:ext uri="{FF2B5EF4-FFF2-40B4-BE49-F238E27FC236}">
                <a16:creationId xmlns:a16="http://schemas.microsoft.com/office/drawing/2014/main" id="{5913F730-9802-7221-9B1E-761C84AA3BD5}"/>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D697E82-8390-419E-9A51-1A6ECA4CF615}" type="datetime1">
              <a:rPr lang="en-US" altLang="en-US" smtClean="0"/>
              <a:t>5/2/2025</a:t>
            </a:fld>
            <a:endParaRPr lang="en-US" altLang="en-US"/>
          </a:p>
        </p:txBody>
      </p:sp>
      <p:sp>
        <p:nvSpPr>
          <p:cNvPr id="31749" name="Slide Number Placeholder 4">
            <a:extLst>
              <a:ext uri="{FF2B5EF4-FFF2-40B4-BE49-F238E27FC236}">
                <a16:creationId xmlns:a16="http://schemas.microsoft.com/office/drawing/2014/main" id="{5A5C6D85-F4DC-C3D5-5988-0437AB38DE8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D28B2C4-EFEA-4254-8DFF-0ADB43D62535}" type="slidenum">
              <a:rPr lang="en-US" altLang="en-US" smtClean="0"/>
              <a:pPr fontAlgn="base">
                <a:spcBef>
                  <a:spcPct val="0"/>
                </a:spcBef>
                <a:spcAft>
                  <a:spcPct val="0"/>
                </a:spcAft>
              </a:pPr>
              <a:t>13</a:t>
            </a:fld>
            <a:endParaRPr lang="en-US" altLang="en-US"/>
          </a:p>
        </p:txBody>
      </p:sp>
      <p:sp>
        <p:nvSpPr>
          <p:cNvPr id="31750" name="Header Placeholder 1">
            <a:extLst>
              <a:ext uri="{FF2B5EF4-FFF2-40B4-BE49-F238E27FC236}">
                <a16:creationId xmlns:a16="http://schemas.microsoft.com/office/drawing/2014/main" id="{0AA7A50A-E7F8-61DA-5F31-043609D3DBC7}"/>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p>
        </p:txBody>
      </p:sp>
      <p:sp>
        <p:nvSpPr>
          <p:cNvPr id="31751" name="Footer Placeholder 2">
            <a:extLst>
              <a:ext uri="{FF2B5EF4-FFF2-40B4-BE49-F238E27FC236}">
                <a16:creationId xmlns:a16="http://schemas.microsoft.com/office/drawing/2014/main" id="{06E1320D-7AB4-F207-A9DC-893E4E4EA73D}"/>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a:t>&lt;&lt;Enrollment No&gt;&gt;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EE61166C-C80A-C5CF-838D-20D6BC58B17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a:extLst>
              <a:ext uri="{FF2B5EF4-FFF2-40B4-BE49-F238E27FC236}">
                <a16:creationId xmlns:a16="http://schemas.microsoft.com/office/drawing/2014/main" id="{E516294D-B07C-6DC1-9CEA-0A229799374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Date Placeholder 3">
            <a:extLst>
              <a:ext uri="{FF2B5EF4-FFF2-40B4-BE49-F238E27FC236}">
                <a16:creationId xmlns:a16="http://schemas.microsoft.com/office/drawing/2014/main" id="{45A9E1FC-D045-CF77-759E-ADB9E46B5200}"/>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F6BC88C3-7219-4814-A982-9EB77DE85135}" type="datetime1">
              <a:rPr lang="en-US" altLang="en-US" smtClean="0"/>
              <a:t>5/2/2025</a:t>
            </a:fld>
            <a:endParaRPr lang="en-US" altLang="en-US"/>
          </a:p>
        </p:txBody>
      </p:sp>
      <p:sp>
        <p:nvSpPr>
          <p:cNvPr id="33797" name="Slide Number Placeholder 4">
            <a:extLst>
              <a:ext uri="{FF2B5EF4-FFF2-40B4-BE49-F238E27FC236}">
                <a16:creationId xmlns:a16="http://schemas.microsoft.com/office/drawing/2014/main" id="{E17560BA-BF1D-048B-D966-DFD5D5F86D5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CECF86F-0A61-42D1-A9B7-67BA237F1EB2}" type="slidenum">
              <a:rPr lang="en-US" altLang="en-US" smtClean="0"/>
              <a:pPr fontAlgn="base">
                <a:spcBef>
                  <a:spcPct val="0"/>
                </a:spcBef>
                <a:spcAft>
                  <a:spcPct val="0"/>
                </a:spcAft>
              </a:pPr>
              <a:t>14</a:t>
            </a:fld>
            <a:endParaRPr lang="en-US" altLang="en-US"/>
          </a:p>
        </p:txBody>
      </p:sp>
      <p:sp>
        <p:nvSpPr>
          <p:cNvPr id="33798" name="Header Placeholder 1">
            <a:extLst>
              <a:ext uri="{FF2B5EF4-FFF2-40B4-BE49-F238E27FC236}">
                <a16:creationId xmlns:a16="http://schemas.microsoft.com/office/drawing/2014/main" id="{AFC8E71F-EC86-C2AE-5D62-5E5A444795A5}"/>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p>
        </p:txBody>
      </p:sp>
      <p:sp>
        <p:nvSpPr>
          <p:cNvPr id="33799" name="Footer Placeholder 2">
            <a:extLst>
              <a:ext uri="{FF2B5EF4-FFF2-40B4-BE49-F238E27FC236}">
                <a16:creationId xmlns:a16="http://schemas.microsoft.com/office/drawing/2014/main" id="{546F881B-A682-753D-94A8-B1189417E504}"/>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a:t>&lt;&lt;Enrollment No&gt;&gt;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a:extLst>
              <a:ext uri="{FF2B5EF4-FFF2-40B4-BE49-F238E27FC236}">
                <a16:creationId xmlns:a16="http://schemas.microsoft.com/office/drawing/2014/main" id="{96AB4526-4C59-238E-3660-8963751C6D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a:extLst>
              <a:ext uri="{FF2B5EF4-FFF2-40B4-BE49-F238E27FC236}">
                <a16:creationId xmlns:a16="http://schemas.microsoft.com/office/drawing/2014/main" id="{BC234902-5046-924F-8980-AC09027C06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5844" name="Date Placeholder 3">
            <a:extLst>
              <a:ext uri="{FF2B5EF4-FFF2-40B4-BE49-F238E27FC236}">
                <a16:creationId xmlns:a16="http://schemas.microsoft.com/office/drawing/2014/main" id="{15BA8481-B484-5869-FB02-4CAB8588921D}"/>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081653E-BDED-47AF-8117-47EA4961335C}" type="datetime1">
              <a:rPr lang="en-US" altLang="en-US" smtClean="0"/>
              <a:t>5/2/2025</a:t>
            </a:fld>
            <a:endParaRPr lang="en-US" altLang="en-US"/>
          </a:p>
        </p:txBody>
      </p:sp>
      <p:sp>
        <p:nvSpPr>
          <p:cNvPr id="35845" name="Slide Number Placeholder 4">
            <a:extLst>
              <a:ext uri="{FF2B5EF4-FFF2-40B4-BE49-F238E27FC236}">
                <a16:creationId xmlns:a16="http://schemas.microsoft.com/office/drawing/2014/main" id="{0C591F8C-B729-3A02-6216-7AE92D500EA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FEC29C05-AEF3-4A2B-88F7-4982F0B22A4F}" type="slidenum">
              <a:rPr lang="en-US" altLang="en-US" smtClean="0"/>
              <a:pPr fontAlgn="base">
                <a:spcBef>
                  <a:spcPct val="0"/>
                </a:spcBef>
                <a:spcAft>
                  <a:spcPct val="0"/>
                </a:spcAft>
              </a:pPr>
              <a:t>15</a:t>
            </a:fld>
            <a:endParaRPr lang="en-US" altLang="en-US"/>
          </a:p>
        </p:txBody>
      </p:sp>
      <p:sp>
        <p:nvSpPr>
          <p:cNvPr id="35846" name="Header Placeholder 1">
            <a:extLst>
              <a:ext uri="{FF2B5EF4-FFF2-40B4-BE49-F238E27FC236}">
                <a16:creationId xmlns:a16="http://schemas.microsoft.com/office/drawing/2014/main" id="{B1F40D0F-2CEA-C811-4FDE-4DBDDD34974A}"/>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p>
        </p:txBody>
      </p:sp>
      <p:sp>
        <p:nvSpPr>
          <p:cNvPr id="35847" name="Footer Placeholder 2">
            <a:extLst>
              <a:ext uri="{FF2B5EF4-FFF2-40B4-BE49-F238E27FC236}">
                <a16:creationId xmlns:a16="http://schemas.microsoft.com/office/drawing/2014/main" id="{DF50CD64-E356-4BFB-54FD-1290D0E7731D}"/>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a:t>&lt;&lt;Enrollment No&gt;&gt;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a:extLst>
              <a:ext uri="{FF2B5EF4-FFF2-40B4-BE49-F238E27FC236}">
                <a16:creationId xmlns:a16="http://schemas.microsoft.com/office/drawing/2014/main" id="{76FD99BC-89F8-16B0-C5DD-EB29399167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a:extLst>
              <a:ext uri="{FF2B5EF4-FFF2-40B4-BE49-F238E27FC236}">
                <a16:creationId xmlns:a16="http://schemas.microsoft.com/office/drawing/2014/main" id="{3A9BA67B-B24E-CB91-1A1C-BDFBA5F7159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7892" name="Date Placeholder 3">
            <a:extLst>
              <a:ext uri="{FF2B5EF4-FFF2-40B4-BE49-F238E27FC236}">
                <a16:creationId xmlns:a16="http://schemas.microsoft.com/office/drawing/2014/main" id="{CBA20CBC-C69D-4EDC-DBDF-E6653AA0BBB5}"/>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95BDA88-6C38-40A7-935A-93F514C891E1}" type="datetime1">
              <a:rPr lang="en-US" altLang="en-US" smtClean="0"/>
              <a:t>5/2/2025</a:t>
            </a:fld>
            <a:endParaRPr lang="en-US" altLang="en-US"/>
          </a:p>
        </p:txBody>
      </p:sp>
      <p:sp>
        <p:nvSpPr>
          <p:cNvPr id="37893" name="Slide Number Placeholder 4">
            <a:extLst>
              <a:ext uri="{FF2B5EF4-FFF2-40B4-BE49-F238E27FC236}">
                <a16:creationId xmlns:a16="http://schemas.microsoft.com/office/drawing/2014/main" id="{411B818F-71EE-E29C-D9C7-D50B7148A7E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74232B1-0A3A-4E79-AABD-9F2E29A7B1B3}" type="slidenum">
              <a:rPr lang="en-US" altLang="en-US" smtClean="0"/>
              <a:pPr fontAlgn="base">
                <a:spcBef>
                  <a:spcPct val="0"/>
                </a:spcBef>
                <a:spcAft>
                  <a:spcPct val="0"/>
                </a:spcAft>
              </a:pPr>
              <a:t>16</a:t>
            </a:fld>
            <a:endParaRPr lang="en-US" altLang="en-US"/>
          </a:p>
        </p:txBody>
      </p:sp>
      <p:sp>
        <p:nvSpPr>
          <p:cNvPr id="37894" name="Header Placeholder 1">
            <a:extLst>
              <a:ext uri="{FF2B5EF4-FFF2-40B4-BE49-F238E27FC236}">
                <a16:creationId xmlns:a16="http://schemas.microsoft.com/office/drawing/2014/main" id="{C09E8BEE-9D00-6B2C-BC53-C756EB87EC0A}"/>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p>
        </p:txBody>
      </p:sp>
      <p:sp>
        <p:nvSpPr>
          <p:cNvPr id="37895" name="Footer Placeholder 2">
            <a:extLst>
              <a:ext uri="{FF2B5EF4-FFF2-40B4-BE49-F238E27FC236}">
                <a16:creationId xmlns:a16="http://schemas.microsoft.com/office/drawing/2014/main" id="{07E0E57F-3340-EB0E-E384-939B0415FCDB}"/>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a:t>&lt;&lt;Enrollment No&gt;&gt;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4295A391-E35E-81D7-49AF-8DC13C87611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a:extLst>
              <a:ext uri="{FF2B5EF4-FFF2-40B4-BE49-F238E27FC236}">
                <a16:creationId xmlns:a16="http://schemas.microsoft.com/office/drawing/2014/main" id="{C54E1CE9-B782-69C9-A9C4-3DD11DE6344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1268" name="Date Placeholder 3">
            <a:extLst>
              <a:ext uri="{FF2B5EF4-FFF2-40B4-BE49-F238E27FC236}">
                <a16:creationId xmlns:a16="http://schemas.microsoft.com/office/drawing/2014/main" id="{E32A6BE8-8624-11E8-ECF9-3A60DD6CE8FF}"/>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44D3B71-E2BB-4125-A5AC-4FDFDBF74EBB}" type="datetime1">
              <a:rPr lang="en-US" altLang="en-US" smtClean="0"/>
              <a:t>5/2/2025</a:t>
            </a:fld>
            <a:endParaRPr lang="en-US" altLang="en-US"/>
          </a:p>
        </p:txBody>
      </p:sp>
      <p:sp>
        <p:nvSpPr>
          <p:cNvPr id="11269" name="Slide Number Placeholder 4">
            <a:extLst>
              <a:ext uri="{FF2B5EF4-FFF2-40B4-BE49-F238E27FC236}">
                <a16:creationId xmlns:a16="http://schemas.microsoft.com/office/drawing/2014/main" id="{BF32D951-ECAC-D0E0-EB20-BF9B23DC2BE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3D8A191-F2A0-431B-B799-307F7D6F9669}" type="slidenum">
              <a:rPr lang="en-US" altLang="en-US" smtClean="0"/>
              <a:pPr fontAlgn="base">
                <a:spcBef>
                  <a:spcPct val="0"/>
                </a:spcBef>
                <a:spcAft>
                  <a:spcPct val="0"/>
                </a:spcAft>
              </a:pPr>
              <a:t>2</a:t>
            </a:fld>
            <a:endParaRPr lang="en-US" altLang="en-US"/>
          </a:p>
        </p:txBody>
      </p:sp>
      <p:sp>
        <p:nvSpPr>
          <p:cNvPr id="11270" name="Header Placeholder 1">
            <a:extLst>
              <a:ext uri="{FF2B5EF4-FFF2-40B4-BE49-F238E27FC236}">
                <a16:creationId xmlns:a16="http://schemas.microsoft.com/office/drawing/2014/main" id="{CBB5A8D2-11A4-1C3A-6ADA-D0E134A6A67E}"/>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p>
        </p:txBody>
      </p:sp>
      <p:sp>
        <p:nvSpPr>
          <p:cNvPr id="11271" name="Footer Placeholder 2">
            <a:extLst>
              <a:ext uri="{FF2B5EF4-FFF2-40B4-BE49-F238E27FC236}">
                <a16:creationId xmlns:a16="http://schemas.microsoft.com/office/drawing/2014/main" id="{CBECECCF-A35A-4BA4-4815-2FEF564CF268}"/>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a:t>&lt;&lt;Enrollment No&gt;&gt;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14CF598C-403B-B74C-C6FD-225E341C5B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a16="http://schemas.microsoft.com/office/drawing/2014/main" id="{402157A7-DC01-6B58-4E0E-C33063A448A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3316" name="Date Placeholder 3">
            <a:extLst>
              <a:ext uri="{FF2B5EF4-FFF2-40B4-BE49-F238E27FC236}">
                <a16:creationId xmlns:a16="http://schemas.microsoft.com/office/drawing/2014/main" id="{F42F8008-EFEE-740A-84B1-88DEF6B53BA1}"/>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2175DA4-FEC7-46C5-AF17-3368432BF55B}" type="datetime1">
              <a:rPr lang="en-US" altLang="en-US" smtClean="0"/>
              <a:t>5/2/2025</a:t>
            </a:fld>
            <a:endParaRPr lang="en-US" altLang="en-US"/>
          </a:p>
        </p:txBody>
      </p:sp>
      <p:sp>
        <p:nvSpPr>
          <p:cNvPr id="13317" name="Slide Number Placeholder 4">
            <a:extLst>
              <a:ext uri="{FF2B5EF4-FFF2-40B4-BE49-F238E27FC236}">
                <a16:creationId xmlns:a16="http://schemas.microsoft.com/office/drawing/2014/main" id="{6D550549-8752-27B8-4ACA-8220B01ABF9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A9E806B-411C-4017-BC19-C7F9FF4517B9}" type="slidenum">
              <a:rPr lang="en-US" altLang="en-US" smtClean="0"/>
              <a:pPr fontAlgn="base">
                <a:spcBef>
                  <a:spcPct val="0"/>
                </a:spcBef>
                <a:spcAft>
                  <a:spcPct val="0"/>
                </a:spcAft>
              </a:pPr>
              <a:t>3</a:t>
            </a:fld>
            <a:endParaRPr lang="en-US" altLang="en-US"/>
          </a:p>
        </p:txBody>
      </p:sp>
      <p:sp>
        <p:nvSpPr>
          <p:cNvPr id="13318" name="Header Placeholder 1">
            <a:extLst>
              <a:ext uri="{FF2B5EF4-FFF2-40B4-BE49-F238E27FC236}">
                <a16:creationId xmlns:a16="http://schemas.microsoft.com/office/drawing/2014/main" id="{D774E63D-CBF3-D498-2F3F-4ED4B396CA62}"/>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p>
        </p:txBody>
      </p:sp>
      <p:sp>
        <p:nvSpPr>
          <p:cNvPr id="13319" name="Footer Placeholder 2">
            <a:extLst>
              <a:ext uri="{FF2B5EF4-FFF2-40B4-BE49-F238E27FC236}">
                <a16:creationId xmlns:a16="http://schemas.microsoft.com/office/drawing/2014/main" id="{E3CFBA71-617A-3291-3F42-031DDD8B7B82}"/>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a:t>&lt;&lt;Enrollment No&gt;&gt;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4304AB61-E60B-99DB-A29B-B3920780B5E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B8C2153F-74FE-232D-06F5-2BC0B2C4FD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5364" name="Date Placeholder 3">
            <a:extLst>
              <a:ext uri="{FF2B5EF4-FFF2-40B4-BE49-F238E27FC236}">
                <a16:creationId xmlns:a16="http://schemas.microsoft.com/office/drawing/2014/main" id="{C5D0DA94-22B7-18B9-8825-F4BB56ED3BCD}"/>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C2B4A6DD-5167-4235-8C7F-30759BACCAF6}" type="datetime1">
              <a:rPr lang="en-US" altLang="en-US" smtClean="0"/>
              <a:t>5/2/2025</a:t>
            </a:fld>
            <a:endParaRPr lang="en-US" altLang="en-US"/>
          </a:p>
        </p:txBody>
      </p:sp>
      <p:sp>
        <p:nvSpPr>
          <p:cNvPr id="15365" name="Slide Number Placeholder 4">
            <a:extLst>
              <a:ext uri="{FF2B5EF4-FFF2-40B4-BE49-F238E27FC236}">
                <a16:creationId xmlns:a16="http://schemas.microsoft.com/office/drawing/2014/main" id="{64AD3942-8B33-860B-E026-391C76BAF02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B44EB4D2-38A9-4873-928D-551E9ECA4F86}" type="slidenum">
              <a:rPr lang="en-US" altLang="en-US" smtClean="0"/>
              <a:pPr fontAlgn="base">
                <a:spcBef>
                  <a:spcPct val="0"/>
                </a:spcBef>
                <a:spcAft>
                  <a:spcPct val="0"/>
                </a:spcAft>
              </a:pPr>
              <a:t>4</a:t>
            </a:fld>
            <a:endParaRPr lang="en-US" altLang="en-US"/>
          </a:p>
        </p:txBody>
      </p:sp>
      <p:sp>
        <p:nvSpPr>
          <p:cNvPr id="15366" name="Header Placeholder 1">
            <a:extLst>
              <a:ext uri="{FF2B5EF4-FFF2-40B4-BE49-F238E27FC236}">
                <a16:creationId xmlns:a16="http://schemas.microsoft.com/office/drawing/2014/main" id="{B50BE0BA-6B36-3909-3B70-9119B590448A}"/>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p>
        </p:txBody>
      </p:sp>
      <p:sp>
        <p:nvSpPr>
          <p:cNvPr id="15367" name="Footer Placeholder 2">
            <a:extLst>
              <a:ext uri="{FF2B5EF4-FFF2-40B4-BE49-F238E27FC236}">
                <a16:creationId xmlns:a16="http://schemas.microsoft.com/office/drawing/2014/main" id="{38074D59-AF8D-8746-D2C8-D78F57F7E381}"/>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a:t>&lt;&lt;Enrollment No&gt;&gt;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FDF652F7-168A-1B8C-377B-8ED791930F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9924D3C1-FD00-22D6-F382-C17921CB17F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412" name="Date Placeholder 3">
            <a:extLst>
              <a:ext uri="{FF2B5EF4-FFF2-40B4-BE49-F238E27FC236}">
                <a16:creationId xmlns:a16="http://schemas.microsoft.com/office/drawing/2014/main" id="{3579224C-FBCF-A885-79B1-C7B1BC3F0B0B}"/>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3008C93-5E36-4453-BCAD-6D83AA4AA2BA}" type="datetime1">
              <a:rPr lang="en-US" altLang="en-US" smtClean="0"/>
              <a:t>5/2/2025</a:t>
            </a:fld>
            <a:endParaRPr lang="en-US" altLang="en-US"/>
          </a:p>
        </p:txBody>
      </p:sp>
      <p:sp>
        <p:nvSpPr>
          <p:cNvPr id="17413" name="Slide Number Placeholder 4">
            <a:extLst>
              <a:ext uri="{FF2B5EF4-FFF2-40B4-BE49-F238E27FC236}">
                <a16:creationId xmlns:a16="http://schemas.microsoft.com/office/drawing/2014/main" id="{3C7B7A3A-CD4F-A77F-0A0E-14EF06B48FE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9788B24-010E-441D-9389-D6EE488B3669}" type="slidenum">
              <a:rPr lang="en-US" altLang="en-US" smtClean="0"/>
              <a:pPr fontAlgn="base">
                <a:spcBef>
                  <a:spcPct val="0"/>
                </a:spcBef>
                <a:spcAft>
                  <a:spcPct val="0"/>
                </a:spcAft>
              </a:pPr>
              <a:t>5</a:t>
            </a:fld>
            <a:endParaRPr lang="en-US" altLang="en-US"/>
          </a:p>
        </p:txBody>
      </p:sp>
      <p:sp>
        <p:nvSpPr>
          <p:cNvPr id="17414" name="Header Placeholder 1">
            <a:extLst>
              <a:ext uri="{FF2B5EF4-FFF2-40B4-BE49-F238E27FC236}">
                <a16:creationId xmlns:a16="http://schemas.microsoft.com/office/drawing/2014/main" id="{2324CA70-D0A4-AAEF-58A6-0D337595C0A0}"/>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p>
        </p:txBody>
      </p:sp>
      <p:sp>
        <p:nvSpPr>
          <p:cNvPr id="17415" name="Footer Placeholder 2">
            <a:extLst>
              <a:ext uri="{FF2B5EF4-FFF2-40B4-BE49-F238E27FC236}">
                <a16:creationId xmlns:a16="http://schemas.microsoft.com/office/drawing/2014/main" id="{C3F7E6E8-1A0E-EE28-E0CA-B6D0C1DFF8AF}"/>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a:t>&lt;&lt;Enrollment No&gt;&gt;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3DA37F65-4411-1499-7B55-8775981A3EF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a:extLst>
              <a:ext uri="{FF2B5EF4-FFF2-40B4-BE49-F238E27FC236}">
                <a16:creationId xmlns:a16="http://schemas.microsoft.com/office/drawing/2014/main" id="{566C2FB2-50FF-EB20-B595-B16AE91682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9460" name="Date Placeholder 3">
            <a:extLst>
              <a:ext uri="{FF2B5EF4-FFF2-40B4-BE49-F238E27FC236}">
                <a16:creationId xmlns:a16="http://schemas.microsoft.com/office/drawing/2014/main" id="{549191CD-250E-27C1-2DB2-D2503345017A}"/>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9ACF33A-4FE8-4A2F-933B-A1132C50A367}" type="datetime1">
              <a:rPr lang="en-US" altLang="en-US" smtClean="0"/>
              <a:t>5/2/2025</a:t>
            </a:fld>
            <a:endParaRPr lang="en-US" altLang="en-US"/>
          </a:p>
        </p:txBody>
      </p:sp>
      <p:sp>
        <p:nvSpPr>
          <p:cNvPr id="19461" name="Slide Number Placeholder 4">
            <a:extLst>
              <a:ext uri="{FF2B5EF4-FFF2-40B4-BE49-F238E27FC236}">
                <a16:creationId xmlns:a16="http://schemas.microsoft.com/office/drawing/2014/main" id="{2F387456-4B04-29D3-DF7B-530CB81DB6A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42D37C0-97C6-4BFC-9C53-C68DE3405929}" type="slidenum">
              <a:rPr lang="en-US" altLang="en-US" smtClean="0"/>
              <a:pPr fontAlgn="base">
                <a:spcBef>
                  <a:spcPct val="0"/>
                </a:spcBef>
                <a:spcAft>
                  <a:spcPct val="0"/>
                </a:spcAft>
              </a:pPr>
              <a:t>6</a:t>
            </a:fld>
            <a:endParaRPr lang="en-US" altLang="en-US"/>
          </a:p>
        </p:txBody>
      </p:sp>
      <p:sp>
        <p:nvSpPr>
          <p:cNvPr id="19462" name="Header Placeholder 1">
            <a:extLst>
              <a:ext uri="{FF2B5EF4-FFF2-40B4-BE49-F238E27FC236}">
                <a16:creationId xmlns:a16="http://schemas.microsoft.com/office/drawing/2014/main" id="{619A7D2E-D445-4C84-840B-2CED49567EE1}"/>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p>
        </p:txBody>
      </p:sp>
      <p:sp>
        <p:nvSpPr>
          <p:cNvPr id="19463" name="Footer Placeholder 2">
            <a:extLst>
              <a:ext uri="{FF2B5EF4-FFF2-40B4-BE49-F238E27FC236}">
                <a16:creationId xmlns:a16="http://schemas.microsoft.com/office/drawing/2014/main" id="{226D5FDC-3412-397B-2E57-03CB78BE1EFE}"/>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a:t>&lt;&lt;Enrollment No&gt;&gt;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37EEB291-5DCE-0AD0-A9D4-A18DE7854A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a:extLst>
              <a:ext uri="{FF2B5EF4-FFF2-40B4-BE49-F238E27FC236}">
                <a16:creationId xmlns:a16="http://schemas.microsoft.com/office/drawing/2014/main" id="{135DD9F8-8119-A457-25D1-9431518C7BA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508" name="Date Placeholder 3">
            <a:extLst>
              <a:ext uri="{FF2B5EF4-FFF2-40B4-BE49-F238E27FC236}">
                <a16:creationId xmlns:a16="http://schemas.microsoft.com/office/drawing/2014/main" id="{8CD6BD36-87E4-7749-20B4-2D3DA68060C1}"/>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3E19F5E-DFC6-4C7B-9E13-38658C795F27}" type="datetime1">
              <a:rPr lang="en-US" altLang="en-US" smtClean="0"/>
              <a:t>5/2/2025</a:t>
            </a:fld>
            <a:endParaRPr lang="en-US" altLang="en-US"/>
          </a:p>
        </p:txBody>
      </p:sp>
      <p:sp>
        <p:nvSpPr>
          <p:cNvPr id="21509" name="Slide Number Placeholder 4">
            <a:extLst>
              <a:ext uri="{FF2B5EF4-FFF2-40B4-BE49-F238E27FC236}">
                <a16:creationId xmlns:a16="http://schemas.microsoft.com/office/drawing/2014/main" id="{8A6DF75B-2094-E05B-73B9-92A57AFC2BF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FA4DE86-AAB2-4486-8AED-529C293873A9}" type="slidenum">
              <a:rPr lang="en-US" altLang="en-US" smtClean="0"/>
              <a:pPr fontAlgn="base">
                <a:spcBef>
                  <a:spcPct val="0"/>
                </a:spcBef>
                <a:spcAft>
                  <a:spcPct val="0"/>
                </a:spcAft>
              </a:pPr>
              <a:t>7</a:t>
            </a:fld>
            <a:endParaRPr lang="en-US" altLang="en-US"/>
          </a:p>
        </p:txBody>
      </p:sp>
      <p:sp>
        <p:nvSpPr>
          <p:cNvPr id="21510" name="Header Placeholder 1">
            <a:extLst>
              <a:ext uri="{FF2B5EF4-FFF2-40B4-BE49-F238E27FC236}">
                <a16:creationId xmlns:a16="http://schemas.microsoft.com/office/drawing/2014/main" id="{E977412F-2205-C2AB-71A9-D08F4A656DA1}"/>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p>
        </p:txBody>
      </p:sp>
      <p:sp>
        <p:nvSpPr>
          <p:cNvPr id="21511" name="Footer Placeholder 2">
            <a:extLst>
              <a:ext uri="{FF2B5EF4-FFF2-40B4-BE49-F238E27FC236}">
                <a16:creationId xmlns:a16="http://schemas.microsoft.com/office/drawing/2014/main" id="{1E63CAC3-E58A-848A-3893-94CED8982EE6}"/>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a:t>&lt;&lt;Enrollment No&gt;&gt;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a16="http://schemas.microsoft.com/office/drawing/2014/main" id="{EFF8D988-ED2A-CBD0-3469-173D2AD01ED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a:extLst>
              <a:ext uri="{FF2B5EF4-FFF2-40B4-BE49-F238E27FC236}">
                <a16:creationId xmlns:a16="http://schemas.microsoft.com/office/drawing/2014/main" id="{A128B174-E045-BC70-FB38-A1E94A8FF3C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6" name="Date Placeholder 3">
            <a:extLst>
              <a:ext uri="{FF2B5EF4-FFF2-40B4-BE49-F238E27FC236}">
                <a16:creationId xmlns:a16="http://schemas.microsoft.com/office/drawing/2014/main" id="{1F81BCD1-AB3D-01B9-D622-1D724CCF371C}"/>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FF7901E-14F7-44E3-9570-9F32D86552E9}" type="datetime1">
              <a:rPr lang="en-US" altLang="en-US" smtClean="0"/>
              <a:t>5/2/2025</a:t>
            </a:fld>
            <a:endParaRPr lang="en-US" altLang="en-US"/>
          </a:p>
        </p:txBody>
      </p:sp>
      <p:sp>
        <p:nvSpPr>
          <p:cNvPr id="23557" name="Slide Number Placeholder 4">
            <a:extLst>
              <a:ext uri="{FF2B5EF4-FFF2-40B4-BE49-F238E27FC236}">
                <a16:creationId xmlns:a16="http://schemas.microsoft.com/office/drawing/2014/main" id="{BA9F5503-02E2-9E87-149D-9CF1C5EFF64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5BCD118-3D40-4C0D-9B47-74891F99D133}" type="slidenum">
              <a:rPr lang="en-US" altLang="en-US" smtClean="0"/>
              <a:pPr fontAlgn="base">
                <a:spcBef>
                  <a:spcPct val="0"/>
                </a:spcBef>
                <a:spcAft>
                  <a:spcPct val="0"/>
                </a:spcAft>
              </a:pPr>
              <a:t>8</a:t>
            </a:fld>
            <a:endParaRPr lang="en-US" altLang="en-US"/>
          </a:p>
        </p:txBody>
      </p:sp>
      <p:sp>
        <p:nvSpPr>
          <p:cNvPr id="23558" name="Header Placeholder 1">
            <a:extLst>
              <a:ext uri="{FF2B5EF4-FFF2-40B4-BE49-F238E27FC236}">
                <a16:creationId xmlns:a16="http://schemas.microsoft.com/office/drawing/2014/main" id="{DC6EF6DF-1813-B6BB-F9A6-08E1BD1B349A}"/>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p>
        </p:txBody>
      </p:sp>
      <p:sp>
        <p:nvSpPr>
          <p:cNvPr id="23559" name="Footer Placeholder 2">
            <a:extLst>
              <a:ext uri="{FF2B5EF4-FFF2-40B4-BE49-F238E27FC236}">
                <a16:creationId xmlns:a16="http://schemas.microsoft.com/office/drawing/2014/main" id="{DB4FF4D7-436F-CF18-55BA-733948AE7610}"/>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a:t>&lt;&lt;Enrollment No&gt;&gt;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090736B4-C645-A7EB-A7AA-C529738E80B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F5DCF436-8292-F935-0568-581AF4C209E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5604" name="Date Placeholder 3">
            <a:extLst>
              <a:ext uri="{FF2B5EF4-FFF2-40B4-BE49-F238E27FC236}">
                <a16:creationId xmlns:a16="http://schemas.microsoft.com/office/drawing/2014/main" id="{0B350592-D009-AAC7-0831-5C5261A8B5C9}"/>
              </a:ext>
            </a:extLst>
          </p:cNvPr>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1C657C6-5C80-4616-8A75-62F233813079}" type="datetime1">
              <a:rPr lang="en-US" altLang="en-US" smtClean="0"/>
              <a:t>5/2/2025</a:t>
            </a:fld>
            <a:endParaRPr lang="en-US" altLang="en-US"/>
          </a:p>
        </p:txBody>
      </p:sp>
      <p:sp>
        <p:nvSpPr>
          <p:cNvPr id="25605" name="Slide Number Placeholder 4">
            <a:extLst>
              <a:ext uri="{FF2B5EF4-FFF2-40B4-BE49-F238E27FC236}">
                <a16:creationId xmlns:a16="http://schemas.microsoft.com/office/drawing/2014/main" id="{57593BA4-E5BD-DBA5-7060-8AABE4C5881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7588C5B-9278-45D2-B79E-DB3BF3DDB7DE}" type="slidenum">
              <a:rPr lang="en-US" altLang="en-US" smtClean="0"/>
              <a:pPr fontAlgn="base">
                <a:spcBef>
                  <a:spcPct val="0"/>
                </a:spcBef>
                <a:spcAft>
                  <a:spcPct val="0"/>
                </a:spcAft>
              </a:pPr>
              <a:t>9</a:t>
            </a:fld>
            <a:endParaRPr lang="en-US" altLang="en-US"/>
          </a:p>
        </p:txBody>
      </p:sp>
      <p:sp>
        <p:nvSpPr>
          <p:cNvPr id="25606" name="Header Placeholder 1">
            <a:extLst>
              <a:ext uri="{FF2B5EF4-FFF2-40B4-BE49-F238E27FC236}">
                <a16:creationId xmlns:a16="http://schemas.microsoft.com/office/drawing/2014/main" id="{4EF71716-D8F7-CE6A-0833-BB05E369BAED}"/>
              </a:ext>
            </a:extLst>
          </p:cNvPr>
          <p:cNvSpPr>
            <a:spLocks noGrp="1" noChangeArrowheads="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endParaRPr lang="en-US" altLang="en-US"/>
          </a:p>
        </p:txBody>
      </p:sp>
      <p:sp>
        <p:nvSpPr>
          <p:cNvPr id="25607" name="Footer Placeholder 2">
            <a:extLst>
              <a:ext uri="{FF2B5EF4-FFF2-40B4-BE49-F238E27FC236}">
                <a16:creationId xmlns:a16="http://schemas.microsoft.com/office/drawing/2014/main" id="{09F830D6-50EF-A789-84E2-6D93ACB553EC}"/>
              </a:ext>
            </a:extLst>
          </p:cNvPr>
          <p:cNvSpPr>
            <a:spLocks noGrp="1" noChangeArrowheads="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r>
              <a:rPr lang="en-US" altLang="en-US"/>
              <a:t>&lt;&lt;Enrollment No&gt;&gt;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25CFD964-BE8D-0566-17C4-9F44A6251B1B}"/>
              </a:ext>
            </a:extLst>
          </p:cNvPr>
          <p:cNvSpPr>
            <a:spLocks noGrp="1"/>
          </p:cNvSpPr>
          <p:nvPr>
            <p:ph type="dt" sz="half" idx="10"/>
          </p:nvPr>
        </p:nvSpPr>
        <p:spPr/>
        <p:txBody>
          <a:bodyPr/>
          <a:lstStyle>
            <a:lvl1pPr>
              <a:defRPr dirty="0"/>
            </a:lvl1pPr>
          </a:lstStyle>
          <a:p>
            <a:pPr>
              <a:defRPr/>
            </a:pPr>
            <a:r>
              <a:rPr lang="en-US"/>
              <a:t>8/14/2020</a:t>
            </a:r>
          </a:p>
        </p:txBody>
      </p:sp>
      <p:sp>
        <p:nvSpPr>
          <p:cNvPr id="5" name="Footer Placeholder 4">
            <a:extLst>
              <a:ext uri="{FF2B5EF4-FFF2-40B4-BE49-F238E27FC236}">
                <a16:creationId xmlns:a16="http://schemas.microsoft.com/office/drawing/2014/main" id="{EB3ABBFE-A2DD-FD3D-A89F-BC8AD09EF3A7}"/>
              </a:ext>
            </a:extLst>
          </p:cNvPr>
          <p:cNvSpPr>
            <a:spLocks noGrp="1"/>
          </p:cNvSpPr>
          <p:nvPr>
            <p:ph type="ftr" sz="quarter" idx="11"/>
          </p:nvPr>
        </p:nvSpPr>
        <p:spPr/>
        <p:txBody>
          <a:bodyPr/>
          <a:lstStyle>
            <a:lvl1pPr>
              <a:defRPr dirty="0"/>
            </a:lvl1pPr>
          </a:lstStyle>
          <a:p>
            <a:pPr>
              <a:defRPr/>
            </a:pPr>
            <a:r>
              <a:rPr lang="en-IN"/>
              <a:t>Academic Year - 2021-22</a:t>
            </a:r>
            <a:endParaRPr lang="en-US"/>
          </a:p>
        </p:txBody>
      </p:sp>
      <p:sp>
        <p:nvSpPr>
          <p:cNvPr id="6" name="Slide Number Placeholder 5">
            <a:extLst>
              <a:ext uri="{FF2B5EF4-FFF2-40B4-BE49-F238E27FC236}">
                <a16:creationId xmlns:a16="http://schemas.microsoft.com/office/drawing/2014/main" id="{FE7109F2-A0B9-27A8-0074-E270FD889386}"/>
              </a:ext>
            </a:extLst>
          </p:cNvPr>
          <p:cNvSpPr>
            <a:spLocks noGrp="1"/>
          </p:cNvSpPr>
          <p:nvPr>
            <p:ph type="sldNum" sz="quarter" idx="12"/>
          </p:nvPr>
        </p:nvSpPr>
        <p:spPr/>
        <p:txBody>
          <a:bodyPr/>
          <a:lstStyle>
            <a:lvl1pPr>
              <a:defRPr dirty="0"/>
            </a:lvl1pPr>
          </a:lstStyle>
          <a:p>
            <a:pPr>
              <a:defRPr/>
            </a:pPr>
            <a:r>
              <a:rPr lang="en-US"/>
              <a:t>1</a:t>
            </a:r>
          </a:p>
        </p:txBody>
      </p:sp>
    </p:spTree>
    <p:extLst>
      <p:ext uri="{BB962C8B-B14F-4D97-AF65-F5344CB8AC3E}">
        <p14:creationId xmlns:p14="http://schemas.microsoft.com/office/powerpoint/2010/main" val="3318636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4AAC05-4BEF-78EE-6719-3E098DDB4B0F}"/>
              </a:ext>
            </a:extLst>
          </p:cNvPr>
          <p:cNvSpPr>
            <a:spLocks noGrp="1"/>
          </p:cNvSpPr>
          <p:nvPr>
            <p:ph type="dt" sz="half" idx="10"/>
          </p:nvPr>
        </p:nvSpPr>
        <p:spPr/>
        <p:txBody>
          <a:bodyPr/>
          <a:lstStyle>
            <a:lvl1pPr>
              <a:defRPr/>
            </a:lvl1pPr>
          </a:lstStyle>
          <a:p>
            <a:pPr>
              <a:defRPr/>
            </a:pPr>
            <a:r>
              <a:rPr lang="en-US"/>
              <a:t>8/14/2020</a:t>
            </a:r>
          </a:p>
        </p:txBody>
      </p:sp>
      <p:sp>
        <p:nvSpPr>
          <p:cNvPr id="5" name="Footer Placeholder 4">
            <a:extLst>
              <a:ext uri="{FF2B5EF4-FFF2-40B4-BE49-F238E27FC236}">
                <a16:creationId xmlns:a16="http://schemas.microsoft.com/office/drawing/2014/main" id="{C00479DA-AC11-9557-BC69-FB4FE30CC924}"/>
              </a:ext>
            </a:extLst>
          </p:cNvPr>
          <p:cNvSpPr>
            <a:spLocks noGrp="1"/>
          </p:cNvSpPr>
          <p:nvPr>
            <p:ph type="ftr" sz="quarter" idx="11"/>
          </p:nvPr>
        </p:nvSpPr>
        <p:spPr/>
        <p:txBody>
          <a:bodyPr/>
          <a:lstStyle>
            <a:lvl1pPr>
              <a:defRPr/>
            </a:lvl1pPr>
          </a:lstStyle>
          <a:p>
            <a:pPr>
              <a:defRPr/>
            </a:pPr>
            <a:r>
              <a:rPr lang="en-IN"/>
              <a:t>Academic Year - 2021-22</a:t>
            </a:r>
            <a:endParaRPr lang="en-US"/>
          </a:p>
        </p:txBody>
      </p:sp>
      <p:sp>
        <p:nvSpPr>
          <p:cNvPr id="6" name="Slide Number Placeholder 5">
            <a:extLst>
              <a:ext uri="{FF2B5EF4-FFF2-40B4-BE49-F238E27FC236}">
                <a16:creationId xmlns:a16="http://schemas.microsoft.com/office/drawing/2014/main" id="{CBC549D1-8F63-0DB0-F8D0-DFD0847E454F}"/>
              </a:ext>
            </a:extLst>
          </p:cNvPr>
          <p:cNvSpPr>
            <a:spLocks noGrp="1"/>
          </p:cNvSpPr>
          <p:nvPr>
            <p:ph type="sldNum" sz="quarter" idx="12"/>
          </p:nvPr>
        </p:nvSpPr>
        <p:spPr/>
        <p:txBody>
          <a:bodyPr/>
          <a:lstStyle>
            <a:lvl1pPr>
              <a:defRPr/>
            </a:lvl1pPr>
          </a:lstStyle>
          <a:p>
            <a:pPr>
              <a:defRPr/>
            </a:pPr>
            <a:fld id="{48D3D7E1-493B-4772-8B6E-D768C727C184}" type="slidenum">
              <a:rPr lang="en-US"/>
              <a:pPr>
                <a:defRPr/>
              </a:pPr>
              <a:t>‹#›</a:t>
            </a:fld>
            <a:endParaRPr lang="en-US" dirty="0"/>
          </a:p>
        </p:txBody>
      </p:sp>
    </p:spTree>
    <p:extLst>
      <p:ext uri="{BB962C8B-B14F-4D97-AF65-F5344CB8AC3E}">
        <p14:creationId xmlns:p14="http://schemas.microsoft.com/office/powerpoint/2010/main" val="402688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D63970B-5384-566A-F8BB-5D7342A873AF}"/>
              </a:ext>
            </a:extLst>
          </p:cNvPr>
          <p:cNvSpPr>
            <a:spLocks noGrp="1"/>
          </p:cNvSpPr>
          <p:nvPr>
            <p:ph type="dt" sz="half" idx="10"/>
          </p:nvPr>
        </p:nvSpPr>
        <p:spPr/>
        <p:txBody>
          <a:bodyPr/>
          <a:lstStyle>
            <a:lvl1pPr>
              <a:defRPr/>
            </a:lvl1pPr>
          </a:lstStyle>
          <a:p>
            <a:pPr>
              <a:defRPr/>
            </a:pPr>
            <a:r>
              <a:rPr lang="en-US"/>
              <a:t>8/14/2020</a:t>
            </a:r>
          </a:p>
        </p:txBody>
      </p:sp>
      <p:sp>
        <p:nvSpPr>
          <p:cNvPr id="5" name="Footer Placeholder 4">
            <a:extLst>
              <a:ext uri="{FF2B5EF4-FFF2-40B4-BE49-F238E27FC236}">
                <a16:creationId xmlns:a16="http://schemas.microsoft.com/office/drawing/2014/main" id="{DD5D1CCF-1D4B-3D45-C2D9-825336E27491}"/>
              </a:ext>
            </a:extLst>
          </p:cNvPr>
          <p:cNvSpPr>
            <a:spLocks noGrp="1"/>
          </p:cNvSpPr>
          <p:nvPr>
            <p:ph type="ftr" sz="quarter" idx="11"/>
          </p:nvPr>
        </p:nvSpPr>
        <p:spPr/>
        <p:txBody>
          <a:bodyPr/>
          <a:lstStyle>
            <a:lvl1pPr>
              <a:defRPr/>
            </a:lvl1pPr>
          </a:lstStyle>
          <a:p>
            <a:pPr>
              <a:defRPr/>
            </a:pPr>
            <a:r>
              <a:rPr lang="en-IN"/>
              <a:t>Academic Year - 2021-22</a:t>
            </a:r>
            <a:endParaRPr lang="en-US"/>
          </a:p>
        </p:txBody>
      </p:sp>
      <p:sp>
        <p:nvSpPr>
          <p:cNvPr id="6" name="Slide Number Placeholder 5">
            <a:extLst>
              <a:ext uri="{FF2B5EF4-FFF2-40B4-BE49-F238E27FC236}">
                <a16:creationId xmlns:a16="http://schemas.microsoft.com/office/drawing/2014/main" id="{5613215B-506F-900B-E4EE-92ECC94DEB9C}"/>
              </a:ext>
            </a:extLst>
          </p:cNvPr>
          <p:cNvSpPr>
            <a:spLocks noGrp="1"/>
          </p:cNvSpPr>
          <p:nvPr>
            <p:ph type="sldNum" sz="quarter" idx="12"/>
          </p:nvPr>
        </p:nvSpPr>
        <p:spPr/>
        <p:txBody>
          <a:bodyPr/>
          <a:lstStyle>
            <a:lvl1pPr>
              <a:defRPr/>
            </a:lvl1pPr>
          </a:lstStyle>
          <a:p>
            <a:pPr>
              <a:defRPr/>
            </a:pPr>
            <a:fld id="{4011A414-89A8-42D3-AFFB-F5983A97F1ED}" type="slidenum">
              <a:rPr lang="en-US"/>
              <a:pPr>
                <a:defRPr/>
              </a:pPr>
              <a:t>‹#›</a:t>
            </a:fld>
            <a:endParaRPr lang="en-US" dirty="0"/>
          </a:p>
        </p:txBody>
      </p:sp>
    </p:spTree>
    <p:extLst>
      <p:ext uri="{BB962C8B-B14F-4D97-AF65-F5344CB8AC3E}">
        <p14:creationId xmlns:p14="http://schemas.microsoft.com/office/powerpoint/2010/main" val="22434078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28600" indent="-228600">
              <a:buFont typeface="Wingdings" panose="05000000000000000000" pitchFamily="2" charset="2"/>
              <a:buChar char="v"/>
              <a:defRPr sz="1800">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
              <a:defRPr sz="2000">
                <a:latin typeface="Times New Roman" panose="02020603050405020304" pitchFamily="18" charset="0"/>
                <a:cs typeface="Times New Roman" panose="02020603050405020304" pitchFamily="18" charset="0"/>
              </a:defRPr>
            </a:lvl2pPr>
            <a:lvl3pPr marL="1143000" indent="-228600">
              <a:buFont typeface="Wingdings" panose="05000000000000000000" pitchFamily="2" charset="2"/>
              <a:buChar char="v"/>
              <a:defRPr sz="1800">
                <a:latin typeface="Times New Roman" panose="02020603050405020304" pitchFamily="18" charset="0"/>
                <a:cs typeface="Times New Roman" panose="02020603050405020304" pitchFamily="18" charset="0"/>
              </a:defRPr>
            </a:lvl3pPr>
            <a:lvl4pPr marL="1600200" indent="-228600">
              <a:buFont typeface="Wingdings" panose="05000000000000000000" pitchFamily="2" charset="2"/>
              <a:buChar char="v"/>
              <a:defRPr>
                <a:latin typeface="Times New Roman" panose="02020603050405020304" pitchFamily="18" charset="0"/>
                <a:cs typeface="Times New Roman" panose="02020603050405020304" pitchFamily="18" charset="0"/>
              </a:defRPr>
            </a:lvl4pPr>
            <a:lvl5pPr marL="2057400" indent="-228600">
              <a:buFont typeface="Wingdings" panose="05000000000000000000" pitchFamily="2" charset="2"/>
              <a:buChar char="v"/>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p:cNvSpPr>
            <a:spLocks noGrp="1"/>
          </p:cNvSpPr>
          <p:nvPr>
            <p:ph type="title"/>
          </p:nvPr>
        </p:nvSpPr>
        <p:spPr/>
        <p:txBody>
          <a:bodyPr>
            <a:normAutofit/>
            <a:scene3d>
              <a:camera prst="orthographicFront"/>
              <a:lightRig rig="harsh" dir="t"/>
            </a:scene3d>
            <a:sp3d extrusionH="57150" prstMaterial="matte">
              <a:bevelT w="63500" h="12700" prst="angle"/>
              <a:contourClr>
                <a:schemeClr val="bg1">
                  <a:lumMod val="65000"/>
                </a:schemeClr>
              </a:contourClr>
            </a:sp3d>
          </a:bodyPr>
          <a:lstStyle>
            <a:lvl1pPr>
              <a:defRPr sz="4000" b="1" cap="none" spc="0">
                <a:ln/>
                <a:solidFill>
                  <a:schemeClr val="accent1">
                    <a:lumMod val="50000"/>
                  </a:schemeClr>
                </a:solidFill>
                <a:effectLst/>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2" name="Date Placeholder 7">
            <a:extLst>
              <a:ext uri="{FF2B5EF4-FFF2-40B4-BE49-F238E27FC236}">
                <a16:creationId xmlns:a16="http://schemas.microsoft.com/office/drawing/2014/main" id="{D7A5725F-04C0-3828-1BFA-07B0E349A555}"/>
              </a:ext>
            </a:extLst>
          </p:cNvPr>
          <p:cNvSpPr>
            <a:spLocks noGrp="1"/>
          </p:cNvSpPr>
          <p:nvPr>
            <p:ph type="dt" sz="half" idx="10"/>
          </p:nvPr>
        </p:nvSpPr>
        <p:spPr/>
        <p:txBody>
          <a:bodyPr/>
          <a:lstStyle>
            <a:lvl1pPr fontAlgn="auto">
              <a:spcBef>
                <a:spcPts val="0"/>
              </a:spcBef>
              <a:spcAft>
                <a:spcPts val="0"/>
              </a:spcAft>
              <a:defRPr sz="1200" dirty="0">
                <a:solidFill>
                  <a:srgbClr val="FF0000"/>
                </a:solidFill>
                <a:latin typeface="Times New Roman" panose="02020603050405020304" pitchFamily="18" charset="0"/>
                <a:cs typeface="Times New Roman" panose="02020603050405020304" pitchFamily="18" charset="0"/>
              </a:defRPr>
            </a:lvl1pPr>
          </a:lstStyle>
          <a:p>
            <a:pPr>
              <a:defRPr/>
            </a:pPr>
            <a:r>
              <a:rPr lang="en-US"/>
              <a:t>8/14/2020</a:t>
            </a:r>
          </a:p>
        </p:txBody>
      </p:sp>
      <p:sp>
        <p:nvSpPr>
          <p:cNvPr id="4" name="Footer Placeholder 8">
            <a:extLst>
              <a:ext uri="{FF2B5EF4-FFF2-40B4-BE49-F238E27FC236}">
                <a16:creationId xmlns:a16="http://schemas.microsoft.com/office/drawing/2014/main" id="{16DA0CA9-E9BE-B8D5-B413-C756D4D6B2D9}"/>
              </a:ext>
            </a:extLst>
          </p:cNvPr>
          <p:cNvSpPr>
            <a:spLocks noGrp="1"/>
          </p:cNvSpPr>
          <p:nvPr>
            <p:ph type="ftr" sz="quarter" idx="11"/>
          </p:nvPr>
        </p:nvSpPr>
        <p:spPr/>
        <p:txBody>
          <a:bodyPr/>
          <a:lstStyle>
            <a:lvl1pPr>
              <a:defRPr dirty="0"/>
            </a:lvl1pPr>
          </a:lstStyle>
          <a:p>
            <a:pPr>
              <a:defRPr/>
            </a:pPr>
            <a:r>
              <a:rPr lang="en-IN"/>
              <a:t>Academic Year - 2021-22</a:t>
            </a:r>
            <a:endParaRPr lang="en-US"/>
          </a:p>
        </p:txBody>
      </p:sp>
      <p:sp>
        <p:nvSpPr>
          <p:cNvPr id="5" name="Slide Number Placeholder 9">
            <a:extLst>
              <a:ext uri="{FF2B5EF4-FFF2-40B4-BE49-F238E27FC236}">
                <a16:creationId xmlns:a16="http://schemas.microsoft.com/office/drawing/2014/main" id="{3B099DAF-324F-A221-FD35-EB4729FA492A}"/>
              </a:ext>
            </a:extLst>
          </p:cNvPr>
          <p:cNvSpPr>
            <a:spLocks noGrp="1"/>
          </p:cNvSpPr>
          <p:nvPr>
            <p:ph type="sldNum" sz="quarter" idx="12"/>
          </p:nvPr>
        </p:nvSpPr>
        <p:spPr>
          <a:xfrm>
            <a:off x="8610600" y="6381750"/>
            <a:ext cx="2743200" cy="365125"/>
          </a:xfrm>
        </p:spPr>
        <p:txBody>
          <a:bodyPr wrap="square" numCol="1" anchor="t" anchorCtr="0" compatLnSpc="1">
            <a:prstTxWarp prst="textNoShape">
              <a:avLst/>
            </a:prstTxWarp>
          </a:bodyPr>
          <a:lstStyle>
            <a:lvl1pPr>
              <a:defRPr sz="1400">
                <a:solidFill>
                  <a:srgbClr val="FF0000"/>
                </a:solidFill>
                <a:latin typeface="Calibri" panose="020F0502020204030204" pitchFamily="34" charset="0"/>
              </a:defRPr>
            </a:lvl1pPr>
          </a:lstStyle>
          <a:p>
            <a:pPr>
              <a:defRPr/>
            </a:pPr>
            <a:fld id="{2608260F-42A6-47A8-AD76-C614AEFF81A7}" type="slidenum">
              <a:rPr lang="en-US" altLang="en-US"/>
              <a:pPr>
                <a:defRPr/>
              </a:pPr>
              <a:t>‹#›</a:t>
            </a:fld>
            <a:endParaRPr lang="en-US" altLang="en-US" dirty="0"/>
          </a:p>
        </p:txBody>
      </p:sp>
    </p:spTree>
    <p:extLst>
      <p:ext uri="{BB962C8B-B14F-4D97-AF65-F5344CB8AC3E}">
        <p14:creationId xmlns:p14="http://schemas.microsoft.com/office/powerpoint/2010/main" val="3510626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1BB5E9-6016-D893-6485-7D5344BCC859}"/>
              </a:ext>
            </a:extLst>
          </p:cNvPr>
          <p:cNvSpPr>
            <a:spLocks noGrp="1"/>
          </p:cNvSpPr>
          <p:nvPr>
            <p:ph type="dt" sz="half" idx="10"/>
          </p:nvPr>
        </p:nvSpPr>
        <p:spPr/>
        <p:txBody>
          <a:bodyPr/>
          <a:lstStyle>
            <a:lvl1pPr fontAlgn="auto">
              <a:spcBef>
                <a:spcPts val="0"/>
              </a:spcBef>
              <a:spcAft>
                <a:spcPts val="0"/>
              </a:spcAft>
              <a:defRPr dirty="0">
                <a:latin typeface="+mn-lt"/>
                <a:cs typeface="+mn-cs"/>
              </a:defRPr>
            </a:lvl1pPr>
          </a:lstStyle>
          <a:p>
            <a:pPr>
              <a:defRPr/>
            </a:pPr>
            <a:r>
              <a:rPr lang="en-US"/>
              <a:t>8/14/2020</a:t>
            </a:r>
          </a:p>
        </p:txBody>
      </p:sp>
      <p:sp>
        <p:nvSpPr>
          <p:cNvPr id="4" name="Slide Number Placeholder 3">
            <a:extLst>
              <a:ext uri="{FF2B5EF4-FFF2-40B4-BE49-F238E27FC236}">
                <a16:creationId xmlns:a16="http://schemas.microsoft.com/office/drawing/2014/main" id="{A8407F73-8F65-A926-75FF-4C5A6623629E}"/>
              </a:ext>
            </a:extLst>
          </p:cNvPr>
          <p:cNvSpPr>
            <a:spLocks noGrp="1"/>
          </p:cNvSpPr>
          <p:nvPr>
            <p:ph type="sldNum" sz="quarter" idx="11"/>
          </p:nvPr>
        </p:nvSpPr>
        <p:spPr>
          <a:xfrm>
            <a:off x="8610600" y="6381750"/>
            <a:ext cx="2743200" cy="365125"/>
          </a:xfrm>
        </p:spPr>
        <p:txBody>
          <a:bodyPr wrap="square" numCol="1" anchor="t" anchorCtr="0" compatLnSpc="1">
            <a:prstTxWarp prst="textNoShape">
              <a:avLst/>
            </a:prstTxWarp>
          </a:bodyPr>
          <a:lstStyle>
            <a:lvl1pPr>
              <a:defRPr>
                <a:latin typeface="Calibri" panose="020F0502020204030204" pitchFamily="34" charset="0"/>
              </a:defRPr>
            </a:lvl1pPr>
          </a:lstStyle>
          <a:p>
            <a:pPr>
              <a:defRPr/>
            </a:pPr>
            <a:fld id="{AE38912B-B77D-4766-A89F-B508E3C23F94}" type="slidenum">
              <a:rPr lang="en-US" altLang="en-US"/>
              <a:pPr>
                <a:defRPr/>
              </a:pPr>
              <a:t>‹#›</a:t>
            </a:fld>
            <a:endParaRPr lang="en-US" altLang="en-US" dirty="0"/>
          </a:p>
        </p:txBody>
      </p:sp>
      <p:sp>
        <p:nvSpPr>
          <p:cNvPr id="5" name="Footer Placeholder 4">
            <a:extLst>
              <a:ext uri="{FF2B5EF4-FFF2-40B4-BE49-F238E27FC236}">
                <a16:creationId xmlns:a16="http://schemas.microsoft.com/office/drawing/2014/main" id="{06576ACB-52DA-17EB-D966-B58C9CB1B7C6}"/>
              </a:ext>
            </a:extLst>
          </p:cNvPr>
          <p:cNvSpPr>
            <a:spLocks noGrp="1"/>
          </p:cNvSpPr>
          <p:nvPr>
            <p:ph type="ftr" sz="quarter" idx="12"/>
          </p:nvPr>
        </p:nvSpPr>
        <p:spPr/>
        <p:txBody>
          <a:bodyPr/>
          <a:lstStyle>
            <a:lvl1pPr>
              <a:defRPr dirty="0"/>
            </a:lvl1pPr>
          </a:lstStyle>
          <a:p>
            <a:pPr>
              <a:defRPr/>
            </a:pPr>
            <a:r>
              <a:rPr lang="en-IN"/>
              <a:t>Academic Year - 2021-22</a:t>
            </a:r>
            <a:endParaRPr lang="en-US"/>
          </a:p>
        </p:txBody>
      </p:sp>
    </p:spTree>
    <p:extLst>
      <p:ext uri="{BB962C8B-B14F-4D97-AF65-F5344CB8AC3E}">
        <p14:creationId xmlns:p14="http://schemas.microsoft.com/office/powerpoint/2010/main" val="2657986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5A2058-54BD-8040-B231-87A6DACDED12}"/>
              </a:ext>
            </a:extLst>
          </p:cNvPr>
          <p:cNvSpPr>
            <a:spLocks noGrp="1"/>
          </p:cNvSpPr>
          <p:nvPr>
            <p:ph type="dt" sz="half" idx="10"/>
          </p:nvPr>
        </p:nvSpPr>
        <p:spPr/>
        <p:txBody>
          <a:bodyPr/>
          <a:lstStyle>
            <a:lvl1pPr>
              <a:defRPr/>
            </a:lvl1pPr>
          </a:lstStyle>
          <a:p>
            <a:pPr>
              <a:defRPr/>
            </a:pPr>
            <a:r>
              <a:rPr lang="en-US"/>
              <a:t>8/14/2020</a:t>
            </a:r>
          </a:p>
        </p:txBody>
      </p:sp>
      <p:sp>
        <p:nvSpPr>
          <p:cNvPr id="5" name="Footer Placeholder 4">
            <a:extLst>
              <a:ext uri="{FF2B5EF4-FFF2-40B4-BE49-F238E27FC236}">
                <a16:creationId xmlns:a16="http://schemas.microsoft.com/office/drawing/2014/main" id="{48521964-D572-7139-7F9D-1C956D3ABF55}"/>
              </a:ext>
            </a:extLst>
          </p:cNvPr>
          <p:cNvSpPr>
            <a:spLocks noGrp="1"/>
          </p:cNvSpPr>
          <p:nvPr>
            <p:ph type="ftr" sz="quarter" idx="11"/>
          </p:nvPr>
        </p:nvSpPr>
        <p:spPr/>
        <p:txBody>
          <a:bodyPr/>
          <a:lstStyle>
            <a:lvl1pPr>
              <a:defRPr/>
            </a:lvl1pPr>
          </a:lstStyle>
          <a:p>
            <a:pPr>
              <a:defRPr/>
            </a:pPr>
            <a:r>
              <a:rPr lang="en-IN"/>
              <a:t>Academic Year - 2021-22</a:t>
            </a:r>
            <a:endParaRPr lang="en-US"/>
          </a:p>
        </p:txBody>
      </p:sp>
      <p:sp>
        <p:nvSpPr>
          <p:cNvPr id="6" name="Slide Number Placeholder 5">
            <a:extLst>
              <a:ext uri="{FF2B5EF4-FFF2-40B4-BE49-F238E27FC236}">
                <a16:creationId xmlns:a16="http://schemas.microsoft.com/office/drawing/2014/main" id="{B7EDA770-9BED-A860-DBCF-07EB07F771D3}"/>
              </a:ext>
            </a:extLst>
          </p:cNvPr>
          <p:cNvSpPr>
            <a:spLocks noGrp="1"/>
          </p:cNvSpPr>
          <p:nvPr>
            <p:ph type="sldNum" sz="quarter" idx="12"/>
          </p:nvPr>
        </p:nvSpPr>
        <p:spPr/>
        <p:txBody>
          <a:bodyPr/>
          <a:lstStyle>
            <a:lvl1pPr>
              <a:defRPr/>
            </a:lvl1pPr>
          </a:lstStyle>
          <a:p>
            <a:pPr>
              <a:defRPr/>
            </a:pPr>
            <a:fld id="{E43D93D4-25A3-4E6F-A220-15599B7CB815}" type="slidenum">
              <a:rPr lang="en-US"/>
              <a:pPr>
                <a:defRPr/>
              </a:pPr>
              <a:t>‹#›</a:t>
            </a:fld>
            <a:endParaRPr lang="en-US" dirty="0"/>
          </a:p>
        </p:txBody>
      </p:sp>
    </p:spTree>
    <p:extLst>
      <p:ext uri="{BB962C8B-B14F-4D97-AF65-F5344CB8AC3E}">
        <p14:creationId xmlns:p14="http://schemas.microsoft.com/office/powerpoint/2010/main" val="277137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3633F7-56C9-FD0D-B60A-B3929007AB2C}"/>
              </a:ext>
            </a:extLst>
          </p:cNvPr>
          <p:cNvSpPr>
            <a:spLocks noGrp="1"/>
          </p:cNvSpPr>
          <p:nvPr>
            <p:ph type="dt" sz="half" idx="10"/>
          </p:nvPr>
        </p:nvSpPr>
        <p:spPr/>
        <p:txBody>
          <a:bodyPr/>
          <a:lstStyle>
            <a:lvl1pPr>
              <a:defRPr/>
            </a:lvl1pPr>
          </a:lstStyle>
          <a:p>
            <a:pPr>
              <a:defRPr/>
            </a:pPr>
            <a:r>
              <a:rPr lang="en-US"/>
              <a:t>8/14/2020</a:t>
            </a:r>
          </a:p>
        </p:txBody>
      </p:sp>
      <p:sp>
        <p:nvSpPr>
          <p:cNvPr id="5" name="Footer Placeholder 4">
            <a:extLst>
              <a:ext uri="{FF2B5EF4-FFF2-40B4-BE49-F238E27FC236}">
                <a16:creationId xmlns:a16="http://schemas.microsoft.com/office/drawing/2014/main" id="{44488BFB-BE9C-EC90-F1FA-17A92A9DC457}"/>
              </a:ext>
            </a:extLst>
          </p:cNvPr>
          <p:cNvSpPr>
            <a:spLocks noGrp="1"/>
          </p:cNvSpPr>
          <p:nvPr>
            <p:ph type="ftr" sz="quarter" idx="11"/>
          </p:nvPr>
        </p:nvSpPr>
        <p:spPr/>
        <p:txBody>
          <a:bodyPr/>
          <a:lstStyle>
            <a:lvl1pPr>
              <a:defRPr/>
            </a:lvl1pPr>
          </a:lstStyle>
          <a:p>
            <a:pPr>
              <a:defRPr/>
            </a:pPr>
            <a:r>
              <a:rPr lang="en-IN"/>
              <a:t>Academic Year - 2021-22</a:t>
            </a:r>
            <a:endParaRPr lang="en-US"/>
          </a:p>
        </p:txBody>
      </p:sp>
      <p:sp>
        <p:nvSpPr>
          <p:cNvPr id="6" name="Slide Number Placeholder 5">
            <a:extLst>
              <a:ext uri="{FF2B5EF4-FFF2-40B4-BE49-F238E27FC236}">
                <a16:creationId xmlns:a16="http://schemas.microsoft.com/office/drawing/2014/main" id="{4627B5A1-96EF-D6F6-406B-528933EE312D}"/>
              </a:ext>
            </a:extLst>
          </p:cNvPr>
          <p:cNvSpPr>
            <a:spLocks noGrp="1"/>
          </p:cNvSpPr>
          <p:nvPr>
            <p:ph type="sldNum" sz="quarter" idx="12"/>
          </p:nvPr>
        </p:nvSpPr>
        <p:spPr/>
        <p:txBody>
          <a:bodyPr/>
          <a:lstStyle>
            <a:lvl1pPr>
              <a:defRPr/>
            </a:lvl1pPr>
          </a:lstStyle>
          <a:p>
            <a:pPr>
              <a:defRPr/>
            </a:pPr>
            <a:fld id="{F7840D8A-56C3-41BF-8233-5102ADA95630}" type="slidenum">
              <a:rPr lang="en-US"/>
              <a:pPr>
                <a:defRPr/>
              </a:pPr>
              <a:t>‹#›</a:t>
            </a:fld>
            <a:endParaRPr lang="en-US" dirty="0"/>
          </a:p>
        </p:txBody>
      </p:sp>
    </p:spTree>
    <p:extLst>
      <p:ext uri="{BB962C8B-B14F-4D97-AF65-F5344CB8AC3E}">
        <p14:creationId xmlns:p14="http://schemas.microsoft.com/office/powerpoint/2010/main" val="3375623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2407D40F-6B8E-9C42-A346-2F19A97163EF}"/>
              </a:ext>
            </a:extLst>
          </p:cNvPr>
          <p:cNvSpPr>
            <a:spLocks noGrp="1"/>
          </p:cNvSpPr>
          <p:nvPr>
            <p:ph type="dt" sz="half" idx="10"/>
          </p:nvPr>
        </p:nvSpPr>
        <p:spPr/>
        <p:txBody>
          <a:bodyPr/>
          <a:lstStyle>
            <a:lvl1pPr>
              <a:defRPr/>
            </a:lvl1pPr>
          </a:lstStyle>
          <a:p>
            <a:pPr>
              <a:defRPr/>
            </a:pPr>
            <a:r>
              <a:rPr lang="en-US"/>
              <a:t>8/14/2020</a:t>
            </a:r>
          </a:p>
        </p:txBody>
      </p:sp>
      <p:sp>
        <p:nvSpPr>
          <p:cNvPr id="6" name="Footer Placeholder 4">
            <a:extLst>
              <a:ext uri="{FF2B5EF4-FFF2-40B4-BE49-F238E27FC236}">
                <a16:creationId xmlns:a16="http://schemas.microsoft.com/office/drawing/2014/main" id="{11CCF776-0EBF-1EE5-EB4B-C3EB23BD6441}"/>
              </a:ext>
            </a:extLst>
          </p:cNvPr>
          <p:cNvSpPr>
            <a:spLocks noGrp="1"/>
          </p:cNvSpPr>
          <p:nvPr>
            <p:ph type="ftr" sz="quarter" idx="11"/>
          </p:nvPr>
        </p:nvSpPr>
        <p:spPr/>
        <p:txBody>
          <a:bodyPr/>
          <a:lstStyle>
            <a:lvl1pPr>
              <a:defRPr/>
            </a:lvl1pPr>
          </a:lstStyle>
          <a:p>
            <a:pPr>
              <a:defRPr/>
            </a:pPr>
            <a:r>
              <a:rPr lang="en-IN"/>
              <a:t>Academic Year - 2021-22</a:t>
            </a:r>
            <a:endParaRPr lang="en-US"/>
          </a:p>
        </p:txBody>
      </p:sp>
      <p:sp>
        <p:nvSpPr>
          <p:cNvPr id="7" name="Slide Number Placeholder 5">
            <a:extLst>
              <a:ext uri="{FF2B5EF4-FFF2-40B4-BE49-F238E27FC236}">
                <a16:creationId xmlns:a16="http://schemas.microsoft.com/office/drawing/2014/main" id="{2EB0D480-BE6C-6EC4-B01F-3A2EDD8B6ED8}"/>
              </a:ext>
            </a:extLst>
          </p:cNvPr>
          <p:cNvSpPr>
            <a:spLocks noGrp="1"/>
          </p:cNvSpPr>
          <p:nvPr>
            <p:ph type="sldNum" sz="quarter" idx="12"/>
          </p:nvPr>
        </p:nvSpPr>
        <p:spPr/>
        <p:txBody>
          <a:bodyPr/>
          <a:lstStyle>
            <a:lvl1pPr>
              <a:defRPr/>
            </a:lvl1pPr>
          </a:lstStyle>
          <a:p>
            <a:pPr>
              <a:defRPr/>
            </a:pPr>
            <a:fld id="{3D46BFA8-9BBC-47A6-B63E-1E0E862B5771}" type="slidenum">
              <a:rPr lang="en-US"/>
              <a:pPr>
                <a:defRPr/>
              </a:pPr>
              <a:t>‹#›</a:t>
            </a:fld>
            <a:endParaRPr lang="en-US" dirty="0"/>
          </a:p>
        </p:txBody>
      </p:sp>
    </p:spTree>
    <p:extLst>
      <p:ext uri="{BB962C8B-B14F-4D97-AF65-F5344CB8AC3E}">
        <p14:creationId xmlns:p14="http://schemas.microsoft.com/office/powerpoint/2010/main" val="4088026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9FF229FB-DDBB-A3BE-5DE8-EAAE3DFCB85E}"/>
              </a:ext>
            </a:extLst>
          </p:cNvPr>
          <p:cNvSpPr>
            <a:spLocks noGrp="1"/>
          </p:cNvSpPr>
          <p:nvPr>
            <p:ph type="dt" sz="half" idx="10"/>
          </p:nvPr>
        </p:nvSpPr>
        <p:spPr/>
        <p:txBody>
          <a:bodyPr/>
          <a:lstStyle>
            <a:lvl1pPr>
              <a:defRPr/>
            </a:lvl1pPr>
          </a:lstStyle>
          <a:p>
            <a:pPr>
              <a:defRPr/>
            </a:pPr>
            <a:r>
              <a:rPr lang="en-US"/>
              <a:t>8/14/2020</a:t>
            </a:r>
          </a:p>
        </p:txBody>
      </p:sp>
      <p:sp>
        <p:nvSpPr>
          <p:cNvPr id="8" name="Footer Placeholder 4">
            <a:extLst>
              <a:ext uri="{FF2B5EF4-FFF2-40B4-BE49-F238E27FC236}">
                <a16:creationId xmlns:a16="http://schemas.microsoft.com/office/drawing/2014/main" id="{0CA605EC-130B-E8DC-5D40-8DA74CA96651}"/>
              </a:ext>
            </a:extLst>
          </p:cNvPr>
          <p:cNvSpPr>
            <a:spLocks noGrp="1"/>
          </p:cNvSpPr>
          <p:nvPr>
            <p:ph type="ftr" sz="quarter" idx="11"/>
          </p:nvPr>
        </p:nvSpPr>
        <p:spPr/>
        <p:txBody>
          <a:bodyPr/>
          <a:lstStyle>
            <a:lvl1pPr>
              <a:defRPr/>
            </a:lvl1pPr>
          </a:lstStyle>
          <a:p>
            <a:pPr>
              <a:defRPr/>
            </a:pPr>
            <a:r>
              <a:rPr lang="en-IN"/>
              <a:t>Academic Year - 2021-22</a:t>
            </a:r>
            <a:endParaRPr lang="en-US"/>
          </a:p>
        </p:txBody>
      </p:sp>
      <p:sp>
        <p:nvSpPr>
          <p:cNvPr id="9" name="Slide Number Placeholder 5">
            <a:extLst>
              <a:ext uri="{FF2B5EF4-FFF2-40B4-BE49-F238E27FC236}">
                <a16:creationId xmlns:a16="http://schemas.microsoft.com/office/drawing/2014/main" id="{A7C9F630-58A1-C85B-DB4E-216A3CA01A30}"/>
              </a:ext>
            </a:extLst>
          </p:cNvPr>
          <p:cNvSpPr>
            <a:spLocks noGrp="1"/>
          </p:cNvSpPr>
          <p:nvPr>
            <p:ph type="sldNum" sz="quarter" idx="12"/>
          </p:nvPr>
        </p:nvSpPr>
        <p:spPr/>
        <p:txBody>
          <a:bodyPr/>
          <a:lstStyle>
            <a:lvl1pPr>
              <a:defRPr/>
            </a:lvl1pPr>
          </a:lstStyle>
          <a:p>
            <a:pPr>
              <a:defRPr/>
            </a:pPr>
            <a:fld id="{28D95CFF-B5E0-4B3D-B96E-1CDA20EB6EEC}" type="slidenum">
              <a:rPr lang="en-US"/>
              <a:pPr>
                <a:defRPr/>
              </a:pPr>
              <a:t>‹#›</a:t>
            </a:fld>
            <a:endParaRPr lang="en-US" dirty="0"/>
          </a:p>
        </p:txBody>
      </p:sp>
    </p:spTree>
    <p:extLst>
      <p:ext uri="{BB962C8B-B14F-4D97-AF65-F5344CB8AC3E}">
        <p14:creationId xmlns:p14="http://schemas.microsoft.com/office/powerpoint/2010/main" val="3176606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39C62795-B342-CC94-9BAA-DD067EEC9BD7}"/>
              </a:ext>
            </a:extLst>
          </p:cNvPr>
          <p:cNvSpPr>
            <a:spLocks noGrp="1"/>
          </p:cNvSpPr>
          <p:nvPr>
            <p:ph type="dt" sz="half" idx="10"/>
          </p:nvPr>
        </p:nvSpPr>
        <p:spPr/>
        <p:txBody>
          <a:bodyPr/>
          <a:lstStyle>
            <a:lvl1pPr>
              <a:defRPr/>
            </a:lvl1pPr>
          </a:lstStyle>
          <a:p>
            <a:pPr>
              <a:defRPr/>
            </a:pPr>
            <a:r>
              <a:rPr lang="en-US"/>
              <a:t>8/14/2020</a:t>
            </a:r>
          </a:p>
        </p:txBody>
      </p:sp>
      <p:sp>
        <p:nvSpPr>
          <p:cNvPr id="4" name="Footer Placeholder 4">
            <a:extLst>
              <a:ext uri="{FF2B5EF4-FFF2-40B4-BE49-F238E27FC236}">
                <a16:creationId xmlns:a16="http://schemas.microsoft.com/office/drawing/2014/main" id="{49C0CFB9-3150-0971-D981-AFD646E25242}"/>
              </a:ext>
            </a:extLst>
          </p:cNvPr>
          <p:cNvSpPr>
            <a:spLocks noGrp="1"/>
          </p:cNvSpPr>
          <p:nvPr>
            <p:ph type="ftr" sz="quarter" idx="11"/>
          </p:nvPr>
        </p:nvSpPr>
        <p:spPr/>
        <p:txBody>
          <a:bodyPr/>
          <a:lstStyle>
            <a:lvl1pPr>
              <a:defRPr/>
            </a:lvl1pPr>
          </a:lstStyle>
          <a:p>
            <a:pPr>
              <a:defRPr/>
            </a:pPr>
            <a:r>
              <a:rPr lang="en-IN"/>
              <a:t>Academic Year - 2021-22</a:t>
            </a:r>
            <a:endParaRPr lang="en-US"/>
          </a:p>
        </p:txBody>
      </p:sp>
      <p:sp>
        <p:nvSpPr>
          <p:cNvPr id="5" name="Slide Number Placeholder 5">
            <a:extLst>
              <a:ext uri="{FF2B5EF4-FFF2-40B4-BE49-F238E27FC236}">
                <a16:creationId xmlns:a16="http://schemas.microsoft.com/office/drawing/2014/main" id="{F44BDCEE-4DF3-D4BB-AD04-EC8CE91A6537}"/>
              </a:ext>
            </a:extLst>
          </p:cNvPr>
          <p:cNvSpPr>
            <a:spLocks noGrp="1"/>
          </p:cNvSpPr>
          <p:nvPr>
            <p:ph type="sldNum" sz="quarter" idx="12"/>
          </p:nvPr>
        </p:nvSpPr>
        <p:spPr/>
        <p:txBody>
          <a:bodyPr/>
          <a:lstStyle>
            <a:lvl1pPr>
              <a:defRPr/>
            </a:lvl1pPr>
          </a:lstStyle>
          <a:p>
            <a:pPr>
              <a:defRPr/>
            </a:pPr>
            <a:fld id="{B0999456-F0A5-4470-87F8-9B5B7152984B}" type="slidenum">
              <a:rPr lang="en-US"/>
              <a:pPr>
                <a:defRPr/>
              </a:pPr>
              <a:t>‹#›</a:t>
            </a:fld>
            <a:endParaRPr lang="en-US" dirty="0"/>
          </a:p>
        </p:txBody>
      </p:sp>
    </p:spTree>
    <p:extLst>
      <p:ext uri="{BB962C8B-B14F-4D97-AF65-F5344CB8AC3E}">
        <p14:creationId xmlns:p14="http://schemas.microsoft.com/office/powerpoint/2010/main" val="3317257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8F988E-C37C-AE28-213D-75C20007DA35}"/>
              </a:ext>
            </a:extLst>
          </p:cNvPr>
          <p:cNvSpPr>
            <a:spLocks noGrp="1"/>
          </p:cNvSpPr>
          <p:nvPr>
            <p:ph type="dt" sz="half" idx="10"/>
          </p:nvPr>
        </p:nvSpPr>
        <p:spPr/>
        <p:txBody>
          <a:bodyPr/>
          <a:lstStyle>
            <a:lvl1pPr>
              <a:defRPr dirty="0"/>
            </a:lvl1pPr>
          </a:lstStyle>
          <a:p>
            <a:pPr>
              <a:defRPr/>
            </a:pPr>
            <a:r>
              <a:rPr lang="en-US"/>
              <a:t>8/14/2020</a:t>
            </a:r>
          </a:p>
        </p:txBody>
      </p:sp>
      <p:sp>
        <p:nvSpPr>
          <p:cNvPr id="3" name="Footer Placeholder 2">
            <a:extLst>
              <a:ext uri="{FF2B5EF4-FFF2-40B4-BE49-F238E27FC236}">
                <a16:creationId xmlns:a16="http://schemas.microsoft.com/office/drawing/2014/main" id="{653D8EFB-DE75-9BE9-8DDE-0936080CE8CF}"/>
              </a:ext>
            </a:extLst>
          </p:cNvPr>
          <p:cNvSpPr>
            <a:spLocks noGrp="1"/>
          </p:cNvSpPr>
          <p:nvPr>
            <p:ph type="ftr" sz="quarter" idx="11"/>
          </p:nvPr>
        </p:nvSpPr>
        <p:spPr/>
        <p:txBody>
          <a:bodyPr/>
          <a:lstStyle>
            <a:lvl1pPr>
              <a:defRPr dirty="0"/>
            </a:lvl1pPr>
          </a:lstStyle>
          <a:p>
            <a:pPr>
              <a:defRPr/>
            </a:pPr>
            <a:r>
              <a:rPr lang="en-US"/>
              <a:t>Academic Year - 2021-22</a:t>
            </a:r>
          </a:p>
        </p:txBody>
      </p:sp>
      <p:sp>
        <p:nvSpPr>
          <p:cNvPr id="4" name="Slide Number Placeholder 3">
            <a:extLst>
              <a:ext uri="{FF2B5EF4-FFF2-40B4-BE49-F238E27FC236}">
                <a16:creationId xmlns:a16="http://schemas.microsoft.com/office/drawing/2014/main" id="{FC0EB33C-68A9-C66B-DB2D-A0258AF53026}"/>
              </a:ext>
            </a:extLst>
          </p:cNvPr>
          <p:cNvSpPr>
            <a:spLocks noGrp="1"/>
          </p:cNvSpPr>
          <p:nvPr>
            <p:ph type="sldNum" sz="quarter" idx="12"/>
          </p:nvPr>
        </p:nvSpPr>
        <p:spPr/>
        <p:txBody>
          <a:bodyPr/>
          <a:lstStyle>
            <a:lvl1pPr>
              <a:defRPr/>
            </a:lvl1pPr>
          </a:lstStyle>
          <a:p>
            <a:pPr>
              <a:defRPr/>
            </a:pPr>
            <a:fld id="{647E9D91-8E44-49F3-9002-F222ED46CB9F}" type="slidenum">
              <a:rPr lang="en-US"/>
              <a:pPr>
                <a:defRPr/>
              </a:pPr>
              <a:t>‹#›</a:t>
            </a:fld>
            <a:endParaRPr lang="en-US" dirty="0"/>
          </a:p>
        </p:txBody>
      </p:sp>
    </p:spTree>
    <p:extLst>
      <p:ext uri="{BB962C8B-B14F-4D97-AF65-F5344CB8AC3E}">
        <p14:creationId xmlns:p14="http://schemas.microsoft.com/office/powerpoint/2010/main" val="409246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4E230B5-B201-43F0-C3EF-5BBB33C3590D}"/>
              </a:ext>
            </a:extLst>
          </p:cNvPr>
          <p:cNvSpPr>
            <a:spLocks noGrp="1"/>
          </p:cNvSpPr>
          <p:nvPr>
            <p:ph type="dt" sz="half" idx="10"/>
          </p:nvPr>
        </p:nvSpPr>
        <p:spPr/>
        <p:txBody>
          <a:bodyPr/>
          <a:lstStyle>
            <a:lvl1pPr>
              <a:defRPr/>
            </a:lvl1pPr>
          </a:lstStyle>
          <a:p>
            <a:pPr>
              <a:defRPr/>
            </a:pPr>
            <a:r>
              <a:rPr lang="en-US"/>
              <a:t>8/14/2020</a:t>
            </a:r>
          </a:p>
        </p:txBody>
      </p:sp>
      <p:sp>
        <p:nvSpPr>
          <p:cNvPr id="6" name="Footer Placeholder 4">
            <a:extLst>
              <a:ext uri="{FF2B5EF4-FFF2-40B4-BE49-F238E27FC236}">
                <a16:creationId xmlns:a16="http://schemas.microsoft.com/office/drawing/2014/main" id="{BCD79D5B-7293-6F36-20DF-1C8B93BA540C}"/>
              </a:ext>
            </a:extLst>
          </p:cNvPr>
          <p:cNvSpPr>
            <a:spLocks noGrp="1"/>
          </p:cNvSpPr>
          <p:nvPr>
            <p:ph type="ftr" sz="quarter" idx="11"/>
          </p:nvPr>
        </p:nvSpPr>
        <p:spPr/>
        <p:txBody>
          <a:bodyPr/>
          <a:lstStyle>
            <a:lvl1pPr>
              <a:defRPr/>
            </a:lvl1pPr>
          </a:lstStyle>
          <a:p>
            <a:pPr>
              <a:defRPr/>
            </a:pPr>
            <a:r>
              <a:rPr lang="en-IN"/>
              <a:t>Academic Year - 2021-22</a:t>
            </a:r>
            <a:endParaRPr lang="en-US"/>
          </a:p>
        </p:txBody>
      </p:sp>
      <p:sp>
        <p:nvSpPr>
          <p:cNvPr id="7" name="Slide Number Placeholder 5">
            <a:extLst>
              <a:ext uri="{FF2B5EF4-FFF2-40B4-BE49-F238E27FC236}">
                <a16:creationId xmlns:a16="http://schemas.microsoft.com/office/drawing/2014/main" id="{515AEC37-9C56-4813-49A3-EB80B711FBA1}"/>
              </a:ext>
            </a:extLst>
          </p:cNvPr>
          <p:cNvSpPr>
            <a:spLocks noGrp="1"/>
          </p:cNvSpPr>
          <p:nvPr>
            <p:ph type="sldNum" sz="quarter" idx="12"/>
          </p:nvPr>
        </p:nvSpPr>
        <p:spPr/>
        <p:txBody>
          <a:bodyPr/>
          <a:lstStyle>
            <a:lvl1pPr>
              <a:defRPr/>
            </a:lvl1pPr>
          </a:lstStyle>
          <a:p>
            <a:pPr>
              <a:defRPr/>
            </a:pPr>
            <a:fld id="{E34F9528-965D-46C1-89F1-0B26ECD6879B}" type="slidenum">
              <a:rPr lang="en-US"/>
              <a:pPr>
                <a:defRPr/>
              </a:pPr>
              <a:t>‹#›</a:t>
            </a:fld>
            <a:endParaRPr lang="en-US" dirty="0"/>
          </a:p>
        </p:txBody>
      </p:sp>
    </p:spTree>
    <p:extLst>
      <p:ext uri="{BB962C8B-B14F-4D97-AF65-F5344CB8AC3E}">
        <p14:creationId xmlns:p14="http://schemas.microsoft.com/office/powerpoint/2010/main" val="2339656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62663599-C363-F2CE-15E4-35CB7A502FCC}"/>
              </a:ext>
            </a:extLst>
          </p:cNvPr>
          <p:cNvSpPr>
            <a:spLocks noGrp="1"/>
          </p:cNvSpPr>
          <p:nvPr>
            <p:ph type="dt" sz="half" idx="10"/>
          </p:nvPr>
        </p:nvSpPr>
        <p:spPr/>
        <p:txBody>
          <a:bodyPr/>
          <a:lstStyle>
            <a:lvl1pPr>
              <a:defRPr/>
            </a:lvl1pPr>
          </a:lstStyle>
          <a:p>
            <a:pPr>
              <a:defRPr/>
            </a:pPr>
            <a:r>
              <a:rPr lang="en-US"/>
              <a:t>8/14/2020</a:t>
            </a:r>
          </a:p>
        </p:txBody>
      </p:sp>
      <p:sp>
        <p:nvSpPr>
          <p:cNvPr id="6" name="Footer Placeholder 4">
            <a:extLst>
              <a:ext uri="{FF2B5EF4-FFF2-40B4-BE49-F238E27FC236}">
                <a16:creationId xmlns:a16="http://schemas.microsoft.com/office/drawing/2014/main" id="{C030A503-68B2-60B5-FDE1-E0848A2B6819}"/>
              </a:ext>
            </a:extLst>
          </p:cNvPr>
          <p:cNvSpPr>
            <a:spLocks noGrp="1"/>
          </p:cNvSpPr>
          <p:nvPr>
            <p:ph type="ftr" sz="quarter" idx="11"/>
          </p:nvPr>
        </p:nvSpPr>
        <p:spPr/>
        <p:txBody>
          <a:bodyPr/>
          <a:lstStyle>
            <a:lvl1pPr>
              <a:defRPr/>
            </a:lvl1pPr>
          </a:lstStyle>
          <a:p>
            <a:pPr>
              <a:defRPr/>
            </a:pPr>
            <a:r>
              <a:rPr lang="en-IN"/>
              <a:t>Academic Year - 2021-22</a:t>
            </a:r>
            <a:endParaRPr lang="en-US"/>
          </a:p>
        </p:txBody>
      </p:sp>
      <p:sp>
        <p:nvSpPr>
          <p:cNvPr id="7" name="Slide Number Placeholder 5">
            <a:extLst>
              <a:ext uri="{FF2B5EF4-FFF2-40B4-BE49-F238E27FC236}">
                <a16:creationId xmlns:a16="http://schemas.microsoft.com/office/drawing/2014/main" id="{00EE6CB5-5380-CA4C-1AF0-FF06338BB6EA}"/>
              </a:ext>
            </a:extLst>
          </p:cNvPr>
          <p:cNvSpPr>
            <a:spLocks noGrp="1"/>
          </p:cNvSpPr>
          <p:nvPr>
            <p:ph type="sldNum" sz="quarter" idx="12"/>
          </p:nvPr>
        </p:nvSpPr>
        <p:spPr/>
        <p:txBody>
          <a:bodyPr/>
          <a:lstStyle>
            <a:lvl1pPr>
              <a:defRPr/>
            </a:lvl1pPr>
          </a:lstStyle>
          <a:p>
            <a:pPr>
              <a:defRPr/>
            </a:pPr>
            <a:fld id="{9640EBD9-4E93-4290-8987-7AE1BCFA1D64}" type="slidenum">
              <a:rPr lang="en-US"/>
              <a:pPr>
                <a:defRPr/>
              </a:pPr>
              <a:t>‹#›</a:t>
            </a:fld>
            <a:endParaRPr lang="en-US" dirty="0"/>
          </a:p>
        </p:txBody>
      </p:sp>
    </p:spTree>
    <p:extLst>
      <p:ext uri="{BB962C8B-B14F-4D97-AF65-F5344CB8AC3E}">
        <p14:creationId xmlns:p14="http://schemas.microsoft.com/office/powerpoint/2010/main" val="2317021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165D156C-A0F9-4D4D-B1B2-1E83A20B1DBD}"/>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771E08D9-14C9-3702-B5B9-8172EA15ED9F}"/>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2BC7A9F-70EA-D22F-7B77-B7BC6D523B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dirty="0">
                <a:solidFill>
                  <a:schemeClr val="tx1">
                    <a:tint val="75000"/>
                  </a:schemeClr>
                </a:solidFill>
                <a:latin typeface="+mn-lt"/>
              </a:defRPr>
            </a:lvl1pPr>
          </a:lstStyle>
          <a:p>
            <a:pPr>
              <a:defRPr/>
            </a:pPr>
            <a:r>
              <a:rPr lang="en-US"/>
              <a:t>8/14/2020</a:t>
            </a:r>
          </a:p>
        </p:txBody>
      </p:sp>
      <p:sp>
        <p:nvSpPr>
          <p:cNvPr id="5" name="Footer Placeholder 4">
            <a:extLst>
              <a:ext uri="{FF2B5EF4-FFF2-40B4-BE49-F238E27FC236}">
                <a16:creationId xmlns:a16="http://schemas.microsoft.com/office/drawing/2014/main" id="{12191DC1-7989-6390-CB7E-86EE7B694C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dirty="0">
                <a:solidFill>
                  <a:schemeClr val="tx1">
                    <a:tint val="75000"/>
                  </a:schemeClr>
                </a:solidFill>
                <a:latin typeface="+mn-lt"/>
              </a:defRPr>
            </a:lvl1pPr>
          </a:lstStyle>
          <a:p>
            <a:pPr>
              <a:defRPr/>
            </a:pPr>
            <a:r>
              <a:rPr lang="en-IN"/>
              <a:t>Academic Year - 2021-22</a:t>
            </a:r>
            <a:endParaRPr lang="en-US"/>
          </a:p>
        </p:txBody>
      </p:sp>
      <p:sp>
        <p:nvSpPr>
          <p:cNvPr id="6" name="Slide Number Placeholder 5">
            <a:extLst>
              <a:ext uri="{FF2B5EF4-FFF2-40B4-BE49-F238E27FC236}">
                <a16:creationId xmlns:a16="http://schemas.microsoft.com/office/drawing/2014/main" id="{49EE6DFE-3A9E-5C7C-8889-FA799872E1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4D4CF6CD-8114-4945-8484-A67C73BB255C}"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4394" r:id="rId1"/>
    <p:sldLayoutId id="2147484385" r:id="rId2"/>
    <p:sldLayoutId id="2147484386" r:id="rId3"/>
    <p:sldLayoutId id="2147484387" r:id="rId4"/>
    <p:sldLayoutId id="2147484388" r:id="rId5"/>
    <p:sldLayoutId id="2147484389" r:id="rId6"/>
    <p:sldLayoutId id="2147484395" r:id="rId7"/>
    <p:sldLayoutId id="2147484390" r:id="rId8"/>
    <p:sldLayoutId id="2147484391" r:id="rId9"/>
    <p:sldLayoutId id="2147484392" r:id="rId10"/>
    <p:sldLayoutId id="2147484393" r:id="rId11"/>
    <p:sldLayoutId id="2147484396" r:id="rId12"/>
    <p:sldLayoutId id="2147484397" r:id="rId13"/>
  </p:sldLayoutIdLst>
  <p:hf hd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ACA6418-6E9C-D691-E16D-262034D0FD52}"/>
              </a:ext>
            </a:extLst>
          </p:cNvPr>
          <p:cNvSpPr/>
          <p:nvPr/>
        </p:nvSpPr>
        <p:spPr>
          <a:xfrm>
            <a:off x="9525" y="6445250"/>
            <a:ext cx="12192000" cy="409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solidFill>
                <a:schemeClr val="accent1"/>
              </a:solidFill>
            </a:endParaRPr>
          </a:p>
        </p:txBody>
      </p:sp>
      <p:sp>
        <p:nvSpPr>
          <p:cNvPr id="4" name="Content Placeholder 3">
            <a:extLst>
              <a:ext uri="{FF2B5EF4-FFF2-40B4-BE49-F238E27FC236}">
                <a16:creationId xmlns:a16="http://schemas.microsoft.com/office/drawing/2014/main" id="{D993E422-6883-5398-9795-7F378DDB5CAA}"/>
              </a:ext>
            </a:extLst>
          </p:cNvPr>
          <p:cNvSpPr>
            <a:spLocks noGrp="1"/>
          </p:cNvSpPr>
          <p:nvPr>
            <p:ph idx="1"/>
          </p:nvPr>
        </p:nvSpPr>
        <p:spPr>
          <a:xfrm>
            <a:off x="295275" y="1641475"/>
            <a:ext cx="11691938" cy="4668838"/>
          </a:xfrm>
        </p:spPr>
        <p:txBody>
          <a:bodyPr rtlCol="0">
            <a:normAutofit fontScale="85000" lnSpcReduction="20000"/>
          </a:bodyPr>
          <a:lstStyle/>
          <a:p>
            <a:pPr marL="0" indent="0" algn="ctr" eaLnBrk="1" fontAlgn="auto" hangingPunct="1">
              <a:spcAft>
                <a:spcPts val="0"/>
              </a:spcAft>
              <a:buFont typeface="Arial" panose="020B0604020202020204" pitchFamily="34" charset="0"/>
              <a:buNone/>
              <a:defRPr/>
            </a:pPr>
            <a:endParaRPr lang="en-US" dirty="0">
              <a:latin typeface="Calibri (Body)"/>
            </a:endParaRPr>
          </a:p>
          <a:p>
            <a:pPr marL="0" indent="0" algn="ctr" eaLnBrk="1" fontAlgn="auto" hangingPunct="1">
              <a:spcAft>
                <a:spcPts val="0"/>
              </a:spcAft>
              <a:buFont typeface="Arial" panose="020B0604020202020204" pitchFamily="34" charset="0"/>
              <a:buNone/>
              <a:defRPr/>
            </a:pPr>
            <a:r>
              <a:rPr lang="en-US" dirty="0">
                <a:latin typeface="Calibri (Body)"/>
              </a:rPr>
              <a:t>Department</a:t>
            </a:r>
            <a:r>
              <a:rPr lang="en-US" b="1" dirty="0">
                <a:latin typeface="Calibri (Body)"/>
              </a:rPr>
              <a:t> </a:t>
            </a:r>
            <a:r>
              <a:rPr lang="en-US" dirty="0">
                <a:latin typeface="Calibri (Body)"/>
              </a:rPr>
              <a:t>: Information Technology</a:t>
            </a:r>
          </a:p>
          <a:p>
            <a:pPr marL="0" indent="0" algn="ctr" eaLnBrk="1" fontAlgn="auto" hangingPunct="1">
              <a:spcAft>
                <a:spcPts val="0"/>
              </a:spcAft>
              <a:buFont typeface="Arial" panose="020B0604020202020204" pitchFamily="34" charset="0"/>
              <a:buNone/>
              <a:defRPr/>
            </a:pPr>
            <a:r>
              <a:rPr lang="en-US" dirty="0">
                <a:latin typeface="Calibri (Body)"/>
              </a:rPr>
              <a:t>Semester: VIII</a:t>
            </a:r>
          </a:p>
          <a:p>
            <a:pPr marL="0" indent="0" algn="ctr" eaLnBrk="1" fontAlgn="auto" hangingPunct="1">
              <a:spcAft>
                <a:spcPts val="0"/>
              </a:spcAft>
              <a:buFont typeface="Arial" panose="020B0604020202020204" pitchFamily="34" charset="0"/>
              <a:buNone/>
              <a:defRPr/>
            </a:pPr>
            <a:r>
              <a:rPr lang="en-US" dirty="0">
                <a:latin typeface="Calibri (Body)"/>
                <a:cs typeface="Times New Roman" panose="02020603050405020304" pitchFamily="18" charset="0"/>
              </a:rPr>
              <a:t>Capstone Project – II(Subject_Code)</a:t>
            </a:r>
          </a:p>
          <a:p>
            <a:pPr marL="0" indent="0" algn="ctr" eaLnBrk="1" fontAlgn="auto" hangingPunct="1">
              <a:spcAft>
                <a:spcPts val="0"/>
              </a:spcAft>
              <a:buFont typeface="Arial" panose="020B0604020202020204" pitchFamily="34" charset="0"/>
              <a:buNone/>
              <a:defRPr/>
            </a:pPr>
            <a:endParaRPr lang="en-US" dirty="0">
              <a:latin typeface="Calibri (Body)"/>
            </a:endParaRPr>
          </a:p>
          <a:p>
            <a:pPr marL="0" indent="0" algn="ctr" eaLnBrk="1" fontAlgn="auto" hangingPunct="1">
              <a:spcAft>
                <a:spcPts val="0"/>
              </a:spcAft>
              <a:buNone/>
              <a:defRPr/>
            </a:pPr>
            <a:r>
              <a:rPr lang="en-US" sz="3000" b="1" dirty="0">
                <a:latin typeface="Calibri (Body)"/>
              </a:rPr>
              <a:t> Title</a:t>
            </a:r>
            <a:r>
              <a:rPr lang="en-US" sz="3100" b="1" dirty="0">
                <a:latin typeface="Calibri (Body)"/>
              </a:rPr>
              <a:t>: </a:t>
            </a:r>
            <a:r>
              <a:rPr lang="en-IN" sz="3100" dirty="0">
                <a:effectLst/>
                <a:latin typeface="Times New Roman" panose="02020603050405020304" pitchFamily="18" charset="0"/>
                <a:ea typeface="Times New Roman" panose="02020603050405020304" pitchFamily="18" charset="0"/>
              </a:rPr>
              <a:t>Automatic Detection Of Cyber Bullying Using</a:t>
            </a:r>
          </a:p>
          <a:p>
            <a:pPr marL="0" indent="0" algn="ctr" eaLnBrk="1" fontAlgn="auto" hangingPunct="1">
              <a:spcAft>
                <a:spcPts val="0"/>
              </a:spcAft>
              <a:buNone/>
              <a:defRPr/>
            </a:pPr>
            <a:r>
              <a:rPr lang="en-IN" sz="3100" dirty="0">
                <a:effectLst/>
                <a:latin typeface="Times New Roman" panose="02020603050405020304" pitchFamily="18" charset="0"/>
                <a:ea typeface="Times New Roman" panose="02020603050405020304" pitchFamily="18" charset="0"/>
              </a:rPr>
              <a:t> Data Science &amp; Machine Learning</a:t>
            </a:r>
          </a:p>
          <a:p>
            <a:pPr marL="0" indent="0" algn="ctr" eaLnBrk="1" fontAlgn="auto" hangingPunct="1">
              <a:spcAft>
                <a:spcPts val="0"/>
              </a:spcAft>
              <a:buFont typeface="Arial" panose="020B0604020202020204" pitchFamily="34" charset="0"/>
              <a:buNone/>
              <a:defRPr/>
            </a:pPr>
            <a:endParaRPr lang="en-US" sz="3100" dirty="0">
              <a:latin typeface="Calibri (Body)"/>
            </a:endParaRPr>
          </a:p>
          <a:p>
            <a:pPr marL="0" indent="0" eaLnBrk="1" fontAlgn="auto" hangingPunct="1">
              <a:spcAft>
                <a:spcPts val="0"/>
              </a:spcAft>
              <a:buFont typeface="Arial" panose="020B0604020202020204" pitchFamily="34" charset="0"/>
              <a:buNone/>
              <a:defRPr/>
            </a:pPr>
            <a:r>
              <a:rPr lang="en-US" dirty="0">
                <a:latin typeface="Calibri (Body)"/>
              </a:rPr>
              <a:t>Prepared by: Aniket Desai                                                     Internal Guide: </a:t>
            </a:r>
            <a:r>
              <a:rPr lang="en-US" dirty="0" err="1">
                <a:latin typeface="Calibri (Body)"/>
              </a:rPr>
              <a:t>Dr.Nandani</a:t>
            </a:r>
            <a:r>
              <a:rPr lang="en-US" dirty="0">
                <a:latin typeface="Calibri (Body)"/>
              </a:rPr>
              <a:t> Chaudhary</a:t>
            </a:r>
          </a:p>
          <a:p>
            <a:pPr marL="0" indent="0" eaLnBrk="1" fontAlgn="auto" hangingPunct="1">
              <a:spcAft>
                <a:spcPts val="0"/>
              </a:spcAft>
              <a:buFont typeface="Arial" panose="020B0604020202020204" pitchFamily="34" charset="0"/>
              <a:buNone/>
              <a:defRPr/>
            </a:pPr>
            <a:endParaRPr lang="en-US" dirty="0">
              <a:latin typeface="Calibri (Body)"/>
            </a:endParaRPr>
          </a:p>
          <a:p>
            <a:pPr marL="0" indent="0" eaLnBrk="1" fontAlgn="auto" hangingPunct="1">
              <a:spcAft>
                <a:spcPts val="0"/>
              </a:spcAft>
              <a:buFont typeface="Arial" panose="020B0604020202020204" pitchFamily="34" charset="0"/>
              <a:buNone/>
              <a:defRPr/>
            </a:pPr>
            <a:r>
              <a:rPr lang="en-US" dirty="0">
                <a:latin typeface="Calibri (Body)"/>
              </a:rPr>
              <a:t>Enrollment No : 2101202003                                                 Designation: </a:t>
            </a:r>
          </a:p>
          <a:p>
            <a:pPr marL="0" indent="0" eaLnBrk="1" fontAlgn="auto" hangingPunct="1">
              <a:spcAft>
                <a:spcPts val="0"/>
              </a:spcAft>
              <a:buFont typeface="Arial" panose="020B0604020202020204" pitchFamily="34" charset="0"/>
              <a:buNone/>
              <a:defRPr/>
            </a:pPr>
            <a:r>
              <a:rPr lang="en-US" dirty="0">
                <a:latin typeface="Calibri (Body)"/>
              </a:rPr>
              <a:t>                                                                                                                                    </a:t>
            </a:r>
          </a:p>
        </p:txBody>
      </p:sp>
      <p:sp>
        <p:nvSpPr>
          <p:cNvPr id="8196" name="Footer Placeholder 4">
            <a:extLst>
              <a:ext uri="{FF2B5EF4-FFF2-40B4-BE49-F238E27FC236}">
                <a16:creationId xmlns:a16="http://schemas.microsoft.com/office/drawing/2014/main" id="{A87A9F1C-9BDF-FD07-3A44-CD9FEAFB5B9D}"/>
              </a:ext>
            </a:extLst>
          </p:cNvPr>
          <p:cNvSpPr>
            <a:spLocks noGrp="1" noChangeArrowheads="1"/>
          </p:cNvSpPr>
          <p:nvPr>
            <p:ph type="ftr" sz="quarter" idx="11"/>
          </p:nvPr>
        </p:nvSpPr>
        <p:spPr bwMode="auto">
          <a:xfrm>
            <a:off x="4038600" y="6459538"/>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IN" altLang="en-US" sz="1600">
                <a:solidFill>
                  <a:schemeClr val="bg1"/>
                </a:solidFill>
              </a:rPr>
              <a:t>Academic Year - 2021-22</a:t>
            </a:r>
            <a:endParaRPr lang="en-US" altLang="en-US" sz="1600">
              <a:solidFill>
                <a:schemeClr val="bg1"/>
              </a:solidFill>
            </a:endParaRPr>
          </a:p>
        </p:txBody>
      </p:sp>
      <p:sp>
        <p:nvSpPr>
          <p:cNvPr id="8197" name="Slide Number Placeholder 5">
            <a:extLst>
              <a:ext uri="{FF2B5EF4-FFF2-40B4-BE49-F238E27FC236}">
                <a16:creationId xmlns:a16="http://schemas.microsoft.com/office/drawing/2014/main" id="{A86C55D8-4A96-F1D7-1FD1-6449F2D2BD5C}"/>
              </a:ext>
            </a:extLst>
          </p:cNvPr>
          <p:cNvSpPr>
            <a:spLocks noGrp="1" noChangeArrowheads="1"/>
          </p:cNvSpPr>
          <p:nvPr>
            <p:ph type="sldNum" sz="quarter" idx="12"/>
          </p:nvPr>
        </p:nvSpPr>
        <p:spPr bwMode="auto">
          <a:xfrm>
            <a:off x="9244013" y="64452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844F3CFE-B03B-4BC8-AA79-7DA8815E84F5}" type="slidenum">
              <a:rPr lang="en-US" altLang="en-US" sz="1600" smtClean="0">
                <a:solidFill>
                  <a:schemeClr val="bg1"/>
                </a:solidFill>
              </a:rPr>
              <a:pPr fontAlgn="base">
                <a:lnSpc>
                  <a:spcPct val="100000"/>
                </a:lnSpc>
                <a:spcBef>
                  <a:spcPct val="0"/>
                </a:spcBef>
                <a:spcAft>
                  <a:spcPct val="0"/>
                </a:spcAft>
                <a:buFontTx/>
                <a:buNone/>
              </a:pPr>
              <a:t>1</a:t>
            </a:fld>
            <a:endParaRPr lang="en-US" altLang="en-US" sz="1600">
              <a:solidFill>
                <a:schemeClr val="bg1"/>
              </a:solidFill>
            </a:endParaRPr>
          </a:p>
        </p:txBody>
      </p:sp>
      <p:sp>
        <p:nvSpPr>
          <p:cNvPr id="11" name="Rectangle 10">
            <a:extLst>
              <a:ext uri="{FF2B5EF4-FFF2-40B4-BE49-F238E27FC236}">
                <a16:creationId xmlns:a16="http://schemas.microsoft.com/office/drawing/2014/main" id="{B400D580-5415-0252-B21C-ED993FEB1D39}"/>
              </a:ext>
            </a:extLst>
          </p:cNvPr>
          <p:cNvSpPr/>
          <p:nvPr/>
        </p:nvSpPr>
        <p:spPr>
          <a:xfrm>
            <a:off x="0" y="-14288"/>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solidFill>
                <a:schemeClr val="accent1"/>
              </a:solidFill>
              <a:highlight>
                <a:srgbClr val="0000FF"/>
              </a:highlight>
            </a:endParaRPr>
          </a:p>
        </p:txBody>
      </p:sp>
      <p:sp>
        <p:nvSpPr>
          <p:cNvPr id="8199" name="TextBox 12">
            <a:extLst>
              <a:ext uri="{FF2B5EF4-FFF2-40B4-BE49-F238E27FC236}">
                <a16:creationId xmlns:a16="http://schemas.microsoft.com/office/drawing/2014/main" id="{3E204D40-B25E-ED87-9521-6DF921283EF6}"/>
              </a:ext>
            </a:extLst>
          </p:cNvPr>
          <p:cNvSpPr txBox="1">
            <a:spLocks noChangeArrowheads="1"/>
          </p:cNvSpPr>
          <p:nvPr/>
        </p:nvSpPr>
        <p:spPr bwMode="auto">
          <a:xfrm>
            <a:off x="557213" y="509588"/>
            <a:ext cx="10440987"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3000" b="1">
                <a:solidFill>
                  <a:schemeClr val="accent1"/>
                </a:solidFill>
                <a:latin typeface="Calibri (Body)"/>
              </a:rPr>
              <a:t>Krishna School of Emerging </a:t>
            </a:r>
          </a:p>
          <a:p>
            <a:pPr algn="ctr" eaLnBrk="1" hangingPunct="1">
              <a:lnSpc>
                <a:spcPct val="100000"/>
              </a:lnSpc>
              <a:spcBef>
                <a:spcPct val="0"/>
              </a:spcBef>
              <a:buFontTx/>
              <a:buNone/>
            </a:pPr>
            <a:r>
              <a:rPr lang="en-US" altLang="en-US" sz="3000" b="1">
                <a:solidFill>
                  <a:schemeClr val="accent1"/>
                </a:solidFill>
                <a:latin typeface="Calibri (Body)"/>
              </a:rPr>
              <a:t>Technology &amp; Applied Research </a:t>
            </a:r>
          </a:p>
        </p:txBody>
      </p:sp>
      <p:cxnSp>
        <p:nvCxnSpPr>
          <p:cNvPr id="18" name="Straight Connector 17">
            <a:extLst>
              <a:ext uri="{FF2B5EF4-FFF2-40B4-BE49-F238E27FC236}">
                <a16:creationId xmlns:a16="http://schemas.microsoft.com/office/drawing/2014/main" id="{E2627130-F87A-5552-B451-24CA4245E12B}"/>
              </a:ext>
            </a:extLst>
          </p:cNvPr>
          <p:cNvCxnSpPr>
            <a:cxnSpLocks/>
          </p:cNvCxnSpPr>
          <p:nvPr/>
        </p:nvCxnSpPr>
        <p:spPr>
          <a:xfrm>
            <a:off x="0" y="1655763"/>
            <a:ext cx="12192000"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8201" name="Picture 2">
            <a:extLst>
              <a:ext uri="{FF2B5EF4-FFF2-40B4-BE49-F238E27FC236}">
                <a16:creationId xmlns:a16="http://schemas.microsoft.com/office/drawing/2014/main" id="{40809FF0-DD4A-6BBE-DB6A-9D7ADC1AC8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8" y="407988"/>
            <a:ext cx="1265237"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2" name="Picture 5">
            <a:extLst>
              <a:ext uri="{FF2B5EF4-FFF2-40B4-BE49-F238E27FC236}">
                <a16:creationId xmlns:a16="http://schemas.microsoft.com/office/drawing/2014/main" id="{F8375D22-044B-2A7C-829D-6DD1C114C5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71113" y="517525"/>
            <a:ext cx="1654175"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EF879B-84C4-7C8B-3127-6E97A678AED8}"/>
            </a:ext>
          </a:extLst>
        </p:cNvPr>
        <p:cNvGrpSpPr/>
        <p:nvPr/>
      </p:nvGrpSpPr>
      <p:grpSpPr>
        <a:xfrm>
          <a:off x="0" y="0"/>
          <a:ext cx="0" cy="0"/>
          <a:chOff x="0" y="0"/>
          <a:chExt cx="0" cy="0"/>
        </a:xfrm>
      </p:grpSpPr>
      <p:sp>
        <p:nvSpPr>
          <p:cNvPr id="17" name="Rectangle 16">
            <a:extLst>
              <a:ext uri="{FF2B5EF4-FFF2-40B4-BE49-F238E27FC236}">
                <a16:creationId xmlns:a16="http://schemas.microsoft.com/office/drawing/2014/main" id="{88A3C986-667A-3FB0-746E-6D6C7A5F4B37}"/>
              </a:ext>
            </a:extLst>
          </p:cNvPr>
          <p:cNvSpPr/>
          <p:nvPr/>
        </p:nvSpPr>
        <p:spPr>
          <a:xfrm>
            <a:off x="9525" y="6407150"/>
            <a:ext cx="12192000" cy="447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solidFill>
                <a:schemeClr val="accent1"/>
              </a:solidFill>
            </a:endParaRPr>
          </a:p>
        </p:txBody>
      </p:sp>
      <p:sp>
        <p:nvSpPr>
          <p:cNvPr id="24579" name="Footer Placeholder 4">
            <a:extLst>
              <a:ext uri="{FF2B5EF4-FFF2-40B4-BE49-F238E27FC236}">
                <a16:creationId xmlns:a16="http://schemas.microsoft.com/office/drawing/2014/main" id="{6858E1DF-7D94-BD67-6EFB-F3839CC205EB}"/>
              </a:ext>
            </a:extLst>
          </p:cNvPr>
          <p:cNvSpPr>
            <a:spLocks noGrp="1" noChangeArrowheads="1"/>
          </p:cNvSpPr>
          <p:nvPr>
            <p:ph type="ftr" sz="quarter" idx="11"/>
          </p:nvPr>
        </p:nvSpPr>
        <p:spPr bwMode="auto">
          <a:xfrm>
            <a:off x="4038600" y="6459538"/>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IN" altLang="en-US" sz="1600" dirty="0">
                <a:solidFill>
                  <a:schemeClr val="bg1"/>
                </a:solidFill>
              </a:rPr>
              <a:t>Academic Year - 2021-22</a:t>
            </a:r>
            <a:endParaRPr lang="en-US" altLang="en-US" sz="1600" dirty="0">
              <a:solidFill>
                <a:schemeClr val="bg1"/>
              </a:solidFill>
            </a:endParaRPr>
          </a:p>
        </p:txBody>
      </p:sp>
      <p:sp>
        <p:nvSpPr>
          <p:cNvPr id="24580" name="Slide Number Placeholder 5">
            <a:extLst>
              <a:ext uri="{FF2B5EF4-FFF2-40B4-BE49-F238E27FC236}">
                <a16:creationId xmlns:a16="http://schemas.microsoft.com/office/drawing/2014/main" id="{61DB810B-8A91-4D3B-9C03-ADF2C4E3CD8D}"/>
              </a:ext>
            </a:extLst>
          </p:cNvPr>
          <p:cNvSpPr>
            <a:spLocks noGrp="1" noChangeArrowheads="1"/>
          </p:cNvSpPr>
          <p:nvPr>
            <p:ph type="sldNum" sz="quarter" idx="12"/>
          </p:nvPr>
        </p:nvSpPr>
        <p:spPr bwMode="auto">
          <a:xfrm>
            <a:off x="9244013" y="64452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53F93B66-5E33-4137-B709-73DE54970ACD}" type="slidenum">
              <a:rPr lang="en-US" altLang="en-US" sz="1600" smtClean="0">
                <a:solidFill>
                  <a:schemeClr val="bg1"/>
                </a:solidFill>
              </a:rPr>
              <a:pPr fontAlgn="base">
                <a:lnSpc>
                  <a:spcPct val="100000"/>
                </a:lnSpc>
                <a:spcBef>
                  <a:spcPct val="0"/>
                </a:spcBef>
                <a:spcAft>
                  <a:spcPct val="0"/>
                </a:spcAft>
                <a:buFontTx/>
                <a:buNone/>
              </a:pPr>
              <a:t>10</a:t>
            </a:fld>
            <a:endParaRPr lang="en-US" altLang="en-US" sz="1600">
              <a:solidFill>
                <a:schemeClr val="bg1"/>
              </a:solidFill>
            </a:endParaRPr>
          </a:p>
        </p:txBody>
      </p:sp>
      <p:sp>
        <p:nvSpPr>
          <p:cNvPr id="11" name="Rectangle 10">
            <a:extLst>
              <a:ext uri="{FF2B5EF4-FFF2-40B4-BE49-F238E27FC236}">
                <a16:creationId xmlns:a16="http://schemas.microsoft.com/office/drawing/2014/main" id="{E5765FA4-EEE5-6841-9393-21F583F81AC0}"/>
              </a:ext>
            </a:extLst>
          </p:cNvPr>
          <p:cNvSpPr/>
          <p:nvPr/>
        </p:nvSpPr>
        <p:spPr>
          <a:xfrm>
            <a:off x="0" y="-14288"/>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24582" name="TextBox 12">
            <a:extLst>
              <a:ext uri="{FF2B5EF4-FFF2-40B4-BE49-F238E27FC236}">
                <a16:creationId xmlns:a16="http://schemas.microsoft.com/office/drawing/2014/main" id="{0B3F416F-E914-74C3-E5D7-B06E8B41F8B8}"/>
              </a:ext>
            </a:extLst>
          </p:cNvPr>
          <p:cNvSpPr txBox="1">
            <a:spLocks noChangeArrowheads="1"/>
          </p:cNvSpPr>
          <p:nvPr/>
        </p:nvSpPr>
        <p:spPr bwMode="auto">
          <a:xfrm>
            <a:off x="361950" y="452438"/>
            <a:ext cx="114871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000" b="1">
                <a:solidFill>
                  <a:schemeClr val="accent1"/>
                </a:solidFill>
              </a:rPr>
              <a:t>Comparative Analysis</a:t>
            </a:r>
          </a:p>
        </p:txBody>
      </p:sp>
      <p:cxnSp>
        <p:nvCxnSpPr>
          <p:cNvPr id="18" name="Straight Connector 17">
            <a:extLst>
              <a:ext uri="{FF2B5EF4-FFF2-40B4-BE49-F238E27FC236}">
                <a16:creationId xmlns:a16="http://schemas.microsoft.com/office/drawing/2014/main" id="{8FE860CC-2D99-58FA-C9CB-EC0A77E2FDFB}"/>
              </a:ext>
            </a:extLst>
          </p:cNvPr>
          <p:cNvCxnSpPr>
            <a:cxnSpLocks/>
          </p:cNvCxnSpPr>
          <p:nvPr/>
        </p:nvCxnSpPr>
        <p:spPr>
          <a:xfrm>
            <a:off x="9525" y="1050925"/>
            <a:ext cx="1218247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4584" name="Footer Placeholder 4">
            <a:extLst>
              <a:ext uri="{FF2B5EF4-FFF2-40B4-BE49-F238E27FC236}">
                <a16:creationId xmlns:a16="http://schemas.microsoft.com/office/drawing/2014/main" id="{36FE5911-EA5C-1EB7-78CF-75F8711278A9}"/>
              </a:ext>
            </a:extLst>
          </p:cNvPr>
          <p:cNvSpPr txBox="1">
            <a:spLocks noChangeArrowheads="1"/>
          </p:cNvSpPr>
          <p:nvPr/>
        </p:nvSpPr>
        <p:spPr bwMode="auto">
          <a:xfrm>
            <a:off x="61913" y="646430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600">
                <a:solidFill>
                  <a:schemeClr val="bg1"/>
                </a:solidFill>
              </a:rPr>
              <a:t>Enrollment No: </a:t>
            </a:r>
            <a:endParaRPr lang="en-US" altLang="en-US" sz="1600">
              <a:solidFill>
                <a:schemeClr val="bg1"/>
              </a:solidFill>
            </a:endParaRPr>
          </a:p>
        </p:txBody>
      </p:sp>
      <p:graphicFrame>
        <p:nvGraphicFramePr>
          <p:cNvPr id="13" name="Table 8">
            <a:extLst>
              <a:ext uri="{FF2B5EF4-FFF2-40B4-BE49-F238E27FC236}">
                <a16:creationId xmlns:a16="http://schemas.microsoft.com/office/drawing/2014/main" id="{2E17E939-2DF5-8649-1253-8F8CF65950F5}"/>
              </a:ext>
            </a:extLst>
          </p:cNvPr>
          <p:cNvGraphicFramePr>
            <a:graphicFrameLocks noGrp="1"/>
          </p:cNvGraphicFramePr>
          <p:nvPr>
            <p:extLst>
              <p:ext uri="{D42A27DB-BD31-4B8C-83A1-F6EECF244321}">
                <p14:modId xmlns:p14="http://schemas.microsoft.com/office/powerpoint/2010/main" val="2593566689"/>
              </p:ext>
            </p:extLst>
          </p:nvPr>
        </p:nvGraphicFramePr>
        <p:xfrm>
          <a:off x="361950" y="1516063"/>
          <a:ext cx="11625264" cy="5776488"/>
        </p:xfrm>
        <a:graphic>
          <a:graphicData uri="http://schemas.openxmlformats.org/drawingml/2006/table">
            <a:tbl>
              <a:tblPr firstRow="1" bandRow="1">
                <a:tableStyleId>{5C22544A-7EE6-4342-B048-85BDC9FD1C3A}</a:tableStyleId>
              </a:tblPr>
              <a:tblGrid>
                <a:gridCol w="987568">
                  <a:extLst>
                    <a:ext uri="{9D8B030D-6E8A-4147-A177-3AD203B41FA5}">
                      <a16:colId xmlns:a16="http://schemas.microsoft.com/office/drawing/2014/main" val="20000"/>
                    </a:ext>
                  </a:extLst>
                </a:gridCol>
                <a:gridCol w="2511298">
                  <a:extLst>
                    <a:ext uri="{9D8B030D-6E8A-4147-A177-3AD203B41FA5}">
                      <a16:colId xmlns:a16="http://schemas.microsoft.com/office/drawing/2014/main" val="20001"/>
                    </a:ext>
                  </a:extLst>
                </a:gridCol>
                <a:gridCol w="3950332">
                  <a:extLst>
                    <a:ext uri="{9D8B030D-6E8A-4147-A177-3AD203B41FA5}">
                      <a16:colId xmlns:a16="http://schemas.microsoft.com/office/drawing/2014/main" val="20002"/>
                    </a:ext>
                  </a:extLst>
                </a:gridCol>
                <a:gridCol w="4176066">
                  <a:extLst>
                    <a:ext uri="{9D8B030D-6E8A-4147-A177-3AD203B41FA5}">
                      <a16:colId xmlns:a16="http://schemas.microsoft.com/office/drawing/2014/main" val="20003"/>
                    </a:ext>
                  </a:extLst>
                </a:gridCol>
              </a:tblGrid>
              <a:tr h="427210">
                <a:tc>
                  <a:txBody>
                    <a:bodyPr/>
                    <a:lstStyle/>
                    <a:p>
                      <a:pPr marL="342900" indent="-342900">
                        <a:buFont typeface="Arial" panose="020B0604020202020204" pitchFamily="34" charset="0"/>
                        <a:buChar char="•"/>
                      </a:pPr>
                      <a:endParaRPr lang="en-IN" sz="2000" dirty="0">
                        <a:latin typeface="+mn-lt"/>
                        <a:cs typeface="Times New Roman" panose="02020603050405020304" pitchFamily="18" charset="0"/>
                      </a:endParaRPr>
                    </a:p>
                  </a:txBody>
                  <a:tcPr marT="45744" marB="45744"/>
                </a:tc>
                <a:tc>
                  <a:txBody>
                    <a:bodyPr/>
                    <a:lstStyle/>
                    <a:p>
                      <a:pPr marL="342900" indent="-342900" algn="ctr">
                        <a:buFont typeface="Arial" panose="020B0604020202020204" pitchFamily="34" charset="0"/>
                        <a:buChar char="•"/>
                      </a:pPr>
                      <a:endParaRPr lang="en-IN" sz="2000" dirty="0">
                        <a:latin typeface="+mn-lt"/>
                        <a:cs typeface="Times New Roman" panose="02020603050405020304" pitchFamily="18" charset="0"/>
                      </a:endParaRPr>
                    </a:p>
                  </a:txBody>
                  <a:tcPr marT="45744" marB="45744"/>
                </a:tc>
                <a:tc>
                  <a:txBody>
                    <a:bodyPr/>
                    <a:lstStyle/>
                    <a:p>
                      <a:pPr marL="342900" indent="-342900" algn="ctr">
                        <a:buFont typeface="Arial" panose="020B0604020202020204" pitchFamily="34" charset="0"/>
                        <a:buChar char="•"/>
                      </a:pPr>
                      <a:endParaRPr lang="en-IN" sz="2000" dirty="0">
                        <a:latin typeface="+mn-lt"/>
                        <a:cs typeface="Times New Roman" panose="02020603050405020304" pitchFamily="18" charset="0"/>
                      </a:endParaRPr>
                    </a:p>
                  </a:txBody>
                  <a:tcPr marT="45744" marB="45744"/>
                </a:tc>
                <a:tc>
                  <a:txBody>
                    <a:bodyPr/>
                    <a:lstStyle/>
                    <a:p>
                      <a:pPr marL="342900" indent="-342900" algn="ctr">
                        <a:buFont typeface="Arial" panose="020B0604020202020204" pitchFamily="34" charset="0"/>
                        <a:buChar char="•"/>
                      </a:pPr>
                      <a:endParaRPr lang="en-IN" sz="2000" dirty="0">
                        <a:latin typeface="+mn-lt"/>
                        <a:cs typeface="Times New Roman" panose="02020603050405020304" pitchFamily="18" charset="0"/>
                      </a:endParaRPr>
                    </a:p>
                  </a:txBody>
                  <a:tcPr marT="45744" marB="45744"/>
                </a:tc>
                <a:extLst>
                  <a:ext uri="{0D108BD9-81ED-4DB2-BD59-A6C34878D82A}">
                    <a16:rowId xmlns:a16="http://schemas.microsoft.com/office/drawing/2014/main" val="10000"/>
                  </a:ext>
                </a:extLst>
              </a:tr>
              <a:tr h="2286021">
                <a:tc>
                  <a:txBody>
                    <a:bodyPr/>
                    <a:lstStyle/>
                    <a:p>
                      <a:pPr marL="0" indent="0" algn="ctr">
                        <a:buFont typeface="Arial" panose="020B0604020202020204" pitchFamily="34" charset="0"/>
                        <a:buNone/>
                      </a:pPr>
                      <a:r>
                        <a:rPr lang="en-US" sz="2000" dirty="0">
                          <a:latin typeface="Calibri (Body)"/>
                          <a:cs typeface="Times New Roman" panose="02020603050405020304" pitchFamily="18" charset="0"/>
                        </a:rPr>
                        <a:t>3.</a:t>
                      </a:r>
                      <a:endParaRPr lang="en-IN" sz="2000" dirty="0">
                        <a:latin typeface="Calibri (Body)"/>
                        <a:cs typeface="Times New Roman" panose="02020603050405020304" pitchFamily="18" charset="0"/>
                      </a:endParaRPr>
                    </a:p>
                  </a:txBody>
                  <a:tcPr marT="45735" marB="45735"/>
                </a:tc>
                <a:tc>
                  <a:txBody>
                    <a:bodyPr/>
                    <a:lstStyle/>
                    <a:p>
                      <a:pPr marL="342900" indent="-342900">
                        <a:buFont typeface="Arial" panose="020B0604020202020204" pitchFamily="34" charset="0"/>
                        <a:buChar char="•"/>
                      </a:pPr>
                      <a:r>
                        <a:rPr lang="en-US" sz="2000" i="1" dirty="0"/>
                        <a:t>Cyberbullying Detection Using Machine Learning and Sentiment Analysis</a:t>
                      </a:r>
                      <a:endParaRPr lang="en-US" sz="2000" dirty="0">
                        <a:latin typeface="Calibri (Body)"/>
                        <a:cs typeface="Times New Roman" panose="02020603050405020304" pitchFamily="18" charset="0"/>
                      </a:endParaRPr>
                    </a:p>
                  </a:txBody>
                  <a:tcPr marT="45735" marB="45735"/>
                </a:tc>
                <a:tc>
                  <a:txBody>
                    <a:bodyPr/>
                    <a:lstStyle/>
                    <a:p>
                      <a:pPr marL="285750" indent="-285750">
                        <a:buFont typeface="Arial" panose="020B0604020202020204" pitchFamily="34" charset="0"/>
                        <a:buChar char="•"/>
                      </a:pPr>
                      <a:r>
                        <a:rPr lang="en-IN" sz="2000" dirty="0"/>
                        <a:t>Logistic Regression, Decision Tree, Random Forest</a:t>
                      </a:r>
                    </a:p>
                    <a:p>
                      <a:pPr marL="342900" indent="-342900">
                        <a:buFont typeface="Arial" panose="020B0604020202020204" pitchFamily="34" charset="0"/>
                        <a:buChar char="•"/>
                      </a:pPr>
                      <a:r>
                        <a:rPr lang="en-US" sz="2000" dirty="0"/>
                        <a:t>Data preprocessing and labeling</a:t>
                      </a:r>
                    </a:p>
                    <a:p>
                      <a:pPr marL="342900" indent="-342900">
                        <a:buFont typeface="Arial" panose="020B0604020202020204" pitchFamily="34" charset="0"/>
                        <a:buChar char="•"/>
                      </a:pPr>
                      <a:r>
                        <a:rPr lang="en-US" sz="2000" dirty="0"/>
                        <a:t>Sentiment analysis (positive/negative/neutral tagging)</a:t>
                      </a:r>
                    </a:p>
                    <a:p>
                      <a:pPr marL="342900" indent="-342900">
                        <a:buFont typeface="Arial" panose="020B0604020202020204" pitchFamily="34" charset="0"/>
                        <a:buChar char="•"/>
                      </a:pPr>
                      <a:r>
                        <a:rPr lang="en-US" sz="2000" dirty="0"/>
                        <a:t>Model training with inclusion of sentiment features</a:t>
                      </a:r>
                    </a:p>
                    <a:p>
                      <a:pPr marL="285750" indent="-285750">
                        <a:buFont typeface="Arial" panose="020B0604020202020204" pitchFamily="34" charset="0"/>
                        <a:buChar char="•"/>
                      </a:pPr>
                      <a:endParaRPr lang="en-IN" sz="1900" dirty="0">
                        <a:latin typeface="Calibri (Body)"/>
                        <a:cs typeface="Times New Roman" panose="02020603050405020304" pitchFamily="18" charset="0"/>
                      </a:endParaRPr>
                    </a:p>
                  </a:txBody>
                  <a:tcPr marT="45735" marB="45735"/>
                </a:tc>
                <a:tc>
                  <a:txBody>
                    <a:bodyPr/>
                    <a:lstStyle/>
                    <a:p>
                      <a:pPr marL="342900" indent="-342900">
                        <a:buFont typeface="Arial" panose="020B0604020202020204" pitchFamily="34" charset="0"/>
                        <a:buChar char="•"/>
                      </a:pPr>
                      <a:r>
                        <a:rPr lang="en-US" sz="2000" dirty="0"/>
                        <a:t>Adding sentiment features improved the model’s classification ability.</a:t>
                      </a:r>
                    </a:p>
                    <a:p>
                      <a:pPr marL="342900" indent="-342900">
                        <a:buFont typeface="Arial" panose="020B0604020202020204" pitchFamily="34" charset="0"/>
                        <a:buChar char="•"/>
                      </a:pPr>
                      <a:r>
                        <a:rPr lang="en-US" sz="2000" dirty="0"/>
                        <a:t>Random Forest yielded strong performance due to handling of diverse features.</a:t>
                      </a:r>
                    </a:p>
                    <a:p>
                      <a:pPr marL="285750" indent="-285750">
                        <a:buFont typeface="Arial" panose="020B0604020202020204" pitchFamily="34" charset="0"/>
                        <a:buChar char="•"/>
                      </a:pPr>
                      <a:endParaRPr lang="en-US" sz="2000" dirty="0">
                        <a:latin typeface="Calibri (Body)"/>
                        <a:cs typeface="Times New Roman" panose="02020603050405020304" pitchFamily="18" charset="0"/>
                      </a:endParaRPr>
                    </a:p>
                  </a:txBody>
                  <a:tcPr marT="45735" marB="45735"/>
                </a:tc>
                <a:extLst>
                  <a:ext uri="{0D108BD9-81ED-4DB2-BD59-A6C34878D82A}">
                    <a16:rowId xmlns:a16="http://schemas.microsoft.com/office/drawing/2014/main" val="10001"/>
                  </a:ext>
                </a:extLst>
              </a:tr>
              <a:tr h="2014343">
                <a:tc>
                  <a:txBody>
                    <a:bodyPr/>
                    <a:lstStyle/>
                    <a:p>
                      <a:pPr marL="0" indent="0" algn="ctr">
                        <a:buFont typeface="Arial" panose="020B0604020202020204" pitchFamily="34" charset="0"/>
                        <a:buNone/>
                      </a:pPr>
                      <a:r>
                        <a:rPr lang="en-US" sz="2000" dirty="0">
                          <a:latin typeface="Calibri (Body)"/>
                          <a:cs typeface="Times New Roman" panose="02020603050405020304" pitchFamily="18" charset="0"/>
                        </a:rPr>
                        <a:t>4.</a:t>
                      </a:r>
                      <a:endParaRPr lang="en-IN" sz="2000" dirty="0">
                        <a:latin typeface="Calibri (Body)"/>
                        <a:cs typeface="Times New Roman" panose="02020603050405020304" pitchFamily="18" charset="0"/>
                      </a:endParaRPr>
                    </a:p>
                  </a:txBody>
                  <a:tcPr marT="45724" marB="45724"/>
                </a:tc>
                <a:tc>
                  <a:txBody>
                    <a:bodyPr/>
                    <a:lstStyle/>
                    <a:p>
                      <a:pPr marL="342900" indent="-342900">
                        <a:buFont typeface="Arial" panose="020B0604020202020204" pitchFamily="34" charset="0"/>
                        <a:buChar char="•"/>
                      </a:pPr>
                      <a:r>
                        <a:rPr lang="en-US" sz="2000" i="1" dirty="0"/>
                        <a:t>Cyberbullying Detection on Social Media using Deep Learning Techniques</a:t>
                      </a:r>
                      <a:endParaRPr lang="en-US" sz="2000" b="0" i="0" kern="1200" dirty="0">
                        <a:solidFill>
                          <a:schemeClr val="dk1"/>
                        </a:solidFill>
                        <a:effectLst/>
                        <a:latin typeface="+mn-lt"/>
                        <a:ea typeface="+mn-ea"/>
                        <a:cs typeface="+mn-cs"/>
                      </a:endParaRPr>
                    </a:p>
                  </a:txBody>
                  <a:tcPr marT="45724" marB="45724"/>
                </a:tc>
                <a:tc>
                  <a:txBody>
                    <a:bodyPr/>
                    <a:lstStyle/>
                    <a:p>
                      <a:pPr marL="342900" indent="-342900">
                        <a:buFont typeface="Arial" panose="020B0604020202020204" pitchFamily="34" charset="0"/>
                        <a:buChar char="•"/>
                      </a:pPr>
                      <a:r>
                        <a:rPr lang="en-IN" sz="2000" dirty="0"/>
                        <a:t>CNN, LSTM, BERT</a:t>
                      </a:r>
                    </a:p>
                    <a:p>
                      <a:pPr marL="342900" indent="-342900">
                        <a:buFont typeface="Arial" panose="020B0604020202020204" pitchFamily="34" charset="0"/>
                        <a:buChar char="•"/>
                      </a:pPr>
                      <a:r>
                        <a:rPr lang="en-IN" sz="2000" dirty="0"/>
                        <a:t>Preprocessing tweets with NLP techniques</a:t>
                      </a:r>
                    </a:p>
                    <a:p>
                      <a:pPr marL="342900" indent="-342900">
                        <a:buFont typeface="Arial" panose="020B0604020202020204" pitchFamily="34" charset="0"/>
                        <a:buChar char="•"/>
                      </a:pPr>
                      <a:r>
                        <a:rPr lang="en-IN" sz="2000" dirty="0"/>
                        <a:t>Embedding layers for CNN and LSTM</a:t>
                      </a:r>
                    </a:p>
                    <a:p>
                      <a:pPr marL="342900" indent="-342900">
                        <a:buFont typeface="Arial" panose="020B0604020202020204" pitchFamily="34" charset="0"/>
                        <a:buChar char="•"/>
                      </a:pPr>
                      <a:r>
                        <a:rPr lang="en-IN" sz="2000" dirty="0"/>
                        <a:t>Fine-tuning BERT for classification</a:t>
                      </a:r>
                    </a:p>
                    <a:p>
                      <a:pPr marL="285750" indent="-285750">
                        <a:buFont typeface="Arial" panose="020B0604020202020204" pitchFamily="34" charset="0"/>
                        <a:buChar char="•"/>
                      </a:pPr>
                      <a:endParaRPr lang="en-US" sz="2000" dirty="0">
                        <a:latin typeface="Calibri (Body)"/>
                        <a:cs typeface="Times New Roman" panose="02020603050405020304" pitchFamily="18" charset="0"/>
                      </a:endParaRPr>
                    </a:p>
                  </a:txBody>
                  <a:tcPr marT="45724" marB="45724"/>
                </a:tc>
                <a:tc>
                  <a:txBody>
                    <a:bodyPr/>
                    <a:lstStyle/>
                    <a:p>
                      <a:pPr marL="342900" indent="-342900">
                        <a:buFont typeface="Arial" panose="020B0604020202020204" pitchFamily="34" charset="0"/>
                        <a:buChar char="•"/>
                      </a:pPr>
                      <a:r>
                        <a:rPr lang="en-US" sz="2000" dirty="0"/>
                        <a:t>BERT achieved the highest accuracy among the models.</a:t>
                      </a:r>
                    </a:p>
                    <a:p>
                      <a:pPr marL="342900" indent="-342900">
                        <a:buFont typeface="Arial" panose="020B0604020202020204" pitchFamily="34" charset="0"/>
                        <a:buChar char="•"/>
                      </a:pPr>
                      <a:r>
                        <a:rPr lang="en-US" sz="2000" dirty="0"/>
                        <a:t>Deep contextual embeddings helped BERT understand bullying context better.</a:t>
                      </a:r>
                    </a:p>
                    <a:p>
                      <a:pPr marL="285750" indent="-285750">
                        <a:buFont typeface="Arial" panose="020B0604020202020204" pitchFamily="34" charset="0"/>
                        <a:buChar char="•"/>
                      </a:pPr>
                      <a:endParaRPr lang="en-US" sz="2000" dirty="0">
                        <a:latin typeface="Calibri (Body)"/>
                        <a:cs typeface="Times New Roman" panose="02020603050405020304" pitchFamily="18" charset="0"/>
                      </a:endParaRPr>
                    </a:p>
                  </a:txBody>
                  <a:tcPr marT="45724" marB="45724"/>
                </a:tc>
                <a:extLst>
                  <a:ext uri="{0D108BD9-81ED-4DB2-BD59-A6C34878D82A}">
                    <a16:rowId xmlns:a16="http://schemas.microsoft.com/office/drawing/2014/main" val="10002"/>
                  </a:ext>
                </a:extLst>
              </a:tr>
            </a:tbl>
          </a:graphicData>
        </a:graphic>
      </p:graphicFrame>
      <p:sp>
        <p:nvSpPr>
          <p:cNvPr id="24607" name="TextBox 11">
            <a:extLst>
              <a:ext uri="{FF2B5EF4-FFF2-40B4-BE49-F238E27FC236}">
                <a16:creationId xmlns:a16="http://schemas.microsoft.com/office/drawing/2014/main" id="{69B67D6B-1321-F9F0-629A-A8018FB2AA8E}"/>
              </a:ext>
            </a:extLst>
          </p:cNvPr>
          <p:cNvSpPr txBox="1">
            <a:spLocks noChangeArrowheads="1"/>
          </p:cNvSpPr>
          <p:nvPr/>
        </p:nvSpPr>
        <p:spPr bwMode="auto">
          <a:xfrm>
            <a:off x="2659063" y="1192213"/>
            <a:ext cx="6100762"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defTabSz="914400" eaLnBrk="1" hangingPunct="1">
              <a:buFontTx/>
              <a:buNone/>
            </a:pPr>
            <a:r>
              <a:rPr lang="en-US" altLang="en-US" sz="2400">
                <a:solidFill>
                  <a:srgbClr val="000000"/>
                </a:solidFill>
                <a:latin typeface="Calibri (Body)"/>
                <a:cs typeface="Times New Roman" panose="02020603050405020304" pitchFamily="18" charset="0"/>
              </a:rPr>
              <a:t>Table 1: Comparative Analysis Table</a:t>
            </a:r>
          </a:p>
        </p:txBody>
      </p:sp>
      <p:sp>
        <p:nvSpPr>
          <p:cNvPr id="3" name="TextBox 2">
            <a:extLst>
              <a:ext uri="{FF2B5EF4-FFF2-40B4-BE49-F238E27FC236}">
                <a16:creationId xmlns:a16="http://schemas.microsoft.com/office/drawing/2014/main" id="{52AD2933-F71A-07C2-E484-B4118FD70F3F}"/>
              </a:ext>
            </a:extLst>
          </p:cNvPr>
          <p:cNvSpPr txBox="1"/>
          <p:nvPr/>
        </p:nvSpPr>
        <p:spPr>
          <a:xfrm>
            <a:off x="2649971" y="1539360"/>
            <a:ext cx="6109854" cy="369332"/>
          </a:xfrm>
          <a:prstGeom prst="rect">
            <a:avLst/>
          </a:prstGeom>
          <a:noFill/>
        </p:spPr>
        <p:txBody>
          <a:bodyPr wrap="square">
            <a:spAutoFit/>
          </a:bodyPr>
          <a:lstStyle/>
          <a:p>
            <a:pPr algn="ctr"/>
            <a:r>
              <a:rPr lang="en-US" sz="1800" dirty="0">
                <a:latin typeface="+mn-lt"/>
                <a:cs typeface="Times New Roman" panose="02020603050405020304" pitchFamily="18" charset="0"/>
              </a:rPr>
              <a:t>Model/Method</a:t>
            </a:r>
            <a:endParaRPr lang="en-IN" sz="1800" dirty="0">
              <a:latin typeface="+mn-lt"/>
              <a:cs typeface="Times New Roman" panose="02020603050405020304" pitchFamily="18" charset="0"/>
            </a:endParaRPr>
          </a:p>
        </p:txBody>
      </p:sp>
    </p:spTree>
    <p:extLst>
      <p:ext uri="{BB962C8B-B14F-4D97-AF65-F5344CB8AC3E}">
        <p14:creationId xmlns:p14="http://schemas.microsoft.com/office/powerpoint/2010/main" val="224927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D9BF853-59A5-092E-0EF7-D65AD4DA46B1}"/>
              </a:ext>
            </a:extLst>
          </p:cNvPr>
          <p:cNvSpPr/>
          <p:nvPr/>
        </p:nvSpPr>
        <p:spPr>
          <a:xfrm>
            <a:off x="9525" y="6407150"/>
            <a:ext cx="12192000" cy="447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solidFill>
                <a:schemeClr val="accent1"/>
              </a:solidFill>
            </a:endParaRPr>
          </a:p>
        </p:txBody>
      </p:sp>
      <p:sp>
        <p:nvSpPr>
          <p:cNvPr id="26627" name="Footer Placeholder 4">
            <a:extLst>
              <a:ext uri="{FF2B5EF4-FFF2-40B4-BE49-F238E27FC236}">
                <a16:creationId xmlns:a16="http://schemas.microsoft.com/office/drawing/2014/main" id="{3972559F-B2FE-1772-EE56-F9DF44A003FD}"/>
              </a:ext>
            </a:extLst>
          </p:cNvPr>
          <p:cNvSpPr>
            <a:spLocks noGrp="1" noChangeArrowheads="1"/>
          </p:cNvSpPr>
          <p:nvPr>
            <p:ph type="ftr" sz="quarter" idx="11"/>
          </p:nvPr>
        </p:nvSpPr>
        <p:spPr bwMode="auto">
          <a:xfrm>
            <a:off x="4038600" y="6459538"/>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IN" altLang="en-US" sz="1600" dirty="0">
                <a:solidFill>
                  <a:schemeClr val="bg1"/>
                </a:solidFill>
              </a:rPr>
              <a:t>Academic Year - 2021-22</a:t>
            </a:r>
            <a:endParaRPr lang="en-US" altLang="en-US" sz="1600" dirty="0">
              <a:solidFill>
                <a:schemeClr val="bg1"/>
              </a:solidFill>
            </a:endParaRPr>
          </a:p>
        </p:txBody>
      </p:sp>
      <p:sp>
        <p:nvSpPr>
          <p:cNvPr id="26628" name="Slide Number Placeholder 5">
            <a:extLst>
              <a:ext uri="{FF2B5EF4-FFF2-40B4-BE49-F238E27FC236}">
                <a16:creationId xmlns:a16="http://schemas.microsoft.com/office/drawing/2014/main" id="{6890B76D-1409-BF53-206E-0D08375B04EE}"/>
              </a:ext>
            </a:extLst>
          </p:cNvPr>
          <p:cNvSpPr>
            <a:spLocks noGrp="1" noChangeArrowheads="1"/>
          </p:cNvSpPr>
          <p:nvPr>
            <p:ph type="sldNum" sz="quarter" idx="12"/>
          </p:nvPr>
        </p:nvSpPr>
        <p:spPr bwMode="auto">
          <a:xfrm>
            <a:off x="9244013" y="64452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EFCB9FBD-0E72-467C-8996-5E7ED21A91FA}" type="slidenum">
              <a:rPr lang="en-US" altLang="en-US" sz="1600" smtClean="0">
                <a:solidFill>
                  <a:schemeClr val="bg1"/>
                </a:solidFill>
              </a:rPr>
              <a:pPr fontAlgn="base">
                <a:lnSpc>
                  <a:spcPct val="100000"/>
                </a:lnSpc>
                <a:spcBef>
                  <a:spcPct val="0"/>
                </a:spcBef>
                <a:spcAft>
                  <a:spcPct val="0"/>
                </a:spcAft>
                <a:buFontTx/>
                <a:buNone/>
              </a:pPr>
              <a:t>11</a:t>
            </a:fld>
            <a:endParaRPr lang="en-US" altLang="en-US" sz="1600">
              <a:solidFill>
                <a:schemeClr val="bg1"/>
              </a:solidFill>
            </a:endParaRPr>
          </a:p>
        </p:txBody>
      </p:sp>
      <p:sp>
        <p:nvSpPr>
          <p:cNvPr id="11" name="Rectangle 10">
            <a:extLst>
              <a:ext uri="{FF2B5EF4-FFF2-40B4-BE49-F238E27FC236}">
                <a16:creationId xmlns:a16="http://schemas.microsoft.com/office/drawing/2014/main" id="{D413D2CD-5620-AE16-19C8-0F3192B5D215}"/>
              </a:ext>
            </a:extLst>
          </p:cNvPr>
          <p:cNvSpPr/>
          <p:nvPr/>
        </p:nvSpPr>
        <p:spPr>
          <a:xfrm>
            <a:off x="0" y="-14288"/>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26630" name="TextBox 12">
            <a:extLst>
              <a:ext uri="{FF2B5EF4-FFF2-40B4-BE49-F238E27FC236}">
                <a16:creationId xmlns:a16="http://schemas.microsoft.com/office/drawing/2014/main" id="{DBD452D3-F5C7-0AC9-7C8B-867CFD0262CC}"/>
              </a:ext>
            </a:extLst>
          </p:cNvPr>
          <p:cNvSpPr txBox="1">
            <a:spLocks noChangeArrowheads="1"/>
          </p:cNvSpPr>
          <p:nvPr/>
        </p:nvSpPr>
        <p:spPr bwMode="auto">
          <a:xfrm>
            <a:off x="361950" y="452438"/>
            <a:ext cx="114871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000" b="1">
                <a:solidFill>
                  <a:schemeClr val="accent1"/>
                </a:solidFill>
              </a:rPr>
              <a:t>Comparative Analysis (Cont.)</a:t>
            </a:r>
          </a:p>
        </p:txBody>
      </p:sp>
      <p:cxnSp>
        <p:nvCxnSpPr>
          <p:cNvPr id="18" name="Straight Connector 17">
            <a:extLst>
              <a:ext uri="{FF2B5EF4-FFF2-40B4-BE49-F238E27FC236}">
                <a16:creationId xmlns:a16="http://schemas.microsoft.com/office/drawing/2014/main" id="{2EC2C18C-4031-B161-1819-BAAECF0F3C6A}"/>
              </a:ext>
            </a:extLst>
          </p:cNvPr>
          <p:cNvCxnSpPr>
            <a:cxnSpLocks/>
          </p:cNvCxnSpPr>
          <p:nvPr/>
        </p:nvCxnSpPr>
        <p:spPr>
          <a:xfrm>
            <a:off x="9525" y="1050925"/>
            <a:ext cx="1218247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6632" name="Footer Placeholder 4">
            <a:extLst>
              <a:ext uri="{FF2B5EF4-FFF2-40B4-BE49-F238E27FC236}">
                <a16:creationId xmlns:a16="http://schemas.microsoft.com/office/drawing/2014/main" id="{94887737-1CC6-8160-6CDF-CB0FCC6B5FB5}"/>
              </a:ext>
            </a:extLst>
          </p:cNvPr>
          <p:cNvSpPr txBox="1">
            <a:spLocks noChangeArrowheads="1"/>
          </p:cNvSpPr>
          <p:nvPr/>
        </p:nvSpPr>
        <p:spPr bwMode="auto">
          <a:xfrm>
            <a:off x="61913" y="646430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600" dirty="0" err="1">
                <a:solidFill>
                  <a:schemeClr val="bg1"/>
                </a:solidFill>
              </a:rPr>
              <a:t>Enrollment</a:t>
            </a:r>
            <a:r>
              <a:rPr lang="en-IN" altLang="en-US" sz="1600" dirty="0">
                <a:solidFill>
                  <a:schemeClr val="bg1"/>
                </a:solidFill>
              </a:rPr>
              <a:t> No: </a:t>
            </a:r>
            <a:endParaRPr lang="en-US" altLang="en-US" sz="1600" dirty="0">
              <a:solidFill>
                <a:schemeClr val="bg1"/>
              </a:solidFill>
            </a:endParaRPr>
          </a:p>
        </p:txBody>
      </p:sp>
      <p:graphicFrame>
        <p:nvGraphicFramePr>
          <p:cNvPr id="2" name="Table 1">
            <a:extLst>
              <a:ext uri="{FF2B5EF4-FFF2-40B4-BE49-F238E27FC236}">
                <a16:creationId xmlns:a16="http://schemas.microsoft.com/office/drawing/2014/main" id="{68897116-B02A-F9EF-F9BA-4060064446E1}"/>
              </a:ext>
            </a:extLst>
          </p:cNvPr>
          <p:cNvGraphicFramePr>
            <a:graphicFrameLocks noGrp="1"/>
          </p:cNvGraphicFramePr>
          <p:nvPr>
            <p:extLst>
              <p:ext uri="{D42A27DB-BD31-4B8C-83A1-F6EECF244321}">
                <p14:modId xmlns:p14="http://schemas.microsoft.com/office/powerpoint/2010/main" val="1955502157"/>
              </p:ext>
            </p:extLst>
          </p:nvPr>
        </p:nvGraphicFramePr>
        <p:xfrm>
          <a:off x="195263" y="1420813"/>
          <a:ext cx="11791951" cy="5447798"/>
        </p:xfrm>
        <a:graphic>
          <a:graphicData uri="http://schemas.openxmlformats.org/drawingml/2006/table">
            <a:tbl>
              <a:tblPr firstRow="1" bandRow="1">
                <a:tableStyleId>{5C22544A-7EE6-4342-B048-85BDC9FD1C3A}</a:tableStyleId>
              </a:tblPr>
              <a:tblGrid>
                <a:gridCol w="1082303">
                  <a:extLst>
                    <a:ext uri="{9D8B030D-6E8A-4147-A177-3AD203B41FA5}">
                      <a16:colId xmlns:a16="http://schemas.microsoft.com/office/drawing/2014/main" val="20000"/>
                    </a:ext>
                  </a:extLst>
                </a:gridCol>
                <a:gridCol w="2466730">
                  <a:extLst>
                    <a:ext uri="{9D8B030D-6E8A-4147-A177-3AD203B41FA5}">
                      <a16:colId xmlns:a16="http://schemas.microsoft.com/office/drawing/2014/main" val="20001"/>
                    </a:ext>
                  </a:extLst>
                </a:gridCol>
                <a:gridCol w="4006974">
                  <a:extLst>
                    <a:ext uri="{9D8B030D-6E8A-4147-A177-3AD203B41FA5}">
                      <a16:colId xmlns:a16="http://schemas.microsoft.com/office/drawing/2014/main" val="20002"/>
                    </a:ext>
                  </a:extLst>
                </a:gridCol>
                <a:gridCol w="4235944">
                  <a:extLst>
                    <a:ext uri="{9D8B030D-6E8A-4147-A177-3AD203B41FA5}">
                      <a16:colId xmlns:a16="http://schemas.microsoft.com/office/drawing/2014/main" val="20003"/>
                    </a:ext>
                  </a:extLst>
                </a:gridCol>
              </a:tblGrid>
              <a:tr h="583084">
                <a:tc>
                  <a:txBody>
                    <a:bodyPr/>
                    <a:lstStyle/>
                    <a:p>
                      <a:pPr marL="342900" indent="-342900">
                        <a:buFont typeface="Arial" panose="020B0604020202020204" pitchFamily="34" charset="0"/>
                        <a:buChar char="•"/>
                      </a:pPr>
                      <a:endParaRPr lang="en-IN" sz="2000" dirty="0">
                        <a:latin typeface="Calibri (Body)"/>
                        <a:cs typeface="Times New Roman" panose="02020603050405020304" pitchFamily="18" charset="0"/>
                      </a:endParaRPr>
                    </a:p>
                  </a:txBody>
                  <a:tcPr marT="45712" marB="45712"/>
                </a:tc>
                <a:tc>
                  <a:txBody>
                    <a:bodyPr/>
                    <a:lstStyle/>
                    <a:p>
                      <a:pPr marL="342900" indent="-342900" algn="ctr">
                        <a:buFont typeface="Arial" panose="020B0604020202020204" pitchFamily="34" charset="0"/>
                        <a:buChar char="•"/>
                      </a:pPr>
                      <a:endParaRPr lang="en-IN" sz="2000" dirty="0">
                        <a:latin typeface="Calibri (Body)"/>
                        <a:cs typeface="Times New Roman" panose="02020603050405020304" pitchFamily="18" charset="0"/>
                      </a:endParaRPr>
                    </a:p>
                  </a:txBody>
                  <a:tcPr marT="45712" marB="45712"/>
                </a:tc>
                <a:tc>
                  <a:txBody>
                    <a:bodyPr/>
                    <a:lstStyle/>
                    <a:p>
                      <a:pPr marL="342900" indent="-342900" algn="ctr">
                        <a:buFont typeface="Arial" panose="020B0604020202020204" pitchFamily="34" charset="0"/>
                        <a:buChar char="•"/>
                      </a:pPr>
                      <a:endParaRPr lang="en-IN" sz="2000" dirty="0">
                        <a:latin typeface="Calibri (Body)"/>
                        <a:cs typeface="Times New Roman" panose="02020603050405020304" pitchFamily="18" charset="0"/>
                      </a:endParaRPr>
                    </a:p>
                  </a:txBody>
                  <a:tcPr marT="45712" marB="45712"/>
                </a:tc>
                <a:tc>
                  <a:txBody>
                    <a:bodyPr/>
                    <a:lstStyle/>
                    <a:p>
                      <a:pPr marL="342900" indent="-342900" algn="ctr">
                        <a:buFont typeface="Arial" panose="020B0604020202020204" pitchFamily="34" charset="0"/>
                        <a:buChar char="•"/>
                      </a:pPr>
                      <a:endParaRPr lang="en-IN" sz="2000" dirty="0">
                        <a:latin typeface="Calibri (Body)"/>
                        <a:cs typeface="Times New Roman" panose="02020603050405020304" pitchFamily="18" charset="0"/>
                      </a:endParaRPr>
                    </a:p>
                  </a:txBody>
                  <a:tcPr marT="45712" marB="45712"/>
                </a:tc>
                <a:extLst>
                  <a:ext uri="{0D108BD9-81ED-4DB2-BD59-A6C34878D82A}">
                    <a16:rowId xmlns:a16="http://schemas.microsoft.com/office/drawing/2014/main" val="10000"/>
                  </a:ext>
                </a:extLst>
              </a:tr>
              <a:tr h="2247729">
                <a:tc>
                  <a:txBody>
                    <a:bodyPr/>
                    <a:lstStyle/>
                    <a:p>
                      <a:pPr marL="0" indent="0" algn="ctr">
                        <a:buFont typeface="Arial" panose="020B0604020202020204" pitchFamily="34" charset="0"/>
                        <a:buNone/>
                      </a:pPr>
                      <a:r>
                        <a:rPr lang="en-US" sz="2000" dirty="0">
                          <a:latin typeface="Calibri (Body)"/>
                          <a:cs typeface="Times New Roman" panose="02020603050405020304" pitchFamily="18" charset="0"/>
                        </a:rPr>
                        <a:t>5.</a:t>
                      </a:r>
                      <a:endParaRPr lang="en-IN" sz="2000" dirty="0">
                        <a:latin typeface="Calibri (Body)"/>
                        <a:cs typeface="Times New Roman" panose="02020603050405020304" pitchFamily="18" charset="0"/>
                      </a:endParaRPr>
                    </a:p>
                  </a:txBody>
                  <a:tcPr marT="45701" marB="45701"/>
                </a:tc>
                <a:tc>
                  <a:txBody>
                    <a:bodyPr/>
                    <a:lstStyle/>
                    <a:p>
                      <a:pPr marL="285750" indent="-285750">
                        <a:buFont typeface="Arial" panose="020B0604020202020204" pitchFamily="34" charset="0"/>
                        <a:buChar char="•"/>
                      </a:pPr>
                      <a:r>
                        <a:rPr lang="en-US" dirty="0"/>
                        <a:t>Cyberbullying Detection Using BERT and Feature Extraction</a:t>
                      </a:r>
                      <a:endParaRPr lang="en-US" sz="1800" dirty="0">
                        <a:latin typeface="Calibri (Body)"/>
                        <a:cs typeface="Times New Roman" panose="02020603050405020304" pitchFamily="18" charset="0"/>
                      </a:endParaRPr>
                    </a:p>
                  </a:txBody>
                  <a:tcPr marT="45701" marB="45701"/>
                </a:tc>
                <a:tc>
                  <a:txBody>
                    <a:bodyPr/>
                    <a:lstStyle/>
                    <a:p>
                      <a:pPr marL="342900" indent="-342900">
                        <a:buFont typeface="Arial" panose="020B0604020202020204" pitchFamily="34" charset="0"/>
                        <a:buChar char="•"/>
                      </a:pPr>
                      <a:r>
                        <a:rPr lang="en-US" sz="2000" dirty="0"/>
                        <a:t>BERT</a:t>
                      </a:r>
                    </a:p>
                    <a:p>
                      <a:pPr marL="342900" indent="-342900">
                        <a:buFont typeface="Arial" panose="020B0604020202020204" pitchFamily="34" charset="0"/>
                        <a:buChar char="•"/>
                      </a:pPr>
                      <a:r>
                        <a:rPr lang="en-US" sz="2000" dirty="0"/>
                        <a:t>Feature extraction from text (TF-IDF, POS tagging, hashtags, user mentions)</a:t>
                      </a:r>
                    </a:p>
                    <a:p>
                      <a:pPr marL="342900" indent="-342900">
                        <a:buFont typeface="Arial" panose="020B0604020202020204" pitchFamily="34" charset="0"/>
                        <a:buChar char="•"/>
                      </a:pPr>
                      <a:r>
                        <a:rPr lang="en-US" sz="2000" dirty="0"/>
                        <a:t>Fine-tuning BERT with the extracted features</a:t>
                      </a:r>
                    </a:p>
                    <a:p>
                      <a:pPr marL="342900" indent="-342900">
                        <a:buFont typeface="Arial" panose="020B0604020202020204" pitchFamily="34" charset="0"/>
                        <a:buChar char="•"/>
                      </a:pPr>
                      <a:r>
                        <a:rPr lang="en-US" sz="2000" dirty="0"/>
                        <a:t>Evaluation with metrics like accuracy and F1 score</a:t>
                      </a:r>
                    </a:p>
                    <a:p>
                      <a:pPr marL="285750" indent="-285750">
                        <a:buFont typeface="Arial" panose="020B0604020202020204" pitchFamily="34" charset="0"/>
                        <a:buChar char="•"/>
                      </a:pPr>
                      <a:endParaRPr lang="en-IN" sz="2000" dirty="0">
                        <a:latin typeface="Calibri (Body)"/>
                        <a:cs typeface="Times New Roman" panose="02020603050405020304" pitchFamily="18" charset="0"/>
                      </a:endParaRPr>
                    </a:p>
                  </a:txBody>
                  <a:tcPr marT="45701" marB="45701"/>
                </a:tc>
                <a:tc>
                  <a:txBody>
                    <a:bodyPr/>
                    <a:lstStyle/>
                    <a:p>
                      <a:pPr marL="342900" indent="-342900">
                        <a:buFont typeface="Arial" panose="020B0604020202020204" pitchFamily="34" charset="0"/>
                        <a:buChar char="•"/>
                      </a:pPr>
                      <a:r>
                        <a:rPr lang="en-US" sz="2000" dirty="0"/>
                        <a:t>BERT with feature augmentation achieved high performance.</a:t>
                      </a:r>
                    </a:p>
                    <a:p>
                      <a:pPr marL="342900" indent="-342900">
                        <a:buFont typeface="Arial" panose="020B0604020202020204" pitchFamily="34" charset="0"/>
                        <a:buChar char="•"/>
                      </a:pPr>
                      <a:r>
                        <a:rPr lang="en-US" sz="2000" dirty="0"/>
                        <a:t>Contextual understanding helped identify indirect bullying as well.</a:t>
                      </a:r>
                    </a:p>
                    <a:p>
                      <a:pPr marL="285750" indent="-285750">
                        <a:buFont typeface="Arial" panose="020B0604020202020204" pitchFamily="34" charset="0"/>
                        <a:buChar char="•"/>
                      </a:pPr>
                      <a:endParaRPr lang="en-US" sz="2000" b="0" dirty="0">
                        <a:latin typeface="Calibri (Body)"/>
                        <a:cs typeface="Times New Roman" panose="02020603050405020304" pitchFamily="18" charset="0"/>
                      </a:endParaRPr>
                    </a:p>
                  </a:txBody>
                  <a:tcPr marT="45701" marB="45701"/>
                </a:tc>
                <a:extLst>
                  <a:ext uri="{0D108BD9-81ED-4DB2-BD59-A6C34878D82A}">
                    <a16:rowId xmlns:a16="http://schemas.microsoft.com/office/drawing/2014/main" val="10001"/>
                  </a:ext>
                </a:extLst>
              </a:tr>
              <a:tr h="2030112">
                <a:tc>
                  <a:txBody>
                    <a:bodyPr/>
                    <a:lstStyle/>
                    <a:p>
                      <a:pPr marL="342900" indent="-342900" algn="ctr">
                        <a:buFont typeface="Arial" panose="020B0604020202020204" pitchFamily="34" charset="0"/>
                        <a:buChar char="•"/>
                      </a:pPr>
                      <a:endParaRPr lang="en-IN" sz="2000" dirty="0">
                        <a:latin typeface="Calibri (Body)"/>
                        <a:cs typeface="Times New Roman" panose="02020603050405020304" pitchFamily="18" charset="0"/>
                      </a:endParaRPr>
                    </a:p>
                  </a:txBody>
                  <a:tcPr marT="45701" marB="45701"/>
                </a:tc>
                <a:tc>
                  <a:txBody>
                    <a:bodyPr/>
                    <a:lstStyle/>
                    <a:p>
                      <a:pPr marL="342900" indent="-342900">
                        <a:buFont typeface="Arial" panose="020B0604020202020204" pitchFamily="34" charset="0"/>
                        <a:buChar char="•"/>
                      </a:pPr>
                      <a:endParaRPr lang="en-US" sz="2000" dirty="0">
                        <a:latin typeface="Calibri (Body)"/>
                        <a:cs typeface="Times New Roman" panose="02020603050405020304" pitchFamily="18" charset="0"/>
                      </a:endParaRPr>
                    </a:p>
                  </a:txBody>
                  <a:tcPr marT="45701" marB="45701"/>
                </a:tc>
                <a:tc>
                  <a:txBody>
                    <a:bodyPr/>
                    <a:lstStyle/>
                    <a:p>
                      <a:pPr marL="285750" indent="-285750">
                        <a:buFont typeface="Arial" panose="020B0604020202020204" pitchFamily="34" charset="0"/>
                        <a:buChar char="•"/>
                      </a:pPr>
                      <a:endParaRPr lang="en-IN" sz="2000" dirty="0">
                        <a:latin typeface="Calibri (Body)"/>
                        <a:cs typeface="Times New Roman" panose="02020603050405020304" pitchFamily="18" charset="0"/>
                      </a:endParaRPr>
                    </a:p>
                  </a:txBody>
                  <a:tcPr marT="45701" marB="45701"/>
                </a:tc>
                <a:tc>
                  <a:txBody>
                    <a:bodyPr/>
                    <a:lstStyle/>
                    <a:p>
                      <a:pPr marL="342900" indent="-342900">
                        <a:buFont typeface="Arial" panose="020B0604020202020204" pitchFamily="34" charset="0"/>
                        <a:buChar char="•"/>
                      </a:pPr>
                      <a:endParaRPr lang="en-US" sz="2000" dirty="0">
                        <a:latin typeface="Calibri (Body)"/>
                        <a:cs typeface="Times New Roman" panose="02020603050405020304" pitchFamily="18" charset="0"/>
                      </a:endParaRPr>
                    </a:p>
                  </a:txBody>
                  <a:tcPr marT="45701" marB="45701"/>
                </a:tc>
                <a:extLst>
                  <a:ext uri="{0D108BD9-81ED-4DB2-BD59-A6C34878D82A}">
                    <a16:rowId xmlns:a16="http://schemas.microsoft.com/office/drawing/2014/main" val="10002"/>
                  </a:ext>
                </a:extLst>
              </a:tr>
            </a:tbl>
          </a:graphicData>
        </a:graphic>
      </p:graphicFrame>
      <p:sp>
        <p:nvSpPr>
          <p:cNvPr id="26655" name="TextBox 11">
            <a:extLst>
              <a:ext uri="{FF2B5EF4-FFF2-40B4-BE49-F238E27FC236}">
                <a16:creationId xmlns:a16="http://schemas.microsoft.com/office/drawing/2014/main" id="{85834616-E22E-B213-3687-8DD7A6551B45}"/>
              </a:ext>
            </a:extLst>
          </p:cNvPr>
          <p:cNvSpPr txBox="1">
            <a:spLocks noChangeArrowheads="1"/>
          </p:cNvSpPr>
          <p:nvPr/>
        </p:nvSpPr>
        <p:spPr bwMode="auto">
          <a:xfrm>
            <a:off x="2735263" y="1055688"/>
            <a:ext cx="6100762"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defTabSz="914400" eaLnBrk="1" hangingPunct="1">
              <a:buFontTx/>
              <a:buNone/>
            </a:pPr>
            <a:r>
              <a:rPr lang="en-US" altLang="en-US" sz="2400">
                <a:solidFill>
                  <a:srgbClr val="000000"/>
                </a:solidFill>
                <a:latin typeface="Calibri (Body)"/>
                <a:cs typeface="Times New Roman" panose="02020603050405020304" pitchFamily="18" charset="0"/>
              </a:rPr>
              <a:t>Table 2: Comparative Analysis Table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CA7DC125-D93E-1B46-7F09-D67946EC3F6A}"/>
              </a:ext>
            </a:extLst>
          </p:cNvPr>
          <p:cNvSpPr/>
          <p:nvPr/>
        </p:nvSpPr>
        <p:spPr>
          <a:xfrm>
            <a:off x="9525" y="6407150"/>
            <a:ext cx="12192000" cy="447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solidFill>
                <a:schemeClr val="accent1"/>
              </a:solidFill>
            </a:endParaRPr>
          </a:p>
        </p:txBody>
      </p:sp>
      <p:sp>
        <p:nvSpPr>
          <p:cNvPr id="26627" name="Content Placeholder 3">
            <a:extLst>
              <a:ext uri="{FF2B5EF4-FFF2-40B4-BE49-F238E27FC236}">
                <a16:creationId xmlns:a16="http://schemas.microsoft.com/office/drawing/2014/main" id="{4806E04D-60F4-88C8-0F3C-4EACB01ABB29}"/>
              </a:ext>
            </a:extLst>
          </p:cNvPr>
          <p:cNvSpPr>
            <a:spLocks noGrp="1" noChangeArrowheads="1"/>
          </p:cNvSpPr>
          <p:nvPr>
            <p:ph idx="1"/>
          </p:nvPr>
        </p:nvSpPr>
        <p:spPr>
          <a:xfrm>
            <a:off x="61912" y="1208088"/>
            <a:ext cx="11837987" cy="5041900"/>
          </a:xfrm>
        </p:spPr>
        <p:txBody>
          <a:bodyPr/>
          <a:lstStyle/>
          <a:p>
            <a:pPr eaLnBrk="1" hangingPunct="1">
              <a:lnSpc>
                <a:spcPct val="100000"/>
              </a:lnSpc>
              <a:defRPr/>
            </a:pPr>
            <a:r>
              <a:rPr lang="en-US" sz="2200" dirty="0"/>
              <a:t>Although numerous studies have attempted to address cyberbullying through automated detection techniques, significant gaps remain in the current body of research. </a:t>
            </a:r>
          </a:p>
          <a:p>
            <a:pPr eaLnBrk="1" hangingPunct="1">
              <a:lnSpc>
                <a:spcPct val="100000"/>
              </a:lnSpc>
              <a:defRPr/>
            </a:pPr>
            <a:r>
              <a:rPr lang="en-US" sz="2200" dirty="0"/>
              <a:t>Many existing approaches rely heavily on traditional machine learning models like SVM and Naive Bayes, which often fail to understand the semantic and contextual meaning of text.</a:t>
            </a:r>
            <a:r>
              <a:rPr lang="en-US" altLang="en-US" sz="2200" dirty="0">
                <a:latin typeface="Calibri (Body)"/>
              </a:rPr>
              <a:t>.</a:t>
            </a:r>
          </a:p>
          <a:p>
            <a:pPr eaLnBrk="1" hangingPunct="1">
              <a:lnSpc>
                <a:spcPct val="100000"/>
              </a:lnSpc>
              <a:defRPr/>
            </a:pPr>
            <a:r>
              <a:rPr lang="en-US" sz="2200" dirty="0"/>
              <a:t>These models are generally keyword-based and lack the depth to detect implicit abuse, sarcasm, or subtle forms of bullying. Furthermore, most research does not incorporate contextual cues from conversations or social behaviors, such as user interaction history or post engagement </a:t>
            </a:r>
          </a:p>
          <a:p>
            <a:pPr eaLnBrk="1" hangingPunct="1">
              <a:lnSpc>
                <a:spcPct val="100000"/>
              </a:lnSpc>
              <a:defRPr/>
            </a:pPr>
            <a:r>
              <a:rPr lang="en-US" sz="2200" dirty="0"/>
              <a:t>Deep learning models such as BERT and LSTM, which offer rich contextual understanding, are underutilized or not fine-tuned effectively for this domain. </a:t>
            </a:r>
          </a:p>
          <a:p>
            <a:pPr eaLnBrk="1" hangingPunct="1">
              <a:lnSpc>
                <a:spcPct val="100000"/>
              </a:lnSpc>
              <a:defRPr/>
            </a:pPr>
            <a:r>
              <a:rPr lang="en-US" sz="2200" dirty="0"/>
              <a:t>Another critical gap is the imbalance and limited size of publicly available datasets, which hampers the generalizability of the models. Moreover, most systems are language-restricted, predominantly trained on English content, leaving out cyberbullying detection in regional or multilingual contexts.</a:t>
            </a:r>
            <a:r>
              <a:rPr lang="en-US" altLang="en-US" sz="2200" dirty="0">
                <a:latin typeface="Calibri (Body)"/>
              </a:rPr>
              <a:t>.</a:t>
            </a:r>
            <a:endParaRPr lang="en-US" altLang="en-US" sz="2200" dirty="0"/>
          </a:p>
        </p:txBody>
      </p:sp>
      <p:sp>
        <p:nvSpPr>
          <p:cNvPr id="28676" name="Footer Placeholder 4">
            <a:extLst>
              <a:ext uri="{FF2B5EF4-FFF2-40B4-BE49-F238E27FC236}">
                <a16:creationId xmlns:a16="http://schemas.microsoft.com/office/drawing/2014/main" id="{71CF297E-1387-BCCD-DAD4-83F132570988}"/>
              </a:ext>
            </a:extLst>
          </p:cNvPr>
          <p:cNvSpPr>
            <a:spLocks noGrp="1" noChangeArrowheads="1"/>
          </p:cNvSpPr>
          <p:nvPr>
            <p:ph type="ftr" sz="quarter" idx="11"/>
          </p:nvPr>
        </p:nvSpPr>
        <p:spPr bwMode="auto">
          <a:xfrm>
            <a:off x="4038600" y="6459538"/>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IN" altLang="en-US" sz="1600">
                <a:solidFill>
                  <a:schemeClr val="bg1"/>
                </a:solidFill>
              </a:rPr>
              <a:t>Academic Year - 2021-22</a:t>
            </a:r>
            <a:endParaRPr lang="en-US" altLang="en-US" sz="1600">
              <a:solidFill>
                <a:schemeClr val="bg1"/>
              </a:solidFill>
            </a:endParaRPr>
          </a:p>
        </p:txBody>
      </p:sp>
      <p:sp>
        <p:nvSpPr>
          <p:cNvPr id="28677" name="Slide Number Placeholder 5">
            <a:extLst>
              <a:ext uri="{FF2B5EF4-FFF2-40B4-BE49-F238E27FC236}">
                <a16:creationId xmlns:a16="http://schemas.microsoft.com/office/drawing/2014/main" id="{6B7410A4-9E1A-47D9-6076-FF530CF67441}"/>
              </a:ext>
            </a:extLst>
          </p:cNvPr>
          <p:cNvSpPr>
            <a:spLocks noGrp="1" noChangeArrowheads="1"/>
          </p:cNvSpPr>
          <p:nvPr>
            <p:ph type="sldNum" sz="quarter" idx="12"/>
          </p:nvPr>
        </p:nvSpPr>
        <p:spPr bwMode="auto">
          <a:xfrm>
            <a:off x="9244013" y="64452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E89FFE09-A27F-448C-A34F-AE3E5D9443EE}" type="slidenum">
              <a:rPr lang="en-US" altLang="en-US" sz="1600" smtClean="0">
                <a:solidFill>
                  <a:schemeClr val="bg1"/>
                </a:solidFill>
              </a:rPr>
              <a:pPr fontAlgn="base">
                <a:lnSpc>
                  <a:spcPct val="100000"/>
                </a:lnSpc>
                <a:spcBef>
                  <a:spcPct val="0"/>
                </a:spcBef>
                <a:spcAft>
                  <a:spcPct val="0"/>
                </a:spcAft>
                <a:buFontTx/>
                <a:buNone/>
              </a:pPr>
              <a:t>12</a:t>
            </a:fld>
            <a:endParaRPr lang="en-US" altLang="en-US" sz="1600">
              <a:solidFill>
                <a:schemeClr val="bg1"/>
              </a:solidFill>
            </a:endParaRPr>
          </a:p>
        </p:txBody>
      </p:sp>
      <p:sp>
        <p:nvSpPr>
          <p:cNvPr id="11" name="Rectangle 10">
            <a:extLst>
              <a:ext uri="{FF2B5EF4-FFF2-40B4-BE49-F238E27FC236}">
                <a16:creationId xmlns:a16="http://schemas.microsoft.com/office/drawing/2014/main" id="{E87FE17F-C01D-FB31-772E-29EA24A13AFE}"/>
              </a:ext>
            </a:extLst>
          </p:cNvPr>
          <p:cNvSpPr/>
          <p:nvPr/>
        </p:nvSpPr>
        <p:spPr>
          <a:xfrm>
            <a:off x="0" y="-14288"/>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28679" name="TextBox 12">
            <a:extLst>
              <a:ext uri="{FF2B5EF4-FFF2-40B4-BE49-F238E27FC236}">
                <a16:creationId xmlns:a16="http://schemas.microsoft.com/office/drawing/2014/main" id="{8F269528-33A7-1410-EA51-65494463F3D3}"/>
              </a:ext>
            </a:extLst>
          </p:cNvPr>
          <p:cNvSpPr txBox="1">
            <a:spLocks noChangeArrowheads="1"/>
          </p:cNvSpPr>
          <p:nvPr/>
        </p:nvSpPr>
        <p:spPr bwMode="auto">
          <a:xfrm>
            <a:off x="237067" y="450850"/>
            <a:ext cx="1166283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000" b="1" dirty="0">
                <a:solidFill>
                  <a:schemeClr val="accent1"/>
                </a:solidFill>
              </a:rPr>
              <a:t>Identified Research Gap </a:t>
            </a:r>
          </a:p>
          <a:p>
            <a:pPr eaLnBrk="1" hangingPunct="1">
              <a:lnSpc>
                <a:spcPct val="100000"/>
              </a:lnSpc>
              <a:spcBef>
                <a:spcPct val="0"/>
              </a:spcBef>
              <a:buFontTx/>
              <a:buNone/>
            </a:pPr>
            <a:endParaRPr lang="en-US" altLang="en-US" sz="3000" b="1" dirty="0">
              <a:solidFill>
                <a:schemeClr val="accent1"/>
              </a:solidFill>
            </a:endParaRPr>
          </a:p>
        </p:txBody>
      </p:sp>
      <p:cxnSp>
        <p:nvCxnSpPr>
          <p:cNvPr id="18" name="Straight Connector 17">
            <a:extLst>
              <a:ext uri="{FF2B5EF4-FFF2-40B4-BE49-F238E27FC236}">
                <a16:creationId xmlns:a16="http://schemas.microsoft.com/office/drawing/2014/main" id="{1FB2C00D-9A44-BC2A-B2BD-9ADE0C6FA8F8}"/>
              </a:ext>
            </a:extLst>
          </p:cNvPr>
          <p:cNvCxnSpPr>
            <a:cxnSpLocks/>
          </p:cNvCxnSpPr>
          <p:nvPr/>
        </p:nvCxnSpPr>
        <p:spPr>
          <a:xfrm>
            <a:off x="9525" y="1050925"/>
            <a:ext cx="1218247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8681" name="Footer Placeholder 4">
            <a:extLst>
              <a:ext uri="{FF2B5EF4-FFF2-40B4-BE49-F238E27FC236}">
                <a16:creationId xmlns:a16="http://schemas.microsoft.com/office/drawing/2014/main" id="{9FE97718-B850-8CC4-B600-CF6AE1B5B55C}"/>
              </a:ext>
            </a:extLst>
          </p:cNvPr>
          <p:cNvSpPr txBox="1">
            <a:spLocks noChangeArrowheads="1"/>
          </p:cNvSpPr>
          <p:nvPr/>
        </p:nvSpPr>
        <p:spPr bwMode="auto">
          <a:xfrm>
            <a:off x="61913" y="646430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600">
                <a:solidFill>
                  <a:schemeClr val="bg1"/>
                </a:solidFill>
              </a:rPr>
              <a:t>Enrollment No:</a:t>
            </a:r>
            <a:endParaRPr lang="en-US" altLang="en-US" sz="160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3D54EBE-E532-A08C-24C9-D5A7E67C46B5}"/>
              </a:ext>
            </a:extLst>
          </p:cNvPr>
          <p:cNvSpPr/>
          <p:nvPr/>
        </p:nvSpPr>
        <p:spPr>
          <a:xfrm>
            <a:off x="9525" y="6407150"/>
            <a:ext cx="12192000" cy="447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solidFill>
                <a:schemeClr val="accent1"/>
              </a:solidFill>
            </a:endParaRPr>
          </a:p>
        </p:txBody>
      </p:sp>
      <p:sp>
        <p:nvSpPr>
          <p:cNvPr id="30723" name="Content Placeholder 3">
            <a:extLst>
              <a:ext uri="{FF2B5EF4-FFF2-40B4-BE49-F238E27FC236}">
                <a16:creationId xmlns:a16="http://schemas.microsoft.com/office/drawing/2014/main" id="{9A6C17C8-9532-E4D8-B8B0-2ED9D139F8C9}"/>
              </a:ext>
            </a:extLst>
          </p:cNvPr>
          <p:cNvSpPr>
            <a:spLocks noGrp="1" noChangeArrowheads="1"/>
          </p:cNvSpPr>
          <p:nvPr>
            <p:ph idx="1"/>
          </p:nvPr>
        </p:nvSpPr>
        <p:spPr>
          <a:xfrm>
            <a:off x="447675" y="1238250"/>
            <a:ext cx="11487150" cy="5041900"/>
          </a:xfrm>
        </p:spPr>
        <p:txBody>
          <a:bodyPr/>
          <a:lstStyle/>
          <a:p>
            <a:pPr algn="just" eaLnBrk="1" hangingPunct="1"/>
            <a:r>
              <a:rPr lang="en-US" sz="2400" dirty="0"/>
              <a:t>The exponential rise in cyberbullying across social media platforms poses a severe risk to mental health, especially among adolescents and young adults.</a:t>
            </a:r>
          </a:p>
          <a:p>
            <a:pPr algn="just" eaLnBrk="1" hangingPunct="1"/>
            <a:r>
              <a:rPr lang="en-US" sz="2400" dirty="0"/>
              <a:t> Existing detection systems primarily rely on surface-level keyword matching or traditional machine learning approaches, which are inadequate for understanding nuanced or hidden abuse.</a:t>
            </a:r>
          </a:p>
          <a:p>
            <a:pPr algn="just" eaLnBrk="1" hangingPunct="1"/>
            <a:r>
              <a:rPr lang="en-US" sz="2400" dirty="0"/>
              <a:t>There is a pressing need for a more intelligent, context-aware, and scalable detection framework that can process vast volumes of real-time data, identify subtle and implicit cyberbullying, and work across multiple languages and platforms. </a:t>
            </a:r>
          </a:p>
          <a:p>
            <a:pPr algn="just" eaLnBrk="1" hangingPunct="1"/>
            <a:r>
              <a:rPr lang="en-US" sz="2400" dirty="0"/>
              <a:t>Another critical issue is the lack of real-time detection mechanisms. As harmful messages can go viral quickly, delayed detection limits the effectiveness of interventions.</a:t>
            </a:r>
          </a:p>
          <a:p>
            <a:pPr algn="just" eaLnBrk="1" hangingPunct="1"/>
            <a:r>
              <a:rPr lang="en-US" sz="2400" dirty="0"/>
              <a:t> Most systems also fail to integrate multimodal content (such as memes or videos) and do not support regional languages or cross-cultural nuances, making them less inclusive.</a:t>
            </a:r>
            <a:endParaRPr lang="en-IN" altLang="en-US" sz="2400" dirty="0"/>
          </a:p>
        </p:txBody>
      </p:sp>
      <p:sp>
        <p:nvSpPr>
          <p:cNvPr id="30724" name="Footer Placeholder 4">
            <a:extLst>
              <a:ext uri="{FF2B5EF4-FFF2-40B4-BE49-F238E27FC236}">
                <a16:creationId xmlns:a16="http://schemas.microsoft.com/office/drawing/2014/main" id="{20285695-93CB-6C9E-138B-46A905CA261A}"/>
              </a:ext>
            </a:extLst>
          </p:cNvPr>
          <p:cNvSpPr>
            <a:spLocks noGrp="1" noChangeArrowheads="1"/>
          </p:cNvSpPr>
          <p:nvPr>
            <p:ph type="ftr" sz="quarter" idx="11"/>
          </p:nvPr>
        </p:nvSpPr>
        <p:spPr bwMode="auto">
          <a:xfrm>
            <a:off x="4038600" y="6459538"/>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IN" altLang="en-US" sz="1600">
                <a:solidFill>
                  <a:schemeClr val="bg1"/>
                </a:solidFill>
              </a:rPr>
              <a:t>Academic Year - 2021-22</a:t>
            </a:r>
            <a:endParaRPr lang="en-US" altLang="en-US" sz="1600">
              <a:solidFill>
                <a:schemeClr val="bg1"/>
              </a:solidFill>
            </a:endParaRPr>
          </a:p>
        </p:txBody>
      </p:sp>
      <p:sp>
        <p:nvSpPr>
          <p:cNvPr id="30725" name="Slide Number Placeholder 5">
            <a:extLst>
              <a:ext uri="{FF2B5EF4-FFF2-40B4-BE49-F238E27FC236}">
                <a16:creationId xmlns:a16="http://schemas.microsoft.com/office/drawing/2014/main" id="{E7EC5F56-D5BA-47D0-9DBC-56EB90FC2BF9}"/>
              </a:ext>
            </a:extLst>
          </p:cNvPr>
          <p:cNvSpPr>
            <a:spLocks noGrp="1" noChangeArrowheads="1"/>
          </p:cNvSpPr>
          <p:nvPr>
            <p:ph type="sldNum" sz="quarter" idx="12"/>
          </p:nvPr>
        </p:nvSpPr>
        <p:spPr bwMode="auto">
          <a:xfrm>
            <a:off x="9244013" y="64452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10256469-C9A8-4684-BD8B-22FA199E7ED1}" type="slidenum">
              <a:rPr lang="en-US" altLang="en-US" sz="1600" smtClean="0">
                <a:solidFill>
                  <a:schemeClr val="bg1"/>
                </a:solidFill>
              </a:rPr>
              <a:pPr fontAlgn="base">
                <a:lnSpc>
                  <a:spcPct val="100000"/>
                </a:lnSpc>
                <a:spcBef>
                  <a:spcPct val="0"/>
                </a:spcBef>
                <a:spcAft>
                  <a:spcPct val="0"/>
                </a:spcAft>
                <a:buFontTx/>
                <a:buNone/>
              </a:pPr>
              <a:t>13</a:t>
            </a:fld>
            <a:endParaRPr lang="en-US" altLang="en-US" sz="1600">
              <a:solidFill>
                <a:schemeClr val="bg1"/>
              </a:solidFill>
            </a:endParaRPr>
          </a:p>
        </p:txBody>
      </p:sp>
      <p:sp>
        <p:nvSpPr>
          <p:cNvPr id="11" name="Rectangle 10">
            <a:extLst>
              <a:ext uri="{FF2B5EF4-FFF2-40B4-BE49-F238E27FC236}">
                <a16:creationId xmlns:a16="http://schemas.microsoft.com/office/drawing/2014/main" id="{516BB6D3-22B5-8A33-6A54-31318FA71DCC}"/>
              </a:ext>
            </a:extLst>
          </p:cNvPr>
          <p:cNvSpPr/>
          <p:nvPr/>
        </p:nvSpPr>
        <p:spPr>
          <a:xfrm>
            <a:off x="0" y="-14288"/>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30727" name="TextBox 12">
            <a:extLst>
              <a:ext uri="{FF2B5EF4-FFF2-40B4-BE49-F238E27FC236}">
                <a16:creationId xmlns:a16="http://schemas.microsoft.com/office/drawing/2014/main" id="{F4C274EC-1225-7C46-55DA-7F47781F4E74}"/>
              </a:ext>
            </a:extLst>
          </p:cNvPr>
          <p:cNvSpPr txBox="1">
            <a:spLocks noChangeArrowheads="1"/>
          </p:cNvSpPr>
          <p:nvPr/>
        </p:nvSpPr>
        <p:spPr bwMode="auto">
          <a:xfrm>
            <a:off x="412750" y="450850"/>
            <a:ext cx="114871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000" b="1">
                <a:solidFill>
                  <a:schemeClr val="accent1"/>
                </a:solidFill>
              </a:rPr>
              <a:t>Problem Statement </a:t>
            </a:r>
          </a:p>
          <a:p>
            <a:pPr eaLnBrk="1" hangingPunct="1">
              <a:lnSpc>
                <a:spcPct val="100000"/>
              </a:lnSpc>
              <a:spcBef>
                <a:spcPct val="0"/>
              </a:spcBef>
              <a:buFontTx/>
              <a:buNone/>
            </a:pPr>
            <a:endParaRPr lang="en-US" altLang="en-US" sz="3000" b="1">
              <a:solidFill>
                <a:schemeClr val="accent1"/>
              </a:solidFill>
            </a:endParaRPr>
          </a:p>
        </p:txBody>
      </p:sp>
      <p:cxnSp>
        <p:nvCxnSpPr>
          <p:cNvPr id="18" name="Straight Connector 17">
            <a:extLst>
              <a:ext uri="{FF2B5EF4-FFF2-40B4-BE49-F238E27FC236}">
                <a16:creationId xmlns:a16="http://schemas.microsoft.com/office/drawing/2014/main" id="{EF01FB65-5C94-62E2-29BD-3A133E79CDCA}"/>
              </a:ext>
            </a:extLst>
          </p:cNvPr>
          <p:cNvCxnSpPr>
            <a:cxnSpLocks/>
          </p:cNvCxnSpPr>
          <p:nvPr/>
        </p:nvCxnSpPr>
        <p:spPr>
          <a:xfrm>
            <a:off x="9525" y="1050925"/>
            <a:ext cx="1218247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30729" name="Footer Placeholder 4">
            <a:extLst>
              <a:ext uri="{FF2B5EF4-FFF2-40B4-BE49-F238E27FC236}">
                <a16:creationId xmlns:a16="http://schemas.microsoft.com/office/drawing/2014/main" id="{5F11FFF5-80D7-62DE-49B4-7B4FAB086615}"/>
              </a:ext>
            </a:extLst>
          </p:cNvPr>
          <p:cNvSpPr txBox="1">
            <a:spLocks noChangeArrowheads="1"/>
          </p:cNvSpPr>
          <p:nvPr/>
        </p:nvSpPr>
        <p:spPr bwMode="auto">
          <a:xfrm>
            <a:off x="61913" y="646430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600">
                <a:solidFill>
                  <a:schemeClr val="bg1"/>
                </a:solidFill>
              </a:rPr>
              <a:t>Enrollment No:</a:t>
            </a:r>
            <a:endParaRPr lang="en-US" altLang="en-US" sz="1600">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F07ED9D-EA21-F326-206F-BA53A7B076A1}"/>
              </a:ext>
            </a:extLst>
          </p:cNvPr>
          <p:cNvSpPr/>
          <p:nvPr/>
        </p:nvSpPr>
        <p:spPr>
          <a:xfrm>
            <a:off x="9525" y="6407150"/>
            <a:ext cx="12192000" cy="447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solidFill>
                <a:schemeClr val="accent1"/>
              </a:solidFill>
            </a:endParaRPr>
          </a:p>
        </p:txBody>
      </p:sp>
      <p:sp>
        <p:nvSpPr>
          <p:cNvPr id="32771" name="Footer Placeholder 4">
            <a:extLst>
              <a:ext uri="{FF2B5EF4-FFF2-40B4-BE49-F238E27FC236}">
                <a16:creationId xmlns:a16="http://schemas.microsoft.com/office/drawing/2014/main" id="{CC7D550A-E255-842C-7552-A723DD6BD413}"/>
              </a:ext>
            </a:extLst>
          </p:cNvPr>
          <p:cNvSpPr>
            <a:spLocks noGrp="1" noChangeArrowheads="1"/>
          </p:cNvSpPr>
          <p:nvPr>
            <p:ph type="ftr" sz="quarter" idx="11"/>
          </p:nvPr>
        </p:nvSpPr>
        <p:spPr bwMode="auto">
          <a:xfrm>
            <a:off x="4038600" y="6459538"/>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IN" altLang="en-US" sz="1600" dirty="0">
                <a:solidFill>
                  <a:schemeClr val="bg1"/>
                </a:solidFill>
              </a:rPr>
              <a:t>Academic Year - 2021-22</a:t>
            </a:r>
            <a:endParaRPr lang="en-US" altLang="en-US" sz="1600" dirty="0">
              <a:solidFill>
                <a:schemeClr val="bg1"/>
              </a:solidFill>
            </a:endParaRPr>
          </a:p>
        </p:txBody>
      </p:sp>
      <p:sp>
        <p:nvSpPr>
          <p:cNvPr id="32772" name="Slide Number Placeholder 5">
            <a:extLst>
              <a:ext uri="{FF2B5EF4-FFF2-40B4-BE49-F238E27FC236}">
                <a16:creationId xmlns:a16="http://schemas.microsoft.com/office/drawing/2014/main" id="{B5F88639-A755-1C9A-C018-FCA571C1D572}"/>
              </a:ext>
            </a:extLst>
          </p:cNvPr>
          <p:cNvSpPr>
            <a:spLocks noGrp="1" noChangeArrowheads="1"/>
          </p:cNvSpPr>
          <p:nvPr>
            <p:ph type="sldNum" sz="quarter" idx="12"/>
          </p:nvPr>
        </p:nvSpPr>
        <p:spPr bwMode="auto">
          <a:xfrm>
            <a:off x="9244013" y="64452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9977D899-E184-4A5A-8760-94F6F04334E0}" type="slidenum">
              <a:rPr lang="en-US" altLang="en-US" sz="1600" smtClean="0">
                <a:solidFill>
                  <a:schemeClr val="bg1"/>
                </a:solidFill>
              </a:rPr>
              <a:pPr fontAlgn="base">
                <a:lnSpc>
                  <a:spcPct val="100000"/>
                </a:lnSpc>
                <a:spcBef>
                  <a:spcPct val="0"/>
                </a:spcBef>
                <a:spcAft>
                  <a:spcPct val="0"/>
                </a:spcAft>
                <a:buFontTx/>
                <a:buNone/>
              </a:pPr>
              <a:t>14</a:t>
            </a:fld>
            <a:endParaRPr lang="en-US" altLang="en-US" sz="1600">
              <a:solidFill>
                <a:schemeClr val="bg1"/>
              </a:solidFill>
            </a:endParaRPr>
          </a:p>
        </p:txBody>
      </p:sp>
      <p:sp>
        <p:nvSpPr>
          <p:cNvPr id="11" name="Rectangle 10">
            <a:extLst>
              <a:ext uri="{FF2B5EF4-FFF2-40B4-BE49-F238E27FC236}">
                <a16:creationId xmlns:a16="http://schemas.microsoft.com/office/drawing/2014/main" id="{90909EEB-5B42-E88C-4EAB-903BDD346F9B}"/>
              </a:ext>
            </a:extLst>
          </p:cNvPr>
          <p:cNvSpPr/>
          <p:nvPr/>
        </p:nvSpPr>
        <p:spPr>
          <a:xfrm>
            <a:off x="0" y="-14288"/>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32774" name="TextBox 12">
            <a:extLst>
              <a:ext uri="{FF2B5EF4-FFF2-40B4-BE49-F238E27FC236}">
                <a16:creationId xmlns:a16="http://schemas.microsoft.com/office/drawing/2014/main" id="{F4222B21-AAE1-2EBD-8FEF-22620E0D813B}"/>
              </a:ext>
            </a:extLst>
          </p:cNvPr>
          <p:cNvSpPr txBox="1">
            <a:spLocks noChangeArrowheads="1"/>
          </p:cNvSpPr>
          <p:nvPr/>
        </p:nvSpPr>
        <p:spPr bwMode="auto">
          <a:xfrm>
            <a:off x="412750" y="450850"/>
            <a:ext cx="114871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000" b="1">
                <a:solidFill>
                  <a:schemeClr val="accent1"/>
                </a:solidFill>
              </a:rPr>
              <a:t>Objectives Of the Work </a:t>
            </a:r>
          </a:p>
          <a:p>
            <a:pPr eaLnBrk="1" hangingPunct="1">
              <a:lnSpc>
                <a:spcPct val="100000"/>
              </a:lnSpc>
              <a:spcBef>
                <a:spcPct val="0"/>
              </a:spcBef>
              <a:buFontTx/>
              <a:buNone/>
            </a:pPr>
            <a:endParaRPr lang="en-US" altLang="en-US" sz="3000" b="1">
              <a:solidFill>
                <a:schemeClr val="accent1"/>
              </a:solidFill>
            </a:endParaRPr>
          </a:p>
        </p:txBody>
      </p:sp>
      <p:cxnSp>
        <p:nvCxnSpPr>
          <p:cNvPr id="18" name="Straight Connector 17">
            <a:extLst>
              <a:ext uri="{FF2B5EF4-FFF2-40B4-BE49-F238E27FC236}">
                <a16:creationId xmlns:a16="http://schemas.microsoft.com/office/drawing/2014/main" id="{2523FCE4-4546-7E1E-F639-41AA0CFD3514}"/>
              </a:ext>
            </a:extLst>
          </p:cNvPr>
          <p:cNvCxnSpPr>
            <a:cxnSpLocks/>
          </p:cNvCxnSpPr>
          <p:nvPr/>
        </p:nvCxnSpPr>
        <p:spPr>
          <a:xfrm>
            <a:off x="9525" y="1050925"/>
            <a:ext cx="1218247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32776" name="Footer Placeholder 4">
            <a:extLst>
              <a:ext uri="{FF2B5EF4-FFF2-40B4-BE49-F238E27FC236}">
                <a16:creationId xmlns:a16="http://schemas.microsoft.com/office/drawing/2014/main" id="{F9B931AF-CBAC-9336-1542-D3049DF4CF52}"/>
              </a:ext>
            </a:extLst>
          </p:cNvPr>
          <p:cNvSpPr txBox="1">
            <a:spLocks noChangeArrowheads="1"/>
          </p:cNvSpPr>
          <p:nvPr/>
        </p:nvSpPr>
        <p:spPr bwMode="auto">
          <a:xfrm>
            <a:off x="61913" y="646430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600">
                <a:solidFill>
                  <a:schemeClr val="bg1"/>
                </a:solidFill>
              </a:rPr>
              <a:t>Enrollment No:</a:t>
            </a:r>
            <a:endParaRPr lang="en-US" altLang="en-US" sz="1600">
              <a:solidFill>
                <a:schemeClr val="bg1"/>
              </a:solidFill>
            </a:endParaRPr>
          </a:p>
        </p:txBody>
      </p:sp>
      <p:sp>
        <p:nvSpPr>
          <p:cNvPr id="4" name="Rectangle 12">
            <a:extLst>
              <a:ext uri="{FF2B5EF4-FFF2-40B4-BE49-F238E27FC236}">
                <a16:creationId xmlns:a16="http://schemas.microsoft.com/office/drawing/2014/main" id="{7EC3C71F-3DCF-198E-0C68-73AF299D8EB3}"/>
              </a:ext>
            </a:extLst>
          </p:cNvPr>
          <p:cNvSpPr>
            <a:spLocks noGrp="1" noChangeArrowheads="1"/>
          </p:cNvSpPr>
          <p:nvPr>
            <p:ph idx="1"/>
          </p:nvPr>
        </p:nvSpPr>
        <p:spPr>
          <a:xfrm>
            <a:off x="412751" y="1166140"/>
            <a:ext cx="11288182" cy="4154984"/>
          </a:xfrm>
        </p:spPr>
        <p:txBody>
          <a:bodyPr wrap="square" anchor="ctr">
            <a:spAutoFit/>
          </a:bodyPr>
          <a:lstStyle/>
          <a:p>
            <a:pPr defTabSz="457200">
              <a:lnSpc>
                <a:spcPct val="100000"/>
              </a:lnSpc>
              <a:spcBef>
                <a:spcPct val="0"/>
              </a:spcBef>
              <a:defRPr/>
            </a:pPr>
            <a:r>
              <a:rPr lang="en-US" sz="2400" dirty="0"/>
              <a:t>To develop an intelligent cyberbullying detection model using deep learning techniques like BERT, CNN, and LSTM for high contextual and semantic understanding. </a:t>
            </a:r>
          </a:p>
          <a:p>
            <a:pPr defTabSz="457200">
              <a:lnSpc>
                <a:spcPct val="100000"/>
              </a:lnSpc>
              <a:spcBef>
                <a:spcPct val="0"/>
              </a:spcBef>
              <a:defRPr/>
            </a:pPr>
            <a:r>
              <a:rPr lang="en-US" sz="2400" dirty="0"/>
              <a:t>To collect and preprocess data from platforms like Twitter and YouTube using APIs, and address challenges of noisy and imbalanced datasets. </a:t>
            </a:r>
          </a:p>
          <a:p>
            <a:pPr defTabSz="457200">
              <a:lnSpc>
                <a:spcPct val="100000"/>
              </a:lnSpc>
              <a:spcBef>
                <a:spcPct val="0"/>
              </a:spcBef>
              <a:defRPr/>
            </a:pPr>
            <a:r>
              <a:rPr lang="en-US" sz="2400" dirty="0"/>
              <a:t>To integrate sentiment, semantic, syntactic, and user behavior features to enrich the input space for the model. </a:t>
            </a:r>
            <a:r>
              <a:rPr lang="en-US" altLang="en-US" sz="2400" dirty="0"/>
              <a:t>Optimize </a:t>
            </a:r>
            <a:r>
              <a:rPr lang="en-US" sz="2400" dirty="0"/>
              <a:t>To compare various ML and DL models (SVM, Naive Bayes, BERT, CNN) for benchmarking performance metrics like accuracy, precision, recall, and F1-score</a:t>
            </a:r>
            <a:endParaRPr lang="en-US" altLang="en-US" sz="2400" dirty="0"/>
          </a:p>
          <a:p>
            <a:pPr defTabSz="457200">
              <a:lnSpc>
                <a:spcPct val="100000"/>
              </a:lnSpc>
              <a:spcBef>
                <a:spcPct val="0"/>
              </a:spcBef>
              <a:defRPr/>
            </a:pPr>
            <a:r>
              <a:rPr lang="en-US" sz="2400" dirty="0"/>
              <a:t>To investigate meme-based or visual-text bullying by integrating text-extracted images using OCR techniques. </a:t>
            </a:r>
            <a:r>
              <a:rPr lang="en-US" altLang="en-US" sz="2400" dirty="0"/>
              <a:t>Integrate </a:t>
            </a:r>
            <a:r>
              <a:rPr lang="en-US" sz="2400" dirty="0"/>
              <a:t>To explore the feasibility of a multilingual or regional-language capable model for broader applicability.</a:t>
            </a:r>
            <a:endParaRPr lang="en-US" alt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2F31BA0-C0C6-39B4-7330-EBFD8A4222C5}"/>
              </a:ext>
            </a:extLst>
          </p:cNvPr>
          <p:cNvSpPr/>
          <p:nvPr/>
        </p:nvSpPr>
        <p:spPr>
          <a:xfrm>
            <a:off x="9525" y="6407150"/>
            <a:ext cx="12192000" cy="447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solidFill>
                <a:schemeClr val="accent1"/>
              </a:solidFill>
            </a:endParaRPr>
          </a:p>
        </p:txBody>
      </p:sp>
      <p:sp>
        <p:nvSpPr>
          <p:cNvPr id="34819" name="Footer Placeholder 4">
            <a:extLst>
              <a:ext uri="{FF2B5EF4-FFF2-40B4-BE49-F238E27FC236}">
                <a16:creationId xmlns:a16="http://schemas.microsoft.com/office/drawing/2014/main" id="{FDA940FB-8397-0357-E99F-6A96072E4B96}"/>
              </a:ext>
            </a:extLst>
          </p:cNvPr>
          <p:cNvSpPr>
            <a:spLocks noGrp="1" noChangeArrowheads="1"/>
          </p:cNvSpPr>
          <p:nvPr>
            <p:ph type="ftr" sz="quarter" idx="11"/>
          </p:nvPr>
        </p:nvSpPr>
        <p:spPr bwMode="auto">
          <a:xfrm>
            <a:off x="4038600" y="6459538"/>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IN" altLang="en-US" sz="1600">
                <a:solidFill>
                  <a:schemeClr val="bg1"/>
                </a:solidFill>
              </a:rPr>
              <a:t>Academic Year - 2021-22</a:t>
            </a:r>
            <a:endParaRPr lang="en-US" altLang="en-US" sz="1600">
              <a:solidFill>
                <a:schemeClr val="bg1"/>
              </a:solidFill>
            </a:endParaRPr>
          </a:p>
        </p:txBody>
      </p:sp>
      <p:sp>
        <p:nvSpPr>
          <p:cNvPr id="34820" name="Slide Number Placeholder 5">
            <a:extLst>
              <a:ext uri="{FF2B5EF4-FFF2-40B4-BE49-F238E27FC236}">
                <a16:creationId xmlns:a16="http://schemas.microsoft.com/office/drawing/2014/main" id="{18BBADC3-ED07-0758-6DB0-CDC599AC0C01}"/>
              </a:ext>
            </a:extLst>
          </p:cNvPr>
          <p:cNvSpPr>
            <a:spLocks noGrp="1" noChangeArrowheads="1"/>
          </p:cNvSpPr>
          <p:nvPr>
            <p:ph type="sldNum" sz="quarter" idx="12"/>
          </p:nvPr>
        </p:nvSpPr>
        <p:spPr bwMode="auto">
          <a:xfrm>
            <a:off x="9244013" y="64452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D540B73D-0DB9-40E0-B520-41E391CD7EF0}" type="slidenum">
              <a:rPr lang="en-US" altLang="en-US" sz="1600" smtClean="0">
                <a:solidFill>
                  <a:schemeClr val="bg1"/>
                </a:solidFill>
              </a:rPr>
              <a:pPr fontAlgn="base">
                <a:lnSpc>
                  <a:spcPct val="100000"/>
                </a:lnSpc>
                <a:spcBef>
                  <a:spcPct val="0"/>
                </a:spcBef>
                <a:spcAft>
                  <a:spcPct val="0"/>
                </a:spcAft>
                <a:buFontTx/>
                <a:buNone/>
              </a:pPr>
              <a:t>15</a:t>
            </a:fld>
            <a:endParaRPr lang="en-US" altLang="en-US" sz="1600">
              <a:solidFill>
                <a:schemeClr val="bg1"/>
              </a:solidFill>
            </a:endParaRPr>
          </a:p>
        </p:txBody>
      </p:sp>
      <p:sp>
        <p:nvSpPr>
          <p:cNvPr id="11" name="Rectangle 10">
            <a:extLst>
              <a:ext uri="{FF2B5EF4-FFF2-40B4-BE49-F238E27FC236}">
                <a16:creationId xmlns:a16="http://schemas.microsoft.com/office/drawing/2014/main" id="{1BD9179D-8288-1D6A-E66C-AD6E03508DAB}"/>
              </a:ext>
            </a:extLst>
          </p:cNvPr>
          <p:cNvSpPr/>
          <p:nvPr/>
        </p:nvSpPr>
        <p:spPr>
          <a:xfrm>
            <a:off x="0" y="-14288"/>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34822" name="TextBox 12">
            <a:extLst>
              <a:ext uri="{FF2B5EF4-FFF2-40B4-BE49-F238E27FC236}">
                <a16:creationId xmlns:a16="http://schemas.microsoft.com/office/drawing/2014/main" id="{B0FA00F3-E057-0B89-9E09-1CE28A4FD8EA}"/>
              </a:ext>
            </a:extLst>
          </p:cNvPr>
          <p:cNvSpPr txBox="1">
            <a:spLocks noChangeArrowheads="1"/>
          </p:cNvSpPr>
          <p:nvPr/>
        </p:nvSpPr>
        <p:spPr bwMode="auto">
          <a:xfrm>
            <a:off x="412750" y="450850"/>
            <a:ext cx="114871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000" b="1">
                <a:solidFill>
                  <a:schemeClr val="accent1"/>
                </a:solidFill>
              </a:rPr>
              <a:t>Summary</a:t>
            </a:r>
          </a:p>
          <a:p>
            <a:pPr eaLnBrk="1" hangingPunct="1">
              <a:lnSpc>
                <a:spcPct val="100000"/>
              </a:lnSpc>
              <a:spcBef>
                <a:spcPct val="0"/>
              </a:spcBef>
              <a:buFontTx/>
              <a:buNone/>
            </a:pPr>
            <a:endParaRPr lang="en-US" altLang="en-US" sz="3000" b="1">
              <a:solidFill>
                <a:schemeClr val="accent1"/>
              </a:solidFill>
            </a:endParaRPr>
          </a:p>
        </p:txBody>
      </p:sp>
      <p:cxnSp>
        <p:nvCxnSpPr>
          <p:cNvPr id="18" name="Straight Connector 17">
            <a:extLst>
              <a:ext uri="{FF2B5EF4-FFF2-40B4-BE49-F238E27FC236}">
                <a16:creationId xmlns:a16="http://schemas.microsoft.com/office/drawing/2014/main" id="{03275BFE-DCA5-ECA5-E255-01BE08865816}"/>
              </a:ext>
            </a:extLst>
          </p:cNvPr>
          <p:cNvCxnSpPr>
            <a:cxnSpLocks/>
          </p:cNvCxnSpPr>
          <p:nvPr/>
        </p:nvCxnSpPr>
        <p:spPr>
          <a:xfrm>
            <a:off x="9525" y="1050925"/>
            <a:ext cx="1218247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34824" name="Footer Placeholder 4">
            <a:extLst>
              <a:ext uri="{FF2B5EF4-FFF2-40B4-BE49-F238E27FC236}">
                <a16:creationId xmlns:a16="http://schemas.microsoft.com/office/drawing/2014/main" id="{048A09E4-D534-D52E-642E-EE9B0B60DD43}"/>
              </a:ext>
            </a:extLst>
          </p:cNvPr>
          <p:cNvSpPr txBox="1">
            <a:spLocks noChangeArrowheads="1"/>
          </p:cNvSpPr>
          <p:nvPr/>
        </p:nvSpPr>
        <p:spPr bwMode="auto">
          <a:xfrm>
            <a:off x="61913" y="646430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600">
                <a:solidFill>
                  <a:schemeClr val="bg1"/>
                </a:solidFill>
              </a:rPr>
              <a:t>Enrollment No:</a:t>
            </a:r>
            <a:endParaRPr lang="en-US" altLang="en-US" sz="1600">
              <a:solidFill>
                <a:schemeClr val="bg1"/>
              </a:solidFill>
            </a:endParaRPr>
          </a:p>
        </p:txBody>
      </p:sp>
      <p:sp>
        <p:nvSpPr>
          <p:cNvPr id="4" name="Rectangle 12">
            <a:extLst>
              <a:ext uri="{FF2B5EF4-FFF2-40B4-BE49-F238E27FC236}">
                <a16:creationId xmlns:a16="http://schemas.microsoft.com/office/drawing/2014/main" id="{3BB3B7CF-BF56-B7C5-346B-54034A0B7517}"/>
              </a:ext>
            </a:extLst>
          </p:cNvPr>
          <p:cNvSpPr>
            <a:spLocks noGrp="1" noChangeArrowheads="1"/>
          </p:cNvSpPr>
          <p:nvPr>
            <p:ph idx="1"/>
          </p:nvPr>
        </p:nvSpPr>
        <p:spPr>
          <a:xfrm>
            <a:off x="358775" y="1153797"/>
            <a:ext cx="11420475" cy="4154984"/>
          </a:xfrm>
        </p:spPr>
        <p:txBody>
          <a:bodyPr wrap="square" anchor="ctr">
            <a:spAutoFit/>
          </a:bodyPr>
          <a:lstStyle/>
          <a:p>
            <a:pPr defTabSz="457200">
              <a:lnSpc>
                <a:spcPct val="100000"/>
              </a:lnSpc>
              <a:spcBef>
                <a:spcPct val="0"/>
              </a:spcBef>
              <a:defRPr/>
            </a:pPr>
            <a:r>
              <a:rPr lang="en-US" sz="2400" dirty="0"/>
              <a:t>The study proposes a cyberbullying detection system that leverages advanced natural language processing and deep learning models to overcome the limitations of traditional approaches.</a:t>
            </a:r>
          </a:p>
          <a:p>
            <a:pPr defTabSz="457200">
              <a:lnSpc>
                <a:spcPct val="100000"/>
              </a:lnSpc>
              <a:spcBef>
                <a:spcPct val="0"/>
              </a:spcBef>
              <a:defRPr/>
            </a:pPr>
            <a:r>
              <a:rPr lang="en-US" sz="2400" dirty="0"/>
              <a:t>It focuses on preprocessing unstructured data from social media, balancing datasets, and incorporating advanced features like sentiment and context.</a:t>
            </a:r>
          </a:p>
          <a:p>
            <a:pPr defTabSz="457200">
              <a:lnSpc>
                <a:spcPct val="100000"/>
              </a:lnSpc>
              <a:spcBef>
                <a:spcPct val="0"/>
              </a:spcBef>
              <a:defRPr/>
            </a:pPr>
            <a:r>
              <a:rPr lang="en-US" sz="2400" dirty="0"/>
              <a:t> Models like BERT and CNN are trained and evaluated for their ability to classify cyberbullying content accurately.</a:t>
            </a:r>
          </a:p>
          <a:p>
            <a:pPr defTabSz="457200">
              <a:lnSpc>
                <a:spcPct val="100000"/>
              </a:lnSpc>
              <a:spcBef>
                <a:spcPct val="0"/>
              </a:spcBef>
              <a:defRPr/>
            </a:pPr>
            <a:r>
              <a:rPr lang="en-US" sz="2400" dirty="0"/>
              <a:t> The project also addresses real-time data ingestion using Twitter APIs and considers the extension to multilingual and multimedia content.</a:t>
            </a:r>
          </a:p>
          <a:p>
            <a:pPr defTabSz="457200">
              <a:lnSpc>
                <a:spcPct val="100000"/>
              </a:lnSpc>
              <a:spcBef>
                <a:spcPct val="0"/>
              </a:spcBef>
              <a:defRPr/>
            </a:pPr>
            <a:r>
              <a:rPr lang="en-US" sz="2400" dirty="0"/>
              <a:t> Evaluation results suggest that context-aware models significantly outperform traditional classifiers.</a:t>
            </a:r>
            <a:endParaRPr lang="en-US" alt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7EE3019-24E4-68DC-92A0-03AF8EAF7F2D}"/>
              </a:ext>
            </a:extLst>
          </p:cNvPr>
          <p:cNvSpPr/>
          <p:nvPr/>
        </p:nvSpPr>
        <p:spPr>
          <a:xfrm>
            <a:off x="9525" y="6407150"/>
            <a:ext cx="12192000" cy="447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solidFill>
                <a:schemeClr val="accent1"/>
              </a:solidFill>
            </a:endParaRPr>
          </a:p>
        </p:txBody>
      </p:sp>
      <p:sp>
        <p:nvSpPr>
          <p:cNvPr id="36867" name="Content Placeholder 3">
            <a:extLst>
              <a:ext uri="{FF2B5EF4-FFF2-40B4-BE49-F238E27FC236}">
                <a16:creationId xmlns:a16="http://schemas.microsoft.com/office/drawing/2014/main" id="{324C7CBB-A4A7-A953-DE6E-E856AC696BE8}"/>
              </a:ext>
            </a:extLst>
          </p:cNvPr>
          <p:cNvSpPr>
            <a:spLocks noGrp="1" noChangeArrowheads="1"/>
          </p:cNvSpPr>
          <p:nvPr>
            <p:ph idx="1"/>
          </p:nvPr>
        </p:nvSpPr>
        <p:spPr>
          <a:xfrm>
            <a:off x="427038" y="1238250"/>
            <a:ext cx="11487150" cy="5041900"/>
          </a:xfrm>
        </p:spPr>
        <p:txBody>
          <a:bodyPr/>
          <a:lstStyle/>
          <a:p>
            <a:r>
              <a:rPr lang="en-US" sz="2200" dirty="0"/>
              <a:t>Despite advancements in cyberbullying detection, existing systems lack the sophistication to handle contextual, semantic, and real-time complexities. </a:t>
            </a:r>
          </a:p>
          <a:p>
            <a:r>
              <a:rPr lang="en-US" sz="2200" dirty="0"/>
              <a:t>The integration of advanced deep learning models like BERT and hybrid feature engineering (text + social behavior) remains underexplored. </a:t>
            </a:r>
          </a:p>
          <a:p>
            <a:r>
              <a:rPr lang="en-US" sz="2200" dirty="0"/>
              <a:t>Additionally, limitations in dataset diversity, linguistic coverage, and real-time processing significantly reduce the generalizability and effectiveness of current solutions.</a:t>
            </a:r>
          </a:p>
          <a:p>
            <a:r>
              <a:rPr lang="en-US" sz="2200" dirty="0"/>
              <a:t>The linguistic complexity of online communication, including the use of emojis, GIFs, abbreviations, and regional dialects, is frequently overlooked.</a:t>
            </a:r>
          </a:p>
          <a:p>
            <a:r>
              <a:rPr lang="en-US" sz="2200" dirty="0"/>
              <a:t>The gap also extends to the lack of multilingual or culturally adaptive models—most research is limited to English-language data and does not account for bullying patterns in other linguistic or cultural contexts.</a:t>
            </a:r>
          </a:p>
          <a:p>
            <a:r>
              <a:rPr lang="en-US" sz="2200" dirty="0"/>
              <a:t>Finally, the ethical design and deployment of detection systems—ensuring fairness, privacy, and transparency—remains an underexplored area in existing literature.</a:t>
            </a:r>
          </a:p>
          <a:p>
            <a:endParaRPr lang="en-US" sz="2200" dirty="0"/>
          </a:p>
        </p:txBody>
      </p:sp>
      <p:sp>
        <p:nvSpPr>
          <p:cNvPr id="36868" name="Footer Placeholder 4">
            <a:extLst>
              <a:ext uri="{FF2B5EF4-FFF2-40B4-BE49-F238E27FC236}">
                <a16:creationId xmlns:a16="http://schemas.microsoft.com/office/drawing/2014/main" id="{6AD292B2-6D2D-D6C7-B871-AEC279D92ADD}"/>
              </a:ext>
            </a:extLst>
          </p:cNvPr>
          <p:cNvSpPr>
            <a:spLocks noGrp="1" noChangeArrowheads="1"/>
          </p:cNvSpPr>
          <p:nvPr>
            <p:ph type="ftr" sz="quarter" idx="11"/>
          </p:nvPr>
        </p:nvSpPr>
        <p:spPr bwMode="auto">
          <a:xfrm>
            <a:off x="4038600" y="6459538"/>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IN" altLang="en-US" sz="1600">
                <a:solidFill>
                  <a:schemeClr val="bg1"/>
                </a:solidFill>
              </a:rPr>
              <a:t>Academic Year - 2021-22</a:t>
            </a:r>
            <a:endParaRPr lang="en-US" altLang="en-US" sz="1600">
              <a:solidFill>
                <a:schemeClr val="bg1"/>
              </a:solidFill>
            </a:endParaRPr>
          </a:p>
        </p:txBody>
      </p:sp>
      <p:sp>
        <p:nvSpPr>
          <p:cNvPr id="36869" name="Slide Number Placeholder 5">
            <a:extLst>
              <a:ext uri="{FF2B5EF4-FFF2-40B4-BE49-F238E27FC236}">
                <a16:creationId xmlns:a16="http://schemas.microsoft.com/office/drawing/2014/main" id="{454C8C2F-3BA4-B4C7-200F-A112D0BB0DCF}"/>
              </a:ext>
            </a:extLst>
          </p:cNvPr>
          <p:cNvSpPr>
            <a:spLocks noGrp="1" noChangeArrowheads="1"/>
          </p:cNvSpPr>
          <p:nvPr>
            <p:ph type="sldNum" sz="quarter" idx="12"/>
          </p:nvPr>
        </p:nvSpPr>
        <p:spPr bwMode="auto">
          <a:xfrm>
            <a:off x="9244013" y="64452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3B9580D0-62B0-42C5-908E-3548F1577AFF}" type="slidenum">
              <a:rPr lang="en-US" altLang="en-US" sz="1600" smtClean="0">
                <a:solidFill>
                  <a:schemeClr val="bg1"/>
                </a:solidFill>
              </a:rPr>
              <a:pPr fontAlgn="base">
                <a:lnSpc>
                  <a:spcPct val="100000"/>
                </a:lnSpc>
                <a:spcBef>
                  <a:spcPct val="0"/>
                </a:spcBef>
                <a:spcAft>
                  <a:spcPct val="0"/>
                </a:spcAft>
                <a:buFontTx/>
                <a:buNone/>
              </a:pPr>
              <a:t>16</a:t>
            </a:fld>
            <a:endParaRPr lang="en-US" altLang="en-US" sz="1600">
              <a:solidFill>
                <a:schemeClr val="bg1"/>
              </a:solidFill>
            </a:endParaRPr>
          </a:p>
        </p:txBody>
      </p:sp>
      <p:sp>
        <p:nvSpPr>
          <p:cNvPr id="11" name="Rectangle 10">
            <a:extLst>
              <a:ext uri="{FF2B5EF4-FFF2-40B4-BE49-F238E27FC236}">
                <a16:creationId xmlns:a16="http://schemas.microsoft.com/office/drawing/2014/main" id="{AC82B906-7096-8F79-56FF-60C58B42C0A4}"/>
              </a:ext>
            </a:extLst>
          </p:cNvPr>
          <p:cNvSpPr/>
          <p:nvPr/>
        </p:nvSpPr>
        <p:spPr>
          <a:xfrm>
            <a:off x="0" y="-4763"/>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36871" name="TextBox 12">
            <a:extLst>
              <a:ext uri="{FF2B5EF4-FFF2-40B4-BE49-F238E27FC236}">
                <a16:creationId xmlns:a16="http://schemas.microsoft.com/office/drawing/2014/main" id="{98144964-3D4C-13C7-2B6B-C48387428395}"/>
              </a:ext>
            </a:extLst>
          </p:cNvPr>
          <p:cNvSpPr txBox="1">
            <a:spLocks noChangeArrowheads="1"/>
          </p:cNvSpPr>
          <p:nvPr/>
        </p:nvSpPr>
        <p:spPr bwMode="auto">
          <a:xfrm>
            <a:off x="412750" y="450850"/>
            <a:ext cx="115744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000" b="1">
                <a:solidFill>
                  <a:schemeClr val="accent1"/>
                </a:solidFill>
              </a:rPr>
              <a:t>Research Gap </a:t>
            </a:r>
          </a:p>
          <a:p>
            <a:pPr eaLnBrk="1" hangingPunct="1">
              <a:lnSpc>
                <a:spcPct val="100000"/>
              </a:lnSpc>
              <a:spcBef>
                <a:spcPct val="0"/>
              </a:spcBef>
              <a:buFontTx/>
              <a:buNone/>
            </a:pPr>
            <a:endParaRPr lang="en-US" altLang="en-US" sz="3000" b="1">
              <a:solidFill>
                <a:schemeClr val="accent1"/>
              </a:solidFill>
            </a:endParaRPr>
          </a:p>
        </p:txBody>
      </p:sp>
      <p:cxnSp>
        <p:nvCxnSpPr>
          <p:cNvPr id="18" name="Straight Connector 17">
            <a:extLst>
              <a:ext uri="{FF2B5EF4-FFF2-40B4-BE49-F238E27FC236}">
                <a16:creationId xmlns:a16="http://schemas.microsoft.com/office/drawing/2014/main" id="{B345A1C4-A245-1D95-48CE-2116CF31FB0D}"/>
              </a:ext>
            </a:extLst>
          </p:cNvPr>
          <p:cNvCxnSpPr>
            <a:cxnSpLocks/>
          </p:cNvCxnSpPr>
          <p:nvPr/>
        </p:nvCxnSpPr>
        <p:spPr>
          <a:xfrm>
            <a:off x="9525" y="1050925"/>
            <a:ext cx="1218247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36873" name="Footer Placeholder 4">
            <a:extLst>
              <a:ext uri="{FF2B5EF4-FFF2-40B4-BE49-F238E27FC236}">
                <a16:creationId xmlns:a16="http://schemas.microsoft.com/office/drawing/2014/main" id="{C082AD68-DC73-298E-59DA-3C4D4197B983}"/>
              </a:ext>
            </a:extLst>
          </p:cNvPr>
          <p:cNvSpPr txBox="1">
            <a:spLocks noChangeArrowheads="1"/>
          </p:cNvSpPr>
          <p:nvPr/>
        </p:nvSpPr>
        <p:spPr bwMode="auto">
          <a:xfrm>
            <a:off x="61913" y="646430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600">
                <a:solidFill>
                  <a:schemeClr val="bg1"/>
                </a:solidFill>
              </a:rPr>
              <a:t>Enrollment No:</a:t>
            </a:r>
            <a:endParaRPr lang="en-US" altLang="en-US" sz="160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3D2F361-9C79-DF09-C1CE-7555DF35E553}"/>
              </a:ext>
            </a:extLst>
          </p:cNvPr>
          <p:cNvSpPr/>
          <p:nvPr/>
        </p:nvSpPr>
        <p:spPr>
          <a:xfrm>
            <a:off x="9525" y="6407150"/>
            <a:ext cx="12192000" cy="447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solidFill>
                <a:schemeClr val="bg1"/>
              </a:solidFill>
            </a:endParaRPr>
          </a:p>
        </p:txBody>
      </p:sp>
      <p:sp>
        <p:nvSpPr>
          <p:cNvPr id="4" name="Content Placeholder 3">
            <a:extLst>
              <a:ext uri="{FF2B5EF4-FFF2-40B4-BE49-F238E27FC236}">
                <a16:creationId xmlns:a16="http://schemas.microsoft.com/office/drawing/2014/main" id="{BB80F41C-0D51-9B5B-1A0B-6487C9014AD9}"/>
              </a:ext>
            </a:extLst>
          </p:cNvPr>
          <p:cNvSpPr>
            <a:spLocks noGrp="1"/>
          </p:cNvSpPr>
          <p:nvPr>
            <p:ph idx="1"/>
          </p:nvPr>
        </p:nvSpPr>
        <p:spPr>
          <a:xfrm>
            <a:off x="427038" y="1238250"/>
            <a:ext cx="11487150" cy="5041900"/>
          </a:xfrm>
        </p:spPr>
        <p:txBody>
          <a:bodyPr rtlCol="0">
            <a:normAutofit fontScale="92500" lnSpcReduction="20000"/>
          </a:bodyPr>
          <a:lstStyle/>
          <a:p>
            <a:pPr eaLnBrk="1" fontAlgn="auto" hangingPunct="1">
              <a:lnSpc>
                <a:spcPct val="100000"/>
              </a:lnSpc>
              <a:spcAft>
                <a:spcPts val="0"/>
              </a:spcAft>
              <a:defRPr/>
            </a:pPr>
            <a:r>
              <a:rPr lang="en-US" dirty="0"/>
              <a:t>Introduction of the Research domain </a:t>
            </a:r>
          </a:p>
          <a:p>
            <a:pPr eaLnBrk="1" fontAlgn="auto" hangingPunct="1">
              <a:lnSpc>
                <a:spcPct val="100000"/>
              </a:lnSpc>
              <a:spcAft>
                <a:spcPts val="0"/>
              </a:spcAft>
              <a:defRPr/>
            </a:pPr>
            <a:r>
              <a:rPr lang="en-US" dirty="0"/>
              <a:t>Literature Review </a:t>
            </a:r>
          </a:p>
          <a:p>
            <a:pPr eaLnBrk="1" fontAlgn="auto" hangingPunct="1">
              <a:spcAft>
                <a:spcPts val="0"/>
              </a:spcAft>
              <a:defRPr/>
            </a:pPr>
            <a:r>
              <a:rPr lang="en-US" dirty="0"/>
              <a:t>Comparative Analysis</a:t>
            </a:r>
          </a:p>
          <a:p>
            <a:pPr eaLnBrk="1" fontAlgn="auto" hangingPunct="1">
              <a:spcAft>
                <a:spcPts val="0"/>
              </a:spcAft>
              <a:defRPr/>
            </a:pPr>
            <a:r>
              <a:rPr lang="en-US" dirty="0"/>
              <a:t>Identified Research Gap</a:t>
            </a:r>
          </a:p>
          <a:p>
            <a:pPr eaLnBrk="1" fontAlgn="auto" hangingPunct="1">
              <a:spcAft>
                <a:spcPts val="0"/>
              </a:spcAft>
              <a:defRPr/>
            </a:pPr>
            <a:r>
              <a:rPr lang="en-US" dirty="0"/>
              <a:t>Problem Statement </a:t>
            </a:r>
          </a:p>
          <a:p>
            <a:pPr eaLnBrk="1" fontAlgn="auto" hangingPunct="1">
              <a:spcAft>
                <a:spcPts val="0"/>
              </a:spcAft>
              <a:defRPr/>
            </a:pPr>
            <a:r>
              <a:rPr lang="en-US" dirty="0"/>
              <a:t>Objectives of the work</a:t>
            </a:r>
          </a:p>
          <a:p>
            <a:pPr eaLnBrk="1" fontAlgn="auto" hangingPunct="1">
              <a:spcAft>
                <a:spcPts val="0"/>
              </a:spcAft>
              <a:defRPr/>
            </a:pPr>
            <a:r>
              <a:rPr lang="en-US" dirty="0"/>
              <a:t>Proposed Methodology</a:t>
            </a:r>
          </a:p>
          <a:p>
            <a:pPr eaLnBrk="1" fontAlgn="auto" hangingPunct="1">
              <a:spcAft>
                <a:spcPts val="0"/>
              </a:spcAft>
              <a:defRPr/>
            </a:pPr>
            <a:r>
              <a:rPr lang="en-US" dirty="0"/>
              <a:t>Implementation Work (Details of Design, Working and Processes)</a:t>
            </a:r>
          </a:p>
          <a:p>
            <a:pPr eaLnBrk="1" fontAlgn="auto" hangingPunct="1">
              <a:spcAft>
                <a:spcPts val="0"/>
              </a:spcAft>
              <a:defRPr/>
            </a:pPr>
            <a:r>
              <a:rPr lang="en-US" dirty="0"/>
              <a:t>Result and Applications</a:t>
            </a:r>
          </a:p>
          <a:p>
            <a:pPr eaLnBrk="1" fontAlgn="auto" hangingPunct="1">
              <a:spcAft>
                <a:spcPts val="0"/>
              </a:spcAft>
              <a:defRPr/>
            </a:pPr>
            <a:r>
              <a:rPr lang="en-US" dirty="0"/>
              <a:t>Conclusion and Future Scope</a:t>
            </a:r>
          </a:p>
          <a:p>
            <a:pPr eaLnBrk="1" fontAlgn="auto" hangingPunct="1">
              <a:spcAft>
                <a:spcPts val="0"/>
              </a:spcAft>
              <a:defRPr/>
            </a:pPr>
            <a:r>
              <a:rPr lang="en-US" dirty="0"/>
              <a:t>Timeline Chart</a:t>
            </a:r>
          </a:p>
          <a:p>
            <a:pPr eaLnBrk="1" fontAlgn="auto" hangingPunct="1">
              <a:spcAft>
                <a:spcPts val="0"/>
              </a:spcAft>
              <a:defRPr/>
            </a:pPr>
            <a:r>
              <a:rPr lang="en-US" dirty="0"/>
              <a:t>References </a:t>
            </a:r>
            <a:endParaRPr lang="en-IN" dirty="0"/>
          </a:p>
        </p:txBody>
      </p:sp>
      <p:sp>
        <p:nvSpPr>
          <p:cNvPr id="10244" name="Footer Placeholder 4">
            <a:extLst>
              <a:ext uri="{FF2B5EF4-FFF2-40B4-BE49-F238E27FC236}">
                <a16:creationId xmlns:a16="http://schemas.microsoft.com/office/drawing/2014/main" id="{0FCE9DD8-B5CC-1054-A112-373888E2009A}"/>
              </a:ext>
            </a:extLst>
          </p:cNvPr>
          <p:cNvSpPr>
            <a:spLocks noGrp="1" noChangeArrowheads="1"/>
          </p:cNvSpPr>
          <p:nvPr>
            <p:ph type="ftr" sz="quarter" idx="11"/>
          </p:nvPr>
        </p:nvSpPr>
        <p:spPr bwMode="auto">
          <a:xfrm>
            <a:off x="4038600" y="6459538"/>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IN" altLang="en-US" sz="1600">
                <a:solidFill>
                  <a:schemeClr val="bg1"/>
                </a:solidFill>
              </a:rPr>
              <a:t>Academic Year - 2021-22</a:t>
            </a:r>
            <a:endParaRPr lang="en-US" altLang="en-US" sz="1600">
              <a:solidFill>
                <a:schemeClr val="bg1"/>
              </a:solidFill>
            </a:endParaRPr>
          </a:p>
        </p:txBody>
      </p:sp>
      <p:sp>
        <p:nvSpPr>
          <p:cNvPr id="10245" name="Slide Number Placeholder 5">
            <a:extLst>
              <a:ext uri="{FF2B5EF4-FFF2-40B4-BE49-F238E27FC236}">
                <a16:creationId xmlns:a16="http://schemas.microsoft.com/office/drawing/2014/main" id="{1B1FB6DA-0442-1A43-8EFF-801144018E7B}"/>
              </a:ext>
            </a:extLst>
          </p:cNvPr>
          <p:cNvSpPr>
            <a:spLocks noGrp="1" noChangeArrowheads="1"/>
          </p:cNvSpPr>
          <p:nvPr>
            <p:ph type="sldNum" sz="quarter" idx="12"/>
          </p:nvPr>
        </p:nvSpPr>
        <p:spPr bwMode="auto">
          <a:xfrm>
            <a:off x="9244013" y="64452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F0926544-9E9D-4E81-B1BE-DB48A35813B9}" type="slidenum">
              <a:rPr lang="en-US" altLang="en-US" sz="1600" smtClean="0">
                <a:solidFill>
                  <a:schemeClr val="bg1"/>
                </a:solidFill>
              </a:rPr>
              <a:pPr fontAlgn="base">
                <a:lnSpc>
                  <a:spcPct val="100000"/>
                </a:lnSpc>
                <a:spcBef>
                  <a:spcPct val="0"/>
                </a:spcBef>
                <a:spcAft>
                  <a:spcPct val="0"/>
                </a:spcAft>
                <a:buFontTx/>
                <a:buNone/>
              </a:pPr>
              <a:t>2</a:t>
            </a:fld>
            <a:endParaRPr lang="en-US" altLang="en-US" sz="1600">
              <a:solidFill>
                <a:schemeClr val="bg1"/>
              </a:solidFill>
            </a:endParaRPr>
          </a:p>
        </p:txBody>
      </p:sp>
      <p:sp>
        <p:nvSpPr>
          <p:cNvPr id="11" name="Rectangle 10">
            <a:extLst>
              <a:ext uri="{FF2B5EF4-FFF2-40B4-BE49-F238E27FC236}">
                <a16:creationId xmlns:a16="http://schemas.microsoft.com/office/drawing/2014/main" id="{48A836A9-BD13-4559-EE05-743F5C12ECBE}"/>
              </a:ext>
            </a:extLst>
          </p:cNvPr>
          <p:cNvSpPr/>
          <p:nvPr/>
        </p:nvSpPr>
        <p:spPr>
          <a:xfrm>
            <a:off x="0" y="-14288"/>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10247" name="TextBox 12">
            <a:extLst>
              <a:ext uri="{FF2B5EF4-FFF2-40B4-BE49-F238E27FC236}">
                <a16:creationId xmlns:a16="http://schemas.microsoft.com/office/drawing/2014/main" id="{6703F9DE-4A47-DAEA-DADE-D6AF4847674E}"/>
              </a:ext>
            </a:extLst>
          </p:cNvPr>
          <p:cNvSpPr txBox="1">
            <a:spLocks noChangeArrowheads="1"/>
          </p:cNvSpPr>
          <p:nvPr/>
        </p:nvSpPr>
        <p:spPr bwMode="auto">
          <a:xfrm>
            <a:off x="412750" y="450850"/>
            <a:ext cx="114871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000" b="1">
                <a:solidFill>
                  <a:schemeClr val="accent1"/>
                </a:solidFill>
              </a:rPr>
              <a:t>Presentation Outline</a:t>
            </a:r>
          </a:p>
        </p:txBody>
      </p:sp>
      <p:cxnSp>
        <p:nvCxnSpPr>
          <p:cNvPr id="18" name="Straight Connector 17">
            <a:extLst>
              <a:ext uri="{FF2B5EF4-FFF2-40B4-BE49-F238E27FC236}">
                <a16:creationId xmlns:a16="http://schemas.microsoft.com/office/drawing/2014/main" id="{C21EEC8B-B15A-D60D-4210-59EF65008926}"/>
              </a:ext>
            </a:extLst>
          </p:cNvPr>
          <p:cNvCxnSpPr>
            <a:cxnSpLocks/>
          </p:cNvCxnSpPr>
          <p:nvPr/>
        </p:nvCxnSpPr>
        <p:spPr>
          <a:xfrm>
            <a:off x="9525" y="1050925"/>
            <a:ext cx="1218247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0249" name="Footer Placeholder 4">
            <a:extLst>
              <a:ext uri="{FF2B5EF4-FFF2-40B4-BE49-F238E27FC236}">
                <a16:creationId xmlns:a16="http://schemas.microsoft.com/office/drawing/2014/main" id="{3BC6B6A5-AB4A-27B6-5733-8A6637809514}"/>
              </a:ext>
            </a:extLst>
          </p:cNvPr>
          <p:cNvSpPr txBox="1">
            <a:spLocks noChangeArrowheads="1"/>
          </p:cNvSpPr>
          <p:nvPr/>
        </p:nvSpPr>
        <p:spPr bwMode="auto">
          <a:xfrm>
            <a:off x="61913" y="646430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600">
                <a:solidFill>
                  <a:schemeClr val="bg1"/>
                </a:solidFill>
              </a:rPr>
              <a:t>Enrollment No: </a:t>
            </a:r>
            <a:endParaRPr lang="en-US" altLang="en-US" sz="160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A2B7AE8-C9E7-1FB4-0CEE-E4872F52304B}"/>
              </a:ext>
            </a:extLst>
          </p:cNvPr>
          <p:cNvSpPr/>
          <p:nvPr/>
        </p:nvSpPr>
        <p:spPr>
          <a:xfrm>
            <a:off x="9525" y="6407150"/>
            <a:ext cx="12192000" cy="447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solidFill>
                <a:schemeClr val="accent1"/>
              </a:solidFill>
            </a:endParaRPr>
          </a:p>
        </p:txBody>
      </p:sp>
      <p:sp>
        <p:nvSpPr>
          <p:cNvPr id="12291" name="Content Placeholder 3">
            <a:extLst>
              <a:ext uri="{FF2B5EF4-FFF2-40B4-BE49-F238E27FC236}">
                <a16:creationId xmlns:a16="http://schemas.microsoft.com/office/drawing/2014/main" id="{056B40E9-20C3-19C4-CED1-5D03895E78ED}"/>
              </a:ext>
            </a:extLst>
          </p:cNvPr>
          <p:cNvSpPr>
            <a:spLocks noGrp="1" noChangeArrowheads="1"/>
          </p:cNvSpPr>
          <p:nvPr>
            <p:ph idx="1"/>
          </p:nvPr>
        </p:nvSpPr>
        <p:spPr>
          <a:xfrm>
            <a:off x="292100" y="1208088"/>
            <a:ext cx="11487150" cy="5041900"/>
          </a:xfrm>
        </p:spPr>
        <p:txBody>
          <a:bodyPr/>
          <a:lstStyle/>
          <a:p>
            <a:pPr>
              <a:defRPr/>
            </a:pPr>
            <a:r>
              <a:rPr lang="en-US" sz="2000" dirty="0"/>
              <a:t>The rise of the internet and social media has transformed how individuals communicate, especially among youth. However, this transformation has also given rise to cyberbullying—online harassment that can severely impact mental and emotional well-being</a:t>
            </a:r>
            <a:r>
              <a:rPr lang="en-US" altLang="en-US" sz="2000" dirty="0"/>
              <a:t>. </a:t>
            </a:r>
          </a:p>
          <a:p>
            <a:pPr>
              <a:defRPr/>
            </a:pPr>
            <a:r>
              <a:rPr lang="en-US" sz="2000" dirty="0"/>
              <a:t>Despite global awareness, there remains a lack of focused research on cyberbullying within Arab communities due to cultural and societal constraints. </a:t>
            </a:r>
          </a:p>
          <a:p>
            <a:pPr>
              <a:defRPr/>
            </a:pPr>
            <a:r>
              <a:rPr lang="en-US" sz="2000" dirty="0"/>
              <a:t>Social media platforms have become a double-edged sword, enabling both connection and conflict.</a:t>
            </a:r>
            <a:br>
              <a:rPr lang="en-US" sz="2000" dirty="0"/>
            </a:br>
            <a:r>
              <a:rPr lang="en-US" sz="2000" dirty="0"/>
              <a:t>The COVID-19 pandemic further accelerated online interaction, making digital spaces breeding grounds for harassment.</a:t>
            </a:r>
            <a:r>
              <a:rPr lang="en-US" altLang="en-US" sz="2000" dirty="0"/>
              <a:t>. </a:t>
            </a:r>
          </a:p>
          <a:p>
            <a:pPr>
              <a:defRPr/>
            </a:pPr>
            <a:r>
              <a:rPr lang="en-US" sz="2000" dirty="0"/>
              <a:t>Cyberbullying now takes various forms—threats, sexual comments, and defamation—often going undetected .Research in this domain aims to identify and understand these behaviors to mitigate their harmful effects</a:t>
            </a:r>
          </a:p>
          <a:p>
            <a:pPr>
              <a:defRPr/>
            </a:pPr>
            <a:r>
              <a:rPr lang="en-US" sz="2000" dirty="0"/>
              <a:t>Natural Language Processing (NLP) offers powerful tools for analyzing textual patterns in social media posts.</a:t>
            </a:r>
            <a:br>
              <a:rPr lang="en-US" sz="2000" dirty="0"/>
            </a:br>
            <a:r>
              <a:rPr lang="en-US" sz="2000" dirty="0"/>
              <a:t>Combined with machine learning algorithms like Random Forest, NLP can help build systems to detect online harassment effectively.</a:t>
            </a:r>
            <a:br>
              <a:rPr lang="en-US" sz="2000" dirty="0"/>
            </a:br>
            <a:endParaRPr lang="en-IN" altLang="en-US" sz="2000" dirty="0"/>
          </a:p>
        </p:txBody>
      </p:sp>
      <p:sp>
        <p:nvSpPr>
          <p:cNvPr id="12292" name="Footer Placeholder 4">
            <a:extLst>
              <a:ext uri="{FF2B5EF4-FFF2-40B4-BE49-F238E27FC236}">
                <a16:creationId xmlns:a16="http://schemas.microsoft.com/office/drawing/2014/main" id="{6B280BC2-8078-CBE0-B45B-359CDA988360}"/>
              </a:ext>
            </a:extLst>
          </p:cNvPr>
          <p:cNvSpPr>
            <a:spLocks noGrp="1" noChangeArrowheads="1"/>
          </p:cNvSpPr>
          <p:nvPr>
            <p:ph type="ftr" sz="quarter" idx="11"/>
          </p:nvPr>
        </p:nvSpPr>
        <p:spPr bwMode="auto">
          <a:xfrm>
            <a:off x="4038600" y="6459538"/>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IN" altLang="en-US" sz="1600">
                <a:solidFill>
                  <a:schemeClr val="bg1"/>
                </a:solidFill>
              </a:rPr>
              <a:t>Academic Year - 2021-22</a:t>
            </a:r>
            <a:endParaRPr lang="en-US" altLang="en-US" sz="1600">
              <a:solidFill>
                <a:schemeClr val="bg1"/>
              </a:solidFill>
            </a:endParaRPr>
          </a:p>
        </p:txBody>
      </p:sp>
      <p:sp>
        <p:nvSpPr>
          <p:cNvPr id="12293" name="Slide Number Placeholder 5">
            <a:extLst>
              <a:ext uri="{FF2B5EF4-FFF2-40B4-BE49-F238E27FC236}">
                <a16:creationId xmlns:a16="http://schemas.microsoft.com/office/drawing/2014/main" id="{C0EB8E85-9689-CFB7-AF63-D52864A128C8}"/>
              </a:ext>
            </a:extLst>
          </p:cNvPr>
          <p:cNvSpPr>
            <a:spLocks noGrp="1" noChangeArrowheads="1"/>
          </p:cNvSpPr>
          <p:nvPr>
            <p:ph type="sldNum" sz="quarter" idx="12"/>
          </p:nvPr>
        </p:nvSpPr>
        <p:spPr bwMode="auto">
          <a:xfrm>
            <a:off x="9244013" y="64452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548E1C21-5190-44FF-BDD6-80DF74B3E633}" type="slidenum">
              <a:rPr lang="en-US" altLang="en-US" sz="1600" smtClean="0">
                <a:solidFill>
                  <a:schemeClr val="bg1"/>
                </a:solidFill>
              </a:rPr>
              <a:pPr fontAlgn="base">
                <a:lnSpc>
                  <a:spcPct val="100000"/>
                </a:lnSpc>
                <a:spcBef>
                  <a:spcPct val="0"/>
                </a:spcBef>
                <a:spcAft>
                  <a:spcPct val="0"/>
                </a:spcAft>
                <a:buFontTx/>
                <a:buNone/>
              </a:pPr>
              <a:t>3</a:t>
            </a:fld>
            <a:endParaRPr lang="en-US" altLang="en-US" sz="1600">
              <a:solidFill>
                <a:schemeClr val="bg1"/>
              </a:solidFill>
            </a:endParaRPr>
          </a:p>
        </p:txBody>
      </p:sp>
      <p:sp>
        <p:nvSpPr>
          <p:cNvPr id="11" name="Rectangle 10">
            <a:extLst>
              <a:ext uri="{FF2B5EF4-FFF2-40B4-BE49-F238E27FC236}">
                <a16:creationId xmlns:a16="http://schemas.microsoft.com/office/drawing/2014/main" id="{F4765B86-5BEA-A995-A26D-60610461A7B5}"/>
              </a:ext>
            </a:extLst>
          </p:cNvPr>
          <p:cNvSpPr/>
          <p:nvPr/>
        </p:nvSpPr>
        <p:spPr>
          <a:xfrm>
            <a:off x="0" y="-14288"/>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12295" name="TextBox 12">
            <a:extLst>
              <a:ext uri="{FF2B5EF4-FFF2-40B4-BE49-F238E27FC236}">
                <a16:creationId xmlns:a16="http://schemas.microsoft.com/office/drawing/2014/main" id="{5CB661A2-AE8E-0865-B8C8-FD1020235A65}"/>
              </a:ext>
            </a:extLst>
          </p:cNvPr>
          <p:cNvSpPr txBox="1">
            <a:spLocks noChangeArrowheads="1"/>
          </p:cNvSpPr>
          <p:nvPr/>
        </p:nvSpPr>
        <p:spPr bwMode="auto">
          <a:xfrm>
            <a:off x="412750" y="450850"/>
            <a:ext cx="1148715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000" b="1">
                <a:solidFill>
                  <a:schemeClr val="accent1"/>
                </a:solidFill>
              </a:rPr>
              <a:t>Introduction of the Research domain </a:t>
            </a:r>
          </a:p>
          <a:p>
            <a:pPr eaLnBrk="1" hangingPunct="1">
              <a:lnSpc>
                <a:spcPct val="100000"/>
              </a:lnSpc>
              <a:spcBef>
                <a:spcPct val="0"/>
              </a:spcBef>
              <a:buFontTx/>
              <a:buNone/>
            </a:pPr>
            <a:endParaRPr lang="en-US" altLang="en-US" sz="3000" b="1">
              <a:solidFill>
                <a:schemeClr val="accent1"/>
              </a:solidFill>
            </a:endParaRPr>
          </a:p>
        </p:txBody>
      </p:sp>
      <p:cxnSp>
        <p:nvCxnSpPr>
          <p:cNvPr id="18" name="Straight Connector 17">
            <a:extLst>
              <a:ext uri="{FF2B5EF4-FFF2-40B4-BE49-F238E27FC236}">
                <a16:creationId xmlns:a16="http://schemas.microsoft.com/office/drawing/2014/main" id="{394FCDB6-E58B-EBC5-1D0B-D5620BF07BA4}"/>
              </a:ext>
            </a:extLst>
          </p:cNvPr>
          <p:cNvCxnSpPr>
            <a:cxnSpLocks/>
          </p:cNvCxnSpPr>
          <p:nvPr/>
        </p:nvCxnSpPr>
        <p:spPr>
          <a:xfrm>
            <a:off x="9525" y="1050925"/>
            <a:ext cx="1218247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2297" name="Footer Placeholder 4">
            <a:extLst>
              <a:ext uri="{FF2B5EF4-FFF2-40B4-BE49-F238E27FC236}">
                <a16:creationId xmlns:a16="http://schemas.microsoft.com/office/drawing/2014/main" id="{0EA53ED0-C74E-2E3C-C74B-1F6502B7E902}"/>
              </a:ext>
            </a:extLst>
          </p:cNvPr>
          <p:cNvSpPr txBox="1">
            <a:spLocks noChangeArrowheads="1"/>
          </p:cNvSpPr>
          <p:nvPr/>
        </p:nvSpPr>
        <p:spPr bwMode="auto">
          <a:xfrm>
            <a:off x="61913" y="646430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600">
                <a:solidFill>
                  <a:schemeClr val="bg1"/>
                </a:solidFill>
              </a:rPr>
              <a:t>Enrollment No:</a:t>
            </a:r>
            <a:endParaRPr lang="en-US" altLang="en-US" sz="160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0171305A-5900-F6B1-235A-A7D85493337D}"/>
              </a:ext>
            </a:extLst>
          </p:cNvPr>
          <p:cNvSpPr/>
          <p:nvPr/>
        </p:nvSpPr>
        <p:spPr>
          <a:xfrm>
            <a:off x="9525" y="6407150"/>
            <a:ext cx="12192000" cy="447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solidFill>
                <a:schemeClr val="accent1"/>
              </a:solidFill>
            </a:endParaRPr>
          </a:p>
        </p:txBody>
      </p:sp>
      <p:sp>
        <p:nvSpPr>
          <p:cNvPr id="14339" name="Footer Placeholder 4">
            <a:extLst>
              <a:ext uri="{FF2B5EF4-FFF2-40B4-BE49-F238E27FC236}">
                <a16:creationId xmlns:a16="http://schemas.microsoft.com/office/drawing/2014/main" id="{336A6F7D-DE86-C52D-5B56-A033A3286A2F}"/>
              </a:ext>
            </a:extLst>
          </p:cNvPr>
          <p:cNvSpPr>
            <a:spLocks noGrp="1" noChangeArrowheads="1"/>
          </p:cNvSpPr>
          <p:nvPr>
            <p:ph type="ftr" sz="quarter" idx="11"/>
          </p:nvPr>
        </p:nvSpPr>
        <p:spPr bwMode="auto">
          <a:xfrm>
            <a:off x="4038600" y="6459538"/>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IN" altLang="en-US" sz="1600">
                <a:solidFill>
                  <a:schemeClr val="bg1"/>
                </a:solidFill>
              </a:rPr>
              <a:t>Academic Year - 2021-22</a:t>
            </a:r>
            <a:endParaRPr lang="en-US" altLang="en-US" sz="1600">
              <a:solidFill>
                <a:schemeClr val="bg1"/>
              </a:solidFill>
            </a:endParaRPr>
          </a:p>
        </p:txBody>
      </p:sp>
      <p:sp>
        <p:nvSpPr>
          <p:cNvPr id="14340" name="Slide Number Placeholder 5">
            <a:extLst>
              <a:ext uri="{FF2B5EF4-FFF2-40B4-BE49-F238E27FC236}">
                <a16:creationId xmlns:a16="http://schemas.microsoft.com/office/drawing/2014/main" id="{7FE47761-E48B-2BA1-A718-A6772CFF6E1B}"/>
              </a:ext>
            </a:extLst>
          </p:cNvPr>
          <p:cNvSpPr>
            <a:spLocks noGrp="1" noChangeArrowheads="1"/>
          </p:cNvSpPr>
          <p:nvPr>
            <p:ph type="sldNum" sz="quarter" idx="12"/>
          </p:nvPr>
        </p:nvSpPr>
        <p:spPr bwMode="auto">
          <a:xfrm>
            <a:off x="9244013" y="64452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42242616-B081-4BED-9D32-F562A8D8DBDD}" type="slidenum">
              <a:rPr lang="en-US" altLang="en-US" sz="1600" smtClean="0">
                <a:solidFill>
                  <a:schemeClr val="bg1"/>
                </a:solidFill>
              </a:rPr>
              <a:pPr fontAlgn="base">
                <a:lnSpc>
                  <a:spcPct val="100000"/>
                </a:lnSpc>
                <a:spcBef>
                  <a:spcPct val="0"/>
                </a:spcBef>
                <a:spcAft>
                  <a:spcPct val="0"/>
                </a:spcAft>
                <a:buFontTx/>
                <a:buNone/>
              </a:pPr>
              <a:t>4</a:t>
            </a:fld>
            <a:endParaRPr lang="en-US" altLang="en-US" sz="1600">
              <a:solidFill>
                <a:schemeClr val="bg1"/>
              </a:solidFill>
            </a:endParaRPr>
          </a:p>
        </p:txBody>
      </p:sp>
      <p:sp>
        <p:nvSpPr>
          <p:cNvPr id="11" name="Rectangle 10">
            <a:extLst>
              <a:ext uri="{FF2B5EF4-FFF2-40B4-BE49-F238E27FC236}">
                <a16:creationId xmlns:a16="http://schemas.microsoft.com/office/drawing/2014/main" id="{D27E0CBA-48C1-CA63-1175-3249C41D053A}"/>
              </a:ext>
            </a:extLst>
          </p:cNvPr>
          <p:cNvSpPr/>
          <p:nvPr/>
        </p:nvSpPr>
        <p:spPr>
          <a:xfrm>
            <a:off x="0" y="-14288"/>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14342" name="TextBox 12">
            <a:extLst>
              <a:ext uri="{FF2B5EF4-FFF2-40B4-BE49-F238E27FC236}">
                <a16:creationId xmlns:a16="http://schemas.microsoft.com/office/drawing/2014/main" id="{205AC125-1E25-A653-AC20-DA27081BE6F2}"/>
              </a:ext>
            </a:extLst>
          </p:cNvPr>
          <p:cNvSpPr txBox="1">
            <a:spLocks noChangeArrowheads="1"/>
          </p:cNvSpPr>
          <p:nvPr/>
        </p:nvSpPr>
        <p:spPr bwMode="auto">
          <a:xfrm>
            <a:off x="412750" y="450850"/>
            <a:ext cx="114871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000" b="1">
                <a:solidFill>
                  <a:schemeClr val="accent1"/>
                </a:solidFill>
              </a:rPr>
              <a:t>Literature Review</a:t>
            </a:r>
          </a:p>
        </p:txBody>
      </p:sp>
      <p:cxnSp>
        <p:nvCxnSpPr>
          <p:cNvPr id="18" name="Straight Connector 17">
            <a:extLst>
              <a:ext uri="{FF2B5EF4-FFF2-40B4-BE49-F238E27FC236}">
                <a16:creationId xmlns:a16="http://schemas.microsoft.com/office/drawing/2014/main" id="{1AC2F07A-6B95-74D4-6CF2-8CB4EE335F69}"/>
              </a:ext>
            </a:extLst>
          </p:cNvPr>
          <p:cNvCxnSpPr>
            <a:cxnSpLocks/>
          </p:cNvCxnSpPr>
          <p:nvPr/>
        </p:nvCxnSpPr>
        <p:spPr>
          <a:xfrm>
            <a:off x="9525" y="1050925"/>
            <a:ext cx="1218247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4344" name="Footer Placeholder 4">
            <a:extLst>
              <a:ext uri="{FF2B5EF4-FFF2-40B4-BE49-F238E27FC236}">
                <a16:creationId xmlns:a16="http://schemas.microsoft.com/office/drawing/2014/main" id="{471872A5-3239-CA1A-696D-2679CED65B05}"/>
              </a:ext>
            </a:extLst>
          </p:cNvPr>
          <p:cNvSpPr txBox="1">
            <a:spLocks noChangeArrowheads="1"/>
          </p:cNvSpPr>
          <p:nvPr/>
        </p:nvSpPr>
        <p:spPr bwMode="auto">
          <a:xfrm>
            <a:off x="61913" y="646430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600">
                <a:solidFill>
                  <a:schemeClr val="bg1"/>
                </a:solidFill>
              </a:rPr>
              <a:t>Enrollment No:</a:t>
            </a:r>
            <a:endParaRPr lang="en-US" altLang="en-US" sz="1600">
              <a:solidFill>
                <a:schemeClr val="bg1"/>
              </a:solidFill>
            </a:endParaRPr>
          </a:p>
        </p:txBody>
      </p:sp>
      <p:graphicFrame>
        <p:nvGraphicFramePr>
          <p:cNvPr id="2" name="Table 1">
            <a:extLst>
              <a:ext uri="{FF2B5EF4-FFF2-40B4-BE49-F238E27FC236}">
                <a16:creationId xmlns:a16="http://schemas.microsoft.com/office/drawing/2014/main" id="{D1F64165-410C-3879-4619-EE27D26E2C13}"/>
              </a:ext>
            </a:extLst>
          </p:cNvPr>
          <p:cNvGraphicFramePr>
            <a:graphicFrameLocks noGrp="1"/>
          </p:cNvGraphicFramePr>
          <p:nvPr>
            <p:extLst>
              <p:ext uri="{D42A27DB-BD31-4B8C-83A1-F6EECF244321}">
                <p14:modId xmlns:p14="http://schemas.microsoft.com/office/powerpoint/2010/main" val="2252593637"/>
              </p:ext>
            </p:extLst>
          </p:nvPr>
        </p:nvGraphicFramePr>
        <p:xfrm>
          <a:off x="584200" y="1289050"/>
          <a:ext cx="10869613" cy="2011402"/>
        </p:xfrm>
        <a:graphic>
          <a:graphicData uri="http://schemas.openxmlformats.org/drawingml/2006/table">
            <a:tbl>
              <a:tblPr firstRow="1" bandRow="1">
                <a:tableStyleId>{5C22544A-7EE6-4342-B048-85BDC9FD1C3A}</a:tableStyleId>
              </a:tblPr>
              <a:tblGrid>
                <a:gridCol w="980557">
                  <a:extLst>
                    <a:ext uri="{9D8B030D-6E8A-4147-A177-3AD203B41FA5}">
                      <a16:colId xmlns:a16="http://schemas.microsoft.com/office/drawing/2014/main" val="20000"/>
                    </a:ext>
                  </a:extLst>
                </a:gridCol>
                <a:gridCol w="5034132">
                  <a:extLst>
                    <a:ext uri="{9D8B030D-6E8A-4147-A177-3AD203B41FA5}">
                      <a16:colId xmlns:a16="http://schemas.microsoft.com/office/drawing/2014/main" val="20001"/>
                    </a:ext>
                  </a:extLst>
                </a:gridCol>
                <a:gridCol w="3176879">
                  <a:extLst>
                    <a:ext uri="{9D8B030D-6E8A-4147-A177-3AD203B41FA5}">
                      <a16:colId xmlns:a16="http://schemas.microsoft.com/office/drawing/2014/main" val="20002"/>
                    </a:ext>
                  </a:extLst>
                </a:gridCol>
                <a:gridCol w="1678045">
                  <a:extLst>
                    <a:ext uri="{9D8B030D-6E8A-4147-A177-3AD203B41FA5}">
                      <a16:colId xmlns:a16="http://schemas.microsoft.com/office/drawing/2014/main" val="20003"/>
                    </a:ext>
                  </a:extLst>
                </a:gridCol>
              </a:tblGrid>
              <a:tr h="822826">
                <a:tc>
                  <a:txBody>
                    <a:bodyPr/>
                    <a:lstStyle/>
                    <a:p>
                      <a:pPr marL="0" marR="0" lvl="0" indent="0" algn="l" rtl="0">
                        <a:spcBef>
                          <a:spcPts val="0"/>
                        </a:spcBef>
                        <a:spcAft>
                          <a:spcPts val="0"/>
                        </a:spcAft>
                        <a:buNone/>
                      </a:pPr>
                      <a:r>
                        <a:rPr lang="en-US" sz="2400" dirty="0">
                          <a:latin typeface="+mn-lt"/>
                          <a:cs typeface="Times New Roman" panose="02020603050405020304" pitchFamily="18" charset="0"/>
                        </a:rPr>
                        <a:t>Sr. No.</a:t>
                      </a:r>
                      <a:endParaRPr sz="2400" dirty="0">
                        <a:latin typeface="+mn-lt"/>
                        <a:cs typeface="Times New Roman" panose="02020603050405020304" pitchFamily="18" charset="0"/>
                      </a:endParaRPr>
                    </a:p>
                  </a:txBody>
                  <a:tcPr marL="91454" marR="91454" marT="45653" marB="45653"/>
                </a:tc>
                <a:tc>
                  <a:txBody>
                    <a:bodyPr/>
                    <a:lstStyle/>
                    <a:p>
                      <a:pPr marL="0" marR="0" lvl="0" indent="0" algn="l" rtl="0">
                        <a:spcBef>
                          <a:spcPts val="0"/>
                        </a:spcBef>
                        <a:spcAft>
                          <a:spcPts val="0"/>
                        </a:spcAft>
                        <a:buNone/>
                      </a:pPr>
                      <a:r>
                        <a:rPr lang="en-US" sz="2400" dirty="0">
                          <a:latin typeface="+mn-lt"/>
                          <a:cs typeface="Times New Roman" panose="02020603050405020304" pitchFamily="18" charset="0"/>
                        </a:rPr>
                        <a:t>Paper Title</a:t>
                      </a:r>
                      <a:endParaRPr sz="2400" dirty="0">
                        <a:latin typeface="+mn-lt"/>
                        <a:cs typeface="Times New Roman" panose="02020603050405020304" pitchFamily="18" charset="0"/>
                      </a:endParaRPr>
                    </a:p>
                  </a:txBody>
                  <a:tcPr marL="91454" marR="91454" marT="45653" marB="45653"/>
                </a:tc>
                <a:tc>
                  <a:txBody>
                    <a:bodyPr/>
                    <a:lstStyle/>
                    <a:p>
                      <a:pPr marL="0" marR="0" lvl="0" indent="0" algn="l" rtl="0">
                        <a:spcBef>
                          <a:spcPts val="0"/>
                        </a:spcBef>
                        <a:spcAft>
                          <a:spcPts val="0"/>
                        </a:spcAft>
                        <a:buNone/>
                      </a:pPr>
                      <a:r>
                        <a:rPr lang="en-US" sz="2400" dirty="0">
                          <a:latin typeface="+mn-lt"/>
                          <a:cs typeface="Times New Roman" panose="02020603050405020304" pitchFamily="18" charset="0"/>
                        </a:rPr>
                        <a:t>Publication</a:t>
                      </a:r>
                      <a:endParaRPr sz="2400" dirty="0">
                        <a:latin typeface="+mn-lt"/>
                        <a:cs typeface="Times New Roman" panose="02020603050405020304" pitchFamily="18" charset="0"/>
                      </a:endParaRPr>
                    </a:p>
                  </a:txBody>
                  <a:tcPr marL="91454" marR="91454" marT="45653" marB="45653"/>
                </a:tc>
                <a:tc>
                  <a:txBody>
                    <a:bodyPr/>
                    <a:lstStyle/>
                    <a:p>
                      <a:pPr marL="0" marR="0" lvl="0" indent="0" algn="l" rtl="0">
                        <a:spcBef>
                          <a:spcPts val="0"/>
                        </a:spcBef>
                        <a:spcAft>
                          <a:spcPts val="0"/>
                        </a:spcAft>
                        <a:buNone/>
                      </a:pPr>
                      <a:r>
                        <a:rPr lang="en-US" sz="2400" dirty="0">
                          <a:latin typeface="+mn-lt"/>
                          <a:cs typeface="Times New Roman" panose="02020603050405020304" pitchFamily="18" charset="0"/>
                        </a:rPr>
                        <a:t>Year</a:t>
                      </a:r>
                      <a:endParaRPr sz="2400" dirty="0">
                        <a:latin typeface="+mn-lt"/>
                        <a:cs typeface="Times New Roman" panose="02020603050405020304" pitchFamily="18" charset="0"/>
                      </a:endParaRPr>
                    </a:p>
                  </a:txBody>
                  <a:tcPr marL="91454" marR="91454" marT="45653" marB="45653"/>
                </a:tc>
                <a:extLst>
                  <a:ext uri="{0D108BD9-81ED-4DB2-BD59-A6C34878D82A}">
                    <a16:rowId xmlns:a16="http://schemas.microsoft.com/office/drawing/2014/main" val="10000"/>
                  </a:ext>
                </a:extLst>
              </a:tr>
              <a:tr h="1188537">
                <a:tc>
                  <a:txBody>
                    <a:bodyPr/>
                    <a:lstStyle/>
                    <a:p>
                      <a:pPr algn="ctr"/>
                      <a:r>
                        <a:rPr lang="en-US" sz="2400" dirty="0">
                          <a:latin typeface="+mn-lt"/>
                          <a:cs typeface="Times New Roman" panose="02020603050405020304" pitchFamily="18" charset="0"/>
                        </a:rPr>
                        <a:t>1.</a:t>
                      </a:r>
                      <a:endParaRPr lang="en-IN" sz="2400" dirty="0">
                        <a:latin typeface="+mn-lt"/>
                        <a:cs typeface="Times New Roman" panose="02020603050405020304" pitchFamily="18" charset="0"/>
                      </a:endParaRPr>
                    </a:p>
                  </a:txBody>
                  <a:tcPr marL="91444" marR="91444" marT="45648" marB="45648"/>
                </a:tc>
                <a:tc>
                  <a:txBody>
                    <a:bodyPr/>
                    <a:lstStyle/>
                    <a:p>
                      <a:r>
                        <a:rPr lang="en-US" sz="2400" i="1" dirty="0"/>
                        <a:t>Cyberbullying Detection Using Deep Learning Technique</a:t>
                      </a:r>
                      <a:endParaRPr lang="en-IN" sz="2400" dirty="0">
                        <a:latin typeface="+mn-lt"/>
                        <a:cs typeface="Times New Roman" panose="02020603050405020304" pitchFamily="18" charset="0"/>
                      </a:endParaRPr>
                    </a:p>
                  </a:txBody>
                  <a:tcPr marL="91444" marR="91444" marT="45648" marB="45648"/>
                </a:tc>
                <a:tc>
                  <a:txBody>
                    <a:bodyPr/>
                    <a:lstStyle/>
                    <a:p>
                      <a:r>
                        <a:rPr lang="en-US" sz="2400" dirty="0"/>
                        <a:t>International Journal of Engineering Research &amp; Technology (IJERT)</a:t>
                      </a:r>
                      <a:endParaRPr lang="en-IN" sz="2400" dirty="0">
                        <a:latin typeface="+mn-lt"/>
                        <a:cs typeface="Times New Roman" panose="02020603050405020304" pitchFamily="18" charset="0"/>
                      </a:endParaRPr>
                    </a:p>
                  </a:txBody>
                  <a:tcPr marL="91444" marR="91444" marT="45648" marB="45648"/>
                </a:tc>
                <a:tc>
                  <a:txBody>
                    <a:bodyPr/>
                    <a:lstStyle/>
                    <a:p>
                      <a:r>
                        <a:rPr lang="en-IN" sz="2400" dirty="0"/>
                        <a:t>2021</a:t>
                      </a:r>
                      <a:endParaRPr lang="en-IN" sz="2400" dirty="0">
                        <a:latin typeface="+mn-lt"/>
                        <a:cs typeface="Times New Roman" panose="02020603050405020304" pitchFamily="18" charset="0"/>
                      </a:endParaRPr>
                    </a:p>
                  </a:txBody>
                  <a:tcPr marL="91444" marR="91444" marT="45648" marB="45648"/>
                </a:tc>
                <a:extLst>
                  <a:ext uri="{0D108BD9-81ED-4DB2-BD59-A6C34878D82A}">
                    <a16:rowId xmlns:a16="http://schemas.microsoft.com/office/drawing/2014/main" val="10001"/>
                  </a:ext>
                </a:extLst>
              </a:tr>
            </a:tbl>
          </a:graphicData>
        </a:graphic>
      </p:graphicFrame>
      <p:sp>
        <p:nvSpPr>
          <p:cNvPr id="12" name="TextBox 11">
            <a:extLst>
              <a:ext uri="{FF2B5EF4-FFF2-40B4-BE49-F238E27FC236}">
                <a16:creationId xmlns:a16="http://schemas.microsoft.com/office/drawing/2014/main" id="{B03BE042-94FE-21D2-3B08-18E2587A38BE}"/>
              </a:ext>
            </a:extLst>
          </p:cNvPr>
          <p:cNvSpPr txBox="1"/>
          <p:nvPr/>
        </p:nvSpPr>
        <p:spPr>
          <a:xfrm>
            <a:off x="584200" y="3429000"/>
            <a:ext cx="10869613" cy="2677656"/>
          </a:xfrm>
          <a:prstGeom prst="rect">
            <a:avLst/>
          </a:prstGeom>
          <a:noFill/>
        </p:spPr>
        <p:txBody>
          <a:bodyPr>
            <a:spAutoFit/>
          </a:bodyPr>
          <a:lstStyle/>
          <a:p>
            <a:pPr marL="457200" indent="-457200" algn="just">
              <a:buFont typeface="Arial" panose="020B0604020202020204" pitchFamily="34" charset="0"/>
              <a:buChar char="•"/>
              <a:defRPr/>
            </a:pPr>
            <a:r>
              <a:rPr lang="en-US" sz="2400" dirty="0">
                <a:latin typeface="Calibri (Body)"/>
              </a:rPr>
              <a:t>Objectives:- </a:t>
            </a:r>
            <a:r>
              <a:rPr lang="en-US" sz="2400" dirty="0"/>
              <a:t>Proposes a deep learning model (LSTM) for the early detection of cyberbullying in online content. It targets improved accuracy over traditional machine learning techniques.</a:t>
            </a:r>
            <a:r>
              <a:rPr lang="en-US" sz="2200" dirty="0">
                <a:latin typeface="Calibri (Body)"/>
              </a:rPr>
              <a:t>.</a:t>
            </a:r>
          </a:p>
          <a:p>
            <a:pPr marL="457200" indent="-457200" algn="just">
              <a:buFont typeface="Arial" panose="020B0604020202020204" pitchFamily="34" charset="0"/>
              <a:buChar char="•"/>
              <a:defRPr/>
            </a:pPr>
            <a:endParaRPr lang="en-US" sz="2400" dirty="0">
              <a:latin typeface="Calibri (Body)"/>
            </a:endParaRPr>
          </a:p>
          <a:p>
            <a:pPr marL="457200" indent="-457200" algn="just">
              <a:buFont typeface="Arial" panose="020B0604020202020204" pitchFamily="34" charset="0"/>
              <a:buChar char="•"/>
              <a:defRPr/>
            </a:pPr>
            <a:r>
              <a:rPr lang="en-US" sz="2400" dirty="0">
                <a:latin typeface="Calibri (Body)"/>
              </a:rPr>
              <a:t>Research Outcomes:- </a:t>
            </a:r>
            <a:r>
              <a:rPr lang="en-US" sz="2400" dirty="0"/>
              <a:t>The LSTM-based model showed superior performance, accurately classifying bullying text from social media datasets. It outperformed conventional algorithms in precision and recall.</a:t>
            </a:r>
            <a:endParaRPr lang="en-US" sz="2400" dirty="0">
              <a:latin typeface="Calibri (Bod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BA36E5D-57A5-1CF4-AC8B-3774C0AC7B2D}"/>
              </a:ext>
            </a:extLst>
          </p:cNvPr>
          <p:cNvSpPr/>
          <p:nvPr/>
        </p:nvSpPr>
        <p:spPr>
          <a:xfrm>
            <a:off x="9525" y="6407150"/>
            <a:ext cx="12192000" cy="447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solidFill>
                <a:schemeClr val="accent1"/>
              </a:solidFill>
            </a:endParaRPr>
          </a:p>
        </p:txBody>
      </p:sp>
      <p:sp>
        <p:nvSpPr>
          <p:cNvPr id="16387" name="Footer Placeholder 4">
            <a:extLst>
              <a:ext uri="{FF2B5EF4-FFF2-40B4-BE49-F238E27FC236}">
                <a16:creationId xmlns:a16="http://schemas.microsoft.com/office/drawing/2014/main" id="{B2468D24-DB77-5B50-0AB0-DC943D5D61A5}"/>
              </a:ext>
            </a:extLst>
          </p:cNvPr>
          <p:cNvSpPr>
            <a:spLocks noGrp="1" noChangeArrowheads="1"/>
          </p:cNvSpPr>
          <p:nvPr>
            <p:ph type="ftr" sz="quarter" idx="11"/>
          </p:nvPr>
        </p:nvSpPr>
        <p:spPr bwMode="auto">
          <a:xfrm>
            <a:off x="4038600" y="6459538"/>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IN" altLang="en-US" sz="1600">
                <a:solidFill>
                  <a:schemeClr val="bg1"/>
                </a:solidFill>
              </a:rPr>
              <a:t>Academic Year - 2021-22</a:t>
            </a:r>
            <a:endParaRPr lang="en-US" altLang="en-US" sz="1600">
              <a:solidFill>
                <a:schemeClr val="bg1"/>
              </a:solidFill>
            </a:endParaRPr>
          </a:p>
        </p:txBody>
      </p:sp>
      <p:sp>
        <p:nvSpPr>
          <p:cNvPr id="16388" name="Slide Number Placeholder 5">
            <a:extLst>
              <a:ext uri="{FF2B5EF4-FFF2-40B4-BE49-F238E27FC236}">
                <a16:creationId xmlns:a16="http://schemas.microsoft.com/office/drawing/2014/main" id="{92392F8C-F900-4854-CDEC-8386193F1F48}"/>
              </a:ext>
            </a:extLst>
          </p:cNvPr>
          <p:cNvSpPr>
            <a:spLocks noGrp="1" noChangeArrowheads="1"/>
          </p:cNvSpPr>
          <p:nvPr>
            <p:ph type="sldNum" sz="quarter" idx="12"/>
          </p:nvPr>
        </p:nvSpPr>
        <p:spPr bwMode="auto">
          <a:xfrm>
            <a:off x="9244013" y="64452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92BC058B-FF66-4E59-BFC6-58553DEC13AB}" type="slidenum">
              <a:rPr lang="en-US" altLang="en-US" sz="1600" smtClean="0">
                <a:solidFill>
                  <a:schemeClr val="bg1"/>
                </a:solidFill>
              </a:rPr>
              <a:pPr fontAlgn="base">
                <a:lnSpc>
                  <a:spcPct val="100000"/>
                </a:lnSpc>
                <a:spcBef>
                  <a:spcPct val="0"/>
                </a:spcBef>
                <a:spcAft>
                  <a:spcPct val="0"/>
                </a:spcAft>
                <a:buFontTx/>
                <a:buNone/>
              </a:pPr>
              <a:t>5</a:t>
            </a:fld>
            <a:endParaRPr lang="en-US" altLang="en-US" sz="1600">
              <a:solidFill>
                <a:schemeClr val="bg1"/>
              </a:solidFill>
            </a:endParaRPr>
          </a:p>
        </p:txBody>
      </p:sp>
      <p:sp>
        <p:nvSpPr>
          <p:cNvPr id="11" name="Rectangle 10">
            <a:extLst>
              <a:ext uri="{FF2B5EF4-FFF2-40B4-BE49-F238E27FC236}">
                <a16:creationId xmlns:a16="http://schemas.microsoft.com/office/drawing/2014/main" id="{59834AF2-9915-972B-D15D-3FA2F1888692}"/>
              </a:ext>
            </a:extLst>
          </p:cNvPr>
          <p:cNvSpPr/>
          <p:nvPr/>
        </p:nvSpPr>
        <p:spPr>
          <a:xfrm>
            <a:off x="0" y="-14288"/>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16390" name="TextBox 12">
            <a:extLst>
              <a:ext uri="{FF2B5EF4-FFF2-40B4-BE49-F238E27FC236}">
                <a16:creationId xmlns:a16="http://schemas.microsoft.com/office/drawing/2014/main" id="{60411AF2-0515-0254-8B75-198957456D86}"/>
              </a:ext>
            </a:extLst>
          </p:cNvPr>
          <p:cNvSpPr txBox="1">
            <a:spLocks noChangeArrowheads="1"/>
          </p:cNvSpPr>
          <p:nvPr/>
        </p:nvSpPr>
        <p:spPr bwMode="auto">
          <a:xfrm>
            <a:off x="361950" y="452438"/>
            <a:ext cx="114871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000" b="1">
                <a:solidFill>
                  <a:schemeClr val="accent1"/>
                </a:solidFill>
                <a:latin typeface="Calibri (Body)"/>
              </a:rPr>
              <a:t>Literature Review(Cont..)</a:t>
            </a:r>
          </a:p>
        </p:txBody>
      </p:sp>
      <p:cxnSp>
        <p:nvCxnSpPr>
          <p:cNvPr id="18" name="Straight Connector 17">
            <a:extLst>
              <a:ext uri="{FF2B5EF4-FFF2-40B4-BE49-F238E27FC236}">
                <a16:creationId xmlns:a16="http://schemas.microsoft.com/office/drawing/2014/main" id="{B08A86AE-F163-0A95-73F5-8F89D82DCC89}"/>
              </a:ext>
            </a:extLst>
          </p:cNvPr>
          <p:cNvCxnSpPr>
            <a:cxnSpLocks/>
          </p:cNvCxnSpPr>
          <p:nvPr/>
        </p:nvCxnSpPr>
        <p:spPr>
          <a:xfrm>
            <a:off x="9525" y="1050925"/>
            <a:ext cx="1218247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392" name="Footer Placeholder 4">
            <a:extLst>
              <a:ext uri="{FF2B5EF4-FFF2-40B4-BE49-F238E27FC236}">
                <a16:creationId xmlns:a16="http://schemas.microsoft.com/office/drawing/2014/main" id="{0F26198D-DE59-27AB-DB9A-84BD6B8A6D07}"/>
              </a:ext>
            </a:extLst>
          </p:cNvPr>
          <p:cNvSpPr txBox="1">
            <a:spLocks noChangeArrowheads="1"/>
          </p:cNvSpPr>
          <p:nvPr/>
        </p:nvSpPr>
        <p:spPr bwMode="auto">
          <a:xfrm>
            <a:off x="61913" y="646430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600">
                <a:solidFill>
                  <a:schemeClr val="bg1"/>
                </a:solidFill>
              </a:rPr>
              <a:t>Enrollment No:</a:t>
            </a:r>
            <a:endParaRPr lang="en-US" altLang="en-US" sz="1600">
              <a:solidFill>
                <a:schemeClr val="bg1"/>
              </a:solidFill>
            </a:endParaRPr>
          </a:p>
        </p:txBody>
      </p:sp>
      <p:sp>
        <p:nvSpPr>
          <p:cNvPr id="16" name="TextBox 15">
            <a:extLst>
              <a:ext uri="{FF2B5EF4-FFF2-40B4-BE49-F238E27FC236}">
                <a16:creationId xmlns:a16="http://schemas.microsoft.com/office/drawing/2014/main" id="{BBD3D29A-2195-3BDF-2C4E-5CBC2DD2A2A3}"/>
              </a:ext>
            </a:extLst>
          </p:cNvPr>
          <p:cNvSpPr txBox="1"/>
          <p:nvPr/>
        </p:nvSpPr>
        <p:spPr>
          <a:xfrm>
            <a:off x="519113" y="3494088"/>
            <a:ext cx="11185525" cy="2308324"/>
          </a:xfrm>
          <a:prstGeom prst="rect">
            <a:avLst/>
          </a:prstGeom>
          <a:noFill/>
        </p:spPr>
        <p:txBody>
          <a:bodyPr>
            <a:spAutoFit/>
          </a:bodyPr>
          <a:lstStyle/>
          <a:p>
            <a:pPr marL="342900" indent="-342900" algn="just">
              <a:buFont typeface="Arial" panose="020B0604020202020204" pitchFamily="34" charset="0"/>
              <a:buChar char="•"/>
              <a:defRPr/>
            </a:pPr>
            <a:r>
              <a:rPr lang="en-US" sz="2400" dirty="0">
                <a:latin typeface="Calibri (Body)"/>
              </a:rPr>
              <a:t>Objective:- </a:t>
            </a:r>
            <a:r>
              <a:rPr lang="en-US" sz="2400" dirty="0"/>
              <a:t>Aims to evaluate multiple machine learning models for classifying social media posts into bullying and non-bullying categories. Emphasis on comparing performance.</a:t>
            </a:r>
            <a:endParaRPr lang="en-US" sz="2400" dirty="0">
              <a:latin typeface="Calibri (Body)"/>
            </a:endParaRPr>
          </a:p>
          <a:p>
            <a:pPr marL="342900" indent="-342900" algn="just">
              <a:buFont typeface="Arial" panose="020B0604020202020204" pitchFamily="34" charset="0"/>
              <a:buChar char="•"/>
              <a:defRPr/>
            </a:pPr>
            <a:r>
              <a:rPr lang="en-US" sz="2400" dirty="0">
                <a:latin typeface="Calibri (Body)"/>
              </a:rPr>
              <a:t>Research outcomes:- </a:t>
            </a:r>
            <a:r>
              <a:rPr lang="en-US" sz="2400" dirty="0"/>
              <a:t>Among Naïve Bayes, Random Forest, and SVM, the Support Vector Machine achieved the highest accuracy (91%). Demonstrated viable automated detection capability.</a:t>
            </a:r>
            <a:endParaRPr lang="en-US" sz="2200" dirty="0">
              <a:latin typeface="Calibri (Body)"/>
            </a:endParaRPr>
          </a:p>
        </p:txBody>
      </p:sp>
      <p:graphicFrame>
        <p:nvGraphicFramePr>
          <p:cNvPr id="2" name="Table 1">
            <a:extLst>
              <a:ext uri="{FF2B5EF4-FFF2-40B4-BE49-F238E27FC236}">
                <a16:creationId xmlns:a16="http://schemas.microsoft.com/office/drawing/2014/main" id="{0F3B683D-D15D-14DF-DE09-BA743AD48FBA}"/>
              </a:ext>
            </a:extLst>
          </p:cNvPr>
          <p:cNvGraphicFramePr>
            <a:graphicFrameLocks noGrp="1"/>
          </p:cNvGraphicFramePr>
          <p:nvPr>
            <p:extLst>
              <p:ext uri="{D42A27DB-BD31-4B8C-83A1-F6EECF244321}">
                <p14:modId xmlns:p14="http://schemas.microsoft.com/office/powerpoint/2010/main" val="2223837180"/>
              </p:ext>
            </p:extLst>
          </p:nvPr>
        </p:nvGraphicFramePr>
        <p:xfrm>
          <a:off x="519113" y="1228725"/>
          <a:ext cx="10869613" cy="2011382"/>
        </p:xfrm>
        <a:graphic>
          <a:graphicData uri="http://schemas.openxmlformats.org/drawingml/2006/table">
            <a:tbl>
              <a:tblPr firstRow="1" bandRow="1">
                <a:tableStyleId>{5C22544A-7EE6-4342-B048-85BDC9FD1C3A}</a:tableStyleId>
              </a:tblPr>
              <a:tblGrid>
                <a:gridCol w="980557">
                  <a:extLst>
                    <a:ext uri="{9D8B030D-6E8A-4147-A177-3AD203B41FA5}">
                      <a16:colId xmlns:a16="http://schemas.microsoft.com/office/drawing/2014/main" val="20000"/>
                    </a:ext>
                  </a:extLst>
                </a:gridCol>
                <a:gridCol w="5050759">
                  <a:extLst>
                    <a:ext uri="{9D8B030D-6E8A-4147-A177-3AD203B41FA5}">
                      <a16:colId xmlns:a16="http://schemas.microsoft.com/office/drawing/2014/main" val="20001"/>
                    </a:ext>
                  </a:extLst>
                </a:gridCol>
                <a:gridCol w="3160252">
                  <a:extLst>
                    <a:ext uri="{9D8B030D-6E8A-4147-A177-3AD203B41FA5}">
                      <a16:colId xmlns:a16="http://schemas.microsoft.com/office/drawing/2014/main" val="20002"/>
                    </a:ext>
                  </a:extLst>
                </a:gridCol>
                <a:gridCol w="1678045">
                  <a:extLst>
                    <a:ext uri="{9D8B030D-6E8A-4147-A177-3AD203B41FA5}">
                      <a16:colId xmlns:a16="http://schemas.microsoft.com/office/drawing/2014/main" val="20003"/>
                    </a:ext>
                  </a:extLst>
                </a:gridCol>
              </a:tblGrid>
              <a:tr h="822808">
                <a:tc>
                  <a:txBody>
                    <a:bodyPr/>
                    <a:lstStyle/>
                    <a:p>
                      <a:pPr marL="0" marR="0" lvl="0" indent="0" algn="l" rtl="0">
                        <a:spcBef>
                          <a:spcPts val="0"/>
                        </a:spcBef>
                        <a:spcAft>
                          <a:spcPts val="0"/>
                        </a:spcAft>
                        <a:buNone/>
                      </a:pPr>
                      <a:r>
                        <a:rPr lang="en-US" sz="2400" dirty="0">
                          <a:latin typeface="+mn-lt"/>
                          <a:cs typeface="Times New Roman" panose="02020603050405020304" pitchFamily="18" charset="0"/>
                        </a:rPr>
                        <a:t>Sr. No.</a:t>
                      </a:r>
                      <a:endParaRPr sz="2400" dirty="0">
                        <a:latin typeface="+mn-lt"/>
                        <a:cs typeface="Times New Roman" panose="02020603050405020304" pitchFamily="18" charset="0"/>
                      </a:endParaRPr>
                    </a:p>
                  </a:txBody>
                  <a:tcPr marL="91454" marR="91454" marT="45648" marB="45648"/>
                </a:tc>
                <a:tc>
                  <a:txBody>
                    <a:bodyPr/>
                    <a:lstStyle/>
                    <a:p>
                      <a:pPr marL="0" marR="0" lvl="0" indent="0" algn="l" rtl="0">
                        <a:spcBef>
                          <a:spcPts val="0"/>
                        </a:spcBef>
                        <a:spcAft>
                          <a:spcPts val="0"/>
                        </a:spcAft>
                        <a:buNone/>
                      </a:pPr>
                      <a:r>
                        <a:rPr lang="en-US" sz="2400" dirty="0">
                          <a:latin typeface="+mn-lt"/>
                          <a:cs typeface="Times New Roman" panose="02020603050405020304" pitchFamily="18" charset="0"/>
                        </a:rPr>
                        <a:t>Paper Title</a:t>
                      </a:r>
                      <a:endParaRPr sz="2400" dirty="0">
                        <a:latin typeface="+mn-lt"/>
                        <a:cs typeface="Times New Roman" panose="02020603050405020304" pitchFamily="18" charset="0"/>
                      </a:endParaRPr>
                    </a:p>
                  </a:txBody>
                  <a:tcPr marL="91454" marR="91454" marT="45648" marB="45648"/>
                </a:tc>
                <a:tc>
                  <a:txBody>
                    <a:bodyPr/>
                    <a:lstStyle/>
                    <a:p>
                      <a:pPr marL="0" marR="0" lvl="0" indent="0" algn="l" rtl="0">
                        <a:spcBef>
                          <a:spcPts val="0"/>
                        </a:spcBef>
                        <a:spcAft>
                          <a:spcPts val="0"/>
                        </a:spcAft>
                        <a:buNone/>
                      </a:pPr>
                      <a:r>
                        <a:rPr lang="en-US" sz="2400" dirty="0">
                          <a:latin typeface="+mn-lt"/>
                          <a:cs typeface="Times New Roman" panose="02020603050405020304" pitchFamily="18" charset="0"/>
                        </a:rPr>
                        <a:t>Publication</a:t>
                      </a:r>
                      <a:endParaRPr sz="2400" dirty="0">
                        <a:latin typeface="+mn-lt"/>
                        <a:cs typeface="Times New Roman" panose="02020603050405020304" pitchFamily="18" charset="0"/>
                      </a:endParaRPr>
                    </a:p>
                  </a:txBody>
                  <a:tcPr marL="91454" marR="91454" marT="45648" marB="45648"/>
                </a:tc>
                <a:tc>
                  <a:txBody>
                    <a:bodyPr/>
                    <a:lstStyle/>
                    <a:p>
                      <a:pPr marL="0" marR="0" lvl="0" indent="0" algn="l" rtl="0">
                        <a:spcBef>
                          <a:spcPts val="0"/>
                        </a:spcBef>
                        <a:spcAft>
                          <a:spcPts val="0"/>
                        </a:spcAft>
                        <a:buNone/>
                      </a:pPr>
                      <a:r>
                        <a:rPr lang="en-US" sz="2400" dirty="0">
                          <a:latin typeface="+mn-lt"/>
                          <a:cs typeface="Times New Roman" panose="02020603050405020304" pitchFamily="18" charset="0"/>
                        </a:rPr>
                        <a:t>Year</a:t>
                      </a:r>
                      <a:endParaRPr sz="2400" dirty="0">
                        <a:latin typeface="+mn-lt"/>
                        <a:cs typeface="Times New Roman" panose="02020603050405020304" pitchFamily="18" charset="0"/>
                      </a:endParaRPr>
                    </a:p>
                  </a:txBody>
                  <a:tcPr marL="91454" marR="91454" marT="45648" marB="45648"/>
                </a:tc>
                <a:extLst>
                  <a:ext uri="{0D108BD9-81ED-4DB2-BD59-A6C34878D82A}">
                    <a16:rowId xmlns:a16="http://schemas.microsoft.com/office/drawing/2014/main" val="10000"/>
                  </a:ext>
                </a:extLst>
              </a:tr>
              <a:tr h="1188555">
                <a:tc>
                  <a:txBody>
                    <a:bodyPr/>
                    <a:lstStyle/>
                    <a:p>
                      <a:pPr algn="ctr"/>
                      <a:r>
                        <a:rPr lang="en-US" sz="2400" dirty="0">
                          <a:latin typeface="+mn-lt"/>
                          <a:cs typeface="Times New Roman" panose="02020603050405020304" pitchFamily="18" charset="0"/>
                        </a:rPr>
                        <a:t>2.</a:t>
                      </a:r>
                      <a:endParaRPr lang="en-IN" sz="2400" dirty="0">
                        <a:latin typeface="+mn-lt"/>
                        <a:cs typeface="Times New Roman" panose="02020603050405020304" pitchFamily="18" charset="0"/>
                      </a:endParaRPr>
                    </a:p>
                  </a:txBody>
                  <a:tcPr marL="91444" marR="91444" marT="45643" marB="45643"/>
                </a:tc>
                <a:tc>
                  <a:txBody>
                    <a:bodyPr/>
                    <a:lstStyle/>
                    <a:p>
                      <a:r>
                        <a:rPr lang="en-US" sz="2400" dirty="0"/>
                        <a:t>Cyberbullying Detection using Machine Learning Techniques</a:t>
                      </a:r>
                      <a:endParaRPr lang="en-US" sz="2400" b="0" i="0" kern="1200" dirty="0">
                        <a:solidFill>
                          <a:schemeClr val="dk1"/>
                        </a:solidFill>
                        <a:effectLst/>
                        <a:latin typeface="+mn-lt"/>
                        <a:ea typeface="+mn-ea"/>
                        <a:cs typeface="+mn-cs"/>
                      </a:endParaRPr>
                    </a:p>
                  </a:txBody>
                  <a:tcPr marL="91444" marR="91444" marT="45643" marB="45643"/>
                </a:tc>
                <a:tc>
                  <a:txBody>
                    <a:bodyPr/>
                    <a:lstStyle/>
                    <a:p>
                      <a:r>
                        <a:rPr lang="en-US" sz="2400" dirty="0"/>
                        <a:t>International Research Journal of Engineering and Technology (IRJET)</a:t>
                      </a:r>
                      <a:endParaRPr lang="en-IN" sz="2400" dirty="0">
                        <a:latin typeface="+mn-lt"/>
                        <a:cs typeface="Times New Roman" panose="02020603050405020304" pitchFamily="18" charset="0"/>
                      </a:endParaRPr>
                    </a:p>
                  </a:txBody>
                  <a:tcPr marL="91444" marR="91444" marT="45643" marB="45643"/>
                </a:tc>
                <a:tc>
                  <a:txBody>
                    <a:bodyPr/>
                    <a:lstStyle/>
                    <a:p>
                      <a:r>
                        <a:rPr lang="en-IN" sz="2400" dirty="0"/>
                        <a:t>2021</a:t>
                      </a:r>
                      <a:endParaRPr lang="en-IN" sz="2400" dirty="0">
                        <a:latin typeface="+mn-lt"/>
                        <a:cs typeface="Times New Roman" panose="02020603050405020304" pitchFamily="18" charset="0"/>
                      </a:endParaRPr>
                    </a:p>
                  </a:txBody>
                  <a:tcPr marL="91444" marR="91444" marT="45643" marB="45643"/>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E5D3802-DD83-4020-BD4F-059FB5BB5C09}"/>
              </a:ext>
            </a:extLst>
          </p:cNvPr>
          <p:cNvSpPr/>
          <p:nvPr/>
        </p:nvSpPr>
        <p:spPr>
          <a:xfrm>
            <a:off x="9525" y="6407150"/>
            <a:ext cx="12192000" cy="447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solidFill>
                <a:schemeClr val="accent1"/>
              </a:solidFill>
            </a:endParaRPr>
          </a:p>
        </p:txBody>
      </p:sp>
      <p:sp>
        <p:nvSpPr>
          <p:cNvPr id="18435" name="Footer Placeholder 4">
            <a:extLst>
              <a:ext uri="{FF2B5EF4-FFF2-40B4-BE49-F238E27FC236}">
                <a16:creationId xmlns:a16="http://schemas.microsoft.com/office/drawing/2014/main" id="{92B56F4B-FBC3-92E8-9892-CF6E4A7F557D}"/>
              </a:ext>
            </a:extLst>
          </p:cNvPr>
          <p:cNvSpPr>
            <a:spLocks noGrp="1" noChangeArrowheads="1"/>
          </p:cNvSpPr>
          <p:nvPr>
            <p:ph type="ftr" sz="quarter" idx="11"/>
          </p:nvPr>
        </p:nvSpPr>
        <p:spPr bwMode="auto">
          <a:xfrm>
            <a:off x="4038600" y="6459538"/>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IN" altLang="en-US" sz="1600">
                <a:solidFill>
                  <a:schemeClr val="bg1"/>
                </a:solidFill>
              </a:rPr>
              <a:t>Academic Year - 2021-22</a:t>
            </a:r>
            <a:endParaRPr lang="en-US" altLang="en-US" sz="1600">
              <a:solidFill>
                <a:schemeClr val="bg1"/>
              </a:solidFill>
            </a:endParaRPr>
          </a:p>
        </p:txBody>
      </p:sp>
      <p:sp>
        <p:nvSpPr>
          <p:cNvPr id="18436" name="Slide Number Placeholder 5">
            <a:extLst>
              <a:ext uri="{FF2B5EF4-FFF2-40B4-BE49-F238E27FC236}">
                <a16:creationId xmlns:a16="http://schemas.microsoft.com/office/drawing/2014/main" id="{2D37BB01-7A11-F86E-E729-C057521EB844}"/>
              </a:ext>
            </a:extLst>
          </p:cNvPr>
          <p:cNvSpPr>
            <a:spLocks noGrp="1" noChangeArrowheads="1"/>
          </p:cNvSpPr>
          <p:nvPr>
            <p:ph type="sldNum" sz="quarter" idx="12"/>
          </p:nvPr>
        </p:nvSpPr>
        <p:spPr bwMode="auto">
          <a:xfrm>
            <a:off x="9244013" y="64452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8520399C-5063-4246-8DD3-36D67B48A1BB}" type="slidenum">
              <a:rPr lang="en-US" altLang="en-US" sz="1600" smtClean="0">
                <a:solidFill>
                  <a:schemeClr val="bg1"/>
                </a:solidFill>
              </a:rPr>
              <a:pPr fontAlgn="base">
                <a:lnSpc>
                  <a:spcPct val="100000"/>
                </a:lnSpc>
                <a:spcBef>
                  <a:spcPct val="0"/>
                </a:spcBef>
                <a:spcAft>
                  <a:spcPct val="0"/>
                </a:spcAft>
                <a:buFontTx/>
                <a:buNone/>
              </a:pPr>
              <a:t>6</a:t>
            </a:fld>
            <a:endParaRPr lang="en-US" altLang="en-US" sz="1600">
              <a:solidFill>
                <a:schemeClr val="bg1"/>
              </a:solidFill>
            </a:endParaRPr>
          </a:p>
        </p:txBody>
      </p:sp>
      <p:sp>
        <p:nvSpPr>
          <p:cNvPr id="11" name="Rectangle 10">
            <a:extLst>
              <a:ext uri="{FF2B5EF4-FFF2-40B4-BE49-F238E27FC236}">
                <a16:creationId xmlns:a16="http://schemas.microsoft.com/office/drawing/2014/main" id="{3D572021-9F30-8079-03B3-530E22915B06}"/>
              </a:ext>
            </a:extLst>
          </p:cNvPr>
          <p:cNvSpPr/>
          <p:nvPr/>
        </p:nvSpPr>
        <p:spPr>
          <a:xfrm>
            <a:off x="0" y="-14288"/>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18438" name="TextBox 12">
            <a:extLst>
              <a:ext uri="{FF2B5EF4-FFF2-40B4-BE49-F238E27FC236}">
                <a16:creationId xmlns:a16="http://schemas.microsoft.com/office/drawing/2014/main" id="{E9EDA757-7E87-9C8E-8E0E-6429994F39B3}"/>
              </a:ext>
            </a:extLst>
          </p:cNvPr>
          <p:cNvSpPr txBox="1">
            <a:spLocks noChangeArrowheads="1"/>
          </p:cNvSpPr>
          <p:nvPr/>
        </p:nvSpPr>
        <p:spPr bwMode="auto">
          <a:xfrm>
            <a:off x="361950" y="452438"/>
            <a:ext cx="114871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000" b="1">
                <a:solidFill>
                  <a:schemeClr val="accent1"/>
                </a:solidFill>
                <a:latin typeface="Calibri (Body)"/>
              </a:rPr>
              <a:t>Literature Review(Cont..)</a:t>
            </a:r>
          </a:p>
        </p:txBody>
      </p:sp>
      <p:cxnSp>
        <p:nvCxnSpPr>
          <p:cNvPr id="18" name="Straight Connector 17">
            <a:extLst>
              <a:ext uri="{FF2B5EF4-FFF2-40B4-BE49-F238E27FC236}">
                <a16:creationId xmlns:a16="http://schemas.microsoft.com/office/drawing/2014/main" id="{C7E77B97-A43D-355B-F863-158ADD54CDB0}"/>
              </a:ext>
            </a:extLst>
          </p:cNvPr>
          <p:cNvCxnSpPr>
            <a:cxnSpLocks/>
          </p:cNvCxnSpPr>
          <p:nvPr/>
        </p:nvCxnSpPr>
        <p:spPr>
          <a:xfrm>
            <a:off x="9525" y="1050925"/>
            <a:ext cx="1218247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8440" name="Footer Placeholder 4">
            <a:extLst>
              <a:ext uri="{FF2B5EF4-FFF2-40B4-BE49-F238E27FC236}">
                <a16:creationId xmlns:a16="http://schemas.microsoft.com/office/drawing/2014/main" id="{B65D509A-23C7-9234-0756-8A4B6B4A551F}"/>
              </a:ext>
            </a:extLst>
          </p:cNvPr>
          <p:cNvSpPr txBox="1">
            <a:spLocks noChangeArrowheads="1"/>
          </p:cNvSpPr>
          <p:nvPr/>
        </p:nvSpPr>
        <p:spPr bwMode="auto">
          <a:xfrm>
            <a:off x="61913" y="646430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600">
                <a:solidFill>
                  <a:schemeClr val="bg1"/>
                </a:solidFill>
              </a:rPr>
              <a:t>Enrollment No:</a:t>
            </a:r>
            <a:endParaRPr lang="en-US" altLang="en-US" sz="1600">
              <a:solidFill>
                <a:schemeClr val="bg1"/>
              </a:solidFill>
            </a:endParaRPr>
          </a:p>
        </p:txBody>
      </p:sp>
      <p:sp>
        <p:nvSpPr>
          <p:cNvPr id="16" name="TextBox 15">
            <a:extLst>
              <a:ext uri="{FF2B5EF4-FFF2-40B4-BE49-F238E27FC236}">
                <a16:creationId xmlns:a16="http://schemas.microsoft.com/office/drawing/2014/main" id="{A89567C5-5C97-0B61-92CD-C5226BE574FB}"/>
              </a:ext>
            </a:extLst>
          </p:cNvPr>
          <p:cNvSpPr txBox="1"/>
          <p:nvPr/>
        </p:nvSpPr>
        <p:spPr>
          <a:xfrm>
            <a:off x="503237" y="3530037"/>
            <a:ext cx="11185525" cy="2308324"/>
          </a:xfrm>
          <a:prstGeom prst="rect">
            <a:avLst/>
          </a:prstGeom>
          <a:noFill/>
        </p:spPr>
        <p:txBody>
          <a:bodyPr>
            <a:spAutoFit/>
          </a:bodyPr>
          <a:lstStyle/>
          <a:p>
            <a:pPr marL="342900" indent="-342900" algn="just">
              <a:buFont typeface="Arial" panose="020B0604020202020204" pitchFamily="34" charset="0"/>
              <a:buChar char="•"/>
              <a:defRPr/>
            </a:pPr>
            <a:r>
              <a:rPr lang="en-US" sz="2400" dirty="0">
                <a:latin typeface="Calibri (Body)"/>
              </a:rPr>
              <a:t>Objective</a:t>
            </a:r>
            <a:r>
              <a:rPr lang="en-US" sz="2200" dirty="0">
                <a:latin typeface="Calibri (Body)"/>
              </a:rPr>
              <a:t>:- </a:t>
            </a:r>
            <a:r>
              <a:rPr lang="en-US" sz="2400" dirty="0"/>
              <a:t>Combines sentiment analysis with machine learning to detect cyberbullying. Attempts to improve classification by incorporating emotional context.</a:t>
            </a:r>
          </a:p>
          <a:p>
            <a:pPr algn="just">
              <a:defRPr/>
            </a:pPr>
            <a:endParaRPr lang="en-US" sz="2400" dirty="0">
              <a:latin typeface="+mn-lt"/>
            </a:endParaRPr>
          </a:p>
          <a:p>
            <a:pPr marL="342900" indent="-342900" algn="just">
              <a:buFont typeface="Arial" panose="020B0604020202020204" pitchFamily="34" charset="0"/>
              <a:buChar char="•"/>
              <a:defRPr/>
            </a:pPr>
            <a:r>
              <a:rPr lang="en-US" sz="2400" dirty="0">
                <a:latin typeface="Calibri (Body)"/>
              </a:rPr>
              <a:t>Research outcomes</a:t>
            </a:r>
            <a:r>
              <a:rPr lang="en-US" sz="2400" dirty="0"/>
              <a:t> Hybrid approaches using both ML and sentiment data showed significant improvements in detection accuracy. Positive and negative sentiment were strong indicators.</a:t>
            </a:r>
            <a:endParaRPr lang="en-US" sz="2200" dirty="0">
              <a:latin typeface="Calibri (Body)"/>
            </a:endParaRPr>
          </a:p>
        </p:txBody>
      </p:sp>
      <p:graphicFrame>
        <p:nvGraphicFramePr>
          <p:cNvPr id="2" name="Table 1">
            <a:extLst>
              <a:ext uri="{FF2B5EF4-FFF2-40B4-BE49-F238E27FC236}">
                <a16:creationId xmlns:a16="http://schemas.microsoft.com/office/drawing/2014/main" id="{A27F297D-1CFF-AF3A-63A9-4AD4778A62BA}"/>
              </a:ext>
            </a:extLst>
          </p:cNvPr>
          <p:cNvGraphicFramePr>
            <a:graphicFrameLocks noGrp="1"/>
          </p:cNvGraphicFramePr>
          <p:nvPr>
            <p:extLst>
              <p:ext uri="{D42A27DB-BD31-4B8C-83A1-F6EECF244321}">
                <p14:modId xmlns:p14="http://schemas.microsoft.com/office/powerpoint/2010/main" val="1147126906"/>
              </p:ext>
            </p:extLst>
          </p:nvPr>
        </p:nvGraphicFramePr>
        <p:xfrm>
          <a:off x="519113" y="1125538"/>
          <a:ext cx="10869613" cy="2482942"/>
        </p:xfrm>
        <a:graphic>
          <a:graphicData uri="http://schemas.openxmlformats.org/drawingml/2006/table">
            <a:tbl>
              <a:tblPr firstRow="1" bandRow="1">
                <a:tableStyleId>{5C22544A-7EE6-4342-B048-85BDC9FD1C3A}</a:tableStyleId>
              </a:tblPr>
              <a:tblGrid>
                <a:gridCol w="980557">
                  <a:extLst>
                    <a:ext uri="{9D8B030D-6E8A-4147-A177-3AD203B41FA5}">
                      <a16:colId xmlns:a16="http://schemas.microsoft.com/office/drawing/2014/main" val="20000"/>
                    </a:ext>
                  </a:extLst>
                </a:gridCol>
                <a:gridCol w="5034132">
                  <a:extLst>
                    <a:ext uri="{9D8B030D-6E8A-4147-A177-3AD203B41FA5}">
                      <a16:colId xmlns:a16="http://schemas.microsoft.com/office/drawing/2014/main" val="20001"/>
                    </a:ext>
                  </a:extLst>
                </a:gridCol>
                <a:gridCol w="3176879">
                  <a:extLst>
                    <a:ext uri="{9D8B030D-6E8A-4147-A177-3AD203B41FA5}">
                      <a16:colId xmlns:a16="http://schemas.microsoft.com/office/drawing/2014/main" val="20002"/>
                    </a:ext>
                  </a:extLst>
                </a:gridCol>
                <a:gridCol w="1678045">
                  <a:extLst>
                    <a:ext uri="{9D8B030D-6E8A-4147-A177-3AD203B41FA5}">
                      <a16:colId xmlns:a16="http://schemas.microsoft.com/office/drawing/2014/main" val="20003"/>
                    </a:ext>
                  </a:extLst>
                </a:gridCol>
              </a:tblGrid>
              <a:tr h="928558">
                <a:tc>
                  <a:txBody>
                    <a:bodyPr/>
                    <a:lstStyle/>
                    <a:p>
                      <a:pPr marL="0" marR="0" lvl="0" indent="0" algn="l" rtl="0">
                        <a:spcBef>
                          <a:spcPts val="0"/>
                        </a:spcBef>
                        <a:spcAft>
                          <a:spcPts val="0"/>
                        </a:spcAft>
                        <a:buNone/>
                      </a:pPr>
                      <a:r>
                        <a:rPr lang="en-US" sz="2400" dirty="0">
                          <a:latin typeface="+mn-lt"/>
                          <a:cs typeface="Times New Roman" panose="02020603050405020304" pitchFamily="18" charset="0"/>
                        </a:rPr>
                        <a:t>Sr. No.</a:t>
                      </a:r>
                      <a:endParaRPr sz="2400" dirty="0">
                        <a:latin typeface="+mn-lt"/>
                        <a:cs typeface="Times New Roman" panose="02020603050405020304" pitchFamily="18" charset="0"/>
                      </a:endParaRPr>
                    </a:p>
                  </a:txBody>
                  <a:tcPr marL="91454" marR="91454" marT="45677" marB="45677"/>
                </a:tc>
                <a:tc>
                  <a:txBody>
                    <a:bodyPr/>
                    <a:lstStyle/>
                    <a:p>
                      <a:pPr marL="0" marR="0" lvl="0" indent="0" algn="l" rtl="0">
                        <a:spcBef>
                          <a:spcPts val="0"/>
                        </a:spcBef>
                        <a:spcAft>
                          <a:spcPts val="0"/>
                        </a:spcAft>
                        <a:buNone/>
                      </a:pPr>
                      <a:r>
                        <a:rPr lang="en-US" sz="2400" dirty="0">
                          <a:latin typeface="+mn-lt"/>
                          <a:cs typeface="Times New Roman" panose="02020603050405020304" pitchFamily="18" charset="0"/>
                        </a:rPr>
                        <a:t>Paper Title</a:t>
                      </a:r>
                      <a:endParaRPr sz="2400" dirty="0">
                        <a:latin typeface="+mn-lt"/>
                        <a:cs typeface="Times New Roman" panose="02020603050405020304" pitchFamily="18" charset="0"/>
                      </a:endParaRPr>
                    </a:p>
                  </a:txBody>
                  <a:tcPr marL="91454" marR="91454" marT="45677" marB="45677"/>
                </a:tc>
                <a:tc>
                  <a:txBody>
                    <a:bodyPr/>
                    <a:lstStyle/>
                    <a:p>
                      <a:pPr marL="0" marR="0" lvl="0" indent="0" algn="l" rtl="0">
                        <a:spcBef>
                          <a:spcPts val="0"/>
                        </a:spcBef>
                        <a:spcAft>
                          <a:spcPts val="0"/>
                        </a:spcAft>
                        <a:buNone/>
                      </a:pPr>
                      <a:r>
                        <a:rPr lang="en-US" sz="2400" dirty="0">
                          <a:latin typeface="+mn-lt"/>
                          <a:cs typeface="Times New Roman" panose="02020603050405020304" pitchFamily="18" charset="0"/>
                        </a:rPr>
                        <a:t>Publication</a:t>
                      </a:r>
                      <a:endParaRPr sz="2400" dirty="0">
                        <a:latin typeface="+mn-lt"/>
                        <a:cs typeface="Times New Roman" panose="02020603050405020304" pitchFamily="18" charset="0"/>
                      </a:endParaRPr>
                    </a:p>
                  </a:txBody>
                  <a:tcPr marL="91454" marR="91454" marT="45677" marB="45677"/>
                </a:tc>
                <a:tc>
                  <a:txBody>
                    <a:bodyPr/>
                    <a:lstStyle/>
                    <a:p>
                      <a:pPr marL="0" marR="0" lvl="0" indent="0" algn="l" rtl="0">
                        <a:spcBef>
                          <a:spcPts val="0"/>
                        </a:spcBef>
                        <a:spcAft>
                          <a:spcPts val="0"/>
                        </a:spcAft>
                        <a:buNone/>
                      </a:pPr>
                      <a:r>
                        <a:rPr lang="en-US" sz="2400" dirty="0">
                          <a:latin typeface="+mn-lt"/>
                          <a:cs typeface="Times New Roman" panose="02020603050405020304" pitchFamily="18" charset="0"/>
                        </a:rPr>
                        <a:t>Year</a:t>
                      </a:r>
                      <a:endParaRPr sz="2400" dirty="0">
                        <a:latin typeface="+mn-lt"/>
                        <a:cs typeface="Times New Roman" panose="02020603050405020304" pitchFamily="18" charset="0"/>
                      </a:endParaRPr>
                    </a:p>
                  </a:txBody>
                  <a:tcPr marL="91454" marR="91454" marT="45677" marB="45677"/>
                </a:tc>
                <a:extLst>
                  <a:ext uri="{0D108BD9-81ED-4DB2-BD59-A6C34878D82A}">
                    <a16:rowId xmlns:a16="http://schemas.microsoft.com/office/drawing/2014/main" val="10000"/>
                  </a:ext>
                </a:extLst>
              </a:tr>
              <a:tr h="1189167">
                <a:tc>
                  <a:txBody>
                    <a:bodyPr/>
                    <a:lstStyle/>
                    <a:p>
                      <a:pPr algn="ctr"/>
                      <a:r>
                        <a:rPr lang="en-US" sz="2400" dirty="0">
                          <a:latin typeface="+mn-lt"/>
                          <a:cs typeface="Times New Roman" panose="02020603050405020304" pitchFamily="18" charset="0"/>
                        </a:rPr>
                        <a:t>3.</a:t>
                      </a:r>
                      <a:endParaRPr lang="en-IN" sz="2400" dirty="0">
                        <a:latin typeface="+mn-lt"/>
                        <a:cs typeface="Times New Roman" panose="02020603050405020304" pitchFamily="18" charset="0"/>
                      </a:endParaRPr>
                    </a:p>
                  </a:txBody>
                  <a:tcPr marL="91444" marR="91444" marT="45672" marB="45672"/>
                </a:tc>
                <a:tc>
                  <a:txBody>
                    <a:bodyPr/>
                    <a:lstStyle/>
                    <a:p>
                      <a:r>
                        <a:rPr lang="en-US" sz="2000" dirty="0"/>
                        <a:t>Cyberbullying Detection Using Machine Learning and Sentiment Analysis</a:t>
                      </a:r>
                      <a:endParaRPr lang="en-US" sz="2000" b="1" i="0" kern="1200" dirty="0">
                        <a:solidFill>
                          <a:schemeClr val="dk1"/>
                        </a:solidFill>
                        <a:effectLst/>
                        <a:latin typeface="+mn-lt"/>
                        <a:ea typeface="+mn-ea"/>
                        <a:cs typeface="+mn-cs"/>
                      </a:endParaRPr>
                    </a:p>
                  </a:txBody>
                  <a:tcPr marL="91444" marR="91444" marT="45672" marB="45672"/>
                </a:tc>
                <a:tc>
                  <a:txBody>
                    <a:bodyPr/>
                    <a:lstStyle/>
                    <a:p>
                      <a:r>
                        <a:rPr lang="en-US" sz="2400" dirty="0"/>
                        <a:t>International Journal of Scientific Research in Engineering and Management (IJSREM)</a:t>
                      </a:r>
                      <a:endParaRPr lang="en-IN" sz="2400" dirty="0">
                        <a:latin typeface="+mn-lt"/>
                        <a:cs typeface="Times New Roman" panose="02020603050405020304" pitchFamily="18" charset="0"/>
                      </a:endParaRPr>
                    </a:p>
                  </a:txBody>
                  <a:tcPr marL="91444" marR="91444" marT="45672" marB="45672"/>
                </a:tc>
                <a:tc>
                  <a:txBody>
                    <a:bodyPr/>
                    <a:lstStyle/>
                    <a:p>
                      <a:r>
                        <a:rPr lang="en-IN" sz="2400" dirty="0"/>
                        <a:t>2022</a:t>
                      </a:r>
                    </a:p>
                  </a:txBody>
                  <a:tcPr marL="91444" marR="91444" marT="45672" marB="45672"/>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FDFC5EC-9CE6-69F9-2C79-4F43E2AF5963}"/>
              </a:ext>
            </a:extLst>
          </p:cNvPr>
          <p:cNvSpPr/>
          <p:nvPr/>
        </p:nvSpPr>
        <p:spPr>
          <a:xfrm>
            <a:off x="9525" y="6407150"/>
            <a:ext cx="12192000" cy="447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solidFill>
                <a:schemeClr val="accent1"/>
              </a:solidFill>
            </a:endParaRPr>
          </a:p>
        </p:txBody>
      </p:sp>
      <p:sp>
        <p:nvSpPr>
          <p:cNvPr id="20483" name="Footer Placeholder 4">
            <a:extLst>
              <a:ext uri="{FF2B5EF4-FFF2-40B4-BE49-F238E27FC236}">
                <a16:creationId xmlns:a16="http://schemas.microsoft.com/office/drawing/2014/main" id="{8E216EEF-A5DF-66ED-5674-7B9AD6B0EC21}"/>
              </a:ext>
            </a:extLst>
          </p:cNvPr>
          <p:cNvSpPr>
            <a:spLocks noGrp="1" noChangeArrowheads="1"/>
          </p:cNvSpPr>
          <p:nvPr>
            <p:ph type="ftr" sz="quarter" idx="11"/>
          </p:nvPr>
        </p:nvSpPr>
        <p:spPr bwMode="auto">
          <a:xfrm>
            <a:off x="4038600" y="6459538"/>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IN" altLang="en-US" sz="1600">
                <a:solidFill>
                  <a:schemeClr val="bg1"/>
                </a:solidFill>
              </a:rPr>
              <a:t>Academic Year - 2021-22</a:t>
            </a:r>
            <a:endParaRPr lang="en-US" altLang="en-US" sz="1600">
              <a:solidFill>
                <a:schemeClr val="bg1"/>
              </a:solidFill>
            </a:endParaRPr>
          </a:p>
        </p:txBody>
      </p:sp>
      <p:sp>
        <p:nvSpPr>
          <p:cNvPr id="20484" name="Slide Number Placeholder 5">
            <a:extLst>
              <a:ext uri="{FF2B5EF4-FFF2-40B4-BE49-F238E27FC236}">
                <a16:creationId xmlns:a16="http://schemas.microsoft.com/office/drawing/2014/main" id="{02B03F54-80DA-FD4B-6485-CAB2B3D6E6B9}"/>
              </a:ext>
            </a:extLst>
          </p:cNvPr>
          <p:cNvSpPr>
            <a:spLocks noGrp="1" noChangeArrowheads="1"/>
          </p:cNvSpPr>
          <p:nvPr>
            <p:ph type="sldNum" sz="quarter" idx="12"/>
          </p:nvPr>
        </p:nvSpPr>
        <p:spPr bwMode="auto">
          <a:xfrm>
            <a:off x="9244013" y="64452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8F0FBC4D-A77F-4DA0-A0DA-1A10A71035F7}" type="slidenum">
              <a:rPr lang="en-US" altLang="en-US" sz="1600" smtClean="0">
                <a:solidFill>
                  <a:schemeClr val="bg1"/>
                </a:solidFill>
              </a:rPr>
              <a:pPr fontAlgn="base">
                <a:lnSpc>
                  <a:spcPct val="100000"/>
                </a:lnSpc>
                <a:spcBef>
                  <a:spcPct val="0"/>
                </a:spcBef>
                <a:spcAft>
                  <a:spcPct val="0"/>
                </a:spcAft>
                <a:buFontTx/>
                <a:buNone/>
              </a:pPr>
              <a:t>7</a:t>
            </a:fld>
            <a:endParaRPr lang="en-US" altLang="en-US" sz="1600">
              <a:solidFill>
                <a:schemeClr val="bg1"/>
              </a:solidFill>
            </a:endParaRPr>
          </a:p>
        </p:txBody>
      </p:sp>
      <p:sp>
        <p:nvSpPr>
          <p:cNvPr id="11" name="Rectangle 10">
            <a:extLst>
              <a:ext uri="{FF2B5EF4-FFF2-40B4-BE49-F238E27FC236}">
                <a16:creationId xmlns:a16="http://schemas.microsoft.com/office/drawing/2014/main" id="{95BCE9F7-BEE8-BF43-B1EE-9525878A2051}"/>
              </a:ext>
            </a:extLst>
          </p:cNvPr>
          <p:cNvSpPr/>
          <p:nvPr/>
        </p:nvSpPr>
        <p:spPr>
          <a:xfrm>
            <a:off x="0" y="-14288"/>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20486" name="TextBox 12">
            <a:extLst>
              <a:ext uri="{FF2B5EF4-FFF2-40B4-BE49-F238E27FC236}">
                <a16:creationId xmlns:a16="http://schemas.microsoft.com/office/drawing/2014/main" id="{6D498BDA-396B-28AF-5ADD-8677658981A9}"/>
              </a:ext>
            </a:extLst>
          </p:cNvPr>
          <p:cNvSpPr txBox="1">
            <a:spLocks noChangeArrowheads="1"/>
          </p:cNvSpPr>
          <p:nvPr/>
        </p:nvSpPr>
        <p:spPr bwMode="auto">
          <a:xfrm>
            <a:off x="463550" y="430213"/>
            <a:ext cx="114871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000" b="1" dirty="0">
                <a:solidFill>
                  <a:schemeClr val="accent1"/>
                </a:solidFill>
                <a:latin typeface="Calibri (Body)"/>
              </a:rPr>
              <a:t>Literature Review(Cont..)</a:t>
            </a:r>
          </a:p>
        </p:txBody>
      </p:sp>
      <p:cxnSp>
        <p:nvCxnSpPr>
          <p:cNvPr id="18" name="Straight Connector 17">
            <a:extLst>
              <a:ext uri="{FF2B5EF4-FFF2-40B4-BE49-F238E27FC236}">
                <a16:creationId xmlns:a16="http://schemas.microsoft.com/office/drawing/2014/main" id="{7BA869BC-8A46-ABE3-88A6-273E2872EF6B}"/>
              </a:ext>
            </a:extLst>
          </p:cNvPr>
          <p:cNvCxnSpPr>
            <a:cxnSpLocks/>
          </p:cNvCxnSpPr>
          <p:nvPr/>
        </p:nvCxnSpPr>
        <p:spPr>
          <a:xfrm>
            <a:off x="9525" y="1050925"/>
            <a:ext cx="1218247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0488" name="Footer Placeholder 4">
            <a:extLst>
              <a:ext uri="{FF2B5EF4-FFF2-40B4-BE49-F238E27FC236}">
                <a16:creationId xmlns:a16="http://schemas.microsoft.com/office/drawing/2014/main" id="{26AD5CFA-EAF1-739F-41F9-0488029C6C43}"/>
              </a:ext>
            </a:extLst>
          </p:cNvPr>
          <p:cNvSpPr txBox="1">
            <a:spLocks noChangeArrowheads="1"/>
          </p:cNvSpPr>
          <p:nvPr/>
        </p:nvSpPr>
        <p:spPr bwMode="auto">
          <a:xfrm>
            <a:off x="61913" y="646430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600">
                <a:solidFill>
                  <a:schemeClr val="bg1"/>
                </a:solidFill>
              </a:rPr>
              <a:t>Enrollment No:</a:t>
            </a:r>
            <a:endParaRPr lang="en-US" altLang="en-US" sz="1600">
              <a:solidFill>
                <a:schemeClr val="bg1"/>
              </a:solidFill>
            </a:endParaRPr>
          </a:p>
        </p:txBody>
      </p:sp>
      <p:sp>
        <p:nvSpPr>
          <p:cNvPr id="16" name="TextBox 15">
            <a:extLst>
              <a:ext uri="{FF2B5EF4-FFF2-40B4-BE49-F238E27FC236}">
                <a16:creationId xmlns:a16="http://schemas.microsoft.com/office/drawing/2014/main" id="{AE4BC0B4-20A6-A28A-EAB8-E570C417F125}"/>
              </a:ext>
            </a:extLst>
          </p:cNvPr>
          <p:cNvSpPr txBox="1"/>
          <p:nvPr/>
        </p:nvSpPr>
        <p:spPr>
          <a:xfrm>
            <a:off x="519113" y="4264311"/>
            <a:ext cx="11185525" cy="1938992"/>
          </a:xfrm>
          <a:prstGeom prst="rect">
            <a:avLst/>
          </a:prstGeom>
          <a:noFill/>
        </p:spPr>
        <p:txBody>
          <a:bodyPr>
            <a:spAutoFit/>
          </a:bodyPr>
          <a:lstStyle/>
          <a:p>
            <a:pPr marL="342900" indent="-342900" algn="just">
              <a:buFont typeface="Arial" panose="020B0604020202020204" pitchFamily="34" charset="0"/>
              <a:buChar char="•"/>
              <a:defRPr/>
            </a:pPr>
            <a:r>
              <a:rPr lang="en-US" sz="2400" dirty="0">
                <a:latin typeface="Calibri (Body)"/>
              </a:rPr>
              <a:t>Objective:- </a:t>
            </a:r>
            <a:r>
              <a:rPr lang="en-US" sz="2400" dirty="0"/>
              <a:t>Investigates deep learning models like CNN, LSTM, and BERT for Twitter-based cyberbullying detection. Seeks best performer among them.</a:t>
            </a:r>
          </a:p>
          <a:p>
            <a:pPr algn="just">
              <a:defRPr/>
            </a:pPr>
            <a:endParaRPr lang="en-US" sz="2400" dirty="0">
              <a:latin typeface="Calibri (Body)"/>
            </a:endParaRPr>
          </a:p>
          <a:p>
            <a:pPr marL="342900" indent="-342900" algn="just">
              <a:buFont typeface="Arial" panose="020B0604020202020204" pitchFamily="34" charset="0"/>
              <a:buChar char="•"/>
              <a:defRPr/>
            </a:pPr>
            <a:r>
              <a:rPr lang="en-US" sz="2400" dirty="0">
                <a:latin typeface="Calibri (Body)"/>
              </a:rPr>
              <a:t>Research outcomes:- </a:t>
            </a:r>
            <a:r>
              <a:rPr lang="en-US" sz="2400" dirty="0"/>
              <a:t>BERT model demonstrated superior contextual accuracy and detection performance over CNN and LSTM. Useful for real-world deployment.</a:t>
            </a:r>
            <a:r>
              <a:rPr lang="en-US" sz="2200" dirty="0">
                <a:latin typeface="+mn-lt"/>
              </a:rPr>
              <a:t>.</a:t>
            </a:r>
            <a:r>
              <a:rPr lang="en-US" sz="2200" dirty="0">
                <a:latin typeface="Calibri (Body)"/>
              </a:rPr>
              <a:t> </a:t>
            </a:r>
          </a:p>
        </p:txBody>
      </p:sp>
      <p:graphicFrame>
        <p:nvGraphicFramePr>
          <p:cNvPr id="2" name="Table 1">
            <a:extLst>
              <a:ext uri="{FF2B5EF4-FFF2-40B4-BE49-F238E27FC236}">
                <a16:creationId xmlns:a16="http://schemas.microsoft.com/office/drawing/2014/main" id="{CD8078C5-B759-A19A-F2AD-632547C5CBB5}"/>
              </a:ext>
            </a:extLst>
          </p:cNvPr>
          <p:cNvGraphicFramePr>
            <a:graphicFrameLocks noGrp="1"/>
          </p:cNvGraphicFramePr>
          <p:nvPr>
            <p:extLst>
              <p:ext uri="{D42A27DB-BD31-4B8C-83A1-F6EECF244321}">
                <p14:modId xmlns:p14="http://schemas.microsoft.com/office/powerpoint/2010/main" val="4267229299"/>
              </p:ext>
            </p:extLst>
          </p:nvPr>
        </p:nvGraphicFramePr>
        <p:xfrm>
          <a:off x="519113" y="1228725"/>
          <a:ext cx="10869613" cy="2742910"/>
        </p:xfrm>
        <a:graphic>
          <a:graphicData uri="http://schemas.openxmlformats.org/drawingml/2006/table">
            <a:tbl>
              <a:tblPr firstRow="1" bandRow="1">
                <a:tableStyleId>{5C22544A-7EE6-4342-B048-85BDC9FD1C3A}</a:tableStyleId>
              </a:tblPr>
              <a:tblGrid>
                <a:gridCol w="980557">
                  <a:extLst>
                    <a:ext uri="{9D8B030D-6E8A-4147-A177-3AD203B41FA5}">
                      <a16:colId xmlns:a16="http://schemas.microsoft.com/office/drawing/2014/main" val="20000"/>
                    </a:ext>
                  </a:extLst>
                </a:gridCol>
                <a:gridCol w="5034132">
                  <a:extLst>
                    <a:ext uri="{9D8B030D-6E8A-4147-A177-3AD203B41FA5}">
                      <a16:colId xmlns:a16="http://schemas.microsoft.com/office/drawing/2014/main" val="20001"/>
                    </a:ext>
                  </a:extLst>
                </a:gridCol>
                <a:gridCol w="3176879">
                  <a:extLst>
                    <a:ext uri="{9D8B030D-6E8A-4147-A177-3AD203B41FA5}">
                      <a16:colId xmlns:a16="http://schemas.microsoft.com/office/drawing/2014/main" val="20002"/>
                    </a:ext>
                  </a:extLst>
                </a:gridCol>
                <a:gridCol w="1678045">
                  <a:extLst>
                    <a:ext uri="{9D8B030D-6E8A-4147-A177-3AD203B41FA5}">
                      <a16:colId xmlns:a16="http://schemas.microsoft.com/office/drawing/2014/main" val="20003"/>
                    </a:ext>
                  </a:extLst>
                </a:gridCol>
              </a:tblGrid>
              <a:tr h="728615">
                <a:tc>
                  <a:txBody>
                    <a:bodyPr/>
                    <a:lstStyle/>
                    <a:p>
                      <a:pPr marL="0" marR="0" lvl="0" indent="0" algn="l" rtl="0">
                        <a:spcBef>
                          <a:spcPts val="0"/>
                        </a:spcBef>
                        <a:spcAft>
                          <a:spcPts val="0"/>
                        </a:spcAft>
                        <a:buNone/>
                      </a:pPr>
                      <a:r>
                        <a:rPr lang="en-US" sz="2400" dirty="0">
                          <a:latin typeface="+mn-lt"/>
                          <a:cs typeface="Times New Roman" panose="02020603050405020304" pitchFamily="18" charset="0"/>
                        </a:rPr>
                        <a:t>Sr. No.</a:t>
                      </a:r>
                      <a:endParaRPr sz="2400" dirty="0">
                        <a:latin typeface="+mn-lt"/>
                        <a:cs typeface="Times New Roman" panose="02020603050405020304" pitchFamily="18" charset="0"/>
                      </a:endParaRPr>
                    </a:p>
                  </a:txBody>
                  <a:tcPr marL="91454" marR="91454" marT="45650" marB="45650"/>
                </a:tc>
                <a:tc>
                  <a:txBody>
                    <a:bodyPr/>
                    <a:lstStyle/>
                    <a:p>
                      <a:pPr marL="0" marR="0" lvl="0" indent="0" algn="l" rtl="0">
                        <a:spcBef>
                          <a:spcPts val="0"/>
                        </a:spcBef>
                        <a:spcAft>
                          <a:spcPts val="0"/>
                        </a:spcAft>
                        <a:buNone/>
                      </a:pPr>
                      <a:r>
                        <a:rPr lang="en-US" sz="2400" dirty="0">
                          <a:latin typeface="+mn-lt"/>
                          <a:cs typeface="Times New Roman" panose="02020603050405020304" pitchFamily="18" charset="0"/>
                        </a:rPr>
                        <a:t>Paper Title</a:t>
                      </a:r>
                      <a:endParaRPr sz="2400" dirty="0">
                        <a:latin typeface="+mn-lt"/>
                        <a:cs typeface="Times New Roman" panose="02020603050405020304" pitchFamily="18" charset="0"/>
                      </a:endParaRPr>
                    </a:p>
                  </a:txBody>
                  <a:tcPr marL="91454" marR="91454" marT="45650" marB="45650"/>
                </a:tc>
                <a:tc>
                  <a:txBody>
                    <a:bodyPr/>
                    <a:lstStyle/>
                    <a:p>
                      <a:pPr marL="0" marR="0" lvl="0" indent="0" algn="l" rtl="0">
                        <a:spcBef>
                          <a:spcPts val="0"/>
                        </a:spcBef>
                        <a:spcAft>
                          <a:spcPts val="0"/>
                        </a:spcAft>
                        <a:buNone/>
                      </a:pPr>
                      <a:r>
                        <a:rPr lang="en-US" sz="2400" dirty="0">
                          <a:latin typeface="+mn-lt"/>
                          <a:cs typeface="Times New Roman" panose="02020603050405020304" pitchFamily="18" charset="0"/>
                        </a:rPr>
                        <a:t>Publication</a:t>
                      </a:r>
                      <a:endParaRPr sz="2400" dirty="0">
                        <a:latin typeface="+mn-lt"/>
                        <a:cs typeface="Times New Roman" panose="02020603050405020304" pitchFamily="18" charset="0"/>
                      </a:endParaRPr>
                    </a:p>
                  </a:txBody>
                  <a:tcPr marL="91454" marR="91454" marT="45650" marB="45650"/>
                </a:tc>
                <a:tc>
                  <a:txBody>
                    <a:bodyPr/>
                    <a:lstStyle/>
                    <a:p>
                      <a:pPr marL="0" marR="0" lvl="0" indent="0" algn="l" rtl="0">
                        <a:spcBef>
                          <a:spcPts val="0"/>
                        </a:spcBef>
                        <a:spcAft>
                          <a:spcPts val="0"/>
                        </a:spcAft>
                        <a:buNone/>
                      </a:pPr>
                      <a:r>
                        <a:rPr lang="en-US" sz="2400" dirty="0">
                          <a:latin typeface="+mn-lt"/>
                          <a:cs typeface="Times New Roman" panose="02020603050405020304" pitchFamily="18" charset="0"/>
                        </a:rPr>
                        <a:t>Year</a:t>
                      </a:r>
                      <a:endParaRPr sz="2400" dirty="0">
                        <a:latin typeface="+mn-lt"/>
                        <a:cs typeface="Times New Roman" panose="02020603050405020304" pitchFamily="18" charset="0"/>
                      </a:endParaRPr>
                    </a:p>
                  </a:txBody>
                  <a:tcPr marL="91454" marR="91454" marT="45650" marB="45650"/>
                </a:tc>
                <a:extLst>
                  <a:ext uri="{0D108BD9-81ED-4DB2-BD59-A6C34878D82A}">
                    <a16:rowId xmlns:a16="http://schemas.microsoft.com/office/drawing/2014/main" val="10000"/>
                  </a:ext>
                </a:extLst>
              </a:tr>
              <a:tr h="1700258">
                <a:tc>
                  <a:txBody>
                    <a:bodyPr/>
                    <a:lstStyle/>
                    <a:p>
                      <a:pPr algn="ctr"/>
                      <a:r>
                        <a:rPr lang="en-US" sz="2400" dirty="0">
                          <a:latin typeface="+mn-lt"/>
                          <a:cs typeface="Times New Roman" panose="02020603050405020304" pitchFamily="18" charset="0"/>
                        </a:rPr>
                        <a:t>4.</a:t>
                      </a:r>
                      <a:endParaRPr lang="en-IN" sz="2400" dirty="0">
                        <a:latin typeface="+mn-lt"/>
                        <a:cs typeface="Times New Roman" panose="02020603050405020304" pitchFamily="18" charset="0"/>
                      </a:endParaRPr>
                    </a:p>
                  </a:txBody>
                  <a:tcPr marL="91444" marR="91444" marT="45645" marB="4564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i="1" dirty="0"/>
                        <a:t>Cyberbullying Detection on Social Media using Deep Learning Techniques</a:t>
                      </a:r>
                      <a:endParaRPr lang="en-US" sz="3200" b="0" i="0" kern="1200" dirty="0">
                        <a:solidFill>
                          <a:schemeClr val="dk1"/>
                        </a:solidFill>
                        <a:effectLst/>
                        <a:latin typeface="+mn-lt"/>
                        <a:ea typeface="+mn-ea"/>
                        <a:cs typeface="+mn-cs"/>
                      </a:endParaRPr>
                    </a:p>
                  </a:txBody>
                  <a:tcPr marL="91444" marR="91444" marT="45645" marB="4564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IEEE Xplore (6th International Conference for Convergence in Technology - I2CT)</a:t>
                      </a:r>
                      <a:endParaRPr lang="en-IN" sz="2400" dirty="0">
                        <a:latin typeface="+mn-lt"/>
                        <a:cs typeface="Times New Roman" panose="02020603050405020304" pitchFamily="18" charset="0"/>
                      </a:endParaRPr>
                    </a:p>
                  </a:txBody>
                  <a:tcPr marL="91444" marR="91444" marT="45645" marB="45645"/>
                </a:tc>
                <a:tc>
                  <a:txBody>
                    <a:bodyPr/>
                    <a:lstStyle/>
                    <a:p>
                      <a:r>
                        <a:rPr lang="en-US" sz="2400" dirty="0">
                          <a:latin typeface="+mn-lt"/>
                          <a:cs typeface="Times New Roman" panose="02020603050405020304" pitchFamily="18" charset="0"/>
                        </a:rPr>
                        <a:t>2022</a:t>
                      </a:r>
                      <a:endParaRPr lang="en-IN" sz="2400" dirty="0">
                        <a:latin typeface="+mn-lt"/>
                        <a:cs typeface="Times New Roman" panose="02020603050405020304" pitchFamily="18" charset="0"/>
                      </a:endParaRPr>
                    </a:p>
                  </a:txBody>
                  <a:tcPr marL="91444" marR="91444" marT="45645" marB="45645"/>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CFB4D21-63CD-EDE0-7F9B-FD4FDEB3363F}"/>
              </a:ext>
            </a:extLst>
          </p:cNvPr>
          <p:cNvSpPr/>
          <p:nvPr/>
        </p:nvSpPr>
        <p:spPr>
          <a:xfrm>
            <a:off x="9525" y="6407150"/>
            <a:ext cx="12192000" cy="447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solidFill>
                <a:schemeClr val="accent1"/>
              </a:solidFill>
            </a:endParaRPr>
          </a:p>
        </p:txBody>
      </p:sp>
      <p:sp>
        <p:nvSpPr>
          <p:cNvPr id="22531" name="Footer Placeholder 4">
            <a:extLst>
              <a:ext uri="{FF2B5EF4-FFF2-40B4-BE49-F238E27FC236}">
                <a16:creationId xmlns:a16="http://schemas.microsoft.com/office/drawing/2014/main" id="{5343BB18-6038-8548-5FFD-3DC090A44B9A}"/>
              </a:ext>
            </a:extLst>
          </p:cNvPr>
          <p:cNvSpPr>
            <a:spLocks noGrp="1" noChangeArrowheads="1"/>
          </p:cNvSpPr>
          <p:nvPr>
            <p:ph type="ftr" sz="quarter" idx="11"/>
          </p:nvPr>
        </p:nvSpPr>
        <p:spPr bwMode="auto">
          <a:xfrm>
            <a:off x="4038600" y="6459538"/>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IN" altLang="en-US" sz="1600" dirty="0">
                <a:solidFill>
                  <a:schemeClr val="bg1"/>
                </a:solidFill>
              </a:rPr>
              <a:t>Academic Year - 2021-22</a:t>
            </a:r>
            <a:endParaRPr lang="en-US" altLang="en-US" sz="1600" dirty="0">
              <a:solidFill>
                <a:schemeClr val="bg1"/>
              </a:solidFill>
            </a:endParaRPr>
          </a:p>
        </p:txBody>
      </p:sp>
      <p:sp>
        <p:nvSpPr>
          <p:cNvPr id="22532" name="Slide Number Placeholder 5">
            <a:extLst>
              <a:ext uri="{FF2B5EF4-FFF2-40B4-BE49-F238E27FC236}">
                <a16:creationId xmlns:a16="http://schemas.microsoft.com/office/drawing/2014/main" id="{5FE88B93-3CB6-D0EC-7BA3-60B6D1D397B0}"/>
              </a:ext>
            </a:extLst>
          </p:cNvPr>
          <p:cNvSpPr>
            <a:spLocks noGrp="1" noChangeArrowheads="1"/>
          </p:cNvSpPr>
          <p:nvPr>
            <p:ph type="sldNum" sz="quarter" idx="12"/>
          </p:nvPr>
        </p:nvSpPr>
        <p:spPr bwMode="auto">
          <a:xfrm>
            <a:off x="9244013" y="64452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BD51174C-F366-4AA5-9768-57AE7EA528FD}" type="slidenum">
              <a:rPr lang="en-US" altLang="en-US" sz="1600" smtClean="0">
                <a:solidFill>
                  <a:schemeClr val="bg1"/>
                </a:solidFill>
              </a:rPr>
              <a:pPr fontAlgn="base">
                <a:lnSpc>
                  <a:spcPct val="100000"/>
                </a:lnSpc>
                <a:spcBef>
                  <a:spcPct val="0"/>
                </a:spcBef>
                <a:spcAft>
                  <a:spcPct val="0"/>
                </a:spcAft>
                <a:buFontTx/>
                <a:buNone/>
              </a:pPr>
              <a:t>8</a:t>
            </a:fld>
            <a:endParaRPr lang="en-US" altLang="en-US" sz="1600">
              <a:solidFill>
                <a:schemeClr val="bg1"/>
              </a:solidFill>
            </a:endParaRPr>
          </a:p>
        </p:txBody>
      </p:sp>
      <p:sp>
        <p:nvSpPr>
          <p:cNvPr id="11" name="Rectangle 10">
            <a:extLst>
              <a:ext uri="{FF2B5EF4-FFF2-40B4-BE49-F238E27FC236}">
                <a16:creationId xmlns:a16="http://schemas.microsoft.com/office/drawing/2014/main" id="{BCDC0F7C-3952-DF4B-6EC7-DD0EFAF42BD1}"/>
              </a:ext>
            </a:extLst>
          </p:cNvPr>
          <p:cNvSpPr/>
          <p:nvPr/>
        </p:nvSpPr>
        <p:spPr>
          <a:xfrm>
            <a:off x="0" y="-14288"/>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22534" name="TextBox 12">
            <a:extLst>
              <a:ext uri="{FF2B5EF4-FFF2-40B4-BE49-F238E27FC236}">
                <a16:creationId xmlns:a16="http://schemas.microsoft.com/office/drawing/2014/main" id="{2B059B67-D63E-4C9B-4166-A5382D83BD2B}"/>
              </a:ext>
            </a:extLst>
          </p:cNvPr>
          <p:cNvSpPr txBox="1">
            <a:spLocks noChangeArrowheads="1"/>
          </p:cNvSpPr>
          <p:nvPr/>
        </p:nvSpPr>
        <p:spPr bwMode="auto">
          <a:xfrm>
            <a:off x="361950" y="452438"/>
            <a:ext cx="114871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000" b="1">
                <a:solidFill>
                  <a:schemeClr val="accent1"/>
                </a:solidFill>
                <a:latin typeface="Calibri (Body)"/>
              </a:rPr>
              <a:t>Literature Review(Cont..)</a:t>
            </a:r>
          </a:p>
        </p:txBody>
      </p:sp>
      <p:cxnSp>
        <p:nvCxnSpPr>
          <p:cNvPr id="18" name="Straight Connector 17">
            <a:extLst>
              <a:ext uri="{FF2B5EF4-FFF2-40B4-BE49-F238E27FC236}">
                <a16:creationId xmlns:a16="http://schemas.microsoft.com/office/drawing/2014/main" id="{8675EC2D-7500-C68F-DED3-BCEC08F7C1D4}"/>
              </a:ext>
            </a:extLst>
          </p:cNvPr>
          <p:cNvCxnSpPr>
            <a:cxnSpLocks/>
          </p:cNvCxnSpPr>
          <p:nvPr/>
        </p:nvCxnSpPr>
        <p:spPr>
          <a:xfrm>
            <a:off x="9525" y="1050925"/>
            <a:ext cx="1218247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2536" name="Footer Placeholder 4">
            <a:extLst>
              <a:ext uri="{FF2B5EF4-FFF2-40B4-BE49-F238E27FC236}">
                <a16:creationId xmlns:a16="http://schemas.microsoft.com/office/drawing/2014/main" id="{607D05FF-2B4A-C4B4-C345-E2544CE4C724}"/>
              </a:ext>
            </a:extLst>
          </p:cNvPr>
          <p:cNvSpPr txBox="1">
            <a:spLocks noChangeArrowheads="1"/>
          </p:cNvSpPr>
          <p:nvPr/>
        </p:nvSpPr>
        <p:spPr bwMode="auto">
          <a:xfrm>
            <a:off x="143934" y="6405561"/>
            <a:ext cx="3598334" cy="44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600" dirty="0" err="1">
                <a:solidFill>
                  <a:schemeClr val="bg1"/>
                </a:solidFill>
              </a:rPr>
              <a:t>Enrollment</a:t>
            </a:r>
            <a:r>
              <a:rPr lang="en-IN" altLang="en-US" sz="1600" dirty="0">
                <a:solidFill>
                  <a:schemeClr val="bg1"/>
                </a:solidFill>
              </a:rPr>
              <a:t> No:</a:t>
            </a:r>
            <a:endParaRPr lang="en-US" altLang="en-US" sz="1600" dirty="0">
              <a:solidFill>
                <a:schemeClr val="bg1"/>
              </a:solidFill>
            </a:endParaRPr>
          </a:p>
        </p:txBody>
      </p:sp>
      <p:sp>
        <p:nvSpPr>
          <p:cNvPr id="16" name="TextBox 15">
            <a:extLst>
              <a:ext uri="{FF2B5EF4-FFF2-40B4-BE49-F238E27FC236}">
                <a16:creationId xmlns:a16="http://schemas.microsoft.com/office/drawing/2014/main" id="{E5B131F2-ACE9-D2E1-0A19-89C2474B455E}"/>
              </a:ext>
            </a:extLst>
          </p:cNvPr>
          <p:cNvSpPr txBox="1"/>
          <p:nvPr/>
        </p:nvSpPr>
        <p:spPr>
          <a:xfrm>
            <a:off x="463550" y="3398838"/>
            <a:ext cx="11185525" cy="2185214"/>
          </a:xfrm>
          <a:prstGeom prst="rect">
            <a:avLst/>
          </a:prstGeom>
          <a:noFill/>
        </p:spPr>
        <p:txBody>
          <a:bodyPr>
            <a:spAutoFit/>
          </a:bodyPr>
          <a:lstStyle/>
          <a:p>
            <a:pPr marL="342900" indent="-342900" algn="just">
              <a:buFont typeface="Arial" panose="020B0604020202020204" pitchFamily="34" charset="0"/>
              <a:buChar char="•"/>
              <a:defRPr/>
            </a:pPr>
            <a:r>
              <a:rPr lang="en-US" sz="2200" dirty="0">
                <a:latin typeface="Calibri (Body)"/>
              </a:rPr>
              <a:t>Objective:- </a:t>
            </a:r>
            <a:r>
              <a:rPr lang="en-US" sz="2400" dirty="0"/>
              <a:t>Builds a BERT-based system that leverages various textual features for detecting bullying behavior on social media. Focuses on nuanced language.</a:t>
            </a:r>
            <a:endParaRPr lang="en-US" sz="2200" dirty="0">
              <a:latin typeface="Calibri (Body)"/>
            </a:endParaRPr>
          </a:p>
          <a:p>
            <a:pPr marL="342900" indent="-342900" algn="just">
              <a:buFont typeface="Arial" panose="020B0604020202020204" pitchFamily="34" charset="0"/>
              <a:buChar char="•"/>
              <a:defRPr/>
            </a:pPr>
            <a:endParaRPr lang="en-US" sz="2200" dirty="0">
              <a:latin typeface="Calibri (Body)"/>
            </a:endParaRPr>
          </a:p>
          <a:p>
            <a:pPr marL="342900" indent="-342900" algn="just">
              <a:buFont typeface="Arial" panose="020B0604020202020204" pitchFamily="34" charset="0"/>
              <a:buChar char="•"/>
              <a:defRPr/>
            </a:pPr>
            <a:r>
              <a:rPr lang="en-US" sz="2200" dirty="0">
                <a:latin typeface="Calibri (Body)"/>
              </a:rPr>
              <a:t>Research outcomes:- The proposed ML model achieves near-perfect accuracy in cancer classification across different tumor types, demonstrating its potential for early cancer diagnosis.</a:t>
            </a:r>
          </a:p>
        </p:txBody>
      </p:sp>
      <p:graphicFrame>
        <p:nvGraphicFramePr>
          <p:cNvPr id="2" name="Table 1">
            <a:extLst>
              <a:ext uri="{FF2B5EF4-FFF2-40B4-BE49-F238E27FC236}">
                <a16:creationId xmlns:a16="http://schemas.microsoft.com/office/drawing/2014/main" id="{28FE164D-2B8C-BBF7-B724-D606D3FA8A65}"/>
              </a:ext>
            </a:extLst>
          </p:cNvPr>
          <p:cNvGraphicFramePr>
            <a:graphicFrameLocks noGrp="1"/>
          </p:cNvGraphicFramePr>
          <p:nvPr>
            <p:extLst>
              <p:ext uri="{D42A27DB-BD31-4B8C-83A1-F6EECF244321}">
                <p14:modId xmlns:p14="http://schemas.microsoft.com/office/powerpoint/2010/main" val="2071421334"/>
              </p:ext>
            </p:extLst>
          </p:nvPr>
        </p:nvGraphicFramePr>
        <p:xfrm>
          <a:off x="519113" y="1228725"/>
          <a:ext cx="10869613" cy="2011390"/>
        </p:xfrm>
        <a:graphic>
          <a:graphicData uri="http://schemas.openxmlformats.org/drawingml/2006/table">
            <a:tbl>
              <a:tblPr firstRow="1" bandRow="1">
                <a:tableStyleId>{5C22544A-7EE6-4342-B048-85BDC9FD1C3A}</a:tableStyleId>
              </a:tblPr>
              <a:tblGrid>
                <a:gridCol w="977178">
                  <a:extLst>
                    <a:ext uri="{9D8B030D-6E8A-4147-A177-3AD203B41FA5}">
                      <a16:colId xmlns:a16="http://schemas.microsoft.com/office/drawing/2014/main" val="20000"/>
                    </a:ext>
                  </a:extLst>
                </a:gridCol>
                <a:gridCol w="5037511">
                  <a:extLst>
                    <a:ext uri="{9D8B030D-6E8A-4147-A177-3AD203B41FA5}">
                      <a16:colId xmlns:a16="http://schemas.microsoft.com/office/drawing/2014/main" val="20001"/>
                    </a:ext>
                  </a:extLst>
                </a:gridCol>
                <a:gridCol w="3176879">
                  <a:extLst>
                    <a:ext uri="{9D8B030D-6E8A-4147-A177-3AD203B41FA5}">
                      <a16:colId xmlns:a16="http://schemas.microsoft.com/office/drawing/2014/main" val="20002"/>
                    </a:ext>
                  </a:extLst>
                </a:gridCol>
                <a:gridCol w="1678045">
                  <a:extLst>
                    <a:ext uri="{9D8B030D-6E8A-4147-A177-3AD203B41FA5}">
                      <a16:colId xmlns:a16="http://schemas.microsoft.com/office/drawing/2014/main" val="20003"/>
                    </a:ext>
                  </a:extLst>
                </a:gridCol>
              </a:tblGrid>
              <a:tr h="822820">
                <a:tc>
                  <a:txBody>
                    <a:bodyPr/>
                    <a:lstStyle/>
                    <a:p>
                      <a:pPr marL="0" marR="0" lvl="0" indent="0" algn="l" rtl="0">
                        <a:spcBef>
                          <a:spcPts val="0"/>
                        </a:spcBef>
                        <a:spcAft>
                          <a:spcPts val="0"/>
                        </a:spcAft>
                        <a:buNone/>
                      </a:pPr>
                      <a:r>
                        <a:rPr lang="en-US" sz="2400" dirty="0">
                          <a:latin typeface="+mn-lt"/>
                          <a:cs typeface="Times New Roman" panose="02020603050405020304" pitchFamily="18" charset="0"/>
                        </a:rPr>
                        <a:t>Sr. No.</a:t>
                      </a:r>
                      <a:endParaRPr sz="2400" dirty="0">
                        <a:latin typeface="+mn-lt"/>
                        <a:cs typeface="Times New Roman" panose="02020603050405020304" pitchFamily="18" charset="0"/>
                      </a:endParaRPr>
                    </a:p>
                  </a:txBody>
                  <a:tcPr marL="91454" marR="91454" marT="45650" marB="45650"/>
                </a:tc>
                <a:tc>
                  <a:txBody>
                    <a:bodyPr/>
                    <a:lstStyle/>
                    <a:p>
                      <a:pPr marL="0" marR="0" lvl="0" indent="0" algn="l" rtl="0">
                        <a:spcBef>
                          <a:spcPts val="0"/>
                        </a:spcBef>
                        <a:spcAft>
                          <a:spcPts val="0"/>
                        </a:spcAft>
                        <a:buNone/>
                      </a:pPr>
                      <a:r>
                        <a:rPr lang="en-US" sz="2400" dirty="0">
                          <a:latin typeface="+mn-lt"/>
                          <a:cs typeface="Times New Roman" panose="02020603050405020304" pitchFamily="18" charset="0"/>
                        </a:rPr>
                        <a:t>Paper Title</a:t>
                      </a:r>
                      <a:endParaRPr sz="2400" dirty="0">
                        <a:latin typeface="+mn-lt"/>
                        <a:cs typeface="Times New Roman" panose="02020603050405020304" pitchFamily="18" charset="0"/>
                      </a:endParaRPr>
                    </a:p>
                  </a:txBody>
                  <a:tcPr marL="91454" marR="91454" marT="45650" marB="45650"/>
                </a:tc>
                <a:tc>
                  <a:txBody>
                    <a:bodyPr/>
                    <a:lstStyle/>
                    <a:p>
                      <a:pPr marL="0" marR="0" lvl="0" indent="0" algn="l" rtl="0">
                        <a:spcBef>
                          <a:spcPts val="0"/>
                        </a:spcBef>
                        <a:spcAft>
                          <a:spcPts val="0"/>
                        </a:spcAft>
                        <a:buNone/>
                      </a:pPr>
                      <a:r>
                        <a:rPr lang="en-US" sz="2400" dirty="0">
                          <a:latin typeface="+mn-lt"/>
                          <a:cs typeface="Times New Roman" panose="02020603050405020304" pitchFamily="18" charset="0"/>
                        </a:rPr>
                        <a:t>Publication</a:t>
                      </a:r>
                      <a:endParaRPr sz="2400" dirty="0">
                        <a:latin typeface="+mn-lt"/>
                        <a:cs typeface="Times New Roman" panose="02020603050405020304" pitchFamily="18" charset="0"/>
                      </a:endParaRPr>
                    </a:p>
                  </a:txBody>
                  <a:tcPr marL="91454" marR="91454" marT="45650" marB="45650"/>
                </a:tc>
                <a:tc>
                  <a:txBody>
                    <a:bodyPr/>
                    <a:lstStyle/>
                    <a:p>
                      <a:pPr marL="0" marR="0" lvl="0" indent="0" algn="l" rtl="0">
                        <a:spcBef>
                          <a:spcPts val="0"/>
                        </a:spcBef>
                        <a:spcAft>
                          <a:spcPts val="0"/>
                        </a:spcAft>
                        <a:buNone/>
                      </a:pPr>
                      <a:r>
                        <a:rPr lang="en-US" sz="2400" dirty="0">
                          <a:latin typeface="+mn-lt"/>
                          <a:cs typeface="Times New Roman" panose="02020603050405020304" pitchFamily="18" charset="0"/>
                        </a:rPr>
                        <a:t>Year</a:t>
                      </a:r>
                      <a:endParaRPr sz="2400" dirty="0">
                        <a:latin typeface="+mn-lt"/>
                        <a:cs typeface="Times New Roman" panose="02020603050405020304" pitchFamily="18" charset="0"/>
                      </a:endParaRPr>
                    </a:p>
                  </a:txBody>
                  <a:tcPr marL="91454" marR="91454" marT="45650" marB="45650"/>
                </a:tc>
                <a:extLst>
                  <a:ext uri="{0D108BD9-81ED-4DB2-BD59-A6C34878D82A}">
                    <a16:rowId xmlns:a16="http://schemas.microsoft.com/office/drawing/2014/main" val="10000"/>
                  </a:ext>
                </a:extLst>
              </a:tr>
              <a:tr h="1188543">
                <a:tc>
                  <a:txBody>
                    <a:bodyPr/>
                    <a:lstStyle/>
                    <a:p>
                      <a:pPr algn="ctr"/>
                      <a:r>
                        <a:rPr lang="en-US" sz="2400" dirty="0">
                          <a:latin typeface="+mn-lt"/>
                          <a:cs typeface="Times New Roman" panose="02020603050405020304" pitchFamily="18" charset="0"/>
                        </a:rPr>
                        <a:t>5.</a:t>
                      </a:r>
                      <a:endParaRPr lang="en-IN" sz="2400" dirty="0">
                        <a:latin typeface="+mn-lt"/>
                        <a:cs typeface="Times New Roman" panose="02020603050405020304" pitchFamily="18" charset="0"/>
                      </a:endParaRPr>
                    </a:p>
                  </a:txBody>
                  <a:tcPr marL="91444" marR="91444" marT="45645" marB="4564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Cyberbullying Detection Using BERT and Feature Extraction</a:t>
                      </a:r>
                      <a:endParaRPr lang="en-US" sz="3200" b="0" i="0" kern="1200" dirty="0">
                        <a:solidFill>
                          <a:schemeClr val="dk1"/>
                        </a:solidFill>
                        <a:effectLst/>
                        <a:latin typeface="+mn-lt"/>
                        <a:ea typeface="+mn-ea"/>
                        <a:cs typeface="+mn-cs"/>
                      </a:endParaRPr>
                    </a:p>
                  </a:txBody>
                  <a:tcPr marL="91444" marR="91444" marT="45645" marB="4564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mn-lt"/>
                          <a:cs typeface="Times New Roman" panose="02020603050405020304" pitchFamily="18" charset="0"/>
                        </a:rPr>
                        <a:t> </a:t>
                      </a:r>
                      <a:r>
                        <a:rPr lang="en-US" sz="2400" dirty="0"/>
                        <a:t>ITM Web of Conferences (ICACC 2021)</a:t>
                      </a:r>
                      <a:endParaRPr lang="en-IN" sz="2400" dirty="0">
                        <a:latin typeface="+mn-lt"/>
                        <a:cs typeface="Times New Roman" panose="02020603050405020304" pitchFamily="18" charset="0"/>
                      </a:endParaRPr>
                    </a:p>
                  </a:txBody>
                  <a:tcPr marL="91444" marR="91444" marT="45645" marB="45645"/>
                </a:tc>
                <a:tc>
                  <a:txBody>
                    <a:bodyPr/>
                    <a:lstStyle/>
                    <a:p>
                      <a:r>
                        <a:rPr lang="en-IN" sz="2400" dirty="0"/>
                        <a:t>2021</a:t>
                      </a:r>
                      <a:endParaRPr lang="en-IN" sz="2400" dirty="0">
                        <a:latin typeface="+mn-lt"/>
                        <a:cs typeface="Times New Roman" panose="02020603050405020304" pitchFamily="18" charset="0"/>
                      </a:endParaRPr>
                    </a:p>
                  </a:txBody>
                  <a:tcPr marL="91444" marR="91444" marT="45645" marB="45645"/>
                </a:tc>
                <a:extLst>
                  <a:ext uri="{0D108BD9-81ED-4DB2-BD59-A6C34878D82A}">
                    <a16:rowId xmlns:a16="http://schemas.microsoft.com/office/drawing/2014/main" val="10001"/>
                  </a:ext>
                </a:extLst>
              </a:tr>
            </a:tbl>
          </a:graphicData>
        </a:graphic>
      </p:graphicFrame>
      <p:sp>
        <p:nvSpPr>
          <p:cNvPr id="3" name="Rectangle 1">
            <a:extLst>
              <a:ext uri="{FF2B5EF4-FFF2-40B4-BE49-F238E27FC236}">
                <a16:creationId xmlns:a16="http://schemas.microsoft.com/office/drawing/2014/main" id="{C8D55174-8883-4F04-CDB8-835DA297B36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BERT showed strong contextual understanding and accuracy. Feature extraction enhanced precision in distinguishing offensive content.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C5EB281-9609-F22C-086C-3269AF463593}"/>
              </a:ext>
            </a:extLst>
          </p:cNvPr>
          <p:cNvSpPr/>
          <p:nvPr/>
        </p:nvSpPr>
        <p:spPr>
          <a:xfrm>
            <a:off x="9525" y="6407150"/>
            <a:ext cx="12192000" cy="447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solidFill>
                <a:schemeClr val="accent1"/>
              </a:solidFill>
            </a:endParaRPr>
          </a:p>
        </p:txBody>
      </p:sp>
      <p:sp>
        <p:nvSpPr>
          <p:cNvPr id="24579" name="Footer Placeholder 4">
            <a:extLst>
              <a:ext uri="{FF2B5EF4-FFF2-40B4-BE49-F238E27FC236}">
                <a16:creationId xmlns:a16="http://schemas.microsoft.com/office/drawing/2014/main" id="{9E23FDC7-EC8C-6F4E-E6AE-F4FCEC8876CA}"/>
              </a:ext>
            </a:extLst>
          </p:cNvPr>
          <p:cNvSpPr>
            <a:spLocks noGrp="1" noChangeArrowheads="1"/>
          </p:cNvSpPr>
          <p:nvPr>
            <p:ph type="ftr" sz="quarter" idx="11"/>
          </p:nvPr>
        </p:nvSpPr>
        <p:spPr bwMode="auto">
          <a:xfrm>
            <a:off x="4038600" y="6459538"/>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r>
              <a:rPr lang="en-IN" altLang="en-US" sz="1600" dirty="0">
                <a:solidFill>
                  <a:schemeClr val="bg1"/>
                </a:solidFill>
              </a:rPr>
              <a:t>Academic Year - 2021-22</a:t>
            </a:r>
            <a:endParaRPr lang="en-US" altLang="en-US" sz="1600" dirty="0">
              <a:solidFill>
                <a:schemeClr val="bg1"/>
              </a:solidFill>
            </a:endParaRPr>
          </a:p>
        </p:txBody>
      </p:sp>
      <p:sp>
        <p:nvSpPr>
          <p:cNvPr id="24580" name="Slide Number Placeholder 5">
            <a:extLst>
              <a:ext uri="{FF2B5EF4-FFF2-40B4-BE49-F238E27FC236}">
                <a16:creationId xmlns:a16="http://schemas.microsoft.com/office/drawing/2014/main" id="{E2460DBE-688A-091F-6C31-833D4741EDB3}"/>
              </a:ext>
            </a:extLst>
          </p:cNvPr>
          <p:cNvSpPr>
            <a:spLocks noGrp="1" noChangeArrowheads="1"/>
          </p:cNvSpPr>
          <p:nvPr>
            <p:ph type="sldNum" sz="quarter" idx="12"/>
          </p:nvPr>
        </p:nvSpPr>
        <p:spPr bwMode="auto">
          <a:xfrm>
            <a:off x="9244013" y="64452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fontAlgn="base">
              <a:lnSpc>
                <a:spcPct val="100000"/>
              </a:lnSpc>
              <a:spcBef>
                <a:spcPct val="0"/>
              </a:spcBef>
              <a:spcAft>
                <a:spcPct val="0"/>
              </a:spcAft>
              <a:buFontTx/>
              <a:buNone/>
            </a:pPr>
            <a:fld id="{53F93B66-5E33-4137-B709-73DE54970ACD}" type="slidenum">
              <a:rPr lang="en-US" altLang="en-US" sz="1600" smtClean="0">
                <a:solidFill>
                  <a:schemeClr val="bg1"/>
                </a:solidFill>
              </a:rPr>
              <a:pPr fontAlgn="base">
                <a:lnSpc>
                  <a:spcPct val="100000"/>
                </a:lnSpc>
                <a:spcBef>
                  <a:spcPct val="0"/>
                </a:spcBef>
                <a:spcAft>
                  <a:spcPct val="0"/>
                </a:spcAft>
                <a:buFontTx/>
                <a:buNone/>
              </a:pPr>
              <a:t>9</a:t>
            </a:fld>
            <a:endParaRPr lang="en-US" altLang="en-US" sz="1600">
              <a:solidFill>
                <a:schemeClr val="bg1"/>
              </a:solidFill>
            </a:endParaRPr>
          </a:p>
        </p:txBody>
      </p:sp>
      <p:sp>
        <p:nvSpPr>
          <p:cNvPr id="11" name="Rectangle 10">
            <a:extLst>
              <a:ext uri="{FF2B5EF4-FFF2-40B4-BE49-F238E27FC236}">
                <a16:creationId xmlns:a16="http://schemas.microsoft.com/office/drawing/2014/main" id="{79FA2363-470A-48E2-FA61-55A58502D7E2}"/>
              </a:ext>
            </a:extLst>
          </p:cNvPr>
          <p:cNvSpPr/>
          <p:nvPr/>
        </p:nvSpPr>
        <p:spPr>
          <a:xfrm>
            <a:off x="0" y="-14288"/>
            <a:ext cx="12192000" cy="3921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24582" name="TextBox 12">
            <a:extLst>
              <a:ext uri="{FF2B5EF4-FFF2-40B4-BE49-F238E27FC236}">
                <a16:creationId xmlns:a16="http://schemas.microsoft.com/office/drawing/2014/main" id="{91A32FE8-D188-C64E-B33B-5B2FD3F83320}"/>
              </a:ext>
            </a:extLst>
          </p:cNvPr>
          <p:cNvSpPr txBox="1">
            <a:spLocks noChangeArrowheads="1"/>
          </p:cNvSpPr>
          <p:nvPr/>
        </p:nvSpPr>
        <p:spPr bwMode="auto">
          <a:xfrm>
            <a:off x="361950" y="452438"/>
            <a:ext cx="114871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3000" b="1">
                <a:solidFill>
                  <a:schemeClr val="accent1"/>
                </a:solidFill>
              </a:rPr>
              <a:t>Comparative Analysis</a:t>
            </a:r>
          </a:p>
        </p:txBody>
      </p:sp>
      <p:cxnSp>
        <p:nvCxnSpPr>
          <p:cNvPr id="18" name="Straight Connector 17">
            <a:extLst>
              <a:ext uri="{FF2B5EF4-FFF2-40B4-BE49-F238E27FC236}">
                <a16:creationId xmlns:a16="http://schemas.microsoft.com/office/drawing/2014/main" id="{A5A4C24B-20F0-47F0-A1FE-2449B10EDBE1}"/>
              </a:ext>
            </a:extLst>
          </p:cNvPr>
          <p:cNvCxnSpPr>
            <a:cxnSpLocks/>
          </p:cNvCxnSpPr>
          <p:nvPr/>
        </p:nvCxnSpPr>
        <p:spPr>
          <a:xfrm>
            <a:off x="9525" y="1050925"/>
            <a:ext cx="12182475" cy="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4584" name="Footer Placeholder 4">
            <a:extLst>
              <a:ext uri="{FF2B5EF4-FFF2-40B4-BE49-F238E27FC236}">
                <a16:creationId xmlns:a16="http://schemas.microsoft.com/office/drawing/2014/main" id="{F47659EC-96C7-68B3-D33D-A4157425D836}"/>
              </a:ext>
            </a:extLst>
          </p:cNvPr>
          <p:cNvSpPr txBox="1">
            <a:spLocks noChangeArrowheads="1"/>
          </p:cNvSpPr>
          <p:nvPr/>
        </p:nvSpPr>
        <p:spPr bwMode="auto">
          <a:xfrm>
            <a:off x="61913" y="646430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1600">
                <a:solidFill>
                  <a:schemeClr val="bg1"/>
                </a:solidFill>
              </a:rPr>
              <a:t>Enrollment No: </a:t>
            </a:r>
            <a:endParaRPr lang="en-US" altLang="en-US" sz="1600">
              <a:solidFill>
                <a:schemeClr val="bg1"/>
              </a:solidFill>
            </a:endParaRPr>
          </a:p>
        </p:txBody>
      </p:sp>
      <p:graphicFrame>
        <p:nvGraphicFramePr>
          <p:cNvPr id="13" name="Table 8">
            <a:extLst>
              <a:ext uri="{FF2B5EF4-FFF2-40B4-BE49-F238E27FC236}">
                <a16:creationId xmlns:a16="http://schemas.microsoft.com/office/drawing/2014/main" id="{4677EB0E-2171-0D07-7656-AC8773856B29}"/>
              </a:ext>
            </a:extLst>
          </p:cNvPr>
          <p:cNvGraphicFramePr>
            <a:graphicFrameLocks noGrp="1"/>
          </p:cNvGraphicFramePr>
          <p:nvPr>
            <p:extLst>
              <p:ext uri="{D42A27DB-BD31-4B8C-83A1-F6EECF244321}">
                <p14:modId xmlns:p14="http://schemas.microsoft.com/office/powerpoint/2010/main" val="3665752646"/>
              </p:ext>
            </p:extLst>
          </p:nvPr>
        </p:nvGraphicFramePr>
        <p:xfrm>
          <a:off x="361950" y="1824826"/>
          <a:ext cx="11625264" cy="4146604"/>
        </p:xfrm>
        <a:graphic>
          <a:graphicData uri="http://schemas.openxmlformats.org/drawingml/2006/table">
            <a:tbl>
              <a:tblPr firstRow="1" bandRow="1">
                <a:tableStyleId>{5C22544A-7EE6-4342-B048-85BDC9FD1C3A}</a:tableStyleId>
              </a:tblPr>
              <a:tblGrid>
                <a:gridCol w="1001337">
                  <a:extLst>
                    <a:ext uri="{9D8B030D-6E8A-4147-A177-3AD203B41FA5}">
                      <a16:colId xmlns:a16="http://schemas.microsoft.com/office/drawing/2014/main" val="20000"/>
                    </a:ext>
                  </a:extLst>
                </a:gridCol>
                <a:gridCol w="2497529">
                  <a:extLst>
                    <a:ext uri="{9D8B030D-6E8A-4147-A177-3AD203B41FA5}">
                      <a16:colId xmlns:a16="http://schemas.microsoft.com/office/drawing/2014/main" val="20001"/>
                    </a:ext>
                  </a:extLst>
                </a:gridCol>
                <a:gridCol w="3950332">
                  <a:extLst>
                    <a:ext uri="{9D8B030D-6E8A-4147-A177-3AD203B41FA5}">
                      <a16:colId xmlns:a16="http://schemas.microsoft.com/office/drawing/2014/main" val="20002"/>
                    </a:ext>
                  </a:extLst>
                </a:gridCol>
                <a:gridCol w="4176066">
                  <a:extLst>
                    <a:ext uri="{9D8B030D-6E8A-4147-A177-3AD203B41FA5}">
                      <a16:colId xmlns:a16="http://schemas.microsoft.com/office/drawing/2014/main" val="20003"/>
                    </a:ext>
                  </a:extLst>
                </a:gridCol>
              </a:tblGrid>
              <a:tr h="365024">
                <a:tc>
                  <a:txBody>
                    <a:bodyPr/>
                    <a:lstStyle/>
                    <a:p>
                      <a:r>
                        <a:rPr lang="en-US" sz="2000" dirty="0">
                          <a:latin typeface="+mn-lt"/>
                          <a:cs typeface="Times New Roman" panose="02020603050405020304" pitchFamily="18" charset="0"/>
                        </a:rPr>
                        <a:t>Sr No.</a:t>
                      </a:r>
                      <a:endParaRPr lang="en-IN" sz="2000" dirty="0">
                        <a:latin typeface="+mn-lt"/>
                        <a:cs typeface="Times New Roman" panose="02020603050405020304" pitchFamily="18" charset="0"/>
                      </a:endParaRPr>
                    </a:p>
                  </a:txBody>
                  <a:tcPr marT="45744" marB="45744"/>
                </a:tc>
                <a:tc>
                  <a:txBody>
                    <a:bodyPr/>
                    <a:lstStyle/>
                    <a:p>
                      <a:pPr algn="ctr"/>
                      <a:r>
                        <a:rPr lang="en-US" sz="2000" dirty="0">
                          <a:latin typeface="+mn-lt"/>
                          <a:cs typeface="Times New Roman" panose="02020603050405020304" pitchFamily="18" charset="0"/>
                        </a:rPr>
                        <a:t>Paper Title</a:t>
                      </a:r>
                      <a:endParaRPr lang="en-IN" sz="2000" dirty="0">
                        <a:latin typeface="+mn-lt"/>
                        <a:cs typeface="Times New Roman" panose="02020603050405020304" pitchFamily="18" charset="0"/>
                      </a:endParaRPr>
                    </a:p>
                  </a:txBody>
                  <a:tcPr marT="45744" marB="45744"/>
                </a:tc>
                <a:tc>
                  <a:txBody>
                    <a:bodyPr/>
                    <a:lstStyle/>
                    <a:p>
                      <a:pPr algn="ctr"/>
                      <a:r>
                        <a:rPr lang="en-US" sz="2000" dirty="0">
                          <a:latin typeface="+mn-lt"/>
                          <a:cs typeface="Times New Roman" panose="02020603050405020304" pitchFamily="18" charset="0"/>
                        </a:rPr>
                        <a:t>Model/Method</a:t>
                      </a:r>
                      <a:endParaRPr lang="en-IN" sz="2000" dirty="0">
                        <a:latin typeface="+mn-lt"/>
                        <a:cs typeface="Times New Roman" panose="02020603050405020304" pitchFamily="18" charset="0"/>
                      </a:endParaRPr>
                    </a:p>
                  </a:txBody>
                  <a:tcPr marT="45744" marB="45744"/>
                </a:tc>
                <a:tc>
                  <a:txBody>
                    <a:bodyPr/>
                    <a:lstStyle/>
                    <a:p>
                      <a:pPr algn="ctr"/>
                      <a:r>
                        <a:rPr lang="en-US" sz="2000" dirty="0">
                          <a:latin typeface="+mn-lt"/>
                          <a:cs typeface="Times New Roman" panose="02020603050405020304" pitchFamily="18" charset="0"/>
                        </a:rPr>
                        <a:t>Finding/Findings</a:t>
                      </a:r>
                      <a:endParaRPr lang="en-IN" sz="2000" dirty="0">
                        <a:latin typeface="+mn-lt"/>
                        <a:cs typeface="Times New Roman" panose="02020603050405020304" pitchFamily="18" charset="0"/>
                      </a:endParaRPr>
                    </a:p>
                  </a:txBody>
                  <a:tcPr marT="45744" marB="45744"/>
                </a:tc>
                <a:extLst>
                  <a:ext uri="{0D108BD9-81ED-4DB2-BD59-A6C34878D82A}">
                    <a16:rowId xmlns:a16="http://schemas.microsoft.com/office/drawing/2014/main" val="10000"/>
                  </a:ext>
                </a:extLst>
              </a:tr>
              <a:tr h="2012956">
                <a:tc>
                  <a:txBody>
                    <a:bodyPr/>
                    <a:lstStyle/>
                    <a:p>
                      <a:pPr algn="ctr"/>
                      <a:r>
                        <a:rPr lang="en-US" sz="2000" dirty="0">
                          <a:latin typeface="Calibri (Body)"/>
                          <a:cs typeface="Times New Roman" panose="02020603050405020304" pitchFamily="18" charset="0"/>
                        </a:rPr>
                        <a:t>1.</a:t>
                      </a:r>
                      <a:endParaRPr lang="en-IN" sz="2000" dirty="0">
                        <a:latin typeface="Calibri (Body)"/>
                        <a:cs typeface="Times New Roman" panose="02020603050405020304" pitchFamily="18" charset="0"/>
                      </a:endParaRPr>
                    </a:p>
                  </a:txBody>
                  <a:tcPr marT="45735" marB="4573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1" dirty="0"/>
                        <a:t>Cyberbullying Detection Using Deep Learning Technique</a:t>
                      </a:r>
                      <a:r>
                        <a:rPr lang="en-US" sz="2000" dirty="0">
                          <a:latin typeface="+mn-lt"/>
                          <a:cs typeface="Times New Roman" panose="02020603050405020304" pitchFamily="18" charset="0"/>
                        </a:rPr>
                        <a:t>.</a:t>
                      </a:r>
                      <a:endParaRPr lang="en-IN" sz="2000" dirty="0">
                        <a:latin typeface="+mn-lt"/>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2000" dirty="0">
                        <a:latin typeface="+mn-lt"/>
                        <a:cs typeface="Times New Roman" panose="02020603050405020304" pitchFamily="18" charset="0"/>
                      </a:endParaRPr>
                    </a:p>
                    <a:p>
                      <a:endParaRPr lang="en-US" sz="2000" dirty="0">
                        <a:latin typeface="Calibri (Body)"/>
                        <a:cs typeface="Times New Roman" panose="02020603050405020304" pitchFamily="18" charset="0"/>
                      </a:endParaRPr>
                    </a:p>
                  </a:txBody>
                  <a:tcPr marT="45735" marB="45735"/>
                </a:tc>
                <a:tc>
                  <a:txBody>
                    <a:bodyPr/>
                    <a:lstStyle/>
                    <a:p>
                      <a:pPr marL="285750" indent="-285750">
                        <a:buFont typeface="Arial" panose="020B0604020202020204" pitchFamily="34" charset="0"/>
                        <a:buChar char="•"/>
                      </a:pPr>
                      <a:r>
                        <a:rPr lang="en-IN" sz="2000" dirty="0"/>
                        <a:t>LSTM (Long Short-Term Memory)</a:t>
                      </a:r>
                    </a:p>
                    <a:p>
                      <a:pPr marL="342900" indent="-342900">
                        <a:buFont typeface="Arial" panose="020B0604020202020204" pitchFamily="34" charset="0"/>
                        <a:buChar char="•"/>
                      </a:pPr>
                      <a:r>
                        <a:rPr lang="en-US" sz="2000" dirty="0"/>
                        <a:t>Preprocessing of text data (tokenization, cleaning)</a:t>
                      </a:r>
                    </a:p>
                    <a:p>
                      <a:pPr marL="342900" indent="-342900">
                        <a:buFont typeface="Arial" panose="020B0604020202020204" pitchFamily="34" charset="0"/>
                        <a:buChar char="•"/>
                      </a:pPr>
                      <a:r>
                        <a:rPr lang="en-US" sz="2000" dirty="0"/>
                        <a:t>Word embedding (Word2Vec or similar)</a:t>
                      </a:r>
                    </a:p>
                    <a:p>
                      <a:pPr marL="0" indent="0">
                        <a:buFont typeface="Arial" panose="020B0604020202020204" pitchFamily="34" charset="0"/>
                        <a:buNone/>
                      </a:pPr>
                      <a:endParaRPr lang="en-IN" sz="2000" dirty="0">
                        <a:latin typeface="Calibri (Body)"/>
                        <a:cs typeface="Times New Roman" panose="02020603050405020304" pitchFamily="18" charset="0"/>
                      </a:endParaRPr>
                    </a:p>
                  </a:txBody>
                  <a:tcPr marT="45735" marB="45735"/>
                </a:tc>
                <a:tc>
                  <a:txBody>
                    <a:bodyPr/>
                    <a:lstStyle/>
                    <a:p>
                      <a:pPr marL="342900" indent="-342900">
                        <a:buFont typeface="Arial" panose="020B0604020202020204" pitchFamily="34" charset="0"/>
                        <a:buChar char="•"/>
                      </a:pPr>
                      <a:r>
                        <a:rPr lang="en-US" sz="2000" dirty="0"/>
                        <a:t>Preprocessing of text data (tokenization, cleaning)</a:t>
                      </a:r>
                    </a:p>
                    <a:p>
                      <a:pPr marL="342900" indent="-342900">
                        <a:buFont typeface="Arial" panose="020B0604020202020204" pitchFamily="34" charset="0"/>
                        <a:buChar char="•"/>
                      </a:pPr>
                      <a:r>
                        <a:rPr lang="en-US" sz="2000" dirty="0"/>
                        <a:t>Word embedding (Word2Vec or similar)</a:t>
                      </a:r>
                    </a:p>
                    <a:p>
                      <a:pPr marL="342900" indent="-342900">
                        <a:buFont typeface="Arial" panose="020B0604020202020204" pitchFamily="34" charset="0"/>
                        <a:buChar char="•"/>
                      </a:pPr>
                      <a:r>
                        <a:rPr lang="en-US" sz="2000" dirty="0"/>
                        <a:t>LSTM model training and evaluation using labeled datasets</a:t>
                      </a:r>
                    </a:p>
                  </a:txBody>
                  <a:tcPr marT="45735" marB="45735"/>
                </a:tc>
                <a:extLst>
                  <a:ext uri="{0D108BD9-81ED-4DB2-BD59-A6C34878D82A}">
                    <a16:rowId xmlns:a16="http://schemas.microsoft.com/office/drawing/2014/main" val="10001"/>
                  </a:ext>
                </a:extLst>
              </a:tr>
              <a:tr h="1157618">
                <a:tc>
                  <a:txBody>
                    <a:bodyPr/>
                    <a:lstStyle/>
                    <a:p>
                      <a:pPr algn="ctr"/>
                      <a:r>
                        <a:rPr lang="en-US" sz="2000" dirty="0">
                          <a:latin typeface="Calibri (Body)"/>
                          <a:cs typeface="Times New Roman" panose="02020603050405020304" pitchFamily="18" charset="0"/>
                        </a:rPr>
                        <a:t>2.</a:t>
                      </a:r>
                      <a:endParaRPr lang="en-IN" sz="2000" dirty="0">
                        <a:latin typeface="Calibri (Body)"/>
                        <a:cs typeface="Times New Roman" panose="02020603050405020304" pitchFamily="18" charset="0"/>
                      </a:endParaRPr>
                    </a:p>
                  </a:txBody>
                  <a:tcPr marT="45724" marB="45724"/>
                </a:tc>
                <a:tc>
                  <a:txBody>
                    <a:bodyPr/>
                    <a:lstStyle/>
                    <a:p>
                      <a:r>
                        <a:rPr lang="en-US" sz="2000" dirty="0"/>
                        <a:t>Cyberbullying Detection using Machine Learning Techniques</a:t>
                      </a:r>
                      <a:endParaRPr lang="en-US" sz="2000" b="0" i="0" kern="1200" dirty="0">
                        <a:solidFill>
                          <a:schemeClr val="dk1"/>
                        </a:solidFill>
                        <a:effectLst/>
                        <a:latin typeface="+mn-lt"/>
                        <a:ea typeface="+mn-ea"/>
                        <a:cs typeface="+mn-cs"/>
                      </a:endParaRPr>
                    </a:p>
                  </a:txBody>
                  <a:tcPr marT="45724" marB="45724"/>
                </a:tc>
                <a:tc>
                  <a:txBody>
                    <a:bodyPr/>
                    <a:lstStyle/>
                    <a:p>
                      <a:pPr marL="285750" indent="-285750">
                        <a:buFont typeface="Arial" panose="020B0604020202020204" pitchFamily="34" charset="0"/>
                        <a:buChar char="•"/>
                      </a:pPr>
                      <a:r>
                        <a:rPr lang="en-IN" dirty="0"/>
                        <a:t>Naive Bayes, Random Forest, SVM</a:t>
                      </a:r>
                    </a:p>
                    <a:p>
                      <a:pPr marL="285750" indent="-285750">
                        <a:buFont typeface="Arial" panose="020B0604020202020204" pitchFamily="34" charset="0"/>
                        <a:buChar char="•"/>
                      </a:pPr>
                      <a:r>
                        <a:rPr lang="en-US" dirty="0"/>
                        <a:t>Text data preprocessing</a:t>
                      </a:r>
                    </a:p>
                    <a:p>
                      <a:pPr marL="285750" indent="-285750">
                        <a:buFont typeface="Arial" panose="020B0604020202020204" pitchFamily="34" charset="0"/>
                        <a:buChar char="•"/>
                      </a:pPr>
                      <a:r>
                        <a:rPr lang="en-US" dirty="0"/>
                        <a:t>TF-IDF vectorization</a:t>
                      </a:r>
                    </a:p>
                    <a:p>
                      <a:pPr marL="285750" indent="-285750">
                        <a:buFont typeface="Arial" panose="020B0604020202020204" pitchFamily="34" charset="0"/>
                        <a:buChar char="•"/>
                      </a:pPr>
                      <a:r>
                        <a:rPr lang="en-US" dirty="0"/>
                        <a:t>Model training and testing on labeled data</a:t>
                      </a:r>
                    </a:p>
                    <a:p>
                      <a:endParaRPr lang="en-IN" dirty="0"/>
                    </a:p>
                  </a:txBody>
                  <a:tcPr/>
                </a:tc>
                <a:tc>
                  <a:txBody>
                    <a:bodyPr/>
                    <a:lstStyle/>
                    <a:p>
                      <a:pPr marL="342900" indent="-342900">
                        <a:buFont typeface="Arial" panose="020B0604020202020204" pitchFamily="34" charset="0"/>
                        <a:buChar char="•"/>
                      </a:pPr>
                      <a:r>
                        <a:rPr lang="en-US" sz="2000" dirty="0"/>
                        <a:t>SVM performed the best with 91% accuracy.</a:t>
                      </a:r>
                    </a:p>
                    <a:p>
                      <a:pPr marL="342900" indent="-342900">
                        <a:buFont typeface="Arial" panose="020B0604020202020204" pitchFamily="34" charset="0"/>
                        <a:buChar char="•"/>
                      </a:pPr>
                      <a:r>
                        <a:rPr lang="en-US" sz="2000" dirty="0"/>
                        <a:t>Naive Bayes and Random Forest had lower accuracy comparatively.</a:t>
                      </a:r>
                    </a:p>
                  </a:txBody>
                  <a:tcPr marT="45724" marB="45724"/>
                </a:tc>
                <a:extLst>
                  <a:ext uri="{0D108BD9-81ED-4DB2-BD59-A6C34878D82A}">
                    <a16:rowId xmlns:a16="http://schemas.microsoft.com/office/drawing/2014/main" val="10002"/>
                  </a:ext>
                </a:extLst>
              </a:tr>
            </a:tbl>
          </a:graphicData>
        </a:graphic>
      </p:graphicFrame>
      <p:sp>
        <p:nvSpPr>
          <p:cNvPr id="24607" name="TextBox 11">
            <a:extLst>
              <a:ext uri="{FF2B5EF4-FFF2-40B4-BE49-F238E27FC236}">
                <a16:creationId xmlns:a16="http://schemas.microsoft.com/office/drawing/2014/main" id="{0C28A539-7AED-4B32-CFFC-EE82D4C800C1}"/>
              </a:ext>
            </a:extLst>
          </p:cNvPr>
          <p:cNvSpPr txBox="1">
            <a:spLocks noChangeArrowheads="1"/>
          </p:cNvSpPr>
          <p:nvPr/>
        </p:nvSpPr>
        <p:spPr bwMode="auto">
          <a:xfrm>
            <a:off x="2659063" y="1192213"/>
            <a:ext cx="6100762"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defTabSz="914400" eaLnBrk="1" hangingPunct="1">
              <a:buFontTx/>
              <a:buNone/>
            </a:pPr>
            <a:r>
              <a:rPr lang="en-US" altLang="en-US" sz="2400">
                <a:solidFill>
                  <a:srgbClr val="000000"/>
                </a:solidFill>
                <a:latin typeface="Calibri (Body)"/>
                <a:cs typeface="Times New Roman" panose="02020603050405020304" pitchFamily="18" charset="0"/>
              </a:rPr>
              <a:t>Table 1: Comparative Analysis Table</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20396</TotalTime>
  <Words>1951</Words>
  <Application>Microsoft Office PowerPoint</Application>
  <PresentationFormat>Widescreen</PresentationFormat>
  <Paragraphs>269</Paragraphs>
  <Slides>16</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(Body)</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access  control of different devices using advance port knocking technique</dc:title>
  <dc:creator>yami1</dc:creator>
  <cp:lastModifiedBy>Aniket Desai</cp:lastModifiedBy>
  <cp:revision>671</cp:revision>
  <dcterms:created xsi:type="dcterms:W3CDTF">2019-08-28T03:08:06Z</dcterms:created>
  <dcterms:modified xsi:type="dcterms:W3CDTF">2025-05-02T04:53:19Z</dcterms:modified>
</cp:coreProperties>
</file>