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6" r:id="rId2"/>
    <p:sldId id="257" r:id="rId3"/>
    <p:sldId id="258" r:id="rId4"/>
    <p:sldId id="259" r:id="rId5"/>
    <p:sldId id="260" r:id="rId6"/>
    <p:sldId id="268" r:id="rId7"/>
    <p:sldId id="269" r:id="rId8"/>
    <p:sldId id="261" r:id="rId9"/>
    <p:sldId id="266" r:id="rId10"/>
    <p:sldId id="262" r:id="rId11"/>
    <p:sldId id="263" r:id="rId12"/>
    <p:sldId id="264" r:id="rId13"/>
    <p:sldId id="270" r:id="rId14"/>
    <p:sldId id="265"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3B6DE8-89EB-4910-BE6E-A1D1FF0DA414}" type="datetimeFigureOut">
              <a:rPr lang="en-IN" smtClean="0"/>
              <a:t>26-09-2023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AF56BE-111F-4976-9862-9E8F85A671DB}" type="slidenum">
              <a:rPr lang="en-IN" smtClean="0"/>
              <a:t>‹#›</a:t>
            </a:fld>
            <a:endParaRPr lang="en-IN"/>
          </a:p>
        </p:txBody>
      </p:sp>
    </p:spTree>
    <p:extLst>
      <p:ext uri="{BB962C8B-B14F-4D97-AF65-F5344CB8AC3E}">
        <p14:creationId xmlns:p14="http://schemas.microsoft.com/office/powerpoint/2010/main" val="7150793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ED75D64-2596-4CD3-88B1-63A1A557245C}" type="datetimeFigureOut">
              <a:rPr lang="en-IN" smtClean="0"/>
              <a:t>26-09-2023</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18267924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ED75D64-2596-4CD3-88B1-63A1A557245C}" type="datetimeFigureOut">
              <a:rPr lang="en-IN" smtClean="0"/>
              <a:t>26-09-2023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42613820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D75D64-2596-4CD3-88B1-63A1A557245C}" type="datetimeFigureOut">
              <a:rPr lang="en-IN" smtClean="0"/>
              <a:t>26-09-2023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29555360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D75D64-2596-4CD3-88B1-63A1A557245C}" type="datetimeFigureOut">
              <a:rPr lang="en-IN" smtClean="0"/>
              <a:t>26-09-2023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15099420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D75D64-2596-4CD3-88B1-63A1A557245C}" type="datetimeFigureOut">
              <a:rPr lang="en-IN" smtClean="0"/>
              <a:t>26-09-2023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5474653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D75D64-2596-4CD3-88B1-63A1A557245C}" type="datetimeFigureOut">
              <a:rPr lang="en-IN" smtClean="0"/>
              <a:t>26-09-2023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37276043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D75D64-2596-4CD3-88B1-63A1A557245C}" type="datetimeFigureOut">
              <a:rPr lang="en-IN" smtClean="0"/>
              <a:t>26-09-2023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35433553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D75D64-2596-4CD3-88B1-63A1A557245C}" type="datetimeFigureOut">
              <a:rPr lang="en-IN" smtClean="0"/>
              <a:t>26-09-2023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8070384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D75D64-2596-4CD3-88B1-63A1A557245C}" type="datetimeFigureOut">
              <a:rPr lang="en-IN" smtClean="0"/>
              <a:t>26-09-2023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39842298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D75D64-2596-4CD3-88B1-63A1A557245C}" type="datetimeFigureOut">
              <a:rPr lang="en-IN" smtClean="0"/>
              <a:t>26-09-2023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4238815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D75D64-2596-4CD3-88B1-63A1A557245C}" type="datetimeFigureOut">
              <a:rPr lang="en-IN" smtClean="0"/>
              <a:t>26-09-2023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39841256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ED75D64-2596-4CD3-88B1-63A1A557245C}" type="datetimeFigureOut">
              <a:rPr lang="en-IN" smtClean="0"/>
              <a:t>26-09-2023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353473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ED75D64-2596-4CD3-88B1-63A1A557245C}" type="datetimeFigureOut">
              <a:rPr lang="en-IN" smtClean="0"/>
              <a:t>26-09-2023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9060131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ED75D64-2596-4CD3-88B1-63A1A557245C}" type="datetimeFigureOut">
              <a:rPr lang="en-IN" smtClean="0"/>
              <a:t>26-09-2023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13814589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D75D64-2596-4CD3-88B1-63A1A557245C}" type="datetimeFigureOut">
              <a:rPr lang="en-IN" smtClean="0"/>
              <a:t>26-09-2023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1677566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ED75D64-2596-4CD3-88B1-63A1A557245C}" type="datetimeFigureOut">
              <a:rPr lang="en-IN" smtClean="0"/>
              <a:t>26-09-2023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4440857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ED75D64-2596-4CD3-88B1-63A1A557245C}" type="datetimeFigureOut">
              <a:rPr lang="en-IN" smtClean="0"/>
              <a:t>26-09-2023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39407965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ED75D64-2596-4CD3-88B1-63A1A557245C}" type="datetimeFigureOut">
              <a:rPr lang="en-IN" smtClean="0"/>
              <a:t>26-09-2023</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F87B148-DC85-4EDB-ACA3-100B1D618A48}" type="slidenum">
              <a:rPr lang="en-IN" smtClean="0"/>
              <a:t>‹#›</a:t>
            </a:fld>
            <a:endParaRPr lang="en-IN"/>
          </a:p>
        </p:txBody>
      </p:sp>
    </p:spTree>
    <p:extLst>
      <p:ext uri="{BB962C8B-B14F-4D97-AF65-F5344CB8AC3E}">
        <p14:creationId xmlns:p14="http://schemas.microsoft.com/office/powerpoint/2010/main" val="370507384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8DDB9-DBBF-DC77-1AE3-8FF0BB4289B5}"/>
              </a:ext>
            </a:extLst>
          </p:cNvPr>
          <p:cNvSpPr>
            <a:spLocks noGrp="1"/>
          </p:cNvSpPr>
          <p:nvPr>
            <p:ph type="ctrTitle"/>
          </p:nvPr>
        </p:nvSpPr>
        <p:spPr>
          <a:xfrm>
            <a:off x="1369606" y="564887"/>
            <a:ext cx="9144000" cy="2985796"/>
          </a:xfrm>
        </p:spPr>
        <p:txBody>
          <a:bodyPr>
            <a:normAutofit fontScale="90000"/>
          </a:bodyPr>
          <a:lstStyle/>
          <a:p>
            <a:br>
              <a:rPr lang="en-IN" dirty="0"/>
            </a:br>
            <a:br>
              <a:rPr lang="en-IN" dirty="0"/>
            </a:br>
            <a:br>
              <a:rPr lang="en-IN" dirty="0"/>
            </a:br>
            <a:br>
              <a:rPr lang="en-IN" dirty="0"/>
            </a:br>
            <a:br>
              <a:rPr lang="en-IN" dirty="0"/>
            </a:br>
            <a:br>
              <a:rPr lang="en-IN" dirty="0"/>
            </a:br>
            <a:br>
              <a:rPr lang="en-IN" dirty="0"/>
            </a:br>
            <a:r>
              <a:rPr lang="en-IN" dirty="0"/>
              <a:t>1</a:t>
            </a:r>
            <a:r>
              <a:rPr lang="en-IN" sz="4900" dirty="0"/>
              <a:t> Project Presentation (KCS 753)</a:t>
            </a:r>
            <a:br>
              <a:rPr lang="en-IN" sz="4900" dirty="0"/>
            </a:br>
            <a:r>
              <a:rPr lang="en-IN" sz="4900" dirty="0"/>
              <a:t>(</a:t>
            </a:r>
            <a:r>
              <a:rPr lang="en-US" sz="4400" b="1" dirty="0"/>
              <a:t>Adaptive Online Platform For Enhanced Teaching and Learning</a:t>
            </a:r>
            <a:r>
              <a:rPr lang="en-IN" sz="4900" dirty="0"/>
              <a:t>)</a:t>
            </a:r>
          </a:p>
        </p:txBody>
      </p:sp>
      <p:sp>
        <p:nvSpPr>
          <p:cNvPr id="3" name="Subtitle 2">
            <a:extLst>
              <a:ext uri="{FF2B5EF4-FFF2-40B4-BE49-F238E27FC236}">
                <a16:creationId xmlns:a16="http://schemas.microsoft.com/office/drawing/2014/main" id="{46207054-A6EA-6CA8-C089-99868F853414}"/>
              </a:ext>
            </a:extLst>
          </p:cNvPr>
          <p:cNvSpPr>
            <a:spLocks noGrp="1"/>
          </p:cNvSpPr>
          <p:nvPr>
            <p:ph type="subTitle" idx="1"/>
          </p:nvPr>
        </p:nvSpPr>
        <p:spPr>
          <a:xfrm>
            <a:off x="7234131" y="4309403"/>
            <a:ext cx="4601310" cy="1655762"/>
          </a:xfrm>
        </p:spPr>
        <p:txBody>
          <a:bodyPr>
            <a:normAutofit fontScale="77500" lnSpcReduction="20000"/>
          </a:bodyPr>
          <a:lstStyle/>
          <a:p>
            <a:pPr algn="l"/>
            <a:r>
              <a:rPr lang="en-IN" dirty="0"/>
              <a:t>Guide Name: </a:t>
            </a:r>
            <a:r>
              <a:rPr lang="en-IN" dirty="0" err="1"/>
              <a:t>Dr.</a:t>
            </a:r>
            <a:r>
              <a:rPr lang="en-IN" dirty="0"/>
              <a:t> Gaurav Dubey</a:t>
            </a:r>
          </a:p>
          <a:p>
            <a:pPr algn="l"/>
            <a:r>
              <a:rPr lang="en-IN" dirty="0"/>
              <a:t>Project Members Name with Roll Number &amp; Section</a:t>
            </a:r>
          </a:p>
          <a:p>
            <a:pPr algn="l"/>
            <a:r>
              <a:rPr lang="en-IN" dirty="0"/>
              <a:t>    1.  </a:t>
            </a:r>
            <a:r>
              <a:rPr lang="en-IN" dirty="0" err="1"/>
              <a:t>Amod</a:t>
            </a:r>
            <a:r>
              <a:rPr lang="en-IN" dirty="0"/>
              <a:t> Katiyar (2000290120022)           (Sec-A) </a:t>
            </a:r>
          </a:p>
          <a:p>
            <a:pPr algn="l"/>
            <a:r>
              <a:rPr lang="en-IN" dirty="0"/>
              <a:t>    2.  Himanshu Kumar (2000290120076)   (Sec-B)</a:t>
            </a:r>
          </a:p>
          <a:p>
            <a:pPr algn="l"/>
            <a:r>
              <a:rPr lang="en-IN" dirty="0"/>
              <a:t>    3.  Aniket Bhardwaj (2000290120024)     (Sec-A)</a:t>
            </a:r>
          </a:p>
          <a:p>
            <a:pPr algn="l"/>
            <a:endParaRPr lang="en-IN" dirty="0"/>
          </a:p>
        </p:txBody>
      </p:sp>
      <p:pic>
        <p:nvPicPr>
          <p:cNvPr id="2049" name="Picture 1170367094" descr="A close-up of a stamp  Description automatically generated with low confidence">
            <a:extLst>
              <a:ext uri="{FF2B5EF4-FFF2-40B4-BE49-F238E27FC236}">
                <a16:creationId xmlns:a16="http://schemas.microsoft.com/office/drawing/2014/main" id="{9C1EB33F-6C7A-B47B-2E93-BD229C27DB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954" y="107687"/>
            <a:ext cx="1367367" cy="1246715"/>
          </a:xfrm>
          <a:prstGeom prst="rect">
            <a:avLst/>
          </a:prstGeom>
          <a:noFill/>
          <a:extLst>
            <a:ext uri="{909E8E84-426E-40DD-AFC4-6F175D3DCCD1}">
              <a14:hiddenFill xmlns:a14="http://schemas.microsoft.com/office/drawing/2010/main">
                <a:solidFill>
                  <a:srgbClr val="FFFFFF"/>
                </a:solidFill>
              </a14:hiddenFill>
            </a:ext>
          </a:extLst>
        </p:spPr>
      </p:pic>
      <p:pic>
        <p:nvPicPr>
          <p:cNvPr id="2050" name="image2.jpeg" descr="Logo, company name  Description automatically generated">
            <a:extLst>
              <a:ext uri="{FF2B5EF4-FFF2-40B4-BE49-F238E27FC236}">
                <a16:creationId xmlns:a16="http://schemas.microsoft.com/office/drawing/2014/main" id="{77C69760-3BB0-8C8D-F3D3-1717219739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66296" y="217141"/>
            <a:ext cx="1203406" cy="1119879"/>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3">
            <a:extLst>
              <a:ext uri="{FF2B5EF4-FFF2-40B4-BE49-F238E27FC236}">
                <a16:creationId xmlns:a16="http://schemas.microsoft.com/office/drawing/2014/main" id="{2D2E11FF-47D0-A19D-F7FA-3856276B5386}"/>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26960" tIns="22218" rIns="91440" bIns="0" numCol="1" anchor="ctr" anchorCtr="0" compatLnSpc="1">
            <a:prstTxWarp prst="textNoShape">
              <a:avLst/>
            </a:prstTxWarp>
            <a:spAutoFit/>
          </a:bodyPr>
          <a:lstStyle/>
          <a:p>
            <a:endParaRPr lang="en-IN"/>
          </a:p>
        </p:txBody>
      </p:sp>
      <p:sp>
        <p:nvSpPr>
          <p:cNvPr id="8" name="Rectangle 4">
            <a:extLst>
              <a:ext uri="{FF2B5EF4-FFF2-40B4-BE49-F238E27FC236}">
                <a16:creationId xmlns:a16="http://schemas.microsoft.com/office/drawing/2014/main" id="{47430BB7-426F-66D8-9DFD-8A2D28F878DC}"/>
              </a:ext>
            </a:extLst>
          </p:cNvPr>
          <p:cNvSpPr>
            <a:spLocks noChangeArrowheads="1"/>
          </p:cNvSpPr>
          <p:nvPr/>
        </p:nvSpPr>
        <p:spPr bwMode="auto">
          <a:xfrm>
            <a:off x="2013472" y="331858"/>
            <a:ext cx="8165057"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1" i="0" u="sng"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	</a:t>
            </a:r>
            <a:r>
              <a:rPr kumimoji="0" lang="en-US" altLang="en-US" sz="2000" b="1" i="0" u="sng"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KIET Group of Institutions, Ghaziabad	</a:t>
            </a:r>
            <a:endParaRPr kumimoji="0" lang="en-US" altLang="en-US" sz="2000" b="1" i="0" u="none" strike="noStrike" cap="none" normalizeH="0" baseline="0" dirty="0">
              <a:ln>
                <a:noFill/>
              </a:ln>
              <a:solidFill>
                <a:schemeClr val="tx1"/>
              </a:solidFill>
              <a:effectLst/>
              <a:ea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(An ISO – 9001: 2008 Certified &amp; ‘A+’ Grade accredited Institution by NAAC)</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400590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666D5-C72D-DE4C-4F33-3B7C175A3A20}"/>
              </a:ext>
            </a:extLst>
          </p:cNvPr>
          <p:cNvSpPr>
            <a:spLocks noGrp="1"/>
          </p:cNvSpPr>
          <p:nvPr>
            <p:ph type="title"/>
          </p:nvPr>
        </p:nvSpPr>
        <p:spPr>
          <a:xfrm>
            <a:off x="1086643" y="0"/>
            <a:ext cx="10018713" cy="1752599"/>
          </a:xfrm>
        </p:spPr>
        <p:txBody>
          <a:bodyPr/>
          <a:lstStyle/>
          <a:p>
            <a:r>
              <a:rPr lang="en-IN" dirty="0"/>
              <a:t>Patent Status</a:t>
            </a:r>
          </a:p>
        </p:txBody>
      </p:sp>
      <p:sp>
        <p:nvSpPr>
          <p:cNvPr id="3" name="Content Placeholder 2">
            <a:extLst>
              <a:ext uri="{FF2B5EF4-FFF2-40B4-BE49-F238E27FC236}">
                <a16:creationId xmlns:a16="http://schemas.microsoft.com/office/drawing/2014/main" id="{0F9B0AAD-8D90-3D7E-4D66-651E410AEB0F}"/>
              </a:ext>
            </a:extLst>
          </p:cNvPr>
          <p:cNvSpPr>
            <a:spLocks noGrp="1"/>
          </p:cNvSpPr>
          <p:nvPr>
            <p:ph idx="1"/>
          </p:nvPr>
        </p:nvSpPr>
        <p:spPr>
          <a:xfrm>
            <a:off x="1423926" y="1157377"/>
            <a:ext cx="10018713" cy="895710"/>
          </a:xfrm>
        </p:spPr>
        <p:txBody>
          <a:bodyPr/>
          <a:lstStyle/>
          <a:p>
            <a:r>
              <a:rPr lang="en-IN" dirty="0"/>
              <a:t>Submitted</a:t>
            </a:r>
          </a:p>
        </p:txBody>
      </p:sp>
      <p:pic>
        <p:nvPicPr>
          <p:cNvPr id="5" name="Picture 4">
            <a:extLst>
              <a:ext uri="{FF2B5EF4-FFF2-40B4-BE49-F238E27FC236}">
                <a16:creationId xmlns:a16="http://schemas.microsoft.com/office/drawing/2014/main" id="{27E32988-5755-6922-D052-815B65176D89}"/>
              </a:ext>
            </a:extLst>
          </p:cNvPr>
          <p:cNvPicPr>
            <a:picLocks noChangeAspect="1"/>
          </p:cNvPicPr>
          <p:nvPr/>
        </p:nvPicPr>
        <p:blipFill>
          <a:blip r:embed="rId2"/>
          <a:stretch>
            <a:fillRect/>
          </a:stretch>
        </p:blipFill>
        <p:spPr>
          <a:xfrm>
            <a:off x="4105275" y="1853271"/>
            <a:ext cx="3638550" cy="4753590"/>
          </a:xfrm>
          <a:prstGeom prst="rect">
            <a:avLst/>
          </a:prstGeom>
        </p:spPr>
      </p:pic>
    </p:spTree>
    <p:extLst>
      <p:ext uri="{BB962C8B-B14F-4D97-AF65-F5344CB8AC3E}">
        <p14:creationId xmlns:p14="http://schemas.microsoft.com/office/powerpoint/2010/main" val="30477377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3349F-CF9E-17A5-E471-C091975083ED}"/>
              </a:ext>
            </a:extLst>
          </p:cNvPr>
          <p:cNvSpPr>
            <a:spLocks noGrp="1"/>
          </p:cNvSpPr>
          <p:nvPr>
            <p:ph type="title"/>
          </p:nvPr>
        </p:nvSpPr>
        <p:spPr>
          <a:xfrm>
            <a:off x="1086643" y="-142873"/>
            <a:ext cx="10018713" cy="1436836"/>
          </a:xfrm>
        </p:spPr>
        <p:txBody>
          <a:bodyPr/>
          <a:lstStyle/>
          <a:p>
            <a:r>
              <a:rPr lang="en-IN" dirty="0"/>
              <a:t>Research Paper Status</a:t>
            </a:r>
          </a:p>
        </p:txBody>
      </p:sp>
      <p:sp>
        <p:nvSpPr>
          <p:cNvPr id="3" name="Content Placeholder 2">
            <a:extLst>
              <a:ext uri="{FF2B5EF4-FFF2-40B4-BE49-F238E27FC236}">
                <a16:creationId xmlns:a16="http://schemas.microsoft.com/office/drawing/2014/main" id="{565BFEEB-FA9E-5BB0-6DD3-DD04A44AC574}"/>
              </a:ext>
            </a:extLst>
          </p:cNvPr>
          <p:cNvSpPr>
            <a:spLocks noGrp="1"/>
          </p:cNvSpPr>
          <p:nvPr>
            <p:ph idx="1"/>
          </p:nvPr>
        </p:nvSpPr>
        <p:spPr>
          <a:xfrm>
            <a:off x="1449219" y="628166"/>
            <a:ext cx="10018713" cy="1227828"/>
          </a:xfrm>
        </p:spPr>
        <p:txBody>
          <a:bodyPr/>
          <a:lstStyle/>
          <a:p>
            <a:r>
              <a:rPr lang="en-IN" dirty="0"/>
              <a:t>Working on Research Paper.</a:t>
            </a:r>
          </a:p>
        </p:txBody>
      </p:sp>
      <p:pic>
        <p:nvPicPr>
          <p:cNvPr id="5" name="Picture 4">
            <a:extLst>
              <a:ext uri="{FF2B5EF4-FFF2-40B4-BE49-F238E27FC236}">
                <a16:creationId xmlns:a16="http://schemas.microsoft.com/office/drawing/2014/main" id="{991C6000-D16D-F63A-95BC-0839A3687AD7}"/>
              </a:ext>
            </a:extLst>
          </p:cNvPr>
          <p:cNvPicPr>
            <a:picLocks noChangeAspect="1"/>
          </p:cNvPicPr>
          <p:nvPr/>
        </p:nvPicPr>
        <p:blipFill>
          <a:blip r:embed="rId2"/>
          <a:stretch>
            <a:fillRect/>
          </a:stretch>
        </p:blipFill>
        <p:spPr>
          <a:xfrm>
            <a:off x="2556318" y="1608175"/>
            <a:ext cx="3539681" cy="4621658"/>
          </a:xfrm>
          <a:prstGeom prst="rect">
            <a:avLst/>
          </a:prstGeom>
        </p:spPr>
      </p:pic>
      <p:pic>
        <p:nvPicPr>
          <p:cNvPr id="7" name="Picture 6">
            <a:extLst>
              <a:ext uri="{FF2B5EF4-FFF2-40B4-BE49-F238E27FC236}">
                <a16:creationId xmlns:a16="http://schemas.microsoft.com/office/drawing/2014/main" id="{0A4A54A3-2220-EB4E-AB17-36E5D5494F71}"/>
              </a:ext>
            </a:extLst>
          </p:cNvPr>
          <p:cNvPicPr>
            <a:picLocks noChangeAspect="1"/>
          </p:cNvPicPr>
          <p:nvPr/>
        </p:nvPicPr>
        <p:blipFill>
          <a:blip r:embed="rId3"/>
          <a:stretch>
            <a:fillRect/>
          </a:stretch>
        </p:blipFill>
        <p:spPr>
          <a:xfrm>
            <a:off x="7587026" y="1609726"/>
            <a:ext cx="3734124" cy="4620108"/>
          </a:xfrm>
          <a:prstGeom prst="rect">
            <a:avLst/>
          </a:prstGeom>
        </p:spPr>
      </p:pic>
    </p:spTree>
    <p:extLst>
      <p:ext uri="{BB962C8B-B14F-4D97-AF65-F5344CB8AC3E}">
        <p14:creationId xmlns:p14="http://schemas.microsoft.com/office/powerpoint/2010/main" val="1249653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AD8C4-46AF-202F-1151-B2A4DC6910AA}"/>
              </a:ext>
            </a:extLst>
          </p:cNvPr>
          <p:cNvSpPr>
            <a:spLocks noGrp="1"/>
          </p:cNvSpPr>
          <p:nvPr>
            <p:ph type="title"/>
          </p:nvPr>
        </p:nvSpPr>
        <p:spPr>
          <a:xfrm>
            <a:off x="1277277" y="66767"/>
            <a:ext cx="10018713" cy="823823"/>
          </a:xfrm>
        </p:spPr>
        <p:txBody>
          <a:bodyPr/>
          <a:lstStyle/>
          <a:p>
            <a:r>
              <a:rPr lang="en-IN" dirty="0"/>
              <a:t>Project Status</a:t>
            </a:r>
          </a:p>
        </p:txBody>
      </p:sp>
      <p:pic>
        <p:nvPicPr>
          <p:cNvPr id="5" name="Picture 4" descr="A computer screen with a screen and text&#10;&#10;Description automatically generated">
            <a:extLst>
              <a:ext uri="{FF2B5EF4-FFF2-40B4-BE49-F238E27FC236}">
                <a16:creationId xmlns:a16="http://schemas.microsoft.com/office/drawing/2014/main" id="{9BAC4818-281B-43A0-331B-3BB0A95DEE68}"/>
              </a:ext>
            </a:extLst>
          </p:cNvPr>
          <p:cNvPicPr>
            <a:picLocks noChangeAspect="1"/>
          </p:cNvPicPr>
          <p:nvPr/>
        </p:nvPicPr>
        <p:blipFill rotWithShape="1">
          <a:blip r:embed="rId2">
            <a:extLst>
              <a:ext uri="{28A0092B-C50C-407E-A947-70E740481C1C}">
                <a14:useLocalDpi xmlns:a14="http://schemas.microsoft.com/office/drawing/2010/main" val="0"/>
              </a:ext>
            </a:extLst>
          </a:blip>
          <a:srcRect t="9167" r="1641" b="5973"/>
          <a:stretch/>
        </p:blipFill>
        <p:spPr>
          <a:xfrm>
            <a:off x="152400" y="952502"/>
            <a:ext cx="6594605" cy="3200400"/>
          </a:xfrm>
          <a:prstGeom prst="rect">
            <a:avLst/>
          </a:prstGeom>
        </p:spPr>
      </p:pic>
      <p:pic>
        <p:nvPicPr>
          <p:cNvPr id="7" name="Picture 6" descr="A screen shot of a computer screen&#10;&#10;Description automatically generated">
            <a:extLst>
              <a:ext uri="{FF2B5EF4-FFF2-40B4-BE49-F238E27FC236}">
                <a16:creationId xmlns:a16="http://schemas.microsoft.com/office/drawing/2014/main" id="{65EA6112-1E40-1DBC-3064-C3A2303471C0}"/>
              </a:ext>
            </a:extLst>
          </p:cNvPr>
          <p:cNvPicPr>
            <a:picLocks noChangeAspect="1"/>
          </p:cNvPicPr>
          <p:nvPr/>
        </p:nvPicPr>
        <p:blipFill rotWithShape="1">
          <a:blip r:embed="rId3">
            <a:extLst>
              <a:ext uri="{28A0092B-C50C-407E-A947-70E740481C1C}">
                <a14:useLocalDpi xmlns:a14="http://schemas.microsoft.com/office/drawing/2010/main" val="0"/>
              </a:ext>
            </a:extLst>
          </a:blip>
          <a:srcRect t="8889" r="1250" b="5972"/>
          <a:stretch/>
        </p:blipFill>
        <p:spPr>
          <a:xfrm>
            <a:off x="5440405" y="3248025"/>
            <a:ext cx="6599194" cy="3200400"/>
          </a:xfrm>
          <a:prstGeom prst="rect">
            <a:avLst/>
          </a:prstGeom>
        </p:spPr>
      </p:pic>
    </p:spTree>
    <p:extLst>
      <p:ext uri="{BB962C8B-B14F-4D97-AF65-F5344CB8AC3E}">
        <p14:creationId xmlns:p14="http://schemas.microsoft.com/office/powerpoint/2010/main" val="16818559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AD8C4-46AF-202F-1151-B2A4DC6910AA}"/>
              </a:ext>
            </a:extLst>
          </p:cNvPr>
          <p:cNvSpPr>
            <a:spLocks noGrp="1"/>
          </p:cNvSpPr>
          <p:nvPr>
            <p:ph type="title"/>
          </p:nvPr>
        </p:nvSpPr>
        <p:spPr>
          <a:xfrm>
            <a:off x="1277277" y="116456"/>
            <a:ext cx="10018713" cy="823823"/>
          </a:xfrm>
        </p:spPr>
        <p:txBody>
          <a:bodyPr/>
          <a:lstStyle/>
          <a:p>
            <a:r>
              <a:rPr lang="en-IN" dirty="0"/>
              <a:t>Project Status</a:t>
            </a:r>
          </a:p>
        </p:txBody>
      </p:sp>
      <p:pic>
        <p:nvPicPr>
          <p:cNvPr id="6" name="Picture 5" descr="A screenshot of a computer&#10;&#10;Description automatically generated">
            <a:extLst>
              <a:ext uri="{FF2B5EF4-FFF2-40B4-BE49-F238E27FC236}">
                <a16:creationId xmlns:a16="http://schemas.microsoft.com/office/drawing/2014/main" id="{C521138F-6474-71B9-88A4-486219330F60}"/>
              </a:ext>
            </a:extLst>
          </p:cNvPr>
          <p:cNvPicPr>
            <a:picLocks noChangeAspect="1"/>
          </p:cNvPicPr>
          <p:nvPr/>
        </p:nvPicPr>
        <p:blipFill rotWithShape="1">
          <a:blip r:embed="rId2">
            <a:extLst>
              <a:ext uri="{28A0092B-C50C-407E-A947-70E740481C1C}">
                <a14:useLocalDpi xmlns:a14="http://schemas.microsoft.com/office/drawing/2010/main" val="0"/>
              </a:ext>
            </a:extLst>
          </a:blip>
          <a:srcRect t="9057" r="1250" b="5973"/>
          <a:stretch/>
        </p:blipFill>
        <p:spPr>
          <a:xfrm>
            <a:off x="152401" y="940279"/>
            <a:ext cx="5924136" cy="2950234"/>
          </a:xfrm>
          <a:prstGeom prst="rect">
            <a:avLst/>
          </a:prstGeom>
        </p:spPr>
      </p:pic>
      <p:pic>
        <p:nvPicPr>
          <p:cNvPr id="11" name="Picture 10" descr="A screenshot of a computer&#10;&#10;Description automatically generated">
            <a:extLst>
              <a:ext uri="{FF2B5EF4-FFF2-40B4-BE49-F238E27FC236}">
                <a16:creationId xmlns:a16="http://schemas.microsoft.com/office/drawing/2014/main" id="{2BC3536E-06ED-81C2-0E02-3C06952F9A59}"/>
              </a:ext>
            </a:extLst>
          </p:cNvPr>
          <p:cNvPicPr>
            <a:picLocks noChangeAspect="1"/>
          </p:cNvPicPr>
          <p:nvPr/>
        </p:nvPicPr>
        <p:blipFill rotWithShape="1">
          <a:blip r:embed="rId3">
            <a:extLst>
              <a:ext uri="{28A0092B-C50C-407E-A947-70E740481C1C}">
                <a14:useLocalDpi xmlns:a14="http://schemas.microsoft.com/office/drawing/2010/main" val="0"/>
              </a:ext>
            </a:extLst>
          </a:blip>
          <a:srcRect t="9309" r="1250" b="5157"/>
          <a:stretch/>
        </p:blipFill>
        <p:spPr>
          <a:xfrm>
            <a:off x="5727663" y="3429000"/>
            <a:ext cx="6311936" cy="3075317"/>
          </a:xfrm>
          <a:prstGeom prst="rect">
            <a:avLst/>
          </a:prstGeom>
        </p:spPr>
      </p:pic>
    </p:spTree>
    <p:extLst>
      <p:ext uri="{BB962C8B-B14F-4D97-AF65-F5344CB8AC3E}">
        <p14:creationId xmlns:p14="http://schemas.microsoft.com/office/powerpoint/2010/main" val="14390984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9170A-0FBE-5C45-B43F-5165573FA890}"/>
              </a:ext>
            </a:extLst>
          </p:cNvPr>
          <p:cNvSpPr>
            <a:spLocks noGrp="1"/>
          </p:cNvSpPr>
          <p:nvPr>
            <p:ph type="title"/>
          </p:nvPr>
        </p:nvSpPr>
        <p:spPr/>
        <p:txBody>
          <a:bodyPr/>
          <a:lstStyle/>
          <a:p>
            <a:r>
              <a:rPr lang="en-IN" dirty="0"/>
              <a:t>References	</a:t>
            </a:r>
          </a:p>
        </p:txBody>
      </p:sp>
      <p:sp>
        <p:nvSpPr>
          <p:cNvPr id="3" name="Content Placeholder 2">
            <a:extLst>
              <a:ext uri="{FF2B5EF4-FFF2-40B4-BE49-F238E27FC236}">
                <a16:creationId xmlns:a16="http://schemas.microsoft.com/office/drawing/2014/main" id="{CA81EDF1-E847-732B-B515-11B953BE4975}"/>
              </a:ext>
            </a:extLst>
          </p:cNvPr>
          <p:cNvSpPr>
            <a:spLocks noGrp="1"/>
          </p:cNvSpPr>
          <p:nvPr>
            <p:ph idx="1"/>
          </p:nvPr>
        </p:nvSpPr>
        <p:spPr/>
        <p:txBody>
          <a:bodyPr>
            <a:normAutofit/>
          </a:bodyPr>
          <a:lstStyle/>
          <a:p>
            <a:pPr marL="0" indent="0">
              <a:buNone/>
            </a:pPr>
            <a:r>
              <a:rPr lang="en-US" sz="1800" kern="1200" dirty="0">
                <a:solidFill>
                  <a:srgbClr val="000000"/>
                </a:solidFill>
                <a:effectLst/>
                <a:latin typeface="Corbel" panose="020B0503020204020204" pitchFamily="34" charset="0"/>
                <a:ea typeface="+mn-ea"/>
                <a:cs typeface="+mn-cs"/>
              </a:rPr>
              <a:t>[1] A review and analysis of technologies for developing web applications, BY-SOLOMON ANTONY</a:t>
            </a:r>
          </a:p>
          <a:p>
            <a:pPr marL="0" indent="0">
              <a:buNone/>
            </a:pPr>
            <a:r>
              <a:rPr lang="en-US" sz="1800" kern="1200" dirty="0">
                <a:solidFill>
                  <a:srgbClr val="000000"/>
                </a:solidFill>
                <a:effectLst/>
                <a:latin typeface="Corbel" panose="020B0503020204020204" pitchFamily="34" charset="0"/>
                <a:ea typeface="+mn-ea"/>
                <a:cs typeface="+mn-cs"/>
              </a:rPr>
              <a:t>[2] Web Application Development -a study on UML Web Application Extension</a:t>
            </a:r>
            <a:r>
              <a:rPr lang="en-US" sz="1800" dirty="0">
                <a:solidFill>
                  <a:srgbClr val="000000"/>
                </a:solidFill>
                <a:latin typeface="Corbel" panose="020B0503020204020204" pitchFamily="34" charset="0"/>
              </a:rPr>
              <a:t>, </a:t>
            </a:r>
            <a:r>
              <a:rPr lang="en-US" sz="1800" kern="1200" dirty="0">
                <a:solidFill>
                  <a:srgbClr val="000000"/>
                </a:solidFill>
                <a:effectLst/>
                <a:latin typeface="Corbel" panose="020B0503020204020204" pitchFamily="34" charset="0"/>
                <a:ea typeface="+mn-ea"/>
                <a:cs typeface="+mn-cs"/>
              </a:rPr>
              <a:t>Andreas Oskarsson,     Martin Kling, Tobias Norberg </a:t>
            </a:r>
            <a:endParaRPr lang="en-US" sz="1800" dirty="0"/>
          </a:p>
          <a:p>
            <a:pPr marL="0" indent="0">
              <a:buNone/>
            </a:pPr>
            <a:r>
              <a:rPr lang="en-US" sz="1800" dirty="0"/>
              <a:t>[3] Research on HTML5 in Web Development, </a:t>
            </a:r>
            <a:r>
              <a:rPr lang="en-IN" sz="1800" dirty="0"/>
              <a:t>Ch Rajesh, K S V Krishna Srikanth</a:t>
            </a:r>
            <a:r>
              <a:rPr lang="en-US" sz="1800" dirty="0"/>
              <a:t> </a:t>
            </a:r>
          </a:p>
          <a:p>
            <a:pPr marL="0" indent="0">
              <a:buNone/>
            </a:pPr>
            <a:r>
              <a:rPr lang="en-US" sz="1800" dirty="0"/>
              <a:t>[4] www.stackoverflow.com </a:t>
            </a:r>
            <a:endParaRPr lang="en-IN" sz="1800" dirty="0"/>
          </a:p>
        </p:txBody>
      </p:sp>
    </p:spTree>
    <p:extLst>
      <p:ext uri="{BB962C8B-B14F-4D97-AF65-F5344CB8AC3E}">
        <p14:creationId xmlns:p14="http://schemas.microsoft.com/office/powerpoint/2010/main" val="27368831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DDEC6-EFF5-7794-A8B1-E128B433790E}"/>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F3BD3E8B-0709-388B-458A-AEF01E26D159}"/>
              </a:ext>
            </a:extLst>
          </p:cNvPr>
          <p:cNvSpPr>
            <a:spLocks noGrp="1"/>
          </p:cNvSpPr>
          <p:nvPr>
            <p:ph idx="1"/>
          </p:nvPr>
        </p:nvSpPr>
        <p:spPr/>
        <p:txBody>
          <a:bodyPr>
            <a:normAutofit fontScale="92500" lnSpcReduction="20000"/>
          </a:bodyPr>
          <a:lstStyle/>
          <a:p>
            <a:pPr algn="just"/>
            <a:r>
              <a:rPr lang="en-US" sz="2000" dirty="0"/>
              <a:t>Despite the fact that there are many options and that everything is so diverse, students find it difficult to learn. Nothing can ever be found on a single platform. We intend to resolve this issue</a:t>
            </a:r>
          </a:p>
          <a:p>
            <a:pPr algn="just"/>
            <a:r>
              <a:rPr lang="en-US" sz="2000" dirty="0"/>
              <a:t>The numerous possibilities that a student faces when deciding on a Specific domain to work in, the numerous questions that arise in his mind as to whether this is suitable for me or not, whether it will help me land a job in an MNC or not. </a:t>
            </a:r>
          </a:p>
          <a:p>
            <a:pPr algn="just"/>
            <a:r>
              <a:rPr lang="en-US" sz="2000" dirty="0"/>
              <a:t>Even after deciding on a domain, the next question is how to get there, how to get started, and how to properly learn each and every concept</a:t>
            </a:r>
          </a:p>
          <a:p>
            <a:pPr algn="just"/>
            <a:r>
              <a:rPr lang="en-US" sz="2000" dirty="0"/>
              <a:t>How to practice and revise concepts to achieve the best results. Instead of spending hours researching which courses to take and which channels to follow on the internet, our platform has already done all of the legwork for you, saving you a lot of time. Furthermore, all of that content will be available in a single location.</a:t>
            </a:r>
            <a:endParaRPr lang="en-IN" sz="2000" dirty="0"/>
          </a:p>
        </p:txBody>
      </p:sp>
    </p:spTree>
    <p:extLst>
      <p:ext uri="{BB962C8B-B14F-4D97-AF65-F5344CB8AC3E}">
        <p14:creationId xmlns:p14="http://schemas.microsoft.com/office/powerpoint/2010/main" val="21470705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526ED-2672-46AF-F082-D3355874295C}"/>
              </a:ext>
            </a:extLst>
          </p:cNvPr>
          <p:cNvSpPr>
            <a:spLocks noGrp="1"/>
          </p:cNvSpPr>
          <p:nvPr>
            <p:ph type="title"/>
          </p:nvPr>
        </p:nvSpPr>
        <p:spPr/>
        <p:txBody>
          <a:bodyPr/>
          <a:lstStyle/>
          <a:p>
            <a:r>
              <a:rPr lang="en-IN" dirty="0"/>
              <a:t>Objectives</a:t>
            </a:r>
          </a:p>
        </p:txBody>
      </p:sp>
      <p:sp>
        <p:nvSpPr>
          <p:cNvPr id="3" name="Content Placeholder 2">
            <a:extLst>
              <a:ext uri="{FF2B5EF4-FFF2-40B4-BE49-F238E27FC236}">
                <a16:creationId xmlns:a16="http://schemas.microsoft.com/office/drawing/2014/main" id="{9181BEE4-040B-E441-AE7B-CECFB272C133}"/>
              </a:ext>
            </a:extLst>
          </p:cNvPr>
          <p:cNvSpPr>
            <a:spLocks noGrp="1"/>
          </p:cNvSpPr>
          <p:nvPr>
            <p:ph idx="1"/>
          </p:nvPr>
        </p:nvSpPr>
        <p:spPr/>
        <p:txBody>
          <a:bodyPr>
            <a:normAutofit fontScale="92500" lnSpcReduction="10000"/>
          </a:bodyPr>
          <a:lstStyle/>
          <a:p>
            <a:pPr algn="just"/>
            <a:r>
              <a:rPr lang="en-US" sz="2000" dirty="0"/>
              <a:t>Our goal is to address the issues that students face on a daily basis, which may not seem significant at first but can be extremely harmful in the long run. Choosing a domain that does not excite you or is not of your interest and devoting time to it will result in time wasted</a:t>
            </a:r>
          </a:p>
          <a:p>
            <a:pPr algn="just"/>
            <a:r>
              <a:rPr lang="en-US" sz="2000" dirty="0"/>
              <a:t>It is pointless to learn essentially extinct technologies that have been replaced by newer and more advanced technologies. knowing the current industry trend and selecting a domain based on it will prove fruitful to you. </a:t>
            </a:r>
          </a:p>
          <a:p>
            <a:pPr algn="just"/>
            <a:r>
              <a:rPr lang="en-US" sz="2000" dirty="0"/>
              <a:t>Following a dedicated roadmap to learn the respective languages will assist students in learning the fundamental concepts and thereby strengthening their foundation. Learning the concepts in the prescribed order ensures that no important topics are overlooked and that the student has a thorough understanding of each and every topic.</a:t>
            </a:r>
            <a:endParaRPr lang="en-IN" sz="2000" dirty="0"/>
          </a:p>
        </p:txBody>
      </p:sp>
    </p:spTree>
    <p:extLst>
      <p:ext uri="{BB962C8B-B14F-4D97-AF65-F5344CB8AC3E}">
        <p14:creationId xmlns:p14="http://schemas.microsoft.com/office/powerpoint/2010/main" val="5972516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C568D-3050-6438-93B2-E5AF9F44308B}"/>
              </a:ext>
            </a:extLst>
          </p:cNvPr>
          <p:cNvSpPr>
            <a:spLocks noGrp="1"/>
          </p:cNvSpPr>
          <p:nvPr>
            <p:ph type="title"/>
          </p:nvPr>
        </p:nvSpPr>
        <p:spPr/>
        <p:txBody>
          <a:bodyPr/>
          <a:lstStyle/>
          <a:p>
            <a:r>
              <a:rPr lang="en-IN" dirty="0"/>
              <a:t>Technology Used	</a:t>
            </a:r>
          </a:p>
        </p:txBody>
      </p:sp>
      <p:sp>
        <p:nvSpPr>
          <p:cNvPr id="3" name="Content Placeholder 2">
            <a:extLst>
              <a:ext uri="{FF2B5EF4-FFF2-40B4-BE49-F238E27FC236}">
                <a16:creationId xmlns:a16="http://schemas.microsoft.com/office/drawing/2014/main" id="{8A5B179F-098B-C6BE-CCDC-17FFD09F1CE9}"/>
              </a:ext>
            </a:extLst>
          </p:cNvPr>
          <p:cNvSpPr>
            <a:spLocks noGrp="1"/>
          </p:cNvSpPr>
          <p:nvPr>
            <p:ph idx="1"/>
          </p:nvPr>
        </p:nvSpPr>
        <p:spPr/>
        <p:txBody>
          <a:bodyPr>
            <a:normAutofit fontScale="85000" lnSpcReduction="10000"/>
          </a:bodyPr>
          <a:lstStyle/>
          <a:p>
            <a:pPr algn="just"/>
            <a:r>
              <a:rPr lang="en-US" sz="2000" dirty="0"/>
              <a:t>The platform's development has been divided into two parts: frontend and backend. The frontend will be built with HTML and CSS, where HTML will provide the basic framework for the website and CSS will be used for styling. The goal is to create an easy-to-use website that is user-friendly and easy to navigate.</a:t>
            </a:r>
          </a:p>
          <a:p>
            <a:pPr algn="just"/>
            <a:r>
              <a:rPr lang="en-US" sz="2000" dirty="0"/>
              <a:t>The backend will be built with React, Express, and Node JS, as well as JavaScript. React and JavaScript will provide functionality to the website, as well as the necessary post and get requests. MongoDB will be used to create a database that will store the students' information as well as their current progress. React will also be used to improve the overall interface of the website, which when combined with the backend will result in the perfect website.</a:t>
            </a:r>
          </a:p>
          <a:p>
            <a:pPr algn="just"/>
            <a:r>
              <a:rPr lang="en-US" sz="2000" dirty="0"/>
              <a:t>Machine learning techniques are used in the industry to implement real-time language usage. the rate at which the particular language is growing and the language's future trends. The domains that are currently required in the industry, as well as the average salary trends for jobs in the respective domain.</a:t>
            </a:r>
            <a:endParaRPr lang="en-IN" sz="2000" dirty="0"/>
          </a:p>
        </p:txBody>
      </p:sp>
    </p:spTree>
    <p:extLst>
      <p:ext uri="{BB962C8B-B14F-4D97-AF65-F5344CB8AC3E}">
        <p14:creationId xmlns:p14="http://schemas.microsoft.com/office/powerpoint/2010/main" val="3375966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3B69E-B5BD-0D7E-9B15-D6BC194946C6}"/>
              </a:ext>
            </a:extLst>
          </p:cNvPr>
          <p:cNvSpPr>
            <a:spLocks noGrp="1"/>
          </p:cNvSpPr>
          <p:nvPr>
            <p:ph type="title"/>
          </p:nvPr>
        </p:nvSpPr>
        <p:spPr>
          <a:xfrm>
            <a:off x="1415300" y="271732"/>
            <a:ext cx="10018713" cy="1752599"/>
          </a:xfrm>
        </p:spPr>
        <p:txBody>
          <a:bodyPr/>
          <a:lstStyle/>
          <a:p>
            <a:r>
              <a:rPr lang="en-IN" dirty="0"/>
              <a:t>Literature Survey	</a:t>
            </a:r>
          </a:p>
        </p:txBody>
      </p:sp>
      <p:sp>
        <p:nvSpPr>
          <p:cNvPr id="3" name="Content Placeholder 2">
            <a:extLst>
              <a:ext uri="{FF2B5EF4-FFF2-40B4-BE49-F238E27FC236}">
                <a16:creationId xmlns:a16="http://schemas.microsoft.com/office/drawing/2014/main" id="{4C01EA55-2671-1ED1-6C8C-4C1D7BA6AE89}"/>
              </a:ext>
            </a:extLst>
          </p:cNvPr>
          <p:cNvSpPr>
            <a:spLocks noGrp="1"/>
          </p:cNvSpPr>
          <p:nvPr>
            <p:ph idx="1"/>
          </p:nvPr>
        </p:nvSpPr>
        <p:spPr>
          <a:xfrm>
            <a:off x="1484310" y="2339196"/>
            <a:ext cx="10018713" cy="3124201"/>
          </a:xfrm>
        </p:spPr>
        <p:txBody>
          <a:bodyPr>
            <a:normAutofit fontScale="92500"/>
          </a:bodyPr>
          <a:lstStyle/>
          <a:p>
            <a:r>
              <a:rPr lang="en-US" dirty="0"/>
              <a:t>Title: A review and analysis of technologies for developing web applications </a:t>
            </a:r>
          </a:p>
          <a:p>
            <a:r>
              <a:rPr lang="en-US" dirty="0"/>
              <a:t>Author: BY-SOLOMON ANTONY</a:t>
            </a:r>
          </a:p>
          <a:p>
            <a:r>
              <a:rPr lang="en-IN" dirty="0"/>
              <a:t>Year of publishing: March 2012</a:t>
            </a:r>
          </a:p>
          <a:p>
            <a:pPr algn="just"/>
            <a:r>
              <a:rPr lang="en-US" sz="2100" dirty="0"/>
              <a:t>Object oriented approach build web applications very efficient when one can accomplish more in less time. Because it uses modern processes, by this both developers and clients can benefit. To develop these types of applications there are so many scripting languages and new technologies are there we don’t have to stick to one. It gives 14 good knowledge to the developers as well as clients in choosing of web application platform. </a:t>
            </a:r>
            <a:endParaRPr lang="en-IN" sz="2100" dirty="0"/>
          </a:p>
        </p:txBody>
      </p:sp>
    </p:spTree>
    <p:extLst>
      <p:ext uri="{BB962C8B-B14F-4D97-AF65-F5344CB8AC3E}">
        <p14:creationId xmlns:p14="http://schemas.microsoft.com/office/powerpoint/2010/main" val="13110060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3B69E-B5BD-0D7E-9B15-D6BC194946C6}"/>
              </a:ext>
            </a:extLst>
          </p:cNvPr>
          <p:cNvSpPr>
            <a:spLocks noGrp="1"/>
          </p:cNvSpPr>
          <p:nvPr>
            <p:ph type="title"/>
          </p:nvPr>
        </p:nvSpPr>
        <p:spPr>
          <a:xfrm>
            <a:off x="1415300" y="271732"/>
            <a:ext cx="10018713" cy="1752599"/>
          </a:xfrm>
        </p:spPr>
        <p:txBody>
          <a:bodyPr/>
          <a:lstStyle/>
          <a:p>
            <a:r>
              <a:rPr lang="en-IN" dirty="0"/>
              <a:t>Literature Survey	</a:t>
            </a:r>
          </a:p>
        </p:txBody>
      </p:sp>
      <p:sp>
        <p:nvSpPr>
          <p:cNvPr id="3" name="Content Placeholder 2">
            <a:extLst>
              <a:ext uri="{FF2B5EF4-FFF2-40B4-BE49-F238E27FC236}">
                <a16:creationId xmlns:a16="http://schemas.microsoft.com/office/drawing/2014/main" id="{4C01EA55-2671-1ED1-6C8C-4C1D7BA6AE89}"/>
              </a:ext>
            </a:extLst>
          </p:cNvPr>
          <p:cNvSpPr>
            <a:spLocks noGrp="1"/>
          </p:cNvSpPr>
          <p:nvPr>
            <p:ph idx="1"/>
          </p:nvPr>
        </p:nvSpPr>
        <p:spPr>
          <a:xfrm>
            <a:off x="1484310" y="2339196"/>
            <a:ext cx="10018713" cy="3124201"/>
          </a:xfrm>
        </p:spPr>
        <p:txBody>
          <a:bodyPr>
            <a:normAutofit fontScale="85000" lnSpcReduction="20000"/>
          </a:bodyPr>
          <a:lstStyle/>
          <a:p>
            <a:r>
              <a:rPr lang="en-US" dirty="0"/>
              <a:t>Title: Web Application Development -a study on UML Web Application Extension </a:t>
            </a:r>
          </a:p>
          <a:p>
            <a:r>
              <a:rPr lang="en-US" dirty="0"/>
              <a:t>Author: Andreas Oskarsson, Martin Kling, Tobias Norberg </a:t>
            </a:r>
          </a:p>
          <a:p>
            <a:r>
              <a:rPr lang="en-IN" dirty="0"/>
              <a:t>Year of publishing: March 2012</a:t>
            </a:r>
          </a:p>
          <a:p>
            <a:pPr algn="just"/>
            <a:r>
              <a:rPr lang="en-US" sz="2100" dirty="0"/>
              <a:t>The use of UML for Web application development will result in good design, regarding to maintainability. Extensibility was supported through low coupling, high cohesion and the possibility to create generalization/specialization hierarchies. Reusability was supported by the ability to apply white-box reuse. This thesis was unable to resolve whether UML WAE supports black-box reuse. The produced documentation was understandable, easy to read and had highly traceable diagrams. With our three criteria extensibility, reusability and documentation examined and found to be in support, the conclusion is that the use of UML for Web application development resulted in good design regarding to maintainability</a:t>
            </a:r>
            <a:endParaRPr lang="en-IN" sz="2100" dirty="0"/>
          </a:p>
        </p:txBody>
      </p:sp>
    </p:spTree>
    <p:extLst>
      <p:ext uri="{BB962C8B-B14F-4D97-AF65-F5344CB8AC3E}">
        <p14:creationId xmlns:p14="http://schemas.microsoft.com/office/powerpoint/2010/main" val="13642315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3B69E-B5BD-0D7E-9B15-D6BC194946C6}"/>
              </a:ext>
            </a:extLst>
          </p:cNvPr>
          <p:cNvSpPr>
            <a:spLocks noGrp="1"/>
          </p:cNvSpPr>
          <p:nvPr>
            <p:ph type="title"/>
          </p:nvPr>
        </p:nvSpPr>
        <p:spPr>
          <a:xfrm>
            <a:off x="1415300" y="271732"/>
            <a:ext cx="10018713" cy="1752599"/>
          </a:xfrm>
        </p:spPr>
        <p:txBody>
          <a:bodyPr/>
          <a:lstStyle/>
          <a:p>
            <a:r>
              <a:rPr lang="en-IN" dirty="0"/>
              <a:t>Literature Survey	</a:t>
            </a:r>
          </a:p>
        </p:txBody>
      </p:sp>
      <p:sp>
        <p:nvSpPr>
          <p:cNvPr id="3" name="Content Placeholder 2">
            <a:extLst>
              <a:ext uri="{FF2B5EF4-FFF2-40B4-BE49-F238E27FC236}">
                <a16:creationId xmlns:a16="http://schemas.microsoft.com/office/drawing/2014/main" id="{4C01EA55-2671-1ED1-6C8C-4C1D7BA6AE89}"/>
              </a:ext>
            </a:extLst>
          </p:cNvPr>
          <p:cNvSpPr>
            <a:spLocks noGrp="1"/>
          </p:cNvSpPr>
          <p:nvPr>
            <p:ph idx="1"/>
          </p:nvPr>
        </p:nvSpPr>
        <p:spPr>
          <a:xfrm>
            <a:off x="1484310" y="2339196"/>
            <a:ext cx="10018713" cy="3124201"/>
          </a:xfrm>
        </p:spPr>
        <p:txBody>
          <a:bodyPr>
            <a:normAutofit fontScale="92500" lnSpcReduction="20000"/>
          </a:bodyPr>
          <a:lstStyle/>
          <a:p>
            <a:r>
              <a:rPr lang="en-US" dirty="0"/>
              <a:t>Title: Research on HTML5 in Web Development</a:t>
            </a:r>
          </a:p>
          <a:p>
            <a:r>
              <a:rPr lang="en-US" dirty="0"/>
              <a:t>Author: Ch Rajesh,K S V Krishna Srikanth</a:t>
            </a:r>
          </a:p>
          <a:p>
            <a:r>
              <a:rPr lang="en-IN" dirty="0"/>
              <a:t>Year of publishing: 2014</a:t>
            </a:r>
          </a:p>
          <a:p>
            <a:pPr algn="just"/>
            <a:r>
              <a:rPr lang="en-US" sz="1900" dirty="0"/>
              <a:t>HTML5 introduces new elements and features that allow developers to improve interoperability, handling elements in a precise way saving time and costs. HTML5 is an awesome technology and has the possibility to make the web even more predominant and extensive as it is today from desktop computers to mobile devices and in the future maybe even domestics appliances. The potential of HTML5 will soften the line between desktop and online applications. The problem HTML5 may suffer in the coming days is that an opportunity will be available for the malware writers which may make today's common hacks.</a:t>
            </a:r>
            <a:endParaRPr lang="en-IN" sz="1900" dirty="0"/>
          </a:p>
        </p:txBody>
      </p:sp>
    </p:spTree>
    <p:extLst>
      <p:ext uri="{BB962C8B-B14F-4D97-AF65-F5344CB8AC3E}">
        <p14:creationId xmlns:p14="http://schemas.microsoft.com/office/powerpoint/2010/main" val="29580270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19A0C2E-4123-D72B-428D-7D2ED1A0C2C5}"/>
              </a:ext>
            </a:extLst>
          </p:cNvPr>
          <p:cNvPicPr>
            <a:picLocks noChangeAspect="1"/>
          </p:cNvPicPr>
          <p:nvPr/>
        </p:nvPicPr>
        <p:blipFill>
          <a:blip r:embed="rId2"/>
          <a:stretch>
            <a:fillRect/>
          </a:stretch>
        </p:blipFill>
        <p:spPr>
          <a:xfrm>
            <a:off x="404925" y="1877681"/>
            <a:ext cx="5691075" cy="4217485"/>
          </a:xfrm>
          <a:prstGeom prst="rect">
            <a:avLst/>
          </a:prstGeom>
        </p:spPr>
      </p:pic>
      <p:sp>
        <p:nvSpPr>
          <p:cNvPr id="2" name="Title 1">
            <a:extLst>
              <a:ext uri="{FF2B5EF4-FFF2-40B4-BE49-F238E27FC236}">
                <a16:creationId xmlns:a16="http://schemas.microsoft.com/office/drawing/2014/main" id="{899C9CE5-B130-0EC8-B8B5-AA89DA3F1294}"/>
              </a:ext>
            </a:extLst>
          </p:cNvPr>
          <p:cNvSpPr>
            <a:spLocks noGrp="1"/>
          </p:cNvSpPr>
          <p:nvPr>
            <p:ph type="title"/>
          </p:nvPr>
        </p:nvSpPr>
        <p:spPr>
          <a:xfrm>
            <a:off x="1329036" y="125083"/>
            <a:ext cx="10018713" cy="1752599"/>
          </a:xfrm>
        </p:spPr>
        <p:txBody>
          <a:bodyPr/>
          <a:lstStyle/>
          <a:p>
            <a:r>
              <a:rPr lang="en-IN" dirty="0"/>
              <a:t>Workflow Diagram</a:t>
            </a:r>
          </a:p>
        </p:txBody>
      </p:sp>
      <p:pic>
        <p:nvPicPr>
          <p:cNvPr id="7" name="Picture 6">
            <a:extLst>
              <a:ext uri="{FF2B5EF4-FFF2-40B4-BE49-F238E27FC236}">
                <a16:creationId xmlns:a16="http://schemas.microsoft.com/office/drawing/2014/main" id="{B12A5DE7-B08C-5E1C-1165-89100E1620C5}"/>
              </a:ext>
            </a:extLst>
          </p:cNvPr>
          <p:cNvPicPr>
            <a:picLocks noChangeAspect="1"/>
          </p:cNvPicPr>
          <p:nvPr/>
        </p:nvPicPr>
        <p:blipFill>
          <a:blip r:embed="rId3"/>
          <a:stretch>
            <a:fillRect/>
          </a:stretch>
        </p:blipFill>
        <p:spPr>
          <a:xfrm>
            <a:off x="6178437" y="1958196"/>
            <a:ext cx="5791201" cy="4136971"/>
          </a:xfrm>
          <a:prstGeom prst="rect">
            <a:avLst/>
          </a:prstGeom>
        </p:spPr>
      </p:pic>
    </p:spTree>
    <p:extLst>
      <p:ext uri="{BB962C8B-B14F-4D97-AF65-F5344CB8AC3E}">
        <p14:creationId xmlns:p14="http://schemas.microsoft.com/office/powerpoint/2010/main" val="11167528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C9CE5-B130-0EC8-B8B5-AA89DA3F1294}"/>
              </a:ext>
            </a:extLst>
          </p:cNvPr>
          <p:cNvSpPr>
            <a:spLocks noGrp="1"/>
          </p:cNvSpPr>
          <p:nvPr>
            <p:ph type="title"/>
          </p:nvPr>
        </p:nvSpPr>
        <p:spPr>
          <a:xfrm>
            <a:off x="1354915" y="202720"/>
            <a:ext cx="10018713" cy="1752599"/>
          </a:xfrm>
        </p:spPr>
        <p:txBody>
          <a:bodyPr/>
          <a:lstStyle/>
          <a:p>
            <a:r>
              <a:rPr lang="en-IN" dirty="0"/>
              <a:t>Workflow Diagram</a:t>
            </a:r>
          </a:p>
        </p:txBody>
      </p:sp>
      <p:pic>
        <p:nvPicPr>
          <p:cNvPr id="4" name="Picture 3">
            <a:extLst>
              <a:ext uri="{FF2B5EF4-FFF2-40B4-BE49-F238E27FC236}">
                <a16:creationId xmlns:a16="http://schemas.microsoft.com/office/drawing/2014/main" id="{39C91C9A-387C-870C-C4F5-1B4ADEC5206D}"/>
              </a:ext>
            </a:extLst>
          </p:cNvPr>
          <p:cNvPicPr>
            <a:picLocks noChangeAspect="1"/>
          </p:cNvPicPr>
          <p:nvPr/>
        </p:nvPicPr>
        <p:blipFill>
          <a:blip r:embed="rId2"/>
          <a:stretch>
            <a:fillRect/>
          </a:stretch>
        </p:blipFill>
        <p:spPr>
          <a:xfrm>
            <a:off x="1572171" y="1690688"/>
            <a:ext cx="8116003" cy="4564776"/>
          </a:xfrm>
          <a:prstGeom prst="rect">
            <a:avLst/>
          </a:prstGeom>
        </p:spPr>
      </p:pic>
    </p:spTree>
    <p:extLst>
      <p:ext uri="{BB962C8B-B14F-4D97-AF65-F5344CB8AC3E}">
        <p14:creationId xmlns:p14="http://schemas.microsoft.com/office/powerpoint/2010/main" val="123520415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142</TotalTime>
  <Words>1088</Words>
  <Application>Microsoft Office PowerPoint</Application>
  <PresentationFormat>Widescreen</PresentationFormat>
  <Paragraphs>49</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Corbel</vt:lpstr>
      <vt:lpstr>Parallax</vt:lpstr>
      <vt:lpstr>       1 Project Presentation (KCS 753) (Adaptive Online Platform For Enhanced Teaching and Learning)</vt:lpstr>
      <vt:lpstr>Problem Statement</vt:lpstr>
      <vt:lpstr>Objectives</vt:lpstr>
      <vt:lpstr>Technology Used </vt:lpstr>
      <vt:lpstr>Literature Survey </vt:lpstr>
      <vt:lpstr>Literature Survey </vt:lpstr>
      <vt:lpstr>Literature Survey </vt:lpstr>
      <vt:lpstr>Workflow Diagram</vt:lpstr>
      <vt:lpstr>Workflow Diagram</vt:lpstr>
      <vt:lpstr>Patent Status</vt:lpstr>
      <vt:lpstr>Research Paper Status</vt:lpstr>
      <vt:lpstr>Project Status</vt:lpstr>
      <vt:lpstr>Project Status</vt:lpstr>
      <vt:lpstr>References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 Project Presentation (Title)</dc:title>
  <dc:creator>NEHA SHUKLA</dc:creator>
  <cp:lastModifiedBy>Himanshu Kumar</cp:lastModifiedBy>
  <cp:revision>8</cp:revision>
  <dcterms:created xsi:type="dcterms:W3CDTF">2023-09-23T09:10:50Z</dcterms:created>
  <dcterms:modified xsi:type="dcterms:W3CDTF">2023-09-26T09:28:53Z</dcterms:modified>
</cp:coreProperties>
</file>