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Lst>
  <p:notesMasterIdLst>
    <p:notesMasterId r:id="rId33"/>
  </p:notesMasterIdLst>
  <p:handoutMasterIdLst>
    <p:handoutMasterId r:id="rId34"/>
  </p:handoutMasterIdLst>
  <p:sldIdLst>
    <p:sldId id="277" r:id="rId4"/>
    <p:sldId id="399" r:id="rId5"/>
    <p:sldId id="400" r:id="rId6"/>
    <p:sldId id="408" r:id="rId7"/>
    <p:sldId id="409" r:id="rId8"/>
    <p:sldId id="401" r:id="rId9"/>
    <p:sldId id="402" r:id="rId10"/>
    <p:sldId id="412" r:id="rId11"/>
    <p:sldId id="410" r:id="rId12"/>
    <p:sldId id="411" r:id="rId13"/>
    <p:sldId id="413" r:id="rId14"/>
    <p:sldId id="415" r:id="rId15"/>
    <p:sldId id="414" r:id="rId16"/>
    <p:sldId id="420" r:id="rId17"/>
    <p:sldId id="422" r:id="rId18"/>
    <p:sldId id="423" r:id="rId19"/>
    <p:sldId id="424" r:id="rId20"/>
    <p:sldId id="425" r:id="rId21"/>
    <p:sldId id="426" r:id="rId22"/>
    <p:sldId id="427" r:id="rId23"/>
    <p:sldId id="428" r:id="rId24"/>
    <p:sldId id="429" r:id="rId25"/>
    <p:sldId id="417" r:id="rId26"/>
    <p:sldId id="419" r:id="rId27"/>
    <p:sldId id="405" r:id="rId28"/>
    <p:sldId id="406" r:id="rId29"/>
    <p:sldId id="407" r:id="rId30"/>
    <p:sldId id="432" r:id="rId31"/>
    <p:sldId id="43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86" userDrawn="1">
          <p15:clr>
            <a:srgbClr val="A4A3A4"/>
          </p15:clr>
        </p15:guide>
      </p15:sldGuideLst>
    </p:ext>
    <p:ext uri="{2D200454-40CA-4A62-9FC3-DE9A4176ACB9}">
      <p15:notesGuideLst xmlns:p15="http://schemas.microsoft.com/office/powerpoint/2012/main">
        <p15:guide id="1" orient="horz" pos="2879">
          <p15:clr>
            <a:srgbClr val="A4A3A4"/>
          </p15:clr>
        </p15:guide>
        <p15:guide id="2" pos="218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showGuides="1">
      <p:cViewPr varScale="1">
        <p:scale>
          <a:sx n="104" d="100"/>
          <a:sy n="104" d="100"/>
        </p:scale>
        <p:origin x="115" y="86"/>
      </p:cViewPr>
      <p:guideLst>
        <p:guide orient="horz" pos="2159"/>
        <p:guide pos="388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79"/>
        <p:guide pos="218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11/23/2023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AIML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350" y="443230"/>
            <a:ext cx="9141460" cy="886460"/>
          </a:xfrm>
          <a:prstGeom prst="rect">
            <a:avLst/>
          </a:prstGeom>
          <a:noFill/>
          <a:ln>
            <a:noFill/>
          </a:ln>
        </p:spPr>
        <p:txBody>
          <a:bodyPr wrap="square">
            <a:no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000" b="1" dirty="0">
                <a:latin typeface="Arial Black" panose="020B0A04020102020204" pitchFamily="34" charset="0"/>
              </a:rPr>
              <a:t>Design of translation software with multi-inputs to translate English to Hindi OR vice-versa to prom</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5" name="TextBox 4"/>
          <p:cNvSpPr txBox="1"/>
          <p:nvPr/>
        </p:nvSpPr>
        <p:spPr>
          <a:xfrm>
            <a:off x="1856105" y="4419600"/>
            <a:ext cx="1816735" cy="1595120"/>
          </a:xfrm>
          <a:prstGeom prst="rect">
            <a:avLst/>
          </a:prstGeom>
          <a:noFill/>
        </p:spPr>
        <p:txBody>
          <a:bodyPr wrap="none" rtlCol="0">
            <a:noAutofit/>
          </a:bodyPr>
          <a:lstStyle/>
          <a:p>
            <a:r>
              <a:rPr lang="en-US" sz="2000" b="1" dirty="0"/>
              <a:t>Submitted by: </a:t>
            </a:r>
          </a:p>
          <a:p>
            <a:r>
              <a:rPr lang="en-US" sz="2000" dirty="0"/>
              <a:t>ANKIT KUMAR </a:t>
            </a:r>
          </a:p>
          <a:p>
            <a:r>
              <a:rPr lang="en-US" sz="2000" dirty="0"/>
              <a:t>ANIKET MITTAL </a:t>
            </a:r>
          </a:p>
          <a:p>
            <a:r>
              <a:rPr lang="en-US" sz="2000" dirty="0"/>
              <a:t>BIPANDEEP SINGH PANNU</a:t>
            </a:r>
          </a:p>
          <a:p>
            <a:r>
              <a:rPr lang="en-US" sz="2000" dirty="0"/>
              <a:t>AKSHIT JINDAL</a:t>
            </a:r>
          </a:p>
        </p:txBody>
      </p:sp>
      <p:sp>
        <p:nvSpPr>
          <p:cNvPr id="6" name="TextBox 5"/>
          <p:cNvSpPr txBox="1"/>
          <p:nvPr/>
        </p:nvSpPr>
        <p:spPr>
          <a:xfrm>
            <a:off x="7681250" y="4725655"/>
            <a:ext cx="2939415" cy="1014730"/>
          </a:xfrm>
          <a:prstGeom prst="rect">
            <a:avLst/>
          </a:prstGeom>
          <a:noFill/>
        </p:spPr>
        <p:txBody>
          <a:bodyPr wrap="none" rtlCol="0">
            <a:spAutoFit/>
          </a:bodyPr>
          <a:lstStyle/>
          <a:p>
            <a:r>
              <a:rPr lang="en-US" sz="2000" b="1" dirty="0"/>
              <a:t>Under the Supervision of: </a:t>
            </a:r>
            <a:endParaRPr lang="en-US" sz="2000" dirty="0"/>
          </a:p>
          <a:p>
            <a:r>
              <a:rPr lang="en-US" sz="2000" dirty="0"/>
              <a:t>MS  LATA GUPTA</a:t>
            </a:r>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cs typeface="+mj-lt"/>
              </a:rPr>
              <a:t>Rule Based Approach</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pic>
        <p:nvPicPr>
          <p:cNvPr id="5" name="Picture 4"/>
          <p:cNvPicPr>
            <a:picLocks noChangeAspect="1"/>
          </p:cNvPicPr>
          <p:nvPr/>
        </p:nvPicPr>
        <p:blipFill>
          <a:blip r:embed="rId2"/>
          <a:stretch>
            <a:fillRect/>
          </a:stretch>
        </p:blipFill>
        <p:spPr>
          <a:xfrm>
            <a:off x="838200" y="1835785"/>
            <a:ext cx="10516235" cy="4304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word order</a:t>
            </a:r>
          </a:p>
        </p:txBody>
      </p:sp>
      <p:sp>
        <p:nvSpPr>
          <p:cNvPr id="3" name="Content Placeholder 2"/>
          <p:cNvSpPr>
            <a:spLocks noGrp="1"/>
          </p:cNvSpPr>
          <p:nvPr>
            <p:ph sz="half" idx="1"/>
          </p:nvPr>
        </p:nvSpPr>
        <p:spPr>
          <a:xfrm>
            <a:off x="683895" y="1614805"/>
            <a:ext cx="5181600" cy="4721860"/>
          </a:xfrm>
        </p:spPr>
        <p:txBody>
          <a:bodyPr>
            <a:normAutofit lnSpcReduction="10000"/>
          </a:bodyPr>
          <a:lstStyle/>
          <a:p>
            <a:pPr marL="0" indent="0" algn="just">
              <a:buNone/>
            </a:pPr>
            <a:r>
              <a:rPr lang="en-US">
                <a:latin typeface="Times New Roman" panose="02020603050405020304" pitchFamily="18" charset="0"/>
                <a:cs typeface="Times New Roman" panose="02020603050405020304" pitchFamily="18" charset="0"/>
              </a:rPr>
              <a:t>Word  order in language differs. Some classification can be done by naming the typical order of subject (s), verb(V) and object (O) in a sentence. Some languages  have word orders as SOV. The target language may have a different word order. In such  cases, word to word translation is difficult. For example, English language has SVO and Hindi language has SOV sentence structure.</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pic>
        <p:nvPicPr>
          <p:cNvPr id="5" name="Content Placeholder 4"/>
          <p:cNvPicPr>
            <a:picLocks noGrp="1" noChangeAspect="1"/>
          </p:cNvPicPr>
          <p:nvPr>
            <p:ph sz="half" idx="2"/>
          </p:nvPr>
        </p:nvPicPr>
        <p:blipFill>
          <a:blip r:embed="rId2"/>
          <a:stretch>
            <a:fillRect/>
          </a:stretch>
        </p:blipFill>
        <p:spPr>
          <a:xfrm>
            <a:off x="6186170" y="1929130"/>
            <a:ext cx="5166995" cy="4093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990"/>
          </a:xfrm>
        </p:spPr>
        <p:txBody>
          <a:bodyPr>
            <a:normAutofit fontScale="90000"/>
          </a:bodyPr>
          <a:lstStyle/>
          <a:p>
            <a:r>
              <a:rPr lang="en-US" sz="4890" dirty="0">
                <a:sym typeface="+mn-ea"/>
              </a:rPr>
              <a:t>Results and Outputs</a:t>
            </a:r>
            <a:endParaRPr lang="en-US" sz="4890"/>
          </a:p>
        </p:txBody>
      </p:sp>
      <p:sp>
        <p:nvSpPr>
          <p:cNvPr id="6" name="Content Placeholder 5"/>
          <p:cNvSpPr>
            <a:spLocks noGrp="1"/>
          </p:cNvSpPr>
          <p:nvPr>
            <p:ph idx="1"/>
          </p:nvPr>
        </p:nvSpPr>
        <p:spPr>
          <a:xfrm>
            <a:off x="838200" y="1225550"/>
            <a:ext cx="10515600" cy="4951730"/>
          </a:xfrm>
        </p:spPr>
        <p:txBody>
          <a:bodyPr>
            <a:noAutofit/>
          </a:bodyPr>
          <a:lstStyle/>
          <a:p>
            <a:pPr marL="0" indent="0" algn="just">
              <a:buNone/>
            </a:pPr>
            <a:r>
              <a:rPr lang="en-US" sz="2700" dirty="0">
                <a:latin typeface="Times New Roman" panose="02020603050405020304" pitchFamily="18" charset="0"/>
                <a:cs typeface="Times New Roman" panose="02020603050405020304" pitchFamily="18" charset="0"/>
                <a:sym typeface="+mn-ea"/>
              </a:rPr>
              <a:t>Python virtual environment is a self-contained directory that encapsulates a specific Python interpreter and its associated libraries and packages. It allows you to create isolated environments for different Python projects, ensuring that the dependencies of one project do not interfere with those of another. </a:t>
            </a:r>
          </a:p>
          <a:p>
            <a:r>
              <a:rPr lang="en-US" sz="2700" dirty="0">
                <a:latin typeface="Times New Roman" panose="02020603050405020304" pitchFamily="18" charset="0"/>
                <a:cs typeface="Times New Roman" panose="02020603050405020304" pitchFamily="18" charset="0"/>
              </a:rPr>
              <a:t>Python -m pip install --user virtualenv</a:t>
            </a:r>
          </a:p>
          <a:p>
            <a:pPr marL="0" indent="0">
              <a:buNone/>
            </a:pPr>
            <a:r>
              <a:rPr lang="en-US" sz="2700" dirty="0">
                <a:latin typeface="Times New Roman" panose="02020603050405020304" pitchFamily="18" charset="0"/>
                <a:cs typeface="Times New Roman" panose="02020603050405020304" pitchFamily="18" charset="0"/>
              </a:rPr>
              <a:t>Check the version of virtual environment to ensure it is installed properly</a:t>
            </a:r>
          </a:p>
          <a:p>
            <a:r>
              <a:rPr lang="en-US" sz="2700" dirty="0">
                <a:latin typeface="Times New Roman" panose="02020603050405020304" pitchFamily="18" charset="0"/>
                <a:cs typeface="Times New Roman" panose="02020603050405020304" pitchFamily="18" charset="0"/>
              </a:rPr>
              <a:t>Python -m virtualenv –version</a:t>
            </a:r>
          </a:p>
          <a:p>
            <a:pPr marL="0" indent="0">
              <a:buNone/>
            </a:pPr>
            <a:r>
              <a:rPr lang="en-US" sz="2700" dirty="0">
                <a:latin typeface="Times New Roman" panose="02020603050405020304" pitchFamily="18" charset="0"/>
                <a:cs typeface="Times New Roman" panose="02020603050405020304" pitchFamily="18" charset="0"/>
              </a:rPr>
              <a:t>Now create a virtual environment named “myworld”</a:t>
            </a:r>
          </a:p>
          <a:p>
            <a:r>
              <a:rPr lang="en-US" sz="2700" dirty="0">
                <a:latin typeface="Times New Roman" panose="02020603050405020304" pitchFamily="18" charset="0"/>
                <a:cs typeface="Times New Roman" panose="02020603050405020304" pitchFamily="18" charset="0"/>
              </a:rPr>
              <a:t>Python -m virtualenv myworld </a:t>
            </a:r>
          </a:p>
          <a:p>
            <a:pPr marL="0" indent="0">
              <a:buNone/>
            </a:pPr>
            <a:r>
              <a:rPr lang="en-US" sz="2700" dirty="0">
                <a:latin typeface="Times New Roman" panose="02020603050405020304" pitchFamily="18" charset="0"/>
                <a:cs typeface="Times New Roman" panose="02020603050405020304" pitchFamily="18" charset="0"/>
              </a:rPr>
              <a:t>To activate newly created environment, use the following command</a:t>
            </a:r>
          </a:p>
          <a:p>
            <a:r>
              <a:rPr lang="en-US" sz="2700" dirty="0">
                <a:latin typeface="Times New Roman" panose="02020603050405020304" pitchFamily="18" charset="0"/>
                <a:cs typeface="Times New Roman" panose="02020603050405020304" pitchFamily="18" charset="0"/>
              </a:rPr>
              <a:t>source myworld/Scripts/activate</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Inside  view</a:t>
            </a: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pic>
        <p:nvPicPr>
          <p:cNvPr id="8" name="Content Placeholder 7"/>
          <p:cNvPicPr>
            <a:picLocks noGrp="1" noChangeAspect="1"/>
          </p:cNvPicPr>
          <p:nvPr>
            <p:ph sz="half" idx="2"/>
          </p:nvPr>
        </p:nvPicPr>
        <p:blipFill>
          <a:blip r:embed="rId2"/>
          <a:stretch>
            <a:fillRect/>
          </a:stretch>
        </p:blipFill>
        <p:spPr>
          <a:xfrm>
            <a:off x="935990" y="1371600"/>
            <a:ext cx="10417810" cy="4984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pic>
        <p:nvPicPr>
          <p:cNvPr id="39941" name="Picture 2" descr="C:\Users\alex\Dropbox\ERC_StG_2014\figure_french_small_many_to_many_no_period.jpg"/>
          <p:cNvPicPr>
            <a:picLocks noGrp="1" noChangeAspect="1"/>
          </p:cNvPicPr>
          <p:nvPr>
            <p:ph sz="half" idx="2"/>
          </p:nvPr>
        </p:nvPicPr>
        <p:blipFill>
          <a:blip r:embed="rId2"/>
          <a:stretch>
            <a:fillRect/>
          </a:stretch>
        </p:blipFill>
        <p:spPr>
          <a:xfrm>
            <a:off x="1638935" y="2980055"/>
            <a:ext cx="4144645" cy="3203575"/>
          </a:xfrm>
          <a:prstGeom prst="rect">
            <a:avLst/>
          </a:prstGeom>
          <a:noFill/>
          <a:ln w="9525">
            <a:noFill/>
          </a:ln>
        </p:spPr>
      </p:pic>
      <p:pic>
        <p:nvPicPr>
          <p:cNvPr id="39940" name="Picture 3" descr="C:\Users\alex\Dropbox\ERC_StG_2014\koehn_example.jpg"/>
          <p:cNvPicPr>
            <a:picLocks noChangeAspect="1"/>
          </p:cNvPicPr>
          <p:nvPr/>
        </p:nvPicPr>
        <p:blipFill>
          <a:blip r:embed="rId3"/>
          <a:stretch>
            <a:fillRect/>
          </a:stretch>
        </p:blipFill>
        <p:spPr>
          <a:xfrm>
            <a:off x="6941820" y="703580"/>
            <a:ext cx="4971415" cy="3204210"/>
          </a:xfrm>
          <a:prstGeom prst="rect">
            <a:avLst/>
          </a:prstGeom>
          <a:noFill/>
          <a:ln w="9525">
            <a:noFill/>
          </a:ln>
        </p:spPr>
      </p:pic>
      <p:sp>
        <p:nvSpPr>
          <p:cNvPr id="8" name="Text Box 7"/>
          <p:cNvSpPr txBox="1"/>
          <p:nvPr/>
        </p:nvSpPr>
        <p:spPr>
          <a:xfrm>
            <a:off x="1021715" y="703580"/>
            <a:ext cx="6229985" cy="759460"/>
          </a:xfrm>
          <a:prstGeom prst="rect">
            <a:avLst/>
          </a:prstGeom>
          <a:noFill/>
        </p:spPr>
        <p:txBody>
          <a:bodyPr wrap="square" rtlCol="0" anchor="t">
            <a:noAutofit/>
          </a:bodyPr>
          <a:lstStyle/>
          <a:p>
            <a:pPr marL="0" indent="0">
              <a:buNone/>
            </a:pPr>
            <a:r>
              <a:rPr lang="en-US" sz="2800">
                <a:latin typeface="Times New Roman" panose="02020603050405020304" pitchFamily="18" charset="0"/>
                <a:cs typeface="Times New Roman" panose="02020603050405020304" pitchFamily="18" charset="0"/>
                <a:sym typeface="+mn-ea"/>
              </a:rPr>
              <a:t>How the words are getting converted into other languages</a:t>
            </a:r>
            <a:r>
              <a:rPr lang="en-US">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78790"/>
            <a:ext cx="10515600" cy="756285"/>
          </a:xfrm>
        </p:spPr>
        <p:txBody>
          <a:bodyPr/>
          <a:lstStyle/>
          <a:p>
            <a:r>
              <a:rPr lang="en-US" b="1"/>
              <a:t>  </a:t>
            </a:r>
            <a:r>
              <a:rPr lang="en-US"/>
              <a:t>Example</a:t>
            </a:r>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
        <p:nvSpPr>
          <p:cNvPr id="50179" name="Rectangle 3"/>
          <p:cNvSpPr>
            <a:spLocks noGrp="1"/>
          </p:cNvSpPr>
          <p:nvPr>
            <p:ph type="body" idx="4294967295"/>
          </p:nvPr>
        </p:nvSpPr>
        <p:spPr>
          <a:xfrm>
            <a:off x="1258570" y="1396683"/>
            <a:ext cx="8748713" cy="4560887"/>
          </a:xfrm>
        </p:spPr>
        <p:txBody>
          <a:bodyPr vert="horz" wrap="square" lIns="90000" tIns="45000" rIns="90000" bIns="45000" anchor="t" anchorCtr="0">
            <a:normAutofit lnSpcReduction="10000"/>
          </a:bodyPr>
          <a:lstStyle/>
          <a:p>
            <a:pPr algn="ctr" eaLnBrk="1" hangingPunct="1"/>
            <a:r>
              <a:rPr lang="en-US" altLang="de-DE" dirty="0">
                <a:latin typeface="Times New Roman" panose="02020603050405020304" pitchFamily="18" charset="0"/>
                <a:cs typeface="Times New Roman" panose="02020603050405020304" pitchFamily="18" charset="0"/>
              </a:rPr>
              <a:t>Sie würden gegen Sie stimmen</a:t>
            </a:r>
          </a:p>
          <a:p>
            <a:pPr algn="ctr" eaLnBrk="1" hangingPunct="1"/>
            <a:endParaRPr lang="en-US" altLang="de-DE" dirty="0">
              <a:latin typeface="Times New Roman" panose="02020603050405020304" pitchFamily="18" charset="0"/>
              <a:cs typeface="Times New Roman" panose="02020603050405020304" pitchFamily="18" charset="0"/>
            </a:endParaRPr>
          </a:p>
          <a:p>
            <a:pPr algn="ctr" eaLnBrk="1" hangingPunct="1"/>
            <a:r>
              <a:rPr lang="en-US" altLang="de-DE" dirty="0">
                <a:latin typeface="Times New Roman" panose="02020603050405020304" pitchFamily="18" charset="0"/>
                <a:cs typeface="Times New Roman" panose="02020603050405020304" pitchFamily="18" charset="0"/>
              </a:rPr>
              <a:t>  They would vote against you</a:t>
            </a:r>
          </a:p>
          <a:p>
            <a:pPr algn="ctr" eaLnBrk="1" hangingPunct="1"/>
            <a:endParaRPr lang="en-US" altLang="de-DE" sz="2000" dirty="0">
              <a:cs typeface="Arial" panose="020B0604020202020204" pitchFamily="34" charset="0"/>
            </a:endParaRPr>
          </a:p>
          <a:p>
            <a:pPr algn="ctr" eaLnBrk="1" hangingPunct="1"/>
            <a:endParaRPr lang="en-US" altLang="de-DE" sz="2000" dirty="0">
              <a:cs typeface="Arial" panose="020B0604020202020204" pitchFamily="34" charset="0"/>
            </a:endParaRPr>
          </a:p>
          <a:p>
            <a:pPr eaLnBrk="1" hangingPunct="1">
              <a:buFont typeface="Times New Roman" panose="02020603050405020304" pitchFamily="18" charset="0"/>
              <a:buChar char="•"/>
            </a:pPr>
            <a:r>
              <a:rPr lang="en-US" altLang="de-DE" sz="2800" dirty="0">
                <a:latin typeface="Times New Roman" panose="02020603050405020304" pitchFamily="18" charset="0"/>
                <a:cs typeface="Times New Roman" panose="02020603050405020304" pitchFamily="18" charset="0"/>
              </a:rPr>
              <a:t>Rules:</a:t>
            </a:r>
          </a:p>
          <a:p>
            <a:pPr lvl="1" eaLnBrk="1" hangingPunct="1">
              <a:buFont typeface="Times New Roman" panose="02020603050405020304" pitchFamily="18" charset="0"/>
              <a:buChar char="–"/>
            </a:pPr>
            <a:r>
              <a:rPr lang="en-US" altLang="de-DE" sz="2800" dirty="0">
                <a:latin typeface="Times New Roman" panose="02020603050405020304" pitchFamily="18" charset="0"/>
                <a:cs typeface="Times New Roman" panose="02020603050405020304" pitchFamily="18" charset="0"/>
              </a:rPr>
              <a:t>Simultaneous generation of bilingual sentence pair through a sequence of operations </a:t>
            </a:r>
          </a:p>
          <a:p>
            <a:pPr lvl="1" eaLnBrk="1" hangingPunct="1">
              <a:buFont typeface="Times New Roman" panose="02020603050405020304" pitchFamily="18" charset="0"/>
              <a:buChar char="–"/>
            </a:pPr>
            <a:r>
              <a:rPr lang="en-US" altLang="de-DE" sz="2800" dirty="0">
                <a:latin typeface="Times New Roman" panose="02020603050405020304" pitchFamily="18" charset="0"/>
                <a:cs typeface="Times New Roman" panose="02020603050405020304" pitchFamily="18" charset="0"/>
              </a:rPr>
              <a:t>Generation is done in order of the target (English) sentence</a:t>
            </a:r>
          </a:p>
          <a:p>
            <a:pPr lvl="1" eaLnBrk="1" hangingPunct="1">
              <a:buFont typeface="Times New Roman" panose="02020603050405020304" pitchFamily="18" charset="0"/>
              <a:buChar char="–"/>
            </a:pPr>
            <a:r>
              <a:rPr lang="en-US" altLang="de-DE" sz="2800" dirty="0">
                <a:latin typeface="Times New Roman" panose="02020603050405020304" pitchFamily="18" charset="0"/>
                <a:cs typeface="Times New Roman" panose="02020603050405020304" pitchFamily="18" charset="0"/>
              </a:rPr>
              <a:t>Idea behind operations: either </a:t>
            </a:r>
            <a:r>
              <a:rPr lang="en-US" altLang="de-DE" sz="2800" u="sng" dirty="0">
                <a:latin typeface="Times New Roman" panose="02020603050405020304" pitchFamily="18" charset="0"/>
                <a:cs typeface="Times New Roman" panose="02020603050405020304" pitchFamily="18" charset="0"/>
              </a:rPr>
              <a:t>Translate</a:t>
            </a:r>
            <a:r>
              <a:rPr lang="en-US" altLang="de-DE" sz="2800" dirty="0">
                <a:latin typeface="Times New Roman" panose="02020603050405020304" pitchFamily="18" charset="0"/>
                <a:cs typeface="Times New Roman" panose="02020603050405020304" pitchFamily="18" charset="0"/>
              </a:rPr>
              <a:t> or </a:t>
            </a:r>
            <a:r>
              <a:rPr lang="en-US" altLang="de-DE" sz="2800" u="sng" dirty="0">
                <a:latin typeface="Times New Roman" panose="02020603050405020304" pitchFamily="18" charset="0"/>
                <a:cs typeface="Times New Roman" panose="02020603050405020304" pitchFamily="18" charset="0"/>
              </a:rPr>
              <a:t>Reorder</a:t>
            </a:r>
          </a:p>
          <a:p>
            <a:pPr lvl="1" eaLnBrk="1" hangingPunct="1">
              <a:buFont typeface="Times New Roman" panose="02020603050405020304" pitchFamily="18" charset="0"/>
              <a:buChar char="–"/>
            </a:pPr>
            <a:endParaRPr lang="en-US" altLang="de-DE" sz="2800" dirty="0">
              <a:latin typeface="Times New Roman" panose="02020603050405020304" pitchFamily="18" charset="0"/>
              <a:cs typeface="Times New Roman" panose="02020603050405020304" pitchFamily="18" charset="0"/>
            </a:endParaRPr>
          </a:p>
        </p:txBody>
      </p:sp>
      <p:sp>
        <p:nvSpPr>
          <p:cNvPr id="50180" name="Line 4"/>
          <p:cNvSpPr/>
          <p:nvPr/>
        </p:nvSpPr>
        <p:spPr>
          <a:xfrm>
            <a:off x="3791585" y="1717040"/>
            <a:ext cx="382905" cy="685165"/>
          </a:xfrm>
          <a:prstGeom prst="line">
            <a:avLst/>
          </a:prstGeom>
          <a:ln w="9525" cap="flat" cmpd="sng">
            <a:solidFill>
              <a:schemeClr val="tx1"/>
            </a:solidFill>
            <a:prstDash val="solid"/>
            <a:headEnd type="none" w="med" len="med"/>
            <a:tailEnd type="none" w="med" len="med"/>
          </a:ln>
        </p:spPr>
      </p:sp>
      <p:sp>
        <p:nvSpPr>
          <p:cNvPr id="50182" name="Line 6"/>
          <p:cNvSpPr/>
          <p:nvPr/>
        </p:nvSpPr>
        <p:spPr>
          <a:xfrm flipV="1">
            <a:off x="5796915" y="1716405"/>
            <a:ext cx="1064895" cy="685800"/>
          </a:xfrm>
          <a:prstGeom prst="line">
            <a:avLst/>
          </a:prstGeom>
          <a:ln w="9525" cap="flat" cmpd="sng">
            <a:solidFill>
              <a:schemeClr val="tx1"/>
            </a:solidFill>
            <a:prstDash val="solid"/>
            <a:headEnd type="none" w="med" len="med"/>
            <a:tailEnd type="none" w="med" len="med"/>
          </a:ln>
        </p:spPr>
      </p:sp>
      <p:sp>
        <p:nvSpPr>
          <p:cNvPr id="50183" name="Line 7"/>
          <p:cNvSpPr/>
          <p:nvPr/>
        </p:nvSpPr>
        <p:spPr>
          <a:xfrm>
            <a:off x="5796915" y="1716405"/>
            <a:ext cx="655955" cy="685800"/>
          </a:xfrm>
          <a:prstGeom prst="line">
            <a:avLst/>
          </a:prstGeom>
          <a:ln w="9525" cap="flat" cmpd="sng">
            <a:solidFill>
              <a:schemeClr val="tx1"/>
            </a:solidFill>
            <a:prstDash val="solid"/>
            <a:headEnd type="none" w="med" len="med"/>
            <a:tailEnd type="none" w="med" len="med"/>
          </a:ln>
        </p:spPr>
      </p:sp>
      <p:sp>
        <p:nvSpPr>
          <p:cNvPr id="50184" name="Line 8"/>
          <p:cNvSpPr/>
          <p:nvPr/>
        </p:nvSpPr>
        <p:spPr>
          <a:xfrm>
            <a:off x="6452235" y="1717040"/>
            <a:ext cx="1149350" cy="685165"/>
          </a:xfrm>
          <a:prstGeom prst="line">
            <a:avLst/>
          </a:prstGeom>
          <a:ln w="9525" cap="flat" cmpd="sng">
            <a:solidFill>
              <a:schemeClr val="tx1"/>
            </a:solidFill>
            <a:prstDash val="solid"/>
            <a:headEnd type="none" w="med" len="med"/>
            <a:tailEnd type="none" w="med" len="med"/>
          </a:ln>
        </p:spPr>
      </p:sp>
      <p:sp>
        <p:nvSpPr>
          <p:cNvPr id="7" name="Line 5"/>
          <p:cNvSpPr/>
          <p:nvPr/>
        </p:nvSpPr>
        <p:spPr>
          <a:xfrm>
            <a:off x="4646930" y="1716405"/>
            <a:ext cx="271780" cy="6858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7885" y="365125"/>
            <a:ext cx="10495915" cy="1024255"/>
          </a:xfrm>
        </p:spPr>
        <p:txBody>
          <a:bodyPr/>
          <a:lstStyle/>
          <a:p>
            <a:r>
              <a:rPr lang="en-US"/>
              <a:t>Example</a:t>
            </a: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sp>
        <p:nvSpPr>
          <p:cNvPr id="51202" name="Rectangle 3"/>
          <p:cNvSpPr>
            <a:spLocks noGrp="1"/>
          </p:cNvSpPr>
          <p:nvPr>
            <p:ph type="body" idx="4294967295"/>
          </p:nvPr>
        </p:nvSpPr>
        <p:spPr>
          <a:xfrm>
            <a:off x="1906270" y="1389063"/>
            <a:ext cx="8748713" cy="4560887"/>
          </a:xfrm>
        </p:spPr>
        <p:txBody>
          <a:bodyPr vert="horz" wrap="square" lIns="90000" tIns="45000" rIns="90000" bIns="45000" anchor="t" anchorCtr="0"/>
          <a:lstStyle/>
          <a:p>
            <a:pPr algn="ctr" eaLnBrk="1" hangingPunct="1"/>
            <a:r>
              <a:rPr lang="en-US" altLang="de-DE" dirty="0">
                <a:solidFill>
                  <a:schemeClr val="tx1"/>
                </a:solidFill>
                <a:latin typeface="Times New Roman" panose="02020603050405020304" pitchFamily="18" charset="0"/>
                <a:cs typeface="Times New Roman" panose="02020603050405020304" pitchFamily="18" charset="0"/>
              </a:rPr>
              <a:t>Sie </a:t>
            </a:r>
            <a:r>
              <a:rPr lang="en-US" altLang="de-DE" dirty="0">
                <a:latin typeface="Times New Roman" panose="02020603050405020304" pitchFamily="18" charset="0"/>
                <a:cs typeface="Times New Roman" panose="02020603050405020304" pitchFamily="18" charset="0"/>
              </a:rPr>
              <a:t>würden gegen Sie stimmen</a:t>
            </a:r>
          </a:p>
          <a:p>
            <a:pPr marL="0" indent="0" algn="ctr" eaLnBrk="1" hangingPunct="1">
              <a:buNone/>
            </a:pPr>
            <a:endParaRPr lang="en-US" altLang="de-DE" dirty="0">
              <a:latin typeface="Times New Roman" panose="02020603050405020304" pitchFamily="18" charset="0"/>
              <a:cs typeface="Times New Roman" panose="02020603050405020304" pitchFamily="18" charset="0"/>
            </a:endParaRPr>
          </a:p>
          <a:p>
            <a:pPr algn="ctr" eaLnBrk="1" hangingPunct="1"/>
            <a:r>
              <a:rPr lang="en-US" altLang="de-DE" dirty="0">
                <a:latin typeface="Times New Roman" panose="02020603050405020304" pitchFamily="18" charset="0"/>
                <a:cs typeface="Times New Roman" panose="02020603050405020304" pitchFamily="18" charset="0"/>
              </a:rPr>
              <a:t> </a:t>
            </a:r>
            <a:r>
              <a:rPr lang="en-US" altLang="de-DE" dirty="0">
                <a:solidFill>
                  <a:schemeClr val="tx1"/>
                </a:solidFill>
                <a:latin typeface="Times New Roman" panose="02020603050405020304" pitchFamily="18" charset="0"/>
                <a:cs typeface="Times New Roman" panose="02020603050405020304" pitchFamily="18" charset="0"/>
              </a:rPr>
              <a:t> They</a:t>
            </a:r>
            <a:r>
              <a:rPr lang="en-US" altLang="de-DE" dirty="0">
                <a:latin typeface="Times New Roman" panose="02020603050405020304" pitchFamily="18" charset="0"/>
                <a:cs typeface="Times New Roman" panose="02020603050405020304" pitchFamily="18" charset="0"/>
              </a:rPr>
              <a:t> would vote against you</a:t>
            </a:r>
          </a:p>
          <a:p>
            <a:pPr marL="0" indent="0" algn="ctr" eaLnBrk="1" hangingPunct="1">
              <a:buNone/>
            </a:pPr>
            <a:endParaRPr lang="en-US" altLang="de-DE" sz="2000" dirty="0">
              <a:cs typeface="Arial" panose="020B0604020202020204" pitchFamily="34" charset="0"/>
            </a:endParaRPr>
          </a:p>
          <a:p>
            <a:pPr algn="ctr" eaLnBrk="1" hangingPunct="1"/>
            <a:endParaRPr lang="en-US" altLang="de-DE" sz="1800" dirty="0">
              <a:cs typeface="Arial" panose="020B0604020202020204" pitchFamily="34" charset="0"/>
            </a:endParaRPr>
          </a:p>
          <a:p>
            <a:pPr eaLnBrk="1" hangingPunct="1"/>
            <a:r>
              <a:rPr lang="en-US" altLang="de-DE" sz="2800" dirty="0">
                <a:latin typeface="Times New Roman" panose="02020603050405020304" pitchFamily="18" charset="0"/>
                <a:cs typeface="Times New Roman" panose="02020603050405020304" pitchFamily="18" charset="0"/>
              </a:rPr>
              <a:t>Operations</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1</a:t>
            </a:r>
            <a:r>
              <a:rPr lang="en-US" altLang="de-DE" sz="2800" dirty="0">
                <a:latin typeface="Times New Roman" panose="02020603050405020304" pitchFamily="18" charset="0"/>
                <a:cs typeface="Times New Roman" panose="02020603050405020304" pitchFamily="18" charset="0"/>
              </a:rPr>
              <a:t>:  Generate (Sie – They)</a:t>
            </a:r>
          </a:p>
          <a:p>
            <a:pPr eaLnBrk="1" hangingPunct="1"/>
            <a:endParaRPr lang="en-US" altLang="de-DE" sz="28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51208" name="Text Box 9"/>
          <p:cNvSpPr txBox="1"/>
          <p:nvPr/>
        </p:nvSpPr>
        <p:spPr>
          <a:xfrm>
            <a:off x="6713220" y="4084003"/>
            <a:ext cx="3581400" cy="1814830"/>
          </a:xfrm>
          <a:prstGeom prst="rect">
            <a:avLst/>
          </a:prstGeom>
          <a:noFill/>
          <a:ln w="9525">
            <a:noFill/>
          </a:ln>
        </p:spPr>
        <p:txBody>
          <a:bodyPr>
            <a:spAutoFit/>
          </a:bodyPr>
          <a:lstStyle/>
          <a:p>
            <a:pPr defTabSz="914400">
              <a:spcBef>
                <a:spcPct val="50000"/>
              </a:spcBef>
            </a:pPr>
            <a:r>
              <a:rPr lang="en-US" altLang="de-DE" sz="2800" dirty="0">
                <a:latin typeface="Times New Roman" panose="02020603050405020304" pitchFamily="18" charset="0"/>
                <a:cs typeface="Times New Roman" panose="02020603050405020304" pitchFamily="18" charset="0"/>
              </a:rPr>
              <a:t>Sie</a:t>
            </a:r>
          </a:p>
          <a:p>
            <a:pPr defTabSz="914400">
              <a:spcBef>
                <a:spcPct val="50000"/>
              </a:spcBef>
            </a:pPr>
            <a:endParaRPr lang="en-US" altLang="de-DE" sz="2800" dirty="0">
              <a:latin typeface="Times New Roman" panose="02020603050405020304" pitchFamily="18" charset="0"/>
              <a:cs typeface="Times New Roman" panose="02020603050405020304" pitchFamily="18" charset="0"/>
            </a:endParaRPr>
          </a:p>
          <a:p>
            <a:pPr defTabSz="914400">
              <a:spcBef>
                <a:spcPct val="50000"/>
              </a:spcBef>
            </a:pPr>
            <a:r>
              <a:rPr lang="en-US" altLang="de-DE" sz="2800" dirty="0">
                <a:latin typeface="Times New Roman" panose="02020603050405020304" pitchFamily="18" charset="0"/>
                <a:cs typeface="Times New Roman" panose="02020603050405020304" pitchFamily="18" charset="0"/>
              </a:rPr>
              <a:t>They</a:t>
            </a:r>
          </a:p>
        </p:txBody>
      </p:sp>
      <p:sp>
        <p:nvSpPr>
          <p:cNvPr id="51203" name="Line 4"/>
          <p:cNvSpPr/>
          <p:nvPr/>
        </p:nvSpPr>
        <p:spPr>
          <a:xfrm>
            <a:off x="4391025" y="1664970"/>
            <a:ext cx="262255" cy="825500"/>
          </a:xfrm>
          <a:prstGeom prst="line">
            <a:avLst/>
          </a:prstGeom>
          <a:ln>
            <a:headEnd type="none" w="med" len="med"/>
            <a:tailEnd type="none" w="med" len="med"/>
          </a:ln>
        </p:spPr>
        <p:style>
          <a:lnRef idx="2">
            <a:prstClr val="black"/>
          </a:lnRef>
          <a:fillRef idx="0">
            <a:srgbClr val="FFFFFF"/>
          </a:fillRef>
          <a:effectRef idx="0">
            <a:srgbClr val="FFFFFF"/>
          </a:effectRef>
          <a:fontRef idx="minor">
            <a:schemeClr val="tx1"/>
          </a:fontRef>
        </p:style>
      </p:sp>
      <p:sp>
        <p:nvSpPr>
          <p:cNvPr id="51207" name="Line 8"/>
          <p:cNvSpPr/>
          <p:nvPr/>
        </p:nvSpPr>
        <p:spPr>
          <a:xfrm flipH="1">
            <a:off x="6488430" y="1655445"/>
            <a:ext cx="1083945" cy="836295"/>
          </a:xfrm>
          <a:prstGeom prst="line">
            <a:avLst/>
          </a:prstGeom>
          <a:ln w="9525" cap="flat" cmpd="sng">
            <a:solidFill>
              <a:schemeClr val="tx1"/>
            </a:solidFill>
            <a:prstDash val="solid"/>
            <a:headEnd type="none" w="med" len="med"/>
            <a:tailEnd type="none" w="med" len="med"/>
          </a:ln>
        </p:spPr>
      </p:sp>
      <p:sp>
        <p:nvSpPr>
          <p:cNvPr id="51206" name="Line 7"/>
          <p:cNvSpPr/>
          <p:nvPr/>
        </p:nvSpPr>
        <p:spPr>
          <a:xfrm>
            <a:off x="6489065" y="1727200"/>
            <a:ext cx="707390" cy="763905"/>
          </a:xfrm>
          <a:prstGeom prst="line">
            <a:avLst/>
          </a:prstGeom>
          <a:ln w="9525" cap="flat" cmpd="sng">
            <a:solidFill>
              <a:schemeClr val="tx1"/>
            </a:solidFill>
            <a:prstDash val="solid"/>
            <a:headEnd type="none" w="med" len="med"/>
            <a:tailEnd type="none" w="med" len="med"/>
          </a:ln>
        </p:spPr>
      </p:sp>
      <p:sp>
        <p:nvSpPr>
          <p:cNvPr id="7" name="Line 8"/>
          <p:cNvSpPr/>
          <p:nvPr/>
        </p:nvSpPr>
        <p:spPr>
          <a:xfrm>
            <a:off x="6988810" y="1734185"/>
            <a:ext cx="1293495" cy="862330"/>
          </a:xfrm>
          <a:prstGeom prst="line">
            <a:avLst/>
          </a:prstGeom>
          <a:ln w="9525" cap="flat" cmpd="sng">
            <a:solidFill>
              <a:schemeClr val="tx1"/>
            </a:solidFill>
            <a:prstDash val="solid"/>
            <a:headEnd type="none" w="med" len="med"/>
            <a:tailEnd type="none" w="med" len="med"/>
          </a:ln>
        </p:spPr>
      </p:sp>
      <p:sp>
        <p:nvSpPr>
          <p:cNvPr id="8" name="Line 7"/>
          <p:cNvSpPr/>
          <p:nvPr/>
        </p:nvSpPr>
        <p:spPr>
          <a:xfrm flipH="1">
            <a:off x="5514340" y="1664970"/>
            <a:ext cx="26670" cy="930910"/>
          </a:xfrm>
          <a:prstGeom prst="line">
            <a:avLst/>
          </a:prstGeom>
          <a:ln w="9525" cap="flat" cmpd="sng">
            <a:solidFill>
              <a:schemeClr val="tx1"/>
            </a:solidFill>
            <a:prstDash val="solid"/>
            <a:headEnd type="none" w="med" len="med"/>
            <a:tailEnd type="none" w="med" len="med"/>
          </a:ln>
        </p:spPr>
      </p:sp>
      <p:sp>
        <p:nvSpPr>
          <p:cNvPr id="9" name="Line 7"/>
          <p:cNvSpPr/>
          <p:nvPr/>
        </p:nvSpPr>
        <p:spPr>
          <a:xfrm>
            <a:off x="7054215" y="4514215"/>
            <a:ext cx="9525" cy="99187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Example</a:t>
            </a:r>
          </a:p>
        </p:txBody>
      </p:sp>
      <p:sp>
        <p:nvSpPr>
          <p:cNvPr id="4" name="Slide Number Placeholder 3"/>
          <p:cNvSpPr>
            <a:spLocks noGrp="1"/>
          </p:cNvSpPr>
          <p:nvPr>
            <p:ph type="sldNum" sz="quarter" idx="12"/>
          </p:nvPr>
        </p:nvSpPr>
        <p:spPr/>
        <p:txBody>
          <a:bodyPr/>
          <a:lstStyle/>
          <a:p>
            <a:fld id="{BDCDBBEF-AA6C-4BA6-85B2-A17D7F280E38}" type="slidenum">
              <a:rPr lang="en-US" smtClean="0"/>
              <a:t>17</a:t>
            </a:fld>
            <a:endParaRPr lang="en-US"/>
          </a:p>
        </p:txBody>
      </p:sp>
      <p:sp>
        <p:nvSpPr>
          <p:cNvPr id="52226" name="Rectangle 3"/>
          <p:cNvSpPr>
            <a:spLocks noGrp="1"/>
          </p:cNvSpPr>
          <p:nvPr>
            <p:ph type="body" idx="4294967295"/>
          </p:nvPr>
        </p:nvSpPr>
        <p:spPr>
          <a:xfrm>
            <a:off x="1021080" y="1469390"/>
            <a:ext cx="8245475" cy="4683760"/>
          </a:xfrm>
        </p:spPr>
        <p:txBody>
          <a:bodyPr vert="horz" wrap="square" lIns="90000" tIns="45000" rIns="90000" bIns="45000" anchor="t" anchorCtr="0"/>
          <a:lstStyle/>
          <a:p>
            <a:pPr algn="ctr" eaLnBrk="1" hangingPunct="1"/>
            <a:r>
              <a:rPr lang="en-US" altLang="de-DE" sz="2800" dirty="0">
                <a:latin typeface="Times New Roman" panose="02020603050405020304" pitchFamily="18" charset="0"/>
                <a:cs typeface="Times New Roman" panose="02020603050405020304" pitchFamily="18" charset="0"/>
              </a:rPr>
              <a:t>Sie </a:t>
            </a:r>
            <a:r>
              <a:rPr lang="en-US" altLang="de-DE" sz="2800" dirty="0">
                <a:solidFill>
                  <a:schemeClr val="tx1"/>
                </a:solidFill>
                <a:latin typeface="Times New Roman" panose="02020603050405020304" pitchFamily="18" charset="0"/>
                <a:cs typeface="Times New Roman" panose="02020603050405020304" pitchFamily="18" charset="0"/>
              </a:rPr>
              <a:t>würden</a:t>
            </a:r>
            <a:r>
              <a:rPr lang="en-US" altLang="de-DE" sz="2800" dirty="0">
                <a:latin typeface="Times New Roman" panose="02020603050405020304" pitchFamily="18" charset="0"/>
                <a:cs typeface="Times New Roman" panose="02020603050405020304" pitchFamily="18" charset="0"/>
              </a:rPr>
              <a:t> gegen Sie stimmen</a:t>
            </a:r>
          </a:p>
          <a:p>
            <a:pPr marL="0" indent="0" algn="ctr" eaLnBrk="1" hangingPunct="1">
              <a:buNone/>
            </a:pPr>
            <a:endParaRPr lang="en-US" altLang="de-DE" sz="2800" dirty="0">
              <a:latin typeface="Times New Roman" panose="02020603050405020304" pitchFamily="18" charset="0"/>
              <a:cs typeface="Times New Roman" panose="02020603050405020304" pitchFamily="18" charset="0"/>
            </a:endParaRPr>
          </a:p>
          <a:p>
            <a:pPr algn="ctr" eaLnBrk="1" hangingPunct="1"/>
            <a:r>
              <a:rPr lang="en-US" altLang="de-DE" sz="2800" dirty="0">
                <a:latin typeface="Times New Roman" panose="02020603050405020304" pitchFamily="18" charset="0"/>
                <a:cs typeface="Times New Roman" panose="02020603050405020304" pitchFamily="18" charset="0"/>
              </a:rPr>
              <a:t>  They </a:t>
            </a:r>
            <a:r>
              <a:rPr lang="en-US" altLang="de-DE" sz="2800" dirty="0">
                <a:solidFill>
                  <a:schemeClr val="tx1"/>
                </a:solidFill>
                <a:latin typeface="Times New Roman" panose="02020603050405020304" pitchFamily="18" charset="0"/>
                <a:cs typeface="Times New Roman" panose="02020603050405020304" pitchFamily="18" charset="0"/>
              </a:rPr>
              <a:t>would</a:t>
            </a:r>
            <a:r>
              <a:rPr lang="en-US" altLang="de-DE" sz="2800" dirty="0">
                <a:latin typeface="Times New Roman" panose="02020603050405020304" pitchFamily="18" charset="0"/>
                <a:cs typeface="Times New Roman" panose="02020603050405020304" pitchFamily="18" charset="0"/>
              </a:rPr>
              <a:t> vote against you</a:t>
            </a:r>
          </a:p>
          <a:p>
            <a:pPr algn="ctr" eaLnBrk="1" hangingPunct="1"/>
            <a:endParaRPr lang="en-US" altLang="de-DE" sz="2800" dirty="0">
              <a:latin typeface="Times New Roman" panose="02020603050405020304" pitchFamily="18" charset="0"/>
              <a:cs typeface="Times New Roman" panose="02020603050405020304" pitchFamily="18" charset="0"/>
            </a:endParaRPr>
          </a:p>
          <a:p>
            <a:pPr eaLnBrk="1" hangingPunct="1"/>
            <a:r>
              <a:rPr lang="en-US" altLang="de-DE" sz="2800" dirty="0">
                <a:latin typeface="Times New Roman" panose="02020603050405020304" pitchFamily="18" charset="0"/>
                <a:cs typeface="Times New Roman" panose="02020603050405020304" pitchFamily="18" charset="0"/>
              </a:rPr>
              <a:t>Operations</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1</a:t>
            </a:r>
            <a:r>
              <a:rPr lang="en-US" altLang="de-DE" sz="2800" dirty="0">
                <a:latin typeface="Times New Roman" panose="02020603050405020304" pitchFamily="18" charset="0"/>
                <a:cs typeface="Times New Roman" panose="02020603050405020304" pitchFamily="18" charset="0"/>
              </a:rPr>
              <a:t> Generate (Sie, They)</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2</a:t>
            </a:r>
            <a:r>
              <a:rPr lang="en-US" altLang="de-DE" sz="2800" dirty="0">
                <a:latin typeface="Times New Roman" panose="02020603050405020304" pitchFamily="18" charset="0"/>
                <a:cs typeface="Times New Roman" panose="02020603050405020304" pitchFamily="18" charset="0"/>
              </a:rPr>
              <a:t> Generate (würden, would)</a:t>
            </a:r>
          </a:p>
          <a:p>
            <a:pPr eaLnBrk="1" hangingPunct="1"/>
            <a:endParaRPr lang="en-US" altLang="de-DE" sz="28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52227" name="Line 4"/>
          <p:cNvSpPr/>
          <p:nvPr/>
        </p:nvSpPr>
        <p:spPr>
          <a:xfrm>
            <a:off x="3342005" y="1840230"/>
            <a:ext cx="269875" cy="742950"/>
          </a:xfrm>
          <a:prstGeom prst="line">
            <a:avLst/>
          </a:prstGeom>
          <a:ln w="9525" cap="flat" cmpd="sng">
            <a:solidFill>
              <a:schemeClr val="tx1"/>
            </a:solidFill>
            <a:prstDash val="solid"/>
            <a:headEnd type="none" w="med" len="med"/>
            <a:tailEnd type="none" w="med" len="med"/>
          </a:ln>
        </p:spPr>
      </p:sp>
      <p:sp>
        <p:nvSpPr>
          <p:cNvPr id="7" name="Line 4"/>
          <p:cNvSpPr/>
          <p:nvPr/>
        </p:nvSpPr>
        <p:spPr>
          <a:xfrm>
            <a:off x="4184650" y="1840230"/>
            <a:ext cx="228600" cy="824865"/>
          </a:xfrm>
          <a:prstGeom prst="line">
            <a:avLst/>
          </a:prstGeom>
          <a:ln w="9525" cap="flat" cmpd="sng">
            <a:solidFill>
              <a:schemeClr val="tx1"/>
            </a:solidFill>
            <a:prstDash val="solid"/>
            <a:headEnd type="none" w="med" len="med"/>
            <a:tailEnd type="none" w="med" len="med"/>
          </a:ln>
        </p:spPr>
      </p:sp>
      <p:sp>
        <p:nvSpPr>
          <p:cNvPr id="8" name="Line 4"/>
          <p:cNvSpPr/>
          <p:nvPr/>
        </p:nvSpPr>
        <p:spPr>
          <a:xfrm>
            <a:off x="5347335" y="1912620"/>
            <a:ext cx="815340" cy="752475"/>
          </a:xfrm>
          <a:prstGeom prst="line">
            <a:avLst/>
          </a:prstGeom>
          <a:ln w="9525" cap="flat" cmpd="sng">
            <a:solidFill>
              <a:schemeClr val="tx1"/>
            </a:solidFill>
            <a:prstDash val="solid"/>
            <a:headEnd type="none" w="med" len="med"/>
            <a:tailEnd type="none" w="med" len="med"/>
          </a:ln>
        </p:spPr>
      </p:sp>
      <p:sp>
        <p:nvSpPr>
          <p:cNvPr id="9" name="Line 4"/>
          <p:cNvSpPr/>
          <p:nvPr/>
        </p:nvSpPr>
        <p:spPr>
          <a:xfrm>
            <a:off x="5902325" y="1840230"/>
            <a:ext cx="1290320" cy="824865"/>
          </a:xfrm>
          <a:prstGeom prst="line">
            <a:avLst/>
          </a:prstGeom>
          <a:ln w="9525" cap="flat" cmpd="sng">
            <a:solidFill>
              <a:schemeClr val="tx1"/>
            </a:solidFill>
            <a:prstDash val="solid"/>
            <a:headEnd type="none" w="med" len="med"/>
            <a:tailEnd type="none" w="med" len="med"/>
          </a:ln>
        </p:spPr>
      </p:sp>
      <p:sp>
        <p:nvSpPr>
          <p:cNvPr id="10" name="Line 4"/>
          <p:cNvSpPr/>
          <p:nvPr/>
        </p:nvSpPr>
        <p:spPr>
          <a:xfrm flipH="1">
            <a:off x="5456555" y="1840230"/>
            <a:ext cx="1478915" cy="824865"/>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Example</a:t>
            </a:r>
          </a:p>
        </p:txBody>
      </p:sp>
      <p:sp>
        <p:nvSpPr>
          <p:cNvPr id="4" name="Slide Number Placeholder 3"/>
          <p:cNvSpPr>
            <a:spLocks noGrp="1"/>
          </p:cNvSpPr>
          <p:nvPr>
            <p:ph type="sldNum" sz="quarter" idx="12"/>
          </p:nvPr>
        </p:nvSpPr>
        <p:spPr/>
        <p:txBody>
          <a:bodyPr/>
          <a:lstStyle/>
          <a:p>
            <a:fld id="{BDCDBBEF-AA6C-4BA6-85B2-A17D7F280E38}" type="slidenum">
              <a:rPr lang="en-US" smtClean="0"/>
              <a:t>18</a:t>
            </a:fld>
            <a:endParaRPr lang="en-US"/>
          </a:p>
        </p:txBody>
      </p:sp>
      <p:sp>
        <p:nvSpPr>
          <p:cNvPr id="7" name="Rectangle 3"/>
          <p:cNvSpPr>
            <a:spLocks noGrp="1"/>
          </p:cNvSpPr>
          <p:nvPr>
            <p:ph type="body" idx="4294967295"/>
          </p:nvPr>
        </p:nvSpPr>
        <p:spPr>
          <a:xfrm>
            <a:off x="517525" y="1592263"/>
            <a:ext cx="8748713" cy="4560887"/>
          </a:xfrm>
        </p:spPr>
        <p:txBody>
          <a:bodyPr vert="horz" wrap="square" lIns="90000" tIns="45000" rIns="90000" bIns="45000" anchor="t" anchorCtr="0"/>
          <a:lstStyle/>
          <a:p>
            <a:pPr algn="ctr" eaLnBrk="1" hangingPunct="1"/>
            <a:r>
              <a:rPr lang="en-US" altLang="de-DE" sz="2800" dirty="0">
                <a:latin typeface="Times New Roman" panose="02020603050405020304" pitchFamily="18" charset="0"/>
                <a:cs typeface="Times New Roman" panose="02020603050405020304" pitchFamily="18" charset="0"/>
              </a:rPr>
              <a:t>Sie würden gegen Sie stimmen</a:t>
            </a:r>
          </a:p>
          <a:p>
            <a:pPr algn="ctr" eaLnBrk="1" hangingPunct="1"/>
            <a:endParaRPr lang="en-US" altLang="de-DE" sz="2800" dirty="0">
              <a:latin typeface="Times New Roman" panose="02020603050405020304" pitchFamily="18" charset="0"/>
              <a:cs typeface="Times New Roman" panose="02020603050405020304" pitchFamily="18" charset="0"/>
            </a:endParaRPr>
          </a:p>
          <a:p>
            <a:pPr algn="ctr" eaLnBrk="1" hangingPunct="1"/>
            <a:r>
              <a:rPr lang="en-US" altLang="de-DE" sz="2800" dirty="0">
                <a:latin typeface="Times New Roman" panose="02020603050405020304" pitchFamily="18" charset="0"/>
                <a:cs typeface="Times New Roman" panose="02020603050405020304" pitchFamily="18" charset="0"/>
              </a:rPr>
              <a:t>  They would vote against you</a:t>
            </a:r>
          </a:p>
          <a:p>
            <a:pPr algn="ctr" eaLnBrk="1" hangingPunct="1"/>
            <a:endParaRPr lang="en-US" altLang="de-DE" sz="2800" dirty="0">
              <a:latin typeface="Times New Roman" panose="02020603050405020304" pitchFamily="18" charset="0"/>
              <a:cs typeface="Times New Roman" panose="02020603050405020304" pitchFamily="18" charset="0"/>
            </a:endParaRPr>
          </a:p>
          <a:p>
            <a:pPr eaLnBrk="1" hangingPunct="1"/>
            <a:r>
              <a:rPr lang="en-US" altLang="de-DE" sz="2800" dirty="0">
                <a:latin typeface="Times New Roman" panose="02020603050405020304" pitchFamily="18" charset="0"/>
                <a:cs typeface="Times New Roman" panose="02020603050405020304" pitchFamily="18" charset="0"/>
              </a:rPr>
              <a:t>Operations</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1</a:t>
            </a:r>
            <a:r>
              <a:rPr lang="en-US" altLang="de-DE" sz="2800" dirty="0">
                <a:latin typeface="Times New Roman" panose="02020603050405020304" pitchFamily="18" charset="0"/>
                <a:cs typeface="Times New Roman" panose="02020603050405020304" pitchFamily="18" charset="0"/>
              </a:rPr>
              <a:t> Generate (Sie, They)</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2</a:t>
            </a:r>
            <a:r>
              <a:rPr lang="en-US" altLang="de-DE" sz="2800" dirty="0">
                <a:latin typeface="Times New Roman" panose="02020603050405020304" pitchFamily="18" charset="0"/>
                <a:cs typeface="Times New Roman" panose="02020603050405020304" pitchFamily="18" charset="0"/>
              </a:rPr>
              <a:t> Generate (würden, would)</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3</a:t>
            </a:r>
            <a:r>
              <a:rPr lang="en-US" altLang="de-DE" sz="2800" dirty="0">
                <a:latin typeface="Times New Roman" panose="02020603050405020304" pitchFamily="18" charset="0"/>
                <a:cs typeface="Times New Roman" panose="02020603050405020304" pitchFamily="18" charset="0"/>
              </a:rPr>
              <a:t> Insert Gap</a:t>
            </a:r>
          </a:p>
          <a:p>
            <a:pPr eaLnBrk="1" hangingPunct="1"/>
            <a:endParaRPr lang="en-US" altLang="de-DE" sz="28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54280" name="Text Box 9"/>
          <p:cNvSpPr txBox="1"/>
          <p:nvPr/>
        </p:nvSpPr>
        <p:spPr>
          <a:xfrm>
            <a:off x="7009130" y="4042093"/>
            <a:ext cx="3581400" cy="1814830"/>
          </a:xfrm>
          <a:prstGeom prst="rect">
            <a:avLst/>
          </a:prstGeom>
          <a:noFill/>
          <a:ln w="9525">
            <a:noFill/>
          </a:ln>
        </p:spPr>
        <p:txBody>
          <a:bodyPr>
            <a:spAutoFit/>
          </a:bodyPr>
          <a:lstStyle/>
          <a:p>
            <a:pPr defTabSz="914400">
              <a:spcBef>
                <a:spcPct val="50000"/>
              </a:spcBef>
            </a:pPr>
            <a:r>
              <a:rPr lang="en-US" altLang="de-DE" sz="2800" dirty="0">
                <a:latin typeface="Times New Roman" panose="02020603050405020304" pitchFamily="18" charset="0"/>
                <a:cs typeface="Times New Roman" panose="02020603050405020304" pitchFamily="18" charset="0"/>
              </a:rPr>
              <a:t>Sie würden</a:t>
            </a:r>
          </a:p>
          <a:p>
            <a:pPr defTabSz="914400">
              <a:spcBef>
                <a:spcPct val="50000"/>
              </a:spcBef>
            </a:pPr>
            <a:endParaRPr lang="en-US" altLang="de-DE" sz="2800" dirty="0">
              <a:latin typeface="Times New Roman" panose="02020603050405020304" pitchFamily="18" charset="0"/>
              <a:cs typeface="Times New Roman" panose="02020603050405020304" pitchFamily="18" charset="0"/>
            </a:endParaRPr>
          </a:p>
          <a:p>
            <a:pPr defTabSz="914400">
              <a:spcBef>
                <a:spcPct val="50000"/>
              </a:spcBef>
            </a:pPr>
            <a:r>
              <a:rPr lang="en-US" altLang="de-DE" sz="2800" dirty="0">
                <a:latin typeface="Times New Roman" panose="02020603050405020304" pitchFamily="18" charset="0"/>
                <a:cs typeface="Times New Roman" panose="02020603050405020304" pitchFamily="18" charset="0"/>
              </a:rPr>
              <a:t>They would</a:t>
            </a:r>
          </a:p>
        </p:txBody>
      </p:sp>
      <p:sp>
        <p:nvSpPr>
          <p:cNvPr id="54278" name="Line 7"/>
          <p:cNvSpPr/>
          <p:nvPr/>
        </p:nvSpPr>
        <p:spPr>
          <a:xfrm>
            <a:off x="5641975" y="1973580"/>
            <a:ext cx="913765" cy="661035"/>
          </a:xfrm>
          <a:prstGeom prst="line">
            <a:avLst/>
          </a:prstGeom>
          <a:ln w="9525" cap="flat" cmpd="sng">
            <a:solidFill>
              <a:schemeClr val="tx1"/>
            </a:solidFill>
            <a:prstDash val="solid"/>
            <a:headEnd type="none" w="med" len="med"/>
            <a:tailEnd type="none" w="med" len="med"/>
          </a:ln>
        </p:spPr>
      </p:sp>
      <p:sp>
        <p:nvSpPr>
          <p:cNvPr id="8" name="Line 7"/>
          <p:cNvSpPr/>
          <p:nvPr/>
        </p:nvSpPr>
        <p:spPr>
          <a:xfrm>
            <a:off x="3442335" y="1973580"/>
            <a:ext cx="8890" cy="609600"/>
          </a:xfrm>
          <a:prstGeom prst="line">
            <a:avLst/>
          </a:prstGeom>
          <a:ln w="9525" cap="flat" cmpd="sng">
            <a:solidFill>
              <a:schemeClr val="tx1"/>
            </a:solidFill>
            <a:prstDash val="solid"/>
            <a:headEnd type="none" w="med" len="med"/>
            <a:tailEnd type="none" w="med" len="med"/>
          </a:ln>
        </p:spPr>
      </p:sp>
      <p:sp>
        <p:nvSpPr>
          <p:cNvPr id="9" name="Line 7"/>
          <p:cNvSpPr/>
          <p:nvPr/>
        </p:nvSpPr>
        <p:spPr>
          <a:xfrm>
            <a:off x="3954780" y="1973263"/>
            <a:ext cx="676275" cy="609600"/>
          </a:xfrm>
          <a:prstGeom prst="line">
            <a:avLst/>
          </a:prstGeom>
          <a:ln w="9525" cap="flat" cmpd="sng">
            <a:solidFill>
              <a:schemeClr val="tx1"/>
            </a:solidFill>
            <a:prstDash val="solid"/>
            <a:headEnd type="none" w="med" len="med"/>
            <a:tailEnd type="none" w="med" len="med"/>
          </a:ln>
        </p:spPr>
      </p:sp>
      <p:sp>
        <p:nvSpPr>
          <p:cNvPr id="10" name="Line 7"/>
          <p:cNvSpPr/>
          <p:nvPr/>
        </p:nvSpPr>
        <p:spPr>
          <a:xfrm flipH="1">
            <a:off x="7278370" y="4470400"/>
            <a:ext cx="64135" cy="944880"/>
          </a:xfrm>
          <a:prstGeom prst="line">
            <a:avLst/>
          </a:prstGeom>
          <a:ln w="9525" cap="flat" cmpd="sng">
            <a:solidFill>
              <a:schemeClr val="tx1"/>
            </a:solidFill>
            <a:prstDash val="solid"/>
            <a:headEnd type="none" w="med" len="med"/>
            <a:tailEnd type="none" w="med" len="med"/>
          </a:ln>
        </p:spPr>
      </p:sp>
      <p:sp>
        <p:nvSpPr>
          <p:cNvPr id="11" name="Line 7"/>
          <p:cNvSpPr/>
          <p:nvPr/>
        </p:nvSpPr>
        <p:spPr>
          <a:xfrm flipH="1">
            <a:off x="5133975" y="1973580"/>
            <a:ext cx="1054735" cy="661670"/>
          </a:xfrm>
          <a:prstGeom prst="line">
            <a:avLst/>
          </a:prstGeom>
          <a:ln w="9525" cap="flat" cmpd="sng">
            <a:solidFill>
              <a:schemeClr val="tx1"/>
            </a:solidFill>
            <a:prstDash val="solid"/>
            <a:headEnd type="none" w="med" len="med"/>
            <a:tailEnd type="none" w="med" len="med"/>
          </a:ln>
        </p:spPr>
      </p:sp>
      <p:sp>
        <p:nvSpPr>
          <p:cNvPr id="14" name="Line 7"/>
          <p:cNvSpPr/>
          <p:nvPr/>
        </p:nvSpPr>
        <p:spPr>
          <a:xfrm>
            <a:off x="4832350" y="1973263"/>
            <a:ext cx="676275" cy="609600"/>
          </a:xfrm>
          <a:prstGeom prst="line">
            <a:avLst/>
          </a:prstGeom>
          <a:ln w="9525" cap="flat" cmpd="sng">
            <a:solidFill>
              <a:schemeClr val="tx1"/>
            </a:solidFill>
            <a:prstDash val="solid"/>
            <a:headEnd type="none" w="med" len="med"/>
            <a:tailEnd type="none" w="med" len="med"/>
          </a:ln>
        </p:spPr>
      </p:sp>
      <p:sp>
        <p:nvSpPr>
          <p:cNvPr id="15" name="Line 7"/>
          <p:cNvSpPr/>
          <p:nvPr/>
        </p:nvSpPr>
        <p:spPr>
          <a:xfrm flipH="1">
            <a:off x="8135620" y="4499610"/>
            <a:ext cx="95250" cy="944880"/>
          </a:xfrm>
          <a:prstGeom prst="line">
            <a:avLst/>
          </a:prstGeom>
          <a:ln w="9525" cap="flat" cmpd="sng">
            <a:solidFill>
              <a:schemeClr val="tx1"/>
            </a:solidFill>
            <a:prstDash val="solid"/>
            <a:headEnd type="none" w="med" len="med"/>
            <a:tailEnd type="none" w="med" len="med"/>
          </a:ln>
        </p:spPr>
      </p:sp>
      <p:sp>
        <p:nvSpPr>
          <p:cNvPr id="54284" name="Rectangle 13"/>
          <p:cNvSpPr/>
          <p:nvPr/>
        </p:nvSpPr>
        <p:spPr>
          <a:xfrm>
            <a:off x="8761095" y="4042093"/>
            <a:ext cx="1370013" cy="457200"/>
          </a:xfrm>
          <a:prstGeom prst="rect">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endParaRPr lang="de-DE" altLang="de-DE" dirty="0">
              <a:latin typeface="Arial" panose="020B0604020202020204" pitchFamily="34" charset="0"/>
            </a:endParaRPr>
          </a:p>
        </p:txBody>
      </p:sp>
      <p:sp>
        <p:nvSpPr>
          <p:cNvPr id="54282" name="Line 11"/>
          <p:cNvSpPr/>
          <p:nvPr/>
        </p:nvSpPr>
        <p:spPr>
          <a:xfrm rot="1140000">
            <a:off x="10099675" y="3773170"/>
            <a:ext cx="135255" cy="362585"/>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1024255"/>
          </a:xfrm>
        </p:spPr>
        <p:txBody>
          <a:bodyPr/>
          <a:lstStyle/>
          <a:p>
            <a:r>
              <a:rPr lang="en-US"/>
              <a:t>Example</a:t>
            </a:r>
          </a:p>
        </p:txBody>
      </p:sp>
      <p:sp>
        <p:nvSpPr>
          <p:cNvPr id="4" name="Slide Number Placeholder 3"/>
          <p:cNvSpPr>
            <a:spLocks noGrp="1"/>
          </p:cNvSpPr>
          <p:nvPr>
            <p:ph type="sldNum" sz="quarter" idx="12"/>
          </p:nvPr>
        </p:nvSpPr>
        <p:spPr/>
        <p:txBody>
          <a:bodyPr/>
          <a:lstStyle/>
          <a:p>
            <a:fld id="{BDCDBBEF-AA6C-4BA6-85B2-A17D7F280E38}" type="slidenum">
              <a:rPr lang="en-US" smtClean="0"/>
              <a:t>19</a:t>
            </a:fld>
            <a:endParaRPr lang="en-US"/>
          </a:p>
        </p:txBody>
      </p:sp>
      <p:sp>
        <p:nvSpPr>
          <p:cNvPr id="55298" name="Rectangle 3"/>
          <p:cNvSpPr>
            <a:spLocks noGrp="1"/>
          </p:cNvSpPr>
          <p:nvPr>
            <p:ph type="body" idx="4294967295"/>
          </p:nvPr>
        </p:nvSpPr>
        <p:spPr>
          <a:xfrm>
            <a:off x="527050" y="1592263"/>
            <a:ext cx="8748713" cy="4560887"/>
          </a:xfrm>
        </p:spPr>
        <p:txBody>
          <a:bodyPr vert="horz" wrap="square" lIns="90000" tIns="45000" rIns="90000" bIns="45000" anchor="t" anchorCtr="0"/>
          <a:lstStyle/>
          <a:p>
            <a:pPr algn="ctr" eaLnBrk="1" hangingPunct="1"/>
            <a:r>
              <a:rPr lang="en-US" altLang="de-DE" sz="2800" dirty="0">
                <a:latin typeface="Times New Roman" panose="02020603050405020304" pitchFamily="18" charset="0"/>
                <a:cs typeface="Times New Roman" panose="02020603050405020304" pitchFamily="18" charset="0"/>
              </a:rPr>
              <a:t>Sie würden gegen Sie </a:t>
            </a:r>
            <a:r>
              <a:rPr lang="en-US" altLang="de-DE" sz="2800" dirty="0">
                <a:solidFill>
                  <a:srgbClr val="0066FF"/>
                </a:solidFill>
                <a:latin typeface="Times New Roman" panose="02020603050405020304" pitchFamily="18" charset="0"/>
                <a:cs typeface="Times New Roman" panose="02020603050405020304" pitchFamily="18" charset="0"/>
              </a:rPr>
              <a:t>stimmen</a:t>
            </a:r>
          </a:p>
          <a:p>
            <a:pPr algn="ctr" eaLnBrk="1" hangingPunct="1"/>
            <a:endParaRPr lang="en-US" altLang="de-DE" sz="2800" dirty="0">
              <a:latin typeface="Times New Roman" panose="02020603050405020304" pitchFamily="18" charset="0"/>
              <a:cs typeface="Times New Roman" panose="02020603050405020304" pitchFamily="18" charset="0"/>
            </a:endParaRPr>
          </a:p>
          <a:p>
            <a:pPr algn="ctr" eaLnBrk="1" hangingPunct="1"/>
            <a:r>
              <a:rPr lang="en-US" altLang="de-DE" sz="2800" dirty="0">
                <a:latin typeface="Times New Roman" panose="02020603050405020304" pitchFamily="18" charset="0"/>
                <a:cs typeface="Times New Roman" panose="02020603050405020304" pitchFamily="18" charset="0"/>
              </a:rPr>
              <a:t>  They would </a:t>
            </a:r>
            <a:r>
              <a:rPr lang="en-US" altLang="de-DE" sz="2800" dirty="0">
                <a:solidFill>
                  <a:srgbClr val="0066FF"/>
                </a:solidFill>
                <a:latin typeface="Times New Roman" panose="02020603050405020304" pitchFamily="18" charset="0"/>
                <a:cs typeface="Times New Roman" panose="02020603050405020304" pitchFamily="18" charset="0"/>
              </a:rPr>
              <a:t>vote</a:t>
            </a:r>
            <a:r>
              <a:rPr lang="en-US" altLang="de-DE" sz="2800" dirty="0">
                <a:latin typeface="Times New Roman" panose="02020603050405020304" pitchFamily="18" charset="0"/>
                <a:cs typeface="Times New Roman" panose="02020603050405020304" pitchFamily="18" charset="0"/>
              </a:rPr>
              <a:t> against you</a:t>
            </a:r>
          </a:p>
          <a:p>
            <a:pPr algn="ctr" eaLnBrk="1" hangingPunct="1"/>
            <a:endParaRPr lang="en-US" altLang="de-DE" sz="2800" dirty="0">
              <a:latin typeface="Times New Roman" panose="02020603050405020304" pitchFamily="18" charset="0"/>
              <a:cs typeface="Times New Roman" panose="02020603050405020304" pitchFamily="18" charset="0"/>
            </a:endParaRPr>
          </a:p>
          <a:p>
            <a:pPr eaLnBrk="1" hangingPunct="1"/>
            <a:r>
              <a:rPr lang="en-US" altLang="de-DE" sz="2800" dirty="0">
                <a:latin typeface="Times New Roman" panose="02020603050405020304" pitchFamily="18" charset="0"/>
                <a:cs typeface="Times New Roman" panose="02020603050405020304" pitchFamily="18" charset="0"/>
              </a:rPr>
              <a:t>Operations</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1</a:t>
            </a:r>
            <a:r>
              <a:rPr lang="en-US" altLang="de-DE" sz="2800" dirty="0">
                <a:latin typeface="Times New Roman" panose="02020603050405020304" pitchFamily="18" charset="0"/>
                <a:cs typeface="Times New Roman" panose="02020603050405020304" pitchFamily="18" charset="0"/>
              </a:rPr>
              <a:t> Generate (Sie, They)</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2</a:t>
            </a:r>
            <a:r>
              <a:rPr lang="en-US" altLang="de-DE" sz="2800" dirty="0">
                <a:latin typeface="Times New Roman" panose="02020603050405020304" pitchFamily="18" charset="0"/>
                <a:cs typeface="Times New Roman" panose="02020603050405020304" pitchFamily="18" charset="0"/>
              </a:rPr>
              <a:t> Generate (würden, would)</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3</a:t>
            </a:r>
            <a:r>
              <a:rPr lang="en-US" altLang="de-DE" sz="2800" dirty="0">
                <a:latin typeface="Times New Roman" panose="02020603050405020304" pitchFamily="18" charset="0"/>
                <a:cs typeface="Times New Roman" panose="02020603050405020304" pitchFamily="18" charset="0"/>
              </a:rPr>
              <a:t> Insert Gap</a:t>
            </a:r>
          </a:p>
          <a:p>
            <a:pPr lvl="1" eaLnBrk="1" hangingPunct="1"/>
            <a:r>
              <a:rPr lang="en-US" altLang="de-DE" sz="2800" dirty="0">
                <a:latin typeface="Times New Roman" panose="02020603050405020304" pitchFamily="18" charset="0"/>
                <a:cs typeface="Times New Roman" panose="02020603050405020304" pitchFamily="18" charset="0"/>
              </a:rPr>
              <a:t>o</a:t>
            </a:r>
            <a:r>
              <a:rPr lang="en-US" altLang="de-DE" sz="2800" baseline="-25000" dirty="0">
                <a:latin typeface="Times New Roman" panose="02020603050405020304" pitchFamily="18" charset="0"/>
                <a:cs typeface="Times New Roman" panose="02020603050405020304" pitchFamily="18" charset="0"/>
              </a:rPr>
              <a:t>4</a:t>
            </a:r>
            <a:r>
              <a:rPr lang="en-US" altLang="de-DE" sz="2800" dirty="0">
                <a:latin typeface="Times New Roman" panose="02020603050405020304" pitchFamily="18" charset="0"/>
                <a:cs typeface="Times New Roman" panose="02020603050405020304" pitchFamily="18" charset="0"/>
              </a:rPr>
              <a:t> Generate (stimmen, vote)</a:t>
            </a:r>
          </a:p>
          <a:p>
            <a:pPr lvl="1" eaLnBrk="1" hangingPunct="1"/>
            <a:endParaRPr lang="en-US" altLang="de-DE" sz="1800" dirty="0"/>
          </a:p>
          <a:p>
            <a:pPr eaLnBrk="1" hangingPunct="1"/>
            <a:endParaRPr lang="en-US" altLang="de-DE" sz="1800" dirty="0">
              <a:ea typeface="Arial" panose="020B0604020202020204" pitchFamily="34" charset="0"/>
            </a:endParaRPr>
          </a:p>
        </p:txBody>
      </p:sp>
      <p:sp>
        <p:nvSpPr>
          <p:cNvPr id="55300" name="Line 5"/>
          <p:cNvSpPr/>
          <p:nvPr/>
        </p:nvSpPr>
        <p:spPr>
          <a:xfrm>
            <a:off x="3070225" y="1972945"/>
            <a:ext cx="287655" cy="727710"/>
          </a:xfrm>
          <a:prstGeom prst="line">
            <a:avLst/>
          </a:prstGeom>
          <a:ln w="9525" cap="flat" cmpd="sng">
            <a:solidFill>
              <a:schemeClr val="tx1"/>
            </a:solidFill>
            <a:prstDash val="solid"/>
            <a:headEnd type="none" w="med" len="med"/>
            <a:tailEnd type="none" w="med" len="med"/>
          </a:ln>
        </p:spPr>
      </p:sp>
      <p:sp>
        <p:nvSpPr>
          <p:cNvPr id="7" name="Line 5"/>
          <p:cNvSpPr/>
          <p:nvPr/>
        </p:nvSpPr>
        <p:spPr>
          <a:xfrm flipH="1">
            <a:off x="5222875" y="1973580"/>
            <a:ext cx="947420" cy="725805"/>
          </a:xfrm>
          <a:prstGeom prst="line">
            <a:avLst/>
          </a:prstGeom>
          <a:ln w="9525" cap="flat" cmpd="sng">
            <a:solidFill>
              <a:schemeClr val="tx1"/>
            </a:solidFill>
            <a:prstDash val="solid"/>
            <a:headEnd type="none" w="med" len="med"/>
            <a:tailEnd type="none" w="med" len="med"/>
          </a:ln>
        </p:spPr>
      </p:sp>
      <p:sp>
        <p:nvSpPr>
          <p:cNvPr id="8" name="Line 5"/>
          <p:cNvSpPr/>
          <p:nvPr/>
        </p:nvSpPr>
        <p:spPr>
          <a:xfrm>
            <a:off x="4098925" y="1973580"/>
            <a:ext cx="31750" cy="726440"/>
          </a:xfrm>
          <a:prstGeom prst="line">
            <a:avLst/>
          </a:prstGeom>
          <a:ln w="9525" cap="flat" cmpd="sng">
            <a:solidFill>
              <a:schemeClr val="tx1"/>
            </a:solidFill>
            <a:prstDash val="solid"/>
            <a:headEnd type="none" w="med" len="med"/>
            <a:tailEnd type="none" w="med" len="med"/>
          </a:ln>
        </p:spPr>
      </p:sp>
      <p:sp>
        <p:nvSpPr>
          <p:cNvPr id="9" name="Line 5"/>
          <p:cNvSpPr/>
          <p:nvPr/>
        </p:nvSpPr>
        <p:spPr>
          <a:xfrm>
            <a:off x="5134610" y="1973580"/>
            <a:ext cx="961390" cy="726440"/>
          </a:xfrm>
          <a:prstGeom prst="line">
            <a:avLst/>
          </a:prstGeom>
          <a:ln w="9525" cap="flat" cmpd="sng">
            <a:solidFill>
              <a:schemeClr val="tx1"/>
            </a:solidFill>
            <a:prstDash val="solid"/>
            <a:headEnd type="none" w="med" len="med"/>
            <a:tailEnd type="none" w="med" len="med"/>
          </a:ln>
        </p:spPr>
      </p:sp>
      <p:sp>
        <p:nvSpPr>
          <p:cNvPr id="10" name="Line 5"/>
          <p:cNvSpPr/>
          <p:nvPr/>
        </p:nvSpPr>
        <p:spPr>
          <a:xfrm>
            <a:off x="5639435" y="1973580"/>
            <a:ext cx="1038860" cy="727075"/>
          </a:xfrm>
          <a:prstGeom prst="line">
            <a:avLst/>
          </a:prstGeom>
          <a:ln w="9525" cap="flat" cmpd="sng">
            <a:solidFill>
              <a:schemeClr val="tx1"/>
            </a:solidFill>
            <a:prstDash val="solid"/>
            <a:headEnd type="none" w="med" len="med"/>
            <a:tailEnd type="none" w="med" len="med"/>
          </a:ln>
        </p:spPr>
      </p:sp>
      <p:sp>
        <p:nvSpPr>
          <p:cNvPr id="11" name="Text Box 10"/>
          <p:cNvSpPr txBox="1"/>
          <p:nvPr/>
        </p:nvSpPr>
        <p:spPr>
          <a:xfrm>
            <a:off x="6169660" y="3945890"/>
            <a:ext cx="4980940" cy="1814830"/>
          </a:xfrm>
          <a:prstGeom prst="rect">
            <a:avLst/>
          </a:prstGeom>
          <a:noFill/>
        </p:spPr>
        <p:txBody>
          <a:bodyPr wrap="square" rtlCol="0" anchor="t">
            <a:spAutoFit/>
          </a:bodyPr>
          <a:lstStyle/>
          <a:p>
            <a:pPr defTabSz="914400">
              <a:spcBef>
                <a:spcPct val="50000"/>
              </a:spcBef>
            </a:pPr>
            <a:r>
              <a:rPr lang="en-US" altLang="de-DE" sz="2800" dirty="0">
                <a:latin typeface="Times New Roman" panose="02020603050405020304" pitchFamily="18" charset="0"/>
                <a:cs typeface="Times New Roman" panose="02020603050405020304" pitchFamily="18" charset="0"/>
                <a:sym typeface="+mn-ea"/>
              </a:rPr>
              <a:t>Sie würden                      stimmen </a:t>
            </a:r>
            <a:endParaRPr lang="en-US" altLang="de-DE" sz="2800" dirty="0">
              <a:latin typeface="Times New Roman" panose="02020603050405020304" pitchFamily="18" charset="0"/>
              <a:cs typeface="Times New Roman" panose="02020603050405020304" pitchFamily="18" charset="0"/>
            </a:endParaRPr>
          </a:p>
          <a:p>
            <a:pPr defTabSz="914400">
              <a:spcBef>
                <a:spcPct val="50000"/>
              </a:spcBef>
            </a:pPr>
            <a:endParaRPr lang="en-US" altLang="de-DE" sz="2800" dirty="0">
              <a:latin typeface="Times New Roman" panose="02020603050405020304" pitchFamily="18" charset="0"/>
              <a:cs typeface="Times New Roman" panose="02020603050405020304" pitchFamily="18" charset="0"/>
            </a:endParaRPr>
          </a:p>
          <a:p>
            <a:pPr defTabSz="914400">
              <a:spcBef>
                <a:spcPct val="50000"/>
              </a:spcBef>
            </a:pPr>
            <a:r>
              <a:rPr lang="en-US" altLang="de-DE" sz="2800" dirty="0">
                <a:latin typeface="Times New Roman" panose="02020603050405020304" pitchFamily="18" charset="0"/>
                <a:cs typeface="Times New Roman" panose="02020603050405020304" pitchFamily="18" charset="0"/>
                <a:sym typeface="+mn-ea"/>
              </a:rPr>
              <a:t>They would vote</a:t>
            </a:r>
          </a:p>
        </p:txBody>
      </p:sp>
      <p:sp>
        <p:nvSpPr>
          <p:cNvPr id="12" name="Line 5"/>
          <p:cNvSpPr/>
          <p:nvPr/>
        </p:nvSpPr>
        <p:spPr>
          <a:xfrm>
            <a:off x="7452995" y="4357370"/>
            <a:ext cx="16510" cy="1085850"/>
          </a:xfrm>
          <a:prstGeom prst="line">
            <a:avLst/>
          </a:prstGeom>
          <a:ln w="9525" cap="flat" cmpd="sng">
            <a:solidFill>
              <a:schemeClr val="tx1"/>
            </a:solidFill>
            <a:prstDash val="solid"/>
            <a:headEnd type="none" w="med" len="med"/>
            <a:tailEnd type="none" w="med" len="med"/>
          </a:ln>
        </p:spPr>
      </p:sp>
      <p:sp>
        <p:nvSpPr>
          <p:cNvPr id="13" name="Line 5"/>
          <p:cNvSpPr/>
          <p:nvPr/>
        </p:nvSpPr>
        <p:spPr>
          <a:xfrm flipH="1">
            <a:off x="6551295" y="4357370"/>
            <a:ext cx="29210" cy="994410"/>
          </a:xfrm>
          <a:prstGeom prst="line">
            <a:avLst/>
          </a:prstGeom>
          <a:ln w="9525" cap="flat" cmpd="sng">
            <a:solidFill>
              <a:schemeClr val="tx1"/>
            </a:solidFill>
            <a:prstDash val="solid"/>
            <a:headEnd type="none" w="med" len="med"/>
            <a:tailEnd type="none" w="med" len="med"/>
          </a:ln>
        </p:spPr>
      </p:sp>
      <p:sp>
        <p:nvSpPr>
          <p:cNvPr id="14" name="Line 5"/>
          <p:cNvSpPr/>
          <p:nvPr/>
        </p:nvSpPr>
        <p:spPr>
          <a:xfrm flipH="1">
            <a:off x="8467725" y="4358005"/>
            <a:ext cx="1803400" cy="1085850"/>
          </a:xfrm>
          <a:prstGeom prst="line">
            <a:avLst/>
          </a:prstGeom>
          <a:ln w="9525" cap="flat" cmpd="sng">
            <a:solidFill>
              <a:schemeClr val="tx1"/>
            </a:solidFill>
            <a:prstDash val="solid"/>
            <a:headEnd type="none" w="med" len="med"/>
            <a:tailEnd type="none" w="med" len="med"/>
          </a:ln>
        </p:spPr>
      </p:sp>
      <p:sp>
        <p:nvSpPr>
          <p:cNvPr id="55308" name="Rectangle 13"/>
          <p:cNvSpPr/>
          <p:nvPr/>
        </p:nvSpPr>
        <p:spPr>
          <a:xfrm>
            <a:off x="8341995" y="4049078"/>
            <a:ext cx="1370013" cy="457200"/>
          </a:xfrm>
          <a:prstGeom prst="rect">
            <a:avLst/>
          </a:prstGeom>
          <a:solidFill>
            <a:srgbClr val="0066FF"/>
          </a:solidFill>
          <a:ln w="9525" cap="flat" cmpd="sng">
            <a:solidFill>
              <a:schemeClr val="tx1"/>
            </a:solidFill>
            <a:prstDash val="solid"/>
            <a:miter/>
            <a:headEnd type="none" w="med" len="med"/>
            <a:tailEnd type="none" w="med" len="med"/>
          </a:ln>
        </p:spPr>
        <p:txBody>
          <a:bodyPr wrap="none" anchor="ctr" anchorCtr="0"/>
          <a:lstStyle/>
          <a:p>
            <a:endParaRPr lang="de-DE" altLang="de-DE" dirty="0">
              <a:latin typeface="Arial" panose="020B0604020202020204" pitchFamily="34" charset="0"/>
            </a:endParaRPr>
          </a:p>
        </p:txBody>
      </p:sp>
      <p:sp>
        <p:nvSpPr>
          <p:cNvPr id="55306" name="Line 11"/>
          <p:cNvSpPr/>
          <p:nvPr/>
        </p:nvSpPr>
        <p:spPr>
          <a:xfrm flipH="1">
            <a:off x="10223500" y="3698875"/>
            <a:ext cx="6985" cy="35052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p>
          <a:p>
            <a:r>
              <a:rPr lang="en-US" dirty="0">
                <a:latin typeface="Times New Roman" panose="02020603050405020304"/>
                <a:cs typeface="Times New Roman" panose="02020603050405020304"/>
              </a:rPr>
              <a:t>Problem Formulation</a:t>
            </a:r>
          </a:p>
          <a:p>
            <a:r>
              <a:rPr lang="en-US" dirty="0">
                <a:latin typeface="Times New Roman" panose="02020603050405020304"/>
                <a:cs typeface="Times New Roman" panose="02020603050405020304"/>
              </a:rPr>
              <a:t>Objectives of the work </a:t>
            </a:r>
          </a:p>
          <a:p>
            <a:r>
              <a:rPr lang="en-US" dirty="0">
                <a:latin typeface="Times New Roman" panose="02020603050405020304"/>
                <a:cs typeface="Times New Roman" panose="02020603050405020304"/>
              </a:rPr>
              <a:t>Methodology used</a:t>
            </a:r>
          </a:p>
          <a:p>
            <a:r>
              <a:rPr lang="en-US" spc="-10" dirty="0">
                <a:latin typeface="Times New Roman" panose="02020603050405020304"/>
                <a:cs typeface="Times New Roman" panose="02020603050405020304"/>
              </a:rPr>
              <a:t>Results and Outputs</a:t>
            </a:r>
          </a:p>
          <a:p>
            <a:r>
              <a:rPr lang="en-US" spc="-10" dirty="0">
                <a:latin typeface="Times New Roman" panose="02020603050405020304"/>
                <a:cs typeface="Times New Roman" panose="02020603050405020304"/>
              </a:rPr>
              <a:t>Conclusion</a:t>
            </a:r>
          </a:p>
          <a:p>
            <a:r>
              <a:rPr lang="en-US" dirty="0">
                <a:latin typeface="Times New Roman" panose="02020603050405020304"/>
                <a:cs typeface="Times New Roman" panose="02020603050405020304"/>
              </a:rPr>
              <a:t>Future Scope</a:t>
            </a: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Example</a:t>
            </a:r>
          </a:p>
        </p:txBody>
      </p:sp>
      <p:sp>
        <p:nvSpPr>
          <p:cNvPr id="4" name="Slide Number Placeholder 3"/>
          <p:cNvSpPr>
            <a:spLocks noGrp="1"/>
          </p:cNvSpPr>
          <p:nvPr>
            <p:ph type="sldNum" sz="quarter" idx="12"/>
          </p:nvPr>
        </p:nvSpPr>
        <p:spPr/>
        <p:txBody>
          <a:bodyPr/>
          <a:lstStyle/>
          <a:p>
            <a:fld id="{BDCDBBEF-AA6C-4BA6-85B2-A17D7F280E38}" type="slidenum">
              <a:rPr lang="en-US" smtClean="0"/>
              <a:t>20</a:t>
            </a:fld>
            <a:endParaRPr lang="en-US"/>
          </a:p>
        </p:txBody>
      </p:sp>
      <p:sp>
        <p:nvSpPr>
          <p:cNvPr id="56322" name="Rectangle 3"/>
          <p:cNvSpPr>
            <a:spLocks noGrp="1"/>
          </p:cNvSpPr>
          <p:nvPr>
            <p:ph type="body" idx="4294967295"/>
          </p:nvPr>
        </p:nvSpPr>
        <p:spPr>
          <a:xfrm>
            <a:off x="517525" y="1592263"/>
            <a:ext cx="8748713" cy="4560887"/>
          </a:xfrm>
        </p:spPr>
        <p:txBody>
          <a:bodyPr vert="horz" wrap="square" lIns="90000" tIns="45000" rIns="90000" bIns="45000" anchor="t" anchorCtr="0"/>
          <a:lstStyle/>
          <a:p>
            <a:pPr algn="ctr" eaLnBrk="1" hangingPunct="1"/>
            <a:r>
              <a:rPr lang="en-US" altLang="de-DE" sz="2400" dirty="0">
                <a:cs typeface="Arial" panose="020B0604020202020204" pitchFamily="34" charset="0"/>
              </a:rPr>
              <a:t>Sie würden gegen Sie stimmen</a:t>
            </a:r>
          </a:p>
          <a:p>
            <a:pPr algn="ctr" eaLnBrk="1" hangingPunct="1"/>
            <a:endParaRPr lang="en-US" altLang="de-DE" sz="2400" dirty="0">
              <a:cs typeface="Arial" panose="020B0604020202020204" pitchFamily="34" charset="0"/>
            </a:endParaRPr>
          </a:p>
          <a:p>
            <a:pPr algn="ctr" eaLnBrk="1" hangingPunct="1"/>
            <a:r>
              <a:rPr lang="en-US" altLang="de-DE" sz="2400" dirty="0">
                <a:cs typeface="Arial" panose="020B0604020202020204" pitchFamily="34" charset="0"/>
              </a:rPr>
              <a:t>  They would vote against you</a:t>
            </a:r>
          </a:p>
          <a:p>
            <a:pPr algn="ctr" eaLnBrk="1" hangingPunct="1"/>
            <a:endParaRPr lang="en-US" altLang="de-DE" sz="2400" dirty="0">
              <a:cs typeface="Arial" panose="020B0604020202020204" pitchFamily="34" charset="0"/>
            </a:endParaRPr>
          </a:p>
          <a:p>
            <a:pPr eaLnBrk="1" hangingPunct="1"/>
            <a:r>
              <a:rPr lang="en-US" altLang="de-DE" sz="2400" dirty="0">
                <a:cs typeface="Arial" panose="020B0604020202020204" pitchFamily="34" charset="0"/>
              </a:rPr>
              <a:t>Operations</a:t>
            </a:r>
          </a:p>
          <a:p>
            <a:pPr lvl="1" eaLnBrk="1" hangingPunct="1"/>
            <a:r>
              <a:rPr lang="en-US" altLang="de-DE" sz="2400" dirty="0"/>
              <a:t>o</a:t>
            </a:r>
            <a:r>
              <a:rPr lang="en-US" altLang="de-DE" sz="2400" baseline="-25000" dirty="0"/>
              <a:t>1</a:t>
            </a:r>
            <a:r>
              <a:rPr lang="en-US" altLang="de-DE" sz="2400" dirty="0"/>
              <a:t> Generate (Sie, They)</a:t>
            </a:r>
          </a:p>
          <a:p>
            <a:pPr lvl="1" eaLnBrk="1" hangingPunct="1"/>
            <a:r>
              <a:rPr lang="en-US" altLang="de-DE" sz="2400" dirty="0"/>
              <a:t>o</a:t>
            </a:r>
            <a:r>
              <a:rPr lang="en-US" altLang="de-DE" sz="2400" baseline="-25000" dirty="0"/>
              <a:t>2</a:t>
            </a:r>
            <a:r>
              <a:rPr lang="en-US" altLang="de-DE" sz="2400" dirty="0"/>
              <a:t> Generate (würden, would)</a:t>
            </a:r>
          </a:p>
          <a:p>
            <a:pPr lvl="1" eaLnBrk="1" hangingPunct="1"/>
            <a:r>
              <a:rPr lang="en-US" altLang="de-DE" sz="2400" dirty="0"/>
              <a:t>o</a:t>
            </a:r>
            <a:r>
              <a:rPr lang="en-US" altLang="de-DE" sz="2400" baseline="-25000" dirty="0"/>
              <a:t>3</a:t>
            </a:r>
            <a:r>
              <a:rPr lang="en-US" altLang="de-DE" sz="2400" dirty="0"/>
              <a:t> Insert Gap</a:t>
            </a:r>
          </a:p>
          <a:p>
            <a:pPr lvl="1" eaLnBrk="1" hangingPunct="1"/>
            <a:r>
              <a:rPr lang="en-US" altLang="de-DE" sz="2400" dirty="0"/>
              <a:t>o</a:t>
            </a:r>
            <a:r>
              <a:rPr lang="en-US" altLang="de-DE" sz="2400" baseline="-25000" dirty="0"/>
              <a:t>4</a:t>
            </a:r>
            <a:r>
              <a:rPr lang="en-US" altLang="de-DE" sz="2400" dirty="0"/>
              <a:t> Generate (stimmen, vote) </a:t>
            </a:r>
          </a:p>
          <a:p>
            <a:pPr lvl="1" eaLnBrk="1" hangingPunct="1"/>
            <a:r>
              <a:rPr lang="en-US" altLang="de-DE" sz="2400" dirty="0"/>
              <a:t>o</a:t>
            </a:r>
            <a:r>
              <a:rPr lang="en-US" altLang="de-DE" sz="2400" baseline="-25000" dirty="0"/>
              <a:t>5</a:t>
            </a:r>
            <a:r>
              <a:rPr lang="en-US" altLang="de-DE" sz="2400" dirty="0"/>
              <a:t> Jump Back (1)</a:t>
            </a:r>
          </a:p>
          <a:p>
            <a:pPr eaLnBrk="1" hangingPunct="1"/>
            <a:endParaRPr lang="en-US" altLang="de-DE" sz="2400" dirty="0">
              <a:ea typeface="Arial" panose="020B0604020202020204" pitchFamily="34" charset="0"/>
            </a:endParaRPr>
          </a:p>
        </p:txBody>
      </p:sp>
      <p:sp>
        <p:nvSpPr>
          <p:cNvPr id="56326" name="Line 7"/>
          <p:cNvSpPr/>
          <p:nvPr/>
        </p:nvSpPr>
        <p:spPr>
          <a:xfrm>
            <a:off x="4832350" y="1973580"/>
            <a:ext cx="932815" cy="675005"/>
          </a:xfrm>
          <a:prstGeom prst="line">
            <a:avLst/>
          </a:prstGeom>
          <a:ln w="9525" cap="flat" cmpd="sng">
            <a:solidFill>
              <a:schemeClr val="tx1"/>
            </a:solidFill>
            <a:prstDash val="solid"/>
            <a:headEnd type="none" w="med" len="med"/>
            <a:tailEnd type="none" w="med" len="med"/>
          </a:ln>
        </p:spPr>
      </p:sp>
      <p:sp>
        <p:nvSpPr>
          <p:cNvPr id="7" name="Line 7"/>
          <p:cNvSpPr/>
          <p:nvPr/>
        </p:nvSpPr>
        <p:spPr>
          <a:xfrm>
            <a:off x="5635625" y="1973580"/>
            <a:ext cx="1005205" cy="609600"/>
          </a:xfrm>
          <a:prstGeom prst="line">
            <a:avLst/>
          </a:prstGeom>
          <a:ln w="9525" cap="flat" cmpd="sng">
            <a:solidFill>
              <a:schemeClr val="tx1"/>
            </a:solidFill>
            <a:prstDash val="solid"/>
            <a:headEnd type="none" w="med" len="med"/>
            <a:tailEnd type="none" w="med" len="med"/>
          </a:ln>
        </p:spPr>
      </p:sp>
      <p:sp>
        <p:nvSpPr>
          <p:cNvPr id="8" name="Line 7"/>
          <p:cNvSpPr/>
          <p:nvPr/>
        </p:nvSpPr>
        <p:spPr>
          <a:xfrm flipH="1">
            <a:off x="5111115" y="1973580"/>
            <a:ext cx="1400810" cy="675005"/>
          </a:xfrm>
          <a:prstGeom prst="line">
            <a:avLst/>
          </a:prstGeom>
          <a:ln w="9525" cap="flat" cmpd="sng">
            <a:solidFill>
              <a:schemeClr val="tx1"/>
            </a:solidFill>
            <a:prstDash val="solid"/>
            <a:headEnd type="none" w="med" len="med"/>
            <a:tailEnd type="none" w="med" len="med"/>
          </a:ln>
        </p:spPr>
      </p:sp>
      <p:sp>
        <p:nvSpPr>
          <p:cNvPr id="9" name="Line 7"/>
          <p:cNvSpPr/>
          <p:nvPr/>
        </p:nvSpPr>
        <p:spPr>
          <a:xfrm>
            <a:off x="3343910" y="1973580"/>
            <a:ext cx="162560" cy="610235"/>
          </a:xfrm>
          <a:prstGeom prst="line">
            <a:avLst/>
          </a:prstGeom>
          <a:ln w="9525" cap="flat" cmpd="sng">
            <a:solidFill>
              <a:schemeClr val="tx1"/>
            </a:solidFill>
            <a:prstDash val="solid"/>
            <a:headEnd type="none" w="med" len="med"/>
            <a:tailEnd type="none" w="med" len="med"/>
          </a:ln>
        </p:spPr>
      </p:sp>
      <p:sp>
        <p:nvSpPr>
          <p:cNvPr id="10" name="Line 7"/>
          <p:cNvSpPr/>
          <p:nvPr/>
        </p:nvSpPr>
        <p:spPr>
          <a:xfrm>
            <a:off x="4017010" y="1973580"/>
            <a:ext cx="96520" cy="610235"/>
          </a:xfrm>
          <a:prstGeom prst="line">
            <a:avLst/>
          </a:prstGeom>
          <a:ln w="9525" cap="flat" cmpd="sng">
            <a:solidFill>
              <a:schemeClr val="tx1"/>
            </a:solidFill>
            <a:prstDash val="solid"/>
            <a:headEnd type="none" w="med" len="med"/>
            <a:tailEnd type="none" w="med" len="med"/>
          </a:ln>
        </p:spPr>
      </p:sp>
      <p:sp>
        <p:nvSpPr>
          <p:cNvPr id="11" name="Text Box 10"/>
          <p:cNvSpPr txBox="1"/>
          <p:nvPr/>
        </p:nvSpPr>
        <p:spPr>
          <a:xfrm>
            <a:off x="5507355" y="4209415"/>
            <a:ext cx="6096000" cy="1814830"/>
          </a:xfrm>
          <a:prstGeom prst="rect">
            <a:avLst/>
          </a:prstGeom>
          <a:noFill/>
        </p:spPr>
        <p:txBody>
          <a:bodyPr wrap="square" rtlCol="0" anchor="t">
            <a:spAutoFit/>
          </a:bodyPr>
          <a:lstStyle/>
          <a:p>
            <a:pPr defTabSz="914400">
              <a:spcBef>
                <a:spcPct val="50000"/>
              </a:spcBef>
            </a:pPr>
            <a:r>
              <a:rPr lang="en-US" altLang="de-DE" sz="2800" dirty="0">
                <a:latin typeface="Times New Roman" panose="02020603050405020304" pitchFamily="18" charset="0"/>
                <a:cs typeface="Times New Roman" panose="02020603050405020304" pitchFamily="18" charset="0"/>
                <a:sym typeface="+mn-ea"/>
              </a:rPr>
              <a:t>Sie würden                      stimmen </a:t>
            </a:r>
            <a:endParaRPr lang="en-US" altLang="de-DE" sz="2800" dirty="0">
              <a:latin typeface="Times New Roman" panose="02020603050405020304" pitchFamily="18" charset="0"/>
              <a:cs typeface="Times New Roman" panose="02020603050405020304" pitchFamily="18" charset="0"/>
            </a:endParaRPr>
          </a:p>
          <a:p>
            <a:pPr defTabSz="914400">
              <a:spcBef>
                <a:spcPct val="50000"/>
              </a:spcBef>
            </a:pPr>
            <a:endParaRPr lang="en-US" altLang="de-DE" sz="2800" dirty="0">
              <a:latin typeface="Times New Roman" panose="02020603050405020304" pitchFamily="18" charset="0"/>
              <a:cs typeface="Times New Roman" panose="02020603050405020304" pitchFamily="18" charset="0"/>
            </a:endParaRPr>
          </a:p>
          <a:p>
            <a:pPr defTabSz="914400">
              <a:spcBef>
                <a:spcPct val="50000"/>
              </a:spcBef>
            </a:pPr>
            <a:r>
              <a:rPr lang="en-US" altLang="de-DE" sz="2800" dirty="0">
                <a:latin typeface="Times New Roman" panose="02020603050405020304" pitchFamily="18" charset="0"/>
                <a:cs typeface="Times New Roman" panose="02020603050405020304" pitchFamily="18" charset="0"/>
                <a:sym typeface="+mn-ea"/>
              </a:rPr>
              <a:t>They would vote</a:t>
            </a:r>
          </a:p>
        </p:txBody>
      </p:sp>
      <p:sp>
        <p:nvSpPr>
          <p:cNvPr id="12" name="Line 7"/>
          <p:cNvSpPr/>
          <p:nvPr/>
        </p:nvSpPr>
        <p:spPr>
          <a:xfrm>
            <a:off x="5838190" y="4672965"/>
            <a:ext cx="26670" cy="942975"/>
          </a:xfrm>
          <a:prstGeom prst="line">
            <a:avLst/>
          </a:prstGeom>
          <a:ln w="9525" cap="flat" cmpd="sng">
            <a:solidFill>
              <a:schemeClr val="tx1"/>
            </a:solidFill>
            <a:prstDash val="solid"/>
            <a:headEnd type="none" w="med" len="med"/>
            <a:tailEnd type="none" w="med" len="med"/>
          </a:ln>
        </p:spPr>
      </p:sp>
      <p:sp>
        <p:nvSpPr>
          <p:cNvPr id="13" name="Line 7"/>
          <p:cNvSpPr/>
          <p:nvPr/>
        </p:nvSpPr>
        <p:spPr>
          <a:xfrm flipH="1">
            <a:off x="6777990" y="4611370"/>
            <a:ext cx="53975" cy="1004570"/>
          </a:xfrm>
          <a:prstGeom prst="line">
            <a:avLst/>
          </a:prstGeom>
          <a:ln w="9525" cap="flat" cmpd="sng">
            <a:solidFill>
              <a:schemeClr val="tx1"/>
            </a:solidFill>
            <a:prstDash val="solid"/>
            <a:headEnd type="none" w="med" len="med"/>
            <a:tailEnd type="none" w="med" len="med"/>
          </a:ln>
        </p:spPr>
      </p:sp>
      <p:sp>
        <p:nvSpPr>
          <p:cNvPr id="14" name="Line 7"/>
          <p:cNvSpPr/>
          <p:nvPr/>
        </p:nvSpPr>
        <p:spPr>
          <a:xfrm flipH="1">
            <a:off x="7764145" y="4672965"/>
            <a:ext cx="1804035" cy="942975"/>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1058545"/>
          </a:xfrm>
        </p:spPr>
        <p:txBody>
          <a:bodyPr/>
          <a:lstStyle/>
          <a:p>
            <a:r>
              <a:rPr lang="en-US"/>
              <a:t>Example</a:t>
            </a:r>
          </a:p>
        </p:txBody>
      </p:sp>
      <p:sp>
        <p:nvSpPr>
          <p:cNvPr id="6" name="Content Placeholder 5"/>
          <p:cNvSpPr>
            <a:spLocks noGrp="1"/>
          </p:cNvSpPr>
          <p:nvPr>
            <p:ph idx="1"/>
          </p:nvPr>
        </p:nvSpPr>
        <p:spPr>
          <a:xfrm>
            <a:off x="838200" y="1331595"/>
            <a:ext cx="10515600" cy="4845685"/>
          </a:xfrm>
        </p:spPr>
        <p:txBody>
          <a:bodyPr>
            <a:normAutofit lnSpcReduction="10000"/>
          </a:bodyPr>
          <a:lstStyle/>
          <a:p>
            <a:pPr algn="ctr"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Sie würden gegen </a:t>
            </a:r>
            <a:r>
              <a:rPr lang="en-US" altLang="de-DE" sz="2800" dirty="0">
                <a:solidFill>
                  <a:srgbClr val="0066FF"/>
                </a:solidFill>
                <a:latin typeface="Times New Roman" panose="02020603050405020304" pitchFamily="18" charset="0"/>
                <a:cs typeface="Times New Roman" panose="02020603050405020304" pitchFamily="18" charset="0"/>
                <a:sym typeface="+mn-ea"/>
              </a:rPr>
              <a:t>Sie</a:t>
            </a:r>
            <a:r>
              <a:rPr lang="en-US" altLang="de-DE" sz="2800" dirty="0">
                <a:latin typeface="Times New Roman" panose="02020603050405020304" pitchFamily="18" charset="0"/>
                <a:cs typeface="Times New Roman" panose="02020603050405020304" pitchFamily="18" charset="0"/>
                <a:sym typeface="+mn-ea"/>
              </a:rPr>
              <a:t> stimmen</a:t>
            </a:r>
            <a:endParaRPr lang="en-US" altLang="de-DE" sz="2800" dirty="0">
              <a:latin typeface="Times New Roman" panose="02020603050405020304" pitchFamily="18" charset="0"/>
              <a:cs typeface="Times New Roman" panose="02020603050405020304" pitchFamily="18" charset="0"/>
            </a:endParaRPr>
          </a:p>
          <a:p>
            <a:pPr algn="ctr" eaLnBrk="1" hangingPunct="1">
              <a:lnSpc>
                <a:spcPct val="80000"/>
              </a:lnSpc>
            </a:pPr>
            <a:endParaRPr lang="en-US" altLang="de-DE" sz="2800" dirty="0">
              <a:latin typeface="Times New Roman" panose="02020603050405020304" pitchFamily="18" charset="0"/>
              <a:cs typeface="Times New Roman" panose="02020603050405020304" pitchFamily="18" charset="0"/>
            </a:endParaRPr>
          </a:p>
          <a:p>
            <a:pPr algn="ctr"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  They would vote against </a:t>
            </a:r>
            <a:r>
              <a:rPr lang="en-US" altLang="de-DE" sz="2800" dirty="0">
                <a:solidFill>
                  <a:srgbClr val="0066FF"/>
                </a:solidFill>
                <a:latin typeface="Times New Roman" panose="02020603050405020304" pitchFamily="18" charset="0"/>
                <a:cs typeface="Times New Roman" panose="02020603050405020304" pitchFamily="18" charset="0"/>
                <a:sym typeface="+mn-ea"/>
              </a:rPr>
              <a:t>you</a:t>
            </a:r>
            <a:endParaRPr lang="en-US" altLang="de-DE" sz="2800" dirty="0">
              <a:solidFill>
                <a:srgbClr val="0066FF"/>
              </a:solidFill>
              <a:latin typeface="Times New Roman" panose="02020603050405020304" pitchFamily="18" charset="0"/>
              <a:cs typeface="Times New Roman" panose="02020603050405020304" pitchFamily="18" charset="0"/>
            </a:endParaRPr>
          </a:p>
          <a:p>
            <a:pPr algn="ctr" eaLnBrk="1" hangingPunct="1">
              <a:lnSpc>
                <a:spcPct val="80000"/>
              </a:lnSpc>
            </a:pPr>
            <a:endParaRPr lang="en-US" altLang="de-DE" sz="2800" dirty="0">
              <a:latin typeface="Times New Roman" panose="02020603050405020304" pitchFamily="18" charset="0"/>
              <a:cs typeface="Times New Roman" panose="02020603050405020304" pitchFamily="18" charset="0"/>
            </a:endParaRPr>
          </a:p>
          <a:p>
            <a:pPr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Operations</a:t>
            </a:r>
            <a:endParaRPr lang="en-US" altLang="de-DE" sz="28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o</a:t>
            </a:r>
            <a:r>
              <a:rPr lang="en-US" altLang="de-DE" sz="2800" baseline="-25000" dirty="0">
                <a:latin typeface="Times New Roman" panose="02020603050405020304" pitchFamily="18" charset="0"/>
                <a:cs typeface="Times New Roman" panose="02020603050405020304" pitchFamily="18" charset="0"/>
                <a:sym typeface="+mn-ea"/>
              </a:rPr>
              <a:t>1</a:t>
            </a:r>
            <a:r>
              <a:rPr lang="en-US" altLang="de-DE" sz="2800" dirty="0">
                <a:latin typeface="Times New Roman" panose="02020603050405020304" pitchFamily="18" charset="0"/>
                <a:cs typeface="Times New Roman" panose="02020603050405020304" pitchFamily="18" charset="0"/>
                <a:sym typeface="+mn-ea"/>
              </a:rPr>
              <a:t> Generate (Sie, He)</a:t>
            </a:r>
            <a:endParaRPr lang="en-US" altLang="de-DE" sz="28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o</a:t>
            </a:r>
            <a:r>
              <a:rPr lang="en-US" altLang="de-DE" sz="2800" baseline="-25000" dirty="0">
                <a:latin typeface="Times New Roman" panose="02020603050405020304" pitchFamily="18" charset="0"/>
                <a:cs typeface="Times New Roman" panose="02020603050405020304" pitchFamily="18" charset="0"/>
                <a:sym typeface="+mn-ea"/>
              </a:rPr>
              <a:t>2</a:t>
            </a:r>
            <a:r>
              <a:rPr lang="en-US" altLang="de-DE" sz="2800" dirty="0">
                <a:latin typeface="Times New Roman" panose="02020603050405020304" pitchFamily="18" charset="0"/>
                <a:cs typeface="Times New Roman" panose="02020603050405020304" pitchFamily="18" charset="0"/>
                <a:sym typeface="+mn-ea"/>
              </a:rPr>
              <a:t> Generate (würde, would)</a:t>
            </a:r>
            <a:endParaRPr lang="en-US" altLang="de-DE" sz="28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o</a:t>
            </a:r>
            <a:r>
              <a:rPr lang="en-US" altLang="de-DE" sz="2800" baseline="-25000" dirty="0">
                <a:latin typeface="Times New Roman" panose="02020603050405020304" pitchFamily="18" charset="0"/>
                <a:cs typeface="Times New Roman" panose="02020603050405020304" pitchFamily="18" charset="0"/>
                <a:sym typeface="+mn-ea"/>
              </a:rPr>
              <a:t>3</a:t>
            </a:r>
            <a:r>
              <a:rPr lang="en-US" altLang="de-DE" sz="2800" dirty="0">
                <a:latin typeface="Times New Roman" panose="02020603050405020304" pitchFamily="18" charset="0"/>
                <a:cs typeface="Times New Roman" panose="02020603050405020304" pitchFamily="18" charset="0"/>
                <a:sym typeface="+mn-ea"/>
              </a:rPr>
              <a:t> Insert Gap</a:t>
            </a:r>
            <a:endParaRPr lang="en-US" altLang="de-DE" sz="28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o</a:t>
            </a:r>
            <a:r>
              <a:rPr lang="en-US" altLang="de-DE" sz="2800" baseline="-25000" dirty="0">
                <a:latin typeface="Times New Roman" panose="02020603050405020304" pitchFamily="18" charset="0"/>
                <a:cs typeface="Times New Roman" panose="02020603050405020304" pitchFamily="18" charset="0"/>
                <a:sym typeface="+mn-ea"/>
              </a:rPr>
              <a:t>4</a:t>
            </a:r>
            <a:r>
              <a:rPr lang="en-US" altLang="de-DE" sz="2800" dirty="0">
                <a:latin typeface="Times New Roman" panose="02020603050405020304" pitchFamily="18" charset="0"/>
                <a:cs typeface="Times New Roman" panose="02020603050405020304" pitchFamily="18" charset="0"/>
                <a:sym typeface="+mn-ea"/>
              </a:rPr>
              <a:t> Generate (stimmen, vote) </a:t>
            </a:r>
            <a:endParaRPr lang="en-US" altLang="de-DE" sz="28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o</a:t>
            </a:r>
            <a:r>
              <a:rPr lang="en-US" altLang="de-DE" sz="2800" baseline="-25000" dirty="0">
                <a:latin typeface="Times New Roman" panose="02020603050405020304" pitchFamily="18" charset="0"/>
                <a:cs typeface="Times New Roman" panose="02020603050405020304" pitchFamily="18" charset="0"/>
                <a:sym typeface="+mn-ea"/>
              </a:rPr>
              <a:t>5</a:t>
            </a:r>
            <a:r>
              <a:rPr lang="en-US" altLang="de-DE" sz="2800" dirty="0">
                <a:latin typeface="Times New Roman" panose="02020603050405020304" pitchFamily="18" charset="0"/>
                <a:cs typeface="Times New Roman" panose="02020603050405020304" pitchFamily="18" charset="0"/>
                <a:sym typeface="+mn-ea"/>
              </a:rPr>
              <a:t> Jump Back (1)</a:t>
            </a:r>
            <a:endParaRPr lang="en-US" altLang="de-DE" sz="28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o</a:t>
            </a:r>
            <a:r>
              <a:rPr lang="en-US" altLang="de-DE" sz="2800" baseline="-25000" dirty="0">
                <a:latin typeface="Times New Roman" panose="02020603050405020304" pitchFamily="18" charset="0"/>
                <a:cs typeface="Times New Roman" panose="02020603050405020304" pitchFamily="18" charset="0"/>
                <a:sym typeface="+mn-ea"/>
              </a:rPr>
              <a:t>6</a:t>
            </a:r>
            <a:r>
              <a:rPr lang="en-US" altLang="de-DE" sz="2800" dirty="0">
                <a:latin typeface="Times New Roman" panose="02020603050405020304" pitchFamily="18" charset="0"/>
                <a:cs typeface="Times New Roman" panose="02020603050405020304" pitchFamily="18" charset="0"/>
                <a:sym typeface="+mn-ea"/>
              </a:rPr>
              <a:t> Generate (gegen, against)</a:t>
            </a:r>
            <a:endParaRPr lang="en-US" altLang="de-DE" sz="2800" dirty="0">
              <a:latin typeface="Times New Roman" panose="02020603050405020304" pitchFamily="18" charset="0"/>
              <a:cs typeface="Times New Roman" panose="02020603050405020304" pitchFamily="18" charset="0"/>
            </a:endParaRPr>
          </a:p>
          <a:p>
            <a:pPr lvl="1" eaLnBrk="1" hangingPunct="1">
              <a:lnSpc>
                <a:spcPct val="80000"/>
              </a:lnSpc>
            </a:pPr>
            <a:r>
              <a:rPr lang="en-US" altLang="de-DE" sz="2800" dirty="0">
                <a:latin typeface="Times New Roman" panose="02020603050405020304" pitchFamily="18" charset="0"/>
                <a:cs typeface="Times New Roman" panose="02020603050405020304" pitchFamily="18" charset="0"/>
                <a:sym typeface="+mn-ea"/>
              </a:rPr>
              <a:t>o</a:t>
            </a:r>
            <a:r>
              <a:rPr lang="en-US" altLang="de-DE" sz="2800" baseline="-25000" dirty="0">
                <a:latin typeface="Times New Roman" panose="02020603050405020304" pitchFamily="18" charset="0"/>
                <a:cs typeface="Times New Roman" panose="02020603050405020304" pitchFamily="18" charset="0"/>
                <a:sym typeface="+mn-ea"/>
              </a:rPr>
              <a:t>7</a:t>
            </a:r>
            <a:r>
              <a:rPr lang="en-US" altLang="de-DE" sz="2800" dirty="0">
                <a:latin typeface="Times New Roman" panose="02020603050405020304" pitchFamily="18" charset="0"/>
                <a:cs typeface="Times New Roman" panose="02020603050405020304" pitchFamily="18" charset="0"/>
                <a:sym typeface="+mn-ea"/>
              </a:rPr>
              <a:t> Generate (Sie, you)</a:t>
            </a:r>
            <a:endParaRPr lang="en-US" altLang="de-DE" sz="2800" dirty="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21</a:t>
            </a:fld>
            <a:endParaRPr lang="en-US"/>
          </a:p>
        </p:txBody>
      </p:sp>
      <p:sp>
        <p:nvSpPr>
          <p:cNvPr id="58374" name="Line 7"/>
          <p:cNvSpPr/>
          <p:nvPr/>
        </p:nvSpPr>
        <p:spPr>
          <a:xfrm>
            <a:off x="4288790" y="1583055"/>
            <a:ext cx="327660" cy="535305"/>
          </a:xfrm>
          <a:prstGeom prst="line">
            <a:avLst/>
          </a:prstGeom>
          <a:ln w="9525" cap="flat" cmpd="sng">
            <a:solidFill>
              <a:schemeClr val="tx1"/>
            </a:solidFill>
            <a:prstDash val="solid"/>
            <a:headEnd type="none" w="med" len="med"/>
            <a:tailEnd type="none" w="med" len="med"/>
          </a:ln>
        </p:spPr>
      </p:sp>
      <p:sp>
        <p:nvSpPr>
          <p:cNvPr id="7" name="Line 7"/>
          <p:cNvSpPr/>
          <p:nvPr/>
        </p:nvSpPr>
        <p:spPr>
          <a:xfrm>
            <a:off x="4966970" y="1583055"/>
            <a:ext cx="236220" cy="535305"/>
          </a:xfrm>
          <a:prstGeom prst="line">
            <a:avLst/>
          </a:prstGeom>
          <a:ln w="9525" cap="flat" cmpd="sng">
            <a:solidFill>
              <a:schemeClr val="tx1"/>
            </a:solidFill>
            <a:prstDash val="solid"/>
            <a:headEnd type="none" w="med" len="med"/>
            <a:tailEnd type="none" w="med" len="med"/>
          </a:ln>
        </p:spPr>
      </p:sp>
      <p:sp>
        <p:nvSpPr>
          <p:cNvPr id="8" name="Line 7"/>
          <p:cNvSpPr/>
          <p:nvPr/>
        </p:nvSpPr>
        <p:spPr>
          <a:xfrm>
            <a:off x="9258935" y="4318635"/>
            <a:ext cx="934085" cy="596900"/>
          </a:xfrm>
          <a:prstGeom prst="line">
            <a:avLst/>
          </a:prstGeom>
          <a:ln w="9525" cap="flat" cmpd="sng">
            <a:solidFill>
              <a:schemeClr val="tx1"/>
            </a:solidFill>
            <a:prstDash val="solid"/>
            <a:headEnd type="none" w="med" len="med"/>
            <a:tailEnd type="none" w="med" len="med"/>
          </a:ln>
        </p:spPr>
      </p:sp>
      <p:sp>
        <p:nvSpPr>
          <p:cNvPr id="9" name="Line 7"/>
          <p:cNvSpPr/>
          <p:nvPr/>
        </p:nvSpPr>
        <p:spPr>
          <a:xfrm flipH="1">
            <a:off x="6326505" y="1583690"/>
            <a:ext cx="1398270" cy="534670"/>
          </a:xfrm>
          <a:prstGeom prst="line">
            <a:avLst/>
          </a:prstGeom>
          <a:ln w="9525" cap="flat" cmpd="sng">
            <a:solidFill>
              <a:schemeClr val="tx1"/>
            </a:solidFill>
            <a:prstDash val="solid"/>
            <a:headEnd type="none" w="med" len="med"/>
            <a:tailEnd type="none" w="med" len="med"/>
          </a:ln>
        </p:spPr>
      </p:sp>
      <p:sp>
        <p:nvSpPr>
          <p:cNvPr id="10" name="Line 7"/>
          <p:cNvSpPr/>
          <p:nvPr/>
        </p:nvSpPr>
        <p:spPr>
          <a:xfrm>
            <a:off x="6901815" y="1654810"/>
            <a:ext cx="1109345" cy="463550"/>
          </a:xfrm>
          <a:prstGeom prst="line">
            <a:avLst/>
          </a:prstGeom>
          <a:ln w="9525" cap="flat" cmpd="sng">
            <a:solidFill>
              <a:schemeClr val="tx1"/>
            </a:solidFill>
            <a:prstDash val="solid"/>
            <a:headEnd type="none" w="med" len="med"/>
            <a:tailEnd type="none" w="med" len="med"/>
          </a:ln>
        </p:spPr>
      </p:sp>
      <p:sp>
        <p:nvSpPr>
          <p:cNvPr id="58376" name="Text Box 9"/>
          <p:cNvSpPr txBox="1"/>
          <p:nvPr/>
        </p:nvSpPr>
        <p:spPr>
          <a:xfrm>
            <a:off x="6538595" y="3878580"/>
            <a:ext cx="5158740" cy="1814830"/>
          </a:xfrm>
          <a:prstGeom prst="rect">
            <a:avLst/>
          </a:prstGeom>
          <a:noFill/>
          <a:ln w="9525">
            <a:noFill/>
          </a:ln>
        </p:spPr>
        <p:txBody>
          <a:bodyPr wrap="square">
            <a:spAutoFit/>
          </a:bodyPr>
          <a:lstStyle/>
          <a:p>
            <a:pPr defTabSz="914400">
              <a:spcBef>
                <a:spcPct val="50000"/>
              </a:spcBef>
            </a:pPr>
            <a:r>
              <a:rPr lang="en-US" altLang="de-DE" sz="2800" dirty="0">
                <a:latin typeface="Times New Roman" panose="02020603050405020304" pitchFamily="18" charset="0"/>
                <a:cs typeface="Times New Roman" panose="02020603050405020304" pitchFamily="18" charset="0"/>
              </a:rPr>
              <a:t>Sie würden  gegen   Sie    stimmen </a:t>
            </a:r>
          </a:p>
          <a:p>
            <a:pPr defTabSz="914400">
              <a:spcBef>
                <a:spcPct val="50000"/>
              </a:spcBef>
            </a:pPr>
            <a:endParaRPr lang="en-US" altLang="de-DE" sz="2800" dirty="0">
              <a:latin typeface="Times New Roman" panose="02020603050405020304" pitchFamily="18" charset="0"/>
              <a:cs typeface="Times New Roman" panose="02020603050405020304" pitchFamily="18" charset="0"/>
            </a:endParaRPr>
          </a:p>
          <a:p>
            <a:pPr defTabSz="914400">
              <a:spcBef>
                <a:spcPct val="50000"/>
              </a:spcBef>
            </a:pPr>
            <a:r>
              <a:rPr lang="en-US" altLang="de-DE" sz="2800" dirty="0">
                <a:latin typeface="Times New Roman" panose="02020603050405020304" pitchFamily="18" charset="0"/>
                <a:cs typeface="Times New Roman" panose="02020603050405020304" pitchFamily="18" charset="0"/>
              </a:rPr>
              <a:t>They would vote against you</a:t>
            </a:r>
          </a:p>
        </p:txBody>
      </p:sp>
      <p:sp>
        <p:nvSpPr>
          <p:cNvPr id="11" name="Line 7"/>
          <p:cNvSpPr/>
          <p:nvPr/>
        </p:nvSpPr>
        <p:spPr>
          <a:xfrm>
            <a:off x="6832600" y="4318635"/>
            <a:ext cx="193040" cy="1121410"/>
          </a:xfrm>
          <a:prstGeom prst="line">
            <a:avLst/>
          </a:prstGeom>
          <a:ln w="9525" cap="flat" cmpd="sng">
            <a:solidFill>
              <a:schemeClr val="tx1"/>
            </a:solidFill>
            <a:prstDash val="solid"/>
            <a:headEnd type="none" w="med" len="med"/>
            <a:tailEnd type="none" w="med" len="med"/>
          </a:ln>
        </p:spPr>
      </p:sp>
      <p:sp>
        <p:nvSpPr>
          <p:cNvPr id="12" name="Line 7"/>
          <p:cNvSpPr/>
          <p:nvPr/>
        </p:nvSpPr>
        <p:spPr>
          <a:xfrm>
            <a:off x="6453505" y="1710055"/>
            <a:ext cx="934085" cy="596900"/>
          </a:xfrm>
          <a:prstGeom prst="line">
            <a:avLst/>
          </a:prstGeom>
          <a:ln w="9525" cap="flat" cmpd="sng">
            <a:solidFill>
              <a:schemeClr val="tx1"/>
            </a:solidFill>
            <a:prstDash val="solid"/>
            <a:headEnd type="none" w="med" len="med"/>
            <a:tailEnd type="none" w="med" len="med"/>
          </a:ln>
        </p:spPr>
      </p:sp>
      <p:sp>
        <p:nvSpPr>
          <p:cNvPr id="13" name="Line 7"/>
          <p:cNvSpPr/>
          <p:nvPr/>
        </p:nvSpPr>
        <p:spPr>
          <a:xfrm>
            <a:off x="7541260" y="4206875"/>
            <a:ext cx="257810" cy="1161415"/>
          </a:xfrm>
          <a:prstGeom prst="line">
            <a:avLst/>
          </a:prstGeom>
          <a:ln w="9525" cap="flat" cmpd="sng">
            <a:solidFill>
              <a:schemeClr val="tx1"/>
            </a:solidFill>
            <a:prstDash val="solid"/>
            <a:headEnd type="none" w="med" len="med"/>
            <a:tailEnd type="none" w="med" len="med"/>
          </a:ln>
        </p:spPr>
      </p:sp>
      <p:sp>
        <p:nvSpPr>
          <p:cNvPr id="14" name="Line 7"/>
          <p:cNvSpPr/>
          <p:nvPr/>
        </p:nvSpPr>
        <p:spPr>
          <a:xfrm flipH="1">
            <a:off x="8828405" y="4391660"/>
            <a:ext cx="2281555" cy="976630"/>
          </a:xfrm>
          <a:prstGeom prst="line">
            <a:avLst/>
          </a:prstGeom>
          <a:ln w="9525" cap="flat" cmpd="sng">
            <a:solidFill>
              <a:schemeClr val="tx1"/>
            </a:solidFill>
            <a:prstDash val="solid"/>
            <a:headEnd type="none" w="med" len="med"/>
            <a:tailEnd type="none" w="med" len="med"/>
          </a:ln>
        </p:spPr>
      </p:sp>
      <p:sp>
        <p:nvSpPr>
          <p:cNvPr id="15" name="Line 7"/>
          <p:cNvSpPr/>
          <p:nvPr/>
        </p:nvSpPr>
        <p:spPr>
          <a:xfrm>
            <a:off x="8828405" y="4410710"/>
            <a:ext cx="995680" cy="958215"/>
          </a:xfrm>
          <a:prstGeom prst="line">
            <a:avLst/>
          </a:prstGeom>
          <a:ln w="9525" cap="flat" cmpd="sng">
            <a:solidFill>
              <a:schemeClr val="tx1"/>
            </a:solidFill>
            <a:prstDash val="solid"/>
            <a:headEnd type="none" w="med" len="med"/>
            <a:tailEnd type="none" w="med" len="med"/>
          </a:ln>
        </p:spPr>
      </p:sp>
      <p:sp>
        <p:nvSpPr>
          <p:cNvPr id="58378" name="Line 11"/>
          <p:cNvSpPr/>
          <p:nvPr/>
        </p:nvSpPr>
        <p:spPr>
          <a:xfrm>
            <a:off x="10018395" y="3806825"/>
            <a:ext cx="6350" cy="266065"/>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a:t>
            </a:r>
          </a:p>
        </p:txBody>
      </p:sp>
      <p:sp>
        <p:nvSpPr>
          <p:cNvPr id="4" name="Slide Number Placeholder 3"/>
          <p:cNvSpPr>
            <a:spLocks noGrp="1"/>
          </p:cNvSpPr>
          <p:nvPr>
            <p:ph type="sldNum" sz="quarter" idx="12"/>
          </p:nvPr>
        </p:nvSpPr>
        <p:spPr/>
        <p:txBody>
          <a:bodyPr/>
          <a:lstStyle/>
          <a:p>
            <a:fld id="{BDCDBBEF-AA6C-4BA6-85B2-A17D7F280E38}" type="slidenum">
              <a:rPr lang="en-US" smtClean="0"/>
              <a:t>22</a:t>
            </a:fld>
            <a:endParaRPr lang="en-US"/>
          </a:p>
        </p:txBody>
      </p:sp>
      <p:sp>
        <p:nvSpPr>
          <p:cNvPr id="59395" name="Rectangle 3"/>
          <p:cNvSpPr>
            <a:spLocks noGrp="1"/>
          </p:cNvSpPr>
          <p:nvPr>
            <p:ph type="body" idx="4294967295"/>
          </p:nvPr>
        </p:nvSpPr>
        <p:spPr>
          <a:xfrm>
            <a:off x="288925" y="1592580"/>
            <a:ext cx="10560050" cy="4512945"/>
          </a:xfrm>
        </p:spPr>
        <p:txBody>
          <a:bodyPr vert="horz" wrap="square" lIns="90000" tIns="45000" rIns="90000" bIns="45000" anchor="t" anchorCtr="0">
            <a:normAutofit lnSpcReduction="20000"/>
          </a:bodyPr>
          <a:lstStyle/>
          <a:p>
            <a:pPr marL="0" indent="0" eaLnBrk="1" hangingPunct="1">
              <a:lnSpc>
                <a:spcPct val="80000"/>
              </a:lnSpc>
              <a:buFont typeface="Times New Roman" panose="02020603050405020304" pitchFamily="18" charset="0"/>
              <a:buNone/>
            </a:pPr>
            <a:r>
              <a:rPr lang="en-US" altLang="de-DE" dirty="0">
                <a:latin typeface="Times New Roman" panose="02020603050405020304" pitchFamily="18" charset="0"/>
                <a:cs typeface="Times New Roman" panose="02020603050405020304" pitchFamily="18" charset="0"/>
              </a:rPr>
              <a:t>Joint probability model over operation sequences</a:t>
            </a:r>
          </a:p>
          <a:p>
            <a:pPr eaLnBrk="1" hangingPunct="1">
              <a:lnSpc>
                <a:spcPct val="80000"/>
              </a:lnSpc>
            </a:pPr>
            <a:endParaRPr lang="en-US" altLang="de-DE" dirty="0">
              <a:cs typeface="Arial" panose="020B0604020202020204" pitchFamily="34" charset="0"/>
            </a:endParaRPr>
          </a:p>
          <a:p>
            <a:pPr eaLnBrk="1" hangingPunct="1">
              <a:lnSpc>
                <a:spcPct val="80000"/>
              </a:lnSpc>
            </a:pPr>
            <a:endParaRPr lang="en-US" altLang="de-DE" sz="2000" dirty="0">
              <a:cs typeface="Arial" panose="020B0604020202020204" pitchFamily="34" charset="0"/>
            </a:endParaRPr>
          </a:p>
          <a:p>
            <a:pPr eaLnBrk="1" hangingPunct="1">
              <a:lnSpc>
                <a:spcPct val="80000"/>
              </a:lnSpc>
            </a:pPr>
            <a:endParaRPr lang="en-US" altLang="de-DE" sz="2000" dirty="0">
              <a:cs typeface="Arial" panose="020B0604020202020204" pitchFamily="34" charset="0"/>
            </a:endParaRPr>
          </a:p>
          <a:p>
            <a:pPr eaLnBrk="1" hangingPunct="1">
              <a:lnSpc>
                <a:spcPct val="80000"/>
              </a:lnSpc>
            </a:pPr>
            <a:endParaRPr lang="en-US" altLang="de-DE" sz="2000" dirty="0">
              <a:cs typeface="Arial" panose="020B0604020202020204" pitchFamily="34" charset="0"/>
            </a:endParaRPr>
          </a:p>
          <a:p>
            <a:pPr marL="0" indent="0" eaLnBrk="1" hangingPunct="1">
              <a:lnSpc>
                <a:spcPct val="80000"/>
              </a:lnSpc>
              <a:buNone/>
            </a:pPr>
            <a:r>
              <a:rPr lang="en-US" altLang="de-DE" sz="2000" dirty="0">
                <a:cs typeface="Arial" panose="020B0604020202020204" pitchFamily="34" charset="0"/>
              </a:rPr>
              <a:t>  </a:t>
            </a:r>
          </a:p>
          <a:p>
            <a:pPr marL="0" indent="0" eaLnBrk="1" hangingPunct="1">
              <a:lnSpc>
                <a:spcPct val="80000"/>
              </a:lnSpc>
              <a:buNone/>
            </a:pP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  Sie </a:t>
            </a: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 würden</a:t>
            </a:r>
            <a:r>
              <a:rPr lang="en-US" altLang="de-DE" sz="1800" dirty="0">
                <a:cs typeface="Arial" panose="020B0604020202020204" pitchFamily="34" charset="0"/>
              </a:rPr>
              <a:t>                   </a:t>
            </a:r>
            <a:r>
              <a:rPr lang="en-US" altLang="de-DE" dirty="0">
                <a:cs typeface="Arial" panose="020B0604020202020204" pitchFamily="34" charset="0"/>
              </a:rPr>
              <a:t>stimmen</a:t>
            </a: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gegen   </a:t>
            </a:r>
            <a:r>
              <a:rPr lang="en-US" altLang="de-DE" sz="1800" dirty="0">
                <a:cs typeface="Arial" panose="020B0604020202020204" pitchFamily="34" charset="0"/>
              </a:rPr>
              <a:t>     </a:t>
            </a:r>
            <a:r>
              <a:rPr lang="en-US" altLang="de-DE" dirty="0">
                <a:cs typeface="Arial" panose="020B0604020202020204" pitchFamily="34" charset="0"/>
              </a:rPr>
              <a:t>         </a:t>
            </a:r>
            <a:r>
              <a:rPr lang="en-US" altLang="de-DE" sz="1800" dirty="0">
                <a:cs typeface="Arial" panose="020B0604020202020204" pitchFamily="34" charset="0"/>
              </a:rPr>
              <a:t>         </a:t>
            </a:r>
          </a:p>
          <a:p>
            <a:pPr marL="0" indent="0" eaLnBrk="1" hangingPunct="1">
              <a:lnSpc>
                <a:spcPct val="80000"/>
              </a:lnSpc>
              <a:buNone/>
            </a:pPr>
            <a:r>
              <a:rPr lang="en-US" altLang="de-DE" sz="1800" dirty="0">
                <a:cs typeface="Arial" panose="020B0604020202020204" pitchFamily="34" charset="0"/>
              </a:rPr>
              <a:t>                                                         &lt;GAP&gt;                              </a:t>
            </a:r>
            <a:r>
              <a:rPr lang="en-US" altLang="de-DE" sz="2600" dirty="0">
                <a:cs typeface="Arial" panose="020B0604020202020204" pitchFamily="34" charset="0"/>
              </a:rPr>
              <a:t> </a:t>
            </a:r>
            <a:r>
              <a:rPr lang="en-US" altLang="de-DE" sz="2600" dirty="0">
                <a:latin typeface="Times New Roman" panose="02020603050405020304" pitchFamily="18" charset="0"/>
                <a:cs typeface="Times New Roman" panose="02020603050405020304" pitchFamily="18" charset="0"/>
              </a:rPr>
              <a:t>&lt;Jump Back&gt;</a:t>
            </a:r>
            <a:r>
              <a:rPr lang="en-US" altLang="de-DE" dirty="0">
                <a:latin typeface="Times New Roman" panose="02020603050405020304" pitchFamily="18" charset="0"/>
                <a:cs typeface="Times New Roman" panose="02020603050405020304" pitchFamily="18" charset="0"/>
              </a:rPr>
              <a:t>                  </a:t>
            </a:r>
            <a:r>
              <a:rPr lang="en-US" altLang="de-DE" dirty="0">
                <a:latin typeface="Times New Roman" panose="02020603050405020304" pitchFamily="18" charset="0"/>
                <a:cs typeface="Times New Roman" panose="02020603050405020304" pitchFamily="18" charset="0"/>
                <a:sym typeface="+mn-ea"/>
              </a:rPr>
              <a:t>Sie</a:t>
            </a:r>
            <a:endParaRPr lang="en-US" altLang="de-DE" sz="1800" dirty="0">
              <a:cs typeface="Arial" panose="020B0604020202020204" pitchFamily="34" charset="0"/>
            </a:endParaRPr>
          </a:p>
          <a:p>
            <a:pPr marL="0" indent="0" eaLnBrk="1" hangingPunct="1">
              <a:lnSpc>
                <a:spcPct val="80000"/>
              </a:lnSpc>
              <a:buNone/>
            </a:pPr>
            <a:r>
              <a:rPr lang="en-US" altLang="de-DE" sz="1800" dirty="0">
                <a:cs typeface="Arial" panose="020B0604020202020204" pitchFamily="34" charset="0"/>
              </a:rPr>
              <a:t>             </a:t>
            </a:r>
            <a:r>
              <a:rPr lang="en-US" altLang="de-DE" dirty="0">
                <a:cs typeface="Arial" panose="020B0604020202020204" pitchFamily="34" charset="0"/>
              </a:rPr>
              <a:t>They</a:t>
            </a:r>
            <a:r>
              <a:rPr lang="en-US" altLang="de-DE" sz="1800" dirty="0">
                <a:cs typeface="Arial" panose="020B0604020202020204" pitchFamily="34" charset="0"/>
              </a:rPr>
              <a:t>        </a:t>
            </a:r>
            <a:r>
              <a:rPr lang="en-US" altLang="de-DE" dirty="0">
                <a:cs typeface="Arial" panose="020B0604020202020204" pitchFamily="34" charset="0"/>
              </a:rPr>
              <a:t>would</a:t>
            </a: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vote </a:t>
            </a: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against </a:t>
            </a: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you</a:t>
            </a:r>
          </a:p>
          <a:p>
            <a:pPr marL="0" indent="0" eaLnBrk="1" hangingPunct="1">
              <a:lnSpc>
                <a:spcPct val="80000"/>
              </a:lnSpc>
              <a:buNone/>
            </a:pPr>
            <a:r>
              <a:rPr lang="en-US" altLang="de-DE" sz="1800" dirty="0">
                <a:cs typeface="Arial" panose="020B0604020202020204" pitchFamily="34" charset="0"/>
              </a:rPr>
              <a:t>                 </a:t>
            </a:r>
          </a:p>
          <a:p>
            <a:pPr marL="0" indent="0" eaLnBrk="1" hangingPunct="1">
              <a:lnSpc>
                <a:spcPct val="80000"/>
              </a:lnSpc>
              <a:buNone/>
            </a:pPr>
            <a:r>
              <a:rPr lang="en-US" altLang="de-DE" sz="1800" dirty="0">
                <a:cs typeface="Arial" panose="020B0604020202020204" pitchFamily="34" charset="0"/>
              </a:rPr>
              <a:t>                 </a:t>
            </a:r>
            <a:r>
              <a:rPr lang="en-US" altLang="de-DE" dirty="0">
                <a:cs typeface="Arial" panose="020B0604020202020204" pitchFamily="34" charset="0"/>
              </a:rPr>
              <a:t> o</a:t>
            </a:r>
            <a:r>
              <a:rPr lang="en-US" altLang="de-DE" baseline="-25000" dirty="0">
                <a:cs typeface="Arial" panose="020B0604020202020204" pitchFamily="34" charset="0"/>
              </a:rPr>
              <a:t>1</a:t>
            </a: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o</a:t>
            </a:r>
            <a:r>
              <a:rPr lang="en-US" altLang="de-DE" baseline="-25000" dirty="0">
                <a:latin typeface="Times New Roman" panose="02020603050405020304" pitchFamily="18" charset="0"/>
                <a:cs typeface="Times New Roman" panose="02020603050405020304" pitchFamily="18" charset="0"/>
              </a:rPr>
              <a:t>2</a:t>
            </a:r>
            <a:r>
              <a:rPr lang="en-US" altLang="de-DE" dirty="0">
                <a:latin typeface="Times New Roman" panose="02020603050405020304" pitchFamily="18" charset="0"/>
                <a:cs typeface="Times New Roman" panose="02020603050405020304" pitchFamily="18" charset="0"/>
              </a:rPr>
              <a:t> </a:t>
            </a:r>
            <a:r>
              <a:rPr lang="en-US" altLang="de-DE" sz="1800" dirty="0">
                <a:cs typeface="Arial" panose="020B0604020202020204" pitchFamily="34" charset="0"/>
              </a:rPr>
              <a:t>          </a:t>
            </a:r>
            <a:r>
              <a:rPr lang="en-US" altLang="de-DE" dirty="0">
                <a:cs typeface="Arial" panose="020B0604020202020204" pitchFamily="34" charset="0"/>
              </a:rPr>
              <a:t>o</a:t>
            </a:r>
            <a:r>
              <a:rPr lang="en-US" altLang="de-DE" baseline="-25000" dirty="0">
                <a:cs typeface="Arial" panose="020B0604020202020204" pitchFamily="34" charset="0"/>
              </a:rPr>
              <a:t>3</a:t>
            </a:r>
            <a:r>
              <a:rPr lang="en-US" altLang="de-DE" sz="1800" dirty="0">
                <a:cs typeface="Arial" panose="020B0604020202020204" pitchFamily="34" charset="0"/>
              </a:rPr>
              <a:t>              </a:t>
            </a:r>
            <a:r>
              <a:rPr lang="en-US" altLang="de-DE" dirty="0">
                <a:cs typeface="Arial" panose="020B0604020202020204" pitchFamily="34" charset="0"/>
              </a:rPr>
              <a:t>o</a:t>
            </a:r>
            <a:r>
              <a:rPr lang="en-US" altLang="de-DE" baseline="-25000" dirty="0">
                <a:cs typeface="Arial" panose="020B0604020202020204" pitchFamily="34" charset="0"/>
              </a:rPr>
              <a:t>4</a:t>
            </a:r>
            <a:r>
              <a:rPr lang="en-US" altLang="de-DE" dirty="0">
                <a:cs typeface="Arial" panose="020B0604020202020204" pitchFamily="34" charset="0"/>
              </a:rPr>
              <a:t>  </a:t>
            </a: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 o</a:t>
            </a:r>
            <a:r>
              <a:rPr lang="en-US" altLang="de-DE" baseline="-25000" dirty="0">
                <a:latin typeface="Times New Roman" panose="02020603050405020304" pitchFamily="18" charset="0"/>
                <a:cs typeface="Times New Roman" panose="02020603050405020304" pitchFamily="18" charset="0"/>
              </a:rPr>
              <a:t>5</a:t>
            </a:r>
            <a:r>
              <a:rPr lang="en-US" altLang="de-DE" dirty="0">
                <a:latin typeface="Times New Roman" panose="02020603050405020304" pitchFamily="18" charset="0"/>
                <a:cs typeface="Times New Roman" panose="02020603050405020304" pitchFamily="18" charset="0"/>
              </a:rPr>
              <a:t>  </a:t>
            </a: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o</a:t>
            </a:r>
            <a:r>
              <a:rPr lang="en-US" altLang="de-DE" baseline="-25000" dirty="0">
                <a:latin typeface="Times New Roman" panose="02020603050405020304" pitchFamily="18" charset="0"/>
                <a:cs typeface="Times New Roman" panose="02020603050405020304" pitchFamily="18" charset="0"/>
              </a:rPr>
              <a:t>6</a:t>
            </a:r>
            <a:r>
              <a:rPr lang="en-US" altLang="de-DE" dirty="0">
                <a:latin typeface="Times New Roman" panose="02020603050405020304" pitchFamily="18" charset="0"/>
                <a:cs typeface="Times New Roman" panose="02020603050405020304" pitchFamily="18" charset="0"/>
              </a:rPr>
              <a:t> </a:t>
            </a:r>
            <a:r>
              <a:rPr lang="en-US" altLang="de-DE" sz="1800" dirty="0">
                <a:cs typeface="Arial" panose="020B0604020202020204" pitchFamily="34" charset="0"/>
              </a:rPr>
              <a:t>               </a:t>
            </a:r>
            <a:r>
              <a:rPr lang="en-US" altLang="de-DE" dirty="0">
                <a:latin typeface="Times New Roman" panose="02020603050405020304" pitchFamily="18" charset="0"/>
                <a:cs typeface="Times New Roman" panose="02020603050405020304" pitchFamily="18" charset="0"/>
              </a:rPr>
              <a:t>o</a:t>
            </a:r>
            <a:r>
              <a:rPr lang="en-US" altLang="de-DE" baseline="-25000" dirty="0">
                <a:latin typeface="Times New Roman" panose="02020603050405020304" pitchFamily="18" charset="0"/>
                <a:cs typeface="Times New Roman" panose="02020603050405020304" pitchFamily="18" charset="0"/>
              </a:rPr>
              <a:t>7</a:t>
            </a:r>
            <a:endParaRPr lang="en-US" altLang="de-DE" baseline="-250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Rectangles 4"/>
          <p:cNvSpPr/>
          <p:nvPr/>
        </p:nvSpPr>
        <p:spPr>
          <a:xfrm>
            <a:off x="606425" y="3130550"/>
            <a:ext cx="6893560" cy="2284095"/>
          </a:xfrm>
          <a:prstGeom prst="rect">
            <a:avLst/>
          </a:prstGeom>
          <a:ln>
            <a:prstDash val="sysDash"/>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6" name="Rectangles 5"/>
          <p:cNvSpPr/>
          <p:nvPr/>
        </p:nvSpPr>
        <p:spPr>
          <a:xfrm>
            <a:off x="977265" y="3430270"/>
            <a:ext cx="802640" cy="1438910"/>
          </a:xfrm>
          <a:prstGeom prst="rect">
            <a:avLst/>
          </a:prstGeom>
          <a:ln>
            <a:prstDash val="sysDash"/>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7" name="Rectangles 6"/>
          <p:cNvSpPr/>
          <p:nvPr/>
        </p:nvSpPr>
        <p:spPr>
          <a:xfrm>
            <a:off x="9010015" y="3696335"/>
            <a:ext cx="945515" cy="1398905"/>
          </a:xfrm>
          <a:prstGeom prst="rect">
            <a:avLst/>
          </a:prstGeom>
          <a:ln>
            <a:prstDash val="sysDash"/>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8" name="Rectangles 7"/>
          <p:cNvSpPr/>
          <p:nvPr/>
        </p:nvSpPr>
        <p:spPr>
          <a:xfrm>
            <a:off x="7586345" y="3644265"/>
            <a:ext cx="1223645" cy="1450975"/>
          </a:xfrm>
          <a:prstGeom prst="rect">
            <a:avLst/>
          </a:prstGeom>
          <a:ln>
            <a:prstDash val="sysDash"/>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9" name="Rectangles 8"/>
          <p:cNvSpPr/>
          <p:nvPr/>
        </p:nvSpPr>
        <p:spPr>
          <a:xfrm>
            <a:off x="1985010" y="3430270"/>
            <a:ext cx="1286510" cy="1437640"/>
          </a:xfrm>
          <a:prstGeom prst="rect">
            <a:avLst/>
          </a:prstGeom>
          <a:ln>
            <a:prstDash val="sysDash"/>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0" name="Rectangles 9"/>
          <p:cNvSpPr/>
          <p:nvPr/>
        </p:nvSpPr>
        <p:spPr>
          <a:xfrm>
            <a:off x="4093845" y="3429635"/>
            <a:ext cx="1368425" cy="1438910"/>
          </a:xfrm>
          <a:prstGeom prst="rect">
            <a:avLst/>
          </a:prstGeom>
          <a:ln>
            <a:prstDash val="sysDash"/>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59403" name="Text Box 11"/>
          <p:cNvSpPr txBox="1"/>
          <p:nvPr/>
        </p:nvSpPr>
        <p:spPr>
          <a:xfrm>
            <a:off x="1882140" y="5859463"/>
            <a:ext cx="4370388" cy="460375"/>
          </a:xfrm>
          <a:prstGeom prst="rect">
            <a:avLst/>
          </a:prstGeom>
          <a:noFill/>
          <a:ln w="9525">
            <a:noFill/>
          </a:ln>
        </p:spPr>
        <p:txBody>
          <a:bodyPr>
            <a:spAutoFit/>
          </a:bodyPr>
          <a:lstStyle/>
          <a:p>
            <a:pPr eaLnBrk="1" hangingPunct="1">
              <a:spcBef>
                <a:spcPct val="50000"/>
              </a:spcBef>
            </a:pPr>
            <a:r>
              <a:rPr lang="en-US" altLang="de-DE" sz="2400" dirty="0">
                <a:latin typeface="Times New Roman" panose="02020603050405020304" pitchFamily="18" charset="0"/>
                <a:cs typeface="Times New Roman" panose="02020603050405020304" pitchFamily="18" charset="0"/>
              </a:rPr>
              <a:t>Context window: 9-gram model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915035" y="549910"/>
            <a:ext cx="10680065" cy="5257165"/>
          </a:xfrm>
        </p:spPr>
        <p:txBody>
          <a:bodyPr/>
          <a:lstStyle/>
          <a:p>
            <a:pPr marL="0" indent="0">
              <a:buNone/>
            </a:pPr>
            <a:r>
              <a:rPr lang="en-US" dirty="0">
                <a:latin typeface="Times New Roman" panose="02020603050405020304" pitchFamily="18" charset="0"/>
                <a:cs typeface="Times New Roman" panose="02020603050405020304" pitchFamily="18" charset="0"/>
                <a:sym typeface="+mn-ea"/>
              </a:rPr>
              <a:t>Django:</a:t>
            </a:r>
          </a:p>
          <a:p>
            <a:pPr marL="0" indent="0" algn="just">
              <a:buNone/>
            </a:pPr>
            <a:r>
              <a:rPr lang="en-US" dirty="0">
                <a:latin typeface="Times New Roman" panose="02020603050405020304" pitchFamily="18" charset="0"/>
                <a:cs typeface="Times New Roman" panose="02020603050405020304" pitchFamily="18" charset="0"/>
                <a:sym typeface="+mn-ea"/>
              </a:rPr>
              <a:t> Django is a high-level Python Web framework that encourages rapid                 development and clean, pragmatic design. Built by experienced developers, it takes care of much of the </a:t>
            </a:r>
          </a:p>
          <a:p>
            <a:endParaRPr lang="en-US" dirty="0">
              <a:latin typeface="Times New Roman" panose="02020603050405020304" pitchFamily="18" charset="0"/>
              <a:cs typeface="Times New Roman" panose="02020603050405020304" pitchFamily="18" charset="0"/>
              <a:sym typeface="+mn-ea"/>
            </a:endParaRPr>
          </a:p>
          <a:p>
            <a:pPr marL="0" indent="0">
              <a:buNone/>
            </a:pPr>
            <a:r>
              <a:rPr lang="en-US" dirty="0">
                <a:latin typeface="Times New Roman" panose="02020603050405020304" pitchFamily="18" charset="0"/>
                <a:cs typeface="Times New Roman" panose="02020603050405020304" pitchFamily="18" charset="0"/>
                <a:sym typeface="+mn-ea"/>
              </a:rPr>
              <a:t>Machine learning translators use artificial intelligence to translate text from one language to another. They are trained on large amounts of data, such as parallel corpora, which consist of texts that have been translated by humans. The training process involves feeding the data into the model and adjusting the model's parameters so that it learns to translate text accurately.</a:t>
            </a:r>
            <a:endParaRPr lang="en-US" dirty="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710565"/>
            <a:ext cx="10515600" cy="538480"/>
          </a:xfrm>
        </p:spPr>
        <p:txBody>
          <a:bodyPr>
            <a:normAutofit fontScale="90000"/>
          </a:bodyPr>
          <a:lstStyle/>
          <a:p>
            <a:r>
              <a:rPr lang="en-US" sz="4890"/>
              <a:t>Mutliple Languages</a:t>
            </a:r>
          </a:p>
        </p:txBody>
      </p:sp>
      <p:sp>
        <p:nvSpPr>
          <p:cNvPr id="6" name="Content Placeholder 5"/>
          <p:cNvSpPr>
            <a:spLocks noGrp="1"/>
          </p:cNvSpPr>
          <p:nvPr>
            <p:ph sz="half" idx="1"/>
          </p:nvPr>
        </p:nvSpPr>
        <p:spPr/>
        <p:txBody>
          <a:bodyPr/>
          <a:lstStyle/>
          <a:p>
            <a:pPr marL="0" indent="0" algn="just">
              <a:buNone/>
            </a:pPr>
            <a:r>
              <a:rPr lang="en-US">
                <a:latin typeface="Times New Roman" panose="02020603050405020304" pitchFamily="18" charset="0"/>
                <a:cs typeface="Times New Roman" panose="02020603050405020304" pitchFamily="18" charset="0"/>
                <a:sym typeface="+mn-ea"/>
              </a:rPr>
              <a:t>The code is running successfully, As you can see there are multiple options for selecting the   language</a:t>
            </a:r>
            <a:endParaRPr lang="en-US">
              <a:latin typeface="Times New Roman" panose="02020603050405020304" pitchFamily="18" charset="0"/>
              <a:cs typeface="Times New Roman" panose="02020603050405020304" pitchFamily="18" charset="0"/>
            </a:endParaRPr>
          </a:p>
          <a:p>
            <a:pPr marL="0" indent="0" algn="just">
              <a:buNone/>
            </a:pP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We can translate into many languages with just click of a button in very less time.</a:t>
            </a:r>
          </a:p>
        </p:txBody>
      </p:sp>
      <p:sp>
        <p:nvSpPr>
          <p:cNvPr id="4" name="Slide Number Placeholder 3"/>
          <p:cNvSpPr>
            <a:spLocks noGrp="1"/>
          </p:cNvSpPr>
          <p:nvPr>
            <p:ph type="sldNum" sz="quarter" idx="12"/>
          </p:nvPr>
        </p:nvSpPr>
        <p:spPr/>
        <p:txBody>
          <a:bodyPr/>
          <a:lstStyle/>
          <a:p>
            <a:fld id="{BDCDBBEF-AA6C-4BA6-85B2-A17D7F280E38}" type="slidenum">
              <a:rPr lang="en-US" smtClean="0"/>
              <a:t>24</a:t>
            </a:fld>
            <a:endParaRPr lang="en-US"/>
          </a:p>
        </p:txBody>
      </p:sp>
      <p:pic>
        <p:nvPicPr>
          <p:cNvPr id="11" name="Content Placeholder 10"/>
          <p:cNvPicPr>
            <a:picLocks noGrp="1" noChangeAspect="1"/>
          </p:cNvPicPr>
          <p:nvPr>
            <p:ph sz="half" idx="2"/>
          </p:nvPr>
        </p:nvPicPr>
        <p:blipFill>
          <a:blip r:embed="rId2"/>
          <a:stretch>
            <a:fillRect/>
          </a:stretch>
        </p:blipFill>
        <p:spPr>
          <a:xfrm>
            <a:off x="6335395" y="2145665"/>
            <a:ext cx="4853940" cy="37109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lstStyle/>
          <a:p>
            <a:r>
              <a:rPr lang="en-US" dirty="0"/>
              <a:t>Conclusion</a:t>
            </a:r>
          </a:p>
        </p:txBody>
      </p:sp>
      <p:sp>
        <p:nvSpPr>
          <p:cNvPr id="3" name="Content Placeholder 2"/>
          <p:cNvSpPr>
            <a:spLocks noGrp="1"/>
          </p:cNvSpPr>
          <p:nvPr>
            <p:ph idx="1"/>
          </p:nvPr>
        </p:nvSpPr>
        <p:spPr>
          <a:xfrm>
            <a:off x="838200" y="1424305"/>
            <a:ext cx="10515600" cy="4752975"/>
          </a:xfrm>
        </p:spPr>
        <p:txBody>
          <a:bodyPr>
            <a:normAutofit fontScale="90000" lnSpcReduction="10000"/>
          </a:bodyPr>
          <a:lstStyle/>
          <a:p>
            <a:pPr marL="0" indent="0" algn="just">
              <a:buNone/>
            </a:pPr>
            <a:r>
              <a:rPr lang="en-US" dirty="0">
                <a:latin typeface="Times New Roman" panose="02020603050405020304" pitchFamily="18" charset="0"/>
                <a:cs typeface="Times New Roman" panose="02020603050405020304" pitchFamily="18" charset="0"/>
              </a:rPr>
              <a:t>Conclusions of Hindi-English Machine Translation Project Machine translation (MT) is the process of automatically translating text from one language to another. Hindi-English MT is a challenging task due to the significant differences between the two languages in terms of grammar, vocabulary, and syntax. </a:t>
            </a:r>
          </a:p>
          <a:p>
            <a:pPr marL="0" indent="0" algn="just">
              <a:buNone/>
            </a:pPr>
            <a:r>
              <a:rPr lang="en-US" dirty="0">
                <a:latin typeface="Times New Roman" panose="02020603050405020304" pitchFamily="18" charset="0"/>
                <a:cs typeface="Times New Roman" panose="02020603050405020304" pitchFamily="18" charset="0"/>
              </a:rPr>
              <a:t>However, in recent years, there has been significant progress in Hindi-English MT, thanks to advances in deep learning and the development of large language models.</a:t>
            </a:r>
          </a:p>
          <a:p>
            <a:pPr marL="0" indent="0" algn="just">
              <a:buNone/>
            </a:pPr>
            <a:r>
              <a:rPr lang="en-US" dirty="0">
                <a:latin typeface="Times New Roman" panose="02020603050405020304" pitchFamily="18" charset="0"/>
                <a:cs typeface="Times New Roman" panose="02020603050405020304" pitchFamily="18" charset="0"/>
              </a:rPr>
              <a:t> One of the key findings of our project was that the performance of Hindi-English MT models is highly sensitive to the domain of the text being translated. For example, models trained on news data performed significantly better on news articles than on general-purpose text. This suggests that it is important to develop domain-specific MT models in order to achieve the best possible results.</a:t>
            </a:r>
          </a:p>
        </p:txBody>
      </p:sp>
      <p:sp>
        <p:nvSpPr>
          <p:cNvPr id="4" name="Slide Number Placeholder 3"/>
          <p:cNvSpPr>
            <a:spLocks noGrp="1"/>
          </p:cNvSpPr>
          <p:nvPr>
            <p:ph type="sldNum" sz="quarter" idx="12"/>
          </p:nvPr>
        </p:nvSpPr>
        <p:spPr/>
        <p:txBody>
          <a:bodyPr/>
          <a:lstStyle/>
          <a:p>
            <a:fld id="{BDCDBBEF-AA6C-4BA6-85B2-A17D7F280E38}"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7110"/>
          </a:xfrm>
        </p:spPr>
        <p:txBody>
          <a:bodyPr/>
          <a:lstStyle/>
          <a:p>
            <a:r>
              <a:rPr lang="en-US" dirty="0"/>
              <a:t>Future Scope</a:t>
            </a:r>
          </a:p>
        </p:txBody>
      </p:sp>
      <p:sp>
        <p:nvSpPr>
          <p:cNvPr id="3" name="Content Placeholder 2"/>
          <p:cNvSpPr>
            <a:spLocks noGrp="1"/>
          </p:cNvSpPr>
          <p:nvPr>
            <p:ph idx="1"/>
          </p:nvPr>
        </p:nvSpPr>
        <p:spPr/>
        <p:txBody>
          <a:bodyPr>
            <a:noAutofit/>
          </a:bodyPr>
          <a:lstStyle/>
          <a:p>
            <a:pPr marL="0" indent="0" algn="just">
              <a:buNone/>
            </a:pPr>
            <a:r>
              <a:rPr lang="en-US" sz="2700" dirty="0">
                <a:latin typeface="Times New Roman" panose="02020603050405020304" pitchFamily="18" charset="0"/>
                <a:cs typeface="Times New Roman" panose="02020603050405020304" pitchFamily="18" charset="0"/>
              </a:rPr>
              <a:t>We recommend the following directions for future research in Hindi-English MT: Develop domain-specific MT models for different domains, such as news, business, and government. Explore the use of deep learning techniques to improve the performance of post-editing systems. Develop new MT models that are more robust to noise and errors in the input text. Develop new MT models that can translate between Hindi and English dialects.</a:t>
            </a:r>
          </a:p>
          <a:p>
            <a:pPr marL="0" indent="0" algn="just">
              <a:buNone/>
            </a:pPr>
            <a:r>
              <a:rPr lang="en-US" sz="2700" dirty="0">
                <a:latin typeface="Times New Roman" panose="02020603050405020304" pitchFamily="18" charset="0"/>
                <a:cs typeface="Times New Roman" panose="02020603050405020304" pitchFamily="18" charset="0"/>
              </a:rPr>
              <a:t>Improving the performance of MT models: This includes developing new MT models that are more accurate, robust, and efficient. It also includes developing methods to improve the performance of existing MT models, such as through transfer learning and domain adaptation.</a:t>
            </a:r>
          </a:p>
        </p:txBody>
      </p:sp>
      <p:sp>
        <p:nvSpPr>
          <p:cNvPr id="4" name="Slide Number Placeholder 3"/>
          <p:cNvSpPr>
            <a:spLocks noGrp="1"/>
          </p:cNvSpPr>
          <p:nvPr>
            <p:ph type="sldNum" sz="quarter" idx="12"/>
          </p:nvPr>
        </p:nvSpPr>
        <p:spPr/>
        <p:txBody>
          <a:bodyPr/>
          <a:lstStyle/>
          <a:p>
            <a:fld id="{BDCDBBEF-AA6C-4BA6-85B2-A17D7F280E38}"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25000"/>
          </a:bodyPr>
          <a:lstStyle/>
          <a:p>
            <a:pPr marL="0" indent="0">
              <a:buNone/>
            </a:pPr>
            <a:r>
              <a:rPr lang="en-US" sz="8000" dirty="0"/>
              <a:t>[1] P.  K. Go swami and S. K. Dewedi, “An empirical study on English       to Hindi e-contents machine translation through multi engines,” in Reliability, Info com Technologies and Optimization (ICRITO)(Trends and Future Directions), 2014 3rd International Conference on. IEEE, 2014, pp. 1–6.</a:t>
            </a:r>
          </a:p>
          <a:p>
            <a:pPr marL="0" indent="0">
              <a:buNone/>
            </a:pPr>
            <a:endParaRPr lang="en-US" sz="8000" dirty="0"/>
          </a:p>
          <a:p>
            <a:pPr marL="0" indent="0">
              <a:buNone/>
            </a:pPr>
            <a:r>
              <a:rPr lang="en-US" sz="8000" dirty="0"/>
              <a:t>[2] N. Sharma, “English to Hindi statistical machine translation system,” PhD.D. dissertation, THAPAR UNIVERSITY PATIALA, 2011.</a:t>
            </a:r>
          </a:p>
          <a:p>
            <a:pPr marL="0" indent="0">
              <a:buNone/>
            </a:pPr>
            <a:endParaRPr lang="en-US" sz="8000" dirty="0"/>
          </a:p>
          <a:p>
            <a:pPr marL="0" indent="0">
              <a:buNone/>
            </a:pPr>
            <a:r>
              <a:rPr lang="en-US" sz="8000" dirty="0"/>
              <a:t>[3] P. F. Brown, J. Coke, S. A. D. Petra, V. J. D. Petra, F. Jetliner, J. D. Afferent, R. L. Mercer, and P. S. Rossini, “A statistical approach to machine translation,” Computational linguistics, vol. 16, no. 2, pp. 79– 85, 1990.</a:t>
            </a:r>
          </a:p>
          <a:p>
            <a:pPr marL="0" indent="0">
              <a:buNone/>
            </a:pPr>
            <a:endParaRPr lang="en-US" sz="8000" dirty="0"/>
          </a:p>
          <a:p>
            <a:pPr marL="0" indent="0">
              <a:buNone/>
            </a:pPr>
            <a:r>
              <a:rPr lang="en-US" sz="8000" dirty="0"/>
              <a:t>[4] H. Comers, “Review article: Example-based machine translation,” Ma- chine Translation, vol. 14, no. 2, pp. 113–157, 1999.</a:t>
            </a:r>
          </a:p>
          <a:p>
            <a:endParaRPr lang="en-US" sz="8000" dirty="0"/>
          </a:p>
          <a:p>
            <a:endParaRPr lang="en-US" sz="8000"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064895"/>
            <a:ext cx="10515600" cy="5112385"/>
          </a:xfrm>
        </p:spPr>
        <p:txBody>
          <a:bodyPr>
            <a:normAutofit/>
          </a:bodyPr>
          <a:lstStyle/>
          <a:p>
            <a:pPr marL="0" indent="0">
              <a:buNone/>
            </a:pPr>
            <a:r>
              <a:rPr lang="en-US" sz="2220" dirty="0">
                <a:sym typeface="+mn-ea"/>
              </a:rPr>
              <a:t>[5] J. Clienteles and M. R. Coats-Jussive, “Chinese-to-Spanish rule-based machine translation system,” 2014.</a:t>
            </a:r>
          </a:p>
          <a:p>
            <a:pPr marL="0" indent="0">
              <a:buNone/>
            </a:pPr>
            <a:endParaRPr lang="en-US" sz="2220" dirty="0"/>
          </a:p>
          <a:p>
            <a:pPr marL="0" indent="0">
              <a:buNone/>
            </a:pPr>
            <a:r>
              <a:rPr lang="en-US" sz="2220" dirty="0">
                <a:sym typeface="+mn-ea"/>
              </a:rPr>
              <a:t>[6] D. Groves and A. Way, “Hybrid data-driven models of machine trans- lation,” Machine Translation, vol. 19, no. 3-4, pp. 301–323, 2005.</a:t>
            </a:r>
          </a:p>
          <a:p>
            <a:pPr marL="0" indent="0">
              <a:buNone/>
            </a:pPr>
            <a:endParaRPr lang="en-US" sz="2220" dirty="0">
              <a:sym typeface="+mn-ea"/>
            </a:endParaRPr>
          </a:p>
          <a:p>
            <a:pPr marL="0" indent="0">
              <a:buNone/>
            </a:pPr>
            <a:r>
              <a:rPr lang="en-US" sz="2220" dirty="0">
                <a:sym typeface="+mn-ea"/>
              </a:rPr>
              <a:t>[7] B. Hyacinth and S. Joseph, “A hybrid approach to English to Malayalam machine translation,” International Journal of Computer Applications, vol. 81, no. 8, 2013.</a:t>
            </a:r>
            <a:endParaRPr lang="en-US" sz="2220" dirty="0"/>
          </a:p>
          <a:p>
            <a:pPr marL="0" indent="0">
              <a:buNone/>
            </a:pPr>
            <a:endParaRPr lang="en-US" sz="2220" dirty="0"/>
          </a:p>
          <a:p>
            <a:pPr marL="0" indent="0">
              <a:buNone/>
            </a:pPr>
            <a:r>
              <a:rPr lang="en-US" sz="2220" dirty="0">
                <a:sym typeface="+mn-ea"/>
              </a:rPr>
              <a:t>[8] B. J. Dour, “Machine translation divergences: A formal description and proposed solution,” Computational Linguistics, vol. 20, no. 4, pp. 597– 633, 1994</a:t>
            </a:r>
            <a:endParaRPr lang="en-US" sz="2220" dirty="0"/>
          </a:p>
          <a:p>
            <a:pPr marL="0" indent="0">
              <a:buNone/>
            </a:pPr>
            <a:endParaRPr lang="en-US" dirty="0"/>
          </a:p>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125855"/>
            <a:ext cx="10515600" cy="4834890"/>
          </a:xfrm>
        </p:spPr>
        <p:txBody>
          <a:bodyPr>
            <a:normAutofit/>
          </a:bodyPr>
          <a:lstStyle/>
          <a:p>
            <a:pPr marL="0" indent="0">
              <a:buNone/>
            </a:pPr>
            <a:endParaRPr lang="en-US" dirty="0"/>
          </a:p>
          <a:p>
            <a:pPr marL="0" indent="0">
              <a:buNone/>
            </a:pPr>
            <a:r>
              <a:rPr lang="en-US" sz="2000" dirty="0">
                <a:sym typeface="+mn-ea"/>
              </a:rPr>
              <a:t>[9] R. Sin ha and A. Thar, “Disambiguation of Hindi to English machine translation,” in Sixth International Conference of South Asian Languages (ICOSAL-6), 2005.</a:t>
            </a:r>
            <a:endParaRPr lang="en-US" sz="2000" dirty="0"/>
          </a:p>
          <a:p>
            <a:pPr marL="0" indent="0">
              <a:buNone/>
            </a:pPr>
            <a:endParaRPr lang="en-US" sz="2000" dirty="0"/>
          </a:p>
          <a:p>
            <a:pPr marL="0" indent="0">
              <a:buNone/>
            </a:pPr>
            <a:r>
              <a:rPr lang="en-US" sz="2000" dirty="0">
                <a:sym typeface="+mn-ea"/>
              </a:rPr>
              <a:t>[10] D. Marci, “Towards a unified approach to memory-and statistical-based machine translation,” in Proceedings of the 39th annual meeting on as- association for computational linguistics. Association for Computational Linguistics, 2001, pp. 386–393.</a:t>
            </a:r>
          </a:p>
          <a:p>
            <a:endParaRPr lang="en-US" sz="2000"/>
          </a:p>
        </p:txBody>
      </p:sp>
      <p:sp>
        <p:nvSpPr>
          <p:cNvPr id="4" name="Slide Number Placeholder 3"/>
          <p:cNvSpPr>
            <a:spLocks noGrp="1"/>
          </p:cNvSpPr>
          <p:nvPr>
            <p:ph type="sldNum" sz="quarter" idx="12"/>
          </p:nvPr>
        </p:nvSpPr>
        <p:spPr/>
        <p:txBody>
          <a:bodyPr/>
          <a:lstStyle/>
          <a:p>
            <a:fld id="{BDCDBBEF-AA6C-4BA6-85B2-A17D7F280E38}"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25000"/>
          </a:bodyPr>
          <a:lstStyle/>
          <a:p>
            <a:pPr marL="0" indent="0" algn="just">
              <a:buNone/>
            </a:pPr>
            <a:r>
              <a:rPr lang="en-US" sz="11200" dirty="0">
                <a:latin typeface="Times New Roman" panose="02020603050405020304" pitchFamily="18" charset="0"/>
                <a:cs typeface="Times New Roman" panose="02020603050405020304" pitchFamily="18" charset="0"/>
              </a:rPr>
              <a:t>In an age characterized by global interconnection and cross-cultural communication, the demand for seamless language translators has never been more pressing. The increase in international communication, business and collaboration highlights the need for efficient and contextually accurate translation between languages, especially between widely spoken languages ​​such as English and Hindi. This paper discusses the design of multi-input translation software  with a focus on English-Hindi two-way translation. This work is motivated by the inherent challenges of existing translation systems, which often struggle to capture the complex nuances and contextual variations of these languages.</a:t>
            </a:r>
          </a:p>
          <a:p>
            <a:pPr marL="0" indent="0" algn="just">
              <a:buNone/>
            </a:pPr>
            <a:endParaRPr lang="en-US" sz="7200" dirty="0">
              <a:latin typeface="Times New Roman" panose="02020603050405020304" pitchFamily="18" charset="0"/>
              <a:cs typeface="Times New Roman" panose="02020603050405020304" pitchFamily="18" charset="0"/>
            </a:endParaRPr>
          </a:p>
          <a:p>
            <a:pPr marL="0" indent="0" algn="just">
              <a:buNone/>
            </a:pPr>
            <a:endParaRPr lang="en-US" sz="7200" dirty="0">
              <a:latin typeface="Times New Roman" panose="02020603050405020304" pitchFamily="18" charset="0"/>
              <a:cs typeface="Times New Roman" panose="02020603050405020304" pitchFamily="18" charset="0"/>
            </a:endParaRPr>
          </a:p>
          <a:p>
            <a:pPr algn="just"/>
            <a:endParaRPr lang="en-US" sz="7200" dirty="0">
              <a:latin typeface="Times New Roman" panose="02020603050405020304" pitchFamily="18" charset="0"/>
              <a:cs typeface="Times New Roman" panose="02020603050405020304" pitchFamily="18" charset="0"/>
            </a:endParaRPr>
          </a:p>
          <a:p>
            <a:pPr algn="just"/>
            <a:endParaRPr lang="en-US" sz="7200" dirty="0">
              <a:latin typeface="Times New Roman" panose="02020603050405020304" pitchFamily="18" charset="0"/>
              <a:cs typeface="Times New Roman" panose="02020603050405020304" pitchFamily="18" charset="0"/>
            </a:endParaRPr>
          </a:p>
          <a:p>
            <a:pPr algn="just"/>
            <a:endParaRPr lang="en-US" sz="7200" dirty="0">
              <a:latin typeface="Times New Roman" panose="02020603050405020304" pitchFamily="18" charset="0"/>
              <a:cs typeface="Times New Roman" panose="02020603050405020304" pitchFamily="18" charset="0"/>
            </a:endParaRPr>
          </a:p>
          <a:p>
            <a:pPr algn="just"/>
            <a:endParaRPr lang="en-US" sz="7200" dirty="0">
              <a:latin typeface="Times New Roman" panose="02020603050405020304" pitchFamily="18" charset="0"/>
              <a:cs typeface="Times New Roman" panose="02020603050405020304" pitchFamily="18" charset="0"/>
            </a:endParaRPr>
          </a:p>
          <a:p>
            <a:pPr algn="just"/>
            <a:endParaRPr lang="en-US" sz="7200" dirty="0">
              <a:latin typeface="Times New Roman" panose="02020603050405020304" pitchFamily="18" charset="0"/>
              <a:cs typeface="Times New Roman" panose="02020603050405020304" pitchFamily="18" charset="0"/>
            </a:endParaRPr>
          </a:p>
          <a:p>
            <a:pPr algn="just"/>
            <a:endParaRPr lang="en-US" sz="7200" dirty="0"/>
          </a:p>
          <a:p>
            <a:endParaRPr lang="en-US" sz="7200" dirty="0">
              <a:latin typeface="Times New Roman" panose="02020603050405020304" pitchFamily="18" charset="0"/>
              <a:cs typeface="Times New Roman" panose="02020603050405020304" pitchFamily="18" charset="0"/>
            </a:endParaRPr>
          </a:p>
          <a:p>
            <a:endParaRPr lang="en-US" sz="7200" dirty="0">
              <a:latin typeface="Times New Roman" panose="02020603050405020304" pitchFamily="18" charset="0"/>
              <a:cs typeface="Times New Roman" panose="02020603050405020304" pitchFamily="18" charset="0"/>
            </a:endParaRPr>
          </a:p>
          <a:p>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7270"/>
          </a:xfrm>
        </p:spPr>
        <p:txBody>
          <a:bodyPr>
            <a:normAutofit/>
          </a:bodyPr>
          <a:lstStyle/>
          <a:p>
            <a:r>
              <a:rPr lang="en-US" dirty="0">
                <a:sym typeface="+mn-ea"/>
              </a:rPr>
              <a:t>Natural Language Processing</a:t>
            </a:r>
            <a:r>
              <a:rPr lang="en-US" sz="2800" dirty="0">
                <a:sym typeface="+mn-ea"/>
              </a:rPr>
              <a:t> </a:t>
            </a:r>
            <a:endParaRPr lang="en-US" sz="2800">
              <a:latin typeface="+mn-lt"/>
              <a:ea typeface="+mn-ea"/>
              <a:cs typeface="+mn-cs"/>
            </a:endParaRPr>
          </a:p>
        </p:txBody>
      </p:sp>
      <p:sp>
        <p:nvSpPr>
          <p:cNvPr id="3" name="Content Placeholder 2"/>
          <p:cNvSpPr>
            <a:spLocks noGrp="1"/>
          </p:cNvSpPr>
          <p:nvPr>
            <p:ph sz="half"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sym typeface="+mn-ea"/>
              </a:rPr>
              <a:t>Natural language processing (NLP) is a field of computer science,artificial intelligence, and computaional linguistics concerned with the interactions between computers and human (natural) languages.</a:t>
            </a:r>
            <a:endParaRPr lang="en-US" dirty="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pic>
        <p:nvPicPr>
          <p:cNvPr id="5" name="Content Placeholder 4"/>
          <p:cNvPicPr>
            <a:picLocks noGrp="1" noChangeAspect="1"/>
          </p:cNvPicPr>
          <p:nvPr>
            <p:ph sz="half" idx="2"/>
          </p:nvPr>
        </p:nvPicPr>
        <p:blipFill>
          <a:blip r:embed="rId2"/>
          <a:stretch>
            <a:fillRect/>
          </a:stretch>
        </p:blipFill>
        <p:spPr>
          <a:xfrm>
            <a:off x="6096000" y="2392045"/>
            <a:ext cx="5526405" cy="37852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NLP APPLICATIONS</a:t>
            </a:r>
          </a:p>
        </p:txBody>
      </p:sp>
      <p:sp>
        <p:nvSpPr>
          <p:cNvPr id="8" name="Content Placeholder 7"/>
          <p:cNvSpPr>
            <a:spLocks noGrp="1"/>
          </p:cNvSpPr>
          <p:nvPr>
            <p:ph sz="half" idx="1"/>
          </p:nvPr>
        </p:nvSpPr>
        <p:spPr>
          <a:xfrm>
            <a:off x="838200" y="1825625"/>
            <a:ext cx="6107430" cy="4084320"/>
          </a:xfrm>
        </p:spPr>
        <p:txBody>
          <a:bodyPr>
            <a:normAutofit lnSpcReduction="20000"/>
          </a:bodyPr>
          <a:lstStyle/>
          <a:p>
            <a:r>
              <a:rPr lang="en-US">
                <a:latin typeface="Times New Roman" panose="02020603050405020304" pitchFamily="18" charset="0"/>
                <a:cs typeface="Times New Roman" panose="02020603050405020304" pitchFamily="18" charset="0"/>
              </a:rPr>
              <a:t>QUESTION ANSWERING.</a:t>
            </a: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TEXT  CATEGORIZATION.</a:t>
            </a: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TEXT MINING.</a:t>
            </a: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MACHINE TRANSLATION.</a:t>
            </a:r>
          </a:p>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SPELLING CORRECTION.</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pic>
        <p:nvPicPr>
          <p:cNvPr id="9" name="Content Placeholder 8"/>
          <p:cNvPicPr>
            <a:picLocks noGrp="1" noChangeAspect="1"/>
          </p:cNvPicPr>
          <p:nvPr>
            <p:ph sz="half" idx="2"/>
          </p:nvPr>
        </p:nvPicPr>
        <p:blipFill>
          <a:blip r:embed="rId2"/>
          <a:stretch>
            <a:fillRect/>
          </a:stretch>
        </p:blipFill>
        <p:spPr>
          <a:xfrm>
            <a:off x="7532370" y="1691005"/>
            <a:ext cx="3821430" cy="4102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424305"/>
            <a:ext cx="10515600" cy="4752975"/>
          </a:xfrm>
        </p:spPr>
        <p:txBody>
          <a:bodyPr>
            <a:noAutofit/>
          </a:bodyPr>
          <a:lstStyle/>
          <a:p>
            <a:pPr marL="0" indent="0" algn="just">
              <a:buNone/>
            </a:pPr>
            <a:r>
              <a:rPr lang="en-US" sz="2700" dirty="0"/>
              <a:t>In machine learning translation, the problem formulation involves defining the task and objectives of the translation system. This typically includes determining the input and output formats, selecting appropriate training data, choosing a suitable model architecture, and deciding on evaluation metrics to assess the performance of the system. The goal is to design a machine learning model that can accurately translate text from one language to another.</a:t>
            </a:r>
          </a:p>
          <a:p>
            <a:pPr marL="0" indent="0" algn="just">
              <a:buNone/>
            </a:pPr>
            <a:r>
              <a:rPr lang="en-US" sz="2700" dirty="0"/>
              <a:t>In machine learning translation, the problem formulation is crucial for designing an effective translation system. Defining the task, selecting training data, choosing a model architecture, and determining evaluation metrics are all important steps in developing a machine learning model that can accurately translate text between languages. The ultimate goal is to create a system that achieves accurate and reliable translation results.</a:t>
            </a: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sz="half"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The objectives of the project work on machine translation in NLP are to develop more accurate and efficient translation systems that can translate text and speech between languages, to improve the overall quality of translation output, and to advance the understanding of natural language processing and machine learning algorithms.</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pic>
        <p:nvPicPr>
          <p:cNvPr id="5" name="Content Placeholder 4"/>
          <p:cNvPicPr>
            <a:picLocks noGrp="1" noChangeAspect="1"/>
          </p:cNvPicPr>
          <p:nvPr>
            <p:ph sz="half" idx="2"/>
          </p:nvPr>
        </p:nvPicPr>
        <p:blipFill>
          <a:blip r:embed="rId2"/>
          <a:stretch>
            <a:fillRect/>
          </a:stretch>
        </p:blipFill>
        <p:spPr>
          <a:xfrm>
            <a:off x="6407785" y="1824990"/>
            <a:ext cx="4709160" cy="4531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978535"/>
          </a:xfrm>
        </p:spPr>
        <p:txBody>
          <a:bodyPr/>
          <a:lstStyle/>
          <a:p>
            <a:r>
              <a:rPr lang="en-US"/>
              <a:t>Methodology</a:t>
            </a:r>
          </a:p>
        </p:txBody>
      </p:sp>
      <p:sp>
        <p:nvSpPr>
          <p:cNvPr id="6" name="Content Placeholder 5"/>
          <p:cNvSpPr>
            <a:spLocks noGrp="1"/>
          </p:cNvSpPr>
          <p:nvPr>
            <p:ph sz="half" idx="1"/>
          </p:nvPr>
        </p:nvSpPr>
        <p:spPr>
          <a:xfrm>
            <a:off x="838200" y="1158240"/>
            <a:ext cx="5181600" cy="5019040"/>
          </a:xfrm>
        </p:spPr>
        <p:txBody>
          <a:bodyPr>
            <a:noAutofit/>
          </a:bodyPr>
          <a:lstStyle/>
          <a:p>
            <a:pPr marL="0" indent="0" algn="just">
              <a:buNone/>
            </a:pPr>
            <a:r>
              <a:rPr lang="en-US" sz="2600">
                <a:latin typeface="Times New Roman" panose="02020603050405020304" pitchFamily="18" charset="0"/>
                <a:cs typeface="Times New Roman" panose="02020603050405020304" pitchFamily="18" charset="0"/>
              </a:rPr>
              <a:t>Current machine translation systems are still not perfect and have several limitations. Additionally, machine translation systems can have difficulty translating text that is highly technical or specialized, as they may not have access to the necessary domain-specific knowledge. Finally, machine translation systems can be biased towards certain languages or cultures, which can lead to unfair or inaccurate translations.</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pic>
        <p:nvPicPr>
          <p:cNvPr id="7" name="Content Placeholder 6"/>
          <p:cNvPicPr>
            <a:picLocks noGrp="1" noChangeAspect="1"/>
          </p:cNvPicPr>
          <p:nvPr>
            <p:ph sz="half" idx="2"/>
          </p:nvPr>
        </p:nvPicPr>
        <p:blipFill>
          <a:blip r:embed="rId2"/>
          <a:stretch>
            <a:fillRect/>
          </a:stretch>
        </p:blipFill>
        <p:spPr>
          <a:xfrm>
            <a:off x="6704965" y="1604645"/>
            <a:ext cx="4980940" cy="3649345"/>
          </a:xfrm>
          <a:prstGeom prst="rect">
            <a:avLst/>
          </a:prstGeom>
        </p:spPr>
      </p:pic>
      <p:sp>
        <p:nvSpPr>
          <p:cNvPr id="100" name="Text Box 99"/>
          <p:cNvSpPr txBox="1"/>
          <p:nvPr/>
        </p:nvSpPr>
        <p:spPr>
          <a:xfrm>
            <a:off x="6993255" y="5342890"/>
            <a:ext cx="4256405" cy="368300"/>
          </a:xfrm>
          <a:prstGeom prst="rect">
            <a:avLst/>
          </a:prstGeom>
          <a:noFill/>
          <a:ln w="9525">
            <a:noFill/>
          </a:ln>
        </p:spPr>
        <p:txBody>
          <a:bodyPr wrap="square">
            <a:spAutoFit/>
          </a:bodyPr>
          <a:lstStyle/>
          <a:p>
            <a:pPr marL="6350" indent="-6350"/>
            <a:r>
              <a:rPr lang="en-US" b="0">
                <a:solidFill>
                  <a:srgbClr val="1F1F1F"/>
                </a:solidFill>
                <a:latin typeface="Times New Roman" panose="02020603050405020304" pitchFamily="18" charset="0"/>
              </a:rPr>
              <a:t>        </a:t>
            </a:r>
            <a:r>
              <a:rPr lang="en-US" sz="1500" b="0">
                <a:solidFill>
                  <a:srgbClr val="1F1F1F"/>
                </a:solidFill>
                <a:latin typeface="Calibri" panose="020F0502020204030204" charset="0"/>
                <a:cs typeface="Calibri" panose="020F0502020204030204" charset="0"/>
              </a:rPr>
              <a:t>Model, View and Template (MVT)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
        <p:nvSpPr>
          <p:cNvPr id="6" name="Text Placeholder 5"/>
          <p:cNvSpPr>
            <a:spLocks noGrp="1"/>
          </p:cNvSpPr>
          <p:nvPr>
            <p:ph type="body" orient="vert" idx="4294967295"/>
          </p:nvPr>
        </p:nvSpPr>
        <p:spPr>
          <a:xfrm>
            <a:off x="370205" y="1280160"/>
            <a:ext cx="6006465" cy="4434205"/>
          </a:xfrm>
        </p:spPr>
        <p:txBody>
          <a:bodyPr/>
          <a:lstStyle/>
          <a:p>
            <a:pPr marL="0" indent="0" algn="just">
              <a:buNone/>
            </a:pPr>
            <a:r>
              <a:rPr lang="en-US">
                <a:latin typeface="Times New Roman" panose="02020603050405020304" pitchFamily="18" charset="0"/>
                <a:cs typeface="Times New Roman" panose="02020603050405020304" pitchFamily="18" charset="0"/>
              </a:rPr>
              <a:t>Machine translation is the use of  artificial intelligence to automatically translate text from one language to another without human intervention. Modern machine translation goes beyond a simple word-for-word translation and conveys the full meaning of the original  text in the target language.</a:t>
            </a:r>
          </a:p>
          <a:p>
            <a:pPr marL="0" indent="0" algn="just">
              <a:buNone/>
            </a:pPr>
            <a:endParaRPr lang="en-US">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4294967295"/>
          </p:nvPr>
        </p:nvPicPr>
        <p:blipFill>
          <a:blip r:embed="rId2"/>
          <a:stretch>
            <a:fillRect/>
          </a:stretch>
        </p:blipFill>
        <p:spPr>
          <a:xfrm>
            <a:off x="6687820" y="1470025"/>
            <a:ext cx="4665980" cy="4392295"/>
          </a:xfrm>
          <a:prstGeom prst="rect">
            <a:avLst/>
          </a:prstGeom>
        </p:spPr>
      </p:pic>
      <p:sp>
        <p:nvSpPr>
          <p:cNvPr id="9" name="Text Box 8"/>
          <p:cNvSpPr txBox="1"/>
          <p:nvPr/>
        </p:nvSpPr>
        <p:spPr>
          <a:xfrm>
            <a:off x="7112635" y="5925185"/>
            <a:ext cx="4064000" cy="368300"/>
          </a:xfrm>
          <a:prstGeom prst="rect">
            <a:avLst/>
          </a:prstGeom>
          <a:noFill/>
        </p:spPr>
        <p:txBody>
          <a:bodyPr wrap="square" rtlCol="0">
            <a:spAutoFit/>
          </a:bodyPr>
          <a:lstStyle/>
          <a:p>
            <a:pPr marL="0" indent="0" algn="just">
              <a:buNone/>
            </a:pPr>
            <a:r>
              <a:rPr lang="en-US">
                <a:sym typeface="+mn-ea"/>
              </a:rPr>
              <a:t>                     </a:t>
            </a:r>
            <a:r>
              <a:rPr lang="en-US" sz="1500">
                <a:sym typeface="+mn-ea"/>
              </a:rPr>
              <a:t>Activity Diagram</a:t>
            </a:r>
            <a:endParaRPr lang="en-US" sz="150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1934</Words>
  <Application>Microsoft Office PowerPoint</Application>
  <PresentationFormat>Widescreen</PresentationFormat>
  <Paragraphs>232</Paragraphs>
  <Slides>29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Arial</vt:lpstr>
      <vt:lpstr>Arial Black</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vt:lpstr>
      <vt:lpstr>Natural Language Processing </vt:lpstr>
      <vt:lpstr>NLP APPLICATIONS</vt:lpstr>
      <vt:lpstr>Problem Formulation</vt:lpstr>
      <vt:lpstr>Objectives of the Work</vt:lpstr>
      <vt:lpstr>Methodology</vt:lpstr>
      <vt:lpstr>PowerPoint Presentation</vt:lpstr>
      <vt:lpstr>Rule Based Approach</vt:lpstr>
      <vt:lpstr>word order</vt:lpstr>
      <vt:lpstr>Results and Outputs</vt:lpstr>
      <vt:lpstr>Inside  view</vt:lpstr>
      <vt:lpstr>PowerPoint Presentation</vt:lpstr>
      <vt:lpstr>  Example</vt:lpstr>
      <vt:lpstr>Example</vt:lpstr>
      <vt:lpstr>Example</vt:lpstr>
      <vt:lpstr>Example</vt:lpstr>
      <vt:lpstr>Example</vt:lpstr>
      <vt:lpstr>Example</vt:lpstr>
      <vt:lpstr>Example</vt:lpstr>
      <vt:lpstr>Model</vt:lpstr>
      <vt:lpstr>PowerPoint Presentation</vt:lpstr>
      <vt:lpstr>Mutliple Languages</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Aniket Mittal</cp:lastModifiedBy>
  <cp:revision>495</cp:revision>
  <dcterms:created xsi:type="dcterms:W3CDTF">2019-01-09T10:33:00Z</dcterms:created>
  <dcterms:modified xsi:type="dcterms:W3CDTF">2023-11-23T06:37:05Z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AAC5F22833474092AF4EE4117EB6316C_13</vt:lpwstr>
  </property>
  <property fmtid="{D5CDD505-2E9C-101B-9397-08002B2CF9AE}" pid="3" name="KSOProductBuildVer">
    <vt:lpwstr>1033-12.2.0.13306</vt:lpwstr>
  </property>
</Properties>
</file>