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8"/>
  </p:notesMasterIdLst>
  <p:handoutMasterIdLst>
    <p:handoutMasterId r:id="rId19"/>
  </p:handoutMasterIdLst>
  <p:sldIdLst>
    <p:sldId id="277" r:id="rId4"/>
    <p:sldId id="399" r:id="rId5"/>
    <p:sldId id="400" r:id="rId6"/>
    <p:sldId id="409" r:id="rId7"/>
    <p:sldId id="401" r:id="rId8"/>
    <p:sldId id="408" r:id="rId9"/>
    <p:sldId id="402" r:id="rId10"/>
    <p:sldId id="403" r:id="rId11"/>
    <p:sldId id="410" r:id="rId12"/>
    <p:sldId id="404" r:id="rId13"/>
    <p:sldId id="411" r:id="rId14"/>
    <p:sldId id="405" r:id="rId15"/>
    <p:sldId id="406" r:id="rId16"/>
    <p:sldId id="4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104" d="100"/>
          <a:sy n="104" d="100"/>
        </p:scale>
        <p:origin x="115"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5/14/2023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and Machine Learning</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503" y="365009"/>
            <a:ext cx="8477097"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Short Term Crypto Currency Price Predictor Using ML</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1735283" cy="1323439"/>
          </a:xfrm>
          <a:prstGeom prst="rect">
            <a:avLst/>
          </a:prstGeom>
          <a:noFill/>
        </p:spPr>
        <p:txBody>
          <a:bodyPr wrap="none" rtlCol="0">
            <a:spAutoFit/>
          </a:bodyPr>
          <a:lstStyle/>
          <a:p>
            <a:r>
              <a:rPr lang="en-US" sz="2000" b="1" dirty="0"/>
              <a:t>Submitted by: </a:t>
            </a:r>
          </a:p>
          <a:p>
            <a:r>
              <a:rPr lang="en-US" sz="2000" dirty="0"/>
              <a:t>Aniket Mittal</a:t>
            </a:r>
          </a:p>
          <a:p>
            <a:r>
              <a:rPr lang="en-US" sz="2000" dirty="0"/>
              <a:t>20BCS6819</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Kushagra Agrawal</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lstStyle/>
          <a:p>
            <a:r>
              <a:rPr lang="en-US" sz="2200" dirty="0"/>
              <a:t>In the first model in which I used Long Short Term Model, the results are as follows: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1026" name="Picture 2">
            <a:extLst>
              <a:ext uri="{FF2B5EF4-FFF2-40B4-BE49-F238E27FC236}">
                <a16:creationId xmlns:a16="http://schemas.microsoft.com/office/drawing/2014/main" id="{3209FDF0-78E4-AAD2-540E-B3A8AB629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069" y="2935416"/>
            <a:ext cx="3829050" cy="26479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68E141A-76E7-C30F-2724-E2484B825D96}"/>
              </a:ext>
            </a:extLst>
          </p:cNvPr>
          <p:cNvSpPr txBox="1"/>
          <p:nvPr/>
        </p:nvSpPr>
        <p:spPr>
          <a:xfrm>
            <a:off x="5921477" y="2760416"/>
            <a:ext cx="4535129" cy="2874569"/>
          </a:xfrm>
          <a:prstGeom prst="rect">
            <a:avLst/>
          </a:prstGeom>
          <a:noFill/>
        </p:spPr>
        <p:txBody>
          <a:bodyPr wrap="square" rtlCol="0">
            <a:spAutoFit/>
          </a:bodyPr>
          <a:lstStyle/>
          <a:p>
            <a:pPr algn="just">
              <a:lnSpc>
                <a:spcPct val="114000"/>
              </a:lnSpc>
              <a:spcAft>
                <a:spcPts val="800"/>
              </a:spcAft>
            </a:pPr>
            <a:r>
              <a:rPr lang="en-US" sz="2200" dirty="0"/>
              <a:t>As shown in the image of BTC Price prediction, it the graph of testing dataset, with two features as actual prices and predicted prices plotted with time.</a:t>
            </a:r>
          </a:p>
          <a:p>
            <a:pPr algn="just">
              <a:lnSpc>
                <a:spcPct val="114000"/>
              </a:lnSpc>
              <a:spcAft>
                <a:spcPts val="800"/>
              </a:spcAft>
            </a:pPr>
            <a:r>
              <a:rPr lang="en-US" sz="2200" dirty="0"/>
              <a:t>I got high accuracy in this model as in the image.</a:t>
            </a:r>
            <a:endParaRPr lang="en-IN" sz="2200" dirty="0"/>
          </a:p>
        </p:txBody>
      </p:sp>
    </p:spTree>
    <p:extLst>
      <p:ext uri="{BB962C8B-B14F-4D97-AF65-F5344CB8AC3E}">
        <p14:creationId xmlns:p14="http://schemas.microsoft.com/office/powerpoint/2010/main" val="400366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BC80-664F-317C-ED3D-95EC26C55CF2}"/>
              </a:ext>
            </a:extLst>
          </p:cNvPr>
          <p:cNvSpPr>
            <a:spLocks noGrp="1"/>
          </p:cNvSpPr>
          <p:nvPr>
            <p:ph type="title"/>
          </p:nvPr>
        </p:nvSpPr>
        <p:spPr>
          <a:xfrm>
            <a:off x="1479753" y="571603"/>
            <a:ext cx="3660059" cy="704132"/>
          </a:xfrm>
        </p:spPr>
        <p:txBody>
          <a:bodyPr>
            <a:noAutofit/>
          </a:bodyPr>
          <a:lstStyle/>
          <a:p>
            <a:r>
              <a:rPr lang="en-US" sz="2800" dirty="0">
                <a:latin typeface="+mn-lt"/>
              </a:rPr>
              <a:t>Predicting next day</a:t>
            </a:r>
            <a:endParaRPr lang="en-IN" sz="2800" dirty="0">
              <a:latin typeface="+mn-lt"/>
            </a:endParaRPr>
          </a:p>
        </p:txBody>
      </p:sp>
      <p:sp>
        <p:nvSpPr>
          <p:cNvPr id="4" name="Slide Number Placeholder 3">
            <a:extLst>
              <a:ext uri="{FF2B5EF4-FFF2-40B4-BE49-F238E27FC236}">
                <a16:creationId xmlns:a16="http://schemas.microsoft.com/office/drawing/2014/main" id="{EC6E46E0-53C7-7300-7AF8-F847EAB5152D}"/>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5" name="Content Placeholder 4">
            <a:extLst>
              <a:ext uri="{FF2B5EF4-FFF2-40B4-BE49-F238E27FC236}">
                <a16:creationId xmlns:a16="http://schemas.microsoft.com/office/drawing/2014/main" id="{7A4E6F09-0507-0A7F-70F6-863F1A963E6C}"/>
              </a:ext>
            </a:extLst>
          </p:cNvPr>
          <p:cNvPicPr>
            <a:picLocks noGrp="1" noChangeAspect="1"/>
          </p:cNvPicPr>
          <p:nvPr>
            <p:ph idx="1"/>
          </p:nvPr>
        </p:nvPicPr>
        <p:blipFill>
          <a:blip r:embed="rId2"/>
          <a:stretch>
            <a:fillRect/>
          </a:stretch>
        </p:blipFill>
        <p:spPr>
          <a:xfrm>
            <a:off x="1559477" y="1361948"/>
            <a:ext cx="6656422" cy="1693689"/>
          </a:xfrm>
          <a:prstGeom prst="rect">
            <a:avLst/>
          </a:prstGeom>
        </p:spPr>
      </p:pic>
      <p:sp>
        <p:nvSpPr>
          <p:cNvPr id="6" name="TextBox 5">
            <a:extLst>
              <a:ext uri="{FF2B5EF4-FFF2-40B4-BE49-F238E27FC236}">
                <a16:creationId xmlns:a16="http://schemas.microsoft.com/office/drawing/2014/main" id="{35450914-7A32-526A-DAF1-33FEBA6174AA}"/>
              </a:ext>
            </a:extLst>
          </p:cNvPr>
          <p:cNvSpPr txBox="1"/>
          <p:nvPr/>
        </p:nvSpPr>
        <p:spPr>
          <a:xfrm>
            <a:off x="1479753" y="3141850"/>
            <a:ext cx="8354962" cy="769441"/>
          </a:xfrm>
          <a:prstGeom prst="rect">
            <a:avLst/>
          </a:prstGeom>
          <a:noFill/>
        </p:spPr>
        <p:txBody>
          <a:bodyPr wrap="square" rtlCol="0">
            <a:spAutoFit/>
          </a:bodyPr>
          <a:lstStyle/>
          <a:p>
            <a:r>
              <a:rPr lang="en-US" sz="2200" dirty="0"/>
              <a:t>It is clearly visible in the above image that the future prediction made by LSTM is </a:t>
            </a:r>
            <a:r>
              <a:rPr lang="en-US" sz="2200" b="1" dirty="0"/>
              <a:t>28270.16 US Dollars</a:t>
            </a:r>
            <a:r>
              <a:rPr lang="en-US" sz="2200" dirty="0"/>
              <a:t>.</a:t>
            </a:r>
          </a:p>
        </p:txBody>
      </p:sp>
      <p:pic>
        <p:nvPicPr>
          <p:cNvPr id="8" name="Picture 7">
            <a:extLst>
              <a:ext uri="{FF2B5EF4-FFF2-40B4-BE49-F238E27FC236}">
                <a16:creationId xmlns:a16="http://schemas.microsoft.com/office/drawing/2014/main" id="{97980F02-4800-1A68-27FF-16FB36AB8C9E}"/>
              </a:ext>
            </a:extLst>
          </p:cNvPr>
          <p:cNvPicPr>
            <a:picLocks noChangeAspect="1"/>
          </p:cNvPicPr>
          <p:nvPr/>
        </p:nvPicPr>
        <p:blipFill rotWithShape="1">
          <a:blip r:embed="rId3"/>
          <a:srcRect t="3802"/>
          <a:stretch/>
        </p:blipFill>
        <p:spPr>
          <a:xfrm>
            <a:off x="1559477" y="3997504"/>
            <a:ext cx="4767582" cy="2579807"/>
          </a:xfrm>
          <a:prstGeom prst="rect">
            <a:avLst/>
          </a:prstGeom>
        </p:spPr>
      </p:pic>
      <p:sp>
        <p:nvSpPr>
          <p:cNvPr id="9" name="TextBox 8">
            <a:extLst>
              <a:ext uri="{FF2B5EF4-FFF2-40B4-BE49-F238E27FC236}">
                <a16:creationId xmlns:a16="http://schemas.microsoft.com/office/drawing/2014/main" id="{8F5EB471-1E7A-191E-0F14-19E4E93EC772}"/>
              </a:ext>
            </a:extLst>
          </p:cNvPr>
          <p:cNvSpPr txBox="1"/>
          <p:nvPr/>
        </p:nvSpPr>
        <p:spPr>
          <a:xfrm>
            <a:off x="8377084" y="1361948"/>
            <a:ext cx="3569109" cy="1107996"/>
          </a:xfrm>
          <a:prstGeom prst="rect">
            <a:avLst/>
          </a:prstGeom>
          <a:noFill/>
        </p:spPr>
        <p:txBody>
          <a:bodyPr wrap="square" rtlCol="0">
            <a:spAutoFit/>
          </a:bodyPr>
          <a:lstStyle/>
          <a:p>
            <a:r>
              <a:rPr lang="en-US" sz="2200" dirty="0"/>
              <a:t>I run my model on 24</a:t>
            </a:r>
            <a:r>
              <a:rPr lang="en-US" sz="2200" baseline="30000" dirty="0"/>
              <a:t>th</a:t>
            </a:r>
            <a:r>
              <a:rPr lang="en-US" sz="2200" dirty="0"/>
              <a:t> April 2023, to predict for next day i.e. 25</a:t>
            </a:r>
            <a:r>
              <a:rPr lang="en-US" sz="2200" baseline="30000" dirty="0"/>
              <a:t>th</a:t>
            </a:r>
            <a:r>
              <a:rPr lang="en-US" sz="2200" dirty="0"/>
              <a:t> April</a:t>
            </a:r>
            <a:endParaRPr lang="en-IN" sz="2200" dirty="0"/>
          </a:p>
        </p:txBody>
      </p:sp>
      <p:sp>
        <p:nvSpPr>
          <p:cNvPr id="10" name="TextBox 9">
            <a:extLst>
              <a:ext uri="{FF2B5EF4-FFF2-40B4-BE49-F238E27FC236}">
                <a16:creationId xmlns:a16="http://schemas.microsoft.com/office/drawing/2014/main" id="{55E22C24-4AD0-2820-CEFB-34ED966E2ED9}"/>
              </a:ext>
            </a:extLst>
          </p:cNvPr>
          <p:cNvSpPr txBox="1"/>
          <p:nvPr/>
        </p:nvSpPr>
        <p:spPr>
          <a:xfrm>
            <a:off x="6688393" y="4410545"/>
            <a:ext cx="4852219" cy="1446550"/>
          </a:xfrm>
          <a:prstGeom prst="rect">
            <a:avLst/>
          </a:prstGeom>
          <a:noFill/>
        </p:spPr>
        <p:txBody>
          <a:bodyPr wrap="square" rtlCol="0">
            <a:spAutoFit/>
          </a:bodyPr>
          <a:lstStyle/>
          <a:p>
            <a:r>
              <a:rPr lang="en-US" sz="2200" dirty="0"/>
              <a:t>After one day the actual closing price on the trading view is </a:t>
            </a:r>
            <a:r>
              <a:rPr lang="en-US" sz="2200" b="1" dirty="0"/>
              <a:t>28307 US Dollars</a:t>
            </a:r>
            <a:r>
              <a:rPr lang="en-US" sz="2200" dirty="0"/>
              <a:t>, </a:t>
            </a:r>
          </a:p>
          <a:p>
            <a:r>
              <a:rPr lang="en-US" sz="2200" dirty="0"/>
              <a:t>Which is very much closer to the predicted price.</a:t>
            </a:r>
            <a:endParaRPr lang="en-IN" sz="2200" dirty="0"/>
          </a:p>
        </p:txBody>
      </p:sp>
    </p:spTree>
    <p:extLst>
      <p:ext uri="{BB962C8B-B14F-4D97-AF65-F5344CB8AC3E}">
        <p14:creationId xmlns:p14="http://schemas.microsoft.com/office/powerpoint/2010/main" val="3033845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38200" y="1471664"/>
            <a:ext cx="10515600" cy="5172484"/>
          </a:xfrm>
        </p:spPr>
        <p:txBody>
          <a:bodyPr>
            <a:normAutofit fontScale="92500" lnSpcReduction="10000"/>
          </a:bodyPr>
          <a:lstStyle/>
          <a:p>
            <a:pPr algn="just">
              <a:lnSpc>
                <a:spcPct val="150000"/>
              </a:lnSpc>
              <a:spcAft>
                <a:spcPts val="800"/>
              </a:spcAft>
            </a:pPr>
            <a:r>
              <a:rPr lang="en-IN" sz="2200" dirty="0">
                <a:effectLst/>
                <a:ea typeface="Calibri" panose="020F0502020204030204" pitchFamily="34" charset="0"/>
              </a:rPr>
              <a:t>In Short term crypto currency price predictor </a:t>
            </a:r>
            <a:r>
              <a:rPr lang="en-IN" sz="2200" dirty="0">
                <a:ea typeface="Calibri" panose="020F0502020204030204" pitchFamily="34" charset="0"/>
              </a:rPr>
              <a:t>the crypto currency and stock market predictions are made using technical analysis, by observing the historical data like opening and closing prices and then making trends to predict future price.</a:t>
            </a:r>
          </a:p>
          <a:p>
            <a:pPr algn="just">
              <a:lnSpc>
                <a:spcPct val="150000"/>
              </a:lnSpc>
              <a:spcAft>
                <a:spcPts val="800"/>
              </a:spcAft>
            </a:pPr>
            <a:r>
              <a:rPr lang="en-IN" sz="2200" dirty="0">
                <a:ea typeface="Calibri" panose="020F0502020204030204" pitchFamily="34" charset="0"/>
              </a:rPr>
              <a:t>In this project I used LSTM (Long Short Term Model) to predict future price of various Crypto currencies, I also created another model using random forest classifier and then used XGBoost model to predict prices.</a:t>
            </a:r>
          </a:p>
          <a:p>
            <a:pPr algn="just">
              <a:lnSpc>
                <a:spcPct val="150000"/>
              </a:lnSpc>
              <a:spcAft>
                <a:spcPts val="800"/>
              </a:spcAft>
            </a:pPr>
            <a:r>
              <a:rPr lang="en-US" sz="2200" b="0" i="0" dirty="0">
                <a:effectLst/>
              </a:rPr>
              <a:t>I got the precision score of </a:t>
            </a:r>
            <a:r>
              <a:rPr lang="en-US" sz="2200" dirty="0"/>
              <a:t>5.2 which is quiet risky to trade. There are various other factors which can cause the prediction to fail like fundamental factors. So it is a limitation of this project that if there is a new news in the market which can affect the crypto price, then the model prediction will fail.</a:t>
            </a:r>
            <a:endParaRPr lang="en-IN" sz="2200" dirty="0">
              <a:ea typeface="Calibri" panose="020F0502020204030204" pitchFamily="34"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88046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fontScale="92500"/>
          </a:bodyPr>
          <a:lstStyle/>
          <a:p>
            <a:pPr algn="just">
              <a:lnSpc>
                <a:spcPct val="114000"/>
              </a:lnSpc>
              <a:spcAft>
                <a:spcPts val="800"/>
              </a:spcAft>
            </a:pPr>
            <a:r>
              <a:rPr lang="en-US" sz="2200" b="0" i="0" dirty="0">
                <a:effectLst/>
              </a:rPr>
              <a:t>Enhanced feature engineering: Explore more advanced techniques for feature engineering to capture additional market trends and indicators. This can include incorporating sentiment analysis from social media, news sentiment analysis, or integrating other relevant financial data sources.</a:t>
            </a:r>
          </a:p>
          <a:p>
            <a:pPr algn="just">
              <a:lnSpc>
                <a:spcPct val="114000"/>
              </a:lnSpc>
              <a:spcAft>
                <a:spcPts val="800"/>
              </a:spcAft>
            </a:pPr>
            <a:r>
              <a:rPr lang="en-US" sz="2200" b="0" i="0" dirty="0">
                <a:effectLst/>
              </a:rPr>
              <a:t>Integration of external factors: Consider incorporating external factors that may influence cryptocurrency prices, such as global economic indicators, regulatory changes, or geopolitical events. This integration can enhance the accuracy of the price prediction model and provide a more comprehensive understanding of market dynamics.</a:t>
            </a:r>
          </a:p>
          <a:p>
            <a:pPr algn="just">
              <a:lnSpc>
                <a:spcPct val="114000"/>
              </a:lnSpc>
              <a:spcAft>
                <a:spcPts val="800"/>
              </a:spcAft>
            </a:pPr>
            <a:r>
              <a:rPr lang="en-US" sz="2200" b="0" i="0" dirty="0">
                <a:effectLst/>
              </a:rPr>
              <a:t>Ensemble models: Experiment with ensemble methods by combining multiple machine learning models to leverage their collective predictive power. Ensemble models, such as random forests or gradient boosting algorithms, can potentially improve the accuracy and robustness of predictions.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5242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algn="just">
              <a:lnSpc>
                <a:spcPct val="115000"/>
              </a:lnSpc>
              <a:spcBef>
                <a:spcPts val="500"/>
              </a:spcBef>
              <a:spcAft>
                <a:spcPts val="800"/>
              </a:spcAft>
            </a:pPr>
            <a:r>
              <a:rPr lang="en-IN" sz="1600" dirty="0">
                <a:effectLst/>
                <a:latin typeface="Times New Roman" panose="02020603050405020304" pitchFamily="18" charset="0"/>
                <a:ea typeface="Times New Roman" panose="02020603050405020304" pitchFamily="18" charset="0"/>
              </a:rPr>
              <a:t>Garcia, D. &amp; Schweitzer, F.</a:t>
            </a:r>
            <a:r>
              <a:rPr lang="en-IN" sz="1600" dirty="0">
                <a:solidFill>
                  <a:srgbClr val="000000"/>
                </a:solidFill>
                <a:effectLst/>
                <a:latin typeface="Times New Roman" panose="02020603050405020304" pitchFamily="18" charset="0"/>
                <a:ea typeface="Times New Roman" panose="02020603050405020304" pitchFamily="18" charset="0"/>
              </a:rPr>
              <a:t> (2015) Social signals and algorithmic trading of Bitcoin.  Royal Society Open Science engineering.</a:t>
            </a:r>
          </a:p>
          <a:p>
            <a:pPr algn="just">
              <a:lnSpc>
                <a:spcPct val="115000"/>
              </a:lnSpc>
              <a:spcBef>
                <a:spcPts val="500"/>
              </a:spcBef>
              <a:spcAft>
                <a:spcPts val="800"/>
              </a:spcAft>
            </a:pPr>
            <a:r>
              <a:rPr lang="en-IN" sz="1600" dirty="0">
                <a:effectLst/>
                <a:latin typeface="Times New Roman" panose="02020603050405020304" pitchFamily="18" charset="0"/>
                <a:ea typeface="Times New Roman" panose="02020603050405020304" pitchFamily="18" charset="0"/>
              </a:rPr>
              <a:t>Kathyayini, R. S., Jyothi, D. G. &amp; Crypt”. Currency Price Prediction using Machine Learning”</a:t>
            </a:r>
            <a:r>
              <a:rPr lang="en-IN" sz="1600" dirty="0">
                <a:solidFill>
                  <a:srgbClr val="000000"/>
                </a:solidFill>
                <a:effectLst/>
                <a:latin typeface="Times New Roman" panose="02020603050405020304" pitchFamily="18" charset="0"/>
                <a:ea typeface="Times New Roman" panose="02020603050405020304" pitchFamily="18" charset="0"/>
              </a:rPr>
              <a:t>. International Journal of Advanced Research in Computer and Communication Engineering.</a:t>
            </a:r>
            <a:endParaRPr lang="en-IN" sz="1600" dirty="0">
              <a:latin typeface="Times New Roman" panose="02020603050405020304" pitchFamily="18" charset="0"/>
              <a:ea typeface="Times New Roman" panose="02020603050405020304" pitchFamily="18" charset="0"/>
            </a:endParaRPr>
          </a:p>
          <a:p>
            <a:pPr algn="just">
              <a:lnSpc>
                <a:spcPct val="115000"/>
              </a:lnSpc>
              <a:spcBef>
                <a:spcPts val="500"/>
              </a:spcBef>
              <a:spcAft>
                <a:spcPts val="800"/>
              </a:spcAft>
            </a:pPr>
            <a:r>
              <a:rPr lang="en-IN" sz="1600" dirty="0" err="1">
                <a:solidFill>
                  <a:srgbClr val="333333"/>
                </a:solidFill>
                <a:effectLst/>
                <a:latin typeface="Times New Roman" panose="02020603050405020304" pitchFamily="18" charset="0"/>
                <a:ea typeface="Times New Roman" panose="02020603050405020304" pitchFamily="18" charset="0"/>
              </a:rPr>
              <a:t>Alessandretti</a:t>
            </a:r>
            <a:r>
              <a:rPr lang="en-IN" sz="1600" dirty="0">
                <a:solidFill>
                  <a:srgbClr val="333333"/>
                </a:solidFill>
                <a:effectLst/>
                <a:latin typeface="Times New Roman" panose="02020603050405020304" pitchFamily="18" charset="0"/>
                <a:ea typeface="Times New Roman" panose="02020603050405020304" pitchFamily="18" charset="0"/>
              </a:rPr>
              <a:t> L, </a:t>
            </a:r>
            <a:r>
              <a:rPr lang="en-IN" sz="1600" dirty="0" err="1">
                <a:solidFill>
                  <a:srgbClr val="333333"/>
                </a:solidFill>
                <a:effectLst/>
                <a:latin typeface="Times New Roman" panose="02020603050405020304" pitchFamily="18" charset="0"/>
                <a:ea typeface="Times New Roman" panose="02020603050405020304" pitchFamily="18" charset="0"/>
              </a:rPr>
              <a:t>ElBahrawy</a:t>
            </a:r>
            <a:r>
              <a:rPr lang="en-IN" sz="1600" dirty="0">
                <a:solidFill>
                  <a:srgbClr val="333333"/>
                </a:solidFill>
                <a:effectLst/>
                <a:latin typeface="Times New Roman" panose="02020603050405020304" pitchFamily="18" charset="0"/>
                <a:ea typeface="Times New Roman" panose="02020603050405020304" pitchFamily="18" charset="0"/>
              </a:rPr>
              <a:t> A, Aiello LM, </a:t>
            </a:r>
            <a:r>
              <a:rPr lang="en-IN" sz="1600" dirty="0" err="1">
                <a:solidFill>
                  <a:srgbClr val="333333"/>
                </a:solidFill>
                <a:effectLst/>
                <a:latin typeface="Times New Roman" panose="02020603050405020304" pitchFamily="18" charset="0"/>
                <a:ea typeface="Times New Roman" panose="02020603050405020304" pitchFamily="18" charset="0"/>
              </a:rPr>
              <a:t>Baronchelli</a:t>
            </a:r>
            <a:r>
              <a:rPr lang="en-IN" sz="1600" dirty="0">
                <a:solidFill>
                  <a:srgbClr val="333333"/>
                </a:solidFill>
                <a:effectLst/>
                <a:latin typeface="Times New Roman" panose="02020603050405020304" pitchFamily="18" charset="0"/>
                <a:ea typeface="Times New Roman" panose="02020603050405020304" pitchFamily="18" charset="0"/>
              </a:rPr>
              <a:t> A (2019) Anticipating cryptocurrency prices using machine learning. Complexity.</a:t>
            </a:r>
          </a:p>
          <a:p>
            <a:pPr algn="just">
              <a:lnSpc>
                <a:spcPct val="115000"/>
              </a:lnSpc>
              <a:spcBef>
                <a:spcPts val="500"/>
              </a:spcBef>
              <a:spcAft>
                <a:spcPts val="800"/>
              </a:spcAft>
            </a:pPr>
            <a:r>
              <a:rPr lang="en-IN" sz="1600" dirty="0" err="1">
                <a:solidFill>
                  <a:srgbClr val="333333"/>
                </a:solidFill>
                <a:effectLst/>
                <a:latin typeface="Times New Roman" panose="02020603050405020304" pitchFamily="18" charset="0"/>
                <a:ea typeface="Times New Roman" panose="02020603050405020304" pitchFamily="18" charset="0"/>
              </a:rPr>
              <a:t>Balcilar</a:t>
            </a:r>
            <a:r>
              <a:rPr lang="en-IN" sz="1600" dirty="0">
                <a:solidFill>
                  <a:srgbClr val="333333"/>
                </a:solidFill>
                <a:effectLst/>
                <a:latin typeface="Times New Roman" panose="02020603050405020304" pitchFamily="18" charset="0"/>
                <a:ea typeface="Times New Roman" panose="02020603050405020304" pitchFamily="18" charset="0"/>
              </a:rPr>
              <a:t> M, </a:t>
            </a:r>
            <a:r>
              <a:rPr lang="en-IN" sz="1600" dirty="0" err="1">
                <a:solidFill>
                  <a:srgbClr val="333333"/>
                </a:solidFill>
                <a:effectLst/>
                <a:latin typeface="Times New Roman" panose="02020603050405020304" pitchFamily="18" charset="0"/>
                <a:ea typeface="Times New Roman" panose="02020603050405020304" pitchFamily="18" charset="0"/>
              </a:rPr>
              <a:t>Bouri</a:t>
            </a:r>
            <a:r>
              <a:rPr lang="en-IN" sz="1600" dirty="0">
                <a:solidFill>
                  <a:srgbClr val="333333"/>
                </a:solidFill>
                <a:effectLst/>
                <a:latin typeface="Times New Roman" panose="02020603050405020304" pitchFamily="18" charset="0"/>
                <a:ea typeface="Times New Roman" panose="02020603050405020304" pitchFamily="18" charset="0"/>
              </a:rPr>
              <a:t> E, Gupta R, </a:t>
            </a:r>
            <a:r>
              <a:rPr lang="en-IN" sz="1600" dirty="0" err="1">
                <a:solidFill>
                  <a:srgbClr val="333333"/>
                </a:solidFill>
                <a:effectLst/>
                <a:latin typeface="Times New Roman" panose="02020603050405020304" pitchFamily="18" charset="0"/>
                <a:ea typeface="Times New Roman" panose="02020603050405020304" pitchFamily="18" charset="0"/>
              </a:rPr>
              <a:t>Roubaud</a:t>
            </a:r>
            <a:r>
              <a:rPr lang="en-IN" sz="1600" dirty="0">
                <a:solidFill>
                  <a:srgbClr val="333333"/>
                </a:solidFill>
                <a:effectLst/>
                <a:latin typeface="Times New Roman" panose="02020603050405020304" pitchFamily="18" charset="0"/>
                <a:ea typeface="Times New Roman" panose="02020603050405020304" pitchFamily="18" charset="0"/>
              </a:rPr>
              <a:t> D (2017) Can volume predict Bitcoin returns and volatility? A quantiles-based approach. Econ Model.</a:t>
            </a:r>
          </a:p>
          <a:p>
            <a:pPr algn="just">
              <a:lnSpc>
                <a:spcPct val="115000"/>
              </a:lnSpc>
              <a:spcBef>
                <a:spcPts val="500"/>
              </a:spcBef>
              <a:spcAft>
                <a:spcPts val="800"/>
              </a:spcAft>
            </a:pPr>
            <a:r>
              <a:rPr lang="en-IN" sz="1600" dirty="0">
                <a:solidFill>
                  <a:srgbClr val="333333"/>
                </a:solidFill>
                <a:effectLst/>
                <a:latin typeface="Times New Roman" panose="02020603050405020304" pitchFamily="18" charset="0"/>
                <a:ea typeface="Times New Roman" panose="02020603050405020304" pitchFamily="18" charset="0"/>
              </a:rPr>
              <a:t>Cheah ET, Fry J (2015) Speculative bubbles in Bitcoin markets? An empirical investigation into the fundamental value of Bitcoin. Econ Let.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normAutofit/>
          </a:bodyPr>
          <a:lstStyle/>
          <a:p>
            <a:pPr algn="just">
              <a:lnSpc>
                <a:spcPct val="114000"/>
              </a:lnSpc>
              <a:spcAft>
                <a:spcPts val="800"/>
              </a:spcAft>
            </a:pPr>
            <a:r>
              <a:rPr lang="en-IN" sz="2200" dirty="0">
                <a:effectLst/>
                <a:ea typeface="Calibri" panose="020F0502020204030204" pitchFamily="34" charset="0"/>
              </a:rPr>
              <a:t>Buying and selling cryptocurrencies like Bitcoin can yield tremendous gains if done correctly. It has proved lucky for many people in the past and is still earning them a lot of money today. But this does not come without its downsides. If not thought and calculated properly, one can lose all your money. There should be an incredible understanding of how and precisely crypto costs change, which suggests that realizing how individuals make their crypto predictions is very important. </a:t>
            </a:r>
          </a:p>
          <a:p>
            <a:pPr algn="just">
              <a:lnSpc>
                <a:spcPct val="114000"/>
              </a:lnSpc>
              <a:spcAft>
                <a:spcPts val="800"/>
              </a:spcAft>
            </a:pPr>
            <a:r>
              <a:rPr lang="en-IN" sz="2200" dirty="0">
                <a:ea typeface="Calibri" panose="020F0502020204030204" pitchFamily="34" charset="0"/>
              </a:rPr>
              <a:t>Most of the crypto currency and stock market predictions are made using technical analysis, by observing the historical data like opening and closing prices and then making trends to predict future price.</a:t>
            </a:r>
          </a:p>
          <a:p>
            <a:pPr algn="just">
              <a:lnSpc>
                <a:spcPct val="100000"/>
              </a:lnSpc>
            </a:pPr>
            <a:endParaRPr lang="en-IN" sz="2200" dirty="0">
              <a:effectLst/>
              <a:ea typeface="Calibri" panose="020F0502020204030204" pitchFamily="34" charset="0"/>
            </a:endParaRPr>
          </a:p>
          <a:p>
            <a:pPr algn="just">
              <a:lnSpc>
                <a:spcPct val="130000"/>
              </a:lnSpc>
              <a:spcAft>
                <a:spcPts val="800"/>
              </a:spcAft>
            </a:pPr>
            <a:endParaRPr lang="en-IN" sz="1800" dirty="0">
              <a:ea typeface="Calibri" panose="020F0502020204030204" pitchFamily="34" charset="0"/>
            </a:endParaRPr>
          </a:p>
          <a:p>
            <a:endParaRPr lang="en-IN" sz="1800" dirty="0">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BA18-618D-EB16-9027-EFF0E6DAF257}"/>
              </a:ext>
            </a:extLst>
          </p:cNvPr>
          <p:cNvSpPr>
            <a:spLocks noGrp="1"/>
          </p:cNvSpPr>
          <p:nvPr>
            <p:ph type="title"/>
          </p:nvPr>
        </p:nvSpPr>
        <p:spPr/>
        <p:txBody>
          <a:bodyPr/>
          <a:lstStyle/>
          <a:p>
            <a:r>
              <a:rPr lang="en-US" dirty="0"/>
              <a:t>Introduction to Project</a:t>
            </a:r>
            <a:endParaRPr lang="en-IN" dirty="0"/>
          </a:p>
        </p:txBody>
      </p:sp>
      <p:sp>
        <p:nvSpPr>
          <p:cNvPr id="3" name="Content Placeholder 2">
            <a:extLst>
              <a:ext uri="{FF2B5EF4-FFF2-40B4-BE49-F238E27FC236}">
                <a16:creationId xmlns:a16="http://schemas.microsoft.com/office/drawing/2014/main" id="{091098CD-4544-177A-2C5A-5AB016A5CD5E}"/>
              </a:ext>
            </a:extLst>
          </p:cNvPr>
          <p:cNvSpPr>
            <a:spLocks noGrp="1"/>
          </p:cNvSpPr>
          <p:nvPr>
            <p:ph idx="1"/>
          </p:nvPr>
        </p:nvSpPr>
        <p:spPr/>
        <p:txBody>
          <a:bodyPr>
            <a:normAutofit/>
          </a:bodyPr>
          <a:lstStyle/>
          <a:p>
            <a:pPr algn="just">
              <a:lnSpc>
                <a:spcPct val="114000"/>
              </a:lnSpc>
              <a:spcAft>
                <a:spcPts val="800"/>
              </a:spcAft>
            </a:pPr>
            <a:r>
              <a:rPr lang="en-IN" sz="2200" dirty="0">
                <a:ea typeface="Calibri" panose="020F0502020204030204" pitchFamily="34" charset="0"/>
              </a:rPr>
              <a:t>In this project I am using LSTM (Long Short Term Model) to predict future price of various Crypto currencies, I also created another model using random forest classifier and then used XGBoost model to predict prices.</a:t>
            </a:r>
            <a:endParaRPr lang="en-US" sz="2200" dirty="0"/>
          </a:p>
          <a:p>
            <a:pPr>
              <a:lnSpc>
                <a:spcPct val="114000"/>
              </a:lnSpc>
              <a:spcAft>
                <a:spcPts val="800"/>
              </a:spcAft>
            </a:pPr>
            <a:r>
              <a:rPr lang="en-US" sz="2200" dirty="0"/>
              <a:t>The data is collected from yahoo finance (yfinance library in python) of previous 10 years containing OHLC prices (Open, High, Low, Close).</a:t>
            </a:r>
          </a:p>
          <a:p>
            <a:pPr>
              <a:lnSpc>
                <a:spcPct val="114000"/>
              </a:lnSpc>
              <a:spcAft>
                <a:spcPts val="800"/>
              </a:spcAft>
            </a:pPr>
            <a:r>
              <a:rPr lang="en-US" sz="2200" dirty="0"/>
              <a:t>The data is then preprocessed to get ready for testing and training in the model in order to predict future prices.</a:t>
            </a:r>
            <a:endParaRPr lang="en-IN" sz="2200" dirty="0"/>
          </a:p>
          <a:p>
            <a:endParaRPr lang="en-IN" dirty="0"/>
          </a:p>
        </p:txBody>
      </p:sp>
      <p:sp>
        <p:nvSpPr>
          <p:cNvPr id="4" name="Slide Number Placeholder 3">
            <a:extLst>
              <a:ext uri="{FF2B5EF4-FFF2-40B4-BE49-F238E27FC236}">
                <a16:creationId xmlns:a16="http://schemas.microsoft.com/office/drawing/2014/main" id="{9DBF304F-723B-473A-5CE6-E0BAA8CEAB32}"/>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378428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838200" y="1825625"/>
            <a:ext cx="10515600" cy="4825898"/>
          </a:xfrm>
        </p:spPr>
        <p:txBody>
          <a:bodyPr>
            <a:normAutofit/>
          </a:bodyPr>
          <a:lstStyle/>
          <a:p>
            <a:pPr algn="just">
              <a:lnSpc>
                <a:spcPct val="114000"/>
              </a:lnSpc>
              <a:spcAft>
                <a:spcPts val="800"/>
              </a:spcAft>
            </a:pPr>
            <a:r>
              <a:rPr lang="en-IN" sz="2200" dirty="0">
                <a:solidFill>
                  <a:srgbClr val="000000"/>
                </a:solidFill>
                <a:effectLst/>
                <a:ea typeface="Calibri" panose="020F0502020204030204" pitchFamily="34" charset="0"/>
                <a:cs typeface="Poppins" panose="00000500000000000000" pitchFamily="2" charset="0"/>
              </a:rPr>
              <a:t>Cryptocurrency is a type of digital currency similar to the dollar, euro and yen. The difference is that instead of being backed by a nation or federal bank, it uses an online ledger with the strong cryptography so to secure online transactions.</a:t>
            </a:r>
            <a:endParaRPr lang="en-IN" sz="2200" dirty="0">
              <a:effectLst/>
              <a:ea typeface="Calibri" panose="020F0502020204030204" pitchFamily="34" charset="0"/>
              <a:cs typeface="Poppins" panose="00000500000000000000" pitchFamily="2" charset="0"/>
            </a:endParaRPr>
          </a:p>
          <a:p>
            <a:pPr algn="just">
              <a:lnSpc>
                <a:spcPct val="114000"/>
              </a:lnSpc>
              <a:spcAft>
                <a:spcPts val="800"/>
              </a:spcAft>
            </a:pPr>
            <a:r>
              <a:rPr lang="en-IN" sz="2200" dirty="0">
                <a:solidFill>
                  <a:srgbClr val="000000"/>
                </a:solidFill>
                <a:effectLst/>
                <a:ea typeface="Calibri" panose="020F0502020204030204" pitchFamily="34" charset="0"/>
                <a:cs typeface="Poppins" panose="00000500000000000000" pitchFamily="2" charset="0"/>
              </a:rPr>
              <a:t>Through cryptocurrency exchanges, one can buy and sell cryptocurrency. It can also be "mining". The popularity of cryptocurrencies skyrocketed in 2017 as a result of the several months of exponential growth in their market capitalization.</a:t>
            </a:r>
          </a:p>
          <a:p>
            <a:pPr algn="just">
              <a:lnSpc>
                <a:spcPct val="114000"/>
              </a:lnSpc>
              <a:spcAft>
                <a:spcPts val="800"/>
              </a:spcAft>
            </a:pPr>
            <a:r>
              <a:rPr lang="en-IN" sz="2200" dirty="0">
                <a:effectLst/>
                <a:ea typeface="Calibri" panose="020F0502020204030204" pitchFamily="34" charset="0"/>
                <a:cs typeface="Times New Roman" panose="02020603050405020304" pitchFamily="18" charset="0"/>
              </a:rPr>
              <a:t>Crypto currency market is growing like a boom day by day, so short term crypto currency price predictor is a very useful project.</a:t>
            </a:r>
          </a:p>
          <a:p>
            <a:pPr algn="just">
              <a:lnSpc>
                <a:spcPct val="114000"/>
              </a:lnSpc>
              <a:spcAft>
                <a:spcPts val="800"/>
              </a:spcAft>
            </a:pPr>
            <a:endParaRPr lang="en-IN" sz="2200" dirty="0">
              <a:solidFill>
                <a:srgbClr val="000000"/>
              </a:solidFill>
              <a:effectLst/>
              <a:ea typeface="Calibri" panose="020F0502020204030204" pitchFamily="34" charset="0"/>
              <a:cs typeface="Poppins" panose="00000500000000000000" pitchFamily="2" charset="0"/>
            </a:endParaRPr>
          </a:p>
          <a:p>
            <a:pPr algn="just">
              <a:lnSpc>
                <a:spcPct val="114000"/>
              </a:lnSpc>
              <a:spcAft>
                <a:spcPts val="800"/>
              </a:spcAft>
            </a:pPr>
            <a:endParaRPr lang="en-IN" sz="2200" dirty="0">
              <a:effectLst/>
              <a:ea typeface="Calibri" panose="020F0502020204030204" pitchFamily="34" charset="0"/>
              <a:cs typeface="Poppins" panose="00000500000000000000" pitchFamily="2"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D544-8DB4-EFBD-2333-3DC674C00761}"/>
              </a:ext>
            </a:extLst>
          </p:cNvPr>
          <p:cNvSpPr>
            <a:spLocks noGrp="1"/>
          </p:cNvSpPr>
          <p:nvPr>
            <p:ph type="title"/>
          </p:nvPr>
        </p:nvSpPr>
        <p:spPr/>
        <p:txBody>
          <a:bodyPr/>
          <a:lstStyle/>
          <a:p>
            <a:r>
              <a:rPr lang="en-US" dirty="0"/>
              <a:t>Problem Formulation</a:t>
            </a:r>
            <a:endParaRPr lang="en-IN" dirty="0"/>
          </a:p>
        </p:txBody>
      </p:sp>
      <p:sp>
        <p:nvSpPr>
          <p:cNvPr id="3" name="Content Placeholder 2">
            <a:extLst>
              <a:ext uri="{FF2B5EF4-FFF2-40B4-BE49-F238E27FC236}">
                <a16:creationId xmlns:a16="http://schemas.microsoft.com/office/drawing/2014/main" id="{1A1E0842-BED5-A71B-955A-D5C797E1E371}"/>
              </a:ext>
            </a:extLst>
          </p:cNvPr>
          <p:cNvSpPr>
            <a:spLocks noGrp="1"/>
          </p:cNvSpPr>
          <p:nvPr>
            <p:ph idx="1"/>
          </p:nvPr>
        </p:nvSpPr>
        <p:spPr/>
        <p:txBody>
          <a:bodyPr>
            <a:normAutofit/>
          </a:bodyPr>
          <a:lstStyle/>
          <a:p>
            <a:pPr algn="just">
              <a:lnSpc>
                <a:spcPct val="124000"/>
              </a:lnSpc>
              <a:spcAft>
                <a:spcPts val="800"/>
              </a:spcAft>
            </a:pPr>
            <a:r>
              <a:rPr lang="en-IN" sz="2200" dirty="0">
                <a:solidFill>
                  <a:srgbClr val="000000"/>
                </a:solidFill>
                <a:effectLst/>
                <a:ea typeface="Calibri" panose="020F0502020204030204" pitchFamily="34" charset="0"/>
                <a:cs typeface="Poppins" panose="00000500000000000000" pitchFamily="2" charset="0"/>
              </a:rPr>
              <a:t>As geopolitical and economic issues have escalated over the past two years, global currency values ​​have plummeted, stock markets have seen a poor run and investors have lost their wealth. This has rekindled interest in digital currencies. Our system helps predict the price of cryptocurrencies using machine learning</a:t>
            </a:r>
            <a:r>
              <a:rPr lang="en-IN" sz="2200" dirty="0">
                <a:solidFill>
                  <a:srgbClr val="000000"/>
                </a:solidFill>
                <a:effectLst/>
                <a:ea typeface="Calibri" panose="020F0502020204030204" pitchFamily="34" charset="0"/>
                <a:cs typeface="Times New Roman" panose="02020603050405020304" pitchFamily="18" charset="0"/>
              </a:rPr>
              <a:t>.</a:t>
            </a:r>
            <a:endParaRPr lang="en-IN" sz="2200" dirty="0">
              <a:ea typeface="Calibri" panose="020F0502020204030204" pitchFamily="34" charset="0"/>
              <a:cs typeface="Times New Roman" panose="02020603050405020304" pitchFamily="18" charset="0"/>
            </a:endParaRPr>
          </a:p>
          <a:p>
            <a:pPr algn="just">
              <a:lnSpc>
                <a:spcPct val="124000"/>
              </a:lnSpc>
              <a:spcAft>
                <a:spcPts val="800"/>
              </a:spcAft>
            </a:pPr>
            <a:r>
              <a:rPr lang="en-IN" sz="2200" dirty="0">
                <a:effectLst/>
                <a:ea typeface="Calibri" panose="020F0502020204030204" pitchFamily="34" charset="0"/>
                <a:cs typeface="Times New Roman" panose="02020603050405020304" pitchFamily="18" charset="0"/>
              </a:rPr>
              <a:t>This project will help you predict the future price of various crypto currencies based on the historical data of that particular currency, so that it becomes easier and more efficient for a crypto trader to forecast the market and earn money by trading in various Crypto currencies.</a:t>
            </a:r>
          </a:p>
          <a:p>
            <a:endParaRPr lang="en-IN" dirty="0"/>
          </a:p>
        </p:txBody>
      </p:sp>
      <p:sp>
        <p:nvSpPr>
          <p:cNvPr id="4" name="Slide Number Placeholder 3">
            <a:extLst>
              <a:ext uri="{FF2B5EF4-FFF2-40B4-BE49-F238E27FC236}">
                <a16:creationId xmlns:a16="http://schemas.microsoft.com/office/drawing/2014/main" id="{881491D7-630F-BFD5-A279-0B062D3085B0}"/>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81486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lstStyle/>
          <a:p>
            <a:pPr algn="just">
              <a:lnSpc>
                <a:spcPct val="114000"/>
              </a:lnSpc>
              <a:spcAft>
                <a:spcPts val="800"/>
              </a:spcAft>
            </a:pPr>
            <a:r>
              <a:rPr lang="en-US" sz="2200" b="0" i="0" dirty="0">
                <a:effectLst/>
              </a:rPr>
              <a:t>The primary objective of this project is to design and implement a robust machine learning model that can accurately predict short-term price movements of cryptocurrencies.</a:t>
            </a:r>
          </a:p>
          <a:p>
            <a:pPr algn="just">
              <a:lnSpc>
                <a:spcPct val="114000"/>
              </a:lnSpc>
              <a:spcAft>
                <a:spcPts val="800"/>
              </a:spcAft>
            </a:pPr>
            <a:r>
              <a:rPr lang="en-US" sz="2200" b="0" i="0" dirty="0">
                <a:effectLst/>
              </a:rPr>
              <a:t>To train the machine learning model using the prepared dataset, employing suitable algorithms such as regression, time series analysis, or deep learning models</a:t>
            </a:r>
          </a:p>
          <a:p>
            <a:pPr algn="just">
              <a:lnSpc>
                <a:spcPct val="114000"/>
              </a:lnSpc>
              <a:spcAft>
                <a:spcPts val="800"/>
              </a:spcAft>
            </a:pPr>
            <a:r>
              <a:rPr lang="en-US" sz="2200" b="0" i="0" dirty="0">
                <a:effectLst/>
              </a:rPr>
              <a:t>Implement a mechanism to enable real-time prediction of cryptocurrency prices based on the trained model. This objective aims to provide users with up-to-date and accurate predictions for informed decision-making.</a:t>
            </a:r>
            <a:endParaRPr lang="en-US" sz="2200"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noAutofit/>
          </a:bodyPr>
          <a:lstStyle/>
          <a:p>
            <a:pPr algn="l">
              <a:lnSpc>
                <a:spcPct val="114000"/>
              </a:lnSpc>
              <a:spcAft>
                <a:spcPts val="800"/>
              </a:spcAft>
            </a:pPr>
            <a:r>
              <a:rPr lang="en-US" sz="2200" b="0" i="0" dirty="0">
                <a:effectLst/>
              </a:rPr>
              <a:t>Data Collection: The data is collected from yahoo finance website using yfinance python library, I collecte</a:t>
            </a:r>
            <a:r>
              <a:rPr lang="en-US" sz="2200" dirty="0"/>
              <a:t>d data of previous 10 years with various features like OHLC prices, volume, etc.</a:t>
            </a:r>
            <a:endParaRPr lang="en-US" sz="2200" b="0" i="0" dirty="0">
              <a:effectLst/>
            </a:endParaRPr>
          </a:p>
          <a:p>
            <a:pPr algn="l">
              <a:lnSpc>
                <a:spcPct val="114000"/>
              </a:lnSpc>
              <a:spcAft>
                <a:spcPts val="800"/>
              </a:spcAft>
            </a:pPr>
            <a:r>
              <a:rPr lang="en-US" sz="2200" b="0" i="0" dirty="0">
                <a:effectLst/>
              </a:rPr>
              <a:t>Data Preprocessing: After data collection the data is cleaned by handling missing values, removing the outliers (the features which are </a:t>
            </a:r>
            <a:r>
              <a:rPr lang="en-US" sz="2200" dirty="0"/>
              <a:t>not required for prediction</a:t>
            </a:r>
            <a:r>
              <a:rPr lang="en-US" sz="2200" b="0" i="0" dirty="0">
                <a:effectLst/>
              </a:rPr>
              <a:t>), and scaling of features (using Min-Max Scaler).</a:t>
            </a:r>
          </a:p>
          <a:p>
            <a:pPr algn="l">
              <a:lnSpc>
                <a:spcPct val="114000"/>
              </a:lnSpc>
              <a:spcAft>
                <a:spcPts val="800"/>
              </a:spcAft>
            </a:pPr>
            <a:r>
              <a:rPr lang="en-US" sz="2200" b="0" i="0" dirty="0">
                <a:effectLst/>
              </a:rPr>
              <a:t>Model Selection: I used LSTM model (Long Short Term model) and in another approach I used </a:t>
            </a:r>
            <a:r>
              <a:rPr lang="en-IN" sz="2200" dirty="0">
                <a:ea typeface="Calibri" panose="020F0502020204030204" pitchFamily="34" charset="0"/>
              </a:rPr>
              <a:t>random forest classifier and then used XGBoost model to predict prices.</a:t>
            </a:r>
            <a:endParaRPr lang="en-US" sz="2200" b="0" i="0" dirty="0">
              <a:effectLs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9711B-060C-D2A9-19E5-8729290F7DCF}"/>
              </a:ext>
            </a:extLst>
          </p:cNvPr>
          <p:cNvSpPr>
            <a:spLocks noGrp="1"/>
          </p:cNvSpPr>
          <p:nvPr>
            <p:ph type="title"/>
          </p:nvPr>
        </p:nvSpPr>
        <p:spPr/>
        <p:txBody>
          <a:bodyPr/>
          <a:lstStyle/>
          <a:p>
            <a:r>
              <a:rPr lang="en-US"/>
              <a:t>Methodology used</a:t>
            </a:r>
            <a:endParaRPr lang="en-IN" dirty="0"/>
          </a:p>
        </p:txBody>
      </p:sp>
      <p:sp>
        <p:nvSpPr>
          <p:cNvPr id="3" name="Content Placeholder 2">
            <a:extLst>
              <a:ext uri="{FF2B5EF4-FFF2-40B4-BE49-F238E27FC236}">
                <a16:creationId xmlns:a16="http://schemas.microsoft.com/office/drawing/2014/main" id="{19CD5216-1454-AB1B-B3D7-853545357DB9}"/>
              </a:ext>
            </a:extLst>
          </p:cNvPr>
          <p:cNvSpPr>
            <a:spLocks noGrp="1"/>
          </p:cNvSpPr>
          <p:nvPr>
            <p:ph idx="1"/>
          </p:nvPr>
        </p:nvSpPr>
        <p:spPr/>
        <p:txBody>
          <a:bodyPr>
            <a:normAutofit/>
          </a:bodyPr>
          <a:lstStyle/>
          <a:p>
            <a:pPr algn="just">
              <a:lnSpc>
                <a:spcPct val="114000"/>
              </a:lnSpc>
              <a:spcAft>
                <a:spcPts val="800"/>
              </a:spcAft>
            </a:pPr>
            <a:r>
              <a:rPr lang="en-US" sz="2200" b="0" i="0" dirty="0">
                <a:effectLst/>
              </a:rPr>
              <a:t>Model Evaluation: After training the data I am using </a:t>
            </a:r>
            <a:r>
              <a:rPr lang="en-US" sz="2200" b="0" i="0" dirty="0" err="1">
                <a:effectLst/>
              </a:rPr>
              <a:t>XGBclassifier</a:t>
            </a:r>
            <a:r>
              <a:rPr lang="en-US" sz="2200" dirty="0"/>
              <a:t> for backtesting the results and improving precision score.</a:t>
            </a:r>
            <a:endParaRPr lang="en-US" sz="2200" b="0" i="0" dirty="0">
              <a:effectLst/>
            </a:endParaRPr>
          </a:p>
          <a:p>
            <a:pPr algn="just">
              <a:lnSpc>
                <a:spcPct val="114000"/>
              </a:lnSpc>
              <a:spcAft>
                <a:spcPts val="800"/>
              </a:spcAft>
            </a:pPr>
            <a:r>
              <a:rPr lang="en-US" sz="2200" b="0" i="0" dirty="0">
                <a:effectLst/>
              </a:rPr>
              <a:t>Result Analysis and Interpretation: After backtesting and improving precision with various trends the model finally predict the target future prediction.</a:t>
            </a:r>
          </a:p>
          <a:p>
            <a:pPr algn="just">
              <a:lnSpc>
                <a:spcPct val="114000"/>
              </a:lnSpc>
              <a:spcAft>
                <a:spcPts val="800"/>
              </a:spcAft>
            </a:pPr>
            <a:r>
              <a:rPr lang="en-US" sz="2200" b="0" i="0" dirty="0">
                <a:effectLst/>
              </a:rPr>
              <a:t>Ethical Considerations: In my model of crypto currency price predictor I got the precision score of </a:t>
            </a:r>
            <a:r>
              <a:rPr lang="en-US" sz="2200" dirty="0"/>
              <a:t>5.2 which is quiet risky to trade. There are various other factors which can cause the prediction to fail like fundamental factors. So it is a limitation of this project that if there is a new news in the market which can affect the crypto price, then the model prediction will fail. </a:t>
            </a:r>
            <a:endParaRPr lang="en-IN" sz="2200" dirty="0"/>
          </a:p>
        </p:txBody>
      </p:sp>
      <p:sp>
        <p:nvSpPr>
          <p:cNvPr id="4" name="Slide Number Placeholder 3">
            <a:extLst>
              <a:ext uri="{FF2B5EF4-FFF2-40B4-BE49-F238E27FC236}">
                <a16:creationId xmlns:a16="http://schemas.microsoft.com/office/drawing/2014/main" id="{370A28E5-E392-5923-B09F-388A276CC2ED}"/>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02737407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6421</TotalTime>
  <Words>1374</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Introduction to Project</vt:lpstr>
      <vt:lpstr>Problem Formulation</vt:lpstr>
      <vt:lpstr>Problem Formulation</vt:lpstr>
      <vt:lpstr>Objectives of the Work</vt:lpstr>
      <vt:lpstr>Methodology used</vt:lpstr>
      <vt:lpstr>Methodology used</vt:lpstr>
      <vt:lpstr>Results and Outputs</vt:lpstr>
      <vt:lpstr>Predicting next day</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Aniket Mittal</cp:lastModifiedBy>
  <cp:revision>515</cp:revision>
  <dcterms:created xsi:type="dcterms:W3CDTF">2019-01-09T10:33:58Z</dcterms:created>
  <dcterms:modified xsi:type="dcterms:W3CDTF">2023-05-14T18:27:47Z</dcterms:modified>
</cp:coreProperties>
</file>