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36FB93-668D-4E1F-93AA-A543B8564EA5}"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IN"/>
        </a:p>
      </dgm:t>
    </dgm:pt>
    <dgm:pt modelId="{6EA96A91-7F58-4FF9-A398-7E40A93CE46C}">
      <dgm:prSet phldrT="[Text]"/>
      <dgm:spPr/>
      <dgm:t>
        <a:bodyPr/>
        <a:lstStyle/>
        <a:p>
          <a:r>
            <a:rPr lang="en-IN" dirty="0"/>
            <a:t>Arduino IDE</a:t>
          </a:r>
        </a:p>
      </dgm:t>
    </dgm:pt>
    <dgm:pt modelId="{F25E356A-09F1-4CC7-A6C1-8181F7901E77}" type="parTrans" cxnId="{7FFF2EA7-6CC4-41E8-BAEE-A8A2BF31B654}">
      <dgm:prSet/>
      <dgm:spPr/>
      <dgm:t>
        <a:bodyPr/>
        <a:lstStyle/>
        <a:p>
          <a:endParaRPr lang="en-IN"/>
        </a:p>
      </dgm:t>
    </dgm:pt>
    <dgm:pt modelId="{5BEA0366-B155-4CBF-B1D1-D517033D48AF}" type="sibTrans" cxnId="{7FFF2EA7-6CC4-41E8-BAEE-A8A2BF31B654}">
      <dgm:prSet/>
      <dgm:spPr/>
      <dgm:t>
        <a:bodyPr/>
        <a:lstStyle/>
        <a:p>
          <a:endParaRPr lang="en-IN"/>
        </a:p>
      </dgm:t>
    </dgm:pt>
    <dgm:pt modelId="{89569415-9924-4B84-9E83-1E2277E898D0}">
      <dgm:prSet phldrT="[Text]"/>
      <dgm:spPr/>
      <dgm:t>
        <a:bodyPr/>
        <a:lstStyle/>
        <a:p>
          <a:r>
            <a:rPr lang="en-IN" dirty="0"/>
            <a:t> used for Arduino programming and defining the functionalities of all the electronic components that we will be using</a:t>
          </a:r>
        </a:p>
      </dgm:t>
    </dgm:pt>
    <dgm:pt modelId="{F4A29D67-0F1E-4EBB-8BD2-8FCE2AA7CF9F}" type="parTrans" cxnId="{4E048B37-233C-4A7A-9FC0-F43B245DA9B8}">
      <dgm:prSet/>
      <dgm:spPr/>
      <dgm:t>
        <a:bodyPr/>
        <a:lstStyle/>
        <a:p>
          <a:endParaRPr lang="en-IN"/>
        </a:p>
      </dgm:t>
    </dgm:pt>
    <dgm:pt modelId="{E3C998CC-BB93-498B-8CF8-C7BB1EC831A7}" type="sibTrans" cxnId="{4E048B37-233C-4A7A-9FC0-F43B245DA9B8}">
      <dgm:prSet/>
      <dgm:spPr/>
      <dgm:t>
        <a:bodyPr/>
        <a:lstStyle/>
        <a:p>
          <a:endParaRPr lang="en-IN"/>
        </a:p>
      </dgm:t>
    </dgm:pt>
    <dgm:pt modelId="{E8F17C26-4DB9-46BB-95FA-6FF72EF6E72D}">
      <dgm:prSet phldrT="[Text]"/>
      <dgm:spPr/>
      <dgm:t>
        <a:bodyPr/>
        <a:lstStyle/>
        <a:p>
          <a:r>
            <a:rPr lang="en-IN" dirty="0" err="1"/>
            <a:t>PicsimLab</a:t>
          </a:r>
          <a:endParaRPr lang="en-IN" dirty="0"/>
        </a:p>
      </dgm:t>
    </dgm:pt>
    <dgm:pt modelId="{5CDABAE2-75BE-4CB7-AA9B-C16D66DCD5F2}" type="parTrans" cxnId="{79EF8A4B-3269-47C5-A764-3EF33D300D36}">
      <dgm:prSet/>
      <dgm:spPr/>
      <dgm:t>
        <a:bodyPr/>
        <a:lstStyle/>
        <a:p>
          <a:endParaRPr lang="en-IN"/>
        </a:p>
      </dgm:t>
    </dgm:pt>
    <dgm:pt modelId="{3A450010-F51E-4CF0-9B51-A05D293335ED}" type="sibTrans" cxnId="{79EF8A4B-3269-47C5-A764-3EF33D300D36}">
      <dgm:prSet/>
      <dgm:spPr/>
      <dgm:t>
        <a:bodyPr/>
        <a:lstStyle/>
        <a:p>
          <a:endParaRPr lang="en-IN"/>
        </a:p>
      </dgm:t>
    </dgm:pt>
    <dgm:pt modelId="{604E6A45-3CC9-4B1E-B790-2E02EEA8076E}">
      <dgm:prSet phldrT="[Text]"/>
      <dgm:spPr/>
      <dgm:t>
        <a:bodyPr/>
        <a:lstStyle/>
        <a:p>
          <a:r>
            <a:rPr lang="en-IN" dirty="0"/>
            <a:t>Used as an alternative for all the hardware components that we need</a:t>
          </a:r>
        </a:p>
      </dgm:t>
    </dgm:pt>
    <dgm:pt modelId="{BC0FDF74-7BB6-4C28-9C7B-D8A082A6837E}" type="parTrans" cxnId="{024A1A8B-0C14-4546-AF9E-7CBC05E2E1E0}">
      <dgm:prSet/>
      <dgm:spPr/>
      <dgm:t>
        <a:bodyPr/>
        <a:lstStyle/>
        <a:p>
          <a:endParaRPr lang="en-IN"/>
        </a:p>
      </dgm:t>
    </dgm:pt>
    <dgm:pt modelId="{EDA80D80-EDC2-40CB-A94D-97AF4B523C34}" type="sibTrans" cxnId="{024A1A8B-0C14-4546-AF9E-7CBC05E2E1E0}">
      <dgm:prSet/>
      <dgm:spPr/>
      <dgm:t>
        <a:bodyPr/>
        <a:lstStyle/>
        <a:p>
          <a:endParaRPr lang="en-IN"/>
        </a:p>
      </dgm:t>
    </dgm:pt>
    <dgm:pt modelId="{A1EF8E1B-F686-4238-A3B2-A33A9836FE91}">
      <dgm:prSet phldrT="[Text]"/>
      <dgm:spPr/>
      <dgm:t>
        <a:bodyPr/>
        <a:lstStyle/>
        <a:p>
          <a:r>
            <a:rPr lang="en-IN" dirty="0"/>
            <a:t>Blynk IOT App</a:t>
          </a:r>
        </a:p>
      </dgm:t>
    </dgm:pt>
    <dgm:pt modelId="{8D828CD2-5628-42F5-A98C-2D9A398856DE}" type="parTrans" cxnId="{B3E1B4CB-FF67-4B15-B4C8-6B430190EE39}">
      <dgm:prSet/>
      <dgm:spPr/>
      <dgm:t>
        <a:bodyPr/>
        <a:lstStyle/>
        <a:p>
          <a:endParaRPr lang="en-IN"/>
        </a:p>
      </dgm:t>
    </dgm:pt>
    <dgm:pt modelId="{53ED68D9-075F-4465-A666-D4B549E96DB0}" type="sibTrans" cxnId="{B3E1B4CB-FF67-4B15-B4C8-6B430190EE39}">
      <dgm:prSet/>
      <dgm:spPr/>
      <dgm:t>
        <a:bodyPr/>
        <a:lstStyle/>
        <a:p>
          <a:endParaRPr lang="en-IN"/>
        </a:p>
      </dgm:t>
    </dgm:pt>
    <dgm:pt modelId="{CA5C2644-570B-48C9-844B-BBD727AE6F84}">
      <dgm:prSet phldrT="[Text]"/>
      <dgm:spPr/>
      <dgm:t>
        <a:bodyPr/>
        <a:lstStyle/>
        <a:p>
          <a:r>
            <a:rPr lang="en-IN" dirty="0"/>
            <a:t>Used as a remote control for controlling the appliances remotely through our mobile phone</a:t>
          </a:r>
        </a:p>
      </dgm:t>
    </dgm:pt>
    <dgm:pt modelId="{26F0BEFB-8225-45B8-809D-F36D418945AC}" type="parTrans" cxnId="{EBEE1306-F4C1-488A-989A-8F7A3715D0DF}">
      <dgm:prSet/>
      <dgm:spPr/>
      <dgm:t>
        <a:bodyPr/>
        <a:lstStyle/>
        <a:p>
          <a:endParaRPr lang="en-IN"/>
        </a:p>
      </dgm:t>
    </dgm:pt>
    <dgm:pt modelId="{D606076C-6E7E-45CC-81AA-1F6FA57EDBD3}" type="sibTrans" cxnId="{EBEE1306-F4C1-488A-989A-8F7A3715D0DF}">
      <dgm:prSet/>
      <dgm:spPr/>
      <dgm:t>
        <a:bodyPr/>
        <a:lstStyle/>
        <a:p>
          <a:endParaRPr lang="en-IN"/>
        </a:p>
      </dgm:t>
    </dgm:pt>
    <dgm:pt modelId="{43E6B1BD-C54B-4686-9027-74DDF1C80096}" type="pres">
      <dgm:prSet presAssocID="{9136FB93-668D-4E1F-93AA-A543B8564EA5}" presName="Name0" presStyleCnt="0">
        <dgm:presLayoutVars>
          <dgm:chMax/>
          <dgm:chPref/>
          <dgm:dir/>
        </dgm:presLayoutVars>
      </dgm:prSet>
      <dgm:spPr/>
    </dgm:pt>
    <dgm:pt modelId="{A8E8BC87-07B8-44E4-9C42-2309BD044551}" type="pres">
      <dgm:prSet presAssocID="{6EA96A91-7F58-4FF9-A398-7E40A93CE46C}" presName="composite" presStyleCnt="0">
        <dgm:presLayoutVars>
          <dgm:chMax val="1"/>
          <dgm:chPref val="1"/>
        </dgm:presLayoutVars>
      </dgm:prSet>
      <dgm:spPr/>
    </dgm:pt>
    <dgm:pt modelId="{0A5D3389-0E38-4B9C-AF38-CC0BAA351566}" type="pres">
      <dgm:prSet presAssocID="{6EA96A91-7F58-4FF9-A398-7E40A93CE46C}" presName="Accent" presStyleLbl="trAlignAcc1" presStyleIdx="0" presStyleCnt="3" custScaleY="136754" custLinFactNeighborY="984">
        <dgm:presLayoutVars>
          <dgm:chMax val="0"/>
          <dgm:chPref val="0"/>
        </dgm:presLayoutVars>
      </dgm:prSet>
      <dgm:spPr/>
    </dgm:pt>
    <dgm:pt modelId="{F01AEB64-B3C9-4024-B5CF-E3DA3487E49E}" type="pres">
      <dgm:prSet presAssocID="{6EA96A91-7F58-4FF9-A398-7E40A93CE46C}" presName="Image" presStyleLbl="alignImgPlace1" presStyleIdx="0" presStyleCnt="3" custLinFactNeighborX="652" custLinFactNeighborY="-2923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pt>
    <dgm:pt modelId="{3EF30C12-40CC-4E7B-808E-92DCECD98D92}" type="pres">
      <dgm:prSet presAssocID="{6EA96A91-7F58-4FF9-A398-7E40A93CE46C}" presName="ChildComposite" presStyleCnt="0"/>
      <dgm:spPr/>
    </dgm:pt>
    <dgm:pt modelId="{3E109E79-265A-4E0C-84B9-28614475F33B}" type="pres">
      <dgm:prSet presAssocID="{6EA96A91-7F58-4FF9-A398-7E40A93CE46C}" presName="Child" presStyleLbl="node1" presStyleIdx="0" presStyleCnt="3" custScaleY="230371" custLinFactNeighborX="1304" custLinFactNeighborY="41346">
        <dgm:presLayoutVars>
          <dgm:chMax val="0"/>
          <dgm:chPref val="0"/>
          <dgm:bulletEnabled val="1"/>
        </dgm:presLayoutVars>
      </dgm:prSet>
      <dgm:spPr/>
    </dgm:pt>
    <dgm:pt modelId="{1826B2C7-3DF2-4F4B-A02A-C034A3DEB34B}" type="pres">
      <dgm:prSet presAssocID="{6EA96A91-7F58-4FF9-A398-7E40A93CE46C}" presName="Parent" presStyleLbl="revTx" presStyleIdx="0" presStyleCnt="3" custLinFactY="-27110" custLinFactNeighborX="977" custLinFactNeighborY="-100000">
        <dgm:presLayoutVars>
          <dgm:chMax val="1"/>
          <dgm:chPref val="0"/>
          <dgm:bulletEnabled val="1"/>
        </dgm:presLayoutVars>
      </dgm:prSet>
      <dgm:spPr/>
    </dgm:pt>
    <dgm:pt modelId="{E3C8EA5E-F511-41D4-8B63-27C836D21B68}" type="pres">
      <dgm:prSet presAssocID="{5BEA0366-B155-4CBF-B1D1-D517033D48AF}" presName="sibTrans" presStyleCnt="0"/>
      <dgm:spPr/>
    </dgm:pt>
    <dgm:pt modelId="{B06D4CEE-1C33-4BA3-8D91-081AFDC44B2A}" type="pres">
      <dgm:prSet presAssocID="{E8F17C26-4DB9-46BB-95FA-6FF72EF6E72D}" presName="composite" presStyleCnt="0">
        <dgm:presLayoutVars>
          <dgm:chMax val="1"/>
          <dgm:chPref val="1"/>
        </dgm:presLayoutVars>
      </dgm:prSet>
      <dgm:spPr/>
    </dgm:pt>
    <dgm:pt modelId="{1D2A67DD-E595-4890-9C05-F19F31F88614}" type="pres">
      <dgm:prSet presAssocID="{E8F17C26-4DB9-46BB-95FA-6FF72EF6E72D}" presName="Accent" presStyleLbl="trAlignAcc1" presStyleIdx="1" presStyleCnt="3" custScaleY="137448" custLinFactNeighborX="-1613" custLinFactNeighborY="22">
        <dgm:presLayoutVars>
          <dgm:chMax val="0"/>
          <dgm:chPref val="0"/>
        </dgm:presLayoutVars>
      </dgm:prSet>
      <dgm:spPr/>
    </dgm:pt>
    <dgm:pt modelId="{2E7A4B28-7493-4B3E-AFBF-0D52EFE2168A}" type="pres">
      <dgm:prSet presAssocID="{E8F17C26-4DB9-46BB-95FA-6FF72EF6E72D}" presName="Image" presStyleLbl="alignImgPlace1" presStyleIdx="1" presStyleCnt="3" custScaleY="99918" custLinFactNeighborX="-1792" custLinFactNeighborY="-29382">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dgm:spPr>
    </dgm:pt>
    <dgm:pt modelId="{984DEE9F-587D-4A13-961C-E7720C34DB14}" type="pres">
      <dgm:prSet presAssocID="{E8F17C26-4DB9-46BB-95FA-6FF72EF6E72D}" presName="ChildComposite" presStyleCnt="0"/>
      <dgm:spPr/>
    </dgm:pt>
    <dgm:pt modelId="{DC6660A3-279F-4A21-8A45-ECAA582BC8EA}" type="pres">
      <dgm:prSet presAssocID="{E8F17C26-4DB9-46BB-95FA-6FF72EF6E72D}" presName="Child" presStyleLbl="node1" presStyleIdx="1" presStyleCnt="3" custScaleY="228592" custLinFactNeighborX="-1792" custLinFactNeighborY="32258">
        <dgm:presLayoutVars>
          <dgm:chMax val="0"/>
          <dgm:chPref val="0"/>
          <dgm:bulletEnabled val="1"/>
        </dgm:presLayoutVars>
      </dgm:prSet>
      <dgm:spPr/>
    </dgm:pt>
    <dgm:pt modelId="{BA9AD4C0-29FF-492E-A26B-71E89C0AAE95}" type="pres">
      <dgm:prSet presAssocID="{E8F17C26-4DB9-46BB-95FA-6FF72EF6E72D}" presName="Parent" presStyleLbl="revTx" presStyleIdx="1" presStyleCnt="3" custLinFactY="-47048" custLinFactNeighborX="652" custLinFactNeighborY="-100000">
        <dgm:presLayoutVars>
          <dgm:chMax val="1"/>
          <dgm:chPref val="0"/>
          <dgm:bulletEnabled val="1"/>
        </dgm:presLayoutVars>
      </dgm:prSet>
      <dgm:spPr/>
    </dgm:pt>
    <dgm:pt modelId="{61A11791-F8F8-4665-BD16-5BCAC958C96D}" type="pres">
      <dgm:prSet presAssocID="{3A450010-F51E-4CF0-9B51-A05D293335ED}" presName="sibTrans" presStyleCnt="0"/>
      <dgm:spPr/>
    </dgm:pt>
    <dgm:pt modelId="{8D0B63CC-D767-43E1-B80E-B65388A99BC8}" type="pres">
      <dgm:prSet presAssocID="{A1EF8E1B-F686-4238-A3B2-A33A9836FE91}" presName="composite" presStyleCnt="0">
        <dgm:presLayoutVars>
          <dgm:chMax val="1"/>
          <dgm:chPref val="1"/>
        </dgm:presLayoutVars>
      </dgm:prSet>
      <dgm:spPr/>
    </dgm:pt>
    <dgm:pt modelId="{F7BBCB95-814C-4C21-A9B0-1BF462DD70A3}" type="pres">
      <dgm:prSet presAssocID="{A1EF8E1B-F686-4238-A3B2-A33A9836FE91}" presName="Accent" presStyleLbl="trAlignAcc1" presStyleIdx="2" presStyleCnt="3" custScaleY="140331" custLinFactNeighborX="-8122" custLinFactNeighborY="-249">
        <dgm:presLayoutVars>
          <dgm:chMax val="0"/>
          <dgm:chPref val="0"/>
        </dgm:presLayoutVars>
      </dgm:prSet>
      <dgm:spPr/>
    </dgm:pt>
    <dgm:pt modelId="{5C82488A-10E7-439B-B9AD-747FD657722A}" type="pres">
      <dgm:prSet presAssocID="{A1EF8E1B-F686-4238-A3B2-A33A9836FE91}" presName="Image" presStyleLbl="alignImgPlace1" presStyleIdx="2" presStyleCnt="3" custLinFactNeighborX="-7819" custLinFactNeighborY="-29844">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dgm:spPr>
    </dgm:pt>
    <dgm:pt modelId="{4A4ECDCD-5B13-4732-B6C6-A95AF14A8B0A}" type="pres">
      <dgm:prSet presAssocID="{A1EF8E1B-F686-4238-A3B2-A33A9836FE91}" presName="ChildComposite" presStyleCnt="0"/>
      <dgm:spPr/>
    </dgm:pt>
    <dgm:pt modelId="{1127B89C-C465-41AC-80E3-30990C175B42}" type="pres">
      <dgm:prSet presAssocID="{A1EF8E1B-F686-4238-A3B2-A33A9836FE91}" presName="Child" presStyleLbl="node1" presStyleIdx="2" presStyleCnt="3" custScaleY="213750" custLinFactNeighborX="-6191" custLinFactNeighborY="24927">
        <dgm:presLayoutVars>
          <dgm:chMax val="0"/>
          <dgm:chPref val="0"/>
          <dgm:bulletEnabled val="1"/>
        </dgm:presLayoutVars>
      </dgm:prSet>
      <dgm:spPr/>
    </dgm:pt>
    <dgm:pt modelId="{D6DE3BA0-2274-46A0-A643-963ABFC89942}" type="pres">
      <dgm:prSet presAssocID="{A1EF8E1B-F686-4238-A3B2-A33A9836FE91}" presName="Parent" presStyleLbl="revTx" presStyleIdx="2" presStyleCnt="3" custLinFactY="-27110" custLinFactNeighborX="-8146" custLinFactNeighborY="-100000">
        <dgm:presLayoutVars>
          <dgm:chMax val="1"/>
          <dgm:chPref val="0"/>
          <dgm:bulletEnabled val="1"/>
        </dgm:presLayoutVars>
      </dgm:prSet>
      <dgm:spPr/>
    </dgm:pt>
  </dgm:ptLst>
  <dgm:cxnLst>
    <dgm:cxn modelId="{EBEE1306-F4C1-488A-989A-8F7A3715D0DF}" srcId="{A1EF8E1B-F686-4238-A3B2-A33A9836FE91}" destId="{CA5C2644-570B-48C9-844B-BBD727AE6F84}" srcOrd="0" destOrd="0" parTransId="{26F0BEFB-8225-45B8-809D-F36D418945AC}" sibTransId="{D606076C-6E7E-45CC-81AA-1F6FA57EDBD3}"/>
    <dgm:cxn modelId="{C8C4741D-24B1-41E2-8F86-7A05310A41DF}" type="presOf" srcId="{89569415-9924-4B84-9E83-1E2277E898D0}" destId="{3E109E79-265A-4E0C-84B9-28614475F33B}" srcOrd="0" destOrd="0" presId="urn:microsoft.com/office/officeart/2008/layout/CaptionedPictures"/>
    <dgm:cxn modelId="{4E048B37-233C-4A7A-9FC0-F43B245DA9B8}" srcId="{6EA96A91-7F58-4FF9-A398-7E40A93CE46C}" destId="{89569415-9924-4B84-9E83-1E2277E898D0}" srcOrd="0" destOrd="0" parTransId="{F4A29D67-0F1E-4EBB-8BD2-8FCE2AA7CF9F}" sibTransId="{E3C998CC-BB93-498B-8CF8-C7BB1EC831A7}"/>
    <dgm:cxn modelId="{B07D715D-7603-4DF5-9B4B-68C1FA268EFC}" type="presOf" srcId="{E8F17C26-4DB9-46BB-95FA-6FF72EF6E72D}" destId="{BA9AD4C0-29FF-492E-A26B-71E89C0AAE95}" srcOrd="0" destOrd="0" presId="urn:microsoft.com/office/officeart/2008/layout/CaptionedPictures"/>
    <dgm:cxn modelId="{E8D0A15F-AA74-4DE6-A216-7E392FCDEF36}" type="presOf" srcId="{CA5C2644-570B-48C9-844B-BBD727AE6F84}" destId="{1127B89C-C465-41AC-80E3-30990C175B42}" srcOrd="0" destOrd="0" presId="urn:microsoft.com/office/officeart/2008/layout/CaptionedPictures"/>
    <dgm:cxn modelId="{79EF8A4B-3269-47C5-A764-3EF33D300D36}" srcId="{9136FB93-668D-4E1F-93AA-A543B8564EA5}" destId="{E8F17C26-4DB9-46BB-95FA-6FF72EF6E72D}" srcOrd="1" destOrd="0" parTransId="{5CDABAE2-75BE-4CB7-AA9B-C16D66DCD5F2}" sibTransId="{3A450010-F51E-4CF0-9B51-A05D293335ED}"/>
    <dgm:cxn modelId="{024A1A8B-0C14-4546-AF9E-7CBC05E2E1E0}" srcId="{E8F17C26-4DB9-46BB-95FA-6FF72EF6E72D}" destId="{604E6A45-3CC9-4B1E-B790-2E02EEA8076E}" srcOrd="0" destOrd="0" parTransId="{BC0FDF74-7BB6-4C28-9C7B-D8A082A6837E}" sibTransId="{EDA80D80-EDC2-40CB-A94D-97AF4B523C34}"/>
    <dgm:cxn modelId="{0F174C94-625E-4CAE-8128-7A5171C06008}" type="presOf" srcId="{A1EF8E1B-F686-4238-A3B2-A33A9836FE91}" destId="{D6DE3BA0-2274-46A0-A643-963ABFC89942}" srcOrd="0" destOrd="0" presId="urn:microsoft.com/office/officeart/2008/layout/CaptionedPictures"/>
    <dgm:cxn modelId="{7FFF2EA7-6CC4-41E8-BAEE-A8A2BF31B654}" srcId="{9136FB93-668D-4E1F-93AA-A543B8564EA5}" destId="{6EA96A91-7F58-4FF9-A398-7E40A93CE46C}" srcOrd="0" destOrd="0" parTransId="{F25E356A-09F1-4CC7-A6C1-8181F7901E77}" sibTransId="{5BEA0366-B155-4CBF-B1D1-D517033D48AF}"/>
    <dgm:cxn modelId="{793D9AB1-708E-48CB-A355-4C9F4425A90D}" type="presOf" srcId="{604E6A45-3CC9-4B1E-B790-2E02EEA8076E}" destId="{DC6660A3-279F-4A21-8A45-ECAA582BC8EA}" srcOrd="0" destOrd="0" presId="urn:microsoft.com/office/officeart/2008/layout/CaptionedPictures"/>
    <dgm:cxn modelId="{C0ADA8C4-5A10-4868-80E0-E3D1D67FE656}" type="presOf" srcId="{6EA96A91-7F58-4FF9-A398-7E40A93CE46C}" destId="{1826B2C7-3DF2-4F4B-A02A-C034A3DEB34B}" srcOrd="0" destOrd="0" presId="urn:microsoft.com/office/officeart/2008/layout/CaptionedPictures"/>
    <dgm:cxn modelId="{B3E1B4CB-FF67-4B15-B4C8-6B430190EE39}" srcId="{9136FB93-668D-4E1F-93AA-A543B8564EA5}" destId="{A1EF8E1B-F686-4238-A3B2-A33A9836FE91}" srcOrd="2" destOrd="0" parTransId="{8D828CD2-5628-42F5-A98C-2D9A398856DE}" sibTransId="{53ED68D9-075F-4465-A666-D4B549E96DB0}"/>
    <dgm:cxn modelId="{ED50E9D6-D9EC-424E-BD72-3E1A5443FDD7}" type="presOf" srcId="{9136FB93-668D-4E1F-93AA-A543B8564EA5}" destId="{43E6B1BD-C54B-4686-9027-74DDF1C80096}" srcOrd="0" destOrd="0" presId="urn:microsoft.com/office/officeart/2008/layout/CaptionedPictures"/>
    <dgm:cxn modelId="{DA16882C-3F45-448D-BD40-87B67E33F6F8}" type="presParOf" srcId="{43E6B1BD-C54B-4686-9027-74DDF1C80096}" destId="{A8E8BC87-07B8-44E4-9C42-2309BD044551}" srcOrd="0" destOrd="0" presId="urn:microsoft.com/office/officeart/2008/layout/CaptionedPictures"/>
    <dgm:cxn modelId="{172CD540-4DC3-4113-8A23-37F0DB0421D2}" type="presParOf" srcId="{A8E8BC87-07B8-44E4-9C42-2309BD044551}" destId="{0A5D3389-0E38-4B9C-AF38-CC0BAA351566}" srcOrd="0" destOrd="0" presId="urn:microsoft.com/office/officeart/2008/layout/CaptionedPictures"/>
    <dgm:cxn modelId="{B9F4B038-1682-4942-84C9-CFC142C0D2C0}" type="presParOf" srcId="{A8E8BC87-07B8-44E4-9C42-2309BD044551}" destId="{F01AEB64-B3C9-4024-B5CF-E3DA3487E49E}" srcOrd="1" destOrd="0" presId="urn:microsoft.com/office/officeart/2008/layout/CaptionedPictures"/>
    <dgm:cxn modelId="{507E8EDA-42A2-4604-A8D0-97E2D156AE80}" type="presParOf" srcId="{A8E8BC87-07B8-44E4-9C42-2309BD044551}" destId="{3EF30C12-40CC-4E7B-808E-92DCECD98D92}" srcOrd="2" destOrd="0" presId="urn:microsoft.com/office/officeart/2008/layout/CaptionedPictures"/>
    <dgm:cxn modelId="{1413FDCF-C82A-4763-9ABB-7C1BC18FA555}" type="presParOf" srcId="{3EF30C12-40CC-4E7B-808E-92DCECD98D92}" destId="{3E109E79-265A-4E0C-84B9-28614475F33B}" srcOrd="0" destOrd="0" presId="urn:microsoft.com/office/officeart/2008/layout/CaptionedPictures"/>
    <dgm:cxn modelId="{99A17D5C-BBDE-44C9-99E8-F07529CC0227}" type="presParOf" srcId="{3EF30C12-40CC-4E7B-808E-92DCECD98D92}" destId="{1826B2C7-3DF2-4F4B-A02A-C034A3DEB34B}" srcOrd="1" destOrd="0" presId="urn:microsoft.com/office/officeart/2008/layout/CaptionedPictures"/>
    <dgm:cxn modelId="{7E57E1B3-42F4-497D-86E1-7A2E3393AA4C}" type="presParOf" srcId="{43E6B1BD-C54B-4686-9027-74DDF1C80096}" destId="{E3C8EA5E-F511-41D4-8B63-27C836D21B68}" srcOrd="1" destOrd="0" presId="urn:microsoft.com/office/officeart/2008/layout/CaptionedPictures"/>
    <dgm:cxn modelId="{9DBD82FB-6F2F-4215-8D79-FFCA433917AB}" type="presParOf" srcId="{43E6B1BD-C54B-4686-9027-74DDF1C80096}" destId="{B06D4CEE-1C33-4BA3-8D91-081AFDC44B2A}" srcOrd="2" destOrd="0" presId="urn:microsoft.com/office/officeart/2008/layout/CaptionedPictures"/>
    <dgm:cxn modelId="{7B8B880D-EF83-4F33-88DD-4F3AAA82D274}" type="presParOf" srcId="{B06D4CEE-1C33-4BA3-8D91-081AFDC44B2A}" destId="{1D2A67DD-E595-4890-9C05-F19F31F88614}" srcOrd="0" destOrd="0" presId="urn:microsoft.com/office/officeart/2008/layout/CaptionedPictures"/>
    <dgm:cxn modelId="{9DF9C034-3A69-4BD1-856E-897D43B5314C}" type="presParOf" srcId="{B06D4CEE-1C33-4BA3-8D91-081AFDC44B2A}" destId="{2E7A4B28-7493-4B3E-AFBF-0D52EFE2168A}" srcOrd="1" destOrd="0" presId="urn:microsoft.com/office/officeart/2008/layout/CaptionedPictures"/>
    <dgm:cxn modelId="{644EFBCF-57BE-4364-AE5D-63CD034BC060}" type="presParOf" srcId="{B06D4CEE-1C33-4BA3-8D91-081AFDC44B2A}" destId="{984DEE9F-587D-4A13-961C-E7720C34DB14}" srcOrd="2" destOrd="0" presId="urn:microsoft.com/office/officeart/2008/layout/CaptionedPictures"/>
    <dgm:cxn modelId="{02627270-8EA1-4C6B-845F-44BFEC319D5E}" type="presParOf" srcId="{984DEE9F-587D-4A13-961C-E7720C34DB14}" destId="{DC6660A3-279F-4A21-8A45-ECAA582BC8EA}" srcOrd="0" destOrd="0" presId="urn:microsoft.com/office/officeart/2008/layout/CaptionedPictures"/>
    <dgm:cxn modelId="{C42D90FA-A1E2-4DB6-A0AC-4C24A5847742}" type="presParOf" srcId="{984DEE9F-587D-4A13-961C-E7720C34DB14}" destId="{BA9AD4C0-29FF-492E-A26B-71E89C0AAE95}" srcOrd="1" destOrd="0" presId="urn:microsoft.com/office/officeart/2008/layout/CaptionedPictures"/>
    <dgm:cxn modelId="{CAB97EF3-252E-46EB-A2B3-56557BBD49EA}" type="presParOf" srcId="{43E6B1BD-C54B-4686-9027-74DDF1C80096}" destId="{61A11791-F8F8-4665-BD16-5BCAC958C96D}" srcOrd="3" destOrd="0" presId="urn:microsoft.com/office/officeart/2008/layout/CaptionedPictures"/>
    <dgm:cxn modelId="{E77D7C37-87C7-4C77-986D-9B28DB1B7C33}" type="presParOf" srcId="{43E6B1BD-C54B-4686-9027-74DDF1C80096}" destId="{8D0B63CC-D767-43E1-B80E-B65388A99BC8}" srcOrd="4" destOrd="0" presId="urn:microsoft.com/office/officeart/2008/layout/CaptionedPictures"/>
    <dgm:cxn modelId="{4E1D3933-908F-4132-AC64-80887732BF3B}" type="presParOf" srcId="{8D0B63CC-D767-43E1-B80E-B65388A99BC8}" destId="{F7BBCB95-814C-4C21-A9B0-1BF462DD70A3}" srcOrd="0" destOrd="0" presId="urn:microsoft.com/office/officeart/2008/layout/CaptionedPictures"/>
    <dgm:cxn modelId="{6E5E755D-D84B-4429-B35C-B5F4791F8C03}" type="presParOf" srcId="{8D0B63CC-D767-43E1-B80E-B65388A99BC8}" destId="{5C82488A-10E7-439B-B9AD-747FD657722A}" srcOrd="1" destOrd="0" presId="urn:microsoft.com/office/officeart/2008/layout/CaptionedPictures"/>
    <dgm:cxn modelId="{887595D1-CF5A-4FCA-817A-E8431BA7BDB9}" type="presParOf" srcId="{8D0B63CC-D767-43E1-B80E-B65388A99BC8}" destId="{4A4ECDCD-5B13-4732-B6C6-A95AF14A8B0A}" srcOrd="2" destOrd="0" presId="urn:microsoft.com/office/officeart/2008/layout/CaptionedPictures"/>
    <dgm:cxn modelId="{CE79ED4B-CE18-4C25-9E51-7A8120BF937C}" type="presParOf" srcId="{4A4ECDCD-5B13-4732-B6C6-A95AF14A8B0A}" destId="{1127B89C-C465-41AC-80E3-30990C175B42}" srcOrd="0" destOrd="0" presId="urn:microsoft.com/office/officeart/2008/layout/CaptionedPictures"/>
    <dgm:cxn modelId="{C792C697-AFEE-4422-B01B-BB942EF6B8EB}" type="presParOf" srcId="{4A4ECDCD-5B13-4732-B6C6-A95AF14A8B0A}" destId="{D6DE3BA0-2274-46A0-A643-963ABFC89942}"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D3389-0E38-4B9C-AF38-CC0BAA351566}">
      <dsp:nvSpPr>
        <dsp:cNvPr id="0" name=""/>
        <dsp:cNvSpPr/>
      </dsp:nvSpPr>
      <dsp:spPr>
        <a:xfrm>
          <a:off x="3081" y="184124"/>
          <a:ext cx="3464722" cy="557429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01AEB64-B3C9-4024-B5CF-E3DA3487E49E}">
      <dsp:nvSpPr>
        <dsp:cNvPr id="0" name=""/>
        <dsp:cNvSpPr/>
      </dsp:nvSpPr>
      <dsp:spPr>
        <a:xfrm>
          <a:off x="196648" y="281474"/>
          <a:ext cx="3118250" cy="264949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109E79-265A-4E0C-84B9-28614475F33B}">
      <dsp:nvSpPr>
        <dsp:cNvPr id="0" name=""/>
        <dsp:cNvSpPr/>
      </dsp:nvSpPr>
      <dsp:spPr>
        <a:xfrm>
          <a:off x="216979" y="3744264"/>
          <a:ext cx="3118250" cy="15962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 used for Arduino programming and defining the functionalities of all the electronic components that we will be using</a:t>
          </a:r>
        </a:p>
      </dsp:txBody>
      <dsp:txXfrm>
        <a:off x="216979" y="3744264"/>
        <a:ext cx="3118250" cy="1596268"/>
      </dsp:txXfrm>
    </dsp:sp>
    <dsp:sp modelId="{1826B2C7-3DF2-4F4B-A02A-C034A3DEB34B}">
      <dsp:nvSpPr>
        <dsp:cNvPr id="0" name=""/>
        <dsp:cNvSpPr/>
      </dsp:nvSpPr>
      <dsp:spPr>
        <a:xfrm>
          <a:off x="206783" y="2983643"/>
          <a:ext cx="3118250" cy="407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Arduino IDE</a:t>
          </a:r>
        </a:p>
      </dsp:txBody>
      <dsp:txXfrm>
        <a:off x="206783" y="2983643"/>
        <a:ext cx="3118250" cy="407647"/>
      </dsp:txXfrm>
    </dsp:sp>
    <dsp:sp modelId="{1D2A67DD-E595-4890-9C05-F19F31F88614}">
      <dsp:nvSpPr>
        <dsp:cNvPr id="0" name=""/>
        <dsp:cNvSpPr/>
      </dsp:nvSpPr>
      <dsp:spPr>
        <a:xfrm>
          <a:off x="4251872" y="130767"/>
          <a:ext cx="3464722" cy="5602578"/>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7A4B28-7493-4B3E-AFBF-0D52EFE2168A}">
      <dsp:nvSpPr>
        <dsp:cNvPr id="0" name=""/>
        <dsp:cNvSpPr/>
      </dsp:nvSpPr>
      <dsp:spPr>
        <a:xfrm>
          <a:off x="4425115" y="278745"/>
          <a:ext cx="3118250" cy="264732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6660A3-279F-4A21-8A45-ECAA582BC8EA}">
      <dsp:nvSpPr>
        <dsp:cNvPr id="0" name=""/>
        <dsp:cNvSpPr/>
      </dsp:nvSpPr>
      <dsp:spPr>
        <a:xfrm>
          <a:off x="4425115" y="3687455"/>
          <a:ext cx="3118250" cy="15839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Used as an alternative for all the hardware components that we need</a:t>
          </a:r>
        </a:p>
      </dsp:txBody>
      <dsp:txXfrm>
        <a:off x="4425115" y="3687455"/>
        <a:ext cx="3118250" cy="1583941"/>
      </dsp:txXfrm>
    </dsp:sp>
    <dsp:sp modelId="{BA9AD4C0-29FF-492E-A26B-71E89C0AAE95}">
      <dsp:nvSpPr>
        <dsp:cNvPr id="0" name=""/>
        <dsp:cNvSpPr/>
      </dsp:nvSpPr>
      <dsp:spPr>
        <a:xfrm>
          <a:off x="4501325" y="2902367"/>
          <a:ext cx="3118250" cy="407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err="1"/>
            <a:t>PicsimLab</a:t>
          </a:r>
          <a:endParaRPr lang="en-IN" sz="2000" kern="1200" dirty="0"/>
        </a:p>
      </dsp:txBody>
      <dsp:txXfrm>
        <a:off x="4501325" y="2902367"/>
        <a:ext cx="3118250" cy="407647"/>
      </dsp:txXfrm>
    </dsp:sp>
    <dsp:sp modelId="{F7BBCB95-814C-4C21-A9B0-1BF462DD70A3}">
      <dsp:nvSpPr>
        <dsp:cNvPr id="0" name=""/>
        <dsp:cNvSpPr/>
      </dsp:nvSpPr>
      <dsp:spPr>
        <a:xfrm>
          <a:off x="8331030" y="60963"/>
          <a:ext cx="3464722" cy="572009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82488A-10E7-439B-B9AD-747FD657722A}">
      <dsp:nvSpPr>
        <dsp:cNvPr id="0" name=""/>
        <dsp:cNvSpPr/>
      </dsp:nvSpPr>
      <dsp:spPr>
        <a:xfrm>
          <a:off x="8541855" y="265418"/>
          <a:ext cx="3118250" cy="264949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27B89C-C465-41AC-80E3-30990C175B42}">
      <dsp:nvSpPr>
        <dsp:cNvPr id="0" name=""/>
        <dsp:cNvSpPr/>
      </dsp:nvSpPr>
      <dsp:spPr>
        <a:xfrm>
          <a:off x="8592620" y="3694856"/>
          <a:ext cx="3118250" cy="148109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Used as a remote control for controlling the appliances remotely through our mobile phone</a:t>
          </a:r>
        </a:p>
      </dsp:txBody>
      <dsp:txXfrm>
        <a:off x="8592620" y="3694856"/>
        <a:ext cx="3118250" cy="1481099"/>
      </dsp:txXfrm>
    </dsp:sp>
    <dsp:sp modelId="{D6DE3BA0-2274-46A0-A643-963ABFC89942}">
      <dsp:nvSpPr>
        <dsp:cNvPr id="0" name=""/>
        <dsp:cNvSpPr/>
      </dsp:nvSpPr>
      <dsp:spPr>
        <a:xfrm>
          <a:off x="8531659" y="2990420"/>
          <a:ext cx="3118250" cy="407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Blynk IOT App</a:t>
          </a:r>
        </a:p>
      </dsp:txBody>
      <dsp:txXfrm>
        <a:off x="8531659" y="2990420"/>
        <a:ext cx="3118250" cy="407647"/>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1C5F-D3CF-E278-5972-A7D5F6E31B32}"/>
              </a:ext>
            </a:extLst>
          </p:cNvPr>
          <p:cNvSpPr>
            <a:spLocks noGrp="1"/>
          </p:cNvSpPr>
          <p:nvPr>
            <p:ph type="ctrTitle"/>
          </p:nvPr>
        </p:nvSpPr>
        <p:spPr/>
        <p:txBody>
          <a:bodyPr>
            <a:normAutofit/>
          </a:bodyPr>
          <a:lstStyle/>
          <a:p>
            <a:pPr algn="ctr"/>
            <a:r>
              <a:rPr lang="en-IN" sz="6000" b="1" dirty="0"/>
              <a:t>HOME AUTOMATION</a:t>
            </a:r>
          </a:p>
        </p:txBody>
      </p:sp>
      <p:sp>
        <p:nvSpPr>
          <p:cNvPr id="3" name="Subtitle 2">
            <a:extLst>
              <a:ext uri="{FF2B5EF4-FFF2-40B4-BE49-F238E27FC236}">
                <a16:creationId xmlns:a16="http://schemas.microsoft.com/office/drawing/2014/main" id="{C4D9CF3C-70D7-D7EB-0F2D-DA53FA8DE036}"/>
              </a:ext>
            </a:extLst>
          </p:cNvPr>
          <p:cNvSpPr>
            <a:spLocks noGrp="1"/>
          </p:cNvSpPr>
          <p:nvPr>
            <p:ph type="subTitle" idx="1"/>
          </p:nvPr>
        </p:nvSpPr>
        <p:spPr>
          <a:xfrm>
            <a:off x="1957704" y="4907756"/>
            <a:ext cx="8791575" cy="1655762"/>
          </a:xfrm>
        </p:spPr>
        <p:txBody>
          <a:bodyPr/>
          <a:lstStyle/>
          <a:p>
            <a:pPr algn="r"/>
            <a:r>
              <a:rPr lang="en-IN" dirty="0"/>
              <a:t>By</a:t>
            </a:r>
          </a:p>
          <a:p>
            <a:pPr algn="r"/>
            <a:r>
              <a:rPr lang="en-IN" dirty="0"/>
              <a:t>Aniket </a:t>
            </a:r>
            <a:r>
              <a:rPr lang="en-IN" dirty="0" err="1"/>
              <a:t>gourshete</a:t>
            </a:r>
            <a:endParaRPr lang="en-IN" dirty="0"/>
          </a:p>
        </p:txBody>
      </p:sp>
    </p:spTree>
    <p:extLst>
      <p:ext uri="{BB962C8B-B14F-4D97-AF65-F5344CB8AC3E}">
        <p14:creationId xmlns:p14="http://schemas.microsoft.com/office/powerpoint/2010/main" val="196496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DDC9-FB04-F4E7-11DA-56E10FF964C4}"/>
              </a:ext>
            </a:extLst>
          </p:cNvPr>
          <p:cNvSpPr>
            <a:spLocks noGrp="1"/>
          </p:cNvSpPr>
          <p:nvPr>
            <p:ph type="title"/>
          </p:nvPr>
        </p:nvSpPr>
        <p:spPr/>
        <p:txBody>
          <a:bodyPr/>
          <a:lstStyle/>
          <a:p>
            <a:r>
              <a:rPr lang="en-IN" b="1" dirty="0"/>
              <a:t>Project implementation</a:t>
            </a:r>
          </a:p>
        </p:txBody>
      </p:sp>
      <p:sp>
        <p:nvSpPr>
          <p:cNvPr id="3" name="Content Placeholder 2">
            <a:extLst>
              <a:ext uri="{FF2B5EF4-FFF2-40B4-BE49-F238E27FC236}">
                <a16:creationId xmlns:a16="http://schemas.microsoft.com/office/drawing/2014/main" id="{8285559F-C1CC-EF6B-2A97-81E58AEA7F5E}"/>
              </a:ext>
            </a:extLst>
          </p:cNvPr>
          <p:cNvSpPr>
            <a:spLocks noGrp="1"/>
          </p:cNvSpPr>
          <p:nvPr>
            <p:ph idx="1"/>
          </p:nvPr>
        </p:nvSpPr>
        <p:spPr>
          <a:xfrm>
            <a:off x="1141412" y="2249486"/>
            <a:ext cx="9905999" cy="4506913"/>
          </a:xfrm>
        </p:spPr>
        <p:txBody>
          <a:bodyPr>
            <a:normAutofit fontScale="85000" lnSpcReduction="20000"/>
          </a:bodyPr>
          <a:lstStyle/>
          <a:p>
            <a:pPr marL="0" indent="0">
              <a:buNone/>
            </a:pPr>
            <a:r>
              <a:rPr lang="en-IN" dirty="0"/>
              <a:t>There are 3 devices that we will be automating. For every device we need to do coding to define smooth functioning, make connections, integrating the device to mobile app, collecting the data and displaying the final output on the lcd and mobile app.</a:t>
            </a:r>
          </a:p>
          <a:p>
            <a:pPr marL="0" indent="0">
              <a:buNone/>
            </a:pPr>
            <a:endParaRPr lang="en-IN" dirty="0"/>
          </a:p>
          <a:p>
            <a:pPr marL="0" indent="0">
              <a:buNone/>
            </a:pPr>
            <a:r>
              <a:rPr lang="en-IN" dirty="0" err="1"/>
              <a:t>Picsimlab</a:t>
            </a:r>
            <a:r>
              <a:rPr lang="en-IN" dirty="0"/>
              <a:t> is a software that provides all the necessary devices for our project,</a:t>
            </a:r>
          </a:p>
          <a:p>
            <a:pPr marL="0" indent="0">
              <a:buNone/>
            </a:pPr>
            <a:r>
              <a:rPr lang="en-IN" dirty="0"/>
              <a:t>We will be using simulations to get our automation system working.</a:t>
            </a:r>
          </a:p>
          <a:p>
            <a:pPr marL="0" indent="0">
              <a:buNone/>
            </a:pPr>
            <a:r>
              <a:rPr lang="en-IN" dirty="0"/>
              <a:t>The 3 utilities that we’ll automate are:</a:t>
            </a:r>
          </a:p>
          <a:p>
            <a:pPr marL="0" indent="0">
              <a:buNone/>
            </a:pPr>
            <a:r>
              <a:rPr lang="en-IN" dirty="0"/>
              <a:t>1.Garden lights</a:t>
            </a:r>
          </a:p>
          <a:p>
            <a:pPr marL="0" indent="0">
              <a:buNone/>
            </a:pPr>
            <a:r>
              <a:rPr lang="en-IN" dirty="0"/>
              <a:t>2.Temperature system (cooler and heater)</a:t>
            </a:r>
          </a:p>
          <a:p>
            <a:pPr marL="0" indent="0">
              <a:buNone/>
            </a:pPr>
            <a:r>
              <a:rPr lang="en-IN" dirty="0"/>
              <a:t>3.Serial Tank</a:t>
            </a:r>
          </a:p>
          <a:p>
            <a:pPr marL="0" indent="0">
              <a:buNone/>
            </a:pPr>
            <a:r>
              <a:rPr lang="en-IN" dirty="0"/>
              <a:t> </a:t>
            </a:r>
          </a:p>
        </p:txBody>
      </p:sp>
    </p:spTree>
    <p:extLst>
      <p:ext uri="{BB962C8B-B14F-4D97-AF65-F5344CB8AC3E}">
        <p14:creationId xmlns:p14="http://schemas.microsoft.com/office/powerpoint/2010/main" val="201124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C635-1A90-38AC-A82F-43CA20F18B7A}"/>
              </a:ext>
            </a:extLst>
          </p:cNvPr>
          <p:cNvSpPr>
            <a:spLocks noGrp="1"/>
          </p:cNvSpPr>
          <p:nvPr>
            <p:ph type="title"/>
          </p:nvPr>
        </p:nvSpPr>
        <p:spPr/>
        <p:txBody>
          <a:bodyPr/>
          <a:lstStyle/>
          <a:p>
            <a:r>
              <a:rPr lang="en-IN" b="1" dirty="0"/>
              <a:t>Garden lights</a:t>
            </a:r>
          </a:p>
        </p:txBody>
      </p:sp>
      <p:sp>
        <p:nvSpPr>
          <p:cNvPr id="3" name="Content Placeholder 2">
            <a:extLst>
              <a:ext uri="{FF2B5EF4-FFF2-40B4-BE49-F238E27FC236}">
                <a16:creationId xmlns:a16="http://schemas.microsoft.com/office/drawing/2014/main" id="{EF7FCD87-D609-40F5-2F4F-517428F4B3DB}"/>
              </a:ext>
            </a:extLst>
          </p:cNvPr>
          <p:cNvSpPr>
            <a:spLocks noGrp="1"/>
          </p:cNvSpPr>
          <p:nvPr>
            <p:ph idx="1"/>
          </p:nvPr>
        </p:nvSpPr>
        <p:spPr>
          <a:xfrm>
            <a:off x="1141413" y="1676400"/>
            <a:ext cx="8571548" cy="4378960"/>
          </a:xfrm>
        </p:spPr>
        <p:txBody>
          <a:bodyPr/>
          <a:lstStyle/>
          <a:p>
            <a:r>
              <a:rPr lang="en-IN" sz="2600" u="sng" dirty="0"/>
              <a:t>Components used</a:t>
            </a:r>
            <a:r>
              <a:rPr lang="en-IN" sz="2600" dirty="0"/>
              <a:t> – LDR Sensor, LEDs</a:t>
            </a:r>
          </a:p>
          <a:p>
            <a:pPr marL="0" indent="0" fontAlgn="base">
              <a:buNone/>
            </a:pPr>
            <a:r>
              <a:rPr lang="en-IN" sz="2200" dirty="0"/>
              <a:t>1.Light Dependant Resistor - </a:t>
            </a:r>
            <a:r>
              <a:rPr lang="en-US" sz="1600" b="0" i="0" dirty="0">
                <a:effectLst/>
              </a:rPr>
              <a:t>A </a:t>
            </a:r>
            <a:r>
              <a:rPr lang="en-US" sz="1600" b="1" i="0" dirty="0">
                <a:effectLst/>
              </a:rPr>
              <a:t>light-dependent resistor</a:t>
            </a:r>
            <a:r>
              <a:rPr lang="en-US" sz="1600" b="0" i="0" dirty="0">
                <a:effectLst/>
              </a:rPr>
              <a:t>, alternatively called an </a:t>
            </a:r>
            <a:r>
              <a:rPr lang="en-US" sz="1600" b="1" i="0" dirty="0">
                <a:effectLst/>
              </a:rPr>
              <a:t>LDR</a:t>
            </a:r>
            <a:r>
              <a:rPr lang="en-US" sz="1600" b="0" i="0" dirty="0">
                <a:effectLst/>
              </a:rPr>
              <a:t>, </a:t>
            </a:r>
            <a:r>
              <a:rPr lang="en-US" sz="1600" b="1" i="0" dirty="0">
                <a:effectLst/>
              </a:rPr>
              <a:t>photoresistor</a:t>
            </a:r>
            <a:r>
              <a:rPr lang="en-US" sz="1600" b="0" i="0" dirty="0">
                <a:effectLst/>
              </a:rPr>
              <a:t>, </a:t>
            </a:r>
            <a:r>
              <a:rPr lang="en-US" sz="1600" b="1" i="0" dirty="0">
                <a:effectLst/>
              </a:rPr>
              <a:t>photoconductor</a:t>
            </a:r>
            <a:r>
              <a:rPr lang="en-US" sz="1600" b="0" i="0" dirty="0">
                <a:effectLst/>
              </a:rPr>
              <a:t>, or </a:t>
            </a:r>
            <a:r>
              <a:rPr lang="en-US" sz="1600" b="0" i="1" dirty="0">
                <a:effectLst/>
              </a:rPr>
              <a:t>photocell</a:t>
            </a:r>
            <a:r>
              <a:rPr lang="en-US" sz="1600" b="0" i="0" dirty="0">
                <a:effectLst/>
              </a:rPr>
              <a:t>, is a variable resistor whose value decreases with increasing incident light intensity. An LDR is made of a high-resistance semiconductor. If light falling on the device is of high enough frequency, photons absorbed by the semiconductor give bound electrons enough energy to jump into the conduction band. The resulting free electron (and its hole partner) conduct electricity, thereby lowering resistance.</a:t>
            </a:r>
          </a:p>
          <a:p>
            <a:pPr marL="0" indent="0">
              <a:buNone/>
            </a:pPr>
            <a:r>
              <a:rPr lang="en-IN" sz="2200" dirty="0"/>
              <a:t>2. Light Emitting Diodes - </a:t>
            </a:r>
            <a:r>
              <a:rPr lang="en-US" sz="1600" b="0" i="0" dirty="0">
                <a:effectLst/>
              </a:rPr>
              <a:t>A </a:t>
            </a:r>
            <a:r>
              <a:rPr lang="en-US" sz="1600" b="1" i="0" dirty="0">
                <a:effectLst/>
              </a:rPr>
              <a:t>light-emitting diode</a:t>
            </a:r>
            <a:r>
              <a:rPr lang="en-US" sz="1600" b="0" i="0" dirty="0">
                <a:effectLst/>
              </a:rPr>
              <a:t> (</a:t>
            </a:r>
            <a:r>
              <a:rPr lang="en-US" sz="1600" b="1" i="0" dirty="0">
                <a:effectLst/>
              </a:rPr>
              <a:t>LED</a:t>
            </a:r>
            <a:r>
              <a:rPr lang="en-US" sz="1600" b="0" i="0" dirty="0">
                <a:effectLst/>
              </a:rPr>
              <a:t>) is a semiconductor device that e</a:t>
            </a:r>
            <a:r>
              <a:rPr lang="en-US" sz="1600" dirty="0"/>
              <a:t>mits light</a:t>
            </a:r>
            <a:r>
              <a:rPr lang="en-US" sz="1600" b="0" i="0" dirty="0">
                <a:effectLst/>
              </a:rPr>
              <a:t> when </a:t>
            </a:r>
            <a:r>
              <a:rPr lang="en-US" sz="1600" dirty="0"/>
              <a:t>current</a:t>
            </a:r>
            <a:r>
              <a:rPr lang="en-US" sz="1600" b="0" i="0" dirty="0">
                <a:effectLst/>
              </a:rPr>
              <a:t> flows through it. </a:t>
            </a:r>
            <a:r>
              <a:rPr lang="en-US" sz="1600" dirty="0"/>
              <a:t>Electrons</a:t>
            </a:r>
            <a:r>
              <a:rPr lang="en-US" sz="1600" b="0" i="0" dirty="0">
                <a:effectLst/>
              </a:rPr>
              <a:t> in the semiconductor recombine with </a:t>
            </a:r>
            <a:r>
              <a:rPr lang="en-US" sz="1600" dirty="0"/>
              <a:t>electron holes</a:t>
            </a:r>
            <a:r>
              <a:rPr lang="en-US" sz="1600" b="0" i="0" dirty="0">
                <a:effectLst/>
              </a:rPr>
              <a:t>, releasing energy in the form of </a:t>
            </a:r>
            <a:r>
              <a:rPr lang="en-US" sz="1600" dirty="0"/>
              <a:t>photons</a:t>
            </a:r>
            <a:r>
              <a:rPr lang="en-US" sz="1600" b="0" i="0" dirty="0">
                <a:effectLst/>
              </a:rPr>
              <a:t>. Here we will use LED as garden lights</a:t>
            </a:r>
            <a:endParaRPr lang="en-IN" sz="2200" dirty="0"/>
          </a:p>
        </p:txBody>
      </p:sp>
      <p:pic>
        <p:nvPicPr>
          <p:cNvPr id="6" name="Picture 5">
            <a:extLst>
              <a:ext uri="{FF2B5EF4-FFF2-40B4-BE49-F238E27FC236}">
                <a16:creationId xmlns:a16="http://schemas.microsoft.com/office/drawing/2014/main" id="{C35F7F41-414B-8DCB-CBB4-30A69BD1B24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9854537" y="1659889"/>
            <a:ext cx="1207189" cy="1375975"/>
          </a:xfrm>
          <a:prstGeom prst="rect">
            <a:avLst/>
          </a:prstGeom>
        </p:spPr>
      </p:pic>
      <p:pic>
        <p:nvPicPr>
          <p:cNvPr id="8" name="Picture 7">
            <a:extLst>
              <a:ext uri="{FF2B5EF4-FFF2-40B4-BE49-F238E27FC236}">
                <a16:creationId xmlns:a16="http://schemas.microsoft.com/office/drawing/2014/main" id="{0B9381A2-22C9-D95E-07D6-120CB402ACF1}"/>
              </a:ext>
            </a:extLst>
          </p:cNvPr>
          <p:cNvPicPr>
            <a:picLocks noChangeAspect="1"/>
          </p:cNvPicPr>
          <p:nvPr/>
        </p:nvPicPr>
        <p:blipFill>
          <a:blip r:embed="rId4"/>
          <a:stretch>
            <a:fillRect/>
          </a:stretch>
        </p:blipFill>
        <p:spPr>
          <a:xfrm>
            <a:off x="9982171" y="3429000"/>
            <a:ext cx="1079555" cy="1454225"/>
          </a:xfrm>
          <a:prstGeom prst="rect">
            <a:avLst/>
          </a:prstGeom>
        </p:spPr>
      </p:pic>
      <p:pic>
        <p:nvPicPr>
          <p:cNvPr id="10" name="Picture 9">
            <a:extLst>
              <a:ext uri="{FF2B5EF4-FFF2-40B4-BE49-F238E27FC236}">
                <a16:creationId xmlns:a16="http://schemas.microsoft.com/office/drawing/2014/main" id="{E382F615-9F85-6A86-C1D4-0C01EF911852}"/>
              </a:ext>
            </a:extLst>
          </p:cNvPr>
          <p:cNvPicPr>
            <a:picLocks noChangeAspect="1"/>
          </p:cNvPicPr>
          <p:nvPr/>
        </p:nvPicPr>
        <p:blipFill>
          <a:blip r:embed="rId5"/>
          <a:stretch>
            <a:fillRect/>
          </a:stretch>
        </p:blipFill>
        <p:spPr>
          <a:xfrm>
            <a:off x="6311814" y="5384801"/>
            <a:ext cx="4600026" cy="1057882"/>
          </a:xfrm>
          <a:prstGeom prst="rect">
            <a:avLst/>
          </a:prstGeom>
        </p:spPr>
      </p:pic>
    </p:spTree>
    <p:extLst>
      <p:ext uri="{BB962C8B-B14F-4D97-AF65-F5344CB8AC3E}">
        <p14:creationId xmlns:p14="http://schemas.microsoft.com/office/powerpoint/2010/main" val="17450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E1EE-777C-56C9-A21D-00562584B558}"/>
              </a:ext>
            </a:extLst>
          </p:cNvPr>
          <p:cNvSpPr>
            <a:spLocks noGrp="1"/>
          </p:cNvSpPr>
          <p:nvPr>
            <p:ph type="title"/>
          </p:nvPr>
        </p:nvSpPr>
        <p:spPr>
          <a:xfrm flipV="1">
            <a:off x="1143001" y="-792480"/>
            <a:ext cx="9905998" cy="720118"/>
          </a:xfrm>
        </p:spPr>
        <p:txBody>
          <a:bodyPr>
            <a:normAutofit/>
          </a:bodyPr>
          <a:lstStyle/>
          <a:p>
            <a:endParaRPr lang="en-IN" dirty="0"/>
          </a:p>
        </p:txBody>
      </p:sp>
      <p:sp>
        <p:nvSpPr>
          <p:cNvPr id="3" name="Content Placeholder 2">
            <a:extLst>
              <a:ext uri="{FF2B5EF4-FFF2-40B4-BE49-F238E27FC236}">
                <a16:creationId xmlns:a16="http://schemas.microsoft.com/office/drawing/2014/main" id="{32570A90-3BBB-3DD2-FD19-906827755DEF}"/>
              </a:ext>
            </a:extLst>
          </p:cNvPr>
          <p:cNvSpPr>
            <a:spLocks noGrp="1"/>
          </p:cNvSpPr>
          <p:nvPr>
            <p:ph idx="1"/>
          </p:nvPr>
        </p:nvSpPr>
        <p:spPr>
          <a:xfrm>
            <a:off x="755333" y="1026160"/>
            <a:ext cx="5818188" cy="5425440"/>
          </a:xfrm>
        </p:spPr>
        <p:txBody>
          <a:bodyPr>
            <a:normAutofit fontScale="92500" lnSpcReduction="10000"/>
          </a:bodyPr>
          <a:lstStyle/>
          <a:p>
            <a:r>
              <a:rPr lang="en-IN" u="sng" dirty="0"/>
              <a:t>Coding</a:t>
            </a:r>
            <a:r>
              <a:rPr lang="en-IN" dirty="0"/>
              <a:t> </a:t>
            </a:r>
          </a:p>
          <a:p>
            <a:pPr marL="0" indent="0">
              <a:buNone/>
            </a:pPr>
            <a:r>
              <a:rPr lang="en-IN" dirty="0"/>
              <a:t>To make the garden work smoothly, we need to define a function </a:t>
            </a:r>
            <a:r>
              <a:rPr lang="en-IN" dirty="0" err="1"/>
              <a:t>brightness_control</a:t>
            </a:r>
            <a:r>
              <a:rPr lang="en-IN" dirty="0"/>
              <a:t>() with no parameters. </a:t>
            </a:r>
          </a:p>
          <a:p>
            <a:pPr marL="0" indent="0">
              <a:buNone/>
            </a:pPr>
            <a:r>
              <a:rPr lang="en-IN" dirty="0"/>
              <a:t>The following formula helps control the brightness of the LED as the Value of LDR decreases</a:t>
            </a:r>
          </a:p>
          <a:p>
            <a:pPr marL="0" indent="0" algn="ctr">
              <a:buNone/>
            </a:pPr>
            <a:r>
              <a:rPr lang="en-IN" dirty="0" err="1">
                <a:solidFill>
                  <a:schemeClr val="bg1"/>
                </a:solidFill>
                <a:highlight>
                  <a:srgbClr val="00FFFF"/>
                </a:highlight>
              </a:rPr>
              <a:t>ldr_val</a:t>
            </a:r>
            <a:r>
              <a:rPr lang="en-IN" dirty="0">
                <a:solidFill>
                  <a:schemeClr val="bg1"/>
                </a:solidFill>
                <a:highlight>
                  <a:srgbClr val="00FFFF"/>
                </a:highlight>
              </a:rPr>
              <a:t> = (1023 - </a:t>
            </a:r>
            <a:r>
              <a:rPr lang="en-IN" dirty="0" err="1">
                <a:solidFill>
                  <a:schemeClr val="bg1"/>
                </a:solidFill>
                <a:highlight>
                  <a:srgbClr val="00FFFF"/>
                </a:highlight>
              </a:rPr>
              <a:t>ldr_val</a:t>
            </a:r>
            <a:r>
              <a:rPr lang="en-IN" dirty="0">
                <a:solidFill>
                  <a:schemeClr val="bg1"/>
                </a:solidFill>
                <a:highlight>
                  <a:srgbClr val="00FFFF"/>
                </a:highlight>
              </a:rPr>
              <a:t>) / 4;</a:t>
            </a:r>
          </a:p>
          <a:p>
            <a:pPr marL="0" indent="0">
              <a:buNone/>
            </a:pPr>
            <a:r>
              <a:rPr lang="en-IN" dirty="0"/>
              <a:t>As the light falling on the resistor decreases the LEDs begin to brighten.</a:t>
            </a:r>
          </a:p>
          <a:p>
            <a:r>
              <a:rPr lang="en-IN" u="sng" dirty="0"/>
              <a:t>Connections</a:t>
            </a:r>
          </a:p>
          <a:p>
            <a:pPr marL="457200" indent="-457200">
              <a:buFont typeface="+mj-lt"/>
              <a:buAutoNum type="arabicPeriod"/>
            </a:pPr>
            <a:r>
              <a:rPr lang="en-IN" dirty="0"/>
              <a:t>LDR connected at A1 pin of Arduino uno</a:t>
            </a:r>
          </a:p>
          <a:p>
            <a:pPr marL="457200" indent="-457200">
              <a:buFont typeface="+mj-lt"/>
              <a:buAutoNum type="arabicPeriod"/>
            </a:pPr>
            <a:r>
              <a:rPr lang="en-IN" dirty="0"/>
              <a:t>LED is connected at pin 3</a:t>
            </a:r>
          </a:p>
        </p:txBody>
      </p:sp>
      <p:pic>
        <p:nvPicPr>
          <p:cNvPr id="5" name="Picture 4">
            <a:extLst>
              <a:ext uri="{FF2B5EF4-FFF2-40B4-BE49-F238E27FC236}">
                <a16:creationId xmlns:a16="http://schemas.microsoft.com/office/drawing/2014/main" id="{BED108BA-2B19-DC0C-54FA-1206BF345B1E}"/>
              </a:ext>
            </a:extLst>
          </p:cNvPr>
          <p:cNvPicPr>
            <a:picLocks noChangeAspect="1"/>
          </p:cNvPicPr>
          <p:nvPr/>
        </p:nvPicPr>
        <p:blipFill>
          <a:blip r:embed="rId2"/>
          <a:stretch>
            <a:fillRect/>
          </a:stretch>
        </p:blipFill>
        <p:spPr>
          <a:xfrm>
            <a:off x="6234749" y="2458721"/>
            <a:ext cx="5957251" cy="2946400"/>
          </a:xfrm>
          <a:prstGeom prst="rect">
            <a:avLst/>
          </a:prstGeom>
        </p:spPr>
      </p:pic>
    </p:spTree>
    <p:extLst>
      <p:ext uri="{BB962C8B-B14F-4D97-AF65-F5344CB8AC3E}">
        <p14:creationId xmlns:p14="http://schemas.microsoft.com/office/powerpoint/2010/main" val="2182555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ACB8-CAAB-EC3B-2273-E723F2EB4E58}"/>
              </a:ext>
            </a:extLst>
          </p:cNvPr>
          <p:cNvSpPr>
            <a:spLocks noGrp="1"/>
          </p:cNvSpPr>
          <p:nvPr>
            <p:ph type="title"/>
          </p:nvPr>
        </p:nvSpPr>
        <p:spPr>
          <a:xfrm>
            <a:off x="1222693" y="-223520"/>
            <a:ext cx="9905998" cy="13332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0FE0148-C148-7DCD-619B-528EB8732710}"/>
              </a:ext>
            </a:extLst>
          </p:cNvPr>
          <p:cNvSpPr>
            <a:spLocks noGrp="1"/>
          </p:cNvSpPr>
          <p:nvPr>
            <p:ph idx="1"/>
          </p:nvPr>
        </p:nvSpPr>
        <p:spPr>
          <a:xfrm>
            <a:off x="865504" y="1442720"/>
            <a:ext cx="5310188" cy="5537200"/>
          </a:xfrm>
        </p:spPr>
        <p:txBody>
          <a:bodyPr/>
          <a:lstStyle/>
          <a:p>
            <a:r>
              <a:rPr lang="en-IN" u="sng" dirty="0"/>
              <a:t>Final output</a:t>
            </a:r>
          </a:p>
          <a:p>
            <a:pPr marL="0" indent="0">
              <a:buNone/>
            </a:pPr>
            <a:r>
              <a:rPr lang="en-IN" dirty="0"/>
              <a:t>When we turn on the power the system starts working and we can see the brightness of LEDs increasing/decreasing as we increase/decrease the inputs on the LDR</a:t>
            </a:r>
          </a:p>
        </p:txBody>
      </p:sp>
      <p:pic>
        <p:nvPicPr>
          <p:cNvPr id="7" name="Picture 6">
            <a:extLst>
              <a:ext uri="{FF2B5EF4-FFF2-40B4-BE49-F238E27FC236}">
                <a16:creationId xmlns:a16="http://schemas.microsoft.com/office/drawing/2014/main" id="{CA342E88-9390-52C3-3CF3-6D8869C24C09}"/>
              </a:ext>
            </a:extLst>
          </p:cNvPr>
          <p:cNvPicPr>
            <a:picLocks noChangeAspect="1"/>
          </p:cNvPicPr>
          <p:nvPr/>
        </p:nvPicPr>
        <p:blipFill>
          <a:blip r:embed="rId2"/>
          <a:stretch>
            <a:fillRect/>
          </a:stretch>
        </p:blipFill>
        <p:spPr>
          <a:xfrm>
            <a:off x="6096000" y="1442720"/>
            <a:ext cx="5251720" cy="4572235"/>
          </a:xfrm>
          <a:prstGeom prst="rect">
            <a:avLst/>
          </a:prstGeom>
        </p:spPr>
      </p:pic>
    </p:spTree>
    <p:extLst>
      <p:ext uri="{BB962C8B-B14F-4D97-AF65-F5344CB8AC3E}">
        <p14:creationId xmlns:p14="http://schemas.microsoft.com/office/powerpoint/2010/main" val="3644691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0265-65D3-8AFC-E8A9-EE55B48AF85E}"/>
              </a:ext>
            </a:extLst>
          </p:cNvPr>
          <p:cNvSpPr>
            <a:spLocks noGrp="1"/>
          </p:cNvSpPr>
          <p:nvPr>
            <p:ph type="title"/>
          </p:nvPr>
        </p:nvSpPr>
        <p:spPr>
          <a:xfrm>
            <a:off x="1141413" y="151158"/>
            <a:ext cx="9905998" cy="1478570"/>
          </a:xfrm>
        </p:spPr>
        <p:txBody>
          <a:bodyPr/>
          <a:lstStyle/>
          <a:p>
            <a:r>
              <a:rPr lang="en-IN" b="1" dirty="0"/>
              <a:t>Temperature system</a:t>
            </a:r>
          </a:p>
        </p:txBody>
      </p:sp>
      <p:sp>
        <p:nvSpPr>
          <p:cNvPr id="3" name="Content Placeholder 2">
            <a:extLst>
              <a:ext uri="{FF2B5EF4-FFF2-40B4-BE49-F238E27FC236}">
                <a16:creationId xmlns:a16="http://schemas.microsoft.com/office/drawing/2014/main" id="{E280E24E-B9A4-90B6-B096-153DD4B32BBC}"/>
              </a:ext>
            </a:extLst>
          </p:cNvPr>
          <p:cNvSpPr>
            <a:spLocks noGrp="1"/>
          </p:cNvSpPr>
          <p:nvPr>
            <p:ph idx="1"/>
          </p:nvPr>
        </p:nvSpPr>
        <p:spPr>
          <a:xfrm>
            <a:off x="1070292" y="1801060"/>
            <a:ext cx="4538027" cy="4100513"/>
          </a:xfrm>
        </p:spPr>
        <p:txBody>
          <a:bodyPr>
            <a:normAutofit fontScale="77500" lnSpcReduction="20000"/>
          </a:bodyPr>
          <a:lstStyle/>
          <a:p>
            <a:r>
              <a:rPr lang="en-IN" u="sng" dirty="0"/>
              <a:t>Components</a:t>
            </a:r>
            <a:r>
              <a:rPr lang="en-IN" dirty="0"/>
              <a:t> – Temperature system, CLCD, Ethernet</a:t>
            </a:r>
          </a:p>
          <a:p>
            <a:pPr marL="0" indent="0">
              <a:buNone/>
            </a:pPr>
            <a:r>
              <a:rPr lang="en-IN" dirty="0"/>
              <a:t>1. Temperature System – A virtual system with cooler, heating resistor, LM35 temperature sensor and built in tachometer.</a:t>
            </a:r>
          </a:p>
          <a:p>
            <a:pPr marL="0" indent="0">
              <a:buNone/>
            </a:pPr>
            <a:r>
              <a:rPr lang="en-IN" dirty="0"/>
              <a:t>2. CLCD – LCD screen to display temperature and heater/cooler on/off status.</a:t>
            </a:r>
          </a:p>
          <a:p>
            <a:pPr marL="0" indent="0">
              <a:buNone/>
            </a:pPr>
            <a:r>
              <a:rPr lang="en-IN" dirty="0"/>
              <a:t>3. Ethernet – To establish connection between mobile app &amp; hardware in this case simulation environment  </a:t>
            </a:r>
          </a:p>
        </p:txBody>
      </p:sp>
      <p:pic>
        <p:nvPicPr>
          <p:cNvPr id="5" name="Picture 4">
            <a:extLst>
              <a:ext uri="{FF2B5EF4-FFF2-40B4-BE49-F238E27FC236}">
                <a16:creationId xmlns:a16="http://schemas.microsoft.com/office/drawing/2014/main" id="{643490B4-37BF-9629-9BC7-CFFD8588BC0C}"/>
              </a:ext>
            </a:extLst>
          </p:cNvPr>
          <p:cNvPicPr>
            <a:picLocks noChangeAspect="1"/>
          </p:cNvPicPr>
          <p:nvPr/>
        </p:nvPicPr>
        <p:blipFill>
          <a:blip r:embed="rId2"/>
          <a:stretch>
            <a:fillRect/>
          </a:stretch>
        </p:blipFill>
        <p:spPr>
          <a:xfrm>
            <a:off x="5679439" y="1869440"/>
            <a:ext cx="5994528" cy="3963754"/>
          </a:xfrm>
          <a:prstGeom prst="rect">
            <a:avLst/>
          </a:prstGeom>
        </p:spPr>
      </p:pic>
    </p:spTree>
    <p:extLst>
      <p:ext uri="{BB962C8B-B14F-4D97-AF65-F5344CB8AC3E}">
        <p14:creationId xmlns:p14="http://schemas.microsoft.com/office/powerpoint/2010/main" val="346409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4199-1276-E1B9-B492-BF0040F198D1}"/>
              </a:ext>
            </a:extLst>
          </p:cNvPr>
          <p:cNvSpPr>
            <a:spLocks noGrp="1"/>
          </p:cNvSpPr>
          <p:nvPr>
            <p:ph type="title"/>
          </p:nvPr>
        </p:nvSpPr>
        <p:spPr>
          <a:xfrm>
            <a:off x="1143001" y="-387322"/>
            <a:ext cx="9905998" cy="24508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6E83FC8-BCFD-3B47-7F87-84BC70C21882}"/>
              </a:ext>
            </a:extLst>
          </p:cNvPr>
          <p:cNvSpPr>
            <a:spLocks noGrp="1"/>
          </p:cNvSpPr>
          <p:nvPr>
            <p:ph idx="1"/>
          </p:nvPr>
        </p:nvSpPr>
        <p:spPr>
          <a:xfrm>
            <a:off x="836612" y="711200"/>
            <a:ext cx="9587547" cy="5760720"/>
          </a:xfrm>
        </p:spPr>
        <p:txBody>
          <a:bodyPr numCol="1">
            <a:normAutofit fontScale="85000" lnSpcReduction="10000"/>
          </a:bodyPr>
          <a:lstStyle/>
          <a:p>
            <a:r>
              <a:rPr lang="en-IN" u="sng" dirty="0"/>
              <a:t>Coding</a:t>
            </a:r>
            <a:r>
              <a:rPr lang="en-IN" dirty="0"/>
              <a:t> </a:t>
            </a:r>
          </a:p>
          <a:p>
            <a:pPr marL="0" indent="0">
              <a:buNone/>
            </a:pPr>
            <a:r>
              <a:rPr lang="en-IN" dirty="0"/>
              <a:t>We define following functions:</a:t>
            </a:r>
          </a:p>
          <a:p>
            <a:pPr marL="0" indent="0">
              <a:buNone/>
            </a:pPr>
            <a:r>
              <a:rPr lang="en-IN" dirty="0"/>
              <a:t>1. </a:t>
            </a:r>
            <a:r>
              <a:rPr lang="en-IN" dirty="0" err="1"/>
              <a:t>init_temperature_system</a:t>
            </a:r>
            <a:r>
              <a:rPr lang="en-IN" dirty="0"/>
              <a:t>() – to initialize the system</a:t>
            </a:r>
          </a:p>
          <a:p>
            <a:pPr marL="0" indent="0">
              <a:buNone/>
            </a:pPr>
            <a:r>
              <a:rPr lang="en-IN" dirty="0"/>
              <a:t>2. </a:t>
            </a:r>
            <a:r>
              <a:rPr lang="en-IN" dirty="0" err="1"/>
              <a:t>read_temperature</a:t>
            </a:r>
            <a:r>
              <a:rPr lang="en-IN" dirty="0"/>
              <a:t>() – to read and display the temperature value on CLCD</a:t>
            </a:r>
          </a:p>
          <a:p>
            <a:pPr marL="0" indent="0">
              <a:buNone/>
            </a:pPr>
            <a:r>
              <a:rPr lang="en-IN" dirty="0"/>
              <a:t>3. </a:t>
            </a:r>
            <a:r>
              <a:rPr lang="en-IN" dirty="0" err="1"/>
              <a:t>cooler_control</a:t>
            </a:r>
            <a:r>
              <a:rPr lang="en-IN" dirty="0"/>
              <a:t>() – to turn on/off the cooler</a:t>
            </a:r>
          </a:p>
          <a:p>
            <a:pPr marL="0" indent="0">
              <a:buNone/>
            </a:pPr>
            <a:r>
              <a:rPr lang="en-IN" dirty="0"/>
              <a:t>4. </a:t>
            </a:r>
            <a:r>
              <a:rPr lang="en-IN" dirty="0" err="1"/>
              <a:t>heater_control</a:t>
            </a:r>
            <a:r>
              <a:rPr lang="en-IN" dirty="0"/>
              <a:t>() – to turn on/off the heater</a:t>
            </a:r>
          </a:p>
          <a:p>
            <a:pPr marL="0" indent="0">
              <a:buNone/>
            </a:pPr>
            <a:r>
              <a:rPr lang="en-IN" dirty="0"/>
              <a:t>5. </a:t>
            </a:r>
            <a:r>
              <a:rPr lang="en-IN" dirty="0" err="1"/>
              <a:t>handle_temp</a:t>
            </a:r>
            <a:r>
              <a:rPr lang="en-IN" dirty="0"/>
              <a:t>() – to set a threshold temperature value and turn off the heater when temperature exceeds 35 degree Celsius</a:t>
            </a:r>
          </a:p>
          <a:p>
            <a:pPr marL="0" indent="0">
              <a:buNone/>
            </a:pPr>
            <a:r>
              <a:rPr lang="en-IN" dirty="0"/>
              <a:t>6. BLYNK_WRITE(COOLER_V_PIN) – to control and modify on/off status of cooler through mobile</a:t>
            </a:r>
          </a:p>
          <a:p>
            <a:pPr marL="0" indent="0">
              <a:buNone/>
            </a:pPr>
            <a:r>
              <a:rPr lang="en-IN" dirty="0"/>
              <a:t>7. BLYNK_WRITE(HEATER_V_PIN) – to control and modify on/off status of heater through mobile</a:t>
            </a:r>
          </a:p>
          <a:p>
            <a:pPr marL="0" indent="0">
              <a:buNone/>
            </a:pPr>
            <a:r>
              <a:rPr lang="en-IN" dirty="0"/>
              <a:t>8. </a:t>
            </a:r>
            <a:r>
              <a:rPr lang="en-IN" dirty="0" err="1"/>
              <a:t>update_temperature_reading</a:t>
            </a:r>
            <a:r>
              <a:rPr lang="en-IN" dirty="0"/>
              <a:t>() – to display temperature on gauge widget on </a:t>
            </a:r>
            <a:r>
              <a:rPr lang="en-IN" dirty="0" err="1"/>
              <a:t>blynk</a:t>
            </a:r>
            <a:r>
              <a:rPr lang="en-IN" dirty="0"/>
              <a:t> app</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0015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42F7-E6A2-6A47-D8C3-C19F9F928BEB}"/>
              </a:ext>
            </a:extLst>
          </p:cNvPr>
          <p:cNvSpPr>
            <a:spLocks noGrp="1"/>
          </p:cNvSpPr>
          <p:nvPr>
            <p:ph type="title"/>
          </p:nvPr>
        </p:nvSpPr>
        <p:spPr>
          <a:xfrm>
            <a:off x="1141413" y="-45719"/>
            <a:ext cx="9905998"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514C3DA-2BFA-DD19-E9B4-471537F57648}"/>
              </a:ext>
            </a:extLst>
          </p:cNvPr>
          <p:cNvSpPr>
            <a:spLocks noGrp="1"/>
          </p:cNvSpPr>
          <p:nvPr>
            <p:ph idx="1"/>
          </p:nvPr>
        </p:nvSpPr>
        <p:spPr>
          <a:xfrm>
            <a:off x="1141413" y="1488439"/>
            <a:ext cx="9231947" cy="4876806"/>
          </a:xfrm>
        </p:spPr>
        <p:txBody>
          <a:bodyPr numCol="2">
            <a:normAutofit/>
          </a:bodyPr>
          <a:lstStyle/>
          <a:p>
            <a:r>
              <a:rPr lang="en-IN" u="sng" dirty="0"/>
              <a:t>Connections                              </a:t>
            </a:r>
          </a:p>
          <a:p>
            <a:pPr marL="0" indent="0">
              <a:buNone/>
            </a:pPr>
            <a:r>
              <a:rPr lang="en-IN" b="1" dirty="0"/>
              <a:t>For CLCD</a:t>
            </a:r>
          </a:p>
          <a:p>
            <a:pPr marL="0" indent="0">
              <a:buNone/>
            </a:pPr>
            <a:r>
              <a:rPr lang="en-IN" dirty="0"/>
              <a:t>SCL at A5</a:t>
            </a:r>
          </a:p>
          <a:p>
            <a:pPr marL="0" indent="0">
              <a:buNone/>
            </a:pPr>
            <a:r>
              <a:rPr lang="en-IN" dirty="0"/>
              <a:t>SDA at A4</a:t>
            </a:r>
          </a:p>
          <a:p>
            <a:pPr marL="0" indent="0">
              <a:buNone/>
            </a:pPr>
            <a:r>
              <a:rPr lang="en-IN" b="1" dirty="0"/>
              <a:t>For Temperature system</a:t>
            </a:r>
          </a:p>
          <a:p>
            <a:pPr marL="0" indent="0">
              <a:buNone/>
            </a:pPr>
            <a:r>
              <a:rPr lang="en-IN" dirty="0"/>
              <a:t>Heater at pin 5</a:t>
            </a:r>
          </a:p>
          <a:p>
            <a:pPr marL="0" indent="0">
              <a:buNone/>
            </a:pPr>
            <a:r>
              <a:rPr lang="en-IN" dirty="0"/>
              <a:t>Cooler at pin 4</a:t>
            </a:r>
          </a:p>
          <a:p>
            <a:pPr marL="0" indent="0">
              <a:buNone/>
            </a:pPr>
            <a:r>
              <a:rPr lang="en-IN" dirty="0"/>
              <a:t>Temperature sensor at A0</a:t>
            </a:r>
          </a:p>
          <a:p>
            <a:pPr marL="0" indent="0">
              <a:buNone/>
            </a:pPr>
            <a:endParaRPr lang="en-IN" b="1" dirty="0"/>
          </a:p>
          <a:p>
            <a:pPr marL="0" indent="0">
              <a:buNone/>
            </a:pPr>
            <a:r>
              <a:rPr lang="en-IN" b="1" dirty="0"/>
              <a:t>For Ethernet</a:t>
            </a:r>
          </a:p>
          <a:p>
            <a:pPr marL="0" indent="0">
              <a:buNone/>
            </a:pPr>
            <a:r>
              <a:rPr lang="en-IN" dirty="0"/>
              <a:t>MISO at 12</a:t>
            </a:r>
          </a:p>
          <a:p>
            <a:pPr marL="0" indent="0">
              <a:buNone/>
            </a:pPr>
            <a:r>
              <a:rPr lang="en-IN" dirty="0"/>
              <a:t>MOSI at 11</a:t>
            </a:r>
          </a:p>
          <a:p>
            <a:pPr marL="0" indent="0">
              <a:buNone/>
            </a:pPr>
            <a:r>
              <a:rPr lang="en-IN" dirty="0"/>
              <a:t>RESET at RESET</a:t>
            </a:r>
          </a:p>
          <a:p>
            <a:pPr marL="0" indent="0">
              <a:buNone/>
            </a:pPr>
            <a:r>
              <a:rPr lang="en-IN" dirty="0"/>
              <a:t>SCS at 10</a:t>
            </a:r>
          </a:p>
          <a:p>
            <a:pPr marL="0" indent="0">
              <a:buNone/>
            </a:pPr>
            <a:r>
              <a:rPr lang="en-IN" dirty="0"/>
              <a:t>SCLK at 13</a:t>
            </a:r>
          </a:p>
        </p:txBody>
      </p:sp>
    </p:spTree>
    <p:extLst>
      <p:ext uri="{BB962C8B-B14F-4D97-AF65-F5344CB8AC3E}">
        <p14:creationId xmlns:p14="http://schemas.microsoft.com/office/powerpoint/2010/main" val="176714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8ECF-0FBB-33DB-34CE-2FCAA477C7AC}"/>
              </a:ext>
            </a:extLst>
          </p:cNvPr>
          <p:cNvSpPr>
            <a:spLocks noGrp="1"/>
          </p:cNvSpPr>
          <p:nvPr>
            <p:ph type="title"/>
          </p:nvPr>
        </p:nvSpPr>
        <p:spPr>
          <a:xfrm>
            <a:off x="1141413" y="0"/>
            <a:ext cx="9905998" cy="29588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5F17175-D7B1-460D-F9EE-57ECCBD9C1B1}"/>
              </a:ext>
            </a:extLst>
          </p:cNvPr>
          <p:cNvSpPr>
            <a:spLocks noGrp="1"/>
          </p:cNvSpPr>
          <p:nvPr>
            <p:ph idx="1"/>
          </p:nvPr>
        </p:nvSpPr>
        <p:spPr>
          <a:xfrm>
            <a:off x="1141413" y="1076960"/>
            <a:ext cx="5310188" cy="5588000"/>
          </a:xfrm>
        </p:spPr>
        <p:txBody>
          <a:bodyPr>
            <a:normAutofit/>
          </a:bodyPr>
          <a:lstStyle/>
          <a:p>
            <a:r>
              <a:rPr lang="en-IN" u="sng" dirty="0"/>
              <a:t>Cloud integration </a:t>
            </a:r>
            <a:r>
              <a:rPr lang="en-IN" dirty="0"/>
              <a:t>– </a:t>
            </a:r>
          </a:p>
          <a:p>
            <a:pPr marL="0" indent="0">
              <a:buNone/>
            </a:pPr>
            <a:r>
              <a:rPr lang="en-IN" dirty="0"/>
              <a:t>We need to create virtual pins on </a:t>
            </a:r>
            <a:r>
              <a:rPr lang="en-IN" dirty="0" err="1"/>
              <a:t>blynk</a:t>
            </a:r>
            <a:r>
              <a:rPr lang="en-IN" dirty="0"/>
              <a:t> cloud </a:t>
            </a:r>
            <a:r>
              <a:rPr lang="en-IN" dirty="0" err="1"/>
              <a:t>datastreams</a:t>
            </a:r>
            <a:r>
              <a:rPr lang="en-IN" dirty="0"/>
              <a:t>, buttons, gauges and a notification panel to control heater and cooler, display temperature and show status of threshold temperature respectively.</a:t>
            </a:r>
          </a:p>
          <a:p>
            <a:pPr marL="0" indent="0">
              <a:buNone/>
            </a:pPr>
            <a:r>
              <a:rPr lang="en-IN" dirty="0"/>
              <a:t>2 ON/OFF buttons, a temperature gauge and a notification panel is created in </a:t>
            </a:r>
            <a:r>
              <a:rPr lang="en-IN" dirty="0" err="1"/>
              <a:t>blynk</a:t>
            </a:r>
            <a:r>
              <a:rPr lang="en-IN" dirty="0"/>
              <a:t> application and are kept on a separate tab.</a:t>
            </a:r>
          </a:p>
        </p:txBody>
      </p:sp>
      <p:pic>
        <p:nvPicPr>
          <p:cNvPr id="5" name="Picture 4">
            <a:extLst>
              <a:ext uri="{FF2B5EF4-FFF2-40B4-BE49-F238E27FC236}">
                <a16:creationId xmlns:a16="http://schemas.microsoft.com/office/drawing/2014/main" id="{1B298809-C108-14BA-E2FF-28726F8742C2}"/>
              </a:ext>
            </a:extLst>
          </p:cNvPr>
          <p:cNvPicPr>
            <a:picLocks noChangeAspect="1"/>
          </p:cNvPicPr>
          <p:nvPr/>
        </p:nvPicPr>
        <p:blipFill>
          <a:blip r:embed="rId2"/>
          <a:stretch>
            <a:fillRect/>
          </a:stretch>
        </p:blipFill>
        <p:spPr>
          <a:xfrm>
            <a:off x="7458111" y="1076960"/>
            <a:ext cx="3179409" cy="5588000"/>
          </a:xfrm>
          <a:prstGeom prst="rect">
            <a:avLst/>
          </a:prstGeom>
        </p:spPr>
      </p:pic>
    </p:spTree>
    <p:extLst>
      <p:ext uri="{BB962C8B-B14F-4D97-AF65-F5344CB8AC3E}">
        <p14:creationId xmlns:p14="http://schemas.microsoft.com/office/powerpoint/2010/main" val="273996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FDB6-A1B8-E680-3F74-CD3FC7F0F696}"/>
              </a:ext>
            </a:extLst>
          </p:cNvPr>
          <p:cNvSpPr>
            <a:spLocks noGrp="1"/>
          </p:cNvSpPr>
          <p:nvPr>
            <p:ph type="title"/>
          </p:nvPr>
        </p:nvSpPr>
        <p:spPr>
          <a:xfrm>
            <a:off x="1141413" y="618518"/>
            <a:ext cx="9905998" cy="18412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BE8BCF7-6492-6318-5B41-0212FADB6188}"/>
              </a:ext>
            </a:extLst>
          </p:cNvPr>
          <p:cNvSpPr>
            <a:spLocks noGrp="1"/>
          </p:cNvSpPr>
          <p:nvPr>
            <p:ph idx="1"/>
          </p:nvPr>
        </p:nvSpPr>
        <p:spPr>
          <a:xfrm>
            <a:off x="1141413" y="1341120"/>
            <a:ext cx="4731068" cy="4450081"/>
          </a:xfrm>
        </p:spPr>
        <p:txBody>
          <a:bodyPr>
            <a:normAutofit lnSpcReduction="10000"/>
          </a:bodyPr>
          <a:lstStyle/>
          <a:p>
            <a:r>
              <a:rPr lang="en-IN" u="sng" dirty="0"/>
              <a:t>Final output</a:t>
            </a:r>
            <a:r>
              <a:rPr lang="en-IN" dirty="0"/>
              <a:t> – Here we can clearly see the lcd screen showing temperature value and heater off status.</a:t>
            </a:r>
          </a:p>
          <a:p>
            <a:pPr marL="0" indent="0">
              <a:buNone/>
            </a:pPr>
            <a:r>
              <a:rPr lang="en-IN" dirty="0"/>
              <a:t>On the </a:t>
            </a:r>
            <a:r>
              <a:rPr lang="en-IN" dirty="0" err="1"/>
              <a:t>blynk</a:t>
            </a:r>
            <a:r>
              <a:rPr lang="en-IN" dirty="0"/>
              <a:t> app interface we can see heater button turned off, temperature gauge showing the temperature value and the notification bar showing threshold value being reached</a:t>
            </a:r>
          </a:p>
        </p:txBody>
      </p:sp>
      <p:pic>
        <p:nvPicPr>
          <p:cNvPr id="5" name="Picture 4">
            <a:extLst>
              <a:ext uri="{FF2B5EF4-FFF2-40B4-BE49-F238E27FC236}">
                <a16:creationId xmlns:a16="http://schemas.microsoft.com/office/drawing/2014/main" id="{71D4D8C6-D088-6250-3456-51BB9D5878CA}"/>
              </a:ext>
            </a:extLst>
          </p:cNvPr>
          <p:cNvPicPr>
            <a:picLocks noChangeAspect="1"/>
          </p:cNvPicPr>
          <p:nvPr/>
        </p:nvPicPr>
        <p:blipFill>
          <a:blip r:embed="rId2"/>
          <a:stretch>
            <a:fillRect/>
          </a:stretch>
        </p:blipFill>
        <p:spPr>
          <a:xfrm>
            <a:off x="8930983" y="1341120"/>
            <a:ext cx="2295817" cy="3810000"/>
          </a:xfrm>
          <a:prstGeom prst="rect">
            <a:avLst/>
          </a:prstGeom>
        </p:spPr>
      </p:pic>
      <p:pic>
        <p:nvPicPr>
          <p:cNvPr id="7" name="Picture 6">
            <a:extLst>
              <a:ext uri="{FF2B5EF4-FFF2-40B4-BE49-F238E27FC236}">
                <a16:creationId xmlns:a16="http://schemas.microsoft.com/office/drawing/2014/main" id="{9CCF1933-2054-9DB4-581C-879AC050299A}"/>
              </a:ext>
            </a:extLst>
          </p:cNvPr>
          <p:cNvPicPr>
            <a:picLocks noChangeAspect="1"/>
          </p:cNvPicPr>
          <p:nvPr/>
        </p:nvPicPr>
        <p:blipFill>
          <a:blip r:embed="rId3"/>
          <a:stretch>
            <a:fillRect/>
          </a:stretch>
        </p:blipFill>
        <p:spPr>
          <a:xfrm>
            <a:off x="5872481" y="2784442"/>
            <a:ext cx="2730640" cy="1289116"/>
          </a:xfrm>
          <a:prstGeom prst="rect">
            <a:avLst/>
          </a:prstGeom>
        </p:spPr>
      </p:pic>
    </p:spTree>
    <p:extLst>
      <p:ext uri="{BB962C8B-B14F-4D97-AF65-F5344CB8AC3E}">
        <p14:creationId xmlns:p14="http://schemas.microsoft.com/office/powerpoint/2010/main" val="175969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FC54-2F03-3F9A-8565-783ACD626204}"/>
              </a:ext>
            </a:extLst>
          </p:cNvPr>
          <p:cNvSpPr>
            <a:spLocks noGrp="1"/>
          </p:cNvSpPr>
          <p:nvPr>
            <p:ph type="title"/>
          </p:nvPr>
        </p:nvSpPr>
        <p:spPr>
          <a:xfrm>
            <a:off x="1141413" y="0"/>
            <a:ext cx="9905998" cy="1137920"/>
          </a:xfrm>
        </p:spPr>
        <p:txBody>
          <a:bodyPr/>
          <a:lstStyle/>
          <a:p>
            <a:r>
              <a:rPr lang="en-IN" b="1" dirty="0"/>
              <a:t>Serial tank</a:t>
            </a:r>
          </a:p>
        </p:txBody>
      </p:sp>
      <p:sp>
        <p:nvSpPr>
          <p:cNvPr id="3" name="Content Placeholder 2">
            <a:extLst>
              <a:ext uri="{FF2B5EF4-FFF2-40B4-BE49-F238E27FC236}">
                <a16:creationId xmlns:a16="http://schemas.microsoft.com/office/drawing/2014/main" id="{5DEB6749-E6E4-DE86-6A1B-F343157D580E}"/>
              </a:ext>
            </a:extLst>
          </p:cNvPr>
          <p:cNvSpPr>
            <a:spLocks noGrp="1"/>
          </p:cNvSpPr>
          <p:nvPr>
            <p:ph idx="1"/>
          </p:nvPr>
        </p:nvSpPr>
        <p:spPr>
          <a:xfrm>
            <a:off x="1141413" y="1137920"/>
            <a:ext cx="5574348" cy="5477482"/>
          </a:xfrm>
        </p:spPr>
        <p:txBody>
          <a:bodyPr>
            <a:normAutofit fontScale="85000" lnSpcReduction="10000"/>
          </a:bodyPr>
          <a:lstStyle/>
          <a:p>
            <a:r>
              <a:rPr lang="en-IN" dirty="0"/>
              <a:t>Components – Serial tank, CLCD, Ethernet, VSPDS</a:t>
            </a:r>
          </a:p>
          <a:p>
            <a:pPr marL="457200" indent="-457200">
              <a:buAutoNum type="arabicPeriod"/>
            </a:pPr>
            <a:r>
              <a:rPr lang="en-IN" dirty="0"/>
              <a:t>Serial tank - </a:t>
            </a:r>
            <a:r>
              <a:rPr lang="en-US" b="0" i="0" dirty="0">
                <a:effectLst/>
              </a:rPr>
              <a:t>The serial remote tank is a tank simulator controlled by a serial communication protocol. The tank has several sensors and actuators that can be read and controlled using the communication protocol.</a:t>
            </a:r>
          </a:p>
          <a:p>
            <a:pPr marL="457200" indent="-457200">
              <a:buAutoNum type="arabicPeriod"/>
            </a:pPr>
            <a:r>
              <a:rPr lang="en-US" dirty="0"/>
              <a:t>Virtual serial port drivers – to establish connection between serial tank and Arduino module through serial ports</a:t>
            </a:r>
          </a:p>
          <a:p>
            <a:pPr marL="457200" indent="-457200">
              <a:buAutoNum type="arabicPeriod"/>
            </a:pPr>
            <a:r>
              <a:rPr lang="en-US" dirty="0"/>
              <a:t>CLCD – to display volume of water and status of Inlet/Outlet valve</a:t>
            </a:r>
          </a:p>
          <a:p>
            <a:pPr marL="457200" indent="-457200">
              <a:buAutoNum type="arabicPeriod"/>
            </a:pPr>
            <a:r>
              <a:rPr lang="en-US" dirty="0"/>
              <a:t>Ethernet – to establish connection between mobile app and simulation environment</a:t>
            </a:r>
            <a:endParaRPr lang="en-IN" dirty="0"/>
          </a:p>
        </p:txBody>
      </p:sp>
      <p:pic>
        <p:nvPicPr>
          <p:cNvPr id="5" name="Picture 4">
            <a:extLst>
              <a:ext uri="{FF2B5EF4-FFF2-40B4-BE49-F238E27FC236}">
                <a16:creationId xmlns:a16="http://schemas.microsoft.com/office/drawing/2014/main" id="{B799C628-2C97-59B9-E083-7E2383B3D168}"/>
              </a:ext>
            </a:extLst>
          </p:cNvPr>
          <p:cNvPicPr>
            <a:picLocks noChangeAspect="1"/>
          </p:cNvPicPr>
          <p:nvPr/>
        </p:nvPicPr>
        <p:blipFill>
          <a:blip r:embed="rId2"/>
          <a:stretch>
            <a:fillRect/>
          </a:stretch>
        </p:blipFill>
        <p:spPr>
          <a:xfrm>
            <a:off x="8333659" y="647513"/>
            <a:ext cx="2608661" cy="3932674"/>
          </a:xfrm>
          <a:prstGeom prst="rect">
            <a:avLst/>
          </a:prstGeom>
        </p:spPr>
      </p:pic>
      <p:pic>
        <p:nvPicPr>
          <p:cNvPr id="7" name="Picture 6">
            <a:extLst>
              <a:ext uri="{FF2B5EF4-FFF2-40B4-BE49-F238E27FC236}">
                <a16:creationId xmlns:a16="http://schemas.microsoft.com/office/drawing/2014/main" id="{04B4FC9C-5CC2-8299-1A3A-C0C3A0AE3DCC}"/>
              </a:ext>
            </a:extLst>
          </p:cNvPr>
          <p:cNvPicPr>
            <a:picLocks noChangeAspect="1"/>
          </p:cNvPicPr>
          <p:nvPr/>
        </p:nvPicPr>
        <p:blipFill>
          <a:blip r:embed="rId3"/>
          <a:stretch>
            <a:fillRect/>
          </a:stretch>
        </p:blipFill>
        <p:spPr>
          <a:xfrm>
            <a:off x="7792721" y="4664195"/>
            <a:ext cx="3535679" cy="1983172"/>
          </a:xfrm>
          <a:prstGeom prst="rect">
            <a:avLst/>
          </a:prstGeom>
        </p:spPr>
      </p:pic>
    </p:spTree>
    <p:extLst>
      <p:ext uri="{BB962C8B-B14F-4D97-AF65-F5344CB8AC3E}">
        <p14:creationId xmlns:p14="http://schemas.microsoft.com/office/powerpoint/2010/main" val="72720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D018-73FF-90B6-1F69-C954630A91E9}"/>
              </a:ext>
            </a:extLst>
          </p:cNvPr>
          <p:cNvSpPr>
            <a:spLocks noGrp="1"/>
          </p:cNvSpPr>
          <p:nvPr>
            <p:ph type="title"/>
          </p:nvPr>
        </p:nvSpPr>
        <p:spPr>
          <a:xfrm>
            <a:off x="1141413" y="293398"/>
            <a:ext cx="9905998" cy="1478570"/>
          </a:xfrm>
        </p:spPr>
        <p:txBody>
          <a:bodyPr/>
          <a:lstStyle/>
          <a:p>
            <a:r>
              <a:rPr lang="en-IN" b="1" dirty="0"/>
              <a:t>Index</a:t>
            </a:r>
          </a:p>
        </p:txBody>
      </p:sp>
      <p:sp>
        <p:nvSpPr>
          <p:cNvPr id="3" name="Content Placeholder 2">
            <a:extLst>
              <a:ext uri="{FF2B5EF4-FFF2-40B4-BE49-F238E27FC236}">
                <a16:creationId xmlns:a16="http://schemas.microsoft.com/office/drawing/2014/main" id="{DA60676C-8978-C316-6796-E996E47F1300}"/>
              </a:ext>
            </a:extLst>
          </p:cNvPr>
          <p:cNvSpPr>
            <a:spLocks noGrp="1"/>
          </p:cNvSpPr>
          <p:nvPr>
            <p:ph idx="1"/>
          </p:nvPr>
        </p:nvSpPr>
        <p:spPr>
          <a:xfrm>
            <a:off x="1141412" y="1676400"/>
            <a:ext cx="9905999" cy="4563082"/>
          </a:xfrm>
        </p:spPr>
        <p:txBody>
          <a:bodyPr>
            <a:normAutofit fontScale="92500" lnSpcReduction="10000"/>
          </a:bodyPr>
          <a:lstStyle/>
          <a:p>
            <a:r>
              <a:rPr lang="en-IN" dirty="0"/>
              <a:t>ABOUT ME</a:t>
            </a:r>
          </a:p>
          <a:p>
            <a:r>
              <a:rPr lang="en-IN" dirty="0"/>
              <a:t>INTRODUCTION</a:t>
            </a:r>
          </a:p>
          <a:p>
            <a:r>
              <a:rPr lang="en-IN" dirty="0"/>
              <a:t>MY TAKEAWAYS</a:t>
            </a:r>
          </a:p>
          <a:p>
            <a:r>
              <a:rPr lang="en-IN" dirty="0"/>
              <a:t>MY LEARNINGS</a:t>
            </a:r>
          </a:p>
          <a:p>
            <a:r>
              <a:rPr lang="en-IN" dirty="0"/>
              <a:t>PROJECT INTRODUCTION</a:t>
            </a:r>
          </a:p>
          <a:p>
            <a:r>
              <a:rPr lang="en-IN" dirty="0"/>
              <a:t>PROJECT COMPONENTS</a:t>
            </a:r>
          </a:p>
          <a:p>
            <a:r>
              <a:rPr lang="en-IN" dirty="0"/>
              <a:t>ABOUT COMPONENTS</a:t>
            </a:r>
          </a:p>
          <a:p>
            <a:r>
              <a:rPr lang="en-IN" dirty="0"/>
              <a:t>PROJECT IMPLEMENTATION</a:t>
            </a:r>
          </a:p>
          <a:p>
            <a:r>
              <a:rPr lang="en-IN" dirty="0"/>
              <a:t>CONCLUSION</a:t>
            </a:r>
          </a:p>
          <a:p>
            <a:endParaRPr lang="en-IN" dirty="0"/>
          </a:p>
        </p:txBody>
      </p:sp>
    </p:spTree>
    <p:extLst>
      <p:ext uri="{BB962C8B-B14F-4D97-AF65-F5344CB8AC3E}">
        <p14:creationId xmlns:p14="http://schemas.microsoft.com/office/powerpoint/2010/main" val="1390225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E57A-4117-B7E0-F1D1-883BB0782CAF}"/>
              </a:ext>
            </a:extLst>
          </p:cNvPr>
          <p:cNvSpPr>
            <a:spLocks noGrp="1"/>
          </p:cNvSpPr>
          <p:nvPr>
            <p:ph type="title"/>
          </p:nvPr>
        </p:nvSpPr>
        <p:spPr>
          <a:xfrm>
            <a:off x="1143001" y="-168261"/>
            <a:ext cx="9905998" cy="33652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6B8EF05-C81E-B39C-37B8-697F4D54291C}"/>
              </a:ext>
            </a:extLst>
          </p:cNvPr>
          <p:cNvSpPr>
            <a:spLocks noGrp="1"/>
          </p:cNvSpPr>
          <p:nvPr>
            <p:ph idx="1"/>
          </p:nvPr>
        </p:nvSpPr>
        <p:spPr>
          <a:xfrm>
            <a:off x="1070291" y="680720"/>
            <a:ext cx="9905999" cy="5943600"/>
          </a:xfrm>
        </p:spPr>
        <p:txBody>
          <a:bodyPr>
            <a:normAutofit fontScale="77500" lnSpcReduction="20000"/>
          </a:bodyPr>
          <a:lstStyle/>
          <a:p>
            <a:r>
              <a:rPr lang="en-IN" u="sng" dirty="0"/>
              <a:t>Coding</a:t>
            </a:r>
            <a:r>
              <a:rPr lang="en-IN" dirty="0"/>
              <a:t> – </a:t>
            </a:r>
          </a:p>
          <a:p>
            <a:pPr marL="0" indent="0">
              <a:buNone/>
            </a:pPr>
            <a:r>
              <a:rPr lang="en-IN" dirty="0"/>
              <a:t>We define following functions:</a:t>
            </a:r>
          </a:p>
          <a:p>
            <a:pPr marL="457200" indent="-457200">
              <a:buAutoNum type="arabicPeriod"/>
            </a:pPr>
            <a:r>
              <a:rPr lang="en-IN" dirty="0" err="1"/>
              <a:t>init_serial_tank</a:t>
            </a:r>
            <a:r>
              <a:rPr lang="en-IN" dirty="0"/>
              <a:t>() – to initialize the tank</a:t>
            </a:r>
          </a:p>
          <a:p>
            <a:pPr marL="457200" indent="-457200">
              <a:buAutoNum type="arabicPeriod"/>
            </a:pPr>
            <a:r>
              <a:rPr lang="en-IN" dirty="0" err="1"/>
              <a:t>enable_outlet</a:t>
            </a:r>
            <a:r>
              <a:rPr lang="en-IN" dirty="0"/>
              <a:t>() – to enable the outlet valve</a:t>
            </a:r>
          </a:p>
          <a:p>
            <a:pPr marL="457200" indent="-457200">
              <a:buAutoNum type="arabicPeriod"/>
            </a:pPr>
            <a:r>
              <a:rPr lang="en-IN" dirty="0" err="1"/>
              <a:t>enable_inlet</a:t>
            </a:r>
            <a:r>
              <a:rPr lang="en-IN" dirty="0"/>
              <a:t>() – to enable the inlet valve</a:t>
            </a:r>
          </a:p>
          <a:p>
            <a:pPr marL="457200" indent="-457200">
              <a:buAutoNum type="arabicPeriod"/>
            </a:pPr>
            <a:r>
              <a:rPr lang="en-IN" dirty="0" err="1"/>
              <a:t>disable_inlet</a:t>
            </a:r>
            <a:r>
              <a:rPr lang="en-IN" dirty="0"/>
              <a:t>() – to disable to inlet valve</a:t>
            </a:r>
          </a:p>
          <a:p>
            <a:pPr marL="457200" indent="-457200">
              <a:buAutoNum type="arabicPeriod"/>
            </a:pPr>
            <a:r>
              <a:rPr lang="en-IN" dirty="0" err="1"/>
              <a:t>disable_outlet</a:t>
            </a:r>
            <a:r>
              <a:rPr lang="en-IN" dirty="0"/>
              <a:t> – to disable outlet valve</a:t>
            </a:r>
          </a:p>
          <a:p>
            <a:pPr marL="457200" indent="-457200">
              <a:buAutoNum type="arabicPeriod"/>
            </a:pPr>
            <a:r>
              <a:rPr lang="en-IN" dirty="0" err="1"/>
              <a:t>handle_tank</a:t>
            </a:r>
            <a:r>
              <a:rPr lang="en-IN" dirty="0"/>
              <a:t>() – to set threshold volume value and turn on the inlet valve when volume reduces below 2000ltrs</a:t>
            </a:r>
          </a:p>
          <a:p>
            <a:pPr marL="457200" indent="-457200">
              <a:buAutoNum type="arabicPeriod"/>
            </a:pPr>
            <a:r>
              <a:rPr lang="en-IN" dirty="0"/>
              <a:t>Volume() – to read the volume contained in the tank</a:t>
            </a:r>
          </a:p>
          <a:p>
            <a:pPr marL="457200" indent="-457200">
              <a:buAutoNum type="arabicPeriod"/>
            </a:pPr>
            <a:r>
              <a:rPr lang="en-IN" dirty="0"/>
              <a:t>BLYNK_WRITE(INLET_V_PIN) – to control and modify on/off status of inlet valve through mobile</a:t>
            </a:r>
          </a:p>
          <a:p>
            <a:pPr marL="457200" indent="-457200">
              <a:buAutoNum type="arabicPeriod"/>
            </a:pPr>
            <a:r>
              <a:rPr lang="en-IN" dirty="0"/>
              <a:t>BLYNK_WRITE(OUTLET_V_PIN) – to control and modify on/off status of outlet valve through mobile</a:t>
            </a:r>
          </a:p>
          <a:p>
            <a:pPr marL="457200" indent="-457200">
              <a:buAutoNum type="arabicPeriod"/>
            </a:pPr>
            <a:r>
              <a:rPr lang="en-IN" dirty="0" err="1"/>
              <a:t>Update_temperature_reading</a:t>
            </a:r>
            <a:r>
              <a:rPr lang="en-IN" dirty="0"/>
              <a:t>() – to update the value of volume every 0.5 secs on volume gauge on </a:t>
            </a:r>
            <a:r>
              <a:rPr lang="en-IN" dirty="0" err="1"/>
              <a:t>blynk</a:t>
            </a:r>
            <a:r>
              <a:rPr lang="en-IN" dirty="0"/>
              <a:t> app </a:t>
            </a:r>
          </a:p>
          <a:p>
            <a:pPr marL="0" indent="0">
              <a:buNone/>
            </a:pPr>
            <a:endParaRPr lang="en-IN" u="sng" dirty="0"/>
          </a:p>
        </p:txBody>
      </p:sp>
    </p:spTree>
    <p:extLst>
      <p:ext uri="{BB962C8B-B14F-4D97-AF65-F5344CB8AC3E}">
        <p14:creationId xmlns:p14="http://schemas.microsoft.com/office/powerpoint/2010/main" val="370545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0B55-777F-1509-B21F-CE96C132E21B}"/>
              </a:ext>
            </a:extLst>
          </p:cNvPr>
          <p:cNvSpPr>
            <a:spLocks noGrp="1"/>
          </p:cNvSpPr>
          <p:nvPr>
            <p:ph type="title"/>
          </p:nvPr>
        </p:nvSpPr>
        <p:spPr>
          <a:xfrm>
            <a:off x="1141412" y="-739285"/>
            <a:ext cx="9905998" cy="739285"/>
          </a:xfrm>
        </p:spPr>
        <p:txBody>
          <a:bodyPr/>
          <a:lstStyle/>
          <a:p>
            <a:endParaRPr lang="en-IN" dirty="0"/>
          </a:p>
        </p:txBody>
      </p:sp>
      <p:sp>
        <p:nvSpPr>
          <p:cNvPr id="3" name="Content Placeholder 2">
            <a:extLst>
              <a:ext uri="{FF2B5EF4-FFF2-40B4-BE49-F238E27FC236}">
                <a16:creationId xmlns:a16="http://schemas.microsoft.com/office/drawing/2014/main" id="{840D1F9A-8858-6A31-FC08-673595C17ACE}"/>
              </a:ext>
            </a:extLst>
          </p:cNvPr>
          <p:cNvSpPr>
            <a:spLocks noGrp="1"/>
          </p:cNvSpPr>
          <p:nvPr>
            <p:ph idx="1"/>
          </p:nvPr>
        </p:nvSpPr>
        <p:spPr>
          <a:xfrm>
            <a:off x="1143000" y="1510201"/>
            <a:ext cx="9905999" cy="4456114"/>
          </a:xfrm>
        </p:spPr>
        <p:txBody>
          <a:bodyPr numCol="2">
            <a:normAutofit/>
          </a:bodyPr>
          <a:lstStyle/>
          <a:p>
            <a:r>
              <a:rPr lang="en-IN" u="sng" dirty="0"/>
              <a:t>Connections                              </a:t>
            </a:r>
          </a:p>
          <a:p>
            <a:pPr marL="0" indent="0">
              <a:buNone/>
            </a:pPr>
            <a:r>
              <a:rPr lang="en-IN" b="1" dirty="0"/>
              <a:t>For CLCD</a:t>
            </a:r>
          </a:p>
          <a:p>
            <a:pPr marL="0" indent="0">
              <a:buNone/>
            </a:pPr>
            <a:r>
              <a:rPr lang="en-IN" dirty="0"/>
              <a:t>SCL at A5</a:t>
            </a:r>
          </a:p>
          <a:p>
            <a:pPr marL="0" indent="0">
              <a:buNone/>
            </a:pPr>
            <a:r>
              <a:rPr lang="en-IN" dirty="0"/>
              <a:t>SDA at A4</a:t>
            </a:r>
          </a:p>
          <a:p>
            <a:pPr marL="0" indent="0">
              <a:buNone/>
            </a:pPr>
            <a:r>
              <a:rPr lang="en-IN" b="1" dirty="0"/>
              <a:t>For Serial tank</a:t>
            </a:r>
          </a:p>
          <a:p>
            <a:pPr marL="0" indent="0">
              <a:buNone/>
            </a:pPr>
            <a:r>
              <a:rPr lang="en-IN" dirty="0"/>
              <a:t>COM2 at COM1 serial port</a:t>
            </a:r>
          </a:p>
          <a:p>
            <a:pPr marL="0" indent="0">
              <a:buNone/>
            </a:pPr>
            <a:endParaRPr lang="en-IN" b="1" dirty="0"/>
          </a:p>
          <a:p>
            <a:pPr marL="0" indent="0">
              <a:buNone/>
            </a:pPr>
            <a:r>
              <a:rPr lang="en-IN" b="1" dirty="0"/>
              <a:t>For Ethernet</a:t>
            </a:r>
          </a:p>
          <a:p>
            <a:pPr marL="0" indent="0">
              <a:buNone/>
            </a:pPr>
            <a:r>
              <a:rPr lang="en-IN" dirty="0"/>
              <a:t>MISO at 12</a:t>
            </a:r>
          </a:p>
          <a:p>
            <a:pPr marL="0" indent="0">
              <a:buNone/>
            </a:pPr>
            <a:r>
              <a:rPr lang="en-IN" dirty="0"/>
              <a:t>MOSI at 11</a:t>
            </a:r>
          </a:p>
          <a:p>
            <a:pPr marL="0" indent="0">
              <a:buNone/>
            </a:pPr>
            <a:r>
              <a:rPr lang="en-IN" dirty="0"/>
              <a:t>RESET at RESET</a:t>
            </a:r>
          </a:p>
          <a:p>
            <a:pPr marL="0" indent="0">
              <a:buNone/>
            </a:pPr>
            <a:r>
              <a:rPr lang="en-IN" dirty="0"/>
              <a:t>SCS at 10</a:t>
            </a:r>
          </a:p>
          <a:p>
            <a:pPr marL="0" indent="0">
              <a:buNone/>
            </a:pPr>
            <a:r>
              <a:rPr lang="en-IN" dirty="0"/>
              <a:t>SCLK at 13</a:t>
            </a:r>
          </a:p>
          <a:p>
            <a:endParaRPr lang="en-IN" dirty="0"/>
          </a:p>
        </p:txBody>
      </p:sp>
    </p:spTree>
    <p:extLst>
      <p:ext uri="{BB962C8B-B14F-4D97-AF65-F5344CB8AC3E}">
        <p14:creationId xmlns:p14="http://schemas.microsoft.com/office/powerpoint/2010/main" val="392165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CC4F-B381-6768-18F0-5B0DF10DCB77}"/>
              </a:ext>
            </a:extLst>
          </p:cNvPr>
          <p:cNvSpPr>
            <a:spLocks noGrp="1"/>
          </p:cNvSpPr>
          <p:nvPr>
            <p:ph type="title"/>
          </p:nvPr>
        </p:nvSpPr>
        <p:spPr>
          <a:xfrm>
            <a:off x="1143001" y="-163181"/>
            <a:ext cx="9905998" cy="3263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4743631-B8D7-811A-869E-251C50401B54}"/>
              </a:ext>
            </a:extLst>
          </p:cNvPr>
          <p:cNvSpPr>
            <a:spLocks noGrp="1"/>
          </p:cNvSpPr>
          <p:nvPr>
            <p:ph idx="1"/>
          </p:nvPr>
        </p:nvSpPr>
        <p:spPr>
          <a:xfrm>
            <a:off x="1143001" y="1300480"/>
            <a:ext cx="5086668" cy="4450081"/>
          </a:xfrm>
        </p:spPr>
        <p:txBody>
          <a:bodyPr>
            <a:normAutofit lnSpcReduction="10000"/>
          </a:bodyPr>
          <a:lstStyle/>
          <a:p>
            <a:r>
              <a:rPr lang="en-IN" u="sng" dirty="0"/>
              <a:t>Cloud Integration</a:t>
            </a:r>
            <a:r>
              <a:rPr lang="en-IN" dirty="0"/>
              <a:t> - </a:t>
            </a:r>
            <a:r>
              <a:rPr lang="en-IN" u="sng" dirty="0"/>
              <a:t> </a:t>
            </a:r>
          </a:p>
          <a:p>
            <a:pPr marL="0" indent="0">
              <a:buNone/>
            </a:pPr>
            <a:r>
              <a:rPr lang="en-IN" dirty="0"/>
              <a:t>We need to create virtual pins on </a:t>
            </a:r>
            <a:r>
              <a:rPr lang="en-IN" dirty="0" err="1"/>
              <a:t>blynk</a:t>
            </a:r>
            <a:r>
              <a:rPr lang="en-IN" dirty="0"/>
              <a:t> cloud </a:t>
            </a:r>
            <a:r>
              <a:rPr lang="en-IN" dirty="0" err="1"/>
              <a:t>datastreams</a:t>
            </a:r>
            <a:r>
              <a:rPr lang="en-IN" dirty="0"/>
              <a:t>, buttons, gauges and a notification panel to control inlet and outlet valve, display volume and show status of threshold volume respectively.</a:t>
            </a:r>
          </a:p>
          <a:p>
            <a:pPr marL="0" indent="0">
              <a:buNone/>
            </a:pPr>
            <a:r>
              <a:rPr lang="en-IN" dirty="0"/>
              <a:t>2 ON/OFF buttons, a volume gauge and a notification panel is created in </a:t>
            </a:r>
            <a:r>
              <a:rPr lang="en-IN" dirty="0" err="1"/>
              <a:t>blynk</a:t>
            </a:r>
            <a:r>
              <a:rPr lang="en-IN" dirty="0"/>
              <a:t> application and are kept on a separate tab.</a:t>
            </a:r>
          </a:p>
          <a:p>
            <a:endParaRPr lang="en-IN" dirty="0"/>
          </a:p>
        </p:txBody>
      </p:sp>
      <p:pic>
        <p:nvPicPr>
          <p:cNvPr id="5" name="Picture 4">
            <a:extLst>
              <a:ext uri="{FF2B5EF4-FFF2-40B4-BE49-F238E27FC236}">
                <a16:creationId xmlns:a16="http://schemas.microsoft.com/office/drawing/2014/main" id="{D0AB42DE-2B42-B417-5900-BF8FA73C0B85}"/>
              </a:ext>
            </a:extLst>
          </p:cNvPr>
          <p:cNvPicPr>
            <a:picLocks noChangeAspect="1"/>
          </p:cNvPicPr>
          <p:nvPr/>
        </p:nvPicPr>
        <p:blipFill>
          <a:blip r:embed="rId2"/>
          <a:stretch>
            <a:fillRect/>
          </a:stretch>
        </p:blipFill>
        <p:spPr>
          <a:xfrm>
            <a:off x="6970103" y="817880"/>
            <a:ext cx="3474034" cy="5415280"/>
          </a:xfrm>
          <a:prstGeom prst="rect">
            <a:avLst/>
          </a:prstGeom>
        </p:spPr>
      </p:pic>
    </p:spTree>
    <p:extLst>
      <p:ext uri="{BB962C8B-B14F-4D97-AF65-F5344CB8AC3E}">
        <p14:creationId xmlns:p14="http://schemas.microsoft.com/office/powerpoint/2010/main" val="325924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8A17-DEBD-A0E9-034E-377BD2C4EE89}"/>
              </a:ext>
            </a:extLst>
          </p:cNvPr>
          <p:cNvSpPr>
            <a:spLocks noGrp="1"/>
          </p:cNvSpPr>
          <p:nvPr>
            <p:ph type="title"/>
          </p:nvPr>
        </p:nvSpPr>
        <p:spPr>
          <a:xfrm>
            <a:off x="1143001" y="-275562"/>
            <a:ext cx="9905998" cy="2755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8CC5CC5-9981-F212-7B80-54DB4125460C}"/>
              </a:ext>
            </a:extLst>
          </p:cNvPr>
          <p:cNvSpPr>
            <a:spLocks noGrp="1"/>
          </p:cNvSpPr>
          <p:nvPr>
            <p:ph idx="1"/>
          </p:nvPr>
        </p:nvSpPr>
        <p:spPr>
          <a:xfrm>
            <a:off x="1060133" y="497839"/>
            <a:ext cx="5391468" cy="4775201"/>
          </a:xfrm>
        </p:spPr>
        <p:txBody>
          <a:bodyPr/>
          <a:lstStyle/>
          <a:p>
            <a:r>
              <a:rPr lang="en-IN" u="sng" dirty="0"/>
              <a:t>Final output</a:t>
            </a:r>
            <a:r>
              <a:rPr lang="en-IN" dirty="0"/>
              <a:t> – the lcd screen showing volume in the tank, on status of outlet valve. And the </a:t>
            </a:r>
            <a:r>
              <a:rPr lang="en-IN" dirty="0" err="1"/>
              <a:t>blynk</a:t>
            </a:r>
            <a:r>
              <a:rPr lang="en-IN" dirty="0"/>
              <a:t> screen showing volume gauge and 2 buttons </a:t>
            </a:r>
            <a:endParaRPr lang="en-IN" u="sng" dirty="0"/>
          </a:p>
        </p:txBody>
      </p:sp>
      <p:pic>
        <p:nvPicPr>
          <p:cNvPr id="5" name="Picture 4">
            <a:extLst>
              <a:ext uri="{FF2B5EF4-FFF2-40B4-BE49-F238E27FC236}">
                <a16:creationId xmlns:a16="http://schemas.microsoft.com/office/drawing/2014/main" id="{03426DB7-9CD3-8EA2-89F2-D7C985E7D770}"/>
              </a:ext>
            </a:extLst>
          </p:cNvPr>
          <p:cNvPicPr>
            <a:picLocks noChangeAspect="1"/>
          </p:cNvPicPr>
          <p:nvPr/>
        </p:nvPicPr>
        <p:blipFill>
          <a:blip r:embed="rId2"/>
          <a:stretch>
            <a:fillRect/>
          </a:stretch>
        </p:blipFill>
        <p:spPr>
          <a:xfrm>
            <a:off x="7534543" y="1249174"/>
            <a:ext cx="3474034" cy="5273040"/>
          </a:xfrm>
          <a:prstGeom prst="rect">
            <a:avLst/>
          </a:prstGeom>
        </p:spPr>
      </p:pic>
      <p:pic>
        <p:nvPicPr>
          <p:cNvPr id="7" name="Picture 6">
            <a:extLst>
              <a:ext uri="{FF2B5EF4-FFF2-40B4-BE49-F238E27FC236}">
                <a16:creationId xmlns:a16="http://schemas.microsoft.com/office/drawing/2014/main" id="{44902564-DDD4-DD7F-7DB8-0748C38DD17F}"/>
              </a:ext>
            </a:extLst>
          </p:cNvPr>
          <p:cNvPicPr>
            <a:picLocks noChangeAspect="1"/>
          </p:cNvPicPr>
          <p:nvPr/>
        </p:nvPicPr>
        <p:blipFill>
          <a:blip r:embed="rId3"/>
          <a:stretch>
            <a:fillRect/>
          </a:stretch>
        </p:blipFill>
        <p:spPr>
          <a:xfrm>
            <a:off x="2094713" y="2286507"/>
            <a:ext cx="4356888" cy="4073654"/>
          </a:xfrm>
          <a:prstGeom prst="rect">
            <a:avLst/>
          </a:prstGeom>
        </p:spPr>
      </p:pic>
    </p:spTree>
    <p:extLst>
      <p:ext uri="{BB962C8B-B14F-4D97-AF65-F5344CB8AC3E}">
        <p14:creationId xmlns:p14="http://schemas.microsoft.com/office/powerpoint/2010/main" val="2091551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79FC-C6A0-E042-111F-C050A27304F7}"/>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7C8E3159-2089-6F9C-1649-A31337D7AEEB}"/>
              </a:ext>
            </a:extLst>
          </p:cNvPr>
          <p:cNvSpPr>
            <a:spLocks noGrp="1"/>
          </p:cNvSpPr>
          <p:nvPr>
            <p:ph idx="1"/>
          </p:nvPr>
        </p:nvSpPr>
        <p:spPr/>
        <p:txBody>
          <a:bodyPr/>
          <a:lstStyle/>
          <a:p>
            <a:r>
              <a:rPr lang="en-IN" dirty="0"/>
              <a:t>During this training internship programme we developed this user friendly, efficient &amp; sustainable Home Automation system.</a:t>
            </a:r>
          </a:p>
          <a:p>
            <a:r>
              <a:rPr lang="en-IN" dirty="0"/>
              <a:t>The system widely aims to a fast, reliable and better life style.</a:t>
            </a:r>
          </a:p>
          <a:p>
            <a:r>
              <a:rPr lang="en-IN" dirty="0"/>
              <a:t>The remotely controllable application makes the system more usable and</a:t>
            </a:r>
          </a:p>
          <a:p>
            <a:pPr marL="0" indent="0">
              <a:buNone/>
            </a:pPr>
            <a:r>
              <a:rPr lang="en-IN"/>
              <a:t> easy going.</a:t>
            </a:r>
            <a:endParaRPr lang="en-IN" dirty="0"/>
          </a:p>
          <a:p>
            <a:endParaRPr lang="en-IN" dirty="0"/>
          </a:p>
        </p:txBody>
      </p:sp>
    </p:spTree>
    <p:extLst>
      <p:ext uri="{BB962C8B-B14F-4D97-AF65-F5344CB8AC3E}">
        <p14:creationId xmlns:p14="http://schemas.microsoft.com/office/powerpoint/2010/main" val="144339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F352-3E5F-E712-C215-F7B04DF2521B}"/>
              </a:ext>
            </a:extLst>
          </p:cNvPr>
          <p:cNvSpPr>
            <a:spLocks noGrp="1"/>
          </p:cNvSpPr>
          <p:nvPr>
            <p:ph type="title"/>
          </p:nvPr>
        </p:nvSpPr>
        <p:spPr/>
        <p:txBody>
          <a:bodyPr/>
          <a:lstStyle/>
          <a:p>
            <a:r>
              <a:rPr lang="en-IN" b="1" dirty="0"/>
              <a:t>About me</a:t>
            </a:r>
          </a:p>
        </p:txBody>
      </p:sp>
      <p:sp>
        <p:nvSpPr>
          <p:cNvPr id="3" name="Content Placeholder 2">
            <a:extLst>
              <a:ext uri="{FF2B5EF4-FFF2-40B4-BE49-F238E27FC236}">
                <a16:creationId xmlns:a16="http://schemas.microsoft.com/office/drawing/2014/main" id="{BA3E75FB-FAFA-20CE-13F5-752F6E4DCCD4}"/>
              </a:ext>
            </a:extLst>
          </p:cNvPr>
          <p:cNvSpPr>
            <a:spLocks noGrp="1"/>
          </p:cNvSpPr>
          <p:nvPr>
            <p:ph idx="1"/>
          </p:nvPr>
        </p:nvSpPr>
        <p:spPr>
          <a:xfrm>
            <a:off x="1141413" y="2249487"/>
            <a:ext cx="6346508" cy="3541714"/>
          </a:xfrm>
        </p:spPr>
        <p:txBody>
          <a:bodyPr>
            <a:normAutofit/>
          </a:bodyPr>
          <a:lstStyle/>
          <a:p>
            <a:pPr marL="0" indent="0">
              <a:buNone/>
            </a:pPr>
            <a:r>
              <a:rPr lang="en-IN" sz="2800" dirty="0">
                <a:latin typeface="Bahnschrift" panose="020B0502040204020203" pitchFamily="34" charset="0"/>
              </a:rPr>
              <a:t>I’m Aniket Amrut Gourshete, 3</a:t>
            </a:r>
            <a:r>
              <a:rPr lang="en-IN" sz="2800" baseline="30000" dirty="0">
                <a:latin typeface="Bahnschrift" panose="020B0502040204020203" pitchFamily="34" charset="0"/>
              </a:rPr>
              <a:t>rd</a:t>
            </a:r>
            <a:r>
              <a:rPr lang="en-IN" sz="2800" dirty="0">
                <a:latin typeface="Bahnschrift" panose="020B0502040204020203" pitchFamily="34" charset="0"/>
              </a:rPr>
              <a:t> year student of Electronics &amp; Telecommunications Engineering, studying in Government college of Engineering and Research, </a:t>
            </a:r>
            <a:r>
              <a:rPr lang="en-IN" sz="2800" dirty="0" err="1">
                <a:latin typeface="Bahnschrift" panose="020B0502040204020203" pitchFamily="34" charset="0"/>
              </a:rPr>
              <a:t>Avasari</a:t>
            </a:r>
            <a:r>
              <a:rPr lang="en-IN" sz="2800" dirty="0">
                <a:latin typeface="Bahnschrift" panose="020B0502040204020203" pitchFamily="34" charset="0"/>
              </a:rPr>
              <a:t> </a:t>
            </a:r>
            <a:r>
              <a:rPr lang="en-IN" sz="2800" dirty="0" err="1">
                <a:latin typeface="Bahnschrift" panose="020B0502040204020203" pitchFamily="34" charset="0"/>
              </a:rPr>
              <a:t>kh</a:t>
            </a:r>
            <a:r>
              <a:rPr lang="en-IN" sz="2800" dirty="0">
                <a:latin typeface="Bahnschrift" panose="020B0502040204020203" pitchFamily="34" charset="0"/>
              </a:rPr>
              <a:t>.</a:t>
            </a:r>
          </a:p>
          <a:p>
            <a:pPr marL="0" indent="0">
              <a:buNone/>
            </a:pPr>
            <a:endParaRPr lang="en-IN" sz="2800" dirty="0">
              <a:latin typeface="Bahnschrift" panose="020B0502040204020203" pitchFamily="34" charset="0"/>
            </a:endParaRPr>
          </a:p>
        </p:txBody>
      </p:sp>
    </p:spTree>
    <p:extLst>
      <p:ext uri="{BB962C8B-B14F-4D97-AF65-F5344CB8AC3E}">
        <p14:creationId xmlns:p14="http://schemas.microsoft.com/office/powerpoint/2010/main" val="91971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92C1-91E0-19D4-0964-1375203A84D9}"/>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734AD0A8-A036-1BEC-FBCB-4FB2A81B24E5}"/>
              </a:ext>
            </a:extLst>
          </p:cNvPr>
          <p:cNvSpPr>
            <a:spLocks noGrp="1"/>
          </p:cNvSpPr>
          <p:nvPr>
            <p:ph idx="1"/>
          </p:nvPr>
        </p:nvSpPr>
        <p:spPr/>
        <p:txBody>
          <a:bodyPr>
            <a:normAutofit fontScale="92500"/>
          </a:bodyPr>
          <a:lstStyle/>
          <a:p>
            <a:r>
              <a:rPr lang="en-IN" dirty="0"/>
              <a:t>Technology is evolving everyday becoming an important factor of human life.</a:t>
            </a:r>
          </a:p>
          <a:p>
            <a:r>
              <a:rPr lang="en-IN" dirty="0"/>
              <a:t>Humans never ending desires and needs are the constant motivation for this evolution.</a:t>
            </a:r>
          </a:p>
          <a:p>
            <a:r>
              <a:rPr lang="en-IN" dirty="0"/>
              <a:t>As the pace of life is constantly accelerating, we also need to match up with this</a:t>
            </a:r>
          </a:p>
          <a:p>
            <a:r>
              <a:rPr lang="en-IN" dirty="0"/>
              <a:t>To match this pace we need automation in day to day activities.</a:t>
            </a:r>
          </a:p>
          <a:p>
            <a:r>
              <a:rPr lang="en-IN" dirty="0"/>
              <a:t>This project majorly focuses on automating our day to day homely activities such as controlling garden lights, water tank, cooler and heater.</a:t>
            </a:r>
          </a:p>
          <a:p>
            <a:r>
              <a:rPr lang="en-IN" dirty="0"/>
              <a:t>A mobile application is used to controlling the switches and monitoring the activities.</a:t>
            </a:r>
          </a:p>
        </p:txBody>
      </p:sp>
    </p:spTree>
    <p:extLst>
      <p:ext uri="{BB962C8B-B14F-4D97-AF65-F5344CB8AC3E}">
        <p14:creationId xmlns:p14="http://schemas.microsoft.com/office/powerpoint/2010/main" val="416702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65D5-52E0-A370-EDB2-445F3173AB2B}"/>
              </a:ext>
            </a:extLst>
          </p:cNvPr>
          <p:cNvSpPr>
            <a:spLocks noGrp="1"/>
          </p:cNvSpPr>
          <p:nvPr>
            <p:ph type="title"/>
          </p:nvPr>
        </p:nvSpPr>
        <p:spPr/>
        <p:txBody>
          <a:bodyPr/>
          <a:lstStyle/>
          <a:p>
            <a:r>
              <a:rPr lang="en-IN" b="1" dirty="0"/>
              <a:t>My takeaways</a:t>
            </a:r>
          </a:p>
        </p:txBody>
      </p:sp>
      <p:sp>
        <p:nvSpPr>
          <p:cNvPr id="3" name="Content Placeholder 2">
            <a:extLst>
              <a:ext uri="{FF2B5EF4-FFF2-40B4-BE49-F238E27FC236}">
                <a16:creationId xmlns:a16="http://schemas.microsoft.com/office/drawing/2014/main" id="{3506F2BC-52D3-1B04-F236-06ABD449068A}"/>
              </a:ext>
            </a:extLst>
          </p:cNvPr>
          <p:cNvSpPr>
            <a:spLocks noGrp="1"/>
          </p:cNvSpPr>
          <p:nvPr>
            <p:ph idx="1"/>
          </p:nvPr>
        </p:nvSpPr>
        <p:spPr/>
        <p:txBody>
          <a:bodyPr numCol="2"/>
          <a:lstStyle/>
          <a:p>
            <a:r>
              <a:rPr lang="en-IN" dirty="0"/>
              <a:t>Technical takeaways</a:t>
            </a:r>
          </a:p>
          <a:p>
            <a:pPr marL="514350" indent="-514350">
              <a:buFont typeface="+mj-lt"/>
              <a:buAutoNum type="romanUcPeriod"/>
            </a:pPr>
            <a:r>
              <a:rPr lang="en-IN" sz="2000" dirty="0"/>
              <a:t>C Programming</a:t>
            </a:r>
          </a:p>
          <a:p>
            <a:pPr marL="514350" indent="-514350">
              <a:buFont typeface="+mj-lt"/>
              <a:buAutoNum type="romanUcPeriod"/>
            </a:pPr>
            <a:r>
              <a:rPr lang="en-IN" sz="2000" dirty="0"/>
              <a:t>IOT Architecture</a:t>
            </a:r>
          </a:p>
          <a:p>
            <a:pPr marL="514350" indent="-514350">
              <a:buFont typeface="+mj-lt"/>
              <a:buAutoNum type="romanUcPeriod"/>
            </a:pPr>
            <a:r>
              <a:rPr lang="en-IN" sz="2000" dirty="0"/>
              <a:t>Arduino module</a:t>
            </a:r>
          </a:p>
          <a:p>
            <a:pPr marL="514350" indent="-514350">
              <a:buFont typeface="+mj-lt"/>
              <a:buAutoNum type="romanUcPeriod"/>
            </a:pPr>
            <a:r>
              <a:rPr lang="en-IN" sz="2000" dirty="0"/>
              <a:t>IOT Cloud Integration</a:t>
            </a:r>
          </a:p>
          <a:p>
            <a:pPr marL="514350" indent="-514350">
              <a:buFont typeface="+mj-lt"/>
              <a:buAutoNum type="romanUcPeriod"/>
            </a:pPr>
            <a:r>
              <a:rPr lang="en-IN" sz="2000" dirty="0"/>
              <a:t>Simulation</a:t>
            </a:r>
          </a:p>
          <a:p>
            <a:pPr marL="0" indent="0">
              <a:buNone/>
            </a:pPr>
            <a:endParaRPr lang="en-IN" dirty="0"/>
          </a:p>
          <a:p>
            <a:r>
              <a:rPr lang="en-IN" dirty="0"/>
              <a:t>Other takeaways</a:t>
            </a:r>
          </a:p>
          <a:p>
            <a:pPr marL="514350" indent="-514350">
              <a:buFont typeface="+mj-lt"/>
              <a:buAutoNum type="romanUcPeriod"/>
            </a:pPr>
            <a:r>
              <a:rPr lang="en-IN" sz="2000" dirty="0"/>
              <a:t>SDLC Process</a:t>
            </a:r>
          </a:p>
          <a:p>
            <a:pPr marL="514350" indent="-514350">
              <a:buFont typeface="+mj-lt"/>
              <a:buAutoNum type="romanUcPeriod"/>
            </a:pPr>
            <a:r>
              <a:rPr lang="en-IN" sz="2000" dirty="0"/>
              <a:t>Time Management</a:t>
            </a:r>
          </a:p>
          <a:p>
            <a:pPr marL="514350" indent="-514350">
              <a:buFont typeface="+mj-lt"/>
              <a:buAutoNum type="romanUcPeriod"/>
            </a:pPr>
            <a:r>
              <a:rPr lang="en-IN" sz="2000" dirty="0"/>
              <a:t>Resume building</a:t>
            </a:r>
          </a:p>
          <a:p>
            <a:pPr marL="514350" indent="-514350">
              <a:buFont typeface="+mj-lt"/>
              <a:buAutoNum type="romanUcPeriod"/>
            </a:pPr>
            <a:r>
              <a:rPr lang="en-IN" sz="2000" dirty="0"/>
              <a:t>Project Implementation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8991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E30A-93C7-7E63-72E0-8305633F1E29}"/>
              </a:ext>
            </a:extLst>
          </p:cNvPr>
          <p:cNvSpPr>
            <a:spLocks noGrp="1"/>
          </p:cNvSpPr>
          <p:nvPr>
            <p:ph type="title"/>
          </p:nvPr>
        </p:nvSpPr>
        <p:spPr/>
        <p:txBody>
          <a:bodyPr/>
          <a:lstStyle/>
          <a:p>
            <a:r>
              <a:rPr lang="en-IN" b="1" dirty="0"/>
              <a:t>My learnings</a:t>
            </a:r>
          </a:p>
        </p:txBody>
      </p:sp>
      <p:sp>
        <p:nvSpPr>
          <p:cNvPr id="3" name="Content Placeholder 2">
            <a:extLst>
              <a:ext uri="{FF2B5EF4-FFF2-40B4-BE49-F238E27FC236}">
                <a16:creationId xmlns:a16="http://schemas.microsoft.com/office/drawing/2014/main" id="{0AF1F142-4A27-E009-6A41-D4E0FC003074}"/>
              </a:ext>
            </a:extLst>
          </p:cNvPr>
          <p:cNvSpPr>
            <a:spLocks noGrp="1"/>
          </p:cNvSpPr>
          <p:nvPr>
            <p:ph idx="1"/>
          </p:nvPr>
        </p:nvSpPr>
        <p:spPr>
          <a:xfrm>
            <a:off x="1141412" y="1788160"/>
            <a:ext cx="9905999" cy="4003041"/>
          </a:xfrm>
        </p:spPr>
        <p:txBody>
          <a:bodyPr>
            <a:normAutofit fontScale="85000" lnSpcReduction="20000"/>
          </a:bodyPr>
          <a:lstStyle/>
          <a:p>
            <a:r>
              <a:rPr lang="en-IN" dirty="0"/>
              <a:t>This internship has been a constant journey of learnings &amp; knowledge of me</a:t>
            </a:r>
          </a:p>
          <a:p>
            <a:r>
              <a:rPr lang="en-IN" dirty="0"/>
              <a:t>Ever since from the kick-off session, to C programming, IoT introduction and project implementation, with every class I got to learn something new.</a:t>
            </a:r>
          </a:p>
          <a:p>
            <a:r>
              <a:rPr lang="en-IN" dirty="0"/>
              <a:t>IoT was a totally new concept for me but our mentors taught all the details so conveniently.</a:t>
            </a:r>
          </a:p>
          <a:p>
            <a:r>
              <a:rPr lang="en-IN" dirty="0"/>
              <a:t>There are not only technical aspects but other as well. The classes helped me to learn utilizing my time, handling multiple tasks with quality results.</a:t>
            </a:r>
          </a:p>
          <a:p>
            <a:r>
              <a:rPr lang="en-IN" dirty="0"/>
              <a:t>To excel in something application is very important. The regular tests helped me apply my learnings and better understanding</a:t>
            </a:r>
          </a:p>
          <a:p>
            <a:r>
              <a:rPr lang="en-IN" dirty="0"/>
              <a:t> I am deeply grateful to all the mentors, the support team and all the people at </a:t>
            </a:r>
            <a:r>
              <a:rPr lang="en-IN" dirty="0" err="1"/>
              <a:t>Emertxe</a:t>
            </a:r>
            <a:r>
              <a:rPr lang="en-IN" dirty="0"/>
              <a:t> for such a wonderful opportunity.</a:t>
            </a:r>
          </a:p>
        </p:txBody>
      </p:sp>
    </p:spTree>
    <p:extLst>
      <p:ext uri="{BB962C8B-B14F-4D97-AF65-F5344CB8AC3E}">
        <p14:creationId xmlns:p14="http://schemas.microsoft.com/office/powerpoint/2010/main" val="66741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BAB2-C747-0DDF-19F2-81340D0C725A}"/>
              </a:ext>
            </a:extLst>
          </p:cNvPr>
          <p:cNvSpPr>
            <a:spLocks noGrp="1"/>
          </p:cNvSpPr>
          <p:nvPr>
            <p:ph type="title"/>
          </p:nvPr>
        </p:nvSpPr>
        <p:spPr/>
        <p:txBody>
          <a:bodyPr/>
          <a:lstStyle/>
          <a:p>
            <a:r>
              <a:rPr lang="en-IN" b="1" dirty="0"/>
              <a:t>Project  introduction</a:t>
            </a:r>
          </a:p>
        </p:txBody>
      </p:sp>
      <p:sp>
        <p:nvSpPr>
          <p:cNvPr id="4" name="Content Placeholder 3">
            <a:extLst>
              <a:ext uri="{FF2B5EF4-FFF2-40B4-BE49-F238E27FC236}">
                <a16:creationId xmlns:a16="http://schemas.microsoft.com/office/drawing/2014/main" id="{B43F50F5-B17F-592E-0E30-6CE653C3D23F}"/>
              </a:ext>
            </a:extLst>
          </p:cNvPr>
          <p:cNvSpPr>
            <a:spLocks noGrp="1"/>
          </p:cNvSpPr>
          <p:nvPr>
            <p:ph idx="1"/>
          </p:nvPr>
        </p:nvSpPr>
        <p:spPr>
          <a:xfrm>
            <a:off x="1005840" y="1686560"/>
            <a:ext cx="10417491" cy="4104641"/>
          </a:xfrm>
        </p:spPr>
        <p:txBody>
          <a:bodyPr>
            <a:normAutofit/>
          </a:bodyPr>
          <a:lstStyle/>
          <a:p>
            <a:pPr marL="0" indent="0">
              <a:buNone/>
            </a:pPr>
            <a:r>
              <a:rPr lang="en-US" sz="2000" dirty="0"/>
              <a:t>Nowadays, we have remote controls for our television sets and other electronic systems, which have made our lives real easy. This project helps the user to control all the electronic devices using his/her smartphone. Time is a very valuable thing</a:t>
            </a:r>
          </a:p>
          <a:p>
            <a:pPr marL="0" indent="0">
              <a:buNone/>
            </a:pPr>
            <a:r>
              <a:rPr lang="en-US" sz="2000" dirty="0"/>
              <a:t>Everybody wants to save time as much as they can. New technologies are being introduced to save our time. To save people's time we are introducing Home Automation system. With the help of this system we can control our home appliances from your mobile phone. You can turn on/off your home appliances with the help of an android application. </a:t>
            </a:r>
          </a:p>
          <a:p>
            <a:pPr marL="0" indent="0">
              <a:buNone/>
            </a:pPr>
            <a:r>
              <a:rPr lang="en-US" sz="2000" dirty="0"/>
              <a:t>The appliances that we will be controlling for this project are Garden lights, Water tank and Temperature system of our home.</a:t>
            </a:r>
            <a:endParaRPr lang="en-IN" sz="2000" dirty="0"/>
          </a:p>
        </p:txBody>
      </p:sp>
    </p:spTree>
    <p:extLst>
      <p:ext uri="{BB962C8B-B14F-4D97-AF65-F5344CB8AC3E}">
        <p14:creationId xmlns:p14="http://schemas.microsoft.com/office/powerpoint/2010/main" val="1501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914A-A2AF-117C-77A1-831668D8B892}"/>
              </a:ext>
            </a:extLst>
          </p:cNvPr>
          <p:cNvSpPr>
            <a:spLocks noGrp="1"/>
          </p:cNvSpPr>
          <p:nvPr>
            <p:ph type="title"/>
          </p:nvPr>
        </p:nvSpPr>
        <p:spPr/>
        <p:txBody>
          <a:bodyPr/>
          <a:lstStyle/>
          <a:p>
            <a:r>
              <a:rPr lang="en-IN" b="1" dirty="0"/>
              <a:t>Project Components </a:t>
            </a:r>
          </a:p>
        </p:txBody>
      </p:sp>
      <p:sp>
        <p:nvSpPr>
          <p:cNvPr id="3" name="Content Placeholder 2">
            <a:extLst>
              <a:ext uri="{FF2B5EF4-FFF2-40B4-BE49-F238E27FC236}">
                <a16:creationId xmlns:a16="http://schemas.microsoft.com/office/drawing/2014/main" id="{DE6EC826-DE60-4826-3144-191B8959EF15}"/>
              </a:ext>
            </a:extLst>
          </p:cNvPr>
          <p:cNvSpPr>
            <a:spLocks noGrp="1"/>
          </p:cNvSpPr>
          <p:nvPr>
            <p:ph idx="1"/>
          </p:nvPr>
        </p:nvSpPr>
        <p:spPr>
          <a:xfrm>
            <a:off x="1141412" y="2249486"/>
            <a:ext cx="9905999" cy="3572193"/>
          </a:xfrm>
        </p:spPr>
        <p:txBody>
          <a:bodyPr numCol="2"/>
          <a:lstStyle/>
          <a:p>
            <a:r>
              <a:rPr lang="en-IN" dirty="0"/>
              <a:t>Hardware</a:t>
            </a:r>
          </a:p>
          <a:p>
            <a:pPr marL="457200" indent="-457200">
              <a:buFont typeface="+mj-lt"/>
              <a:buAutoNum type="arabicPeriod"/>
            </a:pPr>
            <a:r>
              <a:rPr lang="en-IN" sz="1800" dirty="0"/>
              <a:t>Arduino uno</a:t>
            </a:r>
          </a:p>
          <a:p>
            <a:pPr marL="457200" indent="-457200">
              <a:buFont typeface="+mj-lt"/>
              <a:buAutoNum type="arabicPeriod"/>
            </a:pPr>
            <a:r>
              <a:rPr lang="en-IN" sz="1800" dirty="0"/>
              <a:t>LDR sensor</a:t>
            </a:r>
          </a:p>
          <a:p>
            <a:pPr marL="457200" indent="-457200">
              <a:buFont typeface="+mj-lt"/>
              <a:buAutoNum type="arabicPeriod"/>
            </a:pPr>
            <a:r>
              <a:rPr lang="en-IN" sz="1800" dirty="0"/>
              <a:t>Temperature system</a:t>
            </a:r>
          </a:p>
          <a:p>
            <a:pPr marL="457200" indent="-457200">
              <a:buFont typeface="+mj-lt"/>
              <a:buAutoNum type="arabicPeriod"/>
            </a:pPr>
            <a:r>
              <a:rPr lang="en-IN" sz="1800" dirty="0"/>
              <a:t>CLCD</a:t>
            </a:r>
          </a:p>
          <a:p>
            <a:pPr marL="457200" indent="-457200">
              <a:buFont typeface="+mj-lt"/>
              <a:buAutoNum type="arabicPeriod"/>
            </a:pPr>
            <a:r>
              <a:rPr lang="en-IN" sz="1800" dirty="0"/>
              <a:t>LEDs</a:t>
            </a:r>
          </a:p>
          <a:p>
            <a:pPr marL="457200" indent="-457200">
              <a:buFont typeface="+mj-lt"/>
              <a:buAutoNum type="arabicPeriod"/>
            </a:pPr>
            <a:r>
              <a:rPr lang="en-IN" sz="1800" dirty="0"/>
              <a:t>Ethernet</a:t>
            </a:r>
          </a:p>
          <a:p>
            <a:r>
              <a:rPr lang="en-IN" dirty="0"/>
              <a:t>Software</a:t>
            </a:r>
          </a:p>
          <a:p>
            <a:pPr marL="342900" indent="-342900">
              <a:buFont typeface="+mj-lt"/>
              <a:buAutoNum type="arabicPeriod"/>
            </a:pPr>
            <a:r>
              <a:rPr lang="en-IN" sz="1800" dirty="0"/>
              <a:t>Arduino IDE</a:t>
            </a:r>
          </a:p>
          <a:p>
            <a:pPr marL="342900" indent="-342900">
              <a:buFont typeface="+mj-lt"/>
              <a:buAutoNum type="arabicPeriod"/>
            </a:pPr>
            <a:r>
              <a:rPr lang="en-IN" sz="1800" dirty="0" err="1"/>
              <a:t>PicsimLab</a:t>
            </a:r>
            <a:endParaRPr lang="en-IN" sz="1800" dirty="0"/>
          </a:p>
          <a:p>
            <a:pPr marL="342900" indent="-342900">
              <a:buFont typeface="+mj-lt"/>
              <a:buAutoNum type="arabicPeriod"/>
            </a:pPr>
            <a:r>
              <a:rPr lang="en-IN" sz="1800" dirty="0"/>
              <a:t>Blynk IOT app</a:t>
            </a:r>
          </a:p>
          <a:p>
            <a:pPr marL="0" indent="0">
              <a:buNone/>
            </a:pPr>
            <a:endParaRPr lang="en-IN" sz="1800" dirty="0"/>
          </a:p>
        </p:txBody>
      </p:sp>
    </p:spTree>
    <p:extLst>
      <p:ext uri="{BB962C8B-B14F-4D97-AF65-F5344CB8AC3E}">
        <p14:creationId xmlns:p14="http://schemas.microsoft.com/office/powerpoint/2010/main" val="383813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AA6D-ED61-7186-7C17-F0FD7E3A3544}"/>
              </a:ext>
            </a:extLst>
          </p:cNvPr>
          <p:cNvSpPr>
            <a:spLocks noGrp="1"/>
          </p:cNvSpPr>
          <p:nvPr>
            <p:ph type="title"/>
          </p:nvPr>
        </p:nvSpPr>
        <p:spPr>
          <a:xfrm>
            <a:off x="1143001" y="162560"/>
            <a:ext cx="9905998" cy="854682"/>
          </a:xfrm>
        </p:spPr>
        <p:txBody>
          <a:bodyPr/>
          <a:lstStyle/>
          <a:p>
            <a:r>
              <a:rPr lang="en-IN" b="1" dirty="0"/>
              <a:t>About components</a:t>
            </a:r>
          </a:p>
        </p:txBody>
      </p:sp>
      <p:graphicFrame>
        <p:nvGraphicFramePr>
          <p:cNvPr id="10" name="Diagram 9">
            <a:extLst>
              <a:ext uri="{FF2B5EF4-FFF2-40B4-BE49-F238E27FC236}">
                <a16:creationId xmlns:a16="http://schemas.microsoft.com/office/drawing/2014/main" id="{8373536B-324A-3114-C00B-7B8EA356ABAE}"/>
              </a:ext>
            </a:extLst>
          </p:cNvPr>
          <p:cNvGraphicFramePr/>
          <p:nvPr>
            <p:extLst>
              <p:ext uri="{D42A27DB-BD31-4B8C-83A1-F6EECF244321}">
                <p14:modId xmlns:p14="http://schemas.microsoft.com/office/powerpoint/2010/main" val="483787429"/>
              </p:ext>
            </p:extLst>
          </p:nvPr>
        </p:nvGraphicFramePr>
        <p:xfrm>
          <a:off x="111760" y="833120"/>
          <a:ext cx="12080240" cy="5862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900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961</TotalTime>
  <Words>1671</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Bahnschrift</vt:lpstr>
      <vt:lpstr>Tw Cen MT</vt:lpstr>
      <vt:lpstr>Circuit</vt:lpstr>
      <vt:lpstr>HOME AUTOMATION</vt:lpstr>
      <vt:lpstr>Index</vt:lpstr>
      <vt:lpstr>About me</vt:lpstr>
      <vt:lpstr>INTRODUCTION</vt:lpstr>
      <vt:lpstr>My takeaways</vt:lpstr>
      <vt:lpstr>My learnings</vt:lpstr>
      <vt:lpstr>Project  introduction</vt:lpstr>
      <vt:lpstr>Project Components </vt:lpstr>
      <vt:lpstr>About components</vt:lpstr>
      <vt:lpstr>Project implementation</vt:lpstr>
      <vt:lpstr>Garden lights</vt:lpstr>
      <vt:lpstr>PowerPoint Presentation</vt:lpstr>
      <vt:lpstr>PowerPoint Presentation</vt:lpstr>
      <vt:lpstr>Temperature system</vt:lpstr>
      <vt:lpstr>PowerPoint Presentation</vt:lpstr>
      <vt:lpstr>PowerPoint Presentation</vt:lpstr>
      <vt:lpstr>PowerPoint Presentation</vt:lpstr>
      <vt:lpstr>PowerPoint Presentation</vt:lpstr>
      <vt:lpstr>Serial tank</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dc:title>
  <dc:creator>Aniket Gourshete</dc:creator>
  <cp:lastModifiedBy>Aniket Gourshete</cp:lastModifiedBy>
  <cp:revision>2</cp:revision>
  <dcterms:created xsi:type="dcterms:W3CDTF">2023-05-09T04:48:14Z</dcterms:created>
  <dcterms:modified xsi:type="dcterms:W3CDTF">2023-05-09T20:55:15Z</dcterms:modified>
</cp:coreProperties>
</file>