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3.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gif" ContentType="image/gif"/>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0" r:id="rId3"/>
    <p:sldId id="258" r:id="rId4"/>
    <p:sldId id="259" r:id="rId5"/>
    <p:sldId id="265" r:id="rId6"/>
    <p:sldId id="266" r:id="rId7"/>
    <p:sldId id="267" r:id="rId8"/>
    <p:sldId id="268" r:id="rId9"/>
    <p:sldId id="272" r:id="rId10"/>
    <p:sldId id="287" r:id="rId11"/>
    <p:sldId id="274" r:id="rId12"/>
    <p:sldId id="286" r:id="rId13"/>
    <p:sldId id="289" r:id="rId14"/>
    <p:sldId id="290" r:id="rId15"/>
    <p:sldId id="273" r:id="rId16"/>
    <p:sldId id="284" r:id="rId17"/>
    <p:sldId id="278" r:id="rId18"/>
    <p:sldId id="28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 xmlns:p14="http://schemas.microsoft.com/office/powerpoint/2010/main">
        <p14:section name="Title and Introduction" id="{F22865A4-5FD1-49A5-939E-81B827C9E02A}">
          <p14:sldIdLst>
            <p14:sldId id="256"/>
          </p14:sldIdLst>
        </p14:section>
        <p14:section name="Cause/Need" id="{BD728282-CB4A-4374-958B-F524C34777F0}">
          <p14:sldIdLst>
            <p14:sldId id="260"/>
            <p14:sldId id="258"/>
            <p14:sldId id="259"/>
            <p14:sldId id="265"/>
          </p14:sldIdLst>
        </p14:section>
        <p14:section name="Project: Concept/Introduction/Features/Adv. over current systems" id="{DC8D9FFC-FC60-4BBB-8C6D-71860BE96181}">
          <p14:sldIdLst>
            <p14:sldId id="266"/>
            <p14:sldId id="267"/>
            <p14:sldId id="268"/>
            <p14:sldId id="272"/>
            <p14:sldId id="273"/>
          </p14:sldIdLst>
        </p14:section>
        <p14:section name="Working and Scope" id="{C2F7C9EF-7F1B-475B-9ED5-BD0BF6912C07}">
          <p14:sldIdLst>
            <p14:sldId id="274"/>
            <p14:sldId id="284"/>
          </p14:sldIdLst>
        </p14:section>
        <p14:section name="Credits" id="{D21A35E7-BBF0-4020-9576-4D278F0D3BC2}">
          <p14:sldIdLst>
            <p14:sldId id="278"/>
            <p14:sldId id="285"/>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BHAV YATI" initials="AY" lastIdx="4" clrIdx="0">
    <p:extLst>
      <p:ext uri="{19B8F6BF-5375-455C-9EA6-DF929625EA0E}">
        <p15:presenceInfo xmlns="" xmlns:p15="http://schemas.microsoft.com/office/powerpoint/2012/main" userId="ANUBHAV YA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4660"/>
  </p:normalViewPr>
  <p:slideViewPr>
    <p:cSldViewPr snapToGrid="0">
      <p:cViewPr varScale="1">
        <p:scale>
          <a:sx n="88" d="100"/>
          <a:sy n="88" d="100"/>
        </p:scale>
        <p:origin x="-432"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1T21:41:11.167" idx="3">
    <p:pos x="10" y="10"/>
    <p:text>Project introduction</p:text>
    <p:extLst>
      <p:ext uri="{C676402C-5697-4E1C-873F-D02D1690AC5C}">
        <p15:threadingInfo xmlns=""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21:41:56.661" idx="4">
    <p:pos x="10" y="10"/>
    <p:text>advantages over existing systems</p:text>
    <p:extLst>
      <p:ext uri="{C676402C-5697-4E1C-873F-D02D1690AC5C}">
        <p15:threadingInfo xmlns=""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21T21:33:05.490" idx="1">
    <p:pos x="10" y="10"/>
    <p:text>featues:compact, low cost, energy effecient, multiple device compatability, simple to use and  and accessibilty</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D9A88-09C0-48F9-8C4B-84C90E9322C4}" type="datetimeFigureOut">
              <a:rPr lang="en-IN" smtClean="0"/>
              <a:pPr/>
              <a:t>19-07-2020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39039-7F9F-46A3-B500-DCE529250D2A}" type="slidenum">
              <a:rPr lang="en-IN" smtClean="0"/>
              <a:pPr/>
              <a:t>‹#›</a:t>
            </a:fld>
            <a:endParaRPr lang="en-IN"/>
          </a:p>
        </p:txBody>
      </p:sp>
    </p:spTree>
    <p:extLst>
      <p:ext uri="{BB962C8B-B14F-4D97-AF65-F5344CB8AC3E}">
        <p14:creationId xmlns="" xmlns:p14="http://schemas.microsoft.com/office/powerpoint/2010/main" val="41975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37edd35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37edd35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5076762" y="1475127"/>
            <a:ext cx="2138317" cy="3907747"/>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609600" y="1496133"/>
            <a:ext cx="4636000" cy="38656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56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 xmlns:p14="http://schemas.microsoft.com/office/powerpoint/2010/main" val="237801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74"/>
        <p:cNvGrpSpPr/>
        <p:nvPr/>
      </p:nvGrpSpPr>
      <p:grpSpPr>
        <a:xfrm>
          <a:off x="0" y="0"/>
          <a:ext cx="0" cy="0"/>
          <a:chOff x="0" y="0"/>
          <a:chExt cx="0" cy="0"/>
        </a:xfrm>
      </p:grpSpPr>
      <p:sp>
        <p:nvSpPr>
          <p:cNvPr id="75" name="Google Shape;75;p14"/>
          <p:cNvSpPr/>
          <p:nvPr/>
        </p:nvSpPr>
        <p:spPr>
          <a:xfrm>
            <a:off x="9208000" y="0"/>
            <a:ext cx="2984000" cy="6868467"/>
          </a:xfrm>
          <a:custGeom>
            <a:avLst/>
            <a:gdLst/>
            <a:ahLst/>
            <a:cxnLst/>
            <a:rect l="l" t="t" r="r" b="b"/>
            <a:pathLst>
              <a:path w="89520" h="206054" extrusionOk="0">
                <a:moveTo>
                  <a:pt x="0" y="206054"/>
                </a:moveTo>
                <a:lnTo>
                  <a:pt x="89520" y="0"/>
                </a:lnTo>
                <a:lnTo>
                  <a:pt x="89520" y="206054"/>
                </a:lnTo>
                <a:close/>
              </a:path>
            </a:pathLst>
          </a:custGeom>
          <a:solidFill>
            <a:schemeClr val="accent1"/>
          </a:solidFill>
          <a:ln>
            <a:noFill/>
          </a:ln>
        </p:spPr>
      </p:sp>
      <p:sp>
        <p:nvSpPr>
          <p:cNvPr id="76" name="Google Shape;76;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4914BC0B-FA2A-4E82-BFD5-CFDF184AB1FE}" type="slidenum">
              <a:rPr lang="en-IN" smtClean="0"/>
              <a:pPr/>
              <a:t>‹#›</a:t>
            </a:fld>
            <a:endParaRPr lang="en-IN"/>
          </a:p>
        </p:txBody>
      </p:sp>
      <p:sp>
        <p:nvSpPr>
          <p:cNvPr id="77" name="Google Shape;77;p14"/>
          <p:cNvSpPr/>
          <p:nvPr/>
        </p:nvSpPr>
        <p:spPr>
          <a:xfrm>
            <a:off x="998225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l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 xmlns:p14="http://schemas.microsoft.com/office/powerpoint/2010/main" val="262665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1"/>
        <p:cNvGrpSpPr/>
        <p:nvPr/>
      </p:nvGrpSpPr>
      <p:grpSpPr>
        <a:xfrm>
          <a:off x="0" y="0"/>
          <a:ext cx="0" cy="0"/>
          <a:chOff x="0" y="0"/>
          <a:chExt cx="0" cy="0"/>
        </a:xfrm>
      </p:grpSpPr>
      <p:sp>
        <p:nvSpPr>
          <p:cNvPr id="32" name="Google Shape;32;p6"/>
          <p:cNvSpPr/>
          <p:nvPr/>
        </p:nvSpPr>
        <p:spPr>
          <a:xfrm rot="10800000">
            <a:off x="4574283"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solidFill>
          <a:ln>
            <a:noFill/>
          </a:ln>
          <a:effectLst>
            <a:outerShdw blurRad="85725" dist="28575" dir="10800000" algn="bl" rotWithShape="0">
              <a:schemeClr val="dk1">
                <a:alpha val="2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6"/>
          <p:cNvSpPr/>
          <p:nvPr/>
        </p:nvSpPr>
        <p:spPr>
          <a:xfrm>
            <a:off x="535135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6"/>
          <p:cNvSpPr txBox="1">
            <a:spLocks noGrp="1"/>
          </p:cNvSpPr>
          <p:nvPr>
            <p:ph type="title"/>
          </p:nvPr>
        </p:nvSpPr>
        <p:spPr>
          <a:xfrm>
            <a:off x="7400233" y="1714017"/>
            <a:ext cx="4121200" cy="9584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3200">
                <a:solidFill>
                  <a:schemeClr val="accent2"/>
                </a:solidFill>
              </a:defRPr>
            </a:lvl1pPr>
            <a:lvl2pPr lvl="1" rtl="0">
              <a:spcBef>
                <a:spcPts val="0"/>
              </a:spcBef>
              <a:spcAft>
                <a:spcPts val="0"/>
              </a:spcAft>
              <a:buClr>
                <a:schemeClr val="accent2"/>
              </a:buClr>
              <a:buSzPts val="2400"/>
              <a:buNone/>
              <a:defRPr sz="3200">
                <a:solidFill>
                  <a:schemeClr val="accent2"/>
                </a:solidFill>
              </a:defRPr>
            </a:lvl2pPr>
            <a:lvl3pPr lvl="2" rtl="0">
              <a:spcBef>
                <a:spcPts val="0"/>
              </a:spcBef>
              <a:spcAft>
                <a:spcPts val="0"/>
              </a:spcAft>
              <a:buClr>
                <a:schemeClr val="accent2"/>
              </a:buClr>
              <a:buSzPts val="2400"/>
              <a:buNone/>
              <a:defRPr sz="3200">
                <a:solidFill>
                  <a:schemeClr val="accent2"/>
                </a:solidFill>
              </a:defRPr>
            </a:lvl3pPr>
            <a:lvl4pPr lvl="3" rtl="0">
              <a:spcBef>
                <a:spcPts val="0"/>
              </a:spcBef>
              <a:spcAft>
                <a:spcPts val="0"/>
              </a:spcAft>
              <a:buClr>
                <a:schemeClr val="accent2"/>
              </a:buClr>
              <a:buSzPts val="2400"/>
              <a:buNone/>
              <a:defRPr sz="3200">
                <a:solidFill>
                  <a:schemeClr val="accent2"/>
                </a:solidFill>
              </a:defRPr>
            </a:lvl4pPr>
            <a:lvl5pPr lvl="4" rtl="0">
              <a:spcBef>
                <a:spcPts val="0"/>
              </a:spcBef>
              <a:spcAft>
                <a:spcPts val="0"/>
              </a:spcAft>
              <a:buClr>
                <a:schemeClr val="accent2"/>
              </a:buClr>
              <a:buSzPts val="2400"/>
              <a:buNone/>
              <a:defRPr sz="3200">
                <a:solidFill>
                  <a:schemeClr val="accent2"/>
                </a:solidFill>
              </a:defRPr>
            </a:lvl5pPr>
            <a:lvl6pPr lvl="5" rtl="0">
              <a:spcBef>
                <a:spcPts val="0"/>
              </a:spcBef>
              <a:spcAft>
                <a:spcPts val="0"/>
              </a:spcAft>
              <a:buClr>
                <a:schemeClr val="accent2"/>
              </a:buClr>
              <a:buSzPts val="2400"/>
              <a:buNone/>
              <a:defRPr sz="3200">
                <a:solidFill>
                  <a:schemeClr val="accent2"/>
                </a:solidFill>
              </a:defRPr>
            </a:lvl6pPr>
            <a:lvl7pPr lvl="6" rtl="0">
              <a:spcBef>
                <a:spcPts val="0"/>
              </a:spcBef>
              <a:spcAft>
                <a:spcPts val="0"/>
              </a:spcAft>
              <a:buClr>
                <a:schemeClr val="accent2"/>
              </a:buClr>
              <a:buSzPts val="2400"/>
              <a:buNone/>
              <a:defRPr sz="3200">
                <a:solidFill>
                  <a:schemeClr val="accent2"/>
                </a:solidFill>
              </a:defRPr>
            </a:lvl7pPr>
            <a:lvl8pPr lvl="7" rtl="0">
              <a:spcBef>
                <a:spcPts val="0"/>
              </a:spcBef>
              <a:spcAft>
                <a:spcPts val="0"/>
              </a:spcAft>
              <a:buClr>
                <a:schemeClr val="accent2"/>
              </a:buClr>
              <a:buSzPts val="2400"/>
              <a:buNone/>
              <a:defRPr sz="3200">
                <a:solidFill>
                  <a:schemeClr val="accent2"/>
                </a:solidFill>
              </a:defRPr>
            </a:lvl8pPr>
            <a:lvl9pPr lvl="8" rtl="0">
              <a:spcBef>
                <a:spcPts val="0"/>
              </a:spcBef>
              <a:spcAft>
                <a:spcPts val="0"/>
              </a:spcAft>
              <a:buClr>
                <a:schemeClr val="accent2"/>
              </a:buClr>
              <a:buSzPts val="2400"/>
              <a:buNone/>
              <a:defRPr sz="3200">
                <a:solidFill>
                  <a:schemeClr val="accent2"/>
                </a:solidFill>
              </a:defRPr>
            </a:lvl9pPr>
          </a:lstStyle>
          <a:p>
            <a:endParaRPr/>
          </a:p>
        </p:txBody>
      </p:sp>
      <p:sp>
        <p:nvSpPr>
          <p:cNvPr id="35" name="Google Shape;35;p6"/>
          <p:cNvSpPr txBox="1">
            <a:spLocks noGrp="1"/>
          </p:cNvSpPr>
          <p:nvPr>
            <p:ph type="body" idx="1"/>
          </p:nvPr>
        </p:nvSpPr>
        <p:spPr>
          <a:xfrm>
            <a:off x="7400233" y="2825184"/>
            <a:ext cx="4121200" cy="2318800"/>
          </a:xfrm>
          <a:prstGeom prst="rect">
            <a:avLst/>
          </a:prstGeom>
        </p:spPr>
        <p:txBody>
          <a:bodyPr spcFirstLastPara="1" wrap="square" lIns="0" tIns="0" rIns="0" bIns="0" anchor="t" anchorCtr="0">
            <a:noAutofit/>
          </a:bodyPr>
          <a:lstStyle>
            <a:lvl1pPr marL="609585" lvl="0" indent="-457189" rtl="0">
              <a:spcBef>
                <a:spcPts val="800"/>
              </a:spcBef>
              <a:spcAft>
                <a:spcPts val="0"/>
              </a:spcAft>
              <a:buClr>
                <a:schemeClr val="dk2"/>
              </a:buClr>
              <a:buSzPts val="1800"/>
              <a:buChar char="╸"/>
              <a:defRPr sz="2400">
                <a:solidFill>
                  <a:schemeClr val="dk2"/>
                </a:solidFill>
              </a:defRPr>
            </a:lvl1pPr>
            <a:lvl2pPr marL="1219170" lvl="1" indent="-457189" rtl="0">
              <a:spcBef>
                <a:spcPts val="0"/>
              </a:spcBef>
              <a:spcAft>
                <a:spcPts val="0"/>
              </a:spcAft>
              <a:buSzPts val="1800"/>
              <a:buChar char="-"/>
              <a:defRPr sz="2400">
                <a:solidFill>
                  <a:schemeClr val="dk2"/>
                </a:solidFill>
              </a:defRPr>
            </a:lvl2pPr>
            <a:lvl3pPr marL="1828754" lvl="2" indent="-457189" rtl="0">
              <a:spcBef>
                <a:spcPts val="0"/>
              </a:spcBef>
              <a:spcAft>
                <a:spcPts val="0"/>
              </a:spcAft>
              <a:buSzPts val="1800"/>
              <a:buChar char="-"/>
              <a:defRPr sz="2400">
                <a:solidFill>
                  <a:schemeClr val="dk2"/>
                </a:solidFill>
              </a:defRPr>
            </a:lvl3pPr>
            <a:lvl4pPr marL="2438339" lvl="3" indent="-457189" rtl="0">
              <a:spcBef>
                <a:spcPts val="0"/>
              </a:spcBef>
              <a:spcAft>
                <a:spcPts val="0"/>
              </a:spcAft>
              <a:buSzPts val="1800"/>
              <a:buChar char="-"/>
              <a:defRPr sz="2400">
                <a:solidFill>
                  <a:schemeClr val="dk2"/>
                </a:solidFill>
              </a:defRPr>
            </a:lvl4pPr>
            <a:lvl5pPr marL="3047924" lvl="4" indent="-457189" rtl="0">
              <a:spcBef>
                <a:spcPts val="0"/>
              </a:spcBef>
              <a:spcAft>
                <a:spcPts val="0"/>
              </a:spcAft>
              <a:buClr>
                <a:schemeClr val="dk2"/>
              </a:buClr>
              <a:buSzPts val="1800"/>
              <a:buChar char="○"/>
              <a:defRPr sz="2400">
                <a:solidFill>
                  <a:schemeClr val="dk2"/>
                </a:solidFill>
              </a:defRPr>
            </a:lvl5pPr>
            <a:lvl6pPr marL="3657509" lvl="5" indent="-457189" rtl="0">
              <a:spcBef>
                <a:spcPts val="0"/>
              </a:spcBef>
              <a:spcAft>
                <a:spcPts val="0"/>
              </a:spcAft>
              <a:buClr>
                <a:schemeClr val="dk2"/>
              </a:buClr>
              <a:buSzPts val="1800"/>
              <a:buChar char="■"/>
              <a:defRPr sz="2400">
                <a:solidFill>
                  <a:schemeClr val="dk2"/>
                </a:solidFill>
              </a:defRPr>
            </a:lvl6pPr>
            <a:lvl7pPr marL="4267093" lvl="6" indent="-457189" rtl="0">
              <a:spcBef>
                <a:spcPts val="0"/>
              </a:spcBef>
              <a:spcAft>
                <a:spcPts val="0"/>
              </a:spcAft>
              <a:buClr>
                <a:schemeClr val="dk2"/>
              </a:buClr>
              <a:buSzPts val="1800"/>
              <a:buChar char="●"/>
              <a:defRPr sz="2400">
                <a:solidFill>
                  <a:schemeClr val="dk2"/>
                </a:solidFill>
              </a:defRPr>
            </a:lvl7pPr>
            <a:lvl8pPr marL="4876678" lvl="7" indent="-457189" rtl="0">
              <a:spcBef>
                <a:spcPts val="0"/>
              </a:spcBef>
              <a:spcAft>
                <a:spcPts val="0"/>
              </a:spcAft>
              <a:buClr>
                <a:schemeClr val="dk2"/>
              </a:buClr>
              <a:buSzPts val="1800"/>
              <a:buChar char="○"/>
              <a:defRPr sz="2400">
                <a:solidFill>
                  <a:schemeClr val="dk2"/>
                </a:solidFill>
              </a:defRPr>
            </a:lvl8pPr>
            <a:lvl9pPr marL="5486263" lvl="8" indent="-457189" rtl="0">
              <a:spcBef>
                <a:spcPts val="0"/>
              </a:spcBef>
              <a:spcAft>
                <a:spcPts val="0"/>
              </a:spcAft>
              <a:buClr>
                <a:schemeClr val="dk2"/>
              </a:buClr>
              <a:buSzPts val="1800"/>
              <a:buChar char="■"/>
              <a:defRPr sz="2400">
                <a:solidFill>
                  <a:schemeClr val="dk2"/>
                </a:solidFill>
              </a:defRPr>
            </a:lvl9pPr>
          </a:lstStyle>
          <a:p>
            <a:endParaRPr/>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smtClean="0"/>
              <a:pPr/>
              <a:t>‹#›</a:t>
            </a:fld>
            <a:endParaRPr lang="en"/>
          </a:p>
        </p:txBody>
      </p:sp>
    </p:spTree>
    <p:extLst>
      <p:ext uri="{BB962C8B-B14F-4D97-AF65-F5344CB8AC3E}">
        <p14:creationId xmlns="" xmlns:p14="http://schemas.microsoft.com/office/powerpoint/2010/main" val="99861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2/3">
  <p:cSld name="Blank - 2/3">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2" name="Google Shape;72;p13"/>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13"/>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 xmlns:p14="http://schemas.microsoft.com/office/powerpoint/2010/main" val="317896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5076762" y="1475127"/>
            <a:ext cx="2138317" cy="3907747"/>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609600" y="2498400"/>
            <a:ext cx="4467200" cy="13432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8" name="Google Shape;18;p3"/>
          <p:cNvSpPr txBox="1">
            <a:spLocks noGrp="1"/>
          </p:cNvSpPr>
          <p:nvPr>
            <p:ph type="subTitle" idx="1"/>
          </p:nvPr>
        </p:nvSpPr>
        <p:spPr>
          <a:xfrm>
            <a:off x="609600" y="3970801"/>
            <a:ext cx="4467200" cy="3888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24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r>
              <a:rPr lang="en-US"/>
              <a:t>Click to edit Master subtitle style</a:t>
            </a:r>
            <a:endParaRPr/>
          </a:p>
        </p:txBody>
      </p:sp>
    </p:spTree>
    <p:extLst>
      <p:ext uri="{BB962C8B-B14F-4D97-AF65-F5344CB8AC3E}">
        <p14:creationId xmlns="" xmlns:p14="http://schemas.microsoft.com/office/powerpoint/2010/main" val="260272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1271985" y="-9767"/>
            <a:ext cx="9648033" cy="6877533"/>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4188832" y="911633"/>
            <a:ext cx="3814400" cy="5034800"/>
          </a:xfrm>
          <a:prstGeom prst="rect">
            <a:avLst/>
          </a:prstGeom>
        </p:spPr>
        <p:txBody>
          <a:bodyPr spcFirstLastPara="1" wrap="square" lIns="0" tIns="0" rIns="0" bIns="0" anchor="ctr" anchorCtr="0">
            <a:noAutofit/>
          </a:bodyPr>
          <a:lstStyle>
            <a:lvl1pPr marL="609585" lvl="0" indent="-507987" algn="ctr" rtl="0">
              <a:spcBef>
                <a:spcPts val="800"/>
              </a:spcBef>
              <a:spcAft>
                <a:spcPts val="0"/>
              </a:spcAft>
              <a:buSzPts val="2400"/>
              <a:buChar char="╸"/>
              <a:defRPr/>
            </a:lvl1pPr>
            <a:lvl2pPr marL="1219170" lvl="1" indent="-507987" algn="ctr" rtl="0">
              <a:spcBef>
                <a:spcPts val="0"/>
              </a:spcBef>
              <a:spcAft>
                <a:spcPts val="0"/>
              </a:spcAft>
              <a:buSzPts val="2400"/>
              <a:buChar char="-"/>
              <a:defRPr/>
            </a:lvl2pPr>
            <a:lvl3pPr marL="1828754" lvl="2" indent="-507987" algn="ctr" rtl="0">
              <a:spcBef>
                <a:spcPts val="0"/>
              </a:spcBef>
              <a:spcAft>
                <a:spcPts val="0"/>
              </a:spcAft>
              <a:buSzPts val="2400"/>
              <a:buChar char="-"/>
              <a:defRPr/>
            </a:lvl3pPr>
            <a:lvl4pPr marL="2438339" lvl="3" indent="-507987" algn="ctr" rtl="0">
              <a:spcBef>
                <a:spcPts val="0"/>
              </a:spcBef>
              <a:spcAft>
                <a:spcPts val="0"/>
              </a:spcAft>
              <a:buSzPts val="2400"/>
              <a:buChar char="-"/>
              <a:defRPr/>
            </a:lvl4pPr>
            <a:lvl5pPr marL="3047924" lvl="4" indent="-507987" algn="ctr" rtl="0">
              <a:spcBef>
                <a:spcPts val="0"/>
              </a:spcBef>
              <a:spcAft>
                <a:spcPts val="0"/>
              </a:spcAft>
              <a:buSzPts val="2400"/>
              <a:buChar char="○"/>
              <a:defRPr/>
            </a:lvl5pPr>
            <a:lvl6pPr marL="3657509" lvl="5" indent="-507987" algn="ctr" rtl="0">
              <a:spcBef>
                <a:spcPts val="0"/>
              </a:spcBef>
              <a:spcAft>
                <a:spcPts val="0"/>
              </a:spcAft>
              <a:buSzPts val="2400"/>
              <a:buChar char="■"/>
              <a:defRPr/>
            </a:lvl6pPr>
            <a:lvl7pPr marL="4267093" lvl="6" indent="-507987" algn="ctr" rtl="0">
              <a:spcBef>
                <a:spcPts val="0"/>
              </a:spcBef>
              <a:spcAft>
                <a:spcPts val="0"/>
              </a:spcAft>
              <a:buSzPts val="2400"/>
              <a:buChar char="●"/>
              <a:defRPr/>
            </a:lvl7pPr>
            <a:lvl8pPr marL="4876678" lvl="7" indent="-507987" algn="ctr" rtl="0">
              <a:spcBef>
                <a:spcPts val="0"/>
              </a:spcBef>
              <a:spcAft>
                <a:spcPts val="0"/>
              </a:spcAft>
              <a:buSzPts val="2400"/>
              <a:buChar char="○"/>
              <a:defRPr/>
            </a:lvl8pPr>
            <a:lvl9pPr marL="5486263" lvl="8" indent="-507987" algn="ctr" rtl="0">
              <a:spcBef>
                <a:spcPts val="0"/>
              </a:spcBef>
              <a:spcAft>
                <a:spcPts val="0"/>
              </a:spcAft>
              <a:buSzPts val="2400"/>
              <a:buChar char="■"/>
              <a:defRPr/>
            </a:lvl9pPr>
          </a:lstStyle>
          <a:p>
            <a:pPr lvl="0"/>
            <a:r>
              <a:rPr lang="en-US"/>
              <a:t>Click to edit Master text styles</a:t>
            </a:r>
          </a:p>
        </p:txBody>
      </p:sp>
      <p:sp>
        <p:nvSpPr>
          <p:cNvPr id="22" name="Google Shape;22;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
        <p:nvSpPr>
          <p:cNvPr id="23" name="Google Shape;23;p4"/>
          <p:cNvSpPr/>
          <p:nvPr/>
        </p:nvSpPr>
        <p:spPr>
          <a:xfrm>
            <a:off x="205577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8681229"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 xmlns:p14="http://schemas.microsoft.com/office/powerpoint/2010/main" val="170237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7"/>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body" idx="1"/>
          </p:nvPr>
        </p:nvSpPr>
        <p:spPr>
          <a:xfrm>
            <a:off x="609600" y="1894733"/>
            <a:ext cx="2914800" cy="38472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2" name="Google Shape;42;p7"/>
          <p:cNvSpPr txBox="1">
            <a:spLocks noGrp="1"/>
          </p:cNvSpPr>
          <p:nvPr>
            <p:ph type="body" idx="2"/>
          </p:nvPr>
        </p:nvSpPr>
        <p:spPr>
          <a:xfrm>
            <a:off x="3794395" y="1894733"/>
            <a:ext cx="2914800" cy="38472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Tree>
    <p:extLst>
      <p:ext uri="{BB962C8B-B14F-4D97-AF65-F5344CB8AC3E}">
        <p14:creationId xmlns="" xmlns:p14="http://schemas.microsoft.com/office/powerpoint/2010/main" val="400255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8"/>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8"/>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8"/>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 name="Google Shape;48;p8"/>
          <p:cNvSpPr txBox="1">
            <a:spLocks noGrp="1"/>
          </p:cNvSpPr>
          <p:nvPr>
            <p:ph type="body" idx="1"/>
          </p:nvPr>
        </p:nvSpPr>
        <p:spPr>
          <a:xfrm>
            <a:off x="609600"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49" name="Google Shape;49;p8"/>
          <p:cNvSpPr txBox="1">
            <a:spLocks noGrp="1"/>
          </p:cNvSpPr>
          <p:nvPr>
            <p:ph type="body" idx="2"/>
          </p:nvPr>
        </p:nvSpPr>
        <p:spPr>
          <a:xfrm>
            <a:off x="2718400"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50" name="Google Shape;50;p8"/>
          <p:cNvSpPr txBox="1">
            <a:spLocks noGrp="1"/>
          </p:cNvSpPr>
          <p:nvPr>
            <p:ph type="body" idx="3"/>
          </p:nvPr>
        </p:nvSpPr>
        <p:spPr>
          <a:xfrm>
            <a:off x="4827199" y="1894733"/>
            <a:ext cx="1882000" cy="4378400"/>
          </a:xfrm>
          <a:prstGeom prst="rect">
            <a:avLst/>
          </a:prstGeom>
        </p:spPr>
        <p:txBody>
          <a:bodyPr spcFirstLastPara="1" wrap="square" lIns="0" tIns="0" rIns="0" bIns="0" anchor="t" anchorCtr="0">
            <a:noAutofit/>
          </a:bodyPr>
          <a:lstStyle>
            <a:lvl1pPr marL="609585" lvl="0" indent="-431789" rtl="0">
              <a:spcBef>
                <a:spcPts val="800"/>
              </a:spcBef>
              <a:spcAft>
                <a:spcPts val="0"/>
              </a:spcAft>
              <a:buSzPts val="1500"/>
              <a:buChar char="╸"/>
              <a:defRPr sz="2000"/>
            </a:lvl1pPr>
            <a:lvl2pPr marL="1219170" lvl="1" indent="-431789" rtl="0">
              <a:spcBef>
                <a:spcPts val="0"/>
              </a:spcBef>
              <a:spcAft>
                <a:spcPts val="0"/>
              </a:spcAft>
              <a:buSzPts val="1500"/>
              <a:buChar char="-"/>
              <a:defRPr sz="2000"/>
            </a:lvl2pPr>
            <a:lvl3pPr marL="1828754" lvl="2" indent="-431789" rtl="0">
              <a:spcBef>
                <a:spcPts val="0"/>
              </a:spcBef>
              <a:spcAft>
                <a:spcPts val="0"/>
              </a:spcAft>
              <a:buSzPts val="1500"/>
              <a:buChar char="-"/>
              <a:defRPr sz="2000"/>
            </a:lvl3pPr>
            <a:lvl4pPr marL="2438339" lvl="3" indent="-431789" rtl="0">
              <a:spcBef>
                <a:spcPts val="0"/>
              </a:spcBef>
              <a:spcAft>
                <a:spcPts val="0"/>
              </a:spcAft>
              <a:buSzPts val="1500"/>
              <a:buChar char="-"/>
              <a:defRPr sz="2000"/>
            </a:lvl4pPr>
            <a:lvl5pPr marL="3047924" lvl="4" indent="-431789" rtl="0">
              <a:spcBef>
                <a:spcPts val="0"/>
              </a:spcBef>
              <a:spcAft>
                <a:spcPts val="0"/>
              </a:spcAft>
              <a:buSzPts val="1500"/>
              <a:buChar char="○"/>
              <a:defRPr sz="2000"/>
            </a:lvl5pPr>
            <a:lvl6pPr marL="3657509" lvl="5" indent="-431789" rtl="0">
              <a:spcBef>
                <a:spcPts val="0"/>
              </a:spcBef>
              <a:spcAft>
                <a:spcPts val="0"/>
              </a:spcAft>
              <a:buSzPts val="1500"/>
              <a:buChar char="■"/>
              <a:defRPr sz="2000"/>
            </a:lvl6pPr>
            <a:lvl7pPr marL="4267093" lvl="6" indent="-431789" rtl="0">
              <a:spcBef>
                <a:spcPts val="0"/>
              </a:spcBef>
              <a:spcAft>
                <a:spcPts val="0"/>
              </a:spcAft>
              <a:buSzPts val="1500"/>
              <a:buChar char="●"/>
              <a:defRPr sz="2000"/>
            </a:lvl7pPr>
            <a:lvl8pPr marL="4876678" lvl="7" indent="-431789" rtl="0">
              <a:spcBef>
                <a:spcPts val="0"/>
              </a:spcBef>
              <a:spcAft>
                <a:spcPts val="0"/>
              </a:spcAft>
              <a:buSzPts val="1500"/>
              <a:buChar char="○"/>
              <a:defRPr sz="2000"/>
            </a:lvl8pPr>
            <a:lvl9pPr marL="5486263" lvl="8" indent="-431789" rtl="0">
              <a:spcBef>
                <a:spcPts val="0"/>
              </a:spcBef>
              <a:spcAft>
                <a:spcPts val="0"/>
              </a:spcAft>
              <a:buSzPts val="1500"/>
              <a:buChar char="■"/>
              <a:defRPr sz="2000"/>
            </a:lvl9pPr>
          </a:lstStyle>
          <a:p>
            <a:pPr lvl="0"/>
            <a:r>
              <a:rPr lang="en-US"/>
              <a:t>Click to edit Master text styles</a:t>
            </a:r>
          </a:p>
        </p:txBody>
      </p:sp>
      <p:sp>
        <p:nvSpPr>
          <p:cNvPr id="51" name="Google Shape;51;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Tree>
    <p:extLst>
      <p:ext uri="{BB962C8B-B14F-4D97-AF65-F5344CB8AC3E}">
        <p14:creationId xmlns="" xmlns:p14="http://schemas.microsoft.com/office/powerpoint/2010/main" val="138074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9"/>
          <p:cNvSpPr/>
          <p:nvPr/>
        </p:nvSpPr>
        <p:spPr>
          <a:xfrm>
            <a:off x="1" y="-25"/>
            <a:ext cx="8970260" cy="6863837"/>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9"/>
          <p:cNvSpPr/>
          <p:nvPr/>
        </p:nvSpPr>
        <p:spPr>
          <a:xfrm>
            <a:off x="674810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9"/>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6" name="Google Shape;56;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Tree>
    <p:extLst>
      <p:ext uri="{BB962C8B-B14F-4D97-AF65-F5344CB8AC3E}">
        <p14:creationId xmlns="" xmlns:p14="http://schemas.microsoft.com/office/powerpoint/2010/main" val="84301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57"/>
        <p:cNvGrpSpPr/>
        <p:nvPr/>
      </p:nvGrpSpPr>
      <p:grpSpPr>
        <a:xfrm>
          <a:off x="0" y="0"/>
          <a:ext cx="0" cy="0"/>
          <a:chOff x="0" y="0"/>
          <a:chExt cx="0" cy="0"/>
        </a:xfrm>
      </p:grpSpPr>
      <p:sp>
        <p:nvSpPr>
          <p:cNvPr id="58" name="Google Shape;58;p10"/>
          <p:cNvSpPr/>
          <p:nvPr/>
        </p:nvSpPr>
        <p:spPr>
          <a:xfrm>
            <a:off x="9208000" y="0"/>
            <a:ext cx="2984000" cy="6868467"/>
          </a:xfrm>
          <a:custGeom>
            <a:avLst/>
            <a:gdLst/>
            <a:ahLst/>
            <a:cxnLst/>
            <a:rect l="l" t="t" r="r" b="b"/>
            <a:pathLst>
              <a:path w="89520" h="206054" extrusionOk="0">
                <a:moveTo>
                  <a:pt x="0" y="206054"/>
                </a:moveTo>
                <a:lnTo>
                  <a:pt x="89520" y="0"/>
                </a:lnTo>
                <a:lnTo>
                  <a:pt x="89520" y="206054"/>
                </a:lnTo>
                <a:close/>
              </a:path>
            </a:pathLst>
          </a:custGeom>
          <a:solidFill>
            <a:schemeClr val="dk1"/>
          </a:solidFill>
          <a:ln>
            <a:noFill/>
          </a:ln>
        </p:spPr>
      </p:sp>
      <p:sp>
        <p:nvSpPr>
          <p:cNvPr id="59" name="Google Shape;59;p10"/>
          <p:cNvSpPr/>
          <p:nvPr/>
        </p:nvSpPr>
        <p:spPr>
          <a:xfrm>
            <a:off x="9982256"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10"/>
          <p:cNvSpPr txBox="1">
            <a:spLocks noGrp="1"/>
          </p:cNvSpPr>
          <p:nvPr>
            <p:ph type="body" idx="1"/>
          </p:nvPr>
        </p:nvSpPr>
        <p:spPr>
          <a:xfrm>
            <a:off x="609600" y="5875067"/>
            <a:ext cx="8264800" cy="692800"/>
          </a:xfrm>
          <a:prstGeom prst="rect">
            <a:avLst/>
          </a:prstGeom>
        </p:spPr>
        <p:txBody>
          <a:bodyPr spcFirstLastPara="1" wrap="square" lIns="0" tIns="0" rIns="0" bIns="0" anchor="t" anchorCtr="0">
            <a:noAutofit/>
          </a:bodyPr>
          <a:lstStyle>
            <a:lvl1pPr marL="609585" lvl="0" indent="-304792" rtl="0">
              <a:spcBef>
                <a:spcPts val="480"/>
              </a:spcBef>
              <a:spcAft>
                <a:spcPts val="0"/>
              </a:spcAft>
              <a:buClr>
                <a:schemeClr val="dk2"/>
              </a:buClr>
              <a:buSzPts val="1800"/>
              <a:buNone/>
              <a:defRPr sz="2400">
                <a:solidFill>
                  <a:schemeClr val="dk2"/>
                </a:solidFill>
              </a:defRPr>
            </a:lvl1pPr>
          </a:lstStyle>
          <a:p>
            <a:pPr lvl="0"/>
            <a:r>
              <a:rPr lang="en-US"/>
              <a:t>Click to edit Master text styles</a:t>
            </a:r>
          </a:p>
        </p:txBody>
      </p:sp>
      <p:sp>
        <p:nvSpPr>
          <p:cNvPr id="61" name="Google Shape;6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Tree>
    <p:extLst>
      <p:ext uri="{BB962C8B-B14F-4D97-AF65-F5344CB8AC3E}">
        <p14:creationId xmlns="" xmlns:p14="http://schemas.microsoft.com/office/powerpoint/2010/main" val="258758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Half" type="blank">
  <p:cSld name="Blank - Half">
    <p:spTree>
      <p:nvGrpSpPr>
        <p:cNvPr id="1" name="Shape 62"/>
        <p:cNvGrpSpPr/>
        <p:nvPr/>
      </p:nvGrpSpPr>
      <p:grpSpPr>
        <a:xfrm>
          <a:off x="0" y="0"/>
          <a:ext cx="0" cy="0"/>
          <a:chOff x="0" y="0"/>
          <a:chExt cx="0" cy="0"/>
        </a:xfrm>
      </p:grpSpPr>
      <p:sp>
        <p:nvSpPr>
          <p:cNvPr id="63" name="Google Shape;63;p11"/>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
        <p:nvSpPr>
          <p:cNvPr id="65" name="Google Shape;65;p11"/>
          <p:cNvSpPr/>
          <p:nvPr/>
        </p:nvSpPr>
        <p:spPr>
          <a:xfrm>
            <a:off x="5379587"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 xmlns:p14="http://schemas.microsoft.com/office/powerpoint/2010/main" val="192130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1/3">
  <p:cSld name="Blank - 1/3">
    <p:spTree>
      <p:nvGrpSpPr>
        <p:cNvPr id="1" name="Shape 66"/>
        <p:cNvGrpSpPr/>
        <p:nvPr/>
      </p:nvGrpSpPr>
      <p:grpSpPr>
        <a:xfrm>
          <a:off x="0" y="0"/>
          <a:ext cx="0" cy="0"/>
          <a:chOff x="0" y="0"/>
          <a:chExt cx="0" cy="0"/>
        </a:xfrm>
      </p:grpSpPr>
      <p:sp>
        <p:nvSpPr>
          <p:cNvPr id="67" name="Google Shape;67;p12"/>
          <p:cNvSpPr/>
          <p:nvPr/>
        </p:nvSpPr>
        <p:spPr>
          <a:xfrm>
            <a:off x="1" y="0"/>
            <a:ext cx="5389380" cy="6895035"/>
          </a:xfrm>
          <a:custGeom>
            <a:avLst/>
            <a:gdLst/>
            <a:ahLst/>
            <a:cxnLst/>
            <a:rect l="l" t="t" r="r" b="b"/>
            <a:pathLst>
              <a:path w="161407" h="206500" extrusionOk="0">
                <a:moveTo>
                  <a:pt x="71935" y="206500"/>
                </a:moveTo>
                <a:lnTo>
                  <a:pt x="161407" y="0"/>
                </a:lnTo>
                <a:lnTo>
                  <a:pt x="0" y="0"/>
                </a:lnTo>
                <a:lnTo>
                  <a:pt x="0" y="206143"/>
                </a:lnTo>
                <a:close/>
              </a:path>
            </a:pathLst>
          </a:custGeom>
          <a:solidFill>
            <a:srgbClr val="18171D">
              <a:alpha val="86030"/>
            </a:srgbClr>
          </a:solidFill>
          <a:ln>
            <a:noFill/>
          </a:ln>
          <a:effectLst>
            <a:outerShdw dist="9525" algn="bl" rotWithShape="0">
              <a:schemeClr val="lt1">
                <a:alpha val="15000"/>
              </a:schemeClr>
            </a:outerShdw>
          </a:effectLst>
        </p:spPr>
      </p:sp>
      <p:sp>
        <p:nvSpPr>
          <p:cNvPr id="68" name="Google Shape;68;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914BC0B-FA2A-4E82-BFD5-CFDF184AB1FE}" type="slidenum">
              <a:rPr lang="en-IN" smtClean="0"/>
              <a:pPr/>
              <a:t>‹#›</a:t>
            </a:fld>
            <a:endParaRPr lang="en-IN"/>
          </a:p>
        </p:txBody>
      </p:sp>
      <p:sp>
        <p:nvSpPr>
          <p:cNvPr id="69" name="Google Shape;69;p12"/>
          <p:cNvSpPr/>
          <p:nvPr/>
        </p:nvSpPr>
        <p:spPr>
          <a:xfrm>
            <a:off x="3181161"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 xmlns:p14="http://schemas.microsoft.com/office/powerpoint/2010/main" val="211475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3567"/>
            <a:ext cx="7125200" cy="95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a:p>
        </p:txBody>
      </p:sp>
      <p:sp>
        <p:nvSpPr>
          <p:cNvPr id="7" name="Google Shape;7;p1"/>
          <p:cNvSpPr txBox="1">
            <a:spLocks noGrp="1"/>
          </p:cNvSpPr>
          <p:nvPr>
            <p:ph type="body" idx="1"/>
          </p:nvPr>
        </p:nvSpPr>
        <p:spPr>
          <a:xfrm>
            <a:off x="609600" y="1894732"/>
            <a:ext cx="6099600" cy="4164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733" b="1">
                <a:solidFill>
                  <a:schemeClr val="lt1"/>
                </a:solidFill>
                <a:latin typeface="News Cycle"/>
                <a:ea typeface="News Cycle"/>
                <a:cs typeface="News Cycle"/>
                <a:sym typeface="News Cycle"/>
              </a:defRPr>
            </a:lvl1pPr>
            <a:lvl2pPr lvl="1" algn="r" rtl="0">
              <a:buNone/>
              <a:defRPr sz="1733" b="1">
                <a:solidFill>
                  <a:schemeClr val="lt1"/>
                </a:solidFill>
                <a:latin typeface="News Cycle"/>
                <a:ea typeface="News Cycle"/>
                <a:cs typeface="News Cycle"/>
                <a:sym typeface="News Cycle"/>
              </a:defRPr>
            </a:lvl2pPr>
            <a:lvl3pPr lvl="2" algn="r" rtl="0">
              <a:buNone/>
              <a:defRPr sz="1733" b="1">
                <a:solidFill>
                  <a:schemeClr val="lt1"/>
                </a:solidFill>
                <a:latin typeface="News Cycle"/>
                <a:ea typeface="News Cycle"/>
                <a:cs typeface="News Cycle"/>
                <a:sym typeface="News Cycle"/>
              </a:defRPr>
            </a:lvl3pPr>
            <a:lvl4pPr lvl="3" algn="r" rtl="0">
              <a:buNone/>
              <a:defRPr sz="1733" b="1">
                <a:solidFill>
                  <a:schemeClr val="lt1"/>
                </a:solidFill>
                <a:latin typeface="News Cycle"/>
                <a:ea typeface="News Cycle"/>
                <a:cs typeface="News Cycle"/>
                <a:sym typeface="News Cycle"/>
              </a:defRPr>
            </a:lvl4pPr>
            <a:lvl5pPr lvl="4" algn="r" rtl="0">
              <a:buNone/>
              <a:defRPr sz="1733" b="1">
                <a:solidFill>
                  <a:schemeClr val="lt1"/>
                </a:solidFill>
                <a:latin typeface="News Cycle"/>
                <a:ea typeface="News Cycle"/>
                <a:cs typeface="News Cycle"/>
                <a:sym typeface="News Cycle"/>
              </a:defRPr>
            </a:lvl5pPr>
            <a:lvl6pPr lvl="5" algn="r" rtl="0">
              <a:buNone/>
              <a:defRPr sz="1733" b="1">
                <a:solidFill>
                  <a:schemeClr val="lt1"/>
                </a:solidFill>
                <a:latin typeface="News Cycle"/>
                <a:ea typeface="News Cycle"/>
                <a:cs typeface="News Cycle"/>
                <a:sym typeface="News Cycle"/>
              </a:defRPr>
            </a:lvl6pPr>
            <a:lvl7pPr lvl="6" algn="r" rtl="0">
              <a:buNone/>
              <a:defRPr sz="1733" b="1">
                <a:solidFill>
                  <a:schemeClr val="lt1"/>
                </a:solidFill>
                <a:latin typeface="News Cycle"/>
                <a:ea typeface="News Cycle"/>
                <a:cs typeface="News Cycle"/>
                <a:sym typeface="News Cycle"/>
              </a:defRPr>
            </a:lvl7pPr>
            <a:lvl8pPr lvl="7" algn="r" rtl="0">
              <a:buNone/>
              <a:defRPr sz="1733" b="1">
                <a:solidFill>
                  <a:schemeClr val="lt1"/>
                </a:solidFill>
                <a:latin typeface="News Cycle"/>
                <a:ea typeface="News Cycle"/>
                <a:cs typeface="News Cycle"/>
                <a:sym typeface="News Cycle"/>
              </a:defRPr>
            </a:lvl8pPr>
            <a:lvl9pPr lvl="8" algn="r" rtl="0">
              <a:buNone/>
              <a:defRPr sz="1733" b="1">
                <a:solidFill>
                  <a:schemeClr val="lt1"/>
                </a:solidFill>
                <a:latin typeface="News Cycle"/>
                <a:ea typeface="News Cycle"/>
                <a:cs typeface="News Cycle"/>
                <a:sym typeface="News Cycle"/>
              </a:defRPr>
            </a:lvl9pPr>
          </a:lstStyle>
          <a:p>
            <a:fld id="{4914BC0B-FA2A-4E82-BFD5-CFDF184AB1FE}" type="slidenum">
              <a:rPr lang="en-IN" smtClean="0"/>
              <a:pPr/>
              <a:t>‹#›</a:t>
            </a:fld>
            <a:endParaRPr lang="en-IN"/>
          </a:p>
        </p:txBody>
      </p:sp>
      <p:cxnSp>
        <p:nvCxnSpPr>
          <p:cNvPr id="9" name="Google Shape;9;p1"/>
          <p:cNvCxnSpPr>
            <a:stCxn id="7" idx="1"/>
          </p:cNvCxnSpPr>
          <p:nvPr/>
        </p:nvCxnSpPr>
        <p:spPr>
          <a:xfrm>
            <a:off x="609600" y="3976732"/>
            <a:ext cx="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 xmlns:p14="http://schemas.microsoft.com/office/powerpoint/2010/main" val="2373590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0" r:id="rId8"/>
    <p:sldLayoutId id="2147483671" r:id="rId9"/>
    <p:sldLayoutId id="2147483673" r:id="rId10"/>
    <p:sldLayoutId id="2147483674" r:id="rId11"/>
    <p:sldLayoutId id="214748367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mailto:busin786@gmail.co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29C873-789A-45A1-A460-B83695D4DEC3}"/>
              </a:ext>
            </a:extLst>
          </p:cNvPr>
          <p:cNvSpPr>
            <a:spLocks noGrp="1"/>
          </p:cNvSpPr>
          <p:nvPr>
            <p:ph type="ctrTitle"/>
          </p:nvPr>
        </p:nvSpPr>
        <p:spPr/>
        <p:txBody>
          <a:bodyPr/>
          <a:lstStyle/>
          <a:p>
            <a:r>
              <a:rPr lang="en-IN" dirty="0"/>
              <a:t>Aura:</a:t>
            </a:r>
            <a:br>
              <a:rPr lang="en-IN" dirty="0"/>
            </a:br>
            <a:r>
              <a:rPr lang="en-IN" dirty="0"/>
              <a:t>Air Quality Monitoring System Using Arduino</a:t>
            </a:r>
          </a:p>
        </p:txBody>
      </p:sp>
    </p:spTree>
    <p:extLst>
      <p:ext uri="{BB962C8B-B14F-4D97-AF65-F5344CB8AC3E}">
        <p14:creationId xmlns="" xmlns:p14="http://schemas.microsoft.com/office/powerpoint/2010/main" val="3490423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9000" b="-9000"/>
          </a:stretch>
        </a:blip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258792" y="6192898"/>
            <a:ext cx="7125200" cy="552958"/>
          </a:xfrm>
          <a:prstGeom prst="rect">
            <a:avLst/>
          </a:prstGeom>
        </p:spPr>
        <p:txBody>
          <a:bodyPr spcFirstLastPara="1" wrap="square" lIns="0" tIns="0" rIns="0" bIns="0" anchor="b" anchorCtr="0">
            <a:noAutofit/>
          </a:bodyPr>
          <a:lstStyle/>
          <a:p>
            <a:r>
              <a:rPr lang="en-US" sz="2400" dirty="0" smtClean="0"/>
              <a:t>Figure.1: Activity diagram for AURA System</a:t>
            </a:r>
            <a:endParaRPr sz="2400" dirty="0"/>
          </a:p>
        </p:txBody>
      </p:sp>
      <p:sp>
        <p:nvSpPr>
          <p:cNvPr id="242" name="Google Shape;242;p3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10</a:t>
            </a:fld>
            <a:endParaRPr/>
          </a:p>
        </p:txBody>
      </p:sp>
      <p:pic>
        <p:nvPicPr>
          <p:cNvPr id="16" name="Picture 15" descr="Capture3.PNG"/>
          <p:cNvPicPr>
            <a:picLocks noChangeAspect="1"/>
          </p:cNvPicPr>
          <p:nvPr/>
        </p:nvPicPr>
        <p:blipFill>
          <a:blip r:embed="rId4" cstate="print"/>
          <a:stretch>
            <a:fillRect/>
          </a:stretch>
        </p:blipFill>
        <p:spPr>
          <a:xfrm>
            <a:off x="286839" y="276890"/>
            <a:ext cx="6174346" cy="597726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4E0BB-6718-4EC7-BCA3-1394B196E5A8}"/>
              </a:ext>
            </a:extLst>
          </p:cNvPr>
          <p:cNvSpPr>
            <a:spLocks noGrp="1"/>
          </p:cNvSpPr>
          <p:nvPr>
            <p:ph type="title" idx="4294967295"/>
          </p:nvPr>
        </p:nvSpPr>
        <p:spPr>
          <a:xfrm>
            <a:off x="425884" y="257175"/>
            <a:ext cx="6698815" cy="958850"/>
          </a:xfrm>
        </p:spPr>
        <p:txBody>
          <a:bodyPr/>
          <a:lstStyle/>
          <a:p>
            <a:r>
              <a:rPr lang="en-IN" sz="5000" dirty="0"/>
              <a:t>How does it work?</a:t>
            </a:r>
          </a:p>
        </p:txBody>
      </p:sp>
      <p:sp>
        <p:nvSpPr>
          <p:cNvPr id="3" name="Text Placeholder 2">
            <a:extLst>
              <a:ext uri="{FF2B5EF4-FFF2-40B4-BE49-F238E27FC236}">
                <a16:creationId xmlns="" xmlns:a16="http://schemas.microsoft.com/office/drawing/2014/main" id="{B50D9B95-18C3-479C-AC67-7A19ADA0D832}"/>
              </a:ext>
            </a:extLst>
          </p:cNvPr>
          <p:cNvSpPr>
            <a:spLocks noGrp="1"/>
          </p:cNvSpPr>
          <p:nvPr>
            <p:ph type="body" idx="4294967295"/>
          </p:nvPr>
        </p:nvSpPr>
        <p:spPr>
          <a:xfrm>
            <a:off x="308521" y="1885949"/>
            <a:ext cx="1782763" cy="4378325"/>
          </a:xfrm>
        </p:spPr>
        <p:txBody>
          <a:bodyPr/>
          <a:lstStyle/>
          <a:p>
            <a:pPr>
              <a:buFont typeface="Wingdings" panose="05000000000000000000" pitchFamily="2" charset="2"/>
              <a:buChar char="q"/>
            </a:pPr>
            <a:r>
              <a:rPr lang="en-IN" sz="1800" dirty="0"/>
              <a:t>The sensors on the device sense the air and generate electronic signals.</a:t>
            </a:r>
          </a:p>
        </p:txBody>
      </p:sp>
      <p:sp>
        <p:nvSpPr>
          <p:cNvPr id="4" name="Text Placeholder 3">
            <a:extLst>
              <a:ext uri="{FF2B5EF4-FFF2-40B4-BE49-F238E27FC236}">
                <a16:creationId xmlns="" xmlns:a16="http://schemas.microsoft.com/office/drawing/2014/main" id="{A8DDB223-930D-4027-916E-524E67967C27}"/>
              </a:ext>
            </a:extLst>
          </p:cNvPr>
          <p:cNvSpPr>
            <a:spLocks noGrp="1"/>
          </p:cNvSpPr>
          <p:nvPr>
            <p:ph type="body" idx="4294967295"/>
          </p:nvPr>
        </p:nvSpPr>
        <p:spPr>
          <a:xfrm>
            <a:off x="2091284" y="1885949"/>
            <a:ext cx="2192338" cy="4378325"/>
          </a:xfrm>
        </p:spPr>
        <p:txBody>
          <a:bodyPr/>
          <a:lstStyle/>
          <a:p>
            <a:pPr>
              <a:buFont typeface="Wingdings" panose="05000000000000000000" pitchFamily="2" charset="2"/>
              <a:buChar char="q"/>
            </a:pPr>
            <a:r>
              <a:rPr lang="en-IN" sz="1800" dirty="0"/>
              <a:t>The Arduino based processing module receives the signals from sensors, converts them to readable data and use this data to calculate AQI around you. It then sends the calculated AQI to your device over internet.</a:t>
            </a:r>
          </a:p>
        </p:txBody>
      </p:sp>
      <p:sp>
        <p:nvSpPr>
          <p:cNvPr id="5" name="Text Placeholder 4">
            <a:extLst>
              <a:ext uri="{FF2B5EF4-FFF2-40B4-BE49-F238E27FC236}">
                <a16:creationId xmlns="" xmlns:a16="http://schemas.microsoft.com/office/drawing/2014/main" id="{E615C17C-E905-4D4E-8719-E4457D181D96}"/>
              </a:ext>
            </a:extLst>
          </p:cNvPr>
          <p:cNvSpPr>
            <a:spLocks noGrp="1"/>
          </p:cNvSpPr>
          <p:nvPr>
            <p:ph type="body" idx="4294967295"/>
          </p:nvPr>
        </p:nvSpPr>
        <p:spPr>
          <a:xfrm>
            <a:off x="4283622" y="1885949"/>
            <a:ext cx="1881188" cy="4378325"/>
          </a:xfrm>
        </p:spPr>
        <p:txBody>
          <a:bodyPr/>
          <a:lstStyle/>
          <a:p>
            <a:pPr>
              <a:buFont typeface="Wingdings" panose="05000000000000000000" pitchFamily="2" charset="2"/>
              <a:buChar char="q"/>
            </a:pPr>
            <a:r>
              <a:rPr lang="en-IN" sz="1800" dirty="0"/>
              <a:t>The device receives signals sent by the monitoring unit over the internet and displays AQI on an application interface.</a:t>
            </a:r>
          </a:p>
        </p:txBody>
      </p:sp>
      <p:pic>
        <p:nvPicPr>
          <p:cNvPr id="14" name="Picture 13">
            <a:extLst>
              <a:ext uri="{FF2B5EF4-FFF2-40B4-BE49-F238E27FC236}">
                <a16:creationId xmlns="" xmlns:a16="http://schemas.microsoft.com/office/drawing/2014/main" id="{630F26C1-82F3-474A-8AA6-8894FD9154F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734994" y="1314288"/>
            <a:ext cx="2464132" cy="4230990"/>
          </a:xfrm>
          <a:prstGeom prst="rect">
            <a:avLst/>
          </a:prstGeom>
        </p:spPr>
      </p:pic>
      <p:grpSp>
        <p:nvGrpSpPr>
          <p:cNvPr id="25" name="Google Shape;281;p34">
            <a:extLst>
              <a:ext uri="{FF2B5EF4-FFF2-40B4-BE49-F238E27FC236}">
                <a16:creationId xmlns="" xmlns:a16="http://schemas.microsoft.com/office/drawing/2014/main" id="{B26AA63E-5089-457D-82C5-08A35905253A}"/>
              </a:ext>
            </a:extLst>
          </p:cNvPr>
          <p:cNvGrpSpPr/>
          <p:nvPr/>
        </p:nvGrpSpPr>
        <p:grpSpPr>
          <a:xfrm>
            <a:off x="6679868" y="850354"/>
            <a:ext cx="2576297" cy="5168106"/>
            <a:chOff x="2547150" y="238125"/>
            <a:chExt cx="2525675" cy="5238750"/>
          </a:xfrm>
        </p:grpSpPr>
        <p:sp>
          <p:nvSpPr>
            <p:cNvPr id="26" name="Google Shape;282;p34">
              <a:extLst>
                <a:ext uri="{FF2B5EF4-FFF2-40B4-BE49-F238E27FC236}">
                  <a16:creationId xmlns="" xmlns:a16="http://schemas.microsoft.com/office/drawing/2014/main" id="{E591F821-AB4F-45D9-AFD3-AAA35F179723}"/>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3;p34">
              <a:extLst>
                <a:ext uri="{FF2B5EF4-FFF2-40B4-BE49-F238E27FC236}">
                  <a16:creationId xmlns="" xmlns:a16="http://schemas.microsoft.com/office/drawing/2014/main" id="{FAB2EA2E-B912-4084-A962-C0FEEE110CED}"/>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p34">
              <a:extLst>
                <a:ext uri="{FF2B5EF4-FFF2-40B4-BE49-F238E27FC236}">
                  <a16:creationId xmlns="" xmlns:a16="http://schemas.microsoft.com/office/drawing/2014/main" id="{8A57E309-30CF-41BB-AA20-ACB88AC89EF9}"/>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5;p34">
              <a:extLst>
                <a:ext uri="{FF2B5EF4-FFF2-40B4-BE49-F238E27FC236}">
                  <a16:creationId xmlns="" xmlns:a16="http://schemas.microsoft.com/office/drawing/2014/main" id="{3C73D11B-A8A7-4A78-A22F-2B80BB51A299}"/>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124631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6429CA01-FDAA-4CB0-A211-43A1E575A4DD}"/>
              </a:ext>
            </a:extLst>
          </p:cNvPr>
          <p:cNvSpPr>
            <a:spLocks noGrp="1"/>
          </p:cNvSpPr>
          <p:nvPr>
            <p:ph type="body" idx="1"/>
          </p:nvPr>
        </p:nvSpPr>
        <p:spPr>
          <a:xfrm>
            <a:off x="172528" y="448574"/>
            <a:ext cx="9497683" cy="6055743"/>
          </a:xfrm>
        </p:spPr>
        <p:txBody>
          <a:bodyPr/>
          <a:lstStyle/>
          <a:p>
            <a:pPr algn="just"/>
            <a:r>
              <a:rPr lang="en-US" sz="2800" dirty="0" smtClean="0">
                <a:solidFill>
                  <a:schemeClr val="accent4"/>
                </a:solidFill>
              </a:rPr>
              <a:t>	Working Explanation :</a:t>
            </a:r>
          </a:p>
          <a:p>
            <a:pPr algn="just"/>
            <a:r>
              <a:rPr lang="en-US" sz="1400" dirty="0" smtClean="0">
                <a:solidFill>
                  <a:schemeClr val="accent4"/>
                </a:solidFill>
              </a:rPr>
              <a:t>	</a:t>
            </a:r>
            <a:r>
              <a:rPr lang="en-US" sz="2000" dirty="0" smtClean="0">
                <a:solidFill>
                  <a:schemeClr val="accent4"/>
                </a:solidFill>
              </a:rPr>
              <a:t>The MQ135 sensor can sense NH3, </a:t>
            </a:r>
            <a:r>
              <a:rPr lang="en-US" sz="2000" dirty="0" err="1" smtClean="0">
                <a:solidFill>
                  <a:schemeClr val="accent4"/>
                </a:solidFill>
              </a:rPr>
              <a:t>NOx</a:t>
            </a:r>
            <a:r>
              <a:rPr lang="en-US" sz="2000" dirty="0" smtClean="0">
                <a:solidFill>
                  <a:schemeClr val="accent4"/>
                </a:solidFill>
              </a:rPr>
              <a:t>, alcohol, Benzene, smoke, CO2 and some other gases, so it is perfect gas sensor for our Air Quality Monitoring Project. When we will connect it to </a:t>
            </a:r>
            <a:r>
              <a:rPr lang="en-US" sz="2000" dirty="0" err="1" smtClean="0">
                <a:solidFill>
                  <a:schemeClr val="accent4"/>
                </a:solidFill>
              </a:rPr>
              <a:t>Arduino</a:t>
            </a:r>
            <a:r>
              <a:rPr lang="en-US" sz="2000" dirty="0" smtClean="0">
                <a:solidFill>
                  <a:schemeClr val="accent4"/>
                </a:solidFill>
              </a:rPr>
              <a:t> then it will sense the gases, and we will get the Pollution level in PPM (parts per million). MQ135 gas sensor gives the output in form of voltage levels and we need to convert it into PPM. So for converting the output in PPM, here we have used a library for MQ135 sensor.</a:t>
            </a:r>
          </a:p>
          <a:p>
            <a:pPr algn="just"/>
            <a:r>
              <a:rPr lang="en-US" sz="2000" dirty="0" smtClean="0">
                <a:solidFill>
                  <a:schemeClr val="accent4"/>
                </a:solidFill>
              </a:rPr>
              <a:t>	Sensor was giving us value of 90 when there was no gas near it and the safe level of air quality is 350 PPM and it should not exceed 1000 PPM. When it exceeds the limit of 1000 PPM, then it starts cause Headaches, sleepiness and stagnant, stale, stuffy air and if exceeds beyond 2000 PPM then it can cause increased heart rate and many other diseases.</a:t>
            </a:r>
          </a:p>
          <a:p>
            <a:pPr algn="just"/>
            <a:r>
              <a:rPr lang="en-US" sz="2000" dirty="0" smtClean="0">
                <a:solidFill>
                  <a:schemeClr val="accent4"/>
                </a:solidFill>
              </a:rPr>
              <a:t>	When the value will be less than 1000 PPM, then the LCD and webpage will display “Good Air”.  Whenever the value will increase 1000 PPM, then the buzzer will start beeping and the LCD and webpage will display “Poor Air, Open Windows”. If it will increase 2000 then the buzzer will keep beeping and the LCD and webpage will display “Danger! Move to fresh Air”.</a:t>
            </a:r>
            <a:endParaRPr lang="en-IN" sz="2000" dirty="0">
              <a:solidFill>
                <a:schemeClr val="accent4"/>
              </a:solidFill>
            </a:endParaRPr>
          </a:p>
        </p:txBody>
      </p:sp>
    </p:spTree>
    <p:extLst>
      <p:ext uri="{BB962C8B-B14F-4D97-AF65-F5344CB8AC3E}">
        <p14:creationId xmlns="" xmlns:p14="http://schemas.microsoft.com/office/powerpoint/2010/main" val="277120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4E0BB-6718-4EC7-BCA3-1394B196E5A8}"/>
              </a:ext>
            </a:extLst>
          </p:cNvPr>
          <p:cNvSpPr>
            <a:spLocks noGrp="1"/>
          </p:cNvSpPr>
          <p:nvPr>
            <p:ph type="title" idx="4294967295"/>
          </p:nvPr>
        </p:nvSpPr>
        <p:spPr>
          <a:xfrm>
            <a:off x="431321" y="301924"/>
            <a:ext cx="6698815" cy="596541"/>
          </a:xfrm>
        </p:spPr>
        <p:txBody>
          <a:bodyPr/>
          <a:lstStyle/>
          <a:p>
            <a:r>
              <a:rPr lang="en-IN" sz="3600" dirty="0" smtClean="0"/>
              <a:t>Testing and Output :</a:t>
            </a:r>
            <a:endParaRPr lang="en-IN" sz="3600" dirty="0"/>
          </a:p>
        </p:txBody>
      </p:sp>
      <p:sp>
        <p:nvSpPr>
          <p:cNvPr id="3" name="Text Placeholder 2">
            <a:extLst>
              <a:ext uri="{FF2B5EF4-FFF2-40B4-BE49-F238E27FC236}">
                <a16:creationId xmlns="" xmlns:a16="http://schemas.microsoft.com/office/drawing/2014/main" id="{B50D9B95-18C3-479C-AC67-7A19ADA0D832}"/>
              </a:ext>
            </a:extLst>
          </p:cNvPr>
          <p:cNvSpPr>
            <a:spLocks noGrp="1"/>
          </p:cNvSpPr>
          <p:nvPr>
            <p:ph type="body" idx="4294967295"/>
          </p:nvPr>
        </p:nvSpPr>
        <p:spPr>
          <a:xfrm>
            <a:off x="-1" y="980177"/>
            <a:ext cx="10541479" cy="900382"/>
          </a:xfrm>
        </p:spPr>
        <p:txBody>
          <a:bodyPr/>
          <a:lstStyle/>
          <a:p>
            <a:pPr algn="just">
              <a:buNone/>
            </a:pPr>
            <a:r>
              <a:rPr lang="en-US" sz="1800" dirty="0" smtClean="0"/>
              <a:t>	Before uploading the code, make sure that you should connected to the Wi-Fi of your ESP8266 device. After uploading, open the serial monitor and it will show the IP address like shown below.</a:t>
            </a:r>
            <a:endParaRPr lang="en-IN" sz="1800" dirty="0"/>
          </a:p>
        </p:txBody>
      </p:sp>
      <p:pic>
        <p:nvPicPr>
          <p:cNvPr id="4" name="Image1" descr="IOT-getting-localserver-IP"/>
          <p:cNvPicPr/>
          <p:nvPr/>
        </p:nvPicPr>
        <p:blipFill rotWithShape="1">
          <a:blip r:embed="rId2" cstate="print">
            <a:extLst>
              <a:ext uri="{28A0092B-C50C-407E-A947-70E740481C1C}">
                <a14:useLocalDpi xmlns:lc="http://schemas.openxmlformats.org/drawingml/2006/lockedCanvas" xmlns:pic="http://schemas.openxmlformats.org/drawingml/2006/picture" xmlns="" xmlns:w="http://schemas.openxmlformats.org/wordprocessingml/2006/main" xmlns:v="urn:schemas-microsoft-com:vml" xmlns:w10="urn:schemas-microsoft-com:office:word" xmlns:o="urn:schemas-microsoft-com:office:office" xmlns:wp14="http://schemas.microsoft.com/office/word/2010/wordprocessingDrawing" xmlns:w14="http://schemas.microsoft.com/office/word/2010/wordml" xmlns:mc="http://schemas.openxmlformats.org/markup-compatibility/2006"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501770" y="1886796"/>
            <a:ext cx="6321723" cy="4091309"/>
          </a:xfrm>
          <a:prstGeom prst="rect">
            <a:avLst/>
          </a:prstGeom>
        </p:spPr>
      </p:pic>
      <p:sp>
        <p:nvSpPr>
          <p:cNvPr id="5" name="Text Placeholder 2">
            <a:extLst>
              <a:ext uri="{FF2B5EF4-FFF2-40B4-BE49-F238E27FC236}">
                <a16:creationId xmlns="" xmlns:a16="http://schemas.microsoft.com/office/drawing/2014/main" id="{B50D9B95-18C3-479C-AC67-7A19ADA0D832}"/>
              </a:ext>
            </a:extLst>
          </p:cNvPr>
          <p:cNvSpPr txBox="1">
            <a:spLocks/>
          </p:cNvSpPr>
          <p:nvPr/>
        </p:nvSpPr>
        <p:spPr>
          <a:xfrm>
            <a:off x="448575" y="6018003"/>
            <a:ext cx="7944928" cy="607084"/>
          </a:xfrm>
          <a:prstGeom prst="rect">
            <a:avLst/>
          </a:prstGeom>
          <a:noFill/>
          <a:ln>
            <a:noFill/>
          </a:ln>
        </p:spPr>
        <p:txBody>
          <a:bodyPr spcFirstLastPara="1" wrap="square" lIns="0" tIns="0" rIns="0" bIns="0" anchor="t" anchorCtr="0">
            <a:noAutofit/>
          </a:bodyPr>
          <a:lstStyle/>
          <a:p>
            <a:pPr marL="457200" marR="0" lvl="0" indent="-381000" algn="just" defTabSz="914400" rtl="0" eaLnBrk="1" fontAlgn="auto" latinLnBrk="0" hangingPunct="1">
              <a:lnSpc>
                <a:spcPct val="100000"/>
              </a:lnSpc>
              <a:spcBef>
                <a:spcPts val="600"/>
              </a:spcBef>
              <a:spcAft>
                <a:spcPts val="0"/>
              </a:spcAft>
              <a:buClr>
                <a:schemeClr val="accent1"/>
              </a:buClr>
              <a:buSzPts val="2400"/>
              <a:buFont typeface="News Cycle"/>
              <a:buNone/>
              <a:tabLst/>
              <a:defRPr/>
            </a:pPr>
            <a:r>
              <a:rPr kumimoji="0" lang="en-IN" sz="1800" b="0" i="0" u="none" strike="noStrike" kern="0" cap="none" spc="0" normalizeH="0" baseline="0" noProof="0" dirty="0" smtClean="0">
                <a:ln>
                  <a:noFill/>
                </a:ln>
                <a:solidFill>
                  <a:schemeClr val="lt1"/>
                </a:solidFill>
                <a:effectLst/>
                <a:uLnTx/>
                <a:uFillTx/>
                <a:latin typeface="News Cycle"/>
                <a:ea typeface="News Cycle"/>
                <a:cs typeface="News Cycle"/>
                <a:sym typeface="News Cycle"/>
              </a:rPr>
              <a:t>Figure.2:</a:t>
            </a:r>
            <a:r>
              <a:rPr kumimoji="0" lang="en-IN" sz="1800" b="0" i="0" u="none" strike="noStrike" kern="0" cap="none" spc="0" normalizeH="0" noProof="0" dirty="0" smtClean="0">
                <a:ln>
                  <a:noFill/>
                </a:ln>
                <a:solidFill>
                  <a:schemeClr val="lt1"/>
                </a:solidFill>
                <a:effectLst/>
                <a:uLnTx/>
                <a:uFillTx/>
                <a:latin typeface="News Cycle"/>
                <a:ea typeface="News Cycle"/>
                <a:cs typeface="News Cycle"/>
                <a:sym typeface="News Cycle"/>
              </a:rPr>
              <a:t> To Show Output on a Webpage</a:t>
            </a:r>
            <a:endParaRPr kumimoji="0" lang="en-IN" sz="1800" b="0" i="0" u="none" strike="noStrike" kern="0" cap="none" spc="0" normalizeH="0" baseline="0" noProof="0" dirty="0">
              <a:ln>
                <a:noFill/>
              </a:ln>
              <a:solidFill>
                <a:schemeClr val="lt1"/>
              </a:solidFill>
              <a:effectLst/>
              <a:uLnTx/>
              <a:uFillTx/>
              <a:latin typeface="News Cycle"/>
              <a:ea typeface="News Cycle"/>
              <a:cs typeface="News Cycle"/>
              <a:sym typeface="News Cycle"/>
            </a:endParaRPr>
          </a:p>
        </p:txBody>
      </p:sp>
    </p:spTree>
    <p:extLst>
      <p:ext uri="{BB962C8B-B14F-4D97-AF65-F5344CB8AC3E}">
        <p14:creationId xmlns="" xmlns:p14="http://schemas.microsoft.com/office/powerpoint/2010/main" val="1246317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50D9B95-18C3-479C-AC67-7A19ADA0D832}"/>
              </a:ext>
            </a:extLst>
          </p:cNvPr>
          <p:cNvSpPr>
            <a:spLocks noGrp="1"/>
          </p:cNvSpPr>
          <p:nvPr>
            <p:ph type="body" idx="4294967295"/>
          </p:nvPr>
        </p:nvSpPr>
        <p:spPr>
          <a:xfrm>
            <a:off x="2" y="4758546"/>
            <a:ext cx="9661584" cy="1806156"/>
          </a:xfrm>
        </p:spPr>
        <p:txBody>
          <a:bodyPr/>
          <a:lstStyle/>
          <a:p>
            <a:pPr algn="just">
              <a:buNone/>
            </a:pPr>
            <a:r>
              <a:rPr lang="en-US" sz="1800" dirty="0" smtClean="0"/>
              <a:t>	We have setup a local server to demonstrate its working. But to monitor the air quality from anywhere in the world, you need to forward the port 80 (used for HTTP or internet) to our local or private IP address (192.168*) of our device. After port forwarding all the incoming connections will be forwarded to this local address and we can open above shown webpage by just entering the public IP address of our internet from anywhere.</a:t>
            </a:r>
            <a:endParaRPr lang="en-US" sz="1800" dirty="0"/>
          </a:p>
        </p:txBody>
      </p:sp>
      <p:sp>
        <p:nvSpPr>
          <p:cNvPr id="5" name="Text Placeholder 2">
            <a:extLst>
              <a:ext uri="{FF2B5EF4-FFF2-40B4-BE49-F238E27FC236}">
                <a16:creationId xmlns="" xmlns:a16="http://schemas.microsoft.com/office/drawing/2014/main" id="{B50D9B95-18C3-479C-AC67-7A19ADA0D832}"/>
              </a:ext>
            </a:extLst>
          </p:cNvPr>
          <p:cNvSpPr txBox="1">
            <a:spLocks/>
          </p:cNvSpPr>
          <p:nvPr/>
        </p:nvSpPr>
        <p:spPr>
          <a:xfrm>
            <a:off x="431322" y="4327226"/>
            <a:ext cx="6650965" cy="555325"/>
          </a:xfrm>
          <a:prstGeom prst="rect">
            <a:avLst/>
          </a:prstGeom>
          <a:noFill/>
          <a:ln>
            <a:noFill/>
          </a:ln>
        </p:spPr>
        <p:txBody>
          <a:bodyPr spcFirstLastPara="1" wrap="square" lIns="0" tIns="0" rIns="0" bIns="0" anchor="t" anchorCtr="0">
            <a:noAutofit/>
          </a:bodyPr>
          <a:lstStyle/>
          <a:p>
            <a:pPr marL="457200" marR="0" lvl="0" indent="-381000" algn="just" defTabSz="914400" rtl="0" eaLnBrk="1" fontAlgn="auto" latinLnBrk="0" hangingPunct="1">
              <a:lnSpc>
                <a:spcPct val="100000"/>
              </a:lnSpc>
              <a:spcBef>
                <a:spcPts val="600"/>
              </a:spcBef>
              <a:spcAft>
                <a:spcPts val="0"/>
              </a:spcAft>
              <a:buClr>
                <a:schemeClr val="accent1"/>
              </a:buClr>
              <a:buSzPts val="2400"/>
              <a:buFont typeface="News Cycle"/>
              <a:buNone/>
              <a:tabLst/>
              <a:defRPr/>
            </a:pPr>
            <a:r>
              <a:rPr kumimoji="0" lang="en-IN" sz="1800" b="0" i="0" u="none" strike="noStrike" kern="0" cap="none" spc="0" normalizeH="0" baseline="0" noProof="0" dirty="0" smtClean="0">
                <a:ln>
                  <a:noFill/>
                </a:ln>
                <a:solidFill>
                  <a:schemeClr val="lt1"/>
                </a:solidFill>
                <a:effectLst/>
                <a:uLnTx/>
                <a:uFillTx/>
                <a:latin typeface="News Cycle"/>
                <a:ea typeface="News Cycle"/>
                <a:cs typeface="News Cycle"/>
                <a:sym typeface="News Cycle"/>
              </a:rPr>
              <a:t>Figure.3:</a:t>
            </a:r>
            <a:r>
              <a:rPr kumimoji="0" lang="en-IN" sz="1800" b="0" i="0" u="none" strike="noStrike" kern="0" cap="none" spc="0" normalizeH="0" noProof="0" dirty="0" smtClean="0">
                <a:ln>
                  <a:noFill/>
                </a:ln>
                <a:solidFill>
                  <a:schemeClr val="lt1"/>
                </a:solidFill>
                <a:effectLst/>
                <a:uLnTx/>
                <a:uFillTx/>
                <a:latin typeface="News Cycle"/>
                <a:ea typeface="News Cycle"/>
                <a:cs typeface="News Cycle"/>
                <a:sym typeface="News Cycle"/>
              </a:rPr>
              <a:t> Output shown in the figure</a:t>
            </a:r>
            <a:endParaRPr kumimoji="0" lang="en-IN" sz="1800" b="0" i="0" u="none" strike="noStrike" kern="0" cap="none" spc="0" normalizeH="0" baseline="0" noProof="0" dirty="0">
              <a:ln>
                <a:noFill/>
              </a:ln>
              <a:solidFill>
                <a:schemeClr val="lt1"/>
              </a:solidFill>
              <a:effectLst/>
              <a:uLnTx/>
              <a:uFillTx/>
              <a:latin typeface="News Cycle"/>
              <a:ea typeface="News Cycle"/>
              <a:cs typeface="News Cycle"/>
              <a:sym typeface="News Cycle"/>
            </a:endParaRPr>
          </a:p>
        </p:txBody>
      </p:sp>
      <p:pic>
        <p:nvPicPr>
          <p:cNvPr id="6" name="Image1" descr="Iot-air-quality-monitoring-system-output"/>
          <p:cNvPicPr/>
          <p:nvPr/>
        </p:nvPicPr>
        <p:blipFill rotWithShape="1">
          <a:blip r:embed="rId2" cstate="print">
            <a:extLst>
              <a:ext uri="{28A0092B-C50C-407E-A947-70E740481C1C}">
                <a14:useLocalDpi xmlns:lc="http://schemas.openxmlformats.org/drawingml/2006/lockedCanvas" xmlns:pic="http://schemas.openxmlformats.org/drawingml/2006/picture" xmlns="" xmlns:w="http://schemas.openxmlformats.org/wordprocessingml/2006/main" xmlns:v="urn:schemas-microsoft-com:vml" xmlns:w10="urn:schemas-microsoft-com:office:word" xmlns:o="urn:schemas-microsoft-com:office:office" xmlns:wp14="http://schemas.microsoft.com/office/word/2010/wordprocessingDrawing" xmlns:w14="http://schemas.microsoft.com/office/word/2010/wordml" xmlns:mc="http://schemas.openxmlformats.org/markup-compatibility/2006"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492749" y="1313847"/>
            <a:ext cx="5513068" cy="2970850"/>
          </a:xfrm>
          <a:prstGeom prst="rect">
            <a:avLst/>
          </a:prstGeom>
        </p:spPr>
      </p:pic>
      <p:sp>
        <p:nvSpPr>
          <p:cNvPr id="7" name="Text Placeholder 2">
            <a:extLst>
              <a:ext uri="{FF2B5EF4-FFF2-40B4-BE49-F238E27FC236}">
                <a16:creationId xmlns="" xmlns:a16="http://schemas.microsoft.com/office/drawing/2014/main" id="{B50D9B95-18C3-479C-AC67-7A19ADA0D832}"/>
              </a:ext>
            </a:extLst>
          </p:cNvPr>
          <p:cNvSpPr txBox="1">
            <a:spLocks/>
          </p:cNvSpPr>
          <p:nvPr/>
        </p:nvSpPr>
        <p:spPr>
          <a:xfrm>
            <a:off x="0" y="382078"/>
            <a:ext cx="10541479" cy="900382"/>
          </a:xfrm>
          <a:prstGeom prst="rect">
            <a:avLst/>
          </a:prstGeom>
          <a:noFill/>
          <a:ln>
            <a:noFill/>
          </a:ln>
        </p:spPr>
        <p:txBody>
          <a:bodyPr spcFirstLastPara="1" wrap="square" lIns="0" tIns="0" rIns="0" bIns="0" anchor="t" anchorCtr="0">
            <a:noAutofit/>
          </a:bodyPr>
          <a:lstStyle/>
          <a:p>
            <a:pPr marL="457200" marR="0" lvl="0" indent="-381000" algn="just" defTabSz="914400" rtl="0" eaLnBrk="1" fontAlgn="auto" latinLnBrk="0" hangingPunct="1">
              <a:lnSpc>
                <a:spcPct val="100000"/>
              </a:lnSpc>
              <a:spcBef>
                <a:spcPts val="600"/>
              </a:spcBef>
              <a:spcAft>
                <a:spcPts val="0"/>
              </a:spcAft>
              <a:buClr>
                <a:schemeClr val="accent1"/>
              </a:buClr>
              <a:buSzPts val="2400"/>
              <a:buFont typeface="News Cycle"/>
              <a:buNone/>
              <a:tabLst/>
              <a:defRPr/>
            </a:pPr>
            <a:r>
              <a:rPr kumimoji="0" lang="en-US" sz="1800" b="0" i="0" u="none" strike="noStrike" kern="0" cap="none" spc="0" normalizeH="0" baseline="0" noProof="0" dirty="0" smtClean="0">
                <a:ln>
                  <a:noFill/>
                </a:ln>
                <a:solidFill>
                  <a:schemeClr val="lt1"/>
                </a:solidFill>
                <a:effectLst/>
                <a:uLnTx/>
                <a:uFillTx/>
                <a:latin typeface="News Cycle"/>
                <a:ea typeface="News Cycle"/>
                <a:cs typeface="News Cycle"/>
                <a:sym typeface="News Cycle"/>
              </a:rPr>
              <a:t>	Type this IP address in your browser, it will show you the output as shown below. You will have to refresh the page again if you want to see the current Air Quality Value in PPM.</a:t>
            </a:r>
            <a:endParaRPr kumimoji="0" lang="en-IN" sz="1800" b="0" i="0" u="none" strike="noStrike" kern="0" cap="none" spc="0" normalizeH="0" baseline="0" noProof="0" dirty="0">
              <a:ln>
                <a:noFill/>
              </a:ln>
              <a:solidFill>
                <a:schemeClr val="lt1"/>
              </a:solidFill>
              <a:effectLst/>
              <a:uLnTx/>
              <a:uFillTx/>
              <a:latin typeface="News Cycle"/>
              <a:ea typeface="News Cycle"/>
              <a:cs typeface="News Cycle"/>
              <a:sym typeface="News Cycle"/>
            </a:endParaRPr>
          </a:p>
        </p:txBody>
      </p:sp>
    </p:spTree>
    <p:extLst>
      <p:ext uri="{BB962C8B-B14F-4D97-AF65-F5344CB8AC3E}">
        <p14:creationId xmlns="" xmlns:p14="http://schemas.microsoft.com/office/powerpoint/2010/main" val="1246317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5000" b="-5000"/>
          </a:stretch>
        </a:blipFill>
        <a:effectLst/>
      </p:bgPr>
    </p:bg>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640277" y="588246"/>
            <a:ext cx="7125200" cy="958400"/>
          </a:xfrm>
          <a:prstGeom prst="rect">
            <a:avLst/>
          </a:prstGeom>
        </p:spPr>
        <p:txBody>
          <a:bodyPr spcFirstLastPara="1" wrap="square" lIns="0" tIns="0" rIns="0" bIns="0" anchor="b" anchorCtr="0">
            <a:noAutofit/>
          </a:bodyPr>
          <a:lstStyle/>
          <a:p>
            <a:r>
              <a:rPr lang="en" sz="5000" dirty="0"/>
              <a:t>Feature</a:t>
            </a:r>
            <a:r>
              <a:rPr lang="en-IN" sz="5000" dirty="0"/>
              <a:t>s </a:t>
            </a:r>
            <a:endParaRPr sz="5000" dirty="0"/>
          </a:p>
        </p:txBody>
      </p:sp>
      <p:sp>
        <p:nvSpPr>
          <p:cNvPr id="260" name="Google Shape;260;p32"/>
          <p:cNvSpPr txBox="1">
            <a:spLocks noGrp="1"/>
          </p:cNvSpPr>
          <p:nvPr>
            <p:ph type="body" idx="1"/>
          </p:nvPr>
        </p:nvSpPr>
        <p:spPr>
          <a:xfrm>
            <a:off x="609600" y="1894733"/>
            <a:ext cx="1882000" cy="1694000"/>
          </a:xfrm>
          <a:prstGeom prst="rect">
            <a:avLst/>
          </a:prstGeom>
        </p:spPr>
        <p:txBody>
          <a:bodyPr spcFirstLastPara="1" wrap="square" lIns="0" tIns="0" rIns="0" bIns="0" anchor="t" anchorCtr="0">
            <a:noAutofit/>
          </a:bodyPr>
          <a:lstStyle/>
          <a:p>
            <a:pPr marL="0" indent="0">
              <a:buNone/>
            </a:pPr>
            <a:r>
              <a:rPr lang="en" sz="1467" b="1" dirty="0">
                <a:solidFill>
                  <a:schemeClr val="accent1"/>
                </a:solidFill>
              </a:rPr>
              <a:t>            Compact</a:t>
            </a:r>
            <a:endParaRPr sz="1467" b="1" dirty="0">
              <a:solidFill>
                <a:schemeClr val="accent1"/>
              </a:solidFill>
            </a:endParaRPr>
          </a:p>
          <a:p>
            <a:pPr marL="0" indent="0">
              <a:buNone/>
            </a:pPr>
            <a:r>
              <a:rPr lang="en" sz="1467" dirty="0"/>
              <a:t>The device is compact and can be taken along and placed anywhere without </a:t>
            </a:r>
            <a:r>
              <a:rPr lang="en-IN" sz="1467" dirty="0"/>
              <a:t>occupying</a:t>
            </a:r>
            <a:r>
              <a:rPr lang="en" sz="1467" dirty="0"/>
              <a:t> much </a:t>
            </a:r>
            <a:r>
              <a:rPr lang="en-IN" sz="1467" dirty="0"/>
              <a:t>space.</a:t>
            </a:r>
            <a:endParaRPr sz="1467" dirty="0"/>
          </a:p>
        </p:txBody>
      </p:sp>
      <p:sp>
        <p:nvSpPr>
          <p:cNvPr id="261" name="Google Shape;261;p32"/>
          <p:cNvSpPr txBox="1">
            <a:spLocks noGrp="1"/>
          </p:cNvSpPr>
          <p:nvPr>
            <p:ph type="body" idx="2"/>
          </p:nvPr>
        </p:nvSpPr>
        <p:spPr>
          <a:xfrm>
            <a:off x="2718399" y="1894733"/>
            <a:ext cx="1933787" cy="1694000"/>
          </a:xfrm>
          <a:prstGeom prst="rect">
            <a:avLst/>
          </a:prstGeom>
        </p:spPr>
        <p:txBody>
          <a:bodyPr spcFirstLastPara="1" wrap="square" lIns="0" tIns="0" rIns="0" bIns="0" anchor="t" anchorCtr="0">
            <a:noAutofit/>
          </a:bodyPr>
          <a:lstStyle/>
          <a:p>
            <a:pPr marL="0" indent="0">
              <a:buNone/>
            </a:pPr>
            <a:r>
              <a:rPr lang="en-IN" sz="1467" b="1" dirty="0"/>
              <a:t>        </a:t>
            </a:r>
            <a:r>
              <a:rPr lang="en-IN" sz="1467" b="1" dirty="0">
                <a:solidFill>
                  <a:schemeClr val="accent1"/>
                </a:solidFill>
              </a:rPr>
              <a:t>E</a:t>
            </a:r>
            <a:r>
              <a:rPr lang="en" sz="1467" b="1" dirty="0">
                <a:solidFill>
                  <a:schemeClr val="accent1"/>
                </a:solidFill>
              </a:rPr>
              <a:t>nergy effecient</a:t>
            </a:r>
            <a:endParaRPr sz="1467" b="1" dirty="0">
              <a:solidFill>
                <a:schemeClr val="accent1"/>
              </a:solidFill>
            </a:endParaRPr>
          </a:p>
          <a:p>
            <a:pPr marL="0" indent="0">
              <a:buNone/>
            </a:pPr>
            <a:r>
              <a:rPr lang="en" sz="1467" dirty="0"/>
              <a:t>The device requires </a:t>
            </a:r>
            <a:r>
              <a:rPr lang="en-IN" sz="1467" dirty="0"/>
              <a:t>very less power to operate without putting extra burden on your pocket.</a:t>
            </a:r>
            <a:endParaRPr sz="1467" dirty="0"/>
          </a:p>
        </p:txBody>
      </p:sp>
      <p:sp>
        <p:nvSpPr>
          <p:cNvPr id="262" name="Google Shape;262;p32"/>
          <p:cNvSpPr txBox="1">
            <a:spLocks noGrp="1"/>
          </p:cNvSpPr>
          <p:nvPr>
            <p:ph type="body" idx="3"/>
          </p:nvPr>
        </p:nvSpPr>
        <p:spPr>
          <a:xfrm>
            <a:off x="4827200" y="1894733"/>
            <a:ext cx="1882000" cy="1694000"/>
          </a:xfrm>
          <a:prstGeom prst="rect">
            <a:avLst/>
          </a:prstGeom>
        </p:spPr>
        <p:txBody>
          <a:bodyPr spcFirstLastPara="1" wrap="square" lIns="0" tIns="0" rIns="0" bIns="0" anchor="t" anchorCtr="0">
            <a:noAutofit/>
          </a:bodyPr>
          <a:lstStyle/>
          <a:p>
            <a:pPr marL="0" indent="0">
              <a:buNone/>
            </a:pPr>
            <a:r>
              <a:rPr lang="en" sz="1467" b="1" dirty="0">
                <a:solidFill>
                  <a:schemeClr val="accent1"/>
                </a:solidFill>
              </a:rPr>
              <a:t>             Low Cost</a:t>
            </a:r>
            <a:endParaRPr sz="1467" b="1" dirty="0">
              <a:solidFill>
                <a:schemeClr val="accent1"/>
              </a:solidFill>
            </a:endParaRPr>
          </a:p>
          <a:p>
            <a:pPr marL="0" indent="0">
              <a:buNone/>
            </a:pPr>
            <a:r>
              <a:rPr lang="en" sz="1467" dirty="0"/>
              <a:t>The device is much cheaper as compared to other A</a:t>
            </a:r>
            <a:r>
              <a:rPr lang="en-IN" sz="1467" dirty="0"/>
              <a:t>QI monitoring devices available in market.</a:t>
            </a:r>
            <a:r>
              <a:rPr lang="en" sz="1467" dirty="0"/>
              <a:t> </a:t>
            </a:r>
            <a:endParaRPr sz="1467" dirty="0"/>
          </a:p>
          <a:p>
            <a:pPr marL="0" indent="0">
              <a:buNone/>
            </a:pPr>
            <a:endParaRPr sz="1467" dirty="0"/>
          </a:p>
        </p:txBody>
      </p:sp>
      <p:sp>
        <p:nvSpPr>
          <p:cNvPr id="263" name="Google Shape;263;p3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15</a:t>
            </a:fld>
            <a:endParaRPr/>
          </a:p>
        </p:txBody>
      </p:sp>
      <p:sp>
        <p:nvSpPr>
          <p:cNvPr id="264" name="Google Shape;264;p32"/>
          <p:cNvSpPr txBox="1">
            <a:spLocks noGrp="1"/>
          </p:cNvSpPr>
          <p:nvPr>
            <p:ph type="body" idx="1"/>
          </p:nvPr>
        </p:nvSpPr>
        <p:spPr>
          <a:xfrm>
            <a:off x="609600" y="3956961"/>
            <a:ext cx="1882000" cy="1694000"/>
          </a:xfrm>
          <a:prstGeom prst="rect">
            <a:avLst/>
          </a:prstGeom>
        </p:spPr>
        <p:txBody>
          <a:bodyPr spcFirstLastPara="1" wrap="square" lIns="0" tIns="0" rIns="0" bIns="0" anchor="t" anchorCtr="0">
            <a:noAutofit/>
          </a:bodyPr>
          <a:lstStyle/>
          <a:p>
            <a:pPr marL="0" indent="0">
              <a:buNone/>
            </a:pPr>
            <a:r>
              <a:rPr lang="en" sz="1467" b="1" dirty="0"/>
              <a:t>           </a:t>
            </a:r>
            <a:r>
              <a:rPr lang="en" sz="1467" b="1" dirty="0">
                <a:solidFill>
                  <a:schemeClr val="accent1"/>
                </a:solidFill>
              </a:rPr>
              <a:t>Compatibility</a:t>
            </a:r>
            <a:endParaRPr sz="1467" b="1" dirty="0">
              <a:solidFill>
                <a:schemeClr val="accent1"/>
              </a:solidFill>
            </a:endParaRPr>
          </a:p>
          <a:p>
            <a:pPr marL="0" indent="0">
              <a:buNone/>
            </a:pPr>
            <a:r>
              <a:rPr lang="en" sz="1467" dirty="0"/>
              <a:t>I</a:t>
            </a:r>
            <a:r>
              <a:rPr lang="en-IN" sz="1467" dirty="0"/>
              <a:t>t can be used with almost every device which has access to internet whether it be mobile, tablet or laptop.</a:t>
            </a:r>
            <a:endParaRPr sz="1467" dirty="0"/>
          </a:p>
        </p:txBody>
      </p:sp>
      <p:sp>
        <p:nvSpPr>
          <p:cNvPr id="265" name="Google Shape;265;p32"/>
          <p:cNvSpPr txBox="1">
            <a:spLocks noGrp="1"/>
          </p:cNvSpPr>
          <p:nvPr>
            <p:ph type="body" idx="2"/>
          </p:nvPr>
        </p:nvSpPr>
        <p:spPr>
          <a:xfrm>
            <a:off x="2718399" y="3956961"/>
            <a:ext cx="1882000" cy="1694000"/>
          </a:xfrm>
          <a:prstGeom prst="rect">
            <a:avLst/>
          </a:prstGeom>
        </p:spPr>
        <p:txBody>
          <a:bodyPr spcFirstLastPara="1" wrap="square" lIns="0" tIns="0" rIns="0" bIns="0" anchor="t" anchorCtr="0">
            <a:noAutofit/>
          </a:bodyPr>
          <a:lstStyle/>
          <a:p>
            <a:pPr marL="0" indent="0">
              <a:buNone/>
            </a:pPr>
            <a:r>
              <a:rPr lang="en" sz="1467" b="1" dirty="0"/>
              <a:t>        </a:t>
            </a:r>
            <a:r>
              <a:rPr lang="en-IN" sz="1467" b="1" dirty="0"/>
              <a:t>   </a:t>
            </a:r>
            <a:r>
              <a:rPr lang="en" sz="1467" b="1" dirty="0">
                <a:solidFill>
                  <a:schemeClr val="accent1"/>
                </a:solidFill>
              </a:rPr>
              <a:t>Simple to use</a:t>
            </a:r>
            <a:endParaRPr sz="1467" b="1" dirty="0">
              <a:solidFill>
                <a:schemeClr val="accent1"/>
              </a:solidFill>
            </a:endParaRPr>
          </a:p>
          <a:p>
            <a:pPr marL="0" indent="0">
              <a:buNone/>
            </a:pPr>
            <a:r>
              <a:rPr lang="en" sz="1467" dirty="0"/>
              <a:t>It can be used by </a:t>
            </a:r>
            <a:r>
              <a:rPr lang="en-IN" sz="1467" dirty="0"/>
              <a:t>everyone, even the </a:t>
            </a:r>
            <a:r>
              <a:rPr lang="en" sz="1467" dirty="0"/>
              <a:t>elderly people of your family due to </a:t>
            </a:r>
            <a:r>
              <a:rPr lang="en-IN" sz="1467" dirty="0"/>
              <a:t>its simple plug and play operation.	</a:t>
            </a:r>
            <a:endParaRPr sz="1467" dirty="0"/>
          </a:p>
        </p:txBody>
      </p:sp>
      <p:sp>
        <p:nvSpPr>
          <p:cNvPr id="266" name="Google Shape;266;p32"/>
          <p:cNvSpPr txBox="1">
            <a:spLocks noGrp="1"/>
          </p:cNvSpPr>
          <p:nvPr>
            <p:ph type="body" idx="3"/>
          </p:nvPr>
        </p:nvSpPr>
        <p:spPr>
          <a:xfrm>
            <a:off x="4827198" y="3956961"/>
            <a:ext cx="1882000" cy="1694000"/>
          </a:xfrm>
          <a:prstGeom prst="rect">
            <a:avLst/>
          </a:prstGeom>
        </p:spPr>
        <p:txBody>
          <a:bodyPr spcFirstLastPara="1" wrap="square" lIns="0" tIns="0" rIns="0" bIns="0" anchor="t" anchorCtr="0">
            <a:noAutofit/>
          </a:bodyPr>
          <a:lstStyle/>
          <a:p>
            <a:pPr marL="0" indent="0">
              <a:buNone/>
            </a:pPr>
            <a:r>
              <a:rPr lang="en" sz="1467" b="1" dirty="0">
                <a:solidFill>
                  <a:schemeClr val="accent1"/>
                </a:solidFill>
              </a:rPr>
              <a:t>           Accesible</a:t>
            </a:r>
            <a:endParaRPr sz="1467" b="1" dirty="0">
              <a:solidFill>
                <a:schemeClr val="accent1"/>
              </a:solidFill>
            </a:endParaRPr>
          </a:p>
          <a:p>
            <a:pPr marL="0" indent="0">
              <a:buNone/>
            </a:pPr>
            <a:r>
              <a:rPr lang="en" sz="1467" dirty="0"/>
              <a:t>It can be accessed from anywhere inside and outside your house on any de</a:t>
            </a:r>
            <a:r>
              <a:rPr lang="en-IN" sz="1467" dirty="0"/>
              <a:t>vice with internet connectivity.</a:t>
            </a:r>
            <a:r>
              <a:rPr lang="en" sz="1467" dirty="0"/>
              <a:t> </a:t>
            </a:r>
            <a:endParaRPr sz="1467" dirty="0"/>
          </a:p>
          <a:p>
            <a:pPr marL="0" indent="0">
              <a:buNone/>
            </a:pPr>
            <a:endParaRPr sz="1467" dirty="0"/>
          </a:p>
        </p:txBody>
      </p:sp>
      <p:grpSp>
        <p:nvGrpSpPr>
          <p:cNvPr id="10" name="Google Shape;505;p40">
            <a:extLst>
              <a:ext uri="{FF2B5EF4-FFF2-40B4-BE49-F238E27FC236}">
                <a16:creationId xmlns="" xmlns:a16="http://schemas.microsoft.com/office/drawing/2014/main" id="{B1B94722-8C22-4ABB-A212-00D0E5419D11}"/>
              </a:ext>
            </a:extLst>
          </p:cNvPr>
          <p:cNvGrpSpPr/>
          <p:nvPr/>
        </p:nvGrpSpPr>
        <p:grpSpPr>
          <a:xfrm>
            <a:off x="4843500" y="1907929"/>
            <a:ext cx="397136" cy="305017"/>
            <a:chOff x="568950" y="3686775"/>
            <a:chExt cx="472500" cy="362900"/>
          </a:xfrm>
        </p:grpSpPr>
        <p:sp>
          <p:nvSpPr>
            <p:cNvPr id="11" name="Google Shape;506;p40">
              <a:extLst>
                <a:ext uri="{FF2B5EF4-FFF2-40B4-BE49-F238E27FC236}">
                  <a16:creationId xmlns="" xmlns:a16="http://schemas.microsoft.com/office/drawing/2014/main" id="{2CBFD61C-A75A-42CD-B402-92F158696E10}"/>
                </a:ext>
              </a:extLst>
            </p:cNvPr>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7;p40">
              <a:extLst>
                <a:ext uri="{FF2B5EF4-FFF2-40B4-BE49-F238E27FC236}">
                  <a16:creationId xmlns="" xmlns:a16="http://schemas.microsoft.com/office/drawing/2014/main" id="{35BFD23C-1594-42A5-9FC8-1BA40EE49B21}"/>
                </a:ext>
              </a:extLst>
            </p:cNvPr>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p40">
              <a:extLst>
                <a:ext uri="{FF2B5EF4-FFF2-40B4-BE49-F238E27FC236}">
                  <a16:creationId xmlns="" xmlns:a16="http://schemas.microsoft.com/office/drawing/2014/main" id="{03F538D5-87CE-477B-8D01-420C636CDA72}"/>
                </a:ext>
              </a:extLst>
            </p:cNvPr>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01;p40">
            <a:extLst>
              <a:ext uri="{FF2B5EF4-FFF2-40B4-BE49-F238E27FC236}">
                <a16:creationId xmlns="" xmlns:a16="http://schemas.microsoft.com/office/drawing/2014/main" id="{3054C160-B7CA-49BA-828B-1A2B78B954E0}"/>
              </a:ext>
            </a:extLst>
          </p:cNvPr>
          <p:cNvGrpSpPr/>
          <p:nvPr/>
        </p:nvGrpSpPr>
        <p:grpSpPr>
          <a:xfrm>
            <a:off x="2718399" y="1900237"/>
            <a:ext cx="215966" cy="342399"/>
            <a:chOff x="6718575" y="2318625"/>
            <a:chExt cx="256950" cy="407375"/>
          </a:xfrm>
        </p:grpSpPr>
        <p:sp>
          <p:nvSpPr>
            <p:cNvPr id="15" name="Google Shape;702;p40">
              <a:extLst>
                <a:ext uri="{FF2B5EF4-FFF2-40B4-BE49-F238E27FC236}">
                  <a16:creationId xmlns="" xmlns:a16="http://schemas.microsoft.com/office/drawing/2014/main" id="{1FBED441-B186-4B67-821F-7A692E2C876E}"/>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3;p40">
              <a:extLst>
                <a:ext uri="{FF2B5EF4-FFF2-40B4-BE49-F238E27FC236}">
                  <a16:creationId xmlns="" xmlns:a16="http://schemas.microsoft.com/office/drawing/2014/main" id="{41482CCC-E9CD-46AD-A475-64EB5C60704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4;p40">
              <a:extLst>
                <a:ext uri="{FF2B5EF4-FFF2-40B4-BE49-F238E27FC236}">
                  <a16:creationId xmlns="" xmlns:a16="http://schemas.microsoft.com/office/drawing/2014/main" id="{90EB84EF-8FB7-472D-AB75-DFBDE24D49BA}"/>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p40">
              <a:extLst>
                <a:ext uri="{FF2B5EF4-FFF2-40B4-BE49-F238E27FC236}">
                  <a16:creationId xmlns="" xmlns:a16="http://schemas.microsoft.com/office/drawing/2014/main" id="{D21FC909-1B94-4B7C-8FDC-B173384F037B}"/>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6;p40">
              <a:extLst>
                <a:ext uri="{FF2B5EF4-FFF2-40B4-BE49-F238E27FC236}">
                  <a16:creationId xmlns="" xmlns:a16="http://schemas.microsoft.com/office/drawing/2014/main" id="{20F83ADD-8417-4DD1-8D7B-F6E167D2C0F2}"/>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7;p40">
              <a:extLst>
                <a:ext uri="{FF2B5EF4-FFF2-40B4-BE49-F238E27FC236}">
                  <a16:creationId xmlns="" xmlns:a16="http://schemas.microsoft.com/office/drawing/2014/main" id="{79DAD8DA-26FF-47CC-89AC-8E4D9F9DACCB}"/>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08;p40">
              <a:extLst>
                <a:ext uri="{FF2B5EF4-FFF2-40B4-BE49-F238E27FC236}">
                  <a16:creationId xmlns="" xmlns:a16="http://schemas.microsoft.com/office/drawing/2014/main" id="{55CE8A2D-0ECD-420B-91D5-4BF4BAE303BA}"/>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9;p40">
              <a:extLst>
                <a:ext uri="{FF2B5EF4-FFF2-40B4-BE49-F238E27FC236}">
                  <a16:creationId xmlns="" xmlns:a16="http://schemas.microsoft.com/office/drawing/2014/main" id="{22388AEE-CD75-4F74-B23C-39AA93E4777C}"/>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27;p40">
            <a:extLst>
              <a:ext uri="{FF2B5EF4-FFF2-40B4-BE49-F238E27FC236}">
                <a16:creationId xmlns="" xmlns:a16="http://schemas.microsoft.com/office/drawing/2014/main" id="{FACF9E02-7C35-4C33-AA3C-CA37D994CCA1}"/>
              </a:ext>
            </a:extLst>
          </p:cNvPr>
          <p:cNvGrpSpPr/>
          <p:nvPr/>
        </p:nvGrpSpPr>
        <p:grpSpPr>
          <a:xfrm>
            <a:off x="640277" y="1907645"/>
            <a:ext cx="360301" cy="295814"/>
            <a:chOff x="2599525" y="3688600"/>
            <a:chExt cx="428675" cy="351950"/>
          </a:xfrm>
        </p:grpSpPr>
        <p:sp>
          <p:nvSpPr>
            <p:cNvPr id="24" name="Google Shape;528;p40">
              <a:extLst>
                <a:ext uri="{FF2B5EF4-FFF2-40B4-BE49-F238E27FC236}">
                  <a16:creationId xmlns="" xmlns:a16="http://schemas.microsoft.com/office/drawing/2014/main" id="{1DA18E47-8545-4226-ACB6-6B279BE6920E}"/>
                </a:ext>
              </a:extLst>
            </p:cNvPr>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9;p40">
              <a:extLst>
                <a:ext uri="{FF2B5EF4-FFF2-40B4-BE49-F238E27FC236}">
                  <a16:creationId xmlns="" xmlns:a16="http://schemas.microsoft.com/office/drawing/2014/main" id="{E19F6C9F-B527-4E29-8BD1-04D128A313CC}"/>
                </a:ext>
              </a:extLst>
            </p:cNvPr>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0;p40">
              <a:extLst>
                <a:ext uri="{FF2B5EF4-FFF2-40B4-BE49-F238E27FC236}">
                  <a16:creationId xmlns="" xmlns:a16="http://schemas.microsoft.com/office/drawing/2014/main" id="{A4077591-5A5B-42D3-A209-35891564A53A}"/>
                </a:ext>
              </a:extLst>
            </p:cNvPr>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491;p40">
            <a:extLst>
              <a:ext uri="{FF2B5EF4-FFF2-40B4-BE49-F238E27FC236}">
                <a16:creationId xmlns="" xmlns:a16="http://schemas.microsoft.com/office/drawing/2014/main" id="{A7E4EDF3-218B-4463-96F1-852810DA8DB6}"/>
              </a:ext>
            </a:extLst>
          </p:cNvPr>
          <p:cNvSpPr/>
          <p:nvPr/>
        </p:nvSpPr>
        <p:spPr>
          <a:xfrm>
            <a:off x="640277" y="3850446"/>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79;p40">
            <a:extLst>
              <a:ext uri="{FF2B5EF4-FFF2-40B4-BE49-F238E27FC236}">
                <a16:creationId xmlns="" xmlns:a16="http://schemas.microsoft.com/office/drawing/2014/main" id="{0BA3ECAD-8E1A-45CF-A31B-A86741ABDDC9}"/>
              </a:ext>
            </a:extLst>
          </p:cNvPr>
          <p:cNvGrpSpPr/>
          <p:nvPr/>
        </p:nvGrpSpPr>
        <p:grpSpPr>
          <a:xfrm>
            <a:off x="2718399" y="3956961"/>
            <a:ext cx="345971" cy="325505"/>
            <a:chOff x="5972700" y="2330200"/>
            <a:chExt cx="411625" cy="387275"/>
          </a:xfrm>
        </p:grpSpPr>
        <p:sp>
          <p:nvSpPr>
            <p:cNvPr id="29" name="Google Shape;480;p40">
              <a:extLst>
                <a:ext uri="{FF2B5EF4-FFF2-40B4-BE49-F238E27FC236}">
                  <a16:creationId xmlns="" xmlns:a16="http://schemas.microsoft.com/office/drawing/2014/main" id="{C3E670B3-4A08-4625-8C73-1A426A4C85BE}"/>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1;p40">
              <a:extLst>
                <a:ext uri="{FF2B5EF4-FFF2-40B4-BE49-F238E27FC236}">
                  <a16:creationId xmlns="" xmlns:a16="http://schemas.microsoft.com/office/drawing/2014/main" id="{5F0A8401-B147-49AE-BFCF-A1985D066CE3}"/>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52;p40">
            <a:extLst>
              <a:ext uri="{FF2B5EF4-FFF2-40B4-BE49-F238E27FC236}">
                <a16:creationId xmlns="" xmlns:a16="http://schemas.microsoft.com/office/drawing/2014/main" id="{CFAF3AA3-75FD-4B75-9FC5-DC4BCB8532A9}"/>
              </a:ext>
            </a:extLst>
          </p:cNvPr>
          <p:cNvGrpSpPr/>
          <p:nvPr/>
        </p:nvGrpSpPr>
        <p:grpSpPr>
          <a:xfrm>
            <a:off x="4778823" y="3923183"/>
            <a:ext cx="393060" cy="393060"/>
            <a:chOff x="5941025" y="3634400"/>
            <a:chExt cx="467650" cy="467650"/>
          </a:xfrm>
        </p:grpSpPr>
        <p:sp>
          <p:nvSpPr>
            <p:cNvPr id="32" name="Google Shape;553;p40">
              <a:extLst>
                <a:ext uri="{FF2B5EF4-FFF2-40B4-BE49-F238E27FC236}">
                  <a16:creationId xmlns="" xmlns:a16="http://schemas.microsoft.com/office/drawing/2014/main" id="{094C1357-0C28-4400-A50A-12FF6A2B3CCB}"/>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4;p40">
              <a:extLst>
                <a:ext uri="{FF2B5EF4-FFF2-40B4-BE49-F238E27FC236}">
                  <a16:creationId xmlns="" xmlns:a16="http://schemas.microsoft.com/office/drawing/2014/main" id="{49128D0D-B3DF-442E-9CFB-15878D19A258}"/>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5;p40">
              <a:extLst>
                <a:ext uri="{FF2B5EF4-FFF2-40B4-BE49-F238E27FC236}">
                  <a16:creationId xmlns="" xmlns:a16="http://schemas.microsoft.com/office/drawing/2014/main" id="{7E59901B-C4C7-44A3-A2AB-AF4E9DAB3A6F}"/>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6;p40">
              <a:extLst>
                <a:ext uri="{FF2B5EF4-FFF2-40B4-BE49-F238E27FC236}">
                  <a16:creationId xmlns="" xmlns:a16="http://schemas.microsoft.com/office/drawing/2014/main" id="{88F4A638-A610-4138-ABC0-4CE1C77A4CE4}"/>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7;p40">
              <a:extLst>
                <a:ext uri="{FF2B5EF4-FFF2-40B4-BE49-F238E27FC236}">
                  <a16:creationId xmlns="" xmlns:a16="http://schemas.microsoft.com/office/drawing/2014/main" id="{D0DE4565-5A9E-4A45-B498-EC5433FB639A}"/>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8;p40">
              <a:extLst>
                <a:ext uri="{FF2B5EF4-FFF2-40B4-BE49-F238E27FC236}">
                  <a16:creationId xmlns="" xmlns:a16="http://schemas.microsoft.com/office/drawing/2014/main" id="{778FA46C-A2A4-4DDD-9021-0C65FDDEF1B8}"/>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503E4AF-5881-488F-AA68-D1B507128F7B}"/>
              </a:ext>
            </a:extLst>
          </p:cNvPr>
          <p:cNvSpPr>
            <a:spLocks noGrp="1"/>
          </p:cNvSpPr>
          <p:nvPr>
            <p:ph type="sldNum" idx="12"/>
          </p:nvPr>
        </p:nvSpPr>
        <p:spPr/>
        <p:txBody>
          <a:bodyPr/>
          <a:lstStyle/>
          <a:p>
            <a:fld id="{00000000-1234-1234-1234-123412341234}" type="slidenum">
              <a:rPr lang="en" smtClean="0"/>
              <a:pPr/>
              <a:t>16</a:t>
            </a:fld>
            <a:endParaRPr lang="en"/>
          </a:p>
        </p:txBody>
      </p:sp>
      <p:sp>
        <p:nvSpPr>
          <p:cNvPr id="5" name="TextBox 4">
            <a:extLst>
              <a:ext uri="{FF2B5EF4-FFF2-40B4-BE49-F238E27FC236}">
                <a16:creationId xmlns="" xmlns:a16="http://schemas.microsoft.com/office/drawing/2014/main" id="{8602598A-EEC5-44BA-B22F-0BE58648AB5A}"/>
              </a:ext>
            </a:extLst>
          </p:cNvPr>
          <p:cNvSpPr txBox="1"/>
          <p:nvPr/>
        </p:nvSpPr>
        <p:spPr>
          <a:xfrm>
            <a:off x="351692" y="547098"/>
            <a:ext cx="5472911" cy="861774"/>
          </a:xfrm>
          <a:prstGeom prst="rect">
            <a:avLst/>
          </a:prstGeom>
          <a:noFill/>
        </p:spPr>
        <p:txBody>
          <a:bodyPr wrap="square" rtlCol="0">
            <a:spAutoFit/>
          </a:bodyPr>
          <a:lstStyle/>
          <a:p>
            <a:r>
              <a:rPr lang="en-IN" sz="5000" dirty="0">
                <a:solidFill>
                  <a:schemeClr val="accent2"/>
                </a:solidFill>
                <a:latin typeface="News Cycle" panose="020B0604020202020204" charset="2"/>
              </a:rPr>
              <a:t>Future scope</a:t>
            </a:r>
          </a:p>
        </p:txBody>
      </p:sp>
      <p:sp>
        <p:nvSpPr>
          <p:cNvPr id="6" name="TextBox 5">
            <a:extLst>
              <a:ext uri="{FF2B5EF4-FFF2-40B4-BE49-F238E27FC236}">
                <a16:creationId xmlns="" xmlns:a16="http://schemas.microsoft.com/office/drawing/2014/main" id="{1B82506E-CD1A-4BF6-814D-EEA22EC771F1}"/>
              </a:ext>
            </a:extLst>
          </p:cNvPr>
          <p:cNvSpPr txBox="1"/>
          <p:nvPr/>
        </p:nvSpPr>
        <p:spPr>
          <a:xfrm>
            <a:off x="351692" y="1625874"/>
            <a:ext cx="4220308" cy="4924425"/>
          </a:xfrm>
          <a:prstGeom prst="rect">
            <a:avLst/>
          </a:prstGeom>
          <a:noFill/>
        </p:spPr>
        <p:txBody>
          <a:bodyPr wrap="square" rtlCol="0">
            <a:spAutoFit/>
          </a:bodyPr>
          <a:lstStyle/>
          <a:p>
            <a:pPr>
              <a:buClr>
                <a:schemeClr val="accent1"/>
              </a:buClr>
            </a:pPr>
            <a:r>
              <a:rPr lang="en-IN" sz="2000" dirty="0">
                <a:solidFill>
                  <a:schemeClr val="bg1">
                    <a:lumMod val="95000"/>
                  </a:schemeClr>
                </a:solidFill>
                <a:latin typeface="News Cycle" panose="020B0604020202020204" charset="2"/>
              </a:rPr>
              <a:t>The current device can be upgraded to provide much more functionalities</a:t>
            </a:r>
          </a:p>
          <a:p>
            <a:pPr>
              <a:buClr>
                <a:schemeClr val="accent1"/>
              </a:buClr>
            </a:pPr>
            <a:endParaRPr lang="en-IN" sz="2000" dirty="0">
              <a:solidFill>
                <a:schemeClr val="bg1">
                  <a:lumMod val="95000"/>
                </a:schemeClr>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lumMod val="95000"/>
                  </a:schemeClr>
                </a:solidFill>
                <a:latin typeface="News Cycle" panose="020B0604020202020204" charset="2"/>
              </a:rPr>
              <a:t>Addition of storage functionality to store daily data and statistics</a:t>
            </a:r>
          </a:p>
          <a:p>
            <a:pPr>
              <a:buClr>
                <a:schemeClr val="accent1"/>
              </a:buClr>
            </a:pPr>
            <a:endParaRPr lang="en-IN" sz="2000" dirty="0">
              <a:solidFill>
                <a:schemeClr val="bg1">
                  <a:lumMod val="95000"/>
                </a:schemeClr>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lumMod val="95000"/>
                  </a:schemeClr>
                </a:solidFill>
                <a:latin typeface="News Cycle" panose="020B0604020202020204" charset="2"/>
              </a:rPr>
              <a:t>Support for more devices such as virtual assistant based smart speakers.</a:t>
            </a:r>
          </a:p>
          <a:p>
            <a:pPr marL="342900" indent="-342900">
              <a:buClr>
                <a:schemeClr val="accent1"/>
              </a:buClr>
              <a:buFont typeface="Wingdings" panose="05000000000000000000" pitchFamily="2" charset="2"/>
              <a:buChar char="q"/>
            </a:pPr>
            <a:endParaRPr lang="en-IN" sz="2000" dirty="0">
              <a:solidFill>
                <a:schemeClr val="bg1">
                  <a:lumMod val="95000"/>
                </a:schemeClr>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lumMod val="95000"/>
                  </a:schemeClr>
                </a:solidFill>
                <a:latin typeface="News Cycle" panose="020B0604020202020204" charset="2"/>
              </a:rPr>
              <a:t>Provide information on concentration of various pollutants and gases present in air. </a:t>
            </a:r>
          </a:p>
          <a:p>
            <a:pPr>
              <a:buClr>
                <a:schemeClr val="accent1"/>
              </a:buClr>
            </a:pPr>
            <a:r>
              <a:rPr lang="en-IN" sz="2000" dirty="0">
                <a:solidFill>
                  <a:schemeClr val="bg1"/>
                </a:solidFill>
                <a:latin typeface="News Cycle" panose="020B0604020202020204" charset="2"/>
              </a:rPr>
              <a:t> </a:t>
            </a:r>
          </a:p>
          <a:p>
            <a:pPr marL="342900" indent="-342900">
              <a:buClr>
                <a:schemeClr val="accent1"/>
              </a:buClr>
              <a:buFont typeface="Wingdings" panose="05000000000000000000" pitchFamily="2" charset="2"/>
              <a:buChar char="q"/>
            </a:pPr>
            <a:endParaRPr lang="en-IN" sz="2000" dirty="0">
              <a:solidFill>
                <a:schemeClr val="bg1"/>
              </a:solidFill>
              <a:latin typeface="News Cycle" panose="020B0604020202020204" charset="2"/>
            </a:endParaRPr>
          </a:p>
          <a:p>
            <a:endParaRPr lang="en-IN" dirty="0"/>
          </a:p>
        </p:txBody>
      </p:sp>
      <p:pic>
        <p:nvPicPr>
          <p:cNvPr id="17" name="Graphic 16" descr="House">
            <a:extLst>
              <a:ext uri="{FF2B5EF4-FFF2-40B4-BE49-F238E27FC236}">
                <a16:creationId xmlns="" xmlns:a16="http://schemas.microsoft.com/office/drawing/2014/main" id="{6C05A1BB-B83B-443D-886F-9E60A8E11A4C}"/>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4949482" y="777239"/>
            <a:ext cx="4906108" cy="4906108"/>
          </a:xfrm>
          <a:prstGeom prst="rect">
            <a:avLst/>
          </a:prstGeom>
        </p:spPr>
      </p:pic>
    </p:spTree>
    <p:extLst>
      <p:ext uri="{BB962C8B-B14F-4D97-AF65-F5344CB8AC3E}">
        <p14:creationId xmlns="" xmlns:p14="http://schemas.microsoft.com/office/powerpoint/2010/main" val="299472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ctrTitle" idx="4294967295"/>
          </p:nvPr>
        </p:nvSpPr>
        <p:spPr>
          <a:xfrm>
            <a:off x="229772" y="914399"/>
            <a:ext cx="3901440" cy="1223087"/>
          </a:xfrm>
          <a:prstGeom prst="rect">
            <a:avLst/>
          </a:prstGeom>
        </p:spPr>
        <p:txBody>
          <a:bodyPr spcFirstLastPara="1" wrap="square" lIns="0" tIns="0" rIns="0" bIns="0" anchor="b" anchorCtr="0">
            <a:noAutofit/>
          </a:bodyPr>
          <a:lstStyle/>
          <a:p>
            <a:r>
              <a:rPr lang="en" sz="6933" dirty="0"/>
              <a:t>THANKS!</a:t>
            </a:r>
            <a:endParaRPr sz="6933" dirty="0"/>
          </a:p>
        </p:txBody>
      </p:sp>
      <p:sp>
        <p:nvSpPr>
          <p:cNvPr id="315" name="Google Shape;315;p37"/>
          <p:cNvSpPr txBox="1">
            <a:spLocks noGrp="1"/>
          </p:cNvSpPr>
          <p:nvPr>
            <p:ph type="subTitle" idx="4294967295"/>
          </p:nvPr>
        </p:nvSpPr>
        <p:spPr>
          <a:xfrm>
            <a:off x="229772" y="2475112"/>
            <a:ext cx="3081600" cy="1670400"/>
          </a:xfrm>
          <a:prstGeom prst="rect">
            <a:avLst/>
          </a:prstGeom>
        </p:spPr>
        <p:txBody>
          <a:bodyPr spcFirstLastPara="1" wrap="square" lIns="0" tIns="0" rIns="0" bIns="0" anchor="t" anchorCtr="0">
            <a:noAutofit/>
          </a:bodyPr>
          <a:lstStyle/>
          <a:p>
            <a:pPr marL="0" indent="0">
              <a:spcBef>
                <a:spcPts val="800"/>
              </a:spcBef>
              <a:buNone/>
            </a:pPr>
            <a:r>
              <a:rPr lang="en" sz="1867" b="1" dirty="0">
                <a:solidFill>
                  <a:schemeClr val="accent3"/>
                </a:solidFill>
              </a:rPr>
              <a:t>Any questions?</a:t>
            </a:r>
            <a:endParaRPr sz="1867" b="1" dirty="0">
              <a:solidFill>
                <a:schemeClr val="accent3"/>
              </a:solidFill>
            </a:endParaRPr>
          </a:p>
          <a:p>
            <a:pPr marL="0" indent="0">
              <a:spcBef>
                <a:spcPts val="800"/>
              </a:spcBef>
              <a:buNone/>
            </a:pPr>
            <a:r>
              <a:rPr lang="en" sz="1867" dirty="0"/>
              <a:t>You can find us at</a:t>
            </a:r>
            <a:r>
              <a:rPr lang="en" sz="1867" dirty="0" smtClean="0"/>
              <a:t>:</a:t>
            </a:r>
            <a:endParaRPr lang="en" sz="1867" dirty="0"/>
          </a:p>
          <a:p>
            <a:pPr marL="304792" indent="-240447">
              <a:spcBef>
                <a:spcPts val="800"/>
              </a:spcBef>
              <a:buSzPts val="1400"/>
            </a:pPr>
            <a:r>
              <a:rPr lang="en" sz="1867" dirty="0" smtClean="0">
                <a:hlinkClick r:id="rId3"/>
              </a:rPr>
              <a:t>busin786</a:t>
            </a:r>
            <a:r>
              <a:rPr lang="en" sz="1867" dirty="0" smtClean="0">
                <a:hlinkClick r:id="rId3"/>
              </a:rPr>
              <a:t>@gmail.com</a:t>
            </a:r>
            <a:endParaRPr lang="en" sz="1867" dirty="0"/>
          </a:p>
          <a:p>
            <a:pPr marL="304792" indent="-240447">
              <a:spcBef>
                <a:spcPts val="800"/>
              </a:spcBef>
              <a:buSzPts val="1400"/>
            </a:pPr>
            <a:endParaRPr sz="1867" dirty="0"/>
          </a:p>
          <a:p>
            <a:pPr marL="304792" indent="-240447">
              <a:spcBef>
                <a:spcPts val="0"/>
              </a:spcBef>
              <a:buSzPts val="1400"/>
            </a:pPr>
            <a:endParaRPr sz="1867" dirty="0"/>
          </a:p>
        </p:txBody>
      </p:sp>
      <p:sp>
        <p:nvSpPr>
          <p:cNvPr id="316" name="Google Shape;316;p3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2DB4A48-D90E-4AC0-95E7-6300C0100B2B}"/>
              </a:ext>
            </a:extLst>
          </p:cNvPr>
          <p:cNvSpPr txBox="1"/>
          <p:nvPr/>
        </p:nvSpPr>
        <p:spPr>
          <a:xfrm>
            <a:off x="450937" y="425885"/>
            <a:ext cx="7089731" cy="4401205"/>
          </a:xfrm>
          <a:prstGeom prst="rect">
            <a:avLst/>
          </a:prstGeom>
          <a:noFill/>
        </p:spPr>
        <p:txBody>
          <a:bodyPr wrap="square" rtlCol="0">
            <a:spAutoFit/>
          </a:bodyPr>
          <a:lstStyle/>
          <a:p>
            <a:r>
              <a:rPr lang="en-IN" sz="5000" dirty="0">
                <a:solidFill>
                  <a:schemeClr val="accent1"/>
                </a:solidFill>
                <a:latin typeface="News Cycle" panose="020B0604020202020204" charset="2"/>
              </a:rPr>
              <a:t>Credits</a:t>
            </a:r>
          </a:p>
          <a:p>
            <a:endParaRPr lang="en-IN" sz="3000" dirty="0">
              <a:solidFill>
                <a:schemeClr val="accent1"/>
              </a:solidFill>
              <a:latin typeface="News Cycle" panose="020B0604020202020204" charset="2"/>
            </a:endParaRPr>
          </a:p>
          <a:p>
            <a:r>
              <a:rPr lang="en-IN" sz="3000" dirty="0">
                <a:solidFill>
                  <a:schemeClr val="accent1"/>
                </a:solidFill>
                <a:latin typeface="News Cycle" panose="020B0604020202020204" charset="2"/>
              </a:rPr>
              <a:t>Supervised by:</a:t>
            </a:r>
          </a:p>
          <a:p>
            <a:pPr marL="342900" indent="-342900">
              <a:buClr>
                <a:schemeClr val="bg1"/>
              </a:buClr>
              <a:buFont typeface="Courier New" panose="02070309020205020404" pitchFamily="49" charset="0"/>
              <a:buChar char="o"/>
            </a:pPr>
            <a:r>
              <a:rPr lang="en-IN" sz="2000" dirty="0" err="1">
                <a:solidFill>
                  <a:schemeClr val="bg1"/>
                </a:solidFill>
                <a:latin typeface="News Cycle" panose="020B0604020202020204" charset="2"/>
              </a:rPr>
              <a:t>Dr.</a:t>
            </a:r>
            <a:r>
              <a:rPr lang="en-IN" sz="2000" dirty="0">
                <a:solidFill>
                  <a:schemeClr val="bg1"/>
                </a:solidFill>
                <a:latin typeface="News Cycle" panose="020B0604020202020204" charset="2"/>
              </a:rPr>
              <a:t> Kamlesh Sharma, Associate Professor, CSE, FET MRIIRS</a:t>
            </a:r>
          </a:p>
          <a:p>
            <a:pPr marL="342900" indent="-342900">
              <a:buClr>
                <a:schemeClr val="bg1"/>
              </a:buClr>
              <a:buFont typeface="Courier New" panose="02070309020205020404" pitchFamily="49" charset="0"/>
              <a:buChar char="o"/>
            </a:pPr>
            <a:r>
              <a:rPr lang="en-IN" sz="2000" dirty="0">
                <a:solidFill>
                  <a:schemeClr val="bg1"/>
                </a:solidFill>
                <a:latin typeface="News Cycle" panose="020B0604020202020204" charset="2"/>
              </a:rPr>
              <a:t>Ms. Neha Batra, Assistant Professor, CSE, FET, MRIIRS</a:t>
            </a:r>
          </a:p>
          <a:p>
            <a:endParaRPr lang="en-IN" sz="3000" dirty="0">
              <a:solidFill>
                <a:schemeClr val="accent1"/>
              </a:solidFill>
              <a:latin typeface="News Cycle" panose="020B0604020202020204" charset="2"/>
            </a:endParaRPr>
          </a:p>
          <a:p>
            <a:r>
              <a:rPr lang="en-IN" sz="3000" dirty="0">
                <a:solidFill>
                  <a:schemeClr val="accent1"/>
                </a:solidFill>
                <a:latin typeface="News Cycle" panose="020B0604020202020204" charset="2"/>
              </a:rPr>
              <a:t>Presented by:</a:t>
            </a:r>
          </a:p>
          <a:p>
            <a:pPr marL="457200" indent="-457200">
              <a:buClr>
                <a:schemeClr val="bg1"/>
              </a:buClr>
              <a:buFont typeface="Courier New" panose="02070309020205020404" pitchFamily="49" charset="0"/>
              <a:buChar char="o"/>
            </a:pPr>
            <a:r>
              <a:rPr lang="en-IN" sz="2000" dirty="0" err="1" smtClean="0">
                <a:solidFill>
                  <a:schemeClr val="bg1"/>
                </a:solidFill>
                <a:latin typeface="News Cycle" panose="020B0604020202020204" charset="2"/>
              </a:rPr>
              <a:t>Aniket</a:t>
            </a:r>
            <a:r>
              <a:rPr lang="en-IN" sz="2000" dirty="0" smtClean="0">
                <a:solidFill>
                  <a:schemeClr val="bg1"/>
                </a:solidFill>
                <a:latin typeface="News Cycle" panose="020B0604020202020204" charset="2"/>
              </a:rPr>
              <a:t> </a:t>
            </a:r>
            <a:r>
              <a:rPr lang="en-IN" sz="2000" dirty="0">
                <a:solidFill>
                  <a:schemeClr val="bg1"/>
                </a:solidFill>
                <a:latin typeface="News Cycle" panose="020B0604020202020204" charset="2"/>
              </a:rPr>
              <a:t>1/17/FET/BCC/045</a:t>
            </a:r>
          </a:p>
          <a:p>
            <a:endParaRPr lang="en-IN" sz="3000" dirty="0">
              <a:solidFill>
                <a:schemeClr val="accent1"/>
              </a:solidFill>
              <a:latin typeface="News Cycle" panose="020B0604020202020204" charset="2"/>
            </a:endParaRPr>
          </a:p>
        </p:txBody>
      </p:sp>
    </p:spTree>
    <p:extLst>
      <p:ext uri="{BB962C8B-B14F-4D97-AF65-F5344CB8AC3E}">
        <p14:creationId xmlns="" xmlns:p14="http://schemas.microsoft.com/office/powerpoint/2010/main" val="3749036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B7FA951-B56A-477D-944A-1FF19881976A}"/>
              </a:ext>
            </a:extLst>
          </p:cNvPr>
          <p:cNvSpPr>
            <a:spLocks noGrp="1"/>
          </p:cNvSpPr>
          <p:nvPr>
            <p:ph type="title"/>
          </p:nvPr>
        </p:nvSpPr>
        <p:spPr>
          <a:xfrm>
            <a:off x="525195" y="365761"/>
            <a:ext cx="7125200" cy="3854548"/>
          </a:xfrm>
        </p:spPr>
        <p:txBody>
          <a:bodyPr/>
          <a:lstStyle/>
          <a:p>
            <a:r>
              <a:rPr lang="en-IN" sz="9000" dirty="0"/>
              <a:t>Air Pollution</a:t>
            </a:r>
            <a:r>
              <a:rPr lang="en-IN" sz="6000" dirty="0"/>
              <a:t/>
            </a:r>
            <a:br>
              <a:rPr lang="en-IN" sz="6000" dirty="0"/>
            </a:br>
            <a:r>
              <a:rPr lang="en-IN" sz="4000" dirty="0">
                <a:solidFill>
                  <a:schemeClr val="bg1"/>
                </a:solidFill>
              </a:rPr>
              <a:t>The Root Cause </a:t>
            </a:r>
          </a:p>
        </p:txBody>
      </p:sp>
    </p:spTree>
    <p:extLst>
      <p:ext uri="{BB962C8B-B14F-4D97-AF65-F5344CB8AC3E}">
        <p14:creationId xmlns="" xmlns:p14="http://schemas.microsoft.com/office/powerpoint/2010/main" val="350238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6429CA01-FDAA-4CB0-A211-43A1E575A4DD}"/>
              </a:ext>
            </a:extLst>
          </p:cNvPr>
          <p:cNvSpPr>
            <a:spLocks noGrp="1"/>
          </p:cNvSpPr>
          <p:nvPr>
            <p:ph type="body" idx="1"/>
          </p:nvPr>
        </p:nvSpPr>
        <p:spPr>
          <a:xfrm>
            <a:off x="609600" y="1294228"/>
            <a:ext cx="8264800" cy="5273639"/>
          </a:xfrm>
        </p:spPr>
        <p:txBody>
          <a:bodyPr/>
          <a:lstStyle/>
          <a:p>
            <a:pPr algn="ctr"/>
            <a:r>
              <a:rPr lang="en-IN" sz="6000" dirty="0">
                <a:solidFill>
                  <a:schemeClr val="accent5">
                    <a:lumMod val="90000"/>
                    <a:lumOff val="10000"/>
                  </a:schemeClr>
                </a:solidFill>
              </a:rPr>
              <a:t>The air inside your homes can be 10 times more polluted than the outdoors.</a:t>
            </a:r>
          </a:p>
        </p:txBody>
      </p:sp>
    </p:spTree>
    <p:extLst>
      <p:ext uri="{BB962C8B-B14F-4D97-AF65-F5344CB8AC3E}">
        <p14:creationId xmlns="" xmlns:p14="http://schemas.microsoft.com/office/powerpoint/2010/main" val="277120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448D989-4B3F-4A4A-87E1-5CD46D18CB27}"/>
              </a:ext>
            </a:extLst>
          </p:cNvPr>
          <p:cNvSpPr>
            <a:spLocks noGrp="1"/>
          </p:cNvSpPr>
          <p:nvPr>
            <p:ph type="body" idx="1"/>
          </p:nvPr>
        </p:nvSpPr>
        <p:spPr>
          <a:xfrm>
            <a:off x="3521708" y="347598"/>
            <a:ext cx="5373665" cy="6162804"/>
          </a:xfrm>
        </p:spPr>
        <p:txBody>
          <a:bodyPr/>
          <a:lstStyle/>
          <a:p>
            <a:pPr marL="101598" indent="0">
              <a:buNone/>
            </a:pPr>
            <a:r>
              <a:rPr lang="en-IN" sz="6400" dirty="0">
                <a:solidFill>
                  <a:schemeClr val="accent2"/>
                </a:solidFill>
              </a:rPr>
              <a:t>4.3 million</a:t>
            </a:r>
            <a:r>
              <a:rPr lang="en-IN" sz="6200" dirty="0">
                <a:solidFill>
                  <a:schemeClr val="accent2"/>
                </a:solidFill>
              </a:rPr>
              <a:t> </a:t>
            </a:r>
            <a:r>
              <a:rPr lang="en-IN" sz="4000" dirty="0">
                <a:solidFill>
                  <a:schemeClr val="bg1"/>
                </a:solidFill>
              </a:rPr>
              <a:t>people die annually from exposure to household air pollutants.</a:t>
            </a:r>
          </a:p>
          <a:p>
            <a:pPr marL="101598" indent="0">
              <a:buNone/>
            </a:pPr>
            <a:r>
              <a:rPr lang="en-IN" sz="4000" dirty="0">
                <a:solidFill>
                  <a:schemeClr val="bg1"/>
                </a:solidFill>
              </a:rPr>
              <a:t>-W.H.O.(World Health Organization)</a:t>
            </a:r>
          </a:p>
          <a:p>
            <a:pPr marL="101598" indent="0">
              <a:buNone/>
            </a:pPr>
            <a:r>
              <a:rPr lang="en-IN" sz="4000" dirty="0">
                <a:solidFill>
                  <a:schemeClr val="bg1"/>
                </a:solidFill>
              </a:rPr>
              <a:t> </a:t>
            </a:r>
          </a:p>
        </p:txBody>
      </p:sp>
    </p:spTree>
    <p:extLst>
      <p:ext uri="{BB962C8B-B14F-4D97-AF65-F5344CB8AC3E}">
        <p14:creationId xmlns="" xmlns:p14="http://schemas.microsoft.com/office/powerpoint/2010/main" val="39743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6000" r="-6000"/>
          </a:stretch>
        </a:blipFill>
        <a:effectLst/>
      </p:bgPr>
    </p:bg>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552045" y="982385"/>
            <a:ext cx="4121200" cy="933200"/>
          </a:xfrm>
          <a:prstGeom prst="rect">
            <a:avLst/>
          </a:prstGeom>
        </p:spPr>
        <p:txBody>
          <a:bodyPr spcFirstLastPara="1" wrap="square" lIns="0" tIns="0" rIns="0" bIns="0" anchor="b" anchorCtr="0">
            <a:noAutofit/>
          </a:bodyPr>
          <a:lstStyle/>
          <a:p>
            <a:r>
              <a:rPr lang="en-IN" sz="4000" dirty="0"/>
              <a:t>Ambient Indoor air Pollution causes:</a:t>
            </a:r>
            <a:r>
              <a:rPr lang="en-IN" dirty="0"/>
              <a:t>	</a:t>
            </a:r>
            <a:endParaRPr dirty="0"/>
          </a:p>
        </p:txBody>
      </p:sp>
      <p:sp>
        <p:nvSpPr>
          <p:cNvPr id="159" name="Google Shape;159;p24"/>
          <p:cNvSpPr txBox="1">
            <a:spLocks noGrp="1"/>
          </p:cNvSpPr>
          <p:nvPr>
            <p:ph type="body" idx="1"/>
          </p:nvPr>
        </p:nvSpPr>
        <p:spPr>
          <a:xfrm>
            <a:off x="7552045" y="1915585"/>
            <a:ext cx="4121200" cy="4573505"/>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IN" dirty="0"/>
              <a:t>Headaches, eye irritation and rashes</a:t>
            </a:r>
          </a:p>
          <a:p>
            <a:pPr marL="342900" indent="-342900">
              <a:buFont typeface="Arial" panose="020B0604020202020204" pitchFamily="34" charset="0"/>
              <a:buChar char="•"/>
            </a:pPr>
            <a:r>
              <a:rPr lang="en-IN" dirty="0"/>
              <a:t>Frequent cold and sore throats</a:t>
            </a:r>
          </a:p>
          <a:p>
            <a:pPr marL="342900" indent="-342900">
              <a:buFont typeface="Arial" panose="020B0604020202020204" pitchFamily="34" charset="0"/>
              <a:buChar char="•"/>
            </a:pPr>
            <a:r>
              <a:rPr lang="en-IN" dirty="0"/>
              <a:t>Skin infections, lethargy and dizziness</a:t>
            </a:r>
          </a:p>
          <a:p>
            <a:pPr marL="342900" indent="-342900">
              <a:buFont typeface="Arial" panose="020B0604020202020204" pitchFamily="34" charset="0"/>
              <a:buChar char="•"/>
            </a:pPr>
            <a:r>
              <a:rPr lang="en-IN" dirty="0"/>
              <a:t>Increased risk of cancer</a:t>
            </a:r>
          </a:p>
          <a:p>
            <a:pPr marL="342900" indent="-342900">
              <a:buFont typeface="Arial" panose="020B0604020202020204" pitchFamily="34" charset="0"/>
              <a:buChar char="•"/>
            </a:pPr>
            <a:r>
              <a:rPr lang="en-IN" dirty="0"/>
              <a:t>Chronic ailments like asthma, heart and lung diseases </a:t>
            </a:r>
          </a:p>
        </p:txBody>
      </p:sp>
      <p:sp>
        <p:nvSpPr>
          <p:cNvPr id="160" name="Google Shape;160;p2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solidFill>
                  <a:schemeClr val="accent2"/>
                </a:solidFill>
              </a:rPr>
              <a:pPr/>
              <a:t>5</a:t>
            </a:fld>
            <a:endParaRPr>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10C001-C113-4003-AA9E-8439366F9693}"/>
              </a:ext>
            </a:extLst>
          </p:cNvPr>
          <p:cNvSpPr>
            <a:spLocks noGrp="1"/>
          </p:cNvSpPr>
          <p:nvPr>
            <p:ph type="ctrTitle"/>
          </p:nvPr>
        </p:nvSpPr>
        <p:spPr>
          <a:xfrm>
            <a:off x="434236" y="168559"/>
            <a:ext cx="4467200" cy="1343200"/>
          </a:xfrm>
        </p:spPr>
        <p:txBody>
          <a:bodyPr/>
          <a:lstStyle/>
          <a:p>
            <a:r>
              <a:rPr lang="en-IN" dirty="0"/>
              <a:t>What is Aura?</a:t>
            </a:r>
          </a:p>
        </p:txBody>
      </p:sp>
      <p:sp>
        <p:nvSpPr>
          <p:cNvPr id="3" name="Subtitle 2">
            <a:extLst>
              <a:ext uri="{FF2B5EF4-FFF2-40B4-BE49-F238E27FC236}">
                <a16:creationId xmlns="" xmlns:a16="http://schemas.microsoft.com/office/drawing/2014/main" id="{68DDBBC7-C9F3-43BA-9C86-ADE2DF594CE3}"/>
              </a:ext>
            </a:extLst>
          </p:cNvPr>
          <p:cNvSpPr>
            <a:spLocks noGrp="1"/>
          </p:cNvSpPr>
          <p:nvPr>
            <p:ph type="subTitle" idx="1"/>
          </p:nvPr>
        </p:nvSpPr>
        <p:spPr>
          <a:xfrm>
            <a:off x="434236" y="1653485"/>
            <a:ext cx="4901436" cy="4446690"/>
          </a:xfrm>
        </p:spPr>
        <p:txBody>
          <a:bodyPr/>
          <a:lstStyle/>
          <a:p>
            <a:pPr marL="76200" indent="0"/>
            <a:r>
              <a:rPr lang="en-IN" dirty="0">
                <a:solidFill>
                  <a:schemeClr val="bg1"/>
                </a:solidFill>
              </a:rPr>
              <a:t>Aura is an IOT based air quality monitoring system that works on Arduino platform to sense the quality of air around you and project it on the respective mobile and desktop applications.</a:t>
            </a:r>
          </a:p>
          <a:p>
            <a:pPr marL="76200" indent="0"/>
            <a:endParaRPr lang="en-IN" dirty="0">
              <a:solidFill>
                <a:schemeClr val="bg1"/>
              </a:solidFill>
            </a:endParaRPr>
          </a:p>
          <a:p>
            <a:pPr marL="76200" indent="0"/>
            <a:r>
              <a:rPr lang="en-IN" dirty="0">
                <a:solidFill>
                  <a:schemeClr val="bg1"/>
                </a:solidFill>
              </a:rPr>
              <a:t>It is built to work indoor as well outdoor and keep you aware what air are you breathing.</a:t>
            </a:r>
          </a:p>
        </p:txBody>
      </p:sp>
      <p:sp>
        <p:nvSpPr>
          <p:cNvPr id="6" name="TextBox 5">
            <a:extLst>
              <a:ext uri="{FF2B5EF4-FFF2-40B4-BE49-F238E27FC236}">
                <a16:creationId xmlns="" xmlns:a16="http://schemas.microsoft.com/office/drawing/2014/main" id="{AB380E74-56EF-4AED-B2E6-21E69217820D}"/>
              </a:ext>
            </a:extLst>
          </p:cNvPr>
          <p:cNvSpPr txBox="1"/>
          <p:nvPr/>
        </p:nvSpPr>
        <p:spPr>
          <a:xfrm>
            <a:off x="6856327" y="2150458"/>
            <a:ext cx="5047475" cy="2862322"/>
          </a:xfrm>
          <a:prstGeom prst="rect">
            <a:avLst/>
          </a:prstGeom>
          <a:noFill/>
        </p:spPr>
        <p:txBody>
          <a:bodyPr wrap="square" rtlCol="0">
            <a:spAutoFit/>
          </a:bodyPr>
          <a:lstStyle/>
          <a:p>
            <a:r>
              <a:rPr lang="en-IN" sz="18000" dirty="0">
                <a:solidFill>
                  <a:schemeClr val="accent1"/>
                </a:solidFill>
                <a:effectLst>
                  <a:reflection blurRad="6350" stA="55000" endA="300" endPos="45500" dir="5400000" sy="-100000" algn="bl" rotWithShape="0"/>
                </a:effectLst>
                <a:latin typeface="Bauhaus 93" panose="04030905020B02020C02" pitchFamily="82" charset="0"/>
              </a:rPr>
              <a:t>aura</a:t>
            </a:r>
          </a:p>
        </p:txBody>
      </p:sp>
    </p:spTree>
    <p:extLst>
      <p:ext uri="{BB962C8B-B14F-4D97-AF65-F5344CB8AC3E}">
        <p14:creationId xmlns="" xmlns:p14="http://schemas.microsoft.com/office/powerpoint/2010/main" val="317772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2671B7E-BB87-4657-AF42-B53CC7615D03}"/>
              </a:ext>
            </a:extLst>
          </p:cNvPr>
          <p:cNvSpPr txBox="1"/>
          <p:nvPr/>
        </p:nvSpPr>
        <p:spPr>
          <a:xfrm>
            <a:off x="351692" y="647659"/>
            <a:ext cx="3516923" cy="6863417"/>
          </a:xfrm>
          <a:prstGeom prst="rect">
            <a:avLst/>
          </a:prstGeom>
          <a:noFill/>
        </p:spPr>
        <p:txBody>
          <a:bodyPr wrap="square" rtlCol="0">
            <a:spAutoFit/>
          </a:bodyPr>
          <a:lstStyle/>
          <a:p>
            <a:r>
              <a:rPr lang="en-IN" sz="14000" dirty="0">
                <a:solidFill>
                  <a:schemeClr val="accent1"/>
                </a:solidFill>
                <a:latin typeface="News Cycle" panose="020B0604020202020204" charset="2"/>
              </a:rPr>
              <a:t>IOT</a:t>
            </a:r>
          </a:p>
          <a:p>
            <a:r>
              <a:rPr lang="en-IN" sz="4000" dirty="0">
                <a:solidFill>
                  <a:schemeClr val="bg1"/>
                </a:solidFill>
                <a:latin typeface="News Cycle" panose="020B0604020202020204" charset="2"/>
              </a:rPr>
              <a:t>The Technology</a:t>
            </a:r>
          </a:p>
          <a:p>
            <a:r>
              <a:rPr lang="en-IN" sz="4000" dirty="0">
                <a:solidFill>
                  <a:schemeClr val="bg1"/>
                </a:solidFill>
                <a:latin typeface="News Cycle" panose="020B0604020202020204" charset="2"/>
              </a:rPr>
              <a:t>of</a:t>
            </a:r>
          </a:p>
          <a:p>
            <a:r>
              <a:rPr lang="en-IN" sz="4000" dirty="0">
                <a:solidFill>
                  <a:schemeClr val="bg1"/>
                </a:solidFill>
                <a:latin typeface="News Cycle" panose="020B0604020202020204" charset="2"/>
              </a:rPr>
              <a:t>future</a:t>
            </a:r>
          </a:p>
          <a:p>
            <a:endParaRPr lang="en-IN" sz="14000" dirty="0">
              <a:solidFill>
                <a:schemeClr val="accent1"/>
              </a:solidFill>
              <a:latin typeface="News Cycle" panose="020B0604020202020204" charset="2"/>
            </a:endParaRPr>
          </a:p>
        </p:txBody>
      </p:sp>
    </p:spTree>
    <p:extLst>
      <p:ext uri="{BB962C8B-B14F-4D97-AF65-F5344CB8AC3E}">
        <p14:creationId xmlns="" xmlns:p14="http://schemas.microsoft.com/office/powerpoint/2010/main" val="3925231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 xmlns:a16="http://schemas.microsoft.com/office/drawing/2014/main" id="{6235DD86-236B-46BF-B7BD-D50B8EF188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27770" y="1800665"/>
            <a:ext cx="3645364" cy="3645364"/>
          </a:xfrm>
          <a:prstGeom prst="rect">
            <a:avLst/>
          </a:prstGeom>
        </p:spPr>
      </p:pic>
      <p:sp>
        <p:nvSpPr>
          <p:cNvPr id="2" name="TextBox 1">
            <a:extLst>
              <a:ext uri="{FF2B5EF4-FFF2-40B4-BE49-F238E27FC236}">
                <a16:creationId xmlns="" xmlns:a16="http://schemas.microsoft.com/office/drawing/2014/main" id="{C8864854-0078-4907-8A25-C27A897CED98}"/>
              </a:ext>
            </a:extLst>
          </p:cNvPr>
          <p:cNvSpPr txBox="1"/>
          <p:nvPr/>
        </p:nvSpPr>
        <p:spPr>
          <a:xfrm>
            <a:off x="463463" y="313151"/>
            <a:ext cx="7653403" cy="677108"/>
          </a:xfrm>
          <a:prstGeom prst="rect">
            <a:avLst/>
          </a:prstGeom>
          <a:noFill/>
        </p:spPr>
        <p:txBody>
          <a:bodyPr wrap="square" rtlCol="0">
            <a:spAutoFit/>
          </a:bodyPr>
          <a:lstStyle/>
          <a:p>
            <a:r>
              <a:rPr lang="en-IN" sz="3800" dirty="0">
                <a:solidFill>
                  <a:schemeClr val="accent1"/>
                </a:solidFill>
                <a:latin typeface="News Cycle" panose="020B0604020202020204" charset="2"/>
              </a:rPr>
              <a:t>Advantage over Existing Systems</a:t>
            </a:r>
          </a:p>
        </p:txBody>
      </p:sp>
      <p:sp>
        <p:nvSpPr>
          <p:cNvPr id="3" name="TextBox 2">
            <a:extLst>
              <a:ext uri="{FF2B5EF4-FFF2-40B4-BE49-F238E27FC236}">
                <a16:creationId xmlns="" xmlns:a16="http://schemas.microsoft.com/office/drawing/2014/main" id="{F0B4B263-7CFC-406D-A2EB-5FAB9175342E}"/>
              </a:ext>
            </a:extLst>
          </p:cNvPr>
          <p:cNvSpPr txBox="1"/>
          <p:nvPr/>
        </p:nvSpPr>
        <p:spPr>
          <a:xfrm>
            <a:off x="463463" y="1352811"/>
            <a:ext cx="5724395" cy="4616648"/>
          </a:xfrm>
          <a:prstGeom prst="rect">
            <a:avLst/>
          </a:prstGeom>
          <a:noFill/>
        </p:spPr>
        <p:txBody>
          <a:bodyPr wrap="square" rtlCol="0">
            <a:spAutoFit/>
          </a:bodyPr>
          <a:lstStyle/>
          <a:p>
            <a:r>
              <a:rPr lang="en-IN" sz="2000" dirty="0">
                <a:solidFill>
                  <a:schemeClr val="bg1"/>
                </a:solidFill>
                <a:latin typeface="News Cycle" panose="020B0604020202020204" charset="2"/>
              </a:rPr>
              <a:t>IOT based technology and compact design helps to overcome drawbacks of existing system</a:t>
            </a:r>
          </a:p>
          <a:p>
            <a:endParaRPr lang="en-IN" sz="2000" dirty="0">
              <a:solidFill>
                <a:schemeClr val="bg1"/>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solidFill>
                <a:latin typeface="News Cycle" panose="020B0604020202020204" charset="2"/>
              </a:rPr>
              <a:t>Older Bluetooth systems have shorter range and works only on a single device</a:t>
            </a:r>
          </a:p>
          <a:p>
            <a:pPr marL="342900" indent="-342900">
              <a:buClr>
                <a:schemeClr val="accent1"/>
              </a:buClr>
              <a:buFont typeface="Wingdings" panose="05000000000000000000" pitchFamily="2" charset="2"/>
              <a:buChar char="q"/>
            </a:pPr>
            <a:endParaRPr lang="en-IN" sz="2000" dirty="0">
              <a:solidFill>
                <a:schemeClr val="bg1"/>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solidFill>
                <a:latin typeface="News Cycle" panose="020B0604020202020204" charset="2"/>
              </a:rPr>
              <a:t>GSM based systems face problem of signal loss and low operating speed</a:t>
            </a:r>
          </a:p>
          <a:p>
            <a:pPr marL="342900" indent="-342900">
              <a:buClr>
                <a:schemeClr val="accent1"/>
              </a:buClr>
              <a:buFont typeface="Wingdings" panose="05000000000000000000" pitchFamily="2" charset="2"/>
              <a:buChar char="q"/>
            </a:pPr>
            <a:endParaRPr lang="en-IN" sz="2000" dirty="0">
              <a:solidFill>
                <a:schemeClr val="bg1"/>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solidFill>
                <a:latin typeface="News Cycle" panose="020B0604020202020204" charset="2"/>
              </a:rPr>
              <a:t>Meteorological agency services do not provide information about indoor air pollution</a:t>
            </a:r>
          </a:p>
          <a:p>
            <a:pPr>
              <a:buClr>
                <a:schemeClr val="accent1"/>
              </a:buClr>
            </a:pPr>
            <a:endParaRPr lang="en-IN" sz="2000" dirty="0">
              <a:solidFill>
                <a:schemeClr val="bg1"/>
              </a:solidFill>
              <a:latin typeface="News Cycle" panose="020B0604020202020204" charset="2"/>
            </a:endParaRPr>
          </a:p>
          <a:p>
            <a:pPr marL="342900" indent="-342900">
              <a:buClr>
                <a:schemeClr val="accent1"/>
              </a:buClr>
              <a:buFont typeface="Wingdings" panose="05000000000000000000" pitchFamily="2" charset="2"/>
              <a:buChar char="q"/>
            </a:pPr>
            <a:r>
              <a:rPr lang="en-IN" sz="2000" dirty="0">
                <a:solidFill>
                  <a:schemeClr val="bg1"/>
                </a:solidFill>
                <a:latin typeface="News Cycle" panose="020B0604020202020204" charset="2"/>
              </a:rPr>
              <a:t>Meteorological agency services provide data from only few locations from over the city </a:t>
            </a:r>
          </a:p>
          <a:p>
            <a:endParaRPr lang="en-IN" dirty="0"/>
          </a:p>
        </p:txBody>
      </p:sp>
    </p:spTree>
    <p:extLst>
      <p:ext uri="{BB962C8B-B14F-4D97-AF65-F5344CB8AC3E}">
        <p14:creationId xmlns="" xmlns:p14="http://schemas.microsoft.com/office/powerpoint/2010/main" val="101969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9000" b="-9000"/>
          </a:stretch>
        </a:blip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609600" y="783567"/>
            <a:ext cx="7125200" cy="958400"/>
          </a:xfrm>
          <a:prstGeom prst="rect">
            <a:avLst/>
          </a:prstGeom>
        </p:spPr>
        <p:txBody>
          <a:bodyPr spcFirstLastPara="1" wrap="square" lIns="0" tIns="0" rIns="0" bIns="0" anchor="b" anchorCtr="0">
            <a:noAutofit/>
          </a:bodyPr>
          <a:lstStyle/>
          <a:p>
            <a:r>
              <a:rPr lang="en-IN" sz="5000" dirty="0"/>
              <a:t>How To Use : PCM</a:t>
            </a:r>
            <a:endParaRPr sz="5000" dirty="0"/>
          </a:p>
        </p:txBody>
      </p:sp>
      <p:sp>
        <p:nvSpPr>
          <p:cNvPr id="242" name="Google Shape;242;p3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9</a:t>
            </a:fld>
            <a:endParaRPr/>
          </a:p>
        </p:txBody>
      </p:sp>
      <p:grpSp>
        <p:nvGrpSpPr>
          <p:cNvPr id="243" name="Google Shape;243;p31"/>
          <p:cNvGrpSpPr/>
          <p:nvPr/>
        </p:nvGrpSpPr>
        <p:grpSpPr>
          <a:xfrm>
            <a:off x="609589" y="2286141"/>
            <a:ext cx="6328239" cy="975600"/>
            <a:chOff x="710674" y="1323164"/>
            <a:chExt cx="7300911" cy="731700"/>
          </a:xfrm>
        </p:grpSpPr>
        <p:sp>
          <p:nvSpPr>
            <p:cNvPr id="244" name="Google Shape;244;p31"/>
            <p:cNvSpPr txBox="1"/>
            <p:nvPr/>
          </p:nvSpPr>
          <p:spPr>
            <a:xfrm>
              <a:off x="710674" y="1373350"/>
              <a:ext cx="2004300" cy="629700"/>
            </a:xfrm>
            <a:prstGeom prst="rect">
              <a:avLst/>
            </a:prstGeom>
            <a:noFill/>
            <a:ln>
              <a:noFill/>
            </a:ln>
          </p:spPr>
          <p:txBody>
            <a:bodyPr spcFirstLastPara="1" wrap="square" lIns="121900" tIns="60933" rIns="121900" bIns="60933" anchor="ctr" anchorCtr="0">
              <a:noAutofit/>
            </a:bodyPr>
            <a:lstStyle/>
            <a:p>
              <a:pPr algn="r">
                <a:lnSpc>
                  <a:spcPct val="90000"/>
                </a:lnSpc>
              </a:pPr>
              <a:r>
                <a:rPr lang="en" sz="4000" dirty="0">
                  <a:solidFill>
                    <a:schemeClr val="accent4"/>
                  </a:solidFill>
                  <a:latin typeface="News Cycle"/>
                  <a:ea typeface="News Cycle"/>
                  <a:cs typeface="News Cycle"/>
                  <a:sym typeface="News Cycle"/>
                </a:rPr>
                <a:t>Plug </a:t>
              </a:r>
              <a:endParaRPr sz="4000" dirty="0">
                <a:solidFill>
                  <a:schemeClr val="accent4"/>
                </a:solidFill>
                <a:latin typeface="News Cycle"/>
                <a:ea typeface="News Cycle"/>
                <a:cs typeface="News Cycle"/>
                <a:sym typeface="News Cycle"/>
              </a:endParaRPr>
            </a:p>
          </p:txBody>
        </p:sp>
        <p:sp>
          <p:nvSpPr>
            <p:cNvPr id="245" name="Google Shape;245;p31"/>
            <p:cNvSpPr/>
            <p:nvPr/>
          </p:nvSpPr>
          <p:spPr>
            <a:xfrm>
              <a:off x="2789785" y="1323164"/>
              <a:ext cx="5221800" cy="731700"/>
            </a:xfrm>
            <a:prstGeom prst="rect">
              <a:avLst/>
            </a:prstGeom>
            <a:solidFill>
              <a:schemeClr val="accent4"/>
            </a:solidFill>
            <a:ln>
              <a:noFill/>
            </a:ln>
          </p:spPr>
          <p:txBody>
            <a:bodyPr spcFirstLastPara="1" wrap="square" lIns="121900" tIns="60933" rIns="121900" bIns="60933" anchor="ctr" anchorCtr="0">
              <a:noAutofit/>
            </a:bodyPr>
            <a:lstStyle/>
            <a:p>
              <a:endParaRPr sz="1867"/>
            </a:p>
          </p:txBody>
        </p:sp>
        <p:sp>
          <p:nvSpPr>
            <p:cNvPr id="246" name="Google Shape;246;p31"/>
            <p:cNvSpPr txBox="1"/>
            <p:nvPr/>
          </p:nvSpPr>
          <p:spPr>
            <a:xfrm>
              <a:off x="2914389" y="1407440"/>
              <a:ext cx="4765800" cy="575400"/>
            </a:xfrm>
            <a:prstGeom prst="rect">
              <a:avLst/>
            </a:prstGeom>
            <a:noFill/>
            <a:ln>
              <a:noFill/>
            </a:ln>
          </p:spPr>
          <p:txBody>
            <a:bodyPr spcFirstLastPara="1" wrap="square" lIns="121900" tIns="60933" rIns="121900" bIns="60933" anchor="ctr" anchorCtr="0">
              <a:noAutofit/>
            </a:bodyPr>
            <a:lstStyle/>
            <a:p>
              <a:pPr>
                <a:lnSpc>
                  <a:spcPct val="115000"/>
                </a:lnSpc>
              </a:pPr>
              <a:r>
                <a:rPr lang="en" sz="1600" dirty="0">
                  <a:solidFill>
                    <a:srgbClr val="FFFFFF"/>
                  </a:solidFill>
                  <a:latin typeface="News Cycle"/>
                  <a:ea typeface="News Cycle"/>
                  <a:cs typeface="News Cycle"/>
                  <a:sym typeface="News Cycle"/>
                </a:rPr>
                <a:t>Place the device at a suitable position </a:t>
              </a:r>
              <a:r>
                <a:rPr lang="en-IN" sz="1600" dirty="0">
                  <a:solidFill>
                    <a:srgbClr val="FFFFFF"/>
                  </a:solidFill>
                  <a:latin typeface="News Cycle"/>
                  <a:ea typeface="News Cycle"/>
                  <a:cs typeface="News Cycle"/>
                  <a:sym typeface="News Cycle"/>
                </a:rPr>
                <a:t>and plug in the power supply.</a:t>
              </a:r>
              <a:endParaRPr sz="1600" dirty="0">
                <a:solidFill>
                  <a:srgbClr val="FFFFFF"/>
                </a:solidFill>
                <a:latin typeface="News Cycle"/>
                <a:ea typeface="News Cycle"/>
                <a:cs typeface="News Cycle"/>
                <a:sym typeface="News Cycle"/>
              </a:endParaRPr>
            </a:p>
          </p:txBody>
        </p:sp>
      </p:grpSp>
      <p:grpSp>
        <p:nvGrpSpPr>
          <p:cNvPr id="247" name="Google Shape;247;p31"/>
          <p:cNvGrpSpPr/>
          <p:nvPr/>
        </p:nvGrpSpPr>
        <p:grpSpPr>
          <a:xfrm>
            <a:off x="609592" y="3465288"/>
            <a:ext cx="6037951" cy="975600"/>
            <a:chOff x="710677" y="2207525"/>
            <a:chExt cx="6939410" cy="731700"/>
          </a:xfrm>
        </p:grpSpPr>
        <p:sp>
          <p:nvSpPr>
            <p:cNvPr id="248" name="Google Shape;248;p31"/>
            <p:cNvSpPr txBox="1"/>
            <p:nvPr/>
          </p:nvSpPr>
          <p:spPr>
            <a:xfrm>
              <a:off x="710677" y="2257725"/>
              <a:ext cx="2004600" cy="629700"/>
            </a:xfrm>
            <a:prstGeom prst="rect">
              <a:avLst/>
            </a:prstGeom>
            <a:noFill/>
            <a:ln>
              <a:noFill/>
            </a:ln>
          </p:spPr>
          <p:txBody>
            <a:bodyPr spcFirstLastPara="1" wrap="square" lIns="121900" tIns="60933" rIns="121900" bIns="60933" anchor="ctr" anchorCtr="0">
              <a:noAutofit/>
            </a:bodyPr>
            <a:lstStyle/>
            <a:p>
              <a:pPr algn="r">
                <a:lnSpc>
                  <a:spcPct val="90000"/>
                </a:lnSpc>
              </a:pPr>
              <a:r>
                <a:rPr lang="en" sz="4000" dirty="0">
                  <a:solidFill>
                    <a:schemeClr val="accent3"/>
                  </a:solidFill>
                  <a:latin typeface="News Cycle"/>
                  <a:ea typeface="News Cycle"/>
                  <a:cs typeface="News Cycle"/>
                  <a:sym typeface="News Cycle"/>
                </a:rPr>
                <a:t>Click</a:t>
              </a:r>
              <a:endParaRPr sz="4000" dirty="0">
                <a:solidFill>
                  <a:schemeClr val="accent3"/>
                </a:solidFill>
                <a:latin typeface="News Cycle"/>
                <a:ea typeface="News Cycle"/>
                <a:cs typeface="News Cycle"/>
                <a:sym typeface="News Cycle"/>
              </a:endParaRPr>
            </a:p>
          </p:txBody>
        </p:sp>
        <p:sp>
          <p:nvSpPr>
            <p:cNvPr id="249" name="Google Shape;249;p31"/>
            <p:cNvSpPr/>
            <p:nvPr/>
          </p:nvSpPr>
          <p:spPr>
            <a:xfrm>
              <a:off x="2789787" y="2207525"/>
              <a:ext cx="4860300" cy="731700"/>
            </a:xfrm>
            <a:prstGeom prst="rect">
              <a:avLst/>
            </a:prstGeom>
            <a:solidFill>
              <a:schemeClr val="accent3"/>
            </a:solidFill>
            <a:ln>
              <a:noFill/>
            </a:ln>
          </p:spPr>
          <p:txBody>
            <a:bodyPr spcFirstLastPara="1" wrap="square" lIns="121900" tIns="60933" rIns="121900" bIns="60933" anchor="ctr" anchorCtr="0">
              <a:noAutofit/>
            </a:bodyPr>
            <a:lstStyle/>
            <a:p>
              <a:endParaRPr sz="1867"/>
            </a:p>
          </p:txBody>
        </p:sp>
        <p:sp>
          <p:nvSpPr>
            <p:cNvPr id="250" name="Google Shape;250;p31"/>
            <p:cNvSpPr txBox="1"/>
            <p:nvPr/>
          </p:nvSpPr>
          <p:spPr>
            <a:xfrm>
              <a:off x="2914387" y="2414096"/>
              <a:ext cx="4373100" cy="330600"/>
            </a:xfrm>
            <a:prstGeom prst="rect">
              <a:avLst/>
            </a:prstGeom>
            <a:noFill/>
            <a:ln>
              <a:noFill/>
            </a:ln>
          </p:spPr>
          <p:txBody>
            <a:bodyPr spcFirstLastPara="1" wrap="square" lIns="121900" tIns="60933" rIns="121900" bIns="60933" anchor="ctr" anchorCtr="0">
              <a:noAutofit/>
            </a:bodyPr>
            <a:lstStyle/>
            <a:p>
              <a:pPr>
                <a:lnSpc>
                  <a:spcPct val="115000"/>
                </a:lnSpc>
              </a:pPr>
              <a:r>
                <a:rPr lang="en" sz="1600" dirty="0">
                  <a:solidFill>
                    <a:srgbClr val="FFFFFF"/>
                  </a:solidFill>
                  <a:latin typeface="News Cycle"/>
                  <a:ea typeface="News Cycle"/>
                  <a:cs typeface="News Cycle"/>
                  <a:sym typeface="News Cycle"/>
                </a:rPr>
                <a:t>Use your device; </a:t>
              </a:r>
              <a:r>
                <a:rPr lang="en-IN" sz="1600" dirty="0">
                  <a:solidFill>
                    <a:srgbClr val="FFFFFF"/>
                  </a:solidFill>
                  <a:latin typeface="News Cycle"/>
                  <a:ea typeface="News Cycle"/>
                  <a:cs typeface="News Cycle"/>
                  <a:sym typeface="News Cycle"/>
                </a:rPr>
                <a:t>mobile, tablet or PC and open the app.</a:t>
              </a:r>
              <a:endParaRPr sz="1600" dirty="0">
                <a:solidFill>
                  <a:srgbClr val="FFFFFF"/>
                </a:solidFill>
                <a:latin typeface="News Cycle"/>
                <a:ea typeface="News Cycle"/>
                <a:cs typeface="News Cycle"/>
                <a:sym typeface="News Cycle"/>
              </a:endParaRPr>
            </a:p>
          </p:txBody>
        </p:sp>
      </p:grpSp>
      <p:grpSp>
        <p:nvGrpSpPr>
          <p:cNvPr id="251" name="Google Shape;251;p31"/>
          <p:cNvGrpSpPr/>
          <p:nvPr/>
        </p:nvGrpSpPr>
        <p:grpSpPr>
          <a:xfrm>
            <a:off x="188685" y="4640088"/>
            <a:ext cx="6037943" cy="975600"/>
            <a:chOff x="146258" y="3088625"/>
            <a:chExt cx="7141129" cy="731700"/>
          </a:xfrm>
        </p:grpSpPr>
        <p:sp>
          <p:nvSpPr>
            <p:cNvPr id="252" name="Google Shape;252;p31"/>
            <p:cNvSpPr txBox="1"/>
            <p:nvPr/>
          </p:nvSpPr>
          <p:spPr>
            <a:xfrm>
              <a:off x="146258" y="3138825"/>
              <a:ext cx="2568748" cy="629700"/>
            </a:xfrm>
            <a:prstGeom prst="rect">
              <a:avLst/>
            </a:prstGeom>
            <a:noFill/>
            <a:ln>
              <a:noFill/>
            </a:ln>
          </p:spPr>
          <p:txBody>
            <a:bodyPr spcFirstLastPara="1" wrap="square" lIns="121900" tIns="60933" rIns="121900" bIns="60933" anchor="ctr" anchorCtr="0">
              <a:noAutofit/>
            </a:bodyPr>
            <a:lstStyle/>
            <a:p>
              <a:pPr algn="r">
                <a:lnSpc>
                  <a:spcPct val="90000"/>
                </a:lnSpc>
              </a:pPr>
              <a:r>
                <a:rPr lang="en" sz="4000" dirty="0">
                  <a:solidFill>
                    <a:schemeClr val="accent2"/>
                  </a:solidFill>
                  <a:latin typeface="News Cycle"/>
                  <a:ea typeface="News Cycle"/>
                  <a:cs typeface="News Cycle"/>
                  <a:sym typeface="News Cycle"/>
                </a:rPr>
                <a:t>Monitor</a:t>
              </a:r>
              <a:endParaRPr sz="4000" dirty="0">
                <a:solidFill>
                  <a:schemeClr val="accent2"/>
                </a:solidFill>
                <a:latin typeface="News Cycle"/>
                <a:ea typeface="News Cycle"/>
                <a:cs typeface="News Cycle"/>
                <a:sym typeface="News Cycle"/>
              </a:endParaRPr>
            </a:p>
          </p:txBody>
        </p:sp>
        <p:sp>
          <p:nvSpPr>
            <p:cNvPr id="253" name="Google Shape;253;p31"/>
            <p:cNvSpPr/>
            <p:nvPr/>
          </p:nvSpPr>
          <p:spPr>
            <a:xfrm>
              <a:off x="2789787" y="3088625"/>
              <a:ext cx="4497600" cy="731700"/>
            </a:xfrm>
            <a:prstGeom prst="rect">
              <a:avLst/>
            </a:prstGeom>
            <a:solidFill>
              <a:schemeClr val="accent2"/>
            </a:solidFill>
            <a:ln>
              <a:noFill/>
            </a:ln>
          </p:spPr>
          <p:txBody>
            <a:bodyPr spcFirstLastPara="1" wrap="square" lIns="121900" tIns="60933" rIns="121900" bIns="60933" anchor="ctr" anchorCtr="0">
              <a:noAutofit/>
            </a:bodyPr>
            <a:lstStyle/>
            <a:p>
              <a:endParaRPr sz="1867"/>
            </a:p>
          </p:txBody>
        </p:sp>
        <p:sp>
          <p:nvSpPr>
            <p:cNvPr id="254" name="Google Shape;254;p31"/>
            <p:cNvSpPr txBox="1"/>
            <p:nvPr/>
          </p:nvSpPr>
          <p:spPr>
            <a:xfrm>
              <a:off x="2914388" y="3295180"/>
              <a:ext cx="3849900" cy="330600"/>
            </a:xfrm>
            <a:prstGeom prst="rect">
              <a:avLst/>
            </a:prstGeom>
            <a:noFill/>
            <a:ln>
              <a:noFill/>
            </a:ln>
          </p:spPr>
          <p:txBody>
            <a:bodyPr spcFirstLastPara="1" wrap="square" lIns="121900" tIns="60933" rIns="121900" bIns="60933" anchor="ctr" anchorCtr="0">
              <a:noAutofit/>
            </a:bodyPr>
            <a:lstStyle/>
            <a:p>
              <a:pPr>
                <a:lnSpc>
                  <a:spcPct val="115000"/>
                </a:lnSpc>
              </a:pPr>
              <a:r>
                <a:rPr lang="en-IN" sz="1600" dirty="0">
                  <a:solidFill>
                    <a:srgbClr val="FFFFFF"/>
                  </a:solidFill>
                  <a:latin typeface="News Cycle"/>
                  <a:ea typeface="News Cycle"/>
                  <a:cs typeface="News Cycle"/>
                  <a:sym typeface="News Cycle"/>
                </a:rPr>
                <a:t>Monitor the air quality inside your house.</a:t>
              </a:r>
              <a:endParaRPr sz="1600" dirty="0">
                <a:solidFill>
                  <a:srgbClr val="FFFFFF"/>
                </a:solidFill>
                <a:latin typeface="News Cycle"/>
                <a:ea typeface="News Cycle"/>
                <a:cs typeface="News Cycle"/>
                <a:sym typeface="News Cycle"/>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1604</TotalTime>
  <Words>584</Words>
  <Application>Microsoft Office PowerPoint</Application>
  <PresentationFormat>Custom</PresentationFormat>
  <Paragraphs>93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Westmoreland template</vt:lpstr>
      <vt:lpstr>Aura: Air Quality Monitoring System Using Arduino</vt:lpstr>
      <vt:lpstr>Air Pollution The Root Cause </vt:lpstr>
      <vt:lpstr>Slide 3</vt:lpstr>
      <vt:lpstr>Slide 4</vt:lpstr>
      <vt:lpstr>Ambient Indoor air Pollution causes: </vt:lpstr>
      <vt:lpstr>What is Aura?</vt:lpstr>
      <vt:lpstr>Slide 7</vt:lpstr>
      <vt:lpstr>Slide 8</vt:lpstr>
      <vt:lpstr>How To Use : PCM</vt:lpstr>
      <vt:lpstr>Figure.1: Activity diagram for AURA System</vt:lpstr>
      <vt:lpstr>How does it work?</vt:lpstr>
      <vt:lpstr>Slide 12</vt:lpstr>
      <vt:lpstr>Testing and Output :</vt:lpstr>
      <vt:lpstr>Slide 14</vt:lpstr>
      <vt:lpstr>Features </vt:lpstr>
      <vt:lpstr>Slide 16</vt:lpstr>
      <vt:lpstr>THANKS!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YATI</dc:creator>
  <cp:lastModifiedBy>aniket</cp:lastModifiedBy>
  <cp:revision>48</cp:revision>
  <dcterms:created xsi:type="dcterms:W3CDTF">2020-04-21T04:15:02Z</dcterms:created>
  <dcterms:modified xsi:type="dcterms:W3CDTF">2020-07-19T10:23:43Z</dcterms:modified>
</cp:coreProperties>
</file>