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fe6bba6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fe6bba6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e76ef0d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fe76ef0d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fe76ef0d7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fe76ef0d7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fe76eed3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fe76eed3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fe76eed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fe76eed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fe76eed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fe76eed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fe76ef0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fe76ef0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fe76ee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fe76ee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fe76eed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fe76eed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fe76ef0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fe76ef0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e76eed3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e76eed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e76eed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fe76eed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fe76ef0d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fe76ef0d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fe76ef0d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fe76ef0d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89971d1cd0ee5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89971d1cd0ee5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4ykb7-OcFc-susoBd8LD_FFaaDUGwRJH/view" TargetMode="External"/><Relationship Id="rId4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30600" y="136800"/>
            <a:ext cx="80184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Pendulum Control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Aniket Anbhule, Bethany Calvert, Grace Farson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Parameters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105" y="1458472"/>
            <a:ext cx="3211818" cy="336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200" y="95425"/>
            <a:ext cx="3247624" cy="136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44" y="1752659"/>
            <a:ext cx="3148325" cy="1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58852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State Space Model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266325"/>
            <a:ext cx="85206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the nonlinear equations, the state space formulation is as follows: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90167" l="26990" r="41806" t="741"/>
          <a:stretch/>
        </p:blipFill>
        <p:spPr>
          <a:xfrm>
            <a:off x="311699" y="1851300"/>
            <a:ext cx="1994400" cy="46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 b="80150" l="29081" r="44343" t="10015"/>
          <a:stretch/>
        </p:blipFill>
        <p:spPr>
          <a:xfrm>
            <a:off x="2528824" y="1832200"/>
            <a:ext cx="1698575" cy="5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71059" l="30723" r="46284" t="19106"/>
          <a:stretch/>
        </p:blipFill>
        <p:spPr>
          <a:xfrm>
            <a:off x="4450123" y="1765400"/>
            <a:ext cx="1469575" cy="5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61411" l="35203" r="49119" t="28754"/>
          <a:stretch/>
        </p:blipFill>
        <p:spPr>
          <a:xfrm>
            <a:off x="6142422" y="1765400"/>
            <a:ext cx="1001975" cy="5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51391" l="37438" r="51907" t="38774"/>
          <a:stretch/>
        </p:blipFill>
        <p:spPr>
          <a:xfrm>
            <a:off x="7367125" y="1832200"/>
            <a:ext cx="680976" cy="5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48421"/>
          <a:stretch/>
        </p:blipFill>
        <p:spPr>
          <a:xfrm>
            <a:off x="1629113" y="2500175"/>
            <a:ext cx="5885774" cy="24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Linearized  State Space Model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266325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a=a’=0, the linearized equations are: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space model is: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3">
            <a:alphaModFix/>
          </a:blip>
          <a:srcRect b="81272" l="42279" r="42339" t="8651"/>
          <a:stretch/>
        </p:blipFill>
        <p:spPr>
          <a:xfrm>
            <a:off x="1804400" y="2119226"/>
            <a:ext cx="1226457" cy="58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75378" l="43275" r="43336" t="18012"/>
          <a:stretch/>
        </p:blipFill>
        <p:spPr>
          <a:xfrm>
            <a:off x="3224496" y="2219903"/>
            <a:ext cx="1067546" cy="38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67761" l="42777" r="43835" t="25628"/>
          <a:stretch/>
        </p:blipFill>
        <p:spPr>
          <a:xfrm>
            <a:off x="4485658" y="2219889"/>
            <a:ext cx="1067546" cy="38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60774" l="43898" r="43896" t="32615"/>
          <a:stretch/>
        </p:blipFill>
        <p:spPr>
          <a:xfrm>
            <a:off x="5746834" y="2219889"/>
            <a:ext cx="973199" cy="38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53334" l="44956" r="45516" t="40055"/>
          <a:stretch/>
        </p:blipFill>
        <p:spPr>
          <a:xfrm>
            <a:off x="7008006" y="2219889"/>
            <a:ext cx="759719" cy="38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17295" l="29950" r="22227" t="47579"/>
          <a:stretch/>
        </p:blipFill>
        <p:spPr>
          <a:xfrm>
            <a:off x="2879374" y="2845500"/>
            <a:ext cx="3813388" cy="204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350" y="938800"/>
            <a:ext cx="1903451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Design - LQR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Why LQR Control: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Ability to penalize specific states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Most efficient due to complexity of system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Easier to implement state feedback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Tuning and Design: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Defining and changing nominal values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 - LQR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00050" y="2571750"/>
            <a:ext cx="4445700" cy="24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nominal values: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U_n = 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X_1,n = 0.1*deg2rad(50)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X_2,n = deg2rad(15)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X_3,n =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X_4,n = 0.2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Cutoff freq: w1 = 200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Changing w1 reduces oscillations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00" y="2740297"/>
            <a:ext cx="32004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1145675" y="1349125"/>
            <a:ext cx="12369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standard equation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575" y="1152425"/>
            <a:ext cx="5839199" cy="11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08" name="Google Shape;208;p27" title="IMG_2791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Diao, X. (Year). "Modular Control of a Rotary Inverted Pendulum System." School of Engineering Technology, Purdue University, West Lafayette, IN, USA.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Quanser Inc. (2012). "Inverted Pendulum Experiment: Set Up and Configuration." Retrieved from Quanser Inc. website. Available at: http://www.quanser.com/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this system because: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the systems we worked on, it was the most fascinating.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build strong understanding of the dynamic equations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directly see how control penalizes each state in system.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the most analysis/videos and photos for this system.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5744524" y="1552725"/>
            <a:ext cx="2677425" cy="3265599"/>
            <a:chOff x="5413124" y="1227875"/>
            <a:chExt cx="2677425" cy="3265599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3124" y="1227875"/>
              <a:ext cx="2677425" cy="326559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" name="Google Shape;80;p15"/>
            <p:cNvCxnSpPr/>
            <p:nvPr/>
          </p:nvCxnSpPr>
          <p:spPr>
            <a:xfrm rot="10800000">
              <a:off x="7163450" y="1327400"/>
              <a:ext cx="442500" cy="18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" name="Google Shape;81;p15"/>
            <p:cNvSpPr txBox="1"/>
            <p:nvPr/>
          </p:nvSpPr>
          <p:spPr>
            <a:xfrm>
              <a:off x="7384725" y="2001575"/>
              <a:ext cx="3372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500">
                  <a:solidFill>
                    <a:srgbClr val="FF0000"/>
                  </a:solidFill>
                </a:rPr>
                <a:t>𝛼</a:t>
              </a:r>
              <a:endParaRPr sz="1500">
                <a:solidFill>
                  <a:srgbClr val="FF0000"/>
                </a:solidFill>
              </a:endParaRPr>
            </a:p>
          </p:txBody>
        </p:sp>
        <p:cxnSp>
          <p:nvCxnSpPr>
            <p:cNvPr id="82" name="Google Shape;82;p15"/>
            <p:cNvCxnSpPr/>
            <p:nvPr/>
          </p:nvCxnSpPr>
          <p:spPr>
            <a:xfrm>
              <a:off x="6341800" y="3402675"/>
              <a:ext cx="1369500" cy="358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" name="Google Shape;83;p15"/>
            <p:cNvSpPr txBox="1"/>
            <p:nvPr/>
          </p:nvSpPr>
          <p:spPr>
            <a:xfrm>
              <a:off x="7384725" y="3364625"/>
              <a:ext cx="4425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𝛳</a:t>
              </a:r>
              <a:endParaRPr sz="1600">
                <a:solidFill>
                  <a:srgbClr val="FF0000"/>
                </a:solidFill>
              </a:endParaRPr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- Picture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25"/>
            <a:ext cx="79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</a:t>
            </a:r>
            <a:r>
              <a:rPr lang="en"/>
              <a:t> Balance pendulum with FB control from upright/unstable position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Nonlinear system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states: 𝛳, 𝛳’, 𝛼, 𝛼’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Linearized equations valid within ±15°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</a:t>
            </a:r>
            <a:r>
              <a:rPr lang="en"/>
              <a:t>reate mathematical model for inverted pendulum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Design position controller to maintain the pendulum in the upright unstable position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Design controller to inject energy/oscillate pendulum 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Design a mode controller to determine when to switch between the destabilizing controller and the stabilizing controller.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Simulink Model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87" y="1152425"/>
            <a:ext cx="7621976" cy="339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flipH="1" rot="10800000">
            <a:off x="5524950" y="1681050"/>
            <a:ext cx="6639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50000" l="59953" r="0" t="0"/>
          <a:stretch/>
        </p:blipFill>
        <p:spPr>
          <a:xfrm>
            <a:off x="5332225" y="89100"/>
            <a:ext cx="3661875" cy="15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Model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417800"/>
            <a:ext cx="55245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Due to complexity, the model was derived mathematically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Non-linear dynamics were found using Lagrange’s Equations</a:t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Linearizing these equations produced our system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025" y="1527425"/>
            <a:ext cx="2691051" cy="20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Equation Derivation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027750"/>
            <a:ext cx="6891900" cy="12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position and velocity </a:t>
            </a:r>
            <a:r>
              <a:rPr lang="en"/>
              <a:t>in terms of state variables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85098" t="0"/>
          <a:stretch/>
        </p:blipFill>
        <p:spPr>
          <a:xfrm>
            <a:off x="1163926" y="2160725"/>
            <a:ext cx="1317175" cy="1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876" y="2160725"/>
            <a:ext cx="38862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Equation Derivation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751600"/>
            <a:ext cx="6251400" cy="12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potential and kinetic energy terms of states</a:t>
            </a: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273500" y="1841125"/>
            <a:ext cx="4249075" cy="1336576"/>
            <a:chOff x="1487525" y="209350"/>
            <a:chExt cx="4249075" cy="1336576"/>
          </a:xfrm>
        </p:grpSpPr>
        <p:pic>
          <p:nvPicPr>
            <p:cNvPr id="122" name="Google Shape;122;p20"/>
            <p:cNvPicPr preferRelativeResize="0"/>
            <p:nvPr/>
          </p:nvPicPr>
          <p:blipFill rotWithShape="1">
            <a:blip r:embed="rId3">
              <a:alphaModFix/>
            </a:blip>
            <a:srcRect b="69944" l="0" r="31119" t="4069"/>
            <a:stretch/>
          </p:blipFill>
          <p:spPr>
            <a:xfrm>
              <a:off x="1487525" y="209350"/>
              <a:ext cx="4249075" cy="1336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0"/>
            <p:cNvPicPr preferRelativeResize="0"/>
            <p:nvPr/>
          </p:nvPicPr>
          <p:blipFill rotWithShape="1">
            <a:blip r:embed="rId3">
              <a:alphaModFix/>
            </a:blip>
            <a:srcRect b="87199" l="21365" r="74303" t="7791"/>
            <a:stretch/>
          </p:blipFill>
          <p:spPr>
            <a:xfrm>
              <a:off x="2447514" y="387750"/>
              <a:ext cx="267201" cy="2576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51868" l="0" r="31119" t="30055"/>
          <a:stretch/>
        </p:blipFill>
        <p:spPr>
          <a:xfrm>
            <a:off x="4616125" y="1597288"/>
            <a:ext cx="4249075" cy="92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20"/>
          <p:cNvGrpSpPr/>
          <p:nvPr/>
        </p:nvGrpSpPr>
        <p:grpSpPr>
          <a:xfrm>
            <a:off x="4616125" y="2643725"/>
            <a:ext cx="4533899" cy="845226"/>
            <a:chOff x="1487525" y="2475625"/>
            <a:chExt cx="4533899" cy="845226"/>
          </a:xfrm>
        </p:grpSpPr>
        <p:pic>
          <p:nvPicPr>
            <p:cNvPr id="126" name="Google Shape;126;p20"/>
            <p:cNvPicPr preferRelativeResize="0"/>
            <p:nvPr/>
          </p:nvPicPr>
          <p:blipFill rotWithShape="1">
            <a:blip r:embed="rId3">
              <a:alphaModFix/>
            </a:blip>
            <a:srcRect b="35436" l="0" r="26503" t="48129"/>
            <a:stretch/>
          </p:blipFill>
          <p:spPr>
            <a:xfrm>
              <a:off x="1487525" y="2475625"/>
              <a:ext cx="4533899" cy="845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0"/>
            <p:cNvPicPr preferRelativeResize="0"/>
            <p:nvPr/>
          </p:nvPicPr>
          <p:blipFill rotWithShape="1">
            <a:blip r:embed="rId3">
              <a:alphaModFix/>
            </a:blip>
            <a:srcRect b="87384" l="3112" r="93639" t="7978"/>
            <a:stretch/>
          </p:blipFill>
          <p:spPr>
            <a:xfrm>
              <a:off x="2089851" y="2891475"/>
              <a:ext cx="200400" cy="238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27291" l="2803" r="77087" t="64564"/>
          <a:stretch/>
        </p:blipFill>
        <p:spPr>
          <a:xfrm>
            <a:off x="426200" y="3706800"/>
            <a:ext cx="1240550" cy="41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209800" y="4467575"/>
            <a:ext cx="6168951" cy="462099"/>
            <a:chOff x="1487525" y="4213800"/>
            <a:chExt cx="6168951" cy="462099"/>
          </a:xfrm>
        </p:grpSpPr>
        <p:pic>
          <p:nvPicPr>
            <p:cNvPr id="130" name="Google Shape;130;p20"/>
            <p:cNvPicPr preferRelativeResize="0"/>
            <p:nvPr/>
          </p:nvPicPr>
          <p:blipFill rotWithShape="1">
            <a:blip r:embed="rId3">
              <a:alphaModFix/>
            </a:blip>
            <a:srcRect b="9091" l="0" r="0" t="81923"/>
            <a:stretch/>
          </p:blipFill>
          <p:spPr>
            <a:xfrm>
              <a:off x="1487525" y="4213800"/>
              <a:ext cx="6168951" cy="462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0"/>
            <p:cNvPicPr preferRelativeResize="0"/>
            <p:nvPr/>
          </p:nvPicPr>
          <p:blipFill rotWithShape="1">
            <a:blip r:embed="rId3">
              <a:alphaModFix/>
            </a:blip>
            <a:srcRect b="12055" l="73188" r="24800" t="84234"/>
            <a:stretch/>
          </p:blipFill>
          <p:spPr>
            <a:xfrm>
              <a:off x="4819050" y="4349425"/>
              <a:ext cx="124050" cy="190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20"/>
          <p:cNvGrpSpPr/>
          <p:nvPr/>
        </p:nvGrpSpPr>
        <p:grpSpPr>
          <a:xfrm>
            <a:off x="4778525" y="3685188"/>
            <a:ext cx="4209100" cy="462100"/>
            <a:chOff x="3912200" y="3291000"/>
            <a:chExt cx="4209100" cy="462100"/>
          </a:xfrm>
        </p:grpSpPr>
        <p:pic>
          <p:nvPicPr>
            <p:cNvPr id="133" name="Google Shape;133;p20"/>
            <p:cNvPicPr preferRelativeResize="0"/>
            <p:nvPr/>
          </p:nvPicPr>
          <p:blipFill rotWithShape="1">
            <a:blip r:embed="rId3">
              <a:alphaModFix/>
            </a:blip>
            <a:srcRect b="17360" l="2803" r="49999" t="73655"/>
            <a:stretch/>
          </p:blipFill>
          <p:spPr>
            <a:xfrm>
              <a:off x="3912200" y="3291000"/>
              <a:ext cx="2911575" cy="462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0"/>
            <p:cNvPicPr preferRelativeResize="0"/>
            <p:nvPr/>
          </p:nvPicPr>
          <p:blipFill rotWithShape="1">
            <a:blip r:embed="rId3">
              <a:alphaModFix/>
            </a:blip>
            <a:srcRect b="26451" l="23540" r="50000" t="64564"/>
            <a:stretch/>
          </p:blipFill>
          <p:spPr>
            <a:xfrm>
              <a:off x="6489025" y="3291000"/>
              <a:ext cx="1632275" cy="462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Equation Derivation Cont.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Lagrangian Dynamics</a:t>
            </a:r>
            <a:endParaRPr/>
          </a:p>
        </p:txBody>
      </p:sp>
      <p:grpSp>
        <p:nvGrpSpPr>
          <p:cNvPr id="141" name="Google Shape;141;p21"/>
          <p:cNvGrpSpPr/>
          <p:nvPr/>
        </p:nvGrpSpPr>
        <p:grpSpPr>
          <a:xfrm>
            <a:off x="1095688" y="3363946"/>
            <a:ext cx="6666375" cy="1502773"/>
            <a:chOff x="1231000" y="2247471"/>
            <a:chExt cx="6666375" cy="1502773"/>
          </a:xfrm>
        </p:grpSpPr>
        <p:pic>
          <p:nvPicPr>
            <p:cNvPr id="142" name="Google Shape;142;p21"/>
            <p:cNvPicPr preferRelativeResize="0"/>
            <p:nvPr/>
          </p:nvPicPr>
          <p:blipFill rotWithShape="1">
            <a:blip r:embed="rId3">
              <a:alphaModFix/>
            </a:blip>
            <a:srcRect b="44539" l="4564" r="68961" t="42099"/>
            <a:stretch/>
          </p:blipFill>
          <p:spPr>
            <a:xfrm>
              <a:off x="1231000" y="2247471"/>
              <a:ext cx="1946700" cy="548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1"/>
            <p:cNvPicPr preferRelativeResize="0"/>
            <p:nvPr/>
          </p:nvPicPr>
          <p:blipFill rotWithShape="1">
            <a:blip r:embed="rId3">
              <a:alphaModFix/>
            </a:blip>
            <a:srcRect b="37873" l="6120" r="4784" t="54533"/>
            <a:stretch/>
          </p:blipFill>
          <p:spPr>
            <a:xfrm>
              <a:off x="1345525" y="2757819"/>
              <a:ext cx="6551850" cy="31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1"/>
            <p:cNvPicPr preferRelativeResize="0"/>
            <p:nvPr/>
          </p:nvPicPr>
          <p:blipFill rotWithShape="1">
            <a:blip r:embed="rId3">
              <a:alphaModFix/>
            </a:blip>
            <a:srcRect b="29273" l="5471" r="43008" t="61661"/>
            <a:stretch/>
          </p:blipFill>
          <p:spPr>
            <a:xfrm>
              <a:off x="1297800" y="3050501"/>
              <a:ext cx="3788449" cy="37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1"/>
            <p:cNvPicPr preferRelativeResize="0"/>
            <p:nvPr/>
          </p:nvPicPr>
          <p:blipFill rotWithShape="1">
            <a:blip r:embed="rId3">
              <a:alphaModFix/>
            </a:blip>
            <a:srcRect b="21293" l="5472" r="55855" t="69641"/>
            <a:stretch/>
          </p:blipFill>
          <p:spPr>
            <a:xfrm>
              <a:off x="1297800" y="3378094"/>
              <a:ext cx="2843726" cy="372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1"/>
          <p:cNvGrpSpPr/>
          <p:nvPr/>
        </p:nvGrpSpPr>
        <p:grpSpPr>
          <a:xfrm>
            <a:off x="1154675" y="1770024"/>
            <a:ext cx="5067174" cy="1298126"/>
            <a:chOff x="1154675" y="1770024"/>
            <a:chExt cx="5067174" cy="1298126"/>
          </a:xfrm>
        </p:grpSpPr>
        <p:grpSp>
          <p:nvGrpSpPr>
            <p:cNvPr id="147" name="Google Shape;147;p21"/>
            <p:cNvGrpSpPr/>
            <p:nvPr/>
          </p:nvGrpSpPr>
          <p:grpSpPr>
            <a:xfrm>
              <a:off x="1154675" y="1770024"/>
              <a:ext cx="5067174" cy="1298126"/>
              <a:chOff x="1154675" y="1770024"/>
              <a:chExt cx="5067174" cy="1298126"/>
            </a:xfrm>
          </p:grpSpPr>
          <p:grpSp>
            <p:nvGrpSpPr>
              <p:cNvPr id="148" name="Google Shape;148;p21"/>
              <p:cNvGrpSpPr/>
              <p:nvPr/>
            </p:nvGrpSpPr>
            <p:grpSpPr>
              <a:xfrm>
                <a:off x="1154675" y="1770024"/>
                <a:ext cx="5067174" cy="1298126"/>
                <a:chOff x="1154675" y="1770024"/>
                <a:chExt cx="5067174" cy="1298126"/>
              </a:xfrm>
            </p:grpSpPr>
            <p:pic>
              <p:nvPicPr>
                <p:cNvPr id="149" name="Google Shape;149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72308" l="4195" r="68941" t="10610"/>
                <a:stretch/>
              </p:blipFill>
              <p:spPr>
                <a:xfrm>
                  <a:off x="1192850" y="1770024"/>
                  <a:ext cx="1841726" cy="6538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50" name="Google Shape;150;p21"/>
                <p:cNvGrpSpPr/>
                <p:nvPr/>
              </p:nvGrpSpPr>
              <p:grpSpPr>
                <a:xfrm>
                  <a:off x="1154675" y="2423847"/>
                  <a:ext cx="5067174" cy="644303"/>
                  <a:chOff x="1231000" y="1603172"/>
                  <a:chExt cx="5067174" cy="644303"/>
                </a:xfrm>
              </p:grpSpPr>
              <p:pic>
                <p:nvPicPr>
                  <p:cNvPr id="151" name="Google Shape;151;p2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64529" l="4561" r="26529" t="26405"/>
                  <a:stretch/>
                </p:blipFill>
                <p:spPr>
                  <a:xfrm>
                    <a:off x="1231000" y="1603172"/>
                    <a:ext cx="5067174" cy="3721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152" name="Google Shape;152;p2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57898" l="4566" r="45468" t="34507"/>
                  <a:stretch/>
                </p:blipFill>
                <p:spPr>
                  <a:xfrm>
                    <a:off x="1231000" y="1935725"/>
                    <a:ext cx="3673925" cy="3117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  <p:pic>
            <p:nvPicPr>
              <p:cNvPr id="153" name="Google Shape;153;p21"/>
              <p:cNvPicPr preferRelativeResize="0"/>
              <p:nvPr/>
            </p:nvPicPr>
            <p:blipFill rotWithShape="1">
              <a:blip r:embed="rId3">
                <a:alphaModFix/>
              </a:blip>
              <a:srcRect b="65494" l="61147" r="37035" t="29193"/>
              <a:stretch/>
            </p:blipFill>
            <p:spPr>
              <a:xfrm>
                <a:off x="3826750" y="2850097"/>
                <a:ext cx="133600" cy="2180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4" name="Google Shape;154;p21"/>
            <p:cNvPicPr preferRelativeResize="0"/>
            <p:nvPr/>
          </p:nvPicPr>
          <p:blipFill rotWithShape="1">
            <a:blip r:embed="rId4">
              <a:alphaModFix/>
            </a:blip>
            <a:srcRect b="93136" l="27638" r="69674" t="741"/>
            <a:stretch/>
          </p:blipFill>
          <p:spPr>
            <a:xfrm>
              <a:off x="1288250" y="2370588"/>
              <a:ext cx="219476" cy="4023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