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80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82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FB265AE-4D3A-45D5-98CF-E2CF8D60FCF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83D1E63-531E-4F1A-9B7C-057BFCC8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15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65AE-4D3A-45D5-98CF-E2CF8D60FCF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1E63-531E-4F1A-9B7C-057BFCC8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8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65AE-4D3A-45D5-98CF-E2CF8D60FCF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1E63-531E-4F1A-9B7C-057BFCC8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59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65AE-4D3A-45D5-98CF-E2CF8D60FCF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1E63-531E-4F1A-9B7C-057BFCC8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6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65AE-4D3A-45D5-98CF-E2CF8D60FCF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1E63-531E-4F1A-9B7C-057BFCC8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3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65AE-4D3A-45D5-98CF-E2CF8D60FCF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1E63-531E-4F1A-9B7C-057BFCC8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8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65AE-4D3A-45D5-98CF-E2CF8D60FCF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1E63-531E-4F1A-9B7C-057BFCC8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45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65AE-4D3A-45D5-98CF-E2CF8D60FCF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1E63-531E-4F1A-9B7C-057BFCC8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7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65AE-4D3A-45D5-98CF-E2CF8D60FCF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1E63-531E-4F1A-9B7C-057BFCC8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65AE-4D3A-45D5-98CF-E2CF8D60FCF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1E63-531E-4F1A-9B7C-057BFCC8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6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65AE-4D3A-45D5-98CF-E2CF8D60FCF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1E63-531E-4F1A-9B7C-057BFCC8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4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65AE-4D3A-45D5-98CF-E2CF8D60FCF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1E63-531E-4F1A-9B7C-057BFCC8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65AE-4D3A-45D5-98CF-E2CF8D60FCF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1E63-531E-4F1A-9B7C-057BFCC8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1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65AE-4D3A-45D5-98CF-E2CF8D60FCF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1E63-531E-4F1A-9B7C-057BFCC8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65AE-4D3A-45D5-98CF-E2CF8D60FCF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1E63-531E-4F1A-9B7C-057BFCC8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65AE-4D3A-45D5-98CF-E2CF8D60FCF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1E63-531E-4F1A-9B7C-057BFCC8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65AE-4D3A-45D5-98CF-E2CF8D60FCF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1E63-531E-4F1A-9B7C-057BFCC8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1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B265AE-4D3A-45D5-98CF-E2CF8D60FCF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3D1E63-531E-4F1A-9B7C-057BFCC8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8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902723"/>
            <a:ext cx="7197726" cy="2421464"/>
          </a:xfrm>
        </p:spPr>
        <p:txBody>
          <a:bodyPr/>
          <a:lstStyle/>
          <a:p>
            <a:r>
              <a:rPr lang="en-US" b="1" dirty="0" smtClean="0">
                <a:latin typeface="Adobe Garamond Pro Bold" panose="02020702060506020403" pitchFamily="18" charset="0"/>
              </a:rPr>
              <a:t>Company Sales DATA ANALYSIS</a:t>
            </a:r>
            <a:endParaRPr lang="en-US" b="1" dirty="0">
              <a:latin typeface="Adobe Garamond Pro Bold" panose="02020702060506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3324187"/>
            <a:ext cx="7197726" cy="1405467"/>
          </a:xfrm>
        </p:spPr>
        <p:txBody>
          <a:bodyPr/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-ANIKET CHOWDHURY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443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15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82" y="1699721"/>
            <a:ext cx="8423461" cy="45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6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 16-17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53" y="1785344"/>
            <a:ext cx="3644460" cy="3900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772" y="1785343"/>
            <a:ext cx="3720661" cy="390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 18-19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719098"/>
            <a:ext cx="4853151" cy="3515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809" y="1719098"/>
            <a:ext cx="5085036" cy="351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3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 20-22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2" y="1744717"/>
            <a:ext cx="4600902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3882750"/>
            <a:ext cx="4600903" cy="1762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869" y="1744717"/>
            <a:ext cx="5749159" cy="390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0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Additional visualizations pt-1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96362"/>
            <a:ext cx="4390696" cy="3885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598" y="3528200"/>
            <a:ext cx="2563148" cy="2053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598" y="1696362"/>
            <a:ext cx="2738601" cy="17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96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Additional visualizations pt-2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07451"/>
            <a:ext cx="4579288" cy="3468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819" y="1807452"/>
            <a:ext cx="4958912" cy="34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7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Sales get majorly affected by holiday seasons.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There’s a huge gap b/w gross sales and profit.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Products are majorly invested through government sectors.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Paseo is the leading product in terms of profit, gross sales and units sold.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Canada is the place with highest number of units sold.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VTT has the lowest profit margin %age.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Government segment has emerging growth trends.</a:t>
            </a:r>
          </a:p>
        </p:txBody>
      </p:sp>
    </p:spTree>
    <p:extLst>
      <p:ext uri="{BB962C8B-B14F-4D97-AF65-F5344CB8AC3E}">
        <p14:creationId xmlns:p14="http://schemas.microsoft.com/office/powerpoint/2010/main" val="164584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299" y="2386149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Algerian" panose="04020705040A02060702" pitchFamily="82" charset="0"/>
              </a:rPr>
              <a:t>THANK YOU</a:t>
            </a:r>
            <a:endParaRPr lang="en-US" sz="54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60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Business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65867"/>
            <a:ext cx="6755523" cy="821850"/>
          </a:xfrm>
          <a:solidFill>
            <a:srgbClr val="0070C0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identify the factors affecting overall sales and profit of the business.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1" y="2887717"/>
            <a:ext cx="10131425" cy="145626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 smtClean="0">
                <a:solidFill>
                  <a:schemeClr val="bg1"/>
                </a:solidFill>
              </a:rPr>
              <a:t>Softwares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Used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84183" y="4068088"/>
            <a:ext cx="1111469" cy="8218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Python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4034" y="4068088"/>
            <a:ext cx="1111469" cy="82185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359331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Business problems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58591"/>
            <a:ext cx="5105398" cy="4479450"/>
          </a:xfrm>
          <a:solidFill>
            <a:schemeClr val="bg2">
              <a:lumMod val="75000"/>
            </a:schemeClr>
          </a:solidFill>
        </p:spPr>
        <p:txBody>
          <a:bodyPr>
            <a:normAutofit fontScale="92500"/>
          </a:bodyPr>
          <a:lstStyle/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What product had the highest average gross sales per unit sold</a:t>
            </a:r>
            <a:r>
              <a:rPr lang="en-US" sz="1200" dirty="0" smtClean="0">
                <a:latin typeface="Adobe Garamond Pro Bold" panose="02020702060506020403" pitchFamily="18" charset="0"/>
              </a:rPr>
              <a:t>?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Which </a:t>
            </a:r>
            <a:r>
              <a:rPr lang="en-US" sz="1200" dirty="0" smtClean="0">
                <a:latin typeface="Adobe Garamond Pro Bold" panose="02020702060506020403" pitchFamily="18" charset="0"/>
              </a:rPr>
              <a:t>different </a:t>
            </a:r>
            <a:r>
              <a:rPr lang="en-US" sz="1200" dirty="0">
                <a:latin typeface="Adobe Garamond Pro Bold" panose="02020702060506020403" pitchFamily="18" charset="0"/>
              </a:rPr>
              <a:t>government </a:t>
            </a:r>
            <a:r>
              <a:rPr lang="en-US" sz="1200" dirty="0" smtClean="0">
                <a:latin typeface="Adobe Garamond Pro Bold" panose="02020702060506020403" pitchFamily="18" charset="0"/>
              </a:rPr>
              <a:t>sectors </a:t>
            </a:r>
            <a:r>
              <a:rPr lang="en-US" sz="1200" dirty="0">
                <a:latin typeface="Adobe Garamond Pro Bold" panose="02020702060506020403" pitchFamily="18" charset="0"/>
              </a:rPr>
              <a:t>had what statistical summary of profits and sales</a:t>
            </a:r>
            <a:r>
              <a:rPr lang="en-US" sz="1200" dirty="0" smtClean="0">
                <a:latin typeface="Adobe Garamond Pro Bold" panose="02020702060506020403" pitchFamily="18" charset="0"/>
              </a:rPr>
              <a:t>?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What product had the lowest profit margin percentage</a:t>
            </a:r>
            <a:r>
              <a:rPr lang="en-US" sz="1200" dirty="0" smtClean="0">
                <a:latin typeface="Adobe Garamond Pro Bold" panose="02020702060506020403" pitchFamily="18" charset="0"/>
              </a:rPr>
              <a:t>?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Which product line and country combination resulted in the most units sold</a:t>
            </a:r>
            <a:r>
              <a:rPr lang="en-US" sz="1200" dirty="0" smtClean="0">
                <a:latin typeface="Adobe Garamond Pro Bold" panose="02020702060506020403" pitchFamily="18" charset="0"/>
              </a:rPr>
              <a:t>?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What month had the highest profit margin percentage overall across products</a:t>
            </a:r>
            <a:r>
              <a:rPr lang="en-US" sz="1200" dirty="0" smtClean="0">
                <a:latin typeface="Adobe Garamond Pro Bold" panose="02020702060506020403" pitchFamily="18" charset="0"/>
              </a:rPr>
              <a:t>?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Which region had the largest difference between average manufacturing price and sale price for the Velo product</a:t>
            </a:r>
            <a:r>
              <a:rPr lang="en-US" sz="1200" dirty="0" smtClean="0">
                <a:latin typeface="Adobe Garamond Pro Bold" panose="02020702060506020403" pitchFamily="18" charset="0"/>
              </a:rPr>
              <a:t>?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What was the most common number of units sold per order for the Amarilla product</a:t>
            </a:r>
            <a:r>
              <a:rPr lang="en-US" sz="1200" dirty="0" smtClean="0">
                <a:latin typeface="Adobe Garamond Pro Bold" panose="02020702060506020403" pitchFamily="18" charset="0"/>
              </a:rPr>
              <a:t>?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What was the highest single profit earned from one order of the Montana product</a:t>
            </a:r>
            <a:r>
              <a:rPr lang="en-US" sz="1200" dirty="0" smtClean="0">
                <a:latin typeface="Adobe Garamond Pro Bold" panose="02020702060506020403" pitchFamily="18" charset="0"/>
              </a:rPr>
              <a:t>?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Which product had the smallest variance in sale prices per unit over time</a:t>
            </a:r>
            <a:r>
              <a:rPr lang="en-US" sz="1200" dirty="0" smtClean="0">
                <a:latin typeface="Adobe Garamond Pro Bold" panose="02020702060506020403" pitchFamily="18" charset="0"/>
              </a:rPr>
              <a:t>?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What segment had the highest total profit margin for the Paseo product in Germany</a:t>
            </a:r>
            <a:r>
              <a:rPr lang="en-US" sz="1200" dirty="0" smtClean="0">
                <a:latin typeface="Adobe Garamond Pro Bold" panose="02020702060506020403" pitchFamily="18" charset="0"/>
              </a:rPr>
              <a:t>?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What product had the lowest profit margin percentage</a:t>
            </a:r>
            <a:r>
              <a:rPr lang="en-US" sz="1200" dirty="0" smtClean="0">
                <a:latin typeface="Adobe Garamond Pro Bold" panose="02020702060506020403" pitchFamily="18" charset="0"/>
              </a:rPr>
              <a:t>?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Which country had the highest total profit for the Paseo product line</a:t>
            </a:r>
            <a:r>
              <a:rPr lang="en-US" sz="1200" dirty="0" smtClean="0">
                <a:latin typeface="Adobe Garamond Pro Bold" panose="02020702060506020403" pitchFamily="18" charset="0"/>
              </a:rPr>
              <a:t>?</a:t>
            </a:r>
            <a:endParaRPr lang="en-US" sz="1200" dirty="0">
              <a:latin typeface="Adobe Garamond Pro Bold" panose="02020702060506020403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93677" y="1658591"/>
            <a:ext cx="5105398" cy="44794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dirty="0" smtClean="0">
                <a:latin typeface="Adobe Garamond Pro Bold" panose="02020702060506020403" pitchFamily="18" charset="0"/>
              </a:rPr>
              <a:t>What </a:t>
            </a:r>
            <a:r>
              <a:rPr lang="en-US" sz="1200" dirty="0">
                <a:latin typeface="Adobe Garamond Pro Bold" panose="02020702060506020403" pitchFamily="18" charset="0"/>
              </a:rPr>
              <a:t>country had the lowest total discounts applied for the VTT product</a:t>
            </a:r>
            <a:r>
              <a:rPr lang="en-US" sz="1200" dirty="0" smtClean="0">
                <a:latin typeface="Adobe Garamond Pro Bold" panose="02020702060506020403" pitchFamily="18" charset="0"/>
              </a:rPr>
              <a:t>?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What year had the highest average number of units sold per order for the Montana product</a:t>
            </a:r>
            <a:r>
              <a:rPr lang="en-US" sz="1200" dirty="0" smtClean="0">
                <a:latin typeface="Adobe Garamond Pro Bold" panose="02020702060506020403" pitchFamily="18" charset="0"/>
              </a:rPr>
              <a:t>?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Comparison of sales vs gross sales across different regions</a:t>
            </a:r>
            <a:r>
              <a:rPr lang="en-US" sz="1200" dirty="0" smtClean="0">
                <a:latin typeface="Adobe Garamond Pro Bold" panose="02020702060506020403" pitchFamily="18" charset="0"/>
              </a:rPr>
              <a:t>.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Influence of discounts on </a:t>
            </a:r>
            <a:r>
              <a:rPr lang="en-US" sz="1200" dirty="0" smtClean="0">
                <a:latin typeface="Adobe Garamond Pro Bold" panose="02020702060506020403" pitchFamily="18" charset="0"/>
              </a:rPr>
              <a:t>the </a:t>
            </a:r>
            <a:r>
              <a:rPr lang="en-US" sz="1200" dirty="0">
                <a:latin typeface="Adobe Garamond Pro Bold" panose="02020702060506020403" pitchFamily="18" charset="0"/>
              </a:rPr>
              <a:t>amount of units sold</a:t>
            </a:r>
            <a:r>
              <a:rPr lang="en-US" sz="1200" dirty="0" smtClean="0">
                <a:latin typeface="Adobe Garamond Pro Bold" panose="02020702060506020403" pitchFamily="18" charset="0"/>
              </a:rPr>
              <a:t>.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What is the number of products sold in each segment</a:t>
            </a:r>
            <a:r>
              <a:rPr lang="en-US" sz="1200" dirty="0" smtClean="0">
                <a:latin typeface="Adobe Garamond Pro Bold" panose="02020702060506020403" pitchFamily="18" charset="0"/>
              </a:rPr>
              <a:t>?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Did the number of orders correlate with total profit by country</a:t>
            </a:r>
            <a:r>
              <a:rPr lang="en-US" sz="1200" dirty="0" smtClean="0">
                <a:latin typeface="Adobe Garamond Pro Bold" panose="02020702060506020403" pitchFamily="18" charset="0"/>
              </a:rPr>
              <a:t>?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What % of sales came from the midmarket segment overall</a:t>
            </a:r>
            <a:r>
              <a:rPr lang="en-US" sz="1200" dirty="0" smtClean="0">
                <a:latin typeface="Adobe Garamond Pro Bold" panose="02020702060506020403" pitchFamily="18" charset="0"/>
              </a:rPr>
              <a:t>?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What was the most profitable order across all products</a:t>
            </a:r>
            <a:r>
              <a:rPr lang="en-US" sz="1200" dirty="0" smtClean="0">
                <a:latin typeface="Adobe Garamond Pro Bold" panose="02020702060506020403" pitchFamily="18" charset="0"/>
              </a:rPr>
              <a:t>?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Did discounts impact profit margin percentage</a:t>
            </a:r>
            <a:r>
              <a:rPr lang="en-US" sz="1200" dirty="0" smtClean="0">
                <a:latin typeface="Adobe Garamond Pro Bold" panose="02020702060506020403" pitchFamily="18" charset="0"/>
              </a:rPr>
              <a:t>?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How did manufacturing prices compare to sale prices by product?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Was profit significantly lower than gross sales for any products</a:t>
            </a:r>
            <a:r>
              <a:rPr lang="en-US" sz="1200" dirty="0" smtClean="0">
                <a:latin typeface="Adobe Garamond Pro Bold" panose="02020702060506020403" pitchFamily="18" charset="0"/>
              </a:rPr>
              <a:t>?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What sales thresholds were met by quarter and year</a:t>
            </a:r>
            <a:r>
              <a:rPr lang="en-US" sz="1200" dirty="0" smtClean="0">
                <a:latin typeface="Adobe Garamond Pro Bold" panose="02020702060506020403" pitchFamily="18" charset="0"/>
              </a:rPr>
              <a:t>?</a:t>
            </a:r>
          </a:p>
          <a:p>
            <a:pPr algn="just"/>
            <a:r>
              <a:rPr lang="en-US" sz="1200" dirty="0">
                <a:latin typeface="Adobe Garamond Pro Bold" panose="02020702060506020403" pitchFamily="18" charset="0"/>
              </a:rPr>
              <a:t>What customer segments and products have emerging growth trends?</a:t>
            </a:r>
          </a:p>
        </p:txBody>
      </p:sp>
    </p:spTree>
    <p:extLst>
      <p:ext uri="{BB962C8B-B14F-4D97-AF65-F5344CB8AC3E}">
        <p14:creationId xmlns:p14="http://schemas.microsoft.com/office/powerpoint/2010/main" val="334861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Pre-Processing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95943"/>
            <a:ext cx="6282558" cy="926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402" y="1695944"/>
            <a:ext cx="2680302" cy="926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2872609"/>
            <a:ext cx="9172903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9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 1-2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742746"/>
            <a:ext cx="6324600" cy="1704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3595031"/>
            <a:ext cx="8353096" cy="195443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354613" y="2213505"/>
            <a:ext cx="2073166" cy="82185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en-US" dirty="0" smtClean="0"/>
              <a:t>Amarilla has the highest average gross sales per unit sold.</a:t>
            </a:r>
          </a:p>
        </p:txBody>
      </p:sp>
    </p:spTree>
    <p:extLst>
      <p:ext uri="{BB962C8B-B14F-4D97-AF65-F5344CB8AC3E}">
        <p14:creationId xmlns:p14="http://schemas.microsoft.com/office/powerpoint/2010/main" val="105654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 3-4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66337" y="3188758"/>
            <a:ext cx="2272864" cy="1225587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/>
              <a:t>Paseo </a:t>
            </a:r>
            <a:r>
              <a:rPr lang="en-US" dirty="0"/>
              <a:t>and Canada combination resulted in the most units </a:t>
            </a:r>
            <a:r>
              <a:rPr lang="en-US" dirty="0" smtClean="0"/>
              <a:t>sold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8" y="1732492"/>
            <a:ext cx="6334125" cy="96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67" y="2765954"/>
            <a:ext cx="5374235" cy="350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1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 5-6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71227" y="2065867"/>
            <a:ext cx="3681249" cy="1225587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September month had the highest profit margin percentage overall across </a:t>
            </a:r>
            <a:r>
              <a:rPr lang="en-US" dirty="0" smtClean="0"/>
              <a:t>products.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17" y="1602846"/>
            <a:ext cx="5255994" cy="2254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17" y="4005426"/>
            <a:ext cx="9101959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 7-11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1728"/>
            <a:ext cx="6471745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957350"/>
            <a:ext cx="6471744" cy="1047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177210"/>
            <a:ext cx="6471745" cy="18241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1671728"/>
            <a:ext cx="4729655" cy="2076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3920288"/>
            <a:ext cx="472965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5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 12-14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2" y="1769934"/>
            <a:ext cx="4725712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1769934"/>
            <a:ext cx="4725713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2" y="4139359"/>
            <a:ext cx="979142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04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944</TotalTime>
  <Words>462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Adobe Garamond Pro Bold</vt:lpstr>
      <vt:lpstr>Adobe Hebrew</vt:lpstr>
      <vt:lpstr>Algerian</vt:lpstr>
      <vt:lpstr>Arial</vt:lpstr>
      <vt:lpstr>Calibri</vt:lpstr>
      <vt:lpstr>Calibri Light</vt:lpstr>
      <vt:lpstr>Celestial</vt:lpstr>
      <vt:lpstr>Company Sales DATA ANALYSIS</vt:lpstr>
      <vt:lpstr>Business Objectives</vt:lpstr>
      <vt:lpstr>Business problems</vt:lpstr>
      <vt:lpstr>Data Pre-Processing</vt:lpstr>
      <vt:lpstr>Questions 1-2</vt:lpstr>
      <vt:lpstr>Questions 3-4</vt:lpstr>
      <vt:lpstr>Questions 5-6</vt:lpstr>
      <vt:lpstr>Questions 7-11</vt:lpstr>
      <vt:lpstr>Questions 12-14</vt:lpstr>
      <vt:lpstr>Question 15</vt:lpstr>
      <vt:lpstr>Questions 16-17</vt:lpstr>
      <vt:lpstr>Questions 18-19</vt:lpstr>
      <vt:lpstr>Questions 20-22</vt:lpstr>
      <vt:lpstr>Additional visualizations pt-1</vt:lpstr>
      <vt:lpstr>Additional visualizations pt-2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DATA ANALYSIS</dc:title>
  <dc:creator>ANIKET</dc:creator>
  <cp:lastModifiedBy>ANIKET</cp:lastModifiedBy>
  <cp:revision>17</cp:revision>
  <dcterms:created xsi:type="dcterms:W3CDTF">2023-11-19T12:45:08Z</dcterms:created>
  <dcterms:modified xsi:type="dcterms:W3CDTF">2023-11-23T15:03:56Z</dcterms:modified>
</cp:coreProperties>
</file>