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Libre Baskerville"/>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tH4wrTfnkh1yHh4oEsVQke2oe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Baskerville-regular.fntdata"/><Relationship Id="rId14" Type="http://schemas.openxmlformats.org/officeDocument/2006/relationships/slide" Target="slides/slide9.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1"/>
          <p:cNvPicPr preferRelativeResize="0"/>
          <p:nvPr/>
        </p:nvPicPr>
        <p:blipFill rotWithShape="1">
          <a:blip r:embed="rId2">
            <a:alphaModFix amt="30000"/>
          </a:blip>
          <a:srcRect b="0" l="0" r="0" t="0"/>
          <a:stretch/>
        </p:blipFill>
        <p:spPr>
          <a:xfrm>
            <a:off x="1" y="-1"/>
            <a:ext cx="9144002" cy="6858001"/>
          </a:xfrm>
          <a:prstGeom prst="rect">
            <a:avLst/>
          </a:prstGeom>
          <a:noFill/>
          <a:ln>
            <a:noFill/>
          </a:ln>
        </p:spPr>
      </p:pic>
      <p:grpSp>
        <p:nvGrpSpPr>
          <p:cNvPr id="54" name="Google Shape;54;p11"/>
          <p:cNvGrpSpPr/>
          <p:nvPr/>
        </p:nvGrpSpPr>
        <p:grpSpPr>
          <a:xfrm>
            <a:off x="1" y="1"/>
            <a:ext cx="1728788" cy="6858001"/>
            <a:chOff x="0" y="0"/>
            <a:chExt cx="2305051" cy="6858001"/>
          </a:xfrm>
        </p:grpSpPr>
        <p:sp>
          <p:nvSpPr>
            <p:cNvPr id="55" name="Google Shape;55;p11"/>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1"/>
          <p:cNvSpPr txBox="1"/>
          <p:nvPr>
            <p:ph type="ctrTitle"/>
          </p:nvPr>
        </p:nvSpPr>
        <p:spPr>
          <a:xfrm>
            <a:off x="1407319" y="1122363"/>
            <a:ext cx="6593681"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1"/>
          <p:cNvSpPr txBox="1"/>
          <p:nvPr>
            <p:ph idx="1" type="subTitle"/>
          </p:nvPr>
        </p:nvSpPr>
        <p:spPr>
          <a:xfrm>
            <a:off x="1407319" y="3602038"/>
            <a:ext cx="6593681"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1"/>
          <p:cNvSpPr txBox="1"/>
          <p:nvPr>
            <p:ph idx="10" type="dt"/>
          </p:nvPr>
        </p:nvSpPr>
        <p:spPr>
          <a:xfrm>
            <a:off x="5308133" y="5410202"/>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1407318" y="5410202"/>
            <a:ext cx="38436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7422684" y="5410200"/>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0"/>
          <p:cNvSpPr txBox="1"/>
          <p:nvPr>
            <p:ph type="title"/>
          </p:nvPr>
        </p:nvSpPr>
        <p:spPr>
          <a:xfrm>
            <a:off x="856058" y="4304665"/>
            <a:ext cx="7434266"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0"/>
          <p:cNvSpPr/>
          <p:nvPr>
            <p:ph idx="2" type="pic"/>
          </p:nvPr>
        </p:nvSpPr>
        <p:spPr>
          <a:xfrm>
            <a:off x="856058" y="606426"/>
            <a:ext cx="7434266"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20"/>
          <p:cNvSpPr txBox="1"/>
          <p:nvPr>
            <p:ph idx="1" type="body"/>
          </p:nvPr>
        </p:nvSpPr>
        <p:spPr>
          <a:xfrm>
            <a:off x="856024" y="5124020"/>
            <a:ext cx="7433144"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0"/>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0"/>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0"/>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1"/>
          <p:cNvSpPr txBox="1"/>
          <p:nvPr>
            <p:ph type="title"/>
          </p:nvPr>
        </p:nvSpPr>
        <p:spPr>
          <a:xfrm>
            <a:off x="856093" y="609600"/>
            <a:ext cx="7429466"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1"/>
          <p:cNvSpPr txBox="1"/>
          <p:nvPr>
            <p:ph idx="1" type="body"/>
          </p:nvPr>
        </p:nvSpPr>
        <p:spPr>
          <a:xfrm>
            <a:off x="856058" y="4419600"/>
            <a:ext cx="7428344"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1"/>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1"/>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1"/>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2"/>
          <p:cNvSpPr txBox="1"/>
          <p:nvPr>
            <p:ph type="title"/>
          </p:nvPr>
        </p:nvSpPr>
        <p:spPr>
          <a:xfrm>
            <a:off x="1084659" y="609600"/>
            <a:ext cx="6977064"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2"/>
          <p:cNvSpPr txBox="1"/>
          <p:nvPr>
            <p:ph idx="1" type="body"/>
          </p:nvPr>
        </p:nvSpPr>
        <p:spPr>
          <a:xfrm>
            <a:off x="1290484" y="3365557"/>
            <a:ext cx="6564224"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2"/>
          <p:cNvSpPr txBox="1"/>
          <p:nvPr>
            <p:ph idx="2" type="body"/>
          </p:nvPr>
        </p:nvSpPr>
        <p:spPr>
          <a:xfrm>
            <a:off x="856058" y="4309919"/>
            <a:ext cx="74295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2"/>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2"/>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2"/>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2"/>
          <p:cNvSpPr txBox="1"/>
          <p:nvPr/>
        </p:nvSpPr>
        <p:spPr>
          <a:xfrm>
            <a:off x="677634" y="732394"/>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22"/>
          <p:cNvSpPr txBox="1"/>
          <p:nvPr/>
        </p:nvSpPr>
        <p:spPr>
          <a:xfrm>
            <a:off x="7903028" y="2764972"/>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3"/>
          <p:cNvSpPr txBox="1"/>
          <p:nvPr>
            <p:ph type="title"/>
          </p:nvPr>
        </p:nvSpPr>
        <p:spPr>
          <a:xfrm>
            <a:off x="856058" y="2134042"/>
            <a:ext cx="74295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3"/>
          <p:cNvSpPr txBox="1"/>
          <p:nvPr>
            <p:ph idx="1" type="body"/>
          </p:nvPr>
        </p:nvSpPr>
        <p:spPr>
          <a:xfrm>
            <a:off x="856023" y="4657655"/>
            <a:ext cx="7428379"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3"/>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3"/>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3"/>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4"/>
          <p:cNvSpPr txBox="1"/>
          <p:nvPr>
            <p:ph type="title"/>
          </p:nvPr>
        </p:nvSpPr>
        <p:spPr>
          <a:xfrm>
            <a:off x="856060" y="609600"/>
            <a:ext cx="74294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4"/>
          <p:cNvSpPr txBox="1"/>
          <p:nvPr>
            <p:ph idx="1" type="body"/>
          </p:nvPr>
        </p:nvSpPr>
        <p:spPr>
          <a:xfrm>
            <a:off x="856058" y="2674463"/>
            <a:ext cx="2397674"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4"/>
          <p:cNvSpPr txBox="1"/>
          <p:nvPr>
            <p:ph idx="2" type="body"/>
          </p:nvPr>
        </p:nvSpPr>
        <p:spPr>
          <a:xfrm>
            <a:off x="845939" y="3360263"/>
            <a:ext cx="2406551"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4"/>
          <p:cNvSpPr txBox="1"/>
          <p:nvPr>
            <p:ph idx="3" type="body"/>
          </p:nvPr>
        </p:nvSpPr>
        <p:spPr>
          <a:xfrm>
            <a:off x="3386075" y="2677635"/>
            <a:ext cx="238828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4"/>
          <p:cNvSpPr txBox="1"/>
          <p:nvPr>
            <p:ph idx="4" type="body"/>
          </p:nvPr>
        </p:nvSpPr>
        <p:spPr>
          <a:xfrm>
            <a:off x="3378160" y="3363435"/>
            <a:ext cx="2396873"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4"/>
          <p:cNvSpPr txBox="1"/>
          <p:nvPr>
            <p:ph idx="5" type="body"/>
          </p:nvPr>
        </p:nvSpPr>
        <p:spPr>
          <a:xfrm>
            <a:off x="5889332" y="2674463"/>
            <a:ext cx="2396226"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4"/>
          <p:cNvSpPr txBox="1"/>
          <p:nvPr>
            <p:ph idx="6" type="body"/>
          </p:nvPr>
        </p:nvSpPr>
        <p:spPr>
          <a:xfrm>
            <a:off x="5889332" y="3360263"/>
            <a:ext cx="2396226"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4"/>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4"/>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5"/>
          <p:cNvSpPr txBox="1"/>
          <p:nvPr>
            <p:ph type="title"/>
          </p:nvPr>
        </p:nvSpPr>
        <p:spPr>
          <a:xfrm>
            <a:off x="856059" y="609600"/>
            <a:ext cx="74294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5"/>
          <p:cNvSpPr txBox="1"/>
          <p:nvPr>
            <p:ph idx="1" type="body"/>
          </p:nvPr>
        </p:nvSpPr>
        <p:spPr>
          <a:xfrm>
            <a:off x="856060" y="4404596"/>
            <a:ext cx="239643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5"/>
          <p:cNvSpPr/>
          <p:nvPr>
            <p:ph idx="2" type="pic"/>
          </p:nvPr>
        </p:nvSpPr>
        <p:spPr>
          <a:xfrm>
            <a:off x="856060" y="2666998"/>
            <a:ext cx="239643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25"/>
          <p:cNvSpPr txBox="1"/>
          <p:nvPr>
            <p:ph idx="3" type="body"/>
          </p:nvPr>
        </p:nvSpPr>
        <p:spPr>
          <a:xfrm>
            <a:off x="856060" y="4980859"/>
            <a:ext cx="239643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5"/>
          <p:cNvSpPr txBox="1"/>
          <p:nvPr>
            <p:ph idx="4" type="body"/>
          </p:nvPr>
        </p:nvSpPr>
        <p:spPr>
          <a:xfrm>
            <a:off x="3366790" y="4404596"/>
            <a:ext cx="24003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5"/>
          <p:cNvSpPr/>
          <p:nvPr>
            <p:ph idx="5" type="pic"/>
          </p:nvPr>
        </p:nvSpPr>
        <p:spPr>
          <a:xfrm>
            <a:off x="3366790" y="2666998"/>
            <a:ext cx="2399205"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25"/>
          <p:cNvSpPr txBox="1"/>
          <p:nvPr>
            <p:ph idx="6" type="body"/>
          </p:nvPr>
        </p:nvSpPr>
        <p:spPr>
          <a:xfrm>
            <a:off x="3365695" y="4980857"/>
            <a:ext cx="24003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5"/>
          <p:cNvSpPr txBox="1"/>
          <p:nvPr>
            <p:ph idx="7" type="body"/>
          </p:nvPr>
        </p:nvSpPr>
        <p:spPr>
          <a:xfrm>
            <a:off x="5889426" y="4404595"/>
            <a:ext cx="239305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5"/>
          <p:cNvSpPr/>
          <p:nvPr>
            <p:ph idx="8" type="pic"/>
          </p:nvPr>
        </p:nvSpPr>
        <p:spPr>
          <a:xfrm>
            <a:off x="5889332" y="2666998"/>
            <a:ext cx="2396227"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25"/>
          <p:cNvSpPr txBox="1"/>
          <p:nvPr>
            <p:ph idx="9" type="body"/>
          </p:nvPr>
        </p:nvSpPr>
        <p:spPr>
          <a:xfrm>
            <a:off x="5889332" y="4980855"/>
            <a:ext cx="2396226"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5"/>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5"/>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5"/>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6"/>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6"/>
          <p:cNvSpPr txBox="1"/>
          <p:nvPr>
            <p:ph idx="1" type="body"/>
          </p:nvPr>
        </p:nvSpPr>
        <p:spPr>
          <a:xfrm rot="5400000">
            <a:off x="2799953" y="305595"/>
            <a:ext cx="3541714" cy="74294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6"/>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6"/>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7"/>
          <p:cNvSpPr txBox="1"/>
          <p:nvPr>
            <p:ph type="title"/>
          </p:nvPr>
        </p:nvSpPr>
        <p:spPr>
          <a:xfrm rot="5400000">
            <a:off x="4942880" y="2448522"/>
            <a:ext cx="5181601" cy="150375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7"/>
          <p:cNvSpPr txBox="1"/>
          <p:nvPr>
            <p:ph idx="1" type="body"/>
          </p:nvPr>
        </p:nvSpPr>
        <p:spPr>
          <a:xfrm rot="5400000">
            <a:off x="1170978" y="294679"/>
            <a:ext cx="5181601" cy="5811443"/>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7"/>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7"/>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7"/>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2"/>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2"/>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3"/>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3"/>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14"/>
          <p:cNvSpPr txBox="1"/>
          <p:nvPr>
            <p:ph type="title"/>
          </p:nvPr>
        </p:nvSpPr>
        <p:spPr>
          <a:xfrm>
            <a:off x="856058" y="1419227"/>
            <a:ext cx="74295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4"/>
          <p:cNvSpPr txBox="1"/>
          <p:nvPr>
            <p:ph idx="1" type="body"/>
          </p:nvPr>
        </p:nvSpPr>
        <p:spPr>
          <a:xfrm>
            <a:off x="856058" y="4424362"/>
            <a:ext cx="74295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8" name="Google Shape;128;p14"/>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15"/>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5"/>
          <p:cNvSpPr txBox="1"/>
          <p:nvPr>
            <p:ph idx="1" type="body"/>
          </p:nvPr>
        </p:nvSpPr>
        <p:spPr>
          <a:xfrm>
            <a:off x="856058" y="2249486"/>
            <a:ext cx="3658792"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15"/>
          <p:cNvSpPr txBox="1"/>
          <p:nvPr>
            <p:ph idx="2" type="body"/>
          </p:nvPr>
        </p:nvSpPr>
        <p:spPr>
          <a:xfrm>
            <a:off x="4629151" y="2249486"/>
            <a:ext cx="3656408"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5" name="Google Shape;135;p15"/>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5"/>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16"/>
          <p:cNvSpPr txBox="1"/>
          <p:nvPr>
            <p:ph type="title"/>
          </p:nvPr>
        </p:nvSpPr>
        <p:spPr>
          <a:xfrm>
            <a:off x="856058" y="619127"/>
            <a:ext cx="74295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6"/>
          <p:cNvSpPr txBox="1"/>
          <p:nvPr>
            <p:ph idx="1" type="body"/>
          </p:nvPr>
        </p:nvSpPr>
        <p:spPr>
          <a:xfrm>
            <a:off x="1027515" y="2249486"/>
            <a:ext cx="34873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1" name="Google Shape;141;p16"/>
          <p:cNvSpPr txBox="1"/>
          <p:nvPr>
            <p:ph idx="2" type="body"/>
          </p:nvPr>
        </p:nvSpPr>
        <p:spPr>
          <a:xfrm>
            <a:off x="856058" y="3073398"/>
            <a:ext cx="3658793"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2" name="Google Shape;142;p16"/>
          <p:cNvSpPr txBox="1"/>
          <p:nvPr>
            <p:ph idx="3" type="body"/>
          </p:nvPr>
        </p:nvSpPr>
        <p:spPr>
          <a:xfrm>
            <a:off x="4800606" y="2249485"/>
            <a:ext cx="348495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3" name="Google Shape;143;p16"/>
          <p:cNvSpPr txBox="1"/>
          <p:nvPr>
            <p:ph idx="4" type="body"/>
          </p:nvPr>
        </p:nvSpPr>
        <p:spPr>
          <a:xfrm>
            <a:off x="4629150" y="3073398"/>
            <a:ext cx="3656408"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16"/>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6"/>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7"/>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860029" y="609601"/>
            <a:ext cx="2892028"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8"/>
          <p:cNvSpPr txBox="1"/>
          <p:nvPr>
            <p:ph idx="1" type="body"/>
          </p:nvPr>
        </p:nvSpPr>
        <p:spPr>
          <a:xfrm>
            <a:off x="3867150" y="592666"/>
            <a:ext cx="4418407"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8"/>
          <p:cNvSpPr txBox="1"/>
          <p:nvPr>
            <p:ph idx="2" type="body"/>
          </p:nvPr>
        </p:nvSpPr>
        <p:spPr>
          <a:xfrm>
            <a:off x="860029" y="2249486"/>
            <a:ext cx="2892028"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8"/>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8"/>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8"/>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9"/>
          <p:cNvSpPr txBox="1"/>
          <p:nvPr>
            <p:ph type="title"/>
          </p:nvPr>
        </p:nvSpPr>
        <p:spPr>
          <a:xfrm>
            <a:off x="856060" y="609600"/>
            <a:ext cx="4450881"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9"/>
          <p:cNvSpPr/>
          <p:nvPr>
            <p:ph idx="2" type="pic"/>
          </p:nvPr>
        </p:nvSpPr>
        <p:spPr>
          <a:xfrm>
            <a:off x="5535541" y="609602"/>
            <a:ext cx="2750018"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9"/>
          <p:cNvSpPr txBox="1"/>
          <p:nvPr>
            <p:ph idx="1" type="body"/>
          </p:nvPr>
        </p:nvSpPr>
        <p:spPr>
          <a:xfrm>
            <a:off x="856058" y="2249486"/>
            <a:ext cx="4450883"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9"/>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9"/>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9"/>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0"/>
          <p:cNvPicPr preferRelativeResize="0"/>
          <p:nvPr/>
        </p:nvPicPr>
        <p:blipFill rotWithShape="1">
          <a:blip r:embed="rId2">
            <a:alphaModFix amt="30000"/>
          </a:blip>
          <a:srcRect b="0" l="0" r="0" t="0"/>
          <a:stretch/>
        </p:blipFill>
        <p:spPr>
          <a:xfrm>
            <a:off x="1" y="-1"/>
            <a:ext cx="9144002" cy="6858001"/>
          </a:xfrm>
          <a:prstGeom prst="rect">
            <a:avLst/>
          </a:prstGeom>
          <a:noFill/>
          <a:ln>
            <a:noFill/>
          </a:ln>
        </p:spPr>
      </p:pic>
      <p:grpSp>
        <p:nvGrpSpPr>
          <p:cNvPr id="7" name="Google Shape;7;p10"/>
          <p:cNvGrpSpPr/>
          <p:nvPr/>
        </p:nvGrpSpPr>
        <p:grpSpPr>
          <a:xfrm>
            <a:off x="-10716" y="1"/>
            <a:ext cx="9040416"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0"/>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0"/>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0"/>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0"/>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0"/>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0"/>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0"/>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0"/>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0"/>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0"/>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0"/>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0"/>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0"/>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0"/>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0"/>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0"/>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0"/>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0"/>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0"/>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0"/>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0"/>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0"/>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0"/>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0"/>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0"/>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0"/>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0"/>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0"/>
          <p:cNvSpPr txBox="1"/>
          <p:nvPr>
            <p:ph idx="10" type="dt"/>
          </p:nvPr>
        </p:nvSpPr>
        <p:spPr>
          <a:xfrm>
            <a:off x="5592691" y="5883277"/>
            <a:ext cx="20574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0"/>
          <p:cNvSpPr txBox="1"/>
          <p:nvPr>
            <p:ph idx="11" type="ftr"/>
          </p:nvPr>
        </p:nvSpPr>
        <p:spPr>
          <a:xfrm>
            <a:off x="856059" y="5883276"/>
            <a:ext cx="467948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0"/>
          <p:cNvSpPr txBox="1"/>
          <p:nvPr>
            <p:ph idx="12" type="sldNum"/>
          </p:nvPr>
        </p:nvSpPr>
        <p:spPr>
          <a:xfrm>
            <a:off x="7707241" y="5883275"/>
            <a:ext cx="5783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8.jpg"/><Relationship Id="rId7" Type="http://schemas.openxmlformats.org/officeDocument/2006/relationships/image" Target="../media/image4.jp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914400" y="2667000"/>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lgerian"/>
              <a:buNone/>
            </a:pPr>
            <a:r>
              <a:rPr lang="en-US" sz="4800">
                <a:latin typeface="Algerian"/>
                <a:ea typeface="Algerian"/>
                <a:cs typeface="Algerian"/>
                <a:sym typeface="Algerian"/>
              </a:rPr>
              <a:t>GESTURE CONTROLLED ROBOT</a:t>
            </a:r>
            <a:endParaRPr sz="4800">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
          <p:cNvSpPr txBox="1"/>
          <p:nvPr>
            <p:ph type="title"/>
          </p:nvPr>
        </p:nvSpPr>
        <p:spPr>
          <a:xfrm>
            <a:off x="838200" y="304800"/>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lgerian"/>
              <a:buNone/>
            </a:pPr>
            <a:r>
              <a:rPr i="1" lang="en-US" sz="3200" u="sng">
                <a:latin typeface="Algerian"/>
                <a:ea typeface="Algerian"/>
                <a:cs typeface="Algerian"/>
                <a:sym typeface="Algerian"/>
              </a:rPr>
              <a:t>PROJ</a:t>
            </a:r>
            <a:r>
              <a:rPr i="1" lang="en-US" sz="4400" u="sng">
                <a:latin typeface="Algerian"/>
                <a:ea typeface="Algerian"/>
                <a:cs typeface="Algerian"/>
                <a:sym typeface="Algerian"/>
              </a:rPr>
              <a:t>EE</a:t>
            </a:r>
            <a:r>
              <a:rPr i="1" lang="en-US" sz="3200" u="sng">
                <a:latin typeface="Algerian"/>
                <a:ea typeface="Algerian"/>
                <a:cs typeface="Algerian"/>
                <a:sym typeface="Algerian"/>
              </a:rPr>
              <a:t>CTION</a:t>
            </a:r>
            <a:r>
              <a:rPr lang="en-US" sz="4400" u="sng">
                <a:latin typeface="Algerian"/>
                <a:ea typeface="Algerian"/>
                <a:cs typeface="Algerian"/>
                <a:sym typeface="Algerian"/>
              </a:rPr>
              <a:t>’19</a:t>
            </a:r>
            <a:endParaRPr u="sng">
              <a:latin typeface="Algerian"/>
              <a:ea typeface="Algerian"/>
              <a:cs typeface="Algerian"/>
              <a:sym typeface="Algerian"/>
            </a:endParaRPr>
          </a:p>
        </p:txBody>
      </p:sp>
      <p:sp>
        <p:nvSpPr>
          <p:cNvPr id="240" name="Google Shape;240;p2"/>
          <p:cNvSpPr txBox="1"/>
          <p:nvPr>
            <p:ph idx="1" type="body"/>
          </p:nvPr>
        </p:nvSpPr>
        <p:spPr>
          <a:xfrm>
            <a:off x="856060" y="2249487"/>
            <a:ext cx="7429499" cy="354171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ctr">
              <a:lnSpc>
                <a:spcPct val="120000"/>
              </a:lnSpc>
              <a:spcBef>
                <a:spcPts val="0"/>
              </a:spcBef>
              <a:spcAft>
                <a:spcPts val="0"/>
              </a:spcAft>
              <a:buClr>
                <a:schemeClr val="lt1"/>
              </a:buClr>
              <a:buSzPct val="125000"/>
              <a:buNone/>
            </a:pPr>
            <a:r>
              <a:rPr b="1" i="1" lang="en-US" sz="2800">
                <a:latin typeface="Libre Baskerville"/>
                <a:ea typeface="Libre Baskerville"/>
                <a:cs typeface="Libre Baskerville"/>
                <a:sym typeface="Libre Baskerville"/>
              </a:rPr>
              <a:t>PROJECT GROUP 4</a:t>
            </a:r>
            <a:endParaRPr/>
          </a:p>
          <a:p>
            <a:pPr indent="-228600" lvl="0" marL="228600" rtl="0" algn="ctr">
              <a:lnSpc>
                <a:spcPct val="120000"/>
              </a:lnSpc>
              <a:spcBef>
                <a:spcPts val="1000"/>
              </a:spcBef>
              <a:spcAft>
                <a:spcPts val="0"/>
              </a:spcAft>
              <a:buClr>
                <a:schemeClr val="lt1"/>
              </a:buClr>
              <a:buSzPct val="125000"/>
              <a:buNone/>
            </a:pPr>
            <a:r>
              <a:t/>
            </a:r>
            <a:endParaRPr/>
          </a:p>
          <a:p>
            <a:pPr indent="-228600" lvl="0" marL="228600" rtl="0" algn="ctr">
              <a:lnSpc>
                <a:spcPct val="120000"/>
              </a:lnSpc>
              <a:spcBef>
                <a:spcPts val="1000"/>
              </a:spcBef>
              <a:spcAft>
                <a:spcPts val="0"/>
              </a:spcAft>
              <a:buClr>
                <a:schemeClr val="lt1"/>
              </a:buClr>
              <a:buSzPct val="125000"/>
              <a:buNone/>
            </a:pPr>
            <a:r>
              <a:t/>
            </a:r>
            <a:endParaRPr>
              <a:latin typeface="Libre Baskerville"/>
              <a:ea typeface="Libre Baskerville"/>
              <a:cs typeface="Libre Baskerville"/>
              <a:sym typeface="Libre Baskerville"/>
            </a:endParaRPr>
          </a:p>
          <a:p>
            <a:pPr indent="-228600" lvl="0" marL="228600" rtl="0" algn="ctr">
              <a:lnSpc>
                <a:spcPct val="120000"/>
              </a:lnSpc>
              <a:spcBef>
                <a:spcPts val="1000"/>
              </a:spcBef>
              <a:spcAft>
                <a:spcPts val="0"/>
              </a:spcAft>
              <a:buClr>
                <a:schemeClr val="lt1"/>
              </a:buClr>
              <a:buSzPct val="125000"/>
              <a:buNone/>
            </a:pPr>
            <a:r>
              <a:rPr lang="en-US">
                <a:latin typeface="Libre Baskerville"/>
                <a:ea typeface="Libre Baskerville"/>
                <a:cs typeface="Libre Baskerville"/>
                <a:sym typeface="Libre Baskerville"/>
              </a:rPr>
              <a:t>SHUVAM MITRA</a:t>
            </a:r>
            <a:endParaRPr/>
          </a:p>
          <a:p>
            <a:pPr indent="-228600" lvl="0" marL="228600" rtl="0" algn="ctr">
              <a:lnSpc>
                <a:spcPct val="120000"/>
              </a:lnSpc>
              <a:spcBef>
                <a:spcPts val="1000"/>
              </a:spcBef>
              <a:spcAft>
                <a:spcPts val="0"/>
              </a:spcAft>
              <a:buClr>
                <a:schemeClr val="lt1"/>
              </a:buClr>
              <a:buSzPct val="125000"/>
              <a:buNone/>
            </a:pPr>
            <a:r>
              <a:rPr lang="en-US">
                <a:latin typeface="Libre Baskerville"/>
                <a:ea typeface="Libre Baskerville"/>
                <a:cs typeface="Libre Baskerville"/>
                <a:sym typeface="Libre Baskerville"/>
              </a:rPr>
              <a:t>ANIKET DAS</a:t>
            </a:r>
            <a:endParaRPr/>
          </a:p>
          <a:p>
            <a:pPr indent="-228600" lvl="0" marL="228600" rtl="0" algn="ctr">
              <a:lnSpc>
                <a:spcPct val="120000"/>
              </a:lnSpc>
              <a:spcBef>
                <a:spcPts val="1000"/>
              </a:spcBef>
              <a:spcAft>
                <a:spcPts val="0"/>
              </a:spcAft>
              <a:buClr>
                <a:schemeClr val="lt1"/>
              </a:buClr>
              <a:buSzPct val="125000"/>
              <a:buNone/>
            </a:pPr>
            <a:r>
              <a:rPr lang="en-US">
                <a:latin typeface="Libre Baskerville"/>
                <a:ea typeface="Libre Baskerville"/>
                <a:cs typeface="Libre Baskerville"/>
                <a:sym typeface="Libre Baskerville"/>
              </a:rPr>
              <a:t>ANIRBAN BASAK</a:t>
            </a:r>
            <a:endParaRPr/>
          </a:p>
          <a:p>
            <a:pPr indent="-228600" lvl="0" marL="228600" rtl="0" algn="ctr">
              <a:lnSpc>
                <a:spcPct val="120000"/>
              </a:lnSpc>
              <a:spcBef>
                <a:spcPts val="1000"/>
              </a:spcBef>
              <a:spcAft>
                <a:spcPts val="0"/>
              </a:spcAft>
              <a:buClr>
                <a:schemeClr val="lt1"/>
              </a:buClr>
              <a:buSzPct val="125000"/>
              <a:buNone/>
            </a:pPr>
            <a:r>
              <a:rPr lang="en-US">
                <a:latin typeface="Libre Baskerville"/>
                <a:ea typeface="Libre Baskerville"/>
                <a:cs typeface="Libre Baskerville"/>
                <a:sym typeface="Libre Baskerville"/>
              </a:rPr>
              <a:t>RUDRA BOSE</a:t>
            </a:r>
            <a:endParaRPr>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type="title"/>
          </p:nvPr>
        </p:nvSpPr>
        <p:spPr>
          <a:xfrm>
            <a:off x="762000" y="228600"/>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CONTENTS…</a:t>
            </a:r>
            <a:endParaRPr u="sng">
              <a:latin typeface="Algerian"/>
              <a:ea typeface="Algerian"/>
              <a:cs typeface="Algerian"/>
              <a:sym typeface="Algerian"/>
            </a:endParaRPr>
          </a:p>
        </p:txBody>
      </p:sp>
      <p:sp>
        <p:nvSpPr>
          <p:cNvPr id="246" name="Google Shape;246;p3"/>
          <p:cNvSpPr txBox="1"/>
          <p:nvPr>
            <p:ph idx="1" type="body"/>
          </p:nvPr>
        </p:nvSpPr>
        <p:spPr>
          <a:xfrm>
            <a:off x="457200" y="18288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What is a GESTURE CONTROLED BOT?</a:t>
            </a:r>
            <a:endParaRPr/>
          </a:p>
          <a:p>
            <a:pPr indent="-228600" lvl="0" marL="228600" rtl="0" algn="l">
              <a:lnSpc>
                <a:spcPct val="120000"/>
              </a:lnSpc>
              <a:spcBef>
                <a:spcPts val="100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Components used</a:t>
            </a:r>
            <a:endParaRPr/>
          </a:p>
          <a:p>
            <a:pPr indent="-228600" lvl="0" marL="228600" rtl="0" algn="l">
              <a:lnSpc>
                <a:spcPct val="120000"/>
              </a:lnSpc>
              <a:spcBef>
                <a:spcPts val="100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Transmitter Circuit Diagram</a:t>
            </a:r>
            <a:endParaRPr/>
          </a:p>
          <a:p>
            <a:pPr indent="-228600" lvl="0" marL="228600" rtl="0" algn="l">
              <a:lnSpc>
                <a:spcPct val="120000"/>
              </a:lnSpc>
              <a:spcBef>
                <a:spcPts val="100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Receiver Circuit Diagram</a:t>
            </a:r>
            <a:endParaRPr>
              <a:latin typeface="Libre Baskerville"/>
              <a:ea typeface="Libre Baskerville"/>
              <a:cs typeface="Libre Baskerville"/>
              <a:sym typeface="Libre Baskerville"/>
            </a:endParaRPr>
          </a:p>
          <a:p>
            <a:pPr indent="-228600" lvl="0" marL="228600" rtl="0" algn="l">
              <a:lnSpc>
                <a:spcPct val="120000"/>
              </a:lnSpc>
              <a:spcBef>
                <a:spcPts val="100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Working System of the Bot</a:t>
            </a:r>
            <a:endParaRPr/>
          </a:p>
          <a:p>
            <a:pPr indent="-228600" lvl="0" marL="228600" rtl="0" algn="l">
              <a:lnSpc>
                <a:spcPct val="120000"/>
              </a:lnSpc>
              <a:spcBef>
                <a:spcPts val="1000"/>
              </a:spcBef>
              <a:spcAft>
                <a:spcPts val="0"/>
              </a:spcAft>
              <a:buClr>
                <a:schemeClr val="lt1"/>
              </a:buClr>
              <a:buSzPts val="3000"/>
              <a:buFont typeface="Noto Sans Symbols"/>
              <a:buChar char="▪"/>
            </a:pPr>
            <a:r>
              <a:rPr lang="en-US">
                <a:latin typeface="Libre Baskerville"/>
                <a:ea typeface="Libre Baskerville"/>
                <a:cs typeface="Libre Baskerville"/>
                <a:sym typeface="Libre Baskerville"/>
              </a:rPr>
              <a:t>Application Field of the Bot </a:t>
            </a:r>
            <a:endParaRPr/>
          </a:p>
          <a:p>
            <a:pPr indent="-228600" lvl="0" marL="228600" rtl="0" algn="l">
              <a:lnSpc>
                <a:spcPct val="120000"/>
              </a:lnSpc>
              <a:spcBef>
                <a:spcPts val="1000"/>
              </a:spcBef>
              <a:spcAft>
                <a:spcPts val="0"/>
              </a:spcAft>
              <a:buClr>
                <a:schemeClr val="lt1"/>
              </a:buClr>
              <a:buSzPts val="3000"/>
              <a:buNone/>
            </a:pPr>
            <a:r>
              <a:t/>
            </a:r>
            <a:endParaRPr>
              <a:latin typeface="Libre Baskerville"/>
              <a:ea typeface="Libre Baskerville"/>
              <a:cs typeface="Libre Baskerville"/>
              <a:sym typeface="Libre Baskerville"/>
            </a:endParaRPr>
          </a:p>
          <a:p>
            <a:pPr indent="-38100" lvl="0" marL="228600" rtl="0" algn="l">
              <a:lnSpc>
                <a:spcPct val="120000"/>
              </a:lnSpc>
              <a:spcBef>
                <a:spcPts val="1000"/>
              </a:spcBef>
              <a:spcAft>
                <a:spcPts val="0"/>
              </a:spcAft>
              <a:buClr>
                <a:schemeClr val="lt1"/>
              </a:buClr>
              <a:buSzPts val="3000"/>
              <a:buFont typeface="Noto Sans Symbols"/>
              <a:buNone/>
            </a:pPr>
            <a:r>
              <a:t/>
            </a:r>
            <a:endParaRPr>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GESTURE RECOGNITION ROBOT</a:t>
            </a:r>
            <a:endParaRPr u="sng">
              <a:latin typeface="Algerian"/>
              <a:ea typeface="Algerian"/>
              <a:cs typeface="Algerian"/>
              <a:sym typeface="Algerian"/>
            </a:endParaRPr>
          </a:p>
        </p:txBody>
      </p:sp>
      <p:sp>
        <p:nvSpPr>
          <p:cNvPr id="252" name="Google Shape;252;p4"/>
          <p:cNvSpPr txBox="1"/>
          <p:nvPr>
            <p:ph idx="1" type="body"/>
          </p:nvPr>
        </p:nvSpPr>
        <p:spPr>
          <a:xfrm>
            <a:off x="838200" y="2819400"/>
            <a:ext cx="74294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None/>
            </a:pPr>
            <a:r>
              <a:rPr lang="en-US">
                <a:latin typeface="Libre Baskerville"/>
                <a:ea typeface="Libre Baskerville"/>
                <a:cs typeface="Libre Baskerville"/>
                <a:sym typeface="Libre Baskerville"/>
              </a:rPr>
              <a:t>An advance way of controlling wireless bot with hand gestures. </a:t>
            </a:r>
            <a:endParaRPr/>
          </a:p>
          <a:p>
            <a:pPr indent="-228600" lvl="0" marL="228600" rtl="0" algn="l">
              <a:lnSpc>
                <a:spcPct val="120000"/>
              </a:lnSpc>
              <a:spcBef>
                <a:spcPts val="1000"/>
              </a:spcBef>
              <a:spcAft>
                <a:spcPts val="0"/>
              </a:spcAft>
              <a:buClr>
                <a:schemeClr val="lt1"/>
              </a:buClr>
              <a:buSzPts val="3000"/>
              <a:buNone/>
            </a:pPr>
            <a:r>
              <a:rPr lang="en-US">
                <a:latin typeface="Libre Baskerville"/>
                <a:ea typeface="Libre Baskerville"/>
                <a:cs typeface="Libre Baskerville"/>
                <a:sym typeface="Libre Baskerville"/>
              </a:rPr>
              <a:t>A user friendly way to control wireless gadgets and also an innovative way to control robotic appliances.</a:t>
            </a:r>
            <a:endParaRPr/>
          </a:p>
          <a:p>
            <a:pPr indent="-228600" lvl="0" marL="228600" rtl="0" algn="l">
              <a:lnSpc>
                <a:spcPct val="120000"/>
              </a:lnSpc>
              <a:spcBef>
                <a:spcPts val="1000"/>
              </a:spcBef>
              <a:spcAft>
                <a:spcPts val="0"/>
              </a:spcAft>
              <a:buClr>
                <a:schemeClr val="lt1"/>
              </a:buClr>
              <a:buSzPts val="3000"/>
              <a:buNone/>
            </a:pPr>
            <a:r>
              <a:t/>
            </a:r>
            <a:endParaRPr>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
          <p:cNvSpPr txBox="1"/>
          <p:nvPr>
            <p:ph type="title"/>
          </p:nvPr>
        </p:nvSpPr>
        <p:spPr>
          <a:xfrm>
            <a:off x="838200" y="0"/>
            <a:ext cx="7429499"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COMPONENTS USED</a:t>
            </a:r>
            <a:endParaRPr u="sng">
              <a:latin typeface="Algerian"/>
              <a:ea typeface="Algerian"/>
              <a:cs typeface="Algerian"/>
              <a:sym typeface="Algerian"/>
            </a:endParaRPr>
          </a:p>
        </p:txBody>
      </p:sp>
      <p:sp>
        <p:nvSpPr>
          <p:cNvPr id="258" name="Google Shape;258;p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20000"/>
              </a:lnSpc>
              <a:spcBef>
                <a:spcPts val="0"/>
              </a:spcBef>
              <a:spcAft>
                <a:spcPts val="0"/>
              </a:spcAft>
              <a:buClr>
                <a:schemeClr val="lt1"/>
              </a:buClr>
              <a:buSzPct val="125000"/>
              <a:buFont typeface="Noto Sans Symbols"/>
              <a:buChar char="⮚"/>
            </a:pPr>
            <a:r>
              <a:rPr lang="en-US" sz="8000"/>
              <a:t> Arduino UNO/NANO</a:t>
            </a:r>
            <a:endParaRPr/>
          </a:p>
          <a:p>
            <a:pPr indent="-180975" lvl="0" marL="228600" rtl="0" algn="l">
              <a:lnSpc>
                <a:spcPct val="120000"/>
              </a:lnSpc>
              <a:spcBef>
                <a:spcPts val="1000"/>
              </a:spcBef>
              <a:spcAft>
                <a:spcPts val="0"/>
              </a:spcAft>
              <a:buClr>
                <a:schemeClr val="lt1"/>
              </a:buClr>
              <a:buSzPct val="125000"/>
              <a:buFont typeface="Noto Sans Symbols"/>
              <a:buNone/>
            </a:pPr>
            <a:r>
              <a:t/>
            </a:r>
            <a:endParaRPr/>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Font typeface="Noto Sans Symbols"/>
              <a:buChar char="⮚"/>
            </a:pPr>
            <a:r>
              <a:rPr lang="en-US" sz="8000"/>
              <a:t> RF434 MHz Module</a:t>
            </a:r>
            <a:endParaRPr/>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Font typeface="Noto Sans Symbols"/>
              <a:buChar char="⮚"/>
            </a:pPr>
            <a:r>
              <a:rPr lang="en-US" sz="8000"/>
              <a:t> ADXL335 (Accelerometer)</a:t>
            </a:r>
            <a:endParaRPr sz="8000"/>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Font typeface="Noto Sans Symbols"/>
              <a:buChar char="⮚"/>
            </a:pPr>
            <a:r>
              <a:rPr lang="en-US" sz="8000"/>
              <a:t>  HT12E\HT12D Module</a:t>
            </a:r>
            <a:endParaRPr/>
          </a:p>
          <a:p>
            <a:pPr indent="-180975" lvl="0" marL="228600" rtl="0" algn="l">
              <a:lnSpc>
                <a:spcPct val="120000"/>
              </a:lnSpc>
              <a:spcBef>
                <a:spcPts val="1000"/>
              </a:spcBef>
              <a:spcAft>
                <a:spcPts val="0"/>
              </a:spcAft>
              <a:buClr>
                <a:schemeClr val="lt1"/>
              </a:buClr>
              <a:buSzPct val="125000"/>
              <a:buFont typeface="Noto Sans Symbols"/>
              <a:buNone/>
            </a:pPr>
            <a:r>
              <a:t/>
            </a:r>
            <a:endParaRPr/>
          </a:p>
          <a:p>
            <a:pPr indent="-180975"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Font typeface="Noto Sans Symbols"/>
              <a:buChar char="⮚"/>
            </a:pPr>
            <a:r>
              <a:rPr lang="en-US" sz="8000"/>
              <a:t>  L298N Motor Driver</a:t>
            </a:r>
            <a:endParaRPr/>
          </a:p>
          <a:p>
            <a:pPr indent="-228600"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None/>
            </a:pPr>
            <a:r>
              <a:t/>
            </a:r>
            <a:endParaRPr/>
          </a:p>
          <a:p>
            <a:pPr indent="-180975" lvl="0" marL="228600" rtl="0" algn="l">
              <a:lnSpc>
                <a:spcPct val="120000"/>
              </a:lnSpc>
              <a:spcBef>
                <a:spcPts val="1000"/>
              </a:spcBef>
              <a:spcAft>
                <a:spcPts val="0"/>
              </a:spcAft>
              <a:buClr>
                <a:schemeClr val="lt1"/>
              </a:buClr>
              <a:buSzPct val="125000"/>
              <a:buNone/>
            </a:pPr>
            <a:r>
              <a:t/>
            </a:r>
            <a:endParaRPr/>
          </a:p>
          <a:p>
            <a:pPr indent="-228600" lvl="0" marL="228600" rtl="0" algn="l">
              <a:lnSpc>
                <a:spcPct val="120000"/>
              </a:lnSpc>
              <a:spcBef>
                <a:spcPts val="1000"/>
              </a:spcBef>
              <a:spcAft>
                <a:spcPts val="0"/>
              </a:spcAft>
              <a:buClr>
                <a:schemeClr val="lt1"/>
              </a:buClr>
              <a:buSzPct val="125000"/>
              <a:buFont typeface="Noto Sans Symbols"/>
              <a:buChar char="⮚"/>
            </a:pPr>
            <a:r>
              <a:rPr lang="en-US" sz="8000"/>
              <a:t>   Bot chassis and Wheels,</a:t>
            </a:r>
            <a:endParaRPr/>
          </a:p>
          <a:p>
            <a:pPr indent="-228600" lvl="0" marL="228600" rtl="0" algn="l">
              <a:lnSpc>
                <a:spcPct val="120000"/>
              </a:lnSpc>
              <a:spcBef>
                <a:spcPts val="1000"/>
              </a:spcBef>
              <a:spcAft>
                <a:spcPts val="0"/>
              </a:spcAft>
              <a:buClr>
                <a:schemeClr val="lt1"/>
              </a:buClr>
              <a:buSzPct val="125000"/>
              <a:buNone/>
            </a:pPr>
            <a:r>
              <a:rPr lang="en-US" sz="8000"/>
              <a:t>	   9V Battery, Jumper Wire etc</a:t>
            </a:r>
            <a:endParaRPr/>
          </a:p>
          <a:p>
            <a:pPr indent="-228600" lvl="0" marL="228600" rtl="0" algn="l">
              <a:lnSpc>
                <a:spcPct val="120000"/>
              </a:lnSpc>
              <a:spcBef>
                <a:spcPts val="1000"/>
              </a:spcBef>
              <a:spcAft>
                <a:spcPts val="0"/>
              </a:spcAft>
              <a:buClr>
                <a:schemeClr val="lt1"/>
              </a:buClr>
              <a:buSzPct val="125000"/>
              <a:buNone/>
            </a:pPr>
            <a:r>
              <a:t/>
            </a:r>
            <a:endParaRPr/>
          </a:p>
          <a:p>
            <a:pPr indent="-180975" lvl="0" marL="228600" rtl="0" algn="l">
              <a:lnSpc>
                <a:spcPct val="120000"/>
              </a:lnSpc>
              <a:spcBef>
                <a:spcPts val="1000"/>
              </a:spcBef>
              <a:spcAft>
                <a:spcPts val="0"/>
              </a:spcAft>
              <a:buClr>
                <a:schemeClr val="lt1"/>
              </a:buClr>
              <a:buSzPct val="125000"/>
              <a:buNone/>
            </a:pPr>
            <a:r>
              <a:t/>
            </a:r>
            <a:endParaRPr/>
          </a:p>
        </p:txBody>
      </p:sp>
      <p:pic>
        <p:nvPicPr>
          <p:cNvPr descr="C-400-DEV-A000046-a.jpg" id="259" name="Google Shape;259;p5"/>
          <p:cNvPicPr preferRelativeResize="0"/>
          <p:nvPr/>
        </p:nvPicPr>
        <p:blipFill rotWithShape="1">
          <a:blip r:embed="rId3">
            <a:alphaModFix/>
          </a:blip>
          <a:srcRect b="14321" l="5263" r="5263" t="12240"/>
          <a:stretch/>
        </p:blipFill>
        <p:spPr>
          <a:xfrm>
            <a:off x="6019800" y="1066800"/>
            <a:ext cx="1295400" cy="914400"/>
          </a:xfrm>
          <a:prstGeom prst="rect">
            <a:avLst/>
          </a:prstGeom>
          <a:noFill/>
          <a:ln>
            <a:noFill/>
          </a:ln>
        </p:spPr>
      </p:pic>
      <p:pic>
        <p:nvPicPr>
          <p:cNvPr descr="download.jpg" id="260" name="Google Shape;260;p5"/>
          <p:cNvPicPr preferRelativeResize="0"/>
          <p:nvPr/>
        </p:nvPicPr>
        <p:blipFill rotWithShape="1">
          <a:blip r:embed="rId4">
            <a:alphaModFix/>
          </a:blip>
          <a:srcRect b="26557" l="0" r="0" t="26229"/>
          <a:stretch/>
        </p:blipFill>
        <p:spPr>
          <a:xfrm>
            <a:off x="3581400" y="2209800"/>
            <a:ext cx="1452562" cy="685800"/>
          </a:xfrm>
          <a:prstGeom prst="rect">
            <a:avLst/>
          </a:prstGeom>
          <a:noFill/>
          <a:ln>
            <a:noFill/>
          </a:ln>
        </p:spPr>
      </p:pic>
      <p:pic>
        <p:nvPicPr>
          <p:cNvPr descr="images.jpg" id="261" name="Google Shape;261;p5"/>
          <p:cNvPicPr preferRelativeResize="0"/>
          <p:nvPr/>
        </p:nvPicPr>
        <p:blipFill rotWithShape="1">
          <a:blip r:embed="rId5">
            <a:alphaModFix/>
          </a:blip>
          <a:srcRect b="23769" l="9273" r="12181" t="15027"/>
          <a:stretch/>
        </p:blipFill>
        <p:spPr>
          <a:xfrm>
            <a:off x="3810000" y="3962400"/>
            <a:ext cx="1540328" cy="646289"/>
          </a:xfrm>
          <a:prstGeom prst="rect">
            <a:avLst/>
          </a:prstGeom>
          <a:noFill/>
          <a:ln>
            <a:noFill/>
          </a:ln>
        </p:spPr>
      </p:pic>
      <p:pic>
        <p:nvPicPr>
          <p:cNvPr descr="images (1).jpg" id="262" name="Google Shape;262;p5"/>
          <p:cNvPicPr preferRelativeResize="0"/>
          <p:nvPr/>
        </p:nvPicPr>
        <p:blipFill rotWithShape="1">
          <a:blip r:embed="rId6">
            <a:alphaModFix/>
          </a:blip>
          <a:srcRect b="11111" l="7111" r="11111" t="14221"/>
          <a:stretch/>
        </p:blipFill>
        <p:spPr>
          <a:xfrm>
            <a:off x="4800600" y="4876800"/>
            <a:ext cx="1037771" cy="947530"/>
          </a:xfrm>
          <a:prstGeom prst="rect">
            <a:avLst/>
          </a:prstGeom>
          <a:noFill/>
          <a:ln>
            <a:noFill/>
          </a:ln>
        </p:spPr>
      </p:pic>
      <p:pic>
        <p:nvPicPr>
          <p:cNvPr descr="61sziZGnXTL._SX425_.jpg" id="263" name="Google Shape;263;p5"/>
          <p:cNvPicPr preferRelativeResize="0"/>
          <p:nvPr/>
        </p:nvPicPr>
        <p:blipFill rotWithShape="1">
          <a:blip r:embed="rId7">
            <a:alphaModFix/>
          </a:blip>
          <a:srcRect b="10471" l="6706" r="1058" t="19882"/>
          <a:stretch/>
        </p:blipFill>
        <p:spPr>
          <a:xfrm>
            <a:off x="7010400" y="5638800"/>
            <a:ext cx="1447800" cy="990600"/>
          </a:xfrm>
          <a:prstGeom prst="rect">
            <a:avLst/>
          </a:prstGeom>
          <a:noFill/>
          <a:ln>
            <a:noFill/>
          </a:ln>
        </p:spPr>
      </p:pic>
      <p:pic>
        <p:nvPicPr>
          <p:cNvPr descr="TECH2024_b_large.png" id="264" name="Google Shape;264;p5"/>
          <p:cNvPicPr preferRelativeResize="0"/>
          <p:nvPr/>
        </p:nvPicPr>
        <p:blipFill rotWithShape="1">
          <a:blip r:embed="rId8">
            <a:alphaModFix/>
          </a:blip>
          <a:srcRect b="0" l="0" r="0" t="0"/>
          <a:stretch/>
        </p:blipFill>
        <p:spPr>
          <a:xfrm>
            <a:off x="6477000" y="2895601"/>
            <a:ext cx="1124207" cy="8850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TRANSMITTER CIRCUIT DIAGRAM</a:t>
            </a:r>
            <a:endParaRPr u="sng">
              <a:latin typeface="Algerian"/>
              <a:ea typeface="Algerian"/>
              <a:cs typeface="Algerian"/>
              <a:sym typeface="Algerian"/>
            </a:endParaRPr>
          </a:p>
        </p:txBody>
      </p:sp>
      <p:pic>
        <p:nvPicPr>
          <p:cNvPr descr="IMG-20190321-WA0040.jpg" id="270" name="Google Shape;270;p6"/>
          <p:cNvPicPr preferRelativeResize="0"/>
          <p:nvPr/>
        </p:nvPicPr>
        <p:blipFill rotWithShape="1">
          <a:blip r:embed="rId3">
            <a:alphaModFix/>
          </a:blip>
          <a:srcRect b="4630" l="0" r="0" t="0"/>
          <a:stretch/>
        </p:blipFill>
        <p:spPr>
          <a:xfrm>
            <a:off x="1447800" y="2057400"/>
            <a:ext cx="5906637" cy="41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RECIEVER CIRCUIT DIAGRAM</a:t>
            </a:r>
            <a:endParaRPr u="sng">
              <a:latin typeface="Algerian"/>
              <a:ea typeface="Algerian"/>
              <a:cs typeface="Algerian"/>
              <a:sym typeface="Algerian"/>
            </a:endParaRPr>
          </a:p>
        </p:txBody>
      </p:sp>
      <p:pic>
        <p:nvPicPr>
          <p:cNvPr descr="car_04.png" id="276" name="Google Shape;276;p7"/>
          <p:cNvPicPr preferRelativeResize="0"/>
          <p:nvPr/>
        </p:nvPicPr>
        <p:blipFill rotWithShape="1">
          <a:blip r:embed="rId3">
            <a:alphaModFix/>
          </a:blip>
          <a:srcRect b="0" l="0" r="0" t="0"/>
          <a:stretch/>
        </p:blipFill>
        <p:spPr>
          <a:xfrm>
            <a:off x="1600200" y="1752600"/>
            <a:ext cx="5771799" cy="487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8"/>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WORKING OF THE BOT</a:t>
            </a:r>
            <a:endParaRPr u="sng">
              <a:latin typeface="Algerian"/>
              <a:ea typeface="Algerian"/>
              <a:cs typeface="Algerian"/>
              <a:sym typeface="Algerian"/>
            </a:endParaRPr>
          </a:p>
        </p:txBody>
      </p:sp>
      <p:sp>
        <p:nvSpPr>
          <p:cNvPr id="282" name="Google Shape;282;p8"/>
          <p:cNvSpPr txBox="1"/>
          <p:nvPr/>
        </p:nvSpPr>
        <p:spPr>
          <a:xfrm>
            <a:off x="713100" y="1714500"/>
            <a:ext cx="7715400" cy="686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Libre Baskerville"/>
                <a:ea typeface="Libre Baskerville"/>
                <a:cs typeface="Libre Baskerville"/>
                <a:sym typeface="Libre Baskerville"/>
              </a:rPr>
              <a:t>A gesture controlled robot using an accelerometer is one kind of robot which can be operated by the movement of hand by placing an accelerometer on it. This project is divided into two parts transmitter device and receiver device. Where a gesture device works as a transmitter device and a robot works as a receiver device. When a transmitting device (accelerometer) is placed on the hand, then it will send signals to the robot for the required operation.</a:t>
            </a:r>
            <a:endParaRPr/>
          </a:p>
          <a:p>
            <a:pPr indent="0" lvl="0" marL="0" marR="0" rtl="0" algn="l">
              <a:spcBef>
                <a:spcPts val="0"/>
              </a:spcBef>
              <a:spcAft>
                <a:spcPts val="0"/>
              </a:spcAft>
              <a:buNone/>
            </a:pPr>
            <a:r>
              <a:rPr lang="en-US" sz="2000">
                <a:solidFill>
                  <a:schemeClr val="lt1"/>
                </a:solidFill>
                <a:latin typeface="Libre Baskerville"/>
                <a:ea typeface="Libre Baskerville"/>
                <a:cs typeface="Libre Baskerville"/>
                <a:sym typeface="Libre Baskerville"/>
              </a:rPr>
              <a:t>Accelerometer based gesture controlled robot moves according to the movement of hand as we place the accelerometer on your hand. When we tilt hand with an accelerometer in front of the robot, then the robot starts moving forward until the next movement is given. When we tilt hand in backward direction, then the robot changes its direction and state. Then it starts moving in backward direction until the next signal is given. When we tilt hand on left side, then the robot moves into left side until the next signal is given.In the same way, when we tilt hand in right side, then the robot moves right side.</a:t>
            </a:r>
            <a:endParaRPr/>
          </a:p>
          <a:p>
            <a:pPr indent="0" lvl="0" marL="0" marR="0" rtl="0" algn="l">
              <a:spcBef>
                <a:spcPts val="0"/>
              </a:spcBef>
              <a:spcAft>
                <a:spcPts val="0"/>
              </a:spcAft>
              <a:buNone/>
            </a:pPr>
            <a:br>
              <a:rPr lang="en-US" sz="2000">
                <a:solidFill>
                  <a:schemeClr val="lt1"/>
                </a:solidFill>
                <a:latin typeface="Libre Baskerville"/>
                <a:ea typeface="Libre Baskerville"/>
                <a:cs typeface="Libre Baskerville"/>
                <a:sym typeface="Libre Baskerville"/>
              </a:rPr>
            </a:br>
            <a:endParaRPr sz="20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txBox="1"/>
          <p:nvPr>
            <p:ph type="title"/>
          </p:nvPr>
        </p:nvSpPr>
        <p:spPr>
          <a:xfrm>
            <a:off x="856060" y="618518"/>
            <a:ext cx="7429499"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lgerian"/>
              <a:buNone/>
            </a:pPr>
            <a:r>
              <a:rPr lang="en-US" u="sng">
                <a:latin typeface="Algerian"/>
                <a:ea typeface="Algerian"/>
                <a:cs typeface="Algerian"/>
                <a:sym typeface="Algerian"/>
              </a:rPr>
              <a:t>APPLICATION FIELD OF THE BOT </a:t>
            </a:r>
            <a:br>
              <a:rPr lang="en-US" u="sng">
                <a:latin typeface="Libre Baskerville"/>
                <a:ea typeface="Libre Baskerville"/>
                <a:cs typeface="Libre Baskerville"/>
                <a:sym typeface="Libre Baskerville"/>
              </a:rPr>
            </a:br>
            <a:endParaRPr u="sng"/>
          </a:p>
        </p:txBody>
      </p:sp>
      <p:sp>
        <p:nvSpPr>
          <p:cNvPr id="288" name="Google Shape;288;p9"/>
          <p:cNvSpPr txBox="1"/>
          <p:nvPr/>
        </p:nvSpPr>
        <p:spPr>
          <a:xfrm>
            <a:off x="609600" y="2133600"/>
            <a:ext cx="792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89" name="Google Shape;289;p9"/>
          <p:cNvSpPr txBox="1"/>
          <p:nvPr/>
        </p:nvSpPr>
        <p:spPr>
          <a:xfrm>
            <a:off x="990600" y="2057400"/>
            <a:ext cx="7239000"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Libre Baskerville"/>
                <a:ea typeface="Libre Baskerville"/>
                <a:cs typeface="Libre Baskerville"/>
                <a:sym typeface="Libre Baskerville"/>
              </a:rPr>
              <a:t>The application of accelerometer  based gesture controlled robot</a:t>
            </a:r>
            <a:endParaRPr/>
          </a:p>
          <a:p>
            <a:pPr indent="0" lvl="0" marL="0" marR="0" rtl="0" algn="l">
              <a:spcBef>
                <a:spcPts val="0"/>
              </a:spcBef>
              <a:spcAft>
                <a:spcPts val="0"/>
              </a:spcAft>
              <a:buNone/>
            </a:pPr>
            <a:r>
              <a:t/>
            </a:r>
            <a:endParaRPr sz="2000">
              <a:solidFill>
                <a:schemeClr val="lt1"/>
              </a:solidFill>
              <a:latin typeface="Libre Baskerville"/>
              <a:ea typeface="Libre Baskerville"/>
              <a:cs typeface="Libre Baskerville"/>
              <a:sym typeface="Libre Baskerville"/>
            </a:endParaRPr>
          </a:p>
          <a:p>
            <a:pPr indent="0" lvl="0" marL="0" marR="0" rtl="0" algn="l">
              <a:spcBef>
                <a:spcPts val="0"/>
              </a:spcBef>
              <a:spcAft>
                <a:spcPts val="0"/>
              </a:spcAft>
              <a:buNone/>
            </a:pPr>
            <a:r>
              <a:t/>
            </a:r>
            <a:endParaRPr sz="2000">
              <a:solidFill>
                <a:schemeClr val="lt1"/>
              </a:solidFill>
              <a:latin typeface="Libre Baskerville"/>
              <a:ea typeface="Libre Baskerville"/>
              <a:cs typeface="Libre Baskerville"/>
              <a:sym typeface="Libre Baskerville"/>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Libre Baskerville"/>
                <a:ea typeface="Libre Baskerville"/>
                <a:cs typeface="Libre Baskerville"/>
                <a:sym typeface="Libre Baskerville"/>
              </a:rPr>
              <a:t>These robots are used in military applications to operate        robots</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Libre Baskerville"/>
                <a:ea typeface="Libre Baskerville"/>
                <a:cs typeface="Libre Baskerville"/>
                <a:sym typeface="Libre Baskerville"/>
              </a:rPr>
              <a:t>These robots are used in medical applications for the purpose of surgery</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Libre Baskerville"/>
                <a:ea typeface="Libre Baskerville"/>
                <a:cs typeface="Libre Baskerville"/>
                <a:sym typeface="Libre Baskerville"/>
              </a:rPr>
              <a:t>These robotics are used in the construction field</a:t>
            </a:r>
            <a:endParaRPr/>
          </a:p>
          <a:p>
            <a:pPr indent="-152400" lvl="0" marL="0" marR="0" rtl="0" algn="l">
              <a:spcBef>
                <a:spcPts val="0"/>
              </a:spcBef>
              <a:spcAft>
                <a:spcPts val="0"/>
              </a:spcAft>
              <a:buClr>
                <a:schemeClr val="lt1"/>
              </a:buClr>
              <a:buSzPts val="2400"/>
              <a:buFont typeface="Noto Sans Symbols"/>
              <a:buChar char="▪"/>
            </a:pPr>
            <a:r>
              <a:rPr lang="en-US" sz="2400">
                <a:solidFill>
                  <a:schemeClr val="lt1"/>
                </a:solidFill>
                <a:latin typeface="Libre Baskerville"/>
                <a:ea typeface="Libre Baskerville"/>
                <a:cs typeface="Libre Baskerville"/>
                <a:sym typeface="Libre Baskerville"/>
              </a:rPr>
              <a:t>These robotics are used in industries to control trolley and lift.</a:t>
            </a:r>
            <a:endParaRPr sz="2400">
              <a:solidFill>
                <a:schemeClr val="lt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2019-04-18T07:11:10Z</dcterms:created>
  <dc:creator>Sony</dc:creator>
</cp:coreProperties>
</file>