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67" r:id="rId7"/>
    <p:sldId id="269" r:id="rId8"/>
    <p:sldId id="274" r:id="rId9"/>
    <p:sldId id="272" r:id="rId10"/>
    <p:sldId id="273" r:id="rId11"/>
    <p:sldId id="262" r:id="rId12"/>
    <p:sldId id="263" r:id="rId13"/>
    <p:sldId id="271" r:id="rId14"/>
    <p:sldId id="265"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11/3/2023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11/3/2023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11/3/2023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11/3/2023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11/3/2023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11/3/2023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implilearn.com/what-is-data-article"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simplilearn.com/how-to-become-a-php-developer-articl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2879166"/>
            <a:ext cx="8735325" cy="1099667"/>
          </a:xfrm>
        </p:spPr>
        <p:txBody>
          <a:bodyPr/>
          <a:lstStyle/>
          <a:p>
            <a:pPr algn="ctr" fontAlgn="base"/>
            <a:r>
              <a:rPr lang="en-IN" b="1" i="0" dirty="0">
                <a:effectLst/>
                <a:latin typeface="Algerian" panose="04020705040A02060702" pitchFamily="82" charset="0"/>
              </a:rPr>
              <a:t>PHP</a:t>
            </a:r>
          </a:p>
        </p:txBody>
      </p:sp>
      <p:sp>
        <p:nvSpPr>
          <p:cNvPr id="7" name="TextBox 6">
            <a:extLst>
              <a:ext uri="{FF2B5EF4-FFF2-40B4-BE49-F238E27FC236}">
                <a16:creationId xmlns:a16="http://schemas.microsoft.com/office/drawing/2014/main" id="{107BEA50-CD6F-F65F-D688-16906C9289A0}"/>
              </a:ext>
            </a:extLst>
          </p:cNvPr>
          <p:cNvSpPr txBox="1"/>
          <p:nvPr/>
        </p:nvSpPr>
        <p:spPr>
          <a:xfrm>
            <a:off x="3898168" y="1700808"/>
            <a:ext cx="4860540" cy="707886"/>
          </a:xfrm>
          <a:prstGeom prst="rect">
            <a:avLst/>
          </a:prstGeom>
          <a:noFill/>
        </p:spPr>
        <p:txBody>
          <a:bodyPr wrap="square">
            <a:spAutoFit/>
          </a:bodyPr>
          <a:lstStyle/>
          <a:p>
            <a:r>
              <a:rPr lang="en-US" sz="4000" b="1" dirty="0">
                <a:solidFill>
                  <a:schemeClr val="accent3">
                    <a:lumMod val="40000"/>
                    <a:lumOff val="60000"/>
                  </a:schemeClr>
                </a:solidFill>
                <a:latin typeface="Algerian" panose="04020705040A02060702" pitchFamily="82" charset="0"/>
              </a:rPr>
              <a:t>Developer’s Club</a:t>
            </a:r>
            <a:endParaRPr lang="en-IN" sz="4000" b="1" dirty="0">
              <a:solidFill>
                <a:schemeClr val="accent3">
                  <a:lumMod val="40000"/>
                  <a:lumOff val="60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18D4A1B1-40ED-7A0B-EC6C-3EA70E552394}"/>
              </a:ext>
            </a:extLst>
          </p:cNvPr>
          <p:cNvSpPr txBox="1"/>
          <p:nvPr/>
        </p:nvSpPr>
        <p:spPr>
          <a:xfrm>
            <a:off x="10630916" y="6627168"/>
            <a:ext cx="1662880" cy="230832"/>
          </a:xfrm>
          <a:prstGeom prst="rect">
            <a:avLst/>
          </a:prstGeom>
          <a:noFill/>
        </p:spPr>
        <p:txBody>
          <a:bodyPr wrap="square">
            <a:spAutoFit/>
          </a:bodyPr>
          <a:lstStyle/>
          <a:p>
            <a:r>
              <a:rPr lang="en-IN" sz="900" dirty="0">
                <a:latin typeface="Times New Roman" panose="02020603050405020304" pitchFamily="18" charset="0"/>
                <a:cs typeface="Times New Roman" panose="02020603050405020304" pitchFamily="18" charset="0"/>
              </a:rPr>
              <a:t>developerclub23@gmail.com</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DC33485-A70A-3E36-9A75-0AD9022DE16F}"/>
              </a:ext>
            </a:extLst>
          </p:cNvPr>
          <p:cNvSpPr txBox="1"/>
          <p:nvPr/>
        </p:nvSpPr>
        <p:spPr>
          <a:xfrm>
            <a:off x="1197868" y="404664"/>
            <a:ext cx="5184576" cy="1877437"/>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3)     Passing Arguments By Reference</a:t>
            </a:r>
          </a:p>
          <a:p>
            <a:pPr algn="just"/>
            <a:endParaRPr lang="en-US" sz="1600" b="1" i="0" dirty="0">
              <a:effectLst/>
              <a:latin typeface="Times New Roman" panose="02020603050405020304" pitchFamily="18" charset="0"/>
              <a:cs typeface="Times New Roman" panose="02020603050405020304" pitchFamily="18" charset="0"/>
            </a:endParaRPr>
          </a:p>
          <a:p>
            <a:pPr algn="just"/>
            <a:r>
              <a:rPr lang="en-US" sz="1400" b="0" i="0" dirty="0">
                <a:effectLst/>
                <a:latin typeface="Times New Roman" panose="02020603050405020304" pitchFamily="18" charset="0"/>
                <a:cs typeface="Times New Roman" panose="02020603050405020304" pitchFamily="18" charset="0"/>
              </a:rPr>
              <a:t>Arguments are generally passed by value in PHP, which ensures that the function uses a copy of the value and the variable passed into the function cannot be modified. Changes to the argument modify the variable passed in when a function argument is passed by reference. The &amp; operator is used to convert a function argument into a reference</a:t>
            </a:r>
          </a:p>
        </p:txBody>
      </p:sp>
      <p:sp>
        <p:nvSpPr>
          <p:cNvPr id="13" name="TextBox 12">
            <a:extLst>
              <a:ext uri="{FF2B5EF4-FFF2-40B4-BE49-F238E27FC236}">
                <a16:creationId xmlns:a16="http://schemas.microsoft.com/office/drawing/2014/main" id="{C2B8EAED-9ACB-9533-C852-CB9EEA9E0D93}"/>
              </a:ext>
            </a:extLst>
          </p:cNvPr>
          <p:cNvSpPr txBox="1"/>
          <p:nvPr/>
        </p:nvSpPr>
        <p:spPr>
          <a:xfrm>
            <a:off x="6925272" y="501554"/>
            <a:ext cx="4824536" cy="2092881"/>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4)   PHP Is a Loosely Typed Language</a:t>
            </a:r>
          </a:p>
          <a:p>
            <a:pPr algn="just"/>
            <a:endParaRPr lang="en-US" sz="1600" b="1" i="0" dirty="0">
              <a:effectLst/>
              <a:latin typeface="Times New Roman" panose="02020603050405020304" pitchFamily="18" charset="0"/>
              <a:cs typeface="Times New Roman" panose="02020603050405020304" pitchFamily="18" charset="0"/>
            </a:endParaRPr>
          </a:p>
          <a:p>
            <a:pPr algn="just"/>
            <a:r>
              <a:rPr lang="en-US" sz="1400" b="0" i="0" dirty="0">
                <a:effectLst/>
                <a:latin typeface="Times New Roman" panose="02020603050405020304" pitchFamily="18" charset="0"/>
                <a:cs typeface="Times New Roman" panose="02020603050405020304" pitchFamily="18" charset="0"/>
              </a:rPr>
              <a:t>Depending on the variable’s value, PHP automatically assigns it a data form. You can do things like adding a string to an integer without making an error because the </a:t>
            </a:r>
            <a:r>
              <a:rPr lang="en-US" sz="1400" b="0" i="0" u="none" strike="noStrike" dirty="0">
                <a:effectLst/>
                <a:latin typeface="Times New Roman" panose="02020603050405020304" pitchFamily="18" charset="0"/>
                <a:cs typeface="Times New Roman" panose="02020603050405020304" pitchFamily="18" charset="0"/>
                <a:hlinkClick r:id="rId2" tooltip="data types">
                  <a:extLst>
                    <a:ext uri="{A12FA001-AC4F-418D-AE19-62706E023703}">
                      <ahyp:hlinkClr xmlns:ahyp="http://schemas.microsoft.com/office/drawing/2018/hyperlinkcolor" val="tx"/>
                    </a:ext>
                  </a:extLst>
                </a:hlinkClick>
              </a:rPr>
              <a:t>data types</a:t>
            </a:r>
            <a:r>
              <a:rPr lang="en-US" sz="1400" b="0" i="0" dirty="0">
                <a:effectLst/>
                <a:latin typeface="Times New Roman" panose="02020603050405020304" pitchFamily="18" charset="0"/>
                <a:cs typeface="Times New Roman" panose="02020603050405020304" pitchFamily="18" charset="0"/>
              </a:rPr>
              <a:t> strictly aren't set. Kind declarations were introduced in PHP 7. This allows one to define the intended data type when declaring a method, and the strict declaration ensures that if the data type mismatches, a "Fatal Error" is thrown.</a:t>
            </a:r>
          </a:p>
        </p:txBody>
      </p:sp>
      <p:sp>
        <p:nvSpPr>
          <p:cNvPr id="15" name="TextBox 14">
            <a:extLst>
              <a:ext uri="{FF2B5EF4-FFF2-40B4-BE49-F238E27FC236}">
                <a16:creationId xmlns:a16="http://schemas.microsoft.com/office/drawing/2014/main" id="{8B10187F-9AE5-531C-F78F-21E31A1B9606}"/>
              </a:ext>
            </a:extLst>
          </p:cNvPr>
          <p:cNvSpPr txBox="1"/>
          <p:nvPr/>
        </p:nvSpPr>
        <p:spPr>
          <a:xfrm>
            <a:off x="1197868" y="3037849"/>
            <a:ext cx="4032448" cy="1200329"/>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5)    PHP Functions - Returning Value</a:t>
            </a:r>
          </a:p>
          <a:p>
            <a:pPr algn="just"/>
            <a:endParaRPr lang="en-US" sz="1400" b="0" i="0" dirty="0">
              <a:effectLst/>
              <a:latin typeface="Times New Roman" panose="02020603050405020304" pitchFamily="18" charset="0"/>
              <a:cs typeface="Times New Roman" panose="02020603050405020304" pitchFamily="18" charset="0"/>
            </a:endParaRPr>
          </a:p>
          <a:p>
            <a:pPr algn="just"/>
            <a:r>
              <a:rPr lang="en-US" sz="1400" b="0" i="0" dirty="0">
                <a:effectLst/>
                <a:latin typeface="Times New Roman" panose="02020603050405020304" pitchFamily="18" charset="0"/>
                <a:cs typeface="Times New Roman" panose="02020603050405020304" pitchFamily="18" charset="0"/>
              </a:rPr>
              <a:t>This means the PHP Function can be called by its name, and when executing the function, it will return some value.</a:t>
            </a:r>
          </a:p>
        </p:txBody>
      </p:sp>
      <p:sp>
        <p:nvSpPr>
          <p:cNvPr id="17" name="TextBox 16">
            <a:extLst>
              <a:ext uri="{FF2B5EF4-FFF2-40B4-BE49-F238E27FC236}">
                <a16:creationId xmlns:a16="http://schemas.microsoft.com/office/drawing/2014/main" id="{A8F334CD-D4B2-F2CD-8F9C-8069FF872D48}"/>
              </a:ext>
            </a:extLst>
          </p:cNvPr>
          <p:cNvSpPr txBox="1"/>
          <p:nvPr/>
        </p:nvSpPr>
        <p:spPr>
          <a:xfrm>
            <a:off x="6925273" y="3318068"/>
            <a:ext cx="4534360" cy="1231106"/>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6)  Setting Default Values for Passing Arguments</a:t>
            </a:r>
          </a:p>
          <a:p>
            <a:pPr algn="just"/>
            <a:endParaRPr lang="en-US" sz="1600" b="0" i="0" dirty="0">
              <a:effectLst/>
              <a:latin typeface="Times New Roman" panose="02020603050405020304" pitchFamily="18" charset="0"/>
              <a:cs typeface="Times New Roman" panose="02020603050405020304" pitchFamily="18" charset="0"/>
            </a:endParaRPr>
          </a:p>
          <a:p>
            <a:pPr algn="just"/>
            <a:r>
              <a:rPr lang="en-US" sz="1400" b="0" i="0" dirty="0">
                <a:effectLst/>
                <a:latin typeface="Times New Roman" panose="02020603050405020304" pitchFamily="18" charset="0"/>
                <a:cs typeface="Times New Roman" panose="02020603050405020304" pitchFamily="18" charset="0"/>
              </a:rPr>
              <a:t>It is possible to specify a default argument value in the function. While calling the Function in PHP, it will take the default value if no arguments are passed</a:t>
            </a:r>
          </a:p>
        </p:txBody>
      </p:sp>
      <p:sp>
        <p:nvSpPr>
          <p:cNvPr id="19" name="TextBox 18">
            <a:extLst>
              <a:ext uri="{FF2B5EF4-FFF2-40B4-BE49-F238E27FC236}">
                <a16:creationId xmlns:a16="http://schemas.microsoft.com/office/drawing/2014/main" id="{C99C958F-D33A-E26B-4FB7-3E1CFD16E100}"/>
              </a:ext>
            </a:extLst>
          </p:cNvPr>
          <p:cNvSpPr txBox="1"/>
          <p:nvPr/>
        </p:nvSpPr>
        <p:spPr>
          <a:xfrm>
            <a:off x="3862164" y="4973262"/>
            <a:ext cx="4320479" cy="1200329"/>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7)    Dynamic Function Calls</a:t>
            </a:r>
          </a:p>
          <a:p>
            <a:pPr algn="just"/>
            <a:endParaRPr lang="en-US" sz="1400" b="0" i="0" dirty="0">
              <a:effectLst/>
              <a:latin typeface="Times New Roman" panose="02020603050405020304" pitchFamily="18" charset="0"/>
              <a:cs typeface="Times New Roman" panose="02020603050405020304" pitchFamily="18" charset="0"/>
            </a:endParaRPr>
          </a:p>
          <a:p>
            <a:pPr algn="just"/>
            <a:r>
              <a:rPr lang="en-US" sz="1400" b="0" i="0" dirty="0">
                <a:effectLst/>
                <a:latin typeface="Times New Roman" panose="02020603050405020304" pitchFamily="18" charset="0"/>
                <a:cs typeface="Times New Roman" panose="02020603050405020304" pitchFamily="18" charset="0"/>
              </a:rPr>
              <a:t>In Dynamic Function Calls, it is possible to assign function names to variables as strings and then handle them as function names.</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4062941" y="2513608"/>
            <a:ext cx="4062942" cy="915392"/>
          </a:xfrm>
        </p:spPr>
        <p:txBody>
          <a:bodyPr>
            <a:normAutofit/>
          </a:bodyPr>
          <a:lstStyle/>
          <a:p>
            <a:pPr algn="ctr"/>
            <a:r>
              <a:rPr lang="en-US" sz="4400" dirty="0">
                <a:latin typeface="Algerian" panose="04020705040A02060702" pitchFamily="82" charset="0"/>
              </a:rPr>
              <a:t>END</a:t>
            </a:r>
          </a:p>
        </p:txBody>
      </p:sp>
      <p:sp>
        <p:nvSpPr>
          <p:cNvPr id="2" name="TextBox 1">
            <a:extLst>
              <a:ext uri="{FF2B5EF4-FFF2-40B4-BE49-F238E27FC236}">
                <a16:creationId xmlns:a16="http://schemas.microsoft.com/office/drawing/2014/main" id="{598BF357-7CCB-1141-B7AC-DB4E1B76088E}"/>
              </a:ext>
            </a:extLst>
          </p:cNvPr>
          <p:cNvSpPr txBox="1"/>
          <p:nvPr/>
        </p:nvSpPr>
        <p:spPr>
          <a:xfrm>
            <a:off x="10630916" y="6627168"/>
            <a:ext cx="1662880" cy="230832"/>
          </a:xfrm>
          <a:prstGeom prst="rect">
            <a:avLst/>
          </a:prstGeom>
          <a:noFill/>
        </p:spPr>
        <p:txBody>
          <a:bodyPr wrap="square">
            <a:spAutoFit/>
          </a:bodyPr>
          <a:lstStyle/>
          <a:p>
            <a:r>
              <a:rPr lang="en-IN" sz="900" dirty="0">
                <a:latin typeface="Times New Roman" panose="02020603050405020304" pitchFamily="18" charset="0"/>
                <a:cs typeface="Times New Roman" panose="02020603050405020304" pitchFamily="18" charset="0"/>
              </a:rPr>
              <a:t>developerclub23@gmail.com</a:t>
            </a:r>
          </a:p>
        </p:txBody>
      </p:sp>
      <p:pic>
        <p:nvPicPr>
          <p:cNvPr id="4" name="Picture 3">
            <a:extLst>
              <a:ext uri="{FF2B5EF4-FFF2-40B4-BE49-F238E27FC236}">
                <a16:creationId xmlns:a16="http://schemas.microsoft.com/office/drawing/2014/main" id="{6C548DA2-1BF1-EBA1-2E18-DD667820FD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750" t="34243" r="22701" b="11157"/>
          <a:stretch/>
        </p:blipFill>
        <p:spPr>
          <a:xfrm>
            <a:off x="549796" y="5567865"/>
            <a:ext cx="1152128" cy="117471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8BDAA7D-A418-4D53-80B3-08B319477F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5980" y="5567865"/>
            <a:ext cx="1174719" cy="11747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Title</a:t>
            </a:r>
          </a:p>
        </p:txBody>
      </p:sp>
      <p:sp>
        <p:nvSpPr>
          <p:cNvPr id="14" name="Content Placeholder 13"/>
          <p:cNvSpPr>
            <a:spLocks noGrp="1"/>
          </p:cNvSpPr>
          <p:nvPr>
            <p:ph idx="1"/>
          </p:nvPr>
        </p:nvSpPr>
        <p:spPr/>
        <p:txBody>
          <a:bodyPr>
            <a:normAutofit/>
          </a:bodyPr>
          <a:lstStyle/>
          <a:p>
            <a:pPr algn="l" fontAlgn="base"/>
            <a:r>
              <a:rPr lang="en-IN" sz="2400" i="0" dirty="0">
                <a:effectLst/>
                <a:latin typeface="Times New Roman" panose="02020603050405020304" pitchFamily="18" charset="0"/>
                <a:cs typeface="Times New Roman" panose="02020603050405020304" pitchFamily="18" charset="0"/>
              </a:rPr>
              <a:t>PHP Array </a:t>
            </a:r>
          </a:p>
          <a:p>
            <a:pPr algn="just"/>
            <a:r>
              <a:rPr lang="en-IN" sz="2400" i="0" dirty="0">
                <a:effectLst/>
                <a:latin typeface="Times New Roman" panose="02020603050405020304" pitchFamily="18" charset="0"/>
                <a:cs typeface="Times New Roman" panose="02020603050405020304" pitchFamily="18" charset="0"/>
              </a:rPr>
              <a:t>PHP String Functions</a:t>
            </a:r>
          </a:p>
        </p:txBody>
      </p:sp>
      <p:pic>
        <p:nvPicPr>
          <p:cNvPr id="3" name="Picture 2">
            <a:extLst>
              <a:ext uri="{FF2B5EF4-FFF2-40B4-BE49-F238E27FC236}">
                <a16:creationId xmlns:a16="http://schemas.microsoft.com/office/drawing/2014/main" id="{425D6EA7-A7A6-35B9-FE08-64B2348D19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7256" y="5011941"/>
            <a:ext cx="1152128" cy="115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B6E49557-98BA-BD5A-F2B1-E46FA57F1494}"/>
              </a:ext>
            </a:extLst>
          </p:cNvPr>
          <p:cNvSpPr txBox="1"/>
          <p:nvPr/>
        </p:nvSpPr>
        <p:spPr>
          <a:xfrm>
            <a:off x="9118748" y="6367266"/>
            <a:ext cx="3168352"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Presented By:-Aniket Firke (DC Lead.)</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8115E3-5771-2EC9-94F0-33FD19DBC161}"/>
              </a:ext>
            </a:extLst>
          </p:cNvPr>
          <p:cNvSpPr txBox="1"/>
          <p:nvPr/>
        </p:nvSpPr>
        <p:spPr>
          <a:xfrm>
            <a:off x="1594361" y="836712"/>
            <a:ext cx="9160995" cy="1569660"/>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An array in PHP is actually an ordered map. A map is a type that associates values to keys. This type is optimized for several different uses; it can be treated as an array, list (vector), hash table (an implementation of a map), dictionary, collection, stack, queue, and probably more. As array values can be other arrays, trees and multidimensional arrays are also possible. Explanation of those data structures is beyond the scope of this manual, but at least one example is provided for each of them. For more information, look towards the considerable literature that exists about this broad topic.</a:t>
            </a:r>
          </a:p>
        </p:txBody>
      </p:sp>
      <p:sp>
        <p:nvSpPr>
          <p:cNvPr id="11" name="TextBox 10">
            <a:extLst>
              <a:ext uri="{FF2B5EF4-FFF2-40B4-BE49-F238E27FC236}">
                <a16:creationId xmlns:a16="http://schemas.microsoft.com/office/drawing/2014/main" id="{227D69B7-36E2-9C48-D743-6196E34D9F47}"/>
              </a:ext>
            </a:extLst>
          </p:cNvPr>
          <p:cNvSpPr txBox="1"/>
          <p:nvPr/>
        </p:nvSpPr>
        <p:spPr>
          <a:xfrm>
            <a:off x="1962391" y="3645024"/>
            <a:ext cx="8424936" cy="2062103"/>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An array can be created using the array() language construct. It takes any number of comma-separated key =&gt; value pairs as arguments.</a:t>
            </a:r>
          </a:p>
          <a:p>
            <a:pPr algn="just"/>
            <a:r>
              <a:rPr lang="en-IN" sz="1600" dirty="0">
                <a:latin typeface="Times New Roman" panose="02020603050405020304" pitchFamily="18" charset="0"/>
                <a:cs typeface="Times New Roman" panose="02020603050405020304" pitchFamily="18" charset="0"/>
              </a:rPr>
              <a:t>array(   key  =&gt; value,    </a:t>
            </a:r>
          </a:p>
          <a:p>
            <a:pPr algn="just"/>
            <a:r>
              <a:rPr lang="en-IN" sz="1600" dirty="0">
                <a:latin typeface="Times New Roman" panose="02020603050405020304" pitchFamily="18" charset="0"/>
                <a:cs typeface="Times New Roman" panose="02020603050405020304" pitchFamily="18" charset="0"/>
              </a:rPr>
              <a:t>             key2 =&gt; value2,    </a:t>
            </a:r>
          </a:p>
          <a:p>
            <a:pPr algn="just"/>
            <a:r>
              <a:rPr lang="en-IN" sz="1600" dirty="0">
                <a:latin typeface="Times New Roman" panose="02020603050405020304" pitchFamily="18" charset="0"/>
                <a:cs typeface="Times New Roman" panose="02020603050405020304" pitchFamily="18" charset="0"/>
              </a:rPr>
              <a:t>             key3 =&gt; value3,    ...)</a:t>
            </a:r>
          </a:p>
          <a:p>
            <a:pPr algn="just"/>
            <a:r>
              <a:rPr lang="en-IN" sz="1600" dirty="0">
                <a:latin typeface="Times New Roman" panose="02020603050405020304" pitchFamily="18" charset="0"/>
                <a:cs typeface="Times New Roman" panose="02020603050405020304" pitchFamily="18" charset="0"/>
              </a:rPr>
              <a:t>The comma after the last array element is optional and can be omitted. This is usually done for single-line arrays, i.e. array(1, 2) is preferred over array(1, 2, ). For multi-line arrays on the other hand the trailing comma is commonly used, as it allows easier addition of new elements at the end.</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HP Array – How to Use Arrays in Your PHP Projects">
            <a:extLst>
              <a:ext uri="{FF2B5EF4-FFF2-40B4-BE49-F238E27FC236}">
                <a16:creationId xmlns:a16="http://schemas.microsoft.com/office/drawing/2014/main" id="{0ED7095E-AFE5-4308-E459-2B69114F0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564" y="980728"/>
            <a:ext cx="4141464" cy="3924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D0F0AE33-0328-8473-B259-91B9459771F8}"/>
              </a:ext>
            </a:extLst>
          </p:cNvPr>
          <p:cNvSpPr txBox="1"/>
          <p:nvPr/>
        </p:nvSpPr>
        <p:spPr>
          <a:xfrm>
            <a:off x="1030814" y="3933056"/>
            <a:ext cx="5760640" cy="1323439"/>
          </a:xfrm>
          <a:prstGeom prst="rect">
            <a:avLst/>
          </a:prstGeom>
          <a:noFill/>
        </p:spPr>
        <p:txBody>
          <a:bodyPr wrap="square">
            <a:spAutoFit/>
          </a:bodyPr>
          <a:lstStyle/>
          <a:p>
            <a:pPr algn="l" fontAlgn="base"/>
            <a:r>
              <a:rPr lang="en-US" sz="2000" b="0" i="0" dirty="0">
                <a:effectLst/>
                <a:latin typeface="Times New Roman" panose="02020603050405020304" pitchFamily="18" charset="0"/>
                <a:cs typeface="Times New Roman" panose="02020603050405020304" pitchFamily="18" charset="0"/>
              </a:rPr>
              <a:t>There are different types of arrays in PHP. They are:</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Numeric/Indexed Arrays</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Associative Arrays</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Multidimensional Arrays</a:t>
            </a:r>
          </a:p>
        </p:txBody>
      </p:sp>
      <p:sp>
        <p:nvSpPr>
          <p:cNvPr id="14" name="TextBox 13">
            <a:extLst>
              <a:ext uri="{FF2B5EF4-FFF2-40B4-BE49-F238E27FC236}">
                <a16:creationId xmlns:a16="http://schemas.microsoft.com/office/drawing/2014/main" id="{056C907C-9028-71D7-552C-57CAECBA7416}"/>
              </a:ext>
            </a:extLst>
          </p:cNvPr>
          <p:cNvSpPr txBox="1"/>
          <p:nvPr/>
        </p:nvSpPr>
        <p:spPr>
          <a:xfrm>
            <a:off x="1017563" y="1601505"/>
            <a:ext cx="6109446" cy="1015663"/>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An array is a special variable that we use to store or hold more than one value in a single variable without having to create more variables to store those values.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DA68EB12-FABF-40A6-6623-C712BE99074E}"/>
              </a:ext>
            </a:extLst>
          </p:cNvPr>
          <p:cNvSpPr txBox="1">
            <a:spLocks/>
          </p:cNvSpPr>
          <p:nvPr/>
        </p:nvSpPr>
        <p:spPr>
          <a:xfrm>
            <a:off x="1218883" y="332656"/>
            <a:ext cx="5944415" cy="432048"/>
          </a:xfrm>
          <a:prstGeom prst="rect">
            <a:avLst/>
          </a:prstGeom>
        </p:spPr>
        <p:txBody>
          <a:bodyPr>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Numerical or Indexed Arrays</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F78585-C098-C2AF-83BF-92003A72C01C}"/>
              </a:ext>
            </a:extLst>
          </p:cNvPr>
          <p:cNvSpPr txBox="1"/>
          <p:nvPr/>
        </p:nvSpPr>
        <p:spPr>
          <a:xfrm>
            <a:off x="1053852" y="2090172"/>
            <a:ext cx="6109446" cy="1323439"/>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Numeric arrays allow us to store multiple values of the same data type in a single variable without having to create separate variables for each value. These values can then be accessed using an index which in case of numeric arrays is always a number. Note: By default the index always starts at zero.</a:t>
            </a:r>
          </a:p>
        </p:txBody>
      </p:sp>
      <p:pic>
        <p:nvPicPr>
          <p:cNvPr id="1026" name="Picture 2" descr="Types of Array in PHP - DEV Community">
            <a:extLst>
              <a:ext uri="{FF2B5EF4-FFF2-40B4-BE49-F238E27FC236}">
                <a16:creationId xmlns:a16="http://schemas.microsoft.com/office/drawing/2014/main" id="{46CC712A-622D-AE09-70A5-541FC75CD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540" y="3413611"/>
            <a:ext cx="4646661" cy="3114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09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353F26-70FC-8D01-3C70-9D4B5B9060C9}"/>
              </a:ext>
            </a:extLst>
          </p:cNvPr>
          <p:cNvSpPr txBox="1"/>
          <p:nvPr/>
        </p:nvSpPr>
        <p:spPr>
          <a:xfrm>
            <a:off x="1197868" y="1536174"/>
            <a:ext cx="4248472" cy="3785652"/>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Introduction on Associative Array An array is a collection of similar and dissimilar data types. An array stores in a variable related data. We need arrays to create and store these many numbers of variables value in one variable. There are three types of an array in PHP. Numeric Arrays, Associative Arrays, and Multidimensional Arrays. An associative array is in the form of key-value pair, where the key is the index of the array and the value is the element of the array. Here the key can be user-defined. It is similar to the numeric array, but the keys and values which are stored in the form of a key-value pair. In this topic, we are going to learn about the Associative Array in PHP</a:t>
            </a:r>
          </a:p>
        </p:txBody>
      </p:sp>
      <p:pic>
        <p:nvPicPr>
          <p:cNvPr id="4" name="Picture 3">
            <a:extLst>
              <a:ext uri="{FF2B5EF4-FFF2-40B4-BE49-F238E27FC236}">
                <a16:creationId xmlns:a16="http://schemas.microsoft.com/office/drawing/2014/main" id="{6668F8CB-60B3-36D9-FAB6-FAAA1538C546}"/>
              </a:ext>
            </a:extLst>
          </p:cNvPr>
          <p:cNvPicPr>
            <a:picLocks noChangeAspect="1"/>
          </p:cNvPicPr>
          <p:nvPr/>
        </p:nvPicPr>
        <p:blipFill rotWithShape="1">
          <a:blip r:embed="rId2"/>
          <a:srcRect b="7356"/>
          <a:stretch/>
        </p:blipFill>
        <p:spPr>
          <a:xfrm>
            <a:off x="6598468" y="1209675"/>
            <a:ext cx="5032995" cy="4112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E1901130-521B-6E22-62A4-46679A117706}"/>
              </a:ext>
            </a:extLst>
          </p:cNvPr>
          <p:cNvSpPr txBox="1"/>
          <p:nvPr/>
        </p:nvSpPr>
        <p:spPr>
          <a:xfrm>
            <a:off x="1485900" y="404664"/>
            <a:ext cx="6109446" cy="646331"/>
          </a:xfrm>
          <a:prstGeom prst="rect">
            <a:avLst/>
          </a:prstGeom>
          <a:noFill/>
        </p:spPr>
        <p:txBody>
          <a:bodyPr wrap="square">
            <a:spAutoFit/>
          </a:bodyPr>
          <a:lstStyle/>
          <a:p>
            <a:r>
              <a:rPr lang="en-IN" sz="3600" b="1" i="0" dirty="0">
                <a:effectLst/>
                <a:latin typeface="Times New Roman" panose="02020603050405020304" pitchFamily="18" charset="0"/>
                <a:cs typeface="Times New Roman" panose="02020603050405020304" pitchFamily="18" charset="0"/>
              </a:rPr>
              <a:t>Associative Arrays</a:t>
            </a:r>
            <a:endParaRPr lang="en-IN" sz="3600" dirty="0"/>
          </a:p>
        </p:txBody>
      </p:sp>
    </p:spTree>
    <p:extLst>
      <p:ext uri="{BB962C8B-B14F-4D97-AF65-F5344CB8AC3E}">
        <p14:creationId xmlns:p14="http://schemas.microsoft.com/office/powerpoint/2010/main" val="66508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F0A42F6A-DCCC-618B-F963-48BEDAFC5AB2}"/>
              </a:ext>
            </a:extLst>
          </p:cNvPr>
          <p:cNvSpPr txBox="1">
            <a:spLocks/>
          </p:cNvSpPr>
          <p:nvPr/>
        </p:nvSpPr>
        <p:spPr>
          <a:xfrm>
            <a:off x="1218883" y="274637"/>
            <a:ext cx="5307577" cy="706091"/>
          </a:xfrm>
          <a:prstGeom prst="rect">
            <a:avLst/>
          </a:prstGeom>
        </p:spPr>
        <p:txBody>
          <a:bodyPr>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fontAlgn="base"/>
            <a:r>
              <a:rPr lang="en-IN" b="1" dirty="0">
                <a:latin typeface="Times New Roman" panose="02020603050405020304" pitchFamily="18" charset="0"/>
                <a:cs typeface="Times New Roman" panose="02020603050405020304" pitchFamily="18" charset="0"/>
              </a:rPr>
              <a:t>Multidimensional Arrays</a:t>
            </a:r>
          </a:p>
        </p:txBody>
      </p:sp>
      <p:sp>
        <p:nvSpPr>
          <p:cNvPr id="4" name="TextBox 3">
            <a:extLst>
              <a:ext uri="{FF2B5EF4-FFF2-40B4-BE49-F238E27FC236}">
                <a16:creationId xmlns:a16="http://schemas.microsoft.com/office/drawing/2014/main" id="{D4FDFBE6-968A-3631-CD07-18F8AF9100A7}"/>
              </a:ext>
            </a:extLst>
          </p:cNvPr>
          <p:cNvSpPr txBox="1"/>
          <p:nvPr/>
        </p:nvSpPr>
        <p:spPr>
          <a:xfrm>
            <a:off x="963697" y="1313473"/>
            <a:ext cx="6109446" cy="156966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 multidimensional array in PHP is an array that contains one or more arrays as its elements. In other words, it's an array of arrays. This allows you to create a more complex data structure, often resembling a table or matrix, with rows and columns. Multidimensional arrays are especially useful when dealing with tabular data or when you need to organize data hierarchically.</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F555A3D-4393-3B8F-D10F-6230466A216F}"/>
              </a:ext>
            </a:extLst>
          </p:cNvPr>
          <p:cNvSpPr txBox="1"/>
          <p:nvPr/>
        </p:nvSpPr>
        <p:spPr>
          <a:xfrm>
            <a:off x="951457" y="4221088"/>
            <a:ext cx="6109446" cy="1323439"/>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An array that contains one or more arrays is Multidimensional arrays. A multi-dimensional array of each element in the main array can also be an array. And each element in the sub-array can be an array, and so on. Values in the multi-dimensional array are accessed using multiple indexes.</a:t>
            </a:r>
            <a:endParaRPr lang="en-IN" sz="1600" dirty="0">
              <a:latin typeface="Times New Roman" panose="02020603050405020304" pitchFamily="18" charset="0"/>
              <a:cs typeface="Times New Roman" panose="02020603050405020304" pitchFamily="18" charset="0"/>
            </a:endParaRPr>
          </a:p>
        </p:txBody>
      </p:sp>
      <p:pic>
        <p:nvPicPr>
          <p:cNvPr id="1026" name="Picture 2" descr="De Array Tipo Vetor (1d) Para Array Tipo Tabela (2d) - Expert Advisors e Negociação Automatizada ...">
            <a:extLst>
              <a:ext uri="{FF2B5EF4-FFF2-40B4-BE49-F238E27FC236}">
                <a16:creationId xmlns:a16="http://schemas.microsoft.com/office/drawing/2014/main" id="{59140A3A-6020-AAC1-8C12-B25746F50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556" y="1844824"/>
            <a:ext cx="4164225" cy="35443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25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9876" y="260648"/>
            <a:ext cx="3867417" cy="661888"/>
          </a:xfrm>
        </p:spPr>
        <p:txBody>
          <a:bodyPr/>
          <a:lstStyle/>
          <a:p>
            <a:r>
              <a:rPr lang="en-IN" sz="3600" b="1" i="0" dirty="0">
                <a:effectLst/>
                <a:latin typeface="Times New Roman" panose="02020603050405020304" pitchFamily="18" charset="0"/>
                <a:cs typeface="Times New Roman" panose="02020603050405020304" pitchFamily="18" charset="0"/>
              </a:rPr>
              <a:t>String</a:t>
            </a:r>
            <a:endParaRPr lang="en-US" b="1" dirty="0"/>
          </a:p>
        </p:txBody>
      </p:sp>
      <p:sp>
        <p:nvSpPr>
          <p:cNvPr id="4" name="TextBox 3">
            <a:extLst>
              <a:ext uri="{FF2B5EF4-FFF2-40B4-BE49-F238E27FC236}">
                <a16:creationId xmlns:a16="http://schemas.microsoft.com/office/drawing/2014/main" id="{5AFE0940-1857-E90A-B745-77D15A2CE8D0}"/>
              </a:ext>
            </a:extLst>
          </p:cNvPr>
          <p:cNvSpPr txBox="1"/>
          <p:nvPr/>
        </p:nvSpPr>
        <p:spPr>
          <a:xfrm>
            <a:off x="1024463" y="3906053"/>
            <a:ext cx="6109446" cy="1323439"/>
          </a:xfrm>
          <a:prstGeom prst="rect">
            <a:avLst/>
          </a:prstGeom>
          <a:noFill/>
        </p:spPr>
        <p:txBody>
          <a:bodyPr wrap="square">
            <a:spAutoFit/>
          </a:bodyPr>
          <a:lstStyle/>
          <a:p>
            <a:pPr algn="l"/>
            <a:r>
              <a:rPr lang="en-US" sz="1600" b="0" i="0" dirty="0" err="1">
                <a:effectLst/>
                <a:latin typeface="Times New Roman" panose="02020603050405020304" pitchFamily="18" charset="0"/>
                <a:cs typeface="Times New Roman" panose="02020603050405020304" pitchFamily="18" charset="0"/>
              </a:rPr>
              <a:t>strlen</a:t>
            </a:r>
            <a:r>
              <a:rPr lang="en-US" sz="1600" b="0" i="0" dirty="0">
                <a:effectLst/>
                <a:latin typeface="Times New Roman" panose="02020603050405020304" pitchFamily="18" charset="0"/>
                <a:cs typeface="Times New Roman" panose="02020603050405020304" pitchFamily="18" charset="0"/>
              </a:rPr>
              <a:t>() - Return the Length of a String</a:t>
            </a:r>
          </a:p>
          <a:p>
            <a:r>
              <a:rPr lang="en-US" sz="1600" b="0" i="0" dirty="0" err="1">
                <a:effectLst/>
                <a:latin typeface="Times New Roman" panose="02020603050405020304" pitchFamily="18" charset="0"/>
                <a:cs typeface="Times New Roman" panose="02020603050405020304" pitchFamily="18" charset="0"/>
              </a:rPr>
              <a:t>str_word_count</a:t>
            </a:r>
            <a:r>
              <a:rPr lang="en-US" sz="1600" b="0" i="0" dirty="0">
                <a:effectLst/>
                <a:latin typeface="Times New Roman" panose="02020603050405020304" pitchFamily="18" charset="0"/>
                <a:cs typeface="Times New Roman" panose="02020603050405020304" pitchFamily="18" charset="0"/>
              </a:rPr>
              <a:t>() - Count Words in a String</a:t>
            </a:r>
          </a:p>
          <a:p>
            <a:r>
              <a:rPr lang="en-IN" sz="1600" b="0" i="0" dirty="0" err="1">
                <a:effectLst/>
                <a:latin typeface="Times New Roman" panose="02020603050405020304" pitchFamily="18" charset="0"/>
                <a:cs typeface="Times New Roman" panose="02020603050405020304" pitchFamily="18" charset="0"/>
              </a:rPr>
              <a:t>strrev</a:t>
            </a:r>
            <a:r>
              <a:rPr lang="en-IN" sz="1600" b="0" i="0" dirty="0">
                <a:effectLst/>
                <a:latin typeface="Times New Roman" panose="02020603050405020304" pitchFamily="18" charset="0"/>
                <a:cs typeface="Times New Roman" panose="02020603050405020304" pitchFamily="18" charset="0"/>
              </a:rPr>
              <a:t>() - Reverse a String</a:t>
            </a:r>
          </a:p>
          <a:p>
            <a:r>
              <a:rPr lang="en-US" sz="1600" b="0" i="0" dirty="0" err="1">
                <a:effectLst/>
                <a:latin typeface="Times New Roman" panose="02020603050405020304" pitchFamily="18" charset="0"/>
                <a:cs typeface="Times New Roman" panose="02020603050405020304" pitchFamily="18" charset="0"/>
              </a:rPr>
              <a:t>str_replace</a:t>
            </a:r>
            <a:r>
              <a:rPr lang="en-US" sz="1600" b="0" i="0" dirty="0">
                <a:effectLst/>
                <a:latin typeface="Times New Roman" panose="02020603050405020304" pitchFamily="18" charset="0"/>
                <a:cs typeface="Times New Roman" panose="02020603050405020304" pitchFamily="18" charset="0"/>
              </a:rPr>
              <a:t>() - Replace Text Within a String</a:t>
            </a:r>
          </a:p>
          <a:p>
            <a:pPr algn="l"/>
            <a:endParaRPr lang="en-US" sz="1600" b="0" i="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86D080-534E-A387-3CC2-6627BFF5D922}"/>
              </a:ext>
            </a:extLst>
          </p:cNvPr>
          <p:cNvSpPr txBox="1"/>
          <p:nvPr/>
        </p:nvSpPr>
        <p:spPr>
          <a:xfrm>
            <a:off x="1053852" y="1628508"/>
            <a:ext cx="6109446" cy="1569660"/>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The term "string" refers to a series of characters. PHP supports a number of data types, including strings. Alphanumeric characters are allowed in string variables. When these conditions are met, strings are generated. It is possible to create a variable and assign it to string characters. With the echo argument, using PHP Strings directly. String in</a:t>
            </a:r>
            <a:r>
              <a:rPr lang="en-US" sz="1600" b="0" i="0" u="none" strike="noStrike" dirty="0">
                <a:effectLst/>
                <a:latin typeface="Times New Roman" panose="02020603050405020304" pitchFamily="18" charset="0"/>
                <a:cs typeface="Times New Roman" panose="02020603050405020304" pitchFamily="18" charset="0"/>
                <a:hlinkClick r:id="rId2" tooltip="PHP">
                  <a:extLst>
                    <a:ext uri="{A12FA001-AC4F-418D-AE19-62706E023703}">
                      <ahyp:hlinkClr xmlns:ahyp="http://schemas.microsoft.com/office/drawing/2018/hyperlinkcolor" val="tx"/>
                    </a:ext>
                  </a:extLst>
                </a:hlinkClick>
              </a:rPr>
              <a:t> PHP</a:t>
            </a:r>
            <a:r>
              <a:rPr lang="en-US" sz="1600" b="0" i="0" dirty="0">
                <a:effectLst/>
                <a:latin typeface="Times New Roman" panose="02020603050405020304" pitchFamily="18" charset="0"/>
                <a:cs typeface="Times New Roman" panose="02020603050405020304" pitchFamily="18" charset="0"/>
              </a:rPr>
              <a:t> are language constructs that aid in the capture of terms</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A2055C-6D6E-A5C6-DE67-4ACB0E1A896B}"/>
              </a:ext>
            </a:extLst>
          </p:cNvPr>
          <p:cNvSpPr txBox="1"/>
          <p:nvPr/>
        </p:nvSpPr>
        <p:spPr>
          <a:xfrm>
            <a:off x="6022404" y="3904140"/>
            <a:ext cx="6109446" cy="1077218"/>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According to string in </a:t>
            </a:r>
            <a:r>
              <a:rPr lang="en-US" sz="1600" b="0" i="0" dirty="0" err="1">
                <a:effectLst/>
                <a:latin typeface="Times New Roman" panose="02020603050405020304" pitchFamily="18" charset="0"/>
                <a:cs typeface="Times New Roman" panose="02020603050405020304" pitchFamily="18" charset="0"/>
              </a:rPr>
              <a:t>php</a:t>
            </a:r>
            <a:r>
              <a:rPr lang="en-US" sz="1600" b="0" i="0" dirty="0">
                <a:effectLst/>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programm</a:t>
            </a:r>
            <a:r>
              <a:rPr lang="en-US" sz="1600" dirty="0">
                <a:latin typeface="Times New Roman" panose="02020603050405020304" pitchFamily="18" charset="0"/>
                <a:cs typeface="Times New Roman" panose="02020603050405020304" pitchFamily="18" charset="0"/>
              </a:rPr>
              <a:t> languages</a:t>
            </a:r>
            <a:r>
              <a:rPr lang="en-US" sz="1600" b="0" i="0" dirty="0">
                <a:effectLst/>
                <a:latin typeface="Times New Roman" panose="02020603050405020304" pitchFamily="18" charset="0"/>
                <a:cs typeface="Times New Roman" panose="02020603050405020304" pitchFamily="18" charset="0"/>
              </a:rPr>
              <a:t>, string are used to modify a string or query knowledge about a string (some do both).... The length (string) is the most basic example of a string. The length of a string literal is returned by this function.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56E4FB-9D0E-620D-546C-C1318B205FC9}"/>
              </a:ext>
            </a:extLst>
          </p:cNvPr>
          <p:cNvSpPr txBox="1"/>
          <p:nvPr/>
        </p:nvSpPr>
        <p:spPr>
          <a:xfrm>
            <a:off x="1197868" y="188640"/>
            <a:ext cx="6109446" cy="646331"/>
          </a:xfrm>
          <a:prstGeom prst="rect">
            <a:avLst/>
          </a:prstGeom>
          <a:noFill/>
        </p:spPr>
        <p:txBody>
          <a:bodyPr wrap="square">
            <a:spAutoFit/>
          </a:bodyPr>
          <a:lstStyle/>
          <a:p>
            <a:r>
              <a:rPr lang="en-IN" sz="3600" b="1" i="0" dirty="0">
                <a:effectLst/>
                <a:latin typeface="Times New Roman" panose="02020603050405020304" pitchFamily="18" charset="0"/>
                <a:cs typeface="Times New Roman" panose="02020603050405020304" pitchFamily="18" charset="0"/>
              </a:rPr>
              <a:t>Functions</a:t>
            </a:r>
            <a:endParaRPr lang="en-IN" sz="3600" dirty="0"/>
          </a:p>
        </p:txBody>
      </p:sp>
      <p:sp>
        <p:nvSpPr>
          <p:cNvPr id="5" name="TextBox 4">
            <a:extLst>
              <a:ext uri="{FF2B5EF4-FFF2-40B4-BE49-F238E27FC236}">
                <a16:creationId xmlns:a16="http://schemas.microsoft.com/office/drawing/2014/main" id="{7C10045C-24D3-0955-291D-2E7D2C4E1B2A}"/>
              </a:ext>
            </a:extLst>
          </p:cNvPr>
          <p:cNvSpPr txBox="1"/>
          <p:nvPr/>
        </p:nvSpPr>
        <p:spPr>
          <a:xfrm>
            <a:off x="837828" y="1271662"/>
            <a:ext cx="4464496" cy="1569660"/>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A function is a piece of code that takes another input in the form of a parameter, processes it, and then returns a value. A PHP Function feature is a piece of code that can be used over and over again and accepts argument lists as input, and returns a value</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EC14C2-80F7-0920-69A8-D68B09E75E14}"/>
              </a:ext>
            </a:extLst>
          </p:cNvPr>
          <p:cNvSpPr txBox="1"/>
          <p:nvPr/>
        </p:nvSpPr>
        <p:spPr>
          <a:xfrm>
            <a:off x="6598468" y="609943"/>
            <a:ext cx="5544616" cy="1815882"/>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User Defined Functions in PHP</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 PHP, functions can be written on their own in addition to the built-in PHP functions.</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 function is a set of statements that can be used repeatedly in a program.</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When a page loads, a feature will not run automatically.</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 call to a function will cause it to be executed. </a:t>
            </a:r>
          </a:p>
        </p:txBody>
      </p:sp>
      <p:sp>
        <p:nvSpPr>
          <p:cNvPr id="9" name="TextBox 8">
            <a:extLst>
              <a:ext uri="{FF2B5EF4-FFF2-40B4-BE49-F238E27FC236}">
                <a16:creationId xmlns:a16="http://schemas.microsoft.com/office/drawing/2014/main" id="{71329F99-1381-EE5B-E9D9-7229A9E252BB}"/>
              </a:ext>
            </a:extLst>
          </p:cNvPr>
          <p:cNvSpPr txBox="1"/>
          <p:nvPr/>
        </p:nvSpPr>
        <p:spPr>
          <a:xfrm>
            <a:off x="1012231" y="4016679"/>
            <a:ext cx="4938165" cy="2554545"/>
          </a:xfrm>
          <a:prstGeom prst="rect">
            <a:avLst/>
          </a:prstGeom>
          <a:noFill/>
        </p:spPr>
        <p:txBody>
          <a:bodyPr wrap="square">
            <a:spAutoFit/>
          </a:bodyPr>
          <a:lstStyle/>
          <a:p>
            <a:pPr marL="342900" indent="-342900" algn="l">
              <a:buFont typeface="+mj-lt"/>
              <a:buAutoNum type="arabicParenR"/>
            </a:pPr>
            <a:r>
              <a:rPr lang="en-IN" sz="1600" b="1" i="0" dirty="0">
                <a:effectLst/>
                <a:latin typeface="Times New Roman" panose="02020603050405020304" pitchFamily="18" charset="0"/>
                <a:cs typeface="Times New Roman" panose="02020603050405020304" pitchFamily="18" charset="0"/>
              </a:rPr>
              <a:t>Creating and Calling Function</a:t>
            </a:r>
          </a:p>
          <a:p>
            <a:pPr algn="l"/>
            <a:endParaRPr lang="en-IN" sz="1600" b="1" i="0" dirty="0">
              <a:effectLst/>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 function name is any name that ends in an open and closed parenthesis.</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keyword function is often used to start a function name.</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To invoke a function, simply type its name followed by the parenthesis.</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 number cannot be the first character in a feature name. It can begin with a letter or an underscore. </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case of a feature name is unimportant</a:t>
            </a:r>
          </a:p>
          <a:p>
            <a:pPr algn="l"/>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2DABA9D-BEFA-5479-3113-E39B6F537B62}"/>
              </a:ext>
            </a:extLst>
          </p:cNvPr>
          <p:cNvSpPr txBox="1"/>
          <p:nvPr/>
        </p:nvSpPr>
        <p:spPr>
          <a:xfrm>
            <a:off x="6612523" y="3508846"/>
            <a:ext cx="5184576" cy="2739211"/>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2)    PHP Function Arguments</a:t>
            </a:r>
          </a:p>
          <a:p>
            <a:pPr algn="just"/>
            <a:endParaRPr lang="en-US" sz="1600" b="1" i="0" dirty="0">
              <a:effectLst/>
              <a:latin typeface="Times New Roman" panose="02020603050405020304" pitchFamily="18" charset="0"/>
              <a:cs typeface="Times New Roman" panose="02020603050405020304" pitchFamily="18" charset="0"/>
            </a:endParaRPr>
          </a:p>
          <a:p>
            <a:pPr algn="just"/>
            <a:r>
              <a:rPr lang="en-US" sz="1400" b="0" i="0" dirty="0">
                <a:effectLst/>
                <a:latin typeface="Times New Roman" panose="02020603050405020304" pitchFamily="18" charset="0"/>
                <a:cs typeface="Times New Roman" panose="02020603050405020304" pitchFamily="18" charset="0"/>
              </a:rPr>
              <a:t>In PHP Function, arguments may be used to transfer information to functions. A variable is the same as an argument. Arguments are listed within parentheses after the function name. You can add as many arguments as you want; just use a comma to divide them.</a:t>
            </a:r>
          </a:p>
          <a:p>
            <a:pPr algn="just"/>
            <a:r>
              <a:rPr lang="en-US" sz="1400" b="0" i="0" dirty="0">
                <a:effectLst/>
                <a:latin typeface="Times New Roman" panose="02020603050405020304" pitchFamily="18" charset="0"/>
                <a:cs typeface="Times New Roman" panose="02020603050405020304" pitchFamily="18" charset="0"/>
              </a:rPr>
              <a:t>Parameters are the information or variables contained within the function's parenthesis. These are used to store the values that can be executed at runtime. A user can enter as many parameters as he desires, separated by the comma (,) operator. During runtime, these parameters are used to accept inputs. Arguments are used while exchanging values, such as during a function call</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771</TotalTime>
  <Words>1382</Words>
  <Application>Microsoft Office PowerPoint</Application>
  <PresentationFormat>Custom</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Times New Roman</vt:lpstr>
      <vt:lpstr>Tech 16x9</vt:lpstr>
      <vt:lpstr>PHP</vt:lpstr>
      <vt:lpstr>Title</vt:lpstr>
      <vt:lpstr>PowerPoint Presentation</vt:lpstr>
      <vt:lpstr>PowerPoint Presentation</vt:lpstr>
      <vt:lpstr>PowerPoint Presentation</vt:lpstr>
      <vt:lpstr>PowerPoint Presentation</vt:lpstr>
      <vt:lpstr>PowerPoint Presentation</vt:lpstr>
      <vt:lpstr>String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Aniket Firke</dc:creator>
  <cp:lastModifiedBy>Aniket Firke</cp:lastModifiedBy>
  <cp:revision>2</cp:revision>
  <dcterms:created xsi:type="dcterms:W3CDTF">2023-10-18T07:53:39Z</dcterms:created>
  <dcterms:modified xsi:type="dcterms:W3CDTF">2023-11-03T17:02:46Z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