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2"/>
  </p:notesMasterIdLst>
  <p:sldIdLst>
    <p:sldId id="31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0"/>
  </p:normalViewPr>
  <p:slideViewPr>
    <p:cSldViewPr>
      <p:cViewPr varScale="1">
        <p:scale>
          <a:sx n="69" d="100"/>
          <a:sy n="69" d="100"/>
        </p:scale>
        <p:origin x="-15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F6E17C-4B3D-4B93-83C8-6738EA844B9A}" type="datetimeFigureOut">
              <a:rPr lang="en-US" smtClean="0"/>
              <a:t>11/15/2010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1371F-8CEF-4BCA-9E1A-404E3EFF20E1}" type="slidenum">
              <a:rPr lang="en-US" smtClean="0"/>
              <a:t>‹#›</a:t>
            </a:fld>
            <a:endParaRPr lang="en-US"/>
          </a:p>
        </p:txBody>
      </p:sp>
    </p:spTree>
    <p:extLst>
      <p:ext uri="{BB962C8B-B14F-4D97-AF65-F5344CB8AC3E}">
        <p14:creationId xmlns:p14="http://schemas.microsoft.com/office/powerpoint/2010/main" val="367936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en.wikipedia.org/wiki/Automated_testing" TargetMode="External"/><Relationship Id="rId13" Type="http://schemas.openxmlformats.org/officeDocument/2006/relationships/hyperlink" Target="http://en.wikipedia.org/wiki/Use_case" TargetMode="External"/><Relationship Id="rId18" Type="http://schemas.openxmlformats.org/officeDocument/2006/relationships/hyperlink" Target="http://en.wikipedia.org/wiki/Design_by_Contract" TargetMode="External"/><Relationship Id="rId3" Type="http://schemas.openxmlformats.org/officeDocument/2006/relationships/hyperlink" Target="http://en.wikipedia.org/wiki/Computer_programming" TargetMode="External"/><Relationship Id="rId21" Type="http://schemas.openxmlformats.org/officeDocument/2006/relationships/hyperlink" Target="http://en.wikipedia.org/wiki/Mock_object" TargetMode="External"/><Relationship Id="rId7" Type="http://schemas.openxmlformats.org/officeDocument/2006/relationships/hyperlink" Target="http://en.wikipedia.org/wiki/Software_bug" TargetMode="External"/><Relationship Id="rId12" Type="http://schemas.openxmlformats.org/officeDocument/2006/relationships/hyperlink" Target="http://en.wikipedia.org/w/index.php?title=CPPUnit&amp;action=edit" TargetMode="External"/><Relationship Id="rId17" Type="http://schemas.openxmlformats.org/officeDocument/2006/relationships/hyperlink" Target="http://en.wikipedia.org/wiki/You_Ain't_Gonna_Need_It" TargetMode="External"/><Relationship Id="rId25" Type="http://schemas.openxmlformats.org/officeDocument/2006/relationships/hyperlink" Target="http://en.wikipedia.org/wiki/Genetic_algorithms" TargetMode="External"/><Relationship Id="rId2" Type="http://schemas.openxmlformats.org/officeDocument/2006/relationships/slide" Target="../slides/slide22.xml"/><Relationship Id="rId16" Type="http://schemas.openxmlformats.org/officeDocument/2006/relationships/hyperlink" Target="http://en.wikipedia.org/wiki/KISS_principle" TargetMode="External"/><Relationship Id="rId20" Type="http://schemas.openxmlformats.org/officeDocument/2006/relationships/hyperlink" Target="http://en.wikipedia.org/wiki/Distributed_object" TargetMode="External"/><Relationship Id="rId1" Type="http://schemas.openxmlformats.org/officeDocument/2006/relationships/notesMaster" Target="../notesMasters/notesMaster1.xml"/><Relationship Id="rId6" Type="http://schemas.openxmlformats.org/officeDocument/2006/relationships/hyperlink" Target="http://en.wikipedia.org/wiki/Software_engineering" TargetMode="External"/><Relationship Id="rId11" Type="http://schemas.openxmlformats.org/officeDocument/2006/relationships/hyperlink" Target="http://en.wikipedia.org/wiki/NUnit" TargetMode="External"/><Relationship Id="rId24" Type="http://schemas.openxmlformats.org/officeDocument/2006/relationships/hyperlink" Target="http://en.wikipedia.org/wiki/Pattern_recognition" TargetMode="External"/><Relationship Id="rId5" Type="http://schemas.openxmlformats.org/officeDocument/2006/relationships/hyperlink" Target="http://en.wikipedia.org/wiki/Extreme_Programming" TargetMode="External"/><Relationship Id="rId15" Type="http://schemas.openxmlformats.org/officeDocument/2006/relationships/hyperlink" Target="http://en.wikipedia.org/wiki/Refactoring" TargetMode="External"/><Relationship Id="rId23" Type="http://schemas.openxmlformats.org/officeDocument/2006/relationships/hyperlink" Target="http://en.wikipedia.org/wiki/Artificial_intelligence" TargetMode="External"/><Relationship Id="rId10" Type="http://schemas.openxmlformats.org/officeDocument/2006/relationships/hyperlink" Target="http://en.wikipedia.org/wiki/JUnit" TargetMode="External"/><Relationship Id="rId19" Type="http://schemas.openxmlformats.org/officeDocument/2006/relationships/hyperlink" Target="http://en.wikipedia.org/wiki/Graphical_user_interface" TargetMode="External"/><Relationship Id="rId4" Type="http://schemas.openxmlformats.org/officeDocument/2006/relationships/hyperlink" Target="http://en.wikipedia.org/wiki/Test_case" TargetMode="External"/><Relationship Id="rId9" Type="http://schemas.openxmlformats.org/officeDocument/2006/relationships/hyperlink" Target="http://en.wikipedia.org/wiki/XUnit" TargetMode="External"/><Relationship Id="rId14" Type="http://schemas.openxmlformats.org/officeDocument/2006/relationships/hyperlink" Target="http://en.wikipedia.org/wiki/User_story" TargetMode="External"/><Relationship Id="rId22" Type="http://schemas.openxmlformats.org/officeDocument/2006/relationships/hyperlink" Target="http://en.wikipedia.org/wiki/Database_schema"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4"/>
          </p:nvPr>
        </p:nvSpPr>
        <p:spPr>
          <a:ln/>
        </p:spPr>
        <p:txBody>
          <a:bodyPr/>
          <a:lstStyle/>
          <a:p>
            <a:r>
              <a:rPr lang="de-DE">
                <a:solidFill>
                  <a:prstClr val="black"/>
                </a:solidFill>
              </a:rPr>
              <a:t>© SQS Software Quality Systems AG  |  Titel der Präsentation  |  Seite  </a:t>
            </a:r>
            <a:fld id="{92091EBE-C363-43C2-8557-C9CEDB4FD911}" type="slidenum">
              <a:rPr lang="en-IN">
                <a:solidFill>
                  <a:prstClr val="black"/>
                </a:solidFill>
              </a:rPr>
              <a:pPr/>
              <a:t>1</a:t>
            </a:fld>
            <a:endParaRPr lang="de-DE">
              <a:solidFill>
                <a:prstClr val="black"/>
              </a:solidFill>
            </a:endParaRPr>
          </a:p>
        </p:txBody>
      </p:sp>
      <p:sp>
        <p:nvSpPr>
          <p:cNvPr id="1096706" name="Rectangle 2"/>
          <p:cNvSpPr>
            <a:spLocks noRot="1" noChangeArrowheads="1" noTextEdit="1"/>
          </p:cNvSpPr>
          <p:nvPr>
            <p:ph type="sldImg"/>
          </p:nvPr>
        </p:nvSpPr>
        <p:spPr>
          <a:ln>
            <a:solidFill>
              <a:schemeClr val="accent2"/>
            </a:solidFill>
          </a:ln>
          <a:effectLst>
            <a:outerShdw dist="45791" dir="3378596" algn="ctr" rotWithShape="0">
              <a:srgbClr val="808080">
                <a:alpha val="50000"/>
              </a:srgbClr>
            </a:outerShdw>
          </a:effectLst>
        </p:spPr>
      </p:sp>
      <p:sp>
        <p:nvSpPr>
          <p:cNvPr id="1096707"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r>
              <a:rPr lang="en-GB" smtClean="0"/>
              <a:t>Essentially, </a:t>
            </a:r>
            <a:r>
              <a:rPr lang="en-GB" b="1" smtClean="0"/>
              <a:t>verification</a:t>
            </a:r>
            <a:r>
              <a:rPr lang="en-GB" smtClean="0"/>
              <a:t> asks the following questions: ‘Did we build the system the way that we said we would?’ </a:t>
            </a:r>
          </a:p>
          <a:p>
            <a:pPr eaLnBrk="1" hangingPunct="1"/>
            <a:endParaRPr lang="en-GB" smtClean="0"/>
          </a:p>
          <a:p>
            <a:pPr eaLnBrk="1" hangingPunct="1"/>
            <a:r>
              <a:rPr lang="en-GB" b="1" smtClean="0"/>
              <a:t>Done before the release of the software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r>
              <a:rPr lang="en-GB" smtClean="0"/>
              <a:t>Essentially, </a:t>
            </a:r>
            <a:r>
              <a:rPr lang="en-GB" b="1" smtClean="0"/>
              <a:t>verification</a:t>
            </a:r>
            <a:r>
              <a:rPr lang="en-GB" smtClean="0"/>
              <a:t> asks the following questions: ‘Did we build the system the way that we said we would?’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buFontTx/>
              <a:buChar char="•"/>
            </a:pPr>
            <a:r>
              <a:rPr lang="en-US" smtClean="0"/>
              <a:t>References for generic work products include Capability Maturity Model Integration (CMMI) or</a:t>
            </a:r>
          </a:p>
          <a:p>
            <a:pPr eaLnBrk="1" hangingPunct="1"/>
            <a:r>
              <a:rPr lang="en-US" smtClean="0"/>
              <a:t>  ‘Software life cycle processes’ (IEEE/IEC 12207).</a:t>
            </a:r>
          </a:p>
          <a:p>
            <a:pPr eaLnBrk="1" hangingPunct="1">
              <a:buFontTx/>
              <a:buChar char="•"/>
            </a:pPr>
            <a:r>
              <a:rPr lang="en-US" smtClean="0"/>
              <a:t> </a:t>
            </a:r>
            <a:r>
              <a:rPr lang="en-US" b="1" smtClean="0"/>
              <a:t>Verification and validation</a:t>
            </a:r>
            <a:r>
              <a:rPr lang="en-US" smtClean="0"/>
              <a:t> (and early test design) can be carried out during the development of the software work products.</a:t>
            </a:r>
          </a:p>
          <a:p>
            <a:pPr eaLnBrk="1" hangingPunct="1"/>
            <a:r>
              <a:rPr lang="en-US" smtClean="0"/>
              <a:t>Ideally, the </a:t>
            </a:r>
            <a:r>
              <a:rPr lang="en-US" b="1" smtClean="0"/>
              <a:t>tests</a:t>
            </a:r>
            <a:r>
              <a:rPr lang="en-US" smtClean="0"/>
              <a:t> must be </a:t>
            </a:r>
            <a:r>
              <a:rPr lang="en-US" b="1" smtClean="0"/>
              <a:t>designed as early as possible</a:t>
            </a:r>
            <a:r>
              <a:rPr lang="en-US" smtClean="0"/>
              <a:t>. The earlier a defect is found, the cheaper the cost to fix it. Early design of tests leads to early finding of defects and hence makes it cheaper to fix defects. It also prevents defect multiplication because it prevents defects from leaking into the next stage. e.g. we can prevent a defect in the coding by finding it in the design stage. This ensures better quality and less time in running tests because fewer defects are found. This results in an overall cost and effort reduction.</a:t>
            </a:r>
          </a:p>
          <a:p>
            <a:pPr eaLnBrk="1" hangingPunct="1"/>
            <a:r>
              <a:rPr lang="en-US" b="1" u="sng" smtClean="0"/>
              <a:t>Validation:</a:t>
            </a:r>
          </a:p>
          <a:p>
            <a:pPr eaLnBrk="1" hangingPunct="1"/>
            <a:r>
              <a:rPr lang="en-US" smtClean="0"/>
              <a:t>Done by the user</a:t>
            </a:r>
          </a:p>
          <a:p>
            <a:pPr eaLnBrk="1" hangingPunct="1"/>
            <a:r>
              <a:rPr lang="en-US" smtClean="0"/>
              <a:t>The user </a:t>
            </a:r>
            <a:r>
              <a:rPr lang="en-US" b="1" smtClean="0"/>
              <a:t>validates</a:t>
            </a:r>
            <a:r>
              <a:rPr lang="en-US" smtClean="0"/>
              <a:t> the product against the requirements</a:t>
            </a:r>
          </a:p>
          <a:p>
            <a:pPr eaLnBrk="1" hangingPunct="1"/>
            <a:r>
              <a:rPr lang="en-US" b="1" u="sng" smtClean="0"/>
              <a:t>Verification:</a:t>
            </a:r>
          </a:p>
          <a:p>
            <a:pPr eaLnBrk="1" hangingPunct="1"/>
            <a:r>
              <a:rPr lang="en-US" smtClean="0"/>
              <a:t>Done by the developer or tester</a:t>
            </a:r>
          </a:p>
          <a:p>
            <a:pPr eaLnBrk="1" hangingPunct="1"/>
            <a:r>
              <a:rPr lang="en-US" smtClean="0"/>
              <a:t>The developer/tester will </a:t>
            </a:r>
            <a:r>
              <a:rPr lang="en-US" b="1" smtClean="0"/>
              <a:t> verify </a:t>
            </a:r>
            <a:r>
              <a:rPr lang="en-US" smtClean="0"/>
              <a:t>the product against the requirements.</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lnSpc>
                <a:spcPct val="90000"/>
              </a:lnSpc>
            </a:pPr>
            <a:endParaRPr lang="en-US" b="1"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marL="216233" indent="-216233"/>
            <a:r>
              <a:rPr lang="en-US" dirty="0" smtClean="0"/>
              <a:t>The programmer who wrote the code generally performs component testing making it a sensible and the most economic approach. A programmer, who executes test cases on his/her own code, can usually track down and fix any defects revealed by the tests relatively quickly. If a tester executes the test cases, he/she must document each failure. Eventually the programmer investigates each of the defect reports and perhaps reproduces them in order to determine their causes. Once fixed, the tester re-tests the software to confirm that each defect had indeed been fixed. This amounts to more effort and yet has the same outcome. </a:t>
            </a:r>
          </a:p>
          <a:p>
            <a:pPr marL="216233" indent="-216233"/>
            <a:endParaRPr lang="en-US" dirty="0" smtClean="0"/>
          </a:p>
          <a:p>
            <a:pPr marL="216233" indent="-216233"/>
            <a:r>
              <a:rPr lang="en-US" b="1" u="sng" dirty="0" smtClean="0"/>
              <a:t>Non-Functional Requirements:</a:t>
            </a:r>
          </a:p>
          <a:p>
            <a:pPr marL="216233" indent="-216233">
              <a:buFontTx/>
              <a:buAutoNum type="arabicParenR"/>
            </a:pPr>
            <a:r>
              <a:rPr lang="en-US" dirty="0" smtClean="0"/>
              <a:t>Performance Testing</a:t>
            </a:r>
          </a:p>
          <a:p>
            <a:pPr marL="216233" indent="-216233">
              <a:buFontTx/>
              <a:buAutoNum type="arabicParenR"/>
            </a:pPr>
            <a:r>
              <a:rPr lang="en-US" dirty="0" smtClean="0"/>
              <a:t>Robustness Testing</a:t>
            </a:r>
          </a:p>
          <a:p>
            <a:pPr marL="216233" indent="-216233">
              <a:buFontTx/>
              <a:buAutoNum type="arabicParenR"/>
            </a:pPr>
            <a:r>
              <a:rPr lang="en-US" dirty="0" smtClean="0"/>
              <a:t>Structural Testing ( Branch Coverage)</a:t>
            </a:r>
          </a:p>
          <a:p>
            <a:pPr marL="216233" indent="-216233"/>
            <a:endParaRPr lang="en-US" b="1" u="sng"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normAutofit fontScale="40000" lnSpcReduction="20000"/>
          </a:bodyPr>
          <a:lstStyle/>
          <a:p>
            <a:pPr marL="216233" indent="-216233"/>
            <a:r>
              <a:rPr lang="en-US" b="1" u="sng" dirty="0" smtClean="0"/>
              <a:t>Non-Functional Requirements:</a:t>
            </a:r>
          </a:p>
          <a:p>
            <a:pPr marL="216233" indent="-216233">
              <a:buFontTx/>
              <a:buAutoNum type="arabicParenR"/>
            </a:pPr>
            <a:r>
              <a:rPr lang="en-US" dirty="0" smtClean="0"/>
              <a:t>Performance Testing</a:t>
            </a:r>
          </a:p>
          <a:p>
            <a:pPr marL="216233" indent="-216233">
              <a:buFontTx/>
              <a:buAutoNum type="arabicParenR"/>
            </a:pPr>
            <a:r>
              <a:rPr lang="en-US" dirty="0" smtClean="0"/>
              <a:t>Robustness Testing</a:t>
            </a:r>
          </a:p>
          <a:p>
            <a:pPr marL="216233" indent="-216233">
              <a:buFontTx/>
              <a:buAutoNum type="arabicParenR"/>
            </a:pPr>
            <a:r>
              <a:rPr lang="en-US" dirty="0" smtClean="0"/>
              <a:t>Structural Testing ( Branch Coverage)</a:t>
            </a:r>
          </a:p>
          <a:p>
            <a:pPr marL="216233" indent="-216233"/>
            <a:r>
              <a:rPr lang="en-US" b="1" u="sng" dirty="0" smtClean="0"/>
              <a:t>Test-First Approach or test-driven approach:</a:t>
            </a:r>
          </a:p>
          <a:p>
            <a:pPr marL="216233" indent="-216233"/>
            <a:r>
              <a:rPr lang="en-US" sz="900" dirty="0"/>
              <a:t>This approach is highly iterative and is based on cycles of developing test cases, </a:t>
            </a:r>
          </a:p>
          <a:p>
            <a:pPr marL="216233" indent="-216233"/>
            <a:r>
              <a:rPr lang="en-US" sz="900" dirty="0"/>
              <a:t>then building and integrating small pieces of code, and executing the component tests until they pass.</a:t>
            </a:r>
          </a:p>
          <a:p>
            <a:pPr marL="216233" indent="-216233"/>
            <a:r>
              <a:rPr lang="en-US" b="1" dirty="0" smtClean="0"/>
              <a:t>Test-Driven Development</a:t>
            </a:r>
            <a:r>
              <a:rPr lang="en-US" dirty="0" smtClean="0"/>
              <a:t> (TDD) is a </a:t>
            </a:r>
            <a:r>
              <a:rPr lang="en-US" dirty="0" smtClean="0">
                <a:hlinkClick r:id="rId3" tooltip="Computer programming"/>
              </a:rPr>
              <a:t>computer programming</a:t>
            </a:r>
            <a:r>
              <a:rPr lang="en-US" dirty="0" smtClean="0"/>
              <a:t> technique that involves writing </a:t>
            </a:r>
            <a:r>
              <a:rPr lang="en-US" dirty="0" smtClean="0">
                <a:hlinkClick r:id="rId4" tooltip="Test case"/>
              </a:rPr>
              <a:t>test cases</a:t>
            </a:r>
            <a:r>
              <a:rPr lang="en-US" dirty="0" smtClean="0"/>
              <a:t> first and then implementing the code necessary to pass the tests. The goal of test-driven development is to achieve rapid feedback and implements the "illustrate the main line" approach to constructing a program. This technique is heavily emphasized in </a:t>
            </a:r>
            <a:r>
              <a:rPr lang="en-US" dirty="0" smtClean="0">
                <a:hlinkClick r:id="rId5" tooltip="Extreme Programming"/>
              </a:rPr>
              <a:t>Extreme Programming</a:t>
            </a:r>
            <a:r>
              <a:rPr lang="en-US" dirty="0" smtClean="0"/>
              <a:t>.</a:t>
            </a:r>
          </a:p>
          <a:p>
            <a:pPr marL="216233" indent="-216233"/>
            <a:r>
              <a:rPr lang="en-US" dirty="0" smtClean="0"/>
              <a:t>Practitioners emphasize that test-driven development is primarily a </a:t>
            </a:r>
            <a:r>
              <a:rPr lang="en-US" dirty="0" smtClean="0">
                <a:hlinkClick r:id="rId6" tooltip="Software engineering"/>
              </a:rPr>
              <a:t>method of designing software</a:t>
            </a:r>
            <a:r>
              <a:rPr lang="en-US" dirty="0" smtClean="0"/>
              <a:t>, not just a method of testing. The method is also used for removal of </a:t>
            </a:r>
            <a:r>
              <a:rPr lang="en-US" dirty="0" smtClean="0">
                <a:hlinkClick r:id="rId7" tooltip="Software bug"/>
              </a:rPr>
              <a:t>software defects</a:t>
            </a:r>
            <a:r>
              <a:rPr lang="en-US" dirty="0" smtClean="0"/>
              <a:t>.</a:t>
            </a:r>
            <a:endParaRPr lang="en-US" b="1" dirty="0" smtClean="0"/>
          </a:p>
          <a:p>
            <a:pPr marL="216233" indent="-216233"/>
            <a:r>
              <a:rPr lang="en-US" b="1" dirty="0" smtClean="0"/>
              <a:t>Requirements</a:t>
            </a:r>
          </a:p>
          <a:p>
            <a:pPr marL="216233" indent="-216233"/>
            <a:r>
              <a:rPr lang="en-US" dirty="0" smtClean="0"/>
              <a:t>For test-driven development to work, the system must be flexible enough to allow for </a:t>
            </a:r>
            <a:r>
              <a:rPr lang="en-US" dirty="0" smtClean="0">
                <a:hlinkClick r:id="rId8" tooltip="Automated testing"/>
              </a:rPr>
              <a:t>automated testing</a:t>
            </a:r>
            <a:r>
              <a:rPr lang="en-US" dirty="0" smtClean="0"/>
              <a:t> of code, using test cases that return a simple true or false evaluation of correctness. These properties allow for rapid feedback of correctness and design. Unit testing frameworks (</a:t>
            </a:r>
            <a:r>
              <a:rPr lang="en-US" dirty="0" err="1" smtClean="0">
                <a:hlinkClick r:id="rId9" tooltip="XUnit"/>
              </a:rPr>
              <a:t>xUnit</a:t>
            </a:r>
            <a:r>
              <a:rPr lang="en-US" dirty="0" smtClean="0"/>
              <a:t>) such as </a:t>
            </a:r>
            <a:r>
              <a:rPr lang="en-US" dirty="0" err="1" smtClean="0">
                <a:hlinkClick r:id="rId10" tooltip="JUnit"/>
              </a:rPr>
              <a:t>JUnit</a:t>
            </a:r>
            <a:r>
              <a:rPr lang="en-US" dirty="0" smtClean="0"/>
              <a:t>, </a:t>
            </a:r>
            <a:r>
              <a:rPr lang="en-US" dirty="0" err="1" smtClean="0">
                <a:hlinkClick r:id="rId11" tooltip="NUnit"/>
              </a:rPr>
              <a:t>NUnit</a:t>
            </a:r>
            <a:r>
              <a:rPr lang="en-US" dirty="0" smtClean="0"/>
              <a:t> or </a:t>
            </a:r>
            <a:r>
              <a:rPr lang="en-US" dirty="0" err="1" smtClean="0">
                <a:hlinkClick r:id="rId12" tooltip="CPPUnit"/>
              </a:rPr>
              <a:t>CPPUnit</a:t>
            </a:r>
            <a:r>
              <a:rPr lang="en-US" dirty="0" smtClean="0"/>
              <a:t> provide a mechanism for managing and running sets of automated test cases.</a:t>
            </a:r>
          </a:p>
          <a:p>
            <a:pPr marL="216233" indent="-216233"/>
            <a:r>
              <a:rPr lang="en-US" sz="1500" b="1" u="sng" dirty="0"/>
              <a:t>Test-Driven Development Cycle</a:t>
            </a:r>
          </a:p>
          <a:p>
            <a:pPr marL="216233" indent="-216233"/>
            <a:r>
              <a:rPr lang="en-US" b="1" dirty="0" smtClean="0"/>
              <a:t>1. Write the test</a:t>
            </a:r>
          </a:p>
          <a:p>
            <a:pPr marL="216233" indent="-216233"/>
            <a:r>
              <a:rPr lang="en-US" dirty="0" smtClean="0"/>
              <a:t>It begins with writing a test. In order to write a test, the developer must understand the specification and the requirements clearly. This is accomplished through </a:t>
            </a:r>
            <a:r>
              <a:rPr lang="en-US" dirty="0" smtClean="0">
                <a:hlinkClick r:id="rId13" tooltip="Use case"/>
              </a:rPr>
              <a:t>use cases</a:t>
            </a:r>
            <a:r>
              <a:rPr lang="en-US" dirty="0" smtClean="0"/>
              <a:t> and </a:t>
            </a:r>
            <a:r>
              <a:rPr lang="en-US" dirty="0" smtClean="0">
                <a:hlinkClick r:id="rId14" tooltip="User story"/>
              </a:rPr>
              <a:t>user stories</a:t>
            </a:r>
            <a:r>
              <a:rPr lang="en-US" dirty="0" smtClean="0"/>
              <a:t>. The design document covers all the test scenarios and exception conditions.</a:t>
            </a:r>
          </a:p>
          <a:p>
            <a:pPr marL="216233" indent="-216233"/>
            <a:r>
              <a:rPr lang="en-US" b="1" dirty="0" smtClean="0"/>
              <a:t>2. Write the code</a:t>
            </a:r>
          </a:p>
          <a:p>
            <a:pPr marL="216233" indent="-216233"/>
            <a:r>
              <a:rPr lang="en-US" dirty="0" smtClean="0"/>
              <a:t>The next step is to make the test pass by writing the code. This step forces the programmer to take the perspective of a client by seeing the code through its interfaces. This is the design driven part of test-driven development. As part of test calibration, your code should fail the test meaningfully the first time around.</a:t>
            </a:r>
          </a:p>
          <a:p>
            <a:pPr marL="216233" indent="-216233"/>
            <a:r>
              <a:rPr lang="en-US" b="1" dirty="0" smtClean="0"/>
              <a:t>3. Run the automated tests</a:t>
            </a:r>
          </a:p>
          <a:p>
            <a:pPr marL="216233" indent="-216233"/>
            <a:r>
              <a:rPr lang="en-US" dirty="0" smtClean="0"/>
              <a:t>The next step is to run the automated test cases and observe if they pass or fail. If they pass, the programmer can be more confident that the code meets the test cases as written. If there are failures, the code did not meet the test cases..</a:t>
            </a:r>
          </a:p>
          <a:p>
            <a:pPr marL="216233" indent="-216233"/>
            <a:r>
              <a:rPr lang="en-US" b="1" dirty="0" smtClean="0"/>
              <a:t>4. </a:t>
            </a:r>
            <a:r>
              <a:rPr lang="en-US" b="1" dirty="0" err="1" smtClean="0"/>
              <a:t>Refactor</a:t>
            </a:r>
            <a:endParaRPr lang="en-US" b="1" dirty="0" smtClean="0"/>
          </a:p>
          <a:p>
            <a:pPr marL="216233" indent="-216233"/>
            <a:r>
              <a:rPr lang="en-US" dirty="0" smtClean="0"/>
              <a:t>The final step is the </a:t>
            </a:r>
            <a:r>
              <a:rPr lang="en-US" dirty="0" smtClean="0">
                <a:hlinkClick r:id="rId15" tooltip="Refactoring"/>
              </a:rPr>
              <a:t>refactoring</a:t>
            </a:r>
            <a:r>
              <a:rPr lang="en-US" dirty="0" smtClean="0"/>
              <a:t> step and any code clean-up necessary will occur here. The test cases are then re-run and observed.</a:t>
            </a:r>
          </a:p>
          <a:p>
            <a:pPr marL="216233" indent="-216233"/>
            <a:r>
              <a:rPr lang="en-US" b="1" dirty="0" smtClean="0"/>
              <a:t>5. Repeat</a:t>
            </a:r>
          </a:p>
          <a:p>
            <a:pPr marL="216233" indent="-216233"/>
            <a:r>
              <a:rPr lang="en-US" dirty="0" smtClean="0"/>
              <a:t>The cycle will then repeat itself and start with either adding additional functionality or fixing any errors.</a:t>
            </a:r>
          </a:p>
          <a:p>
            <a:pPr marL="216233" indent="-216233"/>
            <a:r>
              <a:rPr lang="en-US" b="1" dirty="0" smtClean="0"/>
              <a:t>Differing styles</a:t>
            </a:r>
          </a:p>
          <a:p>
            <a:pPr marL="216233" indent="-216233"/>
            <a:r>
              <a:rPr lang="en-US" dirty="0" smtClean="0"/>
              <a:t>There are various ways one can go about using test-driven development and the most common one is based on the principles of "Keep It Simple, Stupid" (</a:t>
            </a:r>
            <a:r>
              <a:rPr lang="en-US" dirty="0" smtClean="0">
                <a:hlinkClick r:id="rId16" tooltip="KISS principle"/>
              </a:rPr>
              <a:t>KISS</a:t>
            </a:r>
            <a:r>
              <a:rPr lang="en-US" dirty="0" smtClean="0"/>
              <a:t>) and "You </a:t>
            </a:r>
            <a:r>
              <a:rPr lang="en-US" dirty="0" err="1" smtClean="0"/>
              <a:t>Ain't</a:t>
            </a:r>
            <a:r>
              <a:rPr lang="en-US" dirty="0" smtClean="0"/>
              <a:t> </a:t>
            </a:r>
            <a:r>
              <a:rPr lang="en-US" dirty="0" err="1" smtClean="0"/>
              <a:t>Gonna</a:t>
            </a:r>
            <a:r>
              <a:rPr lang="en-US" dirty="0" smtClean="0"/>
              <a:t> Need It" (</a:t>
            </a:r>
            <a:r>
              <a:rPr lang="en-US" dirty="0" smtClean="0">
                <a:hlinkClick r:id="rId17" tooltip="You Ain't Gonna Need It"/>
              </a:rPr>
              <a:t>YAGNI</a:t>
            </a:r>
            <a:r>
              <a:rPr lang="en-US" dirty="0" smtClean="0"/>
              <a:t>). This style focuses on writing only the code necessary to pass the tests. Design and property principles are cast aside in the name of simplicity and speed. Therefore, any rule can be violated as long as the tests will pass. This can be unsettling for many at first but it will allow the programmer to focus only on what is important. However, the programmer must pay a bigger fee in the </a:t>
            </a:r>
            <a:r>
              <a:rPr lang="en-US" dirty="0" smtClean="0">
                <a:hlinkClick r:id="rId15" tooltip="Refactoring"/>
              </a:rPr>
              <a:t>refactoring</a:t>
            </a:r>
            <a:r>
              <a:rPr lang="en-US" dirty="0" smtClean="0"/>
              <a:t> step of the cycle since the code must be cleaned up to a reasonable level at this point before the cycle can restart.</a:t>
            </a:r>
          </a:p>
          <a:p>
            <a:pPr marL="216233" indent="-216233"/>
            <a:r>
              <a:rPr lang="en-US" dirty="0" smtClean="0"/>
              <a:t>Another variation of test-driven development requires the programmer to first fail the test cases. The idea is to ensure that the </a:t>
            </a:r>
            <a:r>
              <a:rPr lang="en-US" dirty="0" err="1" smtClean="0"/>
              <a:t>testcase</a:t>
            </a:r>
            <a:r>
              <a:rPr lang="en-US" dirty="0" smtClean="0"/>
              <a:t> really works and can catch an error. Once this is shown, the normal cycle will commence. This is one of the more popular variations and has been coined the "Test-Driven Development Mantra", known as red/green/</a:t>
            </a:r>
            <a:r>
              <a:rPr lang="en-US" dirty="0" err="1" smtClean="0"/>
              <a:t>refactor</a:t>
            </a:r>
            <a:r>
              <a:rPr lang="en-US" dirty="0" smtClean="0"/>
              <a:t> where red means </a:t>
            </a:r>
            <a:r>
              <a:rPr lang="en-US" i="1" dirty="0" smtClean="0"/>
              <a:t>fail</a:t>
            </a:r>
            <a:r>
              <a:rPr lang="en-US" dirty="0" smtClean="0"/>
              <a:t> and green is </a:t>
            </a:r>
            <a:r>
              <a:rPr lang="en-US" i="1" dirty="0" smtClean="0"/>
              <a:t>pass</a:t>
            </a:r>
            <a:r>
              <a:rPr lang="en-US" dirty="0" smtClean="0"/>
              <a:t>.</a:t>
            </a:r>
          </a:p>
          <a:p>
            <a:pPr marL="216233" indent="-216233"/>
            <a:r>
              <a:rPr lang="en-US" dirty="0" smtClean="0"/>
              <a:t>A third variation combines the first and second steps listed above. In this manner, the code is written inline and debugged as a part of the test. At this stage, the test will be very large, but will complete correctly and the test logic will contain the eventual program code. Then the actual program code is moved to the code tree using a "extract method" </a:t>
            </a:r>
            <a:r>
              <a:rPr lang="en-US" dirty="0" smtClean="0">
                <a:hlinkClick r:id="rId15" tooltip="Refactoring"/>
              </a:rPr>
              <a:t>refactoring</a:t>
            </a:r>
            <a:r>
              <a:rPr lang="en-US" dirty="0" smtClean="0"/>
              <a:t> with a destination in the actual code tree. In this step, the test becomes substantially smaller, and the pre-tested method is created in the code tree. If this style is used with a code coverage tool, the final step is to ensure that the tests sufficiently exercise the code to achieve the code coverage desired by engineering management.</a:t>
            </a:r>
          </a:p>
          <a:p>
            <a:pPr marL="216233" indent="-216233"/>
            <a:r>
              <a:rPr lang="en-US" b="1" dirty="0" smtClean="0"/>
              <a:t>Benefits</a:t>
            </a:r>
          </a:p>
          <a:p>
            <a:pPr marL="216233" indent="-216233"/>
            <a:r>
              <a:rPr lang="en-US" dirty="0" smtClean="0"/>
              <a:t>Despite the initial requirements, test-driven development can provide great value to building software better and faster. It offers more than just simple validation of correctness, but can also drive the design of a program. By focusing on the test cases first, one must imagine how the functionality will be used by clients (in this case, the test cases). Therefore, the programmer is only concerned with the interface and not the implementation. This benefit is complementary to </a:t>
            </a:r>
            <a:r>
              <a:rPr lang="en-US" dirty="0" smtClean="0">
                <a:hlinkClick r:id="rId18" tooltip="Design by Contract"/>
              </a:rPr>
              <a:t>Design by Contract</a:t>
            </a:r>
            <a:r>
              <a:rPr lang="en-US" dirty="0" smtClean="0"/>
              <a:t> as approaches it through test cases rather than mathematical assertions.</a:t>
            </a:r>
          </a:p>
          <a:p>
            <a:pPr marL="216233" indent="-216233"/>
            <a:r>
              <a:rPr lang="en-US" dirty="0" smtClean="0"/>
              <a:t>The power test-driven development offers is the ability to take small steps when required. It allows a programmer to focus on the task at hand and often the first goal is to make the test pass. Exceptional cases and error handling are not considered initially. These extraneous circumstances are implemented after the main functionality has been achieved. Another advantage is that test-driven development, when used properly, ensures that all written code is covered by a test. This can give the programmer a greater level of trust in the code.</a:t>
            </a:r>
          </a:p>
          <a:p>
            <a:pPr marL="216233" indent="-216233"/>
            <a:r>
              <a:rPr lang="en-US" dirty="0" smtClean="0"/>
              <a:t>While it is true that one writes significantly more code with TDD than without TDD, total code implementation time is typically shorter. Large numbers of tests help to limit the number of defects in the code. The early and frequent nature of the tests helps to catch defects early in the development cycle, preventing them from becoming endemic problems. By eliminating defects earlier than normal, usually one can avoid a lengthy and tedious future debugging task.</a:t>
            </a:r>
          </a:p>
          <a:p>
            <a:pPr marL="216233" indent="-216233"/>
            <a:r>
              <a:rPr lang="en-US" b="1" dirty="0" smtClean="0"/>
              <a:t>Limitations</a:t>
            </a:r>
          </a:p>
          <a:p>
            <a:pPr marL="216233" indent="-216233"/>
            <a:r>
              <a:rPr lang="en-US" dirty="0" smtClean="0"/>
              <a:t>Test-driven development cannot work in an environment where </a:t>
            </a:r>
            <a:r>
              <a:rPr lang="en-US" dirty="0" smtClean="0">
                <a:hlinkClick r:id="rId8" tooltip="Automated testing"/>
              </a:rPr>
              <a:t>automated testing</a:t>
            </a:r>
            <a:r>
              <a:rPr lang="en-US" dirty="0" smtClean="0"/>
              <a:t> is not feasible. The technique is immature and faces a variety of problems in the following areas:</a:t>
            </a:r>
          </a:p>
          <a:p>
            <a:pPr marL="216233" indent="-216233"/>
            <a:r>
              <a:rPr lang="en-US" dirty="0" smtClean="0">
                <a:hlinkClick r:id="rId19" tooltip="Graphical user interface"/>
              </a:rPr>
              <a:t>Graphical user interfaces</a:t>
            </a:r>
            <a:r>
              <a:rPr lang="en-US" dirty="0" smtClean="0"/>
              <a:t> (GUIs)—although there are proposed partial solutions </a:t>
            </a:r>
          </a:p>
          <a:p>
            <a:pPr marL="216233" indent="-216233"/>
            <a:r>
              <a:rPr lang="en-US" dirty="0" smtClean="0">
                <a:hlinkClick r:id="rId20" tooltip="Distributed object"/>
              </a:rPr>
              <a:t>Distributed objects</a:t>
            </a:r>
            <a:r>
              <a:rPr lang="en-US" dirty="0" smtClean="0"/>
              <a:t> (although </a:t>
            </a:r>
            <a:r>
              <a:rPr lang="en-US" dirty="0" smtClean="0">
                <a:hlinkClick r:id="rId21" tooltip="Mock object"/>
              </a:rPr>
              <a:t>mock objects</a:t>
            </a:r>
            <a:r>
              <a:rPr lang="en-US" dirty="0" smtClean="0"/>
              <a:t> can help) </a:t>
            </a:r>
          </a:p>
          <a:p>
            <a:pPr marL="216233" indent="-216233"/>
            <a:r>
              <a:rPr lang="en-US" dirty="0" smtClean="0">
                <a:hlinkClick r:id="rId22" tooltip="Database schema"/>
              </a:rPr>
              <a:t>Database schema</a:t>
            </a:r>
            <a:r>
              <a:rPr lang="en-US" dirty="0" smtClean="0"/>
              <a:t> </a:t>
            </a:r>
          </a:p>
          <a:p>
            <a:pPr marL="216233" indent="-216233"/>
            <a:r>
              <a:rPr lang="en-US" dirty="0" smtClean="0"/>
              <a:t>Compilers and Interpreters from BNF to production quality implementation </a:t>
            </a:r>
          </a:p>
          <a:p>
            <a:pPr marL="216233" indent="-216233"/>
            <a:r>
              <a:rPr lang="en-US" dirty="0" smtClean="0"/>
              <a:t>Some </a:t>
            </a:r>
            <a:r>
              <a:rPr lang="en-US" dirty="0" smtClean="0">
                <a:hlinkClick r:id="rId23" tooltip="Artificial intelligence"/>
              </a:rPr>
              <a:t>artificial intelligence</a:t>
            </a:r>
            <a:r>
              <a:rPr lang="en-US" dirty="0" smtClean="0"/>
              <a:t> and </a:t>
            </a:r>
            <a:r>
              <a:rPr lang="en-US" dirty="0" smtClean="0">
                <a:hlinkClick r:id="rId24" tooltip="Pattern recognition"/>
              </a:rPr>
              <a:t>pattern recognition</a:t>
            </a:r>
            <a:r>
              <a:rPr lang="en-US" dirty="0" smtClean="0"/>
              <a:t> algorithms </a:t>
            </a:r>
          </a:p>
          <a:p>
            <a:pPr marL="216233" indent="-216233"/>
            <a:r>
              <a:rPr lang="en-US" dirty="0" smtClean="0"/>
              <a:t>Some </a:t>
            </a:r>
            <a:r>
              <a:rPr lang="en-US" dirty="0" smtClean="0">
                <a:hlinkClick r:id="rId25" tooltip="Genetic algorithms"/>
              </a:rPr>
              <a:t>genetic algorithms</a:t>
            </a:r>
            <a:r>
              <a:rPr lang="en-US" dirty="0" smtClean="0"/>
              <a:t> </a:t>
            </a:r>
          </a:p>
          <a:p>
            <a:pPr marL="216233" indent="-216233"/>
            <a:r>
              <a:rPr lang="en-US" dirty="0" smtClean="0"/>
              <a:t>It is also important to note that test-driven development only proves correctness of design and functionality according to the test cases written. An incorrect </a:t>
            </a:r>
            <a:r>
              <a:rPr lang="en-US" dirty="0" err="1" smtClean="0"/>
              <a:t>testcase</a:t>
            </a:r>
            <a:r>
              <a:rPr lang="en-US" dirty="0" smtClean="0"/>
              <a:t> that does not meet the specifications will produce incorrect code. Therefore, the emphasis on correctness and design has shifted to writing test cases since they are the drivers. As a result, test-driven development is only as good as the tests are.</a:t>
            </a:r>
          </a:p>
          <a:p>
            <a:pPr marL="216233" indent="-216233"/>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sz="900" b="1" u="sng" dirty="0"/>
              <a:t>Integration testing:</a:t>
            </a:r>
          </a:p>
          <a:p>
            <a:pPr eaLnBrk="1" hangingPunct="1"/>
            <a:r>
              <a:rPr lang="en-US" sz="900" dirty="0"/>
              <a:t>Such as the operating system, file system, hardware or interfaces between systems</a:t>
            </a:r>
            <a:r>
              <a:rPr lang="en-US" sz="1300" dirty="0"/>
              <a:t>.</a:t>
            </a:r>
            <a:endParaRPr lang="en-US" dirty="0" smtClean="0"/>
          </a:p>
          <a:p>
            <a:pPr eaLnBrk="1" hangingPunct="1"/>
            <a:r>
              <a:rPr lang="en-US" b="1" dirty="0" smtClean="0"/>
              <a:t>At each stage of integration</a:t>
            </a:r>
            <a:r>
              <a:rPr lang="en-US" dirty="0" smtClean="0"/>
              <a:t>, testers concentrate solely on the integration itself.</a:t>
            </a:r>
          </a:p>
          <a:p>
            <a:pPr eaLnBrk="1" hangingPunct="1"/>
            <a:r>
              <a:rPr lang="en-US" dirty="0" smtClean="0"/>
              <a:t> </a:t>
            </a:r>
            <a:r>
              <a:rPr lang="en-US" b="1" dirty="0" smtClean="0"/>
              <a:t>For example</a:t>
            </a:r>
            <a:r>
              <a:rPr lang="en-US" dirty="0" smtClean="0"/>
              <a:t>, if they are </a:t>
            </a:r>
            <a:r>
              <a:rPr lang="en-US" b="1" dirty="0" smtClean="0"/>
              <a:t>integrating</a:t>
            </a:r>
            <a:r>
              <a:rPr lang="en-US" dirty="0" smtClean="0"/>
              <a:t> </a:t>
            </a:r>
            <a:r>
              <a:rPr lang="en-US" b="1" dirty="0" smtClean="0"/>
              <a:t>module A</a:t>
            </a:r>
            <a:r>
              <a:rPr lang="en-US" dirty="0" smtClean="0"/>
              <a:t> with </a:t>
            </a:r>
            <a:r>
              <a:rPr lang="en-US" b="1" dirty="0" smtClean="0"/>
              <a:t>module B</a:t>
            </a:r>
            <a:r>
              <a:rPr lang="en-US" dirty="0" smtClean="0"/>
              <a:t> they are interested in testing the </a:t>
            </a:r>
            <a:r>
              <a:rPr lang="en-US" b="1" dirty="0" smtClean="0"/>
              <a:t>communication</a:t>
            </a:r>
            <a:r>
              <a:rPr lang="en-US" dirty="0" smtClean="0"/>
              <a:t> between the </a:t>
            </a:r>
            <a:r>
              <a:rPr lang="en-US" b="1" dirty="0" smtClean="0"/>
              <a:t>modules</a:t>
            </a:r>
            <a:r>
              <a:rPr lang="en-US" dirty="0" smtClean="0"/>
              <a:t>, not the functionality of either module. Both functional and structural approaches may be used.</a:t>
            </a:r>
          </a:p>
          <a:p>
            <a:pPr eaLnBrk="1" hangingPunct="1"/>
            <a:r>
              <a:rPr lang="en-US" dirty="0" smtClean="0"/>
              <a:t>Ideally, testers should understand the architecture and influence integration planning. If integration</a:t>
            </a:r>
          </a:p>
          <a:p>
            <a:pPr eaLnBrk="1" hangingPunct="1"/>
            <a:r>
              <a:rPr lang="en-US" dirty="0" smtClean="0"/>
              <a:t>tests are planned before components or systems are built, they can be built in the order required for</a:t>
            </a:r>
          </a:p>
          <a:p>
            <a:pPr eaLnBrk="1" hangingPunct="1"/>
            <a:r>
              <a:rPr lang="en-US" dirty="0" smtClean="0"/>
              <a:t>most efficient testing.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marL="216233" indent="-216233"/>
            <a:r>
              <a:rPr lang="en-US" b="1" u="sng" dirty="0" smtClean="0"/>
              <a:t>Levels of integration Testing:-</a:t>
            </a:r>
          </a:p>
          <a:p>
            <a:pPr marL="216233" indent="-216233"/>
            <a:r>
              <a:rPr lang="en-US" b="1" dirty="0" smtClean="0"/>
              <a:t>A developing organization</a:t>
            </a:r>
            <a:r>
              <a:rPr lang="en-US" dirty="0" smtClean="0"/>
              <a:t> may control only one side of the interface, so changes may be destabilizing. </a:t>
            </a:r>
          </a:p>
          <a:p>
            <a:pPr marL="216233" indent="-216233"/>
            <a:r>
              <a:rPr lang="en-US" b="1" dirty="0" smtClean="0"/>
              <a:t>Business processes implemented</a:t>
            </a:r>
            <a:r>
              <a:rPr lang="en-US" dirty="0" smtClean="0"/>
              <a:t> as workflows may involve a series of systems. </a:t>
            </a:r>
          </a:p>
          <a:p>
            <a:pPr marL="216233" indent="-216233"/>
            <a:r>
              <a:rPr lang="en-US" b="1" dirty="0" smtClean="0"/>
              <a:t>Cross-platform</a:t>
            </a:r>
            <a:r>
              <a:rPr lang="en-US" dirty="0" smtClean="0"/>
              <a:t> issues may be significant.</a:t>
            </a:r>
          </a:p>
          <a:p>
            <a:pPr marL="216233" indent="-216233"/>
            <a:endParaRPr lang="en-US" dirty="0" smtClean="0"/>
          </a:p>
          <a:p>
            <a:pPr marL="216233" indent="-216233"/>
            <a:r>
              <a:rPr lang="en-US" dirty="0" smtClean="0"/>
              <a:t>Two choices to be made for integration testing :</a:t>
            </a:r>
          </a:p>
          <a:p>
            <a:pPr marL="216233" indent="-216233"/>
            <a:r>
              <a:rPr lang="en-US" dirty="0" smtClean="0"/>
              <a:t>-  How many components to combine in one go?</a:t>
            </a:r>
          </a:p>
          <a:p>
            <a:pPr marL="216233" indent="-216233"/>
            <a:r>
              <a:rPr lang="en-US" dirty="0" smtClean="0"/>
              <a:t>- In what order to combine the components?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r>
              <a:rPr lang="en-US" smtClean="0"/>
              <a:t>To achieve a basic functionalityo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r>
              <a:rPr lang="en-US" b="1" u="sng" smtClean="0"/>
              <a:t>Testing Techniques used in System Testing</a:t>
            </a:r>
          </a:p>
          <a:p>
            <a:pPr eaLnBrk="1" hangingPunct="1"/>
            <a:r>
              <a:rPr lang="en-US" smtClean="0"/>
              <a:t>Structure Based (White-Box Techniques)---based on menu structure web pages</a:t>
            </a:r>
          </a:p>
          <a:p>
            <a:pPr eaLnBrk="1" hangingPunct="1"/>
            <a:r>
              <a:rPr lang="en-US" smtClean="0"/>
              <a:t>Specification Based (Black-Box Techniques)---based on functionality of the system</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lnSpc>
                <a:spcPct val="90000"/>
              </a:lnSpc>
            </a:pPr>
            <a:r>
              <a:rPr lang="en-US" b="1" smtClean="0"/>
              <a:t>Storyline for this session :</a:t>
            </a:r>
            <a:endParaRPr lang="en-US" smtClean="0"/>
          </a:p>
          <a:p>
            <a:pPr eaLnBrk="1" hangingPunct="1">
              <a:lnSpc>
                <a:spcPct val="90000"/>
              </a:lnSpc>
            </a:pPr>
            <a:r>
              <a:rPr lang="en-US" smtClean="0"/>
              <a:t>In this session we will first see the different software development models and how testing differs with the model. We will also have a look at the testing model and how it is related to the software development model. Next we will try to understand testing at different levels software development life cycle. Then we will understand different testing types classified based on the target of testing. We will end this session by a discussion on maintenance testing.</a:t>
            </a:r>
            <a:endParaRPr lang="en-US" b="1"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normAutofit fontScale="92500" lnSpcReduction="10000"/>
          </a:bodyPr>
          <a:lstStyle/>
          <a:p>
            <a:pPr eaLnBrk="1" hangingPunct="1">
              <a:lnSpc>
                <a:spcPct val="80000"/>
              </a:lnSpc>
              <a:spcBef>
                <a:spcPct val="50000"/>
              </a:spcBef>
              <a:buSzPct val="120000"/>
              <a:buFont typeface="Wingdings" pitchFamily="2" charset="2"/>
              <a:buNone/>
            </a:pPr>
            <a:r>
              <a:rPr lang="en-US" sz="800" b="1" dirty="0"/>
              <a:t>Performance</a:t>
            </a:r>
            <a:r>
              <a:rPr lang="en-US" sz="800" b="1" dirty="0">
                <a:latin typeface="Tahoma" pitchFamily="34" charset="0"/>
              </a:rPr>
              <a:t> </a:t>
            </a:r>
            <a:r>
              <a:rPr lang="en-US" sz="800" b="1" dirty="0"/>
              <a:t>testing </a:t>
            </a:r>
            <a:r>
              <a:rPr lang="en-US" sz="800" dirty="0"/>
              <a:t>is a  test in which response times, transaction rates, and other time-sensitive  requirements are measured and evaluated.</a:t>
            </a:r>
          </a:p>
          <a:p>
            <a:pPr eaLnBrk="1" hangingPunct="1">
              <a:lnSpc>
                <a:spcPct val="80000"/>
              </a:lnSpc>
              <a:spcBef>
                <a:spcPct val="50000"/>
              </a:spcBef>
              <a:buSzPct val="120000"/>
              <a:buFont typeface="Wingdings" pitchFamily="2" charset="2"/>
              <a:buNone/>
            </a:pPr>
            <a:r>
              <a:rPr lang="en-US" sz="800" b="1" dirty="0"/>
              <a:t>Load testing</a:t>
            </a:r>
            <a:r>
              <a:rPr lang="en-US" sz="800" dirty="0"/>
              <a:t> is a performance test which subjects the target-of-test to varying workloads to measure and  evaluate the  performance behaviors and ability of the target-of-test to continue to function properly under these different workloads. </a:t>
            </a:r>
          </a:p>
          <a:p>
            <a:pPr eaLnBrk="1" hangingPunct="1">
              <a:lnSpc>
                <a:spcPct val="80000"/>
              </a:lnSpc>
              <a:spcBef>
                <a:spcPct val="50000"/>
              </a:spcBef>
              <a:buSzPct val="120000"/>
              <a:buFont typeface="Wingdings" pitchFamily="2" charset="2"/>
              <a:buNone/>
            </a:pPr>
            <a:endParaRPr lang="en-US" sz="400" dirty="0"/>
          </a:p>
          <a:p>
            <a:pPr eaLnBrk="1" hangingPunct="1">
              <a:lnSpc>
                <a:spcPct val="80000"/>
              </a:lnSpc>
              <a:spcBef>
                <a:spcPct val="0"/>
              </a:spcBef>
              <a:buSzPct val="120000"/>
              <a:buFont typeface="Wingdings" pitchFamily="2" charset="2"/>
              <a:buNone/>
            </a:pPr>
            <a:r>
              <a:rPr lang="en-US" sz="800" b="1" dirty="0"/>
              <a:t>Stress testing</a:t>
            </a:r>
            <a:r>
              <a:rPr lang="en-US" sz="800" dirty="0"/>
              <a:t> is a type of performance test implemented  and executed to find errors due to low resources or  competition for resources. Low memory or disk space  may  reveal defects in the target-of-test.</a:t>
            </a:r>
          </a:p>
          <a:p>
            <a:pPr eaLnBrk="1" hangingPunct="1">
              <a:lnSpc>
                <a:spcPct val="90000"/>
              </a:lnSpc>
            </a:pPr>
            <a:r>
              <a:rPr lang="en-US" sz="800" dirty="0">
                <a:cs typeface="Times New Roman" pitchFamily="18" charset="0"/>
              </a:rPr>
              <a:t>Usability testing helps to check:</a:t>
            </a:r>
          </a:p>
          <a:p>
            <a:pPr marL="432465" lvl="1">
              <a:lnSpc>
                <a:spcPct val="80000"/>
              </a:lnSpc>
            </a:pPr>
            <a:r>
              <a:rPr lang="en-US" sz="800" dirty="0">
                <a:cs typeface="Times New Roman" pitchFamily="18" charset="0"/>
              </a:rPr>
              <a:t>How do people interact with the system you are testing? </a:t>
            </a:r>
          </a:p>
          <a:p>
            <a:pPr marL="432465" lvl="1">
              <a:lnSpc>
                <a:spcPct val="80000"/>
              </a:lnSpc>
            </a:pPr>
            <a:r>
              <a:rPr lang="en-US" sz="800" dirty="0">
                <a:cs typeface="Times New Roman" pitchFamily="18" charset="0"/>
              </a:rPr>
              <a:t>What is difficult or easy for people to do? </a:t>
            </a:r>
          </a:p>
          <a:p>
            <a:pPr marL="432465" lvl="1">
              <a:lnSpc>
                <a:spcPct val="80000"/>
              </a:lnSpc>
            </a:pPr>
            <a:r>
              <a:rPr lang="en-US" sz="800" dirty="0">
                <a:cs typeface="Times New Roman" pitchFamily="18" charset="0"/>
              </a:rPr>
              <a:t>What makes sense about it? </a:t>
            </a:r>
          </a:p>
          <a:p>
            <a:pPr marL="432465" lvl="1">
              <a:lnSpc>
                <a:spcPct val="80000"/>
              </a:lnSpc>
            </a:pPr>
            <a:r>
              <a:rPr lang="en-US" sz="800" dirty="0">
                <a:cs typeface="Times New Roman" pitchFamily="18" charset="0"/>
              </a:rPr>
              <a:t>What is exciting about it? </a:t>
            </a:r>
          </a:p>
          <a:p>
            <a:pPr marL="432465" lvl="1">
              <a:lnSpc>
                <a:spcPct val="80000"/>
              </a:lnSpc>
            </a:pPr>
            <a:r>
              <a:rPr lang="en-US" sz="800" dirty="0">
                <a:cs typeface="Times New Roman" pitchFamily="18" charset="0"/>
              </a:rPr>
              <a:t>What changes would users like to see?</a:t>
            </a:r>
          </a:p>
          <a:p>
            <a:pPr marL="432465" lvl="1">
              <a:lnSpc>
                <a:spcPct val="80000"/>
              </a:lnSpc>
            </a:pPr>
            <a:r>
              <a:rPr lang="en-US" sz="800" dirty="0">
                <a:cs typeface="Times New Roman" pitchFamily="18" charset="0"/>
              </a:rPr>
              <a:t> What do they really dislike about it? </a:t>
            </a:r>
          </a:p>
          <a:p>
            <a:pPr eaLnBrk="1" hangingPunct="1">
              <a:lnSpc>
                <a:spcPct val="80000"/>
              </a:lnSpc>
            </a:pPr>
            <a:r>
              <a:rPr lang="en-US" sz="700" dirty="0">
                <a:cs typeface="Times New Roman" pitchFamily="18" charset="0"/>
              </a:rPr>
              <a:t>The way subjects actually use your system may reveal bugs that are invisible to you. It also may suggest enhancements that do not make sense or seem necessary when you test the system. </a:t>
            </a:r>
          </a:p>
          <a:p>
            <a:pPr eaLnBrk="1" hangingPunct="1">
              <a:lnSpc>
                <a:spcPct val="80000"/>
              </a:lnSpc>
            </a:pPr>
            <a:r>
              <a:rPr lang="en-US" sz="700" i="1" dirty="0"/>
              <a:t>To perform usability testing, inputs are required from real users</a:t>
            </a:r>
          </a:p>
          <a:p>
            <a:pPr eaLnBrk="1" hangingPunct="1">
              <a:lnSpc>
                <a:spcPct val="80000"/>
              </a:lnSpc>
            </a:pPr>
            <a:r>
              <a:rPr lang="en-US" sz="800" b="1" u="sng" dirty="0"/>
              <a:t>Security:</a:t>
            </a:r>
          </a:p>
          <a:p>
            <a:pPr eaLnBrk="1" hangingPunct="1">
              <a:lnSpc>
                <a:spcPct val="80000"/>
              </a:lnSpc>
            </a:pPr>
            <a:r>
              <a:rPr lang="en-US" sz="800" dirty="0">
                <a:cs typeface="Times New Roman" pitchFamily="18" charset="0"/>
              </a:rPr>
              <a:t>During security testing the tester plays the role of the individual trying to penetrate the system. </a:t>
            </a:r>
          </a:p>
          <a:p>
            <a:pPr eaLnBrk="1" hangingPunct="1">
              <a:lnSpc>
                <a:spcPct val="80000"/>
              </a:lnSpc>
            </a:pPr>
            <a:r>
              <a:rPr lang="en-US" sz="800" b="1" dirty="0">
                <a:cs typeface="Times New Roman" pitchFamily="18" charset="0"/>
              </a:rPr>
              <a:t>Large range of methods can be used:</a:t>
            </a:r>
          </a:p>
          <a:p>
            <a:pPr marL="432465" lvl="1">
              <a:lnSpc>
                <a:spcPct val="80000"/>
              </a:lnSpc>
            </a:pPr>
            <a:r>
              <a:rPr lang="en-US" sz="800" dirty="0">
                <a:cs typeface="Times New Roman" pitchFamily="18" charset="0"/>
              </a:rPr>
              <a:t>Attempt to acquire passwords through external clerical means </a:t>
            </a:r>
          </a:p>
          <a:p>
            <a:pPr marL="432465" lvl="1">
              <a:lnSpc>
                <a:spcPct val="80000"/>
              </a:lnSpc>
            </a:pPr>
            <a:r>
              <a:rPr lang="en-US" sz="800" dirty="0">
                <a:cs typeface="Times New Roman" pitchFamily="18" charset="0"/>
              </a:rPr>
              <a:t>Use custom software to attack the system </a:t>
            </a:r>
          </a:p>
          <a:p>
            <a:pPr marL="432465" lvl="1">
              <a:lnSpc>
                <a:spcPct val="80000"/>
              </a:lnSpc>
            </a:pPr>
            <a:r>
              <a:rPr lang="en-US" sz="800" dirty="0">
                <a:cs typeface="Times New Roman" pitchFamily="18" charset="0"/>
              </a:rPr>
              <a:t>Overwhelm the system with requests </a:t>
            </a:r>
          </a:p>
          <a:p>
            <a:pPr marL="432465" lvl="1">
              <a:lnSpc>
                <a:spcPct val="80000"/>
              </a:lnSpc>
            </a:pPr>
            <a:r>
              <a:rPr lang="en-US" sz="800" dirty="0">
                <a:cs typeface="Times New Roman" pitchFamily="18" charset="0"/>
              </a:rPr>
              <a:t>Cause system errors and attempt to penetrate the system during recovery </a:t>
            </a:r>
          </a:p>
          <a:p>
            <a:pPr eaLnBrk="1" hangingPunct="1">
              <a:lnSpc>
                <a:spcPct val="80000"/>
              </a:lnSpc>
            </a:pPr>
            <a:r>
              <a:rPr lang="en-US" sz="800" dirty="0">
                <a:cs typeface="Times New Roman" pitchFamily="18" charset="0"/>
              </a:rPr>
              <a:t>Security testing attempts to verify that protection mechanisms built into a system will, in fact, protect it from improper penetration</a:t>
            </a:r>
            <a:r>
              <a:rPr lang="en-US" sz="800" dirty="0"/>
              <a:t> </a:t>
            </a:r>
          </a:p>
          <a:p>
            <a:pPr eaLnBrk="1" hangingPunct="1">
              <a:lnSpc>
                <a:spcPct val="80000"/>
              </a:lnSpc>
            </a:pPr>
            <a:r>
              <a:rPr lang="en-US" sz="800" b="1" u="sng" dirty="0"/>
              <a:t>Configuration and Installation Testing</a:t>
            </a:r>
          </a:p>
          <a:p>
            <a:pPr eaLnBrk="1" hangingPunct="1">
              <a:lnSpc>
                <a:spcPct val="80000"/>
              </a:lnSpc>
            </a:pPr>
            <a:r>
              <a:rPr lang="en-US" sz="800" dirty="0"/>
              <a:t>Test with different hardware configurations</a:t>
            </a:r>
          </a:p>
          <a:p>
            <a:pPr eaLnBrk="1" hangingPunct="1">
              <a:lnSpc>
                <a:spcPct val="80000"/>
              </a:lnSpc>
            </a:pPr>
            <a:r>
              <a:rPr lang="en-US" sz="800" dirty="0"/>
              <a:t>Test with different software configurations</a:t>
            </a:r>
          </a:p>
          <a:p>
            <a:pPr eaLnBrk="1" hangingPunct="1">
              <a:lnSpc>
                <a:spcPct val="80000"/>
              </a:lnSpc>
            </a:pPr>
            <a:r>
              <a:rPr lang="en-US" sz="800" dirty="0"/>
              <a:t>Test different upgrade paths</a:t>
            </a:r>
          </a:p>
          <a:p>
            <a:pPr eaLnBrk="1" hangingPunct="1">
              <a:lnSpc>
                <a:spcPct val="80000"/>
              </a:lnSpc>
            </a:pPr>
            <a:r>
              <a:rPr lang="en-US" sz="800" dirty="0"/>
              <a:t>Test distribution media (</a:t>
            </a:r>
            <a:r>
              <a:rPr lang="en-US" sz="800" dirty="0" err="1"/>
              <a:t>floppy,CD</a:t>
            </a:r>
            <a:r>
              <a:rPr lang="en-US" sz="800" dirty="0"/>
              <a:t>, FTP site)</a:t>
            </a:r>
          </a:p>
          <a:p>
            <a:pPr eaLnBrk="1" hangingPunct="1">
              <a:lnSpc>
                <a:spcPct val="80000"/>
              </a:lnSpc>
            </a:pPr>
            <a:r>
              <a:rPr lang="en-US" sz="800" dirty="0"/>
              <a:t>Test installation using installation guide</a:t>
            </a:r>
          </a:p>
          <a:p>
            <a:pPr eaLnBrk="1" hangingPunct="1">
              <a:lnSpc>
                <a:spcPct val="80000"/>
              </a:lnSpc>
            </a:pPr>
            <a:r>
              <a:rPr lang="en-US" sz="800" dirty="0"/>
              <a:t>Test </a:t>
            </a:r>
            <a:r>
              <a:rPr lang="en-US" sz="800" dirty="0" err="1"/>
              <a:t>uninstallation</a:t>
            </a:r>
            <a:r>
              <a:rPr lang="en-US" sz="800" dirty="0"/>
              <a:t> </a:t>
            </a:r>
          </a:p>
          <a:p>
            <a:pPr eaLnBrk="1" hangingPunct="1">
              <a:lnSpc>
                <a:spcPct val="80000"/>
              </a:lnSpc>
            </a:pPr>
            <a:r>
              <a:rPr lang="en-US" sz="800" b="1" u="sng" dirty="0"/>
              <a:t>Reliability</a:t>
            </a:r>
          </a:p>
          <a:p>
            <a:pPr eaLnBrk="1" hangingPunct="1">
              <a:lnSpc>
                <a:spcPct val="80000"/>
              </a:lnSpc>
            </a:pPr>
            <a:r>
              <a:rPr lang="en-US" sz="800" dirty="0"/>
              <a:t>Test reliability? – Testing that the software will not cause failure of the system for a specified time under specified conditions</a:t>
            </a:r>
          </a:p>
          <a:p>
            <a:pPr eaLnBrk="1" hangingPunct="1">
              <a:lnSpc>
                <a:spcPct val="80000"/>
              </a:lnSpc>
            </a:pPr>
            <a:r>
              <a:rPr lang="en-US" sz="800" dirty="0"/>
              <a:t>Other quality attributes:</a:t>
            </a:r>
          </a:p>
          <a:p>
            <a:pPr marL="432465" lvl="1">
              <a:lnSpc>
                <a:spcPct val="80000"/>
              </a:lnSpc>
            </a:pPr>
            <a:r>
              <a:rPr lang="en-US" sz="800" dirty="0"/>
              <a:t>Maintainability</a:t>
            </a:r>
          </a:p>
          <a:p>
            <a:pPr marL="432465" lvl="1">
              <a:lnSpc>
                <a:spcPct val="80000"/>
              </a:lnSpc>
            </a:pPr>
            <a:r>
              <a:rPr lang="en-US" sz="800" dirty="0"/>
              <a:t>Portability</a:t>
            </a:r>
          </a:p>
          <a:p>
            <a:pPr marL="432465" lvl="1">
              <a:lnSpc>
                <a:spcPct val="80000"/>
              </a:lnSpc>
            </a:pPr>
            <a:r>
              <a:rPr lang="en-US" sz="800" dirty="0"/>
              <a:t>Availability</a:t>
            </a:r>
          </a:p>
          <a:p>
            <a:pPr marL="432465" lvl="1">
              <a:lnSpc>
                <a:spcPct val="80000"/>
              </a:lnSpc>
            </a:pPr>
            <a:r>
              <a:rPr lang="en-US" sz="800" b="1" u="sng" dirty="0" err="1"/>
              <a:t>BackUp</a:t>
            </a:r>
            <a:r>
              <a:rPr lang="en-US" sz="800" b="1" u="sng" dirty="0"/>
              <a:t> and Recovery testing</a:t>
            </a:r>
          </a:p>
          <a:p>
            <a:pPr eaLnBrk="1" hangingPunct="1">
              <a:lnSpc>
                <a:spcPct val="80000"/>
              </a:lnSpc>
            </a:pPr>
            <a:r>
              <a:rPr lang="en-US" sz="800" b="1" dirty="0">
                <a:cs typeface="Arial" charset="0"/>
              </a:rPr>
              <a:t>Backup testing:</a:t>
            </a:r>
          </a:p>
          <a:p>
            <a:pPr marL="432465" lvl="1">
              <a:lnSpc>
                <a:spcPct val="80000"/>
              </a:lnSpc>
            </a:pPr>
            <a:r>
              <a:rPr lang="en-US" sz="800" dirty="0">
                <a:cs typeface="Arial" charset="0"/>
              </a:rPr>
              <a:t>Are backups restored and verified ?</a:t>
            </a:r>
          </a:p>
          <a:p>
            <a:pPr marL="432465" lvl="1">
              <a:lnSpc>
                <a:spcPct val="80000"/>
              </a:lnSpc>
            </a:pPr>
            <a:r>
              <a:rPr lang="en-US" sz="800" dirty="0">
                <a:cs typeface="Arial" charset="0"/>
              </a:rPr>
              <a:t>Are backups taken manually or automatic ?</a:t>
            </a:r>
          </a:p>
          <a:p>
            <a:pPr eaLnBrk="1" hangingPunct="1">
              <a:lnSpc>
                <a:spcPct val="80000"/>
              </a:lnSpc>
            </a:pPr>
            <a:r>
              <a:rPr lang="en-US" sz="800" b="1" dirty="0">
                <a:cs typeface="Arial" charset="0"/>
              </a:rPr>
              <a:t>Recovery testing</a:t>
            </a:r>
          </a:p>
          <a:p>
            <a:pPr marL="432465" lvl="1">
              <a:lnSpc>
                <a:spcPct val="80000"/>
              </a:lnSpc>
            </a:pPr>
            <a:r>
              <a:rPr lang="en-US" sz="800" dirty="0">
                <a:cs typeface="Arial" charset="0"/>
              </a:rPr>
              <a:t>Is a system testing that forces the software to fail in a variety of ways and verifies that the recovery is  properly performed</a:t>
            </a:r>
            <a:endParaRPr lang="en-US" dirty="0" smtClean="0">
              <a:solidFill>
                <a:srgbClr val="000000"/>
              </a:solidFill>
              <a:cs typeface="Times New Roman" pitchFamily="18" charset="0"/>
            </a:endParaRPr>
          </a:p>
          <a:p>
            <a:pPr marL="432465" lvl="1">
              <a:lnSpc>
                <a:spcPct val="80000"/>
              </a:lnSpc>
            </a:pPr>
            <a:r>
              <a:rPr lang="en-US" sz="900" b="1" u="sng" dirty="0">
                <a:cs typeface="Arial" charset="0"/>
              </a:rPr>
              <a:t>Documentation Testing</a:t>
            </a:r>
          </a:p>
          <a:p>
            <a:pPr eaLnBrk="1" hangingPunct="1">
              <a:lnSpc>
                <a:spcPct val="80000"/>
              </a:lnSpc>
            </a:pPr>
            <a:r>
              <a:rPr lang="en-US" sz="900" dirty="0">
                <a:latin typeface="Verdana" pitchFamily="34" charset="0"/>
                <a:cs typeface="Arial" charset="0"/>
              </a:rPr>
              <a:t>Testing concerned with the accuracy</a:t>
            </a:r>
            <a:r>
              <a:rPr lang="en-GB" sz="900" dirty="0">
                <a:solidFill>
                  <a:srgbClr val="000000"/>
                </a:solidFill>
                <a:latin typeface="Microsoft Sans Serif" pitchFamily="34" charset="0"/>
              </a:rPr>
              <a:t>, completeness, clarity, ease of use </a:t>
            </a:r>
            <a:r>
              <a:rPr lang="en-US" sz="900" dirty="0">
                <a:latin typeface="Verdana" pitchFamily="34" charset="0"/>
                <a:cs typeface="Arial" charset="0"/>
              </a:rPr>
              <a:t>of documentation.</a:t>
            </a:r>
          </a:p>
          <a:p>
            <a:pPr eaLnBrk="1" hangingPunct="1">
              <a:lnSpc>
                <a:spcPct val="80000"/>
              </a:lnSpc>
            </a:pPr>
            <a:r>
              <a:rPr lang="en-GB" sz="900" dirty="0">
                <a:solidFill>
                  <a:srgbClr val="000000"/>
                </a:solidFill>
                <a:latin typeface="Microsoft Sans Serif" pitchFamily="34" charset="0"/>
              </a:rPr>
              <a:t>Documentation can include:</a:t>
            </a:r>
          </a:p>
          <a:p>
            <a:pPr marL="432465" lvl="1">
              <a:lnSpc>
                <a:spcPct val="80000"/>
              </a:lnSpc>
            </a:pPr>
            <a:r>
              <a:rPr lang="en-GB" sz="800" dirty="0">
                <a:solidFill>
                  <a:srgbClr val="000000"/>
                </a:solidFill>
                <a:latin typeface="Microsoft Sans Serif" pitchFamily="34" charset="0"/>
              </a:rPr>
              <a:t>User manuals, quick reference cards</a:t>
            </a:r>
          </a:p>
          <a:p>
            <a:pPr marL="432465" lvl="1">
              <a:lnSpc>
                <a:spcPct val="80000"/>
              </a:lnSpc>
            </a:pPr>
            <a:r>
              <a:rPr lang="en-GB" sz="800" dirty="0">
                <a:solidFill>
                  <a:srgbClr val="000000"/>
                </a:solidFill>
                <a:latin typeface="Microsoft Sans Serif" pitchFamily="34" charset="0"/>
              </a:rPr>
              <a:t>Installation guides, online help, tutorials, read me files, web site information</a:t>
            </a:r>
          </a:p>
          <a:p>
            <a:pPr marL="432465" lvl="1">
              <a:lnSpc>
                <a:spcPct val="80000"/>
              </a:lnSpc>
            </a:pPr>
            <a:r>
              <a:rPr lang="en-GB" sz="800" dirty="0">
                <a:solidFill>
                  <a:srgbClr val="000000"/>
                </a:solidFill>
                <a:latin typeface="Microsoft Sans Serif" pitchFamily="34" charset="0"/>
              </a:rPr>
              <a:t>packaging, sample databases, registration forms, licences, warranty, packing lists...</a:t>
            </a:r>
            <a:endParaRPr lang="en-US" sz="800" b="1" dirty="0">
              <a:cs typeface="Arial" charset="0"/>
            </a:endParaRPr>
          </a:p>
          <a:p>
            <a:pPr eaLnBrk="1" hangingPunct="1">
              <a:lnSpc>
                <a:spcPct val="80000"/>
              </a:lnSpc>
            </a:pPr>
            <a:endParaRPr lang="en-US" sz="800" dirty="0"/>
          </a:p>
          <a:p>
            <a:pPr eaLnBrk="1" hangingPunct="1">
              <a:lnSpc>
                <a:spcPct val="80000"/>
              </a:lnSpc>
            </a:pPr>
            <a:endParaRPr lang="en-US" sz="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marL="432465" lvl="1"/>
            <a:r>
              <a:rPr lang="en-US" b="1" dirty="0" smtClean="0"/>
              <a:t>UAT is not  necessarily the final level of testing,</a:t>
            </a:r>
          </a:p>
          <a:p>
            <a:pPr marL="432465" lvl="1"/>
            <a:r>
              <a:rPr lang="en-US" b="1" dirty="0" smtClean="0"/>
              <a:t> For example</a:t>
            </a:r>
            <a:r>
              <a:rPr lang="en-US" dirty="0" smtClean="0"/>
              <a:t>, a large-scale system integration test may come after the acceptance test for a system. </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r>
              <a:rPr lang="en-US" b="1" smtClean="0"/>
              <a:t>COTS:</a:t>
            </a:r>
            <a:r>
              <a:rPr lang="en-US" smtClean="0"/>
              <a:t> Commercially Off-the Shelf Software</a:t>
            </a:r>
          </a:p>
          <a:p>
            <a:pPr eaLnBrk="1" hangingPunct="1"/>
            <a:endParaRPr lang="en-US" smtClean="0"/>
          </a:p>
          <a:p>
            <a:pPr eaLnBrk="1" hangingPunct="1"/>
            <a:r>
              <a:rPr lang="en-US" smtClean="0"/>
              <a:t>Eg of COTS = tgrid third party tool for VB products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r>
              <a:rPr lang="en-US" b="1" smtClean="0"/>
              <a:t>By </a:t>
            </a:r>
            <a:r>
              <a:rPr lang="en-US" b="1" u="sng" smtClean="0"/>
              <a:t>users </a:t>
            </a:r>
            <a:r>
              <a:rPr lang="en-US" b="1" smtClean="0"/>
              <a:t>we mean the </a:t>
            </a:r>
            <a:r>
              <a:rPr lang="en-US" b="1" u="sng" smtClean="0"/>
              <a:t>real business users</a:t>
            </a:r>
            <a:r>
              <a:rPr lang="en-US" b="1" smtClean="0"/>
              <a:t>, who operate the system like the </a:t>
            </a:r>
            <a:r>
              <a:rPr lang="en-US" b="1" u="sng" smtClean="0"/>
              <a:t>staff</a:t>
            </a:r>
            <a:r>
              <a:rPr lang="en-US" b="1" smtClean="0"/>
              <a:t> of an organization, the </a:t>
            </a:r>
            <a:r>
              <a:rPr lang="en-US" b="1" u="sng" smtClean="0"/>
              <a:t>suppliers or customers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r>
              <a:rPr lang="en-US" b="1" smtClean="0"/>
              <a:t>By </a:t>
            </a:r>
            <a:r>
              <a:rPr lang="en-US" b="1" u="sng" smtClean="0"/>
              <a:t>users </a:t>
            </a:r>
            <a:r>
              <a:rPr lang="en-US" b="1" smtClean="0"/>
              <a:t>we mean the </a:t>
            </a:r>
            <a:r>
              <a:rPr lang="en-US" b="1" u="sng" smtClean="0"/>
              <a:t>real business users</a:t>
            </a:r>
            <a:r>
              <a:rPr lang="en-US" b="1" smtClean="0"/>
              <a:t>, who operate the system like the </a:t>
            </a:r>
            <a:r>
              <a:rPr lang="en-US" b="1" u="sng" smtClean="0"/>
              <a:t>staff</a:t>
            </a:r>
            <a:r>
              <a:rPr lang="en-US" b="1" smtClean="0"/>
              <a:t> of an organization, the </a:t>
            </a:r>
            <a:r>
              <a:rPr lang="en-US" b="1" u="sng" smtClean="0"/>
              <a:t>suppliers or customers .. Be aware that this is for ‘SYSTEM ADMINISTRATORS’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r>
              <a:rPr lang="en-US" smtClean="0"/>
              <a:t>Eg of regulation acceptance testing … There was a quiz s/w made and there was  a regulatory requirement that it has to be tested and approved by a third party before launching it. And that quiz CD was required to be marked by an approval Seal by that testing company to launch 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lnSpc>
                <a:spcPct val="90000"/>
              </a:lnSpc>
            </a:pPr>
            <a:endParaRPr lang="en-US" b="1"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r>
              <a:rPr lang="en-US" b="1" dirty="0" smtClean="0"/>
              <a:t>A test type is focused on a particular test objective, which could be the testing of a</a:t>
            </a:r>
          </a:p>
          <a:p>
            <a:pPr marL="432465" lvl="1"/>
            <a:r>
              <a:rPr lang="en-US" b="1" dirty="0" smtClean="0"/>
              <a:t>the  structure or architecture of the software or system or related to changes, i.e. confirming that defects</a:t>
            </a:r>
          </a:p>
          <a:p>
            <a:pPr eaLnBrk="1" hangingPunct="1"/>
            <a:r>
              <a:rPr lang="en-US" b="1" dirty="0" smtClean="0"/>
              <a:t>For example</a:t>
            </a:r>
            <a:r>
              <a:rPr lang="en-US" dirty="0" smtClean="0"/>
              <a:t>,</a:t>
            </a:r>
          </a:p>
          <a:p>
            <a:pPr eaLnBrk="1" hangingPunct="1"/>
            <a:r>
              <a:rPr lang="en-US" b="1" dirty="0" smtClean="0"/>
              <a:t> in functional testing </a:t>
            </a:r>
            <a:r>
              <a:rPr lang="en-US" dirty="0" smtClean="0"/>
              <a:t>a </a:t>
            </a:r>
            <a:r>
              <a:rPr lang="en-US" b="1" dirty="0" smtClean="0"/>
              <a:t>process flow model</a:t>
            </a:r>
            <a:r>
              <a:rPr lang="en-US" dirty="0" smtClean="0"/>
              <a:t>, a </a:t>
            </a:r>
            <a:r>
              <a:rPr lang="en-US" b="1" dirty="0" smtClean="0"/>
              <a:t>state transition model</a:t>
            </a:r>
            <a:r>
              <a:rPr lang="en-US" dirty="0" smtClean="0"/>
              <a:t> or </a:t>
            </a:r>
            <a:r>
              <a:rPr lang="en-US" b="1" dirty="0" smtClean="0"/>
              <a:t>a plain language</a:t>
            </a:r>
          </a:p>
          <a:p>
            <a:pPr eaLnBrk="1" hangingPunct="1"/>
            <a:r>
              <a:rPr lang="en-US" b="1" dirty="0" smtClean="0"/>
              <a:t>specification</a:t>
            </a:r>
            <a:r>
              <a:rPr lang="en-US" dirty="0" smtClean="0"/>
              <a:t>; and for </a:t>
            </a:r>
            <a:r>
              <a:rPr lang="en-US" b="1" dirty="0" smtClean="0"/>
              <a:t>structural testing</a:t>
            </a:r>
            <a:r>
              <a:rPr lang="en-US" dirty="0" smtClean="0"/>
              <a:t> a </a:t>
            </a:r>
            <a:r>
              <a:rPr lang="en-US" b="1" dirty="0" smtClean="0"/>
              <a:t>control flow model</a:t>
            </a:r>
            <a:r>
              <a:rPr lang="en-US" dirty="0" smtClean="0"/>
              <a:t> or </a:t>
            </a:r>
            <a:r>
              <a:rPr lang="en-US" b="1" dirty="0" smtClean="0"/>
              <a:t>menu structure model.</a:t>
            </a:r>
          </a:p>
          <a:p>
            <a:pPr eaLnBrk="1" hangingPunct="1"/>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r>
              <a:rPr lang="en-US" b="1" u="sng" dirty="0" smtClean="0"/>
              <a:t>Performed at all levels</a:t>
            </a:r>
          </a:p>
          <a:p>
            <a:pPr eaLnBrk="1" hangingPunct="1"/>
            <a:r>
              <a:rPr lang="en-US" dirty="0" smtClean="0"/>
              <a:t>(e.g. tests for components may be based on a component specification).</a:t>
            </a:r>
          </a:p>
          <a:p>
            <a:pPr eaLnBrk="1" hangingPunct="1"/>
            <a:r>
              <a:rPr lang="en-US" b="1" u="sng" dirty="0" smtClean="0"/>
              <a:t>Here Security Testing is considered as Functional Testing for some specific projects tested for Security only</a:t>
            </a:r>
          </a:p>
          <a:p>
            <a:pPr eaLnBrk="1" hangingPunct="1"/>
            <a:r>
              <a:rPr lang="en-US" dirty="0" smtClean="0"/>
              <a:t>A type of functional testing, security testing, investigates the functions (e.g. a firewall) relating to</a:t>
            </a:r>
          </a:p>
          <a:p>
            <a:pPr eaLnBrk="1" hangingPunct="1"/>
            <a:r>
              <a:rPr lang="en-US" dirty="0" smtClean="0"/>
              <a:t>detection of threats, such as viruses, from malicious outsiders.</a:t>
            </a:r>
            <a:endParaRPr lang="en-US" sz="900" dirty="0"/>
          </a:p>
          <a:p>
            <a:pPr eaLnBrk="1" hangingPunct="1"/>
            <a:endParaRPr lang="en-US" b="1" dirty="0" smtClean="0"/>
          </a:p>
          <a:p>
            <a:pPr eaLnBrk="1" hangingPunct="1"/>
            <a:r>
              <a:rPr lang="en-US" b="1" dirty="0" smtClean="0"/>
              <a:t>Do not mention the words black box testing here as the topic is yet to be introduced.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lnSpc>
                <a:spcPct val="90000"/>
              </a:lnSpc>
            </a:pPr>
            <a:endParaRPr lang="en-US" b="1"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b="1"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b="1" u="sng" dirty="0" smtClean="0"/>
              <a:t>Structural Testing (white box testing)</a:t>
            </a:r>
          </a:p>
          <a:p>
            <a:pPr marL="432465" lvl="1">
              <a:spcBef>
                <a:spcPct val="0"/>
              </a:spcBef>
              <a:buClr>
                <a:schemeClr val="folHlink"/>
              </a:buClr>
              <a:buFont typeface="Wingdings" pitchFamily="2" charset="2"/>
              <a:buChar char="§"/>
            </a:pPr>
            <a:r>
              <a:rPr lang="en-US" dirty="0" smtClean="0"/>
              <a:t>Structural techniques are best used after specification-based techniques, in order to help measure the thoroughness of testing through assessment of coverage of a type of structure.</a:t>
            </a:r>
          </a:p>
          <a:p>
            <a:pPr marL="432465" lvl="1">
              <a:buFontTx/>
              <a:buChar char="•"/>
            </a:pPr>
            <a:r>
              <a:rPr lang="en-US" dirty="0" smtClean="0"/>
              <a:t>Coverage is the extent that a structure has been exercised by a test suite, expressed as a percentage</a:t>
            </a:r>
          </a:p>
          <a:p>
            <a:pPr eaLnBrk="1" hangingPunct="1"/>
            <a:r>
              <a:rPr lang="en-US" dirty="0" smtClean="0"/>
              <a:t>     of the items being covered. If coverage is not 100%, then more tests may be designed to test those</a:t>
            </a:r>
          </a:p>
          <a:p>
            <a:pPr eaLnBrk="1" hangingPunct="1"/>
            <a:r>
              <a:rPr lang="en-US" dirty="0" smtClean="0"/>
              <a:t>    items that were missed and, therefore, increase coverage. </a:t>
            </a:r>
          </a:p>
          <a:p>
            <a:pPr eaLnBrk="1" hangingPunct="1"/>
            <a:r>
              <a:rPr lang="en-US" b="1" dirty="0" smtClean="0"/>
              <a:t>Structural testing approaches</a:t>
            </a:r>
            <a:r>
              <a:rPr lang="en-US" dirty="0" smtClean="0"/>
              <a:t> can also be applied at </a:t>
            </a:r>
            <a:r>
              <a:rPr lang="en-US" b="1" dirty="0" smtClean="0"/>
              <a:t>system</a:t>
            </a:r>
            <a:r>
              <a:rPr lang="en-US" dirty="0" smtClean="0"/>
              <a:t>, </a:t>
            </a:r>
            <a:r>
              <a:rPr lang="en-US" b="1" dirty="0" smtClean="0"/>
              <a:t>system integration</a:t>
            </a:r>
            <a:r>
              <a:rPr lang="en-US" dirty="0" smtClean="0"/>
              <a:t> or </a:t>
            </a:r>
            <a:r>
              <a:rPr lang="en-US" b="1" dirty="0" smtClean="0"/>
              <a:t>acceptance testing levels</a:t>
            </a:r>
            <a:r>
              <a:rPr lang="en-US" dirty="0" smtClean="0"/>
              <a:t> (e.g. to business models or menu structures).</a:t>
            </a:r>
          </a:p>
          <a:p>
            <a:pPr eaLnBrk="1" hangingPunct="1"/>
            <a:endParaRPr lang="en-US" dirty="0" smtClean="0"/>
          </a:p>
          <a:p>
            <a:pPr eaLnBrk="1" hangingPunct="1"/>
            <a:r>
              <a:rPr lang="en-US" dirty="0" smtClean="0"/>
              <a:t>This testing </a:t>
            </a:r>
            <a:r>
              <a:rPr lang="en-US" dirty="0" err="1" smtClean="0"/>
              <a:t>emphasises</a:t>
            </a:r>
            <a:r>
              <a:rPr lang="en-US" dirty="0" smtClean="0"/>
              <a:t> on Depth of testing.</a:t>
            </a:r>
          </a:p>
          <a:p>
            <a:pPr eaLnBrk="1" hangingPunct="1"/>
            <a:endParaRPr lang="en-US" dirty="0" smtClean="0"/>
          </a:p>
          <a:p>
            <a:pPr eaLnBrk="1" hangingPunct="1"/>
            <a:r>
              <a:rPr lang="en-US" dirty="0" err="1" smtClean="0"/>
              <a:t>Eg</a:t>
            </a:r>
            <a:r>
              <a:rPr lang="en-US" dirty="0" smtClean="0"/>
              <a:t> of structured testing is testing whether all menu options are tested, whether all fields on the screen are tested, checking whether all GUI standards are tested, testing against use cases.</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spcBef>
                <a:spcPct val="20000"/>
              </a:spcBef>
              <a:buClr>
                <a:schemeClr val="folHlink"/>
              </a:buClr>
              <a:buSzPct val="60000"/>
              <a:buFont typeface="Wingdings" pitchFamily="2" charset="2"/>
              <a:buChar char="n"/>
            </a:pPr>
            <a:r>
              <a:rPr lang="en-US" b="1" smtClean="0"/>
              <a:t>Non-functional testing</a:t>
            </a:r>
            <a:r>
              <a:rPr lang="en-US" smtClean="0"/>
              <a:t> includes tests required to measure characteristics of systems and software that can be quantified on a varying scale, </a:t>
            </a:r>
            <a:r>
              <a:rPr lang="en-US" b="1" smtClean="0"/>
              <a:t>such as response times for performance testing.</a:t>
            </a:r>
            <a:r>
              <a:rPr lang="en-US" smtClean="0"/>
              <a:t> </a:t>
            </a:r>
          </a:p>
          <a:p>
            <a:pPr eaLnBrk="1" hangingPunct="1"/>
            <a:endParaRPr lang="en-US" b="1"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spcBef>
                <a:spcPct val="20000"/>
              </a:spcBef>
              <a:buClr>
                <a:schemeClr val="folHlink"/>
              </a:buClr>
              <a:buSzPct val="60000"/>
              <a:buFont typeface="Wingdings" pitchFamily="2" charset="2"/>
              <a:buChar char="n"/>
            </a:pPr>
            <a:r>
              <a:rPr lang="en-US" b="1" smtClean="0"/>
              <a:t>Non-functional testing</a:t>
            </a:r>
            <a:r>
              <a:rPr lang="en-US" smtClean="0"/>
              <a:t> includes tests required to measure characteristics of systems and software that can be quantified on a varying scale, </a:t>
            </a:r>
            <a:r>
              <a:rPr lang="en-US" b="1" smtClean="0"/>
              <a:t>such as response times for performance testing.</a:t>
            </a:r>
            <a:r>
              <a:rPr lang="en-US" smtClean="0"/>
              <a:t> </a:t>
            </a:r>
          </a:p>
          <a:p>
            <a:pPr eaLnBrk="1" hangingPunct="1"/>
            <a:endParaRPr lang="en-US" b="1"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lnSpc>
                <a:spcPct val="90000"/>
              </a:lnSpc>
            </a:pPr>
            <a:endParaRPr lang="en-US" b="1"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r>
              <a:rPr lang="en-US" b="1" smtClean="0"/>
              <a:t>Modifications</a:t>
            </a:r>
            <a:r>
              <a:rPr lang="en-US" smtClean="0"/>
              <a:t> include </a:t>
            </a:r>
            <a:r>
              <a:rPr lang="en-US" b="1" smtClean="0"/>
              <a:t>planned enhancement changes</a:t>
            </a:r>
            <a:r>
              <a:rPr lang="en-US" smtClean="0"/>
              <a:t> (e.g. release-based), </a:t>
            </a:r>
            <a:r>
              <a:rPr lang="en-US" b="1" smtClean="0"/>
              <a:t>corrective</a:t>
            </a:r>
            <a:r>
              <a:rPr lang="en-US" smtClean="0"/>
              <a:t> and </a:t>
            </a:r>
            <a:r>
              <a:rPr lang="en-US" b="1" smtClean="0"/>
              <a:t>emergency changes</a:t>
            </a:r>
            <a:r>
              <a:rPr lang="en-US" smtClean="0"/>
              <a:t>, and </a:t>
            </a:r>
            <a:r>
              <a:rPr lang="en-US" b="1" smtClean="0"/>
              <a:t>changes of environment</a:t>
            </a:r>
            <a:r>
              <a:rPr lang="en-US" smtClean="0"/>
              <a:t>, such as planned operating system or database upgrades, or patches to newly exposed or discovered vulnerabilities of the operating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lnSpc>
                <a:spcPct val="90000"/>
              </a:lnSpc>
            </a:pPr>
            <a:r>
              <a:rPr lang="en-US" b="1" smtClean="0"/>
              <a:t>bini	9/22/2005</a:t>
            </a:r>
          </a:p>
          <a:p>
            <a:pPr eaLnBrk="1" hangingPunct="1">
              <a:lnSpc>
                <a:spcPct val="90000"/>
              </a:lnSpc>
            </a:pPr>
            <a:r>
              <a:rPr lang="en-US" smtClean="0"/>
              <a:t>2. </a:t>
            </a:r>
            <a:r>
              <a:rPr lang="en-US" b="1" smtClean="0"/>
              <a:t>Testing throughout the software life cycle (k2)   </a:t>
            </a:r>
          </a:p>
          <a:p>
            <a:pPr eaLnBrk="1" hangingPunct="1">
              <a:lnSpc>
                <a:spcPct val="90000"/>
              </a:lnSpc>
            </a:pPr>
            <a:endParaRPr lang="en-US" b="1" smtClean="0"/>
          </a:p>
          <a:p>
            <a:pPr eaLnBrk="1" hangingPunct="1">
              <a:lnSpc>
                <a:spcPct val="90000"/>
              </a:lnSpc>
            </a:pPr>
            <a:r>
              <a:rPr lang="en-US" smtClean="0"/>
              <a:t> </a:t>
            </a:r>
            <a:r>
              <a:rPr lang="en-US" b="1" smtClean="0"/>
              <a:t> 2.1 Software development models (k2)</a:t>
            </a:r>
          </a:p>
          <a:p>
            <a:pPr eaLnBrk="1" hangingPunct="1">
              <a:lnSpc>
                <a:spcPct val="90000"/>
              </a:lnSpc>
            </a:pPr>
            <a:r>
              <a:rPr lang="en-US" b="1" smtClean="0"/>
              <a:t> </a:t>
            </a:r>
            <a:r>
              <a:rPr lang="en-US" smtClean="0"/>
              <a:t>    2.1.1. V-Model (k2)</a:t>
            </a:r>
          </a:p>
          <a:p>
            <a:pPr eaLnBrk="1" hangingPunct="1">
              <a:lnSpc>
                <a:spcPct val="90000"/>
              </a:lnSpc>
            </a:pPr>
            <a:r>
              <a:rPr lang="en-US" smtClean="0"/>
              <a:t>     2.1.2. Iterative Development Model (k2)</a:t>
            </a:r>
          </a:p>
          <a:p>
            <a:pPr eaLnBrk="1" hangingPunct="1">
              <a:lnSpc>
                <a:spcPct val="90000"/>
              </a:lnSpc>
            </a:pPr>
            <a:r>
              <a:rPr lang="en-US" smtClean="0"/>
              <a:t>     2.1.3. testing within a life cycle model (k2)</a:t>
            </a:r>
          </a:p>
          <a:p>
            <a:pPr eaLnBrk="1" hangingPunct="1">
              <a:lnSpc>
                <a:spcPct val="90000"/>
              </a:lnSpc>
            </a:pPr>
            <a:r>
              <a:rPr lang="en-US" b="1" smtClean="0"/>
              <a:t>2.2 Test Levels (k2)</a:t>
            </a:r>
          </a:p>
          <a:p>
            <a:pPr eaLnBrk="1" hangingPunct="1">
              <a:lnSpc>
                <a:spcPct val="90000"/>
              </a:lnSpc>
            </a:pPr>
            <a:r>
              <a:rPr lang="en-US" smtClean="0"/>
              <a:t>     2.2.1 Component Testing (k2)</a:t>
            </a:r>
          </a:p>
          <a:p>
            <a:pPr eaLnBrk="1" hangingPunct="1">
              <a:lnSpc>
                <a:spcPct val="90000"/>
              </a:lnSpc>
            </a:pPr>
            <a:r>
              <a:rPr lang="en-US" smtClean="0"/>
              <a:t>     2.2.2 Integration Testing (k2)</a:t>
            </a:r>
          </a:p>
          <a:p>
            <a:pPr eaLnBrk="1" hangingPunct="1">
              <a:lnSpc>
                <a:spcPct val="90000"/>
              </a:lnSpc>
            </a:pPr>
            <a:r>
              <a:rPr lang="en-US" smtClean="0"/>
              <a:t>     2.2.3 System Testing (k2)</a:t>
            </a:r>
          </a:p>
          <a:p>
            <a:pPr eaLnBrk="1" hangingPunct="1">
              <a:lnSpc>
                <a:spcPct val="90000"/>
              </a:lnSpc>
            </a:pPr>
            <a:r>
              <a:rPr lang="en-US" smtClean="0"/>
              <a:t>     2.2.4 Acceptance Testing (k2)</a:t>
            </a:r>
          </a:p>
          <a:p>
            <a:pPr eaLnBrk="1" hangingPunct="1">
              <a:lnSpc>
                <a:spcPct val="90000"/>
              </a:lnSpc>
            </a:pPr>
            <a:r>
              <a:rPr lang="en-US" b="1" smtClean="0"/>
              <a:t>2.3 Test Types: the targets of testing (k2)</a:t>
            </a:r>
          </a:p>
          <a:p>
            <a:pPr eaLnBrk="1" hangingPunct="1">
              <a:lnSpc>
                <a:spcPct val="90000"/>
              </a:lnSpc>
            </a:pPr>
            <a:r>
              <a:rPr lang="en-US" smtClean="0"/>
              <a:t>     2.3.1 Testing of function (functional testing(k2)</a:t>
            </a:r>
          </a:p>
          <a:p>
            <a:pPr eaLnBrk="1" hangingPunct="1">
              <a:lnSpc>
                <a:spcPct val="90000"/>
              </a:lnSpc>
            </a:pPr>
            <a:r>
              <a:rPr lang="en-US" smtClean="0"/>
              <a:t>     2.3.2 Testing of software product 	characteristics  (non-functional testing)     </a:t>
            </a:r>
          </a:p>
          <a:p>
            <a:pPr eaLnBrk="1" hangingPunct="1">
              <a:lnSpc>
                <a:spcPct val="90000"/>
              </a:lnSpc>
            </a:pPr>
            <a:r>
              <a:rPr lang="en-US" smtClean="0"/>
              <a:t>     2.3.3 Testing of Software structure 	/architecture (Structural testing)</a:t>
            </a:r>
          </a:p>
          <a:p>
            <a:pPr eaLnBrk="1" hangingPunct="1">
              <a:lnSpc>
                <a:spcPct val="90000"/>
              </a:lnSpc>
            </a:pPr>
            <a:r>
              <a:rPr lang="en-US" smtClean="0"/>
              <a:t>     2.3.4 Testing related  to changes 	(confirmation and regression testing) (k2)</a:t>
            </a:r>
          </a:p>
          <a:p>
            <a:pPr eaLnBrk="1" hangingPunct="1">
              <a:lnSpc>
                <a:spcPct val="90000"/>
              </a:lnSpc>
            </a:pPr>
            <a:r>
              <a:rPr lang="en-US" b="1" smtClean="0"/>
              <a:t>2.4 Maintenance testing (k2)</a:t>
            </a:r>
          </a:p>
          <a:p>
            <a:pPr eaLnBrk="1" hangingPunct="1">
              <a:lnSpc>
                <a:spcPct val="90000"/>
              </a:lnSpc>
            </a:pPr>
            <a:r>
              <a:rPr lang="en-US" smtClean="0"/>
              <a:t>    </a:t>
            </a:r>
          </a:p>
          <a:p>
            <a:pPr eaLnBrk="1" hangingPunct="1">
              <a:lnSpc>
                <a:spcPct val="90000"/>
              </a:lnSpc>
            </a:pPr>
            <a:endParaRPr lang="en-US" smtClean="0"/>
          </a:p>
          <a:p>
            <a:pPr eaLnBrk="1" hangingPunct="1">
              <a:lnSpc>
                <a:spcPct val="90000"/>
              </a:lnSpc>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lnSpc>
                <a:spcPct val="110000"/>
              </a:lnSpc>
            </a:pPr>
            <a:r>
              <a:rPr lang="en-US" smtClean="0"/>
              <a:t>While an iteration may not add enough functionality to warrant releasing the product, an agile software project intends to be capable of releasing new software at the end of every iteration. At the end of each iteration, the team reevaluates project priorities.</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b="1" smtClean="0"/>
              <a:t>RUP</a:t>
            </a:r>
            <a:r>
              <a:rPr lang="en-US" smtClean="0"/>
              <a:t> is an acronym for Rational Unified Process. It  is a Software Engineering Process. Its goal is to ensure the production of high-quality software that meets the needs of its end-users, within a predictable schedule and budget. It is observed that most of projects take a longer development time because of improper communication amongst development teams and also between development teams and customers.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normAutofit fontScale="85000" lnSpcReduction="10000"/>
          </a:bodyPr>
          <a:lstStyle/>
          <a:p>
            <a:pPr eaLnBrk="1" hangingPunct="1"/>
            <a:r>
              <a:rPr lang="en-US" sz="1500" b="1" u="sng" dirty="0"/>
              <a:t>SDLC:</a:t>
            </a:r>
          </a:p>
          <a:p>
            <a:pPr eaLnBrk="1" hangingPunct="1"/>
            <a:r>
              <a:rPr lang="en-US" b="1" dirty="0" smtClean="0"/>
              <a:t>Testing does not exist in isolation; test activities are related to software development activities.</a:t>
            </a:r>
          </a:p>
          <a:p>
            <a:pPr eaLnBrk="1" hangingPunct="1"/>
            <a:r>
              <a:rPr lang="en-US" b="1" dirty="0" smtClean="0"/>
              <a:t>Different development life cycle models need different approaches to testing.</a:t>
            </a:r>
          </a:p>
          <a:p>
            <a:pPr eaLnBrk="1" hangingPunct="1"/>
            <a:r>
              <a:rPr lang="en-US" dirty="0" smtClean="0"/>
              <a:t>In practice, </a:t>
            </a:r>
            <a:r>
              <a:rPr lang="en-US" b="1" dirty="0" smtClean="0"/>
              <a:t>a V-model</a:t>
            </a:r>
            <a:r>
              <a:rPr lang="en-US" dirty="0" smtClean="0"/>
              <a:t> may have more, fewer or different levels of development and testing, depending</a:t>
            </a:r>
          </a:p>
          <a:p>
            <a:pPr eaLnBrk="1" hangingPunct="1"/>
            <a:r>
              <a:rPr lang="en-US" dirty="0" smtClean="0"/>
              <a:t>on the project and the software product. </a:t>
            </a:r>
            <a:r>
              <a:rPr lang="en-US" b="1" dirty="0" smtClean="0"/>
              <a:t>For example</a:t>
            </a:r>
            <a:r>
              <a:rPr lang="en-US" dirty="0" smtClean="0"/>
              <a:t>, there may be </a:t>
            </a:r>
            <a:r>
              <a:rPr lang="en-US" b="1" dirty="0" smtClean="0"/>
              <a:t>component integration testing</a:t>
            </a:r>
          </a:p>
          <a:p>
            <a:pPr eaLnBrk="1" hangingPunct="1"/>
            <a:r>
              <a:rPr lang="en-US" dirty="0" smtClean="0"/>
              <a:t>after </a:t>
            </a:r>
            <a:r>
              <a:rPr lang="en-US" b="1" dirty="0" smtClean="0"/>
              <a:t>component testing</a:t>
            </a:r>
            <a:r>
              <a:rPr lang="en-US" dirty="0" smtClean="0"/>
              <a:t>, and </a:t>
            </a:r>
            <a:r>
              <a:rPr lang="en-US" b="1" dirty="0" smtClean="0"/>
              <a:t>system integration testing</a:t>
            </a:r>
            <a:r>
              <a:rPr lang="en-US" dirty="0" smtClean="0"/>
              <a:t> after </a:t>
            </a:r>
            <a:r>
              <a:rPr lang="en-US" b="1" dirty="0" smtClean="0"/>
              <a:t>system testing</a:t>
            </a:r>
            <a:r>
              <a:rPr lang="en-US" dirty="0" smtClean="0"/>
              <a:t>.</a:t>
            </a:r>
          </a:p>
          <a:p>
            <a:pPr eaLnBrk="1" hangingPunct="1">
              <a:buFontTx/>
              <a:buChar char="•"/>
            </a:pPr>
            <a:r>
              <a:rPr lang="en-US" b="1" dirty="0" smtClean="0"/>
              <a:t>Software work products</a:t>
            </a:r>
            <a:r>
              <a:rPr lang="en-US" dirty="0" smtClean="0"/>
              <a:t> (such as business scenarios or use cases, requirement specifications, design</a:t>
            </a:r>
          </a:p>
          <a:p>
            <a:pPr eaLnBrk="1" hangingPunct="1"/>
            <a:r>
              <a:rPr lang="en-US" dirty="0" smtClean="0"/>
              <a:t>documents and code) produced during development are often the basis of testing in one or more test</a:t>
            </a:r>
          </a:p>
          <a:p>
            <a:pPr eaLnBrk="1" hangingPunct="1"/>
            <a:r>
              <a:rPr lang="en-US" dirty="0" smtClean="0"/>
              <a:t>levels. </a:t>
            </a:r>
          </a:p>
          <a:p>
            <a:pPr eaLnBrk="1" hangingPunct="1">
              <a:buFontTx/>
              <a:buChar char="•"/>
            </a:pPr>
            <a:r>
              <a:rPr lang="en-US" dirty="0" smtClean="0"/>
              <a:t>References for generic work products include Capability Maturity Model Integration (CMMI) or</a:t>
            </a:r>
          </a:p>
          <a:p>
            <a:pPr eaLnBrk="1" hangingPunct="1"/>
            <a:r>
              <a:rPr lang="en-US" dirty="0" smtClean="0"/>
              <a:t>  ‘Software life cycle processes’ (IEEE/IEC 12207). </a:t>
            </a:r>
            <a:r>
              <a:rPr lang="en-US" b="1" dirty="0" smtClean="0"/>
              <a:t>Verification and validation</a:t>
            </a:r>
            <a:r>
              <a:rPr lang="en-US" dirty="0" smtClean="0"/>
              <a:t> (and early test design)</a:t>
            </a:r>
          </a:p>
          <a:p>
            <a:pPr eaLnBrk="1" hangingPunct="1"/>
            <a:r>
              <a:rPr lang="en-US" dirty="0" smtClean="0"/>
              <a:t>  can be carried out during the development of the software work products.</a:t>
            </a:r>
          </a:p>
          <a:p>
            <a:pPr eaLnBrk="1" hangingPunct="1"/>
            <a:r>
              <a:rPr lang="en-US" b="1" u="sng" dirty="0" smtClean="0"/>
              <a:t>V-Model</a:t>
            </a:r>
          </a:p>
          <a:p>
            <a:pPr eaLnBrk="1" hangingPunct="1"/>
            <a:r>
              <a:rPr lang="en-US" dirty="0" smtClean="0">
                <a:latin typeface="Arial" charset="0"/>
                <a:cs typeface="Arial" charset="0"/>
              </a:rPr>
              <a:t>The V proceeds from left to right, depicting the basic sequence of development and testing activities. The model is valuable because it highlights the existence of several </a:t>
            </a:r>
            <a:r>
              <a:rPr lang="en-US" i="1" dirty="0" smtClean="0">
                <a:latin typeface="Arial" charset="0"/>
                <a:cs typeface="Arial" charset="0"/>
              </a:rPr>
              <a:t>levels of testing</a:t>
            </a:r>
            <a:r>
              <a:rPr lang="en-US" dirty="0" smtClean="0">
                <a:latin typeface="Arial" charset="0"/>
                <a:cs typeface="Arial" charset="0"/>
              </a:rPr>
              <a:t> and depicts the way each relates to a different development phase. </a:t>
            </a:r>
            <a:r>
              <a:rPr lang="en-US" i="1" dirty="0" smtClean="0">
                <a:latin typeface="Arial" charset="0"/>
                <a:cs typeface="Arial" charset="0"/>
              </a:rPr>
              <a:t>Unit testing</a:t>
            </a:r>
            <a:r>
              <a:rPr lang="en-US" dirty="0" smtClean="0">
                <a:latin typeface="Arial" charset="0"/>
                <a:cs typeface="Arial" charset="0"/>
              </a:rPr>
              <a:t> is code-based and performed primarily by developers to demonstrate that their smallest pieces of executable code function suitably. </a:t>
            </a:r>
            <a:r>
              <a:rPr lang="en-US" i="1" dirty="0" smtClean="0">
                <a:latin typeface="Arial" charset="0"/>
                <a:cs typeface="Arial" charset="0"/>
              </a:rPr>
              <a:t>Integration testing</a:t>
            </a:r>
            <a:r>
              <a:rPr lang="en-US" dirty="0" smtClean="0">
                <a:latin typeface="Arial" charset="0"/>
                <a:cs typeface="Arial" charset="0"/>
              </a:rPr>
              <a:t> demonstrates that two or more units or other integrations work together properly, and tends to focus on the interfaces specified in low-level design. When all the units and their various integrations have been tested, </a:t>
            </a:r>
            <a:r>
              <a:rPr lang="en-US" i="1" dirty="0" smtClean="0">
                <a:latin typeface="Arial" charset="0"/>
                <a:cs typeface="Arial" charset="0"/>
              </a:rPr>
              <a:t>system testing</a:t>
            </a:r>
            <a:r>
              <a:rPr lang="en-US" dirty="0" smtClean="0">
                <a:latin typeface="Arial" charset="0"/>
                <a:cs typeface="Arial" charset="0"/>
              </a:rPr>
              <a:t> demonstrates that the system works end-to-end in a production-like environment to provide the business functions specified in the high-level design. Finally, when the technical organization has completed these tests, the business or users perform </a:t>
            </a:r>
            <a:r>
              <a:rPr lang="en-US" i="1" dirty="0" smtClean="0">
                <a:latin typeface="Arial" charset="0"/>
                <a:cs typeface="Arial" charset="0"/>
              </a:rPr>
              <a:t>acceptance testing</a:t>
            </a:r>
            <a:r>
              <a:rPr lang="en-US" dirty="0" smtClean="0">
                <a:latin typeface="Arial" charset="0"/>
                <a:cs typeface="Arial" charset="0"/>
              </a:rPr>
              <a:t> to confirm that the system does, in fact, meet their business requirements. </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buFontTx/>
              <a:buChar char="•"/>
            </a:pPr>
            <a:r>
              <a:rPr lang="en-US" smtClean="0"/>
              <a:t>References for generic work products include Capability Maturity Model Integration (CMMI) or</a:t>
            </a:r>
          </a:p>
          <a:p>
            <a:pPr eaLnBrk="1" hangingPunct="1"/>
            <a:r>
              <a:rPr lang="en-US" smtClean="0"/>
              <a:t>  ‘Software life cycle processes’ (IEEE/IEC 12207).</a:t>
            </a:r>
          </a:p>
          <a:p>
            <a:pPr eaLnBrk="1" hangingPunct="1">
              <a:buFontTx/>
              <a:buChar char="•"/>
            </a:pPr>
            <a:r>
              <a:rPr lang="en-US" smtClean="0"/>
              <a:t> </a:t>
            </a:r>
            <a:r>
              <a:rPr lang="en-US" b="1" smtClean="0"/>
              <a:t>Verification and validation</a:t>
            </a:r>
            <a:r>
              <a:rPr lang="en-US" smtClean="0"/>
              <a:t> (and early test design) can be carried out during the development of the software work products.</a:t>
            </a:r>
          </a:p>
          <a:p>
            <a:pPr eaLnBrk="1" hangingPunct="1"/>
            <a:r>
              <a:rPr lang="en-US" smtClean="0"/>
              <a:t>Ideally, the </a:t>
            </a:r>
            <a:r>
              <a:rPr lang="en-US" b="1" smtClean="0"/>
              <a:t>tests</a:t>
            </a:r>
            <a:r>
              <a:rPr lang="en-US" smtClean="0"/>
              <a:t> must be </a:t>
            </a:r>
            <a:r>
              <a:rPr lang="en-US" b="1" smtClean="0"/>
              <a:t>designed as early as possible</a:t>
            </a:r>
            <a:r>
              <a:rPr lang="en-US" smtClean="0"/>
              <a:t>. The earlier a defect is found, the cheaper the cost to fix it. Early design of tests leads to early finding of defects and hence makes it cheaper to fix defects. It also prevents defect multiplication because it prevents defects from leaking into the next stage. e.g. we can prevent a defect in the coding by finding it in the design stage. This ensures better quality and less time in running tests because fewer defects are found. This results in an overall cost and effort reduction.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normAutofit fontScale="92500" lnSpcReduction="20000"/>
          </a:bodyPr>
          <a:lstStyle/>
          <a:p>
            <a:pPr eaLnBrk="1" hangingPunct="1"/>
            <a:r>
              <a:rPr lang="en-US" b="1" u="sng" dirty="0" smtClean="0"/>
              <a:t>Characteristics of good testing</a:t>
            </a:r>
          </a:p>
          <a:p>
            <a:pPr marL="432465" lvl="1">
              <a:buFontTx/>
              <a:buChar char="•"/>
            </a:pPr>
            <a:r>
              <a:rPr lang="en-US" b="1" dirty="0" smtClean="0"/>
              <a:t>For every development activity there is a corresponding testing activity.</a:t>
            </a:r>
          </a:p>
          <a:p>
            <a:pPr marL="864931" lvl="2">
              <a:buFontTx/>
              <a:buChar char="•"/>
            </a:pPr>
            <a:r>
              <a:rPr lang="en-US" dirty="0" smtClean="0"/>
              <a:t>E.g. in V-model we use the output of requirement analysis, the requirement specification document, as the input for writing system level test cases. </a:t>
            </a:r>
          </a:p>
          <a:p>
            <a:pPr marL="432465" lvl="1">
              <a:buFontTx/>
              <a:buChar char="•"/>
            </a:pPr>
            <a:r>
              <a:rPr lang="en-US" b="1" dirty="0" smtClean="0"/>
              <a:t>Each test level has test objectives specific to that level.</a:t>
            </a:r>
          </a:p>
          <a:p>
            <a:pPr marL="864931" lvl="2">
              <a:buFontTx/>
              <a:buChar char="•"/>
            </a:pPr>
            <a:r>
              <a:rPr lang="en-US" dirty="0" smtClean="0"/>
              <a:t>E.g.  in interactive development model, the objective of testing at the proto-type level is to get the application flow and GUI reviewed by the user. </a:t>
            </a:r>
          </a:p>
          <a:p>
            <a:pPr marL="432465" lvl="1">
              <a:buFontTx/>
              <a:buChar char="•"/>
            </a:pPr>
            <a:r>
              <a:rPr lang="en-US" b="1" dirty="0" smtClean="0"/>
              <a:t>The analysis and design of tests for a given test level should begin during the corresponding development activity.</a:t>
            </a:r>
          </a:p>
          <a:p>
            <a:pPr marL="864931" lvl="2">
              <a:buFontTx/>
              <a:buChar char="•"/>
            </a:pPr>
            <a:r>
              <a:rPr lang="en-US" dirty="0" smtClean="0"/>
              <a:t>E.g. The analysis and design of system test should begin after the requirement specifications are ready and high-level design is in progress. This will help to find out gaps in requirements, if any, early enough. </a:t>
            </a:r>
          </a:p>
          <a:p>
            <a:pPr marL="432465" lvl="1">
              <a:buFontTx/>
              <a:buChar char="•"/>
            </a:pPr>
            <a:r>
              <a:rPr lang="en-US" b="1" dirty="0" smtClean="0"/>
              <a:t>Testers should be involved in reviewing documents as soon as drafts are available in the development life cycle</a:t>
            </a:r>
            <a:r>
              <a:rPr lang="en-US" dirty="0" smtClean="0"/>
              <a:t>.</a:t>
            </a:r>
          </a:p>
          <a:p>
            <a:pPr marL="864931" lvl="2">
              <a:buFontTx/>
              <a:buChar char="•"/>
            </a:pPr>
            <a:r>
              <a:rPr lang="en-US" dirty="0" err="1" smtClean="0"/>
              <a:t>E.g</a:t>
            </a:r>
            <a:r>
              <a:rPr lang="en-US" dirty="0" smtClean="0"/>
              <a:t> If the testers are involved in reviewing the draft program specifications, they can find out topics missed out and also ensure that the document is written in an unambiguous way. If this is not done then there is a possibility that the missed out requirements are not discovered until the User acceptance testing phase and / or the developers misinterpret the specifications while coding and the coding defects may get detected during component/unit testing.</a:t>
            </a:r>
          </a:p>
          <a:p>
            <a:pPr marL="432465" lvl="1"/>
            <a:r>
              <a:rPr lang="en-US" b="1" u="sng" dirty="0" smtClean="0"/>
              <a:t>Test levels can be combined or reorganized</a:t>
            </a:r>
            <a:r>
              <a:rPr lang="en-US" dirty="0" smtClean="0"/>
              <a:t> depending on the nature of the project or the system</a:t>
            </a:r>
          </a:p>
          <a:p>
            <a:pPr marL="432465" lvl="1"/>
            <a:r>
              <a:rPr lang="en-US" dirty="0" smtClean="0"/>
              <a:t>architecture. For example, for the </a:t>
            </a:r>
            <a:r>
              <a:rPr lang="en-US" b="1" dirty="0" smtClean="0"/>
              <a:t>integration</a:t>
            </a:r>
            <a:r>
              <a:rPr lang="en-US" dirty="0" smtClean="0"/>
              <a:t> of a </a:t>
            </a:r>
            <a:r>
              <a:rPr lang="en-US" b="1" dirty="0" smtClean="0"/>
              <a:t>commercial off the shelf</a:t>
            </a:r>
            <a:r>
              <a:rPr lang="en-US" dirty="0" smtClean="0"/>
              <a:t> </a:t>
            </a:r>
            <a:r>
              <a:rPr lang="en-US" b="1" dirty="0" smtClean="0"/>
              <a:t>(COTS) software product</a:t>
            </a:r>
            <a:r>
              <a:rPr lang="en-US" dirty="0" smtClean="0"/>
              <a:t> into a system, the purchaser may perform </a:t>
            </a:r>
            <a:r>
              <a:rPr lang="en-US" b="1" dirty="0" smtClean="0"/>
              <a:t>integration testing</a:t>
            </a:r>
            <a:r>
              <a:rPr lang="en-US" dirty="0" smtClean="0"/>
              <a:t> </a:t>
            </a:r>
            <a:r>
              <a:rPr lang="en-US" b="1" dirty="0" smtClean="0"/>
              <a:t>at</a:t>
            </a:r>
            <a:r>
              <a:rPr lang="en-US" dirty="0" smtClean="0"/>
              <a:t> the </a:t>
            </a:r>
            <a:r>
              <a:rPr lang="en-US" b="1" dirty="0" smtClean="0"/>
              <a:t>system level</a:t>
            </a:r>
            <a:r>
              <a:rPr lang="en-US" dirty="0" smtClean="0"/>
              <a:t> (e.g. </a:t>
            </a:r>
            <a:r>
              <a:rPr lang="en-US" b="1" dirty="0" smtClean="0"/>
              <a:t>integration</a:t>
            </a:r>
            <a:r>
              <a:rPr lang="en-US" dirty="0" smtClean="0"/>
              <a:t> to the </a:t>
            </a:r>
            <a:r>
              <a:rPr lang="en-US" b="1" dirty="0" smtClean="0"/>
              <a:t>infrastructure</a:t>
            </a:r>
            <a:r>
              <a:rPr lang="en-US" dirty="0" smtClean="0"/>
              <a:t> and other </a:t>
            </a:r>
            <a:r>
              <a:rPr lang="en-US" b="1" dirty="0" smtClean="0"/>
              <a:t>systems</a:t>
            </a:r>
            <a:r>
              <a:rPr lang="en-US" dirty="0" smtClean="0"/>
              <a:t>, or </a:t>
            </a:r>
            <a:r>
              <a:rPr lang="en-US" b="1" dirty="0" smtClean="0"/>
              <a:t>system deployment</a:t>
            </a:r>
            <a:r>
              <a:rPr lang="en-US" dirty="0" smtClean="0"/>
              <a:t>) and </a:t>
            </a:r>
            <a:r>
              <a:rPr lang="en-US" b="1" dirty="0" smtClean="0"/>
              <a:t>acceptance</a:t>
            </a:r>
            <a:r>
              <a:rPr lang="en-US" dirty="0" smtClean="0"/>
              <a:t> </a:t>
            </a:r>
            <a:r>
              <a:rPr lang="en-US" b="1" dirty="0" smtClean="0"/>
              <a:t>testing (functional and/or non-functional, and user and/or operational testing).</a:t>
            </a:r>
          </a:p>
          <a:p>
            <a:pPr eaLnBrk="1" hangingPunct="1"/>
            <a:endParaRPr lang="en-US" b="1" u="sng" dirty="0" smtClean="0"/>
          </a:p>
          <a:p>
            <a:pPr eaLnBrk="1" hangingPunct="1"/>
            <a:endParaRPr lang="en-US" b="1" u="sng"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D6A5307E-F5E1-4834-BFD7-439D50E2067C}"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55245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E9FF281C-5A25-4411-B700-17504FA6D5A9}"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55864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581025"/>
            <a:ext cx="2087562" cy="26384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93700" y="581025"/>
            <a:ext cx="6113463" cy="263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181BC171-2C07-415E-A2FF-1C180B77DB20}"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3159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04889" name="Picture 25" descr="tit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346075"/>
            <a:ext cx="8366125" cy="6143625"/>
          </a:xfrm>
          <a:prstGeom prst="rect">
            <a:avLst/>
          </a:prstGeom>
          <a:noFill/>
          <a:extLst>
            <a:ext uri="{909E8E84-426E-40DD-AFC4-6F175D3DCCD1}">
              <a14:hiddenFill xmlns:a14="http://schemas.microsoft.com/office/drawing/2010/main">
                <a:solidFill>
                  <a:srgbClr val="FFFFFF"/>
                </a:solidFill>
              </a14:hiddenFill>
            </a:ext>
          </a:extLst>
        </p:spPr>
      </p:pic>
      <p:pic>
        <p:nvPicPr>
          <p:cNvPr id="804890" name="Picture 26" descr="SQS_Logo_oClaim_Deutschl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2738" y="357188"/>
            <a:ext cx="827087" cy="777875"/>
          </a:xfrm>
          <a:prstGeom prst="rect">
            <a:avLst/>
          </a:prstGeom>
          <a:noFill/>
          <a:extLst>
            <a:ext uri="{909E8E84-426E-40DD-AFC4-6F175D3DCCD1}">
              <a14:hiddenFill xmlns:a14="http://schemas.microsoft.com/office/drawing/2010/main">
                <a:solidFill>
                  <a:srgbClr val="FFFFFF"/>
                </a:solidFill>
              </a14:hiddenFill>
            </a:ext>
          </a:extLst>
        </p:spPr>
      </p:pic>
      <p:pic>
        <p:nvPicPr>
          <p:cNvPr id="804891" name="Picture 27" descr="Claim_P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75" y="806450"/>
            <a:ext cx="3221038" cy="244475"/>
          </a:xfrm>
          <a:prstGeom prst="rect">
            <a:avLst/>
          </a:prstGeom>
          <a:noFill/>
          <a:extLst>
            <a:ext uri="{909E8E84-426E-40DD-AFC4-6F175D3DCCD1}">
              <a14:hiddenFill xmlns:a14="http://schemas.microsoft.com/office/drawing/2010/main">
                <a:solidFill>
                  <a:srgbClr val="FFFFFF"/>
                </a:solidFill>
              </a14:hiddenFill>
            </a:ext>
          </a:extLst>
        </p:spPr>
      </p:pic>
      <p:sp>
        <p:nvSpPr>
          <p:cNvPr id="804874" name="Rectangle 10"/>
          <p:cNvSpPr>
            <a:spLocks noGrp="1" noChangeArrowheads="1"/>
          </p:cNvSpPr>
          <p:nvPr>
            <p:ph type="subTitle" idx="1"/>
          </p:nvPr>
        </p:nvSpPr>
        <p:spPr>
          <a:xfrm>
            <a:off x="4867275" y="5173663"/>
            <a:ext cx="3881438" cy="42545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Aft>
                <a:spcPct val="0"/>
              </a:spcAft>
              <a:defRPr sz="1400" b="0">
                <a:solidFill>
                  <a:schemeClr val="bg1"/>
                </a:solidFill>
              </a:defRPr>
            </a:lvl1pPr>
          </a:lstStyle>
          <a:p>
            <a:pPr lvl="0"/>
            <a:r>
              <a:rPr lang="en-IN" noProof="0" smtClean="0"/>
              <a:t>Formatvorlage des Untertitelmasters durch Klicken bearbeiten</a:t>
            </a:r>
          </a:p>
        </p:txBody>
      </p:sp>
      <p:sp>
        <p:nvSpPr>
          <p:cNvPr id="804875" name="Rectangle 11"/>
          <p:cNvSpPr>
            <a:spLocks noGrp="1" noChangeArrowheads="1"/>
          </p:cNvSpPr>
          <p:nvPr>
            <p:ph type="ctrTitle"/>
          </p:nvPr>
        </p:nvSpPr>
        <p:spPr>
          <a:xfrm>
            <a:off x="4867275" y="3597275"/>
            <a:ext cx="3881438" cy="701675"/>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300">
                <a:solidFill>
                  <a:schemeClr val="bg1"/>
                </a:solidFill>
              </a:defRPr>
            </a:lvl1pPr>
          </a:lstStyle>
          <a:p>
            <a:pPr lvl="0"/>
            <a:r>
              <a:rPr lang="en-IN" noProof="0" smtClean="0"/>
              <a:t>Titelmasterformat durch Klicken bearbeiten</a:t>
            </a:r>
          </a:p>
        </p:txBody>
      </p:sp>
      <p:sp>
        <p:nvSpPr>
          <p:cNvPr id="804878" name="Rectangle 14"/>
          <p:cNvSpPr>
            <a:spLocks noChangeArrowheads="1"/>
          </p:cNvSpPr>
          <p:nvPr/>
        </p:nvSpPr>
        <p:spPr bwMode="gray">
          <a:xfrm>
            <a:off x="4867275" y="6173788"/>
            <a:ext cx="25050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03275" fontAlgn="base">
              <a:spcBef>
                <a:spcPct val="0"/>
              </a:spcBef>
              <a:spcAft>
                <a:spcPct val="0"/>
              </a:spcAft>
              <a:buSzPct val="120000"/>
            </a:pPr>
            <a:r>
              <a:rPr lang="en-IN" sz="1400" smtClean="0">
                <a:solidFill>
                  <a:srgbClr val="FFFFFF"/>
                </a:solidFill>
              </a:rPr>
              <a:t>SQS India Infosystems Pvt. Ltd.</a:t>
            </a:r>
            <a:endParaRPr lang="en-GB" sz="1400" smtClean="0">
              <a:solidFill>
                <a:srgbClr val="FFFFFF"/>
              </a:solidFill>
            </a:endParaRPr>
          </a:p>
        </p:txBody>
      </p:sp>
    </p:spTree>
    <p:extLst>
      <p:ext uri="{BB962C8B-B14F-4D97-AF65-F5344CB8AC3E}">
        <p14:creationId xmlns:p14="http://schemas.microsoft.com/office/powerpoint/2010/main" val="2826363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BB3442C7-20EA-42E2-80B5-CFF85682A0E5}"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603426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47DA7F4D-2105-404A-9A08-87830131F30F}"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1135312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93700" y="1533525"/>
            <a:ext cx="4100513" cy="168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533525"/>
            <a:ext cx="4102100" cy="168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79A95717-9D5E-4DFD-85E1-4D3B47503BC9}"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876490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6"/>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F0EBA8BD-EC5B-4766-BB57-2B3E491AC4C6}"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010285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11189344-BD24-4494-8FB4-C1B204735EF4}"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207400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898FFD76-658A-47A1-A0D3-1040D4F0EC5F}"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588294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43149268-A4D8-4805-B8A9-64401C8D571D}"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82884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39329383-4416-4B5F-A005-F8EB3F95D1BE}"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503375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801BBE5A-ADB7-492D-B586-400E09DF4ADD}"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881326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86092ABF-69A5-41E0-B89E-D472FD4286AE}"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3162509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81025"/>
            <a:ext cx="2087563" cy="26384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93700" y="581025"/>
            <a:ext cx="6115050" cy="263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DA65697A-BE90-4F8C-ABAE-0E9D48389B4F}"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49306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749E424D-D972-465E-91E0-F97E755D9504}"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18903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93700" y="1533525"/>
            <a:ext cx="4100513" cy="168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533525"/>
            <a:ext cx="4100512" cy="168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2198CA72-F59B-49B1-BD37-17A7BC591FD5}"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76711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6"/>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8998C6B6-3433-4CE9-9CEA-19A4443C1AA1}"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40248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DCEE93CE-A12C-46A9-BB6E-54901B0C40F4}"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88468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CC2F06A0-1227-48FD-A5BA-5CE55DAFEEE0}"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247720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3388A1EC-C71C-4167-88BF-F9AF1CF93E07}"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54933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solidFill>
                  <a:srgbClr val="003399"/>
                </a:solidFill>
              </a:rPr>
              <a:t>© SQS India Infosystems Pvt Ltd  |  Title of the Presentation  |  June 2009  |  Page </a:t>
            </a:r>
            <a:fld id="{3975279A-722F-4EB4-9634-618EC6247B20}" type="slidenum">
              <a:rPr lang="de-DE">
                <a:solidFill>
                  <a:srgbClr val="003399"/>
                </a:solidFill>
              </a:rPr>
              <a:pPr/>
              <a:t>‹#›</a:t>
            </a:fld>
            <a:endParaRPr lang="de-DE">
              <a:solidFill>
                <a:srgbClr val="003399"/>
              </a:solidFill>
            </a:endParaRPr>
          </a:p>
        </p:txBody>
      </p:sp>
    </p:spTree>
    <p:extLst>
      <p:ext uri="{BB962C8B-B14F-4D97-AF65-F5344CB8AC3E}">
        <p14:creationId xmlns:p14="http://schemas.microsoft.com/office/powerpoint/2010/main" val="86285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8466" name="Rectangle 2"/>
          <p:cNvSpPr>
            <a:spLocks noGrp="1" noChangeArrowheads="1"/>
          </p:cNvSpPr>
          <p:nvPr>
            <p:ph type="title"/>
            <p:custDataLst>
              <p:tags r:id="rId13"/>
            </p:custDataLst>
          </p:nvPr>
        </p:nvSpPr>
        <p:spPr bwMode="gray">
          <a:xfrm>
            <a:off x="395288" y="581025"/>
            <a:ext cx="7439025" cy="304800"/>
          </a:xfrm>
          <a:prstGeom prst="rect">
            <a:avLst/>
          </a:prstGeom>
          <a:noFill/>
          <a:ln>
            <a:noFill/>
          </a:ln>
          <a:effectLst/>
          <a:extLst>
            <a:ext uri="{909E8E84-426E-40DD-AFC4-6F175D3DCCD1}">
              <a14:hiddenFill xmlns:a14="http://schemas.microsoft.com/office/drawing/2010/main">
                <a:solidFill>
                  <a:srgbClr val="009933"/>
                </a:solidFill>
              </a14:hiddenFill>
            </a:ex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smtClean="0"/>
              <a:t>Titelmasterformat durch Klicken bearbeiten </a:t>
            </a:r>
          </a:p>
        </p:txBody>
      </p:sp>
      <p:sp>
        <p:nvSpPr>
          <p:cNvPr id="318467" name="Rectangle 3"/>
          <p:cNvSpPr>
            <a:spLocks noGrp="1" noChangeArrowheads="1"/>
          </p:cNvSpPr>
          <p:nvPr>
            <p:ph type="body" idx="1"/>
            <p:custDataLst>
              <p:tags r:id="rId14"/>
            </p:custDataLst>
          </p:nvPr>
        </p:nvSpPr>
        <p:spPr bwMode="gray">
          <a:xfrm>
            <a:off x="393700" y="1533525"/>
            <a:ext cx="8353425" cy="168592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18470" name="Line 6"/>
          <p:cNvSpPr>
            <a:spLocks noChangeShapeType="1"/>
          </p:cNvSpPr>
          <p:nvPr/>
        </p:nvSpPr>
        <p:spPr bwMode="gray">
          <a:xfrm>
            <a:off x="395288" y="1263650"/>
            <a:ext cx="8356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sp>
        <p:nvSpPr>
          <p:cNvPr id="318472" name="Line 8"/>
          <p:cNvSpPr>
            <a:spLocks noChangeShapeType="1"/>
          </p:cNvSpPr>
          <p:nvPr/>
        </p:nvSpPr>
        <p:spPr bwMode="gray">
          <a:xfrm>
            <a:off x="395288" y="6564313"/>
            <a:ext cx="8356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pic>
        <p:nvPicPr>
          <p:cNvPr id="318477" name="Picture 13" descr="SQS_Logo+Claim_Deutschl_RGB_Aktuell"/>
          <p:cNvPicPr>
            <a:picLocks noChangeAspect="1" noChangeArrowheads="1"/>
          </p:cNvPicPr>
          <p:nvPr/>
        </p:nvPicPr>
        <p:blipFill>
          <a:blip r:embed="rId15" cstate="print">
            <a:extLst>
              <a:ext uri="{28A0092B-C50C-407E-A947-70E740481C1C}">
                <a14:useLocalDpi xmlns:a14="http://schemas.microsoft.com/office/drawing/2010/main" val="0"/>
              </a:ext>
            </a:extLst>
          </a:blip>
          <a:srcRect l="62933"/>
          <a:stretch>
            <a:fillRect/>
          </a:stretch>
        </p:blipFill>
        <p:spPr bwMode="gray">
          <a:xfrm>
            <a:off x="7813675" y="357188"/>
            <a:ext cx="935038" cy="795337"/>
          </a:xfrm>
          <a:prstGeom prst="rect">
            <a:avLst/>
          </a:prstGeom>
          <a:noFill/>
          <a:extLst>
            <a:ext uri="{909E8E84-426E-40DD-AFC4-6F175D3DCCD1}">
              <a14:hiddenFill xmlns:a14="http://schemas.microsoft.com/office/drawing/2010/main">
                <a:solidFill>
                  <a:srgbClr val="FFFFFF"/>
                </a:solidFill>
              </a14:hiddenFill>
            </a:ext>
          </a:extLst>
        </p:spPr>
      </p:pic>
      <p:sp>
        <p:nvSpPr>
          <p:cNvPr id="318478" name="Rectangle 14"/>
          <p:cNvSpPr>
            <a:spLocks noGrp="1" noChangeArrowheads="1"/>
          </p:cNvSpPr>
          <p:nvPr>
            <p:ph type="ftr" sz="quarter" idx="3"/>
          </p:nvPr>
        </p:nvSpPr>
        <p:spPr bwMode="gray">
          <a:xfrm>
            <a:off x="393700" y="6638925"/>
            <a:ext cx="8355013" cy="10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8000" bIns="0" numCol="1" anchor="t" anchorCtr="0" compatLnSpc="1">
            <a:prstTxWarp prst="textNoShape">
              <a:avLst/>
            </a:prstTxWarp>
            <a:spAutoFit/>
          </a:bodyPr>
          <a:lstStyle>
            <a:lvl1pPr algn="r" defTabSz="820738">
              <a:lnSpc>
                <a:spcPct val="100000"/>
              </a:lnSpc>
              <a:buSzTx/>
              <a:defRPr sz="700" b="0"/>
            </a:lvl1pPr>
          </a:lstStyle>
          <a:p>
            <a:pPr fontAlgn="base">
              <a:spcBef>
                <a:spcPct val="0"/>
              </a:spcBef>
              <a:spcAft>
                <a:spcPct val="0"/>
              </a:spcAft>
            </a:pPr>
            <a:r>
              <a:rPr lang="de-DE" smtClean="0">
                <a:solidFill>
                  <a:srgbClr val="003399"/>
                </a:solidFill>
              </a:rPr>
              <a:t>© SQS India Infosystems Pvt Ltd  |  Title of the Presentation  |  June 2009  |  Page </a:t>
            </a:r>
            <a:fld id="{93BF44E3-00F2-4BBC-9E9B-C2DDC7CC87DB}" type="slidenum">
              <a:rPr lang="de-DE" smtClean="0">
                <a:solidFill>
                  <a:srgbClr val="003399"/>
                </a:solidFill>
              </a:rPr>
              <a:pPr fontAlgn="base">
                <a:spcBef>
                  <a:spcPct val="0"/>
                </a:spcBef>
                <a:spcAft>
                  <a:spcPct val="0"/>
                </a:spcAft>
              </a:pPr>
              <a:t>‹#›</a:t>
            </a:fld>
            <a:endParaRPr lang="de-DE" smtClean="0">
              <a:solidFill>
                <a:srgbClr val="003399"/>
              </a:solidFill>
            </a:endParaRPr>
          </a:p>
        </p:txBody>
      </p:sp>
      <p:grpSp>
        <p:nvGrpSpPr>
          <p:cNvPr id="318491" name="Group 27"/>
          <p:cNvGrpSpPr>
            <a:grpSpLocks/>
          </p:cNvGrpSpPr>
          <p:nvPr/>
        </p:nvGrpSpPr>
        <p:grpSpPr bwMode="auto">
          <a:xfrm>
            <a:off x="7008813" y="4737100"/>
            <a:ext cx="1739900" cy="1728788"/>
            <a:chOff x="4414" y="2984"/>
            <a:chExt cx="1096" cy="1089"/>
          </a:xfrm>
        </p:grpSpPr>
        <p:sp>
          <p:nvSpPr>
            <p:cNvPr id="318486" name="Rectangle 22"/>
            <p:cNvSpPr>
              <a:spLocks noChangeArrowheads="1"/>
            </p:cNvSpPr>
            <p:nvPr userDrawn="1"/>
          </p:nvSpPr>
          <p:spPr bwMode="gray">
            <a:xfrm>
              <a:off x="4999" y="3562"/>
              <a:ext cx="511" cy="511"/>
            </a:xfrm>
            <a:prstGeom prst="rect">
              <a:avLst/>
            </a:prstGeom>
            <a:noFill/>
            <a:ln w="12700"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sp>
          <p:nvSpPr>
            <p:cNvPr id="318487" name="Rectangle 23"/>
            <p:cNvSpPr>
              <a:spLocks noChangeArrowheads="1"/>
            </p:cNvSpPr>
            <p:nvPr userDrawn="1"/>
          </p:nvSpPr>
          <p:spPr bwMode="gray">
            <a:xfrm>
              <a:off x="4999" y="2984"/>
              <a:ext cx="511" cy="511"/>
            </a:xfrm>
            <a:prstGeom prst="rect">
              <a:avLst/>
            </a:prstGeom>
            <a:noFill/>
            <a:ln w="12700"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sp>
          <p:nvSpPr>
            <p:cNvPr id="318488" name="Rectangle 24"/>
            <p:cNvSpPr>
              <a:spLocks noChangeArrowheads="1"/>
            </p:cNvSpPr>
            <p:nvPr userDrawn="1"/>
          </p:nvSpPr>
          <p:spPr bwMode="gray">
            <a:xfrm>
              <a:off x="4414" y="3562"/>
              <a:ext cx="511" cy="511"/>
            </a:xfrm>
            <a:prstGeom prst="rect">
              <a:avLst/>
            </a:prstGeom>
            <a:noFill/>
            <a:ln w="12700"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grpSp>
    </p:spTree>
    <p:extLst>
      <p:ext uri="{BB962C8B-B14F-4D97-AF65-F5344CB8AC3E}">
        <p14:creationId xmlns:p14="http://schemas.microsoft.com/office/powerpoint/2010/main" val="3422109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820738" rtl="0" fontAlgn="base">
        <a:spcBef>
          <a:spcPct val="0"/>
        </a:spcBef>
        <a:spcAft>
          <a:spcPct val="0"/>
        </a:spcAft>
        <a:buClr>
          <a:srgbClr val="009933"/>
        </a:buClr>
        <a:buSzPct val="100000"/>
        <a:defRPr sz="2000" b="1">
          <a:solidFill>
            <a:srgbClr val="009933"/>
          </a:solidFill>
          <a:latin typeface="+mj-lt"/>
          <a:ea typeface="+mj-ea"/>
          <a:cs typeface="+mj-cs"/>
        </a:defRPr>
      </a:lvl1pPr>
      <a:lvl2pPr algn="l" defTabSz="820738" rtl="0" fontAlgn="base">
        <a:spcBef>
          <a:spcPct val="0"/>
        </a:spcBef>
        <a:spcAft>
          <a:spcPct val="0"/>
        </a:spcAft>
        <a:buClr>
          <a:srgbClr val="009933"/>
        </a:buClr>
        <a:buSzPct val="100000"/>
        <a:defRPr sz="2000" b="1">
          <a:solidFill>
            <a:srgbClr val="009933"/>
          </a:solidFill>
          <a:latin typeface="Arial" charset="0"/>
        </a:defRPr>
      </a:lvl2pPr>
      <a:lvl3pPr algn="l" defTabSz="820738" rtl="0" fontAlgn="base">
        <a:spcBef>
          <a:spcPct val="0"/>
        </a:spcBef>
        <a:spcAft>
          <a:spcPct val="0"/>
        </a:spcAft>
        <a:buClr>
          <a:srgbClr val="009933"/>
        </a:buClr>
        <a:buSzPct val="100000"/>
        <a:defRPr sz="2000" b="1">
          <a:solidFill>
            <a:srgbClr val="009933"/>
          </a:solidFill>
          <a:latin typeface="Arial" charset="0"/>
        </a:defRPr>
      </a:lvl3pPr>
      <a:lvl4pPr algn="l" defTabSz="820738" rtl="0" fontAlgn="base">
        <a:spcBef>
          <a:spcPct val="0"/>
        </a:spcBef>
        <a:spcAft>
          <a:spcPct val="0"/>
        </a:spcAft>
        <a:buClr>
          <a:srgbClr val="009933"/>
        </a:buClr>
        <a:buSzPct val="100000"/>
        <a:defRPr sz="2000" b="1">
          <a:solidFill>
            <a:srgbClr val="009933"/>
          </a:solidFill>
          <a:latin typeface="Arial" charset="0"/>
        </a:defRPr>
      </a:lvl4pPr>
      <a:lvl5pPr algn="l" defTabSz="820738" rtl="0" fontAlgn="base">
        <a:spcBef>
          <a:spcPct val="0"/>
        </a:spcBef>
        <a:spcAft>
          <a:spcPct val="0"/>
        </a:spcAft>
        <a:buClr>
          <a:srgbClr val="009933"/>
        </a:buClr>
        <a:buSzPct val="100000"/>
        <a:defRPr sz="2000" b="1">
          <a:solidFill>
            <a:srgbClr val="009933"/>
          </a:solidFill>
          <a:latin typeface="Arial" charset="0"/>
        </a:defRPr>
      </a:lvl5pPr>
      <a:lvl6pPr marL="457200" algn="l" defTabSz="820738" rtl="0" fontAlgn="base">
        <a:spcBef>
          <a:spcPct val="0"/>
        </a:spcBef>
        <a:spcAft>
          <a:spcPct val="0"/>
        </a:spcAft>
        <a:buClr>
          <a:srgbClr val="009933"/>
        </a:buClr>
        <a:buSzPct val="100000"/>
        <a:defRPr sz="2000" b="1">
          <a:solidFill>
            <a:srgbClr val="009933"/>
          </a:solidFill>
          <a:latin typeface="Arial" charset="0"/>
        </a:defRPr>
      </a:lvl6pPr>
      <a:lvl7pPr marL="914400" algn="l" defTabSz="820738" rtl="0" fontAlgn="base">
        <a:spcBef>
          <a:spcPct val="0"/>
        </a:spcBef>
        <a:spcAft>
          <a:spcPct val="0"/>
        </a:spcAft>
        <a:buClr>
          <a:srgbClr val="009933"/>
        </a:buClr>
        <a:buSzPct val="100000"/>
        <a:defRPr sz="2000" b="1">
          <a:solidFill>
            <a:srgbClr val="009933"/>
          </a:solidFill>
          <a:latin typeface="Arial" charset="0"/>
        </a:defRPr>
      </a:lvl7pPr>
      <a:lvl8pPr marL="1371600" algn="l" defTabSz="820738" rtl="0" fontAlgn="base">
        <a:spcBef>
          <a:spcPct val="0"/>
        </a:spcBef>
        <a:spcAft>
          <a:spcPct val="0"/>
        </a:spcAft>
        <a:buClr>
          <a:srgbClr val="009933"/>
        </a:buClr>
        <a:buSzPct val="100000"/>
        <a:defRPr sz="2000" b="1">
          <a:solidFill>
            <a:srgbClr val="009933"/>
          </a:solidFill>
          <a:latin typeface="Arial" charset="0"/>
        </a:defRPr>
      </a:lvl8pPr>
      <a:lvl9pPr marL="1828800" algn="l" defTabSz="820738" rtl="0" fontAlgn="base">
        <a:spcBef>
          <a:spcPct val="0"/>
        </a:spcBef>
        <a:spcAft>
          <a:spcPct val="0"/>
        </a:spcAft>
        <a:buClr>
          <a:srgbClr val="009933"/>
        </a:buClr>
        <a:buSzPct val="100000"/>
        <a:defRPr sz="2000" b="1">
          <a:solidFill>
            <a:srgbClr val="009933"/>
          </a:solidFill>
          <a:latin typeface="Arial" charset="0"/>
        </a:defRPr>
      </a:lvl9pPr>
    </p:titleStyle>
    <p:bodyStyle>
      <a:lvl1pPr algn="l" defTabSz="803275" rtl="0" fontAlgn="base">
        <a:spcBef>
          <a:spcPct val="0"/>
        </a:spcBef>
        <a:spcAft>
          <a:spcPct val="40000"/>
        </a:spcAft>
        <a:buClr>
          <a:srgbClr val="003399"/>
        </a:buClr>
        <a:buSzPct val="120000"/>
        <a:defRPr b="1">
          <a:solidFill>
            <a:srgbClr val="003399"/>
          </a:solidFill>
          <a:latin typeface="+mn-lt"/>
          <a:ea typeface="+mn-ea"/>
          <a:cs typeface="+mn-cs"/>
        </a:defRPr>
      </a:lvl1pPr>
      <a:lvl2pPr marL="271463" indent="-269875" algn="l" defTabSz="803275" rtl="0" fontAlgn="base">
        <a:lnSpc>
          <a:spcPct val="95000"/>
        </a:lnSpc>
        <a:spcBef>
          <a:spcPct val="0"/>
        </a:spcBef>
        <a:spcAft>
          <a:spcPct val="40000"/>
        </a:spcAft>
        <a:buClr>
          <a:srgbClr val="003399"/>
        </a:buClr>
        <a:buSzPct val="100000"/>
        <a:buFont typeface="Wingdings" pitchFamily="2" charset="2"/>
        <a:buChar char="n"/>
        <a:defRPr>
          <a:solidFill>
            <a:srgbClr val="000000"/>
          </a:solidFill>
          <a:latin typeface="+mn-lt"/>
        </a:defRPr>
      </a:lvl2pPr>
      <a:lvl3pPr marL="544513" indent="-271463" algn="l" defTabSz="803275" rtl="0" fontAlgn="base">
        <a:lnSpc>
          <a:spcPct val="95000"/>
        </a:lnSpc>
        <a:spcBef>
          <a:spcPct val="0"/>
        </a:spcBef>
        <a:spcAft>
          <a:spcPct val="40000"/>
        </a:spcAft>
        <a:buClr>
          <a:srgbClr val="003399"/>
        </a:buClr>
        <a:buSzPct val="95000"/>
        <a:buFont typeface="Wingdings" pitchFamily="2" charset="2"/>
        <a:buChar char="o"/>
        <a:defRPr>
          <a:solidFill>
            <a:srgbClr val="000000"/>
          </a:solidFill>
          <a:latin typeface="+mn-lt"/>
        </a:defRPr>
      </a:lvl3pPr>
      <a:lvl4pPr marL="804863" indent="-258763"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4pPr>
      <a:lvl5pPr marL="10699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5pPr>
      <a:lvl6pPr marL="15271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6pPr>
      <a:lvl7pPr marL="19843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7pPr>
      <a:lvl8pPr marL="24415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8pPr>
      <a:lvl9pPr marL="28987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3842" name="Rectangle 2"/>
          <p:cNvSpPr>
            <a:spLocks noGrp="1" noChangeArrowheads="1"/>
          </p:cNvSpPr>
          <p:nvPr>
            <p:ph type="title"/>
            <p:custDataLst>
              <p:tags r:id="rId13"/>
            </p:custDataLst>
          </p:nvPr>
        </p:nvSpPr>
        <p:spPr bwMode="gray">
          <a:xfrm>
            <a:off x="395288" y="581025"/>
            <a:ext cx="7439025" cy="304800"/>
          </a:xfrm>
          <a:prstGeom prst="rect">
            <a:avLst/>
          </a:prstGeom>
          <a:noFill/>
          <a:ln>
            <a:noFill/>
          </a:ln>
          <a:effectLst/>
          <a:extLst>
            <a:ext uri="{909E8E84-426E-40DD-AFC4-6F175D3DCCD1}">
              <a14:hiddenFill xmlns:a14="http://schemas.microsoft.com/office/drawing/2010/main">
                <a:solidFill>
                  <a:srgbClr val="009933"/>
                </a:solidFill>
              </a14:hiddenFill>
            </a:ex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smtClean="0"/>
              <a:t>Titelmasterformat durch Klicken bearbeiten </a:t>
            </a:r>
          </a:p>
        </p:txBody>
      </p:sp>
      <p:sp>
        <p:nvSpPr>
          <p:cNvPr id="803843" name="Rectangle 3"/>
          <p:cNvSpPr>
            <a:spLocks noGrp="1" noChangeArrowheads="1"/>
          </p:cNvSpPr>
          <p:nvPr>
            <p:ph type="body" idx="1"/>
            <p:custDataLst>
              <p:tags r:id="rId14"/>
            </p:custDataLst>
          </p:nvPr>
        </p:nvSpPr>
        <p:spPr bwMode="gray">
          <a:xfrm>
            <a:off x="393700" y="1533525"/>
            <a:ext cx="8355013" cy="1685925"/>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9525" algn="ctr">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03844" name="Rectangle 4"/>
          <p:cNvSpPr>
            <a:spLocks noGrp="1" noChangeArrowheads="1"/>
          </p:cNvSpPr>
          <p:nvPr>
            <p:ph type="ftr" sz="quarter" idx="3"/>
          </p:nvPr>
        </p:nvSpPr>
        <p:spPr bwMode="gray">
          <a:xfrm>
            <a:off x="393700" y="6638925"/>
            <a:ext cx="8355013" cy="10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8000" bIns="0" numCol="1" anchor="t" anchorCtr="0" compatLnSpc="1">
            <a:prstTxWarp prst="textNoShape">
              <a:avLst/>
            </a:prstTxWarp>
            <a:spAutoFit/>
          </a:bodyPr>
          <a:lstStyle>
            <a:lvl1pPr algn="r" defTabSz="820738">
              <a:lnSpc>
                <a:spcPct val="100000"/>
              </a:lnSpc>
              <a:buSzTx/>
              <a:defRPr sz="700" b="0"/>
            </a:lvl1pPr>
          </a:lstStyle>
          <a:p>
            <a:pPr fontAlgn="base">
              <a:spcBef>
                <a:spcPct val="0"/>
              </a:spcBef>
              <a:spcAft>
                <a:spcPct val="0"/>
              </a:spcAft>
            </a:pPr>
            <a:r>
              <a:rPr lang="de-DE" smtClean="0">
                <a:solidFill>
                  <a:srgbClr val="003399"/>
                </a:solidFill>
              </a:rPr>
              <a:t>© SQS India Infosystems Pvt Ltd  |  Title of the Presentation  |  June 2009  |  Page </a:t>
            </a:r>
            <a:fld id="{F7395B95-9FF2-489C-AF88-6F2A35645C39}" type="slidenum">
              <a:rPr lang="de-DE" smtClean="0">
                <a:solidFill>
                  <a:srgbClr val="003399"/>
                </a:solidFill>
              </a:rPr>
              <a:pPr fontAlgn="base">
                <a:spcBef>
                  <a:spcPct val="0"/>
                </a:spcBef>
                <a:spcAft>
                  <a:spcPct val="0"/>
                </a:spcAft>
              </a:pPr>
              <a:t>‹#›</a:t>
            </a:fld>
            <a:endParaRPr lang="de-DE" smtClean="0">
              <a:solidFill>
                <a:srgbClr val="003399"/>
              </a:solidFill>
            </a:endParaRPr>
          </a:p>
        </p:txBody>
      </p:sp>
      <p:sp>
        <p:nvSpPr>
          <p:cNvPr id="803846" name="Line 6"/>
          <p:cNvSpPr>
            <a:spLocks noChangeShapeType="1"/>
          </p:cNvSpPr>
          <p:nvPr/>
        </p:nvSpPr>
        <p:spPr bwMode="gray">
          <a:xfrm>
            <a:off x="395288" y="1263650"/>
            <a:ext cx="8356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sp>
        <p:nvSpPr>
          <p:cNvPr id="803847" name="Line 7"/>
          <p:cNvSpPr>
            <a:spLocks noChangeShapeType="1"/>
          </p:cNvSpPr>
          <p:nvPr/>
        </p:nvSpPr>
        <p:spPr bwMode="gray">
          <a:xfrm>
            <a:off x="395288" y="6564313"/>
            <a:ext cx="83566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fontAlgn="base">
              <a:lnSpc>
                <a:spcPct val="130000"/>
              </a:lnSpc>
              <a:spcBef>
                <a:spcPct val="0"/>
              </a:spcBef>
              <a:spcAft>
                <a:spcPct val="0"/>
              </a:spcAft>
              <a:buSzPct val="120000"/>
            </a:pPr>
            <a:endParaRPr lang="en-IN" sz="1600" b="1" smtClean="0">
              <a:solidFill>
                <a:srgbClr val="003399"/>
              </a:solidFill>
            </a:endParaRPr>
          </a:p>
        </p:txBody>
      </p:sp>
      <p:pic>
        <p:nvPicPr>
          <p:cNvPr id="803848" name="Picture 8" descr="SQS_Logo+Claim_Deutschl_RGB_Aktuell"/>
          <p:cNvPicPr>
            <a:picLocks noChangeAspect="1" noChangeArrowheads="1"/>
          </p:cNvPicPr>
          <p:nvPr/>
        </p:nvPicPr>
        <p:blipFill>
          <a:blip r:embed="rId15" cstate="print">
            <a:extLst>
              <a:ext uri="{28A0092B-C50C-407E-A947-70E740481C1C}">
                <a14:useLocalDpi xmlns:a14="http://schemas.microsoft.com/office/drawing/2010/main" val="0"/>
              </a:ext>
            </a:extLst>
          </a:blip>
          <a:srcRect l="62933"/>
          <a:stretch>
            <a:fillRect/>
          </a:stretch>
        </p:blipFill>
        <p:spPr bwMode="gray">
          <a:xfrm>
            <a:off x="7813675" y="357188"/>
            <a:ext cx="935038" cy="795337"/>
          </a:xfrm>
          <a:prstGeom prst="rect">
            <a:avLst/>
          </a:prstGeom>
          <a:noFill/>
          <a:extLst>
            <a:ext uri="{909E8E84-426E-40DD-AFC4-6F175D3DCCD1}">
              <a14:hiddenFill xmlns:a14="http://schemas.microsoft.com/office/drawing/2010/main">
                <a:solidFill>
                  <a:srgbClr val="FFFFFF"/>
                </a:solidFill>
              </a14:hiddenFill>
            </a:ext>
          </a:extLst>
        </p:spPr>
      </p:pic>
      <p:sp>
        <p:nvSpPr>
          <p:cNvPr id="803849" name="sqs_chapter" hidden="1"/>
          <p:cNvSpPr txBox="1">
            <a:spLocks noChangeArrowheads="1"/>
          </p:cNvSpPr>
          <p:nvPr/>
        </p:nvSpPr>
        <p:spPr bwMode="gray">
          <a:xfrm>
            <a:off x="395288" y="303213"/>
            <a:ext cx="44370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820738">
              <a:defRPr>
                <a:solidFill>
                  <a:schemeClr val="tx1"/>
                </a:solidFill>
                <a:latin typeface="Arial" charset="0"/>
              </a:defRPr>
            </a:lvl1pPr>
            <a:lvl2pPr marL="411163" algn="l" defTabSz="820738">
              <a:defRPr>
                <a:solidFill>
                  <a:schemeClr val="tx1"/>
                </a:solidFill>
                <a:latin typeface="Arial" charset="0"/>
              </a:defRPr>
            </a:lvl2pPr>
            <a:lvl3pPr marL="820738" algn="l" defTabSz="820738">
              <a:defRPr>
                <a:solidFill>
                  <a:schemeClr val="tx1"/>
                </a:solidFill>
                <a:latin typeface="Arial" charset="0"/>
              </a:defRPr>
            </a:lvl3pPr>
            <a:lvl4pPr marL="1231900" algn="l" defTabSz="820738">
              <a:defRPr>
                <a:solidFill>
                  <a:schemeClr val="tx1"/>
                </a:solidFill>
                <a:latin typeface="Arial" charset="0"/>
              </a:defRPr>
            </a:lvl4pPr>
            <a:lvl5pPr marL="1641475" algn="l" defTabSz="820738">
              <a:defRPr>
                <a:solidFill>
                  <a:schemeClr val="tx1"/>
                </a:solidFill>
                <a:latin typeface="Arial" charset="0"/>
              </a:defRPr>
            </a:lvl5pPr>
            <a:lvl6pPr marL="2098675" defTabSz="820738" fontAlgn="base">
              <a:spcBef>
                <a:spcPct val="0"/>
              </a:spcBef>
              <a:spcAft>
                <a:spcPct val="0"/>
              </a:spcAft>
              <a:defRPr>
                <a:solidFill>
                  <a:schemeClr val="tx1"/>
                </a:solidFill>
                <a:latin typeface="Arial" charset="0"/>
              </a:defRPr>
            </a:lvl6pPr>
            <a:lvl7pPr marL="2555875" defTabSz="820738" fontAlgn="base">
              <a:spcBef>
                <a:spcPct val="0"/>
              </a:spcBef>
              <a:spcAft>
                <a:spcPct val="0"/>
              </a:spcAft>
              <a:defRPr>
                <a:solidFill>
                  <a:schemeClr val="tx1"/>
                </a:solidFill>
                <a:latin typeface="Arial" charset="0"/>
              </a:defRPr>
            </a:lvl7pPr>
            <a:lvl8pPr marL="3013075" defTabSz="820738" fontAlgn="base">
              <a:spcBef>
                <a:spcPct val="0"/>
              </a:spcBef>
              <a:spcAft>
                <a:spcPct val="0"/>
              </a:spcAft>
              <a:defRPr>
                <a:solidFill>
                  <a:schemeClr val="tx1"/>
                </a:solidFill>
                <a:latin typeface="Arial" charset="0"/>
              </a:defRPr>
            </a:lvl8pPr>
            <a:lvl9pPr marL="3470275" defTabSz="820738" fontAlgn="base">
              <a:spcBef>
                <a:spcPct val="0"/>
              </a:spcBef>
              <a:spcAft>
                <a:spcPct val="0"/>
              </a:spcAft>
              <a:defRPr>
                <a:solidFill>
                  <a:schemeClr val="tx1"/>
                </a:solidFill>
                <a:latin typeface="Arial" charset="0"/>
              </a:defRPr>
            </a:lvl9pPr>
          </a:lstStyle>
          <a:p>
            <a:pPr fontAlgn="base">
              <a:spcBef>
                <a:spcPct val="0"/>
              </a:spcBef>
              <a:spcAft>
                <a:spcPct val="0"/>
              </a:spcAft>
            </a:pPr>
            <a:r>
              <a:rPr lang="de-DE" sz="1600" smtClean="0">
                <a:solidFill>
                  <a:srgbClr val="009933"/>
                </a:solidFill>
              </a:rPr>
              <a:t>Kapitelüberschrift – markieren und überschreiben</a:t>
            </a:r>
          </a:p>
        </p:txBody>
      </p:sp>
      <p:sp>
        <p:nvSpPr>
          <p:cNvPr id="803850" name="sqs_source" hidden="1"/>
          <p:cNvSpPr txBox="1">
            <a:spLocks noChangeArrowheads="1"/>
          </p:cNvSpPr>
          <p:nvPr/>
        </p:nvSpPr>
        <p:spPr bwMode="auto">
          <a:xfrm>
            <a:off x="395288" y="6151563"/>
            <a:ext cx="8374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l" defTabSz="895350">
              <a:tabLst>
                <a:tab pos="176213" algn="l"/>
              </a:tabLst>
              <a:defRPr>
                <a:solidFill>
                  <a:schemeClr val="tx1"/>
                </a:solidFill>
                <a:latin typeface="Arial" charset="0"/>
              </a:defRPr>
            </a:lvl1pPr>
            <a:lvl2pPr marL="1031875" algn="l" defTabSz="895350">
              <a:tabLst>
                <a:tab pos="176213" algn="l"/>
              </a:tabLst>
              <a:defRPr>
                <a:solidFill>
                  <a:schemeClr val="tx1"/>
                </a:solidFill>
                <a:latin typeface="Arial" charset="0"/>
              </a:defRPr>
            </a:lvl2pPr>
            <a:lvl3pPr marL="1217613" algn="l" defTabSz="895350">
              <a:tabLst>
                <a:tab pos="176213" algn="l"/>
              </a:tabLst>
              <a:defRPr>
                <a:solidFill>
                  <a:schemeClr val="tx1"/>
                </a:solidFill>
                <a:latin typeface="Arial" charset="0"/>
              </a:defRPr>
            </a:lvl3pPr>
            <a:lvl4pPr marL="1404938" algn="l" defTabSz="895350">
              <a:tabLst>
                <a:tab pos="176213" algn="l"/>
              </a:tabLst>
              <a:defRPr>
                <a:solidFill>
                  <a:schemeClr val="tx1"/>
                </a:solidFill>
                <a:latin typeface="Arial" charset="0"/>
              </a:defRPr>
            </a:lvl4pPr>
            <a:lvl5pPr marL="1792288" algn="l" defTabSz="895350">
              <a:tabLst>
                <a:tab pos="176213" algn="l"/>
              </a:tabLst>
              <a:defRPr>
                <a:solidFill>
                  <a:schemeClr val="tx1"/>
                </a:solidFill>
                <a:latin typeface="Arial" charset="0"/>
              </a:defRPr>
            </a:lvl5pPr>
            <a:lvl6pPr marL="2249488" defTabSz="895350" fontAlgn="base">
              <a:spcBef>
                <a:spcPct val="0"/>
              </a:spcBef>
              <a:spcAft>
                <a:spcPct val="0"/>
              </a:spcAft>
              <a:tabLst>
                <a:tab pos="176213" algn="l"/>
              </a:tabLst>
              <a:defRPr>
                <a:solidFill>
                  <a:schemeClr val="tx1"/>
                </a:solidFill>
                <a:latin typeface="Arial" charset="0"/>
              </a:defRPr>
            </a:lvl6pPr>
            <a:lvl7pPr marL="2706688" defTabSz="895350" fontAlgn="base">
              <a:spcBef>
                <a:spcPct val="0"/>
              </a:spcBef>
              <a:spcAft>
                <a:spcPct val="0"/>
              </a:spcAft>
              <a:tabLst>
                <a:tab pos="176213" algn="l"/>
              </a:tabLst>
              <a:defRPr>
                <a:solidFill>
                  <a:schemeClr val="tx1"/>
                </a:solidFill>
                <a:latin typeface="Arial" charset="0"/>
              </a:defRPr>
            </a:lvl7pPr>
            <a:lvl8pPr marL="3163888" defTabSz="895350" fontAlgn="base">
              <a:spcBef>
                <a:spcPct val="0"/>
              </a:spcBef>
              <a:spcAft>
                <a:spcPct val="0"/>
              </a:spcAft>
              <a:tabLst>
                <a:tab pos="176213" algn="l"/>
              </a:tabLst>
              <a:defRPr>
                <a:solidFill>
                  <a:schemeClr val="tx1"/>
                </a:solidFill>
                <a:latin typeface="Arial" charset="0"/>
              </a:defRPr>
            </a:lvl8pPr>
            <a:lvl9pPr marL="3621088" defTabSz="895350" fontAlgn="base">
              <a:spcBef>
                <a:spcPct val="0"/>
              </a:spcBef>
              <a:spcAft>
                <a:spcPct val="0"/>
              </a:spcAft>
              <a:tabLst>
                <a:tab pos="176213" algn="l"/>
              </a:tabLst>
              <a:defRPr>
                <a:solidFill>
                  <a:schemeClr val="tx1"/>
                </a:solidFill>
                <a:latin typeface="Arial" charset="0"/>
              </a:defRPr>
            </a:lvl9pPr>
          </a:lstStyle>
          <a:p>
            <a:pPr fontAlgn="base">
              <a:spcBef>
                <a:spcPct val="0"/>
              </a:spcBef>
              <a:spcAft>
                <a:spcPct val="0"/>
              </a:spcAft>
            </a:pPr>
            <a:r>
              <a:rPr lang="de-DE" sz="800" smtClean="0">
                <a:solidFill>
                  <a:srgbClr val="808080"/>
                </a:solidFill>
              </a:rPr>
              <a:t>*	Fußnote</a:t>
            </a:r>
            <a:br>
              <a:rPr lang="de-DE" sz="800" smtClean="0">
                <a:solidFill>
                  <a:srgbClr val="808080"/>
                </a:solidFill>
              </a:rPr>
            </a:br>
            <a:r>
              <a:rPr lang="de-DE" sz="800" smtClean="0">
                <a:solidFill>
                  <a:srgbClr val="808080"/>
                </a:solidFill>
              </a:rPr>
              <a:t>**	Fußnote</a:t>
            </a:r>
          </a:p>
          <a:p>
            <a:pPr fontAlgn="base">
              <a:spcBef>
                <a:spcPct val="0"/>
              </a:spcBef>
              <a:spcAft>
                <a:spcPct val="0"/>
              </a:spcAft>
            </a:pPr>
            <a:r>
              <a:rPr lang="de-DE" sz="800" smtClean="0">
                <a:solidFill>
                  <a:srgbClr val="808080"/>
                </a:solidFill>
              </a:rPr>
              <a:t>Quelle: Quelle</a:t>
            </a:r>
          </a:p>
        </p:txBody>
      </p:sp>
    </p:spTree>
    <p:extLst>
      <p:ext uri="{BB962C8B-B14F-4D97-AF65-F5344CB8AC3E}">
        <p14:creationId xmlns:p14="http://schemas.microsoft.com/office/powerpoint/2010/main" val="35689062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820738" rtl="0" fontAlgn="base">
        <a:spcBef>
          <a:spcPct val="0"/>
        </a:spcBef>
        <a:spcAft>
          <a:spcPct val="0"/>
        </a:spcAft>
        <a:buClr>
          <a:srgbClr val="009933"/>
        </a:buClr>
        <a:buSzPct val="100000"/>
        <a:defRPr sz="2000" b="1">
          <a:solidFill>
            <a:srgbClr val="009933"/>
          </a:solidFill>
          <a:latin typeface="+mj-lt"/>
          <a:ea typeface="+mj-ea"/>
          <a:cs typeface="+mj-cs"/>
        </a:defRPr>
      </a:lvl1pPr>
      <a:lvl2pPr algn="l" defTabSz="820738" rtl="0" fontAlgn="base">
        <a:spcBef>
          <a:spcPct val="0"/>
        </a:spcBef>
        <a:spcAft>
          <a:spcPct val="0"/>
        </a:spcAft>
        <a:buClr>
          <a:srgbClr val="009933"/>
        </a:buClr>
        <a:buSzPct val="100000"/>
        <a:defRPr sz="2000" b="1">
          <a:solidFill>
            <a:srgbClr val="009933"/>
          </a:solidFill>
          <a:latin typeface="Arial" charset="0"/>
        </a:defRPr>
      </a:lvl2pPr>
      <a:lvl3pPr algn="l" defTabSz="820738" rtl="0" fontAlgn="base">
        <a:spcBef>
          <a:spcPct val="0"/>
        </a:spcBef>
        <a:spcAft>
          <a:spcPct val="0"/>
        </a:spcAft>
        <a:buClr>
          <a:srgbClr val="009933"/>
        </a:buClr>
        <a:buSzPct val="100000"/>
        <a:defRPr sz="2000" b="1">
          <a:solidFill>
            <a:srgbClr val="009933"/>
          </a:solidFill>
          <a:latin typeface="Arial" charset="0"/>
        </a:defRPr>
      </a:lvl3pPr>
      <a:lvl4pPr algn="l" defTabSz="820738" rtl="0" fontAlgn="base">
        <a:spcBef>
          <a:spcPct val="0"/>
        </a:spcBef>
        <a:spcAft>
          <a:spcPct val="0"/>
        </a:spcAft>
        <a:buClr>
          <a:srgbClr val="009933"/>
        </a:buClr>
        <a:buSzPct val="100000"/>
        <a:defRPr sz="2000" b="1">
          <a:solidFill>
            <a:srgbClr val="009933"/>
          </a:solidFill>
          <a:latin typeface="Arial" charset="0"/>
        </a:defRPr>
      </a:lvl4pPr>
      <a:lvl5pPr algn="l" defTabSz="820738" rtl="0" fontAlgn="base">
        <a:spcBef>
          <a:spcPct val="0"/>
        </a:spcBef>
        <a:spcAft>
          <a:spcPct val="0"/>
        </a:spcAft>
        <a:buClr>
          <a:srgbClr val="009933"/>
        </a:buClr>
        <a:buSzPct val="100000"/>
        <a:defRPr sz="2000" b="1">
          <a:solidFill>
            <a:srgbClr val="009933"/>
          </a:solidFill>
          <a:latin typeface="Arial" charset="0"/>
        </a:defRPr>
      </a:lvl5pPr>
      <a:lvl6pPr marL="457200" algn="l" defTabSz="820738" rtl="0" fontAlgn="base">
        <a:spcBef>
          <a:spcPct val="0"/>
        </a:spcBef>
        <a:spcAft>
          <a:spcPct val="0"/>
        </a:spcAft>
        <a:buClr>
          <a:srgbClr val="009933"/>
        </a:buClr>
        <a:buSzPct val="100000"/>
        <a:defRPr sz="2000" b="1">
          <a:solidFill>
            <a:srgbClr val="009933"/>
          </a:solidFill>
          <a:latin typeface="Arial" charset="0"/>
        </a:defRPr>
      </a:lvl6pPr>
      <a:lvl7pPr marL="914400" algn="l" defTabSz="820738" rtl="0" fontAlgn="base">
        <a:spcBef>
          <a:spcPct val="0"/>
        </a:spcBef>
        <a:spcAft>
          <a:spcPct val="0"/>
        </a:spcAft>
        <a:buClr>
          <a:srgbClr val="009933"/>
        </a:buClr>
        <a:buSzPct val="100000"/>
        <a:defRPr sz="2000" b="1">
          <a:solidFill>
            <a:srgbClr val="009933"/>
          </a:solidFill>
          <a:latin typeface="Arial" charset="0"/>
        </a:defRPr>
      </a:lvl7pPr>
      <a:lvl8pPr marL="1371600" algn="l" defTabSz="820738" rtl="0" fontAlgn="base">
        <a:spcBef>
          <a:spcPct val="0"/>
        </a:spcBef>
        <a:spcAft>
          <a:spcPct val="0"/>
        </a:spcAft>
        <a:buClr>
          <a:srgbClr val="009933"/>
        </a:buClr>
        <a:buSzPct val="100000"/>
        <a:defRPr sz="2000" b="1">
          <a:solidFill>
            <a:srgbClr val="009933"/>
          </a:solidFill>
          <a:latin typeface="Arial" charset="0"/>
        </a:defRPr>
      </a:lvl8pPr>
      <a:lvl9pPr marL="1828800" algn="l" defTabSz="820738" rtl="0" fontAlgn="base">
        <a:spcBef>
          <a:spcPct val="0"/>
        </a:spcBef>
        <a:spcAft>
          <a:spcPct val="0"/>
        </a:spcAft>
        <a:buClr>
          <a:srgbClr val="009933"/>
        </a:buClr>
        <a:buSzPct val="100000"/>
        <a:defRPr sz="2000" b="1">
          <a:solidFill>
            <a:srgbClr val="009933"/>
          </a:solidFill>
          <a:latin typeface="Arial" charset="0"/>
        </a:defRPr>
      </a:lvl9pPr>
    </p:titleStyle>
    <p:bodyStyle>
      <a:lvl1pPr algn="l" defTabSz="803275" rtl="0" fontAlgn="base">
        <a:spcBef>
          <a:spcPct val="0"/>
        </a:spcBef>
        <a:spcAft>
          <a:spcPct val="40000"/>
        </a:spcAft>
        <a:buClr>
          <a:srgbClr val="003399"/>
        </a:buClr>
        <a:buSzPct val="120000"/>
        <a:defRPr b="1">
          <a:solidFill>
            <a:srgbClr val="003399"/>
          </a:solidFill>
          <a:latin typeface="+mn-lt"/>
          <a:ea typeface="+mn-ea"/>
          <a:cs typeface="+mn-cs"/>
        </a:defRPr>
      </a:lvl1pPr>
      <a:lvl2pPr marL="271463" indent="-269875" algn="l" defTabSz="803275" rtl="0" fontAlgn="base">
        <a:lnSpc>
          <a:spcPct val="95000"/>
        </a:lnSpc>
        <a:spcBef>
          <a:spcPct val="0"/>
        </a:spcBef>
        <a:spcAft>
          <a:spcPct val="40000"/>
        </a:spcAft>
        <a:buClr>
          <a:srgbClr val="003399"/>
        </a:buClr>
        <a:buSzPct val="100000"/>
        <a:buFont typeface="Wingdings" pitchFamily="2" charset="2"/>
        <a:buChar char="n"/>
        <a:defRPr>
          <a:solidFill>
            <a:srgbClr val="000000"/>
          </a:solidFill>
          <a:latin typeface="+mn-lt"/>
        </a:defRPr>
      </a:lvl2pPr>
      <a:lvl3pPr marL="544513" indent="-271463" algn="l" defTabSz="803275" rtl="0" fontAlgn="base">
        <a:lnSpc>
          <a:spcPct val="95000"/>
        </a:lnSpc>
        <a:spcBef>
          <a:spcPct val="0"/>
        </a:spcBef>
        <a:spcAft>
          <a:spcPct val="40000"/>
        </a:spcAft>
        <a:buClr>
          <a:srgbClr val="003399"/>
        </a:buClr>
        <a:buSzPct val="95000"/>
        <a:buFont typeface="Wingdings" pitchFamily="2" charset="2"/>
        <a:buChar char="o"/>
        <a:defRPr>
          <a:solidFill>
            <a:srgbClr val="000000"/>
          </a:solidFill>
          <a:latin typeface="+mn-lt"/>
        </a:defRPr>
      </a:lvl3pPr>
      <a:lvl4pPr marL="804863" indent="-258763"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4pPr>
      <a:lvl5pPr marL="10699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5pPr>
      <a:lvl6pPr marL="15271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6pPr>
      <a:lvl7pPr marL="19843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7pPr>
      <a:lvl8pPr marL="24415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8pPr>
      <a:lvl9pPr marL="2898775" indent="-263525" algn="l" defTabSz="803275" rtl="0" fontAlgn="base">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8" name="Rectangle 6"/>
          <p:cNvSpPr>
            <a:spLocks noGrp="1" noChangeArrowheads="1"/>
          </p:cNvSpPr>
          <p:nvPr>
            <p:ph type="ctrTitle"/>
          </p:nvPr>
        </p:nvSpPr>
        <p:spPr>
          <a:xfrm>
            <a:off x="4876800" y="4419600"/>
            <a:ext cx="3881438" cy="1092607"/>
          </a:xfrm>
        </p:spPr>
        <p:txBody>
          <a:bodyPr/>
          <a:lstStyle/>
          <a:p>
            <a:r>
              <a:rPr lang="en-US" sz="2400" dirty="0" smtClean="0"/>
              <a:t>Testing throughout the software lifecycle (K2)</a:t>
            </a:r>
            <a:r>
              <a:rPr lang="en-US" sz="2400" dirty="0" smtClean="0">
                <a:solidFill>
                  <a:schemeClr val="tx2"/>
                </a:solidFill>
              </a:rPr>
              <a:t/>
            </a:r>
            <a:br>
              <a:rPr lang="en-US" sz="2400" dirty="0" smtClean="0">
                <a:solidFill>
                  <a:schemeClr val="tx2"/>
                </a:solidFill>
              </a:rPr>
            </a:br>
            <a:endParaRPr lang="de-DE" dirty="0"/>
          </a:p>
        </p:txBody>
      </p:sp>
    </p:spTree>
    <p:extLst>
      <p:ext uri="{BB962C8B-B14F-4D97-AF65-F5344CB8AC3E}">
        <p14:creationId xmlns:p14="http://schemas.microsoft.com/office/powerpoint/2010/main" val="2874553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581025"/>
            <a:ext cx="7439025" cy="492443"/>
          </a:xfrm>
        </p:spPr>
        <p:txBody>
          <a:bodyPr/>
          <a:lstStyle/>
          <a:p>
            <a:pPr eaLnBrk="1" hangingPunct="1"/>
            <a:r>
              <a:rPr lang="en-US" sz="3200" dirty="0" smtClean="0"/>
              <a:t>Rational unified process (RUP)</a:t>
            </a:r>
          </a:p>
        </p:txBody>
      </p:sp>
      <p:sp>
        <p:nvSpPr>
          <p:cNvPr id="13315" name="Rectangle 3"/>
          <p:cNvSpPr>
            <a:spLocks noGrp="1" noChangeArrowheads="1"/>
          </p:cNvSpPr>
          <p:nvPr>
            <p:ph idx="1"/>
          </p:nvPr>
        </p:nvSpPr>
        <p:spPr>
          <a:xfrm>
            <a:off x="393700" y="1533525"/>
            <a:ext cx="8353425" cy="3794885"/>
          </a:xfrm>
        </p:spPr>
        <p:txBody>
          <a:bodyPr/>
          <a:lstStyle/>
          <a:p>
            <a:pPr marL="285750" indent="-285750" eaLnBrk="1" hangingPunct="1">
              <a:lnSpc>
                <a:spcPct val="130000"/>
              </a:lnSpc>
              <a:buFont typeface="Arial" pitchFamily="34" charset="0"/>
              <a:buChar char="•"/>
              <a:tabLst>
                <a:tab pos="171450" algn="l"/>
              </a:tabLst>
            </a:pPr>
            <a:r>
              <a:rPr lang="en-US" dirty="0" smtClean="0"/>
              <a:t> </a:t>
            </a:r>
            <a:r>
              <a:rPr lang="en-US" b="0" dirty="0" smtClean="0"/>
              <a:t>Is an execution strategy</a:t>
            </a:r>
          </a:p>
          <a:p>
            <a:pPr marL="285750" indent="-285750" eaLnBrk="1" hangingPunct="1">
              <a:lnSpc>
                <a:spcPct val="130000"/>
              </a:lnSpc>
              <a:buFont typeface="Arial" pitchFamily="34" charset="0"/>
              <a:buChar char="•"/>
              <a:tabLst>
                <a:tab pos="171450" algn="l"/>
              </a:tabLst>
            </a:pPr>
            <a:r>
              <a:rPr lang="en-US" b="0" dirty="0" smtClean="0"/>
              <a:t> Not a development methodology </a:t>
            </a:r>
          </a:p>
          <a:p>
            <a:pPr marL="285750" indent="-285750" eaLnBrk="1" hangingPunct="1">
              <a:lnSpc>
                <a:spcPct val="130000"/>
              </a:lnSpc>
              <a:buFont typeface="Arial" pitchFamily="34" charset="0"/>
              <a:buChar char="•"/>
              <a:tabLst>
                <a:tab pos="171450" algn="l"/>
              </a:tabLst>
            </a:pPr>
            <a:r>
              <a:rPr lang="en-US" b="0" dirty="0" smtClean="0"/>
              <a:t> Goal is to ensure the production of high-quality software that  </a:t>
            </a:r>
            <a:r>
              <a:rPr lang="en-US" b="0" dirty="0" smtClean="0"/>
              <a:t>meets  </a:t>
            </a:r>
            <a:r>
              <a:rPr lang="en-US" b="0" dirty="0" smtClean="0"/>
              <a:t>the needs of its end-users, within a predictable schedule </a:t>
            </a:r>
            <a:r>
              <a:rPr lang="en-US" b="0" dirty="0" smtClean="0"/>
              <a:t>and budget Achieved </a:t>
            </a:r>
            <a:r>
              <a:rPr lang="en-US" b="0" dirty="0" smtClean="0"/>
              <a:t>by following means :</a:t>
            </a:r>
          </a:p>
          <a:p>
            <a:pPr marL="557213" lvl="1" indent="-285750">
              <a:lnSpc>
                <a:spcPct val="120000"/>
              </a:lnSpc>
              <a:buFont typeface="Arial" pitchFamily="34" charset="0"/>
              <a:buChar char="•"/>
              <a:tabLst>
                <a:tab pos="171450" algn="l"/>
              </a:tabLst>
            </a:pPr>
            <a:r>
              <a:rPr lang="en-US" dirty="0" smtClean="0"/>
              <a:t> </a:t>
            </a:r>
            <a:r>
              <a:rPr lang="en-US" b="1" dirty="0" smtClean="0"/>
              <a:t>Disciplined approach</a:t>
            </a:r>
            <a:r>
              <a:rPr lang="en-US" dirty="0" smtClean="0"/>
              <a:t> for allocating roles and responsibilities</a:t>
            </a:r>
          </a:p>
          <a:p>
            <a:pPr marL="557213" lvl="1" indent="-285750">
              <a:lnSpc>
                <a:spcPct val="120000"/>
              </a:lnSpc>
              <a:buFont typeface="Arial" pitchFamily="34" charset="0"/>
              <a:buChar char="•"/>
              <a:tabLst>
                <a:tab pos="171450" algn="l"/>
              </a:tabLst>
            </a:pPr>
            <a:r>
              <a:rPr lang="en-US" dirty="0" smtClean="0"/>
              <a:t> </a:t>
            </a:r>
            <a:r>
              <a:rPr lang="en-US" b="1" dirty="0" smtClean="0"/>
              <a:t>Easy access</a:t>
            </a:r>
            <a:r>
              <a:rPr lang="en-US" dirty="0" smtClean="0"/>
              <a:t> to a knowledge base</a:t>
            </a:r>
          </a:p>
          <a:p>
            <a:pPr marL="557213" lvl="1" indent="-285750">
              <a:lnSpc>
                <a:spcPct val="120000"/>
              </a:lnSpc>
              <a:buFont typeface="Arial" pitchFamily="34" charset="0"/>
              <a:buChar char="•"/>
              <a:tabLst>
                <a:tab pos="171450" algn="l"/>
              </a:tabLst>
            </a:pPr>
            <a:r>
              <a:rPr lang="en-US" dirty="0" smtClean="0"/>
              <a:t> </a:t>
            </a:r>
            <a:r>
              <a:rPr lang="en-US" b="1" dirty="0" smtClean="0"/>
              <a:t>Common communication</a:t>
            </a:r>
            <a:r>
              <a:rPr lang="en-US" dirty="0" smtClean="0"/>
              <a:t> language (UML)</a:t>
            </a:r>
          </a:p>
          <a:p>
            <a:pPr marL="557213" lvl="1" indent="-285750">
              <a:lnSpc>
                <a:spcPct val="120000"/>
              </a:lnSpc>
              <a:buFont typeface="Arial" pitchFamily="34" charset="0"/>
              <a:buChar char="•"/>
              <a:tabLst>
                <a:tab pos="171450" algn="l"/>
              </a:tabLst>
            </a:pPr>
            <a:r>
              <a:rPr lang="en-US" dirty="0" smtClean="0"/>
              <a:t> </a:t>
            </a:r>
            <a:r>
              <a:rPr lang="en-US" b="1" dirty="0" smtClean="0"/>
              <a:t>Models created and maintained</a:t>
            </a:r>
            <a:r>
              <a:rPr lang="en-US" dirty="0" smtClean="0"/>
              <a:t> rather than </a:t>
            </a:r>
            <a:r>
              <a:rPr lang="en-US" dirty="0" smtClean="0"/>
              <a:t>voluminous </a:t>
            </a:r>
            <a:r>
              <a:rPr lang="en-US" dirty="0" smtClean="0"/>
              <a:t>documentation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Testing models</a:t>
            </a:r>
          </a:p>
        </p:txBody>
      </p:sp>
      <p:sp>
        <p:nvSpPr>
          <p:cNvPr id="14339" name="Rectangle 3"/>
          <p:cNvSpPr>
            <a:spLocks noGrp="1" noChangeArrowheads="1"/>
          </p:cNvSpPr>
          <p:nvPr>
            <p:ph idx="1"/>
          </p:nvPr>
        </p:nvSpPr>
        <p:spPr>
          <a:xfrm>
            <a:off x="393700" y="1533525"/>
            <a:ext cx="8353425" cy="1772793"/>
          </a:xfrm>
        </p:spPr>
        <p:txBody>
          <a:bodyPr/>
          <a:lstStyle/>
          <a:p>
            <a:pPr eaLnBrk="1" hangingPunct="1"/>
            <a:r>
              <a:rPr lang="en-US" sz="2400" b="0" smtClean="0"/>
              <a:t>No matter what software life cycle is used, the timing of the testing activities is the same</a:t>
            </a:r>
          </a:p>
          <a:p>
            <a:pPr eaLnBrk="1" hangingPunct="1">
              <a:buFont typeface="Wingdings" pitchFamily="2" charset="2"/>
              <a:buNone/>
            </a:pPr>
            <a:endParaRPr lang="en-US" sz="2400" b="0" smtClean="0"/>
          </a:p>
          <a:p>
            <a:pPr eaLnBrk="1" hangingPunct="1"/>
            <a:r>
              <a:rPr lang="en-US" sz="2400" b="0" smtClean="0"/>
              <a:t>So, when in the life cycle should testing activities begin?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200" smtClean="0"/>
              <a:t>Testing within a life cycle model</a:t>
            </a:r>
          </a:p>
        </p:txBody>
      </p:sp>
      <p:sp>
        <p:nvSpPr>
          <p:cNvPr id="15363" name="Rectangle 3"/>
          <p:cNvSpPr>
            <a:spLocks noGrp="1" noChangeArrowheads="1"/>
          </p:cNvSpPr>
          <p:nvPr>
            <p:ph idx="1"/>
          </p:nvPr>
        </p:nvSpPr>
        <p:spPr>
          <a:xfrm>
            <a:off x="393700" y="1981200"/>
            <a:ext cx="8353425" cy="1238250"/>
          </a:xfrm>
        </p:spPr>
        <p:txBody>
          <a:bodyPr/>
          <a:lstStyle/>
          <a:p>
            <a:pPr eaLnBrk="1" hangingPunct="1">
              <a:buFont typeface="Wingdings" pitchFamily="2" charset="2"/>
              <a:buNone/>
            </a:pPr>
            <a:r>
              <a:rPr lang="en-US" smtClean="0"/>
              <a:t>V-model</a:t>
            </a:r>
          </a:p>
          <a:p>
            <a:pPr eaLnBrk="1" hangingPunct="1">
              <a:buFont typeface="Wingdings" pitchFamily="2" charset="2"/>
              <a:buNone/>
            </a:pPr>
            <a:endParaRPr lang="en-US" smtClean="0"/>
          </a:p>
        </p:txBody>
      </p:sp>
      <p:grpSp>
        <p:nvGrpSpPr>
          <p:cNvPr id="2" name="Group 4"/>
          <p:cNvGrpSpPr>
            <a:grpSpLocks/>
          </p:cNvGrpSpPr>
          <p:nvPr/>
        </p:nvGrpSpPr>
        <p:grpSpPr bwMode="auto">
          <a:xfrm>
            <a:off x="1066800" y="1752600"/>
            <a:ext cx="4876800" cy="4572000"/>
            <a:chOff x="1440" y="2160"/>
            <a:chExt cx="7560" cy="4680"/>
          </a:xfrm>
        </p:grpSpPr>
        <p:pic>
          <p:nvPicPr>
            <p:cNvPr id="15368" name="Picture 5" descr="0208e1"/>
            <p:cNvPicPr>
              <a:picLocks noChangeAspect="1" noChangeArrowheads="1"/>
            </p:cNvPicPr>
            <p:nvPr/>
          </p:nvPicPr>
          <p:blipFill>
            <a:blip r:embed="rId3" cstate="print"/>
            <a:srcRect/>
            <a:stretch>
              <a:fillRect/>
            </a:stretch>
          </p:blipFill>
          <p:spPr bwMode="auto">
            <a:xfrm>
              <a:off x="1440" y="2924"/>
              <a:ext cx="7560" cy="3916"/>
            </a:xfrm>
            <a:prstGeom prst="rect">
              <a:avLst/>
            </a:prstGeom>
            <a:noFill/>
            <a:ln w="9525">
              <a:noFill/>
              <a:miter lim="800000"/>
              <a:headEnd/>
              <a:tailEnd/>
            </a:ln>
          </p:spPr>
        </p:pic>
        <p:sp>
          <p:nvSpPr>
            <p:cNvPr id="15369" name="AutoShape 6"/>
            <p:cNvSpPr>
              <a:spLocks noChangeArrowheads="1"/>
            </p:cNvSpPr>
            <p:nvPr/>
          </p:nvSpPr>
          <p:spPr bwMode="auto">
            <a:xfrm>
              <a:off x="3420" y="2160"/>
              <a:ext cx="3553" cy="2694"/>
            </a:xfrm>
            <a:prstGeom prst="leftRightArrowCallout">
              <a:avLst>
                <a:gd name="adj1" fmla="val 25000"/>
                <a:gd name="adj2" fmla="val 25000"/>
                <a:gd name="adj3" fmla="val 16486"/>
                <a:gd name="adj4" fmla="val 50000"/>
              </a:avLst>
            </a:prstGeom>
            <a:gradFill rotWithShape="0">
              <a:gsLst>
                <a:gs pos="0">
                  <a:srgbClr val="749AC1"/>
                </a:gs>
                <a:gs pos="50000">
                  <a:srgbClr val="99CCFF"/>
                </a:gs>
                <a:gs pos="100000">
                  <a:srgbClr val="749AC1"/>
                </a:gs>
              </a:gsLst>
              <a:lin ang="5400000" scaled="1"/>
            </a:gradFill>
            <a:ln w="9525">
              <a:solidFill>
                <a:srgbClr val="333333"/>
              </a:solidFill>
              <a:miter lim="800000"/>
              <a:headEnd/>
              <a:tailEnd/>
            </a:ln>
          </p:spPr>
          <p:txBody>
            <a:bodyPr anchor="ctr"/>
            <a:lstStyle/>
            <a:p>
              <a:pPr algn="ctr"/>
              <a:endParaRPr lang="en-US" sz="1200" b="1">
                <a:solidFill>
                  <a:srgbClr val="333333"/>
                </a:solidFill>
                <a:latin typeface="Verdana" pitchFamily="34" charset="0"/>
              </a:endParaRPr>
            </a:p>
            <a:p>
              <a:pPr algn="ctr"/>
              <a:endParaRPr lang="en-US"/>
            </a:p>
          </p:txBody>
        </p:sp>
      </p:grpSp>
      <p:sp>
        <p:nvSpPr>
          <p:cNvPr id="15365" name="Text Box 13"/>
          <p:cNvSpPr txBox="1">
            <a:spLocks noChangeArrowheads="1"/>
          </p:cNvSpPr>
          <p:nvPr/>
        </p:nvSpPr>
        <p:spPr bwMode="auto">
          <a:xfrm>
            <a:off x="3048000" y="2498725"/>
            <a:ext cx="990600" cy="1192213"/>
          </a:xfrm>
          <a:prstGeom prst="rect">
            <a:avLst/>
          </a:prstGeom>
          <a:noFill/>
          <a:ln w="9525">
            <a:noFill/>
            <a:miter lim="800000"/>
            <a:headEnd/>
            <a:tailEnd/>
          </a:ln>
        </p:spPr>
        <p:txBody>
          <a:bodyPr>
            <a:spAutoFit/>
          </a:bodyPr>
          <a:lstStyle/>
          <a:p>
            <a:pPr>
              <a:spcBef>
                <a:spcPct val="50000"/>
              </a:spcBef>
            </a:pPr>
            <a:r>
              <a:rPr lang="en-US" sz="1800" b="1"/>
              <a:t>SDLC</a:t>
            </a:r>
          </a:p>
          <a:p>
            <a:pPr>
              <a:spcBef>
                <a:spcPct val="50000"/>
              </a:spcBef>
            </a:pPr>
            <a:r>
              <a:rPr lang="en-US" sz="1800" b="1"/>
              <a:t>Vs</a:t>
            </a:r>
          </a:p>
          <a:p>
            <a:pPr>
              <a:spcBef>
                <a:spcPct val="50000"/>
              </a:spcBef>
            </a:pPr>
            <a:r>
              <a:rPr lang="en-US" sz="1800" b="1"/>
              <a:t>TLC</a:t>
            </a:r>
          </a:p>
        </p:txBody>
      </p:sp>
      <p:sp>
        <p:nvSpPr>
          <p:cNvPr id="15366" name="Text Box 14"/>
          <p:cNvSpPr txBox="1">
            <a:spLocks noChangeArrowheads="1"/>
          </p:cNvSpPr>
          <p:nvPr/>
        </p:nvSpPr>
        <p:spPr bwMode="auto">
          <a:xfrm>
            <a:off x="6477000" y="1752600"/>
            <a:ext cx="2154238" cy="457200"/>
          </a:xfrm>
          <a:prstGeom prst="rect">
            <a:avLst/>
          </a:prstGeom>
          <a:noFill/>
          <a:ln w="9525">
            <a:noFill/>
            <a:miter lim="800000"/>
            <a:headEnd/>
            <a:tailEnd/>
          </a:ln>
        </p:spPr>
        <p:txBody>
          <a:bodyPr>
            <a:spAutoFit/>
          </a:bodyPr>
          <a:lstStyle/>
          <a:p>
            <a:pPr>
              <a:spcBef>
                <a:spcPct val="50000"/>
              </a:spcBef>
            </a:pPr>
            <a:endParaRPr lang="en-US"/>
          </a:p>
        </p:txBody>
      </p:sp>
      <p:sp>
        <p:nvSpPr>
          <p:cNvPr id="15367" name="Text Box 15"/>
          <p:cNvSpPr txBox="1">
            <a:spLocks noChangeArrowheads="1"/>
          </p:cNvSpPr>
          <p:nvPr/>
        </p:nvSpPr>
        <p:spPr bwMode="auto">
          <a:xfrm>
            <a:off x="6248400" y="1752600"/>
            <a:ext cx="2382838" cy="4173538"/>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en-US" sz="2000">
                <a:latin typeface="Arial" charset="0"/>
              </a:rPr>
              <a:t>Every development activity has a corresponding testing activity</a:t>
            </a:r>
          </a:p>
          <a:p>
            <a:pPr>
              <a:spcBef>
                <a:spcPct val="20000"/>
              </a:spcBef>
              <a:buClr>
                <a:schemeClr val="folHlink"/>
              </a:buClr>
              <a:buSzPct val="60000"/>
              <a:buFont typeface="Wingdings" pitchFamily="2" charset="2"/>
              <a:buNone/>
            </a:pPr>
            <a:endParaRPr lang="en-US" sz="2000">
              <a:latin typeface="Arial" charset="0"/>
            </a:endParaRPr>
          </a:p>
          <a:p>
            <a:pPr>
              <a:spcBef>
                <a:spcPct val="20000"/>
              </a:spcBef>
              <a:buClr>
                <a:schemeClr val="folHlink"/>
              </a:buClr>
              <a:buSzPct val="60000"/>
              <a:buFont typeface="Wingdings" pitchFamily="2" charset="2"/>
              <a:buNone/>
            </a:pPr>
            <a:endParaRPr lang="en-US" sz="2000">
              <a:latin typeface="Arial" charset="0"/>
            </a:endParaRPr>
          </a:p>
          <a:p>
            <a:pPr>
              <a:spcBef>
                <a:spcPct val="20000"/>
              </a:spcBef>
              <a:buClr>
                <a:schemeClr val="folHlink"/>
              </a:buClr>
              <a:buSzPct val="60000"/>
              <a:buFont typeface="Wingdings" pitchFamily="2" charset="2"/>
              <a:buNone/>
            </a:pPr>
            <a:r>
              <a:rPr lang="en-US" sz="2000">
                <a:latin typeface="Arial" charset="0"/>
              </a:rPr>
              <a:t>Each test level has test objectives specific to that   level</a:t>
            </a:r>
          </a:p>
          <a:p>
            <a:pPr>
              <a:lnSpc>
                <a:spcPct val="80000"/>
              </a:lnSpc>
              <a:spcBef>
                <a:spcPct val="20000"/>
              </a:spcBef>
              <a:buClr>
                <a:schemeClr val="folHlink"/>
              </a:buClr>
              <a:buSzPct val="60000"/>
              <a:buFont typeface="Wingdings" pitchFamily="2" charset="2"/>
              <a:buNone/>
            </a:pPr>
            <a:endParaRPr lang="en-US" sz="2000">
              <a:latin typeface="Arial" charset="0"/>
            </a:endParaRPr>
          </a:p>
          <a:p>
            <a:pPr>
              <a:spcBef>
                <a:spcPct val="50000"/>
              </a:spcBef>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smtClean="0"/>
              <a:t> </a:t>
            </a:r>
            <a:r>
              <a:rPr lang="en-US" smtClean="0"/>
              <a:t>Early test design</a:t>
            </a:r>
          </a:p>
        </p:txBody>
      </p:sp>
      <p:sp>
        <p:nvSpPr>
          <p:cNvPr id="16387" name="Rectangle 3"/>
          <p:cNvSpPr>
            <a:spLocks noGrp="1" noChangeArrowheads="1"/>
          </p:cNvSpPr>
          <p:nvPr>
            <p:ph idx="1"/>
          </p:nvPr>
        </p:nvSpPr>
        <p:spPr/>
        <p:txBody>
          <a:bodyPr/>
          <a:lstStyle/>
          <a:p>
            <a:pPr eaLnBrk="1" hangingPunct="1"/>
            <a:endParaRPr lang="en-US" smtClean="0"/>
          </a:p>
          <a:p>
            <a:pPr eaLnBrk="1" hangingPunct="1"/>
            <a:endParaRPr lang="en-US" smtClean="0"/>
          </a:p>
        </p:txBody>
      </p:sp>
      <p:grpSp>
        <p:nvGrpSpPr>
          <p:cNvPr id="2" name="Group 10"/>
          <p:cNvGrpSpPr>
            <a:grpSpLocks/>
          </p:cNvGrpSpPr>
          <p:nvPr/>
        </p:nvGrpSpPr>
        <p:grpSpPr bwMode="auto">
          <a:xfrm>
            <a:off x="244475" y="1365250"/>
            <a:ext cx="8574088" cy="5097463"/>
            <a:chOff x="0" y="1109"/>
            <a:chExt cx="4051" cy="3211"/>
          </a:xfrm>
        </p:grpSpPr>
        <p:pic>
          <p:nvPicPr>
            <p:cNvPr id="16389" name="Picture 11" descr="0208e1"/>
            <p:cNvPicPr>
              <a:picLocks noChangeAspect="1" noChangeArrowheads="1"/>
            </p:cNvPicPr>
            <p:nvPr/>
          </p:nvPicPr>
          <p:blipFill>
            <a:blip r:embed="rId3" cstate="print"/>
            <a:srcRect/>
            <a:stretch>
              <a:fillRect/>
            </a:stretch>
          </p:blipFill>
          <p:spPr bwMode="auto">
            <a:xfrm>
              <a:off x="0" y="1211"/>
              <a:ext cx="4051" cy="2860"/>
            </a:xfrm>
            <a:prstGeom prst="rect">
              <a:avLst/>
            </a:prstGeom>
            <a:noFill/>
            <a:ln w="9525">
              <a:noFill/>
              <a:miter lim="800000"/>
              <a:headEnd/>
              <a:tailEnd/>
            </a:ln>
          </p:spPr>
        </p:pic>
        <p:sp>
          <p:nvSpPr>
            <p:cNvPr id="16390" name="Oval 12"/>
            <p:cNvSpPr>
              <a:spLocks noChangeArrowheads="1"/>
            </p:cNvSpPr>
            <p:nvPr/>
          </p:nvSpPr>
          <p:spPr bwMode="auto">
            <a:xfrm>
              <a:off x="300" y="1109"/>
              <a:ext cx="1680" cy="3211"/>
            </a:xfrm>
            <a:prstGeom prst="ellipse">
              <a:avLst/>
            </a:prstGeom>
            <a:noFill/>
            <a:ln w="38100">
              <a:solidFill>
                <a:srgbClr val="FFB7B7"/>
              </a:solidFill>
              <a:prstDash val="sysDot"/>
              <a:miter lim="800000"/>
              <a:headEnd/>
              <a:tailEnd/>
            </a:ln>
          </p:spPr>
          <p:txBody>
            <a:bodyPr wrap="none" anchor="ctr"/>
            <a:lstStyle/>
            <a:p>
              <a:endParaRPr lang="en-US"/>
            </a:p>
          </p:txBody>
        </p:sp>
        <p:sp>
          <p:nvSpPr>
            <p:cNvPr id="16391" name="Oval 13"/>
            <p:cNvSpPr>
              <a:spLocks noChangeArrowheads="1"/>
            </p:cNvSpPr>
            <p:nvPr/>
          </p:nvSpPr>
          <p:spPr bwMode="auto">
            <a:xfrm>
              <a:off x="2324" y="1109"/>
              <a:ext cx="1680" cy="3211"/>
            </a:xfrm>
            <a:prstGeom prst="ellipse">
              <a:avLst/>
            </a:prstGeom>
            <a:noFill/>
            <a:ln w="38100">
              <a:solidFill>
                <a:srgbClr val="FFB7B7"/>
              </a:solidFill>
              <a:prstDash val="sysDot"/>
              <a:miter lim="800000"/>
              <a:headEnd/>
              <a:tailEnd/>
            </a:ln>
          </p:spPr>
          <p:txBody>
            <a:bodyPr wrap="none" anchor="ctr"/>
            <a:lstStyle/>
            <a:p>
              <a:endParaRPr lang="en-US"/>
            </a:p>
          </p:txBody>
        </p:sp>
        <p:sp>
          <p:nvSpPr>
            <p:cNvPr id="16392" name="Text Box 14"/>
            <p:cNvSpPr txBox="1">
              <a:spLocks noChangeArrowheads="1"/>
            </p:cNvSpPr>
            <p:nvPr/>
          </p:nvSpPr>
          <p:spPr bwMode="auto">
            <a:xfrm>
              <a:off x="636" y="3692"/>
              <a:ext cx="677" cy="404"/>
            </a:xfrm>
            <a:prstGeom prst="rect">
              <a:avLst/>
            </a:prstGeom>
            <a:noFill/>
            <a:ln w="9525">
              <a:noFill/>
              <a:miter lim="800000"/>
              <a:headEnd/>
              <a:tailEnd/>
            </a:ln>
          </p:spPr>
          <p:txBody>
            <a:bodyPr wrap="none">
              <a:spAutoFit/>
            </a:bodyPr>
            <a:lstStyle/>
            <a:p>
              <a:r>
                <a:rPr lang="en-US" sz="1800" b="1">
                  <a:solidFill>
                    <a:srgbClr val="FFB7B7"/>
                  </a:solidFill>
                </a:rPr>
                <a:t>Early Tests</a:t>
              </a:r>
            </a:p>
            <a:p>
              <a:r>
                <a:rPr lang="en-US" sz="1800" b="1">
                  <a:solidFill>
                    <a:srgbClr val="FFB7B7"/>
                  </a:solidFill>
                </a:rPr>
                <a:t> Design</a:t>
              </a:r>
            </a:p>
          </p:txBody>
        </p:sp>
        <p:sp>
          <p:nvSpPr>
            <p:cNvPr id="16393" name="Text Box 15"/>
            <p:cNvSpPr txBox="1">
              <a:spLocks noChangeArrowheads="1"/>
            </p:cNvSpPr>
            <p:nvPr/>
          </p:nvSpPr>
          <p:spPr bwMode="auto">
            <a:xfrm>
              <a:off x="2748" y="3632"/>
              <a:ext cx="624" cy="231"/>
            </a:xfrm>
            <a:prstGeom prst="rect">
              <a:avLst/>
            </a:prstGeom>
            <a:noFill/>
            <a:ln w="9525">
              <a:noFill/>
              <a:miter lim="800000"/>
              <a:headEnd/>
              <a:tailEnd/>
            </a:ln>
          </p:spPr>
          <p:txBody>
            <a:bodyPr wrap="none">
              <a:spAutoFit/>
            </a:bodyPr>
            <a:lstStyle/>
            <a:p>
              <a:r>
                <a:rPr lang="en-US" sz="1800" b="1">
                  <a:solidFill>
                    <a:srgbClr val="FFB7B7"/>
                  </a:solidFill>
                </a:rPr>
                <a:t>Run</a:t>
              </a:r>
              <a:r>
                <a:rPr lang="en-US" sz="1800"/>
                <a:t> </a:t>
              </a:r>
              <a:r>
                <a:rPr lang="en-US" sz="1800" b="1">
                  <a:solidFill>
                    <a:srgbClr val="FFB7B7"/>
                  </a:solidFill>
                </a:rPr>
                <a:t>Tests</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Benefits of early testing</a:t>
            </a:r>
          </a:p>
        </p:txBody>
      </p:sp>
      <p:sp>
        <p:nvSpPr>
          <p:cNvPr id="17411" name="Rectangle 3"/>
          <p:cNvSpPr>
            <a:spLocks noGrp="1" noChangeArrowheads="1"/>
          </p:cNvSpPr>
          <p:nvPr>
            <p:ph idx="1"/>
          </p:nvPr>
        </p:nvSpPr>
        <p:spPr>
          <a:xfrm>
            <a:off x="393700" y="1533525"/>
            <a:ext cx="8353425" cy="4093428"/>
          </a:xfrm>
        </p:spPr>
        <p:txBody>
          <a:bodyPr/>
          <a:lstStyle/>
          <a:p>
            <a:pPr marL="342900" indent="-342900" eaLnBrk="1" hangingPunct="1">
              <a:lnSpc>
                <a:spcPct val="130000"/>
              </a:lnSpc>
              <a:buFont typeface="Arial" pitchFamily="34" charset="0"/>
              <a:buChar char="•"/>
            </a:pPr>
            <a:r>
              <a:rPr lang="en-US" sz="2000" b="0" dirty="0" smtClean="0"/>
              <a:t>Testers should be involved in reviewing documents as soon as drafts are available in the development life cycle </a:t>
            </a:r>
          </a:p>
          <a:p>
            <a:pPr marL="342900" indent="-342900" eaLnBrk="1" hangingPunct="1">
              <a:lnSpc>
                <a:spcPct val="130000"/>
              </a:lnSpc>
              <a:buFont typeface="Arial" pitchFamily="34" charset="0"/>
              <a:buChar char="•"/>
            </a:pPr>
            <a:r>
              <a:rPr lang="en-US" sz="2000" b="0" dirty="0" smtClean="0"/>
              <a:t>Early test design leads to finding defects early and hence its cheaper to fix defects</a:t>
            </a:r>
          </a:p>
          <a:p>
            <a:pPr marL="342900" indent="-342900" eaLnBrk="1" hangingPunct="1">
              <a:lnSpc>
                <a:spcPct val="130000"/>
              </a:lnSpc>
              <a:buFont typeface="Arial" pitchFamily="34" charset="0"/>
              <a:buChar char="•"/>
            </a:pPr>
            <a:r>
              <a:rPr lang="en-US" sz="2000" b="0" dirty="0" smtClean="0"/>
              <a:t>Prevents defect multiplication</a:t>
            </a:r>
          </a:p>
          <a:p>
            <a:pPr marL="342900" indent="-342900" eaLnBrk="1" hangingPunct="1">
              <a:lnSpc>
                <a:spcPct val="130000"/>
              </a:lnSpc>
              <a:buFont typeface="Arial" pitchFamily="34" charset="0"/>
              <a:buChar char="•"/>
            </a:pPr>
            <a:r>
              <a:rPr lang="en-US" sz="2000" b="0" dirty="0" smtClean="0"/>
              <a:t>Prevents defect to leak into next stage</a:t>
            </a:r>
          </a:p>
          <a:p>
            <a:pPr marL="342900" indent="-342900" eaLnBrk="1" hangingPunct="1">
              <a:lnSpc>
                <a:spcPct val="130000"/>
              </a:lnSpc>
              <a:buFont typeface="Arial" pitchFamily="34" charset="0"/>
              <a:buChar char="•"/>
            </a:pPr>
            <a:r>
              <a:rPr lang="en-US" sz="2000" b="0" dirty="0" smtClean="0"/>
              <a:t>Better quality, less time in running tests because fewer defects found, reduced costs</a:t>
            </a:r>
          </a:p>
          <a:p>
            <a:pPr eaLnBrk="1" hangingPunct="1"/>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Verification</a:t>
            </a:r>
          </a:p>
        </p:txBody>
      </p:sp>
      <p:sp>
        <p:nvSpPr>
          <p:cNvPr id="18435" name="Rectangle 3"/>
          <p:cNvSpPr>
            <a:spLocks noGrp="1" noChangeArrowheads="1"/>
          </p:cNvSpPr>
          <p:nvPr>
            <p:ph idx="1"/>
          </p:nvPr>
        </p:nvSpPr>
        <p:spPr>
          <a:xfrm>
            <a:off x="393700" y="1533525"/>
            <a:ext cx="8353425" cy="4038029"/>
          </a:xfrm>
        </p:spPr>
        <p:txBody>
          <a:bodyPr/>
          <a:lstStyle/>
          <a:p>
            <a:pPr eaLnBrk="1" hangingPunct="1">
              <a:lnSpc>
                <a:spcPct val="80000"/>
              </a:lnSpc>
            </a:pPr>
            <a:r>
              <a:rPr lang="en-US" sz="2000" dirty="0" smtClean="0"/>
              <a:t>Verification :</a:t>
            </a:r>
          </a:p>
          <a:p>
            <a:pPr marL="342900" indent="-342900" eaLnBrk="1" hangingPunct="1">
              <a:lnSpc>
                <a:spcPct val="160000"/>
              </a:lnSpc>
              <a:buFont typeface="Arial" pitchFamily="34" charset="0"/>
              <a:buChar char="•"/>
            </a:pPr>
            <a:r>
              <a:rPr lang="en-US" sz="2000" b="0" dirty="0" smtClean="0"/>
              <a:t>Process of evaluating a system or component  to determine whether the products of the given development phase satisfy the conditions imposed at the start of that phase</a:t>
            </a:r>
          </a:p>
          <a:p>
            <a:pPr marL="342900" indent="-342900" eaLnBrk="1" hangingPunct="1">
              <a:lnSpc>
                <a:spcPct val="160000"/>
              </a:lnSpc>
              <a:buFont typeface="Arial" pitchFamily="34" charset="0"/>
              <a:buChar char="•"/>
            </a:pPr>
            <a:r>
              <a:rPr lang="en-US" sz="2000" b="0" dirty="0" smtClean="0"/>
              <a:t>Ensures that software conforms to its specification</a:t>
            </a:r>
          </a:p>
          <a:p>
            <a:pPr marL="342900" indent="-342900" eaLnBrk="1" hangingPunct="1">
              <a:lnSpc>
                <a:spcPct val="160000"/>
              </a:lnSpc>
              <a:buFont typeface="Arial" pitchFamily="34" charset="0"/>
              <a:buChar char="•"/>
            </a:pPr>
            <a:r>
              <a:rPr lang="en-US" sz="2000" b="0" dirty="0" smtClean="0"/>
              <a:t>Ensures that each function works correctly</a:t>
            </a:r>
          </a:p>
          <a:p>
            <a:pPr eaLnBrk="1" hangingPunct="1">
              <a:lnSpc>
                <a:spcPct val="160000"/>
              </a:lnSpc>
              <a:buFont typeface="Wingdings" pitchFamily="2" charset="2"/>
              <a:buNone/>
            </a:pPr>
            <a:endParaRPr lang="en-US" sz="2400" b="0" dirty="0" smtClean="0"/>
          </a:p>
          <a:p>
            <a:pPr lvl="4" eaLnBrk="1" hangingPunct="1">
              <a:lnSpc>
                <a:spcPct val="80000"/>
              </a:lnSpc>
              <a:buFont typeface="Wingdings" pitchFamily="2" charset="2"/>
              <a:buNone/>
            </a:pPr>
            <a:r>
              <a:rPr lang="en-GB" sz="800" dirty="0" smtClean="0"/>
              <a:t>		</a:t>
            </a:r>
            <a:endParaRPr lang="en-US" sz="400" i="1" dirty="0" smtClean="0">
              <a:latin typeface="Batang" pitchFamily="18" charset="-127"/>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Validation</a:t>
            </a:r>
          </a:p>
        </p:txBody>
      </p:sp>
      <p:sp>
        <p:nvSpPr>
          <p:cNvPr id="19459" name="Rectangle 3"/>
          <p:cNvSpPr>
            <a:spLocks noGrp="1" noChangeArrowheads="1"/>
          </p:cNvSpPr>
          <p:nvPr>
            <p:ph idx="1"/>
          </p:nvPr>
        </p:nvSpPr>
        <p:spPr>
          <a:xfrm>
            <a:off x="393700" y="1533525"/>
            <a:ext cx="8353425" cy="3434786"/>
          </a:xfrm>
        </p:spPr>
        <p:txBody>
          <a:bodyPr/>
          <a:lstStyle/>
          <a:p>
            <a:pPr eaLnBrk="1" hangingPunct="1">
              <a:lnSpc>
                <a:spcPct val="80000"/>
              </a:lnSpc>
              <a:buFont typeface="Wingdings" pitchFamily="2" charset="2"/>
              <a:buNone/>
            </a:pPr>
            <a:endParaRPr lang="en-US" sz="1000" dirty="0" smtClean="0"/>
          </a:p>
          <a:p>
            <a:pPr eaLnBrk="1" hangingPunct="1">
              <a:lnSpc>
                <a:spcPct val="80000"/>
              </a:lnSpc>
              <a:buFont typeface="Wingdings" pitchFamily="2" charset="2"/>
              <a:buNone/>
            </a:pPr>
            <a:r>
              <a:rPr lang="en-US" sz="2400" b="1" dirty="0" smtClean="0"/>
              <a:t>Validation :</a:t>
            </a:r>
          </a:p>
          <a:p>
            <a:pPr marL="342900" indent="-342900" eaLnBrk="1" hangingPunct="1">
              <a:lnSpc>
                <a:spcPct val="160000"/>
              </a:lnSpc>
              <a:buFont typeface="Arial" pitchFamily="34" charset="0"/>
              <a:buChar char="•"/>
            </a:pPr>
            <a:r>
              <a:rPr lang="en-US" sz="2000" b="0" dirty="0" smtClean="0"/>
              <a:t>Is the determination of the correctness of the products of software development with respect to the user needs and requirements</a:t>
            </a:r>
            <a:endParaRPr lang="en-GB" sz="2000" b="0" dirty="0" smtClean="0"/>
          </a:p>
          <a:p>
            <a:pPr marL="342900" indent="-342900" eaLnBrk="1" hangingPunct="1">
              <a:lnSpc>
                <a:spcPct val="160000"/>
              </a:lnSpc>
              <a:buFont typeface="Arial" pitchFamily="34" charset="0"/>
              <a:buChar char="•"/>
            </a:pPr>
            <a:r>
              <a:rPr lang="en-US" sz="2000" b="0" dirty="0" smtClean="0"/>
              <a:t>Validation ensures that the system has implemented each of the requirements and that we can trace back each of the system functions to a particular requirement</a:t>
            </a:r>
            <a:endParaRPr lang="en-GB" sz="2000" b="0" dirty="0" smtClean="0"/>
          </a:p>
          <a:p>
            <a:pPr lvl="4" eaLnBrk="1" hangingPunct="1">
              <a:lnSpc>
                <a:spcPct val="80000"/>
              </a:lnSpc>
              <a:buFont typeface="Wingdings" pitchFamily="2" charset="2"/>
              <a:buNone/>
            </a:pPr>
            <a:r>
              <a:rPr lang="en-GB" sz="800" dirty="0" smtClean="0"/>
              <a:t>		</a:t>
            </a:r>
            <a:endParaRPr lang="en-US" sz="400" b="1" i="1" dirty="0" smtClean="0">
              <a:latin typeface="Batang" pitchFamily="18" charset="-127"/>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Verification and Validation</a:t>
            </a:r>
          </a:p>
        </p:txBody>
      </p:sp>
      <p:sp>
        <p:nvSpPr>
          <p:cNvPr id="1028" name="Rectangle 3"/>
          <p:cNvSpPr>
            <a:spLocks noGrp="1" noChangeArrowheads="1"/>
          </p:cNvSpPr>
          <p:nvPr>
            <p:ph idx="1"/>
          </p:nvPr>
        </p:nvSpPr>
        <p:spPr/>
        <p:txBody>
          <a:bodyPr/>
          <a:lstStyle/>
          <a:p>
            <a:pPr eaLnBrk="1" hangingPunct="1"/>
            <a:endParaRPr lang="en-US" smtClean="0"/>
          </a:p>
          <a:p>
            <a:pPr eaLnBrk="1" hangingPunct="1"/>
            <a:endParaRPr lang="en-US" smtClean="0"/>
          </a:p>
        </p:txBody>
      </p:sp>
      <p:sp>
        <p:nvSpPr>
          <p:cNvPr id="1029" name="Rectangle 11"/>
          <p:cNvSpPr>
            <a:spLocks noChangeArrowheads="1"/>
          </p:cNvSpPr>
          <p:nvPr/>
        </p:nvSpPr>
        <p:spPr bwMode="auto">
          <a:xfrm>
            <a:off x="0" y="1614488"/>
            <a:ext cx="9144000" cy="0"/>
          </a:xfrm>
          <a:prstGeom prst="rect">
            <a:avLst/>
          </a:prstGeom>
          <a:noFill/>
          <a:ln w="9525">
            <a:noFill/>
            <a:miter lim="800000"/>
            <a:headEnd/>
            <a:tailEnd/>
          </a:ln>
        </p:spPr>
        <p:txBody>
          <a:bodyPr wrap="none" anchor="ctr">
            <a:spAutoFit/>
          </a:bodyPr>
          <a:lstStyle/>
          <a:p>
            <a:endParaRPr lang="en-US"/>
          </a:p>
        </p:txBody>
      </p:sp>
      <p:sp>
        <p:nvSpPr>
          <p:cNvPr id="1030" name="Rectangle 12"/>
          <p:cNvSpPr>
            <a:spLocks noChangeArrowheads="1"/>
          </p:cNvSpPr>
          <p:nvPr/>
        </p:nvSpPr>
        <p:spPr bwMode="auto">
          <a:xfrm>
            <a:off x="5638800" y="1371600"/>
            <a:ext cx="2992438" cy="4108450"/>
          </a:xfrm>
          <a:prstGeom prst="rect">
            <a:avLst/>
          </a:prstGeom>
          <a:noFill/>
          <a:ln w="9525">
            <a:noFill/>
            <a:miter lim="800000"/>
            <a:headEnd/>
            <a:tailEnd/>
          </a:ln>
        </p:spPr>
        <p:txBody>
          <a:bodyPr>
            <a:spAutoFit/>
          </a:bodyPr>
          <a:lstStyle/>
          <a:p>
            <a:r>
              <a:rPr lang="en-GB" b="1"/>
              <a:t>Validation asks </a:t>
            </a:r>
            <a:r>
              <a:rPr lang="en-GB" b="1">
                <a:solidFill>
                  <a:schemeClr val="folHlink"/>
                </a:solidFill>
              </a:rPr>
              <a:t>“Did we build the right system?“</a:t>
            </a:r>
          </a:p>
          <a:p>
            <a:endParaRPr lang="en-US" b="1">
              <a:solidFill>
                <a:schemeClr val="folHlink"/>
              </a:solidFill>
            </a:endParaRPr>
          </a:p>
          <a:p>
            <a:endParaRPr lang="en-US" b="1"/>
          </a:p>
          <a:p>
            <a:r>
              <a:rPr lang="en-US" b="1"/>
              <a:t>Verification asks  </a:t>
            </a:r>
            <a:r>
              <a:rPr lang="en-GB" b="1">
                <a:solidFill>
                  <a:schemeClr val="folHlink"/>
                </a:solidFill>
              </a:rPr>
              <a:t>“Did we build the system right?" </a:t>
            </a:r>
          </a:p>
          <a:p>
            <a:endParaRPr lang="en-GB" b="1"/>
          </a:p>
          <a:p>
            <a:endParaRPr lang="en-US" b="1">
              <a:solidFill>
                <a:schemeClr val="folHlink"/>
              </a:solidFill>
            </a:endParaRPr>
          </a:p>
          <a:p>
            <a:endParaRPr lang="en-US" b="1">
              <a:solidFill>
                <a:schemeClr val="folHlink"/>
              </a:solidFill>
              <a:latin typeface="Arial" charset="0"/>
            </a:endParaRPr>
          </a:p>
        </p:txBody>
      </p:sp>
      <p:pic>
        <p:nvPicPr>
          <p:cNvPr id="2" name="Picture 5" descr="http://www.siritech.com/imgs/desig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462521"/>
            <a:ext cx="5178426" cy="4752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Testing throughout the SDLC</a:t>
            </a:r>
          </a:p>
        </p:txBody>
      </p:sp>
      <p:sp>
        <p:nvSpPr>
          <p:cNvPr id="20483" name="Rectangle 3"/>
          <p:cNvSpPr>
            <a:spLocks noGrp="1" noChangeArrowheads="1"/>
          </p:cNvSpPr>
          <p:nvPr>
            <p:ph idx="1"/>
          </p:nvPr>
        </p:nvSpPr>
        <p:spPr>
          <a:xfrm>
            <a:off x="393700" y="1533525"/>
            <a:ext cx="8353425" cy="5527667"/>
          </a:xfrm>
          <a:noFill/>
        </p:spPr>
        <p:txBody>
          <a:bodyPr/>
          <a:lstStyle/>
          <a:p>
            <a:pPr marL="57150" indent="-57150" algn="ctr" eaLnBrk="1" hangingPunct="1">
              <a:buFont typeface="Wingdings" pitchFamily="2" charset="2"/>
              <a:buNone/>
              <a:tabLst>
                <a:tab pos="342900" algn="l"/>
              </a:tabLst>
            </a:pPr>
            <a:r>
              <a:rPr lang="en-US" sz="2800" b="1" dirty="0" smtClean="0"/>
              <a:t>Session coverage</a:t>
            </a:r>
          </a:p>
          <a:p>
            <a:pPr marL="342900" indent="-342900" eaLnBrk="1" hangingPunct="1">
              <a:lnSpc>
                <a:spcPct val="180000"/>
              </a:lnSpc>
              <a:buSzPct val="75000"/>
              <a:buFont typeface="Arial" pitchFamily="34" charset="0"/>
              <a:buChar char="•"/>
              <a:tabLst>
                <a:tab pos="342900" algn="l"/>
              </a:tabLst>
            </a:pPr>
            <a:r>
              <a:rPr lang="en-US" sz="2400" dirty="0" smtClean="0"/>
              <a:t>  </a:t>
            </a:r>
            <a:r>
              <a:rPr lang="en-US" sz="2400" b="0" dirty="0" smtClean="0"/>
              <a:t>Software development models (K2)</a:t>
            </a:r>
          </a:p>
          <a:p>
            <a:pPr marL="457200" indent="-457200" eaLnBrk="1" hangingPunct="1">
              <a:lnSpc>
                <a:spcPct val="180000"/>
              </a:lnSpc>
              <a:buSzPct val="75000"/>
              <a:buFont typeface="Arial" pitchFamily="34" charset="0"/>
              <a:buChar char="•"/>
              <a:tabLst>
                <a:tab pos="342900" algn="l"/>
              </a:tabLst>
            </a:pPr>
            <a:r>
              <a:rPr lang="en-US" sz="2400" dirty="0" smtClean="0"/>
              <a:t> Test levels (K2)</a:t>
            </a:r>
          </a:p>
          <a:p>
            <a:pPr marL="457200" indent="-457200" eaLnBrk="1" hangingPunct="1">
              <a:lnSpc>
                <a:spcPct val="180000"/>
              </a:lnSpc>
              <a:buSzPct val="75000"/>
              <a:buFont typeface="Arial" pitchFamily="34" charset="0"/>
              <a:buChar char="•"/>
              <a:tabLst>
                <a:tab pos="342900" algn="l"/>
              </a:tabLst>
            </a:pPr>
            <a:r>
              <a:rPr lang="en-US" sz="2400" b="0" dirty="0" smtClean="0"/>
              <a:t> Test types: the targets of testing (K2)</a:t>
            </a:r>
          </a:p>
          <a:p>
            <a:pPr marL="457200" indent="-457200" eaLnBrk="1" hangingPunct="1">
              <a:lnSpc>
                <a:spcPct val="180000"/>
              </a:lnSpc>
              <a:buSzPct val="75000"/>
              <a:buFont typeface="Arial" pitchFamily="34" charset="0"/>
              <a:buChar char="•"/>
              <a:tabLst>
                <a:tab pos="342900" algn="l"/>
              </a:tabLst>
            </a:pPr>
            <a:r>
              <a:rPr lang="en-US" sz="2400" b="0" dirty="0" smtClean="0"/>
              <a:t>  Maintenance testing (K2)</a:t>
            </a:r>
          </a:p>
          <a:p>
            <a:pPr marL="57150" indent="-57150" eaLnBrk="1" hangingPunct="1">
              <a:buSzPct val="75000"/>
              <a:buFont typeface="Wingdings" pitchFamily="2" charset="2"/>
              <a:buNone/>
              <a:tabLst>
                <a:tab pos="342900" algn="l"/>
              </a:tabLst>
            </a:pPr>
            <a:endParaRPr lang="en-US" sz="2800" dirty="0" smtClean="0"/>
          </a:p>
          <a:p>
            <a:pPr marL="57150" indent="-57150" eaLnBrk="1" hangingPunct="1">
              <a:buSzPct val="75000"/>
              <a:tabLst>
                <a:tab pos="342900" algn="l"/>
              </a:tabLst>
            </a:pPr>
            <a:endParaRPr lang="en-US" sz="2800" dirty="0" smtClean="0"/>
          </a:p>
          <a:p>
            <a:pPr marL="514350" lvl="1" indent="-342900" eaLnBrk="1" hangingPunct="1">
              <a:tabLst>
                <a:tab pos="342900" algn="l"/>
              </a:tabLst>
            </a:pPr>
            <a:endParaRPr lang="en-US" sz="32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Test Levels</a:t>
            </a:r>
          </a:p>
        </p:txBody>
      </p:sp>
      <p:sp>
        <p:nvSpPr>
          <p:cNvPr id="21507" name="Rectangle 3"/>
          <p:cNvSpPr>
            <a:spLocks noGrp="1" noChangeArrowheads="1"/>
          </p:cNvSpPr>
          <p:nvPr>
            <p:ph idx="1"/>
          </p:nvPr>
        </p:nvSpPr>
        <p:spPr>
          <a:xfrm>
            <a:off x="393700" y="1533525"/>
            <a:ext cx="8353425" cy="2671693"/>
          </a:xfrm>
        </p:spPr>
        <p:txBody>
          <a:bodyPr/>
          <a:lstStyle/>
          <a:p>
            <a:pPr marL="285750" indent="-285750" eaLnBrk="1" hangingPunct="1">
              <a:lnSpc>
                <a:spcPct val="150000"/>
              </a:lnSpc>
              <a:buFont typeface="Arial" pitchFamily="34" charset="0"/>
              <a:buChar char="•"/>
            </a:pPr>
            <a:r>
              <a:rPr lang="en-US" sz="2400" b="0" dirty="0" smtClean="0"/>
              <a:t>Component / unit testing	</a:t>
            </a:r>
          </a:p>
          <a:p>
            <a:pPr marL="285750" indent="-285750" eaLnBrk="1" hangingPunct="1">
              <a:lnSpc>
                <a:spcPct val="150000"/>
              </a:lnSpc>
              <a:buFont typeface="Arial" pitchFamily="34" charset="0"/>
              <a:buChar char="•"/>
            </a:pPr>
            <a:r>
              <a:rPr lang="en-US" sz="2400" b="0" dirty="0" smtClean="0"/>
              <a:t>Integration testing </a:t>
            </a:r>
          </a:p>
          <a:p>
            <a:pPr marL="285750" indent="-285750" eaLnBrk="1" hangingPunct="1">
              <a:lnSpc>
                <a:spcPct val="150000"/>
              </a:lnSpc>
              <a:buFont typeface="Arial" pitchFamily="34" charset="0"/>
              <a:buChar char="•"/>
            </a:pPr>
            <a:r>
              <a:rPr lang="en-US" sz="2400" b="0" dirty="0" smtClean="0"/>
              <a:t>System testing	</a:t>
            </a:r>
          </a:p>
          <a:p>
            <a:pPr marL="285750" indent="-285750" eaLnBrk="1" hangingPunct="1">
              <a:lnSpc>
                <a:spcPct val="150000"/>
              </a:lnSpc>
              <a:buFont typeface="Arial" pitchFamily="34" charset="0"/>
              <a:buChar char="•"/>
            </a:pPr>
            <a:r>
              <a:rPr lang="en-US" sz="2400" b="0" dirty="0" smtClean="0"/>
              <a:t>Acceptance testing	</a:t>
            </a:r>
            <a:r>
              <a:rPr lang="en-US" dirty="0" smtClean="0"/>
              <a:t>	</a:t>
            </a:r>
            <a:endParaRPr lang="en-US" sz="2800" dirty="0" smtClean="0">
              <a:solidFill>
                <a:schemeClr val="hlink"/>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smtClean="0"/>
              <a:t>Testing throughout the SDLC</a:t>
            </a:r>
          </a:p>
        </p:txBody>
      </p:sp>
      <p:sp>
        <p:nvSpPr>
          <p:cNvPr id="5123" name="Rectangle 6"/>
          <p:cNvSpPr>
            <a:spLocks noGrp="1" noChangeArrowheads="1"/>
          </p:cNvSpPr>
          <p:nvPr>
            <p:ph idx="1"/>
          </p:nvPr>
        </p:nvSpPr>
        <p:spPr>
          <a:xfrm>
            <a:off x="393700" y="1533525"/>
            <a:ext cx="8353425" cy="5527667"/>
          </a:xfrm>
          <a:noFill/>
        </p:spPr>
        <p:txBody>
          <a:bodyPr/>
          <a:lstStyle/>
          <a:p>
            <a:pPr marL="57150" indent="-57150" algn="ctr" eaLnBrk="1" hangingPunct="1">
              <a:buFont typeface="Wingdings" pitchFamily="2" charset="2"/>
              <a:buNone/>
              <a:tabLst>
                <a:tab pos="342900" algn="l"/>
              </a:tabLst>
            </a:pPr>
            <a:r>
              <a:rPr lang="en-US" sz="2800" b="1" dirty="0" smtClean="0"/>
              <a:t>Session coverage</a:t>
            </a:r>
          </a:p>
          <a:p>
            <a:pPr marL="342900" indent="-342900" eaLnBrk="1" hangingPunct="1">
              <a:lnSpc>
                <a:spcPct val="180000"/>
              </a:lnSpc>
              <a:buSzPct val="75000"/>
              <a:buFont typeface="Arial" pitchFamily="34" charset="0"/>
              <a:buChar char="•"/>
              <a:tabLst>
                <a:tab pos="342900" algn="l"/>
              </a:tabLst>
            </a:pPr>
            <a:r>
              <a:rPr lang="en-US" sz="2400" dirty="0" smtClean="0"/>
              <a:t>  </a:t>
            </a:r>
            <a:r>
              <a:rPr lang="en-US" sz="2400" b="0" dirty="0" smtClean="0"/>
              <a:t>Software development models (K2)</a:t>
            </a:r>
          </a:p>
          <a:p>
            <a:pPr marL="457200" indent="-457200" eaLnBrk="1" hangingPunct="1">
              <a:lnSpc>
                <a:spcPct val="180000"/>
              </a:lnSpc>
              <a:buSzPct val="75000"/>
              <a:buFont typeface="Arial" pitchFamily="34" charset="0"/>
              <a:buChar char="•"/>
              <a:tabLst>
                <a:tab pos="342900" algn="l"/>
              </a:tabLst>
            </a:pPr>
            <a:r>
              <a:rPr lang="en-US" sz="2400" b="0" dirty="0" smtClean="0"/>
              <a:t> Test levels (K2)</a:t>
            </a:r>
          </a:p>
          <a:p>
            <a:pPr marL="457200" indent="-457200" eaLnBrk="1" hangingPunct="1">
              <a:lnSpc>
                <a:spcPct val="180000"/>
              </a:lnSpc>
              <a:buSzPct val="75000"/>
              <a:buFont typeface="Arial" pitchFamily="34" charset="0"/>
              <a:buChar char="•"/>
              <a:tabLst>
                <a:tab pos="342900" algn="l"/>
              </a:tabLst>
            </a:pPr>
            <a:r>
              <a:rPr lang="en-US" sz="2400" b="0" dirty="0" smtClean="0"/>
              <a:t> Test types: the targets of testing (K2)</a:t>
            </a:r>
          </a:p>
          <a:p>
            <a:pPr marL="457200" indent="-457200" eaLnBrk="1" hangingPunct="1">
              <a:lnSpc>
                <a:spcPct val="180000"/>
              </a:lnSpc>
              <a:buSzPct val="75000"/>
              <a:buFont typeface="Arial" pitchFamily="34" charset="0"/>
              <a:buChar char="•"/>
              <a:tabLst>
                <a:tab pos="342900" algn="l"/>
              </a:tabLst>
            </a:pPr>
            <a:r>
              <a:rPr lang="en-US" sz="2400" b="0" dirty="0" smtClean="0"/>
              <a:t>  Maintenance testing (K2)</a:t>
            </a:r>
          </a:p>
          <a:p>
            <a:pPr marL="57150" indent="-57150" eaLnBrk="1" hangingPunct="1">
              <a:buSzPct val="75000"/>
              <a:buFont typeface="Wingdings" pitchFamily="2" charset="2"/>
              <a:buNone/>
              <a:tabLst>
                <a:tab pos="342900" algn="l"/>
              </a:tabLst>
            </a:pPr>
            <a:endParaRPr lang="en-US" sz="2800" dirty="0" smtClean="0"/>
          </a:p>
          <a:p>
            <a:pPr marL="57150" indent="-57150" eaLnBrk="1" hangingPunct="1">
              <a:buSzPct val="75000"/>
              <a:tabLst>
                <a:tab pos="342900" algn="l"/>
              </a:tabLst>
            </a:pPr>
            <a:endParaRPr lang="en-US" sz="2800" dirty="0" smtClean="0"/>
          </a:p>
          <a:p>
            <a:pPr marL="514350" lvl="1" indent="-342900" eaLnBrk="1" hangingPunct="1">
              <a:tabLst>
                <a:tab pos="342900" algn="l"/>
              </a:tabLst>
            </a:pPr>
            <a:endParaRPr lang="en-US" sz="32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Component testing/unit testing </a:t>
            </a:r>
          </a:p>
        </p:txBody>
      </p:sp>
      <p:sp>
        <p:nvSpPr>
          <p:cNvPr id="22531" name="Rectangle 3"/>
          <p:cNvSpPr>
            <a:spLocks noGrp="1" noChangeArrowheads="1"/>
          </p:cNvSpPr>
          <p:nvPr>
            <p:ph idx="1"/>
          </p:nvPr>
        </p:nvSpPr>
        <p:spPr>
          <a:xfrm>
            <a:off x="304800" y="1752600"/>
            <a:ext cx="8353425" cy="1723549"/>
          </a:xfrm>
        </p:spPr>
        <p:txBody>
          <a:bodyPr/>
          <a:lstStyle/>
          <a:p>
            <a:pPr marL="457200" indent="-171450" eaLnBrk="1" hangingPunct="1">
              <a:lnSpc>
                <a:spcPct val="90000"/>
              </a:lnSpc>
              <a:buFont typeface="Wingdings" pitchFamily="2" charset="2"/>
              <a:buNone/>
            </a:pPr>
            <a:r>
              <a:rPr lang="en-US" sz="2800" dirty="0" smtClean="0"/>
              <a:t> </a:t>
            </a:r>
          </a:p>
          <a:p>
            <a:pPr marL="457200" indent="-171450" eaLnBrk="1" hangingPunct="1">
              <a:lnSpc>
                <a:spcPct val="90000"/>
              </a:lnSpc>
              <a:buFont typeface="Wingdings" pitchFamily="2" charset="2"/>
              <a:buNone/>
            </a:pPr>
            <a:r>
              <a:rPr lang="en-US" sz="2400" b="0" dirty="0" smtClean="0"/>
              <a:t>Component  is defined  as </a:t>
            </a:r>
            <a:r>
              <a:rPr lang="en-US" sz="2400" b="0" dirty="0" smtClean="0">
                <a:latin typeface="Batang" pitchFamily="18" charset="-127"/>
              </a:rPr>
              <a:t>“</a:t>
            </a:r>
            <a:r>
              <a:rPr lang="en-US" sz="2800" b="0" i="1" dirty="0" smtClean="0">
                <a:latin typeface="Batang" pitchFamily="18" charset="-127"/>
              </a:rPr>
              <a:t>A minimal software item for which a separate specification is available”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8" y="581025"/>
            <a:ext cx="7439025" cy="369332"/>
          </a:xfrm>
        </p:spPr>
        <p:txBody>
          <a:bodyPr/>
          <a:lstStyle/>
          <a:p>
            <a:pPr eaLnBrk="1" hangingPunct="1"/>
            <a:r>
              <a:rPr lang="en-US" sz="2400" dirty="0" smtClean="0"/>
              <a:t>Component testing/unit testing contd..</a:t>
            </a:r>
          </a:p>
        </p:txBody>
      </p:sp>
      <p:sp>
        <p:nvSpPr>
          <p:cNvPr id="23555" name="Rectangle 3"/>
          <p:cNvSpPr>
            <a:spLocks noGrp="1" noChangeArrowheads="1"/>
          </p:cNvSpPr>
          <p:nvPr>
            <p:ph idx="1"/>
          </p:nvPr>
        </p:nvSpPr>
        <p:spPr>
          <a:xfrm>
            <a:off x="393700" y="1533525"/>
            <a:ext cx="8353425" cy="3374706"/>
          </a:xfrm>
        </p:spPr>
        <p:txBody>
          <a:bodyPr/>
          <a:lstStyle/>
          <a:p>
            <a:pPr marL="628650" indent="-342900" eaLnBrk="1" hangingPunct="1">
              <a:lnSpc>
                <a:spcPct val="130000"/>
              </a:lnSpc>
              <a:buFont typeface="Arial" pitchFamily="34" charset="0"/>
              <a:buChar char="•"/>
            </a:pPr>
            <a:r>
              <a:rPr lang="en-US" sz="2000" b="0" dirty="0" smtClean="0"/>
              <a:t> Searches for defects in software that is   </a:t>
            </a:r>
          </a:p>
          <a:p>
            <a:pPr marL="628650" indent="-342900" eaLnBrk="1" hangingPunct="1">
              <a:lnSpc>
                <a:spcPct val="130000"/>
              </a:lnSpc>
              <a:buFont typeface="Arial" pitchFamily="34" charset="0"/>
              <a:buChar char="•"/>
            </a:pPr>
            <a:r>
              <a:rPr lang="en-US" sz="2000" b="0" dirty="0" smtClean="0"/>
              <a:t>   separately testable (E.g. objects, modules, etc.)</a:t>
            </a:r>
          </a:p>
          <a:p>
            <a:pPr marL="628650" indent="-342900" eaLnBrk="1" hangingPunct="1">
              <a:lnSpc>
                <a:spcPct val="130000"/>
              </a:lnSpc>
              <a:buFont typeface="Arial" pitchFamily="34" charset="0"/>
              <a:buChar char="•"/>
            </a:pPr>
            <a:r>
              <a:rPr lang="en-US" sz="2000" b="0" dirty="0" smtClean="0"/>
              <a:t> Done in isolation from the rest of the system, </a:t>
            </a:r>
          </a:p>
          <a:p>
            <a:pPr marL="628650" indent="-342900" eaLnBrk="1" hangingPunct="1">
              <a:lnSpc>
                <a:spcPct val="130000"/>
              </a:lnSpc>
              <a:buFont typeface="Arial" pitchFamily="34" charset="0"/>
              <a:buChar char="•"/>
            </a:pPr>
            <a:r>
              <a:rPr lang="en-US" sz="2000" b="0" dirty="0" smtClean="0"/>
              <a:t>Test cases are derived from work products such as a specification of the component, the software design or the data model</a:t>
            </a:r>
          </a:p>
          <a:p>
            <a:pPr marL="628650" indent="-342900" eaLnBrk="1" hangingPunct="1">
              <a:lnSpc>
                <a:spcPct val="130000"/>
              </a:lnSpc>
              <a:buFont typeface="Arial" pitchFamily="34" charset="0"/>
              <a:buChar char="•"/>
            </a:pPr>
            <a:r>
              <a:rPr lang="en-US" sz="2000" b="0" dirty="0" smtClean="0"/>
              <a:t> Uses both white box and black box testing techniques</a:t>
            </a:r>
          </a:p>
          <a:p>
            <a:pPr marL="628650" indent="-342900" eaLnBrk="1" hangingPunct="1">
              <a:lnSpc>
                <a:spcPct val="130000"/>
              </a:lnSpc>
              <a:buFont typeface="Arial" pitchFamily="34" charset="0"/>
              <a:buChar char="•"/>
            </a:pPr>
            <a:r>
              <a:rPr lang="en-US" sz="2000" b="0" dirty="0" smtClean="0"/>
              <a:t> Stubs, drivers and simulators may be used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8" y="581025"/>
            <a:ext cx="7439025" cy="430887"/>
          </a:xfrm>
        </p:spPr>
        <p:txBody>
          <a:bodyPr/>
          <a:lstStyle/>
          <a:p>
            <a:pPr eaLnBrk="1" hangingPunct="1"/>
            <a:r>
              <a:rPr lang="en-US" sz="2800" dirty="0" smtClean="0"/>
              <a:t>Component Testing/Unit Testing contd..</a:t>
            </a:r>
          </a:p>
        </p:txBody>
      </p:sp>
      <p:sp>
        <p:nvSpPr>
          <p:cNvPr id="24579" name="Rectangle 3"/>
          <p:cNvSpPr>
            <a:spLocks noGrp="1" noChangeArrowheads="1"/>
          </p:cNvSpPr>
          <p:nvPr>
            <p:ph idx="1"/>
          </p:nvPr>
        </p:nvSpPr>
        <p:spPr/>
        <p:txBody>
          <a:bodyPr>
            <a:noAutofit/>
          </a:bodyPr>
          <a:lstStyle/>
          <a:p>
            <a:pPr marL="628650" indent="-342900" eaLnBrk="1" hangingPunct="1">
              <a:lnSpc>
                <a:spcPct val="130000"/>
              </a:lnSpc>
              <a:buFont typeface="Arial" pitchFamily="34" charset="0"/>
              <a:buChar char="•"/>
            </a:pPr>
            <a:r>
              <a:rPr lang="en-US" sz="2000" b="0" dirty="0" smtClean="0"/>
              <a:t>Includes testing of functionality and specific non-functional requirements </a:t>
            </a:r>
          </a:p>
          <a:p>
            <a:pPr marL="628650" indent="-342900" eaLnBrk="1" hangingPunct="1">
              <a:lnSpc>
                <a:spcPct val="130000"/>
              </a:lnSpc>
              <a:buFont typeface="Arial" pitchFamily="34" charset="0"/>
              <a:buChar char="•"/>
            </a:pPr>
            <a:r>
              <a:rPr lang="en-US" sz="2000" b="0" dirty="0" smtClean="0"/>
              <a:t>Also done by developer using a debugging tool and defects are fixed without recording</a:t>
            </a:r>
          </a:p>
          <a:p>
            <a:pPr marL="628650" indent="-342900" eaLnBrk="1" hangingPunct="1">
              <a:lnSpc>
                <a:spcPct val="120000"/>
              </a:lnSpc>
              <a:buFont typeface="Arial" pitchFamily="34" charset="0"/>
              <a:buChar char="•"/>
            </a:pPr>
            <a:r>
              <a:rPr lang="en-US" sz="2000" b="0" dirty="0" smtClean="0"/>
              <a:t>Cost effective if programmer does it himself as the defects are tracked and fixed immediately </a:t>
            </a:r>
          </a:p>
          <a:p>
            <a:pPr marL="628650" indent="-342900" eaLnBrk="1" hangingPunct="1">
              <a:lnSpc>
                <a:spcPct val="130000"/>
              </a:lnSpc>
              <a:buFont typeface="Arial" pitchFamily="34" charset="0"/>
              <a:buChar char="•"/>
            </a:pPr>
            <a:r>
              <a:rPr lang="en-US" sz="2000" b="0" dirty="0" smtClean="0"/>
              <a:t>Approach is to prepare and automate test cases before coding called a test-first approach or test-driven development</a:t>
            </a:r>
          </a:p>
          <a:p>
            <a:pPr marL="628650" indent="-342900" eaLnBrk="1" hangingPunct="1">
              <a:lnSpc>
                <a:spcPct val="130000"/>
              </a:lnSpc>
              <a:buFont typeface="Arial" pitchFamily="34" charset="0"/>
              <a:buChar char="•"/>
            </a:pPr>
            <a:r>
              <a:rPr lang="en-US" sz="2000" b="0" dirty="0" smtClean="0"/>
              <a:t>Also known as unit / module / program testing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Integration testing</a:t>
            </a:r>
          </a:p>
        </p:txBody>
      </p:sp>
      <p:sp>
        <p:nvSpPr>
          <p:cNvPr id="25603" name="Rectangle 3"/>
          <p:cNvSpPr>
            <a:spLocks noGrp="1" noChangeArrowheads="1"/>
          </p:cNvSpPr>
          <p:nvPr>
            <p:ph idx="1"/>
          </p:nvPr>
        </p:nvSpPr>
        <p:spPr>
          <a:xfrm>
            <a:off x="393700" y="1533524"/>
            <a:ext cx="8353425" cy="2962275"/>
          </a:xfrm>
        </p:spPr>
        <p:txBody>
          <a:bodyPr/>
          <a:lstStyle/>
          <a:p>
            <a:pPr marL="342900" indent="-342900" eaLnBrk="1" hangingPunct="1">
              <a:lnSpc>
                <a:spcPct val="130000"/>
              </a:lnSpc>
              <a:buFont typeface="Arial" pitchFamily="34" charset="0"/>
              <a:buChar char="•"/>
            </a:pPr>
            <a:r>
              <a:rPr lang="en-US" sz="2000" b="0" dirty="0" smtClean="0"/>
              <a:t>Tests interfaces between components and interactions to different parts of a system E.g. O/S, H/W, files systems etc.</a:t>
            </a:r>
          </a:p>
          <a:p>
            <a:pPr marL="342900" indent="-342900" eaLnBrk="1" hangingPunct="1">
              <a:lnSpc>
                <a:spcPct val="130000"/>
              </a:lnSpc>
              <a:buFont typeface="Arial" pitchFamily="34" charset="0"/>
              <a:buChar char="•"/>
            </a:pPr>
            <a:r>
              <a:rPr lang="en-US" sz="2000" b="0" dirty="0" smtClean="0"/>
              <a:t>Group of modules tested together for dependencies and interfaces</a:t>
            </a:r>
          </a:p>
          <a:p>
            <a:pPr marL="342900" indent="-342900" eaLnBrk="1" hangingPunct="1">
              <a:lnSpc>
                <a:spcPct val="130000"/>
              </a:lnSpc>
              <a:buFont typeface="Arial" pitchFamily="34" charset="0"/>
              <a:buChar char="•"/>
            </a:pPr>
            <a:r>
              <a:rPr lang="en-US" sz="2000" b="0" dirty="0" smtClean="0"/>
              <a:t>Tests specific non-functional aspects such as performance, stress, </a:t>
            </a:r>
            <a:r>
              <a:rPr lang="en-US" sz="2000" b="0" dirty="0" err="1" smtClean="0"/>
              <a:t>etc</a:t>
            </a:r>
            <a:endParaRPr lang="en-US" sz="2000" b="0" dirty="0" smtClean="0"/>
          </a:p>
          <a:p>
            <a:pPr marL="342900" indent="-342900" eaLnBrk="1" hangingPunct="1">
              <a:lnSpc>
                <a:spcPct val="130000"/>
              </a:lnSpc>
              <a:buFont typeface="Arial" pitchFamily="34" charset="0"/>
              <a:buChar char="•"/>
            </a:pPr>
            <a:r>
              <a:rPr lang="en-US" sz="2000" b="0" dirty="0" smtClean="0"/>
              <a:t>Also called “link testing” or “component integration testing”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Levels of integration testing</a:t>
            </a:r>
          </a:p>
        </p:txBody>
      </p:sp>
      <p:sp>
        <p:nvSpPr>
          <p:cNvPr id="26627" name="Rectangle 3"/>
          <p:cNvSpPr>
            <a:spLocks noGrp="1" noChangeArrowheads="1"/>
          </p:cNvSpPr>
          <p:nvPr>
            <p:ph idx="1"/>
          </p:nvPr>
        </p:nvSpPr>
        <p:spPr>
          <a:xfrm>
            <a:off x="393700" y="1533525"/>
            <a:ext cx="8353425" cy="3735638"/>
          </a:xfrm>
        </p:spPr>
        <p:txBody>
          <a:bodyPr/>
          <a:lstStyle/>
          <a:p>
            <a:pPr marL="342900" indent="-342900" eaLnBrk="1" hangingPunct="1">
              <a:lnSpc>
                <a:spcPct val="160000"/>
              </a:lnSpc>
              <a:buFont typeface="Arial" pitchFamily="34" charset="0"/>
              <a:buChar char="•"/>
            </a:pPr>
            <a:r>
              <a:rPr lang="en-US" sz="2400" b="0" dirty="0" smtClean="0"/>
              <a:t>Component integration testing tests the interactions between software components and is done after component testing</a:t>
            </a:r>
          </a:p>
          <a:p>
            <a:pPr marL="342900" indent="-342900" eaLnBrk="1" hangingPunct="1">
              <a:lnSpc>
                <a:spcPct val="160000"/>
              </a:lnSpc>
              <a:buFont typeface="Arial" pitchFamily="34" charset="0"/>
              <a:buChar char="•"/>
            </a:pPr>
            <a:r>
              <a:rPr lang="en-US" sz="2400" b="0" dirty="0" smtClean="0"/>
              <a:t>System integration testing tests the interactions between different systems and may be done after system testing</a:t>
            </a:r>
          </a:p>
          <a:p>
            <a:pPr eaLnBrk="1" hangingPunct="1">
              <a:lnSpc>
                <a:spcPct val="150000"/>
              </a:lnSpc>
              <a:buFont typeface="Wingdings" pitchFamily="2" charset="2"/>
              <a:buNone/>
            </a:pPr>
            <a:endParaRPr lang="en-US" sz="2400" b="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noFill/>
        </p:spPr>
        <p:txBody>
          <a:bodyPr/>
          <a:lstStyle/>
          <a:p>
            <a:pPr eaLnBrk="1" hangingPunct="1"/>
            <a:r>
              <a:rPr lang="en-US" smtClean="0"/>
              <a:t>Integration testing</a:t>
            </a:r>
            <a:r>
              <a:rPr lang="en-US" sz="3600" smtClean="0"/>
              <a:t> </a:t>
            </a:r>
            <a:r>
              <a:rPr lang="en-US" sz="2400" smtClean="0"/>
              <a:t>contd…</a:t>
            </a:r>
          </a:p>
        </p:txBody>
      </p:sp>
      <p:sp>
        <p:nvSpPr>
          <p:cNvPr id="27650" name="Rectangle 3"/>
          <p:cNvSpPr>
            <a:spLocks noGrp="1" noChangeArrowheads="1"/>
          </p:cNvSpPr>
          <p:nvPr>
            <p:ph idx="1"/>
          </p:nvPr>
        </p:nvSpPr>
        <p:spPr/>
        <p:txBody>
          <a:bodyPr/>
          <a:lstStyle/>
          <a:p>
            <a:pPr lvl="1" eaLnBrk="1" hangingPunct="1">
              <a:lnSpc>
                <a:spcPct val="110000"/>
              </a:lnSpc>
              <a:buFont typeface="Wingdings" pitchFamily="2" charset="2"/>
              <a:buNone/>
            </a:pPr>
            <a:r>
              <a:rPr lang="en-US" dirty="0" smtClean="0"/>
              <a:t>Integration strategies</a:t>
            </a:r>
          </a:p>
          <a:p>
            <a:pPr lvl="1" eaLnBrk="1" hangingPunct="1">
              <a:lnSpc>
                <a:spcPct val="110000"/>
              </a:lnSpc>
              <a:buClr>
                <a:schemeClr val="folHlink"/>
              </a:buClr>
            </a:pPr>
            <a:r>
              <a:rPr lang="en-US" dirty="0" smtClean="0"/>
              <a:t>Big bang</a:t>
            </a:r>
          </a:p>
          <a:p>
            <a:pPr lvl="1" eaLnBrk="1" hangingPunct="1">
              <a:lnSpc>
                <a:spcPct val="110000"/>
              </a:lnSpc>
              <a:buClr>
                <a:schemeClr val="folHlink"/>
              </a:buClr>
            </a:pPr>
            <a:r>
              <a:rPr lang="en-US" dirty="0" smtClean="0"/>
              <a:t>Incremental</a:t>
            </a:r>
          </a:p>
          <a:p>
            <a:pPr eaLnBrk="1" hangingPunct="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Big Bang Integration</a:t>
            </a:r>
          </a:p>
        </p:txBody>
      </p:sp>
      <p:grpSp>
        <p:nvGrpSpPr>
          <p:cNvPr id="2" name="Group 19"/>
          <p:cNvGrpSpPr>
            <a:grpSpLocks/>
          </p:cNvGrpSpPr>
          <p:nvPr/>
        </p:nvGrpSpPr>
        <p:grpSpPr bwMode="auto">
          <a:xfrm>
            <a:off x="723900" y="1200150"/>
            <a:ext cx="7315200" cy="4991100"/>
            <a:chOff x="456" y="756"/>
            <a:chExt cx="4608" cy="3144"/>
          </a:xfrm>
        </p:grpSpPr>
        <p:pic>
          <p:nvPicPr>
            <p:cNvPr id="28676" name="Picture 18" descr="TN_Chem69"/>
            <p:cNvPicPr>
              <a:picLocks noChangeAspect="1" noChangeArrowheads="1"/>
            </p:cNvPicPr>
            <p:nvPr/>
          </p:nvPicPr>
          <p:blipFill>
            <a:blip r:embed="rId2" cstate="print">
              <a:lum bright="70000" contrast="-70000"/>
            </a:blip>
            <a:srcRect/>
            <a:stretch>
              <a:fillRect/>
            </a:stretch>
          </p:blipFill>
          <p:spPr bwMode="auto">
            <a:xfrm>
              <a:off x="456" y="756"/>
              <a:ext cx="4608" cy="3144"/>
            </a:xfrm>
            <a:prstGeom prst="rect">
              <a:avLst/>
            </a:prstGeom>
            <a:noFill/>
            <a:ln w="9525">
              <a:noFill/>
              <a:miter lim="800000"/>
              <a:headEnd/>
              <a:tailEnd/>
            </a:ln>
          </p:spPr>
        </p:pic>
        <p:sp>
          <p:nvSpPr>
            <p:cNvPr id="28677" name="WordArt 12"/>
            <p:cNvSpPr>
              <a:spLocks noChangeArrowheads="1" noChangeShapeType="1" noTextEdit="1"/>
            </p:cNvSpPr>
            <p:nvPr/>
          </p:nvSpPr>
          <p:spPr bwMode="auto">
            <a:xfrm>
              <a:off x="1440" y="960"/>
              <a:ext cx="2736" cy="2160"/>
            </a:xfrm>
            <a:prstGeom prst="rect">
              <a:avLst/>
            </a:prstGeom>
          </p:spPr>
          <p:txBody>
            <a:bodyPr wrap="none" fromWordArt="1">
              <a:prstTxWarp prst="textPlain">
                <a:avLst>
                  <a:gd name="adj" fmla="val 50000"/>
                </a:avLst>
              </a:prstTxWarp>
            </a:bodyPr>
            <a:lstStyle/>
            <a:p>
              <a:pPr algn="ctr"/>
              <a:r>
                <a:rPr lang="en-US" sz="1200" kern="10" spc="240" dirty="0">
                  <a:ln w="9525">
                    <a:noFill/>
                    <a:round/>
                    <a:headEnd/>
                    <a:tailEnd/>
                  </a:ln>
                  <a:solidFill>
                    <a:srgbClr val="3366FF"/>
                  </a:solidFill>
                  <a:effectLst>
                    <a:outerShdw dist="45791" dir="3378596" algn="ctr" rotWithShape="0">
                      <a:srgbClr val="4D4D4D"/>
                    </a:outerShdw>
                  </a:effectLst>
                  <a:latin typeface="Arial Black"/>
                </a:rPr>
                <a:t>" If they all work</a:t>
              </a:r>
            </a:p>
            <a:p>
              <a:pPr algn="ctr"/>
              <a:r>
                <a:rPr lang="en-US" sz="1200" kern="10" spc="240" dirty="0">
                  <a:ln w="9525">
                    <a:noFill/>
                    <a:round/>
                    <a:headEnd/>
                    <a:tailEnd/>
                  </a:ln>
                  <a:solidFill>
                    <a:srgbClr val="3366FF"/>
                  </a:solidFill>
                  <a:effectLst>
                    <a:outerShdw dist="45791" dir="3378596" algn="ctr" rotWithShape="0">
                      <a:srgbClr val="4D4D4D"/>
                    </a:outerShdw>
                  </a:effectLst>
                  <a:latin typeface="Arial Black"/>
                </a:rPr>
                <a:t> individually, </a:t>
              </a:r>
            </a:p>
            <a:p>
              <a:pPr algn="ctr"/>
              <a:r>
                <a:rPr lang="en-US" sz="1200" kern="10" spc="240" dirty="0">
                  <a:ln w="9525">
                    <a:noFill/>
                    <a:round/>
                    <a:headEnd/>
                    <a:tailEnd/>
                  </a:ln>
                  <a:solidFill>
                    <a:srgbClr val="3366FF"/>
                  </a:solidFill>
                  <a:effectLst>
                    <a:outerShdw dist="45791" dir="3378596" algn="ctr" rotWithShape="0">
                      <a:srgbClr val="4D4D4D"/>
                    </a:outerShdw>
                  </a:effectLst>
                  <a:latin typeface="Arial Black"/>
                </a:rPr>
                <a:t>why do you doubt </a:t>
              </a:r>
            </a:p>
            <a:p>
              <a:pPr algn="ctr"/>
              <a:r>
                <a:rPr lang="en-US" sz="1200" kern="10" spc="240" dirty="0">
                  <a:ln w="9525">
                    <a:noFill/>
                    <a:round/>
                    <a:headEnd/>
                    <a:tailEnd/>
                  </a:ln>
                  <a:solidFill>
                    <a:srgbClr val="3366FF"/>
                  </a:solidFill>
                  <a:effectLst>
                    <a:outerShdw dist="45791" dir="3378596" algn="ctr" rotWithShape="0">
                      <a:srgbClr val="4D4D4D"/>
                    </a:outerShdw>
                  </a:effectLst>
                  <a:latin typeface="Arial Black"/>
                </a:rPr>
                <a:t>that they'll work </a:t>
              </a:r>
            </a:p>
            <a:p>
              <a:pPr algn="ctr"/>
              <a:r>
                <a:rPr lang="en-US" sz="1200" kern="10" spc="240" dirty="0">
                  <a:ln w="9525">
                    <a:noFill/>
                    <a:round/>
                    <a:headEnd/>
                    <a:tailEnd/>
                  </a:ln>
                  <a:solidFill>
                    <a:srgbClr val="3366FF"/>
                  </a:solidFill>
                  <a:effectLst>
                    <a:outerShdw dist="45791" dir="3378596" algn="ctr" rotWithShape="0">
                      <a:srgbClr val="4D4D4D"/>
                    </a:outerShdw>
                  </a:effectLst>
                  <a:latin typeface="Arial Black"/>
                </a:rPr>
                <a:t>when we put them</a:t>
              </a:r>
            </a:p>
            <a:p>
              <a:pPr algn="ctr"/>
              <a:r>
                <a:rPr lang="en-US" sz="1200" kern="10" spc="240" dirty="0">
                  <a:ln w="9525">
                    <a:noFill/>
                    <a:round/>
                    <a:headEnd/>
                    <a:tailEnd/>
                  </a:ln>
                  <a:solidFill>
                    <a:srgbClr val="3366FF"/>
                  </a:solidFill>
                  <a:effectLst>
                    <a:outerShdw dist="45791" dir="3378596" algn="ctr" rotWithShape="0">
                      <a:srgbClr val="4D4D4D"/>
                    </a:outerShdw>
                  </a:effectLst>
                  <a:latin typeface="Arial Black"/>
                </a:rPr>
                <a:t>together? "</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p:cNvSpPr>
            <a:spLocks noGrp="1" noChangeArrowheads="1"/>
          </p:cNvSpPr>
          <p:nvPr>
            <p:ph type="title"/>
          </p:nvPr>
        </p:nvSpPr>
        <p:spPr>
          <a:noFill/>
        </p:spPr>
        <p:txBody>
          <a:bodyPr/>
          <a:lstStyle/>
          <a:p>
            <a:pPr eaLnBrk="1" hangingPunct="1"/>
            <a:r>
              <a:rPr lang="en-US" smtClean="0"/>
              <a:t>Big bang integration </a:t>
            </a:r>
            <a:r>
              <a:rPr lang="en-US" sz="3200" smtClean="0"/>
              <a:t>contd..</a:t>
            </a:r>
          </a:p>
        </p:txBody>
      </p:sp>
      <p:sp>
        <p:nvSpPr>
          <p:cNvPr id="29698" name="Rectangle 4"/>
          <p:cNvSpPr>
            <a:spLocks noGrp="1" noChangeArrowheads="1"/>
          </p:cNvSpPr>
          <p:nvPr>
            <p:ph idx="1"/>
          </p:nvPr>
        </p:nvSpPr>
        <p:spPr>
          <a:xfrm>
            <a:off x="393700" y="1533525"/>
            <a:ext cx="8353425" cy="3447098"/>
          </a:xfrm>
          <a:noFill/>
        </p:spPr>
        <p:txBody>
          <a:bodyPr/>
          <a:lstStyle/>
          <a:p>
            <a:pPr marL="342900" indent="-342900" eaLnBrk="1" hangingPunct="1">
              <a:lnSpc>
                <a:spcPct val="140000"/>
              </a:lnSpc>
              <a:buFont typeface="Arial" pitchFamily="34" charset="0"/>
              <a:buChar char="•"/>
            </a:pPr>
            <a:r>
              <a:rPr lang="en-US" sz="2000" b="0" dirty="0" smtClean="0"/>
              <a:t>Put all components together at once</a:t>
            </a:r>
          </a:p>
          <a:p>
            <a:pPr marL="342900" indent="-342900" eaLnBrk="1" hangingPunct="1">
              <a:lnSpc>
                <a:spcPct val="140000"/>
              </a:lnSpc>
              <a:buFont typeface="Arial" pitchFamily="34" charset="0"/>
              <a:buChar char="•"/>
            </a:pPr>
            <a:r>
              <a:rPr lang="en-US" sz="2000" b="0" dirty="0" smtClean="0"/>
              <a:t>Assume that since all components have already been tested at the unit level and they have no defects,  they can now be put together at once</a:t>
            </a:r>
          </a:p>
          <a:p>
            <a:pPr marL="342900" indent="-342900" eaLnBrk="1" hangingPunct="1">
              <a:lnSpc>
                <a:spcPct val="140000"/>
              </a:lnSpc>
              <a:buFont typeface="Arial" pitchFamily="34" charset="0"/>
              <a:buChar char="•"/>
            </a:pPr>
            <a:r>
              <a:rPr lang="en-US" sz="2000" b="0" dirty="0" smtClean="0"/>
              <a:t>Can save time, but if there is a defect then there is a risk of late defect discovery</a:t>
            </a:r>
          </a:p>
          <a:p>
            <a:pPr marL="342900" indent="-342900" eaLnBrk="1" hangingPunct="1">
              <a:lnSpc>
                <a:spcPct val="140000"/>
              </a:lnSpc>
              <a:buFont typeface="Arial" pitchFamily="34" charset="0"/>
              <a:buChar char="•"/>
            </a:pPr>
            <a:r>
              <a:rPr lang="en-US" sz="2000" b="0" dirty="0" smtClean="0"/>
              <a:t>Ultimately</a:t>
            </a:r>
            <a:r>
              <a:rPr lang="en-US" sz="2000" b="0" dirty="0" smtClean="0"/>
              <a:t>, one spends more time !!!</a:t>
            </a:r>
          </a:p>
          <a:p>
            <a:pPr eaLnBrk="1" hangingPunct="1"/>
            <a:endParaRPr lang="en-US" sz="2400" b="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Incremental integration</a:t>
            </a:r>
          </a:p>
        </p:txBody>
      </p:sp>
      <p:sp>
        <p:nvSpPr>
          <p:cNvPr id="30723" name="Rectangle 3"/>
          <p:cNvSpPr>
            <a:spLocks noGrp="1" noChangeArrowheads="1"/>
          </p:cNvSpPr>
          <p:nvPr>
            <p:ph idx="1"/>
          </p:nvPr>
        </p:nvSpPr>
        <p:spPr>
          <a:xfrm>
            <a:off x="393700" y="1533525"/>
            <a:ext cx="8353425" cy="4727769"/>
          </a:xfrm>
        </p:spPr>
        <p:txBody>
          <a:bodyPr/>
          <a:lstStyle/>
          <a:p>
            <a:pPr marL="342900" indent="-342900" eaLnBrk="1" hangingPunct="1">
              <a:lnSpc>
                <a:spcPct val="130000"/>
              </a:lnSpc>
              <a:buFont typeface="Arial" pitchFamily="34" charset="0"/>
              <a:buChar char="•"/>
            </a:pPr>
            <a:r>
              <a:rPr lang="en-US" sz="2200" b="0" dirty="0" smtClean="0"/>
              <a:t>Small number of components are combined together</a:t>
            </a:r>
          </a:p>
          <a:p>
            <a:pPr marL="342900" indent="-342900" eaLnBrk="1" hangingPunct="1">
              <a:lnSpc>
                <a:spcPct val="130000"/>
              </a:lnSpc>
              <a:buFont typeface="Arial" pitchFamily="34" charset="0"/>
              <a:buChar char="•"/>
            </a:pPr>
            <a:r>
              <a:rPr lang="en-US" sz="2200" b="0" dirty="0" smtClean="0"/>
              <a:t>Components are added one by one</a:t>
            </a:r>
          </a:p>
          <a:p>
            <a:pPr marL="342900" indent="-342900" eaLnBrk="1" hangingPunct="1">
              <a:lnSpc>
                <a:spcPct val="130000"/>
              </a:lnSpc>
              <a:buFont typeface="Arial" pitchFamily="34" charset="0"/>
              <a:buChar char="•"/>
            </a:pPr>
            <a:r>
              <a:rPr lang="en-US" sz="2200" b="0" dirty="0" smtClean="0"/>
              <a:t>Easier to locate, fix defects and recover by reverting to the last known good baseline</a:t>
            </a:r>
          </a:p>
          <a:p>
            <a:pPr marL="342900" indent="-342900" eaLnBrk="1" hangingPunct="1">
              <a:lnSpc>
                <a:spcPct val="130000"/>
              </a:lnSpc>
              <a:buFont typeface="Arial" pitchFamily="34" charset="0"/>
              <a:buChar char="•"/>
            </a:pPr>
            <a:r>
              <a:rPr lang="en-US" sz="2200" b="0" dirty="0" smtClean="0"/>
              <a:t>3 incremental integration strategies to determine the order to combine the components :</a:t>
            </a:r>
          </a:p>
          <a:p>
            <a:pPr lvl="1" eaLnBrk="1" hangingPunct="1">
              <a:lnSpc>
                <a:spcPct val="130000"/>
              </a:lnSpc>
            </a:pPr>
            <a:r>
              <a:rPr lang="en-US" sz="2200" dirty="0" smtClean="0"/>
              <a:t>Top down,</a:t>
            </a:r>
          </a:p>
          <a:p>
            <a:pPr lvl="1" eaLnBrk="1" hangingPunct="1">
              <a:lnSpc>
                <a:spcPct val="130000"/>
              </a:lnSpc>
            </a:pPr>
            <a:r>
              <a:rPr lang="en-US" sz="2200" dirty="0" smtClean="0"/>
              <a:t> Bottom-up </a:t>
            </a:r>
          </a:p>
          <a:p>
            <a:pPr lvl="1" eaLnBrk="1" hangingPunct="1">
              <a:lnSpc>
                <a:spcPct val="130000"/>
              </a:lnSpc>
            </a:pPr>
            <a:r>
              <a:rPr lang="en-US" sz="2200" dirty="0" smtClean="0"/>
              <a:t>Functional </a:t>
            </a:r>
            <a:r>
              <a:rPr lang="en-US" sz="2200" dirty="0" err="1" smtClean="0"/>
              <a:t>incrementation</a:t>
            </a:r>
            <a:endParaRPr lang="en-US" sz="2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Top-down integration</a:t>
            </a:r>
          </a:p>
        </p:txBody>
      </p:sp>
      <p:sp>
        <p:nvSpPr>
          <p:cNvPr id="31747" name="Rectangle 3"/>
          <p:cNvSpPr>
            <a:spLocks noGrp="1" noChangeArrowheads="1"/>
          </p:cNvSpPr>
          <p:nvPr>
            <p:ph idx="1"/>
          </p:nvPr>
        </p:nvSpPr>
        <p:spPr>
          <a:xfrm>
            <a:off x="393700" y="1533525"/>
            <a:ext cx="8353425" cy="4538935"/>
          </a:xfrm>
        </p:spPr>
        <p:txBody>
          <a:bodyPr/>
          <a:lstStyle/>
          <a:p>
            <a:pPr marL="342900" indent="-342900" eaLnBrk="1" hangingPunct="1">
              <a:lnSpc>
                <a:spcPct val="120000"/>
              </a:lnSpc>
              <a:buFont typeface="Arial" pitchFamily="34" charset="0"/>
              <a:buChar char="•"/>
            </a:pPr>
            <a:r>
              <a:rPr lang="en-US" sz="2400" b="0" dirty="0" smtClean="0"/>
              <a:t>Combine components starting with the highest level in the hierarchy</a:t>
            </a:r>
          </a:p>
          <a:p>
            <a:pPr marL="342900" indent="-342900" eaLnBrk="1" hangingPunct="1">
              <a:lnSpc>
                <a:spcPct val="120000"/>
              </a:lnSpc>
              <a:buFont typeface="Arial" pitchFamily="34" charset="0"/>
              <a:buChar char="•"/>
            </a:pPr>
            <a:r>
              <a:rPr lang="en-US" sz="2400" b="0" dirty="0" smtClean="0"/>
              <a:t>All components at a level integrated and tested before moving to the next level</a:t>
            </a:r>
          </a:p>
          <a:p>
            <a:pPr marL="342900" indent="-342900" eaLnBrk="1" hangingPunct="1">
              <a:lnSpc>
                <a:spcPct val="120000"/>
              </a:lnSpc>
              <a:buFont typeface="Arial" pitchFamily="34" charset="0"/>
              <a:buChar char="•"/>
            </a:pPr>
            <a:r>
              <a:rPr lang="en-US" sz="2400" b="0" dirty="0" smtClean="0"/>
              <a:t>Since all components that will be called are not available, use stubs</a:t>
            </a:r>
          </a:p>
          <a:p>
            <a:pPr marL="342900" indent="-342900" eaLnBrk="1" hangingPunct="1">
              <a:lnSpc>
                <a:spcPct val="120000"/>
              </a:lnSpc>
              <a:buFont typeface="Arial" pitchFamily="34" charset="0"/>
              <a:buChar char="•"/>
            </a:pPr>
            <a:r>
              <a:rPr lang="en-US" sz="2400" b="0" i="1" dirty="0" smtClean="0"/>
              <a:t>What is a stub?</a:t>
            </a:r>
          </a:p>
          <a:p>
            <a:pPr lvl="1" eaLnBrk="1" hangingPunct="1">
              <a:lnSpc>
                <a:spcPct val="120000"/>
              </a:lnSpc>
            </a:pPr>
            <a:r>
              <a:rPr lang="en-US" sz="2400" dirty="0" smtClean="0"/>
              <a:t>Stub is a temporary program used for integration level testing when the called program is not ready for testing</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Testing throughout the SDLC</a:t>
            </a:r>
          </a:p>
        </p:txBody>
      </p:sp>
      <p:sp>
        <p:nvSpPr>
          <p:cNvPr id="6147" name="Rectangle 3"/>
          <p:cNvSpPr>
            <a:spLocks noGrp="1" noChangeArrowheads="1"/>
          </p:cNvSpPr>
          <p:nvPr>
            <p:ph idx="1"/>
          </p:nvPr>
        </p:nvSpPr>
        <p:spPr>
          <a:xfrm>
            <a:off x="393700" y="1533525"/>
            <a:ext cx="8353425" cy="5527667"/>
          </a:xfrm>
          <a:noFill/>
        </p:spPr>
        <p:txBody>
          <a:bodyPr/>
          <a:lstStyle/>
          <a:p>
            <a:pPr marL="57150" indent="-57150" algn="ctr" eaLnBrk="1" hangingPunct="1">
              <a:buFont typeface="Wingdings" pitchFamily="2" charset="2"/>
              <a:buNone/>
              <a:tabLst>
                <a:tab pos="342900" algn="l"/>
              </a:tabLst>
            </a:pPr>
            <a:r>
              <a:rPr lang="en-US" sz="2800" b="1" dirty="0" smtClean="0"/>
              <a:t>Session coverage</a:t>
            </a:r>
          </a:p>
          <a:p>
            <a:pPr marL="342900" indent="-342900" eaLnBrk="1" hangingPunct="1">
              <a:lnSpc>
                <a:spcPct val="180000"/>
              </a:lnSpc>
              <a:buSzPct val="75000"/>
              <a:buFont typeface="Arial" pitchFamily="34" charset="0"/>
              <a:buChar char="•"/>
              <a:tabLst>
                <a:tab pos="342900" algn="l"/>
              </a:tabLst>
            </a:pPr>
            <a:r>
              <a:rPr lang="en-US" sz="2400" b="1" dirty="0" smtClean="0"/>
              <a:t>  Software development models (K2)</a:t>
            </a:r>
          </a:p>
          <a:p>
            <a:pPr marL="342900" indent="-342900" eaLnBrk="1" hangingPunct="1">
              <a:lnSpc>
                <a:spcPct val="180000"/>
              </a:lnSpc>
              <a:buSzPct val="75000"/>
              <a:buFont typeface="Arial" pitchFamily="34" charset="0"/>
              <a:buChar char="•"/>
              <a:tabLst>
                <a:tab pos="342900" algn="l"/>
              </a:tabLst>
            </a:pPr>
            <a:r>
              <a:rPr lang="en-US" sz="2400" b="0" dirty="0" smtClean="0"/>
              <a:t> Test levels (K2)</a:t>
            </a:r>
          </a:p>
          <a:p>
            <a:pPr marL="342900" indent="-342900" eaLnBrk="1" hangingPunct="1">
              <a:lnSpc>
                <a:spcPct val="180000"/>
              </a:lnSpc>
              <a:buSzPct val="75000"/>
              <a:buFont typeface="Arial" pitchFamily="34" charset="0"/>
              <a:buChar char="•"/>
              <a:tabLst>
                <a:tab pos="342900" algn="l"/>
              </a:tabLst>
            </a:pPr>
            <a:r>
              <a:rPr lang="en-US" sz="2400" b="0" dirty="0" smtClean="0"/>
              <a:t> Test types: the targets of testing (K2)</a:t>
            </a:r>
          </a:p>
          <a:p>
            <a:pPr marL="342900" indent="-342900" eaLnBrk="1" hangingPunct="1">
              <a:lnSpc>
                <a:spcPct val="180000"/>
              </a:lnSpc>
              <a:buSzPct val="75000"/>
              <a:buFont typeface="Arial" pitchFamily="34" charset="0"/>
              <a:buChar char="•"/>
              <a:tabLst>
                <a:tab pos="342900" algn="l"/>
              </a:tabLst>
            </a:pPr>
            <a:r>
              <a:rPr lang="en-US" sz="2400" b="0" dirty="0" smtClean="0"/>
              <a:t>  Maintenance testing (K2)</a:t>
            </a:r>
          </a:p>
          <a:p>
            <a:pPr marL="57150" indent="-57150" eaLnBrk="1" hangingPunct="1">
              <a:buSzPct val="75000"/>
              <a:buFont typeface="Wingdings" pitchFamily="2" charset="2"/>
              <a:buNone/>
              <a:tabLst>
                <a:tab pos="342900" algn="l"/>
              </a:tabLst>
            </a:pPr>
            <a:endParaRPr lang="en-US" sz="2800" dirty="0" smtClean="0"/>
          </a:p>
          <a:p>
            <a:pPr marL="57150" indent="-57150" eaLnBrk="1" hangingPunct="1">
              <a:buSzPct val="75000"/>
              <a:tabLst>
                <a:tab pos="342900" algn="l"/>
              </a:tabLst>
            </a:pPr>
            <a:endParaRPr lang="en-US" sz="2800" dirty="0" smtClean="0"/>
          </a:p>
          <a:p>
            <a:pPr marL="514350" lvl="1" indent="-342900" eaLnBrk="1" hangingPunct="1">
              <a:tabLst>
                <a:tab pos="342900" algn="l"/>
              </a:tabLst>
            </a:pPr>
            <a:endParaRPr lang="en-US" sz="32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      Top down approach</a:t>
            </a:r>
          </a:p>
        </p:txBody>
      </p:sp>
      <p:sp>
        <p:nvSpPr>
          <p:cNvPr id="32771" name="Rectangle 3"/>
          <p:cNvSpPr>
            <a:spLocks noGrp="1" noChangeArrowheads="1"/>
          </p:cNvSpPr>
          <p:nvPr>
            <p:ph idx="1"/>
          </p:nvPr>
        </p:nvSpPr>
        <p:spPr/>
        <p:txBody>
          <a:bodyPr/>
          <a:lstStyle/>
          <a:p>
            <a:pPr eaLnBrk="1" hangingPunct="1">
              <a:buFont typeface="Wingdings" pitchFamily="2" charset="2"/>
              <a:buNone/>
            </a:pPr>
            <a:r>
              <a:rPr lang="en-US" smtClean="0"/>
              <a:t>     I			II			III</a:t>
            </a:r>
          </a:p>
        </p:txBody>
      </p:sp>
      <p:sp>
        <p:nvSpPr>
          <p:cNvPr id="32772" name="Text Box 11"/>
          <p:cNvSpPr txBox="1">
            <a:spLocks noChangeArrowheads="1"/>
          </p:cNvSpPr>
          <p:nvPr/>
        </p:nvSpPr>
        <p:spPr bwMode="auto">
          <a:xfrm>
            <a:off x="2743200" y="5334000"/>
            <a:ext cx="2133600" cy="457200"/>
          </a:xfrm>
          <a:prstGeom prst="rect">
            <a:avLst/>
          </a:prstGeom>
          <a:noFill/>
          <a:ln w="9525">
            <a:noFill/>
            <a:miter lim="800000"/>
            <a:headEnd/>
            <a:tailEnd/>
          </a:ln>
        </p:spPr>
        <p:txBody>
          <a:bodyPr>
            <a:spAutoFit/>
          </a:bodyPr>
          <a:lstStyle/>
          <a:p>
            <a:pPr>
              <a:spcBef>
                <a:spcPct val="50000"/>
              </a:spcBef>
            </a:pPr>
            <a:endParaRPr lang="en-US"/>
          </a:p>
        </p:txBody>
      </p:sp>
      <p:sp>
        <p:nvSpPr>
          <p:cNvPr id="32773" name="Text Box 12"/>
          <p:cNvSpPr txBox="1">
            <a:spLocks noChangeArrowheads="1"/>
          </p:cNvSpPr>
          <p:nvPr/>
        </p:nvSpPr>
        <p:spPr bwMode="auto">
          <a:xfrm>
            <a:off x="2743200" y="5105400"/>
            <a:ext cx="2133600" cy="457200"/>
          </a:xfrm>
          <a:prstGeom prst="rect">
            <a:avLst/>
          </a:prstGeom>
          <a:noFill/>
          <a:ln w="9525">
            <a:noFill/>
            <a:miter lim="800000"/>
            <a:headEnd/>
            <a:tailEnd/>
          </a:ln>
        </p:spPr>
        <p:txBody>
          <a:bodyPr>
            <a:spAutoFit/>
          </a:bodyPr>
          <a:lstStyle/>
          <a:p>
            <a:pPr>
              <a:spcBef>
                <a:spcPct val="50000"/>
              </a:spcBef>
            </a:pPr>
            <a:endParaRPr lang="en-US"/>
          </a:p>
        </p:txBody>
      </p:sp>
      <p:sp>
        <p:nvSpPr>
          <p:cNvPr id="32774" name="Rectangle 16"/>
          <p:cNvSpPr>
            <a:spLocks noChangeArrowheads="1"/>
          </p:cNvSpPr>
          <p:nvPr/>
        </p:nvSpPr>
        <p:spPr bwMode="auto">
          <a:xfrm>
            <a:off x="5486400" y="5105400"/>
            <a:ext cx="2590800" cy="915988"/>
          </a:xfrm>
          <a:prstGeom prst="rect">
            <a:avLst/>
          </a:prstGeom>
          <a:solidFill>
            <a:schemeClr val="bg1"/>
          </a:solidFill>
          <a:ln w="9525">
            <a:solidFill>
              <a:schemeClr val="tx1"/>
            </a:solidFill>
            <a:miter lim="800000"/>
            <a:headEnd/>
            <a:tailEnd/>
          </a:ln>
        </p:spPr>
        <p:txBody>
          <a:bodyPr wrap="none" anchor="ctr"/>
          <a:lstStyle/>
          <a:p>
            <a:pPr algn="ctr"/>
            <a:r>
              <a:rPr lang="en-US" sz="1800"/>
              <a:t>Stub program B to </a:t>
            </a:r>
          </a:p>
          <a:p>
            <a:pPr algn="ctr"/>
            <a:r>
              <a:rPr lang="en-US" sz="1800"/>
              <a:t>accept I/P parameters</a:t>
            </a:r>
          </a:p>
        </p:txBody>
      </p:sp>
      <p:grpSp>
        <p:nvGrpSpPr>
          <p:cNvPr id="2" name="Group 19"/>
          <p:cNvGrpSpPr>
            <a:grpSpLocks/>
          </p:cNvGrpSpPr>
          <p:nvPr/>
        </p:nvGrpSpPr>
        <p:grpSpPr bwMode="auto">
          <a:xfrm>
            <a:off x="533400" y="2057400"/>
            <a:ext cx="6991350" cy="3963988"/>
            <a:chOff x="336" y="1296"/>
            <a:chExt cx="4404" cy="2497"/>
          </a:xfrm>
          <a:solidFill>
            <a:schemeClr val="bg1"/>
          </a:solidFill>
        </p:grpSpPr>
        <p:sp>
          <p:nvSpPr>
            <p:cNvPr id="32776" name="Rectangle 4"/>
            <p:cNvSpPr>
              <a:spLocks noChangeArrowheads="1"/>
            </p:cNvSpPr>
            <p:nvPr/>
          </p:nvSpPr>
          <p:spPr bwMode="auto">
            <a:xfrm>
              <a:off x="336" y="1296"/>
              <a:ext cx="1092" cy="288"/>
            </a:xfrm>
            <a:prstGeom prst="rect">
              <a:avLst/>
            </a:prstGeom>
            <a:grpFill/>
            <a:ln w="9525">
              <a:solidFill>
                <a:schemeClr val="tx1"/>
              </a:solidFill>
              <a:miter lim="800000"/>
              <a:headEnd/>
              <a:tailEnd/>
            </a:ln>
          </p:spPr>
          <p:txBody>
            <a:bodyPr wrap="none" anchor="ctr"/>
            <a:lstStyle/>
            <a:p>
              <a:pPr algn="ctr"/>
              <a:r>
                <a:rPr lang="en-US"/>
                <a:t>Program A</a:t>
              </a:r>
            </a:p>
          </p:txBody>
        </p:sp>
        <p:sp>
          <p:nvSpPr>
            <p:cNvPr id="32777" name="Line 5"/>
            <p:cNvSpPr>
              <a:spLocks noChangeShapeType="1"/>
            </p:cNvSpPr>
            <p:nvPr/>
          </p:nvSpPr>
          <p:spPr bwMode="auto">
            <a:xfrm>
              <a:off x="900" y="1584"/>
              <a:ext cx="0" cy="1632"/>
            </a:xfrm>
            <a:prstGeom prst="line">
              <a:avLst/>
            </a:prstGeom>
            <a:grpFill/>
            <a:ln w="9525">
              <a:solidFill>
                <a:schemeClr val="tx1"/>
              </a:solidFill>
              <a:miter lim="800000"/>
              <a:headEnd/>
              <a:tailEnd type="triangle" w="med" len="med"/>
            </a:ln>
          </p:spPr>
          <p:txBody>
            <a:bodyPr wrap="none"/>
            <a:lstStyle/>
            <a:p>
              <a:endParaRPr lang="en-US"/>
            </a:p>
          </p:txBody>
        </p:sp>
        <p:sp>
          <p:nvSpPr>
            <p:cNvPr id="32778" name="Rectangle 6"/>
            <p:cNvSpPr>
              <a:spLocks noChangeArrowheads="1"/>
            </p:cNvSpPr>
            <p:nvPr/>
          </p:nvSpPr>
          <p:spPr bwMode="auto">
            <a:xfrm>
              <a:off x="336" y="3216"/>
              <a:ext cx="1092" cy="288"/>
            </a:xfrm>
            <a:prstGeom prst="rect">
              <a:avLst/>
            </a:prstGeom>
            <a:grpFill/>
            <a:ln w="9525">
              <a:solidFill>
                <a:schemeClr val="tx1"/>
              </a:solidFill>
              <a:miter lim="800000"/>
              <a:headEnd/>
              <a:tailEnd/>
            </a:ln>
          </p:spPr>
          <p:txBody>
            <a:bodyPr wrap="none" anchor="ctr"/>
            <a:lstStyle/>
            <a:p>
              <a:pPr algn="ctr"/>
              <a:r>
                <a:rPr lang="en-US" dirty="0"/>
                <a:t>Program B</a:t>
              </a:r>
            </a:p>
          </p:txBody>
        </p:sp>
        <p:sp>
          <p:nvSpPr>
            <p:cNvPr id="32779" name="Text Box 7"/>
            <p:cNvSpPr txBox="1">
              <a:spLocks noChangeArrowheads="1"/>
            </p:cNvSpPr>
            <p:nvPr/>
          </p:nvSpPr>
          <p:spPr bwMode="auto">
            <a:xfrm>
              <a:off x="960" y="2181"/>
              <a:ext cx="468" cy="233"/>
            </a:xfrm>
            <a:prstGeom prst="rect">
              <a:avLst/>
            </a:prstGeom>
            <a:grpFill/>
            <a:ln w="9525">
              <a:noFill/>
              <a:miter lim="800000"/>
              <a:headEnd/>
              <a:tailEnd/>
            </a:ln>
          </p:spPr>
          <p:txBody>
            <a:bodyPr wrap="square">
              <a:spAutoFit/>
            </a:bodyPr>
            <a:lstStyle/>
            <a:p>
              <a:r>
                <a:rPr lang="en-US" dirty="0"/>
                <a:t>calls</a:t>
              </a:r>
            </a:p>
          </p:txBody>
        </p:sp>
        <p:sp>
          <p:nvSpPr>
            <p:cNvPr id="32780" name="Rectangle 8"/>
            <p:cNvSpPr>
              <a:spLocks noChangeArrowheads="1"/>
            </p:cNvSpPr>
            <p:nvPr/>
          </p:nvSpPr>
          <p:spPr bwMode="auto">
            <a:xfrm>
              <a:off x="1728" y="1296"/>
              <a:ext cx="1092" cy="288"/>
            </a:xfrm>
            <a:prstGeom prst="rect">
              <a:avLst/>
            </a:prstGeom>
            <a:grpFill/>
            <a:ln w="9525">
              <a:solidFill>
                <a:schemeClr val="tx1"/>
              </a:solidFill>
              <a:miter lim="800000"/>
              <a:headEnd/>
              <a:tailEnd/>
            </a:ln>
          </p:spPr>
          <p:txBody>
            <a:bodyPr wrap="none" anchor="ctr"/>
            <a:lstStyle/>
            <a:p>
              <a:pPr algn="ctr"/>
              <a:r>
                <a:rPr lang="en-US"/>
                <a:t>Program A</a:t>
              </a:r>
            </a:p>
          </p:txBody>
        </p:sp>
        <p:sp>
          <p:nvSpPr>
            <p:cNvPr id="32781" name="Line 10"/>
            <p:cNvSpPr>
              <a:spLocks noChangeShapeType="1"/>
            </p:cNvSpPr>
            <p:nvPr/>
          </p:nvSpPr>
          <p:spPr bwMode="auto">
            <a:xfrm>
              <a:off x="2208" y="1584"/>
              <a:ext cx="0" cy="1632"/>
            </a:xfrm>
            <a:prstGeom prst="line">
              <a:avLst/>
            </a:prstGeom>
            <a:grpFill/>
            <a:ln w="9525">
              <a:solidFill>
                <a:schemeClr val="tx1"/>
              </a:solidFill>
              <a:miter lim="800000"/>
              <a:headEnd/>
              <a:tailEnd type="triangle" w="med" len="med"/>
            </a:ln>
          </p:spPr>
          <p:txBody>
            <a:bodyPr wrap="none"/>
            <a:lstStyle/>
            <a:p>
              <a:endParaRPr lang="en-US"/>
            </a:p>
          </p:txBody>
        </p:sp>
        <p:sp>
          <p:nvSpPr>
            <p:cNvPr id="32782" name="Text Box 13"/>
            <p:cNvSpPr txBox="1">
              <a:spLocks noChangeArrowheads="1"/>
            </p:cNvSpPr>
            <p:nvPr/>
          </p:nvSpPr>
          <p:spPr bwMode="auto">
            <a:xfrm>
              <a:off x="1584" y="3216"/>
              <a:ext cx="1488" cy="577"/>
            </a:xfrm>
            <a:prstGeom prst="rect">
              <a:avLst/>
            </a:prstGeom>
            <a:grpFill/>
            <a:ln w="9525">
              <a:noFill/>
              <a:miter lim="800000"/>
              <a:headEnd/>
              <a:tailEnd/>
            </a:ln>
          </p:spPr>
          <p:txBody>
            <a:bodyPr>
              <a:spAutoFit/>
            </a:bodyPr>
            <a:lstStyle/>
            <a:p>
              <a:pPr algn="ctr">
                <a:spcBef>
                  <a:spcPct val="50000"/>
                </a:spcBef>
              </a:pPr>
              <a:r>
                <a:rPr lang="en-US" sz="1800"/>
                <a:t>Not ready to be included in integration testing</a:t>
              </a:r>
            </a:p>
          </p:txBody>
        </p:sp>
        <p:sp>
          <p:nvSpPr>
            <p:cNvPr id="32783" name="Rectangle 14"/>
            <p:cNvSpPr>
              <a:spLocks noChangeArrowheads="1"/>
            </p:cNvSpPr>
            <p:nvPr/>
          </p:nvSpPr>
          <p:spPr bwMode="auto">
            <a:xfrm>
              <a:off x="3648" y="1296"/>
              <a:ext cx="1092" cy="288"/>
            </a:xfrm>
            <a:prstGeom prst="rect">
              <a:avLst/>
            </a:prstGeom>
            <a:grpFill/>
            <a:ln w="9525">
              <a:solidFill>
                <a:schemeClr val="tx1"/>
              </a:solidFill>
              <a:miter lim="800000"/>
              <a:headEnd/>
              <a:tailEnd/>
            </a:ln>
          </p:spPr>
          <p:txBody>
            <a:bodyPr wrap="none" anchor="ctr"/>
            <a:lstStyle/>
            <a:p>
              <a:pPr algn="ctr"/>
              <a:r>
                <a:rPr lang="en-US"/>
                <a:t>Program A</a:t>
              </a:r>
            </a:p>
          </p:txBody>
        </p:sp>
        <p:sp>
          <p:nvSpPr>
            <p:cNvPr id="32784" name="Line 15"/>
            <p:cNvSpPr>
              <a:spLocks noChangeShapeType="1"/>
            </p:cNvSpPr>
            <p:nvPr/>
          </p:nvSpPr>
          <p:spPr bwMode="auto">
            <a:xfrm>
              <a:off x="4128" y="1584"/>
              <a:ext cx="0" cy="1632"/>
            </a:xfrm>
            <a:prstGeom prst="line">
              <a:avLst/>
            </a:prstGeom>
            <a:grpFill/>
            <a:ln w="9525">
              <a:solidFill>
                <a:schemeClr val="tx1"/>
              </a:solidFill>
              <a:miter lim="800000"/>
              <a:headEnd/>
              <a:tailEnd type="triangle" w="med" len="med"/>
            </a:ln>
          </p:spPr>
          <p:txBody>
            <a:bodyPr wrap="none"/>
            <a:lstStyle/>
            <a:p>
              <a:endParaRPr lang="en-US"/>
            </a:p>
          </p:txBody>
        </p:sp>
        <p:sp>
          <p:nvSpPr>
            <p:cNvPr id="32785" name="Text Box 17"/>
            <p:cNvSpPr txBox="1">
              <a:spLocks noChangeArrowheads="1"/>
            </p:cNvSpPr>
            <p:nvPr/>
          </p:nvSpPr>
          <p:spPr bwMode="auto">
            <a:xfrm>
              <a:off x="4194" y="2181"/>
              <a:ext cx="462" cy="233"/>
            </a:xfrm>
            <a:prstGeom prst="rect">
              <a:avLst/>
            </a:prstGeom>
            <a:grpFill/>
            <a:ln w="9525">
              <a:noFill/>
              <a:miter lim="800000"/>
              <a:headEnd/>
              <a:tailEnd/>
            </a:ln>
          </p:spPr>
          <p:txBody>
            <a:bodyPr wrap="square">
              <a:spAutoFit/>
            </a:bodyPr>
            <a:lstStyle/>
            <a:p>
              <a:r>
                <a:rPr lang="en-US" dirty="0"/>
                <a:t>calls</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Bottom-up Integration</a:t>
            </a:r>
          </a:p>
        </p:txBody>
      </p:sp>
      <p:sp>
        <p:nvSpPr>
          <p:cNvPr id="33795" name="Rectangle 3"/>
          <p:cNvSpPr>
            <a:spLocks noGrp="1" noChangeArrowheads="1"/>
          </p:cNvSpPr>
          <p:nvPr>
            <p:ph idx="1"/>
          </p:nvPr>
        </p:nvSpPr>
        <p:spPr>
          <a:xfrm>
            <a:off x="393700" y="1533525"/>
            <a:ext cx="8353425" cy="3043847"/>
          </a:xfrm>
        </p:spPr>
        <p:txBody>
          <a:bodyPr/>
          <a:lstStyle/>
          <a:p>
            <a:pPr eaLnBrk="1" hangingPunct="1">
              <a:lnSpc>
                <a:spcPct val="110000"/>
              </a:lnSpc>
            </a:pPr>
            <a:r>
              <a:rPr lang="en-US" sz="2000" b="0" dirty="0" smtClean="0"/>
              <a:t>Combine components starting with the lowest level in the hierarchy</a:t>
            </a:r>
          </a:p>
          <a:p>
            <a:pPr eaLnBrk="1" hangingPunct="1">
              <a:lnSpc>
                <a:spcPct val="110000"/>
              </a:lnSpc>
            </a:pPr>
            <a:r>
              <a:rPr lang="en-US" sz="2000" b="0" dirty="0" smtClean="0"/>
              <a:t>Since all calling components are not available, use drivers</a:t>
            </a:r>
          </a:p>
          <a:p>
            <a:pPr eaLnBrk="1" hangingPunct="1">
              <a:lnSpc>
                <a:spcPct val="110000"/>
              </a:lnSpc>
            </a:pPr>
            <a:r>
              <a:rPr lang="en-US" sz="2000" b="0" i="1" dirty="0" smtClean="0"/>
              <a:t>Can also use stubs in bottom-up, though very few</a:t>
            </a:r>
          </a:p>
          <a:p>
            <a:pPr eaLnBrk="1" hangingPunct="1">
              <a:lnSpc>
                <a:spcPct val="110000"/>
              </a:lnSpc>
            </a:pPr>
            <a:r>
              <a:rPr lang="en-US" sz="2000" b="0" i="1" dirty="0" smtClean="0"/>
              <a:t>What is a driver?</a:t>
            </a:r>
          </a:p>
          <a:p>
            <a:pPr lvl="1" eaLnBrk="1" hangingPunct="1">
              <a:lnSpc>
                <a:spcPct val="120000"/>
              </a:lnSpc>
            </a:pPr>
            <a:r>
              <a:rPr lang="en-US" sz="2000" dirty="0" smtClean="0"/>
              <a:t>Driver is a temporary program used for integration level testing when the calling program is not ready for testing</a:t>
            </a:r>
          </a:p>
          <a:p>
            <a:pPr lvl="1" eaLnBrk="1" hangingPunct="1">
              <a:lnSpc>
                <a:spcPct val="120000"/>
              </a:lnSpc>
            </a:pPr>
            <a:r>
              <a:rPr lang="en-US" sz="2000" dirty="0" smtClean="0"/>
              <a:t>Also known as a test harness or scaffolding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Bottom up approach</a:t>
            </a:r>
          </a:p>
        </p:txBody>
      </p:sp>
      <p:sp>
        <p:nvSpPr>
          <p:cNvPr id="34824" name="Text Box 22"/>
          <p:cNvSpPr>
            <a:spLocks noGrp="1" noChangeArrowheads="1"/>
          </p:cNvSpPr>
          <p:nvPr>
            <p:ph idx="1"/>
          </p:nvPr>
        </p:nvSpPr>
        <p:spPr>
          <a:solidFill>
            <a:schemeClr val="bg1"/>
          </a:solidFill>
        </p:spPr>
        <p:txBody>
          <a:bodyPr/>
          <a:lstStyle/>
          <a:p>
            <a:pPr eaLnBrk="1" hangingPunct="1">
              <a:spcBef>
                <a:spcPct val="0"/>
              </a:spcBef>
              <a:buClrTx/>
              <a:buSzTx/>
              <a:buFontTx/>
              <a:buNone/>
            </a:pPr>
            <a:r>
              <a:rPr lang="en-US" smtClean="0"/>
              <a:t>		I		    II				III</a:t>
            </a:r>
          </a:p>
        </p:txBody>
      </p:sp>
      <p:grpSp>
        <p:nvGrpSpPr>
          <p:cNvPr id="2" name="Group 26"/>
          <p:cNvGrpSpPr>
            <a:grpSpLocks/>
          </p:cNvGrpSpPr>
          <p:nvPr/>
        </p:nvGrpSpPr>
        <p:grpSpPr bwMode="auto">
          <a:xfrm>
            <a:off x="533400" y="2019300"/>
            <a:ext cx="7705725" cy="3543300"/>
            <a:chOff x="336" y="1272"/>
            <a:chExt cx="4854" cy="2232"/>
          </a:xfrm>
          <a:solidFill>
            <a:schemeClr val="bg1"/>
          </a:solidFill>
        </p:grpSpPr>
        <p:sp>
          <p:nvSpPr>
            <p:cNvPr id="34826" name="Rectangle 5"/>
            <p:cNvSpPr>
              <a:spLocks noChangeArrowheads="1"/>
            </p:cNvSpPr>
            <p:nvPr/>
          </p:nvSpPr>
          <p:spPr bwMode="auto">
            <a:xfrm>
              <a:off x="336" y="1296"/>
              <a:ext cx="1092" cy="288"/>
            </a:xfrm>
            <a:prstGeom prst="rect">
              <a:avLst/>
            </a:prstGeom>
            <a:grpFill/>
            <a:ln w="9525">
              <a:solidFill>
                <a:schemeClr val="tx1"/>
              </a:solidFill>
              <a:miter lim="800000"/>
              <a:headEnd/>
              <a:tailEnd/>
            </a:ln>
          </p:spPr>
          <p:txBody>
            <a:bodyPr wrap="none" anchor="ctr"/>
            <a:lstStyle/>
            <a:p>
              <a:pPr algn="ctr"/>
              <a:r>
                <a:rPr lang="en-US"/>
                <a:t>Program A</a:t>
              </a:r>
            </a:p>
          </p:txBody>
        </p:sp>
        <p:sp>
          <p:nvSpPr>
            <p:cNvPr id="34827" name="Rectangle 7"/>
            <p:cNvSpPr>
              <a:spLocks noChangeArrowheads="1"/>
            </p:cNvSpPr>
            <p:nvPr/>
          </p:nvSpPr>
          <p:spPr bwMode="auto">
            <a:xfrm>
              <a:off x="336" y="3216"/>
              <a:ext cx="1092" cy="288"/>
            </a:xfrm>
            <a:prstGeom prst="rect">
              <a:avLst/>
            </a:prstGeom>
            <a:grpFill/>
            <a:ln w="9525">
              <a:solidFill>
                <a:schemeClr val="tx1"/>
              </a:solidFill>
              <a:miter lim="800000"/>
              <a:headEnd/>
              <a:tailEnd/>
            </a:ln>
          </p:spPr>
          <p:txBody>
            <a:bodyPr wrap="none" anchor="ctr"/>
            <a:lstStyle/>
            <a:p>
              <a:pPr algn="ctr"/>
              <a:r>
                <a:rPr lang="en-US"/>
                <a:t>Program B</a:t>
              </a:r>
            </a:p>
          </p:txBody>
        </p:sp>
        <p:sp>
          <p:nvSpPr>
            <p:cNvPr id="34828" name="Rectangle 9"/>
            <p:cNvSpPr>
              <a:spLocks noChangeArrowheads="1"/>
            </p:cNvSpPr>
            <p:nvPr/>
          </p:nvSpPr>
          <p:spPr bwMode="auto">
            <a:xfrm>
              <a:off x="2100" y="3216"/>
              <a:ext cx="1092" cy="288"/>
            </a:xfrm>
            <a:prstGeom prst="rect">
              <a:avLst/>
            </a:prstGeom>
            <a:grpFill/>
            <a:ln w="9525">
              <a:solidFill>
                <a:schemeClr val="tx1"/>
              </a:solidFill>
              <a:miter lim="800000"/>
              <a:headEnd/>
              <a:tailEnd/>
            </a:ln>
          </p:spPr>
          <p:txBody>
            <a:bodyPr wrap="none" anchor="ctr"/>
            <a:lstStyle/>
            <a:p>
              <a:pPr algn="ctr"/>
              <a:r>
                <a:rPr lang="en-US" dirty="0"/>
                <a:t>Program B</a:t>
              </a:r>
            </a:p>
          </p:txBody>
        </p:sp>
        <p:sp>
          <p:nvSpPr>
            <p:cNvPr id="34829" name="Text Box 11"/>
            <p:cNvSpPr txBox="1">
              <a:spLocks noChangeArrowheads="1"/>
            </p:cNvSpPr>
            <p:nvPr/>
          </p:nvSpPr>
          <p:spPr bwMode="auto">
            <a:xfrm>
              <a:off x="1704" y="1272"/>
              <a:ext cx="1488" cy="577"/>
            </a:xfrm>
            <a:prstGeom prst="rect">
              <a:avLst/>
            </a:prstGeom>
            <a:grpFill/>
            <a:ln w="9525">
              <a:noFill/>
              <a:miter lim="800000"/>
              <a:headEnd/>
              <a:tailEnd/>
            </a:ln>
          </p:spPr>
          <p:txBody>
            <a:bodyPr>
              <a:spAutoFit/>
            </a:bodyPr>
            <a:lstStyle/>
            <a:p>
              <a:pPr algn="ctr">
                <a:spcBef>
                  <a:spcPct val="50000"/>
                </a:spcBef>
              </a:pPr>
              <a:r>
                <a:rPr lang="en-US" sz="1800" dirty="0"/>
                <a:t>Not ready to be included in integration testing</a:t>
              </a:r>
            </a:p>
          </p:txBody>
        </p:sp>
        <p:sp>
          <p:nvSpPr>
            <p:cNvPr id="34830" name="Rectangle 12"/>
            <p:cNvSpPr>
              <a:spLocks noChangeArrowheads="1"/>
            </p:cNvSpPr>
            <p:nvPr/>
          </p:nvSpPr>
          <p:spPr bwMode="auto">
            <a:xfrm>
              <a:off x="3666" y="1272"/>
              <a:ext cx="1524" cy="624"/>
            </a:xfrm>
            <a:prstGeom prst="rect">
              <a:avLst/>
            </a:prstGeom>
            <a:grpFill/>
            <a:ln w="9525">
              <a:solidFill>
                <a:schemeClr val="tx1"/>
              </a:solidFill>
              <a:miter lim="800000"/>
              <a:headEnd/>
              <a:tailEnd/>
            </a:ln>
          </p:spPr>
          <p:txBody>
            <a:bodyPr wrap="none" anchor="ctr"/>
            <a:lstStyle/>
            <a:p>
              <a:pPr algn="ctr"/>
              <a:r>
                <a:rPr lang="en-US" sz="1800"/>
                <a:t>Driver program A </a:t>
              </a:r>
            </a:p>
            <a:p>
              <a:pPr algn="ctr"/>
              <a:r>
                <a:rPr lang="en-US" sz="1800"/>
                <a:t>to pass</a:t>
              </a:r>
            </a:p>
            <a:p>
              <a:pPr algn="ctr"/>
              <a:r>
                <a:rPr lang="en-US" sz="1800"/>
                <a:t> I/P parameters to B</a:t>
              </a:r>
            </a:p>
          </p:txBody>
        </p:sp>
        <p:sp>
          <p:nvSpPr>
            <p:cNvPr id="34831" name="Text Box 14"/>
            <p:cNvSpPr txBox="1">
              <a:spLocks noChangeArrowheads="1"/>
            </p:cNvSpPr>
            <p:nvPr/>
          </p:nvSpPr>
          <p:spPr bwMode="auto">
            <a:xfrm>
              <a:off x="4428" y="2181"/>
              <a:ext cx="762" cy="231"/>
            </a:xfrm>
            <a:prstGeom prst="rect">
              <a:avLst/>
            </a:prstGeom>
            <a:grpFill/>
            <a:ln w="9525">
              <a:noFill/>
              <a:miter lim="800000"/>
              <a:headEnd/>
              <a:tailEnd/>
            </a:ln>
          </p:spPr>
          <p:txBody>
            <a:bodyPr>
              <a:spAutoFit/>
            </a:bodyPr>
            <a:lstStyle/>
            <a:p>
              <a:r>
                <a:rPr lang="en-US" sz="1800" dirty="0"/>
                <a:t>Called by</a:t>
              </a:r>
            </a:p>
          </p:txBody>
        </p:sp>
      </p:grpSp>
      <p:sp>
        <p:nvSpPr>
          <p:cNvPr id="34820" name="Rectangle 17"/>
          <p:cNvSpPr>
            <a:spLocks noChangeArrowheads="1"/>
          </p:cNvSpPr>
          <p:nvPr/>
        </p:nvSpPr>
        <p:spPr bwMode="auto">
          <a:xfrm>
            <a:off x="6267450" y="5067300"/>
            <a:ext cx="2209800" cy="457200"/>
          </a:xfrm>
          <a:prstGeom prst="rect">
            <a:avLst/>
          </a:prstGeom>
          <a:solidFill>
            <a:schemeClr val="bg1"/>
          </a:solidFill>
          <a:ln w="9525">
            <a:solidFill>
              <a:schemeClr val="tx1"/>
            </a:solidFill>
            <a:miter lim="800000"/>
            <a:headEnd/>
            <a:tailEnd/>
          </a:ln>
        </p:spPr>
        <p:txBody>
          <a:bodyPr wrap="none" anchor="ctr"/>
          <a:lstStyle/>
          <a:p>
            <a:pPr algn="ctr"/>
            <a:r>
              <a:rPr lang="en-US" dirty="0"/>
              <a:t>Program B</a:t>
            </a:r>
          </a:p>
        </p:txBody>
      </p:sp>
      <p:sp>
        <p:nvSpPr>
          <p:cNvPr id="34821" name="Line 18"/>
          <p:cNvSpPr>
            <a:spLocks noChangeShapeType="1"/>
          </p:cNvSpPr>
          <p:nvPr/>
        </p:nvSpPr>
        <p:spPr bwMode="auto">
          <a:xfrm flipV="1">
            <a:off x="7029450" y="3009900"/>
            <a:ext cx="0" cy="2057400"/>
          </a:xfrm>
          <a:prstGeom prst="line">
            <a:avLst/>
          </a:prstGeom>
          <a:noFill/>
          <a:ln w="9525">
            <a:solidFill>
              <a:schemeClr val="tx1"/>
            </a:solidFill>
            <a:miter lim="800000"/>
            <a:headEnd/>
            <a:tailEnd type="triangle" w="med" len="med"/>
          </a:ln>
        </p:spPr>
        <p:txBody>
          <a:bodyPr wrap="none"/>
          <a:lstStyle/>
          <a:p>
            <a:endParaRPr lang="en-US"/>
          </a:p>
        </p:txBody>
      </p:sp>
      <p:sp>
        <p:nvSpPr>
          <p:cNvPr id="34822" name="Line 20"/>
          <p:cNvSpPr>
            <a:spLocks noChangeShapeType="1"/>
          </p:cNvSpPr>
          <p:nvPr/>
        </p:nvSpPr>
        <p:spPr bwMode="auto">
          <a:xfrm flipV="1">
            <a:off x="4114800" y="2833688"/>
            <a:ext cx="0" cy="2271712"/>
          </a:xfrm>
          <a:prstGeom prst="line">
            <a:avLst/>
          </a:prstGeom>
          <a:noFill/>
          <a:ln w="9525">
            <a:solidFill>
              <a:schemeClr val="tx1"/>
            </a:solidFill>
            <a:miter lim="800000"/>
            <a:headEnd/>
            <a:tailEnd type="triangle" w="med" len="med"/>
          </a:ln>
        </p:spPr>
        <p:txBody>
          <a:bodyPr wrap="none"/>
          <a:lstStyle/>
          <a:p>
            <a:endParaRPr lang="en-US"/>
          </a:p>
        </p:txBody>
      </p:sp>
      <p:sp>
        <p:nvSpPr>
          <p:cNvPr id="34823" name="Line 21"/>
          <p:cNvSpPr>
            <a:spLocks noChangeShapeType="1"/>
          </p:cNvSpPr>
          <p:nvPr/>
        </p:nvSpPr>
        <p:spPr bwMode="auto">
          <a:xfrm flipV="1">
            <a:off x="1162050" y="2514600"/>
            <a:ext cx="0" cy="2590800"/>
          </a:xfrm>
          <a:prstGeom prst="line">
            <a:avLst/>
          </a:prstGeom>
          <a:noFill/>
          <a:ln w="9525">
            <a:solidFill>
              <a:schemeClr val="tx1"/>
            </a:solidFill>
            <a:miter lim="800000"/>
            <a:headEnd/>
            <a:tailEnd type="triangle" w="med" len="med"/>
          </a:ln>
        </p:spPr>
        <p:txBody>
          <a:bodyPr wrap="none"/>
          <a:lstStyle/>
          <a:p>
            <a:endParaRPr lang="en-US"/>
          </a:p>
        </p:txBody>
      </p:sp>
      <p:sp>
        <p:nvSpPr>
          <p:cNvPr id="34825" name="Text Box 23"/>
          <p:cNvSpPr txBox="1">
            <a:spLocks noChangeArrowheads="1"/>
          </p:cNvSpPr>
          <p:nvPr/>
        </p:nvSpPr>
        <p:spPr bwMode="auto">
          <a:xfrm>
            <a:off x="1162050" y="3829050"/>
            <a:ext cx="1543050" cy="366713"/>
          </a:xfrm>
          <a:prstGeom prst="rect">
            <a:avLst/>
          </a:prstGeom>
          <a:noFill/>
          <a:ln w="9525">
            <a:noFill/>
            <a:miter lim="800000"/>
            <a:headEnd/>
            <a:tailEnd/>
          </a:ln>
        </p:spPr>
        <p:txBody>
          <a:bodyPr>
            <a:spAutoFit/>
          </a:bodyPr>
          <a:lstStyle/>
          <a:p>
            <a:pPr>
              <a:spcBef>
                <a:spcPct val="50000"/>
              </a:spcBef>
            </a:pPr>
            <a:r>
              <a:rPr lang="en-US" sz="1800"/>
              <a:t>Called by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Functional incrementation</a:t>
            </a:r>
          </a:p>
        </p:txBody>
      </p:sp>
      <p:sp>
        <p:nvSpPr>
          <p:cNvPr id="35843" name="Rectangle 3"/>
          <p:cNvSpPr>
            <a:spLocks noGrp="1" noChangeArrowheads="1"/>
          </p:cNvSpPr>
          <p:nvPr>
            <p:ph idx="1"/>
          </p:nvPr>
        </p:nvSpPr>
        <p:spPr>
          <a:xfrm>
            <a:off x="381000" y="2438400"/>
            <a:ext cx="8353425" cy="1538883"/>
          </a:xfrm>
        </p:spPr>
        <p:txBody>
          <a:bodyPr/>
          <a:lstStyle/>
          <a:p>
            <a:pPr eaLnBrk="1" hangingPunct="1">
              <a:lnSpc>
                <a:spcPct val="130000"/>
              </a:lnSpc>
            </a:pPr>
            <a:r>
              <a:rPr lang="en-US" sz="2400" b="0" dirty="0" smtClean="0"/>
              <a:t>To achieve a basic functionality with minimum number of components integrated</a:t>
            </a:r>
          </a:p>
          <a:p>
            <a:pPr eaLnBrk="1" hangingPunct="1">
              <a:buFont typeface="Wingdings" pitchFamily="2" charset="2"/>
              <a:buNone/>
            </a:pPr>
            <a:endParaRPr lang="en-US" sz="2800" b="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System testing</a:t>
            </a:r>
          </a:p>
        </p:txBody>
      </p:sp>
      <p:sp>
        <p:nvSpPr>
          <p:cNvPr id="36867" name="Rectangle 3"/>
          <p:cNvSpPr>
            <a:spLocks noGrp="1" noChangeArrowheads="1"/>
          </p:cNvSpPr>
          <p:nvPr>
            <p:ph idx="1"/>
          </p:nvPr>
        </p:nvSpPr>
        <p:spPr>
          <a:xfrm>
            <a:off x="393700" y="1533525"/>
            <a:ext cx="8353425" cy="4003404"/>
          </a:xfrm>
        </p:spPr>
        <p:txBody>
          <a:bodyPr/>
          <a:lstStyle/>
          <a:p>
            <a:pPr marL="342900" indent="-342900" eaLnBrk="1" hangingPunct="1">
              <a:lnSpc>
                <a:spcPct val="140000"/>
              </a:lnSpc>
              <a:buFont typeface="Arial" pitchFamily="34" charset="0"/>
              <a:buChar char="•"/>
            </a:pPr>
            <a:r>
              <a:rPr lang="en-US" sz="2400" b="0" dirty="0" smtClean="0"/>
              <a:t>Test the  behavior of a whole system/product as defined by the scope of a development project </a:t>
            </a:r>
          </a:p>
          <a:p>
            <a:pPr marL="342900" indent="-342900" eaLnBrk="1" hangingPunct="1">
              <a:lnSpc>
                <a:spcPct val="140000"/>
              </a:lnSpc>
              <a:buFont typeface="Arial" pitchFamily="34" charset="0"/>
              <a:buChar char="•"/>
            </a:pPr>
            <a:r>
              <a:rPr lang="en-US" sz="2400" b="0" dirty="0" smtClean="0"/>
              <a:t>Test environment should correspond to the final target or production environment as much as possible</a:t>
            </a:r>
          </a:p>
          <a:p>
            <a:pPr marL="342900" indent="-342900" eaLnBrk="1" hangingPunct="1">
              <a:lnSpc>
                <a:spcPct val="140000"/>
              </a:lnSpc>
              <a:buFont typeface="Arial" pitchFamily="34" charset="0"/>
              <a:buChar char="•"/>
            </a:pPr>
            <a:r>
              <a:rPr lang="en-US" sz="2400" b="0" dirty="0" smtClean="0"/>
              <a:t>Minimizes the risk of environment-specific failures not being found in testing</a:t>
            </a:r>
          </a:p>
          <a:p>
            <a:pPr marL="342900" indent="-342900" eaLnBrk="1" hangingPunct="1">
              <a:lnSpc>
                <a:spcPct val="140000"/>
              </a:lnSpc>
              <a:buFont typeface="Arial" pitchFamily="34" charset="0"/>
              <a:buChar char="•"/>
            </a:pPr>
            <a:r>
              <a:rPr lang="en-US" sz="2400" b="0" dirty="0" smtClean="0"/>
              <a:t>An independent test team often carries out system testing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System testing </a:t>
            </a:r>
            <a:r>
              <a:rPr lang="en-US" sz="3200" smtClean="0"/>
              <a:t>contd..</a:t>
            </a:r>
          </a:p>
        </p:txBody>
      </p:sp>
      <p:sp>
        <p:nvSpPr>
          <p:cNvPr id="37891" name="Rectangle 3"/>
          <p:cNvSpPr>
            <a:spLocks noGrp="1" noChangeArrowheads="1"/>
          </p:cNvSpPr>
          <p:nvPr>
            <p:ph idx="1"/>
          </p:nvPr>
        </p:nvSpPr>
        <p:spPr>
          <a:xfrm>
            <a:off x="393700" y="1533525"/>
            <a:ext cx="8353425" cy="4714367"/>
          </a:xfrm>
        </p:spPr>
        <p:txBody>
          <a:bodyPr/>
          <a:lstStyle/>
          <a:p>
            <a:pPr eaLnBrk="1" hangingPunct="1"/>
            <a:r>
              <a:rPr lang="en-US" sz="2400" b="0" dirty="0" smtClean="0"/>
              <a:t>Based on </a:t>
            </a:r>
          </a:p>
          <a:p>
            <a:pPr lvl="1" eaLnBrk="1" hangingPunct="1">
              <a:lnSpc>
                <a:spcPct val="130000"/>
              </a:lnSpc>
            </a:pPr>
            <a:r>
              <a:rPr lang="en-US" sz="2400" dirty="0" smtClean="0"/>
              <a:t>Risks and/or on requirements</a:t>
            </a:r>
          </a:p>
          <a:p>
            <a:pPr lvl="1" eaLnBrk="1" hangingPunct="1">
              <a:lnSpc>
                <a:spcPct val="130000"/>
              </a:lnSpc>
            </a:pPr>
            <a:r>
              <a:rPr lang="en-US" sz="2400" dirty="0" smtClean="0"/>
              <a:t>Specifications</a:t>
            </a:r>
          </a:p>
          <a:p>
            <a:pPr lvl="1" eaLnBrk="1" hangingPunct="1">
              <a:lnSpc>
                <a:spcPct val="130000"/>
              </a:lnSpc>
            </a:pPr>
            <a:r>
              <a:rPr lang="en-US" sz="2400" dirty="0" smtClean="0"/>
              <a:t>Business processes</a:t>
            </a:r>
          </a:p>
          <a:p>
            <a:pPr lvl="1" eaLnBrk="1" hangingPunct="1">
              <a:lnSpc>
                <a:spcPct val="130000"/>
              </a:lnSpc>
            </a:pPr>
            <a:r>
              <a:rPr lang="en-US" sz="2400" dirty="0" smtClean="0"/>
              <a:t>Use cases</a:t>
            </a:r>
          </a:p>
          <a:p>
            <a:pPr lvl="1" eaLnBrk="1" hangingPunct="1">
              <a:lnSpc>
                <a:spcPct val="130000"/>
              </a:lnSpc>
            </a:pPr>
            <a:r>
              <a:rPr lang="en-US" sz="2400" dirty="0" smtClean="0"/>
              <a:t>High level descriptions of system behavior</a:t>
            </a:r>
          </a:p>
          <a:p>
            <a:pPr lvl="1" eaLnBrk="1" hangingPunct="1">
              <a:lnSpc>
                <a:spcPct val="130000"/>
              </a:lnSpc>
            </a:pPr>
            <a:r>
              <a:rPr lang="en-US" sz="2400" dirty="0" smtClean="0"/>
              <a:t>Interactions with the operating system</a:t>
            </a:r>
          </a:p>
          <a:p>
            <a:pPr lvl="1" eaLnBrk="1" hangingPunct="1">
              <a:lnSpc>
                <a:spcPct val="130000"/>
              </a:lnSpc>
            </a:pPr>
            <a:r>
              <a:rPr lang="en-US" sz="2400" dirty="0" smtClean="0"/>
              <a:t>System resources</a:t>
            </a: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System testing </a:t>
            </a:r>
            <a:r>
              <a:rPr lang="en-US" sz="3200" smtClean="0"/>
              <a:t>contd..</a:t>
            </a:r>
          </a:p>
        </p:txBody>
      </p:sp>
      <p:sp>
        <p:nvSpPr>
          <p:cNvPr id="38915" name="Rectangle 3"/>
          <p:cNvSpPr>
            <a:spLocks noGrp="1" noChangeArrowheads="1"/>
          </p:cNvSpPr>
          <p:nvPr>
            <p:ph idx="1"/>
          </p:nvPr>
        </p:nvSpPr>
        <p:spPr/>
        <p:txBody>
          <a:bodyPr/>
          <a:lstStyle/>
          <a:p>
            <a:pPr lvl="1" eaLnBrk="1" hangingPunct="1">
              <a:lnSpc>
                <a:spcPct val="160000"/>
              </a:lnSpc>
              <a:buClr>
                <a:schemeClr val="folHlink"/>
              </a:buClr>
              <a:buSzPct val="60000"/>
            </a:pPr>
            <a:r>
              <a:rPr lang="en-US" sz="2400" smtClean="0"/>
              <a:t>Is divided into </a:t>
            </a:r>
          </a:p>
          <a:p>
            <a:pPr lvl="2" eaLnBrk="1" hangingPunct="1">
              <a:lnSpc>
                <a:spcPct val="160000"/>
              </a:lnSpc>
              <a:buClr>
                <a:schemeClr val="hlink"/>
              </a:buClr>
              <a:buSzPct val="55000"/>
            </a:pPr>
            <a:r>
              <a:rPr lang="en-US" smtClean="0"/>
              <a:t>Functional system testing </a:t>
            </a:r>
          </a:p>
          <a:p>
            <a:pPr lvl="2" eaLnBrk="1" hangingPunct="1">
              <a:lnSpc>
                <a:spcPct val="160000"/>
              </a:lnSpc>
              <a:buClr>
                <a:schemeClr val="hlink"/>
              </a:buClr>
              <a:buSzPct val="55000"/>
            </a:pPr>
            <a:r>
              <a:rPr lang="en-US" smtClean="0"/>
              <a:t>Non-functional system testing</a:t>
            </a:r>
          </a:p>
          <a:p>
            <a:pPr lvl="1" eaLnBrk="1" hangingPunct="1">
              <a:buClr>
                <a:schemeClr val="folHlink"/>
              </a:buClr>
              <a:buSzPct val="60000"/>
              <a:buFont typeface="Wingdings" pitchFamily="2" charset="2"/>
              <a:buNone/>
            </a:pPr>
            <a:endParaRPr lang="en-US" sz="32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Functional system testing</a:t>
            </a:r>
          </a:p>
        </p:txBody>
      </p:sp>
      <p:sp>
        <p:nvSpPr>
          <p:cNvPr id="39939" name="Rectangle 3"/>
          <p:cNvSpPr>
            <a:spLocks noGrp="1" noChangeArrowheads="1"/>
          </p:cNvSpPr>
          <p:nvPr>
            <p:ph idx="1"/>
          </p:nvPr>
        </p:nvSpPr>
        <p:spPr>
          <a:xfrm>
            <a:off x="393700" y="1533525"/>
            <a:ext cx="8353425" cy="4576637"/>
          </a:xfrm>
        </p:spPr>
        <p:txBody>
          <a:bodyPr/>
          <a:lstStyle/>
          <a:p>
            <a:pPr eaLnBrk="1" hangingPunct="1"/>
            <a:r>
              <a:rPr lang="en-US" sz="2400" dirty="0" smtClean="0"/>
              <a:t>End to end functionality testing/ thread testing</a:t>
            </a:r>
          </a:p>
          <a:p>
            <a:pPr eaLnBrk="1" hangingPunct="1"/>
            <a:r>
              <a:rPr lang="en-US" sz="2400" dirty="0" smtClean="0"/>
              <a:t>Classified into :</a:t>
            </a:r>
          </a:p>
          <a:p>
            <a:pPr lvl="1" eaLnBrk="1" hangingPunct="1"/>
            <a:r>
              <a:rPr lang="en-US" sz="2000" dirty="0" smtClean="0"/>
              <a:t>Requirement based testing</a:t>
            </a:r>
          </a:p>
          <a:p>
            <a:pPr lvl="2" eaLnBrk="1" hangingPunct="1"/>
            <a:r>
              <a:rPr lang="en-US" sz="2000" dirty="0" smtClean="0"/>
              <a:t>Based on functional requirements</a:t>
            </a:r>
          </a:p>
          <a:p>
            <a:pPr lvl="2" eaLnBrk="1" hangingPunct="1"/>
            <a:r>
              <a:rPr lang="en-US" sz="2000" dirty="0" smtClean="0"/>
              <a:t>Uses specification of functional requirement</a:t>
            </a:r>
          </a:p>
          <a:p>
            <a:pPr lvl="1" eaLnBrk="1" hangingPunct="1"/>
            <a:r>
              <a:rPr lang="en-US" sz="2000" dirty="0" smtClean="0"/>
              <a:t>Business process based testing</a:t>
            </a:r>
          </a:p>
          <a:p>
            <a:pPr lvl="2" eaLnBrk="1" hangingPunct="1"/>
            <a:r>
              <a:rPr lang="en-US" sz="2000" dirty="0" smtClean="0"/>
              <a:t>Based on business process</a:t>
            </a:r>
          </a:p>
          <a:p>
            <a:pPr lvl="2" eaLnBrk="1" hangingPunct="1"/>
            <a:r>
              <a:rPr lang="en-US" sz="2000" dirty="0" smtClean="0"/>
              <a:t>Uses knowledge of business profiles (situations in day to day business use of system)</a:t>
            </a:r>
          </a:p>
          <a:p>
            <a:pPr lvl="2" eaLnBrk="1" hangingPunct="1"/>
            <a:r>
              <a:rPr lang="en-US" sz="2000" dirty="0" smtClean="0"/>
              <a:t>Use cases are often used to create test cases from a business perspective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4000" smtClean="0"/>
              <a:t>Non-functional system testing</a:t>
            </a:r>
          </a:p>
        </p:txBody>
      </p:sp>
      <p:sp>
        <p:nvSpPr>
          <p:cNvPr id="40963" name="Rectangle 3"/>
          <p:cNvSpPr>
            <a:spLocks noGrp="1" noChangeArrowheads="1"/>
          </p:cNvSpPr>
          <p:nvPr>
            <p:ph idx="1"/>
          </p:nvPr>
        </p:nvSpPr>
        <p:spPr>
          <a:xfrm>
            <a:off x="393700" y="1533525"/>
            <a:ext cx="8353425" cy="3631700"/>
          </a:xfrm>
        </p:spPr>
        <p:txBody>
          <a:bodyPr/>
          <a:lstStyle/>
          <a:p>
            <a:pPr eaLnBrk="1" hangingPunct="1">
              <a:lnSpc>
                <a:spcPct val="90000"/>
              </a:lnSpc>
            </a:pPr>
            <a:r>
              <a:rPr lang="en-US" sz="2400" dirty="0" smtClean="0"/>
              <a:t>Includes:</a:t>
            </a:r>
          </a:p>
          <a:p>
            <a:pPr lvl="1" eaLnBrk="1" hangingPunct="1">
              <a:lnSpc>
                <a:spcPct val="140000"/>
              </a:lnSpc>
            </a:pPr>
            <a:r>
              <a:rPr lang="en-US" sz="2000" dirty="0" smtClean="0"/>
              <a:t>Load, performance &amp; stress testing</a:t>
            </a:r>
          </a:p>
          <a:p>
            <a:pPr lvl="1" eaLnBrk="1" hangingPunct="1">
              <a:lnSpc>
                <a:spcPct val="140000"/>
              </a:lnSpc>
            </a:pPr>
            <a:r>
              <a:rPr lang="en-US" sz="2000" dirty="0" smtClean="0"/>
              <a:t>Usability testing</a:t>
            </a:r>
          </a:p>
          <a:p>
            <a:pPr lvl="1" eaLnBrk="1" hangingPunct="1">
              <a:lnSpc>
                <a:spcPct val="140000"/>
              </a:lnSpc>
            </a:pPr>
            <a:r>
              <a:rPr lang="en-US" sz="2000" dirty="0" smtClean="0"/>
              <a:t>Configuration &amp; installation testing</a:t>
            </a:r>
          </a:p>
          <a:p>
            <a:pPr lvl="1" eaLnBrk="1" hangingPunct="1">
              <a:lnSpc>
                <a:spcPct val="140000"/>
              </a:lnSpc>
            </a:pPr>
            <a:r>
              <a:rPr lang="en-US" sz="2000" dirty="0" smtClean="0"/>
              <a:t>Reliability testing</a:t>
            </a:r>
          </a:p>
          <a:p>
            <a:pPr lvl="1" eaLnBrk="1" hangingPunct="1">
              <a:lnSpc>
                <a:spcPct val="140000"/>
              </a:lnSpc>
            </a:pPr>
            <a:r>
              <a:rPr lang="en-US" sz="2000" dirty="0" smtClean="0"/>
              <a:t>Back-up &amp; recovery testing</a:t>
            </a:r>
          </a:p>
          <a:p>
            <a:pPr lvl="1" eaLnBrk="1" hangingPunct="1">
              <a:lnSpc>
                <a:spcPct val="140000"/>
              </a:lnSpc>
            </a:pPr>
            <a:r>
              <a:rPr lang="en-US" sz="2000" dirty="0" smtClean="0"/>
              <a:t>Documentation testing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Acceptance testing</a:t>
            </a:r>
          </a:p>
        </p:txBody>
      </p:sp>
      <p:sp>
        <p:nvSpPr>
          <p:cNvPr id="41987" name="Rectangle 3"/>
          <p:cNvSpPr>
            <a:spLocks noGrp="1" noChangeArrowheads="1"/>
          </p:cNvSpPr>
          <p:nvPr>
            <p:ph idx="1"/>
          </p:nvPr>
        </p:nvSpPr>
        <p:spPr>
          <a:xfrm>
            <a:off x="393700" y="1533525"/>
            <a:ext cx="8353425" cy="3543984"/>
          </a:xfrm>
        </p:spPr>
        <p:txBody>
          <a:bodyPr/>
          <a:lstStyle/>
          <a:p>
            <a:pPr marL="342900" indent="-342900" eaLnBrk="1" hangingPunct="1">
              <a:lnSpc>
                <a:spcPct val="150000"/>
              </a:lnSpc>
              <a:buFont typeface="Arial" pitchFamily="34" charset="0"/>
              <a:buChar char="•"/>
            </a:pPr>
            <a:r>
              <a:rPr lang="en-US" sz="2000" b="0" dirty="0" smtClean="0"/>
              <a:t>Responsibility of the customers or end users or stakeholders of a system</a:t>
            </a:r>
          </a:p>
          <a:p>
            <a:pPr marL="342900" indent="-342900" eaLnBrk="1" hangingPunct="1">
              <a:lnSpc>
                <a:spcPct val="150000"/>
              </a:lnSpc>
              <a:buFont typeface="Arial" pitchFamily="34" charset="0"/>
              <a:buChar char="•"/>
            </a:pPr>
            <a:r>
              <a:rPr lang="en-US" sz="2000" b="0" dirty="0" smtClean="0"/>
              <a:t>Software to be delivered is tested to certain pre-determined criteria for acceptance</a:t>
            </a:r>
          </a:p>
          <a:p>
            <a:pPr marL="342900" indent="-342900" eaLnBrk="1" hangingPunct="1">
              <a:lnSpc>
                <a:spcPct val="150000"/>
              </a:lnSpc>
              <a:buFont typeface="Arial" pitchFamily="34" charset="0"/>
              <a:buChar char="•"/>
            </a:pPr>
            <a:r>
              <a:rPr lang="en-US" sz="2000" b="0" dirty="0" smtClean="0"/>
              <a:t>End users are involved in the test specification as they are more aware of the “business perspective” than the technical members</a:t>
            </a:r>
          </a:p>
          <a:p>
            <a:pPr marL="342900" indent="-342900" eaLnBrk="1" hangingPunct="1">
              <a:lnSpc>
                <a:spcPct val="150000"/>
              </a:lnSpc>
              <a:buFont typeface="Arial" pitchFamily="34" charset="0"/>
              <a:buChar char="•"/>
            </a:pPr>
            <a:r>
              <a:rPr lang="en-US" sz="2000" b="0" dirty="0" smtClean="0"/>
              <a:t>Testing is done in the replica of a real environment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Software development models</a:t>
            </a:r>
          </a:p>
        </p:txBody>
      </p:sp>
      <p:sp>
        <p:nvSpPr>
          <p:cNvPr id="7171" name="Rectangle 3"/>
          <p:cNvSpPr>
            <a:spLocks noGrp="1" noChangeArrowheads="1"/>
          </p:cNvSpPr>
          <p:nvPr>
            <p:ph idx="1"/>
          </p:nvPr>
        </p:nvSpPr>
        <p:spPr>
          <a:xfrm>
            <a:off x="-27709" y="1524000"/>
            <a:ext cx="8353425" cy="2416046"/>
          </a:xfrm>
          <a:noFill/>
        </p:spPr>
        <p:txBody>
          <a:bodyPr/>
          <a:lstStyle/>
          <a:p>
            <a:pPr marL="1257300" lvl="6" indent="-285750">
              <a:buSzPct val="75000"/>
              <a:buFont typeface="Arial" pitchFamily="34" charset="0"/>
              <a:buChar char="•"/>
              <a:tabLst>
                <a:tab pos="1085850" algn="l"/>
              </a:tabLst>
            </a:pPr>
            <a:r>
              <a:rPr lang="en-US" sz="1800" dirty="0">
                <a:solidFill>
                  <a:srgbClr val="003399"/>
                </a:solidFill>
                <a:ea typeface="+mn-ea"/>
                <a:cs typeface="+mn-cs"/>
              </a:rPr>
              <a:t>Waterfall model</a:t>
            </a:r>
          </a:p>
          <a:p>
            <a:pPr marL="1257300" lvl="6" indent="-285750">
              <a:lnSpc>
                <a:spcPct val="130000"/>
              </a:lnSpc>
              <a:buFont typeface="Arial" pitchFamily="34" charset="0"/>
              <a:buChar char="•"/>
              <a:tabLst>
                <a:tab pos="1085850" algn="l"/>
              </a:tabLst>
            </a:pPr>
            <a:r>
              <a:rPr lang="en-US" sz="1800" dirty="0">
                <a:solidFill>
                  <a:srgbClr val="003399"/>
                </a:solidFill>
                <a:ea typeface="+mn-ea"/>
                <a:cs typeface="+mn-cs"/>
              </a:rPr>
              <a:t>Iterative development </a:t>
            </a:r>
            <a:r>
              <a:rPr lang="en-US" dirty="0">
                <a:solidFill>
                  <a:srgbClr val="003399"/>
                </a:solidFill>
                <a:ea typeface="+mn-ea"/>
                <a:cs typeface="+mn-cs"/>
              </a:rPr>
              <a:t>model</a:t>
            </a:r>
          </a:p>
          <a:p>
            <a:pPr marL="1484312" lvl="4" indent="400050">
              <a:lnSpc>
                <a:spcPct val="130000"/>
              </a:lnSpc>
              <a:tabLst>
                <a:tab pos="1085850" algn="l"/>
              </a:tabLst>
            </a:pPr>
            <a:r>
              <a:rPr lang="en-US" dirty="0" smtClean="0"/>
              <a:t>Prototyping</a:t>
            </a:r>
          </a:p>
          <a:p>
            <a:pPr marL="1484312" lvl="4" indent="400050">
              <a:lnSpc>
                <a:spcPct val="130000"/>
              </a:lnSpc>
              <a:tabLst>
                <a:tab pos="1085850" algn="l"/>
              </a:tabLst>
            </a:pPr>
            <a:r>
              <a:rPr lang="en-US" dirty="0" smtClean="0"/>
              <a:t>Rapid application development </a:t>
            </a:r>
            <a:r>
              <a:rPr lang="en-US" dirty="0" smtClean="0"/>
              <a:t>(</a:t>
            </a:r>
            <a:r>
              <a:rPr lang="en-US" dirty="0" smtClean="0"/>
              <a:t>RAD)</a:t>
            </a:r>
          </a:p>
          <a:p>
            <a:pPr marL="1484312" lvl="4" indent="400050">
              <a:lnSpc>
                <a:spcPct val="130000"/>
              </a:lnSpc>
              <a:tabLst>
                <a:tab pos="1085850" algn="l"/>
              </a:tabLst>
            </a:pPr>
            <a:r>
              <a:rPr lang="en-US" dirty="0" smtClean="0"/>
              <a:t>Agile Development methodology</a:t>
            </a:r>
          </a:p>
          <a:p>
            <a:pPr marL="685800" lvl="1" indent="400050" eaLnBrk="1" hangingPunct="1">
              <a:buFont typeface="Wingdings" pitchFamily="2" charset="2"/>
              <a:buNone/>
              <a:tabLst>
                <a:tab pos="1085850" algn="l"/>
              </a:tabLst>
            </a:pPr>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Acceptance testing </a:t>
            </a:r>
            <a:r>
              <a:rPr lang="en-US" sz="2800" smtClean="0"/>
              <a:t>contd..</a:t>
            </a:r>
          </a:p>
        </p:txBody>
      </p:sp>
      <p:sp>
        <p:nvSpPr>
          <p:cNvPr id="43011" name="Rectangle 3"/>
          <p:cNvSpPr>
            <a:spLocks noGrp="1" noChangeArrowheads="1"/>
          </p:cNvSpPr>
          <p:nvPr>
            <p:ph idx="1"/>
          </p:nvPr>
        </p:nvSpPr>
        <p:spPr>
          <a:xfrm>
            <a:off x="393700" y="1533525"/>
            <a:ext cx="8353425" cy="2751522"/>
          </a:xfrm>
        </p:spPr>
        <p:txBody>
          <a:bodyPr/>
          <a:lstStyle/>
          <a:p>
            <a:pPr eaLnBrk="1" hangingPunct="1"/>
            <a:r>
              <a:rPr lang="en-US" dirty="0" smtClean="0"/>
              <a:t>Goals</a:t>
            </a:r>
          </a:p>
          <a:p>
            <a:pPr lvl="1" eaLnBrk="1" hangingPunct="1">
              <a:lnSpc>
                <a:spcPct val="130000"/>
              </a:lnSpc>
            </a:pPr>
            <a:r>
              <a:rPr lang="en-US" sz="2400" dirty="0" smtClean="0"/>
              <a:t>To establish confidence in the system, parts of the system </a:t>
            </a:r>
          </a:p>
          <a:p>
            <a:pPr lvl="1" eaLnBrk="1" hangingPunct="1">
              <a:lnSpc>
                <a:spcPct val="130000"/>
              </a:lnSpc>
            </a:pPr>
            <a:r>
              <a:rPr lang="en-US" sz="2400" dirty="0" smtClean="0"/>
              <a:t>Finding defects is not the main focus </a:t>
            </a:r>
          </a:p>
          <a:p>
            <a:pPr lvl="1" eaLnBrk="1" hangingPunct="1">
              <a:lnSpc>
                <a:spcPct val="130000"/>
              </a:lnSpc>
            </a:pPr>
            <a:r>
              <a:rPr lang="en-US" sz="2400" dirty="0" smtClean="0"/>
              <a:t>To assess the system’s readiness for deployment and use</a:t>
            </a:r>
          </a:p>
          <a:p>
            <a:pPr lvl="1" eaLnBrk="1" hangingPunct="1">
              <a:lnSpc>
                <a:spcPct val="130000"/>
              </a:lnSpc>
            </a:pPr>
            <a:r>
              <a:rPr lang="en-US" sz="2400" dirty="0" smtClean="0"/>
              <a:t>To focus on business- related cases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Acceptance testing </a:t>
            </a:r>
            <a:r>
              <a:rPr lang="en-US" sz="2800" smtClean="0"/>
              <a:t>contd..</a:t>
            </a:r>
          </a:p>
        </p:txBody>
      </p:sp>
      <p:sp>
        <p:nvSpPr>
          <p:cNvPr id="44035" name="Rectangle 3"/>
          <p:cNvSpPr>
            <a:spLocks noGrp="1" noChangeArrowheads="1"/>
          </p:cNvSpPr>
          <p:nvPr>
            <p:ph idx="1"/>
          </p:nvPr>
        </p:nvSpPr>
        <p:spPr>
          <a:xfrm>
            <a:off x="393700" y="1533525"/>
            <a:ext cx="8353425" cy="2008178"/>
          </a:xfrm>
        </p:spPr>
        <p:txBody>
          <a:bodyPr/>
          <a:lstStyle/>
          <a:p>
            <a:pPr eaLnBrk="1" hangingPunct="1"/>
            <a:r>
              <a:rPr lang="en-US" sz="2800" dirty="0" smtClean="0"/>
              <a:t>At what levels is it done :</a:t>
            </a:r>
          </a:p>
          <a:p>
            <a:pPr lvl="1" eaLnBrk="1" hangingPunct="1">
              <a:lnSpc>
                <a:spcPct val="130000"/>
              </a:lnSpc>
            </a:pPr>
            <a:r>
              <a:rPr lang="en-US" sz="2000" dirty="0" smtClean="0"/>
              <a:t>A COTS software product – when it is installed or integrated</a:t>
            </a:r>
          </a:p>
          <a:p>
            <a:pPr lvl="1" eaLnBrk="1" hangingPunct="1">
              <a:lnSpc>
                <a:spcPct val="130000"/>
              </a:lnSpc>
            </a:pPr>
            <a:r>
              <a:rPr lang="en-US" sz="2000" dirty="0" smtClean="0"/>
              <a:t>Usability of a component  - during component testing</a:t>
            </a:r>
          </a:p>
          <a:p>
            <a:pPr lvl="1" eaLnBrk="1" hangingPunct="1">
              <a:lnSpc>
                <a:spcPct val="130000"/>
              </a:lnSpc>
            </a:pPr>
            <a:r>
              <a:rPr lang="en-US" sz="2000" dirty="0" smtClean="0"/>
              <a:t>New functional enhancement  - before system testing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Acceptance testing </a:t>
            </a:r>
            <a:r>
              <a:rPr lang="en-US" sz="2800" smtClean="0"/>
              <a:t>contd..</a:t>
            </a:r>
          </a:p>
        </p:txBody>
      </p:sp>
      <p:sp>
        <p:nvSpPr>
          <p:cNvPr id="45059" name="Rectangle 3"/>
          <p:cNvSpPr>
            <a:spLocks noGrp="1" noChangeArrowheads="1"/>
          </p:cNvSpPr>
          <p:nvPr>
            <p:ph idx="1"/>
          </p:nvPr>
        </p:nvSpPr>
        <p:spPr>
          <a:xfrm>
            <a:off x="393700" y="1533525"/>
            <a:ext cx="8353425" cy="3108480"/>
          </a:xfrm>
        </p:spPr>
        <p:txBody>
          <a:bodyPr/>
          <a:lstStyle/>
          <a:p>
            <a:pPr eaLnBrk="1" hangingPunct="1"/>
            <a:r>
              <a:rPr lang="en-US" sz="2800" dirty="0" smtClean="0"/>
              <a:t>Types of Acceptance Testing</a:t>
            </a:r>
          </a:p>
          <a:p>
            <a:pPr lvl="1" eaLnBrk="1" hangingPunct="1">
              <a:lnSpc>
                <a:spcPct val="180000"/>
              </a:lnSpc>
            </a:pPr>
            <a:r>
              <a:rPr lang="en-US" sz="2000" dirty="0" smtClean="0"/>
              <a:t>User acceptance testing</a:t>
            </a:r>
          </a:p>
          <a:p>
            <a:pPr lvl="1" eaLnBrk="1" hangingPunct="1">
              <a:lnSpc>
                <a:spcPct val="180000"/>
              </a:lnSpc>
            </a:pPr>
            <a:r>
              <a:rPr lang="en-US" sz="2000" dirty="0" smtClean="0"/>
              <a:t>Operational (acceptance) testing</a:t>
            </a:r>
          </a:p>
          <a:p>
            <a:pPr lvl="1" eaLnBrk="1" hangingPunct="1">
              <a:lnSpc>
                <a:spcPct val="180000"/>
              </a:lnSpc>
            </a:pPr>
            <a:r>
              <a:rPr lang="en-US" sz="2000" dirty="0" smtClean="0"/>
              <a:t>Contract and regulation acceptance testing</a:t>
            </a:r>
          </a:p>
          <a:p>
            <a:pPr lvl="1" eaLnBrk="1" hangingPunct="1">
              <a:lnSpc>
                <a:spcPct val="180000"/>
              </a:lnSpc>
            </a:pPr>
            <a:r>
              <a:rPr lang="en-US" sz="2000" dirty="0" smtClean="0"/>
              <a:t>Alpha and beta (or field) testing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User acceptance testing </a:t>
            </a:r>
            <a:endParaRPr lang="en-US" sz="2800" smtClean="0"/>
          </a:p>
        </p:txBody>
      </p:sp>
      <p:sp>
        <p:nvSpPr>
          <p:cNvPr id="46083" name="Rectangle 3"/>
          <p:cNvSpPr>
            <a:spLocks noGrp="1" noChangeArrowheads="1"/>
          </p:cNvSpPr>
          <p:nvPr>
            <p:ph idx="1"/>
          </p:nvPr>
        </p:nvSpPr>
        <p:spPr>
          <a:xfrm>
            <a:off x="393700" y="1533525"/>
            <a:ext cx="8353425" cy="1944378"/>
          </a:xfrm>
        </p:spPr>
        <p:txBody>
          <a:bodyPr/>
          <a:lstStyle/>
          <a:p>
            <a:pPr marL="342900" indent="-342900" eaLnBrk="1" hangingPunct="1">
              <a:lnSpc>
                <a:spcPct val="170000"/>
              </a:lnSpc>
              <a:buFont typeface="Arial" pitchFamily="34" charset="0"/>
              <a:buChar char="•"/>
            </a:pPr>
            <a:r>
              <a:rPr lang="en-US" sz="2400" b="0" dirty="0" smtClean="0"/>
              <a:t>Verifies the fitness for use of the system by business users</a:t>
            </a:r>
          </a:p>
          <a:p>
            <a:pPr marL="342900" indent="-342900" eaLnBrk="1" hangingPunct="1">
              <a:lnSpc>
                <a:spcPct val="170000"/>
              </a:lnSpc>
              <a:buFont typeface="Arial" pitchFamily="34" charset="0"/>
              <a:buChar char="•"/>
            </a:pPr>
            <a:r>
              <a:rPr lang="en-US" sz="2400" b="0" dirty="0" smtClean="0"/>
              <a:t>Software is tested against certain pre-determined criteria for acceptance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533400"/>
            <a:ext cx="7439025" cy="685800"/>
          </a:xfrm>
        </p:spPr>
        <p:txBody>
          <a:bodyPr/>
          <a:lstStyle/>
          <a:p>
            <a:pPr eaLnBrk="1" hangingPunct="1"/>
            <a:r>
              <a:rPr lang="en-US" sz="3600" dirty="0" smtClean="0"/>
              <a:t>Operational (acceptance) testing</a:t>
            </a:r>
            <a:r>
              <a:rPr lang="en-US" dirty="0" smtClean="0"/>
              <a:t> </a:t>
            </a:r>
            <a:endParaRPr lang="en-US" sz="2800" dirty="0" smtClean="0"/>
          </a:p>
        </p:txBody>
      </p:sp>
      <p:sp>
        <p:nvSpPr>
          <p:cNvPr id="47107" name="Rectangle 3"/>
          <p:cNvSpPr>
            <a:spLocks noGrp="1" noChangeArrowheads="1"/>
          </p:cNvSpPr>
          <p:nvPr>
            <p:ph idx="1"/>
          </p:nvPr>
        </p:nvSpPr>
        <p:spPr>
          <a:xfrm>
            <a:off x="393700" y="1533525"/>
            <a:ext cx="8353425" cy="3779433"/>
          </a:xfrm>
        </p:spPr>
        <p:txBody>
          <a:bodyPr/>
          <a:lstStyle/>
          <a:p>
            <a:pPr eaLnBrk="1" hangingPunct="1">
              <a:lnSpc>
                <a:spcPct val="140000"/>
              </a:lnSpc>
            </a:pPr>
            <a:r>
              <a:rPr lang="en-US" sz="2400" dirty="0" smtClean="0"/>
              <a:t>Acceptance of the system by the system administrators, including:</a:t>
            </a:r>
          </a:p>
          <a:p>
            <a:pPr lvl="1" eaLnBrk="1" hangingPunct="1">
              <a:lnSpc>
                <a:spcPct val="140000"/>
              </a:lnSpc>
            </a:pPr>
            <a:r>
              <a:rPr lang="en-US" sz="2000" dirty="0" smtClean="0"/>
              <a:t>Testing of backup/restore</a:t>
            </a:r>
          </a:p>
          <a:p>
            <a:pPr lvl="1" eaLnBrk="1" hangingPunct="1">
              <a:lnSpc>
                <a:spcPct val="140000"/>
              </a:lnSpc>
            </a:pPr>
            <a:r>
              <a:rPr lang="en-US" sz="2000" dirty="0" smtClean="0"/>
              <a:t>Disaster recovery</a:t>
            </a:r>
          </a:p>
          <a:p>
            <a:pPr lvl="1" eaLnBrk="1" hangingPunct="1">
              <a:lnSpc>
                <a:spcPct val="140000"/>
              </a:lnSpc>
            </a:pPr>
            <a:r>
              <a:rPr lang="en-US" sz="2000" dirty="0" smtClean="0"/>
              <a:t>User management</a:t>
            </a:r>
          </a:p>
          <a:p>
            <a:pPr lvl="1" eaLnBrk="1" hangingPunct="1">
              <a:lnSpc>
                <a:spcPct val="140000"/>
              </a:lnSpc>
            </a:pPr>
            <a:r>
              <a:rPr lang="en-US" sz="2000" dirty="0" smtClean="0"/>
              <a:t>Maintenance tasks</a:t>
            </a:r>
          </a:p>
          <a:p>
            <a:pPr lvl="1" eaLnBrk="1" hangingPunct="1">
              <a:lnSpc>
                <a:spcPct val="140000"/>
              </a:lnSpc>
            </a:pPr>
            <a:r>
              <a:rPr lang="en-US" sz="2000" dirty="0" smtClean="0"/>
              <a:t>Periodic checks of security vulnerabilities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5288" y="581025"/>
            <a:ext cx="7439025" cy="369332"/>
          </a:xfrm>
        </p:spPr>
        <p:txBody>
          <a:bodyPr/>
          <a:lstStyle/>
          <a:p>
            <a:pPr eaLnBrk="1" hangingPunct="1"/>
            <a:r>
              <a:rPr lang="en-US" sz="2400" dirty="0" smtClean="0"/>
              <a:t>Contract and regulation acceptance testing:</a:t>
            </a:r>
          </a:p>
        </p:txBody>
      </p:sp>
      <p:sp>
        <p:nvSpPr>
          <p:cNvPr id="48131" name="Rectangle 3"/>
          <p:cNvSpPr>
            <a:spLocks noGrp="1" noChangeArrowheads="1"/>
          </p:cNvSpPr>
          <p:nvPr>
            <p:ph idx="1"/>
          </p:nvPr>
        </p:nvSpPr>
        <p:spPr>
          <a:xfrm>
            <a:off x="393700" y="1533525"/>
            <a:ext cx="8353425" cy="3958007"/>
          </a:xfrm>
        </p:spPr>
        <p:txBody>
          <a:bodyPr/>
          <a:lstStyle/>
          <a:p>
            <a:pPr eaLnBrk="1" hangingPunct="1">
              <a:lnSpc>
                <a:spcPct val="80000"/>
              </a:lnSpc>
            </a:pPr>
            <a:r>
              <a:rPr lang="en-US" sz="2400" dirty="0" smtClean="0"/>
              <a:t>Contract acceptance testing:</a:t>
            </a:r>
          </a:p>
          <a:p>
            <a:pPr lvl="1" eaLnBrk="1" hangingPunct="1">
              <a:lnSpc>
                <a:spcPct val="110000"/>
              </a:lnSpc>
            </a:pPr>
            <a:r>
              <a:rPr lang="en-US" sz="2000" dirty="0" smtClean="0"/>
              <a:t>Certain areas/aspects of a  system will be tested, which are the subject of a legally binding contract</a:t>
            </a:r>
          </a:p>
          <a:p>
            <a:pPr lvl="1" eaLnBrk="1" hangingPunct="1">
              <a:lnSpc>
                <a:spcPct val="110000"/>
              </a:lnSpc>
            </a:pPr>
            <a:r>
              <a:rPr lang="en-US" sz="2000" dirty="0" smtClean="0"/>
              <a:t>Testing is done as per the contract acceptance criteria</a:t>
            </a:r>
          </a:p>
          <a:p>
            <a:pPr lvl="1" eaLnBrk="1" hangingPunct="1">
              <a:lnSpc>
                <a:spcPct val="110000"/>
              </a:lnSpc>
            </a:pPr>
            <a:r>
              <a:rPr lang="en-US" sz="2000" dirty="0" smtClean="0"/>
              <a:t>Criteria should be defined when the contract is agreed </a:t>
            </a:r>
            <a:endParaRPr lang="en-US" sz="2000" dirty="0" smtClean="0"/>
          </a:p>
          <a:p>
            <a:pPr marL="1588" lvl="1" indent="0" eaLnBrk="1" hangingPunct="1">
              <a:lnSpc>
                <a:spcPct val="110000"/>
              </a:lnSpc>
              <a:buNone/>
            </a:pPr>
            <a:endParaRPr lang="en-US" sz="2000" dirty="0" smtClean="0"/>
          </a:p>
          <a:p>
            <a:pPr eaLnBrk="1" hangingPunct="1">
              <a:lnSpc>
                <a:spcPct val="80000"/>
              </a:lnSpc>
            </a:pPr>
            <a:r>
              <a:rPr lang="en-US" sz="2400" dirty="0" smtClean="0"/>
              <a:t>Regulation acceptance testing </a:t>
            </a:r>
          </a:p>
          <a:p>
            <a:pPr lvl="1" eaLnBrk="1" hangingPunct="1">
              <a:lnSpc>
                <a:spcPct val="120000"/>
              </a:lnSpc>
            </a:pPr>
            <a:r>
              <a:rPr lang="en-US" sz="2000" dirty="0" smtClean="0"/>
              <a:t>Performed against any regulations which must be adhered to, such as governmental, legal or safety regulations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288" y="581025"/>
            <a:ext cx="7439025" cy="492443"/>
          </a:xfrm>
        </p:spPr>
        <p:txBody>
          <a:bodyPr/>
          <a:lstStyle/>
          <a:p>
            <a:pPr eaLnBrk="1" hangingPunct="1"/>
            <a:r>
              <a:rPr lang="en-US" sz="3200" dirty="0" smtClean="0"/>
              <a:t>Alpha &amp; beta (or field) testing</a:t>
            </a:r>
          </a:p>
        </p:txBody>
      </p:sp>
      <p:sp>
        <p:nvSpPr>
          <p:cNvPr id="49155" name="Rectangle 3"/>
          <p:cNvSpPr>
            <a:spLocks noGrp="1" noChangeArrowheads="1"/>
          </p:cNvSpPr>
          <p:nvPr>
            <p:ph idx="1"/>
          </p:nvPr>
        </p:nvSpPr>
        <p:spPr>
          <a:xfrm>
            <a:off x="393700" y="1533525"/>
            <a:ext cx="8353425" cy="5346079"/>
          </a:xfrm>
        </p:spPr>
        <p:txBody>
          <a:bodyPr/>
          <a:lstStyle/>
          <a:p>
            <a:pPr eaLnBrk="1" hangingPunct="1">
              <a:lnSpc>
                <a:spcPct val="80000"/>
              </a:lnSpc>
            </a:pPr>
            <a:r>
              <a:rPr lang="en-US" sz="2200" b="1" dirty="0" smtClean="0"/>
              <a:t>Alpha testing</a:t>
            </a:r>
            <a:r>
              <a:rPr lang="en-US" sz="2200" dirty="0" smtClean="0"/>
              <a:t>  </a:t>
            </a:r>
          </a:p>
          <a:p>
            <a:pPr lvl="1" eaLnBrk="1" hangingPunct="1">
              <a:lnSpc>
                <a:spcPct val="80000"/>
              </a:lnSpc>
            </a:pPr>
            <a:r>
              <a:rPr lang="en-US" dirty="0" smtClean="0"/>
              <a:t>Done by users at developing organization’s site	</a:t>
            </a:r>
          </a:p>
          <a:p>
            <a:pPr eaLnBrk="1" hangingPunct="1">
              <a:lnSpc>
                <a:spcPct val="80000"/>
              </a:lnSpc>
            </a:pPr>
            <a:r>
              <a:rPr lang="en-US" sz="2200" b="1" dirty="0" smtClean="0"/>
              <a:t>Beta testing   </a:t>
            </a:r>
          </a:p>
          <a:p>
            <a:pPr lvl="1" eaLnBrk="1" hangingPunct="1">
              <a:lnSpc>
                <a:spcPct val="80000"/>
              </a:lnSpc>
            </a:pPr>
            <a:r>
              <a:rPr lang="en-US" dirty="0" smtClean="0"/>
              <a:t>Or field testing, is performed by users at their own locations</a:t>
            </a:r>
          </a:p>
          <a:p>
            <a:pPr eaLnBrk="1" hangingPunct="1">
              <a:lnSpc>
                <a:spcPct val="80000"/>
              </a:lnSpc>
            </a:pPr>
            <a:r>
              <a:rPr lang="en-US" sz="2200" b="1" dirty="0" smtClean="0"/>
              <a:t>For</a:t>
            </a:r>
            <a:r>
              <a:rPr lang="en-US" sz="2200" dirty="0" smtClean="0"/>
              <a:t> </a:t>
            </a:r>
            <a:r>
              <a:rPr lang="en-US" sz="2200" b="1" dirty="0" smtClean="0"/>
              <a:t>Both Alpha and Beta testing</a:t>
            </a:r>
          </a:p>
          <a:p>
            <a:pPr lvl="1" eaLnBrk="1" hangingPunct="1">
              <a:lnSpc>
                <a:spcPct val="110000"/>
              </a:lnSpc>
            </a:pPr>
            <a:r>
              <a:rPr lang="en-US" dirty="0" smtClean="0"/>
              <a:t>COTS software feedback is taken from potential or existing customers in their market before the software product is put up for sale commercially</a:t>
            </a:r>
          </a:p>
          <a:p>
            <a:pPr lvl="1" eaLnBrk="1" hangingPunct="1">
              <a:lnSpc>
                <a:spcPct val="110000"/>
              </a:lnSpc>
            </a:pPr>
            <a:r>
              <a:rPr lang="en-US" dirty="0" smtClean="0"/>
              <a:t>Also known as “factory acceptance testing” or “site acceptance testing” for systems that are tested before and after being moved to a customer’s site</a:t>
            </a:r>
          </a:p>
          <a:p>
            <a:pPr lvl="1" eaLnBrk="1" hangingPunct="1">
              <a:lnSpc>
                <a:spcPct val="110000"/>
              </a:lnSpc>
            </a:pPr>
            <a:r>
              <a:rPr lang="en-US" dirty="0" smtClean="0"/>
              <a:t>Useful for final release of the software</a:t>
            </a:r>
          </a:p>
          <a:p>
            <a:pPr lvl="1" eaLnBrk="1" hangingPunct="1">
              <a:lnSpc>
                <a:spcPct val="110000"/>
              </a:lnSpc>
            </a:pPr>
            <a:r>
              <a:rPr lang="en-US" dirty="0" smtClean="0"/>
              <a:t>No identifiable end-users, hence performed by “general public”</a:t>
            </a:r>
          </a:p>
          <a:p>
            <a:pPr eaLnBrk="1" hangingPunct="1">
              <a:lnSpc>
                <a:spcPct val="110000"/>
              </a:lnSpc>
              <a:buFont typeface="Wingdings" pitchFamily="2" charset="2"/>
              <a:buNone/>
            </a:pPr>
            <a:endParaRPr lang="en-US" sz="2200" b="1" dirty="0" smtClean="0"/>
          </a:p>
          <a:p>
            <a:pPr eaLnBrk="1" hangingPunct="1">
              <a:lnSpc>
                <a:spcPct val="80000"/>
              </a:lnSpc>
              <a:buFont typeface="Wingdings" pitchFamily="2" charset="2"/>
              <a:buNone/>
            </a:pPr>
            <a:endParaRPr lang="en-US" sz="2200" dirty="0" smtClean="0"/>
          </a:p>
          <a:p>
            <a:pPr eaLnBrk="1" hangingPunct="1">
              <a:lnSpc>
                <a:spcPct val="80000"/>
              </a:lnSpc>
              <a:buFont typeface="Wingdings" pitchFamily="2" charset="2"/>
              <a:buNone/>
            </a:pPr>
            <a:endParaRPr lang="en-US" sz="900" dirty="0" smtClean="0"/>
          </a:p>
          <a:p>
            <a:pPr eaLnBrk="1" hangingPunct="1">
              <a:lnSpc>
                <a:spcPct val="80000"/>
              </a:lnSpc>
              <a:buFont typeface="Wingdings" pitchFamily="2" charset="2"/>
              <a:buNone/>
            </a:pPr>
            <a:endParaRPr lang="en-US" sz="9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Testing throughout the SDLC</a:t>
            </a:r>
          </a:p>
        </p:txBody>
      </p:sp>
      <p:sp>
        <p:nvSpPr>
          <p:cNvPr id="50179" name="Rectangle 3"/>
          <p:cNvSpPr>
            <a:spLocks noGrp="1" noChangeArrowheads="1"/>
          </p:cNvSpPr>
          <p:nvPr>
            <p:ph idx="1"/>
          </p:nvPr>
        </p:nvSpPr>
        <p:spPr>
          <a:xfrm>
            <a:off x="393700" y="1533525"/>
            <a:ext cx="8353425" cy="5256824"/>
          </a:xfrm>
          <a:noFill/>
        </p:spPr>
        <p:txBody>
          <a:bodyPr/>
          <a:lstStyle/>
          <a:p>
            <a:pPr marL="57150" indent="-57150" algn="ctr" eaLnBrk="1" hangingPunct="1">
              <a:buFont typeface="Wingdings" pitchFamily="2" charset="2"/>
              <a:buNone/>
              <a:tabLst>
                <a:tab pos="342900" algn="l"/>
              </a:tabLst>
            </a:pPr>
            <a:r>
              <a:rPr lang="en-US" sz="2800" b="0" dirty="0" smtClean="0"/>
              <a:t>Session coverage</a:t>
            </a:r>
          </a:p>
          <a:p>
            <a:pPr marL="342900" indent="-342900" eaLnBrk="1" hangingPunct="1">
              <a:lnSpc>
                <a:spcPct val="180000"/>
              </a:lnSpc>
              <a:buSzPct val="75000"/>
              <a:buFont typeface="Wingdings" pitchFamily="2" charset="2"/>
              <a:buChar char="q"/>
              <a:tabLst>
                <a:tab pos="342900" algn="l"/>
              </a:tabLst>
            </a:pPr>
            <a:r>
              <a:rPr lang="en-US" sz="2200" b="0" dirty="0" smtClean="0"/>
              <a:t>  Software development models (K2)</a:t>
            </a:r>
          </a:p>
          <a:p>
            <a:pPr marL="342900" indent="-342900" eaLnBrk="1" hangingPunct="1">
              <a:lnSpc>
                <a:spcPct val="180000"/>
              </a:lnSpc>
              <a:buSzPct val="75000"/>
              <a:buFont typeface="Wingdings" pitchFamily="2" charset="2"/>
              <a:buChar char="q"/>
              <a:tabLst>
                <a:tab pos="342900" algn="l"/>
              </a:tabLst>
            </a:pPr>
            <a:r>
              <a:rPr lang="en-US" sz="2200" b="0" dirty="0" smtClean="0"/>
              <a:t> Test levels (K2)</a:t>
            </a:r>
          </a:p>
          <a:p>
            <a:pPr marL="342900" indent="-342900" eaLnBrk="1" hangingPunct="1">
              <a:lnSpc>
                <a:spcPct val="180000"/>
              </a:lnSpc>
              <a:buSzPct val="75000"/>
              <a:buFont typeface="Wingdings" pitchFamily="2" charset="2"/>
              <a:buChar char="q"/>
              <a:tabLst>
                <a:tab pos="342900" algn="l"/>
              </a:tabLst>
            </a:pPr>
            <a:r>
              <a:rPr lang="en-US" sz="2200" dirty="0" smtClean="0"/>
              <a:t> Test types: the targets of testing (K2)</a:t>
            </a:r>
          </a:p>
          <a:p>
            <a:pPr marL="342900" indent="-342900" eaLnBrk="1" hangingPunct="1">
              <a:lnSpc>
                <a:spcPct val="180000"/>
              </a:lnSpc>
              <a:buSzPct val="75000"/>
              <a:buFont typeface="Wingdings" pitchFamily="2" charset="2"/>
              <a:buChar char="q"/>
              <a:tabLst>
                <a:tab pos="342900" algn="l"/>
              </a:tabLst>
            </a:pPr>
            <a:r>
              <a:rPr lang="en-US" sz="2200" b="0" dirty="0" smtClean="0"/>
              <a:t>  Maintenance testing (K2)</a:t>
            </a:r>
          </a:p>
          <a:p>
            <a:pPr marL="57150" indent="-57150" eaLnBrk="1" hangingPunct="1">
              <a:buSzPct val="75000"/>
              <a:buFont typeface="Wingdings" pitchFamily="2" charset="2"/>
              <a:buNone/>
              <a:tabLst>
                <a:tab pos="342900" algn="l"/>
              </a:tabLst>
            </a:pPr>
            <a:endParaRPr lang="en-US" sz="2800" b="0" dirty="0" smtClean="0"/>
          </a:p>
          <a:p>
            <a:pPr marL="57150" indent="-57150" eaLnBrk="1" hangingPunct="1">
              <a:buSzPct val="75000"/>
              <a:tabLst>
                <a:tab pos="342900" algn="l"/>
              </a:tabLst>
            </a:pPr>
            <a:endParaRPr lang="en-US" sz="2800" b="0" dirty="0" smtClean="0"/>
          </a:p>
          <a:p>
            <a:pPr marL="514350" lvl="1" indent="-342900" eaLnBrk="1" hangingPunct="1">
              <a:tabLst>
                <a:tab pos="342900" algn="l"/>
              </a:tabLst>
            </a:pPr>
            <a:endParaRPr lang="en-US" sz="3200"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xfrm>
            <a:off x="304800" y="609600"/>
            <a:ext cx="7439025" cy="492443"/>
          </a:xfrm>
          <a:noFill/>
        </p:spPr>
        <p:txBody>
          <a:bodyPr/>
          <a:lstStyle/>
          <a:p>
            <a:pPr eaLnBrk="1" hangingPunct="1"/>
            <a:r>
              <a:rPr lang="en-US" sz="3200" dirty="0" smtClean="0"/>
              <a:t>Test types: the targets of testing</a:t>
            </a:r>
          </a:p>
        </p:txBody>
      </p:sp>
      <p:sp>
        <p:nvSpPr>
          <p:cNvPr id="51202" name="Rectangle 2"/>
          <p:cNvSpPr>
            <a:spLocks noGrp="1" noChangeArrowheads="1"/>
          </p:cNvSpPr>
          <p:nvPr>
            <p:ph idx="1"/>
          </p:nvPr>
        </p:nvSpPr>
        <p:spPr>
          <a:xfrm>
            <a:off x="393700" y="1533525"/>
            <a:ext cx="8353425" cy="3687163"/>
          </a:xfrm>
        </p:spPr>
        <p:txBody>
          <a:bodyPr/>
          <a:lstStyle/>
          <a:p>
            <a:pPr eaLnBrk="1" hangingPunct="1">
              <a:buFont typeface="Wingdings" pitchFamily="2" charset="2"/>
              <a:buNone/>
            </a:pPr>
            <a:endParaRPr lang="en-US" sz="1400" b="0" dirty="0" smtClean="0"/>
          </a:p>
          <a:p>
            <a:pPr marL="342900" indent="-342900" eaLnBrk="1" hangingPunct="1">
              <a:buFont typeface="Arial" pitchFamily="34" charset="0"/>
              <a:buChar char="•"/>
            </a:pPr>
            <a:r>
              <a:rPr lang="en-US" sz="2000" b="0" dirty="0" smtClean="0"/>
              <a:t>Testing of function (functional testing) </a:t>
            </a:r>
          </a:p>
          <a:p>
            <a:pPr marL="342900" indent="-342900" eaLnBrk="1" hangingPunct="1">
              <a:buFont typeface="Arial" pitchFamily="34" charset="0"/>
              <a:buChar char="•"/>
            </a:pPr>
            <a:endParaRPr lang="en-US" sz="2000" b="0" dirty="0" smtClean="0"/>
          </a:p>
          <a:p>
            <a:pPr marL="342900" indent="-342900" eaLnBrk="1" hangingPunct="1">
              <a:buFont typeface="Arial" pitchFamily="34" charset="0"/>
              <a:buChar char="•"/>
            </a:pPr>
            <a:r>
              <a:rPr lang="en-US" sz="2000" b="0" dirty="0" smtClean="0"/>
              <a:t>Testing of software product characteristics (non-functional testing)</a:t>
            </a:r>
          </a:p>
          <a:p>
            <a:pPr marL="342900" indent="-342900" eaLnBrk="1" hangingPunct="1">
              <a:buFont typeface="Arial" pitchFamily="34" charset="0"/>
              <a:buChar char="•"/>
            </a:pPr>
            <a:endParaRPr lang="en-US" sz="2000" b="0" dirty="0" smtClean="0"/>
          </a:p>
          <a:p>
            <a:pPr marL="342900" indent="-342900" eaLnBrk="1" hangingPunct="1">
              <a:buFont typeface="Arial" pitchFamily="34" charset="0"/>
              <a:buChar char="•"/>
            </a:pPr>
            <a:r>
              <a:rPr lang="en-US" sz="2000" b="0" dirty="0" smtClean="0"/>
              <a:t>Testing of software structure/architecture (structural testing)</a:t>
            </a:r>
          </a:p>
          <a:p>
            <a:pPr marL="342900" indent="-342900" eaLnBrk="1" hangingPunct="1">
              <a:buFont typeface="Arial" pitchFamily="34" charset="0"/>
              <a:buChar char="•"/>
            </a:pPr>
            <a:endParaRPr lang="en-US" sz="2000" b="0" dirty="0" smtClean="0"/>
          </a:p>
          <a:p>
            <a:pPr marL="342900" indent="-342900" eaLnBrk="1" hangingPunct="1">
              <a:buFont typeface="Arial" pitchFamily="34" charset="0"/>
              <a:buChar char="•"/>
            </a:pPr>
            <a:r>
              <a:rPr lang="en-US" sz="2000" b="0" dirty="0" smtClean="0"/>
              <a:t>Testing related to changes (confirmation and regression testing)</a:t>
            </a:r>
          </a:p>
          <a:p>
            <a:pPr eaLnBrk="1" hangingPunct="1">
              <a:buFont typeface="Wingdings" pitchFamily="2" charset="2"/>
              <a:buNone/>
            </a:pPr>
            <a:endParaRPr lang="en-US" sz="2400" b="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xfrm>
            <a:off x="395288" y="581025"/>
            <a:ext cx="7439025" cy="430887"/>
          </a:xfrm>
          <a:noFill/>
        </p:spPr>
        <p:txBody>
          <a:bodyPr/>
          <a:lstStyle/>
          <a:p>
            <a:pPr eaLnBrk="1" hangingPunct="1">
              <a:tabLst>
                <a:tab pos="6686550" algn="l"/>
              </a:tabLst>
            </a:pPr>
            <a:r>
              <a:rPr lang="en-US" sz="2800" dirty="0" smtClean="0"/>
              <a:t>Testing of function (functional testing)</a:t>
            </a:r>
          </a:p>
        </p:txBody>
      </p:sp>
      <p:sp>
        <p:nvSpPr>
          <p:cNvPr id="52226" name="Rectangle 2"/>
          <p:cNvSpPr>
            <a:spLocks noGrp="1" noChangeArrowheads="1"/>
          </p:cNvSpPr>
          <p:nvPr>
            <p:ph idx="1"/>
          </p:nvPr>
        </p:nvSpPr>
        <p:spPr>
          <a:xfrm>
            <a:off x="393700" y="1533525"/>
            <a:ext cx="8353425" cy="4364272"/>
          </a:xfrm>
        </p:spPr>
        <p:txBody>
          <a:bodyPr/>
          <a:lstStyle/>
          <a:p>
            <a:pPr eaLnBrk="1" hangingPunct="1">
              <a:buFont typeface="Wingdings" pitchFamily="2" charset="2"/>
              <a:buNone/>
            </a:pPr>
            <a:endParaRPr lang="en-US" sz="1400" b="0" dirty="0" smtClean="0"/>
          </a:p>
          <a:p>
            <a:pPr marL="342900" indent="-342900" eaLnBrk="1" hangingPunct="1">
              <a:buFont typeface="Arial" pitchFamily="34" charset="0"/>
              <a:buChar char="•"/>
            </a:pPr>
            <a:r>
              <a:rPr lang="en-US" sz="2000" b="0" dirty="0" smtClean="0"/>
              <a:t>Based on “what” the system does</a:t>
            </a:r>
          </a:p>
          <a:p>
            <a:pPr marL="342900" indent="-342900" eaLnBrk="1" hangingPunct="1">
              <a:buFont typeface="Arial" pitchFamily="34" charset="0"/>
              <a:buChar char="•"/>
            </a:pPr>
            <a:endParaRPr lang="en-US" sz="2000" b="0" dirty="0" smtClean="0"/>
          </a:p>
          <a:p>
            <a:pPr marL="342900" indent="-342900" eaLnBrk="1" hangingPunct="1">
              <a:buFont typeface="Arial" pitchFamily="34" charset="0"/>
              <a:buChar char="•"/>
            </a:pPr>
            <a:r>
              <a:rPr lang="en-US" sz="2000" b="0" dirty="0" smtClean="0"/>
              <a:t>Based on documented functions and features of a system</a:t>
            </a:r>
          </a:p>
          <a:p>
            <a:pPr marL="342900" indent="-342900" eaLnBrk="1" hangingPunct="1">
              <a:buFont typeface="Arial" pitchFamily="34" charset="0"/>
              <a:buChar char="•"/>
            </a:pPr>
            <a:endParaRPr lang="en-US" sz="2000" b="0" dirty="0" smtClean="0"/>
          </a:p>
          <a:p>
            <a:pPr marL="342900" indent="-342900" eaLnBrk="1" hangingPunct="1">
              <a:buFont typeface="Arial" pitchFamily="34" charset="0"/>
              <a:buChar char="•"/>
            </a:pPr>
            <a:r>
              <a:rPr lang="en-US" sz="2000" b="0" dirty="0" smtClean="0"/>
              <a:t>Performed at all test levels (E.g. component, system)</a:t>
            </a:r>
          </a:p>
          <a:p>
            <a:pPr marL="342900" indent="-342900" eaLnBrk="1" hangingPunct="1">
              <a:buFont typeface="Arial" pitchFamily="34" charset="0"/>
              <a:buChar char="•"/>
            </a:pPr>
            <a:endParaRPr lang="en-US" sz="2000" b="0" dirty="0" smtClean="0"/>
          </a:p>
          <a:p>
            <a:pPr marL="342900" indent="-342900" eaLnBrk="1" hangingPunct="1">
              <a:buFont typeface="Arial" pitchFamily="34" charset="0"/>
              <a:buChar char="•"/>
            </a:pPr>
            <a:r>
              <a:rPr lang="en-US" sz="2000" b="0" dirty="0" smtClean="0"/>
              <a:t>Considers external behavior of the system</a:t>
            </a:r>
          </a:p>
          <a:p>
            <a:pPr marL="342900" indent="-342900" eaLnBrk="1" hangingPunct="1">
              <a:buFont typeface="Arial" pitchFamily="34" charset="0"/>
              <a:buChar char="•"/>
            </a:pPr>
            <a:endParaRPr lang="en-US" sz="2000" b="0" dirty="0" smtClean="0"/>
          </a:p>
          <a:p>
            <a:pPr marL="342900" indent="-342900" eaLnBrk="1" hangingPunct="1">
              <a:buFont typeface="Arial" pitchFamily="34" charset="0"/>
              <a:buChar char="•"/>
            </a:pPr>
            <a:r>
              <a:rPr lang="en-US" sz="2000" b="0" dirty="0" smtClean="0"/>
              <a:t>Test conditions and test cases are derived using specification based techniques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Waterfall model</a:t>
            </a:r>
          </a:p>
        </p:txBody>
      </p:sp>
      <p:sp>
        <p:nvSpPr>
          <p:cNvPr id="8195" name="Rectangle 3"/>
          <p:cNvSpPr>
            <a:spLocks noGrp="1" noChangeArrowheads="1"/>
          </p:cNvSpPr>
          <p:nvPr>
            <p:ph idx="1"/>
          </p:nvPr>
        </p:nvSpPr>
        <p:spPr>
          <a:xfrm>
            <a:off x="393700" y="1533525"/>
            <a:ext cx="8353425" cy="1839221"/>
          </a:xfrm>
        </p:spPr>
        <p:txBody>
          <a:bodyPr/>
          <a:lstStyle/>
          <a:p>
            <a:pPr marL="342900" indent="-342900" eaLnBrk="1" hangingPunct="1">
              <a:lnSpc>
                <a:spcPct val="140000"/>
              </a:lnSpc>
              <a:buFont typeface="Arial" pitchFamily="34" charset="0"/>
              <a:buChar char="•"/>
            </a:pPr>
            <a:r>
              <a:rPr lang="en-US" b="0" dirty="0" smtClean="0"/>
              <a:t>Development broken into series of sequential stages</a:t>
            </a:r>
          </a:p>
          <a:p>
            <a:pPr marL="342900" indent="-342900" eaLnBrk="1" hangingPunct="1">
              <a:lnSpc>
                <a:spcPct val="140000"/>
              </a:lnSpc>
              <a:buFont typeface="Arial" pitchFamily="34" charset="0"/>
              <a:buChar char="•"/>
            </a:pPr>
            <a:r>
              <a:rPr lang="en-US" b="0" dirty="0" smtClean="0"/>
              <a:t>One of the earliest models developed for large projects</a:t>
            </a:r>
          </a:p>
          <a:p>
            <a:pPr marL="342900" indent="-342900" eaLnBrk="1" hangingPunct="1">
              <a:lnSpc>
                <a:spcPct val="140000"/>
              </a:lnSpc>
              <a:buFont typeface="Arial" pitchFamily="34" charset="0"/>
              <a:buChar char="•"/>
            </a:pPr>
            <a:r>
              <a:rPr lang="en-US" b="0" dirty="0" smtClean="0"/>
              <a:t>Also called, linear sequential model</a:t>
            </a:r>
          </a:p>
          <a:p>
            <a:pPr marL="342900" indent="-342900" eaLnBrk="1" hangingPunct="1">
              <a:lnSpc>
                <a:spcPct val="140000"/>
              </a:lnSpc>
              <a:buFont typeface="Arial" pitchFamily="34" charset="0"/>
              <a:buChar char="•"/>
            </a:pPr>
            <a:r>
              <a:rPr lang="en-US" b="0" dirty="0" smtClean="0"/>
              <a:t>Testing also follows the same sequence</a:t>
            </a:r>
          </a:p>
        </p:txBody>
      </p:sp>
      <p:grpSp>
        <p:nvGrpSpPr>
          <p:cNvPr id="2" name="Group 12"/>
          <p:cNvGrpSpPr>
            <a:grpSpLocks/>
          </p:cNvGrpSpPr>
          <p:nvPr/>
        </p:nvGrpSpPr>
        <p:grpSpPr bwMode="auto">
          <a:xfrm>
            <a:off x="228600" y="4044950"/>
            <a:ext cx="8686800" cy="1477963"/>
            <a:chOff x="144" y="2548"/>
            <a:chExt cx="5472" cy="931"/>
          </a:xfrm>
        </p:grpSpPr>
        <p:sp>
          <p:nvSpPr>
            <p:cNvPr id="8197" name="Rectangle 4"/>
            <p:cNvSpPr>
              <a:spLocks noChangeArrowheads="1"/>
            </p:cNvSpPr>
            <p:nvPr/>
          </p:nvSpPr>
          <p:spPr bwMode="auto">
            <a:xfrm>
              <a:off x="144" y="2548"/>
              <a:ext cx="902" cy="931"/>
            </a:xfrm>
            <a:prstGeom prst="rect">
              <a:avLst/>
            </a:prstGeom>
            <a:solidFill>
              <a:srgbClr val="CCFFFF"/>
            </a:solidFill>
            <a:ln w="9525">
              <a:solidFill>
                <a:schemeClr val="tx1"/>
              </a:solidFill>
              <a:miter lim="800000"/>
              <a:headEnd/>
              <a:tailEnd/>
            </a:ln>
          </p:spPr>
          <p:txBody>
            <a:bodyPr wrap="none" anchor="ctr"/>
            <a:lstStyle/>
            <a:p>
              <a:pPr algn="ctr"/>
              <a:r>
                <a:rPr lang="en-US" sz="1600">
                  <a:latin typeface="Arial" charset="0"/>
                </a:rPr>
                <a:t>Requirement</a:t>
              </a:r>
            </a:p>
            <a:p>
              <a:pPr algn="ctr"/>
              <a:r>
                <a:rPr lang="en-US" sz="1600">
                  <a:latin typeface="Arial" charset="0"/>
                </a:rPr>
                <a:t>Analysis</a:t>
              </a:r>
            </a:p>
          </p:txBody>
        </p:sp>
        <p:sp>
          <p:nvSpPr>
            <p:cNvPr id="8198" name="Rectangle 5"/>
            <p:cNvSpPr>
              <a:spLocks noChangeArrowheads="1"/>
            </p:cNvSpPr>
            <p:nvPr/>
          </p:nvSpPr>
          <p:spPr bwMode="auto">
            <a:xfrm>
              <a:off x="1667" y="2548"/>
              <a:ext cx="902" cy="931"/>
            </a:xfrm>
            <a:prstGeom prst="rect">
              <a:avLst/>
            </a:prstGeom>
            <a:solidFill>
              <a:srgbClr val="CCFFFF"/>
            </a:solidFill>
            <a:ln w="9525">
              <a:solidFill>
                <a:schemeClr val="tx1"/>
              </a:solidFill>
              <a:miter lim="800000"/>
              <a:headEnd/>
              <a:tailEnd/>
            </a:ln>
          </p:spPr>
          <p:txBody>
            <a:bodyPr wrap="none" anchor="ctr"/>
            <a:lstStyle/>
            <a:p>
              <a:pPr algn="ctr"/>
              <a:r>
                <a:rPr lang="en-US" sz="1600"/>
                <a:t>Design</a:t>
              </a:r>
            </a:p>
          </p:txBody>
        </p:sp>
        <p:sp>
          <p:nvSpPr>
            <p:cNvPr id="8199" name="Rectangle 6"/>
            <p:cNvSpPr>
              <a:spLocks noChangeArrowheads="1"/>
            </p:cNvSpPr>
            <p:nvPr/>
          </p:nvSpPr>
          <p:spPr bwMode="auto">
            <a:xfrm>
              <a:off x="3189" y="2548"/>
              <a:ext cx="902" cy="931"/>
            </a:xfrm>
            <a:prstGeom prst="rect">
              <a:avLst/>
            </a:prstGeom>
            <a:solidFill>
              <a:srgbClr val="CCFFFF"/>
            </a:solidFill>
            <a:ln w="9525">
              <a:solidFill>
                <a:schemeClr val="tx1"/>
              </a:solidFill>
              <a:miter lim="800000"/>
              <a:headEnd/>
              <a:tailEnd/>
            </a:ln>
          </p:spPr>
          <p:txBody>
            <a:bodyPr wrap="none" anchor="ctr"/>
            <a:lstStyle/>
            <a:p>
              <a:pPr algn="ctr"/>
              <a:r>
                <a:rPr lang="en-US" sz="1600"/>
                <a:t>Code</a:t>
              </a:r>
            </a:p>
          </p:txBody>
        </p:sp>
        <p:sp>
          <p:nvSpPr>
            <p:cNvPr id="8200" name="Rectangle 7"/>
            <p:cNvSpPr>
              <a:spLocks noChangeArrowheads="1"/>
            </p:cNvSpPr>
            <p:nvPr/>
          </p:nvSpPr>
          <p:spPr bwMode="auto">
            <a:xfrm>
              <a:off x="4714" y="2548"/>
              <a:ext cx="902" cy="931"/>
            </a:xfrm>
            <a:prstGeom prst="rect">
              <a:avLst/>
            </a:prstGeom>
            <a:solidFill>
              <a:srgbClr val="CCFFFF"/>
            </a:solidFill>
            <a:ln w="9525">
              <a:solidFill>
                <a:schemeClr val="tx1"/>
              </a:solidFill>
              <a:miter lim="800000"/>
              <a:headEnd/>
              <a:tailEnd/>
            </a:ln>
          </p:spPr>
          <p:txBody>
            <a:bodyPr wrap="none" anchor="ctr"/>
            <a:lstStyle/>
            <a:p>
              <a:pPr algn="ctr"/>
              <a:r>
                <a:rPr lang="en-US" sz="1600"/>
                <a:t>Test</a:t>
              </a:r>
            </a:p>
          </p:txBody>
        </p:sp>
        <p:sp>
          <p:nvSpPr>
            <p:cNvPr id="8201" name="Line 8"/>
            <p:cNvSpPr>
              <a:spLocks noChangeShapeType="1"/>
            </p:cNvSpPr>
            <p:nvPr/>
          </p:nvSpPr>
          <p:spPr bwMode="auto">
            <a:xfrm>
              <a:off x="1046" y="2962"/>
              <a:ext cx="621" cy="0"/>
            </a:xfrm>
            <a:prstGeom prst="line">
              <a:avLst/>
            </a:prstGeom>
            <a:noFill/>
            <a:ln w="19050">
              <a:solidFill>
                <a:schemeClr val="tx1"/>
              </a:solidFill>
              <a:miter lim="800000"/>
              <a:headEnd/>
              <a:tailEnd type="triangle" w="med" len="med"/>
            </a:ln>
          </p:spPr>
          <p:txBody>
            <a:bodyPr wrap="none"/>
            <a:lstStyle/>
            <a:p>
              <a:endParaRPr lang="en-US"/>
            </a:p>
          </p:txBody>
        </p:sp>
        <p:sp>
          <p:nvSpPr>
            <p:cNvPr id="8202" name="Line 9"/>
            <p:cNvSpPr>
              <a:spLocks noChangeShapeType="1"/>
            </p:cNvSpPr>
            <p:nvPr/>
          </p:nvSpPr>
          <p:spPr bwMode="auto">
            <a:xfrm>
              <a:off x="2569" y="2962"/>
              <a:ext cx="620" cy="0"/>
            </a:xfrm>
            <a:prstGeom prst="line">
              <a:avLst/>
            </a:prstGeom>
            <a:noFill/>
            <a:ln w="19050">
              <a:solidFill>
                <a:schemeClr val="tx1"/>
              </a:solidFill>
              <a:miter lim="800000"/>
              <a:headEnd/>
              <a:tailEnd type="triangle" w="med" len="med"/>
            </a:ln>
          </p:spPr>
          <p:txBody>
            <a:bodyPr wrap="none"/>
            <a:lstStyle/>
            <a:p>
              <a:endParaRPr lang="en-US"/>
            </a:p>
          </p:txBody>
        </p:sp>
        <p:sp>
          <p:nvSpPr>
            <p:cNvPr id="8203" name="Line 10"/>
            <p:cNvSpPr>
              <a:spLocks noChangeShapeType="1"/>
            </p:cNvSpPr>
            <p:nvPr/>
          </p:nvSpPr>
          <p:spPr bwMode="auto">
            <a:xfrm>
              <a:off x="4091" y="2962"/>
              <a:ext cx="621" cy="0"/>
            </a:xfrm>
            <a:prstGeom prst="line">
              <a:avLst/>
            </a:prstGeom>
            <a:noFill/>
            <a:ln w="19050">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noFill/>
        </p:spPr>
        <p:txBody>
          <a:bodyPr>
            <a:noAutofit/>
          </a:bodyPr>
          <a:lstStyle/>
          <a:p>
            <a:pPr eaLnBrk="1" hangingPunct="1">
              <a:tabLst>
                <a:tab pos="6686550" algn="l"/>
              </a:tabLst>
            </a:pPr>
            <a:r>
              <a:rPr lang="en-US" sz="2400" dirty="0" smtClean="0"/>
              <a:t>Testing of software product </a:t>
            </a:r>
            <a:br>
              <a:rPr lang="en-US" sz="2400" dirty="0" smtClean="0"/>
            </a:br>
            <a:r>
              <a:rPr lang="en-US" sz="2400" dirty="0" smtClean="0"/>
              <a:t>characteristics </a:t>
            </a:r>
            <a:r>
              <a:rPr lang="en-US" sz="2400" dirty="0" smtClean="0"/>
              <a:t>(non-functional testing</a:t>
            </a:r>
            <a:r>
              <a:rPr lang="en-US" sz="2400" dirty="0" smtClean="0"/>
              <a:t>)</a:t>
            </a:r>
            <a:br>
              <a:rPr lang="en-US" sz="2400" dirty="0" smtClean="0"/>
            </a:br>
            <a:endParaRPr lang="en-US" sz="2400" dirty="0" smtClean="0"/>
          </a:p>
        </p:txBody>
      </p:sp>
      <p:sp>
        <p:nvSpPr>
          <p:cNvPr id="53250" name="Rectangle 2"/>
          <p:cNvSpPr>
            <a:spLocks noGrp="1" noChangeArrowheads="1"/>
          </p:cNvSpPr>
          <p:nvPr>
            <p:ph idx="1"/>
          </p:nvPr>
        </p:nvSpPr>
        <p:spPr/>
        <p:txBody>
          <a:bodyPr/>
          <a:lstStyle/>
          <a:p>
            <a:pPr eaLnBrk="1" hangingPunct="1">
              <a:buFont typeface="Wingdings" pitchFamily="2" charset="2"/>
              <a:buNone/>
            </a:pPr>
            <a:endParaRPr lang="en-US" sz="1400" dirty="0" smtClean="0"/>
          </a:p>
          <a:p>
            <a:pPr eaLnBrk="1" hangingPunct="1"/>
            <a:endParaRPr lang="en-US" dirty="0" smtClean="0"/>
          </a:p>
          <a:p>
            <a:pPr eaLnBrk="1" hangingPunct="1">
              <a:buFont typeface="Wingdings" pitchFamily="2" charset="2"/>
              <a:buNone/>
            </a:pPr>
            <a:endParaRPr lang="en-US" dirty="0" smtClean="0"/>
          </a:p>
        </p:txBody>
      </p:sp>
      <p:sp>
        <p:nvSpPr>
          <p:cNvPr id="53252" name="Rectangle 5"/>
          <p:cNvSpPr>
            <a:spLocks noChangeArrowheads="1"/>
          </p:cNvSpPr>
          <p:nvPr/>
        </p:nvSpPr>
        <p:spPr bwMode="auto">
          <a:xfrm>
            <a:off x="533400" y="1981200"/>
            <a:ext cx="8421688" cy="43053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3253" name="Rectangle 6"/>
          <p:cNvSpPr>
            <a:spLocks noChangeArrowheads="1"/>
          </p:cNvSpPr>
          <p:nvPr/>
        </p:nvSpPr>
        <p:spPr bwMode="auto">
          <a:xfrm>
            <a:off x="685800" y="1707572"/>
            <a:ext cx="8421688" cy="4731327"/>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3254" name="Rectangle 8"/>
          <p:cNvSpPr>
            <a:spLocks noChangeArrowheads="1"/>
          </p:cNvSpPr>
          <p:nvPr/>
        </p:nvSpPr>
        <p:spPr bwMode="auto">
          <a:xfrm>
            <a:off x="554182" y="1707573"/>
            <a:ext cx="8421688" cy="5143500"/>
          </a:xfrm>
          <a:prstGeom prst="rect">
            <a:avLst/>
          </a:prstGeom>
          <a:noFill/>
          <a:ln w="9525">
            <a:noFill/>
            <a:miter lim="800000"/>
            <a:headEnd/>
            <a:tailEnd/>
          </a:ln>
        </p:spPr>
        <p:txBody>
          <a:bodyPr/>
          <a:lstStyle/>
          <a:p>
            <a:pPr marL="342900" indent="-342900">
              <a:lnSpc>
                <a:spcPct val="130000"/>
              </a:lnSpc>
              <a:spcBef>
                <a:spcPct val="20000"/>
              </a:spcBef>
              <a:buClr>
                <a:schemeClr val="folHlink"/>
              </a:buClr>
              <a:buSzPct val="60000"/>
              <a:buFont typeface="Wingdings" pitchFamily="2" charset="2"/>
              <a:buChar char="n"/>
            </a:pPr>
            <a:r>
              <a:rPr lang="en-US" dirty="0">
                <a:latin typeface="Arial" charset="0"/>
              </a:rPr>
              <a:t>Based on “how” the system works</a:t>
            </a:r>
          </a:p>
          <a:p>
            <a:pPr marL="342900" indent="-342900">
              <a:lnSpc>
                <a:spcPct val="130000"/>
              </a:lnSpc>
              <a:spcBef>
                <a:spcPct val="20000"/>
              </a:spcBef>
              <a:buClr>
                <a:schemeClr val="folHlink"/>
              </a:buClr>
              <a:buSzPct val="60000"/>
              <a:buFont typeface="Wingdings" pitchFamily="2" charset="2"/>
              <a:buChar char="n"/>
            </a:pPr>
            <a:r>
              <a:rPr lang="en-US" dirty="0">
                <a:latin typeface="Arial" charset="0"/>
              </a:rPr>
              <a:t>Performed at all test levels (E.g. Component, system)</a:t>
            </a:r>
          </a:p>
          <a:p>
            <a:pPr marL="342900" indent="-342900">
              <a:lnSpc>
                <a:spcPct val="130000"/>
              </a:lnSpc>
              <a:spcBef>
                <a:spcPct val="20000"/>
              </a:spcBef>
              <a:buClr>
                <a:schemeClr val="folHlink"/>
              </a:buClr>
              <a:buSzPct val="60000"/>
              <a:buFont typeface="Wingdings" pitchFamily="2" charset="2"/>
              <a:buChar char="n"/>
            </a:pPr>
            <a:r>
              <a:rPr lang="en-US" dirty="0">
                <a:latin typeface="Arial" charset="0"/>
              </a:rPr>
              <a:t>Includes tests required to measure characteristics of systems and software that can be quantified on a varying scale. E.g. Response time for performance testing</a:t>
            </a:r>
          </a:p>
          <a:p>
            <a:pPr marL="342900" indent="-342900">
              <a:spcBef>
                <a:spcPct val="20000"/>
              </a:spcBef>
              <a:buClr>
                <a:schemeClr val="folHlink"/>
              </a:buClr>
              <a:buSzPct val="60000"/>
              <a:buFont typeface="Wingdings" pitchFamily="2" charset="2"/>
              <a:buChar char="n"/>
            </a:pPr>
            <a:r>
              <a:rPr lang="en-US" dirty="0">
                <a:latin typeface="Arial" charset="0"/>
              </a:rPr>
              <a:t>Examples of non-functional testing are :</a:t>
            </a:r>
          </a:p>
          <a:p>
            <a:pPr marL="342900" indent="-342900">
              <a:lnSpc>
                <a:spcPct val="110000"/>
              </a:lnSpc>
              <a:spcBef>
                <a:spcPct val="20000"/>
              </a:spcBef>
              <a:buClr>
                <a:schemeClr val="folHlink"/>
              </a:buClr>
              <a:buSzPct val="60000"/>
              <a:buFont typeface="Wingdings" pitchFamily="2" charset="2"/>
              <a:buNone/>
            </a:pPr>
            <a:r>
              <a:rPr lang="en-US" dirty="0">
                <a:latin typeface="Arial" charset="0"/>
              </a:rPr>
              <a:t>	- </a:t>
            </a:r>
            <a:r>
              <a:rPr lang="en-US" sz="2000" dirty="0">
                <a:latin typeface="Arial" charset="0"/>
              </a:rPr>
              <a:t>Performance testing		- Load </a:t>
            </a:r>
            <a:r>
              <a:rPr lang="en-US" sz="2000" dirty="0" smtClean="0">
                <a:latin typeface="Arial" charset="0"/>
              </a:rPr>
              <a:t>testing</a:t>
            </a:r>
          </a:p>
          <a:p>
            <a:pPr marL="342900" indent="-342900">
              <a:lnSpc>
                <a:spcPct val="110000"/>
              </a:lnSpc>
              <a:spcBef>
                <a:spcPct val="20000"/>
              </a:spcBef>
              <a:buClr>
                <a:schemeClr val="folHlink"/>
              </a:buClr>
              <a:buSzPct val="60000"/>
              <a:buFont typeface="Wingdings" pitchFamily="2" charset="2"/>
              <a:buNone/>
            </a:pPr>
            <a:r>
              <a:rPr lang="en-US" sz="2000" dirty="0">
                <a:latin typeface="Arial" charset="0"/>
              </a:rPr>
              <a:t>	</a:t>
            </a:r>
            <a:r>
              <a:rPr lang="en-US" sz="2000" dirty="0" smtClean="0">
                <a:latin typeface="Arial" charset="0"/>
              </a:rPr>
              <a:t> </a:t>
            </a:r>
            <a:r>
              <a:rPr lang="en-US" sz="2000" dirty="0">
                <a:latin typeface="Arial" charset="0"/>
              </a:rPr>
              <a:t>- Maintainability </a:t>
            </a:r>
            <a:r>
              <a:rPr lang="en-US" sz="2000" dirty="0" smtClean="0">
                <a:latin typeface="Arial" charset="0"/>
              </a:rPr>
              <a:t>testing                      - </a:t>
            </a:r>
            <a:r>
              <a:rPr lang="en-US" sz="2000" dirty="0">
                <a:latin typeface="Arial" charset="0"/>
              </a:rPr>
              <a:t>Stress </a:t>
            </a:r>
            <a:r>
              <a:rPr lang="en-US" sz="2000" dirty="0" smtClean="0">
                <a:latin typeface="Arial" charset="0"/>
              </a:rPr>
              <a:t>testing</a:t>
            </a:r>
          </a:p>
          <a:p>
            <a:pPr marL="342900" indent="-342900">
              <a:lnSpc>
                <a:spcPct val="110000"/>
              </a:lnSpc>
              <a:spcBef>
                <a:spcPct val="20000"/>
              </a:spcBef>
              <a:buClr>
                <a:schemeClr val="folHlink"/>
              </a:buClr>
              <a:buSzPct val="60000"/>
              <a:buFont typeface="Wingdings" pitchFamily="2" charset="2"/>
              <a:buNone/>
            </a:pPr>
            <a:r>
              <a:rPr lang="en-US" sz="2000" dirty="0">
                <a:latin typeface="Arial" charset="0"/>
              </a:rPr>
              <a:t> </a:t>
            </a:r>
            <a:r>
              <a:rPr lang="en-US" sz="2000" dirty="0" smtClean="0">
                <a:latin typeface="Arial" charset="0"/>
              </a:rPr>
              <a:t>     </a:t>
            </a:r>
            <a:r>
              <a:rPr lang="en-US" sz="2000" dirty="0" smtClean="0">
                <a:latin typeface="Arial" charset="0"/>
              </a:rPr>
              <a:t>- </a:t>
            </a:r>
            <a:r>
              <a:rPr lang="en-US" sz="2000" dirty="0">
                <a:latin typeface="Arial" charset="0"/>
              </a:rPr>
              <a:t>Reliability testing </a:t>
            </a:r>
            <a:r>
              <a:rPr lang="en-US" sz="2000" dirty="0" smtClean="0">
                <a:latin typeface="Arial" charset="0"/>
              </a:rPr>
              <a:t>                </a:t>
            </a:r>
            <a:r>
              <a:rPr lang="en-US" sz="2000" dirty="0">
                <a:latin typeface="Arial" charset="0"/>
              </a:rPr>
              <a:t>	- Usability </a:t>
            </a:r>
            <a:r>
              <a:rPr lang="en-US" sz="2000" dirty="0" smtClean="0">
                <a:latin typeface="Arial" charset="0"/>
              </a:rPr>
              <a:t>testing</a:t>
            </a:r>
          </a:p>
          <a:p>
            <a:pPr marL="342900" indent="-342900">
              <a:lnSpc>
                <a:spcPct val="110000"/>
              </a:lnSpc>
              <a:spcBef>
                <a:spcPct val="20000"/>
              </a:spcBef>
              <a:buClr>
                <a:schemeClr val="folHlink"/>
              </a:buClr>
              <a:buSzPct val="60000"/>
              <a:buFont typeface="Wingdings" pitchFamily="2" charset="2"/>
              <a:buNone/>
            </a:pPr>
            <a:r>
              <a:rPr lang="en-US" sz="2000" dirty="0">
                <a:latin typeface="Arial" charset="0"/>
              </a:rPr>
              <a:t> </a:t>
            </a:r>
            <a:r>
              <a:rPr lang="en-US" sz="2000" dirty="0" smtClean="0">
                <a:latin typeface="Arial" charset="0"/>
              </a:rPr>
              <a:t>      </a:t>
            </a:r>
            <a:r>
              <a:rPr lang="en-US" sz="2000" dirty="0" smtClean="0">
                <a:latin typeface="Arial" charset="0"/>
              </a:rPr>
              <a:t>- </a:t>
            </a:r>
            <a:r>
              <a:rPr lang="en-US" sz="2000" dirty="0">
                <a:latin typeface="Arial" charset="0"/>
              </a:rPr>
              <a:t>Portability testing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395288" y="581025"/>
            <a:ext cx="7439025" cy="738664"/>
          </a:xfrm>
          <a:noFill/>
        </p:spPr>
        <p:txBody>
          <a:bodyPr/>
          <a:lstStyle/>
          <a:p>
            <a:pPr eaLnBrk="1" hangingPunct="1">
              <a:tabLst>
                <a:tab pos="6686550" algn="l"/>
              </a:tabLst>
            </a:pPr>
            <a:r>
              <a:rPr lang="en-US" sz="2400" dirty="0" smtClean="0"/>
              <a:t>Testing of software structure/architecture (structural testing)</a:t>
            </a:r>
          </a:p>
        </p:txBody>
      </p:sp>
      <p:sp>
        <p:nvSpPr>
          <p:cNvPr id="54274" name="Rectangle 2"/>
          <p:cNvSpPr>
            <a:spLocks noGrp="1" noChangeArrowheads="1"/>
          </p:cNvSpPr>
          <p:nvPr>
            <p:ph idx="1"/>
          </p:nvPr>
        </p:nvSpPr>
        <p:spPr/>
        <p:txBody>
          <a:bodyPr/>
          <a:lstStyle/>
          <a:p>
            <a:pPr eaLnBrk="1" hangingPunct="1">
              <a:buFont typeface="Wingdings" pitchFamily="2" charset="2"/>
              <a:buNone/>
            </a:pPr>
            <a:endParaRPr lang="en-US" sz="1400" smtClean="0"/>
          </a:p>
          <a:p>
            <a:pPr eaLnBrk="1" hangingPunct="1"/>
            <a:endParaRPr lang="en-US" smtClean="0"/>
          </a:p>
          <a:p>
            <a:pPr eaLnBrk="1" hangingPunct="1">
              <a:buFont typeface="Wingdings" pitchFamily="2" charset="2"/>
              <a:buNone/>
            </a:pPr>
            <a:endParaRPr lang="en-US" smtClean="0"/>
          </a:p>
        </p:txBody>
      </p:sp>
      <p:sp>
        <p:nvSpPr>
          <p:cNvPr id="54276" name="Rectangle 4"/>
          <p:cNvSpPr>
            <a:spLocks noChangeArrowheads="1"/>
          </p:cNvSpPr>
          <p:nvPr/>
        </p:nvSpPr>
        <p:spPr bwMode="auto">
          <a:xfrm>
            <a:off x="533400" y="1143000"/>
            <a:ext cx="8421688" cy="5143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4277" name="Rectangle 5"/>
          <p:cNvSpPr>
            <a:spLocks noChangeArrowheads="1"/>
          </p:cNvSpPr>
          <p:nvPr/>
        </p:nvSpPr>
        <p:spPr bwMode="auto">
          <a:xfrm>
            <a:off x="685800" y="1295400"/>
            <a:ext cx="8421688" cy="5143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4278" name="Rectangle 6"/>
          <p:cNvSpPr>
            <a:spLocks noChangeArrowheads="1"/>
          </p:cNvSpPr>
          <p:nvPr/>
        </p:nvSpPr>
        <p:spPr bwMode="auto">
          <a:xfrm>
            <a:off x="533400" y="3708400"/>
            <a:ext cx="8153400" cy="566738"/>
          </a:xfrm>
          <a:prstGeom prst="rect">
            <a:avLst/>
          </a:prstGeom>
          <a:noFill/>
          <a:ln w="9525">
            <a:noFill/>
            <a:miter lim="800000"/>
            <a:headEnd/>
            <a:tailEnd/>
          </a:ln>
        </p:spPr>
        <p:txBody>
          <a:bodyPr anchor="ctr">
            <a:spAutoFit/>
          </a:bodyPr>
          <a:lstStyle/>
          <a:p>
            <a:pPr lvl="1">
              <a:lnSpc>
                <a:spcPct val="130000"/>
              </a:lnSpc>
              <a:buClr>
                <a:schemeClr val="folHlink"/>
              </a:buClr>
              <a:buFont typeface="Wingdings" pitchFamily="2" charset="2"/>
              <a:buNone/>
            </a:pPr>
            <a:endParaRPr lang="en-US"/>
          </a:p>
        </p:txBody>
      </p:sp>
      <p:sp>
        <p:nvSpPr>
          <p:cNvPr id="54279" name="Rectangle 7"/>
          <p:cNvSpPr>
            <a:spLocks noChangeArrowheads="1"/>
          </p:cNvSpPr>
          <p:nvPr/>
        </p:nvSpPr>
        <p:spPr bwMode="auto">
          <a:xfrm>
            <a:off x="685800" y="2057400"/>
            <a:ext cx="7848600" cy="5143500"/>
          </a:xfrm>
          <a:prstGeom prst="rect">
            <a:avLst/>
          </a:prstGeom>
          <a:noFill/>
          <a:ln w="9525">
            <a:noFill/>
            <a:miter lim="800000"/>
            <a:headEnd/>
            <a:tailEnd/>
          </a:ln>
        </p:spPr>
        <p:txBody>
          <a:bodyPr/>
          <a:lstStyle/>
          <a:p>
            <a:pPr marL="342900" indent="-342900">
              <a:lnSpc>
                <a:spcPct val="150000"/>
              </a:lnSpc>
              <a:spcBef>
                <a:spcPct val="20000"/>
              </a:spcBef>
              <a:buClr>
                <a:schemeClr val="folHlink"/>
              </a:buClr>
              <a:buSzPct val="60000"/>
              <a:buFont typeface="Wingdings" pitchFamily="2" charset="2"/>
              <a:buChar char="n"/>
            </a:pPr>
            <a:r>
              <a:rPr lang="en-US" dirty="0">
                <a:latin typeface="Arial" charset="0"/>
              </a:rPr>
              <a:t>Based on the architecture of the system, such as a calling hierarchy</a:t>
            </a:r>
          </a:p>
          <a:p>
            <a:pPr marL="342900" indent="-342900">
              <a:lnSpc>
                <a:spcPct val="150000"/>
              </a:lnSpc>
              <a:spcBef>
                <a:spcPct val="20000"/>
              </a:spcBef>
              <a:buClr>
                <a:schemeClr val="folHlink"/>
              </a:buClr>
              <a:buSzPct val="60000"/>
              <a:buFont typeface="Wingdings" pitchFamily="2" charset="2"/>
              <a:buChar char="n"/>
            </a:pPr>
            <a:r>
              <a:rPr lang="en-US" dirty="0">
                <a:latin typeface="Arial" charset="0"/>
              </a:rPr>
              <a:t>Performed at all test levels (E.g. Component, system)</a:t>
            </a:r>
          </a:p>
          <a:p>
            <a:pPr marL="342900" indent="-342900">
              <a:lnSpc>
                <a:spcPct val="150000"/>
              </a:lnSpc>
              <a:spcBef>
                <a:spcPct val="20000"/>
              </a:spcBef>
              <a:buClr>
                <a:schemeClr val="folHlink"/>
              </a:buClr>
              <a:buSzPct val="60000"/>
              <a:buFont typeface="Wingdings" pitchFamily="2" charset="2"/>
              <a:buChar char="n"/>
            </a:pPr>
            <a:r>
              <a:rPr lang="en-US" dirty="0">
                <a:latin typeface="Arial" charset="0"/>
              </a:rPr>
              <a:t>Best used after specification-based techniques</a:t>
            </a:r>
          </a:p>
          <a:p>
            <a:pPr marL="342900" indent="-342900">
              <a:lnSpc>
                <a:spcPct val="150000"/>
              </a:lnSpc>
              <a:spcBef>
                <a:spcPct val="20000"/>
              </a:spcBef>
              <a:buClr>
                <a:schemeClr val="folHlink"/>
              </a:buClr>
              <a:buSzPct val="60000"/>
              <a:buFont typeface="Wingdings" pitchFamily="2" charset="2"/>
              <a:buChar char="n"/>
            </a:pPr>
            <a:r>
              <a:rPr lang="en-US" dirty="0">
                <a:latin typeface="Arial" charset="0"/>
              </a:rPr>
              <a:t>Helps measure the thoroughness of testing through  assessment of coverage of a type of structure</a:t>
            </a:r>
          </a:p>
          <a:p>
            <a:pPr marL="342900" indent="-342900">
              <a:lnSpc>
                <a:spcPct val="150000"/>
              </a:lnSpc>
              <a:spcBef>
                <a:spcPct val="20000"/>
              </a:spcBef>
              <a:buClr>
                <a:schemeClr val="folHlink"/>
              </a:buClr>
              <a:buSzPct val="60000"/>
              <a:buFont typeface="Wingdings" pitchFamily="2" charset="2"/>
              <a:buChar char="n"/>
            </a:pPr>
            <a:r>
              <a:rPr lang="en-US" dirty="0">
                <a:latin typeface="Arial" charset="0"/>
              </a:rPr>
              <a:t>Tools can be used to measure the code coverage of  elements, such as statements or decisions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a:xfrm>
            <a:off x="395288" y="581025"/>
            <a:ext cx="7439025" cy="615553"/>
          </a:xfrm>
          <a:noFill/>
        </p:spPr>
        <p:txBody>
          <a:bodyPr/>
          <a:lstStyle/>
          <a:p>
            <a:pPr eaLnBrk="1" hangingPunct="1">
              <a:tabLst>
                <a:tab pos="6686550" algn="l"/>
              </a:tabLst>
            </a:pPr>
            <a:r>
              <a:rPr lang="en-US" dirty="0" smtClean="0"/>
              <a:t>Testing related to changes (confirmation and regression testing) </a:t>
            </a:r>
          </a:p>
        </p:txBody>
      </p:sp>
      <p:sp>
        <p:nvSpPr>
          <p:cNvPr id="55300" name="Rectangle 4"/>
          <p:cNvSpPr>
            <a:spLocks noChangeArrowheads="1"/>
          </p:cNvSpPr>
          <p:nvPr/>
        </p:nvSpPr>
        <p:spPr bwMode="auto">
          <a:xfrm>
            <a:off x="533400" y="2057400"/>
            <a:ext cx="7772400" cy="42291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5301" name="Rectangle 5"/>
          <p:cNvSpPr>
            <a:spLocks noChangeArrowheads="1"/>
          </p:cNvSpPr>
          <p:nvPr/>
        </p:nvSpPr>
        <p:spPr bwMode="auto">
          <a:xfrm>
            <a:off x="685800" y="1295400"/>
            <a:ext cx="8421688" cy="5143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5302" name="Rectangle 6"/>
          <p:cNvSpPr>
            <a:spLocks noChangeArrowheads="1"/>
          </p:cNvSpPr>
          <p:nvPr/>
        </p:nvSpPr>
        <p:spPr bwMode="auto">
          <a:xfrm>
            <a:off x="419100" y="1190625"/>
            <a:ext cx="8153400" cy="5413375"/>
          </a:xfrm>
          <a:prstGeom prst="rect">
            <a:avLst/>
          </a:prstGeom>
          <a:noFill/>
          <a:ln w="9525">
            <a:noFill/>
            <a:miter lim="800000"/>
            <a:headEnd/>
            <a:tailEnd/>
          </a:ln>
        </p:spPr>
        <p:txBody>
          <a:bodyPr anchor="ctr">
            <a:spAutoFit/>
          </a:bodyPr>
          <a:lstStyle/>
          <a:p>
            <a:pPr marL="342900" indent="-342900">
              <a:spcBef>
                <a:spcPct val="20000"/>
              </a:spcBef>
              <a:buClr>
                <a:schemeClr val="folHlink"/>
              </a:buClr>
              <a:buSzPct val="60000"/>
              <a:buFont typeface="Wingdings" pitchFamily="2" charset="2"/>
              <a:buChar char="n"/>
            </a:pPr>
            <a:r>
              <a:rPr lang="en-US" sz="2800" dirty="0">
                <a:latin typeface="Arial" charset="0"/>
              </a:rPr>
              <a:t>Retesting / Confirmation testing</a:t>
            </a:r>
          </a:p>
          <a:p>
            <a:pPr marL="857250" lvl="1" indent="-342900">
              <a:lnSpc>
                <a:spcPct val="120000"/>
              </a:lnSpc>
              <a:spcBef>
                <a:spcPct val="20000"/>
              </a:spcBef>
              <a:buClr>
                <a:schemeClr val="hlink"/>
              </a:buClr>
              <a:buSzPct val="60000"/>
              <a:buFont typeface="Wingdings" pitchFamily="2" charset="2"/>
              <a:buChar char="n"/>
            </a:pPr>
            <a:r>
              <a:rPr lang="en-US" dirty="0">
                <a:latin typeface="Arial" charset="0"/>
              </a:rPr>
              <a:t>Retesting the software to confirm that the original defect has been successfully removed after it is fixed</a:t>
            </a:r>
          </a:p>
          <a:p>
            <a:pPr marL="342900" indent="-342900">
              <a:spcBef>
                <a:spcPct val="20000"/>
              </a:spcBef>
              <a:buClr>
                <a:schemeClr val="folHlink"/>
              </a:buClr>
              <a:buSzPct val="60000"/>
              <a:buFont typeface="Wingdings" pitchFamily="2" charset="2"/>
              <a:buChar char="n"/>
            </a:pPr>
            <a:r>
              <a:rPr lang="en-US" sz="2800" dirty="0">
                <a:latin typeface="Arial" charset="0"/>
              </a:rPr>
              <a:t>Regression testing</a:t>
            </a:r>
          </a:p>
          <a:p>
            <a:pPr marL="857250" lvl="1" indent="-342900">
              <a:lnSpc>
                <a:spcPct val="110000"/>
              </a:lnSpc>
              <a:spcBef>
                <a:spcPct val="20000"/>
              </a:spcBef>
              <a:buClr>
                <a:schemeClr val="hlink"/>
              </a:buClr>
              <a:buSzPct val="60000"/>
              <a:buFont typeface="Wingdings" pitchFamily="2" charset="2"/>
              <a:buChar char="n"/>
            </a:pPr>
            <a:r>
              <a:rPr lang="en-US" dirty="0">
                <a:latin typeface="Arial" charset="0"/>
              </a:rPr>
              <a:t>Repeated testing of an already tested program, after modification, to discover any defects introduced or uncovered as a result of the change(s) in another related or unrelated software component </a:t>
            </a:r>
          </a:p>
          <a:p>
            <a:pPr marL="857250" lvl="1" indent="-342900">
              <a:lnSpc>
                <a:spcPct val="110000"/>
              </a:lnSpc>
              <a:spcBef>
                <a:spcPct val="20000"/>
              </a:spcBef>
              <a:buClr>
                <a:schemeClr val="hlink"/>
              </a:buClr>
              <a:buSzPct val="60000"/>
              <a:buFont typeface="Wingdings" pitchFamily="2" charset="2"/>
              <a:buChar char="n"/>
            </a:pPr>
            <a:r>
              <a:rPr lang="en-US" dirty="0">
                <a:latin typeface="Arial" charset="0"/>
              </a:rPr>
              <a:t>Done when the software is changed or environment is changed</a:t>
            </a:r>
          </a:p>
          <a:p>
            <a:pPr marL="857250" lvl="1" indent="-342900">
              <a:spcBef>
                <a:spcPct val="20000"/>
              </a:spcBef>
              <a:buClr>
                <a:schemeClr val="hlink"/>
              </a:buClr>
              <a:buSzPct val="60000"/>
              <a:buFont typeface="Wingdings" pitchFamily="2" charset="2"/>
              <a:buChar char="n"/>
            </a:pPr>
            <a:endParaRPr lang="en-US" dirty="0">
              <a:latin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4200" smtClean="0"/>
              <a:t>Re-testing &amp; regression testing</a:t>
            </a:r>
          </a:p>
        </p:txBody>
      </p:sp>
      <p:sp>
        <p:nvSpPr>
          <p:cNvPr id="56323" name="Rectangle 3"/>
          <p:cNvSpPr>
            <a:spLocks noGrp="1" noChangeArrowheads="1"/>
          </p:cNvSpPr>
          <p:nvPr>
            <p:ph idx="1"/>
          </p:nvPr>
        </p:nvSpPr>
        <p:spPr/>
        <p:txBody>
          <a:bodyPr/>
          <a:lstStyle/>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p:txBody>
      </p:sp>
      <p:sp>
        <p:nvSpPr>
          <p:cNvPr id="56324" name="Text Box 4"/>
          <p:cNvSpPr txBox="1">
            <a:spLocks noChangeArrowheads="1"/>
          </p:cNvSpPr>
          <p:nvPr/>
        </p:nvSpPr>
        <p:spPr bwMode="auto">
          <a:xfrm>
            <a:off x="769938" y="1716088"/>
            <a:ext cx="3028950" cy="457200"/>
          </a:xfrm>
          <a:prstGeom prst="rect">
            <a:avLst/>
          </a:prstGeom>
          <a:noFill/>
          <a:ln w="9525">
            <a:noFill/>
            <a:miter lim="800000"/>
            <a:headEnd/>
            <a:tailEnd/>
          </a:ln>
        </p:spPr>
        <p:txBody>
          <a:bodyPr wrap="none">
            <a:spAutoFit/>
          </a:bodyPr>
          <a:lstStyle/>
          <a:p>
            <a:r>
              <a:rPr lang="en-US" b="1">
                <a:latin typeface="Arial" charset="0"/>
              </a:rPr>
              <a:t>Software under test</a:t>
            </a:r>
          </a:p>
        </p:txBody>
      </p:sp>
      <p:sp>
        <p:nvSpPr>
          <p:cNvPr id="56325" name="AutoShape 5"/>
          <p:cNvSpPr>
            <a:spLocks noChangeArrowheads="1"/>
          </p:cNvSpPr>
          <p:nvPr/>
        </p:nvSpPr>
        <p:spPr bwMode="auto">
          <a:xfrm>
            <a:off x="501650" y="2093913"/>
            <a:ext cx="2286000" cy="2286000"/>
          </a:xfrm>
          <a:prstGeom prst="flowChartOr">
            <a:avLst/>
          </a:prstGeom>
          <a:noFill/>
          <a:ln w="9525">
            <a:solidFill>
              <a:schemeClr val="tx1"/>
            </a:solidFill>
            <a:round/>
            <a:headEnd/>
            <a:tailEnd/>
          </a:ln>
        </p:spPr>
        <p:txBody>
          <a:bodyPr wrap="none" anchor="ctr"/>
          <a:lstStyle/>
          <a:p>
            <a:endParaRPr lang="en-US"/>
          </a:p>
        </p:txBody>
      </p:sp>
      <p:sp>
        <p:nvSpPr>
          <p:cNvPr id="56326" name="AutoShape 6"/>
          <p:cNvSpPr>
            <a:spLocks noChangeArrowheads="1"/>
          </p:cNvSpPr>
          <p:nvPr/>
        </p:nvSpPr>
        <p:spPr bwMode="auto">
          <a:xfrm rot="2531122">
            <a:off x="1604963" y="3121025"/>
            <a:ext cx="1182687" cy="1258888"/>
          </a:xfrm>
          <a:prstGeom prst="irregularSeal2">
            <a:avLst/>
          </a:prstGeom>
          <a:solidFill>
            <a:schemeClr val="hlink"/>
          </a:solidFill>
          <a:ln w="9525">
            <a:noFill/>
            <a:miter lim="800000"/>
            <a:headEnd/>
            <a:tailEnd/>
          </a:ln>
        </p:spPr>
        <p:txBody>
          <a:bodyPr wrap="none" anchor="ctr"/>
          <a:lstStyle/>
          <a:p>
            <a:endParaRPr lang="en-US"/>
          </a:p>
        </p:txBody>
      </p:sp>
      <p:sp>
        <p:nvSpPr>
          <p:cNvPr id="56327" name="Text Box 7"/>
          <p:cNvSpPr txBox="1">
            <a:spLocks noChangeArrowheads="1"/>
          </p:cNvSpPr>
          <p:nvPr/>
        </p:nvSpPr>
        <p:spPr bwMode="auto">
          <a:xfrm>
            <a:off x="1681163" y="3522663"/>
            <a:ext cx="1082675" cy="457200"/>
          </a:xfrm>
          <a:prstGeom prst="rect">
            <a:avLst/>
          </a:prstGeom>
          <a:noFill/>
          <a:ln w="9525">
            <a:noFill/>
            <a:miter lim="800000"/>
            <a:headEnd/>
            <a:tailEnd/>
          </a:ln>
        </p:spPr>
        <p:txBody>
          <a:bodyPr wrap="none">
            <a:spAutoFit/>
          </a:bodyPr>
          <a:lstStyle/>
          <a:p>
            <a:r>
              <a:rPr lang="en-US" b="1">
                <a:latin typeface="Arial" charset="0"/>
              </a:rPr>
              <a:t>defect</a:t>
            </a:r>
          </a:p>
        </p:txBody>
      </p:sp>
      <p:sp>
        <p:nvSpPr>
          <p:cNvPr id="56328" name="Text Box 8"/>
          <p:cNvSpPr txBox="1">
            <a:spLocks noChangeArrowheads="1"/>
          </p:cNvSpPr>
          <p:nvPr/>
        </p:nvSpPr>
        <p:spPr bwMode="auto">
          <a:xfrm>
            <a:off x="677863" y="2619375"/>
            <a:ext cx="933450" cy="304800"/>
          </a:xfrm>
          <a:prstGeom prst="rect">
            <a:avLst/>
          </a:prstGeom>
          <a:noFill/>
          <a:ln w="9525">
            <a:noFill/>
            <a:miter lim="800000"/>
            <a:headEnd/>
            <a:tailEnd/>
          </a:ln>
        </p:spPr>
        <p:txBody>
          <a:bodyPr wrap="none">
            <a:spAutoFit/>
          </a:bodyPr>
          <a:lstStyle/>
          <a:p>
            <a:r>
              <a:rPr lang="en-US" sz="1400">
                <a:latin typeface="Arial" charset="0"/>
              </a:rPr>
              <a:t>Module A</a:t>
            </a:r>
          </a:p>
        </p:txBody>
      </p:sp>
      <p:sp>
        <p:nvSpPr>
          <p:cNvPr id="56329" name="Text Box 9"/>
          <p:cNvSpPr txBox="1">
            <a:spLocks noChangeArrowheads="1"/>
          </p:cNvSpPr>
          <p:nvPr/>
        </p:nvSpPr>
        <p:spPr bwMode="auto">
          <a:xfrm>
            <a:off x="1681163" y="2455863"/>
            <a:ext cx="933450" cy="304800"/>
          </a:xfrm>
          <a:prstGeom prst="rect">
            <a:avLst/>
          </a:prstGeom>
          <a:noFill/>
          <a:ln w="9525">
            <a:noFill/>
            <a:miter lim="800000"/>
            <a:headEnd/>
            <a:tailEnd/>
          </a:ln>
        </p:spPr>
        <p:txBody>
          <a:bodyPr wrap="none">
            <a:spAutoFit/>
          </a:bodyPr>
          <a:lstStyle/>
          <a:p>
            <a:r>
              <a:rPr lang="en-US" sz="1400">
                <a:latin typeface="Arial" charset="0"/>
              </a:rPr>
              <a:t>Module B</a:t>
            </a:r>
          </a:p>
        </p:txBody>
      </p:sp>
      <p:sp>
        <p:nvSpPr>
          <p:cNvPr id="56330" name="Text Box 10"/>
          <p:cNvSpPr txBox="1">
            <a:spLocks noChangeArrowheads="1"/>
          </p:cNvSpPr>
          <p:nvPr/>
        </p:nvSpPr>
        <p:spPr bwMode="auto">
          <a:xfrm>
            <a:off x="671513" y="3522663"/>
            <a:ext cx="942975" cy="304800"/>
          </a:xfrm>
          <a:prstGeom prst="rect">
            <a:avLst/>
          </a:prstGeom>
          <a:noFill/>
          <a:ln w="9525">
            <a:noFill/>
            <a:miter lim="800000"/>
            <a:headEnd/>
            <a:tailEnd/>
          </a:ln>
        </p:spPr>
        <p:txBody>
          <a:bodyPr wrap="none">
            <a:spAutoFit/>
          </a:bodyPr>
          <a:lstStyle/>
          <a:p>
            <a:r>
              <a:rPr lang="en-US" sz="1400">
                <a:latin typeface="Arial" charset="0"/>
              </a:rPr>
              <a:t>Module C</a:t>
            </a:r>
          </a:p>
        </p:txBody>
      </p:sp>
      <p:sp>
        <p:nvSpPr>
          <p:cNvPr id="56331" name="Text Box 11"/>
          <p:cNvSpPr txBox="1">
            <a:spLocks noChangeArrowheads="1"/>
          </p:cNvSpPr>
          <p:nvPr/>
        </p:nvSpPr>
        <p:spPr bwMode="auto">
          <a:xfrm>
            <a:off x="1681163" y="3370263"/>
            <a:ext cx="942975" cy="304800"/>
          </a:xfrm>
          <a:prstGeom prst="rect">
            <a:avLst/>
          </a:prstGeom>
          <a:noFill/>
          <a:ln w="9525">
            <a:noFill/>
            <a:miter lim="800000"/>
            <a:headEnd/>
            <a:tailEnd/>
          </a:ln>
        </p:spPr>
        <p:txBody>
          <a:bodyPr wrap="none">
            <a:spAutoFit/>
          </a:bodyPr>
          <a:lstStyle/>
          <a:p>
            <a:r>
              <a:rPr lang="en-US" sz="1400">
                <a:latin typeface="Arial" charset="0"/>
              </a:rPr>
              <a:t>Module D</a:t>
            </a:r>
          </a:p>
        </p:txBody>
      </p:sp>
      <p:sp>
        <p:nvSpPr>
          <p:cNvPr id="56332" name="Line 12"/>
          <p:cNvSpPr>
            <a:spLocks noChangeShapeType="1"/>
          </p:cNvSpPr>
          <p:nvPr/>
        </p:nvSpPr>
        <p:spPr bwMode="auto">
          <a:xfrm flipV="1">
            <a:off x="2327275" y="2657475"/>
            <a:ext cx="0" cy="750888"/>
          </a:xfrm>
          <a:prstGeom prst="line">
            <a:avLst/>
          </a:prstGeom>
          <a:noFill/>
          <a:ln w="38100" cap="rnd">
            <a:solidFill>
              <a:schemeClr val="tx1"/>
            </a:solidFill>
            <a:prstDash val="sysDot"/>
            <a:round/>
            <a:headEnd/>
            <a:tailEnd type="triangle" w="med" len="med"/>
          </a:ln>
        </p:spPr>
        <p:txBody>
          <a:bodyPr/>
          <a:lstStyle/>
          <a:p>
            <a:endParaRPr lang="en-US"/>
          </a:p>
        </p:txBody>
      </p:sp>
      <p:sp>
        <p:nvSpPr>
          <p:cNvPr id="56333" name="Line 13"/>
          <p:cNvSpPr>
            <a:spLocks noChangeShapeType="1"/>
          </p:cNvSpPr>
          <p:nvPr/>
        </p:nvSpPr>
        <p:spPr bwMode="auto">
          <a:xfrm flipH="1">
            <a:off x="1031875" y="3370263"/>
            <a:ext cx="914400" cy="0"/>
          </a:xfrm>
          <a:prstGeom prst="line">
            <a:avLst/>
          </a:prstGeom>
          <a:noFill/>
          <a:ln w="38100" cap="rnd">
            <a:solidFill>
              <a:schemeClr val="tx1"/>
            </a:solidFill>
            <a:prstDash val="sysDot"/>
            <a:round/>
            <a:headEnd/>
            <a:tailEnd type="triangle" w="med" len="med"/>
          </a:ln>
        </p:spPr>
        <p:txBody>
          <a:bodyPr/>
          <a:lstStyle/>
          <a:p>
            <a:endParaRPr lang="en-US"/>
          </a:p>
        </p:txBody>
      </p:sp>
      <p:grpSp>
        <p:nvGrpSpPr>
          <p:cNvPr id="2" name="Group 14"/>
          <p:cNvGrpSpPr>
            <a:grpSpLocks/>
          </p:cNvGrpSpPr>
          <p:nvPr/>
        </p:nvGrpSpPr>
        <p:grpSpPr bwMode="auto">
          <a:xfrm>
            <a:off x="6289675" y="3979863"/>
            <a:ext cx="2320925" cy="2286000"/>
            <a:chOff x="3744" y="2317"/>
            <a:chExt cx="1462" cy="1440"/>
          </a:xfrm>
        </p:grpSpPr>
        <p:sp>
          <p:nvSpPr>
            <p:cNvPr id="56344" name="AutoShape 15"/>
            <p:cNvSpPr>
              <a:spLocks noChangeArrowheads="1"/>
            </p:cNvSpPr>
            <p:nvPr/>
          </p:nvSpPr>
          <p:spPr bwMode="auto">
            <a:xfrm>
              <a:off x="3744" y="2317"/>
              <a:ext cx="1440" cy="1440"/>
            </a:xfrm>
            <a:prstGeom prst="flowChartOr">
              <a:avLst/>
            </a:prstGeom>
            <a:noFill/>
            <a:ln w="9525">
              <a:solidFill>
                <a:schemeClr val="tx1"/>
              </a:solidFill>
              <a:round/>
              <a:headEnd/>
              <a:tailEnd/>
            </a:ln>
          </p:spPr>
          <p:txBody>
            <a:bodyPr wrap="none" anchor="ctr"/>
            <a:lstStyle/>
            <a:p>
              <a:endParaRPr lang="en-US"/>
            </a:p>
          </p:txBody>
        </p:sp>
        <p:sp>
          <p:nvSpPr>
            <p:cNvPr id="56345" name="Text Box 16"/>
            <p:cNvSpPr txBox="1">
              <a:spLocks noChangeArrowheads="1"/>
            </p:cNvSpPr>
            <p:nvPr/>
          </p:nvSpPr>
          <p:spPr bwMode="auto">
            <a:xfrm>
              <a:off x="4482" y="3121"/>
              <a:ext cx="702" cy="250"/>
            </a:xfrm>
            <a:prstGeom prst="rect">
              <a:avLst/>
            </a:prstGeom>
            <a:solidFill>
              <a:srgbClr val="808000"/>
            </a:solidFill>
            <a:ln w="9525">
              <a:noFill/>
              <a:miter lim="800000"/>
              <a:headEnd/>
              <a:tailEnd/>
            </a:ln>
          </p:spPr>
          <p:txBody>
            <a:bodyPr wrap="none">
              <a:spAutoFit/>
            </a:bodyPr>
            <a:lstStyle/>
            <a:p>
              <a:r>
                <a:rPr lang="en-US" sz="2000" b="1">
                  <a:latin typeface="Arial" charset="0"/>
                </a:rPr>
                <a:t>Re- test</a:t>
              </a:r>
            </a:p>
          </p:txBody>
        </p:sp>
        <p:sp>
          <p:nvSpPr>
            <p:cNvPr id="56346" name="Text Box 17"/>
            <p:cNvSpPr txBox="1">
              <a:spLocks noChangeArrowheads="1"/>
            </p:cNvSpPr>
            <p:nvPr/>
          </p:nvSpPr>
          <p:spPr bwMode="auto">
            <a:xfrm>
              <a:off x="4482" y="2569"/>
              <a:ext cx="724" cy="192"/>
            </a:xfrm>
            <a:prstGeom prst="rect">
              <a:avLst/>
            </a:prstGeom>
            <a:solidFill>
              <a:srgbClr val="CCFFFF"/>
            </a:solidFill>
            <a:ln w="9525">
              <a:noFill/>
              <a:miter lim="800000"/>
              <a:headEnd/>
              <a:tailEnd/>
            </a:ln>
          </p:spPr>
          <p:txBody>
            <a:bodyPr>
              <a:spAutoFit/>
            </a:bodyPr>
            <a:lstStyle/>
            <a:p>
              <a:r>
                <a:rPr lang="en-US" sz="1400" b="1">
                  <a:latin typeface="Arial" charset="0"/>
                </a:rPr>
                <a:t>Regression</a:t>
              </a:r>
            </a:p>
          </p:txBody>
        </p:sp>
        <p:sp>
          <p:nvSpPr>
            <p:cNvPr id="56347" name="Text Box 18"/>
            <p:cNvSpPr txBox="1">
              <a:spLocks noChangeArrowheads="1"/>
            </p:cNvSpPr>
            <p:nvPr/>
          </p:nvSpPr>
          <p:spPr bwMode="auto">
            <a:xfrm>
              <a:off x="3758" y="3191"/>
              <a:ext cx="724" cy="192"/>
            </a:xfrm>
            <a:prstGeom prst="rect">
              <a:avLst/>
            </a:prstGeom>
            <a:solidFill>
              <a:srgbClr val="CCFFFF"/>
            </a:solidFill>
            <a:ln w="9525">
              <a:noFill/>
              <a:miter lim="800000"/>
              <a:headEnd/>
              <a:tailEnd/>
            </a:ln>
          </p:spPr>
          <p:txBody>
            <a:bodyPr>
              <a:spAutoFit/>
            </a:bodyPr>
            <a:lstStyle/>
            <a:p>
              <a:r>
                <a:rPr lang="en-US" sz="1400" b="1">
                  <a:latin typeface="Arial" charset="0"/>
                </a:rPr>
                <a:t>Regression</a:t>
              </a:r>
            </a:p>
          </p:txBody>
        </p:sp>
        <p:sp>
          <p:nvSpPr>
            <p:cNvPr id="56348" name="Text Box 19"/>
            <p:cNvSpPr txBox="1">
              <a:spLocks noChangeArrowheads="1"/>
            </p:cNvSpPr>
            <p:nvPr/>
          </p:nvSpPr>
          <p:spPr bwMode="auto">
            <a:xfrm>
              <a:off x="3894" y="2723"/>
              <a:ext cx="588" cy="192"/>
            </a:xfrm>
            <a:prstGeom prst="rect">
              <a:avLst/>
            </a:prstGeom>
            <a:noFill/>
            <a:ln w="9525">
              <a:noFill/>
              <a:miter lim="800000"/>
              <a:headEnd/>
              <a:tailEnd/>
            </a:ln>
          </p:spPr>
          <p:txBody>
            <a:bodyPr wrap="none">
              <a:spAutoFit/>
            </a:bodyPr>
            <a:lstStyle/>
            <a:p>
              <a:r>
                <a:rPr lang="en-US" sz="1400">
                  <a:latin typeface="Arial" charset="0"/>
                </a:rPr>
                <a:t>Module A</a:t>
              </a:r>
            </a:p>
          </p:txBody>
        </p:sp>
        <p:sp>
          <p:nvSpPr>
            <p:cNvPr id="56349" name="Text Box 20"/>
            <p:cNvSpPr txBox="1">
              <a:spLocks noChangeArrowheads="1"/>
            </p:cNvSpPr>
            <p:nvPr/>
          </p:nvSpPr>
          <p:spPr bwMode="auto">
            <a:xfrm>
              <a:off x="4482" y="2761"/>
              <a:ext cx="588" cy="192"/>
            </a:xfrm>
            <a:prstGeom prst="rect">
              <a:avLst/>
            </a:prstGeom>
            <a:noFill/>
            <a:ln w="9525">
              <a:noFill/>
              <a:miter lim="800000"/>
              <a:headEnd/>
              <a:tailEnd/>
            </a:ln>
          </p:spPr>
          <p:txBody>
            <a:bodyPr wrap="none">
              <a:spAutoFit/>
            </a:bodyPr>
            <a:lstStyle/>
            <a:p>
              <a:r>
                <a:rPr lang="en-US" sz="1400">
                  <a:latin typeface="Arial" charset="0"/>
                </a:rPr>
                <a:t>Module B</a:t>
              </a:r>
            </a:p>
          </p:txBody>
        </p:sp>
        <p:sp>
          <p:nvSpPr>
            <p:cNvPr id="56350" name="Text Box 21"/>
            <p:cNvSpPr txBox="1">
              <a:spLocks noChangeArrowheads="1"/>
            </p:cNvSpPr>
            <p:nvPr/>
          </p:nvSpPr>
          <p:spPr bwMode="auto">
            <a:xfrm>
              <a:off x="3894" y="3383"/>
              <a:ext cx="594" cy="192"/>
            </a:xfrm>
            <a:prstGeom prst="rect">
              <a:avLst/>
            </a:prstGeom>
            <a:noFill/>
            <a:ln w="9525">
              <a:noFill/>
              <a:miter lim="800000"/>
              <a:headEnd/>
              <a:tailEnd/>
            </a:ln>
          </p:spPr>
          <p:txBody>
            <a:bodyPr wrap="none">
              <a:spAutoFit/>
            </a:bodyPr>
            <a:lstStyle/>
            <a:p>
              <a:r>
                <a:rPr lang="en-US" sz="1400">
                  <a:latin typeface="Arial" charset="0"/>
                </a:rPr>
                <a:t>Module C</a:t>
              </a:r>
            </a:p>
          </p:txBody>
        </p:sp>
        <p:sp>
          <p:nvSpPr>
            <p:cNvPr id="56351" name="Text Box 22"/>
            <p:cNvSpPr txBox="1">
              <a:spLocks noChangeArrowheads="1"/>
            </p:cNvSpPr>
            <p:nvPr/>
          </p:nvSpPr>
          <p:spPr bwMode="auto">
            <a:xfrm>
              <a:off x="4488" y="3335"/>
              <a:ext cx="594" cy="192"/>
            </a:xfrm>
            <a:prstGeom prst="rect">
              <a:avLst/>
            </a:prstGeom>
            <a:noFill/>
            <a:ln w="9525">
              <a:noFill/>
              <a:miter lim="800000"/>
              <a:headEnd/>
              <a:tailEnd/>
            </a:ln>
          </p:spPr>
          <p:txBody>
            <a:bodyPr wrap="none">
              <a:spAutoFit/>
            </a:bodyPr>
            <a:lstStyle/>
            <a:p>
              <a:r>
                <a:rPr lang="en-US" sz="1400">
                  <a:latin typeface="Arial" charset="0"/>
                </a:rPr>
                <a:t>Module D</a:t>
              </a:r>
            </a:p>
          </p:txBody>
        </p:sp>
      </p:grpSp>
      <p:grpSp>
        <p:nvGrpSpPr>
          <p:cNvPr id="3" name="Group 23"/>
          <p:cNvGrpSpPr>
            <a:grpSpLocks/>
          </p:cNvGrpSpPr>
          <p:nvPr/>
        </p:nvGrpSpPr>
        <p:grpSpPr bwMode="auto">
          <a:xfrm>
            <a:off x="3394075" y="2836863"/>
            <a:ext cx="2366963" cy="2286000"/>
            <a:chOff x="1920" y="1597"/>
            <a:chExt cx="1491" cy="1440"/>
          </a:xfrm>
        </p:grpSpPr>
        <p:sp>
          <p:nvSpPr>
            <p:cNvPr id="56338" name="AutoShape 24"/>
            <p:cNvSpPr>
              <a:spLocks noChangeArrowheads="1"/>
            </p:cNvSpPr>
            <p:nvPr/>
          </p:nvSpPr>
          <p:spPr bwMode="auto">
            <a:xfrm>
              <a:off x="1920" y="1597"/>
              <a:ext cx="1440" cy="1440"/>
            </a:xfrm>
            <a:prstGeom prst="flowChartOr">
              <a:avLst/>
            </a:prstGeom>
            <a:noFill/>
            <a:ln w="9525">
              <a:solidFill>
                <a:schemeClr val="tx1"/>
              </a:solidFill>
              <a:round/>
              <a:headEnd/>
              <a:tailEnd/>
            </a:ln>
          </p:spPr>
          <p:txBody>
            <a:bodyPr wrap="none" anchor="ctr"/>
            <a:lstStyle/>
            <a:p>
              <a:endParaRPr lang="en-US"/>
            </a:p>
          </p:txBody>
        </p:sp>
        <p:sp>
          <p:nvSpPr>
            <p:cNvPr id="56339" name="Text Box 25"/>
            <p:cNvSpPr txBox="1">
              <a:spLocks noChangeArrowheads="1"/>
            </p:cNvSpPr>
            <p:nvPr/>
          </p:nvSpPr>
          <p:spPr bwMode="auto">
            <a:xfrm>
              <a:off x="2663" y="2434"/>
              <a:ext cx="748" cy="577"/>
            </a:xfrm>
            <a:prstGeom prst="rect">
              <a:avLst/>
            </a:prstGeom>
            <a:solidFill>
              <a:schemeClr val="bg1"/>
            </a:solidFill>
            <a:ln w="9525">
              <a:noFill/>
              <a:miter lim="800000"/>
              <a:headEnd/>
              <a:tailEnd/>
            </a:ln>
          </p:spPr>
          <p:txBody>
            <a:bodyPr>
              <a:spAutoFit/>
            </a:bodyPr>
            <a:lstStyle/>
            <a:p>
              <a:r>
                <a:rPr lang="en-US" sz="1800" b="1" dirty="0">
                  <a:latin typeface="Arial" charset="0"/>
                </a:rPr>
                <a:t>defect </a:t>
              </a:r>
            </a:p>
            <a:p>
              <a:r>
                <a:rPr lang="en-US" sz="1800" b="1" dirty="0">
                  <a:latin typeface="Arial" charset="0"/>
                </a:rPr>
                <a:t>Reported</a:t>
              </a:r>
            </a:p>
            <a:p>
              <a:r>
                <a:rPr lang="en-US" sz="1800" b="1" dirty="0">
                  <a:latin typeface="Arial" charset="0"/>
                </a:rPr>
                <a:t>&amp; fixed</a:t>
              </a:r>
            </a:p>
          </p:txBody>
        </p:sp>
        <p:sp>
          <p:nvSpPr>
            <p:cNvPr id="56340" name="Text Box 26"/>
            <p:cNvSpPr txBox="1">
              <a:spLocks noChangeArrowheads="1"/>
            </p:cNvSpPr>
            <p:nvPr/>
          </p:nvSpPr>
          <p:spPr bwMode="auto">
            <a:xfrm>
              <a:off x="2069" y="1933"/>
              <a:ext cx="588" cy="192"/>
            </a:xfrm>
            <a:prstGeom prst="rect">
              <a:avLst/>
            </a:prstGeom>
            <a:noFill/>
            <a:ln w="9525">
              <a:noFill/>
              <a:miter lim="800000"/>
              <a:headEnd/>
              <a:tailEnd/>
            </a:ln>
          </p:spPr>
          <p:txBody>
            <a:bodyPr wrap="none">
              <a:spAutoFit/>
            </a:bodyPr>
            <a:lstStyle/>
            <a:p>
              <a:r>
                <a:rPr lang="en-US" sz="1400">
                  <a:latin typeface="Arial" charset="0"/>
                </a:rPr>
                <a:t>Module A</a:t>
              </a:r>
            </a:p>
          </p:txBody>
        </p:sp>
        <p:sp>
          <p:nvSpPr>
            <p:cNvPr id="56341" name="Text Box 27"/>
            <p:cNvSpPr txBox="1">
              <a:spLocks noChangeArrowheads="1"/>
            </p:cNvSpPr>
            <p:nvPr/>
          </p:nvSpPr>
          <p:spPr bwMode="auto">
            <a:xfrm>
              <a:off x="2669" y="1933"/>
              <a:ext cx="588" cy="192"/>
            </a:xfrm>
            <a:prstGeom prst="rect">
              <a:avLst/>
            </a:prstGeom>
            <a:noFill/>
            <a:ln w="9525">
              <a:noFill/>
              <a:miter lim="800000"/>
              <a:headEnd/>
              <a:tailEnd/>
            </a:ln>
          </p:spPr>
          <p:txBody>
            <a:bodyPr wrap="none">
              <a:spAutoFit/>
            </a:bodyPr>
            <a:lstStyle/>
            <a:p>
              <a:r>
                <a:rPr lang="en-US" sz="1400">
                  <a:latin typeface="Arial" charset="0"/>
                </a:rPr>
                <a:t>Module B</a:t>
              </a:r>
            </a:p>
          </p:txBody>
        </p:sp>
        <p:sp>
          <p:nvSpPr>
            <p:cNvPr id="56342" name="Text Box 28"/>
            <p:cNvSpPr txBox="1">
              <a:spLocks noChangeArrowheads="1"/>
            </p:cNvSpPr>
            <p:nvPr/>
          </p:nvSpPr>
          <p:spPr bwMode="auto">
            <a:xfrm>
              <a:off x="2069" y="2377"/>
              <a:ext cx="594" cy="192"/>
            </a:xfrm>
            <a:prstGeom prst="rect">
              <a:avLst/>
            </a:prstGeom>
            <a:noFill/>
            <a:ln w="9525">
              <a:noFill/>
              <a:miter lim="800000"/>
              <a:headEnd/>
              <a:tailEnd/>
            </a:ln>
          </p:spPr>
          <p:txBody>
            <a:bodyPr wrap="none">
              <a:spAutoFit/>
            </a:bodyPr>
            <a:lstStyle/>
            <a:p>
              <a:r>
                <a:rPr lang="en-US" sz="1400">
                  <a:latin typeface="Arial" charset="0"/>
                </a:rPr>
                <a:t>Module C</a:t>
              </a:r>
            </a:p>
          </p:txBody>
        </p:sp>
        <p:sp>
          <p:nvSpPr>
            <p:cNvPr id="56343" name="Text Box 29"/>
            <p:cNvSpPr txBox="1">
              <a:spLocks noChangeArrowheads="1"/>
            </p:cNvSpPr>
            <p:nvPr/>
          </p:nvSpPr>
          <p:spPr bwMode="auto">
            <a:xfrm>
              <a:off x="2663" y="2281"/>
              <a:ext cx="594" cy="192"/>
            </a:xfrm>
            <a:prstGeom prst="rect">
              <a:avLst/>
            </a:prstGeom>
            <a:noFill/>
            <a:ln w="9525">
              <a:noFill/>
              <a:miter lim="800000"/>
              <a:headEnd/>
              <a:tailEnd/>
            </a:ln>
          </p:spPr>
          <p:txBody>
            <a:bodyPr wrap="none">
              <a:spAutoFit/>
            </a:bodyPr>
            <a:lstStyle/>
            <a:p>
              <a:r>
                <a:rPr lang="en-US" sz="1400" dirty="0">
                  <a:latin typeface="Arial" charset="0"/>
                </a:rPr>
                <a:t>Module D</a:t>
              </a:r>
            </a:p>
          </p:txBody>
        </p:sp>
      </p:grpSp>
      <p:sp>
        <p:nvSpPr>
          <p:cNvPr id="1197086" name="Line 30"/>
          <p:cNvSpPr>
            <a:spLocks noChangeShapeType="1"/>
          </p:cNvSpPr>
          <p:nvPr/>
        </p:nvSpPr>
        <p:spPr bwMode="auto">
          <a:xfrm>
            <a:off x="2692400" y="2525713"/>
            <a:ext cx="1006475" cy="468312"/>
          </a:xfrm>
          <a:prstGeom prst="line">
            <a:avLst/>
          </a:prstGeom>
          <a:noFill/>
          <a:ln w="76200">
            <a:solidFill>
              <a:schemeClr val="tx1"/>
            </a:solidFill>
            <a:round/>
            <a:headEnd/>
            <a:tailEnd type="triangle" w="med" len="med"/>
          </a:ln>
        </p:spPr>
        <p:txBody>
          <a:bodyPr/>
          <a:lstStyle/>
          <a:p>
            <a:endParaRPr lang="en-US"/>
          </a:p>
        </p:txBody>
      </p:sp>
      <p:sp>
        <p:nvSpPr>
          <p:cNvPr id="1197087" name="Line 31"/>
          <p:cNvSpPr>
            <a:spLocks noChangeShapeType="1"/>
          </p:cNvSpPr>
          <p:nvPr/>
        </p:nvSpPr>
        <p:spPr bwMode="auto">
          <a:xfrm>
            <a:off x="5786438" y="3606800"/>
            <a:ext cx="1006475" cy="468313"/>
          </a:xfrm>
          <a:prstGeom prst="line">
            <a:avLst/>
          </a:prstGeom>
          <a:noFill/>
          <a:ln w="76200">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97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970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086" grpId="0" animBg="1"/>
      <p:bldP spid="119708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title"/>
          </p:nvPr>
        </p:nvSpPr>
        <p:spPr>
          <a:noFill/>
        </p:spPr>
        <p:txBody>
          <a:bodyPr/>
          <a:lstStyle/>
          <a:p>
            <a:pPr eaLnBrk="1" hangingPunct="1">
              <a:tabLst>
                <a:tab pos="6686550" algn="l"/>
              </a:tabLst>
            </a:pPr>
            <a:r>
              <a:rPr lang="en-US" smtClean="0"/>
              <a:t>Regression testing</a:t>
            </a:r>
            <a:r>
              <a:rPr lang="en-US" sz="2400" smtClean="0"/>
              <a:t> </a:t>
            </a:r>
          </a:p>
        </p:txBody>
      </p:sp>
      <p:sp>
        <p:nvSpPr>
          <p:cNvPr id="57346" name="Rectangle 2"/>
          <p:cNvSpPr>
            <a:spLocks noGrp="1" noChangeArrowheads="1"/>
          </p:cNvSpPr>
          <p:nvPr>
            <p:ph idx="1"/>
          </p:nvPr>
        </p:nvSpPr>
        <p:spPr/>
        <p:txBody>
          <a:bodyPr/>
          <a:lstStyle/>
          <a:p>
            <a:pPr eaLnBrk="1" hangingPunct="1">
              <a:buFont typeface="Wingdings" pitchFamily="2" charset="2"/>
              <a:buNone/>
            </a:pPr>
            <a:endParaRPr lang="en-US" sz="1400" smtClean="0"/>
          </a:p>
          <a:p>
            <a:pPr eaLnBrk="1" hangingPunct="1"/>
            <a:endParaRPr lang="en-US" smtClean="0"/>
          </a:p>
          <a:p>
            <a:pPr eaLnBrk="1" hangingPunct="1">
              <a:buFont typeface="Wingdings" pitchFamily="2" charset="2"/>
              <a:buNone/>
            </a:pPr>
            <a:endParaRPr lang="en-US" smtClean="0"/>
          </a:p>
        </p:txBody>
      </p:sp>
      <p:sp>
        <p:nvSpPr>
          <p:cNvPr id="57348" name="Rectangle 4"/>
          <p:cNvSpPr>
            <a:spLocks noChangeArrowheads="1"/>
          </p:cNvSpPr>
          <p:nvPr/>
        </p:nvSpPr>
        <p:spPr bwMode="auto">
          <a:xfrm>
            <a:off x="533400" y="1143000"/>
            <a:ext cx="8421688" cy="5143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7349" name="Rectangle 5"/>
          <p:cNvSpPr>
            <a:spLocks noChangeArrowheads="1"/>
          </p:cNvSpPr>
          <p:nvPr/>
        </p:nvSpPr>
        <p:spPr bwMode="auto">
          <a:xfrm>
            <a:off x="685800" y="1295400"/>
            <a:ext cx="8421688" cy="5143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endParaRPr lang="en-US" sz="1400">
              <a:latin typeface="Arial" charset="0"/>
            </a:endParaRPr>
          </a:p>
        </p:txBody>
      </p:sp>
      <p:sp>
        <p:nvSpPr>
          <p:cNvPr id="57350" name="Rectangle 6"/>
          <p:cNvSpPr>
            <a:spLocks noChangeArrowheads="1"/>
          </p:cNvSpPr>
          <p:nvPr/>
        </p:nvSpPr>
        <p:spPr bwMode="auto">
          <a:xfrm>
            <a:off x="533400" y="1524000"/>
            <a:ext cx="8153400" cy="3305175"/>
          </a:xfrm>
          <a:prstGeom prst="rect">
            <a:avLst/>
          </a:prstGeom>
          <a:noFill/>
          <a:ln w="9525">
            <a:noFill/>
            <a:miter lim="800000"/>
            <a:headEnd/>
            <a:tailEnd/>
          </a:ln>
        </p:spPr>
        <p:txBody>
          <a:bodyPr anchor="ctr">
            <a:spAutoFit/>
          </a:bodyPr>
          <a:lstStyle/>
          <a:p>
            <a:pPr marL="228600" indent="-228600">
              <a:lnSpc>
                <a:spcPct val="160000"/>
              </a:lnSpc>
              <a:spcBef>
                <a:spcPct val="20000"/>
              </a:spcBef>
              <a:buClr>
                <a:schemeClr val="folHlink"/>
              </a:buClr>
              <a:buSzPct val="60000"/>
              <a:buFont typeface="Wingdings" pitchFamily="2" charset="2"/>
              <a:buChar char="n"/>
            </a:pPr>
            <a:r>
              <a:rPr lang="en-US">
                <a:latin typeface="Arial" charset="0"/>
              </a:rPr>
              <a:t>Done at all levels</a:t>
            </a:r>
          </a:p>
          <a:p>
            <a:pPr marL="228600" indent="-228600">
              <a:lnSpc>
                <a:spcPct val="160000"/>
              </a:lnSpc>
              <a:spcBef>
                <a:spcPct val="20000"/>
              </a:spcBef>
              <a:buClr>
                <a:schemeClr val="folHlink"/>
              </a:buClr>
              <a:buSzPct val="60000"/>
              <a:buFont typeface="Wingdings" pitchFamily="2" charset="2"/>
              <a:buChar char="n"/>
            </a:pPr>
            <a:r>
              <a:rPr lang="en-US">
                <a:latin typeface="Arial" charset="0"/>
              </a:rPr>
              <a:t>Test cases should be repeatable</a:t>
            </a:r>
          </a:p>
          <a:p>
            <a:pPr marL="228600" indent="-228600">
              <a:lnSpc>
                <a:spcPct val="160000"/>
              </a:lnSpc>
              <a:spcBef>
                <a:spcPct val="20000"/>
              </a:spcBef>
              <a:buClr>
                <a:schemeClr val="folHlink"/>
              </a:buClr>
              <a:buSzPct val="60000"/>
              <a:buFont typeface="Wingdings" pitchFamily="2" charset="2"/>
              <a:buChar char="n"/>
            </a:pPr>
            <a:r>
              <a:rPr lang="en-US">
                <a:latin typeface="Arial" charset="0"/>
              </a:rPr>
              <a:t>Applies to functional, non-functional and structural testing</a:t>
            </a:r>
          </a:p>
          <a:p>
            <a:pPr marL="228600" indent="-228600">
              <a:lnSpc>
                <a:spcPct val="160000"/>
              </a:lnSpc>
              <a:spcBef>
                <a:spcPct val="20000"/>
              </a:spcBef>
              <a:buClr>
                <a:schemeClr val="folHlink"/>
              </a:buClr>
              <a:buSzPct val="60000"/>
              <a:buFont typeface="Wingdings" pitchFamily="2" charset="2"/>
              <a:buChar char="n"/>
            </a:pPr>
            <a:r>
              <a:rPr lang="en-US">
                <a:latin typeface="Arial" charset="0"/>
              </a:rPr>
              <a:t>Run many times and evolve over a period of time</a:t>
            </a:r>
          </a:p>
          <a:p>
            <a:pPr marL="228600" indent="-228600">
              <a:lnSpc>
                <a:spcPct val="160000"/>
              </a:lnSpc>
              <a:spcBef>
                <a:spcPct val="20000"/>
              </a:spcBef>
              <a:buClr>
                <a:schemeClr val="folHlink"/>
              </a:buClr>
              <a:buSzPct val="60000"/>
              <a:buFont typeface="Wingdings" pitchFamily="2" charset="2"/>
              <a:buChar char="n"/>
            </a:pPr>
            <a:r>
              <a:rPr lang="en-US">
                <a:latin typeface="Arial" charset="0"/>
              </a:rPr>
              <a:t>Strong candidate for Automation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Testing throughout the SDLC</a:t>
            </a:r>
          </a:p>
        </p:txBody>
      </p:sp>
      <p:sp>
        <p:nvSpPr>
          <p:cNvPr id="58371" name="Rectangle 3"/>
          <p:cNvSpPr>
            <a:spLocks noGrp="1" noChangeArrowheads="1"/>
          </p:cNvSpPr>
          <p:nvPr>
            <p:ph idx="1"/>
          </p:nvPr>
        </p:nvSpPr>
        <p:spPr>
          <a:xfrm>
            <a:off x="393700" y="1533525"/>
            <a:ext cx="8353425" cy="4985980"/>
          </a:xfrm>
          <a:noFill/>
        </p:spPr>
        <p:txBody>
          <a:bodyPr/>
          <a:lstStyle/>
          <a:p>
            <a:pPr marL="57150" indent="-57150" algn="ctr" eaLnBrk="1" hangingPunct="1">
              <a:buFont typeface="Wingdings" pitchFamily="2" charset="2"/>
              <a:buNone/>
              <a:tabLst>
                <a:tab pos="342900" algn="l"/>
              </a:tabLst>
            </a:pPr>
            <a:r>
              <a:rPr lang="en-US" sz="2800" b="1" dirty="0" smtClean="0"/>
              <a:t>Session coverage</a:t>
            </a:r>
          </a:p>
          <a:p>
            <a:pPr marL="57150" indent="-57150" eaLnBrk="1" hangingPunct="1">
              <a:lnSpc>
                <a:spcPct val="180000"/>
              </a:lnSpc>
              <a:buSzPct val="75000"/>
              <a:tabLst>
                <a:tab pos="342900" algn="l"/>
              </a:tabLst>
            </a:pPr>
            <a:r>
              <a:rPr lang="en-US" sz="2000" b="0" dirty="0" smtClean="0"/>
              <a:t>  Software development models (K2)</a:t>
            </a:r>
          </a:p>
          <a:p>
            <a:pPr marL="57150" indent="-57150" eaLnBrk="1" hangingPunct="1">
              <a:lnSpc>
                <a:spcPct val="180000"/>
              </a:lnSpc>
              <a:buSzPct val="75000"/>
              <a:tabLst>
                <a:tab pos="342900" algn="l"/>
              </a:tabLst>
            </a:pPr>
            <a:r>
              <a:rPr lang="en-US" sz="2000" b="0" dirty="0" smtClean="0"/>
              <a:t> Test levels (K2)</a:t>
            </a:r>
          </a:p>
          <a:p>
            <a:pPr marL="57150" indent="-57150" eaLnBrk="1" hangingPunct="1">
              <a:lnSpc>
                <a:spcPct val="180000"/>
              </a:lnSpc>
              <a:buSzPct val="75000"/>
              <a:tabLst>
                <a:tab pos="342900" algn="l"/>
              </a:tabLst>
            </a:pPr>
            <a:r>
              <a:rPr lang="en-US" sz="2000" b="0" dirty="0" smtClean="0"/>
              <a:t> Test types: the targets of testing (K2)</a:t>
            </a:r>
          </a:p>
          <a:p>
            <a:pPr marL="57150" indent="-57150" eaLnBrk="1" hangingPunct="1">
              <a:lnSpc>
                <a:spcPct val="180000"/>
              </a:lnSpc>
              <a:buSzPct val="75000"/>
              <a:tabLst>
                <a:tab pos="342900" algn="l"/>
              </a:tabLst>
            </a:pPr>
            <a:r>
              <a:rPr lang="en-US" sz="2000" dirty="0" smtClean="0"/>
              <a:t>  </a:t>
            </a:r>
            <a:r>
              <a:rPr lang="en-US" sz="2000" b="1" dirty="0" smtClean="0"/>
              <a:t>Maintenance testing (K2)</a:t>
            </a:r>
          </a:p>
          <a:p>
            <a:pPr marL="57150" indent="-57150" eaLnBrk="1" hangingPunct="1">
              <a:buSzPct val="75000"/>
              <a:buFont typeface="Wingdings" pitchFamily="2" charset="2"/>
              <a:buNone/>
              <a:tabLst>
                <a:tab pos="342900" algn="l"/>
              </a:tabLst>
            </a:pPr>
            <a:endParaRPr lang="en-US" sz="2800" b="1" dirty="0" smtClean="0"/>
          </a:p>
          <a:p>
            <a:pPr marL="57150" indent="-57150" eaLnBrk="1" hangingPunct="1">
              <a:buSzPct val="75000"/>
              <a:tabLst>
                <a:tab pos="342900" algn="l"/>
              </a:tabLst>
            </a:pPr>
            <a:endParaRPr lang="en-US" sz="2800" dirty="0" smtClean="0"/>
          </a:p>
          <a:p>
            <a:pPr marL="514350" lvl="1" indent="-342900" eaLnBrk="1" hangingPunct="1">
              <a:tabLst>
                <a:tab pos="342900" algn="l"/>
              </a:tabLst>
            </a:pPr>
            <a:endParaRPr lang="en-US" sz="3200"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pPr eaLnBrk="1" hangingPunct="1"/>
            <a:r>
              <a:rPr lang="en-US" smtClean="0"/>
              <a:t>Maintenance testing</a:t>
            </a:r>
          </a:p>
        </p:txBody>
      </p:sp>
      <p:grpSp>
        <p:nvGrpSpPr>
          <p:cNvPr id="2" name="Group 17"/>
          <p:cNvGrpSpPr>
            <a:grpSpLocks/>
          </p:cNvGrpSpPr>
          <p:nvPr/>
        </p:nvGrpSpPr>
        <p:grpSpPr bwMode="auto">
          <a:xfrm>
            <a:off x="403225" y="1338263"/>
            <a:ext cx="8551863" cy="5068887"/>
            <a:chOff x="254" y="843"/>
            <a:chExt cx="5387" cy="3193"/>
          </a:xfrm>
        </p:grpSpPr>
        <p:grpSp>
          <p:nvGrpSpPr>
            <p:cNvPr id="3" name="Group 3"/>
            <p:cNvGrpSpPr>
              <a:grpSpLocks/>
            </p:cNvGrpSpPr>
            <p:nvPr/>
          </p:nvGrpSpPr>
          <p:grpSpPr bwMode="auto">
            <a:xfrm>
              <a:off x="1056" y="2090"/>
              <a:ext cx="2328" cy="1078"/>
              <a:chOff x="1320" y="2160"/>
              <a:chExt cx="2064" cy="1078"/>
            </a:xfrm>
          </p:grpSpPr>
          <p:sp>
            <p:nvSpPr>
              <p:cNvPr id="59407" name="Rectangle 4"/>
              <p:cNvSpPr>
                <a:spLocks noChangeArrowheads="1"/>
              </p:cNvSpPr>
              <p:nvPr/>
            </p:nvSpPr>
            <p:spPr bwMode="auto">
              <a:xfrm>
                <a:off x="1632" y="2400"/>
                <a:ext cx="1456" cy="593"/>
              </a:xfrm>
              <a:prstGeom prst="rect">
                <a:avLst/>
              </a:prstGeom>
              <a:gradFill rotWithShape="0">
                <a:gsLst>
                  <a:gs pos="0">
                    <a:srgbClr val="5E7676"/>
                  </a:gs>
                  <a:gs pos="50000">
                    <a:srgbClr val="CCFFFF"/>
                  </a:gs>
                  <a:gs pos="100000">
                    <a:srgbClr val="5E7676"/>
                  </a:gs>
                </a:gsLst>
                <a:lin ang="5400000" scaled="1"/>
              </a:gradFill>
              <a:ln w="9525">
                <a:solidFill>
                  <a:schemeClr val="tx1"/>
                </a:solidFill>
                <a:miter lim="800000"/>
                <a:headEnd/>
                <a:tailEnd/>
              </a:ln>
            </p:spPr>
            <p:txBody>
              <a:bodyPr wrap="none" anchor="ctr"/>
              <a:lstStyle/>
              <a:p>
                <a:endParaRPr lang="en-US"/>
              </a:p>
            </p:txBody>
          </p:sp>
          <p:sp>
            <p:nvSpPr>
              <p:cNvPr id="59408" name="AutoShape 5"/>
              <p:cNvSpPr>
                <a:spLocks noChangeArrowheads="1"/>
              </p:cNvSpPr>
              <p:nvPr/>
            </p:nvSpPr>
            <p:spPr bwMode="auto">
              <a:xfrm>
                <a:off x="1320" y="2160"/>
                <a:ext cx="2064" cy="1008"/>
              </a:xfrm>
              <a:custGeom>
                <a:avLst/>
                <a:gdLst>
                  <a:gd name="T0" fmla="*/ 0 w 44229"/>
                  <a:gd name="T1" fmla="*/ 0 h 21600"/>
                  <a:gd name="T2" fmla="*/ 0 w 44229"/>
                  <a:gd name="T3" fmla="*/ 0 h 21600"/>
                  <a:gd name="T4" fmla="*/ 0 w 44229"/>
                  <a:gd name="T5" fmla="*/ 0 h 21600"/>
                  <a:gd name="T6" fmla="*/ 0 w 44229"/>
                  <a:gd name="T7" fmla="*/ 0 h 21600"/>
                  <a:gd name="T8" fmla="*/ 0 w 44229"/>
                  <a:gd name="T9" fmla="*/ 0 h 21600"/>
                  <a:gd name="T10" fmla="*/ 0 w 44229"/>
                  <a:gd name="T11" fmla="*/ 0 h 21600"/>
                  <a:gd name="T12" fmla="*/ 0 w 44229"/>
                  <a:gd name="T13" fmla="*/ 0 h 21600"/>
                  <a:gd name="T14" fmla="*/ 0 w 44229"/>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11057 w 44229"/>
                  <a:gd name="T25" fmla="*/ 5400 h 21600"/>
                  <a:gd name="T26" fmla="*/ 33172 w 44229"/>
                  <a:gd name="T27" fmla="*/ 162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229" h="21600">
                    <a:moveTo>
                      <a:pt x="0" y="0"/>
                    </a:moveTo>
                    <a:lnTo>
                      <a:pt x="0" y="21600"/>
                    </a:lnTo>
                    <a:lnTo>
                      <a:pt x="49886" y="21600"/>
                    </a:lnTo>
                    <a:lnTo>
                      <a:pt x="49886" y="0"/>
                    </a:lnTo>
                    <a:close/>
                    <a:moveTo>
                      <a:pt x="5400" y="5400"/>
                    </a:moveTo>
                    <a:lnTo>
                      <a:pt x="5400" y="16200"/>
                    </a:lnTo>
                    <a:lnTo>
                      <a:pt x="44486" y="16200"/>
                    </a:lnTo>
                    <a:lnTo>
                      <a:pt x="44486" y="5400"/>
                    </a:lnTo>
                    <a:close/>
                  </a:path>
                </a:pathLst>
              </a:custGeom>
              <a:solidFill>
                <a:srgbClr val="D8ECB3"/>
              </a:solidFill>
              <a:ln w="9525">
                <a:miter lim="800000"/>
                <a:headEnd/>
                <a:tailEnd/>
              </a:ln>
              <a:scene3d>
                <a:camera prst="legacyPerspectiveFront"/>
                <a:lightRig rig="legacyFlat2" dir="t"/>
              </a:scene3d>
              <a:sp3d extrusionH="887400" prstMaterial="legacyMatte">
                <a:bevelT w="13500" h="13500" prst="angle"/>
                <a:bevelB w="13500" h="13500" prst="angle"/>
                <a:extrusionClr>
                  <a:srgbClr val="D8ECB3"/>
                </a:extrusionClr>
              </a:sp3d>
            </p:spPr>
            <p:txBody>
              <a:bodyPr>
                <a:flatTx/>
              </a:bodyPr>
              <a:lstStyle/>
              <a:p>
                <a:endParaRPr lang="en-US"/>
              </a:p>
            </p:txBody>
          </p:sp>
          <p:sp>
            <p:nvSpPr>
              <p:cNvPr id="59409" name="Text Box 6"/>
              <p:cNvSpPr txBox="1">
                <a:spLocks noChangeArrowheads="1"/>
              </p:cNvSpPr>
              <p:nvPr/>
            </p:nvSpPr>
            <p:spPr bwMode="auto">
              <a:xfrm>
                <a:off x="1632" y="2256"/>
                <a:ext cx="1456" cy="982"/>
              </a:xfrm>
              <a:prstGeom prst="rect">
                <a:avLst/>
              </a:prstGeom>
              <a:noFill/>
              <a:ln w="9525">
                <a:noFill/>
                <a:miter lim="800000"/>
                <a:headEnd/>
                <a:tailEnd/>
              </a:ln>
            </p:spPr>
            <p:txBody>
              <a:bodyPr>
                <a:spAutoFit/>
              </a:bodyPr>
              <a:lstStyle/>
              <a:p>
                <a:endParaRPr lang="en-US" sz="1600"/>
              </a:p>
              <a:p>
                <a:r>
                  <a:rPr lang="en-US" sz="1600" b="1"/>
                  <a:t>System undergoes changes (defect fix /enhancement)</a:t>
                </a:r>
              </a:p>
              <a:p>
                <a:endParaRPr lang="en-US" sz="1600" b="1"/>
              </a:p>
              <a:p>
                <a:endParaRPr lang="en-US" sz="1600"/>
              </a:p>
            </p:txBody>
          </p:sp>
        </p:grpSp>
        <p:grpSp>
          <p:nvGrpSpPr>
            <p:cNvPr id="4" name="Group 7"/>
            <p:cNvGrpSpPr>
              <a:grpSpLocks/>
            </p:cNvGrpSpPr>
            <p:nvPr/>
          </p:nvGrpSpPr>
          <p:grpSpPr bwMode="auto">
            <a:xfrm>
              <a:off x="3577" y="3028"/>
              <a:ext cx="2064" cy="1008"/>
              <a:chOff x="3577" y="3028"/>
              <a:chExt cx="2064" cy="1008"/>
            </a:xfrm>
          </p:grpSpPr>
          <p:sp>
            <p:nvSpPr>
              <p:cNvPr id="59404" name="Rectangle 8"/>
              <p:cNvSpPr>
                <a:spLocks noChangeArrowheads="1"/>
              </p:cNvSpPr>
              <p:nvPr/>
            </p:nvSpPr>
            <p:spPr bwMode="auto">
              <a:xfrm>
                <a:off x="3889" y="3268"/>
                <a:ext cx="1456" cy="593"/>
              </a:xfrm>
              <a:prstGeom prst="rect">
                <a:avLst/>
              </a:prstGeom>
              <a:gradFill rotWithShape="0">
                <a:gsLst>
                  <a:gs pos="0">
                    <a:srgbClr val="76765E"/>
                  </a:gs>
                  <a:gs pos="50000">
                    <a:srgbClr val="FFFFCC"/>
                  </a:gs>
                  <a:gs pos="100000">
                    <a:srgbClr val="76765E"/>
                  </a:gs>
                </a:gsLst>
                <a:lin ang="5400000" scaled="1"/>
              </a:gradFill>
              <a:ln w="9525">
                <a:solidFill>
                  <a:schemeClr val="tx1"/>
                </a:solidFill>
                <a:miter lim="800000"/>
                <a:headEnd/>
                <a:tailEnd/>
              </a:ln>
            </p:spPr>
            <p:txBody>
              <a:bodyPr wrap="none" anchor="ctr"/>
              <a:lstStyle/>
              <a:p>
                <a:endParaRPr lang="en-US"/>
              </a:p>
            </p:txBody>
          </p:sp>
          <p:sp>
            <p:nvSpPr>
              <p:cNvPr id="59405" name="AutoShape 9"/>
              <p:cNvSpPr>
                <a:spLocks noChangeArrowheads="1"/>
              </p:cNvSpPr>
              <p:nvPr/>
            </p:nvSpPr>
            <p:spPr bwMode="auto">
              <a:xfrm>
                <a:off x="3577" y="3028"/>
                <a:ext cx="2064" cy="1008"/>
              </a:xfrm>
              <a:custGeom>
                <a:avLst/>
                <a:gdLst>
                  <a:gd name="T0" fmla="*/ 0 w 44229"/>
                  <a:gd name="T1" fmla="*/ 0 h 21600"/>
                  <a:gd name="T2" fmla="*/ 0 w 44229"/>
                  <a:gd name="T3" fmla="*/ 0 h 21600"/>
                  <a:gd name="T4" fmla="*/ 0 w 44229"/>
                  <a:gd name="T5" fmla="*/ 0 h 21600"/>
                  <a:gd name="T6" fmla="*/ 0 w 44229"/>
                  <a:gd name="T7" fmla="*/ 0 h 21600"/>
                  <a:gd name="T8" fmla="*/ 0 w 44229"/>
                  <a:gd name="T9" fmla="*/ 0 h 21600"/>
                  <a:gd name="T10" fmla="*/ 0 w 44229"/>
                  <a:gd name="T11" fmla="*/ 0 h 21600"/>
                  <a:gd name="T12" fmla="*/ 0 w 44229"/>
                  <a:gd name="T13" fmla="*/ 0 h 21600"/>
                  <a:gd name="T14" fmla="*/ 0 w 44229"/>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11057 w 44229"/>
                  <a:gd name="T25" fmla="*/ 5400 h 21600"/>
                  <a:gd name="T26" fmla="*/ 33172 w 44229"/>
                  <a:gd name="T27" fmla="*/ 162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229" h="21600">
                    <a:moveTo>
                      <a:pt x="0" y="0"/>
                    </a:moveTo>
                    <a:lnTo>
                      <a:pt x="0" y="21600"/>
                    </a:lnTo>
                    <a:lnTo>
                      <a:pt x="44229" y="21600"/>
                    </a:lnTo>
                    <a:lnTo>
                      <a:pt x="44229" y="0"/>
                    </a:lnTo>
                    <a:close/>
                    <a:moveTo>
                      <a:pt x="5400" y="5400"/>
                    </a:moveTo>
                    <a:lnTo>
                      <a:pt x="5400" y="16200"/>
                    </a:lnTo>
                    <a:lnTo>
                      <a:pt x="38829" y="16200"/>
                    </a:lnTo>
                    <a:lnTo>
                      <a:pt x="38829" y="5400"/>
                    </a:lnTo>
                    <a:close/>
                  </a:path>
                </a:pathLst>
              </a:custGeom>
              <a:solidFill>
                <a:srgbClr val="D8ECB3"/>
              </a:solidFill>
              <a:ln w="9525">
                <a:miter lim="800000"/>
                <a:headEnd/>
                <a:tailEnd/>
              </a:ln>
              <a:scene3d>
                <a:camera prst="legacyPerspectiveFront"/>
                <a:lightRig rig="legacyFlat2" dir="t"/>
              </a:scene3d>
              <a:sp3d extrusionH="887400" prstMaterial="legacyMatte">
                <a:bevelT w="13500" h="13500" prst="angle"/>
                <a:bevelB w="13500" h="13500" prst="angle"/>
                <a:extrusionClr>
                  <a:srgbClr val="D8ECB3"/>
                </a:extrusionClr>
              </a:sp3d>
            </p:spPr>
            <p:txBody>
              <a:bodyPr>
                <a:flatTx/>
              </a:bodyPr>
              <a:lstStyle/>
              <a:p>
                <a:endParaRPr lang="en-US"/>
              </a:p>
            </p:txBody>
          </p:sp>
          <p:sp>
            <p:nvSpPr>
              <p:cNvPr id="59406" name="Text Box 10"/>
              <p:cNvSpPr txBox="1">
                <a:spLocks noChangeArrowheads="1"/>
              </p:cNvSpPr>
              <p:nvPr/>
            </p:nvSpPr>
            <p:spPr bwMode="auto">
              <a:xfrm>
                <a:off x="3889" y="3268"/>
                <a:ext cx="1456" cy="674"/>
              </a:xfrm>
              <a:prstGeom prst="rect">
                <a:avLst/>
              </a:prstGeom>
              <a:noFill/>
              <a:ln w="9525">
                <a:noFill/>
                <a:miter lim="800000"/>
                <a:headEnd/>
                <a:tailEnd/>
              </a:ln>
            </p:spPr>
            <p:txBody>
              <a:bodyPr>
                <a:spAutoFit/>
              </a:bodyPr>
              <a:lstStyle/>
              <a:p>
                <a:r>
                  <a:rPr lang="en-US" sz="1600"/>
                  <a:t>Test for changes made and regression testing</a:t>
                </a:r>
              </a:p>
              <a:p>
                <a:endParaRPr lang="en-US" sz="1600"/>
              </a:p>
              <a:p>
                <a:endParaRPr lang="en-US" sz="1600"/>
              </a:p>
            </p:txBody>
          </p:sp>
        </p:grpSp>
        <p:sp>
          <p:nvSpPr>
            <p:cNvPr id="1204235" name="PubOvalCallout"/>
            <p:cNvSpPr>
              <a:spLocks noEditPoints="1" noChangeArrowheads="1"/>
            </p:cNvSpPr>
            <p:nvPr/>
          </p:nvSpPr>
          <p:spPr bwMode="auto">
            <a:xfrm>
              <a:off x="3733" y="2282"/>
              <a:ext cx="1752" cy="103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pPr>
                <a:defRPr/>
              </a:pPr>
              <a:r>
                <a:rPr lang="en-US"/>
                <a:t>Maintenance Testing</a:t>
              </a:r>
            </a:p>
          </p:txBody>
        </p:sp>
        <p:sp>
          <p:nvSpPr>
            <p:cNvPr id="59399" name="AutoShape 12"/>
            <p:cNvSpPr>
              <a:spLocks noChangeArrowheads="1"/>
            </p:cNvSpPr>
            <p:nvPr/>
          </p:nvSpPr>
          <p:spPr bwMode="auto">
            <a:xfrm rot="5479021">
              <a:off x="3319" y="2559"/>
              <a:ext cx="524" cy="39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8 w 21600"/>
                <a:gd name="T13" fmla="*/ 2906 h 21600"/>
                <a:gd name="T14" fmla="*/ 18220 w 21600"/>
                <a:gd name="T15" fmla="*/ 926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headEnd/>
              <a:tailEnd/>
            </a:ln>
          </p:spPr>
          <p:txBody>
            <a:bodyPr wrap="none" anchor="ctr"/>
            <a:lstStyle/>
            <a:p>
              <a:endParaRPr lang="en-US"/>
            </a:p>
          </p:txBody>
        </p:sp>
        <p:grpSp>
          <p:nvGrpSpPr>
            <p:cNvPr id="5" name="Group 13"/>
            <p:cNvGrpSpPr>
              <a:grpSpLocks/>
            </p:cNvGrpSpPr>
            <p:nvPr/>
          </p:nvGrpSpPr>
          <p:grpSpPr bwMode="auto">
            <a:xfrm>
              <a:off x="254" y="843"/>
              <a:ext cx="2448" cy="1008"/>
              <a:chOff x="288" y="843"/>
              <a:chExt cx="2064" cy="1008"/>
            </a:xfrm>
          </p:grpSpPr>
          <p:sp>
            <p:nvSpPr>
              <p:cNvPr id="59402" name="AutoShape 14"/>
              <p:cNvSpPr>
                <a:spLocks noChangeArrowheads="1"/>
              </p:cNvSpPr>
              <p:nvPr/>
            </p:nvSpPr>
            <p:spPr bwMode="auto">
              <a:xfrm>
                <a:off x="288" y="843"/>
                <a:ext cx="2064" cy="1008"/>
              </a:xfrm>
              <a:custGeom>
                <a:avLst/>
                <a:gdLst>
                  <a:gd name="T0" fmla="*/ 0 w 44229"/>
                  <a:gd name="T1" fmla="*/ 0 h 21600"/>
                  <a:gd name="T2" fmla="*/ 0 w 44229"/>
                  <a:gd name="T3" fmla="*/ 0 h 21600"/>
                  <a:gd name="T4" fmla="*/ 0 w 44229"/>
                  <a:gd name="T5" fmla="*/ 0 h 21600"/>
                  <a:gd name="T6" fmla="*/ 0 w 44229"/>
                  <a:gd name="T7" fmla="*/ 0 h 21600"/>
                  <a:gd name="T8" fmla="*/ 0 w 44229"/>
                  <a:gd name="T9" fmla="*/ 0 h 21600"/>
                  <a:gd name="T10" fmla="*/ 0 w 44229"/>
                  <a:gd name="T11" fmla="*/ 0 h 21600"/>
                  <a:gd name="T12" fmla="*/ 0 w 44229"/>
                  <a:gd name="T13" fmla="*/ 0 h 21600"/>
                  <a:gd name="T14" fmla="*/ 0 w 44229"/>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11057 w 44229"/>
                  <a:gd name="T25" fmla="*/ 5400 h 21600"/>
                  <a:gd name="T26" fmla="*/ 33172 w 44229"/>
                  <a:gd name="T27" fmla="*/ 162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229" h="21600">
                    <a:moveTo>
                      <a:pt x="0" y="0"/>
                    </a:moveTo>
                    <a:lnTo>
                      <a:pt x="0" y="21600"/>
                    </a:lnTo>
                    <a:lnTo>
                      <a:pt x="52457" y="21600"/>
                    </a:lnTo>
                    <a:lnTo>
                      <a:pt x="52457" y="0"/>
                    </a:lnTo>
                    <a:close/>
                    <a:moveTo>
                      <a:pt x="5400" y="5400"/>
                    </a:moveTo>
                    <a:lnTo>
                      <a:pt x="5400" y="16200"/>
                    </a:lnTo>
                    <a:lnTo>
                      <a:pt x="47057" y="16200"/>
                    </a:lnTo>
                    <a:lnTo>
                      <a:pt x="47057" y="5400"/>
                    </a:lnTo>
                    <a:close/>
                  </a:path>
                </a:pathLst>
              </a:custGeom>
              <a:solidFill>
                <a:srgbClr val="D8ECB3"/>
              </a:solidFill>
              <a:ln w="9525">
                <a:miter lim="800000"/>
                <a:headEnd/>
                <a:tailEnd/>
              </a:ln>
              <a:scene3d>
                <a:camera prst="legacyPerspectiveFront"/>
                <a:lightRig rig="legacyFlat2" dir="t"/>
              </a:scene3d>
              <a:sp3d extrusionH="887400" prstMaterial="legacyMatte">
                <a:bevelT w="13500" h="13500" prst="angle"/>
                <a:bevelB w="13500" h="13500" prst="angle"/>
                <a:extrusionClr>
                  <a:srgbClr val="D8ECB3"/>
                </a:extrusionClr>
              </a:sp3d>
            </p:spPr>
            <p:txBody>
              <a:bodyPr>
                <a:flatTx/>
              </a:bodyPr>
              <a:lstStyle/>
              <a:p>
                <a:endParaRPr lang="en-US"/>
              </a:p>
            </p:txBody>
          </p:sp>
          <p:sp>
            <p:nvSpPr>
              <p:cNvPr id="59403" name="Text Box 15"/>
              <p:cNvSpPr txBox="1">
                <a:spLocks noChangeArrowheads="1"/>
              </p:cNvSpPr>
              <p:nvPr/>
            </p:nvSpPr>
            <p:spPr bwMode="auto">
              <a:xfrm>
                <a:off x="674" y="1071"/>
                <a:ext cx="1322" cy="520"/>
              </a:xfrm>
              <a:prstGeom prst="rect">
                <a:avLst/>
              </a:prstGeom>
              <a:noFill/>
              <a:ln w="9525">
                <a:noFill/>
                <a:miter lim="800000"/>
                <a:headEnd/>
                <a:tailEnd/>
              </a:ln>
            </p:spPr>
            <p:txBody>
              <a:bodyPr>
                <a:spAutoFit/>
              </a:bodyPr>
              <a:lstStyle/>
              <a:p>
                <a:endParaRPr lang="en-US" sz="1600"/>
              </a:p>
              <a:p>
                <a:r>
                  <a:rPr lang="en-US" sz="1600" b="1"/>
                  <a:t>System is operational</a:t>
                </a:r>
              </a:p>
              <a:p>
                <a:endParaRPr lang="en-US" sz="1600"/>
              </a:p>
            </p:txBody>
          </p:sp>
        </p:grpSp>
        <p:sp>
          <p:nvSpPr>
            <p:cNvPr id="59401" name="AutoShape 16"/>
            <p:cNvSpPr>
              <a:spLocks noChangeArrowheads="1"/>
            </p:cNvSpPr>
            <p:nvPr/>
          </p:nvSpPr>
          <p:spPr bwMode="auto">
            <a:xfrm rot="5479021">
              <a:off x="2618" y="1638"/>
              <a:ext cx="524" cy="35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8 w 21600"/>
                <a:gd name="T13" fmla="*/ 2921 h 21600"/>
                <a:gd name="T14" fmla="*/ 18220 w 21600"/>
                <a:gd name="T15" fmla="*/ 9248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PE07271_"/>
          <p:cNvPicPr>
            <a:picLocks noChangeAspect="1" noChangeArrowheads="1"/>
          </p:cNvPicPr>
          <p:nvPr/>
        </p:nvPicPr>
        <p:blipFill>
          <a:blip r:embed="rId2" cstate="print">
            <a:lum bright="40000" contrast="-70000"/>
          </a:blip>
          <a:srcRect/>
          <a:stretch>
            <a:fillRect/>
          </a:stretch>
        </p:blipFill>
        <p:spPr bwMode="auto">
          <a:xfrm>
            <a:off x="6421438" y="1295400"/>
            <a:ext cx="2438400" cy="1905000"/>
          </a:xfrm>
          <a:prstGeom prst="rect">
            <a:avLst/>
          </a:prstGeom>
          <a:noFill/>
          <a:ln w="9525">
            <a:noFill/>
            <a:miter lim="800000"/>
            <a:headEnd/>
            <a:tailEnd/>
          </a:ln>
        </p:spPr>
      </p:pic>
      <p:sp>
        <p:nvSpPr>
          <p:cNvPr id="60420" name="Rectangle 4"/>
          <p:cNvSpPr>
            <a:spLocks noGrp="1" noChangeArrowheads="1"/>
          </p:cNvSpPr>
          <p:nvPr>
            <p:ph type="title"/>
          </p:nvPr>
        </p:nvSpPr>
        <p:spPr>
          <a:noFill/>
        </p:spPr>
        <p:txBody>
          <a:bodyPr/>
          <a:lstStyle/>
          <a:p>
            <a:pPr eaLnBrk="1" hangingPunct="1"/>
            <a:r>
              <a:rPr lang="en-US" smtClean="0"/>
              <a:t>Maintenance testing </a:t>
            </a:r>
            <a:r>
              <a:rPr lang="en-US" sz="2400" smtClean="0"/>
              <a:t>contd..</a:t>
            </a:r>
          </a:p>
        </p:txBody>
      </p:sp>
      <p:sp>
        <p:nvSpPr>
          <p:cNvPr id="60419" name="Rectangle 3"/>
          <p:cNvSpPr>
            <a:spLocks noGrp="1" noChangeArrowheads="1"/>
          </p:cNvSpPr>
          <p:nvPr>
            <p:ph idx="1"/>
          </p:nvPr>
        </p:nvSpPr>
        <p:spPr>
          <a:xfrm>
            <a:off x="471777" y="1295400"/>
            <a:ext cx="8353425" cy="5649239"/>
          </a:xfrm>
        </p:spPr>
        <p:txBody>
          <a:bodyPr/>
          <a:lstStyle/>
          <a:p>
            <a:pPr eaLnBrk="1" hangingPunct="1">
              <a:lnSpc>
                <a:spcPct val="80000"/>
              </a:lnSpc>
            </a:pPr>
            <a:r>
              <a:rPr lang="en-GB" sz="2200" b="1" dirty="0" smtClean="0"/>
              <a:t>Software change is inevitable</a:t>
            </a:r>
          </a:p>
          <a:p>
            <a:pPr lvl="1" eaLnBrk="1" hangingPunct="1"/>
            <a:r>
              <a:rPr lang="en-GB" sz="1600" dirty="0" smtClean="0"/>
              <a:t>New requirements emerge when the software is used</a:t>
            </a:r>
          </a:p>
          <a:p>
            <a:pPr lvl="1" eaLnBrk="1" hangingPunct="1"/>
            <a:r>
              <a:rPr lang="en-GB" sz="1600" dirty="0" smtClean="0"/>
              <a:t>Business environment is changed, corrected or is </a:t>
            </a:r>
          </a:p>
          <a:p>
            <a:pPr lvl="1" eaLnBrk="1" hangingPunct="1">
              <a:buFont typeface="Wingdings" pitchFamily="2" charset="2"/>
              <a:buNone/>
            </a:pPr>
            <a:r>
              <a:rPr lang="en-GB" sz="1600" dirty="0" smtClean="0"/>
              <a:t>	extended</a:t>
            </a:r>
          </a:p>
          <a:p>
            <a:pPr lvl="1" eaLnBrk="1" hangingPunct="1"/>
            <a:r>
              <a:rPr lang="en-GB" sz="1600" dirty="0" smtClean="0"/>
              <a:t>Errors are repaired</a:t>
            </a:r>
          </a:p>
          <a:p>
            <a:pPr lvl="1" eaLnBrk="1" hangingPunct="1"/>
            <a:r>
              <a:rPr lang="en-GB" sz="1600" dirty="0" smtClean="0"/>
              <a:t>New equipment is accommodated</a:t>
            </a:r>
          </a:p>
          <a:p>
            <a:pPr lvl="1" eaLnBrk="1" hangingPunct="1"/>
            <a:r>
              <a:rPr lang="en-GB" sz="1600" dirty="0" smtClean="0"/>
              <a:t>The performance or reliability may have to be improved</a:t>
            </a:r>
          </a:p>
          <a:p>
            <a:pPr lvl="1" eaLnBrk="1" hangingPunct="1">
              <a:lnSpc>
                <a:spcPct val="110000"/>
              </a:lnSpc>
            </a:pPr>
            <a:r>
              <a:rPr lang="en-US" sz="1600" dirty="0" smtClean="0"/>
              <a:t>Consists of activities required to keep a software system operational and responsive, after it is accepted and is in production</a:t>
            </a:r>
          </a:p>
          <a:p>
            <a:pPr eaLnBrk="1" hangingPunct="1">
              <a:lnSpc>
                <a:spcPct val="80000"/>
              </a:lnSpc>
              <a:buFont typeface="Wingdings" pitchFamily="2" charset="2"/>
              <a:buNone/>
            </a:pPr>
            <a:endParaRPr lang="en-GB" sz="600" dirty="0" smtClean="0"/>
          </a:p>
          <a:p>
            <a:pPr eaLnBrk="1" hangingPunct="1">
              <a:lnSpc>
                <a:spcPct val="80000"/>
              </a:lnSpc>
            </a:pPr>
            <a:r>
              <a:rPr lang="en-US" sz="2200" b="1" dirty="0" smtClean="0"/>
              <a:t>Maintenance testing is done on </a:t>
            </a:r>
          </a:p>
          <a:p>
            <a:pPr lvl="1" eaLnBrk="1" hangingPunct="1"/>
            <a:r>
              <a:rPr lang="en-US" sz="1600" dirty="0" smtClean="0"/>
              <a:t>An existing operational system</a:t>
            </a:r>
          </a:p>
          <a:p>
            <a:pPr lvl="1" eaLnBrk="1" hangingPunct="1"/>
            <a:r>
              <a:rPr lang="en-US" sz="1600" dirty="0" smtClean="0"/>
              <a:t>Is triggered by modifications</a:t>
            </a:r>
          </a:p>
          <a:p>
            <a:pPr lvl="1" eaLnBrk="1" hangingPunct="1"/>
            <a:r>
              <a:rPr lang="en-US" sz="1600" dirty="0" smtClean="0"/>
              <a:t>Migration (one-platform to another)</a:t>
            </a:r>
          </a:p>
          <a:p>
            <a:pPr lvl="1" eaLnBrk="1" hangingPunct="1"/>
            <a:r>
              <a:rPr lang="en-US" sz="1600" dirty="0" smtClean="0"/>
              <a:t>Retirement of the software system</a:t>
            </a:r>
          </a:p>
          <a:p>
            <a:pPr lvl="1" eaLnBrk="1" hangingPunct="1"/>
            <a:r>
              <a:rPr lang="en-GB" sz="1600" dirty="0" smtClean="0"/>
              <a:t>For all test levels and all test types</a:t>
            </a:r>
          </a:p>
          <a:p>
            <a:pPr lvl="1" eaLnBrk="1" hangingPunct="1">
              <a:lnSpc>
                <a:spcPct val="80000"/>
              </a:lnSpc>
              <a:buFont typeface="Wingdings" pitchFamily="2" charset="2"/>
              <a:buNone/>
            </a:pPr>
            <a:endParaRPr lang="en-US" sz="18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p:spPr>
        <p:txBody>
          <a:bodyPr/>
          <a:lstStyle/>
          <a:p>
            <a:pPr eaLnBrk="1" hangingPunct="1"/>
            <a:r>
              <a:rPr lang="en-US" dirty="0" smtClean="0"/>
              <a:t>Maintenance testing </a:t>
            </a:r>
            <a:r>
              <a:rPr lang="en-US" sz="2400" dirty="0" smtClean="0"/>
              <a:t>contd..</a:t>
            </a:r>
          </a:p>
        </p:txBody>
      </p:sp>
      <p:sp>
        <p:nvSpPr>
          <p:cNvPr id="61442" name="Rectangle 2"/>
          <p:cNvSpPr>
            <a:spLocks noGrp="1" noChangeArrowheads="1"/>
          </p:cNvSpPr>
          <p:nvPr>
            <p:ph idx="1"/>
          </p:nvPr>
        </p:nvSpPr>
        <p:spPr>
          <a:xfrm>
            <a:off x="393700" y="1533525"/>
            <a:ext cx="8353425" cy="4579715"/>
          </a:xfrm>
        </p:spPr>
        <p:txBody>
          <a:bodyPr/>
          <a:lstStyle/>
          <a:p>
            <a:pPr marL="342900" indent="-342900" eaLnBrk="1" hangingPunct="1">
              <a:lnSpc>
                <a:spcPct val="150000"/>
              </a:lnSpc>
              <a:buFont typeface="Arial" pitchFamily="34" charset="0"/>
              <a:buChar char="•"/>
            </a:pPr>
            <a:r>
              <a:rPr lang="en-US" sz="2000" b="0" dirty="0" smtClean="0"/>
              <a:t>Scope of maintenance testing is related to the risk of the change, the size of the existing system and to the size of the change </a:t>
            </a:r>
          </a:p>
          <a:p>
            <a:pPr marL="342900" indent="-342900" eaLnBrk="1" hangingPunct="1">
              <a:lnSpc>
                <a:spcPct val="150000"/>
              </a:lnSpc>
              <a:buFont typeface="Arial" pitchFamily="34" charset="0"/>
              <a:buChar char="•"/>
            </a:pPr>
            <a:r>
              <a:rPr lang="en-US" sz="2000" b="0" dirty="0" smtClean="0"/>
              <a:t>Includes extensive regression testing to parts of the system that have not been changed</a:t>
            </a:r>
          </a:p>
          <a:p>
            <a:pPr marL="342900" indent="-342900" eaLnBrk="1" hangingPunct="1">
              <a:lnSpc>
                <a:spcPct val="150000"/>
              </a:lnSpc>
              <a:buFont typeface="Arial" pitchFamily="34" charset="0"/>
              <a:buChar char="•"/>
            </a:pPr>
            <a:r>
              <a:rPr lang="en-US" sz="2000" b="0" dirty="0" smtClean="0"/>
              <a:t>Determining how the existing system may be affected by changes is called impact analysis, which is used to help decide how much regression testing to do</a:t>
            </a:r>
          </a:p>
          <a:p>
            <a:pPr eaLnBrk="1" hangingPunct="1">
              <a:lnSpc>
                <a:spcPct val="150000"/>
              </a:lnSpc>
              <a:buFont typeface="Wingdings" pitchFamily="2" charset="2"/>
              <a:buNone/>
            </a:pPr>
            <a:endParaRPr lang="en-US" sz="2400" b="0" dirty="0" smtClean="0"/>
          </a:p>
          <a:p>
            <a:pPr eaLnBrk="1" hangingPunct="1">
              <a:buFont typeface="Wingdings" pitchFamily="2" charset="2"/>
              <a:buNone/>
            </a:pPr>
            <a:endParaRPr lang="en-US" b="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p:cNvSpPr>
            <a:spLocks noGrp="1" noChangeArrowheads="1"/>
          </p:cNvSpPr>
          <p:nvPr>
            <p:ph type="title"/>
          </p:nvPr>
        </p:nvSpPr>
        <p:spPr>
          <a:noFill/>
        </p:spPr>
        <p:txBody>
          <a:bodyPr/>
          <a:lstStyle/>
          <a:p>
            <a:pPr eaLnBrk="1" hangingPunct="1"/>
            <a:r>
              <a:rPr lang="en-US" smtClean="0"/>
              <a:t>Maintenance testing </a:t>
            </a:r>
            <a:r>
              <a:rPr lang="en-US" sz="2800" smtClean="0"/>
              <a:t>contd..</a:t>
            </a:r>
          </a:p>
        </p:txBody>
      </p:sp>
      <p:sp>
        <p:nvSpPr>
          <p:cNvPr id="62466" name="Rectangle 3"/>
          <p:cNvSpPr>
            <a:spLocks noGrp="1" noChangeArrowheads="1"/>
          </p:cNvSpPr>
          <p:nvPr>
            <p:ph idx="1"/>
          </p:nvPr>
        </p:nvSpPr>
        <p:spPr>
          <a:xfrm>
            <a:off x="393700" y="1533525"/>
            <a:ext cx="8353425" cy="5195268"/>
          </a:xfrm>
        </p:spPr>
        <p:txBody>
          <a:bodyPr/>
          <a:lstStyle/>
          <a:p>
            <a:pPr eaLnBrk="1" hangingPunct="1">
              <a:lnSpc>
                <a:spcPct val="90000"/>
              </a:lnSpc>
            </a:pPr>
            <a:r>
              <a:rPr lang="en-US" sz="2800" dirty="0" smtClean="0"/>
              <a:t>Maintenance testing can be difficult because:</a:t>
            </a:r>
          </a:p>
          <a:p>
            <a:pPr lvl="1" eaLnBrk="1" hangingPunct="1"/>
            <a:r>
              <a:rPr lang="en-US" sz="2000" dirty="0" smtClean="0"/>
              <a:t>Lack of specifications</a:t>
            </a:r>
          </a:p>
          <a:p>
            <a:pPr lvl="1" eaLnBrk="1" hangingPunct="1"/>
            <a:r>
              <a:rPr lang="en-US" sz="2000" dirty="0" smtClean="0"/>
              <a:t>Out-of-date documentation</a:t>
            </a:r>
          </a:p>
          <a:p>
            <a:pPr lvl="1" eaLnBrk="1" hangingPunct="1"/>
            <a:r>
              <a:rPr lang="en-US" sz="2000" dirty="0" smtClean="0"/>
              <a:t>Regression scripts not available</a:t>
            </a:r>
          </a:p>
          <a:p>
            <a:pPr lvl="1" eaLnBrk="1" hangingPunct="1"/>
            <a:r>
              <a:rPr lang="en-US" sz="2000" dirty="0" smtClean="0"/>
              <a:t>Limited knowledge of the system</a:t>
            </a:r>
          </a:p>
          <a:p>
            <a:pPr eaLnBrk="1" hangingPunct="1">
              <a:lnSpc>
                <a:spcPct val="90000"/>
              </a:lnSpc>
            </a:pPr>
            <a:r>
              <a:rPr lang="en-US" sz="2800" dirty="0" smtClean="0"/>
              <a:t>Best possible solution to above:</a:t>
            </a:r>
          </a:p>
          <a:p>
            <a:pPr lvl="1" eaLnBrk="1" hangingPunct="1"/>
            <a:r>
              <a:rPr lang="en-US" sz="2000" dirty="0" smtClean="0"/>
              <a:t>Talk to users and understand the system’s </a:t>
            </a:r>
            <a:r>
              <a:rPr lang="en-US" sz="2000" dirty="0" err="1" smtClean="0"/>
              <a:t>behaviour</a:t>
            </a:r>
            <a:endParaRPr lang="en-US" sz="2000" dirty="0" smtClean="0"/>
          </a:p>
          <a:p>
            <a:pPr lvl="1" eaLnBrk="1" hangingPunct="1"/>
            <a:r>
              <a:rPr lang="en-US" sz="2000" dirty="0" smtClean="0"/>
              <a:t>Document everything, including your views</a:t>
            </a:r>
          </a:p>
          <a:p>
            <a:pPr lvl="1" eaLnBrk="1" hangingPunct="1"/>
            <a:r>
              <a:rPr lang="en-US" sz="2000" dirty="0" smtClean="0"/>
              <a:t>Explore the current system to identify expected </a:t>
            </a:r>
            <a:r>
              <a:rPr lang="en-US" sz="2000" dirty="0" err="1" smtClean="0"/>
              <a:t>behaviour</a:t>
            </a:r>
            <a:endParaRPr lang="en-US" sz="2000" dirty="0" smtClean="0"/>
          </a:p>
          <a:p>
            <a:pPr lvl="1" eaLnBrk="1" hangingPunct="1"/>
            <a:r>
              <a:rPr lang="en-US" sz="2000" dirty="0" smtClean="0"/>
              <a:t>Refer to any available documentation, including user guides and manuals</a:t>
            </a:r>
          </a:p>
          <a:p>
            <a:pPr lvl="1" eaLnBrk="1" hangingPunct="1"/>
            <a:r>
              <a:rPr lang="en-US" sz="2000" dirty="0" smtClean="0"/>
              <a:t>Ask experts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Iterative development model</a:t>
            </a:r>
          </a:p>
        </p:txBody>
      </p:sp>
      <p:sp>
        <p:nvSpPr>
          <p:cNvPr id="9219" name="Rectangle 3"/>
          <p:cNvSpPr>
            <a:spLocks noGrp="1" noChangeArrowheads="1"/>
          </p:cNvSpPr>
          <p:nvPr>
            <p:ph idx="1"/>
          </p:nvPr>
        </p:nvSpPr>
        <p:spPr>
          <a:xfrm>
            <a:off x="393700" y="1533525"/>
            <a:ext cx="8353425" cy="2200275"/>
          </a:xfrm>
        </p:spPr>
        <p:txBody>
          <a:bodyPr/>
          <a:lstStyle/>
          <a:p>
            <a:pPr marL="285750" indent="-285750" eaLnBrk="1" hangingPunct="1">
              <a:lnSpc>
                <a:spcPct val="110000"/>
              </a:lnSpc>
              <a:buFont typeface="Arial" pitchFamily="34" charset="0"/>
              <a:buChar char="•"/>
            </a:pPr>
            <a:r>
              <a:rPr lang="en-US" b="0" dirty="0" smtClean="0"/>
              <a:t>Iterative development is the process of establishing requirements, designing, building and testing a system, done as a series of smaller developments </a:t>
            </a:r>
          </a:p>
          <a:p>
            <a:pPr marL="285750" indent="-285750" eaLnBrk="1" hangingPunct="1">
              <a:lnSpc>
                <a:spcPct val="110000"/>
              </a:lnSpc>
              <a:buFont typeface="Arial" pitchFamily="34" charset="0"/>
              <a:buChar char="•"/>
            </a:pPr>
            <a:r>
              <a:rPr lang="en-GB" b="0" dirty="0" smtClean="0">
                <a:cs typeface="Times New Roman" pitchFamily="18" charset="0"/>
              </a:rPr>
              <a:t>More realistic approach to development of large scale systems and software</a:t>
            </a:r>
          </a:p>
          <a:p>
            <a:pPr marL="285750" indent="-285750" eaLnBrk="1" hangingPunct="1">
              <a:lnSpc>
                <a:spcPct val="110000"/>
              </a:lnSpc>
              <a:buFont typeface="Arial" pitchFamily="34" charset="0"/>
              <a:buChar char="•"/>
            </a:pPr>
            <a:r>
              <a:rPr lang="en-GB" b="0" dirty="0" smtClean="0">
                <a:cs typeface="Times New Roman" pitchFamily="18" charset="0"/>
              </a:rPr>
              <a:t>Each increment is fully tested before beginning the next</a:t>
            </a:r>
          </a:p>
          <a:p>
            <a:pPr marL="285750" indent="-285750" eaLnBrk="1" hangingPunct="1">
              <a:lnSpc>
                <a:spcPct val="110000"/>
              </a:lnSpc>
              <a:buFont typeface="Arial" pitchFamily="34" charset="0"/>
              <a:buChar char="•"/>
            </a:pPr>
            <a:r>
              <a:rPr lang="en-GB" b="0" dirty="0" smtClean="0">
                <a:cs typeface="Times New Roman" pitchFamily="18" charset="0"/>
              </a:rPr>
              <a:t>Total planned testing effort would be more than that for waterfall model</a:t>
            </a:r>
          </a:p>
          <a:p>
            <a:pPr eaLnBrk="1" hangingPunct="1"/>
            <a:endParaRPr lang="en-GB" sz="2400" dirty="0" smtClean="0">
              <a:cs typeface="Times New Roman" pitchFamily="18" charset="0"/>
            </a:endParaRPr>
          </a:p>
          <a:p>
            <a:pPr eaLnBrk="1" hangingPunct="1">
              <a:buFont typeface="Wingdings" pitchFamily="2" charset="2"/>
              <a:buNone/>
            </a:pPr>
            <a:endParaRPr lang="en-GB" sz="2400" dirty="0" smtClean="0">
              <a:latin typeface="Microsoft Sans Serif" pitchFamily="34" charset="0"/>
              <a:cs typeface="Times New Roman" pitchFamily="18" charset="0"/>
            </a:endParaRPr>
          </a:p>
          <a:p>
            <a:pPr eaLnBrk="1" hangingPunct="1"/>
            <a:endParaRPr lang="en-US" sz="2800" dirty="0" smtClean="0">
              <a:latin typeface="Microsoft Sans Serif" pitchFamily="34" charset="0"/>
              <a:cs typeface="Times New Roman" pitchFamily="18" charset="0"/>
            </a:endParaRPr>
          </a:p>
        </p:txBody>
      </p:sp>
      <p:grpSp>
        <p:nvGrpSpPr>
          <p:cNvPr id="2" name="Group 43"/>
          <p:cNvGrpSpPr>
            <a:grpSpLocks/>
          </p:cNvGrpSpPr>
          <p:nvPr/>
        </p:nvGrpSpPr>
        <p:grpSpPr bwMode="auto">
          <a:xfrm>
            <a:off x="914400" y="5937250"/>
            <a:ext cx="7772400" cy="463550"/>
            <a:chOff x="826" y="2250"/>
            <a:chExt cx="4356" cy="243"/>
          </a:xfrm>
          <a:solidFill>
            <a:schemeClr val="bg1">
              <a:lumMod val="95000"/>
            </a:schemeClr>
          </a:solidFill>
        </p:grpSpPr>
        <p:grpSp>
          <p:nvGrpSpPr>
            <p:cNvPr id="3" name="Group 44"/>
            <p:cNvGrpSpPr>
              <a:grpSpLocks/>
            </p:cNvGrpSpPr>
            <p:nvPr/>
          </p:nvGrpSpPr>
          <p:grpSpPr bwMode="auto">
            <a:xfrm>
              <a:off x="826" y="2250"/>
              <a:ext cx="3461" cy="243"/>
              <a:chOff x="1824" y="6540"/>
              <a:chExt cx="6192" cy="432"/>
            </a:xfrm>
            <a:grpFill/>
          </p:grpSpPr>
          <p:sp>
            <p:nvSpPr>
              <p:cNvPr id="9234" name="Text Box 45"/>
              <p:cNvSpPr txBox="1">
                <a:spLocks noChangeArrowheads="1"/>
              </p:cNvSpPr>
              <p:nvPr/>
            </p:nvSpPr>
            <p:spPr bwMode="auto">
              <a:xfrm>
                <a:off x="1824" y="6540"/>
                <a:ext cx="1152" cy="432"/>
              </a:xfrm>
              <a:prstGeom prst="rect">
                <a:avLst/>
              </a:prstGeom>
              <a:grpFill/>
              <a:ln w="9525">
                <a:solidFill>
                  <a:srgbClr val="000000"/>
                </a:solidFill>
                <a:miter lim="800000"/>
                <a:headEnd/>
                <a:tailEnd/>
              </a:ln>
            </p:spPr>
            <p:txBody>
              <a:bodyPr/>
              <a:lstStyle/>
              <a:p>
                <a:pPr eaLnBrk="0" hangingPunct="0"/>
                <a:r>
                  <a:rPr lang="en-IE" sz="1800">
                    <a:latin typeface="Times New Roman" pitchFamily="18" charset="0"/>
                  </a:rPr>
                  <a:t>Analysis</a:t>
                </a:r>
              </a:p>
            </p:txBody>
          </p:sp>
          <p:sp>
            <p:nvSpPr>
              <p:cNvPr id="9235" name="Text Box 46"/>
              <p:cNvSpPr txBox="1">
                <a:spLocks noChangeArrowheads="1"/>
              </p:cNvSpPr>
              <p:nvPr/>
            </p:nvSpPr>
            <p:spPr bwMode="auto">
              <a:xfrm>
                <a:off x="6864" y="6540"/>
                <a:ext cx="1152" cy="432"/>
              </a:xfrm>
              <a:prstGeom prst="rect">
                <a:avLst/>
              </a:prstGeom>
              <a:grpFill/>
              <a:ln w="9525">
                <a:solidFill>
                  <a:srgbClr val="000000"/>
                </a:solidFill>
                <a:miter lim="800000"/>
                <a:headEnd/>
                <a:tailEnd/>
              </a:ln>
            </p:spPr>
            <p:txBody>
              <a:bodyPr/>
              <a:lstStyle/>
              <a:p>
                <a:pPr algn="ctr" eaLnBrk="0" hangingPunct="0"/>
                <a:r>
                  <a:rPr lang="en-IE" sz="1800">
                    <a:latin typeface="Times New Roman" pitchFamily="18" charset="0"/>
                  </a:rPr>
                  <a:t>Test</a:t>
                </a:r>
              </a:p>
            </p:txBody>
          </p:sp>
          <p:sp>
            <p:nvSpPr>
              <p:cNvPr id="9236" name="Text Box 47"/>
              <p:cNvSpPr txBox="1">
                <a:spLocks noChangeArrowheads="1"/>
              </p:cNvSpPr>
              <p:nvPr/>
            </p:nvSpPr>
            <p:spPr bwMode="auto">
              <a:xfrm>
                <a:off x="5136" y="6540"/>
                <a:ext cx="1152" cy="432"/>
              </a:xfrm>
              <a:prstGeom prst="rect">
                <a:avLst/>
              </a:prstGeom>
              <a:grpFill/>
              <a:ln w="9525">
                <a:solidFill>
                  <a:srgbClr val="000000"/>
                </a:solidFill>
                <a:miter lim="800000"/>
                <a:headEnd/>
                <a:tailEnd/>
              </a:ln>
            </p:spPr>
            <p:txBody>
              <a:bodyPr/>
              <a:lstStyle/>
              <a:p>
                <a:pPr algn="ctr" eaLnBrk="0" hangingPunct="0"/>
                <a:r>
                  <a:rPr lang="en-IE" sz="1800">
                    <a:latin typeface="Times New Roman" pitchFamily="18" charset="0"/>
                  </a:rPr>
                  <a:t>Code</a:t>
                </a:r>
              </a:p>
            </p:txBody>
          </p:sp>
          <p:sp>
            <p:nvSpPr>
              <p:cNvPr id="9237" name="Text Box 48"/>
              <p:cNvSpPr txBox="1">
                <a:spLocks noChangeArrowheads="1"/>
              </p:cNvSpPr>
              <p:nvPr/>
            </p:nvSpPr>
            <p:spPr bwMode="auto">
              <a:xfrm>
                <a:off x="3408" y="6540"/>
                <a:ext cx="1152" cy="432"/>
              </a:xfrm>
              <a:prstGeom prst="rect">
                <a:avLst/>
              </a:prstGeom>
              <a:grpFill/>
              <a:ln w="9525">
                <a:solidFill>
                  <a:srgbClr val="000000"/>
                </a:solidFill>
                <a:miter lim="800000"/>
                <a:headEnd/>
                <a:tailEnd/>
              </a:ln>
            </p:spPr>
            <p:txBody>
              <a:bodyPr/>
              <a:lstStyle/>
              <a:p>
                <a:pPr algn="ctr" eaLnBrk="0" hangingPunct="0"/>
                <a:r>
                  <a:rPr lang="en-IE" sz="1800">
                    <a:latin typeface="Times New Roman" pitchFamily="18" charset="0"/>
                  </a:rPr>
                  <a:t>Design</a:t>
                </a:r>
              </a:p>
            </p:txBody>
          </p:sp>
          <p:sp>
            <p:nvSpPr>
              <p:cNvPr id="9238" name="Line 49"/>
              <p:cNvSpPr>
                <a:spLocks noChangeShapeType="1"/>
              </p:cNvSpPr>
              <p:nvPr/>
            </p:nvSpPr>
            <p:spPr bwMode="auto">
              <a:xfrm>
                <a:off x="2976" y="6684"/>
                <a:ext cx="432" cy="0"/>
              </a:xfrm>
              <a:prstGeom prst="line">
                <a:avLst/>
              </a:prstGeom>
              <a:grpFill/>
              <a:ln w="9525">
                <a:solidFill>
                  <a:srgbClr val="000000"/>
                </a:solidFill>
                <a:round/>
                <a:headEnd/>
                <a:tailEnd type="triangle" w="med" len="med"/>
              </a:ln>
            </p:spPr>
            <p:txBody>
              <a:bodyPr/>
              <a:lstStyle/>
              <a:p>
                <a:endParaRPr lang="en-US"/>
              </a:p>
            </p:txBody>
          </p:sp>
          <p:sp>
            <p:nvSpPr>
              <p:cNvPr id="9239" name="Line 50"/>
              <p:cNvSpPr>
                <a:spLocks noChangeShapeType="1"/>
              </p:cNvSpPr>
              <p:nvPr/>
            </p:nvSpPr>
            <p:spPr bwMode="auto">
              <a:xfrm>
                <a:off x="6288" y="6684"/>
                <a:ext cx="576" cy="0"/>
              </a:xfrm>
              <a:prstGeom prst="line">
                <a:avLst/>
              </a:prstGeom>
              <a:grpFill/>
              <a:ln w="9525">
                <a:solidFill>
                  <a:srgbClr val="000000"/>
                </a:solidFill>
                <a:round/>
                <a:headEnd/>
                <a:tailEnd type="triangle" w="med" len="med"/>
              </a:ln>
            </p:spPr>
            <p:txBody>
              <a:bodyPr/>
              <a:lstStyle/>
              <a:p>
                <a:endParaRPr lang="en-US"/>
              </a:p>
            </p:txBody>
          </p:sp>
          <p:sp>
            <p:nvSpPr>
              <p:cNvPr id="9240" name="Line 51"/>
              <p:cNvSpPr>
                <a:spLocks noChangeShapeType="1"/>
              </p:cNvSpPr>
              <p:nvPr/>
            </p:nvSpPr>
            <p:spPr bwMode="auto">
              <a:xfrm>
                <a:off x="4560" y="6684"/>
                <a:ext cx="576" cy="0"/>
              </a:xfrm>
              <a:prstGeom prst="line">
                <a:avLst/>
              </a:prstGeom>
              <a:grpFill/>
              <a:ln w="9525">
                <a:solidFill>
                  <a:srgbClr val="000000"/>
                </a:solidFill>
                <a:round/>
                <a:headEnd/>
                <a:tailEnd type="triangle" w="med" len="med"/>
              </a:ln>
            </p:spPr>
            <p:txBody>
              <a:bodyPr/>
              <a:lstStyle/>
              <a:p>
                <a:endParaRPr lang="en-US"/>
              </a:p>
            </p:txBody>
          </p:sp>
        </p:grpSp>
        <p:sp>
          <p:nvSpPr>
            <p:cNvPr id="9233" name="Text Box 52"/>
            <p:cNvSpPr txBox="1">
              <a:spLocks noChangeArrowheads="1"/>
            </p:cNvSpPr>
            <p:nvPr/>
          </p:nvSpPr>
          <p:spPr bwMode="auto">
            <a:xfrm>
              <a:off x="4377" y="2250"/>
              <a:ext cx="805" cy="243"/>
            </a:xfrm>
            <a:prstGeom prst="rect">
              <a:avLst/>
            </a:prstGeom>
            <a:grpFill/>
            <a:ln w="9525">
              <a:noFill/>
              <a:miter lim="800000"/>
              <a:headEnd/>
              <a:tailEnd/>
            </a:ln>
          </p:spPr>
          <p:txBody>
            <a:bodyPr/>
            <a:lstStyle/>
            <a:p>
              <a:pPr eaLnBrk="0" hangingPunct="0"/>
              <a:r>
                <a:rPr lang="en-IE" sz="1600">
                  <a:latin typeface="Times New Roman" pitchFamily="18" charset="0"/>
                </a:rPr>
                <a:t>Increment 2</a:t>
              </a:r>
            </a:p>
          </p:txBody>
        </p:sp>
      </p:grpSp>
      <p:grpSp>
        <p:nvGrpSpPr>
          <p:cNvPr id="4" name="Group 53"/>
          <p:cNvGrpSpPr>
            <a:grpSpLocks/>
          </p:cNvGrpSpPr>
          <p:nvPr/>
        </p:nvGrpSpPr>
        <p:grpSpPr bwMode="auto">
          <a:xfrm>
            <a:off x="304800" y="4400550"/>
            <a:ext cx="8382000" cy="1173163"/>
            <a:chOff x="192" y="1104"/>
            <a:chExt cx="4587" cy="972"/>
          </a:xfrm>
          <a:solidFill>
            <a:schemeClr val="bg1">
              <a:lumMod val="95000"/>
            </a:schemeClr>
          </a:solidFill>
        </p:grpSpPr>
        <p:grpSp>
          <p:nvGrpSpPr>
            <p:cNvPr id="5" name="Group 54"/>
            <p:cNvGrpSpPr>
              <a:grpSpLocks/>
            </p:cNvGrpSpPr>
            <p:nvPr/>
          </p:nvGrpSpPr>
          <p:grpSpPr bwMode="auto">
            <a:xfrm>
              <a:off x="192" y="1104"/>
              <a:ext cx="3622" cy="972"/>
              <a:chOff x="1296" y="3600"/>
              <a:chExt cx="6480" cy="1728"/>
            </a:xfrm>
            <a:grpFill/>
          </p:grpSpPr>
          <p:sp>
            <p:nvSpPr>
              <p:cNvPr id="9224" name="Oval 55"/>
              <p:cNvSpPr>
                <a:spLocks noChangeArrowheads="1"/>
              </p:cNvSpPr>
              <p:nvPr/>
            </p:nvSpPr>
            <p:spPr bwMode="auto">
              <a:xfrm>
                <a:off x="1296" y="3600"/>
                <a:ext cx="3312" cy="1728"/>
              </a:xfrm>
              <a:prstGeom prst="ellipse">
                <a:avLst/>
              </a:prstGeom>
              <a:grpFill/>
              <a:ln w="9525">
                <a:solidFill>
                  <a:srgbClr val="000000"/>
                </a:solidFill>
                <a:round/>
                <a:headEnd/>
                <a:tailEnd/>
              </a:ln>
            </p:spPr>
            <p:txBody>
              <a:bodyPr/>
              <a:lstStyle/>
              <a:p>
                <a:pPr algn="ctr" eaLnBrk="0" hangingPunct="0"/>
                <a:endParaRPr lang="en-IE" sz="1600">
                  <a:latin typeface="Arial" charset="0"/>
                </a:endParaRPr>
              </a:p>
            </p:txBody>
          </p:sp>
          <p:sp>
            <p:nvSpPr>
              <p:cNvPr id="9225" name="Text Box 56"/>
              <p:cNvSpPr txBox="1">
                <a:spLocks noChangeArrowheads="1"/>
              </p:cNvSpPr>
              <p:nvPr/>
            </p:nvSpPr>
            <p:spPr bwMode="auto">
              <a:xfrm>
                <a:off x="1584" y="4464"/>
                <a:ext cx="1152" cy="432"/>
              </a:xfrm>
              <a:prstGeom prst="rect">
                <a:avLst/>
              </a:prstGeom>
              <a:grpFill/>
              <a:ln w="9525">
                <a:solidFill>
                  <a:srgbClr val="000000"/>
                </a:solidFill>
                <a:miter lim="800000"/>
                <a:headEnd/>
                <a:tailEnd/>
              </a:ln>
            </p:spPr>
            <p:txBody>
              <a:bodyPr/>
              <a:lstStyle/>
              <a:p>
                <a:pPr eaLnBrk="0" hangingPunct="0"/>
                <a:r>
                  <a:rPr lang="en-IE" sz="1800" dirty="0">
                    <a:latin typeface="Times New Roman" pitchFamily="18" charset="0"/>
                  </a:rPr>
                  <a:t>Analysis</a:t>
                </a:r>
              </a:p>
            </p:txBody>
          </p:sp>
          <p:sp>
            <p:nvSpPr>
              <p:cNvPr id="9226" name="Text Box 57"/>
              <p:cNvSpPr txBox="1">
                <a:spLocks noChangeArrowheads="1"/>
              </p:cNvSpPr>
              <p:nvPr/>
            </p:nvSpPr>
            <p:spPr bwMode="auto">
              <a:xfrm>
                <a:off x="6624" y="4464"/>
                <a:ext cx="1152" cy="432"/>
              </a:xfrm>
              <a:prstGeom prst="rect">
                <a:avLst/>
              </a:prstGeom>
              <a:grpFill/>
              <a:ln w="9525">
                <a:solidFill>
                  <a:srgbClr val="000000"/>
                </a:solidFill>
                <a:miter lim="800000"/>
                <a:headEnd/>
                <a:tailEnd/>
              </a:ln>
            </p:spPr>
            <p:txBody>
              <a:bodyPr/>
              <a:lstStyle/>
              <a:p>
                <a:pPr algn="ctr" eaLnBrk="0" hangingPunct="0"/>
                <a:r>
                  <a:rPr lang="en-IE" sz="1800">
                    <a:latin typeface="Times New Roman" pitchFamily="18" charset="0"/>
                  </a:rPr>
                  <a:t>Test</a:t>
                </a:r>
              </a:p>
            </p:txBody>
          </p:sp>
          <p:sp>
            <p:nvSpPr>
              <p:cNvPr id="9227" name="Text Box 58"/>
              <p:cNvSpPr txBox="1">
                <a:spLocks noChangeArrowheads="1"/>
              </p:cNvSpPr>
              <p:nvPr/>
            </p:nvSpPr>
            <p:spPr bwMode="auto">
              <a:xfrm>
                <a:off x="4896" y="4464"/>
                <a:ext cx="1152" cy="432"/>
              </a:xfrm>
              <a:prstGeom prst="rect">
                <a:avLst/>
              </a:prstGeom>
              <a:grpFill/>
              <a:ln w="9525">
                <a:solidFill>
                  <a:srgbClr val="000000"/>
                </a:solidFill>
                <a:miter lim="800000"/>
                <a:headEnd/>
                <a:tailEnd/>
              </a:ln>
            </p:spPr>
            <p:txBody>
              <a:bodyPr/>
              <a:lstStyle/>
              <a:p>
                <a:pPr algn="ctr" eaLnBrk="0" hangingPunct="0"/>
                <a:r>
                  <a:rPr lang="en-IE" sz="1800">
                    <a:latin typeface="Times New Roman" pitchFamily="18" charset="0"/>
                  </a:rPr>
                  <a:t>Code</a:t>
                </a:r>
              </a:p>
            </p:txBody>
          </p:sp>
          <p:sp>
            <p:nvSpPr>
              <p:cNvPr id="9228" name="Text Box 59"/>
              <p:cNvSpPr txBox="1">
                <a:spLocks noChangeArrowheads="1"/>
              </p:cNvSpPr>
              <p:nvPr/>
            </p:nvSpPr>
            <p:spPr bwMode="auto">
              <a:xfrm>
                <a:off x="3168" y="4464"/>
                <a:ext cx="1152" cy="432"/>
              </a:xfrm>
              <a:prstGeom prst="rect">
                <a:avLst/>
              </a:prstGeom>
              <a:grpFill/>
              <a:ln w="9525">
                <a:solidFill>
                  <a:srgbClr val="000000"/>
                </a:solidFill>
                <a:miter lim="800000"/>
                <a:headEnd/>
                <a:tailEnd/>
              </a:ln>
            </p:spPr>
            <p:txBody>
              <a:bodyPr/>
              <a:lstStyle/>
              <a:p>
                <a:pPr algn="ctr" eaLnBrk="0" hangingPunct="0"/>
                <a:r>
                  <a:rPr lang="en-IE" sz="1800" dirty="0">
                    <a:latin typeface="Times New Roman" pitchFamily="18" charset="0"/>
                  </a:rPr>
                  <a:t>Design</a:t>
                </a:r>
              </a:p>
            </p:txBody>
          </p:sp>
          <p:sp>
            <p:nvSpPr>
              <p:cNvPr id="9229" name="Line 60"/>
              <p:cNvSpPr>
                <a:spLocks noChangeShapeType="1"/>
              </p:cNvSpPr>
              <p:nvPr/>
            </p:nvSpPr>
            <p:spPr bwMode="auto">
              <a:xfrm>
                <a:off x="2736" y="4608"/>
                <a:ext cx="432" cy="0"/>
              </a:xfrm>
              <a:prstGeom prst="line">
                <a:avLst/>
              </a:prstGeom>
              <a:grpFill/>
              <a:ln w="9525">
                <a:solidFill>
                  <a:srgbClr val="000000"/>
                </a:solidFill>
                <a:round/>
                <a:headEnd/>
                <a:tailEnd type="triangle" w="med" len="med"/>
              </a:ln>
            </p:spPr>
            <p:txBody>
              <a:bodyPr/>
              <a:lstStyle/>
              <a:p>
                <a:endParaRPr lang="en-US"/>
              </a:p>
            </p:txBody>
          </p:sp>
          <p:sp>
            <p:nvSpPr>
              <p:cNvPr id="9230" name="Line 61"/>
              <p:cNvSpPr>
                <a:spLocks noChangeShapeType="1"/>
              </p:cNvSpPr>
              <p:nvPr/>
            </p:nvSpPr>
            <p:spPr bwMode="auto">
              <a:xfrm>
                <a:off x="6048" y="4608"/>
                <a:ext cx="576" cy="0"/>
              </a:xfrm>
              <a:prstGeom prst="line">
                <a:avLst/>
              </a:prstGeom>
              <a:grpFill/>
              <a:ln w="9525">
                <a:solidFill>
                  <a:srgbClr val="000000"/>
                </a:solidFill>
                <a:round/>
                <a:headEnd/>
                <a:tailEnd type="triangle" w="med" len="med"/>
              </a:ln>
            </p:spPr>
            <p:txBody>
              <a:bodyPr/>
              <a:lstStyle/>
              <a:p>
                <a:endParaRPr lang="en-US"/>
              </a:p>
            </p:txBody>
          </p:sp>
          <p:sp>
            <p:nvSpPr>
              <p:cNvPr id="9231" name="Line 62"/>
              <p:cNvSpPr>
                <a:spLocks noChangeShapeType="1"/>
              </p:cNvSpPr>
              <p:nvPr/>
            </p:nvSpPr>
            <p:spPr bwMode="auto">
              <a:xfrm>
                <a:off x="4320" y="4608"/>
                <a:ext cx="576" cy="0"/>
              </a:xfrm>
              <a:prstGeom prst="line">
                <a:avLst/>
              </a:prstGeom>
              <a:grpFill/>
              <a:ln w="9525">
                <a:solidFill>
                  <a:srgbClr val="000000"/>
                </a:solidFill>
                <a:round/>
                <a:headEnd/>
                <a:tailEnd type="triangle" w="med" len="med"/>
              </a:ln>
            </p:spPr>
            <p:txBody>
              <a:bodyPr/>
              <a:lstStyle/>
              <a:p>
                <a:endParaRPr lang="en-US"/>
              </a:p>
            </p:txBody>
          </p:sp>
        </p:grpSp>
        <p:sp>
          <p:nvSpPr>
            <p:cNvPr id="9223" name="Text Box 63"/>
            <p:cNvSpPr txBox="1">
              <a:spLocks noChangeArrowheads="1"/>
            </p:cNvSpPr>
            <p:nvPr/>
          </p:nvSpPr>
          <p:spPr bwMode="auto">
            <a:xfrm>
              <a:off x="3974" y="1603"/>
              <a:ext cx="805" cy="243"/>
            </a:xfrm>
            <a:prstGeom prst="rect">
              <a:avLst/>
            </a:prstGeom>
            <a:grpFill/>
            <a:ln w="9525">
              <a:noFill/>
              <a:miter lim="800000"/>
              <a:headEnd/>
              <a:tailEnd/>
            </a:ln>
          </p:spPr>
          <p:txBody>
            <a:bodyPr/>
            <a:lstStyle/>
            <a:p>
              <a:pPr eaLnBrk="0" hangingPunct="0"/>
              <a:r>
                <a:rPr lang="en-IE" sz="1600">
                  <a:latin typeface="Times New Roman" pitchFamily="18" charset="0"/>
                </a:rPr>
                <a:t>Increment 1</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Prototyping</a:t>
            </a:r>
          </a:p>
        </p:txBody>
      </p:sp>
      <p:sp>
        <p:nvSpPr>
          <p:cNvPr id="10243" name="Rectangle 3"/>
          <p:cNvSpPr>
            <a:spLocks noGrp="1" noChangeArrowheads="1"/>
          </p:cNvSpPr>
          <p:nvPr>
            <p:ph idx="1"/>
          </p:nvPr>
        </p:nvSpPr>
        <p:spPr>
          <a:xfrm>
            <a:off x="393700" y="1533525"/>
            <a:ext cx="8353425" cy="3410164"/>
          </a:xfrm>
        </p:spPr>
        <p:txBody>
          <a:bodyPr/>
          <a:lstStyle/>
          <a:p>
            <a:pPr marL="342900" indent="-342900" eaLnBrk="1" hangingPunct="1">
              <a:buFont typeface="Arial" pitchFamily="34" charset="0"/>
              <a:buChar char="•"/>
            </a:pPr>
            <a:r>
              <a:rPr lang="en-US" sz="2000" b="0" dirty="0" smtClean="0"/>
              <a:t>Prototyping model is a systems development method (SDM) in which a prototype (an early approximation of a final system or product) is built, tested, and then reworked as necessary until an acceptable prototype is finally achieved from which the complete system or product can now be developed</a:t>
            </a:r>
          </a:p>
          <a:p>
            <a:pPr marL="342900" indent="-342900" eaLnBrk="1" hangingPunct="1">
              <a:buFont typeface="Arial" pitchFamily="34" charset="0"/>
              <a:buChar char="•"/>
            </a:pPr>
            <a:r>
              <a:rPr lang="en-US" sz="2000" b="0" dirty="0" smtClean="0"/>
              <a:t>Each level in prototype is fully tested before building the next level. Total planned testing effort would be more that that required for simple waterfall model</a:t>
            </a:r>
          </a:p>
          <a:p>
            <a:pPr eaLnBrk="1" hangingPunct="1">
              <a:lnSpc>
                <a:spcPct val="80000"/>
              </a:lnSpc>
              <a:buFont typeface="Wingdings" pitchFamily="2" charset="2"/>
              <a:buNone/>
            </a:pPr>
            <a:endParaRPr lang="en-US" sz="2200" dirty="0" smtClean="0"/>
          </a:p>
          <a:p>
            <a:pPr eaLnBrk="1" hangingPunct="1">
              <a:lnSpc>
                <a:spcPct val="80000"/>
              </a:lnSpc>
              <a:buFont typeface="Wingdings" pitchFamily="2" charset="2"/>
              <a:buNone/>
            </a:pPr>
            <a:endParaRPr lang="en-US" sz="2400" dirty="0" smtClean="0"/>
          </a:p>
        </p:txBody>
      </p:sp>
      <p:grpSp>
        <p:nvGrpSpPr>
          <p:cNvPr id="2" name="Group 4"/>
          <p:cNvGrpSpPr>
            <a:grpSpLocks/>
          </p:cNvGrpSpPr>
          <p:nvPr/>
        </p:nvGrpSpPr>
        <p:grpSpPr bwMode="auto">
          <a:xfrm>
            <a:off x="2894013" y="4530725"/>
            <a:ext cx="2701925" cy="2101850"/>
            <a:chOff x="2304" y="2280"/>
            <a:chExt cx="5040" cy="4920"/>
          </a:xfrm>
          <a:solidFill>
            <a:schemeClr val="bg1"/>
          </a:solidFill>
        </p:grpSpPr>
        <p:sp>
          <p:nvSpPr>
            <p:cNvPr id="10249" name="AutoShape 5"/>
            <p:cNvSpPr>
              <a:spLocks noChangeArrowheads="1"/>
            </p:cNvSpPr>
            <p:nvPr/>
          </p:nvSpPr>
          <p:spPr bwMode="auto">
            <a:xfrm>
              <a:off x="2304" y="2280"/>
              <a:ext cx="5040" cy="4896"/>
            </a:xfrm>
            <a:custGeom>
              <a:avLst/>
              <a:gdLst>
                <a:gd name="T0" fmla="*/ 2 w 21600"/>
                <a:gd name="T1" fmla="*/ 0 h 21600"/>
                <a:gd name="T2" fmla="*/ 0 w 21600"/>
                <a:gd name="T3" fmla="*/ 0 h 21600"/>
                <a:gd name="T4" fmla="*/ 0 w 21600"/>
                <a:gd name="T5" fmla="*/ 2 h 21600"/>
                <a:gd name="T6" fmla="*/ 0 w 21600"/>
                <a:gd name="T7" fmla="*/ 2 h 21600"/>
                <a:gd name="T8" fmla="*/ 2 w 21600"/>
                <a:gd name="T9" fmla="*/ 3 h 21600"/>
                <a:gd name="T10" fmla="*/ 3 w 21600"/>
                <a:gd name="T11" fmla="*/ 2 h 21600"/>
                <a:gd name="T12" fmla="*/ 3 w 21600"/>
                <a:gd name="T13" fmla="*/ 2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336" y="10800"/>
                  </a:moveTo>
                  <a:cubicBezTo>
                    <a:pt x="5336" y="13818"/>
                    <a:pt x="7782" y="16264"/>
                    <a:pt x="10800" y="16264"/>
                  </a:cubicBezTo>
                  <a:cubicBezTo>
                    <a:pt x="13818" y="16264"/>
                    <a:pt x="16264" y="13818"/>
                    <a:pt x="16264" y="10800"/>
                  </a:cubicBezTo>
                  <a:cubicBezTo>
                    <a:pt x="16264" y="7782"/>
                    <a:pt x="13818" y="5336"/>
                    <a:pt x="10800" y="5336"/>
                  </a:cubicBezTo>
                  <a:cubicBezTo>
                    <a:pt x="7782" y="5336"/>
                    <a:pt x="5336" y="7782"/>
                    <a:pt x="5336" y="10800"/>
                  </a:cubicBezTo>
                  <a:close/>
                </a:path>
              </a:pathLst>
            </a:custGeom>
            <a:grpFill/>
            <a:ln w="9525">
              <a:solidFill>
                <a:srgbClr val="000000"/>
              </a:solidFill>
              <a:round/>
              <a:headEnd/>
              <a:tailEnd/>
            </a:ln>
          </p:spPr>
          <p:txBody>
            <a:bodyPr/>
            <a:lstStyle/>
            <a:p>
              <a:endParaRPr lang="en-US">
                <a:solidFill>
                  <a:srgbClr val="FF0000"/>
                </a:solidFill>
              </a:endParaRPr>
            </a:p>
          </p:txBody>
        </p:sp>
        <p:sp>
          <p:nvSpPr>
            <p:cNvPr id="10250" name="AutoShape 6"/>
            <p:cNvSpPr>
              <a:spLocks noChangeArrowheads="1"/>
            </p:cNvSpPr>
            <p:nvPr/>
          </p:nvSpPr>
          <p:spPr bwMode="auto">
            <a:xfrm rot="5276985">
              <a:off x="2880" y="5328"/>
              <a:ext cx="1296" cy="1296"/>
            </a:xfrm>
            <a:prstGeom prst="rtTriangle">
              <a:avLst/>
            </a:prstGeom>
            <a:grpFill/>
            <a:ln w="9525">
              <a:solidFill>
                <a:srgbClr val="000000"/>
              </a:solidFill>
              <a:miter lim="800000"/>
              <a:headEnd/>
              <a:tailEnd/>
            </a:ln>
          </p:spPr>
          <p:txBody>
            <a:bodyPr/>
            <a:lstStyle/>
            <a:p>
              <a:endParaRPr lang="en-US">
                <a:solidFill>
                  <a:srgbClr val="FF0000"/>
                </a:solidFill>
              </a:endParaRPr>
            </a:p>
          </p:txBody>
        </p:sp>
        <p:sp>
          <p:nvSpPr>
            <p:cNvPr id="10251" name="AutoShape 7"/>
            <p:cNvSpPr>
              <a:spLocks noChangeArrowheads="1"/>
            </p:cNvSpPr>
            <p:nvPr/>
          </p:nvSpPr>
          <p:spPr bwMode="auto">
            <a:xfrm rot="2748503">
              <a:off x="4032" y="5904"/>
              <a:ext cx="1296" cy="1296"/>
            </a:xfrm>
            <a:prstGeom prst="rtTriangle">
              <a:avLst/>
            </a:prstGeom>
            <a:grpFill/>
            <a:ln w="9525">
              <a:solidFill>
                <a:srgbClr val="000000"/>
              </a:solidFill>
              <a:miter lim="800000"/>
              <a:headEnd/>
              <a:tailEnd/>
            </a:ln>
          </p:spPr>
          <p:txBody>
            <a:bodyPr/>
            <a:lstStyle/>
            <a:p>
              <a:endParaRPr lang="en-US">
                <a:solidFill>
                  <a:srgbClr val="FF0000"/>
                </a:solidFill>
              </a:endParaRPr>
            </a:p>
          </p:txBody>
        </p:sp>
        <p:sp>
          <p:nvSpPr>
            <p:cNvPr id="10252" name="AutoShape 8"/>
            <p:cNvSpPr>
              <a:spLocks noChangeArrowheads="1"/>
            </p:cNvSpPr>
            <p:nvPr/>
          </p:nvSpPr>
          <p:spPr bwMode="auto">
            <a:xfrm rot="-48815">
              <a:off x="5472" y="5472"/>
              <a:ext cx="1296" cy="1296"/>
            </a:xfrm>
            <a:prstGeom prst="rtTriangle">
              <a:avLst/>
            </a:prstGeom>
            <a:grpFill/>
            <a:ln w="9525">
              <a:solidFill>
                <a:srgbClr val="000000"/>
              </a:solidFill>
              <a:miter lim="800000"/>
              <a:headEnd/>
              <a:tailEnd/>
            </a:ln>
          </p:spPr>
          <p:txBody>
            <a:bodyPr/>
            <a:lstStyle/>
            <a:p>
              <a:endParaRPr lang="en-US">
                <a:solidFill>
                  <a:srgbClr val="FF0000"/>
                </a:solidFill>
              </a:endParaRPr>
            </a:p>
          </p:txBody>
        </p:sp>
        <p:sp>
          <p:nvSpPr>
            <p:cNvPr id="10253" name="AutoShape 9"/>
            <p:cNvSpPr>
              <a:spLocks noChangeArrowheads="1"/>
            </p:cNvSpPr>
            <p:nvPr/>
          </p:nvSpPr>
          <p:spPr bwMode="auto">
            <a:xfrm rot="-2784166">
              <a:off x="6048" y="4032"/>
              <a:ext cx="1296" cy="1296"/>
            </a:xfrm>
            <a:prstGeom prst="rtTriangle">
              <a:avLst/>
            </a:prstGeom>
            <a:grpFill/>
            <a:ln w="9525">
              <a:solidFill>
                <a:srgbClr val="000000"/>
              </a:solidFill>
              <a:miter lim="800000"/>
              <a:headEnd/>
              <a:tailEnd/>
            </a:ln>
          </p:spPr>
          <p:txBody>
            <a:bodyPr/>
            <a:lstStyle/>
            <a:p>
              <a:endParaRPr lang="en-US">
                <a:solidFill>
                  <a:srgbClr val="FF0000"/>
                </a:solidFill>
              </a:endParaRPr>
            </a:p>
          </p:txBody>
        </p:sp>
        <p:sp>
          <p:nvSpPr>
            <p:cNvPr id="10254" name="AutoShape 10"/>
            <p:cNvSpPr>
              <a:spLocks noChangeArrowheads="1"/>
            </p:cNvSpPr>
            <p:nvPr/>
          </p:nvSpPr>
          <p:spPr bwMode="auto">
            <a:xfrm rot="-5245485">
              <a:off x="5472" y="2712"/>
              <a:ext cx="1296" cy="1296"/>
            </a:xfrm>
            <a:prstGeom prst="rtTriangle">
              <a:avLst/>
            </a:prstGeom>
            <a:grpFill/>
            <a:ln w="9525">
              <a:solidFill>
                <a:srgbClr val="000000"/>
              </a:solidFill>
              <a:miter lim="800000"/>
              <a:headEnd/>
              <a:tailEnd/>
            </a:ln>
          </p:spPr>
          <p:txBody>
            <a:bodyPr/>
            <a:lstStyle/>
            <a:p>
              <a:endParaRPr lang="en-US">
                <a:solidFill>
                  <a:srgbClr val="FF0000"/>
                </a:solidFill>
              </a:endParaRPr>
            </a:p>
          </p:txBody>
        </p:sp>
        <p:sp>
          <p:nvSpPr>
            <p:cNvPr id="10255" name="AutoShape 11"/>
            <p:cNvSpPr>
              <a:spLocks noChangeArrowheads="1"/>
            </p:cNvSpPr>
            <p:nvPr/>
          </p:nvSpPr>
          <p:spPr bwMode="auto">
            <a:xfrm rot="-8030125">
              <a:off x="4032" y="2280"/>
              <a:ext cx="1296" cy="1296"/>
            </a:xfrm>
            <a:prstGeom prst="rtTriangle">
              <a:avLst/>
            </a:prstGeom>
            <a:grpFill/>
            <a:ln w="9525">
              <a:solidFill>
                <a:srgbClr val="000000"/>
              </a:solidFill>
              <a:miter lim="800000"/>
              <a:headEnd/>
              <a:tailEnd/>
            </a:ln>
          </p:spPr>
          <p:txBody>
            <a:bodyPr/>
            <a:lstStyle/>
            <a:p>
              <a:endParaRPr lang="en-US">
                <a:solidFill>
                  <a:srgbClr val="FF0000"/>
                </a:solidFill>
              </a:endParaRPr>
            </a:p>
          </p:txBody>
        </p:sp>
        <p:sp>
          <p:nvSpPr>
            <p:cNvPr id="10256" name="AutoShape 12"/>
            <p:cNvSpPr>
              <a:spLocks noChangeArrowheads="1"/>
            </p:cNvSpPr>
            <p:nvPr/>
          </p:nvSpPr>
          <p:spPr bwMode="auto">
            <a:xfrm rot="10574386">
              <a:off x="2592" y="3000"/>
              <a:ext cx="1296" cy="1296"/>
            </a:xfrm>
            <a:prstGeom prst="rtTriangle">
              <a:avLst/>
            </a:prstGeom>
            <a:grpFill/>
            <a:ln w="9525">
              <a:solidFill>
                <a:srgbClr val="000000"/>
              </a:solidFill>
              <a:miter lim="800000"/>
              <a:headEnd/>
              <a:tailEnd/>
            </a:ln>
          </p:spPr>
          <p:txBody>
            <a:bodyPr/>
            <a:lstStyle/>
            <a:p>
              <a:endParaRPr lang="en-US">
                <a:solidFill>
                  <a:srgbClr val="FF0000"/>
                </a:solidFill>
              </a:endParaRPr>
            </a:p>
          </p:txBody>
        </p:sp>
        <p:sp>
          <p:nvSpPr>
            <p:cNvPr id="10257" name="Rectangle 13"/>
            <p:cNvSpPr>
              <a:spLocks noChangeArrowheads="1"/>
            </p:cNvSpPr>
            <p:nvPr/>
          </p:nvSpPr>
          <p:spPr bwMode="auto">
            <a:xfrm rot="2561808">
              <a:off x="2592" y="3576"/>
              <a:ext cx="1296" cy="144"/>
            </a:xfrm>
            <a:prstGeom prst="rect">
              <a:avLst/>
            </a:prstGeom>
            <a:grpFill/>
            <a:ln w="9525">
              <a:solidFill>
                <a:srgbClr val="FFFFFF"/>
              </a:solidFill>
              <a:miter lim="800000"/>
              <a:headEnd/>
              <a:tailEnd/>
            </a:ln>
          </p:spPr>
          <p:txBody>
            <a:bodyPr/>
            <a:lstStyle/>
            <a:p>
              <a:endParaRPr lang="en-US">
                <a:solidFill>
                  <a:srgbClr val="FF0000"/>
                </a:solidFill>
              </a:endParaRPr>
            </a:p>
          </p:txBody>
        </p:sp>
        <p:sp>
          <p:nvSpPr>
            <p:cNvPr id="10258" name="Rectangle 14"/>
            <p:cNvSpPr>
              <a:spLocks noChangeArrowheads="1"/>
            </p:cNvSpPr>
            <p:nvPr/>
          </p:nvSpPr>
          <p:spPr bwMode="auto">
            <a:xfrm rot="5336022">
              <a:off x="4032" y="2856"/>
              <a:ext cx="1296" cy="144"/>
            </a:xfrm>
            <a:prstGeom prst="rect">
              <a:avLst/>
            </a:prstGeom>
            <a:grpFill/>
            <a:ln w="9525">
              <a:solidFill>
                <a:srgbClr val="FFFFFF"/>
              </a:solidFill>
              <a:miter lim="800000"/>
              <a:headEnd/>
              <a:tailEnd/>
            </a:ln>
          </p:spPr>
          <p:txBody>
            <a:bodyPr/>
            <a:lstStyle/>
            <a:p>
              <a:endParaRPr lang="en-US">
                <a:solidFill>
                  <a:srgbClr val="FF0000"/>
                </a:solidFill>
              </a:endParaRPr>
            </a:p>
          </p:txBody>
        </p:sp>
        <p:sp>
          <p:nvSpPr>
            <p:cNvPr id="10259" name="Rectangle 15"/>
            <p:cNvSpPr>
              <a:spLocks noChangeArrowheads="1"/>
            </p:cNvSpPr>
            <p:nvPr/>
          </p:nvSpPr>
          <p:spPr bwMode="auto">
            <a:xfrm rot="-2584655">
              <a:off x="5472" y="3288"/>
              <a:ext cx="1296" cy="144"/>
            </a:xfrm>
            <a:prstGeom prst="rect">
              <a:avLst/>
            </a:prstGeom>
            <a:grpFill/>
            <a:ln w="9525">
              <a:solidFill>
                <a:srgbClr val="FFFFFF"/>
              </a:solidFill>
              <a:miter lim="800000"/>
              <a:headEnd/>
              <a:tailEnd/>
            </a:ln>
          </p:spPr>
          <p:txBody>
            <a:bodyPr/>
            <a:lstStyle/>
            <a:p>
              <a:endParaRPr lang="en-US">
                <a:solidFill>
                  <a:srgbClr val="FF0000"/>
                </a:solidFill>
              </a:endParaRPr>
            </a:p>
          </p:txBody>
        </p:sp>
        <p:sp>
          <p:nvSpPr>
            <p:cNvPr id="10260" name="Rectangle 16"/>
            <p:cNvSpPr>
              <a:spLocks noChangeArrowheads="1"/>
            </p:cNvSpPr>
            <p:nvPr/>
          </p:nvSpPr>
          <p:spPr bwMode="auto">
            <a:xfrm>
              <a:off x="6048" y="4584"/>
              <a:ext cx="1296" cy="144"/>
            </a:xfrm>
            <a:prstGeom prst="rect">
              <a:avLst/>
            </a:prstGeom>
            <a:grpFill/>
            <a:ln w="9525">
              <a:solidFill>
                <a:srgbClr val="FFFFFF"/>
              </a:solidFill>
              <a:miter lim="800000"/>
              <a:headEnd/>
              <a:tailEnd/>
            </a:ln>
          </p:spPr>
          <p:txBody>
            <a:bodyPr/>
            <a:lstStyle/>
            <a:p>
              <a:endParaRPr lang="en-US">
                <a:solidFill>
                  <a:srgbClr val="FF0000"/>
                </a:solidFill>
              </a:endParaRPr>
            </a:p>
          </p:txBody>
        </p:sp>
        <p:sp>
          <p:nvSpPr>
            <p:cNvPr id="10261" name="Rectangle 17"/>
            <p:cNvSpPr>
              <a:spLocks noChangeArrowheads="1"/>
            </p:cNvSpPr>
            <p:nvPr/>
          </p:nvSpPr>
          <p:spPr bwMode="auto">
            <a:xfrm rot="2584081">
              <a:off x="5472" y="6048"/>
              <a:ext cx="1296" cy="144"/>
            </a:xfrm>
            <a:prstGeom prst="rect">
              <a:avLst/>
            </a:prstGeom>
            <a:grpFill/>
            <a:ln w="9525">
              <a:solidFill>
                <a:srgbClr val="FFFFFF"/>
              </a:solidFill>
              <a:miter lim="800000"/>
              <a:headEnd/>
              <a:tailEnd/>
            </a:ln>
          </p:spPr>
          <p:txBody>
            <a:bodyPr/>
            <a:lstStyle/>
            <a:p>
              <a:endParaRPr lang="en-US">
                <a:solidFill>
                  <a:srgbClr val="FF0000"/>
                </a:solidFill>
              </a:endParaRPr>
            </a:p>
          </p:txBody>
        </p:sp>
        <p:sp>
          <p:nvSpPr>
            <p:cNvPr id="10262" name="Rectangle 18"/>
            <p:cNvSpPr>
              <a:spLocks noChangeArrowheads="1"/>
            </p:cNvSpPr>
            <p:nvPr/>
          </p:nvSpPr>
          <p:spPr bwMode="auto">
            <a:xfrm rot="-2536029">
              <a:off x="2880" y="5904"/>
              <a:ext cx="1296" cy="144"/>
            </a:xfrm>
            <a:prstGeom prst="rect">
              <a:avLst/>
            </a:prstGeom>
            <a:grpFill/>
            <a:ln w="9525">
              <a:solidFill>
                <a:srgbClr val="FFFFFF"/>
              </a:solidFill>
              <a:miter lim="800000"/>
              <a:headEnd/>
              <a:tailEnd/>
            </a:ln>
          </p:spPr>
          <p:txBody>
            <a:bodyPr/>
            <a:lstStyle/>
            <a:p>
              <a:endParaRPr lang="en-US">
                <a:solidFill>
                  <a:srgbClr val="FF0000"/>
                </a:solidFill>
              </a:endParaRPr>
            </a:p>
          </p:txBody>
        </p:sp>
        <p:sp>
          <p:nvSpPr>
            <p:cNvPr id="10263" name="Rectangle 19"/>
            <p:cNvSpPr>
              <a:spLocks noChangeArrowheads="1"/>
            </p:cNvSpPr>
            <p:nvPr/>
          </p:nvSpPr>
          <p:spPr bwMode="auto">
            <a:xfrm rot="-5265050">
              <a:off x="4032" y="6480"/>
              <a:ext cx="1296" cy="144"/>
            </a:xfrm>
            <a:prstGeom prst="rect">
              <a:avLst/>
            </a:prstGeom>
            <a:grpFill/>
            <a:ln w="9525">
              <a:solidFill>
                <a:srgbClr val="FFFFFF"/>
              </a:solidFill>
              <a:miter lim="800000"/>
              <a:headEnd/>
              <a:tailEnd/>
            </a:ln>
          </p:spPr>
          <p:txBody>
            <a:bodyPr/>
            <a:lstStyle/>
            <a:p>
              <a:endParaRPr lang="en-US">
                <a:solidFill>
                  <a:srgbClr val="FF0000"/>
                </a:solidFill>
              </a:endParaRPr>
            </a:p>
          </p:txBody>
        </p:sp>
      </p:grpSp>
      <p:sp>
        <p:nvSpPr>
          <p:cNvPr id="10245" name="AutoShape 39"/>
          <p:cNvSpPr>
            <a:spLocks noChangeArrowheads="1"/>
          </p:cNvSpPr>
          <p:nvPr/>
        </p:nvSpPr>
        <p:spPr bwMode="auto">
          <a:xfrm>
            <a:off x="246063" y="4754563"/>
            <a:ext cx="2514600" cy="1274762"/>
          </a:xfrm>
          <a:prstGeom prst="rightArrow">
            <a:avLst>
              <a:gd name="adj1" fmla="val 50000"/>
              <a:gd name="adj2" fmla="val 49315"/>
            </a:avLst>
          </a:prstGeom>
          <a:solidFill>
            <a:srgbClr val="CCFFFF"/>
          </a:solidFill>
          <a:ln w="9525">
            <a:solidFill>
              <a:schemeClr val="tx1"/>
            </a:solidFill>
            <a:miter lim="800000"/>
            <a:headEnd/>
            <a:tailEnd/>
          </a:ln>
        </p:spPr>
        <p:txBody>
          <a:bodyPr wrap="none" anchorCtr="1"/>
          <a:lstStyle/>
          <a:p>
            <a:pPr algn="ctr">
              <a:spcBef>
                <a:spcPct val="50000"/>
              </a:spcBef>
            </a:pPr>
            <a:r>
              <a:rPr lang="en-IE" sz="2000"/>
              <a:t>Listen to customer</a:t>
            </a:r>
            <a:endParaRPr lang="en-US" sz="2000"/>
          </a:p>
          <a:p>
            <a:pPr algn="ctr"/>
            <a:endParaRPr lang="en-US"/>
          </a:p>
        </p:txBody>
      </p:sp>
      <p:grpSp>
        <p:nvGrpSpPr>
          <p:cNvPr id="3" name="Group 41"/>
          <p:cNvGrpSpPr>
            <a:grpSpLocks/>
          </p:cNvGrpSpPr>
          <p:nvPr/>
        </p:nvGrpSpPr>
        <p:grpSpPr bwMode="auto">
          <a:xfrm>
            <a:off x="5595938" y="4346575"/>
            <a:ext cx="2862262" cy="1352550"/>
            <a:chOff x="3525" y="2738"/>
            <a:chExt cx="1803" cy="852"/>
          </a:xfrm>
        </p:grpSpPr>
        <p:sp>
          <p:nvSpPr>
            <p:cNvPr id="10247" name="Text Box 21"/>
            <p:cNvSpPr txBox="1">
              <a:spLocks noChangeArrowheads="1"/>
            </p:cNvSpPr>
            <p:nvPr/>
          </p:nvSpPr>
          <p:spPr bwMode="auto">
            <a:xfrm>
              <a:off x="3888" y="2738"/>
              <a:ext cx="1248" cy="288"/>
            </a:xfrm>
            <a:prstGeom prst="rect">
              <a:avLst/>
            </a:prstGeom>
            <a:noFill/>
            <a:ln w="9525">
              <a:noFill/>
              <a:miter lim="800000"/>
              <a:headEnd/>
              <a:tailEnd/>
            </a:ln>
          </p:spPr>
          <p:txBody>
            <a:bodyPr>
              <a:spAutoFit/>
            </a:bodyPr>
            <a:lstStyle/>
            <a:p>
              <a:pPr>
                <a:spcBef>
                  <a:spcPct val="50000"/>
                </a:spcBef>
              </a:pPr>
              <a:endParaRPr lang="en-US"/>
            </a:p>
          </p:txBody>
        </p:sp>
        <p:sp>
          <p:nvSpPr>
            <p:cNvPr id="10248" name="AutoShape 40"/>
            <p:cNvSpPr>
              <a:spLocks noChangeArrowheads="1"/>
            </p:cNvSpPr>
            <p:nvPr/>
          </p:nvSpPr>
          <p:spPr bwMode="auto">
            <a:xfrm>
              <a:off x="3525" y="2815"/>
              <a:ext cx="1803" cy="775"/>
            </a:xfrm>
            <a:prstGeom prst="leftArrow">
              <a:avLst>
                <a:gd name="adj1" fmla="val 50000"/>
                <a:gd name="adj2" fmla="val 58161"/>
              </a:avLst>
            </a:prstGeom>
            <a:solidFill>
              <a:srgbClr val="CCFFFF"/>
            </a:solidFill>
            <a:ln w="9525" algn="ctr">
              <a:solidFill>
                <a:schemeClr val="tx1"/>
              </a:solidFill>
              <a:miter lim="800000"/>
              <a:headEnd/>
              <a:tailEnd/>
            </a:ln>
          </p:spPr>
          <p:txBody>
            <a:bodyPr wrap="none" anchorCtr="1"/>
            <a:lstStyle/>
            <a:p>
              <a:pPr algn="ctr">
                <a:spcBef>
                  <a:spcPct val="50000"/>
                </a:spcBef>
              </a:pPr>
              <a:r>
                <a:rPr lang="en-US" sz="2000"/>
                <a:t>Build/revise mock-up</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288" y="581025"/>
            <a:ext cx="7439025" cy="492443"/>
          </a:xfrm>
        </p:spPr>
        <p:txBody>
          <a:bodyPr/>
          <a:lstStyle/>
          <a:p>
            <a:pPr eaLnBrk="1" hangingPunct="1"/>
            <a:r>
              <a:rPr lang="en-US" sz="3200" dirty="0" smtClean="0"/>
              <a:t>Rapid application development (RAD)</a:t>
            </a:r>
          </a:p>
        </p:txBody>
      </p:sp>
      <p:sp>
        <p:nvSpPr>
          <p:cNvPr id="11267" name="Rectangle 3"/>
          <p:cNvSpPr>
            <a:spLocks noGrp="1" noChangeArrowheads="1"/>
          </p:cNvSpPr>
          <p:nvPr>
            <p:ph idx="1"/>
          </p:nvPr>
        </p:nvSpPr>
        <p:spPr>
          <a:xfrm>
            <a:off x="393700" y="1533525"/>
            <a:ext cx="8353425" cy="3536289"/>
          </a:xfrm>
        </p:spPr>
        <p:txBody>
          <a:bodyPr/>
          <a:lstStyle/>
          <a:p>
            <a:pPr marL="342900" indent="-342900" eaLnBrk="1" hangingPunct="1">
              <a:lnSpc>
                <a:spcPct val="120000"/>
              </a:lnSpc>
              <a:buFont typeface="Arial" pitchFamily="34" charset="0"/>
              <a:buChar char="•"/>
            </a:pPr>
            <a:r>
              <a:rPr lang="en-US" sz="2000" b="0" dirty="0" smtClean="0"/>
              <a:t>Emphasizes on extremely short development cycle</a:t>
            </a:r>
          </a:p>
          <a:p>
            <a:pPr marL="342900" indent="-342900" eaLnBrk="1" hangingPunct="1">
              <a:lnSpc>
                <a:spcPct val="120000"/>
              </a:lnSpc>
              <a:buFont typeface="Arial" pitchFamily="34" charset="0"/>
              <a:buChar char="•"/>
            </a:pPr>
            <a:r>
              <a:rPr lang="en-US" sz="2000" b="0" dirty="0" smtClean="0"/>
              <a:t>Requirements are well understood</a:t>
            </a:r>
          </a:p>
          <a:p>
            <a:pPr marL="342900" indent="-342900" eaLnBrk="1" hangingPunct="1">
              <a:lnSpc>
                <a:spcPct val="120000"/>
              </a:lnSpc>
              <a:buFont typeface="Arial" pitchFamily="34" charset="0"/>
              <a:buChar char="•"/>
            </a:pPr>
            <a:r>
              <a:rPr lang="en-US" sz="2000" b="0" dirty="0" smtClean="0"/>
              <a:t>Create a fully functional system in very short time period</a:t>
            </a:r>
          </a:p>
          <a:p>
            <a:pPr marL="342900" indent="-342900" eaLnBrk="1" hangingPunct="1">
              <a:lnSpc>
                <a:spcPct val="120000"/>
              </a:lnSpc>
              <a:buFont typeface="Arial" pitchFamily="34" charset="0"/>
              <a:buChar char="•"/>
            </a:pPr>
            <a:r>
              <a:rPr lang="en-US" sz="2000" b="0" dirty="0" smtClean="0"/>
              <a:t>Achieved by component based construction</a:t>
            </a:r>
          </a:p>
          <a:p>
            <a:pPr marL="342900" indent="-342900" eaLnBrk="1" hangingPunct="1">
              <a:lnSpc>
                <a:spcPct val="120000"/>
              </a:lnSpc>
              <a:buFont typeface="Arial" pitchFamily="34" charset="0"/>
              <a:buChar char="•"/>
            </a:pPr>
            <a:r>
              <a:rPr lang="en-US" sz="2000" b="0" dirty="0" smtClean="0"/>
              <a:t>Since well tested components are used , they will be only integration tested when they are used</a:t>
            </a:r>
          </a:p>
          <a:p>
            <a:pPr marL="342900" indent="-342900" eaLnBrk="1" hangingPunct="1">
              <a:lnSpc>
                <a:spcPct val="120000"/>
              </a:lnSpc>
              <a:buFont typeface="Arial" pitchFamily="34" charset="0"/>
              <a:buChar char="•"/>
            </a:pPr>
            <a:r>
              <a:rPr lang="en-US" sz="2000" b="0" dirty="0" smtClean="0"/>
              <a:t>The total planned testing effort will be reduced as compared that to other models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Agile development model</a:t>
            </a:r>
          </a:p>
        </p:txBody>
      </p:sp>
      <p:sp>
        <p:nvSpPr>
          <p:cNvPr id="12291" name="Rectangle 3"/>
          <p:cNvSpPr>
            <a:spLocks noGrp="1" noChangeArrowheads="1"/>
          </p:cNvSpPr>
          <p:nvPr>
            <p:ph idx="1"/>
          </p:nvPr>
        </p:nvSpPr>
        <p:spPr>
          <a:xfrm>
            <a:off x="393700" y="1533525"/>
            <a:ext cx="8353425" cy="4869025"/>
          </a:xfrm>
        </p:spPr>
        <p:txBody>
          <a:bodyPr/>
          <a:lstStyle/>
          <a:p>
            <a:pPr marL="342900" indent="-342900" eaLnBrk="1" hangingPunct="1">
              <a:lnSpc>
                <a:spcPct val="120000"/>
              </a:lnSpc>
              <a:buFont typeface="Arial" pitchFamily="34" charset="0"/>
              <a:buChar char="•"/>
            </a:pPr>
            <a:r>
              <a:rPr lang="en-US" b="0" dirty="0" smtClean="0"/>
              <a:t>Attempts to minimize risk by developing software in short time boxes, called iterations </a:t>
            </a:r>
          </a:p>
          <a:p>
            <a:pPr marL="342900" indent="-342900" eaLnBrk="1" hangingPunct="1">
              <a:lnSpc>
                <a:spcPct val="120000"/>
              </a:lnSpc>
              <a:buFont typeface="Arial" pitchFamily="34" charset="0"/>
              <a:buChar char="•"/>
            </a:pPr>
            <a:r>
              <a:rPr lang="en-US" b="0" dirty="0" smtClean="0"/>
              <a:t>Each iteration is like a miniature software project of its own</a:t>
            </a:r>
          </a:p>
          <a:p>
            <a:pPr marL="342900" indent="-342900" eaLnBrk="1" hangingPunct="1">
              <a:lnSpc>
                <a:spcPct val="120000"/>
              </a:lnSpc>
              <a:buFont typeface="Arial" pitchFamily="34" charset="0"/>
              <a:buChar char="•"/>
            </a:pPr>
            <a:r>
              <a:rPr lang="en-US" b="0" dirty="0" smtClean="0"/>
              <a:t>Includes all the tasks necessary to release the mini-increment of new functionality: planning, requirements analysis, design, coding, testing, and documentation</a:t>
            </a:r>
          </a:p>
          <a:p>
            <a:pPr marL="342900" indent="-342900" eaLnBrk="1" hangingPunct="1">
              <a:lnSpc>
                <a:spcPct val="120000"/>
              </a:lnSpc>
              <a:buFont typeface="Arial" pitchFamily="34" charset="0"/>
              <a:buChar char="•"/>
            </a:pPr>
            <a:r>
              <a:rPr lang="en-US" b="0" dirty="0" smtClean="0"/>
              <a:t>Agile methods emphasize real-time communication, preferably face-to-face, over written documents</a:t>
            </a:r>
          </a:p>
          <a:p>
            <a:pPr marL="342900" indent="-342900" eaLnBrk="1" hangingPunct="1">
              <a:lnSpc>
                <a:spcPct val="120000"/>
              </a:lnSpc>
              <a:buFont typeface="Arial" pitchFamily="34" charset="0"/>
              <a:buChar char="•"/>
            </a:pPr>
            <a:r>
              <a:rPr lang="en-US" b="0" dirty="0" smtClean="0"/>
              <a:t>Each iteration will be fully tested before proceeding further. </a:t>
            </a:r>
          </a:p>
          <a:p>
            <a:pPr marL="342900" indent="-342900" eaLnBrk="1" hangingPunct="1">
              <a:lnSpc>
                <a:spcPct val="120000"/>
              </a:lnSpc>
              <a:buFont typeface="Arial" pitchFamily="34" charset="0"/>
              <a:buChar char="•"/>
            </a:pPr>
            <a:r>
              <a:rPr lang="en-US" b="0" dirty="0" smtClean="0"/>
              <a:t>The total planned testing efforts will be more than that for waterfall model</a:t>
            </a:r>
          </a:p>
          <a:p>
            <a:pPr eaLnBrk="1" hangingPunct="1">
              <a:lnSpc>
                <a:spcPct val="110000"/>
              </a:lnSpc>
              <a:buFont typeface="Wingdings" pitchFamily="2" charset="2"/>
              <a:buNone/>
            </a:pPr>
            <a:endParaRPr lang="en-US" sz="2200" b="0" dirty="0" smtClean="0"/>
          </a:p>
          <a:p>
            <a:pPr eaLnBrk="1" hangingPunct="1">
              <a:lnSpc>
                <a:spcPct val="110000"/>
              </a:lnSpc>
              <a:buFont typeface="Wingdings" pitchFamily="2" charset="2"/>
              <a:buNone/>
            </a:pPr>
            <a:endParaRPr lang="en-US" sz="2200" b="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01 Kernaussage"/>
</p:tagLst>
</file>

<file path=ppt/tags/tag2.xml><?xml version="1.0" encoding="utf-8"?>
<p:tagLst xmlns:a="http://schemas.openxmlformats.org/drawingml/2006/main" xmlns:r="http://schemas.openxmlformats.org/officeDocument/2006/relationships" xmlns:p="http://schemas.openxmlformats.org/presentationml/2006/main">
  <p:tag name="RNRSTYLE" val="04 Text"/>
</p:tagLst>
</file>

<file path=ppt/tags/tag3.xml><?xml version="1.0" encoding="utf-8"?>
<p:tagLst xmlns:a="http://schemas.openxmlformats.org/drawingml/2006/main" xmlns:r="http://schemas.openxmlformats.org/officeDocument/2006/relationships" xmlns:p="http://schemas.openxmlformats.org/presentationml/2006/main">
  <p:tag name="RNRSTYLE" val="01 Kernaussage"/>
</p:tagLst>
</file>

<file path=ppt/tags/tag4.xml><?xml version="1.0" encoding="utf-8"?>
<p:tagLst xmlns:a="http://schemas.openxmlformats.org/drawingml/2006/main" xmlns:r="http://schemas.openxmlformats.org/officeDocument/2006/relationships" xmlns:p="http://schemas.openxmlformats.org/presentationml/2006/main">
  <p:tag name="RNRSTYLE" val="04 Text"/>
</p:tagLst>
</file>

<file path=ppt/theme/theme1.xml><?xml version="1.0" encoding="utf-8"?>
<a:theme xmlns:a="http://schemas.openxmlformats.org/drawingml/2006/main" name="SQS Agenda">
  <a:themeElements>
    <a:clrScheme name="SQS Agenda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fontScheme name="SQS Agend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IN"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IN" sz="1600" b="1" i="0" u="none" strike="noStrike" cap="none" normalizeH="0" baseline="0" smtClean="0">
            <a:ln>
              <a:noFill/>
            </a:ln>
            <a:solidFill>
              <a:schemeClr val="tx1"/>
            </a:solidFill>
            <a:effectLst/>
            <a:latin typeface="Arial" charset="0"/>
          </a:defRPr>
        </a:defPPr>
      </a:lstStyle>
    </a:lnDef>
  </a:objectDefaults>
  <a:extraClrSchemeLst>
    <a:extraClrScheme>
      <a:clrScheme name="SQS Agenda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QSMaster_India 2 2003">
  <a:themeElements>
    <a:clrScheme name="SQSMaster_India 2 2003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fontScheme name="SQSMaster_India 2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IN"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IN" sz="1600" b="1" i="0" u="none" strike="noStrike" cap="none" normalizeH="0" baseline="0" smtClean="0">
            <a:ln>
              <a:noFill/>
            </a:ln>
            <a:solidFill>
              <a:schemeClr val="tx1"/>
            </a:solidFill>
            <a:effectLst/>
            <a:latin typeface="Arial" charset="0"/>
          </a:defRPr>
        </a:defPPr>
      </a:lstStyle>
    </a:lnDef>
  </a:objectDefaults>
  <a:extraClrSchemeLst>
    <a:extraClrScheme>
      <a:clrScheme name="SQSMaster_India 2 2003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6345</Words>
  <Application>Microsoft Office PowerPoint</Application>
  <PresentationFormat>On-screen Show (4:3)</PresentationFormat>
  <Paragraphs>647</Paragraphs>
  <Slides>59</Slides>
  <Notes>35</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SQS Agenda</vt:lpstr>
      <vt:lpstr>SQSMaster_India 2 2003</vt:lpstr>
      <vt:lpstr>Testing throughout the software lifecycle (K2) </vt:lpstr>
      <vt:lpstr>Testing throughout the SDLC</vt:lpstr>
      <vt:lpstr>Testing throughout the SDLC</vt:lpstr>
      <vt:lpstr>Software development models</vt:lpstr>
      <vt:lpstr>Waterfall model</vt:lpstr>
      <vt:lpstr>Iterative development model</vt:lpstr>
      <vt:lpstr>Prototyping</vt:lpstr>
      <vt:lpstr>Rapid application development (RAD)</vt:lpstr>
      <vt:lpstr>Agile development model</vt:lpstr>
      <vt:lpstr>Rational unified process (RUP)</vt:lpstr>
      <vt:lpstr>Testing models</vt:lpstr>
      <vt:lpstr>Testing within a life cycle model</vt:lpstr>
      <vt:lpstr> Early test design</vt:lpstr>
      <vt:lpstr>Benefits of early testing</vt:lpstr>
      <vt:lpstr>Verification</vt:lpstr>
      <vt:lpstr>Validation</vt:lpstr>
      <vt:lpstr>Verification and Validation</vt:lpstr>
      <vt:lpstr>Testing throughout the SDLC</vt:lpstr>
      <vt:lpstr>Test Levels</vt:lpstr>
      <vt:lpstr>Component testing/unit testing </vt:lpstr>
      <vt:lpstr>Component testing/unit testing contd..</vt:lpstr>
      <vt:lpstr>Component Testing/Unit Testing contd..</vt:lpstr>
      <vt:lpstr>Integration testing</vt:lpstr>
      <vt:lpstr>Levels of integration testing</vt:lpstr>
      <vt:lpstr>Integration testing contd…</vt:lpstr>
      <vt:lpstr>Big Bang Integration</vt:lpstr>
      <vt:lpstr>Big bang integration contd..</vt:lpstr>
      <vt:lpstr>Incremental integration</vt:lpstr>
      <vt:lpstr>Top-down integration</vt:lpstr>
      <vt:lpstr>      Top down approach</vt:lpstr>
      <vt:lpstr>Bottom-up Integration</vt:lpstr>
      <vt:lpstr>Bottom up approach</vt:lpstr>
      <vt:lpstr>Functional incrementation</vt:lpstr>
      <vt:lpstr>System testing</vt:lpstr>
      <vt:lpstr>System testing contd..</vt:lpstr>
      <vt:lpstr>System testing contd..</vt:lpstr>
      <vt:lpstr>Functional system testing</vt:lpstr>
      <vt:lpstr>Non-functional system testing</vt:lpstr>
      <vt:lpstr>Acceptance testing</vt:lpstr>
      <vt:lpstr>Acceptance testing contd..</vt:lpstr>
      <vt:lpstr>Acceptance testing contd..</vt:lpstr>
      <vt:lpstr>Acceptance testing contd..</vt:lpstr>
      <vt:lpstr>User acceptance testing </vt:lpstr>
      <vt:lpstr>Operational (acceptance) testing </vt:lpstr>
      <vt:lpstr>Contract and regulation acceptance testing:</vt:lpstr>
      <vt:lpstr>Alpha &amp; beta (or field) testing</vt:lpstr>
      <vt:lpstr>Testing throughout the SDLC</vt:lpstr>
      <vt:lpstr>Test types: the targets of testing</vt:lpstr>
      <vt:lpstr>Testing of function (functional testing)</vt:lpstr>
      <vt:lpstr>Testing of software product  characteristics (non-functional testing) </vt:lpstr>
      <vt:lpstr>Testing of software structure/architecture (structural testing)</vt:lpstr>
      <vt:lpstr>Testing related to changes (confirmation and regression testing) </vt:lpstr>
      <vt:lpstr>Re-testing &amp; regression testing</vt:lpstr>
      <vt:lpstr>Regression testing </vt:lpstr>
      <vt:lpstr>Testing throughout the SDLC</vt:lpstr>
      <vt:lpstr>Maintenance testing</vt:lpstr>
      <vt:lpstr>Maintenance testing contd..</vt:lpstr>
      <vt:lpstr>Maintenance testing contd..</vt:lpstr>
      <vt:lpstr>Maintenance testing contd..</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chimanpurem</dc:creator>
  <cp:lastModifiedBy>Madhuri Chimanpure</cp:lastModifiedBy>
  <cp:revision>7</cp:revision>
  <dcterms:created xsi:type="dcterms:W3CDTF">2010-07-14T12:13:55Z</dcterms:created>
  <dcterms:modified xsi:type="dcterms:W3CDTF">2010-11-15T08:49:16Z</dcterms:modified>
</cp:coreProperties>
</file>