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37"/>
  </p:notesMasterIdLst>
  <p:sldIdLst>
    <p:sldId id="292"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9DCC3-8F3E-4E15-A7DF-D5EA8F230BF8}" type="datetimeFigureOut">
              <a:rPr lang="en-US" smtClean="0"/>
              <a:t>11/15/2010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1C61D5-A16C-4147-9E28-33563DABD3A1}" type="slidenum">
              <a:rPr lang="en-US" smtClean="0"/>
              <a:t>‹#›</a:t>
            </a:fld>
            <a:endParaRPr lang="en-US"/>
          </a:p>
        </p:txBody>
      </p:sp>
    </p:spTree>
    <p:extLst>
      <p:ext uri="{BB962C8B-B14F-4D97-AF65-F5344CB8AC3E}">
        <p14:creationId xmlns:p14="http://schemas.microsoft.com/office/powerpoint/2010/main" val="694342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ftr" sz="quarter" idx="4"/>
          </p:nvPr>
        </p:nvSpPr>
        <p:spPr>
          <a:ln/>
        </p:spPr>
        <p:txBody>
          <a:bodyPr/>
          <a:lstStyle/>
          <a:p>
            <a:r>
              <a:rPr lang="de-DE">
                <a:solidFill>
                  <a:prstClr val="black"/>
                </a:solidFill>
              </a:rPr>
              <a:t>© SQS Software Quality Systems AG  |  Titel der Präsentation  |  Seite  </a:t>
            </a:r>
            <a:fld id="{88520A4E-628E-4904-8405-E2F780F546C3}" type="slidenum">
              <a:rPr lang="en-IN">
                <a:solidFill>
                  <a:prstClr val="black"/>
                </a:solidFill>
              </a:rPr>
              <a:pPr/>
              <a:t>1</a:t>
            </a:fld>
            <a:endParaRPr lang="de-DE">
              <a:solidFill>
                <a:prstClr val="black"/>
              </a:solidFill>
            </a:endParaRPr>
          </a:p>
        </p:txBody>
      </p:sp>
      <p:sp>
        <p:nvSpPr>
          <p:cNvPr id="1096706" name="Rectangle 2"/>
          <p:cNvSpPr>
            <a:spLocks noRot="1" noChangeArrowheads="1" noTextEdit="1"/>
          </p:cNvSpPr>
          <p:nvPr>
            <p:ph type="sldImg"/>
          </p:nvPr>
        </p:nvSpPr>
        <p:spPr>
          <a:ln>
            <a:solidFill>
              <a:schemeClr val="accent2"/>
            </a:solidFill>
          </a:ln>
          <a:effectLst>
            <a:outerShdw dist="45791" dir="3378596" algn="ctr" rotWithShape="0">
              <a:srgbClr val="808080">
                <a:alpha val="50000"/>
              </a:srgbClr>
            </a:outerShdw>
          </a:effectLst>
        </p:spPr>
      </p:sp>
      <p:sp>
        <p:nvSpPr>
          <p:cNvPr id="1096707" name="Rectangle 3"/>
          <p:cNvSpPr>
            <a:spLocks noGrp="1" noChangeArrowheads="1"/>
          </p:cNvSpPr>
          <p:nvPr>
            <p:ph type="body" idx="1"/>
          </p:nvPr>
        </p:nvSpPr>
        <p:spPr/>
        <p:txBody>
          <a:bodyPr/>
          <a:lstStyle/>
          <a:p>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pPr>
              <a:buFontTx/>
              <a:buChar char="•"/>
            </a:pPr>
            <a:r>
              <a:rPr lang="en-US" smtClean="0"/>
              <a:t>One-on-one meeting between the author of a work product and a peer ; </a:t>
            </a:r>
            <a:r>
              <a:rPr lang="en-US" b="1" smtClean="0"/>
              <a:t>there may be pair programming or a technical lead reviewing designs and code;</a:t>
            </a:r>
          </a:p>
          <a:p>
            <a:pPr>
              <a:buFontTx/>
              <a:buChar char="•"/>
            </a:pPr>
            <a:r>
              <a:rPr lang="en-US" smtClean="0"/>
              <a:t>No formal process - no agenda, no preparation time, and the results are not formally reported </a:t>
            </a:r>
            <a:r>
              <a:rPr lang="en-US" b="1" smtClean="0"/>
              <a:t>(optionally may be documented)</a:t>
            </a:r>
          </a:p>
          <a:p>
            <a:pPr>
              <a:buFontTx/>
              <a:buChar char="•"/>
            </a:pPr>
            <a:r>
              <a:rPr lang="en-US" smtClean="0"/>
              <a:t>Initiated as a request for input regarding a particular artifact or problem</a:t>
            </a:r>
          </a:p>
          <a:p>
            <a:pPr>
              <a:buFontTx/>
              <a:buChar char="•"/>
            </a:pPr>
            <a:r>
              <a:rPr lang="en-US" smtClean="0"/>
              <a:t>May vary in usefulness depending on the reviewer;</a:t>
            </a:r>
          </a:p>
          <a:p>
            <a:pPr>
              <a:buFontTx/>
              <a:buChar char="•"/>
            </a:pPr>
            <a:r>
              <a:rPr lang="en-US" b="1" smtClean="0"/>
              <a:t>Main purpose: inexpensive way to get some benefit.</a:t>
            </a:r>
          </a:p>
          <a:p>
            <a:pPr>
              <a:buFontTx/>
              <a:buChar char="•"/>
            </a:pPr>
            <a:r>
              <a:rPr lang="en-US" smtClean="0"/>
              <a:t>These reviews occur on an as needed basis, </a:t>
            </a:r>
            <a:r>
              <a:rPr lang="en-US" b="1" smtClean="0"/>
              <a:t>throughout each phase of a project</a:t>
            </a:r>
            <a:r>
              <a:rPr lang="en-US" smtClean="0">
                <a:latin typeface="Microsoft Sans Serif" pitchFamily="34" charset="0"/>
              </a:rPr>
              <a:t>.</a:t>
            </a:r>
          </a:p>
          <a:p>
            <a:pPr>
              <a:buFontTx/>
              <a:buChar char="•"/>
            </a:pPr>
            <a:r>
              <a:rPr lang="en-US" smtClean="0"/>
              <a:t>Reviews can be applied to many more things, besides written things. </a:t>
            </a:r>
            <a:r>
              <a:rPr lang="en-US" b="1" smtClean="0"/>
              <a:t>E.g Review can be of Project Progress</a:t>
            </a:r>
            <a:r>
              <a:rPr lang="en-US" smtClean="0"/>
              <a:t>. </a:t>
            </a:r>
          </a:p>
          <a:p>
            <a:pPr>
              <a:buFontTx/>
              <a:buChar char="•"/>
            </a:pPr>
            <a:r>
              <a:rPr lang="en-US" smtClean="0"/>
              <a:t>Reviews are better used for discussions, coming to an agreement and decision making </a:t>
            </a:r>
            <a:endParaRPr lang="en-US" smtClean="0">
              <a:latin typeface="Microsoft Sans Serif" pitchFamily="34" charset="0"/>
            </a:endParaRPr>
          </a:p>
          <a:p>
            <a:pPr>
              <a:buFontTx/>
              <a:buChar char="•"/>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pPr marL="432465" lvl="1">
              <a:lnSpc>
                <a:spcPct val="130000"/>
              </a:lnSpc>
              <a:buClr>
                <a:schemeClr val="folHlink"/>
              </a:buClr>
            </a:pPr>
            <a:r>
              <a:rPr lang="en-US" b="1" dirty="0"/>
              <a:t>Led by author</a:t>
            </a:r>
            <a:r>
              <a:rPr lang="en-US" dirty="0"/>
              <a:t> </a:t>
            </a:r>
          </a:p>
          <a:p>
            <a:pPr marL="432465" lvl="1">
              <a:lnSpc>
                <a:spcPct val="130000"/>
              </a:lnSpc>
              <a:buClr>
                <a:schemeClr val="folHlink"/>
              </a:buClr>
            </a:pPr>
            <a:r>
              <a:rPr lang="en-US" b="1" dirty="0"/>
              <a:t>Educate participants</a:t>
            </a:r>
            <a:r>
              <a:rPr lang="en-US" dirty="0"/>
              <a:t> on a technical document or content to ensure that all understand the same thing</a:t>
            </a:r>
          </a:p>
          <a:p>
            <a:pPr marL="432465" lvl="1">
              <a:lnSpc>
                <a:spcPct val="130000"/>
              </a:lnSpc>
              <a:buClr>
                <a:schemeClr val="folHlink"/>
              </a:buClr>
            </a:pPr>
            <a:r>
              <a:rPr lang="en-US" dirty="0"/>
              <a:t>Can </a:t>
            </a:r>
            <a:r>
              <a:rPr lang="en-US" b="1" dirty="0"/>
              <a:t>include dry runs</a:t>
            </a:r>
            <a:r>
              <a:rPr lang="en-US" dirty="0"/>
              <a:t>, </a:t>
            </a:r>
            <a:r>
              <a:rPr lang="en-US" b="1" dirty="0"/>
              <a:t>scenarios</a:t>
            </a:r>
            <a:r>
              <a:rPr lang="en-US" dirty="0"/>
              <a:t>, </a:t>
            </a:r>
            <a:r>
              <a:rPr lang="en-US" b="1" dirty="0"/>
              <a:t>peer group</a:t>
            </a:r>
          </a:p>
          <a:p>
            <a:pPr marL="432465" lvl="1">
              <a:lnSpc>
                <a:spcPct val="130000"/>
              </a:lnSpc>
              <a:buClr>
                <a:schemeClr val="folHlink"/>
              </a:buClr>
            </a:pPr>
            <a:r>
              <a:rPr lang="en-US" b="1" dirty="0"/>
              <a:t>Open-ended</a:t>
            </a:r>
            <a:r>
              <a:rPr lang="en-US" dirty="0"/>
              <a:t> sessions</a:t>
            </a:r>
          </a:p>
          <a:p>
            <a:pPr marL="432465" lvl="1">
              <a:lnSpc>
                <a:spcPct val="130000"/>
              </a:lnSpc>
              <a:buClr>
                <a:schemeClr val="folHlink"/>
              </a:buClr>
            </a:pPr>
            <a:r>
              <a:rPr lang="en-US" dirty="0"/>
              <a:t>Optionally a </a:t>
            </a:r>
            <a:r>
              <a:rPr lang="en-US" b="1" dirty="0"/>
              <a:t>pre-meeting preparation</a:t>
            </a:r>
            <a:r>
              <a:rPr lang="en-US" dirty="0"/>
              <a:t> of reviewers, review report, list of findings and scribe </a:t>
            </a:r>
          </a:p>
          <a:p>
            <a:pPr marL="432465" lvl="1">
              <a:lnSpc>
                <a:spcPct val="130000"/>
              </a:lnSpc>
              <a:buClr>
                <a:schemeClr val="folHlink"/>
              </a:buClr>
            </a:pPr>
            <a:r>
              <a:rPr lang="en-US" dirty="0"/>
              <a:t>May vary in </a:t>
            </a:r>
            <a:r>
              <a:rPr lang="en-US" b="1" dirty="0"/>
              <a:t>practice </a:t>
            </a:r>
            <a:r>
              <a:rPr lang="en-US" dirty="0"/>
              <a:t>from </a:t>
            </a:r>
            <a:r>
              <a:rPr lang="en-US" b="1" dirty="0"/>
              <a:t>quite informal</a:t>
            </a:r>
            <a:r>
              <a:rPr lang="en-US" dirty="0"/>
              <a:t> to </a:t>
            </a:r>
            <a:r>
              <a:rPr lang="en-US" b="1" dirty="0"/>
              <a:t>very formal</a:t>
            </a:r>
          </a:p>
          <a:p>
            <a:pPr marL="432465" lvl="1">
              <a:lnSpc>
                <a:spcPct val="130000"/>
              </a:lnSpc>
              <a:buClr>
                <a:schemeClr val="folHlink"/>
              </a:buClr>
            </a:pPr>
            <a:r>
              <a:rPr lang="en-US" b="1" dirty="0"/>
              <a:t>Main purposes: learning, gaining understanding, defect finding</a:t>
            </a:r>
            <a:r>
              <a:rPr lang="en-US" dirty="0"/>
              <a:t>.</a:t>
            </a:r>
          </a:p>
          <a:p>
            <a:pPr marL="432465" lvl="1">
              <a:lnSpc>
                <a:spcPct val="120000"/>
              </a:lnSpc>
              <a:buClr>
                <a:schemeClr val="folHlink"/>
              </a:buClr>
            </a:pPr>
            <a:endParaRPr lang="en-US" dirty="0"/>
          </a:p>
          <a:p>
            <a:pPr marL="432465" lvl="1">
              <a:lnSpc>
                <a:spcPct val="120000"/>
              </a:lnSpc>
              <a:buClr>
                <a:schemeClr val="folHlink"/>
              </a:buClr>
            </a:pPr>
            <a:r>
              <a:rPr lang="en-US" dirty="0"/>
              <a:t>Optionally a pre-meeting preparation of reviewers, review report, list of findings and scribe </a:t>
            </a:r>
            <a:r>
              <a:rPr lang="en-US" b="1" dirty="0"/>
              <a:t>(who is not the author)</a:t>
            </a:r>
          </a:p>
          <a:p>
            <a:endParaRPr lang="en-US" b="1"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a:lnSpc>
                <a:spcPct val="120000"/>
              </a:lnSpc>
            </a:pPr>
            <a:r>
              <a:rPr lang="en-US" b="1" dirty="0" smtClean="0">
                <a:latin typeface="Microsoft Sans Serif" pitchFamily="34" charset="0"/>
              </a:rPr>
              <a:t>Reviewers</a:t>
            </a:r>
            <a:endParaRPr lang="en-US" dirty="0" smtClean="0">
              <a:latin typeface="Microsoft Sans Serif" pitchFamily="34" charset="0"/>
            </a:endParaRPr>
          </a:p>
          <a:p>
            <a:pPr marL="432465" lvl="1">
              <a:lnSpc>
                <a:spcPct val="120000"/>
              </a:lnSpc>
            </a:pPr>
            <a:r>
              <a:rPr lang="en-US" dirty="0" smtClean="0">
                <a:latin typeface="Microsoft Sans Serif" pitchFamily="34" charset="0"/>
              </a:rPr>
              <a:t> </a:t>
            </a:r>
            <a:r>
              <a:rPr lang="en-US" dirty="0" smtClean="0"/>
              <a:t>Individuals with a specific technical or business background (also called </a:t>
            </a:r>
            <a:r>
              <a:rPr lang="en-US" b="1" dirty="0" smtClean="0"/>
              <a:t>checkers</a:t>
            </a:r>
            <a:r>
              <a:rPr lang="en-US" dirty="0" smtClean="0"/>
              <a:t> or </a:t>
            </a:r>
            <a:r>
              <a:rPr lang="en-US" b="1" dirty="0" smtClean="0"/>
              <a:t>inspectors</a:t>
            </a:r>
            <a:r>
              <a:rPr lang="en-US" dirty="0" smtClean="0"/>
              <a:t>) who, after the necessary preparation, identify and describe findings </a:t>
            </a:r>
            <a:r>
              <a:rPr lang="en-US" b="1" dirty="0" smtClean="0"/>
              <a:t>(e.g. defects)</a:t>
            </a:r>
            <a:r>
              <a:rPr lang="en-US" dirty="0" smtClean="0"/>
              <a:t> in the product under review. </a:t>
            </a:r>
          </a:p>
          <a:p>
            <a:pPr>
              <a:lnSpc>
                <a:spcPct val="120000"/>
              </a:lnSpc>
            </a:pPr>
            <a:r>
              <a:rPr lang="en-US" b="1" dirty="0" smtClean="0">
                <a:latin typeface="Microsoft Sans Serif" pitchFamily="34" charset="0"/>
              </a:rPr>
              <a:t>Scribe (or recorder):</a:t>
            </a:r>
            <a:r>
              <a:rPr lang="en-US" dirty="0" smtClean="0">
                <a:latin typeface="Microsoft Sans Serif" pitchFamily="34" charset="0"/>
              </a:rPr>
              <a:t> </a:t>
            </a:r>
            <a:r>
              <a:rPr lang="en-US" b="1" dirty="0" smtClean="0"/>
              <a:t>Documents</a:t>
            </a:r>
            <a:r>
              <a:rPr lang="en-US" dirty="0" smtClean="0"/>
              <a:t> all the issues, problems and open points that were identified during the meeting.</a:t>
            </a:r>
          </a:p>
          <a:p>
            <a:pPr>
              <a:lnSpc>
                <a:spcPct val="120000"/>
              </a:lnSpc>
            </a:pPr>
            <a:r>
              <a:rPr lang="en-US" dirty="0" smtClean="0"/>
              <a:t>	Looking at documents from different perspectives, and </a:t>
            </a:r>
            <a:r>
              <a:rPr lang="en-US" b="1" dirty="0" smtClean="0"/>
              <a:t>using checklists</a:t>
            </a:r>
            <a:r>
              <a:rPr lang="en-US" dirty="0" smtClean="0"/>
              <a:t>, can make reviews more effective and efficient.</a:t>
            </a:r>
          </a:p>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pPr marL="432465" lvl="1"/>
            <a:r>
              <a:rPr lang="en-US" b="1" dirty="0"/>
              <a:t>Most formal</a:t>
            </a:r>
            <a:r>
              <a:rPr lang="en-US" dirty="0"/>
              <a:t> of all review techniques</a:t>
            </a:r>
          </a:p>
          <a:p>
            <a:pPr marL="432465" lvl="1"/>
            <a:r>
              <a:rPr lang="en-US" b="1" dirty="0"/>
              <a:t>Strict entry and exit criteria, pre-meeting preparation</a:t>
            </a:r>
            <a:endParaRPr lang="en-US" dirty="0"/>
          </a:p>
          <a:p>
            <a:pPr marL="432465" lvl="1"/>
            <a:r>
              <a:rPr lang="en-US" b="1" dirty="0"/>
              <a:t>Led by moderator</a:t>
            </a:r>
            <a:r>
              <a:rPr lang="en-US" dirty="0"/>
              <a:t> or trained leader (not the author)</a:t>
            </a:r>
          </a:p>
          <a:p>
            <a:pPr marL="432465" lvl="1"/>
            <a:r>
              <a:rPr lang="en-US" b="1" dirty="0"/>
              <a:t>Roles are pre-defined</a:t>
            </a:r>
          </a:p>
          <a:p>
            <a:pPr marL="432465" lvl="1"/>
            <a:r>
              <a:rPr lang="en-US" dirty="0"/>
              <a:t>defect searching based on </a:t>
            </a:r>
            <a:r>
              <a:rPr lang="en-US" b="1" dirty="0"/>
              <a:t>defined rules and checklists</a:t>
            </a:r>
          </a:p>
          <a:p>
            <a:pPr marL="432465" lvl="1"/>
            <a:r>
              <a:rPr lang="en-US" b="1" dirty="0"/>
              <a:t>Metrics</a:t>
            </a:r>
            <a:r>
              <a:rPr lang="en-US" dirty="0"/>
              <a:t> are kept</a:t>
            </a:r>
          </a:p>
          <a:p>
            <a:pPr marL="432465" lvl="1"/>
            <a:r>
              <a:rPr lang="en-US" b="1" dirty="0"/>
              <a:t>Inspection report</a:t>
            </a:r>
            <a:r>
              <a:rPr lang="en-US" dirty="0"/>
              <a:t>, list of findings;</a:t>
            </a:r>
          </a:p>
          <a:p>
            <a:pPr marL="432465" lvl="1"/>
            <a:r>
              <a:rPr lang="en-US" dirty="0"/>
              <a:t>Formal </a:t>
            </a:r>
            <a:r>
              <a:rPr lang="en-US" b="1" dirty="0"/>
              <a:t>follow-up process</a:t>
            </a:r>
            <a:r>
              <a:rPr lang="en-US" dirty="0"/>
              <a:t>;</a:t>
            </a:r>
          </a:p>
          <a:p>
            <a:pPr marL="432465" lvl="1"/>
            <a:r>
              <a:rPr lang="en-US" dirty="0"/>
              <a:t>Optionally, </a:t>
            </a:r>
            <a:r>
              <a:rPr lang="en-US" b="1" dirty="0"/>
              <a:t>process improvement</a:t>
            </a:r>
            <a:r>
              <a:rPr lang="en-US" dirty="0"/>
              <a:t> and reader</a:t>
            </a:r>
          </a:p>
          <a:p>
            <a:pPr marL="432465" lvl="1"/>
            <a:r>
              <a:rPr lang="en-US" b="1" dirty="0"/>
              <a:t>Anything written down can be inspected</a:t>
            </a:r>
            <a:r>
              <a:rPr lang="en-US" dirty="0"/>
              <a:t>, anything that can be inspected can be reviewed </a:t>
            </a:r>
          </a:p>
          <a:p>
            <a:pPr marL="432465" lvl="1"/>
            <a:r>
              <a:rPr lang="en-US" b="1" dirty="0"/>
              <a:t>Main purpose: to find defects.</a:t>
            </a:r>
          </a:p>
          <a:p>
            <a:pPr eaLnBrk="1" hangingPunct="1">
              <a:lnSpc>
                <a:spcPct val="140000"/>
              </a:lnSpc>
              <a:spcBef>
                <a:spcPct val="0"/>
              </a:spcBef>
              <a:buFontTx/>
              <a:buChar char="•"/>
            </a:pPr>
            <a:r>
              <a:rPr lang="en-US" b="1" dirty="0" smtClean="0"/>
              <a:t>Inspection covers much more and better…….than other review techniques!!</a:t>
            </a:r>
          </a:p>
          <a:p>
            <a:pPr>
              <a:lnSpc>
                <a:spcPct val="140000"/>
              </a:lnSpc>
            </a:pPr>
            <a:endParaRPr lang="en-US" sz="1400" dirty="0"/>
          </a:p>
          <a:p>
            <a:pPr>
              <a:lnSpc>
                <a:spcPct val="140000"/>
              </a:lnSpc>
              <a:buFontTx/>
              <a:buChar char="•"/>
            </a:pPr>
            <a:r>
              <a:rPr lang="en-US" sz="1400" dirty="0"/>
              <a:t>Anything </a:t>
            </a:r>
            <a:r>
              <a:rPr lang="en-US" sz="1400" b="1" dirty="0"/>
              <a:t>written down</a:t>
            </a:r>
            <a:r>
              <a:rPr lang="en-US" sz="1400" dirty="0"/>
              <a:t> can be</a:t>
            </a:r>
            <a:r>
              <a:rPr lang="en-US" sz="1400" b="1" dirty="0"/>
              <a:t> inspected</a:t>
            </a:r>
            <a:r>
              <a:rPr lang="en-US" sz="1400" dirty="0"/>
              <a:t>, anything that can be </a:t>
            </a:r>
            <a:r>
              <a:rPr lang="en-US" sz="1400" b="1" dirty="0"/>
              <a:t>inspected</a:t>
            </a:r>
            <a:r>
              <a:rPr lang="en-US" sz="1400" dirty="0"/>
              <a:t> can be </a:t>
            </a:r>
            <a:r>
              <a:rPr lang="en-US" sz="1400" b="1" dirty="0"/>
              <a:t>reviewed</a:t>
            </a:r>
            <a:r>
              <a:rPr lang="en-US" sz="1400" dirty="0"/>
              <a:t> e g </a:t>
            </a:r>
            <a:r>
              <a:rPr lang="en-US" sz="1400" b="1" i="1" dirty="0"/>
              <a:t>specifications, </a:t>
            </a:r>
            <a:r>
              <a:rPr lang="en-US" sz="1400" b="1" i="1" dirty="0" err="1"/>
              <a:t>designs,code,test</a:t>
            </a:r>
            <a:r>
              <a:rPr lang="en-US" sz="1400" b="1" i="1" dirty="0"/>
              <a:t> plans, test designs, test cases, contracts, budgets, etc</a:t>
            </a:r>
          </a:p>
          <a:p>
            <a:pPr>
              <a:lnSpc>
                <a:spcPct val="140000"/>
              </a:lnSpc>
            </a:pPr>
            <a:endParaRPr lang="en-US" b="1" i="1"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r>
              <a:rPr lang="en-US" smtClean="0"/>
              <a:t>People issues and psychological aspects are dealt with </a:t>
            </a:r>
            <a:r>
              <a:rPr lang="en-US" b="1" smtClean="0"/>
              <a:t>(e.g. making it a positive experience for the author).</a:t>
            </a:r>
          </a:p>
          <a:p>
            <a:endParaRPr lang="en-US" b="1"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pPr>
              <a:lnSpc>
                <a:spcPct val="120000"/>
              </a:lnSpc>
            </a:pPr>
            <a:r>
              <a:rPr lang="en-US" smtClean="0"/>
              <a:t>Management supports a good review process </a:t>
            </a:r>
            <a:r>
              <a:rPr lang="en-US" b="1" smtClean="0"/>
              <a:t>(e.g. by incorporating adequate time for review activities in project schedules).</a:t>
            </a:r>
          </a:p>
          <a:p>
            <a:endParaRPr lang="en-US" b="1"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r>
              <a:rPr lang="en-US" smtClean="0"/>
              <a:t>This session first focuses on what is the relation between review process and what is a test process. Then we will see in details how reviews are conducted. You will see that reviews can be formal as well as informal and  process of review differs for both types of reviews. We will end this session with understanding the different tools which are used for static analysis.</a:t>
            </a:r>
          </a:p>
          <a:p>
            <a:endParaRPr lang="en-US" smtClean="0"/>
          </a:p>
          <a:p>
            <a:r>
              <a:rPr lang="en-US" smtClean="0"/>
              <a:t>Reviews and the test process :Reviews are a way of testing software work products (including code) and can be performed well before dynamic test execution. </a:t>
            </a:r>
          </a:p>
          <a:p>
            <a:r>
              <a:rPr lang="en-US" smtClean="0"/>
              <a:t>Static testing techniques do not execute the software that is being tested; they are manual (reviews) or automated (static analysis).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r>
              <a:rPr lang="en-US" dirty="0" smtClean="0"/>
              <a:t>This slide can be used to summarize the session.</a:t>
            </a:r>
          </a:p>
          <a:p>
            <a:endParaRPr lang="en-US" dirty="0" smtClean="0"/>
          </a:p>
          <a:p>
            <a:r>
              <a:rPr lang="en-US" dirty="0" smtClean="0"/>
              <a:t>This slide can be used for summarizing this session.</a:t>
            </a:r>
          </a:p>
          <a:p>
            <a:r>
              <a:rPr lang="en-US" dirty="0" smtClean="0"/>
              <a:t>Explanation for the above slide:</a:t>
            </a:r>
          </a:p>
          <a:p>
            <a:r>
              <a:rPr lang="en-US" i="1" dirty="0" smtClean="0"/>
              <a:t>Person performs review of his/her own work</a:t>
            </a:r>
          </a:p>
          <a:p>
            <a:r>
              <a:rPr lang="en-US" i="1" dirty="0" err="1" smtClean="0"/>
              <a:t>E.g</a:t>
            </a:r>
            <a:r>
              <a:rPr lang="en-US" i="1" dirty="0" smtClean="0"/>
              <a:t>:</a:t>
            </a:r>
          </a:p>
          <a:p>
            <a:pPr marL="432465" lvl="1"/>
            <a:r>
              <a:rPr lang="en-US" b="1" i="1" dirty="0" smtClean="0"/>
              <a:t>Desk Checking, Proof reading:</a:t>
            </a:r>
            <a:r>
              <a:rPr lang="en-US" i="1" dirty="0" smtClean="0"/>
              <a:t> Individual reviews his own document,  such as specification/source code i.e. double checking his own document</a:t>
            </a:r>
          </a:p>
          <a:p>
            <a:pPr marL="432465" lvl="1"/>
            <a:r>
              <a:rPr lang="en-US" b="1" i="1" dirty="0" smtClean="0"/>
              <a:t>Data Stepping:</a:t>
            </a:r>
            <a:r>
              <a:rPr lang="en-US" i="1" dirty="0" smtClean="0"/>
              <a:t> Individual reviews his own source code to check the correctness of a set of data values throughout the source code</a:t>
            </a:r>
          </a:p>
          <a:p>
            <a:pPr marL="432465" lvl="1"/>
            <a:endParaRPr lang="en-US" i="1" dirty="0" smtClean="0"/>
          </a:p>
          <a:p>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pPr>
              <a:lnSpc>
                <a:spcPct val="80000"/>
              </a:lnSpc>
              <a:buFontTx/>
              <a:buChar char="•"/>
            </a:pPr>
            <a:r>
              <a:rPr lang="en-US" b="1" i="1" dirty="0" err="1" smtClean="0">
                <a:latin typeface="Microsoft Sans Serif" pitchFamily="34" charset="0"/>
              </a:rPr>
              <a:t>E.g</a:t>
            </a:r>
            <a:r>
              <a:rPr lang="en-US" b="1" i="1" dirty="0" smtClean="0">
                <a:latin typeface="Microsoft Sans Serif" pitchFamily="34" charset="0"/>
              </a:rPr>
              <a:t> : Compilers</a:t>
            </a:r>
          </a:p>
          <a:p>
            <a:pPr>
              <a:lnSpc>
                <a:spcPct val="80000"/>
              </a:lnSpc>
            </a:pPr>
            <a:r>
              <a:rPr lang="en-US" i="1" dirty="0" smtClean="0">
                <a:latin typeface="Microsoft Sans Serif" pitchFamily="34" charset="0"/>
              </a:rPr>
              <a:t>But, it is not a substitute for dynamic testing, since static testing does not execute code and hence can’t find defects related to real operating conditions</a:t>
            </a:r>
          </a:p>
          <a:p>
            <a:pPr>
              <a:lnSpc>
                <a:spcPct val="120000"/>
              </a:lnSpc>
              <a:buFontTx/>
              <a:buChar char="•"/>
            </a:pPr>
            <a:r>
              <a:rPr lang="en-US" sz="900" dirty="0">
                <a:solidFill>
                  <a:srgbClr val="000000"/>
                </a:solidFill>
                <a:latin typeface="Microsoft Sans Serif" pitchFamily="34" charset="0"/>
              </a:rPr>
              <a:t>Analyze program code </a:t>
            </a:r>
            <a:r>
              <a:rPr lang="en-US" sz="900" b="1" dirty="0">
                <a:solidFill>
                  <a:srgbClr val="000000"/>
                </a:solidFill>
                <a:latin typeface="Microsoft Sans Serif" pitchFamily="34" charset="0"/>
              </a:rPr>
              <a:t>(e.g. control flow and data flow), as well as generated output such as HTML and XML.</a:t>
            </a:r>
          </a:p>
          <a:p>
            <a:pPr>
              <a:lnSpc>
                <a:spcPct val="80000"/>
              </a:lnSpc>
              <a:buFontTx/>
              <a:buChar char="•"/>
            </a:pPr>
            <a:r>
              <a:rPr lang="en-US" sz="900" dirty="0">
                <a:solidFill>
                  <a:srgbClr val="000000"/>
                </a:solidFill>
                <a:latin typeface="Microsoft Sans Serif" pitchFamily="34" charset="0"/>
              </a:rPr>
              <a:t>Typically used by developers </a:t>
            </a:r>
            <a:r>
              <a:rPr lang="en-US" sz="900" b="1" dirty="0">
                <a:solidFill>
                  <a:srgbClr val="000000"/>
                </a:solidFill>
                <a:latin typeface="Microsoft Sans Serif" pitchFamily="34" charset="0"/>
              </a:rPr>
              <a:t>(checking against predefined rules or programming standards)</a:t>
            </a:r>
            <a:r>
              <a:rPr lang="en-US" sz="900" dirty="0">
                <a:solidFill>
                  <a:srgbClr val="000000"/>
                </a:solidFill>
                <a:latin typeface="Microsoft Sans Serif" pitchFamily="34" charset="0"/>
              </a:rPr>
              <a:t> before and during component and integration testing, and by designers during software modeling</a:t>
            </a:r>
            <a:endParaRPr lang="en-US" b="1" dirty="0" smtClean="0">
              <a:latin typeface="Microsoft Sans Serif" pitchFamily="34" charset="0"/>
            </a:endParaRPr>
          </a:p>
          <a:p>
            <a:pPr>
              <a:lnSpc>
                <a:spcPct val="80000"/>
              </a:lnSpc>
            </a:pPr>
            <a:endParaRPr lang="en-US" dirty="0" smtClean="0">
              <a:solidFill>
                <a:srgbClr val="000000"/>
              </a:solidFill>
              <a:latin typeface="Microsoft Sans Serif" pitchFamily="34" charset="0"/>
            </a:endParaRPr>
          </a:p>
          <a:p>
            <a:pPr>
              <a:lnSpc>
                <a:spcPct val="80000"/>
              </a:lnSpc>
            </a:pP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r>
              <a:rPr lang="en-US" smtClean="0"/>
              <a:t>Eg of fan in = error display function being called by many programs</a:t>
            </a:r>
          </a:p>
          <a:p>
            <a:r>
              <a:rPr lang="en-US" smtClean="0"/>
              <a:t>Eg of fan out = menu program calling actual execution programs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a:buFontTx/>
              <a:buChar char="•"/>
            </a:pPr>
            <a:r>
              <a:rPr lang="en-GB" smtClean="0">
                <a:solidFill>
                  <a:srgbClr val="000000"/>
                </a:solidFill>
              </a:rPr>
              <a:t>Static test activities </a:t>
            </a:r>
            <a:r>
              <a:rPr lang="en-GB" b="1" smtClean="0">
                <a:solidFill>
                  <a:srgbClr val="000000"/>
                </a:solidFill>
              </a:rPr>
              <a:t>(reviews)</a:t>
            </a:r>
            <a:r>
              <a:rPr lang="en-GB" smtClean="0">
                <a:solidFill>
                  <a:srgbClr val="000000"/>
                </a:solidFill>
              </a:rPr>
              <a:t> enable testing work products early in the life cycle </a:t>
            </a:r>
            <a:r>
              <a:rPr lang="en-GB" b="1" smtClean="0">
                <a:solidFill>
                  <a:srgbClr val="000000"/>
                </a:solidFill>
              </a:rPr>
              <a:t>(before dynamic test execution)</a:t>
            </a:r>
          </a:p>
          <a:p>
            <a:pPr>
              <a:buFontTx/>
              <a:buChar char="•"/>
            </a:pPr>
            <a:r>
              <a:rPr lang="en-GB" smtClean="0">
                <a:solidFill>
                  <a:srgbClr val="000000"/>
                </a:solidFill>
              </a:rPr>
              <a:t>Find and correct defects early</a:t>
            </a:r>
          </a:p>
          <a:p>
            <a:pPr>
              <a:buFontTx/>
              <a:buChar char="•"/>
            </a:pPr>
            <a:r>
              <a:rPr lang="en-US" smtClean="0"/>
              <a:t>Prevent defect multiplication (</a:t>
            </a:r>
            <a:r>
              <a:rPr lang="en-US" b="1" smtClean="0"/>
              <a:t>review document, find defect, fix defect before usage in next phase)</a:t>
            </a:r>
            <a:endParaRPr lang="en-US" b="1" smtClean="0">
              <a:solidFill>
                <a:srgbClr val="000000"/>
              </a:solidFill>
            </a:endParaRPr>
          </a:p>
          <a:p>
            <a:pPr>
              <a:buFontTx/>
              <a:buChar char="•"/>
            </a:pPr>
            <a:r>
              <a:rPr lang="en-US" smtClean="0">
                <a:solidFill>
                  <a:srgbClr val="000000"/>
                </a:solidFill>
              </a:rPr>
              <a:t>Defects detected during earlier are often much cheaper to remove than those detected while running tests </a:t>
            </a:r>
            <a:r>
              <a:rPr lang="en-US" b="1" smtClean="0">
                <a:solidFill>
                  <a:srgbClr val="000000"/>
                </a:solidFill>
              </a:rPr>
              <a:t>(e.g. defects found in requirements)</a:t>
            </a:r>
          </a:p>
          <a:p>
            <a:pPr>
              <a:buFontTx/>
              <a:buChar char="•"/>
            </a:pPr>
            <a:r>
              <a:rPr lang="en-US" smtClean="0"/>
              <a:t>Leading to increased quality, improved customer relations, higher software development productivity and reduction in rework &amp; development timescales</a:t>
            </a:r>
            <a:r>
              <a:rPr lang="en-US" smtClean="0">
                <a:latin typeface="Microsoft Sans Serif" pitchFamily="34" charset="0"/>
              </a:rPr>
              <a:t>.</a:t>
            </a:r>
          </a:p>
          <a:p>
            <a:pPr>
              <a:buFontTx/>
              <a:buChar char="•"/>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pPr>
              <a:buFontTx/>
              <a:buChar char="•"/>
            </a:pPr>
            <a:r>
              <a:rPr lang="en-US" dirty="0">
                <a:solidFill>
                  <a:srgbClr val="000000"/>
                </a:solidFill>
              </a:rPr>
              <a:t>Reviews vary from very informal to very formal </a:t>
            </a:r>
            <a:r>
              <a:rPr lang="en-US" b="1" dirty="0">
                <a:solidFill>
                  <a:srgbClr val="000000"/>
                </a:solidFill>
              </a:rPr>
              <a:t>(i.e. well structured and regulated). </a:t>
            </a:r>
          </a:p>
          <a:p>
            <a:pPr>
              <a:buFontTx/>
              <a:buChar char="•"/>
            </a:pPr>
            <a:r>
              <a:rPr lang="en-US" dirty="0">
                <a:solidFill>
                  <a:srgbClr val="000000"/>
                </a:solidFill>
              </a:rPr>
              <a:t>The formality of a review process is related to factors such as the maturity of the development process, any legal or regulatory requirements or the need for an audit trail.</a:t>
            </a:r>
          </a:p>
          <a:p>
            <a:pPr>
              <a:buFontTx/>
              <a:buChar char="•"/>
            </a:pPr>
            <a:r>
              <a:rPr lang="en-US" dirty="0">
                <a:solidFill>
                  <a:srgbClr val="000000"/>
                </a:solidFill>
              </a:rPr>
              <a:t>The way a review is carried out depends on the agreed objective of the review </a:t>
            </a:r>
            <a:r>
              <a:rPr lang="en-US" b="1" dirty="0">
                <a:solidFill>
                  <a:srgbClr val="000000"/>
                </a:solidFill>
              </a:rPr>
              <a:t>(e.g. find defects, gain understanding, or discussion and decision by consensus).</a:t>
            </a:r>
          </a:p>
          <a:p>
            <a:pPr>
              <a:buFontTx/>
              <a:buChar char="•"/>
            </a:pPr>
            <a:r>
              <a:rPr lang="en-US" dirty="0">
                <a:solidFill>
                  <a:srgbClr val="000000"/>
                </a:solidFill>
              </a:rPr>
              <a:t>In most of the cases, informal reviews are not planned. They are also done without meetings. Inspection hold meeting of team members only if it is economical to do so.</a:t>
            </a:r>
          </a:p>
          <a:p>
            <a:endParaRPr lang="en-US" sz="1300" dirty="0">
              <a:solidFill>
                <a:srgbClr val="000000"/>
              </a:solidFill>
            </a:endParaRPr>
          </a:p>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04889" name="Picture 25" descr="tit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00" y="346075"/>
            <a:ext cx="8366125" cy="6143625"/>
          </a:xfrm>
          <a:prstGeom prst="rect">
            <a:avLst/>
          </a:prstGeom>
          <a:noFill/>
          <a:extLst>
            <a:ext uri="{909E8E84-426E-40DD-AFC4-6F175D3DCCD1}">
              <a14:hiddenFill xmlns:a14="http://schemas.microsoft.com/office/drawing/2010/main">
                <a:solidFill>
                  <a:srgbClr val="FFFFFF"/>
                </a:solidFill>
              </a14:hiddenFill>
            </a:ext>
          </a:extLst>
        </p:spPr>
      </p:pic>
      <p:pic>
        <p:nvPicPr>
          <p:cNvPr id="804890" name="Picture 26" descr="SQS_Logo_oClaim_Deutschl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2738" y="357188"/>
            <a:ext cx="827087" cy="777875"/>
          </a:xfrm>
          <a:prstGeom prst="rect">
            <a:avLst/>
          </a:prstGeom>
          <a:noFill/>
          <a:extLst>
            <a:ext uri="{909E8E84-426E-40DD-AFC4-6F175D3DCCD1}">
              <a14:hiddenFill xmlns:a14="http://schemas.microsoft.com/office/drawing/2010/main">
                <a:solidFill>
                  <a:srgbClr val="FFFFFF"/>
                </a:solidFill>
              </a14:hiddenFill>
            </a:ext>
          </a:extLst>
        </p:spPr>
      </p:pic>
      <p:pic>
        <p:nvPicPr>
          <p:cNvPr id="804891" name="Picture 27" descr="Claim_PP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475" y="806450"/>
            <a:ext cx="3221038" cy="244475"/>
          </a:xfrm>
          <a:prstGeom prst="rect">
            <a:avLst/>
          </a:prstGeom>
          <a:noFill/>
          <a:extLst>
            <a:ext uri="{909E8E84-426E-40DD-AFC4-6F175D3DCCD1}">
              <a14:hiddenFill xmlns:a14="http://schemas.microsoft.com/office/drawing/2010/main">
                <a:solidFill>
                  <a:srgbClr val="FFFFFF"/>
                </a:solidFill>
              </a14:hiddenFill>
            </a:ext>
          </a:extLst>
        </p:spPr>
      </p:pic>
      <p:sp>
        <p:nvSpPr>
          <p:cNvPr id="804874" name="Rectangle 10"/>
          <p:cNvSpPr>
            <a:spLocks noGrp="1" noChangeArrowheads="1"/>
          </p:cNvSpPr>
          <p:nvPr>
            <p:ph type="subTitle" idx="1"/>
          </p:nvPr>
        </p:nvSpPr>
        <p:spPr>
          <a:xfrm>
            <a:off x="4867275" y="5173663"/>
            <a:ext cx="3881438" cy="425450"/>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Aft>
                <a:spcPct val="0"/>
              </a:spcAft>
              <a:defRPr sz="1400" b="0">
                <a:solidFill>
                  <a:schemeClr val="bg1"/>
                </a:solidFill>
              </a:defRPr>
            </a:lvl1pPr>
          </a:lstStyle>
          <a:p>
            <a:pPr lvl="0"/>
            <a:r>
              <a:rPr lang="en-IN" noProof="0" smtClean="0"/>
              <a:t>Formatvorlage des Untertitelmasters durch Klicken bearbeiten</a:t>
            </a:r>
          </a:p>
        </p:txBody>
      </p:sp>
      <p:sp>
        <p:nvSpPr>
          <p:cNvPr id="804875" name="Rectangle 11"/>
          <p:cNvSpPr>
            <a:spLocks noGrp="1" noChangeArrowheads="1"/>
          </p:cNvSpPr>
          <p:nvPr>
            <p:ph type="ctrTitle"/>
          </p:nvPr>
        </p:nvSpPr>
        <p:spPr>
          <a:xfrm>
            <a:off x="4867275" y="3597275"/>
            <a:ext cx="3881438" cy="701675"/>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300">
                <a:solidFill>
                  <a:schemeClr val="bg1"/>
                </a:solidFill>
              </a:defRPr>
            </a:lvl1pPr>
          </a:lstStyle>
          <a:p>
            <a:pPr lvl="0"/>
            <a:r>
              <a:rPr lang="en-IN" noProof="0" smtClean="0"/>
              <a:t>Titelmasterformat durch Klicken bearbeiten</a:t>
            </a:r>
          </a:p>
        </p:txBody>
      </p:sp>
      <p:sp>
        <p:nvSpPr>
          <p:cNvPr id="804878" name="Rectangle 14"/>
          <p:cNvSpPr>
            <a:spLocks noChangeArrowheads="1"/>
          </p:cNvSpPr>
          <p:nvPr/>
        </p:nvSpPr>
        <p:spPr bwMode="gray">
          <a:xfrm>
            <a:off x="4867275" y="6173788"/>
            <a:ext cx="250507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03275" fontAlgn="base">
              <a:spcBef>
                <a:spcPct val="0"/>
              </a:spcBef>
              <a:spcAft>
                <a:spcPct val="0"/>
              </a:spcAft>
              <a:buSzPct val="120000"/>
            </a:pPr>
            <a:r>
              <a:rPr lang="en-IN" sz="1400" smtClean="0">
                <a:solidFill>
                  <a:srgbClr val="FFFFFF"/>
                </a:solidFill>
              </a:rPr>
              <a:t>SQS India Infosystems Pvt. Ltd.</a:t>
            </a:r>
            <a:endParaRPr lang="en-GB" sz="1400" smtClean="0">
              <a:solidFill>
                <a:srgbClr val="FFFFFF"/>
              </a:solidFill>
            </a:endParaRPr>
          </a:p>
        </p:txBody>
      </p:sp>
    </p:spTree>
    <p:extLst>
      <p:ext uri="{BB962C8B-B14F-4D97-AF65-F5344CB8AC3E}">
        <p14:creationId xmlns:p14="http://schemas.microsoft.com/office/powerpoint/2010/main" val="118109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3"/>
          <p:cNvSpPr>
            <a:spLocks noGrp="1"/>
          </p:cNvSpPr>
          <p:nvPr>
            <p:ph type="ftr" sz="quarter" idx="10"/>
          </p:nvPr>
        </p:nvSpPr>
        <p:spPr/>
        <p:txBody>
          <a:bodyPr/>
          <a:lstStyle>
            <a:lvl1pPr>
              <a:defRPr/>
            </a:lvl1pPr>
          </a:lstStyle>
          <a:p>
            <a:r>
              <a:rPr lang="de-DE">
                <a:solidFill>
                  <a:srgbClr val="003399"/>
                </a:solidFill>
              </a:rPr>
              <a:t>© SQS India Infosystems Pvt Ltd  |  Title of the Presentation  |  June 2009  |  Page </a:t>
            </a:r>
            <a:fld id="{FFD9539C-8756-43E8-8C33-4C64AE4CDBB9}" type="slidenum">
              <a:rPr lang="de-DE">
                <a:solidFill>
                  <a:srgbClr val="003399"/>
                </a:solidFill>
              </a:rPr>
              <a:pPr/>
              <a:t>‹#›</a:t>
            </a:fld>
            <a:endParaRPr lang="de-DE">
              <a:solidFill>
                <a:srgbClr val="003399"/>
              </a:solidFill>
            </a:endParaRPr>
          </a:p>
        </p:txBody>
      </p:sp>
    </p:spTree>
    <p:extLst>
      <p:ext uri="{BB962C8B-B14F-4D97-AF65-F5344CB8AC3E}">
        <p14:creationId xmlns:p14="http://schemas.microsoft.com/office/powerpoint/2010/main" val="3831682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1150" y="581025"/>
            <a:ext cx="2087563" cy="26384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93700" y="581025"/>
            <a:ext cx="6115050" cy="2638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3"/>
          <p:cNvSpPr>
            <a:spLocks noGrp="1"/>
          </p:cNvSpPr>
          <p:nvPr>
            <p:ph type="ftr" sz="quarter" idx="10"/>
          </p:nvPr>
        </p:nvSpPr>
        <p:spPr/>
        <p:txBody>
          <a:bodyPr/>
          <a:lstStyle>
            <a:lvl1pPr>
              <a:defRPr/>
            </a:lvl1pPr>
          </a:lstStyle>
          <a:p>
            <a:r>
              <a:rPr lang="de-DE">
                <a:solidFill>
                  <a:srgbClr val="003399"/>
                </a:solidFill>
              </a:rPr>
              <a:t>© SQS India Infosystems Pvt Ltd  |  Title of the Presentation  |  June 2009  |  Page </a:t>
            </a:r>
            <a:fld id="{CF31DDC1-3043-4E95-B58A-74DBBBCAD57D}" type="slidenum">
              <a:rPr lang="de-DE">
                <a:solidFill>
                  <a:srgbClr val="003399"/>
                </a:solidFill>
              </a:rPr>
              <a:pPr/>
              <a:t>‹#›</a:t>
            </a:fld>
            <a:endParaRPr lang="de-DE">
              <a:solidFill>
                <a:srgbClr val="003399"/>
              </a:solidFill>
            </a:endParaRPr>
          </a:p>
        </p:txBody>
      </p:sp>
    </p:spTree>
    <p:extLst>
      <p:ext uri="{BB962C8B-B14F-4D97-AF65-F5344CB8AC3E}">
        <p14:creationId xmlns:p14="http://schemas.microsoft.com/office/powerpoint/2010/main" val="390772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3"/>
          <p:cNvSpPr>
            <a:spLocks noGrp="1"/>
          </p:cNvSpPr>
          <p:nvPr>
            <p:ph type="ftr" sz="quarter" idx="10"/>
          </p:nvPr>
        </p:nvSpPr>
        <p:spPr/>
        <p:txBody>
          <a:bodyPr/>
          <a:lstStyle>
            <a:lvl1pPr>
              <a:defRPr/>
            </a:lvl1pPr>
          </a:lstStyle>
          <a:p>
            <a:r>
              <a:rPr lang="de-DE">
                <a:solidFill>
                  <a:srgbClr val="003399"/>
                </a:solidFill>
              </a:rPr>
              <a:t>© SQS India Infosystems Pvt Ltd  |  Title of the Presentation  |  June 2009  |  Page </a:t>
            </a:r>
            <a:fld id="{B2B92242-B506-4BFA-A5A5-917505A7B046}" type="slidenum">
              <a:rPr lang="de-DE">
                <a:solidFill>
                  <a:srgbClr val="003399"/>
                </a:solidFill>
              </a:rPr>
              <a:pPr/>
              <a:t>‹#›</a:t>
            </a:fld>
            <a:endParaRPr lang="de-DE">
              <a:solidFill>
                <a:srgbClr val="003399"/>
              </a:solidFill>
            </a:endParaRPr>
          </a:p>
        </p:txBody>
      </p:sp>
    </p:spTree>
    <p:extLst>
      <p:ext uri="{BB962C8B-B14F-4D97-AF65-F5344CB8AC3E}">
        <p14:creationId xmlns:p14="http://schemas.microsoft.com/office/powerpoint/2010/main" val="75240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de-DE">
                <a:solidFill>
                  <a:srgbClr val="003399"/>
                </a:solidFill>
              </a:rPr>
              <a:t>© SQS India Infosystems Pvt Ltd  |  Title of the Presentation  |  June 2009  |  Page </a:t>
            </a:r>
            <a:fld id="{BF944232-5DFD-43F7-B649-A466130062D3}" type="slidenum">
              <a:rPr lang="de-DE">
                <a:solidFill>
                  <a:srgbClr val="003399"/>
                </a:solidFill>
              </a:rPr>
              <a:pPr/>
              <a:t>‹#›</a:t>
            </a:fld>
            <a:endParaRPr lang="de-DE">
              <a:solidFill>
                <a:srgbClr val="003399"/>
              </a:solidFill>
            </a:endParaRPr>
          </a:p>
        </p:txBody>
      </p:sp>
    </p:spTree>
    <p:extLst>
      <p:ext uri="{BB962C8B-B14F-4D97-AF65-F5344CB8AC3E}">
        <p14:creationId xmlns:p14="http://schemas.microsoft.com/office/powerpoint/2010/main" val="1985105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93700" y="1533525"/>
            <a:ext cx="4100513" cy="1685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6613" y="1533525"/>
            <a:ext cx="4102100" cy="1685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0"/>
          </p:nvPr>
        </p:nvSpPr>
        <p:spPr/>
        <p:txBody>
          <a:bodyPr/>
          <a:lstStyle>
            <a:lvl1pPr>
              <a:defRPr/>
            </a:lvl1pPr>
          </a:lstStyle>
          <a:p>
            <a:r>
              <a:rPr lang="de-DE">
                <a:solidFill>
                  <a:srgbClr val="003399"/>
                </a:solidFill>
              </a:rPr>
              <a:t>© SQS India Infosystems Pvt Ltd  |  Title of the Presentation  |  June 2009  |  Page </a:t>
            </a:r>
            <a:fld id="{EBA3288A-AB59-4379-8FEF-FDBD20236F4B}" type="slidenum">
              <a:rPr lang="de-DE">
                <a:solidFill>
                  <a:srgbClr val="003399"/>
                </a:solidFill>
              </a:rPr>
              <a:pPr/>
              <a:t>‹#›</a:t>
            </a:fld>
            <a:endParaRPr lang="de-DE">
              <a:solidFill>
                <a:srgbClr val="003399"/>
              </a:solidFill>
            </a:endParaRPr>
          </a:p>
        </p:txBody>
      </p:sp>
    </p:spTree>
    <p:extLst>
      <p:ext uri="{BB962C8B-B14F-4D97-AF65-F5344CB8AC3E}">
        <p14:creationId xmlns:p14="http://schemas.microsoft.com/office/powerpoint/2010/main" val="10355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Footer Placeholder 6"/>
          <p:cNvSpPr>
            <a:spLocks noGrp="1"/>
          </p:cNvSpPr>
          <p:nvPr>
            <p:ph type="ftr" sz="quarter" idx="10"/>
          </p:nvPr>
        </p:nvSpPr>
        <p:spPr/>
        <p:txBody>
          <a:bodyPr/>
          <a:lstStyle>
            <a:lvl1pPr>
              <a:defRPr/>
            </a:lvl1pPr>
          </a:lstStyle>
          <a:p>
            <a:r>
              <a:rPr lang="de-DE">
                <a:solidFill>
                  <a:srgbClr val="003399"/>
                </a:solidFill>
              </a:rPr>
              <a:t>© SQS India Infosystems Pvt Ltd  |  Title of the Presentation  |  June 2009  |  Page </a:t>
            </a:r>
            <a:fld id="{AE908D6B-525F-4071-AEE6-1A403F878125}" type="slidenum">
              <a:rPr lang="de-DE">
                <a:solidFill>
                  <a:srgbClr val="003399"/>
                </a:solidFill>
              </a:rPr>
              <a:pPr/>
              <a:t>‹#›</a:t>
            </a:fld>
            <a:endParaRPr lang="de-DE">
              <a:solidFill>
                <a:srgbClr val="003399"/>
              </a:solidFill>
            </a:endParaRPr>
          </a:p>
        </p:txBody>
      </p:sp>
    </p:spTree>
    <p:extLst>
      <p:ext uri="{BB962C8B-B14F-4D97-AF65-F5344CB8AC3E}">
        <p14:creationId xmlns:p14="http://schemas.microsoft.com/office/powerpoint/2010/main" val="3932527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Footer Placeholder 2"/>
          <p:cNvSpPr>
            <a:spLocks noGrp="1"/>
          </p:cNvSpPr>
          <p:nvPr>
            <p:ph type="ftr" sz="quarter" idx="10"/>
          </p:nvPr>
        </p:nvSpPr>
        <p:spPr/>
        <p:txBody>
          <a:bodyPr/>
          <a:lstStyle>
            <a:lvl1pPr>
              <a:defRPr/>
            </a:lvl1pPr>
          </a:lstStyle>
          <a:p>
            <a:r>
              <a:rPr lang="de-DE">
                <a:solidFill>
                  <a:srgbClr val="003399"/>
                </a:solidFill>
              </a:rPr>
              <a:t>© SQS India Infosystems Pvt Ltd  |  Title of the Presentation  |  June 2009  |  Page </a:t>
            </a:r>
            <a:fld id="{2AB9BDF4-7300-4471-82FE-73C0AF0F8C9F}" type="slidenum">
              <a:rPr lang="de-DE">
                <a:solidFill>
                  <a:srgbClr val="003399"/>
                </a:solidFill>
              </a:rPr>
              <a:pPr/>
              <a:t>‹#›</a:t>
            </a:fld>
            <a:endParaRPr lang="de-DE">
              <a:solidFill>
                <a:srgbClr val="003399"/>
              </a:solidFill>
            </a:endParaRPr>
          </a:p>
        </p:txBody>
      </p:sp>
    </p:spTree>
    <p:extLst>
      <p:ext uri="{BB962C8B-B14F-4D97-AF65-F5344CB8AC3E}">
        <p14:creationId xmlns:p14="http://schemas.microsoft.com/office/powerpoint/2010/main" val="4158415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de-DE">
                <a:solidFill>
                  <a:srgbClr val="003399"/>
                </a:solidFill>
              </a:rPr>
              <a:t>© SQS India Infosystems Pvt Ltd  |  Title of the Presentation  |  June 2009  |  Page </a:t>
            </a:r>
            <a:fld id="{27797CC3-AE40-46A6-97D8-A7455589764D}" type="slidenum">
              <a:rPr lang="de-DE">
                <a:solidFill>
                  <a:srgbClr val="003399"/>
                </a:solidFill>
              </a:rPr>
              <a:pPr/>
              <a:t>‹#›</a:t>
            </a:fld>
            <a:endParaRPr lang="de-DE">
              <a:solidFill>
                <a:srgbClr val="003399"/>
              </a:solidFill>
            </a:endParaRPr>
          </a:p>
        </p:txBody>
      </p:sp>
    </p:spTree>
    <p:extLst>
      <p:ext uri="{BB962C8B-B14F-4D97-AF65-F5344CB8AC3E}">
        <p14:creationId xmlns:p14="http://schemas.microsoft.com/office/powerpoint/2010/main" val="348558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de-DE">
                <a:solidFill>
                  <a:srgbClr val="003399"/>
                </a:solidFill>
              </a:rPr>
              <a:t>© SQS India Infosystems Pvt Ltd  |  Title of the Presentation  |  June 2009  |  Page </a:t>
            </a:r>
            <a:fld id="{AF7D0DBF-5672-47EB-9B5C-A7A0F1DDD355}" type="slidenum">
              <a:rPr lang="de-DE">
                <a:solidFill>
                  <a:srgbClr val="003399"/>
                </a:solidFill>
              </a:rPr>
              <a:pPr/>
              <a:t>‹#›</a:t>
            </a:fld>
            <a:endParaRPr lang="de-DE">
              <a:solidFill>
                <a:srgbClr val="003399"/>
              </a:solidFill>
            </a:endParaRPr>
          </a:p>
        </p:txBody>
      </p:sp>
    </p:spTree>
    <p:extLst>
      <p:ext uri="{BB962C8B-B14F-4D97-AF65-F5344CB8AC3E}">
        <p14:creationId xmlns:p14="http://schemas.microsoft.com/office/powerpoint/2010/main" val="3233138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de-DE">
                <a:solidFill>
                  <a:srgbClr val="003399"/>
                </a:solidFill>
              </a:rPr>
              <a:t>© SQS India Infosystems Pvt Ltd  |  Title of the Presentation  |  June 2009  |  Page </a:t>
            </a:r>
            <a:fld id="{C6A41581-2B24-40FA-844D-92A0855F36F3}" type="slidenum">
              <a:rPr lang="de-DE">
                <a:solidFill>
                  <a:srgbClr val="003399"/>
                </a:solidFill>
              </a:rPr>
              <a:pPr/>
              <a:t>‹#›</a:t>
            </a:fld>
            <a:endParaRPr lang="de-DE">
              <a:solidFill>
                <a:srgbClr val="003399"/>
              </a:solidFill>
            </a:endParaRPr>
          </a:p>
        </p:txBody>
      </p:sp>
    </p:spTree>
    <p:extLst>
      <p:ext uri="{BB962C8B-B14F-4D97-AF65-F5344CB8AC3E}">
        <p14:creationId xmlns:p14="http://schemas.microsoft.com/office/powerpoint/2010/main" val="3459650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3842" name="Rectangle 2"/>
          <p:cNvSpPr>
            <a:spLocks noGrp="1" noChangeArrowheads="1"/>
          </p:cNvSpPr>
          <p:nvPr>
            <p:ph type="title"/>
            <p:custDataLst>
              <p:tags r:id="rId13"/>
            </p:custDataLst>
          </p:nvPr>
        </p:nvSpPr>
        <p:spPr bwMode="gray">
          <a:xfrm>
            <a:off x="395288" y="581025"/>
            <a:ext cx="7439025" cy="304800"/>
          </a:xfrm>
          <a:prstGeom prst="rect">
            <a:avLst/>
          </a:prstGeom>
          <a:noFill/>
          <a:ln>
            <a:noFill/>
          </a:ln>
          <a:effectLst/>
          <a:extLst>
            <a:ext uri="{909E8E84-426E-40DD-AFC4-6F175D3DCCD1}">
              <a14:hiddenFill xmlns:a14="http://schemas.microsoft.com/office/drawing/2010/main">
                <a:solidFill>
                  <a:srgbClr val="009933"/>
                </a:solidFill>
              </a14:hiddenFill>
            </a:ext>
            <a:ext uri="{91240B29-F687-4F45-9708-019B960494DF}">
              <a14:hiddenLine xmlns:a14="http://schemas.microsoft.com/office/drawing/2010/main" w="9525">
                <a:solidFill>
                  <a:srgbClr val="00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de-DE" smtClean="0"/>
              <a:t>Titelmasterformat durch Klicken bearbeiten </a:t>
            </a:r>
          </a:p>
        </p:txBody>
      </p:sp>
      <p:sp>
        <p:nvSpPr>
          <p:cNvPr id="803843" name="Rectangle 3"/>
          <p:cNvSpPr>
            <a:spLocks noGrp="1" noChangeArrowheads="1"/>
          </p:cNvSpPr>
          <p:nvPr>
            <p:ph type="body" idx="1"/>
            <p:custDataLst>
              <p:tags r:id="rId14"/>
            </p:custDataLst>
          </p:nvPr>
        </p:nvSpPr>
        <p:spPr bwMode="gray">
          <a:xfrm>
            <a:off x="393700" y="1533525"/>
            <a:ext cx="8355013" cy="1685925"/>
          </a:xfrm>
          <a:prstGeom prst="rect">
            <a:avLst/>
          </a:prstGeom>
          <a:noFill/>
          <a:ln>
            <a:noFill/>
          </a:ln>
          <a:effectLst/>
          <a:extLst>
            <a:ext uri="{909E8E84-426E-40DD-AFC4-6F175D3DCCD1}">
              <a14:hiddenFill xmlns:a14="http://schemas.microsoft.com/office/drawing/2010/main">
                <a:solidFill>
                  <a:srgbClr val="003399"/>
                </a:solidFill>
              </a14:hiddenFill>
            </a:ext>
            <a:ext uri="{91240B29-F687-4F45-9708-019B960494DF}">
              <a14:hiddenLine xmlns:a14="http://schemas.microsoft.com/office/drawing/2010/main" w="9525" algn="ctr">
                <a:solidFill>
                  <a:srgbClr val="00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803844" name="Rectangle 4"/>
          <p:cNvSpPr>
            <a:spLocks noGrp="1" noChangeArrowheads="1"/>
          </p:cNvSpPr>
          <p:nvPr>
            <p:ph type="ftr" sz="quarter" idx="3"/>
          </p:nvPr>
        </p:nvSpPr>
        <p:spPr bwMode="gray">
          <a:xfrm>
            <a:off x="393700" y="6638925"/>
            <a:ext cx="8355013" cy="10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18000" bIns="0" numCol="1" anchor="t" anchorCtr="0" compatLnSpc="1">
            <a:prstTxWarp prst="textNoShape">
              <a:avLst/>
            </a:prstTxWarp>
            <a:spAutoFit/>
          </a:bodyPr>
          <a:lstStyle>
            <a:lvl1pPr algn="r" defTabSz="820738">
              <a:lnSpc>
                <a:spcPct val="100000"/>
              </a:lnSpc>
              <a:buSzTx/>
              <a:defRPr sz="700" b="0"/>
            </a:lvl1pPr>
          </a:lstStyle>
          <a:p>
            <a:pPr fontAlgn="base">
              <a:spcBef>
                <a:spcPct val="0"/>
              </a:spcBef>
              <a:spcAft>
                <a:spcPct val="0"/>
              </a:spcAft>
            </a:pPr>
            <a:r>
              <a:rPr lang="de-DE" smtClean="0">
                <a:solidFill>
                  <a:srgbClr val="003399"/>
                </a:solidFill>
              </a:rPr>
              <a:t>© SQS India Infosystems Pvt Ltd  |  Title of the Presentation  |  June 2009  |  Page </a:t>
            </a:r>
            <a:fld id="{4F53A718-AD29-43FF-AB5D-E2D82CD7297C}" type="slidenum">
              <a:rPr lang="de-DE" smtClean="0">
                <a:solidFill>
                  <a:srgbClr val="003399"/>
                </a:solidFill>
              </a:rPr>
              <a:pPr fontAlgn="base">
                <a:spcBef>
                  <a:spcPct val="0"/>
                </a:spcBef>
                <a:spcAft>
                  <a:spcPct val="0"/>
                </a:spcAft>
              </a:pPr>
              <a:t>‹#›</a:t>
            </a:fld>
            <a:endParaRPr lang="de-DE" smtClean="0">
              <a:solidFill>
                <a:srgbClr val="003399"/>
              </a:solidFill>
            </a:endParaRPr>
          </a:p>
        </p:txBody>
      </p:sp>
      <p:sp>
        <p:nvSpPr>
          <p:cNvPr id="803846" name="Line 6"/>
          <p:cNvSpPr>
            <a:spLocks noChangeShapeType="1"/>
          </p:cNvSpPr>
          <p:nvPr/>
        </p:nvSpPr>
        <p:spPr bwMode="gray">
          <a:xfrm>
            <a:off x="395288" y="1263650"/>
            <a:ext cx="83566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fontAlgn="base">
              <a:lnSpc>
                <a:spcPct val="130000"/>
              </a:lnSpc>
              <a:spcBef>
                <a:spcPct val="0"/>
              </a:spcBef>
              <a:spcAft>
                <a:spcPct val="0"/>
              </a:spcAft>
              <a:buSzPct val="120000"/>
            </a:pPr>
            <a:endParaRPr lang="en-IN" sz="1600" b="1" smtClean="0">
              <a:solidFill>
                <a:srgbClr val="003399"/>
              </a:solidFill>
            </a:endParaRPr>
          </a:p>
        </p:txBody>
      </p:sp>
      <p:sp>
        <p:nvSpPr>
          <p:cNvPr id="803847" name="Line 7"/>
          <p:cNvSpPr>
            <a:spLocks noChangeShapeType="1"/>
          </p:cNvSpPr>
          <p:nvPr/>
        </p:nvSpPr>
        <p:spPr bwMode="gray">
          <a:xfrm>
            <a:off x="395288" y="6564313"/>
            <a:ext cx="83566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fontAlgn="base">
              <a:lnSpc>
                <a:spcPct val="130000"/>
              </a:lnSpc>
              <a:spcBef>
                <a:spcPct val="0"/>
              </a:spcBef>
              <a:spcAft>
                <a:spcPct val="0"/>
              </a:spcAft>
              <a:buSzPct val="120000"/>
            </a:pPr>
            <a:endParaRPr lang="en-IN" sz="1600" b="1" smtClean="0">
              <a:solidFill>
                <a:srgbClr val="003399"/>
              </a:solidFill>
            </a:endParaRPr>
          </a:p>
        </p:txBody>
      </p:sp>
      <p:pic>
        <p:nvPicPr>
          <p:cNvPr id="803848" name="Picture 8" descr="SQS_Logo+Claim_Deutschl_RGB_Aktuell"/>
          <p:cNvPicPr>
            <a:picLocks noChangeAspect="1" noChangeArrowheads="1"/>
          </p:cNvPicPr>
          <p:nvPr/>
        </p:nvPicPr>
        <p:blipFill>
          <a:blip r:embed="rId15" cstate="print">
            <a:extLst>
              <a:ext uri="{28A0092B-C50C-407E-A947-70E740481C1C}">
                <a14:useLocalDpi xmlns:a14="http://schemas.microsoft.com/office/drawing/2010/main" val="0"/>
              </a:ext>
            </a:extLst>
          </a:blip>
          <a:srcRect l="62933"/>
          <a:stretch>
            <a:fillRect/>
          </a:stretch>
        </p:blipFill>
        <p:spPr bwMode="gray">
          <a:xfrm>
            <a:off x="7813675" y="357188"/>
            <a:ext cx="935038" cy="795337"/>
          </a:xfrm>
          <a:prstGeom prst="rect">
            <a:avLst/>
          </a:prstGeom>
          <a:noFill/>
          <a:extLst>
            <a:ext uri="{909E8E84-426E-40DD-AFC4-6F175D3DCCD1}">
              <a14:hiddenFill xmlns:a14="http://schemas.microsoft.com/office/drawing/2010/main">
                <a:solidFill>
                  <a:srgbClr val="FFFFFF"/>
                </a:solidFill>
              </a14:hiddenFill>
            </a:ext>
          </a:extLst>
        </p:spPr>
      </p:pic>
      <p:sp>
        <p:nvSpPr>
          <p:cNvPr id="803849" name="sqs_chapter" hidden="1"/>
          <p:cNvSpPr txBox="1">
            <a:spLocks noChangeArrowheads="1"/>
          </p:cNvSpPr>
          <p:nvPr/>
        </p:nvSpPr>
        <p:spPr bwMode="gray">
          <a:xfrm>
            <a:off x="395288" y="303213"/>
            <a:ext cx="443706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820738">
              <a:defRPr>
                <a:solidFill>
                  <a:schemeClr val="tx1"/>
                </a:solidFill>
                <a:latin typeface="Arial" charset="0"/>
              </a:defRPr>
            </a:lvl1pPr>
            <a:lvl2pPr marL="411163" algn="l" defTabSz="820738">
              <a:defRPr>
                <a:solidFill>
                  <a:schemeClr val="tx1"/>
                </a:solidFill>
                <a:latin typeface="Arial" charset="0"/>
              </a:defRPr>
            </a:lvl2pPr>
            <a:lvl3pPr marL="820738" algn="l" defTabSz="820738">
              <a:defRPr>
                <a:solidFill>
                  <a:schemeClr val="tx1"/>
                </a:solidFill>
                <a:latin typeface="Arial" charset="0"/>
              </a:defRPr>
            </a:lvl3pPr>
            <a:lvl4pPr marL="1231900" algn="l" defTabSz="820738">
              <a:defRPr>
                <a:solidFill>
                  <a:schemeClr val="tx1"/>
                </a:solidFill>
                <a:latin typeface="Arial" charset="0"/>
              </a:defRPr>
            </a:lvl4pPr>
            <a:lvl5pPr marL="1641475" algn="l" defTabSz="820738">
              <a:defRPr>
                <a:solidFill>
                  <a:schemeClr val="tx1"/>
                </a:solidFill>
                <a:latin typeface="Arial" charset="0"/>
              </a:defRPr>
            </a:lvl5pPr>
            <a:lvl6pPr marL="2098675" defTabSz="820738" fontAlgn="base">
              <a:spcBef>
                <a:spcPct val="0"/>
              </a:spcBef>
              <a:spcAft>
                <a:spcPct val="0"/>
              </a:spcAft>
              <a:defRPr>
                <a:solidFill>
                  <a:schemeClr val="tx1"/>
                </a:solidFill>
                <a:latin typeface="Arial" charset="0"/>
              </a:defRPr>
            </a:lvl6pPr>
            <a:lvl7pPr marL="2555875" defTabSz="820738" fontAlgn="base">
              <a:spcBef>
                <a:spcPct val="0"/>
              </a:spcBef>
              <a:spcAft>
                <a:spcPct val="0"/>
              </a:spcAft>
              <a:defRPr>
                <a:solidFill>
                  <a:schemeClr val="tx1"/>
                </a:solidFill>
                <a:latin typeface="Arial" charset="0"/>
              </a:defRPr>
            </a:lvl7pPr>
            <a:lvl8pPr marL="3013075" defTabSz="820738" fontAlgn="base">
              <a:spcBef>
                <a:spcPct val="0"/>
              </a:spcBef>
              <a:spcAft>
                <a:spcPct val="0"/>
              </a:spcAft>
              <a:defRPr>
                <a:solidFill>
                  <a:schemeClr val="tx1"/>
                </a:solidFill>
                <a:latin typeface="Arial" charset="0"/>
              </a:defRPr>
            </a:lvl8pPr>
            <a:lvl9pPr marL="3470275" defTabSz="820738" fontAlgn="base">
              <a:spcBef>
                <a:spcPct val="0"/>
              </a:spcBef>
              <a:spcAft>
                <a:spcPct val="0"/>
              </a:spcAft>
              <a:defRPr>
                <a:solidFill>
                  <a:schemeClr val="tx1"/>
                </a:solidFill>
                <a:latin typeface="Arial" charset="0"/>
              </a:defRPr>
            </a:lvl9pPr>
          </a:lstStyle>
          <a:p>
            <a:pPr fontAlgn="base">
              <a:spcBef>
                <a:spcPct val="0"/>
              </a:spcBef>
              <a:spcAft>
                <a:spcPct val="0"/>
              </a:spcAft>
            </a:pPr>
            <a:r>
              <a:rPr lang="de-DE" sz="1600" smtClean="0">
                <a:solidFill>
                  <a:srgbClr val="009933"/>
                </a:solidFill>
              </a:rPr>
              <a:t>Kapitelüberschrift – markieren und überschreiben</a:t>
            </a:r>
          </a:p>
        </p:txBody>
      </p:sp>
      <p:sp>
        <p:nvSpPr>
          <p:cNvPr id="803850" name="sqs_source" hidden="1"/>
          <p:cNvSpPr txBox="1">
            <a:spLocks noChangeArrowheads="1"/>
          </p:cNvSpPr>
          <p:nvPr/>
        </p:nvSpPr>
        <p:spPr bwMode="auto">
          <a:xfrm>
            <a:off x="395288" y="6151563"/>
            <a:ext cx="83740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algn="l" defTabSz="895350">
              <a:tabLst>
                <a:tab pos="176213" algn="l"/>
              </a:tabLst>
              <a:defRPr>
                <a:solidFill>
                  <a:schemeClr val="tx1"/>
                </a:solidFill>
                <a:latin typeface="Arial" charset="0"/>
              </a:defRPr>
            </a:lvl1pPr>
            <a:lvl2pPr marL="1031875" algn="l" defTabSz="895350">
              <a:tabLst>
                <a:tab pos="176213" algn="l"/>
              </a:tabLst>
              <a:defRPr>
                <a:solidFill>
                  <a:schemeClr val="tx1"/>
                </a:solidFill>
                <a:latin typeface="Arial" charset="0"/>
              </a:defRPr>
            </a:lvl2pPr>
            <a:lvl3pPr marL="1217613" algn="l" defTabSz="895350">
              <a:tabLst>
                <a:tab pos="176213" algn="l"/>
              </a:tabLst>
              <a:defRPr>
                <a:solidFill>
                  <a:schemeClr val="tx1"/>
                </a:solidFill>
                <a:latin typeface="Arial" charset="0"/>
              </a:defRPr>
            </a:lvl3pPr>
            <a:lvl4pPr marL="1404938" algn="l" defTabSz="895350">
              <a:tabLst>
                <a:tab pos="176213" algn="l"/>
              </a:tabLst>
              <a:defRPr>
                <a:solidFill>
                  <a:schemeClr val="tx1"/>
                </a:solidFill>
                <a:latin typeface="Arial" charset="0"/>
              </a:defRPr>
            </a:lvl4pPr>
            <a:lvl5pPr marL="1792288" algn="l" defTabSz="895350">
              <a:tabLst>
                <a:tab pos="176213" algn="l"/>
              </a:tabLst>
              <a:defRPr>
                <a:solidFill>
                  <a:schemeClr val="tx1"/>
                </a:solidFill>
                <a:latin typeface="Arial" charset="0"/>
              </a:defRPr>
            </a:lvl5pPr>
            <a:lvl6pPr marL="2249488" defTabSz="895350" fontAlgn="base">
              <a:spcBef>
                <a:spcPct val="0"/>
              </a:spcBef>
              <a:spcAft>
                <a:spcPct val="0"/>
              </a:spcAft>
              <a:tabLst>
                <a:tab pos="176213" algn="l"/>
              </a:tabLst>
              <a:defRPr>
                <a:solidFill>
                  <a:schemeClr val="tx1"/>
                </a:solidFill>
                <a:latin typeface="Arial" charset="0"/>
              </a:defRPr>
            </a:lvl6pPr>
            <a:lvl7pPr marL="2706688" defTabSz="895350" fontAlgn="base">
              <a:spcBef>
                <a:spcPct val="0"/>
              </a:spcBef>
              <a:spcAft>
                <a:spcPct val="0"/>
              </a:spcAft>
              <a:tabLst>
                <a:tab pos="176213" algn="l"/>
              </a:tabLst>
              <a:defRPr>
                <a:solidFill>
                  <a:schemeClr val="tx1"/>
                </a:solidFill>
                <a:latin typeface="Arial" charset="0"/>
              </a:defRPr>
            </a:lvl7pPr>
            <a:lvl8pPr marL="3163888" defTabSz="895350" fontAlgn="base">
              <a:spcBef>
                <a:spcPct val="0"/>
              </a:spcBef>
              <a:spcAft>
                <a:spcPct val="0"/>
              </a:spcAft>
              <a:tabLst>
                <a:tab pos="176213" algn="l"/>
              </a:tabLst>
              <a:defRPr>
                <a:solidFill>
                  <a:schemeClr val="tx1"/>
                </a:solidFill>
                <a:latin typeface="Arial" charset="0"/>
              </a:defRPr>
            </a:lvl8pPr>
            <a:lvl9pPr marL="3621088" defTabSz="895350" fontAlgn="base">
              <a:spcBef>
                <a:spcPct val="0"/>
              </a:spcBef>
              <a:spcAft>
                <a:spcPct val="0"/>
              </a:spcAft>
              <a:tabLst>
                <a:tab pos="176213" algn="l"/>
              </a:tabLst>
              <a:defRPr>
                <a:solidFill>
                  <a:schemeClr val="tx1"/>
                </a:solidFill>
                <a:latin typeface="Arial" charset="0"/>
              </a:defRPr>
            </a:lvl9pPr>
          </a:lstStyle>
          <a:p>
            <a:pPr fontAlgn="base">
              <a:spcBef>
                <a:spcPct val="0"/>
              </a:spcBef>
              <a:spcAft>
                <a:spcPct val="0"/>
              </a:spcAft>
            </a:pPr>
            <a:r>
              <a:rPr lang="de-DE" sz="800" smtClean="0">
                <a:solidFill>
                  <a:srgbClr val="808080"/>
                </a:solidFill>
              </a:rPr>
              <a:t>*	Fußnote</a:t>
            </a:r>
            <a:br>
              <a:rPr lang="de-DE" sz="800" smtClean="0">
                <a:solidFill>
                  <a:srgbClr val="808080"/>
                </a:solidFill>
              </a:rPr>
            </a:br>
            <a:r>
              <a:rPr lang="de-DE" sz="800" smtClean="0">
                <a:solidFill>
                  <a:srgbClr val="808080"/>
                </a:solidFill>
              </a:rPr>
              <a:t>**	Fußnote</a:t>
            </a:r>
          </a:p>
          <a:p>
            <a:pPr fontAlgn="base">
              <a:spcBef>
                <a:spcPct val="0"/>
              </a:spcBef>
              <a:spcAft>
                <a:spcPct val="0"/>
              </a:spcAft>
            </a:pPr>
            <a:r>
              <a:rPr lang="de-DE" sz="800" smtClean="0">
                <a:solidFill>
                  <a:srgbClr val="808080"/>
                </a:solidFill>
              </a:rPr>
              <a:t>Quelle: Quelle</a:t>
            </a:r>
          </a:p>
        </p:txBody>
      </p:sp>
    </p:spTree>
    <p:extLst>
      <p:ext uri="{BB962C8B-B14F-4D97-AF65-F5344CB8AC3E}">
        <p14:creationId xmlns:p14="http://schemas.microsoft.com/office/powerpoint/2010/main" val="336027600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dt="0"/>
  <p:txStyles>
    <p:titleStyle>
      <a:lvl1pPr algn="l" defTabSz="820738" rtl="0" fontAlgn="base">
        <a:spcBef>
          <a:spcPct val="0"/>
        </a:spcBef>
        <a:spcAft>
          <a:spcPct val="0"/>
        </a:spcAft>
        <a:buClr>
          <a:srgbClr val="009933"/>
        </a:buClr>
        <a:buSzPct val="100000"/>
        <a:defRPr sz="2000" b="1">
          <a:solidFill>
            <a:srgbClr val="009933"/>
          </a:solidFill>
          <a:latin typeface="+mj-lt"/>
          <a:ea typeface="+mj-ea"/>
          <a:cs typeface="+mj-cs"/>
        </a:defRPr>
      </a:lvl1pPr>
      <a:lvl2pPr algn="l" defTabSz="820738" rtl="0" fontAlgn="base">
        <a:spcBef>
          <a:spcPct val="0"/>
        </a:spcBef>
        <a:spcAft>
          <a:spcPct val="0"/>
        </a:spcAft>
        <a:buClr>
          <a:srgbClr val="009933"/>
        </a:buClr>
        <a:buSzPct val="100000"/>
        <a:defRPr sz="2000" b="1">
          <a:solidFill>
            <a:srgbClr val="009933"/>
          </a:solidFill>
          <a:latin typeface="Arial" charset="0"/>
        </a:defRPr>
      </a:lvl2pPr>
      <a:lvl3pPr algn="l" defTabSz="820738" rtl="0" fontAlgn="base">
        <a:spcBef>
          <a:spcPct val="0"/>
        </a:spcBef>
        <a:spcAft>
          <a:spcPct val="0"/>
        </a:spcAft>
        <a:buClr>
          <a:srgbClr val="009933"/>
        </a:buClr>
        <a:buSzPct val="100000"/>
        <a:defRPr sz="2000" b="1">
          <a:solidFill>
            <a:srgbClr val="009933"/>
          </a:solidFill>
          <a:latin typeface="Arial" charset="0"/>
        </a:defRPr>
      </a:lvl3pPr>
      <a:lvl4pPr algn="l" defTabSz="820738" rtl="0" fontAlgn="base">
        <a:spcBef>
          <a:spcPct val="0"/>
        </a:spcBef>
        <a:spcAft>
          <a:spcPct val="0"/>
        </a:spcAft>
        <a:buClr>
          <a:srgbClr val="009933"/>
        </a:buClr>
        <a:buSzPct val="100000"/>
        <a:defRPr sz="2000" b="1">
          <a:solidFill>
            <a:srgbClr val="009933"/>
          </a:solidFill>
          <a:latin typeface="Arial" charset="0"/>
        </a:defRPr>
      </a:lvl4pPr>
      <a:lvl5pPr algn="l" defTabSz="820738" rtl="0" fontAlgn="base">
        <a:spcBef>
          <a:spcPct val="0"/>
        </a:spcBef>
        <a:spcAft>
          <a:spcPct val="0"/>
        </a:spcAft>
        <a:buClr>
          <a:srgbClr val="009933"/>
        </a:buClr>
        <a:buSzPct val="100000"/>
        <a:defRPr sz="2000" b="1">
          <a:solidFill>
            <a:srgbClr val="009933"/>
          </a:solidFill>
          <a:latin typeface="Arial" charset="0"/>
        </a:defRPr>
      </a:lvl5pPr>
      <a:lvl6pPr marL="457200" algn="l" defTabSz="820738" rtl="0" fontAlgn="base">
        <a:spcBef>
          <a:spcPct val="0"/>
        </a:spcBef>
        <a:spcAft>
          <a:spcPct val="0"/>
        </a:spcAft>
        <a:buClr>
          <a:srgbClr val="009933"/>
        </a:buClr>
        <a:buSzPct val="100000"/>
        <a:defRPr sz="2000" b="1">
          <a:solidFill>
            <a:srgbClr val="009933"/>
          </a:solidFill>
          <a:latin typeface="Arial" charset="0"/>
        </a:defRPr>
      </a:lvl6pPr>
      <a:lvl7pPr marL="914400" algn="l" defTabSz="820738" rtl="0" fontAlgn="base">
        <a:spcBef>
          <a:spcPct val="0"/>
        </a:spcBef>
        <a:spcAft>
          <a:spcPct val="0"/>
        </a:spcAft>
        <a:buClr>
          <a:srgbClr val="009933"/>
        </a:buClr>
        <a:buSzPct val="100000"/>
        <a:defRPr sz="2000" b="1">
          <a:solidFill>
            <a:srgbClr val="009933"/>
          </a:solidFill>
          <a:latin typeface="Arial" charset="0"/>
        </a:defRPr>
      </a:lvl7pPr>
      <a:lvl8pPr marL="1371600" algn="l" defTabSz="820738" rtl="0" fontAlgn="base">
        <a:spcBef>
          <a:spcPct val="0"/>
        </a:spcBef>
        <a:spcAft>
          <a:spcPct val="0"/>
        </a:spcAft>
        <a:buClr>
          <a:srgbClr val="009933"/>
        </a:buClr>
        <a:buSzPct val="100000"/>
        <a:defRPr sz="2000" b="1">
          <a:solidFill>
            <a:srgbClr val="009933"/>
          </a:solidFill>
          <a:latin typeface="Arial" charset="0"/>
        </a:defRPr>
      </a:lvl8pPr>
      <a:lvl9pPr marL="1828800" algn="l" defTabSz="820738" rtl="0" fontAlgn="base">
        <a:spcBef>
          <a:spcPct val="0"/>
        </a:spcBef>
        <a:spcAft>
          <a:spcPct val="0"/>
        </a:spcAft>
        <a:buClr>
          <a:srgbClr val="009933"/>
        </a:buClr>
        <a:buSzPct val="100000"/>
        <a:defRPr sz="2000" b="1">
          <a:solidFill>
            <a:srgbClr val="009933"/>
          </a:solidFill>
          <a:latin typeface="Arial" charset="0"/>
        </a:defRPr>
      </a:lvl9pPr>
    </p:titleStyle>
    <p:bodyStyle>
      <a:lvl1pPr algn="l" defTabSz="803275" rtl="0" fontAlgn="base">
        <a:spcBef>
          <a:spcPct val="0"/>
        </a:spcBef>
        <a:spcAft>
          <a:spcPct val="40000"/>
        </a:spcAft>
        <a:buClr>
          <a:srgbClr val="003399"/>
        </a:buClr>
        <a:buSzPct val="120000"/>
        <a:defRPr b="1">
          <a:solidFill>
            <a:srgbClr val="003399"/>
          </a:solidFill>
          <a:latin typeface="+mn-lt"/>
          <a:ea typeface="+mn-ea"/>
          <a:cs typeface="+mn-cs"/>
        </a:defRPr>
      </a:lvl1pPr>
      <a:lvl2pPr marL="271463" indent="-269875" algn="l" defTabSz="803275" rtl="0" fontAlgn="base">
        <a:lnSpc>
          <a:spcPct val="95000"/>
        </a:lnSpc>
        <a:spcBef>
          <a:spcPct val="0"/>
        </a:spcBef>
        <a:spcAft>
          <a:spcPct val="40000"/>
        </a:spcAft>
        <a:buClr>
          <a:srgbClr val="003399"/>
        </a:buClr>
        <a:buSzPct val="100000"/>
        <a:buFont typeface="Wingdings" pitchFamily="2" charset="2"/>
        <a:buChar char="n"/>
        <a:defRPr>
          <a:solidFill>
            <a:srgbClr val="000000"/>
          </a:solidFill>
          <a:latin typeface="+mn-lt"/>
        </a:defRPr>
      </a:lvl2pPr>
      <a:lvl3pPr marL="544513" indent="-271463" algn="l" defTabSz="803275" rtl="0" fontAlgn="base">
        <a:lnSpc>
          <a:spcPct val="95000"/>
        </a:lnSpc>
        <a:spcBef>
          <a:spcPct val="0"/>
        </a:spcBef>
        <a:spcAft>
          <a:spcPct val="40000"/>
        </a:spcAft>
        <a:buClr>
          <a:srgbClr val="003399"/>
        </a:buClr>
        <a:buSzPct val="95000"/>
        <a:buFont typeface="Wingdings" pitchFamily="2" charset="2"/>
        <a:buChar char="o"/>
        <a:defRPr>
          <a:solidFill>
            <a:srgbClr val="000000"/>
          </a:solidFill>
          <a:latin typeface="+mn-lt"/>
        </a:defRPr>
      </a:lvl3pPr>
      <a:lvl4pPr marL="804863" indent="-258763" algn="l" defTabSz="803275" rtl="0" fontAlgn="base">
        <a:lnSpc>
          <a:spcPct val="95000"/>
        </a:lnSpc>
        <a:spcBef>
          <a:spcPct val="0"/>
        </a:spcBef>
        <a:spcAft>
          <a:spcPct val="40000"/>
        </a:spcAft>
        <a:buClr>
          <a:srgbClr val="003399"/>
        </a:buClr>
        <a:buSzPct val="90000"/>
        <a:buFont typeface="Wingdings" pitchFamily="2" charset="2"/>
        <a:buChar char="o"/>
        <a:defRPr sz="1600">
          <a:solidFill>
            <a:srgbClr val="000000"/>
          </a:solidFill>
          <a:latin typeface="+mn-lt"/>
        </a:defRPr>
      </a:lvl4pPr>
      <a:lvl5pPr marL="1069975" indent="-263525" algn="l" defTabSz="803275" rtl="0" fontAlgn="base">
        <a:lnSpc>
          <a:spcPct val="95000"/>
        </a:lnSpc>
        <a:spcBef>
          <a:spcPct val="0"/>
        </a:spcBef>
        <a:spcAft>
          <a:spcPct val="40000"/>
        </a:spcAft>
        <a:buClr>
          <a:srgbClr val="003399"/>
        </a:buClr>
        <a:buSzPct val="90000"/>
        <a:buFont typeface="Wingdings" pitchFamily="2" charset="2"/>
        <a:buChar char="o"/>
        <a:defRPr sz="1600">
          <a:solidFill>
            <a:srgbClr val="000000"/>
          </a:solidFill>
          <a:latin typeface="+mn-lt"/>
        </a:defRPr>
      </a:lvl5pPr>
      <a:lvl6pPr marL="1527175" indent="-263525" algn="l" defTabSz="803275" rtl="0" fontAlgn="base">
        <a:lnSpc>
          <a:spcPct val="95000"/>
        </a:lnSpc>
        <a:spcBef>
          <a:spcPct val="0"/>
        </a:spcBef>
        <a:spcAft>
          <a:spcPct val="40000"/>
        </a:spcAft>
        <a:buClr>
          <a:srgbClr val="003399"/>
        </a:buClr>
        <a:buSzPct val="90000"/>
        <a:buFont typeface="Wingdings" pitchFamily="2" charset="2"/>
        <a:buChar char="o"/>
        <a:defRPr sz="1600">
          <a:solidFill>
            <a:srgbClr val="000000"/>
          </a:solidFill>
          <a:latin typeface="+mn-lt"/>
        </a:defRPr>
      </a:lvl6pPr>
      <a:lvl7pPr marL="1984375" indent="-263525" algn="l" defTabSz="803275" rtl="0" fontAlgn="base">
        <a:lnSpc>
          <a:spcPct val="95000"/>
        </a:lnSpc>
        <a:spcBef>
          <a:spcPct val="0"/>
        </a:spcBef>
        <a:spcAft>
          <a:spcPct val="40000"/>
        </a:spcAft>
        <a:buClr>
          <a:srgbClr val="003399"/>
        </a:buClr>
        <a:buSzPct val="90000"/>
        <a:buFont typeface="Wingdings" pitchFamily="2" charset="2"/>
        <a:buChar char="o"/>
        <a:defRPr sz="1600">
          <a:solidFill>
            <a:srgbClr val="000000"/>
          </a:solidFill>
          <a:latin typeface="+mn-lt"/>
        </a:defRPr>
      </a:lvl7pPr>
      <a:lvl8pPr marL="2441575" indent="-263525" algn="l" defTabSz="803275" rtl="0" fontAlgn="base">
        <a:lnSpc>
          <a:spcPct val="95000"/>
        </a:lnSpc>
        <a:spcBef>
          <a:spcPct val="0"/>
        </a:spcBef>
        <a:spcAft>
          <a:spcPct val="40000"/>
        </a:spcAft>
        <a:buClr>
          <a:srgbClr val="003399"/>
        </a:buClr>
        <a:buSzPct val="90000"/>
        <a:buFont typeface="Wingdings" pitchFamily="2" charset="2"/>
        <a:buChar char="o"/>
        <a:defRPr sz="1600">
          <a:solidFill>
            <a:srgbClr val="000000"/>
          </a:solidFill>
          <a:latin typeface="+mn-lt"/>
        </a:defRPr>
      </a:lvl8pPr>
      <a:lvl9pPr marL="2898775" indent="-263525" algn="l" defTabSz="803275" rtl="0" fontAlgn="base">
        <a:lnSpc>
          <a:spcPct val="95000"/>
        </a:lnSpc>
        <a:spcBef>
          <a:spcPct val="0"/>
        </a:spcBef>
        <a:spcAft>
          <a:spcPct val="40000"/>
        </a:spcAft>
        <a:buClr>
          <a:srgbClr val="003399"/>
        </a:buClr>
        <a:buSzPct val="90000"/>
        <a:buFont typeface="Wingdings" pitchFamily="2" charset="2"/>
        <a:buChar char="o"/>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5" name="Rectangle 3"/>
          <p:cNvSpPr>
            <a:spLocks noGrp="1" noChangeArrowheads="1"/>
          </p:cNvSpPr>
          <p:nvPr>
            <p:ph type="subTitle" idx="1"/>
            <p:custDataLst>
              <p:tags r:id="rId1"/>
            </p:custDataLst>
          </p:nvPr>
        </p:nvSpPr>
        <p:spPr>
          <a:xfrm>
            <a:off x="4867275" y="5173663"/>
            <a:ext cx="3884613" cy="425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3399"/>
                </a:solidFill>
                <a:miter lim="800000"/>
                <a:headEnd/>
                <a:tailEnd/>
              </a14:hiddenLine>
            </a:ext>
          </a:extLst>
        </p:spPr>
        <p:txBody>
          <a:bodyPr/>
          <a:lstStyle/>
          <a:p>
            <a:r>
              <a:rPr lang="en-GB">
                <a:solidFill>
                  <a:srgbClr val="FFFFFF"/>
                </a:solidFill>
              </a:rPr>
              <a:t>Referent etc.</a:t>
            </a:r>
            <a:br>
              <a:rPr lang="en-GB">
                <a:solidFill>
                  <a:srgbClr val="FFFFFF"/>
                </a:solidFill>
              </a:rPr>
            </a:br>
            <a:r>
              <a:rPr lang="en-GB">
                <a:solidFill>
                  <a:srgbClr val="FFFFFF"/>
                </a:solidFill>
              </a:rPr>
              <a:t>Pune, June 2009</a:t>
            </a:r>
          </a:p>
        </p:txBody>
      </p:sp>
      <p:sp>
        <p:nvSpPr>
          <p:cNvPr id="842758" name="Rectangle 6"/>
          <p:cNvSpPr>
            <a:spLocks noGrp="1" noChangeArrowheads="1"/>
          </p:cNvSpPr>
          <p:nvPr>
            <p:ph type="ctrTitle"/>
          </p:nvPr>
        </p:nvSpPr>
        <p:spPr>
          <a:xfrm>
            <a:off x="4724400" y="4267200"/>
            <a:ext cx="3881438" cy="369332"/>
          </a:xfrm>
        </p:spPr>
        <p:txBody>
          <a:bodyPr/>
          <a:lstStyle/>
          <a:p>
            <a:pPr eaLnBrk="1" hangingPunct="1"/>
            <a:r>
              <a:rPr lang="en-US" sz="2400" dirty="0" smtClean="0"/>
              <a:t>Static techniques (K2)</a:t>
            </a:r>
            <a:endParaRPr lang="en-US" sz="2400" dirty="0" smtClean="0"/>
          </a:p>
        </p:txBody>
      </p:sp>
    </p:spTree>
    <p:extLst>
      <p:ext uri="{BB962C8B-B14F-4D97-AF65-F5344CB8AC3E}">
        <p14:creationId xmlns:p14="http://schemas.microsoft.com/office/powerpoint/2010/main" val="1896037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lnSpc>
                <a:spcPct val="90000"/>
              </a:lnSpc>
            </a:pPr>
            <a:r>
              <a:rPr lang="en-US" smtClean="0"/>
              <a:t>Review characteristics</a:t>
            </a:r>
          </a:p>
        </p:txBody>
      </p:sp>
      <p:sp>
        <p:nvSpPr>
          <p:cNvPr id="12291" name="Rectangle 3"/>
          <p:cNvSpPr>
            <a:spLocks noGrp="1" noChangeArrowheads="1"/>
          </p:cNvSpPr>
          <p:nvPr>
            <p:ph idx="1"/>
          </p:nvPr>
        </p:nvSpPr>
        <p:spPr>
          <a:xfrm>
            <a:off x="393700" y="1533525"/>
            <a:ext cx="8355013" cy="5059847"/>
          </a:xfrm>
        </p:spPr>
        <p:txBody>
          <a:bodyPr/>
          <a:lstStyle/>
          <a:p>
            <a:pPr marL="342900" indent="-342900" eaLnBrk="1" hangingPunct="1">
              <a:lnSpc>
                <a:spcPct val="130000"/>
              </a:lnSpc>
              <a:buFont typeface="Arial" pitchFamily="34" charset="0"/>
              <a:buChar char="•"/>
            </a:pPr>
            <a:r>
              <a:rPr lang="en-US" sz="2400" b="0" dirty="0" smtClean="0"/>
              <a:t>Reviews include verification and validation of documents against specifications and standards</a:t>
            </a:r>
          </a:p>
          <a:p>
            <a:pPr marL="342900" indent="-342900" eaLnBrk="1" hangingPunct="1">
              <a:lnSpc>
                <a:spcPct val="130000"/>
              </a:lnSpc>
              <a:buFont typeface="Arial" pitchFamily="34" charset="0"/>
              <a:buChar char="•"/>
            </a:pPr>
            <a:endParaRPr lang="en-US" sz="2400" b="0" dirty="0" smtClean="0"/>
          </a:p>
          <a:p>
            <a:pPr marL="342900" indent="-342900" eaLnBrk="1" hangingPunct="1">
              <a:lnSpc>
                <a:spcPct val="130000"/>
              </a:lnSpc>
              <a:buFont typeface="Arial" pitchFamily="34" charset="0"/>
              <a:buChar char="•"/>
            </a:pPr>
            <a:r>
              <a:rPr lang="en-US" sz="2400" b="0" dirty="0" smtClean="0"/>
              <a:t>Generally reviews aim at coming to a common agreement amongst all participants</a:t>
            </a:r>
          </a:p>
          <a:p>
            <a:pPr marL="342900" indent="-342900" eaLnBrk="1" hangingPunct="1">
              <a:lnSpc>
                <a:spcPct val="130000"/>
              </a:lnSpc>
              <a:buFont typeface="Arial" pitchFamily="34" charset="0"/>
              <a:buChar char="•"/>
            </a:pPr>
            <a:endParaRPr lang="en-US" sz="2400" b="0" dirty="0" smtClean="0"/>
          </a:p>
          <a:p>
            <a:pPr marL="342900" indent="-342900" eaLnBrk="1" hangingPunct="1">
              <a:lnSpc>
                <a:spcPct val="130000"/>
              </a:lnSpc>
              <a:buFont typeface="Arial" pitchFamily="34" charset="0"/>
              <a:buChar char="•"/>
            </a:pPr>
            <a:r>
              <a:rPr lang="en-US" sz="2400" b="0" dirty="0" smtClean="0"/>
              <a:t>Reviews should ideally have process improvement as a goal </a:t>
            </a:r>
          </a:p>
          <a:p>
            <a:pPr marL="342900" indent="-342900" eaLnBrk="1" hangingPunct="1">
              <a:lnSpc>
                <a:spcPct val="130000"/>
              </a:lnSpc>
              <a:buFont typeface="Arial" pitchFamily="34" charset="0"/>
              <a:buChar char="•"/>
            </a:pPr>
            <a:endParaRPr lang="en-US" sz="2400" b="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Cost of reviews</a:t>
            </a:r>
          </a:p>
        </p:txBody>
      </p:sp>
      <p:sp>
        <p:nvSpPr>
          <p:cNvPr id="13315" name="Rectangle 3"/>
          <p:cNvSpPr>
            <a:spLocks noGrp="1" noChangeArrowheads="1"/>
          </p:cNvSpPr>
          <p:nvPr>
            <p:ph idx="1"/>
          </p:nvPr>
        </p:nvSpPr>
        <p:spPr>
          <a:xfrm>
            <a:off x="393700" y="1533525"/>
            <a:ext cx="8355013" cy="3228513"/>
          </a:xfrm>
        </p:spPr>
        <p:txBody>
          <a:bodyPr/>
          <a:lstStyle/>
          <a:p>
            <a:pPr eaLnBrk="1" hangingPunct="1"/>
            <a:r>
              <a:rPr lang="en-US" sz="2000" dirty="0" smtClean="0"/>
              <a:t>Review costs (effort cost) include:</a:t>
            </a:r>
          </a:p>
          <a:p>
            <a:pPr lvl="1" eaLnBrk="1" hangingPunct="1">
              <a:lnSpc>
                <a:spcPct val="120000"/>
              </a:lnSpc>
            </a:pPr>
            <a:r>
              <a:rPr lang="en-US" sz="2000" dirty="0" smtClean="0"/>
              <a:t>Time spent in planning the review </a:t>
            </a:r>
          </a:p>
          <a:p>
            <a:pPr lvl="1" eaLnBrk="1" hangingPunct="1">
              <a:lnSpc>
                <a:spcPct val="120000"/>
              </a:lnSpc>
            </a:pPr>
            <a:r>
              <a:rPr lang="en-US" sz="2000" dirty="0" smtClean="0"/>
              <a:t>Study of documents to be reviewed by each participant</a:t>
            </a:r>
          </a:p>
          <a:p>
            <a:pPr lvl="1" eaLnBrk="1" hangingPunct="1">
              <a:lnSpc>
                <a:spcPct val="120000"/>
              </a:lnSpc>
            </a:pPr>
            <a:r>
              <a:rPr lang="en-US" sz="2000" dirty="0" smtClean="0"/>
              <a:t>Conducting meetings</a:t>
            </a:r>
          </a:p>
          <a:p>
            <a:pPr lvl="1" eaLnBrk="1" hangingPunct="1">
              <a:lnSpc>
                <a:spcPct val="120000"/>
              </a:lnSpc>
            </a:pPr>
            <a:r>
              <a:rPr lang="en-US" sz="2000" dirty="0" smtClean="0"/>
              <a:t>Follow-ups and fixing defects, resolving issues</a:t>
            </a:r>
          </a:p>
          <a:p>
            <a:pPr lvl="1" eaLnBrk="1" hangingPunct="1">
              <a:lnSpc>
                <a:spcPct val="120000"/>
              </a:lnSpc>
            </a:pPr>
            <a:r>
              <a:rPr lang="en-US" sz="2000" dirty="0" smtClean="0"/>
              <a:t>Recording and analysis of statistics/metrics</a:t>
            </a:r>
          </a:p>
          <a:p>
            <a:pPr lvl="1" eaLnBrk="1" hangingPunct="1">
              <a:lnSpc>
                <a:spcPct val="120000"/>
              </a:lnSpc>
            </a:pPr>
            <a:r>
              <a:rPr lang="en-US" sz="2000" dirty="0" smtClean="0"/>
              <a:t>Process improvement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just" eaLnBrk="1" hangingPunct="1"/>
            <a:r>
              <a:rPr lang="en-US" smtClean="0"/>
              <a:t>Types of reviews</a:t>
            </a:r>
          </a:p>
        </p:txBody>
      </p:sp>
      <p:sp>
        <p:nvSpPr>
          <p:cNvPr id="14339" name="Rectangle 3"/>
          <p:cNvSpPr>
            <a:spLocks noGrp="1" noChangeArrowheads="1"/>
          </p:cNvSpPr>
          <p:nvPr>
            <p:ph idx="1"/>
          </p:nvPr>
        </p:nvSpPr>
        <p:spPr>
          <a:xfrm>
            <a:off x="393700" y="1533525"/>
            <a:ext cx="8355013" cy="3705566"/>
          </a:xfrm>
        </p:spPr>
        <p:txBody>
          <a:bodyPr/>
          <a:lstStyle/>
          <a:p>
            <a:pPr algn="just" eaLnBrk="1" hangingPunct="1">
              <a:lnSpc>
                <a:spcPct val="140000"/>
              </a:lnSpc>
            </a:pPr>
            <a:r>
              <a:rPr lang="en-US" sz="2000" b="0" dirty="0" smtClean="0">
                <a:solidFill>
                  <a:srgbClr val="000000"/>
                </a:solidFill>
              </a:rPr>
              <a:t>A single work product may be the subject of more than one review</a:t>
            </a:r>
          </a:p>
          <a:p>
            <a:pPr algn="just" eaLnBrk="1" hangingPunct="1">
              <a:lnSpc>
                <a:spcPct val="140000"/>
              </a:lnSpc>
            </a:pPr>
            <a:r>
              <a:rPr lang="en-US" sz="2000" b="0" dirty="0" smtClean="0">
                <a:solidFill>
                  <a:srgbClr val="000000"/>
                </a:solidFill>
              </a:rPr>
              <a:t>Order of reviews may vary</a:t>
            </a:r>
          </a:p>
          <a:p>
            <a:pPr algn="just" eaLnBrk="1" hangingPunct="1">
              <a:lnSpc>
                <a:spcPct val="140000"/>
              </a:lnSpc>
            </a:pPr>
            <a:r>
              <a:rPr lang="en-US" sz="2000" b="0" dirty="0" smtClean="0">
                <a:solidFill>
                  <a:srgbClr val="000000"/>
                </a:solidFill>
              </a:rPr>
              <a:t>Common review types:</a:t>
            </a:r>
          </a:p>
          <a:p>
            <a:pPr lvl="1" eaLnBrk="1" hangingPunct="1">
              <a:lnSpc>
                <a:spcPct val="140000"/>
              </a:lnSpc>
            </a:pPr>
            <a:r>
              <a:rPr lang="en-US" sz="2000" dirty="0" smtClean="0">
                <a:solidFill>
                  <a:srgbClr val="000000"/>
                </a:solidFill>
              </a:rPr>
              <a:t>Informal review</a:t>
            </a:r>
          </a:p>
          <a:p>
            <a:pPr lvl="1" eaLnBrk="1" hangingPunct="1">
              <a:lnSpc>
                <a:spcPct val="140000"/>
              </a:lnSpc>
            </a:pPr>
            <a:r>
              <a:rPr lang="en-US" sz="2000" dirty="0" smtClean="0">
                <a:solidFill>
                  <a:srgbClr val="000000"/>
                </a:solidFill>
              </a:rPr>
              <a:t>Walkthrough</a:t>
            </a:r>
          </a:p>
          <a:p>
            <a:pPr lvl="1" eaLnBrk="1" hangingPunct="1">
              <a:lnSpc>
                <a:spcPct val="140000"/>
              </a:lnSpc>
            </a:pPr>
            <a:r>
              <a:rPr lang="en-US" sz="2000" dirty="0" smtClean="0">
                <a:solidFill>
                  <a:srgbClr val="000000"/>
                </a:solidFill>
              </a:rPr>
              <a:t>Technical review</a:t>
            </a:r>
          </a:p>
          <a:p>
            <a:pPr lvl="1" eaLnBrk="1" hangingPunct="1">
              <a:lnSpc>
                <a:spcPct val="140000"/>
              </a:lnSpc>
            </a:pPr>
            <a:r>
              <a:rPr lang="en-US" sz="2000" dirty="0" smtClean="0">
                <a:solidFill>
                  <a:srgbClr val="000000"/>
                </a:solidFill>
              </a:rPr>
              <a:t>Inspection/Formal Review</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Informal review</a:t>
            </a:r>
          </a:p>
        </p:txBody>
      </p:sp>
      <p:pic>
        <p:nvPicPr>
          <p:cNvPr id="15364" name="Picture 4" descr="informal review"/>
          <p:cNvPicPr>
            <a:picLocks noGrp="1" noChangeAspect="1" noChangeArrowheads="1"/>
          </p:cNvPicPr>
          <p:nvPr>
            <p:ph idx="1"/>
          </p:nvPr>
        </p:nvPicPr>
        <p:blipFill>
          <a:blip r:embed="rId3" cstate="print"/>
          <a:stretch>
            <a:fillRect/>
          </a:stretch>
        </p:blipFill>
        <p:spPr>
          <a:xfrm>
            <a:off x="5867400" y="1371600"/>
            <a:ext cx="3276600" cy="2883408"/>
          </a:xfrm>
          <a:noFill/>
        </p:spPr>
      </p:pic>
      <p:sp>
        <p:nvSpPr>
          <p:cNvPr id="15363" name="Rectangle 3"/>
          <p:cNvSpPr>
            <a:spLocks noGrp="1" noChangeArrowheads="1"/>
          </p:cNvSpPr>
          <p:nvPr>
            <p:ph type="body" sz="half" idx="4294967295"/>
          </p:nvPr>
        </p:nvSpPr>
        <p:spPr>
          <a:xfrm>
            <a:off x="304800" y="1524000"/>
            <a:ext cx="6170613" cy="3970318"/>
          </a:xfrm>
        </p:spPr>
        <p:txBody>
          <a:bodyPr/>
          <a:lstStyle/>
          <a:p>
            <a:pPr marL="342900" indent="-342900" eaLnBrk="1" hangingPunct="1">
              <a:lnSpc>
                <a:spcPct val="110000"/>
              </a:lnSpc>
              <a:buFont typeface="Arial" pitchFamily="34" charset="0"/>
              <a:buChar char="•"/>
            </a:pPr>
            <a:r>
              <a:rPr lang="en-US" sz="2000" b="0" dirty="0" smtClean="0"/>
              <a:t>One-on-one meeting between author  and peer</a:t>
            </a:r>
          </a:p>
          <a:p>
            <a:pPr marL="342900" indent="-342900" eaLnBrk="1" hangingPunct="1">
              <a:lnSpc>
                <a:spcPct val="110000"/>
              </a:lnSpc>
              <a:buFont typeface="Arial" pitchFamily="34" charset="0"/>
              <a:buChar char="•"/>
            </a:pPr>
            <a:r>
              <a:rPr lang="en-US" sz="2000" b="0" dirty="0" smtClean="0"/>
              <a:t>No formal process – results not formally reported </a:t>
            </a:r>
          </a:p>
          <a:p>
            <a:pPr marL="342900" indent="-342900" eaLnBrk="1" hangingPunct="1">
              <a:lnSpc>
                <a:spcPct val="110000"/>
              </a:lnSpc>
              <a:buFont typeface="Arial" pitchFamily="34" charset="0"/>
              <a:buChar char="•"/>
            </a:pPr>
            <a:r>
              <a:rPr lang="en-US" sz="2000" b="0" dirty="0" smtClean="0"/>
              <a:t>Initiated as a request </a:t>
            </a:r>
          </a:p>
          <a:p>
            <a:pPr marL="342900" indent="-342900" eaLnBrk="1" hangingPunct="1">
              <a:lnSpc>
                <a:spcPct val="110000"/>
              </a:lnSpc>
              <a:buFont typeface="Arial" pitchFamily="34" charset="0"/>
              <a:buChar char="•"/>
            </a:pPr>
            <a:r>
              <a:rPr lang="en-US" sz="2000" b="0" dirty="0" smtClean="0"/>
              <a:t>Usefulness depends on reviewer</a:t>
            </a:r>
          </a:p>
          <a:p>
            <a:pPr marL="342900" indent="-342900" algn="just" eaLnBrk="1" hangingPunct="1">
              <a:lnSpc>
                <a:spcPct val="110000"/>
              </a:lnSpc>
              <a:buFont typeface="Arial" pitchFamily="34" charset="0"/>
              <a:buChar char="•"/>
            </a:pPr>
            <a:r>
              <a:rPr lang="en-US" sz="2000" b="0" dirty="0" smtClean="0">
                <a:latin typeface="Microsoft Sans Serif" pitchFamily="34" charset="0"/>
              </a:rPr>
              <a:t>Need based </a:t>
            </a:r>
          </a:p>
          <a:p>
            <a:pPr marL="342900" indent="-342900" eaLnBrk="1" hangingPunct="1">
              <a:lnSpc>
                <a:spcPct val="110000"/>
              </a:lnSpc>
              <a:buFont typeface="Arial" pitchFamily="34" charset="0"/>
              <a:buChar char="•"/>
            </a:pPr>
            <a:r>
              <a:rPr lang="en-US" sz="2000" b="0" dirty="0" smtClean="0"/>
              <a:t>Applied to written documents and unwritten topics </a:t>
            </a:r>
          </a:p>
          <a:p>
            <a:pPr marL="342900" indent="-342900" eaLnBrk="1" hangingPunct="1">
              <a:lnSpc>
                <a:spcPct val="110000"/>
              </a:lnSpc>
              <a:buFont typeface="Arial" pitchFamily="34" charset="0"/>
              <a:buChar char="•"/>
            </a:pPr>
            <a:r>
              <a:rPr lang="en-US" sz="2000" b="0" dirty="0" smtClean="0"/>
              <a:t>Better used for discussions/decision making</a:t>
            </a:r>
          </a:p>
          <a:p>
            <a:pPr marL="342900" indent="-342900" eaLnBrk="1" hangingPunct="1">
              <a:lnSpc>
                <a:spcPct val="110000"/>
              </a:lnSpc>
              <a:buFont typeface="Arial" pitchFamily="34" charset="0"/>
              <a:buChar char="•"/>
            </a:pPr>
            <a:r>
              <a:rPr lang="en-US" sz="2000" b="0" dirty="0" smtClean="0"/>
              <a:t>Main purpose: inexpensive way to get some benefit</a:t>
            </a:r>
          </a:p>
          <a:p>
            <a:pPr eaLnBrk="1" hangingPunct="1">
              <a:lnSpc>
                <a:spcPct val="90000"/>
              </a:lnSpc>
              <a:buFont typeface="Wingdings" pitchFamily="2" charset="2"/>
              <a:buNone/>
            </a:pPr>
            <a:endParaRPr lang="en-US" sz="2000" b="0" dirty="0" smtClean="0">
              <a:latin typeface="Microsoft Sans Serif"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just" eaLnBrk="1" hangingPunct="1"/>
            <a:r>
              <a:rPr lang="en-US" smtClean="0"/>
              <a:t>Walkthrough</a:t>
            </a:r>
          </a:p>
        </p:txBody>
      </p:sp>
      <p:pic>
        <p:nvPicPr>
          <p:cNvPr id="16388" name="Picture 4" descr="project manager"/>
          <p:cNvPicPr>
            <a:picLocks noGrp="1" noChangeAspect="1" noChangeArrowheads="1"/>
          </p:cNvPicPr>
          <p:nvPr>
            <p:ph idx="1"/>
          </p:nvPr>
        </p:nvPicPr>
        <p:blipFill>
          <a:blip r:embed="rId3" cstate="print"/>
          <a:stretch>
            <a:fillRect/>
          </a:stretch>
        </p:blipFill>
        <p:spPr>
          <a:xfrm>
            <a:off x="3855928" y="1371600"/>
            <a:ext cx="5135671" cy="3124200"/>
          </a:xfrm>
          <a:noFill/>
        </p:spPr>
      </p:pic>
      <p:sp>
        <p:nvSpPr>
          <p:cNvPr id="16387" name="Rectangle 3"/>
          <p:cNvSpPr>
            <a:spLocks noGrp="1" noChangeArrowheads="1"/>
          </p:cNvSpPr>
          <p:nvPr>
            <p:ph type="body" sz="half" idx="4294967295"/>
          </p:nvPr>
        </p:nvSpPr>
        <p:spPr>
          <a:xfrm>
            <a:off x="304800" y="1600200"/>
            <a:ext cx="5430838" cy="4821256"/>
          </a:xfrm>
        </p:spPr>
        <p:txBody>
          <a:bodyPr/>
          <a:lstStyle/>
          <a:p>
            <a:pPr marL="342900" indent="-342900" eaLnBrk="1" hangingPunct="1">
              <a:lnSpc>
                <a:spcPct val="130000"/>
              </a:lnSpc>
              <a:buFont typeface="Arial" pitchFamily="34" charset="0"/>
              <a:buChar char="•"/>
            </a:pPr>
            <a:r>
              <a:rPr lang="en-US" sz="2000" b="0" dirty="0" smtClean="0"/>
              <a:t>Led by author </a:t>
            </a:r>
          </a:p>
          <a:p>
            <a:pPr marL="342900" indent="-342900" eaLnBrk="1" hangingPunct="1">
              <a:lnSpc>
                <a:spcPct val="130000"/>
              </a:lnSpc>
              <a:buFont typeface="Arial" pitchFamily="34" charset="0"/>
              <a:buChar char="•"/>
            </a:pPr>
            <a:r>
              <a:rPr lang="en-US" sz="2000" b="0" dirty="0" smtClean="0"/>
              <a:t>Participants are educated</a:t>
            </a:r>
          </a:p>
          <a:p>
            <a:pPr marL="342900" indent="-342900" eaLnBrk="1" hangingPunct="1">
              <a:lnSpc>
                <a:spcPct val="130000"/>
              </a:lnSpc>
              <a:buFont typeface="Arial" pitchFamily="34" charset="0"/>
              <a:buChar char="•"/>
            </a:pPr>
            <a:r>
              <a:rPr lang="en-US" sz="2000" b="0" dirty="0" smtClean="0"/>
              <a:t>Can include dry runs, </a:t>
            </a:r>
            <a:endParaRPr lang="en-US" sz="2000" b="0" dirty="0" smtClean="0"/>
          </a:p>
          <a:p>
            <a:pPr eaLnBrk="1" hangingPunct="1">
              <a:lnSpc>
                <a:spcPct val="130000"/>
              </a:lnSpc>
            </a:pPr>
            <a:r>
              <a:rPr lang="en-US" sz="2000" b="0" dirty="0"/>
              <a:t> </a:t>
            </a:r>
            <a:r>
              <a:rPr lang="en-US" sz="2000" b="0" dirty="0" smtClean="0"/>
              <a:t>      </a:t>
            </a:r>
            <a:r>
              <a:rPr lang="en-US" sz="2000" b="0" dirty="0" smtClean="0"/>
              <a:t>scenarios</a:t>
            </a:r>
            <a:r>
              <a:rPr lang="en-US" sz="2000" b="0" dirty="0" smtClean="0"/>
              <a:t>, peer group</a:t>
            </a:r>
          </a:p>
          <a:p>
            <a:pPr marL="342900" indent="-342900" eaLnBrk="1" hangingPunct="1">
              <a:lnSpc>
                <a:spcPct val="130000"/>
              </a:lnSpc>
              <a:buFont typeface="Arial" pitchFamily="34" charset="0"/>
              <a:buChar char="•"/>
            </a:pPr>
            <a:r>
              <a:rPr lang="en-US" sz="2000" b="0" dirty="0" smtClean="0"/>
              <a:t>Open-ended sessions</a:t>
            </a:r>
          </a:p>
          <a:p>
            <a:pPr marL="342900" indent="-342900" eaLnBrk="1" hangingPunct="1">
              <a:lnSpc>
                <a:spcPct val="130000"/>
              </a:lnSpc>
              <a:buFont typeface="Arial" pitchFamily="34" charset="0"/>
              <a:buChar char="•"/>
            </a:pPr>
            <a:r>
              <a:rPr lang="en-US" sz="2000" b="0" dirty="0" smtClean="0"/>
              <a:t>Optionally a pre-meeting preparation </a:t>
            </a:r>
          </a:p>
          <a:p>
            <a:pPr marL="342900" indent="-342900" eaLnBrk="1" hangingPunct="1">
              <a:lnSpc>
                <a:spcPct val="130000"/>
              </a:lnSpc>
              <a:buFont typeface="Arial" pitchFamily="34" charset="0"/>
              <a:buChar char="•"/>
            </a:pPr>
            <a:r>
              <a:rPr lang="en-US" sz="2000" b="0" dirty="0" smtClean="0"/>
              <a:t>May vary in practice from quite informal to very formal</a:t>
            </a:r>
          </a:p>
          <a:p>
            <a:pPr marL="342900" indent="-342900" eaLnBrk="1" hangingPunct="1">
              <a:lnSpc>
                <a:spcPct val="130000"/>
              </a:lnSpc>
              <a:buFont typeface="Arial" pitchFamily="34" charset="0"/>
              <a:buChar char="•"/>
            </a:pPr>
            <a:r>
              <a:rPr lang="en-US" sz="2000" b="0" dirty="0" smtClean="0"/>
              <a:t>Main purposes: learning, gaining understanding, defect finding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just" eaLnBrk="1" hangingPunct="1"/>
            <a:r>
              <a:rPr lang="en-US" smtClean="0"/>
              <a:t>Technical review / peer review</a:t>
            </a:r>
          </a:p>
        </p:txBody>
      </p:sp>
      <p:pic>
        <p:nvPicPr>
          <p:cNvPr id="17412" name="Picture 5" descr="meeting"/>
          <p:cNvPicPr>
            <a:picLocks noGrp="1" noChangeAspect="1" noChangeArrowheads="1"/>
          </p:cNvPicPr>
          <p:nvPr>
            <p:ph idx="1"/>
          </p:nvPr>
        </p:nvPicPr>
        <p:blipFill>
          <a:blip r:embed="rId2" cstate="print"/>
          <a:stretch>
            <a:fillRect/>
          </a:stretch>
        </p:blipFill>
        <p:spPr>
          <a:xfrm>
            <a:off x="4546600" y="1371600"/>
            <a:ext cx="4368800" cy="3276600"/>
          </a:xfrm>
          <a:noFill/>
        </p:spPr>
      </p:pic>
      <p:sp>
        <p:nvSpPr>
          <p:cNvPr id="17411" name="Rectangle 3"/>
          <p:cNvSpPr>
            <a:spLocks noGrp="1" noChangeArrowheads="1"/>
          </p:cNvSpPr>
          <p:nvPr>
            <p:ph type="body" sz="half" idx="4294967295"/>
          </p:nvPr>
        </p:nvSpPr>
        <p:spPr>
          <a:xfrm>
            <a:off x="152400" y="1371600"/>
            <a:ext cx="4343400" cy="5029200"/>
          </a:xfrm>
        </p:spPr>
        <p:txBody>
          <a:bodyPr>
            <a:normAutofit fontScale="92500" lnSpcReduction="10000"/>
          </a:bodyPr>
          <a:lstStyle/>
          <a:p>
            <a:pPr marL="342900" indent="-342900" eaLnBrk="1" hangingPunct="1">
              <a:lnSpc>
                <a:spcPct val="90000"/>
              </a:lnSpc>
              <a:buFont typeface="Arial" pitchFamily="34" charset="0"/>
              <a:buChar char="•"/>
            </a:pPr>
            <a:r>
              <a:rPr lang="en-US" sz="2000" b="0" dirty="0" smtClean="0"/>
              <a:t>Documented, defined defect-detection process that includes peers and technical experts</a:t>
            </a:r>
          </a:p>
          <a:p>
            <a:pPr marL="342900" indent="-342900" eaLnBrk="1" hangingPunct="1">
              <a:lnSpc>
                <a:spcPct val="90000"/>
              </a:lnSpc>
              <a:buFont typeface="Arial" pitchFamily="34" charset="0"/>
              <a:buChar char="•"/>
            </a:pPr>
            <a:r>
              <a:rPr lang="en-US" sz="2000" b="0" dirty="0" smtClean="0"/>
              <a:t>Peer review without management participation</a:t>
            </a:r>
          </a:p>
          <a:p>
            <a:pPr marL="342900" indent="-342900" eaLnBrk="1" hangingPunct="1">
              <a:lnSpc>
                <a:spcPct val="90000"/>
              </a:lnSpc>
              <a:buFont typeface="Arial" pitchFamily="34" charset="0"/>
              <a:buChar char="•"/>
            </a:pPr>
            <a:r>
              <a:rPr lang="en-US" sz="2000" b="0" dirty="0" smtClean="0"/>
              <a:t>Led by trained moderator (not the author) </a:t>
            </a:r>
          </a:p>
          <a:p>
            <a:pPr marL="342900" indent="-342900" eaLnBrk="1" hangingPunct="1">
              <a:lnSpc>
                <a:spcPct val="90000"/>
              </a:lnSpc>
              <a:buFont typeface="Arial" pitchFamily="34" charset="0"/>
              <a:buChar char="•"/>
            </a:pPr>
            <a:r>
              <a:rPr lang="en-US" sz="2000" b="0" dirty="0" smtClean="0"/>
              <a:t>Pre-meeting preparation</a:t>
            </a:r>
          </a:p>
          <a:p>
            <a:pPr marL="342900" indent="-342900" eaLnBrk="1" hangingPunct="1">
              <a:lnSpc>
                <a:spcPct val="90000"/>
              </a:lnSpc>
              <a:buFont typeface="Arial" pitchFamily="34" charset="0"/>
              <a:buChar char="•"/>
            </a:pPr>
            <a:r>
              <a:rPr lang="en-US" sz="2000" b="0" dirty="0" smtClean="0"/>
              <a:t>Use of checklists</a:t>
            </a:r>
          </a:p>
          <a:p>
            <a:pPr marL="342900" indent="-342900" eaLnBrk="1" hangingPunct="1">
              <a:lnSpc>
                <a:spcPct val="90000"/>
              </a:lnSpc>
              <a:buFont typeface="Arial" pitchFamily="34" charset="0"/>
              <a:buChar char="•"/>
            </a:pPr>
            <a:r>
              <a:rPr lang="en-US" sz="2000" b="0" dirty="0" smtClean="0"/>
              <a:t>Varies in practice from quite informal to very formal</a:t>
            </a:r>
          </a:p>
          <a:p>
            <a:pPr marL="342900" indent="-342900" eaLnBrk="1" hangingPunct="1">
              <a:buFont typeface="Arial" pitchFamily="34" charset="0"/>
              <a:buChar char="•"/>
            </a:pPr>
            <a:r>
              <a:rPr lang="en-US" sz="2000" b="0" dirty="0" smtClean="0"/>
              <a:t>Main purposes: discuss, make decisions, evaluate alternatives, find defects, solve technical problems and check conformance to specifications and standards</a:t>
            </a:r>
          </a:p>
          <a:p>
            <a:pPr marL="342900" indent="-342900" eaLnBrk="1" hangingPunct="1">
              <a:buFont typeface="Arial" pitchFamily="34" charset="0"/>
              <a:buChar char="•"/>
            </a:pPr>
            <a:endParaRPr lang="en-US" sz="2000" b="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95288" y="581025"/>
            <a:ext cx="7439025" cy="430887"/>
          </a:xfrm>
        </p:spPr>
        <p:txBody>
          <a:bodyPr/>
          <a:lstStyle/>
          <a:p>
            <a:pPr eaLnBrk="1" hangingPunct="1"/>
            <a:r>
              <a:rPr lang="en-US" sz="2800" dirty="0" smtClean="0"/>
              <a:t>Inspection/Formal review - phases</a:t>
            </a:r>
          </a:p>
        </p:txBody>
      </p:sp>
      <p:grpSp>
        <p:nvGrpSpPr>
          <p:cNvPr id="2" name="Group 59"/>
          <p:cNvGrpSpPr>
            <a:grpSpLocks/>
          </p:cNvGrpSpPr>
          <p:nvPr/>
        </p:nvGrpSpPr>
        <p:grpSpPr bwMode="auto">
          <a:xfrm>
            <a:off x="2247900" y="1238250"/>
            <a:ext cx="3600450" cy="5276850"/>
            <a:chOff x="1416" y="780"/>
            <a:chExt cx="2268" cy="3324"/>
          </a:xfrm>
        </p:grpSpPr>
        <p:sp>
          <p:nvSpPr>
            <p:cNvPr id="18436" name="AutoShape 45"/>
            <p:cNvSpPr>
              <a:spLocks noChangeArrowheads="1"/>
            </p:cNvSpPr>
            <p:nvPr/>
          </p:nvSpPr>
          <p:spPr bwMode="auto">
            <a:xfrm>
              <a:off x="1416" y="780"/>
              <a:ext cx="2160" cy="336"/>
            </a:xfrm>
            <a:prstGeom prst="roundRect">
              <a:avLst>
                <a:gd name="adj" fmla="val 16667"/>
              </a:avLst>
            </a:prstGeom>
            <a:gradFill rotWithShape="1">
              <a:gsLst>
                <a:gs pos="0">
                  <a:srgbClr val="00B2B2"/>
                </a:gs>
                <a:gs pos="50000">
                  <a:srgbClr val="00FFFF"/>
                </a:gs>
                <a:gs pos="100000">
                  <a:srgbClr val="00B2B2"/>
                </a:gs>
              </a:gsLst>
              <a:lin ang="5400000" scaled="1"/>
            </a:gradFill>
            <a:ln w="9525">
              <a:solidFill>
                <a:schemeClr val="tx1"/>
              </a:solidFill>
              <a:miter lim="800000"/>
              <a:headEnd/>
              <a:tailEnd/>
            </a:ln>
          </p:spPr>
          <p:txBody>
            <a:bodyPr wrap="none" anchor="ctr"/>
            <a:lstStyle/>
            <a:p>
              <a:pPr algn="ctr"/>
              <a:r>
                <a:rPr lang="en-US" sz="2000" b="1"/>
                <a:t>Planning</a:t>
              </a:r>
            </a:p>
          </p:txBody>
        </p:sp>
        <p:sp>
          <p:nvSpPr>
            <p:cNvPr id="18437" name="AutoShape 47"/>
            <p:cNvSpPr>
              <a:spLocks noChangeArrowheads="1"/>
            </p:cNvSpPr>
            <p:nvPr/>
          </p:nvSpPr>
          <p:spPr bwMode="auto">
            <a:xfrm>
              <a:off x="1428" y="1344"/>
              <a:ext cx="2160" cy="336"/>
            </a:xfrm>
            <a:prstGeom prst="roundRect">
              <a:avLst>
                <a:gd name="adj" fmla="val 16667"/>
              </a:avLst>
            </a:prstGeom>
            <a:gradFill rotWithShape="1">
              <a:gsLst>
                <a:gs pos="0">
                  <a:srgbClr val="00B2B2"/>
                </a:gs>
                <a:gs pos="50000">
                  <a:srgbClr val="00FFFF"/>
                </a:gs>
                <a:gs pos="100000">
                  <a:srgbClr val="00B2B2"/>
                </a:gs>
              </a:gsLst>
              <a:lin ang="5400000" scaled="1"/>
            </a:gradFill>
            <a:ln w="9525">
              <a:solidFill>
                <a:schemeClr val="tx1"/>
              </a:solidFill>
              <a:miter lim="800000"/>
              <a:headEnd/>
              <a:tailEnd/>
            </a:ln>
          </p:spPr>
          <p:txBody>
            <a:bodyPr wrap="none" anchor="ctr"/>
            <a:lstStyle/>
            <a:p>
              <a:pPr algn="ctr"/>
              <a:r>
                <a:rPr lang="en-US" sz="2000" b="1"/>
                <a:t>Kick off</a:t>
              </a:r>
            </a:p>
          </p:txBody>
        </p:sp>
        <p:sp>
          <p:nvSpPr>
            <p:cNvPr id="18438" name="AutoShape 48"/>
            <p:cNvSpPr>
              <a:spLocks noChangeArrowheads="1"/>
            </p:cNvSpPr>
            <p:nvPr/>
          </p:nvSpPr>
          <p:spPr bwMode="auto">
            <a:xfrm>
              <a:off x="1464" y="1944"/>
              <a:ext cx="2160" cy="336"/>
            </a:xfrm>
            <a:prstGeom prst="roundRect">
              <a:avLst>
                <a:gd name="adj" fmla="val 16667"/>
              </a:avLst>
            </a:prstGeom>
            <a:gradFill rotWithShape="1">
              <a:gsLst>
                <a:gs pos="0">
                  <a:srgbClr val="00B2B2"/>
                </a:gs>
                <a:gs pos="50000">
                  <a:srgbClr val="00FFFF"/>
                </a:gs>
                <a:gs pos="100000">
                  <a:srgbClr val="00B2B2"/>
                </a:gs>
              </a:gsLst>
              <a:lin ang="5400000" scaled="1"/>
            </a:gradFill>
            <a:ln w="9525">
              <a:solidFill>
                <a:schemeClr val="tx1"/>
              </a:solidFill>
              <a:miter lim="800000"/>
              <a:headEnd/>
              <a:tailEnd/>
            </a:ln>
          </p:spPr>
          <p:txBody>
            <a:bodyPr wrap="none" anchor="ctr"/>
            <a:lstStyle/>
            <a:p>
              <a:pPr algn="ctr"/>
              <a:r>
                <a:rPr lang="en-US" sz="2000" b="1"/>
                <a:t>Individual preparation</a:t>
              </a:r>
            </a:p>
          </p:txBody>
        </p:sp>
        <p:sp>
          <p:nvSpPr>
            <p:cNvPr id="18439" name="AutoShape 49"/>
            <p:cNvSpPr>
              <a:spLocks noChangeArrowheads="1"/>
            </p:cNvSpPr>
            <p:nvPr/>
          </p:nvSpPr>
          <p:spPr bwMode="auto">
            <a:xfrm>
              <a:off x="1464" y="2544"/>
              <a:ext cx="2160" cy="336"/>
            </a:xfrm>
            <a:prstGeom prst="roundRect">
              <a:avLst>
                <a:gd name="adj" fmla="val 16667"/>
              </a:avLst>
            </a:prstGeom>
            <a:gradFill rotWithShape="1">
              <a:gsLst>
                <a:gs pos="0">
                  <a:srgbClr val="00B2B2"/>
                </a:gs>
                <a:gs pos="50000">
                  <a:srgbClr val="00FFFF"/>
                </a:gs>
                <a:gs pos="100000">
                  <a:srgbClr val="00B2B2"/>
                </a:gs>
              </a:gsLst>
              <a:lin ang="5400000" scaled="1"/>
            </a:gradFill>
            <a:ln w="9525">
              <a:solidFill>
                <a:schemeClr val="tx1"/>
              </a:solidFill>
              <a:miter lim="800000"/>
              <a:headEnd/>
              <a:tailEnd/>
            </a:ln>
          </p:spPr>
          <p:txBody>
            <a:bodyPr wrap="none" anchor="ctr"/>
            <a:lstStyle/>
            <a:p>
              <a:pPr algn="ctr"/>
              <a:r>
                <a:rPr lang="en-US" sz="2000" b="1"/>
                <a:t>Review meeting</a:t>
              </a:r>
            </a:p>
          </p:txBody>
        </p:sp>
        <p:sp>
          <p:nvSpPr>
            <p:cNvPr id="18440" name="AutoShape 50"/>
            <p:cNvSpPr>
              <a:spLocks noChangeArrowheads="1"/>
            </p:cNvSpPr>
            <p:nvPr/>
          </p:nvSpPr>
          <p:spPr bwMode="auto">
            <a:xfrm>
              <a:off x="1488" y="3168"/>
              <a:ext cx="2160" cy="336"/>
            </a:xfrm>
            <a:prstGeom prst="roundRect">
              <a:avLst>
                <a:gd name="adj" fmla="val 16667"/>
              </a:avLst>
            </a:prstGeom>
            <a:gradFill rotWithShape="1">
              <a:gsLst>
                <a:gs pos="0">
                  <a:srgbClr val="00B2B2"/>
                </a:gs>
                <a:gs pos="50000">
                  <a:srgbClr val="00FFFF"/>
                </a:gs>
                <a:gs pos="100000">
                  <a:srgbClr val="00B2B2"/>
                </a:gs>
              </a:gsLst>
              <a:lin ang="5400000" scaled="1"/>
            </a:gradFill>
            <a:ln w="9525">
              <a:solidFill>
                <a:schemeClr val="tx1"/>
              </a:solidFill>
              <a:miter lim="800000"/>
              <a:headEnd/>
              <a:tailEnd/>
            </a:ln>
          </p:spPr>
          <p:txBody>
            <a:bodyPr wrap="none" anchor="ctr"/>
            <a:lstStyle/>
            <a:p>
              <a:pPr algn="ctr"/>
              <a:r>
                <a:rPr lang="en-US" sz="2000" b="1"/>
                <a:t>Rework</a:t>
              </a:r>
            </a:p>
          </p:txBody>
        </p:sp>
        <p:sp>
          <p:nvSpPr>
            <p:cNvPr id="18441" name="AutoShape 51"/>
            <p:cNvSpPr>
              <a:spLocks noChangeArrowheads="1"/>
            </p:cNvSpPr>
            <p:nvPr/>
          </p:nvSpPr>
          <p:spPr bwMode="auto">
            <a:xfrm>
              <a:off x="1524" y="3768"/>
              <a:ext cx="2160" cy="336"/>
            </a:xfrm>
            <a:prstGeom prst="roundRect">
              <a:avLst>
                <a:gd name="adj" fmla="val 16667"/>
              </a:avLst>
            </a:prstGeom>
            <a:gradFill rotWithShape="1">
              <a:gsLst>
                <a:gs pos="0">
                  <a:srgbClr val="00B2B2"/>
                </a:gs>
                <a:gs pos="50000">
                  <a:srgbClr val="00FFFF"/>
                </a:gs>
                <a:gs pos="100000">
                  <a:srgbClr val="00B2B2"/>
                </a:gs>
              </a:gsLst>
              <a:lin ang="5400000" scaled="1"/>
            </a:gradFill>
            <a:ln w="9525">
              <a:solidFill>
                <a:schemeClr val="tx1"/>
              </a:solidFill>
              <a:miter lim="800000"/>
              <a:headEnd/>
              <a:tailEnd/>
            </a:ln>
          </p:spPr>
          <p:txBody>
            <a:bodyPr wrap="none" anchor="ctr"/>
            <a:lstStyle/>
            <a:p>
              <a:pPr algn="ctr"/>
              <a:r>
                <a:rPr lang="en-US" sz="2000" b="1"/>
                <a:t>Follow up</a:t>
              </a:r>
            </a:p>
          </p:txBody>
        </p:sp>
        <p:sp>
          <p:nvSpPr>
            <p:cNvPr id="18442" name="Line 52"/>
            <p:cNvSpPr>
              <a:spLocks noChangeShapeType="1"/>
            </p:cNvSpPr>
            <p:nvPr/>
          </p:nvSpPr>
          <p:spPr bwMode="auto">
            <a:xfrm>
              <a:off x="2424" y="1116"/>
              <a:ext cx="0" cy="228"/>
            </a:xfrm>
            <a:prstGeom prst="line">
              <a:avLst/>
            </a:prstGeom>
            <a:noFill/>
            <a:ln w="38100">
              <a:solidFill>
                <a:schemeClr val="tx1"/>
              </a:solidFill>
              <a:miter lim="800000"/>
              <a:headEnd/>
              <a:tailEnd type="triangle" w="med" len="med"/>
            </a:ln>
          </p:spPr>
          <p:txBody>
            <a:bodyPr wrap="none"/>
            <a:lstStyle/>
            <a:p>
              <a:endParaRPr lang="en-US"/>
            </a:p>
          </p:txBody>
        </p:sp>
        <p:sp>
          <p:nvSpPr>
            <p:cNvPr id="18443" name="Line 54"/>
            <p:cNvSpPr>
              <a:spLocks noChangeShapeType="1"/>
            </p:cNvSpPr>
            <p:nvPr/>
          </p:nvSpPr>
          <p:spPr bwMode="auto">
            <a:xfrm>
              <a:off x="2424" y="1680"/>
              <a:ext cx="0" cy="252"/>
            </a:xfrm>
            <a:prstGeom prst="line">
              <a:avLst/>
            </a:prstGeom>
            <a:noFill/>
            <a:ln w="38100">
              <a:solidFill>
                <a:schemeClr val="tx1"/>
              </a:solidFill>
              <a:miter lim="800000"/>
              <a:headEnd/>
              <a:tailEnd type="triangle" w="med" len="med"/>
            </a:ln>
          </p:spPr>
          <p:txBody>
            <a:bodyPr wrap="none"/>
            <a:lstStyle/>
            <a:p>
              <a:endParaRPr lang="en-US"/>
            </a:p>
          </p:txBody>
        </p:sp>
        <p:sp>
          <p:nvSpPr>
            <p:cNvPr id="18444" name="Line 55"/>
            <p:cNvSpPr>
              <a:spLocks noChangeShapeType="1"/>
            </p:cNvSpPr>
            <p:nvPr/>
          </p:nvSpPr>
          <p:spPr bwMode="auto">
            <a:xfrm>
              <a:off x="2388" y="2268"/>
              <a:ext cx="0" cy="264"/>
            </a:xfrm>
            <a:prstGeom prst="line">
              <a:avLst/>
            </a:prstGeom>
            <a:noFill/>
            <a:ln w="38100">
              <a:solidFill>
                <a:schemeClr val="tx1"/>
              </a:solidFill>
              <a:miter lim="800000"/>
              <a:headEnd/>
              <a:tailEnd type="triangle" w="med" len="med"/>
            </a:ln>
          </p:spPr>
          <p:txBody>
            <a:bodyPr wrap="none"/>
            <a:lstStyle/>
            <a:p>
              <a:endParaRPr lang="en-US"/>
            </a:p>
          </p:txBody>
        </p:sp>
        <p:sp>
          <p:nvSpPr>
            <p:cNvPr id="18445" name="Line 56"/>
            <p:cNvSpPr>
              <a:spLocks noChangeShapeType="1"/>
            </p:cNvSpPr>
            <p:nvPr/>
          </p:nvSpPr>
          <p:spPr bwMode="auto">
            <a:xfrm>
              <a:off x="2388" y="2880"/>
              <a:ext cx="0" cy="288"/>
            </a:xfrm>
            <a:prstGeom prst="line">
              <a:avLst/>
            </a:prstGeom>
            <a:noFill/>
            <a:ln w="38100">
              <a:solidFill>
                <a:schemeClr val="tx1"/>
              </a:solidFill>
              <a:miter lim="800000"/>
              <a:headEnd/>
              <a:tailEnd type="triangle" w="med" len="med"/>
            </a:ln>
          </p:spPr>
          <p:txBody>
            <a:bodyPr wrap="none"/>
            <a:lstStyle/>
            <a:p>
              <a:endParaRPr lang="en-US"/>
            </a:p>
          </p:txBody>
        </p:sp>
        <p:sp>
          <p:nvSpPr>
            <p:cNvPr id="18446" name="Line 57"/>
            <p:cNvSpPr>
              <a:spLocks noChangeShapeType="1"/>
            </p:cNvSpPr>
            <p:nvPr/>
          </p:nvSpPr>
          <p:spPr bwMode="auto">
            <a:xfrm>
              <a:off x="2388" y="3504"/>
              <a:ext cx="0" cy="264"/>
            </a:xfrm>
            <a:prstGeom prst="line">
              <a:avLst/>
            </a:prstGeom>
            <a:noFill/>
            <a:ln w="38100">
              <a:solidFill>
                <a:schemeClr val="tx1"/>
              </a:solidFill>
              <a:miter lim="800000"/>
              <a:headEnd/>
              <a:tailEnd type="triangle" w="med" len="med"/>
            </a:ln>
          </p:spPr>
          <p:txBody>
            <a:bodyPr wrap="none"/>
            <a:lstStyle/>
            <a:p>
              <a:endParaRPr lang="en-US"/>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just" eaLnBrk="1" hangingPunct="1"/>
            <a:r>
              <a:rPr lang="en-US" smtClean="0"/>
              <a:t>Formal review - phases</a:t>
            </a:r>
          </a:p>
        </p:txBody>
      </p:sp>
      <p:sp>
        <p:nvSpPr>
          <p:cNvPr id="19459" name="Rectangle 3"/>
          <p:cNvSpPr>
            <a:spLocks noGrp="1" noChangeArrowheads="1"/>
          </p:cNvSpPr>
          <p:nvPr>
            <p:ph idx="1"/>
          </p:nvPr>
        </p:nvSpPr>
        <p:spPr>
          <a:xfrm>
            <a:off x="393700" y="1533525"/>
            <a:ext cx="8355013" cy="4355038"/>
          </a:xfrm>
        </p:spPr>
        <p:txBody>
          <a:bodyPr/>
          <a:lstStyle/>
          <a:p>
            <a:pPr algn="just" eaLnBrk="1" hangingPunct="1"/>
            <a:r>
              <a:rPr lang="en-US" sz="2000" b="1" dirty="0" smtClean="0"/>
              <a:t>Planning</a:t>
            </a:r>
          </a:p>
          <a:p>
            <a:pPr lvl="1" algn="just" eaLnBrk="1" hangingPunct="1"/>
            <a:r>
              <a:rPr lang="en-US" sz="2000" dirty="0" smtClean="0"/>
              <a:t>Selecting personnel</a:t>
            </a:r>
          </a:p>
          <a:p>
            <a:pPr lvl="1" algn="just" eaLnBrk="1" hangingPunct="1"/>
            <a:r>
              <a:rPr lang="en-US" sz="2000" dirty="0" smtClean="0"/>
              <a:t>Allocating roles</a:t>
            </a:r>
          </a:p>
          <a:p>
            <a:pPr lvl="1" algn="just" eaLnBrk="1" hangingPunct="1"/>
            <a:r>
              <a:rPr lang="en-US" sz="2000" dirty="0" smtClean="0"/>
              <a:t>Defining the entry and exit criteria for more formal review types (E.g. Inspection)</a:t>
            </a:r>
          </a:p>
          <a:p>
            <a:pPr lvl="1" algn="just" eaLnBrk="1" hangingPunct="1"/>
            <a:r>
              <a:rPr lang="en-US" sz="2000" dirty="0" smtClean="0"/>
              <a:t>Selecting which parts of documents to look at</a:t>
            </a:r>
          </a:p>
          <a:p>
            <a:pPr algn="just" eaLnBrk="1" hangingPunct="1"/>
            <a:r>
              <a:rPr lang="en-US" sz="2000" b="1" dirty="0" smtClean="0"/>
              <a:t>Kick-off</a:t>
            </a:r>
          </a:p>
          <a:p>
            <a:pPr lvl="1" algn="just" eaLnBrk="1" hangingPunct="1"/>
            <a:r>
              <a:rPr lang="en-US" sz="2000" dirty="0" smtClean="0"/>
              <a:t>Distributing documents</a:t>
            </a:r>
          </a:p>
          <a:p>
            <a:pPr lvl="1" algn="just" eaLnBrk="1" hangingPunct="1"/>
            <a:r>
              <a:rPr lang="en-US" sz="2000" dirty="0" smtClean="0"/>
              <a:t>Explaining the objectives</a:t>
            </a:r>
          </a:p>
          <a:p>
            <a:pPr lvl="1" algn="just" eaLnBrk="1" hangingPunct="1"/>
            <a:r>
              <a:rPr lang="en-US" sz="2000" dirty="0" smtClean="0"/>
              <a:t>Process and documents to the participants</a:t>
            </a:r>
          </a:p>
          <a:p>
            <a:pPr lvl="1" algn="just" eaLnBrk="1" hangingPunct="1"/>
            <a:r>
              <a:rPr lang="en-US" sz="2000" dirty="0" smtClean="0"/>
              <a:t>Checking entry criteria (for more formal review types)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just" eaLnBrk="1" hangingPunct="1"/>
            <a:r>
              <a:rPr lang="en-US" smtClean="0"/>
              <a:t>Formal review - phases</a:t>
            </a:r>
          </a:p>
        </p:txBody>
      </p:sp>
      <p:sp>
        <p:nvSpPr>
          <p:cNvPr id="20483" name="Rectangle 3"/>
          <p:cNvSpPr>
            <a:spLocks noGrp="1" noChangeArrowheads="1"/>
          </p:cNvSpPr>
          <p:nvPr>
            <p:ph idx="1"/>
          </p:nvPr>
        </p:nvSpPr>
        <p:spPr>
          <a:xfrm>
            <a:off x="393700" y="1533525"/>
            <a:ext cx="8355013" cy="4193456"/>
          </a:xfrm>
        </p:spPr>
        <p:txBody>
          <a:bodyPr/>
          <a:lstStyle/>
          <a:p>
            <a:pPr algn="just" eaLnBrk="1" hangingPunct="1"/>
            <a:r>
              <a:rPr lang="en-US" sz="2000" b="1" dirty="0" smtClean="0"/>
              <a:t>Individual preparation</a:t>
            </a:r>
          </a:p>
          <a:p>
            <a:pPr lvl="1" algn="just" eaLnBrk="1" hangingPunct="1"/>
            <a:r>
              <a:rPr lang="en-US" sz="2000" dirty="0" smtClean="0"/>
              <a:t>Work done by each of the participants on their own before the review meeting</a:t>
            </a:r>
          </a:p>
          <a:p>
            <a:pPr lvl="2" algn="just" eaLnBrk="1" hangingPunct="1"/>
            <a:r>
              <a:rPr lang="en-US" dirty="0" smtClean="0"/>
              <a:t> Noting potential defects</a:t>
            </a:r>
          </a:p>
          <a:p>
            <a:pPr lvl="2" algn="just" eaLnBrk="1" hangingPunct="1"/>
            <a:r>
              <a:rPr lang="en-US" sz="2000" dirty="0" smtClean="0"/>
              <a:t> Questions and comments</a:t>
            </a:r>
          </a:p>
          <a:p>
            <a:pPr eaLnBrk="1" hangingPunct="1"/>
            <a:r>
              <a:rPr lang="en-US" sz="2000" b="0" dirty="0" smtClean="0"/>
              <a:t>Review meeting</a:t>
            </a:r>
          </a:p>
          <a:p>
            <a:pPr lvl="1" eaLnBrk="1" hangingPunct="1"/>
            <a:r>
              <a:rPr lang="en-US" sz="2000" dirty="0" smtClean="0"/>
              <a:t>Discussion / logging with documented results / minutes (for more formal review types)</a:t>
            </a:r>
          </a:p>
          <a:p>
            <a:pPr lvl="1" eaLnBrk="1" hangingPunct="1"/>
            <a:r>
              <a:rPr lang="en-US" sz="2000" dirty="0" smtClean="0"/>
              <a:t>Simplifies note defects</a:t>
            </a:r>
          </a:p>
          <a:p>
            <a:pPr lvl="1" eaLnBrk="1" hangingPunct="1"/>
            <a:r>
              <a:rPr lang="en-US" sz="2000" dirty="0" smtClean="0"/>
              <a:t>Make recommendations / decisions for handling the defects</a:t>
            </a:r>
          </a:p>
          <a:p>
            <a:pPr algn="just" eaLnBrk="1" hangingPunct="1">
              <a:lnSpc>
                <a:spcPct val="80000"/>
              </a:lnSpc>
              <a:buFont typeface="Wingdings" pitchFamily="2" charset="2"/>
              <a:buNone/>
            </a:pPr>
            <a:endParaRPr lang="en-US"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Formal review – phases </a:t>
            </a:r>
            <a:r>
              <a:rPr lang="en-US" sz="3600" smtClean="0"/>
              <a:t>contd..</a:t>
            </a:r>
          </a:p>
        </p:txBody>
      </p:sp>
      <p:sp>
        <p:nvSpPr>
          <p:cNvPr id="21507" name="Rectangle 3"/>
          <p:cNvSpPr>
            <a:spLocks noGrp="1" noChangeArrowheads="1"/>
          </p:cNvSpPr>
          <p:nvPr>
            <p:ph idx="1"/>
          </p:nvPr>
        </p:nvSpPr>
        <p:spPr>
          <a:xfrm>
            <a:off x="393700" y="1533525"/>
            <a:ext cx="8355013" cy="3290068"/>
          </a:xfrm>
        </p:spPr>
        <p:txBody>
          <a:bodyPr/>
          <a:lstStyle/>
          <a:p>
            <a:pPr eaLnBrk="1" hangingPunct="1">
              <a:lnSpc>
                <a:spcPct val="120000"/>
              </a:lnSpc>
            </a:pPr>
            <a:r>
              <a:rPr lang="en-US" sz="2000" b="1" dirty="0" smtClean="0"/>
              <a:t>Rework</a:t>
            </a:r>
          </a:p>
          <a:p>
            <a:pPr lvl="1" eaLnBrk="1" hangingPunct="1">
              <a:lnSpc>
                <a:spcPct val="120000"/>
              </a:lnSpc>
            </a:pPr>
            <a:r>
              <a:rPr lang="en-US" sz="2000" dirty="0" smtClean="0"/>
              <a:t> Fixing defects found</a:t>
            </a:r>
          </a:p>
          <a:p>
            <a:pPr lvl="1" eaLnBrk="1" hangingPunct="1">
              <a:lnSpc>
                <a:spcPct val="120000"/>
              </a:lnSpc>
            </a:pPr>
            <a:r>
              <a:rPr lang="en-US" sz="2000" dirty="0" smtClean="0"/>
              <a:t> Typically done by the author</a:t>
            </a:r>
          </a:p>
          <a:p>
            <a:pPr eaLnBrk="1" hangingPunct="1">
              <a:lnSpc>
                <a:spcPct val="120000"/>
              </a:lnSpc>
            </a:pPr>
            <a:r>
              <a:rPr lang="en-US" sz="2000" b="1" dirty="0" smtClean="0"/>
              <a:t>Follow-up</a:t>
            </a:r>
          </a:p>
          <a:p>
            <a:pPr lvl="1" eaLnBrk="1" hangingPunct="1">
              <a:lnSpc>
                <a:spcPct val="120000"/>
              </a:lnSpc>
            </a:pPr>
            <a:r>
              <a:rPr lang="en-US" sz="2000" dirty="0" smtClean="0"/>
              <a:t>Checking that defects have been addressed</a:t>
            </a:r>
          </a:p>
          <a:p>
            <a:pPr lvl="1" eaLnBrk="1" hangingPunct="1">
              <a:lnSpc>
                <a:spcPct val="120000"/>
              </a:lnSpc>
            </a:pPr>
            <a:r>
              <a:rPr lang="en-US" sz="2000" dirty="0" smtClean="0"/>
              <a:t>Gathering metrics </a:t>
            </a:r>
          </a:p>
          <a:p>
            <a:pPr lvl="1" eaLnBrk="1" hangingPunct="1">
              <a:lnSpc>
                <a:spcPct val="120000"/>
              </a:lnSpc>
            </a:pPr>
            <a:r>
              <a:rPr lang="en-US" sz="2000" dirty="0" smtClean="0"/>
              <a:t>Checking on </a:t>
            </a:r>
            <a:r>
              <a:rPr lang="en-US" sz="2000" dirty="0" smtClean="0">
                <a:solidFill>
                  <a:srgbClr val="000000"/>
                </a:solidFill>
              </a:rPr>
              <a:t>exit criteria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lstStyle/>
          <a:p>
            <a:pPr eaLnBrk="1" hangingPunct="1"/>
            <a:r>
              <a:rPr lang="en-US" smtClean="0"/>
              <a:t>Static techniques</a:t>
            </a:r>
          </a:p>
        </p:txBody>
      </p:sp>
      <p:sp>
        <p:nvSpPr>
          <p:cNvPr id="4099" name="Rectangle 6"/>
          <p:cNvSpPr>
            <a:spLocks noGrp="1" noChangeArrowheads="1"/>
          </p:cNvSpPr>
          <p:nvPr>
            <p:ph idx="1"/>
          </p:nvPr>
        </p:nvSpPr>
        <p:spPr>
          <a:xfrm>
            <a:off x="393700" y="1533525"/>
            <a:ext cx="8355013" cy="5133713"/>
          </a:xfrm>
          <a:noFill/>
        </p:spPr>
        <p:txBody>
          <a:bodyPr/>
          <a:lstStyle/>
          <a:p>
            <a:pPr marL="0" indent="742950" eaLnBrk="1" hangingPunct="1">
              <a:buFont typeface="Wingdings" pitchFamily="2" charset="2"/>
              <a:buNone/>
              <a:tabLst>
                <a:tab pos="342900" algn="l"/>
              </a:tabLst>
            </a:pPr>
            <a:r>
              <a:rPr lang="en-US" i="1" dirty="0" smtClean="0"/>
              <a:t> 		</a:t>
            </a:r>
            <a:r>
              <a:rPr lang="en-US" sz="3600" dirty="0" smtClean="0"/>
              <a:t>Session coverage</a:t>
            </a:r>
          </a:p>
          <a:p>
            <a:pPr marL="0" indent="742950" eaLnBrk="1" hangingPunct="1">
              <a:buFont typeface="Wingdings" pitchFamily="2" charset="2"/>
              <a:buNone/>
              <a:tabLst>
                <a:tab pos="342900" algn="l"/>
              </a:tabLst>
            </a:pPr>
            <a:endParaRPr lang="en-US" sz="2400" dirty="0" smtClean="0"/>
          </a:p>
          <a:p>
            <a:pPr marL="342900" indent="-342900" eaLnBrk="1" hangingPunct="1">
              <a:buFont typeface="Arial" pitchFamily="34" charset="0"/>
              <a:buChar char="•"/>
              <a:tabLst>
                <a:tab pos="342900" algn="l"/>
              </a:tabLst>
            </a:pPr>
            <a:r>
              <a:rPr lang="en-US" sz="2400" b="0" dirty="0" smtClean="0"/>
              <a:t>Static techniques and the test </a:t>
            </a:r>
          </a:p>
          <a:p>
            <a:pPr marL="342900" indent="-342900" eaLnBrk="1" hangingPunct="1">
              <a:buFont typeface="Arial" pitchFamily="34" charset="0"/>
              <a:buChar char="•"/>
              <a:tabLst>
                <a:tab pos="342900" algn="l"/>
              </a:tabLst>
            </a:pPr>
            <a:r>
              <a:rPr lang="en-US" sz="2400" b="0" dirty="0" smtClean="0"/>
              <a:t> process (K2)</a:t>
            </a:r>
          </a:p>
          <a:p>
            <a:pPr marL="342900" indent="-342900" eaLnBrk="1" hangingPunct="1">
              <a:lnSpc>
                <a:spcPct val="150000"/>
              </a:lnSpc>
              <a:buFont typeface="Arial" pitchFamily="34" charset="0"/>
              <a:buChar char="•"/>
              <a:tabLst>
                <a:tab pos="342900" algn="l"/>
              </a:tabLst>
            </a:pPr>
            <a:r>
              <a:rPr lang="en-US" sz="2400" b="0" dirty="0" smtClean="0"/>
              <a:t>Review process (K2)</a:t>
            </a:r>
          </a:p>
          <a:p>
            <a:pPr marL="342900" indent="-342900" eaLnBrk="1" hangingPunct="1">
              <a:lnSpc>
                <a:spcPct val="150000"/>
              </a:lnSpc>
              <a:buFont typeface="Arial" pitchFamily="34" charset="0"/>
              <a:buChar char="•"/>
              <a:tabLst>
                <a:tab pos="342900" algn="l"/>
              </a:tabLst>
            </a:pPr>
            <a:r>
              <a:rPr lang="en-US" sz="2400" b="0" dirty="0" smtClean="0"/>
              <a:t>Static analysis by tools (K2)</a:t>
            </a:r>
          </a:p>
          <a:p>
            <a:pPr marL="0" indent="742950" eaLnBrk="1" hangingPunct="1">
              <a:lnSpc>
                <a:spcPct val="150000"/>
              </a:lnSpc>
              <a:buFont typeface="Wingdings" pitchFamily="2" charset="2"/>
              <a:buNone/>
              <a:tabLst>
                <a:tab pos="342900" algn="l"/>
              </a:tabLst>
            </a:pPr>
            <a:endParaRPr lang="en-US" sz="3600" dirty="0" smtClean="0"/>
          </a:p>
          <a:p>
            <a:pPr marL="914400" lvl="1" indent="-57150" eaLnBrk="1" hangingPunct="1">
              <a:tabLst>
                <a:tab pos="342900" algn="l"/>
              </a:tabLst>
            </a:pPr>
            <a:endParaRPr lang="en-US" sz="2400"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3600" smtClean="0"/>
              <a:t>Formal review roles &amp; responsibilities</a:t>
            </a:r>
          </a:p>
        </p:txBody>
      </p:sp>
      <p:sp>
        <p:nvSpPr>
          <p:cNvPr id="3" name="Content Placeholder 2"/>
          <p:cNvSpPr>
            <a:spLocks noGrp="1"/>
          </p:cNvSpPr>
          <p:nvPr>
            <p:ph idx="1"/>
          </p:nvPr>
        </p:nvSpPr>
        <p:spPr/>
        <p:txBody>
          <a:bodyPr/>
          <a:lstStyle/>
          <a:p>
            <a:endParaRPr lang="en-IN"/>
          </a:p>
        </p:txBody>
      </p:sp>
      <p:grpSp>
        <p:nvGrpSpPr>
          <p:cNvPr id="2" name="Group 29"/>
          <p:cNvGrpSpPr>
            <a:grpSpLocks/>
          </p:cNvGrpSpPr>
          <p:nvPr/>
        </p:nvGrpSpPr>
        <p:grpSpPr bwMode="auto">
          <a:xfrm>
            <a:off x="71438" y="1177925"/>
            <a:ext cx="8788400" cy="5259388"/>
            <a:chOff x="45" y="742"/>
            <a:chExt cx="5536" cy="3313"/>
          </a:xfrm>
        </p:grpSpPr>
        <p:pic>
          <p:nvPicPr>
            <p:cNvPr id="22532" name="Picture 4" descr="j0292020"/>
            <p:cNvPicPr>
              <a:picLocks noChangeAspect="1" noChangeArrowheads="1"/>
            </p:cNvPicPr>
            <p:nvPr/>
          </p:nvPicPr>
          <p:blipFill>
            <a:blip r:embed="rId2" cstate="print"/>
            <a:srcRect/>
            <a:stretch>
              <a:fillRect/>
            </a:stretch>
          </p:blipFill>
          <p:spPr bwMode="auto">
            <a:xfrm>
              <a:off x="45" y="1428"/>
              <a:ext cx="1177" cy="1117"/>
            </a:xfrm>
            <a:prstGeom prst="rect">
              <a:avLst/>
            </a:prstGeom>
            <a:noFill/>
            <a:ln w="9525">
              <a:noFill/>
              <a:miter lim="800000"/>
              <a:headEnd/>
              <a:tailEnd/>
            </a:ln>
          </p:spPr>
        </p:pic>
        <p:pic>
          <p:nvPicPr>
            <p:cNvPr id="22533" name="Picture 6" descr="j0233018"/>
            <p:cNvPicPr>
              <a:picLocks noChangeAspect="1" noChangeArrowheads="1"/>
            </p:cNvPicPr>
            <p:nvPr/>
          </p:nvPicPr>
          <p:blipFill>
            <a:blip r:embed="rId3" cstate="print"/>
            <a:srcRect/>
            <a:stretch>
              <a:fillRect/>
            </a:stretch>
          </p:blipFill>
          <p:spPr bwMode="auto">
            <a:xfrm>
              <a:off x="3969" y="2305"/>
              <a:ext cx="1513" cy="1536"/>
            </a:xfrm>
            <a:prstGeom prst="rect">
              <a:avLst/>
            </a:prstGeom>
            <a:noFill/>
            <a:ln w="9525">
              <a:noFill/>
              <a:miter lim="800000"/>
              <a:headEnd/>
              <a:tailEnd/>
            </a:ln>
          </p:spPr>
        </p:pic>
        <p:pic>
          <p:nvPicPr>
            <p:cNvPr id="22534" name="Picture 8" descr="j0301252"/>
            <p:cNvPicPr>
              <a:picLocks noChangeAspect="1" noChangeArrowheads="1"/>
            </p:cNvPicPr>
            <p:nvPr/>
          </p:nvPicPr>
          <p:blipFill>
            <a:blip r:embed="rId4" cstate="print"/>
            <a:srcRect/>
            <a:stretch>
              <a:fillRect/>
            </a:stretch>
          </p:blipFill>
          <p:spPr bwMode="auto">
            <a:xfrm>
              <a:off x="4428" y="761"/>
              <a:ext cx="1153" cy="1047"/>
            </a:xfrm>
            <a:prstGeom prst="rect">
              <a:avLst/>
            </a:prstGeom>
            <a:noFill/>
            <a:ln w="9525">
              <a:noFill/>
              <a:miter lim="800000"/>
              <a:headEnd/>
              <a:tailEnd/>
            </a:ln>
          </p:spPr>
        </p:pic>
        <p:sp>
          <p:nvSpPr>
            <p:cNvPr id="22535" name="AutoShape 15"/>
            <p:cNvSpPr>
              <a:spLocks noChangeArrowheads="1"/>
            </p:cNvSpPr>
            <p:nvPr/>
          </p:nvSpPr>
          <p:spPr bwMode="auto">
            <a:xfrm>
              <a:off x="1222" y="2041"/>
              <a:ext cx="1367" cy="446"/>
            </a:xfrm>
            <a:prstGeom prst="leftArrow">
              <a:avLst>
                <a:gd name="adj1" fmla="val 50000"/>
                <a:gd name="adj2" fmla="val 76626"/>
              </a:avLst>
            </a:prstGeom>
            <a:gradFill rotWithShape="1">
              <a:gsLst>
                <a:gs pos="0">
                  <a:srgbClr val="0082A2"/>
                </a:gs>
                <a:gs pos="50000">
                  <a:srgbClr val="00CCFF"/>
                </a:gs>
                <a:gs pos="100000">
                  <a:srgbClr val="0082A2"/>
                </a:gs>
              </a:gsLst>
              <a:lin ang="5400000" scaled="1"/>
            </a:gradFill>
            <a:ln w="9525">
              <a:solidFill>
                <a:schemeClr val="tx1"/>
              </a:solidFill>
              <a:miter lim="800000"/>
              <a:headEnd/>
              <a:tailEnd/>
            </a:ln>
          </p:spPr>
          <p:txBody>
            <a:bodyPr wrap="none" anchor="ctr"/>
            <a:lstStyle/>
            <a:p>
              <a:pPr algn="ctr"/>
              <a:r>
                <a:rPr lang="en-US" sz="2000"/>
                <a:t>Manager</a:t>
              </a:r>
            </a:p>
          </p:txBody>
        </p:sp>
        <p:sp>
          <p:nvSpPr>
            <p:cNvPr id="22536" name="AutoShape 16"/>
            <p:cNvSpPr>
              <a:spLocks noChangeArrowheads="1"/>
            </p:cNvSpPr>
            <p:nvPr/>
          </p:nvSpPr>
          <p:spPr bwMode="auto">
            <a:xfrm>
              <a:off x="3552" y="1405"/>
              <a:ext cx="1174" cy="403"/>
            </a:xfrm>
            <a:prstGeom prst="rightArrow">
              <a:avLst>
                <a:gd name="adj1" fmla="val 50000"/>
                <a:gd name="adj2" fmla="val 72829"/>
              </a:avLst>
            </a:prstGeom>
            <a:gradFill rotWithShape="1">
              <a:gsLst>
                <a:gs pos="0">
                  <a:srgbClr val="0082A2"/>
                </a:gs>
                <a:gs pos="50000">
                  <a:srgbClr val="00CCFF"/>
                </a:gs>
                <a:gs pos="100000">
                  <a:srgbClr val="0082A2"/>
                </a:gs>
              </a:gsLst>
              <a:lin ang="5400000" scaled="1"/>
            </a:gradFill>
            <a:ln w="9525" algn="ctr">
              <a:solidFill>
                <a:schemeClr val="tx1"/>
              </a:solidFill>
              <a:miter lim="800000"/>
              <a:headEnd/>
              <a:tailEnd/>
            </a:ln>
          </p:spPr>
          <p:txBody>
            <a:bodyPr wrap="none" anchor="ctr"/>
            <a:lstStyle/>
            <a:p>
              <a:pPr algn="ctr"/>
              <a:r>
                <a:rPr lang="en-US" sz="2000"/>
                <a:t>Moderator</a:t>
              </a:r>
            </a:p>
          </p:txBody>
        </p:sp>
        <p:pic>
          <p:nvPicPr>
            <p:cNvPr id="22537" name="Picture 19" descr="j0404359"/>
            <p:cNvPicPr>
              <a:picLocks noChangeAspect="1" noChangeArrowheads="1"/>
            </p:cNvPicPr>
            <p:nvPr/>
          </p:nvPicPr>
          <p:blipFill>
            <a:blip r:embed="rId5" cstate="print"/>
            <a:srcRect/>
            <a:stretch>
              <a:fillRect/>
            </a:stretch>
          </p:blipFill>
          <p:spPr bwMode="auto">
            <a:xfrm>
              <a:off x="1440" y="761"/>
              <a:ext cx="1324" cy="1154"/>
            </a:xfrm>
            <a:prstGeom prst="rect">
              <a:avLst/>
            </a:prstGeom>
            <a:noFill/>
            <a:ln w="9525">
              <a:noFill/>
              <a:miter lim="800000"/>
              <a:headEnd/>
              <a:tailEnd/>
            </a:ln>
          </p:spPr>
        </p:pic>
        <p:pic>
          <p:nvPicPr>
            <p:cNvPr id="22538" name="Picture 20" descr="j0405980"/>
            <p:cNvPicPr>
              <a:picLocks noChangeAspect="1" noChangeArrowheads="1"/>
            </p:cNvPicPr>
            <p:nvPr/>
          </p:nvPicPr>
          <p:blipFill>
            <a:blip r:embed="rId6" cstate="print"/>
            <a:srcRect/>
            <a:stretch>
              <a:fillRect/>
            </a:stretch>
          </p:blipFill>
          <p:spPr bwMode="auto">
            <a:xfrm>
              <a:off x="1632" y="2607"/>
              <a:ext cx="957" cy="708"/>
            </a:xfrm>
            <a:prstGeom prst="rect">
              <a:avLst/>
            </a:prstGeom>
            <a:noFill/>
            <a:ln w="9525">
              <a:noFill/>
              <a:miter lim="800000"/>
              <a:headEnd/>
              <a:tailEnd/>
            </a:ln>
          </p:spPr>
        </p:pic>
        <p:pic>
          <p:nvPicPr>
            <p:cNvPr id="22539" name="Picture 21" descr="j0396758"/>
            <p:cNvPicPr>
              <a:picLocks noChangeAspect="1" noChangeArrowheads="1"/>
            </p:cNvPicPr>
            <p:nvPr/>
          </p:nvPicPr>
          <p:blipFill>
            <a:blip r:embed="rId7" cstate="print"/>
            <a:srcRect/>
            <a:stretch>
              <a:fillRect/>
            </a:stretch>
          </p:blipFill>
          <p:spPr bwMode="auto">
            <a:xfrm>
              <a:off x="83" y="2904"/>
              <a:ext cx="1063" cy="1151"/>
            </a:xfrm>
            <a:prstGeom prst="rect">
              <a:avLst/>
            </a:prstGeom>
            <a:noFill/>
            <a:ln w="9525">
              <a:noFill/>
              <a:miter lim="800000"/>
              <a:headEnd/>
              <a:tailEnd/>
            </a:ln>
          </p:spPr>
        </p:pic>
        <p:sp>
          <p:nvSpPr>
            <p:cNvPr id="22540" name="AutoShape 23"/>
            <p:cNvSpPr>
              <a:spLocks noChangeArrowheads="1"/>
            </p:cNvSpPr>
            <p:nvPr/>
          </p:nvSpPr>
          <p:spPr bwMode="auto">
            <a:xfrm>
              <a:off x="1146" y="3577"/>
              <a:ext cx="1367" cy="446"/>
            </a:xfrm>
            <a:prstGeom prst="leftArrow">
              <a:avLst>
                <a:gd name="adj1" fmla="val 50000"/>
                <a:gd name="adj2" fmla="val 76626"/>
              </a:avLst>
            </a:prstGeom>
            <a:gradFill rotWithShape="1">
              <a:gsLst>
                <a:gs pos="0">
                  <a:srgbClr val="0082A2"/>
                </a:gs>
                <a:gs pos="50000">
                  <a:srgbClr val="00CCFF"/>
                </a:gs>
                <a:gs pos="100000">
                  <a:srgbClr val="0082A2"/>
                </a:gs>
              </a:gsLst>
              <a:lin ang="5400000" scaled="1"/>
            </a:gradFill>
            <a:ln w="9525">
              <a:solidFill>
                <a:schemeClr val="tx1"/>
              </a:solidFill>
              <a:miter lim="800000"/>
              <a:headEnd/>
              <a:tailEnd/>
            </a:ln>
          </p:spPr>
          <p:txBody>
            <a:bodyPr wrap="none" anchor="ctr"/>
            <a:lstStyle/>
            <a:p>
              <a:pPr algn="ctr"/>
              <a:r>
                <a:rPr lang="en-US" sz="1600"/>
                <a:t>Scribe (or recorder)</a:t>
              </a:r>
            </a:p>
          </p:txBody>
        </p:sp>
        <p:sp>
          <p:nvSpPr>
            <p:cNvPr id="22541" name="AutoShape 24"/>
            <p:cNvSpPr>
              <a:spLocks noChangeArrowheads="1"/>
            </p:cNvSpPr>
            <p:nvPr/>
          </p:nvSpPr>
          <p:spPr bwMode="auto">
            <a:xfrm>
              <a:off x="2764" y="742"/>
              <a:ext cx="1367" cy="446"/>
            </a:xfrm>
            <a:prstGeom prst="leftArrow">
              <a:avLst>
                <a:gd name="adj1" fmla="val 50000"/>
                <a:gd name="adj2" fmla="val 76626"/>
              </a:avLst>
            </a:prstGeom>
            <a:gradFill rotWithShape="1">
              <a:gsLst>
                <a:gs pos="0">
                  <a:srgbClr val="0082A2"/>
                </a:gs>
                <a:gs pos="50000">
                  <a:srgbClr val="00CCFF"/>
                </a:gs>
                <a:gs pos="100000">
                  <a:srgbClr val="0082A2"/>
                </a:gs>
              </a:gsLst>
              <a:lin ang="5400000" scaled="1"/>
            </a:gradFill>
            <a:ln w="9525">
              <a:solidFill>
                <a:schemeClr val="tx1"/>
              </a:solidFill>
              <a:miter lim="800000"/>
              <a:headEnd/>
              <a:tailEnd/>
            </a:ln>
          </p:spPr>
          <p:txBody>
            <a:bodyPr wrap="none" anchor="ctr"/>
            <a:lstStyle/>
            <a:p>
              <a:pPr algn="ctr"/>
              <a:r>
                <a:rPr lang="en-US" sz="1600"/>
                <a:t>Author/Writer</a:t>
              </a:r>
            </a:p>
          </p:txBody>
        </p:sp>
        <p:sp>
          <p:nvSpPr>
            <p:cNvPr id="22542" name="AutoShape 26"/>
            <p:cNvSpPr>
              <a:spLocks noChangeArrowheads="1"/>
            </p:cNvSpPr>
            <p:nvPr/>
          </p:nvSpPr>
          <p:spPr bwMode="auto">
            <a:xfrm>
              <a:off x="2764" y="3315"/>
              <a:ext cx="1174" cy="403"/>
            </a:xfrm>
            <a:prstGeom prst="rightArrow">
              <a:avLst>
                <a:gd name="adj1" fmla="val 50000"/>
                <a:gd name="adj2" fmla="val 72829"/>
              </a:avLst>
            </a:prstGeom>
            <a:gradFill rotWithShape="1">
              <a:gsLst>
                <a:gs pos="0">
                  <a:srgbClr val="0082A2"/>
                </a:gs>
                <a:gs pos="50000">
                  <a:srgbClr val="00CCFF"/>
                </a:gs>
                <a:gs pos="100000">
                  <a:srgbClr val="0082A2"/>
                </a:gs>
              </a:gsLst>
              <a:lin ang="5400000" scaled="1"/>
            </a:gradFill>
            <a:ln w="9525" algn="ctr">
              <a:solidFill>
                <a:schemeClr val="tx1"/>
              </a:solidFill>
              <a:miter lim="800000"/>
              <a:headEnd/>
              <a:tailEnd/>
            </a:ln>
          </p:spPr>
          <p:txBody>
            <a:bodyPr wrap="none" anchor="ctr"/>
            <a:lstStyle/>
            <a:p>
              <a:pPr algn="ctr"/>
              <a:r>
                <a:rPr lang="en-US" sz="2000"/>
                <a:t>Reviewers</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95288" y="581025"/>
            <a:ext cx="7439025" cy="430887"/>
          </a:xfrm>
        </p:spPr>
        <p:txBody>
          <a:bodyPr/>
          <a:lstStyle/>
          <a:p>
            <a:pPr eaLnBrk="1" hangingPunct="1"/>
            <a:r>
              <a:rPr lang="en-US" sz="2800" dirty="0" smtClean="0"/>
              <a:t>Formal review roles &amp; responsibilities</a:t>
            </a:r>
          </a:p>
        </p:txBody>
      </p:sp>
      <p:sp>
        <p:nvSpPr>
          <p:cNvPr id="23555" name="Rectangle 3"/>
          <p:cNvSpPr>
            <a:spLocks noGrp="1" noChangeArrowheads="1"/>
          </p:cNvSpPr>
          <p:nvPr>
            <p:ph idx="1"/>
          </p:nvPr>
        </p:nvSpPr>
        <p:spPr>
          <a:xfrm>
            <a:off x="393700" y="1533525"/>
            <a:ext cx="8355013" cy="4307333"/>
          </a:xfrm>
        </p:spPr>
        <p:txBody>
          <a:bodyPr/>
          <a:lstStyle/>
          <a:p>
            <a:pPr algn="just" eaLnBrk="1" hangingPunct="1"/>
            <a:r>
              <a:rPr lang="en-US" b="1" dirty="0" smtClean="0"/>
              <a:t>Manager</a:t>
            </a:r>
          </a:p>
          <a:p>
            <a:pPr lvl="1" algn="just" eaLnBrk="1" hangingPunct="1"/>
            <a:r>
              <a:rPr lang="en-US" dirty="0" smtClean="0"/>
              <a:t>Decides on the execution of reviews</a:t>
            </a:r>
          </a:p>
          <a:p>
            <a:pPr lvl="1" algn="just" eaLnBrk="1" hangingPunct="1"/>
            <a:r>
              <a:rPr lang="en-US" dirty="0" smtClean="0"/>
              <a:t>Allocates time in project schedules </a:t>
            </a:r>
          </a:p>
          <a:p>
            <a:pPr lvl="1" algn="just" eaLnBrk="1" hangingPunct="1"/>
            <a:r>
              <a:rPr lang="en-US" dirty="0" smtClean="0"/>
              <a:t>Determines if the review objectives have been met</a:t>
            </a:r>
          </a:p>
          <a:p>
            <a:pPr algn="just" eaLnBrk="1" hangingPunct="1"/>
            <a:r>
              <a:rPr lang="en-US" b="1" dirty="0" smtClean="0"/>
              <a:t>Moderator</a:t>
            </a:r>
          </a:p>
          <a:p>
            <a:pPr lvl="1" algn="just" eaLnBrk="1" hangingPunct="1"/>
            <a:r>
              <a:rPr lang="en-US" dirty="0" smtClean="0"/>
              <a:t>Leads the review of the document or set of documents</a:t>
            </a:r>
          </a:p>
          <a:p>
            <a:pPr lvl="1" algn="just" eaLnBrk="1" hangingPunct="1"/>
            <a:r>
              <a:rPr lang="en-US" dirty="0" smtClean="0"/>
              <a:t>Plans the review</a:t>
            </a:r>
          </a:p>
          <a:p>
            <a:pPr lvl="1" algn="just" eaLnBrk="1" hangingPunct="1"/>
            <a:r>
              <a:rPr lang="en-US" dirty="0" smtClean="0"/>
              <a:t>Runs the meeting</a:t>
            </a:r>
          </a:p>
          <a:p>
            <a:pPr lvl="1" algn="just" eaLnBrk="1" hangingPunct="1"/>
            <a:r>
              <a:rPr lang="en-US" dirty="0" smtClean="0"/>
              <a:t>Follows-up after the meeting</a:t>
            </a:r>
          </a:p>
          <a:p>
            <a:pPr algn="just" eaLnBrk="1" hangingPunct="1"/>
            <a:r>
              <a:rPr lang="en-US" b="1" dirty="0" smtClean="0"/>
              <a:t>Author/writer</a:t>
            </a:r>
          </a:p>
          <a:p>
            <a:pPr lvl="1" algn="just" eaLnBrk="1" hangingPunct="1"/>
            <a:r>
              <a:rPr lang="en-US" b="1" dirty="0" smtClean="0"/>
              <a:t> </a:t>
            </a:r>
            <a:r>
              <a:rPr lang="en-US" dirty="0" smtClean="0"/>
              <a:t>The writer or person with chief responsibility for the document(s) to be reviewed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Autofit/>
          </a:bodyPr>
          <a:lstStyle/>
          <a:p>
            <a:pPr eaLnBrk="1" hangingPunct="1"/>
            <a:r>
              <a:rPr lang="en-US" sz="2400" dirty="0" smtClean="0"/>
              <a:t>Formal </a:t>
            </a:r>
            <a:r>
              <a:rPr lang="en-US" sz="2400" dirty="0" smtClean="0"/>
              <a:t>review roles </a:t>
            </a:r>
            <a:r>
              <a:rPr lang="en-US" sz="2400" dirty="0" smtClean="0"/>
              <a:t>&amp; responsibilities contd..</a:t>
            </a:r>
          </a:p>
        </p:txBody>
      </p:sp>
      <p:sp>
        <p:nvSpPr>
          <p:cNvPr id="24579" name="Rectangle 3"/>
          <p:cNvSpPr>
            <a:spLocks noGrp="1" noChangeArrowheads="1"/>
          </p:cNvSpPr>
          <p:nvPr>
            <p:ph idx="1"/>
          </p:nvPr>
        </p:nvSpPr>
        <p:spPr>
          <a:xfrm>
            <a:off x="393700" y="1533525"/>
            <a:ext cx="8355013" cy="3790205"/>
          </a:xfrm>
        </p:spPr>
        <p:txBody>
          <a:bodyPr/>
          <a:lstStyle/>
          <a:p>
            <a:pPr algn="just" eaLnBrk="1" hangingPunct="1"/>
            <a:r>
              <a:rPr lang="en-US" sz="2000" b="1" dirty="0" smtClean="0"/>
              <a:t>Reviewers / checkers / inspectors</a:t>
            </a:r>
          </a:p>
          <a:p>
            <a:pPr lvl="1" algn="just" eaLnBrk="1" hangingPunct="1">
              <a:lnSpc>
                <a:spcPct val="120000"/>
              </a:lnSpc>
            </a:pPr>
            <a:r>
              <a:rPr lang="en-US" sz="2000" dirty="0" smtClean="0"/>
              <a:t>Individuals with a specific technical or business background </a:t>
            </a:r>
          </a:p>
          <a:p>
            <a:pPr lvl="1" algn="just" eaLnBrk="1" hangingPunct="1">
              <a:lnSpc>
                <a:spcPct val="120000"/>
              </a:lnSpc>
            </a:pPr>
            <a:r>
              <a:rPr lang="en-US" sz="2000" dirty="0" smtClean="0"/>
              <a:t>After the necessary preparation, </a:t>
            </a:r>
            <a:r>
              <a:rPr lang="en-US" sz="2000" b="1" dirty="0" smtClean="0"/>
              <a:t>identify</a:t>
            </a:r>
            <a:r>
              <a:rPr lang="en-US" sz="2000" dirty="0" smtClean="0"/>
              <a:t> and </a:t>
            </a:r>
            <a:r>
              <a:rPr lang="en-US" sz="2000" b="1" dirty="0" smtClean="0"/>
              <a:t>describe</a:t>
            </a:r>
            <a:r>
              <a:rPr lang="en-US" sz="2000" dirty="0" smtClean="0"/>
              <a:t> findings (E.g. Defects) in the product under review</a:t>
            </a:r>
          </a:p>
          <a:p>
            <a:pPr algn="just" eaLnBrk="1" hangingPunct="1"/>
            <a:r>
              <a:rPr lang="en-US" sz="2000" b="1" dirty="0" smtClean="0"/>
              <a:t>Scribe / recorder</a:t>
            </a:r>
          </a:p>
          <a:p>
            <a:pPr lvl="1" algn="just" eaLnBrk="1" hangingPunct="1">
              <a:lnSpc>
                <a:spcPct val="110000"/>
              </a:lnSpc>
            </a:pPr>
            <a:r>
              <a:rPr lang="en-US" sz="2000" dirty="0" smtClean="0">
                <a:latin typeface="Microsoft Sans Serif" pitchFamily="34" charset="0"/>
              </a:rPr>
              <a:t> </a:t>
            </a:r>
            <a:r>
              <a:rPr lang="en-US" sz="2000" dirty="0" smtClean="0"/>
              <a:t>Documents all the issues, problems and open points that were identified during the meeting</a:t>
            </a:r>
          </a:p>
          <a:p>
            <a:pPr lvl="1" algn="just" eaLnBrk="1" hangingPunct="1">
              <a:lnSpc>
                <a:spcPct val="110000"/>
              </a:lnSpc>
            </a:pPr>
            <a:r>
              <a:rPr lang="en-US" sz="2000" dirty="0" smtClean="0"/>
              <a:t>Looks at documents from different perspectives</a:t>
            </a:r>
          </a:p>
          <a:p>
            <a:pPr lvl="1" algn="just" eaLnBrk="1" hangingPunct="1">
              <a:lnSpc>
                <a:spcPct val="110000"/>
              </a:lnSpc>
            </a:pPr>
            <a:r>
              <a:rPr lang="en-US" sz="2000" dirty="0" smtClean="0"/>
              <a:t>Uses checklists which makes reviews more effective and efficient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just" eaLnBrk="1" hangingPunct="1"/>
            <a:r>
              <a:rPr lang="en-US" smtClean="0"/>
              <a:t>Formal review or inspection</a:t>
            </a:r>
          </a:p>
        </p:txBody>
      </p:sp>
      <p:sp>
        <p:nvSpPr>
          <p:cNvPr id="25603" name="Rectangle 3"/>
          <p:cNvSpPr>
            <a:spLocks noGrp="1" noChangeArrowheads="1"/>
          </p:cNvSpPr>
          <p:nvPr>
            <p:ph idx="1"/>
          </p:nvPr>
        </p:nvSpPr>
        <p:spPr>
          <a:xfrm>
            <a:off x="393700" y="1533525"/>
            <a:ext cx="8355013" cy="4616648"/>
          </a:xfrm>
        </p:spPr>
        <p:txBody>
          <a:bodyPr/>
          <a:lstStyle/>
          <a:p>
            <a:pPr marL="342900" indent="-342900" eaLnBrk="1" hangingPunct="1">
              <a:buFont typeface="Arial" pitchFamily="34" charset="0"/>
              <a:buChar char="•"/>
            </a:pPr>
            <a:r>
              <a:rPr lang="en-US" sz="2000" b="0" dirty="0" smtClean="0"/>
              <a:t>Most formal of all review techniques</a:t>
            </a:r>
          </a:p>
          <a:p>
            <a:pPr marL="342900" indent="-342900" eaLnBrk="1" hangingPunct="1">
              <a:buFont typeface="Arial" pitchFamily="34" charset="0"/>
              <a:buChar char="•"/>
            </a:pPr>
            <a:r>
              <a:rPr lang="en-US" sz="2000" b="0" dirty="0" smtClean="0"/>
              <a:t>Strict entry and exit criteria</a:t>
            </a:r>
          </a:p>
          <a:p>
            <a:pPr marL="342900" indent="-342900" eaLnBrk="1" hangingPunct="1">
              <a:buFont typeface="Arial" pitchFamily="34" charset="0"/>
              <a:buChar char="•"/>
            </a:pPr>
            <a:r>
              <a:rPr lang="en-US" sz="2000" b="0" dirty="0" smtClean="0"/>
              <a:t>Led by moderator (not the author)</a:t>
            </a:r>
          </a:p>
          <a:p>
            <a:pPr marL="342900" indent="-342900" eaLnBrk="1" hangingPunct="1">
              <a:buFont typeface="Arial" pitchFamily="34" charset="0"/>
              <a:buChar char="•"/>
            </a:pPr>
            <a:r>
              <a:rPr lang="en-US" sz="2000" b="0" dirty="0" smtClean="0"/>
              <a:t>Roles are pre-defined</a:t>
            </a:r>
          </a:p>
          <a:p>
            <a:pPr marL="342900" indent="-342900" eaLnBrk="1" hangingPunct="1">
              <a:buFont typeface="Arial" pitchFamily="34" charset="0"/>
              <a:buChar char="•"/>
            </a:pPr>
            <a:r>
              <a:rPr lang="en-US" sz="2000" b="0" dirty="0" smtClean="0"/>
              <a:t>Defect searching based on defined rules and checklists</a:t>
            </a:r>
          </a:p>
          <a:p>
            <a:pPr marL="342900" indent="-342900" eaLnBrk="1" hangingPunct="1">
              <a:buFont typeface="Arial" pitchFamily="34" charset="0"/>
              <a:buChar char="•"/>
            </a:pPr>
            <a:r>
              <a:rPr lang="en-US" sz="2000" b="0" dirty="0" smtClean="0"/>
              <a:t>Metrics are kept</a:t>
            </a:r>
          </a:p>
          <a:p>
            <a:pPr marL="342900" indent="-342900" algn="just" eaLnBrk="1" hangingPunct="1">
              <a:buFont typeface="Arial" pitchFamily="34" charset="0"/>
              <a:buChar char="•"/>
            </a:pPr>
            <a:r>
              <a:rPr lang="en-US" sz="2000" b="0" dirty="0" smtClean="0"/>
              <a:t>Inspection report, list of findings</a:t>
            </a:r>
          </a:p>
          <a:p>
            <a:pPr marL="342900" indent="-342900" algn="just" eaLnBrk="1" hangingPunct="1">
              <a:buFont typeface="Arial" pitchFamily="34" charset="0"/>
              <a:buChar char="•"/>
            </a:pPr>
            <a:r>
              <a:rPr lang="en-US" sz="2000" b="0" dirty="0" smtClean="0"/>
              <a:t>Formal follow-up process</a:t>
            </a:r>
          </a:p>
          <a:p>
            <a:pPr marL="342900" indent="-342900" algn="just" eaLnBrk="1" hangingPunct="1">
              <a:buFont typeface="Arial" pitchFamily="34" charset="0"/>
              <a:buChar char="•"/>
            </a:pPr>
            <a:r>
              <a:rPr lang="en-US" sz="2000" b="0" dirty="0" smtClean="0"/>
              <a:t>process improvement is the goal</a:t>
            </a:r>
          </a:p>
          <a:p>
            <a:pPr marL="342900" indent="-342900" eaLnBrk="1" hangingPunct="1">
              <a:buFont typeface="Arial" pitchFamily="34" charset="0"/>
              <a:buChar char="•"/>
            </a:pPr>
            <a:r>
              <a:rPr lang="en-US" sz="2000" b="0" dirty="0" smtClean="0"/>
              <a:t>Anything written down can be inspected</a:t>
            </a:r>
          </a:p>
          <a:p>
            <a:pPr marL="342900" indent="-342900" eaLnBrk="1" hangingPunct="1">
              <a:buFont typeface="Arial" pitchFamily="34" charset="0"/>
              <a:buChar char="•"/>
            </a:pPr>
            <a:r>
              <a:rPr lang="en-US" sz="2000" b="0" dirty="0" smtClean="0"/>
              <a:t>Main purpose: to find defects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just" eaLnBrk="1" hangingPunct="1"/>
            <a:r>
              <a:rPr lang="en-US" smtClean="0"/>
              <a:t>Success factors for reviews</a:t>
            </a:r>
          </a:p>
        </p:txBody>
      </p:sp>
      <p:sp>
        <p:nvSpPr>
          <p:cNvPr id="26627" name="Rectangle 3"/>
          <p:cNvSpPr>
            <a:spLocks noGrp="1" noChangeArrowheads="1"/>
          </p:cNvSpPr>
          <p:nvPr>
            <p:ph idx="1"/>
          </p:nvPr>
        </p:nvSpPr>
        <p:spPr>
          <a:xfrm>
            <a:off x="393700" y="1533525"/>
            <a:ext cx="8355013" cy="4927824"/>
          </a:xfrm>
        </p:spPr>
        <p:txBody>
          <a:bodyPr/>
          <a:lstStyle/>
          <a:p>
            <a:pPr marL="285750" indent="-285750" eaLnBrk="1" hangingPunct="1">
              <a:lnSpc>
                <a:spcPct val="170000"/>
              </a:lnSpc>
              <a:buFont typeface="Arial" pitchFamily="34" charset="0"/>
              <a:buChar char="•"/>
            </a:pPr>
            <a:r>
              <a:rPr lang="en-US" b="0" dirty="0" smtClean="0"/>
              <a:t>Each review has a clear predefined objective</a:t>
            </a:r>
          </a:p>
          <a:p>
            <a:pPr marL="285750" indent="-285750" eaLnBrk="1" hangingPunct="1">
              <a:lnSpc>
                <a:spcPct val="170000"/>
              </a:lnSpc>
              <a:buFont typeface="Arial" pitchFamily="34" charset="0"/>
              <a:buChar char="•"/>
            </a:pPr>
            <a:r>
              <a:rPr lang="en-US" b="0" dirty="0" smtClean="0"/>
              <a:t>The right people for the review objectives are involved</a:t>
            </a:r>
          </a:p>
          <a:p>
            <a:pPr marL="285750" indent="-285750" eaLnBrk="1" hangingPunct="1">
              <a:lnSpc>
                <a:spcPct val="170000"/>
              </a:lnSpc>
              <a:buFont typeface="Arial" pitchFamily="34" charset="0"/>
              <a:buChar char="•"/>
            </a:pPr>
            <a:r>
              <a:rPr lang="en-US" b="0" dirty="0" smtClean="0"/>
              <a:t>Defects found are welcomed, and expressed objectively</a:t>
            </a:r>
          </a:p>
          <a:p>
            <a:pPr marL="285750" indent="-285750" eaLnBrk="1" hangingPunct="1">
              <a:lnSpc>
                <a:spcPct val="170000"/>
              </a:lnSpc>
              <a:buFont typeface="Arial" pitchFamily="34" charset="0"/>
              <a:buChar char="•"/>
            </a:pPr>
            <a:r>
              <a:rPr lang="en-US" b="0" dirty="0" smtClean="0"/>
              <a:t>People issues and psychological aspects are dealt with </a:t>
            </a:r>
          </a:p>
          <a:p>
            <a:pPr marL="285750" indent="-285750" eaLnBrk="1" hangingPunct="1">
              <a:lnSpc>
                <a:spcPct val="170000"/>
              </a:lnSpc>
              <a:buFont typeface="Arial" pitchFamily="34" charset="0"/>
              <a:buChar char="•"/>
            </a:pPr>
            <a:r>
              <a:rPr lang="en-US" b="0" dirty="0" smtClean="0"/>
              <a:t>Checklists or roles are used if appropriate to increase effectiveness of defect identification</a:t>
            </a:r>
          </a:p>
          <a:p>
            <a:pPr marL="285750" indent="-285750" eaLnBrk="1" hangingPunct="1">
              <a:lnSpc>
                <a:spcPct val="170000"/>
              </a:lnSpc>
              <a:buFont typeface="Arial" pitchFamily="34" charset="0"/>
              <a:buChar char="•"/>
            </a:pPr>
            <a:r>
              <a:rPr lang="en-US" b="0" dirty="0" smtClean="0"/>
              <a:t>Training is given in review techniques, especially the more formal techniques, such as inspection</a:t>
            </a:r>
          </a:p>
          <a:p>
            <a:pPr lvl="1" eaLnBrk="1" hangingPunct="1">
              <a:lnSpc>
                <a:spcPct val="170000"/>
              </a:lnSpc>
              <a:buFont typeface="Wingdings" pitchFamily="2" charset="2"/>
              <a:buNone/>
            </a:pPr>
            <a:endParaRPr lang="en-US" sz="2200" dirty="0" smtClean="0">
              <a:solidFill>
                <a:srgbClr val="00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Success factors for reviews</a:t>
            </a:r>
            <a:r>
              <a:rPr lang="en-US" sz="3600" smtClean="0"/>
              <a:t>  </a:t>
            </a:r>
            <a:r>
              <a:rPr lang="en-US" sz="2400" smtClean="0"/>
              <a:t>contd..</a:t>
            </a:r>
          </a:p>
        </p:txBody>
      </p:sp>
      <p:sp>
        <p:nvSpPr>
          <p:cNvPr id="27651" name="Rectangle 3"/>
          <p:cNvSpPr>
            <a:spLocks noGrp="1" noChangeArrowheads="1"/>
          </p:cNvSpPr>
          <p:nvPr>
            <p:ph idx="1"/>
          </p:nvPr>
        </p:nvSpPr>
        <p:spPr>
          <a:xfrm>
            <a:off x="381000" y="2057400"/>
            <a:ext cx="8355013" cy="2806922"/>
          </a:xfrm>
        </p:spPr>
        <p:txBody>
          <a:bodyPr/>
          <a:lstStyle/>
          <a:p>
            <a:pPr marL="342900" indent="-342900" algn="just" eaLnBrk="1" hangingPunct="1">
              <a:lnSpc>
                <a:spcPct val="160000"/>
              </a:lnSpc>
              <a:buFont typeface="Arial" pitchFamily="34" charset="0"/>
              <a:buChar char="•"/>
            </a:pPr>
            <a:r>
              <a:rPr lang="en-US" sz="2000" b="0" dirty="0" smtClean="0"/>
              <a:t>Management supports a good review process </a:t>
            </a:r>
          </a:p>
          <a:p>
            <a:pPr marL="342900" indent="-342900" algn="just" eaLnBrk="1" hangingPunct="1">
              <a:lnSpc>
                <a:spcPct val="160000"/>
              </a:lnSpc>
              <a:buFont typeface="Arial" pitchFamily="34" charset="0"/>
              <a:buChar char="•"/>
            </a:pPr>
            <a:r>
              <a:rPr lang="en-US" sz="2000" b="0" dirty="0" smtClean="0"/>
              <a:t>There is an emphasis on learning and process improvement</a:t>
            </a:r>
          </a:p>
          <a:p>
            <a:pPr marL="342900" indent="-342900" eaLnBrk="1" hangingPunct="1">
              <a:lnSpc>
                <a:spcPct val="160000"/>
              </a:lnSpc>
              <a:buFont typeface="Arial" pitchFamily="34" charset="0"/>
              <a:buChar char="•"/>
            </a:pPr>
            <a:r>
              <a:rPr lang="en-US" sz="2000" b="0" dirty="0" smtClean="0"/>
              <a:t>An entry criterion ensures that the reviewer does not waste time on </a:t>
            </a:r>
            <a:r>
              <a:rPr lang="en-US" sz="2000" b="0" dirty="0" smtClean="0"/>
              <a:t>documents not </a:t>
            </a:r>
            <a:r>
              <a:rPr lang="en-US" sz="2000" b="0" dirty="0" smtClean="0"/>
              <a:t>worthy of review effort</a:t>
            </a:r>
            <a:r>
              <a:rPr lang="en-US" sz="2400" dirty="0" smtClean="0"/>
              <a:t/>
            </a:r>
            <a:br>
              <a:rPr lang="en-US" sz="2400" dirty="0" smtClean="0"/>
            </a:br>
            <a:endParaRPr lang="en-US" sz="2400" dirty="0" smtClean="0">
              <a:solidFill>
                <a:srgbClr val="00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Static techniques</a:t>
            </a:r>
          </a:p>
        </p:txBody>
      </p:sp>
      <p:sp>
        <p:nvSpPr>
          <p:cNvPr id="28675" name="Rectangle 3"/>
          <p:cNvSpPr>
            <a:spLocks noGrp="1" noChangeArrowheads="1"/>
          </p:cNvSpPr>
          <p:nvPr>
            <p:ph idx="1"/>
          </p:nvPr>
        </p:nvSpPr>
        <p:spPr>
          <a:xfrm>
            <a:off x="393700" y="1533525"/>
            <a:ext cx="8355013" cy="3770263"/>
          </a:xfrm>
          <a:noFill/>
        </p:spPr>
        <p:txBody>
          <a:bodyPr/>
          <a:lstStyle/>
          <a:p>
            <a:pPr marL="0" indent="742950" eaLnBrk="1" hangingPunct="1">
              <a:buFont typeface="Wingdings" pitchFamily="2" charset="2"/>
              <a:buNone/>
              <a:tabLst>
                <a:tab pos="342900" algn="l"/>
              </a:tabLst>
            </a:pPr>
            <a:r>
              <a:rPr lang="en-US" i="1" dirty="0" smtClean="0"/>
              <a:t> 		</a:t>
            </a:r>
            <a:r>
              <a:rPr lang="en-US" sz="3600" dirty="0" smtClean="0"/>
              <a:t>Session coverage</a:t>
            </a:r>
          </a:p>
          <a:p>
            <a:pPr marL="0" indent="742950" eaLnBrk="1" hangingPunct="1">
              <a:buFont typeface="Wingdings" pitchFamily="2" charset="2"/>
              <a:buNone/>
              <a:tabLst>
                <a:tab pos="342900" algn="l"/>
              </a:tabLst>
            </a:pPr>
            <a:endParaRPr lang="en-US" sz="2400" dirty="0" smtClean="0"/>
          </a:p>
          <a:p>
            <a:pPr marL="342900" indent="-342900" eaLnBrk="1" hangingPunct="1">
              <a:buFont typeface="Arial" pitchFamily="34" charset="0"/>
              <a:buChar char="•"/>
              <a:tabLst>
                <a:tab pos="342900" algn="l"/>
              </a:tabLst>
            </a:pPr>
            <a:r>
              <a:rPr lang="en-US" sz="2000" b="0" dirty="0" smtClean="0"/>
              <a:t>Reviews and the test process (K2)</a:t>
            </a:r>
          </a:p>
          <a:p>
            <a:pPr marL="342900" indent="-342900" eaLnBrk="1" hangingPunct="1">
              <a:lnSpc>
                <a:spcPct val="150000"/>
              </a:lnSpc>
              <a:buFont typeface="Arial" pitchFamily="34" charset="0"/>
              <a:buChar char="•"/>
              <a:tabLst>
                <a:tab pos="342900" algn="l"/>
              </a:tabLst>
            </a:pPr>
            <a:r>
              <a:rPr lang="en-US" sz="2000" b="0" dirty="0" smtClean="0"/>
              <a:t>Review process (K2)</a:t>
            </a:r>
          </a:p>
          <a:p>
            <a:pPr marL="342900" indent="-342900" eaLnBrk="1" hangingPunct="1">
              <a:lnSpc>
                <a:spcPct val="150000"/>
              </a:lnSpc>
              <a:buFont typeface="Arial" pitchFamily="34" charset="0"/>
              <a:buChar char="•"/>
              <a:tabLst>
                <a:tab pos="342900" algn="l"/>
              </a:tabLst>
            </a:pPr>
            <a:r>
              <a:rPr lang="en-US" sz="2000" dirty="0" smtClean="0"/>
              <a:t>Static analysis by tools (K2)</a:t>
            </a:r>
          </a:p>
          <a:p>
            <a:pPr marL="0" indent="742950" eaLnBrk="1" hangingPunct="1">
              <a:lnSpc>
                <a:spcPct val="150000"/>
              </a:lnSpc>
              <a:buFont typeface="Wingdings" pitchFamily="2" charset="2"/>
              <a:buNone/>
              <a:tabLst>
                <a:tab pos="342900" algn="l"/>
              </a:tabLst>
            </a:pPr>
            <a:endParaRPr lang="en-US" b="1" dirty="0" smtClean="0"/>
          </a:p>
          <a:p>
            <a:pPr marL="914400" lvl="1" indent="-57150" eaLnBrk="1" hangingPunct="1">
              <a:tabLst>
                <a:tab pos="342900" algn="l"/>
              </a:tabLst>
            </a:pPr>
            <a:endParaRPr lang="en-US" sz="2400" dirty="0"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Types of static testing</a:t>
            </a:r>
          </a:p>
        </p:txBody>
      </p:sp>
      <p:grpSp>
        <p:nvGrpSpPr>
          <p:cNvPr id="2" name="Group 3"/>
          <p:cNvGrpSpPr>
            <a:grpSpLocks/>
          </p:cNvGrpSpPr>
          <p:nvPr/>
        </p:nvGrpSpPr>
        <p:grpSpPr bwMode="auto">
          <a:xfrm>
            <a:off x="441325" y="1339850"/>
            <a:ext cx="7091363" cy="5022850"/>
            <a:chOff x="457" y="844"/>
            <a:chExt cx="4467" cy="3164"/>
          </a:xfrm>
        </p:grpSpPr>
        <p:sp>
          <p:nvSpPr>
            <p:cNvPr id="29700" name="Line 4"/>
            <p:cNvSpPr>
              <a:spLocks noChangeShapeType="1"/>
            </p:cNvSpPr>
            <p:nvPr/>
          </p:nvSpPr>
          <p:spPr bwMode="auto">
            <a:xfrm>
              <a:off x="2736" y="1152"/>
              <a:ext cx="0" cy="384"/>
            </a:xfrm>
            <a:prstGeom prst="line">
              <a:avLst/>
            </a:prstGeom>
            <a:noFill/>
            <a:ln w="38100">
              <a:solidFill>
                <a:schemeClr val="tx1"/>
              </a:solidFill>
              <a:miter lim="800000"/>
              <a:headEnd/>
              <a:tailEnd/>
            </a:ln>
          </p:spPr>
          <p:txBody>
            <a:bodyPr wrap="none"/>
            <a:lstStyle/>
            <a:p>
              <a:endParaRPr lang="en-US"/>
            </a:p>
          </p:txBody>
        </p:sp>
        <p:sp>
          <p:nvSpPr>
            <p:cNvPr id="29701" name="Line 5"/>
            <p:cNvSpPr>
              <a:spLocks noChangeShapeType="1"/>
            </p:cNvSpPr>
            <p:nvPr/>
          </p:nvSpPr>
          <p:spPr bwMode="auto">
            <a:xfrm>
              <a:off x="1632" y="1536"/>
              <a:ext cx="2352" cy="0"/>
            </a:xfrm>
            <a:prstGeom prst="line">
              <a:avLst/>
            </a:prstGeom>
            <a:noFill/>
            <a:ln w="38100">
              <a:solidFill>
                <a:schemeClr val="tx1"/>
              </a:solidFill>
              <a:miter lim="800000"/>
              <a:headEnd/>
              <a:tailEnd/>
            </a:ln>
          </p:spPr>
          <p:txBody>
            <a:bodyPr wrap="none"/>
            <a:lstStyle/>
            <a:p>
              <a:endParaRPr lang="en-US"/>
            </a:p>
          </p:txBody>
        </p:sp>
        <p:sp>
          <p:nvSpPr>
            <p:cNvPr id="29702" name="Line 6"/>
            <p:cNvSpPr>
              <a:spLocks noChangeShapeType="1"/>
            </p:cNvSpPr>
            <p:nvPr/>
          </p:nvSpPr>
          <p:spPr bwMode="auto">
            <a:xfrm>
              <a:off x="1632" y="1536"/>
              <a:ext cx="0" cy="432"/>
            </a:xfrm>
            <a:prstGeom prst="line">
              <a:avLst/>
            </a:prstGeom>
            <a:noFill/>
            <a:ln w="28575">
              <a:solidFill>
                <a:schemeClr val="tx1"/>
              </a:solidFill>
              <a:miter lim="800000"/>
              <a:headEnd/>
              <a:tailEnd type="triangle" w="med" len="med"/>
            </a:ln>
          </p:spPr>
          <p:txBody>
            <a:bodyPr wrap="none"/>
            <a:lstStyle/>
            <a:p>
              <a:endParaRPr lang="en-US"/>
            </a:p>
          </p:txBody>
        </p:sp>
        <p:sp>
          <p:nvSpPr>
            <p:cNvPr id="29703" name="Line 7"/>
            <p:cNvSpPr>
              <a:spLocks noChangeShapeType="1"/>
            </p:cNvSpPr>
            <p:nvPr/>
          </p:nvSpPr>
          <p:spPr bwMode="auto">
            <a:xfrm>
              <a:off x="3984" y="1536"/>
              <a:ext cx="0" cy="432"/>
            </a:xfrm>
            <a:prstGeom prst="line">
              <a:avLst/>
            </a:prstGeom>
            <a:noFill/>
            <a:ln w="28575">
              <a:solidFill>
                <a:schemeClr val="tx1"/>
              </a:solidFill>
              <a:miter lim="800000"/>
              <a:headEnd/>
              <a:tailEnd type="triangle" w="med" len="med"/>
            </a:ln>
          </p:spPr>
          <p:txBody>
            <a:bodyPr wrap="none"/>
            <a:lstStyle/>
            <a:p>
              <a:endParaRPr lang="en-US"/>
            </a:p>
          </p:txBody>
        </p:sp>
        <p:sp>
          <p:nvSpPr>
            <p:cNvPr id="29704" name="Text Box 8"/>
            <p:cNvSpPr txBox="1">
              <a:spLocks noChangeArrowheads="1"/>
            </p:cNvSpPr>
            <p:nvPr/>
          </p:nvSpPr>
          <p:spPr bwMode="auto">
            <a:xfrm>
              <a:off x="457" y="1969"/>
              <a:ext cx="1635" cy="233"/>
            </a:xfrm>
            <a:prstGeom prst="rect">
              <a:avLst/>
            </a:prstGeom>
            <a:noFill/>
            <a:ln w="9525">
              <a:noFill/>
              <a:miter lim="800000"/>
              <a:headEnd/>
              <a:tailEnd/>
            </a:ln>
          </p:spPr>
          <p:txBody>
            <a:bodyPr wrap="none">
              <a:spAutoFit/>
            </a:bodyPr>
            <a:lstStyle/>
            <a:p>
              <a:r>
                <a:rPr lang="en-US">
                  <a:latin typeface="Arial" charset="0"/>
                </a:rPr>
                <a:t>People based (reviews)</a:t>
              </a:r>
            </a:p>
          </p:txBody>
        </p:sp>
        <p:sp>
          <p:nvSpPr>
            <p:cNvPr id="29705" name="Text Box 9"/>
            <p:cNvSpPr txBox="1">
              <a:spLocks noChangeArrowheads="1"/>
            </p:cNvSpPr>
            <p:nvPr/>
          </p:nvSpPr>
          <p:spPr bwMode="auto">
            <a:xfrm>
              <a:off x="3063" y="1968"/>
              <a:ext cx="1861" cy="233"/>
            </a:xfrm>
            <a:prstGeom prst="rect">
              <a:avLst/>
            </a:prstGeom>
            <a:noFill/>
            <a:ln w="9525">
              <a:noFill/>
              <a:miter lim="800000"/>
              <a:headEnd/>
              <a:tailEnd/>
            </a:ln>
          </p:spPr>
          <p:txBody>
            <a:bodyPr wrap="none">
              <a:spAutoFit/>
            </a:bodyPr>
            <a:lstStyle/>
            <a:p>
              <a:r>
                <a:rPr lang="en-US" dirty="0">
                  <a:latin typeface="Arial" charset="0"/>
                </a:rPr>
                <a:t>Tool based (static analysis)</a:t>
              </a:r>
            </a:p>
          </p:txBody>
        </p:sp>
        <p:sp>
          <p:nvSpPr>
            <p:cNvPr id="29706" name="Line 10"/>
            <p:cNvSpPr>
              <a:spLocks noChangeShapeType="1"/>
            </p:cNvSpPr>
            <p:nvPr/>
          </p:nvSpPr>
          <p:spPr bwMode="auto">
            <a:xfrm>
              <a:off x="1632" y="2257"/>
              <a:ext cx="0" cy="239"/>
            </a:xfrm>
            <a:prstGeom prst="line">
              <a:avLst/>
            </a:prstGeom>
            <a:noFill/>
            <a:ln w="38100">
              <a:solidFill>
                <a:schemeClr val="tx1"/>
              </a:solidFill>
              <a:miter lim="800000"/>
              <a:headEnd/>
              <a:tailEnd/>
            </a:ln>
          </p:spPr>
          <p:txBody>
            <a:bodyPr wrap="none"/>
            <a:lstStyle/>
            <a:p>
              <a:endParaRPr lang="en-US"/>
            </a:p>
          </p:txBody>
        </p:sp>
        <p:sp>
          <p:nvSpPr>
            <p:cNvPr id="29707" name="Line 11"/>
            <p:cNvSpPr>
              <a:spLocks noChangeShapeType="1"/>
            </p:cNvSpPr>
            <p:nvPr/>
          </p:nvSpPr>
          <p:spPr bwMode="auto">
            <a:xfrm>
              <a:off x="1021" y="2496"/>
              <a:ext cx="1235" cy="0"/>
            </a:xfrm>
            <a:prstGeom prst="line">
              <a:avLst/>
            </a:prstGeom>
            <a:noFill/>
            <a:ln w="38100">
              <a:solidFill>
                <a:schemeClr val="tx1"/>
              </a:solidFill>
              <a:miter lim="800000"/>
              <a:headEnd/>
              <a:tailEnd/>
            </a:ln>
          </p:spPr>
          <p:txBody>
            <a:bodyPr wrap="none"/>
            <a:lstStyle/>
            <a:p>
              <a:endParaRPr lang="en-US"/>
            </a:p>
          </p:txBody>
        </p:sp>
        <p:sp>
          <p:nvSpPr>
            <p:cNvPr id="29708" name="Line 12"/>
            <p:cNvSpPr>
              <a:spLocks noChangeShapeType="1"/>
            </p:cNvSpPr>
            <p:nvPr/>
          </p:nvSpPr>
          <p:spPr bwMode="auto">
            <a:xfrm>
              <a:off x="1021" y="2496"/>
              <a:ext cx="0" cy="240"/>
            </a:xfrm>
            <a:prstGeom prst="line">
              <a:avLst/>
            </a:prstGeom>
            <a:noFill/>
            <a:ln w="28575">
              <a:solidFill>
                <a:schemeClr val="tx1"/>
              </a:solidFill>
              <a:miter lim="800000"/>
              <a:headEnd/>
              <a:tailEnd type="triangle" w="med" len="med"/>
            </a:ln>
          </p:spPr>
          <p:txBody>
            <a:bodyPr wrap="none"/>
            <a:lstStyle/>
            <a:p>
              <a:endParaRPr lang="en-US"/>
            </a:p>
          </p:txBody>
        </p:sp>
        <p:sp>
          <p:nvSpPr>
            <p:cNvPr id="29709" name="Line 13"/>
            <p:cNvSpPr>
              <a:spLocks noChangeShapeType="1"/>
            </p:cNvSpPr>
            <p:nvPr/>
          </p:nvSpPr>
          <p:spPr bwMode="auto">
            <a:xfrm>
              <a:off x="2256" y="2496"/>
              <a:ext cx="0" cy="240"/>
            </a:xfrm>
            <a:prstGeom prst="line">
              <a:avLst/>
            </a:prstGeom>
            <a:noFill/>
            <a:ln w="28575">
              <a:solidFill>
                <a:schemeClr val="tx1"/>
              </a:solidFill>
              <a:miter lim="800000"/>
              <a:headEnd/>
              <a:tailEnd type="triangle" w="med" len="med"/>
            </a:ln>
          </p:spPr>
          <p:txBody>
            <a:bodyPr wrap="none"/>
            <a:lstStyle/>
            <a:p>
              <a:endParaRPr lang="en-US"/>
            </a:p>
          </p:txBody>
        </p:sp>
        <p:sp>
          <p:nvSpPr>
            <p:cNvPr id="29710" name="Text Box 14"/>
            <p:cNvSpPr txBox="1">
              <a:spLocks noChangeArrowheads="1"/>
            </p:cNvSpPr>
            <p:nvPr/>
          </p:nvSpPr>
          <p:spPr bwMode="auto">
            <a:xfrm>
              <a:off x="462" y="2724"/>
              <a:ext cx="803" cy="233"/>
            </a:xfrm>
            <a:prstGeom prst="rect">
              <a:avLst/>
            </a:prstGeom>
            <a:noFill/>
            <a:ln w="9525">
              <a:noFill/>
              <a:miter lim="800000"/>
              <a:headEnd/>
              <a:tailEnd/>
            </a:ln>
          </p:spPr>
          <p:txBody>
            <a:bodyPr wrap="none">
              <a:spAutoFit/>
            </a:bodyPr>
            <a:lstStyle/>
            <a:p>
              <a:r>
                <a:rPr lang="en-US">
                  <a:latin typeface="Arial" charset="0"/>
                </a:rPr>
                <a:t>Individuals</a:t>
              </a:r>
            </a:p>
          </p:txBody>
        </p:sp>
        <p:sp>
          <p:nvSpPr>
            <p:cNvPr id="29711" name="Text Box 15"/>
            <p:cNvSpPr txBox="1">
              <a:spLocks noChangeArrowheads="1"/>
            </p:cNvSpPr>
            <p:nvPr/>
          </p:nvSpPr>
          <p:spPr bwMode="auto">
            <a:xfrm>
              <a:off x="1855" y="2724"/>
              <a:ext cx="593" cy="233"/>
            </a:xfrm>
            <a:prstGeom prst="rect">
              <a:avLst/>
            </a:prstGeom>
            <a:noFill/>
            <a:ln w="9525">
              <a:noFill/>
              <a:miter lim="800000"/>
              <a:headEnd/>
              <a:tailEnd/>
            </a:ln>
          </p:spPr>
          <p:txBody>
            <a:bodyPr wrap="none">
              <a:spAutoFit/>
            </a:bodyPr>
            <a:lstStyle/>
            <a:p>
              <a:r>
                <a:rPr lang="en-US">
                  <a:latin typeface="Arial" charset="0"/>
                </a:rPr>
                <a:t>Groups</a:t>
              </a:r>
            </a:p>
          </p:txBody>
        </p:sp>
        <p:sp>
          <p:nvSpPr>
            <p:cNvPr id="29712" name="Line 16"/>
            <p:cNvSpPr>
              <a:spLocks noChangeShapeType="1"/>
            </p:cNvSpPr>
            <p:nvPr/>
          </p:nvSpPr>
          <p:spPr bwMode="auto">
            <a:xfrm>
              <a:off x="1021" y="3012"/>
              <a:ext cx="0" cy="240"/>
            </a:xfrm>
            <a:prstGeom prst="line">
              <a:avLst/>
            </a:prstGeom>
            <a:noFill/>
            <a:ln w="28575">
              <a:solidFill>
                <a:schemeClr val="tx1"/>
              </a:solidFill>
              <a:miter lim="800000"/>
              <a:headEnd/>
              <a:tailEnd type="triangle" w="med" len="med"/>
            </a:ln>
          </p:spPr>
          <p:txBody>
            <a:bodyPr wrap="none"/>
            <a:lstStyle/>
            <a:p>
              <a:endParaRPr lang="en-US"/>
            </a:p>
          </p:txBody>
        </p:sp>
        <p:sp>
          <p:nvSpPr>
            <p:cNvPr id="29713" name="Line 17"/>
            <p:cNvSpPr>
              <a:spLocks noChangeShapeType="1"/>
            </p:cNvSpPr>
            <p:nvPr/>
          </p:nvSpPr>
          <p:spPr bwMode="auto">
            <a:xfrm>
              <a:off x="2256" y="3012"/>
              <a:ext cx="0" cy="240"/>
            </a:xfrm>
            <a:prstGeom prst="line">
              <a:avLst/>
            </a:prstGeom>
            <a:noFill/>
            <a:ln w="28575">
              <a:solidFill>
                <a:schemeClr val="tx1"/>
              </a:solidFill>
              <a:miter lim="800000"/>
              <a:headEnd/>
              <a:tailEnd type="triangle" w="med" len="med"/>
            </a:ln>
          </p:spPr>
          <p:txBody>
            <a:bodyPr wrap="none"/>
            <a:lstStyle/>
            <a:p>
              <a:endParaRPr lang="en-US"/>
            </a:p>
          </p:txBody>
        </p:sp>
        <p:sp>
          <p:nvSpPr>
            <p:cNvPr id="29714" name="Text Box 18"/>
            <p:cNvSpPr txBox="1">
              <a:spLocks noChangeArrowheads="1"/>
            </p:cNvSpPr>
            <p:nvPr/>
          </p:nvSpPr>
          <p:spPr bwMode="auto">
            <a:xfrm>
              <a:off x="462" y="3246"/>
              <a:ext cx="1061" cy="582"/>
            </a:xfrm>
            <a:prstGeom prst="rect">
              <a:avLst/>
            </a:prstGeom>
            <a:noFill/>
            <a:ln w="9525">
              <a:noFill/>
              <a:miter lim="800000"/>
              <a:headEnd/>
              <a:tailEnd/>
            </a:ln>
          </p:spPr>
          <p:txBody>
            <a:bodyPr wrap="none">
              <a:spAutoFit/>
            </a:bodyPr>
            <a:lstStyle/>
            <a:p>
              <a:r>
                <a:rPr lang="en-US" dirty="0">
                  <a:latin typeface="Arial" charset="0"/>
                </a:rPr>
                <a:t>Desk checking</a:t>
              </a:r>
            </a:p>
            <a:p>
              <a:r>
                <a:rPr lang="en-US" dirty="0">
                  <a:latin typeface="Arial" charset="0"/>
                </a:rPr>
                <a:t>Proof reading</a:t>
              </a:r>
            </a:p>
            <a:p>
              <a:r>
                <a:rPr lang="en-US" dirty="0">
                  <a:latin typeface="Arial" charset="0"/>
                </a:rPr>
                <a:t>Data stepping</a:t>
              </a:r>
            </a:p>
          </p:txBody>
        </p:sp>
        <p:sp>
          <p:nvSpPr>
            <p:cNvPr id="29715" name="Text Box 19"/>
            <p:cNvSpPr txBox="1">
              <a:spLocks noChangeArrowheads="1"/>
            </p:cNvSpPr>
            <p:nvPr/>
          </p:nvSpPr>
          <p:spPr bwMode="auto">
            <a:xfrm>
              <a:off x="1726" y="3252"/>
              <a:ext cx="1910" cy="756"/>
            </a:xfrm>
            <a:prstGeom prst="rect">
              <a:avLst/>
            </a:prstGeom>
            <a:noFill/>
            <a:ln w="9525">
              <a:noFill/>
              <a:miter lim="800000"/>
              <a:headEnd/>
              <a:tailEnd/>
            </a:ln>
          </p:spPr>
          <p:txBody>
            <a:bodyPr>
              <a:spAutoFit/>
            </a:bodyPr>
            <a:lstStyle/>
            <a:p>
              <a:r>
                <a:rPr lang="en-US" dirty="0">
                  <a:latin typeface="Arial" charset="0"/>
                </a:rPr>
                <a:t>Informal reviews</a:t>
              </a:r>
            </a:p>
            <a:p>
              <a:r>
                <a:rPr lang="en-US" dirty="0">
                  <a:latin typeface="Arial" charset="0"/>
                </a:rPr>
                <a:t>Technical/peer review</a:t>
              </a:r>
            </a:p>
            <a:p>
              <a:r>
                <a:rPr lang="en-US" dirty="0">
                  <a:latin typeface="Arial" charset="0"/>
                </a:rPr>
                <a:t>Walkthroughs</a:t>
              </a:r>
            </a:p>
            <a:p>
              <a:r>
                <a:rPr lang="en-US" dirty="0">
                  <a:latin typeface="Arial" charset="0"/>
                </a:rPr>
                <a:t>Inspection</a:t>
              </a:r>
            </a:p>
          </p:txBody>
        </p:sp>
        <p:sp>
          <p:nvSpPr>
            <p:cNvPr id="29716" name="Line 20"/>
            <p:cNvSpPr>
              <a:spLocks noChangeShapeType="1"/>
            </p:cNvSpPr>
            <p:nvPr/>
          </p:nvSpPr>
          <p:spPr bwMode="auto">
            <a:xfrm>
              <a:off x="3984" y="2260"/>
              <a:ext cx="0" cy="236"/>
            </a:xfrm>
            <a:prstGeom prst="line">
              <a:avLst/>
            </a:prstGeom>
            <a:noFill/>
            <a:ln w="28575">
              <a:solidFill>
                <a:schemeClr val="tx1"/>
              </a:solidFill>
              <a:miter lim="800000"/>
              <a:headEnd/>
              <a:tailEnd type="triangle" w="med" len="med"/>
            </a:ln>
          </p:spPr>
          <p:txBody>
            <a:bodyPr wrap="none"/>
            <a:lstStyle/>
            <a:p>
              <a:endParaRPr lang="en-US"/>
            </a:p>
          </p:txBody>
        </p:sp>
        <p:sp>
          <p:nvSpPr>
            <p:cNvPr id="29717" name="Text Box 21"/>
            <p:cNvSpPr txBox="1">
              <a:spLocks noChangeArrowheads="1"/>
            </p:cNvSpPr>
            <p:nvPr/>
          </p:nvSpPr>
          <p:spPr bwMode="auto">
            <a:xfrm>
              <a:off x="3285" y="2496"/>
              <a:ext cx="1554" cy="582"/>
            </a:xfrm>
            <a:prstGeom prst="rect">
              <a:avLst/>
            </a:prstGeom>
            <a:noFill/>
            <a:ln w="9525">
              <a:noFill/>
              <a:miter lim="800000"/>
              <a:headEnd/>
              <a:tailEnd/>
            </a:ln>
          </p:spPr>
          <p:txBody>
            <a:bodyPr wrap="none">
              <a:spAutoFit/>
            </a:bodyPr>
            <a:lstStyle/>
            <a:p>
              <a:r>
                <a:rPr lang="en-US" dirty="0">
                  <a:latin typeface="Arial" charset="0"/>
                </a:rPr>
                <a:t>Data flow analysis</a:t>
              </a:r>
            </a:p>
            <a:p>
              <a:r>
                <a:rPr lang="en-US" dirty="0">
                  <a:latin typeface="Arial" charset="0"/>
                </a:rPr>
                <a:t>Control flow analysis</a:t>
              </a:r>
            </a:p>
            <a:p>
              <a:r>
                <a:rPr lang="en-US" dirty="0" err="1">
                  <a:latin typeface="Arial" charset="0"/>
                </a:rPr>
                <a:t>Cyclomatic</a:t>
              </a:r>
              <a:r>
                <a:rPr lang="en-US" dirty="0">
                  <a:latin typeface="Arial" charset="0"/>
                </a:rPr>
                <a:t> complexity</a:t>
              </a:r>
            </a:p>
          </p:txBody>
        </p:sp>
        <p:sp>
          <p:nvSpPr>
            <p:cNvPr id="29718" name="Text Box 22"/>
            <p:cNvSpPr txBox="1">
              <a:spLocks noChangeArrowheads="1"/>
            </p:cNvSpPr>
            <p:nvPr/>
          </p:nvSpPr>
          <p:spPr bwMode="auto">
            <a:xfrm>
              <a:off x="1855" y="844"/>
              <a:ext cx="1974" cy="233"/>
            </a:xfrm>
            <a:prstGeom prst="rect">
              <a:avLst/>
            </a:prstGeom>
            <a:noFill/>
            <a:ln w="9525">
              <a:noFill/>
              <a:miter lim="800000"/>
              <a:headEnd/>
              <a:tailEnd/>
            </a:ln>
          </p:spPr>
          <p:txBody>
            <a:bodyPr>
              <a:spAutoFit/>
            </a:bodyPr>
            <a:lstStyle/>
            <a:p>
              <a:pPr algn="ctr"/>
              <a:r>
                <a:rPr lang="en-US" dirty="0"/>
                <a:t>Static analysis</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95288" y="581025"/>
            <a:ext cx="7439025" cy="430887"/>
          </a:xfrm>
        </p:spPr>
        <p:txBody>
          <a:bodyPr/>
          <a:lstStyle/>
          <a:p>
            <a:pPr eaLnBrk="1" hangingPunct="1"/>
            <a:r>
              <a:rPr lang="en-US" sz="2800" smtClean="0"/>
              <a:t>Static analysis by tools</a:t>
            </a:r>
          </a:p>
        </p:txBody>
      </p:sp>
      <p:sp>
        <p:nvSpPr>
          <p:cNvPr id="30723" name="Rectangle 3"/>
          <p:cNvSpPr>
            <a:spLocks noGrp="1" noChangeArrowheads="1"/>
          </p:cNvSpPr>
          <p:nvPr>
            <p:ph idx="1"/>
          </p:nvPr>
        </p:nvSpPr>
        <p:spPr>
          <a:xfrm>
            <a:off x="393700" y="1533525"/>
            <a:ext cx="8355013" cy="3607141"/>
          </a:xfrm>
        </p:spPr>
        <p:txBody>
          <a:bodyPr/>
          <a:lstStyle/>
          <a:p>
            <a:pPr eaLnBrk="1" hangingPunct="1">
              <a:lnSpc>
                <a:spcPct val="140000"/>
              </a:lnSpc>
            </a:pPr>
            <a:r>
              <a:rPr lang="en-US" sz="2800" dirty="0" smtClean="0">
                <a:latin typeface="Microsoft Sans Serif" pitchFamily="34" charset="0"/>
              </a:rPr>
              <a:t>Objective </a:t>
            </a:r>
          </a:p>
          <a:p>
            <a:pPr lvl="1" eaLnBrk="1" hangingPunct="1">
              <a:lnSpc>
                <a:spcPct val="140000"/>
              </a:lnSpc>
            </a:pPr>
            <a:r>
              <a:rPr lang="en-US" sz="2000" b="1" dirty="0" smtClean="0"/>
              <a:t>T</a:t>
            </a:r>
            <a:r>
              <a:rPr lang="en-US" sz="2000" b="1" dirty="0" smtClean="0">
                <a:solidFill>
                  <a:srgbClr val="000000"/>
                </a:solidFill>
              </a:rPr>
              <a:t>o find defects</a:t>
            </a:r>
            <a:r>
              <a:rPr lang="en-US" sz="2000" dirty="0" smtClean="0">
                <a:solidFill>
                  <a:srgbClr val="000000"/>
                </a:solidFill>
              </a:rPr>
              <a:t> in software source code and software models </a:t>
            </a:r>
            <a:r>
              <a:rPr lang="en-US" sz="2000" b="1" dirty="0" smtClean="0">
                <a:solidFill>
                  <a:srgbClr val="000000"/>
                </a:solidFill>
              </a:rPr>
              <a:t>without actually executing</a:t>
            </a:r>
            <a:r>
              <a:rPr lang="en-US" sz="2000" dirty="0" smtClean="0">
                <a:solidFill>
                  <a:srgbClr val="000000"/>
                </a:solidFill>
              </a:rPr>
              <a:t> the software</a:t>
            </a:r>
            <a:endParaRPr lang="en-US" sz="2000" dirty="0" smtClean="0">
              <a:solidFill>
                <a:srgbClr val="000000"/>
              </a:solidFill>
              <a:latin typeface="Microsoft Sans Serif" pitchFamily="34" charset="0"/>
            </a:endParaRPr>
          </a:p>
          <a:p>
            <a:pPr lvl="1" eaLnBrk="1" hangingPunct="1">
              <a:lnSpc>
                <a:spcPct val="140000"/>
              </a:lnSpc>
            </a:pPr>
            <a:r>
              <a:rPr lang="en-US" sz="2000" b="1" dirty="0" smtClean="0">
                <a:solidFill>
                  <a:srgbClr val="000000"/>
                </a:solidFill>
                <a:latin typeface="Microsoft Sans Serif" pitchFamily="34" charset="0"/>
              </a:rPr>
              <a:t>Analyze program</a:t>
            </a:r>
            <a:r>
              <a:rPr lang="en-US" sz="2000" dirty="0" smtClean="0">
                <a:solidFill>
                  <a:srgbClr val="000000"/>
                </a:solidFill>
                <a:latin typeface="Microsoft Sans Serif" pitchFamily="34" charset="0"/>
              </a:rPr>
              <a:t> code as well as generated output such as HTML and XML</a:t>
            </a:r>
          </a:p>
          <a:p>
            <a:pPr algn="just" eaLnBrk="1" hangingPunct="1">
              <a:lnSpc>
                <a:spcPct val="140000"/>
              </a:lnSpc>
            </a:pPr>
            <a:r>
              <a:rPr lang="en-US" sz="2000" b="0" dirty="0" smtClean="0">
                <a:solidFill>
                  <a:srgbClr val="000000"/>
                </a:solidFill>
                <a:latin typeface="Microsoft Sans Serif" pitchFamily="34" charset="0"/>
              </a:rPr>
              <a:t>Typically used by developers before and during component and integration testing, and by designers during software modeling</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Benefit  of static analysis :</a:t>
            </a:r>
          </a:p>
        </p:txBody>
      </p:sp>
      <p:sp>
        <p:nvSpPr>
          <p:cNvPr id="31747" name="Rectangle 3"/>
          <p:cNvSpPr>
            <a:spLocks noGrp="1" noChangeArrowheads="1"/>
          </p:cNvSpPr>
          <p:nvPr>
            <p:ph idx="1"/>
          </p:nvPr>
        </p:nvSpPr>
        <p:spPr/>
        <p:txBody>
          <a:bodyPr>
            <a:normAutofit fontScale="25000" lnSpcReduction="20000"/>
          </a:bodyPr>
          <a:lstStyle/>
          <a:p>
            <a:pPr marL="342900" indent="-342900" eaLnBrk="1" hangingPunct="1">
              <a:lnSpc>
                <a:spcPct val="120000"/>
              </a:lnSpc>
              <a:buFont typeface="Arial" pitchFamily="34" charset="0"/>
              <a:buChar char="•"/>
            </a:pPr>
            <a:r>
              <a:rPr lang="en-US" sz="8000" b="0" dirty="0" smtClean="0">
                <a:latin typeface="Microsoft Sans Serif" pitchFamily="34" charset="0"/>
              </a:rPr>
              <a:t>Early detection of defects prior to test execution</a:t>
            </a:r>
          </a:p>
          <a:p>
            <a:pPr marL="342900" indent="-342900" eaLnBrk="1" hangingPunct="1">
              <a:lnSpc>
                <a:spcPct val="120000"/>
              </a:lnSpc>
              <a:buFont typeface="Arial" pitchFamily="34" charset="0"/>
              <a:buChar char="•"/>
            </a:pPr>
            <a:r>
              <a:rPr lang="en-US" sz="8000" b="0" dirty="0" smtClean="0">
                <a:latin typeface="Microsoft Sans Serif" pitchFamily="34" charset="0"/>
              </a:rPr>
              <a:t>Early warning about suspicious aspects of the code or design, by the calculation of metrics, such as a high complexity measure</a:t>
            </a:r>
          </a:p>
          <a:p>
            <a:pPr marL="342900" indent="-342900" eaLnBrk="1" hangingPunct="1">
              <a:lnSpc>
                <a:spcPct val="120000"/>
              </a:lnSpc>
              <a:buFont typeface="Arial" pitchFamily="34" charset="0"/>
              <a:buChar char="•"/>
            </a:pPr>
            <a:r>
              <a:rPr lang="en-US" sz="8000" b="0" dirty="0" smtClean="0">
                <a:latin typeface="Microsoft Sans Serif" pitchFamily="34" charset="0"/>
              </a:rPr>
              <a:t>Identification of defects not easily found by dynamic testing</a:t>
            </a:r>
          </a:p>
          <a:p>
            <a:pPr marL="342900" indent="-342900" eaLnBrk="1" hangingPunct="1">
              <a:lnSpc>
                <a:spcPct val="120000"/>
              </a:lnSpc>
              <a:buFont typeface="Arial" pitchFamily="34" charset="0"/>
              <a:buChar char="•"/>
            </a:pPr>
            <a:r>
              <a:rPr lang="en-US" sz="8000" b="0" dirty="0" smtClean="0">
                <a:latin typeface="Microsoft Sans Serif" pitchFamily="34" charset="0"/>
              </a:rPr>
              <a:t>Detecting dependencies and inconsistencies in software models, such as links</a:t>
            </a:r>
          </a:p>
          <a:p>
            <a:pPr marL="342900" indent="-342900" eaLnBrk="1" hangingPunct="1">
              <a:lnSpc>
                <a:spcPct val="120000"/>
              </a:lnSpc>
              <a:buFont typeface="Arial" pitchFamily="34" charset="0"/>
              <a:buChar char="•"/>
            </a:pPr>
            <a:r>
              <a:rPr lang="en-US" sz="8000" b="0" dirty="0" smtClean="0">
                <a:latin typeface="Microsoft Sans Serif" pitchFamily="34" charset="0"/>
              </a:rPr>
              <a:t>Improved maintainability of code and design</a:t>
            </a:r>
          </a:p>
          <a:p>
            <a:pPr marL="342900" indent="-342900" eaLnBrk="1" hangingPunct="1">
              <a:lnSpc>
                <a:spcPct val="120000"/>
              </a:lnSpc>
              <a:buFont typeface="Arial" pitchFamily="34" charset="0"/>
              <a:buChar char="•"/>
            </a:pPr>
            <a:r>
              <a:rPr lang="en-US" sz="8000" b="0" dirty="0" smtClean="0">
                <a:latin typeface="Microsoft Sans Serif" pitchFamily="34" charset="0"/>
              </a:rPr>
              <a:t>Prevention of defects, if lessons are learned in development</a:t>
            </a:r>
            <a:r>
              <a:rPr lang="en-US" sz="2400" dirty="0" smtClean="0">
                <a:latin typeface="Microsoft Sans Serif" pitchFamily="34" charset="0"/>
              </a:rPr>
              <a:t/>
            </a:r>
            <a:br>
              <a:rPr lang="en-US" sz="2400" dirty="0" smtClean="0">
                <a:latin typeface="Microsoft Sans Serif" pitchFamily="34" charset="0"/>
              </a:rPr>
            </a:br>
            <a:endParaRPr lang="en-US" sz="2400" dirty="0" smtClean="0">
              <a:latin typeface="Microsoft Sans Serif"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Static techniques</a:t>
            </a:r>
          </a:p>
        </p:txBody>
      </p:sp>
      <p:sp>
        <p:nvSpPr>
          <p:cNvPr id="5123" name="Rectangle 3"/>
          <p:cNvSpPr>
            <a:spLocks noGrp="1" noChangeArrowheads="1"/>
          </p:cNvSpPr>
          <p:nvPr>
            <p:ph idx="1"/>
          </p:nvPr>
        </p:nvSpPr>
        <p:spPr>
          <a:xfrm>
            <a:off x="393700" y="1533525"/>
            <a:ext cx="8355013" cy="4201150"/>
          </a:xfrm>
          <a:noFill/>
        </p:spPr>
        <p:txBody>
          <a:bodyPr/>
          <a:lstStyle/>
          <a:p>
            <a:pPr marL="0" indent="742950" eaLnBrk="1" hangingPunct="1">
              <a:buFont typeface="Wingdings" pitchFamily="2" charset="2"/>
              <a:buNone/>
              <a:tabLst>
                <a:tab pos="342900" algn="l"/>
              </a:tabLst>
            </a:pPr>
            <a:r>
              <a:rPr lang="en-US" i="1" dirty="0" smtClean="0"/>
              <a:t> 		</a:t>
            </a:r>
            <a:r>
              <a:rPr lang="en-US" sz="3600" dirty="0" smtClean="0"/>
              <a:t>Session coverage</a:t>
            </a:r>
          </a:p>
          <a:p>
            <a:pPr marL="0" indent="742950" eaLnBrk="1" hangingPunct="1">
              <a:buFont typeface="Wingdings" pitchFamily="2" charset="2"/>
              <a:buNone/>
              <a:tabLst>
                <a:tab pos="342900" algn="l"/>
              </a:tabLst>
            </a:pPr>
            <a:endParaRPr lang="en-US" sz="2400" dirty="0" smtClean="0"/>
          </a:p>
          <a:p>
            <a:pPr marL="285750" indent="-285750" eaLnBrk="1" hangingPunct="1">
              <a:buFont typeface="Arial" pitchFamily="34" charset="0"/>
              <a:buChar char="•"/>
              <a:tabLst>
                <a:tab pos="342900" algn="l"/>
              </a:tabLst>
            </a:pPr>
            <a:r>
              <a:rPr lang="en-US" sz="2000" b="0" dirty="0" smtClean="0"/>
              <a:t>Static techniques and the test </a:t>
            </a:r>
          </a:p>
          <a:p>
            <a:pPr marL="285750" indent="-285750" eaLnBrk="1" hangingPunct="1">
              <a:buFont typeface="Arial" pitchFamily="34" charset="0"/>
              <a:buChar char="•"/>
              <a:tabLst>
                <a:tab pos="342900" algn="l"/>
              </a:tabLst>
            </a:pPr>
            <a:r>
              <a:rPr lang="en-US" sz="2000" b="0" dirty="0" smtClean="0"/>
              <a:t> process (K2)</a:t>
            </a:r>
          </a:p>
          <a:p>
            <a:pPr marL="285750" indent="-285750" eaLnBrk="1" hangingPunct="1">
              <a:lnSpc>
                <a:spcPct val="150000"/>
              </a:lnSpc>
              <a:buFont typeface="Arial" pitchFamily="34" charset="0"/>
              <a:buChar char="•"/>
              <a:tabLst>
                <a:tab pos="342900" algn="l"/>
              </a:tabLst>
            </a:pPr>
            <a:r>
              <a:rPr lang="en-US" sz="2000" b="0" dirty="0" smtClean="0"/>
              <a:t>Review process (K2)</a:t>
            </a:r>
          </a:p>
          <a:p>
            <a:pPr marL="285750" indent="-285750" eaLnBrk="1" hangingPunct="1">
              <a:lnSpc>
                <a:spcPct val="150000"/>
              </a:lnSpc>
              <a:buFont typeface="Arial" pitchFamily="34" charset="0"/>
              <a:buChar char="•"/>
              <a:tabLst>
                <a:tab pos="342900" algn="l"/>
              </a:tabLst>
            </a:pPr>
            <a:r>
              <a:rPr lang="en-US" sz="2000" b="0" dirty="0" smtClean="0"/>
              <a:t>Static analysis by tools (K2)</a:t>
            </a:r>
          </a:p>
          <a:p>
            <a:pPr marL="0" indent="742950" eaLnBrk="1" hangingPunct="1">
              <a:lnSpc>
                <a:spcPct val="150000"/>
              </a:lnSpc>
              <a:buFont typeface="Wingdings" pitchFamily="2" charset="2"/>
              <a:buNone/>
              <a:tabLst>
                <a:tab pos="342900" algn="l"/>
              </a:tabLst>
            </a:pPr>
            <a:endParaRPr lang="en-US" dirty="0" smtClean="0"/>
          </a:p>
          <a:p>
            <a:pPr marL="914400" lvl="1" indent="-57150" eaLnBrk="1" hangingPunct="1">
              <a:tabLst>
                <a:tab pos="342900" algn="l"/>
              </a:tabLst>
            </a:pPr>
            <a:endParaRPr lang="en-US" sz="2400"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Autofit/>
          </a:bodyPr>
          <a:lstStyle/>
          <a:p>
            <a:pPr eaLnBrk="1" hangingPunct="1"/>
            <a:r>
              <a:rPr lang="en-US" dirty="0" smtClean="0"/>
              <a:t>Typical defects discovered by static analysis tools include</a:t>
            </a:r>
          </a:p>
        </p:txBody>
      </p:sp>
      <p:sp>
        <p:nvSpPr>
          <p:cNvPr id="32771" name="Rectangle 3"/>
          <p:cNvSpPr>
            <a:spLocks noGrp="1" noChangeArrowheads="1"/>
          </p:cNvSpPr>
          <p:nvPr>
            <p:ph idx="1"/>
          </p:nvPr>
        </p:nvSpPr>
        <p:spPr>
          <a:xfrm>
            <a:off x="393700" y="1533525"/>
            <a:ext cx="8355013" cy="4868256"/>
          </a:xfrm>
        </p:spPr>
        <p:txBody>
          <a:bodyPr/>
          <a:lstStyle/>
          <a:p>
            <a:pPr marL="342900" indent="-342900" eaLnBrk="1" hangingPunct="1">
              <a:lnSpc>
                <a:spcPct val="110000"/>
              </a:lnSpc>
              <a:buFont typeface="Arial" pitchFamily="34" charset="0"/>
              <a:buChar char="•"/>
            </a:pPr>
            <a:r>
              <a:rPr lang="en-US" sz="2000" b="0" dirty="0" smtClean="0"/>
              <a:t>Referencing a variable with an undefined value</a:t>
            </a:r>
          </a:p>
          <a:p>
            <a:pPr marL="342900" indent="-342900" eaLnBrk="1" hangingPunct="1">
              <a:lnSpc>
                <a:spcPct val="110000"/>
              </a:lnSpc>
              <a:buFont typeface="Arial" pitchFamily="34" charset="0"/>
              <a:buChar char="•"/>
            </a:pPr>
            <a:r>
              <a:rPr lang="en-US" sz="2000" b="0" dirty="0" smtClean="0"/>
              <a:t>Inconsistent interface between modules and components</a:t>
            </a:r>
          </a:p>
          <a:p>
            <a:pPr marL="342900" indent="-342900" eaLnBrk="1" hangingPunct="1">
              <a:lnSpc>
                <a:spcPct val="110000"/>
              </a:lnSpc>
              <a:buFont typeface="Arial" pitchFamily="34" charset="0"/>
              <a:buChar char="•"/>
            </a:pPr>
            <a:r>
              <a:rPr lang="en-US" sz="2000" b="0" dirty="0" smtClean="0"/>
              <a:t>Variables that are never used</a:t>
            </a:r>
          </a:p>
          <a:p>
            <a:pPr marL="342900" indent="-342900" eaLnBrk="1" hangingPunct="1">
              <a:lnSpc>
                <a:spcPct val="110000"/>
              </a:lnSpc>
              <a:buFont typeface="Arial" pitchFamily="34" charset="0"/>
              <a:buChar char="•"/>
            </a:pPr>
            <a:r>
              <a:rPr lang="en-US" sz="2000" b="0" dirty="0" smtClean="0"/>
              <a:t>Unreachable (dead) code</a:t>
            </a:r>
          </a:p>
          <a:p>
            <a:pPr marL="342900" indent="-342900" eaLnBrk="1" hangingPunct="1">
              <a:lnSpc>
                <a:spcPct val="110000"/>
              </a:lnSpc>
              <a:buFont typeface="Arial" pitchFamily="34" charset="0"/>
              <a:buChar char="•"/>
            </a:pPr>
            <a:r>
              <a:rPr lang="en-US" sz="2000" b="0" dirty="0" smtClean="0"/>
              <a:t>Programming standards violations</a:t>
            </a:r>
          </a:p>
          <a:p>
            <a:pPr marL="342900" indent="-342900" eaLnBrk="1" hangingPunct="1">
              <a:lnSpc>
                <a:spcPct val="110000"/>
              </a:lnSpc>
              <a:buFont typeface="Arial" pitchFamily="34" charset="0"/>
              <a:buChar char="•"/>
            </a:pPr>
            <a:r>
              <a:rPr lang="en-US" sz="2000" b="0" dirty="0" smtClean="0"/>
              <a:t>Security vulnerabilities</a:t>
            </a:r>
          </a:p>
          <a:p>
            <a:pPr marL="342900" indent="-342900" eaLnBrk="1" hangingPunct="1">
              <a:lnSpc>
                <a:spcPct val="110000"/>
              </a:lnSpc>
              <a:buFont typeface="Arial" pitchFamily="34" charset="0"/>
              <a:buChar char="•"/>
            </a:pPr>
            <a:r>
              <a:rPr lang="en-US" sz="2000" b="0" dirty="0" smtClean="0"/>
              <a:t>Syntax violations of code and software models</a:t>
            </a:r>
          </a:p>
          <a:p>
            <a:pPr marL="342900" indent="-342900" eaLnBrk="1" hangingPunct="1">
              <a:lnSpc>
                <a:spcPct val="110000"/>
              </a:lnSpc>
              <a:buFont typeface="Arial" pitchFamily="34" charset="0"/>
              <a:buChar char="•"/>
            </a:pPr>
            <a:r>
              <a:rPr lang="en-US" sz="2000" b="0" dirty="0" smtClean="0"/>
              <a:t>Parameter type mismatches</a:t>
            </a:r>
          </a:p>
          <a:p>
            <a:pPr marL="342900" indent="-342900" eaLnBrk="1" hangingPunct="1">
              <a:lnSpc>
                <a:spcPct val="110000"/>
              </a:lnSpc>
              <a:buFont typeface="Arial" pitchFamily="34" charset="0"/>
              <a:buChar char="•"/>
            </a:pPr>
            <a:r>
              <a:rPr lang="en-US" sz="2000" b="0" dirty="0" smtClean="0"/>
              <a:t>Uncalled functions and procedures</a:t>
            </a:r>
          </a:p>
          <a:p>
            <a:pPr marL="342900" indent="-342900" eaLnBrk="1" hangingPunct="1">
              <a:lnSpc>
                <a:spcPct val="110000"/>
              </a:lnSpc>
              <a:buFont typeface="Arial" pitchFamily="34" charset="0"/>
              <a:buChar char="•"/>
            </a:pPr>
            <a:r>
              <a:rPr lang="en-US" sz="2000" b="0" dirty="0" smtClean="0"/>
              <a:t>Possible array bound violations</a:t>
            </a:r>
            <a:r>
              <a:rPr lang="en-US" sz="2400" b="0" dirty="0" smtClean="0"/>
              <a:t/>
            </a:r>
            <a:br>
              <a:rPr lang="en-US" sz="2400" b="0" dirty="0" smtClean="0"/>
            </a:br>
            <a:endParaRPr lang="en-US" sz="2400" b="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26"/>
          <p:cNvSpPr>
            <a:spLocks noGrp="1" noChangeArrowheads="1"/>
          </p:cNvSpPr>
          <p:nvPr>
            <p:ph type="title"/>
          </p:nvPr>
        </p:nvSpPr>
        <p:spPr/>
        <p:txBody>
          <a:bodyPr/>
          <a:lstStyle/>
          <a:p>
            <a:pPr eaLnBrk="1" hangingPunct="1"/>
            <a:r>
              <a:rPr lang="en-US" smtClean="0"/>
              <a:t>Data flow analysis</a:t>
            </a:r>
          </a:p>
        </p:txBody>
      </p:sp>
      <p:sp>
        <p:nvSpPr>
          <p:cNvPr id="33795" name="Rectangle 1027"/>
          <p:cNvSpPr>
            <a:spLocks noGrp="1" noChangeArrowheads="1"/>
          </p:cNvSpPr>
          <p:nvPr>
            <p:ph idx="1"/>
          </p:nvPr>
        </p:nvSpPr>
        <p:spPr>
          <a:xfrm>
            <a:off x="457200" y="1298775"/>
            <a:ext cx="8355013" cy="5524589"/>
          </a:xfrm>
        </p:spPr>
        <p:txBody>
          <a:bodyPr/>
          <a:lstStyle/>
          <a:p>
            <a:pPr eaLnBrk="1" hangingPunct="1">
              <a:lnSpc>
                <a:spcPct val="90000"/>
              </a:lnSpc>
              <a:tabLst>
                <a:tab pos="2114550" algn="l"/>
              </a:tabLst>
            </a:pPr>
            <a:r>
              <a:rPr lang="en-US" sz="2000" b="0" dirty="0" smtClean="0"/>
              <a:t>Study of program variables</a:t>
            </a:r>
          </a:p>
          <a:p>
            <a:pPr eaLnBrk="1" hangingPunct="1">
              <a:lnSpc>
                <a:spcPct val="90000"/>
              </a:lnSpc>
              <a:tabLst>
                <a:tab pos="2114550" algn="l"/>
              </a:tabLst>
            </a:pPr>
            <a:r>
              <a:rPr lang="en-US" sz="2000" b="0" dirty="0" smtClean="0"/>
              <a:t>Represents a program by a flow graph annotated with information about variable definition, references and indefiniteness</a:t>
            </a:r>
          </a:p>
          <a:p>
            <a:pPr eaLnBrk="1" hangingPunct="1">
              <a:lnSpc>
                <a:spcPct val="90000"/>
              </a:lnSpc>
              <a:tabLst>
                <a:tab pos="2114550" algn="l"/>
              </a:tabLst>
            </a:pPr>
            <a:r>
              <a:rPr lang="en-US" sz="2000" b="0" dirty="0" smtClean="0"/>
              <a:t>Used in code optimization, anomaly detection, and test data generation</a:t>
            </a:r>
          </a:p>
          <a:p>
            <a:pPr eaLnBrk="1" hangingPunct="1">
              <a:lnSpc>
                <a:spcPct val="90000"/>
              </a:lnSpc>
              <a:tabLst>
                <a:tab pos="2114550" algn="l"/>
              </a:tabLst>
            </a:pPr>
            <a:r>
              <a:rPr lang="en-US" sz="2000" b="0" dirty="0" smtClean="0"/>
              <a:t>Identifies:</a:t>
            </a:r>
          </a:p>
          <a:p>
            <a:pPr lvl="1" eaLnBrk="1" hangingPunct="1">
              <a:lnSpc>
                <a:spcPct val="90000"/>
              </a:lnSpc>
              <a:tabLst>
                <a:tab pos="2114550" algn="l"/>
              </a:tabLst>
            </a:pPr>
            <a:r>
              <a:rPr lang="en-US" sz="2000" b="1" dirty="0" smtClean="0"/>
              <a:t>Data flow errors</a:t>
            </a:r>
            <a:r>
              <a:rPr lang="en-US" sz="2000" dirty="0" smtClean="0"/>
              <a:t>: undefined variable used</a:t>
            </a:r>
          </a:p>
          <a:p>
            <a:pPr lvl="2" eaLnBrk="1" hangingPunct="1">
              <a:lnSpc>
                <a:spcPct val="90000"/>
              </a:lnSpc>
              <a:tabLst>
                <a:tab pos="2114550" algn="l"/>
              </a:tabLst>
            </a:pPr>
            <a:r>
              <a:rPr lang="en-US" sz="2000" dirty="0" smtClean="0"/>
              <a:t>E.g.: </a:t>
            </a:r>
          </a:p>
          <a:p>
            <a:pPr lvl="3" eaLnBrk="1" hangingPunct="1">
              <a:lnSpc>
                <a:spcPct val="90000"/>
              </a:lnSpc>
              <a:buFont typeface="Wingdings" pitchFamily="2" charset="2"/>
              <a:buNone/>
              <a:tabLst>
                <a:tab pos="2114550" algn="l"/>
              </a:tabLst>
            </a:pPr>
            <a:r>
              <a:rPr lang="en-US" dirty="0" err="1" smtClean="0"/>
              <a:t>Int</a:t>
            </a:r>
            <a:r>
              <a:rPr lang="en-US" dirty="0" smtClean="0"/>
              <a:t> </a:t>
            </a:r>
            <a:r>
              <a:rPr lang="en-US" dirty="0" err="1" smtClean="0"/>
              <a:t>a,b,c</a:t>
            </a:r>
            <a:r>
              <a:rPr lang="en-US" dirty="0" smtClean="0"/>
              <a:t>;</a:t>
            </a:r>
          </a:p>
          <a:p>
            <a:pPr lvl="3" eaLnBrk="1" hangingPunct="1">
              <a:lnSpc>
                <a:spcPct val="90000"/>
              </a:lnSpc>
              <a:buFont typeface="Wingdings" pitchFamily="2" charset="2"/>
              <a:buNone/>
              <a:tabLst>
                <a:tab pos="2114550" algn="l"/>
              </a:tabLst>
            </a:pPr>
            <a:r>
              <a:rPr lang="en-US" dirty="0" smtClean="0"/>
              <a:t>A=10;b=15;</a:t>
            </a:r>
          </a:p>
          <a:p>
            <a:pPr lvl="3" eaLnBrk="1" hangingPunct="1">
              <a:lnSpc>
                <a:spcPct val="90000"/>
              </a:lnSpc>
              <a:buFont typeface="Wingdings" pitchFamily="2" charset="2"/>
              <a:buNone/>
              <a:tabLst>
                <a:tab pos="2114550" algn="l"/>
              </a:tabLst>
            </a:pPr>
            <a:r>
              <a:rPr lang="en-US" dirty="0" smtClean="0"/>
              <a:t>If (a&gt;b)</a:t>
            </a:r>
          </a:p>
          <a:p>
            <a:pPr lvl="3" eaLnBrk="1" hangingPunct="1">
              <a:lnSpc>
                <a:spcPct val="90000"/>
              </a:lnSpc>
              <a:buFont typeface="Wingdings" pitchFamily="2" charset="2"/>
              <a:buNone/>
              <a:tabLst>
                <a:tab pos="2114550" algn="l"/>
              </a:tabLst>
            </a:pPr>
            <a:r>
              <a:rPr lang="en-US" dirty="0" smtClean="0"/>
              <a:t>	A=c;  //c has not been defined, hence its value may be    </a:t>
            </a:r>
          </a:p>
          <a:p>
            <a:pPr lvl="3" eaLnBrk="1" hangingPunct="1">
              <a:lnSpc>
                <a:spcPct val="90000"/>
              </a:lnSpc>
              <a:buFont typeface="Wingdings" pitchFamily="2" charset="2"/>
              <a:buNone/>
              <a:tabLst>
                <a:tab pos="2114550" algn="l"/>
              </a:tabLst>
            </a:pPr>
            <a:r>
              <a:rPr lang="en-US" dirty="0" smtClean="0"/>
              <a:t>             	//different each time the program executes</a:t>
            </a:r>
          </a:p>
          <a:p>
            <a:pPr lvl="3" eaLnBrk="1" hangingPunct="1">
              <a:lnSpc>
                <a:spcPct val="90000"/>
              </a:lnSpc>
              <a:buFont typeface="Wingdings" pitchFamily="2" charset="2"/>
              <a:buNone/>
              <a:tabLst>
                <a:tab pos="2114550" algn="l"/>
              </a:tabLst>
            </a:pPr>
            <a:r>
              <a:rPr lang="en-US" dirty="0" smtClean="0"/>
              <a:t>Display a;</a:t>
            </a:r>
          </a:p>
          <a:p>
            <a:pPr lvl="1" eaLnBrk="1" hangingPunct="1">
              <a:lnSpc>
                <a:spcPct val="90000"/>
              </a:lnSpc>
              <a:tabLst>
                <a:tab pos="2114550" algn="l"/>
              </a:tabLst>
            </a:pPr>
            <a:r>
              <a:rPr lang="en-US" sz="2000" b="1" dirty="0" smtClean="0"/>
              <a:t>Data flow anomaly</a:t>
            </a:r>
            <a:r>
              <a:rPr lang="en-US" sz="2000" dirty="0" smtClean="0"/>
              <a:t>: defined variables are not used anywhere in the program</a:t>
            </a:r>
          </a:p>
          <a:p>
            <a:pPr eaLnBrk="1" hangingPunct="1">
              <a:lnSpc>
                <a:spcPct val="90000"/>
              </a:lnSpc>
              <a:tabLst>
                <a:tab pos="2114550" algn="l"/>
              </a:tabLst>
            </a:pPr>
            <a:endParaRPr lang="en-US" sz="18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Control flow analysis</a:t>
            </a:r>
          </a:p>
        </p:txBody>
      </p:sp>
      <p:sp>
        <p:nvSpPr>
          <p:cNvPr id="34819" name="Rectangle 3"/>
          <p:cNvSpPr>
            <a:spLocks noGrp="1" noChangeArrowheads="1"/>
          </p:cNvSpPr>
          <p:nvPr>
            <p:ph idx="1"/>
          </p:nvPr>
        </p:nvSpPr>
        <p:spPr>
          <a:xfrm>
            <a:off x="393700" y="1533525"/>
            <a:ext cx="8355013" cy="4284250"/>
          </a:xfrm>
        </p:spPr>
        <p:txBody>
          <a:bodyPr/>
          <a:lstStyle/>
          <a:p>
            <a:pPr eaLnBrk="1" hangingPunct="1">
              <a:lnSpc>
                <a:spcPct val="80000"/>
              </a:lnSpc>
            </a:pPr>
            <a:r>
              <a:rPr lang="en-US" sz="2000" b="0" dirty="0" smtClean="0"/>
              <a:t>Using a graphical representation of the program, can find:</a:t>
            </a:r>
          </a:p>
          <a:p>
            <a:pPr lvl="1" eaLnBrk="1" hangingPunct="1">
              <a:lnSpc>
                <a:spcPct val="80000"/>
              </a:lnSpc>
            </a:pPr>
            <a:r>
              <a:rPr lang="en-US" sz="2000" dirty="0" smtClean="0"/>
              <a:t>Infinite loops</a:t>
            </a:r>
          </a:p>
          <a:p>
            <a:pPr lvl="1" eaLnBrk="1" hangingPunct="1">
              <a:lnSpc>
                <a:spcPct val="80000"/>
              </a:lnSpc>
            </a:pPr>
            <a:r>
              <a:rPr lang="en-US" sz="2000" dirty="0" smtClean="0"/>
              <a:t>Inaccessible / Unreachable code (nodes not accessible from start node)</a:t>
            </a:r>
          </a:p>
          <a:p>
            <a:pPr lvl="2" eaLnBrk="1" hangingPunct="1">
              <a:lnSpc>
                <a:spcPct val="80000"/>
              </a:lnSpc>
            </a:pPr>
            <a:r>
              <a:rPr lang="en-US" sz="2000" dirty="0" err="1" smtClean="0"/>
              <a:t>E.g</a:t>
            </a:r>
            <a:r>
              <a:rPr lang="en-US" sz="2000" dirty="0" smtClean="0"/>
              <a:t>:</a:t>
            </a:r>
          </a:p>
          <a:p>
            <a:pPr lvl="3" eaLnBrk="1" hangingPunct="1">
              <a:lnSpc>
                <a:spcPct val="80000"/>
              </a:lnSpc>
              <a:buFont typeface="Wingdings" pitchFamily="2" charset="2"/>
              <a:buNone/>
            </a:pPr>
            <a:r>
              <a:rPr lang="en-US" sz="2000" i="1" dirty="0" smtClean="0"/>
              <a:t>i=0;</a:t>
            </a:r>
          </a:p>
          <a:p>
            <a:pPr lvl="3" eaLnBrk="1" hangingPunct="1">
              <a:lnSpc>
                <a:spcPct val="80000"/>
              </a:lnSpc>
              <a:buFont typeface="Wingdings" pitchFamily="2" charset="2"/>
              <a:buNone/>
            </a:pPr>
            <a:r>
              <a:rPr lang="en-US" sz="2000" i="1" dirty="0" smtClean="0"/>
              <a:t>while(i&lt;=0) //infinite loop, value of i does not change</a:t>
            </a:r>
          </a:p>
          <a:p>
            <a:pPr lvl="3" eaLnBrk="1" hangingPunct="1">
              <a:lnSpc>
                <a:spcPct val="80000"/>
              </a:lnSpc>
              <a:buFont typeface="Wingdings" pitchFamily="2" charset="2"/>
              <a:buNone/>
            </a:pPr>
            <a:r>
              <a:rPr lang="en-US" sz="2000" i="1" dirty="0" smtClean="0"/>
              <a:t>{</a:t>
            </a:r>
          </a:p>
          <a:p>
            <a:pPr lvl="3" eaLnBrk="1" hangingPunct="1">
              <a:lnSpc>
                <a:spcPct val="80000"/>
              </a:lnSpc>
              <a:buFont typeface="Wingdings" pitchFamily="2" charset="2"/>
              <a:buNone/>
            </a:pPr>
            <a:r>
              <a:rPr lang="en-US" sz="2000" i="1" dirty="0" smtClean="0"/>
              <a:t>	display i;</a:t>
            </a:r>
          </a:p>
          <a:p>
            <a:pPr lvl="3" eaLnBrk="1" hangingPunct="1">
              <a:lnSpc>
                <a:spcPct val="80000"/>
              </a:lnSpc>
              <a:buFont typeface="Wingdings" pitchFamily="2" charset="2"/>
              <a:buNone/>
            </a:pPr>
            <a:r>
              <a:rPr lang="en-US" sz="2000" i="1" dirty="0" smtClean="0"/>
              <a:t>}</a:t>
            </a:r>
          </a:p>
          <a:p>
            <a:pPr lvl="3" eaLnBrk="1" hangingPunct="1">
              <a:lnSpc>
                <a:spcPct val="80000"/>
              </a:lnSpc>
              <a:buFont typeface="Wingdings" pitchFamily="2" charset="2"/>
              <a:buNone/>
            </a:pPr>
            <a:endParaRPr lang="en-US" sz="2200" dirty="0" smtClean="0"/>
          </a:p>
          <a:p>
            <a:pPr lvl="1" eaLnBrk="1" hangingPunct="1">
              <a:lnSpc>
                <a:spcPct val="80000"/>
              </a:lnSpc>
              <a:buFont typeface="Wingdings" pitchFamily="2" charset="2"/>
              <a:buNone/>
            </a:pPr>
            <a:endParaRPr lang="en-US" dirty="0" smtClean="0"/>
          </a:p>
          <a:p>
            <a:pPr lvl="1" eaLnBrk="1" hangingPunct="1">
              <a:lnSpc>
                <a:spcPct val="80000"/>
              </a:lnSpc>
            </a:pPr>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Cyclomatic complexity</a:t>
            </a:r>
          </a:p>
        </p:txBody>
      </p:sp>
      <p:sp>
        <p:nvSpPr>
          <p:cNvPr id="35843" name="Rectangle 3"/>
          <p:cNvSpPr>
            <a:spLocks noGrp="1" noChangeArrowheads="1"/>
          </p:cNvSpPr>
          <p:nvPr>
            <p:ph idx="1"/>
          </p:nvPr>
        </p:nvSpPr>
        <p:spPr/>
        <p:txBody>
          <a:bodyPr>
            <a:noAutofit/>
          </a:bodyPr>
          <a:lstStyle/>
          <a:p>
            <a:pPr marL="342900" indent="-342900" eaLnBrk="1" hangingPunct="1">
              <a:buFont typeface="Arial" pitchFamily="34" charset="0"/>
              <a:buChar char="•"/>
            </a:pPr>
            <a:r>
              <a:rPr lang="en-US" sz="2000" b="0" dirty="0" smtClean="0"/>
              <a:t>Most widely used complexity metric in software engineering computes using static analysis</a:t>
            </a:r>
          </a:p>
          <a:p>
            <a:pPr marL="342900" indent="-342900" eaLnBrk="1" hangingPunct="1">
              <a:buFont typeface="Arial" pitchFamily="34" charset="0"/>
              <a:buChar char="•"/>
            </a:pPr>
            <a:r>
              <a:rPr lang="en-US" sz="2000" b="0" dirty="0" smtClean="0"/>
              <a:t>Quantitative measure of the structural complexity of a procedure</a:t>
            </a:r>
          </a:p>
          <a:p>
            <a:pPr marL="342900" indent="-342900" eaLnBrk="1" hangingPunct="1">
              <a:buFont typeface="Arial" pitchFamily="34" charset="0"/>
              <a:buChar char="•"/>
            </a:pPr>
            <a:r>
              <a:rPr lang="en-US" sz="2000" b="0" dirty="0" smtClean="0"/>
              <a:t>Related to number of decisions in a program of control flow graph</a:t>
            </a:r>
          </a:p>
          <a:p>
            <a:pPr marL="342900" indent="-342900" eaLnBrk="1" hangingPunct="1">
              <a:buFont typeface="Arial" pitchFamily="34" charset="0"/>
              <a:buChar char="•"/>
            </a:pPr>
            <a:r>
              <a:rPr lang="en-US" sz="2000" b="0" dirty="0" smtClean="0"/>
              <a:t>CC is calculated as: </a:t>
            </a:r>
          </a:p>
          <a:p>
            <a:pPr marL="342900" indent="-342900" eaLnBrk="1" hangingPunct="1">
              <a:buFont typeface="Arial" pitchFamily="34" charset="0"/>
              <a:buChar char="•"/>
            </a:pPr>
            <a:r>
              <a:rPr lang="en-US" sz="2000" b="0" dirty="0" smtClean="0"/>
              <a:t>    CC = binary decisions + 1, </a:t>
            </a:r>
            <a:br>
              <a:rPr lang="en-US" sz="2000" b="0" dirty="0" smtClean="0"/>
            </a:br>
            <a:r>
              <a:rPr lang="en-US" sz="2000" b="0" dirty="0" smtClean="0"/>
              <a:t>where binary decisions include if, while, do while, for statements</a:t>
            </a:r>
          </a:p>
          <a:p>
            <a:pPr marL="342900" indent="-342900" eaLnBrk="1" hangingPunct="1">
              <a:buFont typeface="Arial" pitchFamily="34" charset="0"/>
              <a:buChar char="•"/>
            </a:pPr>
            <a:r>
              <a:rPr lang="en-US" sz="2000" b="0" dirty="0" smtClean="0"/>
              <a:t>Decisions are the result of or are caused by conditional statements. That includes if, while, do while, for, select case statements</a:t>
            </a:r>
          </a:p>
          <a:p>
            <a:pPr marL="342900" indent="-342900" eaLnBrk="1" hangingPunct="1">
              <a:buFont typeface="Arial" pitchFamily="34" charset="0"/>
              <a:buChar char="•"/>
            </a:pPr>
            <a:endParaRPr lang="en-US" sz="2000" b="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Cyclomatic complexity</a:t>
            </a:r>
          </a:p>
        </p:txBody>
      </p:sp>
      <p:sp>
        <p:nvSpPr>
          <p:cNvPr id="36867" name="Rectangle 3"/>
          <p:cNvSpPr>
            <a:spLocks noGrp="1" noChangeArrowheads="1"/>
          </p:cNvSpPr>
          <p:nvPr>
            <p:ph idx="1"/>
          </p:nvPr>
        </p:nvSpPr>
        <p:spPr/>
        <p:txBody>
          <a:bodyPr/>
          <a:lstStyle/>
          <a:p>
            <a:pPr eaLnBrk="1" hangingPunct="1"/>
            <a:r>
              <a:rPr lang="en-US" sz="2800" i="1" smtClean="0"/>
              <a:t>E.g :</a:t>
            </a:r>
          </a:p>
          <a:p>
            <a:pPr lvl="1" eaLnBrk="1" hangingPunct="1">
              <a:buFont typeface="Wingdings" pitchFamily="2" charset="2"/>
              <a:buNone/>
            </a:pPr>
            <a:r>
              <a:rPr lang="en-US" sz="2400" i="1" smtClean="0"/>
              <a:t>Read x; read y;</a:t>
            </a:r>
          </a:p>
          <a:p>
            <a:pPr lvl="1" eaLnBrk="1" hangingPunct="1">
              <a:buFont typeface="Wingdings" pitchFamily="2" charset="2"/>
              <a:buNone/>
            </a:pPr>
            <a:r>
              <a:rPr lang="en-US" sz="2400" i="1" smtClean="0"/>
              <a:t>If(x&gt;y)</a:t>
            </a:r>
          </a:p>
          <a:p>
            <a:pPr lvl="1" eaLnBrk="1" hangingPunct="1">
              <a:buFont typeface="Wingdings" pitchFamily="2" charset="2"/>
              <a:buNone/>
            </a:pPr>
            <a:r>
              <a:rPr lang="en-US" sz="2400" i="1" smtClean="0"/>
              <a:t>	display x;</a:t>
            </a:r>
          </a:p>
          <a:p>
            <a:pPr lvl="1" eaLnBrk="1" hangingPunct="1">
              <a:buFont typeface="Wingdings" pitchFamily="2" charset="2"/>
              <a:buNone/>
            </a:pPr>
            <a:r>
              <a:rPr lang="en-US" sz="2400" i="1" smtClean="0"/>
              <a:t>Else</a:t>
            </a:r>
          </a:p>
          <a:p>
            <a:pPr lvl="1" eaLnBrk="1" hangingPunct="1">
              <a:buFont typeface="Wingdings" pitchFamily="2" charset="2"/>
              <a:buNone/>
            </a:pPr>
            <a:r>
              <a:rPr lang="en-US" sz="2400" i="1" smtClean="0"/>
              <a:t>	display y;</a:t>
            </a:r>
          </a:p>
          <a:p>
            <a:pPr lvl="1" eaLnBrk="1" hangingPunct="1">
              <a:buFont typeface="Wingdings" pitchFamily="2" charset="2"/>
              <a:buNone/>
            </a:pPr>
            <a:r>
              <a:rPr lang="en-US" sz="2400" i="1" smtClean="0"/>
              <a:t>Endif</a:t>
            </a:r>
          </a:p>
          <a:p>
            <a:pPr lvl="1" eaLnBrk="1" hangingPunct="1">
              <a:buFont typeface="Wingdings" pitchFamily="2" charset="2"/>
              <a:buNone/>
            </a:pPr>
            <a:endParaRPr lang="en-US" sz="2400" i="1" smtClean="0"/>
          </a:p>
          <a:p>
            <a:pPr lvl="1" eaLnBrk="1" hangingPunct="1">
              <a:buFont typeface="Wingdings" pitchFamily="2" charset="2"/>
              <a:buNone/>
            </a:pPr>
            <a:r>
              <a:rPr lang="en-US" sz="2400" smtClean="0"/>
              <a:t>Cyclomatic Complexity: 2</a:t>
            </a:r>
          </a:p>
          <a:p>
            <a:pPr lvl="1" eaLnBrk="1" hangingPunct="1">
              <a:buFont typeface="Wingdings" pitchFamily="2" charset="2"/>
              <a:buNone/>
            </a:pPr>
            <a:endParaRPr lang="en-US" sz="2400" smtClean="0"/>
          </a:p>
          <a:p>
            <a:pPr lvl="1" eaLnBrk="1" hangingPunct="1">
              <a:buFont typeface="Wingdings" pitchFamily="2" charset="2"/>
              <a:buNone/>
            </a:pPr>
            <a:endParaRPr lang="en-US" sz="24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4"/>
          <p:cNvSpPr>
            <a:spLocks noGrp="1" noChangeArrowheads="1"/>
          </p:cNvSpPr>
          <p:nvPr>
            <p:ph type="title"/>
          </p:nvPr>
        </p:nvSpPr>
        <p:spPr>
          <a:noFill/>
        </p:spPr>
        <p:txBody>
          <a:bodyPr/>
          <a:lstStyle/>
          <a:p>
            <a:pPr eaLnBrk="1" hangingPunct="1"/>
            <a:r>
              <a:rPr lang="en-US" smtClean="0"/>
              <a:t>Other static metrics</a:t>
            </a:r>
          </a:p>
        </p:txBody>
      </p:sp>
      <p:sp>
        <p:nvSpPr>
          <p:cNvPr id="37890" name="Rectangle 3"/>
          <p:cNvSpPr>
            <a:spLocks noGrp="1" noChangeArrowheads="1"/>
          </p:cNvSpPr>
          <p:nvPr>
            <p:ph idx="1"/>
          </p:nvPr>
        </p:nvSpPr>
        <p:spPr/>
        <p:txBody>
          <a:bodyPr>
            <a:noAutofit/>
          </a:bodyPr>
          <a:lstStyle/>
          <a:p>
            <a:pPr eaLnBrk="1" hangingPunct="1">
              <a:lnSpc>
                <a:spcPct val="110000"/>
              </a:lnSpc>
            </a:pPr>
            <a:r>
              <a:rPr lang="en-US" sz="2000" b="0" dirty="0" err="1" smtClean="0"/>
              <a:t>LoC</a:t>
            </a:r>
            <a:endParaRPr lang="en-US" sz="2000" b="0" dirty="0" smtClean="0"/>
          </a:p>
          <a:p>
            <a:pPr lvl="1" eaLnBrk="1" hangingPunct="1">
              <a:lnSpc>
                <a:spcPct val="110000"/>
              </a:lnSpc>
            </a:pPr>
            <a:r>
              <a:rPr lang="en-US" sz="2000" dirty="0" smtClean="0"/>
              <a:t>Measures the size of code module</a:t>
            </a:r>
          </a:p>
          <a:p>
            <a:pPr lvl="1" eaLnBrk="1" hangingPunct="1">
              <a:lnSpc>
                <a:spcPct val="110000"/>
              </a:lnSpc>
            </a:pPr>
            <a:r>
              <a:rPr lang="en-US" sz="2000" dirty="0" smtClean="0"/>
              <a:t>Includes all lines containing program headers, declarations, and executable and non-executable statements </a:t>
            </a:r>
          </a:p>
          <a:p>
            <a:pPr eaLnBrk="1" hangingPunct="1">
              <a:lnSpc>
                <a:spcPct val="110000"/>
              </a:lnSpc>
            </a:pPr>
            <a:r>
              <a:rPr lang="en-US" sz="2000" b="0" dirty="0" smtClean="0"/>
              <a:t>Fan-in &amp; Fan-out</a:t>
            </a:r>
          </a:p>
          <a:p>
            <a:pPr lvl="1" eaLnBrk="1" hangingPunct="1">
              <a:lnSpc>
                <a:spcPct val="110000"/>
              </a:lnSpc>
            </a:pPr>
            <a:r>
              <a:rPr lang="en-US" sz="2000" dirty="0" smtClean="0"/>
              <a:t>Fan-in : the number of modules that call a given module</a:t>
            </a:r>
          </a:p>
          <a:p>
            <a:pPr lvl="1" eaLnBrk="1" hangingPunct="1">
              <a:lnSpc>
                <a:spcPct val="110000"/>
              </a:lnSpc>
            </a:pPr>
            <a:r>
              <a:rPr lang="en-US" sz="2000" dirty="0" smtClean="0"/>
              <a:t>Fan-out :the number of modules called by a given module </a:t>
            </a:r>
          </a:p>
          <a:p>
            <a:pPr eaLnBrk="1" hangingPunct="1">
              <a:lnSpc>
                <a:spcPct val="110000"/>
              </a:lnSpc>
            </a:pPr>
            <a:r>
              <a:rPr lang="en-US" sz="2000" b="0" dirty="0" smtClean="0"/>
              <a:t>Nesting levels</a:t>
            </a:r>
          </a:p>
          <a:p>
            <a:pPr eaLnBrk="1" hangingPunct="1">
              <a:lnSpc>
                <a:spcPct val="90000"/>
              </a:lnSpc>
            </a:pPr>
            <a:endParaRPr lang="en-US" sz="2000" b="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Autofit/>
          </a:bodyPr>
          <a:lstStyle/>
          <a:p>
            <a:pPr eaLnBrk="1" hangingPunct="1">
              <a:defRPr/>
            </a:pPr>
            <a:r>
              <a:rPr lang="en-US" sz="2800" dirty="0" smtClean="0"/>
              <a:t>Static techniques </a:t>
            </a:r>
            <a:r>
              <a:rPr lang="en-US" sz="2800" dirty="0" smtClean="0"/>
              <a:t>and Testing </a:t>
            </a:r>
            <a:r>
              <a:rPr lang="en-US" sz="2800" dirty="0" smtClean="0"/>
              <a:t>Process </a:t>
            </a:r>
          </a:p>
        </p:txBody>
      </p:sp>
      <p:sp>
        <p:nvSpPr>
          <p:cNvPr id="6147" name="Rectangle 3"/>
          <p:cNvSpPr>
            <a:spLocks noGrp="1" noChangeArrowheads="1"/>
          </p:cNvSpPr>
          <p:nvPr>
            <p:ph idx="1"/>
          </p:nvPr>
        </p:nvSpPr>
        <p:spPr>
          <a:xfrm>
            <a:off x="393700" y="1533525"/>
            <a:ext cx="8355013" cy="4810035"/>
          </a:xfrm>
        </p:spPr>
        <p:txBody>
          <a:bodyPr/>
          <a:lstStyle/>
          <a:p>
            <a:pPr lvl="1" eaLnBrk="1" hangingPunct="1">
              <a:lnSpc>
                <a:spcPct val="130000"/>
              </a:lnSpc>
              <a:buClr>
                <a:schemeClr val="folHlink"/>
              </a:buClr>
            </a:pPr>
            <a:r>
              <a:rPr lang="en-US" dirty="0" smtClean="0"/>
              <a:t>During the Testing process we use</a:t>
            </a:r>
          </a:p>
          <a:p>
            <a:pPr lvl="2" eaLnBrk="1" hangingPunct="1">
              <a:lnSpc>
                <a:spcPct val="130000"/>
              </a:lnSpc>
            </a:pPr>
            <a:r>
              <a:rPr lang="en-US" b="1" dirty="0" smtClean="0"/>
              <a:t>Static</a:t>
            </a:r>
            <a:r>
              <a:rPr lang="en-US" dirty="0" smtClean="0"/>
              <a:t> testing techniques </a:t>
            </a:r>
          </a:p>
          <a:p>
            <a:pPr lvl="2" eaLnBrk="1" hangingPunct="1">
              <a:lnSpc>
                <a:spcPct val="130000"/>
              </a:lnSpc>
            </a:pPr>
            <a:r>
              <a:rPr lang="en-US" b="1" dirty="0" smtClean="0"/>
              <a:t>Dynamic</a:t>
            </a:r>
            <a:r>
              <a:rPr lang="en-US" dirty="0" smtClean="0"/>
              <a:t> Testing Techniques</a:t>
            </a:r>
          </a:p>
          <a:p>
            <a:pPr lvl="1" eaLnBrk="1" hangingPunct="1">
              <a:lnSpc>
                <a:spcPct val="130000"/>
              </a:lnSpc>
              <a:buClr>
                <a:schemeClr val="folHlink"/>
              </a:buClr>
            </a:pPr>
            <a:r>
              <a:rPr lang="en-US" b="1" dirty="0" smtClean="0"/>
              <a:t>Static Testing techniques</a:t>
            </a:r>
            <a:r>
              <a:rPr lang="en-US" dirty="0" smtClean="0"/>
              <a:t> do not execute the software that is being tested</a:t>
            </a:r>
          </a:p>
          <a:p>
            <a:pPr lvl="1" eaLnBrk="1" hangingPunct="1">
              <a:lnSpc>
                <a:spcPct val="130000"/>
              </a:lnSpc>
              <a:buClr>
                <a:schemeClr val="folHlink"/>
              </a:buClr>
            </a:pPr>
            <a:r>
              <a:rPr lang="en-US" dirty="0" smtClean="0"/>
              <a:t>Static testing techniques are </a:t>
            </a:r>
          </a:p>
          <a:p>
            <a:pPr lvl="2" eaLnBrk="1" hangingPunct="1">
              <a:lnSpc>
                <a:spcPct val="130000"/>
              </a:lnSpc>
            </a:pPr>
            <a:r>
              <a:rPr lang="en-US" b="1" dirty="0" smtClean="0"/>
              <a:t>Manual</a:t>
            </a:r>
            <a:r>
              <a:rPr lang="en-US" dirty="0" smtClean="0"/>
              <a:t> (reviews)</a:t>
            </a:r>
          </a:p>
          <a:p>
            <a:pPr lvl="2" eaLnBrk="1" hangingPunct="1">
              <a:lnSpc>
                <a:spcPct val="130000"/>
              </a:lnSpc>
            </a:pPr>
            <a:r>
              <a:rPr lang="en-US" b="1" dirty="0" smtClean="0"/>
              <a:t>Automated</a:t>
            </a:r>
            <a:r>
              <a:rPr lang="en-US" dirty="0" smtClean="0"/>
              <a:t> (static analysis)</a:t>
            </a:r>
          </a:p>
          <a:p>
            <a:pPr lvl="1" eaLnBrk="1" hangingPunct="1">
              <a:lnSpc>
                <a:spcPct val="130000"/>
              </a:lnSpc>
              <a:buClr>
                <a:schemeClr val="folHlink"/>
              </a:buClr>
            </a:pPr>
            <a:r>
              <a:rPr lang="en-US" dirty="0" smtClean="0"/>
              <a:t>Can be done before dynamic test execution. </a:t>
            </a:r>
          </a:p>
          <a:p>
            <a:pPr lvl="1" eaLnBrk="1" hangingPunct="1">
              <a:lnSpc>
                <a:spcPct val="130000"/>
              </a:lnSpc>
              <a:buClr>
                <a:schemeClr val="folHlink"/>
              </a:buClr>
            </a:pPr>
            <a:r>
              <a:rPr lang="en-US" dirty="0" smtClean="0"/>
              <a:t>Defects detected during </a:t>
            </a:r>
            <a:r>
              <a:rPr lang="en-US" b="1" dirty="0" smtClean="0"/>
              <a:t>reviews</a:t>
            </a:r>
            <a:r>
              <a:rPr lang="en-US" dirty="0" smtClean="0"/>
              <a:t> early in the life cycle are often much cheaper to remove than those detected while running tests (e.g. defects found in requirements).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5288" y="581025"/>
            <a:ext cx="7439025" cy="430887"/>
          </a:xfrm>
        </p:spPr>
        <p:txBody>
          <a:bodyPr/>
          <a:lstStyle/>
          <a:p>
            <a:pPr eaLnBrk="1" hangingPunct="1"/>
            <a:r>
              <a:rPr lang="en-US" sz="2800" dirty="0" smtClean="0"/>
              <a:t>Static testing techniques </a:t>
            </a:r>
          </a:p>
        </p:txBody>
      </p:sp>
      <p:sp>
        <p:nvSpPr>
          <p:cNvPr id="7171" name="Rectangle 3"/>
          <p:cNvSpPr>
            <a:spLocks noGrp="1" noChangeArrowheads="1"/>
          </p:cNvSpPr>
          <p:nvPr>
            <p:ph idx="1"/>
          </p:nvPr>
        </p:nvSpPr>
        <p:spPr>
          <a:xfrm>
            <a:off x="393700" y="1533525"/>
            <a:ext cx="8355013" cy="3240824"/>
          </a:xfrm>
        </p:spPr>
        <p:txBody>
          <a:bodyPr/>
          <a:lstStyle/>
          <a:p>
            <a:pPr lvl="1" eaLnBrk="1" hangingPunct="1">
              <a:lnSpc>
                <a:spcPct val="120000"/>
              </a:lnSpc>
              <a:buClr>
                <a:schemeClr val="folHlink"/>
              </a:buClr>
              <a:buFont typeface="Wingdings" pitchFamily="2" charset="2"/>
              <a:buNone/>
            </a:pPr>
            <a:r>
              <a:rPr lang="en-GB" b="1" dirty="0" smtClean="0">
                <a:solidFill>
                  <a:srgbClr val="000000"/>
                </a:solidFill>
              </a:rPr>
              <a:t>In Static Testing</a:t>
            </a:r>
            <a:r>
              <a:rPr lang="en-GB" dirty="0" smtClean="0">
                <a:solidFill>
                  <a:srgbClr val="000000"/>
                </a:solidFill>
              </a:rPr>
              <a:t> </a:t>
            </a:r>
          </a:p>
          <a:p>
            <a:pPr lvl="1" eaLnBrk="1" hangingPunct="1">
              <a:lnSpc>
                <a:spcPct val="120000"/>
              </a:lnSpc>
              <a:buClr>
                <a:schemeClr val="folHlink"/>
              </a:buClr>
            </a:pPr>
            <a:r>
              <a:rPr lang="en-US" sz="2000" b="1" dirty="0" smtClean="0">
                <a:solidFill>
                  <a:srgbClr val="000000"/>
                </a:solidFill>
              </a:rPr>
              <a:t>Products under review are </a:t>
            </a:r>
          </a:p>
          <a:p>
            <a:pPr lvl="2" eaLnBrk="1" hangingPunct="1">
              <a:lnSpc>
                <a:spcPct val="120000"/>
              </a:lnSpc>
            </a:pPr>
            <a:r>
              <a:rPr lang="en-US" sz="2000" dirty="0" smtClean="0">
                <a:solidFill>
                  <a:srgbClr val="000000"/>
                </a:solidFill>
              </a:rPr>
              <a:t>Requirement  specifications</a:t>
            </a:r>
          </a:p>
          <a:p>
            <a:pPr lvl="2" eaLnBrk="1" hangingPunct="1">
              <a:lnSpc>
                <a:spcPct val="120000"/>
              </a:lnSpc>
            </a:pPr>
            <a:r>
              <a:rPr lang="en-US" sz="2000" dirty="0" smtClean="0">
                <a:solidFill>
                  <a:srgbClr val="000000"/>
                </a:solidFill>
              </a:rPr>
              <a:t>Design specifications</a:t>
            </a:r>
          </a:p>
          <a:p>
            <a:pPr lvl="2" eaLnBrk="1" hangingPunct="1">
              <a:lnSpc>
                <a:spcPct val="120000"/>
              </a:lnSpc>
            </a:pPr>
            <a:r>
              <a:rPr lang="en-US" sz="2000" dirty="0" smtClean="0">
                <a:solidFill>
                  <a:srgbClr val="000000"/>
                </a:solidFill>
              </a:rPr>
              <a:t>Code</a:t>
            </a:r>
          </a:p>
          <a:p>
            <a:pPr lvl="2" eaLnBrk="1" hangingPunct="1">
              <a:lnSpc>
                <a:spcPct val="120000"/>
              </a:lnSpc>
            </a:pPr>
            <a:r>
              <a:rPr lang="en-US" sz="2000" dirty="0" smtClean="0">
                <a:solidFill>
                  <a:srgbClr val="000000"/>
                </a:solidFill>
              </a:rPr>
              <a:t>Test plans and  test specifications, test cases, test scripts</a:t>
            </a:r>
          </a:p>
          <a:p>
            <a:pPr lvl="2" eaLnBrk="1" hangingPunct="1">
              <a:lnSpc>
                <a:spcPct val="120000"/>
              </a:lnSpc>
            </a:pPr>
            <a:r>
              <a:rPr lang="en-US" sz="2000" dirty="0" smtClean="0">
                <a:solidFill>
                  <a:srgbClr val="000000"/>
                </a:solidFill>
              </a:rPr>
              <a:t>User guides or web pages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Static techniques - benefits</a:t>
            </a:r>
          </a:p>
        </p:txBody>
      </p:sp>
      <p:sp>
        <p:nvSpPr>
          <p:cNvPr id="8195" name="Rectangle 3"/>
          <p:cNvSpPr>
            <a:spLocks noGrp="1" noChangeArrowheads="1"/>
          </p:cNvSpPr>
          <p:nvPr>
            <p:ph idx="1"/>
          </p:nvPr>
        </p:nvSpPr>
        <p:spPr>
          <a:xfrm>
            <a:off x="393700" y="1533525"/>
            <a:ext cx="8355013" cy="4048031"/>
          </a:xfrm>
        </p:spPr>
        <p:txBody>
          <a:bodyPr/>
          <a:lstStyle/>
          <a:p>
            <a:pPr marL="342900" indent="-342900" eaLnBrk="1" hangingPunct="1">
              <a:lnSpc>
                <a:spcPct val="150000"/>
              </a:lnSpc>
              <a:buFont typeface="Arial" pitchFamily="34" charset="0"/>
              <a:buChar char="•"/>
            </a:pPr>
            <a:r>
              <a:rPr lang="en-GB" b="0" dirty="0"/>
              <a:t>Testing work products early in the life cycle </a:t>
            </a:r>
          </a:p>
          <a:p>
            <a:pPr marL="342900" indent="-342900" eaLnBrk="1" hangingPunct="1">
              <a:lnSpc>
                <a:spcPct val="150000"/>
              </a:lnSpc>
              <a:buFont typeface="Arial" pitchFamily="34" charset="0"/>
              <a:buChar char="•"/>
            </a:pPr>
            <a:r>
              <a:rPr lang="en-GB" b="0" dirty="0"/>
              <a:t>Find and correct defects early</a:t>
            </a:r>
          </a:p>
          <a:p>
            <a:pPr marL="342900" indent="-342900" eaLnBrk="1" hangingPunct="1">
              <a:lnSpc>
                <a:spcPct val="150000"/>
              </a:lnSpc>
              <a:buFont typeface="Arial" pitchFamily="34" charset="0"/>
              <a:buChar char="•"/>
            </a:pPr>
            <a:r>
              <a:rPr lang="en-US" b="0" dirty="0"/>
              <a:t>Prevent defect multiplication </a:t>
            </a:r>
          </a:p>
          <a:p>
            <a:pPr marL="342900" indent="-342900" eaLnBrk="1" hangingPunct="1">
              <a:lnSpc>
                <a:spcPct val="150000"/>
              </a:lnSpc>
              <a:buFont typeface="Arial" pitchFamily="34" charset="0"/>
              <a:buChar char="•"/>
            </a:pPr>
            <a:r>
              <a:rPr lang="en-US" b="0" dirty="0"/>
              <a:t>Cost of correcting defects is less </a:t>
            </a:r>
          </a:p>
          <a:p>
            <a:pPr marL="342900" indent="-342900" eaLnBrk="1" hangingPunct="1">
              <a:lnSpc>
                <a:spcPct val="150000"/>
              </a:lnSpc>
              <a:buFont typeface="Arial" pitchFamily="34" charset="0"/>
              <a:buChar char="•"/>
            </a:pPr>
            <a:r>
              <a:rPr lang="en-US" b="0" dirty="0" smtClean="0"/>
              <a:t>Increased quality</a:t>
            </a:r>
          </a:p>
          <a:p>
            <a:pPr marL="342900" indent="-342900" eaLnBrk="1" hangingPunct="1">
              <a:lnSpc>
                <a:spcPct val="150000"/>
              </a:lnSpc>
              <a:buFont typeface="Arial" pitchFamily="34" charset="0"/>
              <a:buChar char="•"/>
            </a:pPr>
            <a:r>
              <a:rPr lang="en-US" b="0" dirty="0" smtClean="0"/>
              <a:t>Improved customer relations</a:t>
            </a:r>
          </a:p>
          <a:p>
            <a:pPr marL="342900" indent="-342900" eaLnBrk="1" hangingPunct="1">
              <a:lnSpc>
                <a:spcPct val="150000"/>
              </a:lnSpc>
              <a:buFont typeface="Arial" pitchFamily="34" charset="0"/>
              <a:buChar char="•"/>
            </a:pPr>
            <a:r>
              <a:rPr lang="en-US" b="0" dirty="0" smtClean="0"/>
              <a:t>Higher software development productivity </a:t>
            </a:r>
          </a:p>
          <a:p>
            <a:pPr marL="342900" indent="-342900" eaLnBrk="1" hangingPunct="1">
              <a:lnSpc>
                <a:spcPct val="150000"/>
              </a:lnSpc>
              <a:buFont typeface="Arial" pitchFamily="34" charset="0"/>
              <a:buChar char="•"/>
            </a:pPr>
            <a:r>
              <a:rPr lang="en-US" b="0" dirty="0" smtClean="0"/>
              <a:t>Reduction in rework &amp; development timescales</a:t>
            </a:r>
            <a:endParaRPr lang="en-US" b="0" dirty="0" smtClean="0">
              <a:latin typeface="Microsoft Sans Serif"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Static and dynamic testing</a:t>
            </a:r>
          </a:p>
        </p:txBody>
      </p:sp>
      <p:sp>
        <p:nvSpPr>
          <p:cNvPr id="9219" name="Rectangle 3"/>
          <p:cNvSpPr>
            <a:spLocks noGrp="1" noChangeArrowheads="1"/>
          </p:cNvSpPr>
          <p:nvPr>
            <p:ph idx="1"/>
          </p:nvPr>
        </p:nvSpPr>
        <p:spPr>
          <a:xfrm>
            <a:off x="393700" y="1533525"/>
            <a:ext cx="8355013" cy="4325287"/>
          </a:xfrm>
        </p:spPr>
        <p:txBody>
          <a:bodyPr/>
          <a:lstStyle/>
          <a:p>
            <a:pPr eaLnBrk="1" hangingPunct="1">
              <a:lnSpc>
                <a:spcPct val="110000"/>
              </a:lnSpc>
            </a:pPr>
            <a:r>
              <a:rPr lang="en-US" b="1" dirty="0" smtClean="0">
                <a:solidFill>
                  <a:srgbClr val="000000"/>
                </a:solidFill>
              </a:rPr>
              <a:t>Comparison:</a:t>
            </a:r>
          </a:p>
          <a:p>
            <a:pPr lvl="1" eaLnBrk="1" hangingPunct="1">
              <a:lnSpc>
                <a:spcPct val="110000"/>
              </a:lnSpc>
            </a:pPr>
            <a:r>
              <a:rPr lang="en-US" dirty="0" smtClean="0">
                <a:solidFill>
                  <a:srgbClr val="000000"/>
                </a:solidFill>
              </a:rPr>
              <a:t>Both have the </a:t>
            </a:r>
            <a:r>
              <a:rPr lang="en-US" b="1" dirty="0" smtClean="0">
                <a:solidFill>
                  <a:srgbClr val="000000"/>
                </a:solidFill>
              </a:rPr>
              <a:t>same objective</a:t>
            </a:r>
            <a:r>
              <a:rPr lang="en-US" dirty="0" smtClean="0">
                <a:solidFill>
                  <a:srgbClr val="000000"/>
                </a:solidFill>
              </a:rPr>
              <a:t> – </a:t>
            </a:r>
            <a:r>
              <a:rPr lang="en-US" b="1" dirty="0" smtClean="0">
                <a:solidFill>
                  <a:srgbClr val="000000"/>
                </a:solidFill>
              </a:rPr>
              <a:t>identifying defects</a:t>
            </a:r>
          </a:p>
          <a:p>
            <a:pPr lvl="1" eaLnBrk="1" hangingPunct="1">
              <a:lnSpc>
                <a:spcPct val="110000"/>
              </a:lnSpc>
            </a:pPr>
            <a:r>
              <a:rPr lang="en-US" dirty="0" smtClean="0">
                <a:solidFill>
                  <a:srgbClr val="000000"/>
                </a:solidFill>
              </a:rPr>
              <a:t>They are </a:t>
            </a:r>
            <a:r>
              <a:rPr lang="en-US" b="1" dirty="0" smtClean="0">
                <a:solidFill>
                  <a:srgbClr val="000000"/>
                </a:solidFill>
              </a:rPr>
              <a:t>complementary;</a:t>
            </a:r>
            <a:r>
              <a:rPr lang="en-US" dirty="0" smtClean="0">
                <a:solidFill>
                  <a:srgbClr val="000000"/>
                </a:solidFill>
              </a:rPr>
              <a:t> Both can find different types of defect effectively and efficiently</a:t>
            </a:r>
          </a:p>
          <a:p>
            <a:pPr lvl="1" algn="just" eaLnBrk="1" hangingPunct="1">
              <a:lnSpc>
                <a:spcPct val="110000"/>
              </a:lnSpc>
            </a:pPr>
            <a:r>
              <a:rPr lang="en-US" dirty="0" smtClean="0">
                <a:solidFill>
                  <a:srgbClr val="000000"/>
                </a:solidFill>
              </a:rPr>
              <a:t>In contrast to dynamic testing, reviews </a:t>
            </a:r>
            <a:r>
              <a:rPr lang="en-US" b="1" dirty="0" smtClean="0">
                <a:solidFill>
                  <a:srgbClr val="000000"/>
                </a:solidFill>
              </a:rPr>
              <a:t>find defects</a:t>
            </a:r>
            <a:r>
              <a:rPr lang="en-US" dirty="0" smtClean="0">
                <a:solidFill>
                  <a:srgbClr val="000000"/>
                </a:solidFill>
              </a:rPr>
              <a:t> rather </a:t>
            </a:r>
            <a:r>
              <a:rPr lang="en-US" b="1" dirty="0" smtClean="0">
                <a:solidFill>
                  <a:srgbClr val="000000"/>
                </a:solidFill>
              </a:rPr>
              <a:t>than failures</a:t>
            </a:r>
          </a:p>
          <a:p>
            <a:pPr lvl="1" eaLnBrk="1" hangingPunct="1">
              <a:lnSpc>
                <a:spcPct val="110000"/>
              </a:lnSpc>
            </a:pPr>
            <a:r>
              <a:rPr lang="en-US" b="1" dirty="0" smtClean="0">
                <a:solidFill>
                  <a:srgbClr val="000000"/>
                </a:solidFill>
              </a:rPr>
              <a:t>Typical defects found</a:t>
            </a:r>
          </a:p>
          <a:p>
            <a:pPr lvl="2" eaLnBrk="1" hangingPunct="1">
              <a:lnSpc>
                <a:spcPct val="110000"/>
              </a:lnSpc>
            </a:pPr>
            <a:r>
              <a:rPr lang="en-US" dirty="0" smtClean="0">
                <a:solidFill>
                  <a:srgbClr val="000000"/>
                </a:solidFill>
              </a:rPr>
              <a:t>Deviations from standards</a:t>
            </a:r>
          </a:p>
          <a:p>
            <a:pPr lvl="2" eaLnBrk="1" hangingPunct="1">
              <a:lnSpc>
                <a:spcPct val="110000"/>
              </a:lnSpc>
            </a:pPr>
            <a:r>
              <a:rPr lang="en-US" dirty="0" smtClean="0">
                <a:solidFill>
                  <a:srgbClr val="000000"/>
                </a:solidFill>
              </a:rPr>
              <a:t>Requirement defects</a:t>
            </a:r>
          </a:p>
          <a:p>
            <a:pPr lvl="2" eaLnBrk="1" hangingPunct="1">
              <a:lnSpc>
                <a:spcPct val="110000"/>
              </a:lnSpc>
            </a:pPr>
            <a:r>
              <a:rPr lang="en-US" dirty="0" smtClean="0">
                <a:solidFill>
                  <a:srgbClr val="000000"/>
                </a:solidFill>
              </a:rPr>
              <a:t>Design defects</a:t>
            </a:r>
          </a:p>
          <a:p>
            <a:pPr lvl="2" eaLnBrk="1" hangingPunct="1">
              <a:lnSpc>
                <a:spcPct val="110000"/>
              </a:lnSpc>
            </a:pPr>
            <a:r>
              <a:rPr lang="en-US" dirty="0" smtClean="0">
                <a:solidFill>
                  <a:srgbClr val="000000"/>
                </a:solidFill>
              </a:rPr>
              <a:t>Insufficient maintainability </a:t>
            </a:r>
          </a:p>
          <a:p>
            <a:pPr lvl="2" eaLnBrk="1" hangingPunct="1">
              <a:lnSpc>
                <a:spcPct val="110000"/>
              </a:lnSpc>
            </a:pPr>
            <a:r>
              <a:rPr lang="en-US" dirty="0" smtClean="0">
                <a:solidFill>
                  <a:srgbClr val="000000"/>
                </a:solidFill>
              </a:rPr>
              <a:t>Incorrect interface specifications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Static techniques</a:t>
            </a:r>
          </a:p>
        </p:txBody>
      </p:sp>
      <p:sp>
        <p:nvSpPr>
          <p:cNvPr id="10243" name="Rectangle 3"/>
          <p:cNvSpPr>
            <a:spLocks noGrp="1" noChangeArrowheads="1"/>
          </p:cNvSpPr>
          <p:nvPr>
            <p:ph idx="1"/>
          </p:nvPr>
        </p:nvSpPr>
        <p:spPr>
          <a:xfrm>
            <a:off x="393700" y="1533525"/>
            <a:ext cx="8355013" cy="4496616"/>
          </a:xfrm>
          <a:noFill/>
        </p:spPr>
        <p:txBody>
          <a:bodyPr/>
          <a:lstStyle/>
          <a:p>
            <a:pPr marL="0" indent="742950" eaLnBrk="1" hangingPunct="1">
              <a:buFont typeface="Wingdings" pitchFamily="2" charset="2"/>
              <a:buNone/>
              <a:tabLst>
                <a:tab pos="342900" algn="l"/>
              </a:tabLst>
            </a:pPr>
            <a:r>
              <a:rPr lang="en-US" i="1" dirty="0" smtClean="0"/>
              <a:t> 		</a:t>
            </a:r>
            <a:r>
              <a:rPr lang="en-US" sz="3600" dirty="0" smtClean="0"/>
              <a:t>Session coverage</a:t>
            </a:r>
          </a:p>
          <a:p>
            <a:pPr marL="0" indent="742950" eaLnBrk="1" hangingPunct="1">
              <a:buFont typeface="Wingdings" pitchFamily="2" charset="2"/>
              <a:buNone/>
              <a:tabLst>
                <a:tab pos="342900" algn="l"/>
              </a:tabLst>
            </a:pPr>
            <a:endParaRPr lang="en-US" sz="2800" b="0" dirty="0" smtClean="0"/>
          </a:p>
          <a:p>
            <a:pPr marL="0" indent="742950" eaLnBrk="1" hangingPunct="1">
              <a:tabLst>
                <a:tab pos="342900" algn="l"/>
              </a:tabLst>
            </a:pPr>
            <a:r>
              <a:rPr lang="en-US" sz="2800" b="0" dirty="0" smtClean="0"/>
              <a:t>Reviews and the test process (K2)</a:t>
            </a:r>
          </a:p>
          <a:p>
            <a:pPr marL="0" indent="742950" eaLnBrk="1" hangingPunct="1">
              <a:lnSpc>
                <a:spcPct val="150000"/>
              </a:lnSpc>
              <a:tabLst>
                <a:tab pos="342900" algn="l"/>
              </a:tabLst>
            </a:pPr>
            <a:r>
              <a:rPr lang="en-US" sz="2800" dirty="0" smtClean="0"/>
              <a:t>Review process (K2)</a:t>
            </a:r>
          </a:p>
          <a:p>
            <a:pPr marL="0" indent="742950" eaLnBrk="1" hangingPunct="1">
              <a:lnSpc>
                <a:spcPct val="150000"/>
              </a:lnSpc>
              <a:tabLst>
                <a:tab pos="342900" algn="l"/>
              </a:tabLst>
            </a:pPr>
            <a:r>
              <a:rPr lang="en-US" sz="2800" b="0" dirty="0" smtClean="0"/>
              <a:t>Static analysis by tools (K2)</a:t>
            </a:r>
          </a:p>
          <a:p>
            <a:pPr marL="0" indent="742950" eaLnBrk="1" hangingPunct="1">
              <a:lnSpc>
                <a:spcPct val="150000"/>
              </a:lnSpc>
              <a:buFont typeface="Wingdings" pitchFamily="2" charset="2"/>
              <a:buNone/>
              <a:tabLst>
                <a:tab pos="342900" algn="l"/>
              </a:tabLst>
            </a:pPr>
            <a:endParaRPr lang="en-US" dirty="0" smtClean="0"/>
          </a:p>
          <a:p>
            <a:pPr marL="914400" lvl="1" indent="-57150" eaLnBrk="1" hangingPunct="1">
              <a:tabLst>
                <a:tab pos="342900" algn="l"/>
              </a:tabLst>
            </a:pPr>
            <a:endParaRPr lang="en-US" sz="2400"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Review process</a:t>
            </a:r>
          </a:p>
        </p:txBody>
      </p:sp>
      <p:sp>
        <p:nvSpPr>
          <p:cNvPr id="11267" name="Rectangle 3"/>
          <p:cNvSpPr>
            <a:spLocks noGrp="1" noChangeArrowheads="1"/>
          </p:cNvSpPr>
          <p:nvPr>
            <p:ph idx="1"/>
          </p:nvPr>
        </p:nvSpPr>
        <p:spPr>
          <a:xfrm>
            <a:off x="393700" y="1533525"/>
            <a:ext cx="8355013" cy="5066259"/>
          </a:xfrm>
        </p:spPr>
        <p:txBody>
          <a:bodyPr/>
          <a:lstStyle/>
          <a:p>
            <a:pPr eaLnBrk="1" hangingPunct="1">
              <a:lnSpc>
                <a:spcPct val="120000"/>
              </a:lnSpc>
            </a:pPr>
            <a:r>
              <a:rPr lang="en-US" dirty="0" smtClean="0">
                <a:solidFill>
                  <a:srgbClr val="000000"/>
                </a:solidFill>
              </a:rPr>
              <a:t>Reviews vary from very </a:t>
            </a:r>
            <a:r>
              <a:rPr lang="en-US" b="1" dirty="0" smtClean="0">
                <a:solidFill>
                  <a:srgbClr val="000000"/>
                </a:solidFill>
              </a:rPr>
              <a:t>informal</a:t>
            </a:r>
            <a:r>
              <a:rPr lang="en-US" dirty="0" smtClean="0">
                <a:solidFill>
                  <a:srgbClr val="000000"/>
                </a:solidFill>
              </a:rPr>
              <a:t> to </a:t>
            </a:r>
            <a:r>
              <a:rPr lang="en-US" b="1" dirty="0" smtClean="0">
                <a:solidFill>
                  <a:srgbClr val="000000"/>
                </a:solidFill>
              </a:rPr>
              <a:t>very formal </a:t>
            </a:r>
          </a:p>
          <a:p>
            <a:pPr eaLnBrk="1" hangingPunct="1">
              <a:lnSpc>
                <a:spcPct val="120000"/>
              </a:lnSpc>
            </a:pPr>
            <a:r>
              <a:rPr lang="en-US" dirty="0" smtClean="0">
                <a:solidFill>
                  <a:srgbClr val="000000"/>
                </a:solidFill>
              </a:rPr>
              <a:t>The </a:t>
            </a:r>
            <a:r>
              <a:rPr lang="en-US" b="1" dirty="0" smtClean="0">
                <a:solidFill>
                  <a:srgbClr val="000000"/>
                </a:solidFill>
              </a:rPr>
              <a:t>formality</a:t>
            </a:r>
            <a:r>
              <a:rPr lang="en-US" dirty="0" smtClean="0">
                <a:solidFill>
                  <a:srgbClr val="000000"/>
                </a:solidFill>
              </a:rPr>
              <a:t> of a review process is related to factors </a:t>
            </a:r>
          </a:p>
          <a:p>
            <a:pPr lvl="1" eaLnBrk="1" hangingPunct="1">
              <a:lnSpc>
                <a:spcPct val="120000"/>
              </a:lnSpc>
            </a:pPr>
            <a:r>
              <a:rPr lang="en-US" dirty="0" smtClean="0">
                <a:solidFill>
                  <a:srgbClr val="000000"/>
                </a:solidFill>
              </a:rPr>
              <a:t>The maturity of the development process</a:t>
            </a:r>
          </a:p>
          <a:p>
            <a:pPr lvl="1" eaLnBrk="1" hangingPunct="1">
              <a:lnSpc>
                <a:spcPct val="120000"/>
              </a:lnSpc>
            </a:pPr>
            <a:r>
              <a:rPr lang="en-US" dirty="0" smtClean="0">
                <a:solidFill>
                  <a:srgbClr val="000000"/>
                </a:solidFill>
              </a:rPr>
              <a:t>Any legal or regulatory requirements </a:t>
            </a:r>
          </a:p>
          <a:p>
            <a:pPr lvl="1" eaLnBrk="1" hangingPunct="1">
              <a:lnSpc>
                <a:spcPct val="120000"/>
              </a:lnSpc>
            </a:pPr>
            <a:r>
              <a:rPr lang="en-US" dirty="0" smtClean="0">
                <a:solidFill>
                  <a:srgbClr val="000000"/>
                </a:solidFill>
              </a:rPr>
              <a:t>The need for an audit trail</a:t>
            </a:r>
          </a:p>
          <a:p>
            <a:pPr eaLnBrk="1" hangingPunct="1">
              <a:lnSpc>
                <a:spcPct val="120000"/>
              </a:lnSpc>
            </a:pPr>
            <a:r>
              <a:rPr lang="en-US" dirty="0" smtClean="0">
                <a:solidFill>
                  <a:srgbClr val="000000"/>
                </a:solidFill>
              </a:rPr>
              <a:t>The way a review is carried out depends on the </a:t>
            </a:r>
            <a:r>
              <a:rPr lang="en-US" b="1" dirty="0" smtClean="0">
                <a:solidFill>
                  <a:srgbClr val="000000"/>
                </a:solidFill>
              </a:rPr>
              <a:t>agreed objective</a:t>
            </a:r>
            <a:r>
              <a:rPr lang="en-US" dirty="0" smtClean="0">
                <a:solidFill>
                  <a:srgbClr val="000000"/>
                </a:solidFill>
              </a:rPr>
              <a:t> of the review</a:t>
            </a:r>
          </a:p>
          <a:p>
            <a:pPr eaLnBrk="1" hangingPunct="1">
              <a:lnSpc>
                <a:spcPct val="120000"/>
              </a:lnSpc>
            </a:pPr>
            <a:r>
              <a:rPr lang="en-US" b="1" dirty="0" smtClean="0">
                <a:solidFill>
                  <a:srgbClr val="000000"/>
                </a:solidFill>
              </a:rPr>
              <a:t>Informal reviews</a:t>
            </a:r>
            <a:r>
              <a:rPr lang="en-US" dirty="0" smtClean="0">
                <a:solidFill>
                  <a:srgbClr val="000000"/>
                </a:solidFill>
              </a:rPr>
              <a:t> </a:t>
            </a:r>
          </a:p>
          <a:p>
            <a:pPr lvl="1" eaLnBrk="1" hangingPunct="1">
              <a:lnSpc>
                <a:spcPct val="120000"/>
              </a:lnSpc>
            </a:pPr>
            <a:r>
              <a:rPr lang="en-US" dirty="0" smtClean="0">
                <a:solidFill>
                  <a:srgbClr val="000000"/>
                </a:solidFill>
              </a:rPr>
              <a:t>Are not planned</a:t>
            </a:r>
          </a:p>
          <a:p>
            <a:pPr lvl="1" eaLnBrk="1" hangingPunct="1">
              <a:lnSpc>
                <a:spcPct val="120000"/>
              </a:lnSpc>
            </a:pPr>
            <a:r>
              <a:rPr lang="en-US" dirty="0" smtClean="0">
                <a:solidFill>
                  <a:srgbClr val="000000"/>
                </a:solidFill>
              </a:rPr>
              <a:t>Are also done without meetings</a:t>
            </a:r>
          </a:p>
          <a:p>
            <a:pPr eaLnBrk="1" hangingPunct="1">
              <a:lnSpc>
                <a:spcPct val="120000"/>
              </a:lnSpc>
            </a:pPr>
            <a:r>
              <a:rPr lang="en-US" dirty="0" smtClean="0">
                <a:solidFill>
                  <a:srgbClr val="000000"/>
                </a:solidFill>
              </a:rPr>
              <a:t> </a:t>
            </a:r>
            <a:r>
              <a:rPr lang="en-US" b="1" dirty="0" smtClean="0">
                <a:solidFill>
                  <a:srgbClr val="000000"/>
                </a:solidFill>
              </a:rPr>
              <a:t>Inspection</a:t>
            </a:r>
            <a:r>
              <a:rPr lang="en-US" dirty="0" smtClean="0">
                <a:solidFill>
                  <a:srgbClr val="000000"/>
                </a:solidFill>
              </a:rPr>
              <a:t> hold meeting of team members only if it is economical to do so</a:t>
            </a:r>
          </a:p>
          <a:p>
            <a:pPr eaLnBrk="1" hangingPunct="1">
              <a:lnSpc>
                <a:spcPct val="120000"/>
              </a:lnSpc>
              <a:buFont typeface="Wingdings" pitchFamily="2" charset="2"/>
              <a:buNone/>
            </a:pPr>
            <a:endParaRPr lang="en-US" dirty="0" smtClean="0">
              <a:solidFill>
                <a:srgbClr val="000000"/>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NRSTYLE" val="01 Kernaussage"/>
</p:tagLst>
</file>

<file path=ppt/tags/tag2.xml><?xml version="1.0" encoding="utf-8"?>
<p:tagLst xmlns:a="http://schemas.openxmlformats.org/drawingml/2006/main" xmlns:r="http://schemas.openxmlformats.org/officeDocument/2006/relationships" xmlns:p="http://schemas.openxmlformats.org/presentationml/2006/main">
  <p:tag name="RNRSTYLE" val="04 Text"/>
</p:tagLst>
</file>

<file path=ppt/tags/tag3.xml><?xml version="1.0" encoding="utf-8"?>
<p:tagLst xmlns:a="http://schemas.openxmlformats.org/drawingml/2006/main" xmlns:r="http://schemas.openxmlformats.org/officeDocument/2006/relationships" xmlns:p="http://schemas.openxmlformats.org/presentationml/2006/main">
  <p:tag name="RNRSTYLE" val="00 Untertitel"/>
</p:tagLst>
</file>

<file path=ppt/theme/theme1.xml><?xml version="1.0" encoding="utf-8"?>
<a:theme xmlns:a="http://schemas.openxmlformats.org/drawingml/2006/main" name="SQSMaster_India 2 2003">
  <a:themeElements>
    <a:clrScheme name="SQSMaster_India 2 2003 1">
      <a:dk1>
        <a:srgbClr val="003399"/>
      </a:dk1>
      <a:lt1>
        <a:srgbClr val="FFFFFF"/>
      </a:lt1>
      <a:dk2>
        <a:srgbClr val="009933"/>
      </a:dk2>
      <a:lt2>
        <a:srgbClr val="000000"/>
      </a:lt2>
      <a:accent1>
        <a:srgbClr val="003399"/>
      </a:accent1>
      <a:accent2>
        <a:srgbClr val="009933"/>
      </a:accent2>
      <a:accent3>
        <a:srgbClr val="FFFFFF"/>
      </a:accent3>
      <a:accent4>
        <a:srgbClr val="002A82"/>
      </a:accent4>
      <a:accent5>
        <a:srgbClr val="AAADCA"/>
      </a:accent5>
      <a:accent6>
        <a:srgbClr val="008A2D"/>
      </a:accent6>
      <a:hlink>
        <a:srgbClr val="C0DEC1"/>
      </a:hlink>
      <a:folHlink>
        <a:srgbClr val="5675AF"/>
      </a:folHlink>
    </a:clrScheme>
    <a:fontScheme name="SQSMaster_India 2 200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803275" rtl="0" eaLnBrk="1" fontAlgn="base" latinLnBrk="0" hangingPunct="1">
          <a:lnSpc>
            <a:spcPct val="130000"/>
          </a:lnSpc>
          <a:spcBef>
            <a:spcPct val="0"/>
          </a:spcBef>
          <a:spcAft>
            <a:spcPct val="0"/>
          </a:spcAft>
          <a:buClrTx/>
          <a:buSzPct val="120000"/>
          <a:buFontTx/>
          <a:buNone/>
          <a:tabLst/>
          <a:defRPr kumimoji="0" lang="en-IN"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803275" rtl="0" eaLnBrk="1" fontAlgn="base" latinLnBrk="0" hangingPunct="1">
          <a:lnSpc>
            <a:spcPct val="130000"/>
          </a:lnSpc>
          <a:spcBef>
            <a:spcPct val="0"/>
          </a:spcBef>
          <a:spcAft>
            <a:spcPct val="0"/>
          </a:spcAft>
          <a:buClrTx/>
          <a:buSzPct val="120000"/>
          <a:buFontTx/>
          <a:buNone/>
          <a:tabLst/>
          <a:defRPr kumimoji="0" lang="en-IN" sz="1600" b="1" i="0" u="none" strike="noStrike" cap="none" normalizeH="0" baseline="0" smtClean="0">
            <a:ln>
              <a:noFill/>
            </a:ln>
            <a:solidFill>
              <a:schemeClr val="tx1"/>
            </a:solidFill>
            <a:effectLst/>
            <a:latin typeface="Arial" charset="0"/>
          </a:defRPr>
        </a:defPPr>
      </a:lstStyle>
    </a:lnDef>
  </a:objectDefaults>
  <a:extraClrSchemeLst>
    <a:extraClrScheme>
      <a:clrScheme name="SQSMaster_India 2 2003 1">
        <a:dk1>
          <a:srgbClr val="003399"/>
        </a:dk1>
        <a:lt1>
          <a:srgbClr val="FFFFFF"/>
        </a:lt1>
        <a:dk2>
          <a:srgbClr val="009933"/>
        </a:dk2>
        <a:lt2>
          <a:srgbClr val="000000"/>
        </a:lt2>
        <a:accent1>
          <a:srgbClr val="003399"/>
        </a:accent1>
        <a:accent2>
          <a:srgbClr val="009933"/>
        </a:accent2>
        <a:accent3>
          <a:srgbClr val="FFFFFF"/>
        </a:accent3>
        <a:accent4>
          <a:srgbClr val="002A82"/>
        </a:accent4>
        <a:accent5>
          <a:srgbClr val="AAADCA"/>
        </a:accent5>
        <a:accent6>
          <a:srgbClr val="008A2D"/>
        </a:accent6>
        <a:hlink>
          <a:srgbClr val="C0DEC1"/>
        </a:hlink>
        <a:folHlink>
          <a:srgbClr val="5675A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2439</Words>
  <Application>Microsoft Office PowerPoint</Application>
  <PresentationFormat>On-screen Show (4:3)</PresentationFormat>
  <Paragraphs>363</Paragraphs>
  <Slides>35</Slides>
  <Notes>26</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SQSMaster_India 2 2003</vt:lpstr>
      <vt:lpstr>Static techniques (K2)</vt:lpstr>
      <vt:lpstr>Static techniques</vt:lpstr>
      <vt:lpstr>Static techniques</vt:lpstr>
      <vt:lpstr>Static techniques and Testing Process </vt:lpstr>
      <vt:lpstr>Static testing techniques </vt:lpstr>
      <vt:lpstr>Static techniques - benefits</vt:lpstr>
      <vt:lpstr>Static and dynamic testing</vt:lpstr>
      <vt:lpstr>Static techniques</vt:lpstr>
      <vt:lpstr>Review process</vt:lpstr>
      <vt:lpstr>Review characteristics</vt:lpstr>
      <vt:lpstr>Cost of reviews</vt:lpstr>
      <vt:lpstr>Types of reviews</vt:lpstr>
      <vt:lpstr>Informal review</vt:lpstr>
      <vt:lpstr>Walkthrough</vt:lpstr>
      <vt:lpstr>Technical review / peer review</vt:lpstr>
      <vt:lpstr>Inspection/Formal review - phases</vt:lpstr>
      <vt:lpstr>Formal review - phases</vt:lpstr>
      <vt:lpstr>Formal review - phases</vt:lpstr>
      <vt:lpstr>Formal review – phases contd..</vt:lpstr>
      <vt:lpstr>Formal review roles &amp; responsibilities</vt:lpstr>
      <vt:lpstr>Formal review roles &amp; responsibilities</vt:lpstr>
      <vt:lpstr>Formal review roles &amp; responsibilities contd..</vt:lpstr>
      <vt:lpstr>Formal review or inspection</vt:lpstr>
      <vt:lpstr>Success factors for reviews</vt:lpstr>
      <vt:lpstr>Success factors for reviews  contd..</vt:lpstr>
      <vt:lpstr>Static techniques</vt:lpstr>
      <vt:lpstr>Types of static testing</vt:lpstr>
      <vt:lpstr>Static analysis by tools</vt:lpstr>
      <vt:lpstr>Benefit  of static analysis :</vt:lpstr>
      <vt:lpstr>Typical defects discovered by static analysis tools include</vt:lpstr>
      <vt:lpstr>Data flow analysis</vt:lpstr>
      <vt:lpstr>Control flow analysis</vt:lpstr>
      <vt:lpstr>Cyclomatic complexity</vt:lpstr>
      <vt:lpstr>Cyclomatic complexity</vt:lpstr>
      <vt:lpstr>Other static metrics</vt:lpstr>
    </vt:vector>
  </TitlesOfParts>
  <Company>SQS-INDIA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3</dc:title>
  <dc:creator>chimanpurem</dc:creator>
  <cp:lastModifiedBy>Madhuri Chimanpure</cp:lastModifiedBy>
  <cp:revision>6</cp:revision>
  <dcterms:created xsi:type="dcterms:W3CDTF">2010-07-14T12:20:01Z</dcterms:created>
  <dcterms:modified xsi:type="dcterms:W3CDTF">2010-11-15T09:30:35Z</dcterms:modified>
</cp:coreProperties>
</file>