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315"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0D18D9-B5C0-450F-BE21-6DA197DAA492}" type="datetimeFigureOut">
              <a:rPr lang="en-US" smtClean="0"/>
              <a:t>2/18/2013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AD311A-D4F7-411F-9D77-B2475E0C0387}" type="slidenum">
              <a:rPr lang="en-US" smtClean="0"/>
              <a:t>‹#›</a:t>
            </a:fld>
            <a:endParaRPr lang="en-US"/>
          </a:p>
        </p:txBody>
      </p:sp>
    </p:spTree>
    <p:extLst>
      <p:ext uri="{BB962C8B-B14F-4D97-AF65-F5344CB8AC3E}">
        <p14:creationId xmlns:p14="http://schemas.microsoft.com/office/powerpoint/2010/main" val="81343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ftr" sz="quarter" idx="4"/>
          </p:nvPr>
        </p:nvSpPr>
        <p:spPr>
          <a:ln/>
        </p:spPr>
        <p:txBody>
          <a:bodyPr/>
          <a:lstStyle/>
          <a:p>
            <a:r>
              <a:rPr lang="en-US" smtClean="0">
                <a:solidFill>
                  <a:prstClr val="black"/>
                </a:solidFill>
              </a:rPr>
              <a:t>© SQS Group Limited  |  Presentation title  |  July 2008  |  page ‹Nr.›</a:t>
            </a:r>
            <a:endParaRPr lang="de-DE">
              <a:solidFill>
                <a:prstClr val="black"/>
              </a:solidFill>
            </a:endParaRPr>
          </a:p>
        </p:txBody>
      </p:sp>
      <p:sp>
        <p:nvSpPr>
          <p:cNvPr id="1096706" name="Rectangle 2"/>
          <p:cNvSpPr>
            <a:spLocks noGrp="1" noRot="1" noChangeAspect="1" noChangeArrowheads="1" noTextEdit="1"/>
          </p:cNvSpPr>
          <p:nvPr>
            <p:ph type="sldImg"/>
          </p:nvPr>
        </p:nvSpPr>
        <p:spPr>
          <a:ln>
            <a:solidFill>
              <a:schemeClr val="accent2"/>
            </a:solidFill>
          </a:ln>
          <a:effectLst>
            <a:outerShdw dist="45791" dir="3378596" algn="ctr" rotWithShape="0">
              <a:srgbClr val="808080">
                <a:alpha val="50000"/>
              </a:srgbClr>
            </a:outerShdw>
          </a:effectLst>
        </p:spPr>
      </p:sp>
      <p:sp>
        <p:nvSpPr>
          <p:cNvPr id="1096707" name="Rectangle 3"/>
          <p:cNvSpPr>
            <a:spLocks noGrp="1" noChangeArrowheads="1"/>
          </p:cNvSpPr>
          <p:nvPr>
            <p:ph type="body" idx="1"/>
          </p:nvPr>
        </p:nvSpPr>
        <p:spPr/>
        <p:txBody>
          <a:bodyP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r>
              <a:rPr lang="en-US" b="1" dirty="0" smtClean="0"/>
              <a:t>Static Execution</a:t>
            </a:r>
            <a:r>
              <a:rPr lang="en-US" dirty="0" smtClean="0"/>
              <a:t>---</a:t>
            </a:r>
            <a:r>
              <a:rPr lang="en-US" dirty="0" smtClean="0">
                <a:latin typeface="TimesNewRoman" charset="0"/>
              </a:rPr>
              <a:t>examination of documentation, examination of documentation,</a:t>
            </a:r>
          </a:p>
          <a:p>
            <a:r>
              <a:rPr lang="en-US" dirty="0" smtClean="0">
                <a:latin typeface="TimesNewRoman" charset="0"/>
              </a:rPr>
              <a:t>source code listings, etc. source code listings, etc.</a:t>
            </a:r>
          </a:p>
          <a:p>
            <a:r>
              <a:rPr lang="en-US" sz="2300" b="1" dirty="0">
                <a:latin typeface="Tahoma" pitchFamily="34" charset="0"/>
              </a:rPr>
              <a:t>Dynamic Technique</a:t>
            </a:r>
            <a:r>
              <a:rPr lang="en-US" sz="2300" dirty="0">
                <a:latin typeface="Tahoma" pitchFamily="34" charset="0"/>
              </a:rPr>
              <a:t>—(Two Types)</a:t>
            </a:r>
          </a:p>
          <a:p>
            <a:r>
              <a:rPr lang="en-US" sz="2300" b="1" dirty="0">
                <a:latin typeface="Arial,Bold" charset="0"/>
              </a:rPr>
              <a:t>1)functional (black box)</a:t>
            </a:r>
          </a:p>
          <a:p>
            <a:r>
              <a:rPr lang="en-US" sz="2300" dirty="0">
                <a:latin typeface="TimesNewRoman" charset="0"/>
              </a:rPr>
              <a:t>• • based on </a:t>
            </a:r>
            <a:r>
              <a:rPr lang="en-US" sz="2300" dirty="0" err="1">
                <a:latin typeface="TimesNewRoman" charset="0"/>
              </a:rPr>
              <a:t>behaviour</a:t>
            </a:r>
            <a:r>
              <a:rPr lang="en-US" sz="2300" dirty="0">
                <a:latin typeface="TimesNewRoman" charset="0"/>
              </a:rPr>
              <a:t> / based on behaviors /functionality of software functionality of software</a:t>
            </a:r>
          </a:p>
          <a:p>
            <a:r>
              <a:rPr lang="en-US" sz="2300" b="1" dirty="0">
                <a:latin typeface="Arial,Bold" charset="0"/>
              </a:rPr>
              <a:t>2)structural (white box)</a:t>
            </a:r>
          </a:p>
          <a:p>
            <a:r>
              <a:rPr lang="en-US" sz="2300" dirty="0">
                <a:latin typeface="TimesNewRoman" charset="0"/>
              </a:rPr>
              <a:t>• • based on structure based on structure of software of software</a:t>
            </a:r>
          </a:p>
          <a:p>
            <a:endParaRPr lang="en-US" sz="2300" dirty="0">
              <a:latin typeface="TimesNew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r>
              <a:rPr lang="en-US" smtClean="0"/>
              <a:t>Example of EP :</a:t>
            </a:r>
          </a:p>
          <a:p>
            <a:r>
              <a:rPr lang="en-US" smtClean="0"/>
              <a:t>For Age, input partitions can be defined as 0-17, 18-64, 65 – maximum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r>
              <a:rPr lang="en-US" b="1" u="sng" smtClean="0"/>
              <a:t>BVA Example:</a:t>
            </a:r>
          </a:p>
          <a:p>
            <a:r>
              <a:rPr lang="en-US" smtClean="0"/>
              <a:t>A program that edits credit limits within a given range ($10,000 - $15,000) has Boundary value analysis as:</a:t>
            </a:r>
          </a:p>
          <a:p>
            <a:r>
              <a:rPr lang="en-US" smtClean="0"/>
              <a:t>Low boundary or minus one ($9999 and $10001)</a:t>
            </a:r>
          </a:p>
          <a:p>
            <a:r>
              <a:rPr lang="en-US" smtClean="0"/>
              <a:t>On the boundary ($10000 and $15000)</a:t>
            </a:r>
          </a:p>
          <a:p>
            <a:r>
              <a:rPr lang="en-US" smtClean="0"/>
              <a:t>Upper boundary plus or minus one ($14999 and $15001)</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en-US" b="1" smtClean="0"/>
              <a:t>Decision table testing</a:t>
            </a:r>
            <a:r>
              <a:rPr lang="en-US" smtClean="0"/>
              <a:t> may be applied to all situations when the action of the software depends on several logical decisions.</a:t>
            </a:r>
          </a:p>
          <a:p>
            <a:endParaRPr lang="en-US" smtClean="0"/>
          </a:p>
          <a:p>
            <a:r>
              <a:rPr lang="en-US" smtClean="0"/>
              <a:t>The input conditions and actions are most often stated in such a way that they can either be true or false (Boolean). The decision table contains the triggering conditions, often combinations of true and false for all input conditions, and the resulting actions for each combination of conditions. Each column of the table corresponds to a business rule that defines a unique combination of conditions that result in the execution of the actions associated with that rule.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US" smtClean="0"/>
              <a:t>In the previous session we saw the static analysis technique which we saw means reviews conducted on the code without executing the code. That technique has its own advantages but the tester cannot certify that the software submitted for testing is of a good quality without executing the test cases. Dynamic testing is nothing but testing the code by actually executing the code. In this session we will first learn how to identify test conditions and write test cases based on the conditions. Then we will cover the categories in which the test design techniques are divided. Then we will learn certain test design techniques which are used by testers. Finally we will learn how to choose the right techniques for your testing needs.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b="1" i="1" smtClean="0"/>
              <a:t>State</a:t>
            </a:r>
            <a:r>
              <a:rPr lang="en-US" i="1" smtClean="0"/>
              <a:t>. 	A condition during the life of an object in which it satisfies some condition, performs some action, or waits for some event.</a:t>
            </a:r>
          </a:p>
          <a:p>
            <a:r>
              <a:rPr lang="en-US" b="1" i="1" smtClean="0"/>
              <a:t>Event.</a:t>
            </a:r>
            <a:r>
              <a:rPr lang="en-US" i="1" smtClean="0"/>
              <a:t> 	An occurrence that may trigger a state transition. Event types include an explicit signal from outside the system, an invocation from inside the system, the passage of a designated period of time, or a designated condition becoming true.</a:t>
            </a:r>
          </a:p>
          <a:p>
            <a:r>
              <a:rPr lang="en-US" b="1" i="1" smtClean="0"/>
              <a:t>Guard.</a:t>
            </a:r>
            <a:r>
              <a:rPr lang="en-US" i="1" smtClean="0"/>
              <a:t>	 A Boolean expression which, if true, enables an event to cause a transition.</a:t>
            </a:r>
          </a:p>
          <a:p>
            <a:r>
              <a:rPr lang="en-US" b="1" i="1" smtClean="0"/>
              <a:t>Transition.</a:t>
            </a:r>
            <a:r>
              <a:rPr lang="en-US" i="1" smtClean="0"/>
              <a:t> The change of state within an object.</a:t>
            </a:r>
          </a:p>
          <a:p>
            <a:r>
              <a:rPr lang="en-US" b="1" i="1" smtClean="0"/>
              <a:t>Action.</a:t>
            </a:r>
            <a:r>
              <a:rPr lang="en-US" i="1" smtClean="0"/>
              <a:t> 	One or more actions taken by an object in response to a state change.</a:t>
            </a:r>
          </a:p>
          <a:p>
            <a:r>
              <a:rPr lang="en-US" b="1" i="1" smtClean="0"/>
              <a:t>State-transition testing</a:t>
            </a:r>
            <a:r>
              <a:rPr lang="en-US" i="1" smtClean="0"/>
              <a:t> tests all of the states that an object can have, the events under which an object changes state (transitions), the conditions to fulfill before the transition occurs (guards), and the activities undertaken during the life of an object (actions).</a:t>
            </a:r>
            <a:r>
              <a:rPr lang="en-US" smtClean="0"/>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r>
              <a:rPr lang="en-US" b="1" i="1" smtClean="0"/>
              <a:t>State</a:t>
            </a:r>
            <a:r>
              <a:rPr lang="en-US" i="1" smtClean="0"/>
              <a:t>. 	A condition during the life of an object in which it satisfies some condition, performs some action, or waits for some event.</a:t>
            </a:r>
          </a:p>
          <a:p>
            <a:r>
              <a:rPr lang="en-US" b="1" i="1" smtClean="0"/>
              <a:t>Event.</a:t>
            </a:r>
            <a:r>
              <a:rPr lang="en-US" i="1" smtClean="0"/>
              <a:t> 	An occurrence that may trigger a state transition. Event types include an explicit signal from outside the system, an invocation from 	inside the system, the passage of a designated period of time, or a designated condition becoming true.</a:t>
            </a:r>
          </a:p>
          <a:p>
            <a:r>
              <a:rPr lang="en-US" b="1" i="1" smtClean="0"/>
              <a:t>Guard.</a:t>
            </a:r>
            <a:r>
              <a:rPr lang="en-US" i="1" smtClean="0"/>
              <a:t>	 A Boolean expression which, if true, enables an event to cause a transition.</a:t>
            </a:r>
          </a:p>
          <a:p>
            <a:r>
              <a:rPr lang="en-US" b="1" i="1" smtClean="0"/>
              <a:t>Transition.</a:t>
            </a:r>
            <a:r>
              <a:rPr lang="en-US" i="1" smtClean="0"/>
              <a:t> The change of state within an object.</a:t>
            </a:r>
          </a:p>
          <a:p>
            <a:r>
              <a:rPr lang="en-US" b="1" i="1" smtClean="0"/>
              <a:t>Action.</a:t>
            </a:r>
            <a:r>
              <a:rPr lang="en-US" i="1" smtClean="0"/>
              <a:t> 	One or more actions taken by an object in response to a state change.</a:t>
            </a:r>
          </a:p>
          <a:p>
            <a:r>
              <a:rPr lang="en-US" b="1" i="1" smtClean="0"/>
              <a:t>State-transition testing</a:t>
            </a:r>
            <a:r>
              <a:rPr lang="en-US" i="1" smtClean="0"/>
              <a:t> tests all of the states that an object can have, the events under which an object changes state (transitions), the conditions to fulfill before the transition occurs (guards), and the activities undertaken during the life of an object (actions).</a:t>
            </a:r>
            <a:r>
              <a:rPr lang="en-US" smtClean="0"/>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r>
              <a:rPr lang="en-US" b="1" dirty="0"/>
              <a:t>A state table shows the relationship between the states and inputs</a:t>
            </a:r>
            <a:r>
              <a:rPr lang="en-US" dirty="0"/>
              <a:t>, and can highlight possible transitions that are invalid. </a:t>
            </a:r>
          </a:p>
          <a:p>
            <a:r>
              <a:rPr lang="en-US" b="1" dirty="0"/>
              <a:t>Tests can be designed to cover a typical sequence of states</a:t>
            </a:r>
            <a:r>
              <a:rPr lang="en-US" dirty="0"/>
              <a:t>, to cover every state, to exercise every transition, to exercise specific sequences of transitions or to test invalid transitions.</a:t>
            </a:r>
          </a:p>
          <a:p>
            <a:r>
              <a:rPr lang="en-US" b="1" dirty="0"/>
              <a:t>State-transition testing is very useful for testing the behavior of individual objects over the full set of use cases that affect those objects. </a:t>
            </a:r>
          </a:p>
          <a:p>
            <a:r>
              <a:rPr lang="en-US" b="1" dirty="0"/>
              <a:t>State-transition diagrams are not useful for describing the collaboration between objects that cause the transitions. </a:t>
            </a:r>
          </a:p>
          <a:p>
            <a:pPr>
              <a:lnSpc>
                <a:spcPct val="130000"/>
              </a:lnSpc>
            </a:pPr>
            <a:endParaRPr lang="en-US" b="1" dirty="0"/>
          </a:p>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a:lnSpc>
                <a:spcPct val="110000"/>
              </a:lnSpc>
              <a:buClr>
                <a:schemeClr val="tx1"/>
              </a:buClr>
              <a:buFont typeface="Wingdings" pitchFamily="2" charset="2"/>
              <a:buNone/>
            </a:pPr>
            <a:r>
              <a:rPr lang="en-US" dirty="0" smtClean="0"/>
              <a:t>Symbols used in preparing Use Case diagrams are :</a:t>
            </a:r>
          </a:p>
          <a:p>
            <a:pPr marL="432465" lvl="1">
              <a:lnSpc>
                <a:spcPct val="110000"/>
              </a:lnSpc>
            </a:pPr>
            <a:r>
              <a:rPr lang="en-US" b="1" dirty="0" smtClean="0"/>
              <a:t>System Boundary</a:t>
            </a:r>
            <a:r>
              <a:rPr lang="en-US" dirty="0" smtClean="0"/>
              <a:t>: Rectangle</a:t>
            </a:r>
          </a:p>
          <a:p>
            <a:pPr marL="432465" lvl="1">
              <a:lnSpc>
                <a:spcPct val="110000"/>
              </a:lnSpc>
            </a:pPr>
            <a:r>
              <a:rPr lang="en-US" b="1" dirty="0" smtClean="0"/>
              <a:t>Use Case</a:t>
            </a:r>
            <a:r>
              <a:rPr lang="en-US" dirty="0" smtClean="0"/>
              <a:t>: Ellipse</a:t>
            </a:r>
          </a:p>
          <a:p>
            <a:pPr marL="432465" lvl="1">
              <a:lnSpc>
                <a:spcPct val="110000"/>
              </a:lnSpc>
            </a:pPr>
            <a:r>
              <a:rPr lang="en-US" b="1" dirty="0" smtClean="0"/>
              <a:t>Actor</a:t>
            </a:r>
            <a:r>
              <a:rPr lang="en-US" dirty="0" smtClean="0"/>
              <a:t>: man</a:t>
            </a:r>
          </a:p>
          <a:p>
            <a:pPr marL="432465" lvl="1"/>
            <a:endParaRPr lang="en-US" dirty="0" smtClean="0"/>
          </a:p>
          <a:p>
            <a:pPr>
              <a:lnSpc>
                <a:spcPct val="210000"/>
              </a:lnSpc>
              <a:buClr>
                <a:schemeClr val="tx1"/>
              </a:buClr>
              <a:buFont typeface="Wingdings" pitchFamily="2" charset="2"/>
              <a:buNone/>
            </a:pPr>
            <a:r>
              <a:rPr lang="en-US" b="1" dirty="0" smtClean="0"/>
              <a:t>Actor:</a:t>
            </a:r>
            <a:r>
              <a:rPr lang="en-US" dirty="0" smtClean="0"/>
              <a:t>-Customer and Teller</a:t>
            </a:r>
          </a:p>
          <a:p>
            <a:pPr>
              <a:lnSpc>
                <a:spcPct val="210000"/>
              </a:lnSpc>
              <a:buClr>
                <a:schemeClr val="tx1"/>
              </a:buClr>
              <a:buFont typeface="Wingdings" pitchFamily="2" charset="2"/>
              <a:buNone/>
            </a:pPr>
            <a:r>
              <a:rPr lang="en-US" b="1" dirty="0" smtClean="0"/>
              <a:t>Use Cases:</a:t>
            </a:r>
            <a:r>
              <a:rPr lang="en-US" dirty="0" smtClean="0"/>
              <a:t>-Submission of withdrawal slip, Password verification, Update balances</a:t>
            </a:r>
          </a:p>
          <a:p>
            <a:pPr>
              <a:lnSpc>
                <a:spcPct val="210000"/>
              </a:lnSpc>
              <a:buClr>
                <a:schemeClr val="tx1"/>
              </a:buClr>
              <a:buFont typeface="Wingdings" pitchFamily="2" charset="2"/>
              <a:buNone/>
            </a:pPr>
            <a:r>
              <a:rPr lang="en-US" b="1" dirty="0" smtClean="0"/>
              <a:t>The System boundary:</a:t>
            </a:r>
            <a:r>
              <a:rPr lang="en-US" dirty="0" smtClean="0"/>
              <a:t>-Savings Account</a:t>
            </a:r>
          </a:p>
          <a:p>
            <a:pPr>
              <a:lnSpc>
                <a:spcPct val="210000"/>
              </a:lnSpc>
              <a:buClr>
                <a:schemeClr val="tx1"/>
              </a:buClr>
              <a:buFont typeface="Wingdings" pitchFamily="2" charset="2"/>
              <a:buNone/>
            </a:pP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r>
              <a:rPr lang="en-US" smtClean="0"/>
              <a:t>Structure-based testing/white-box testing is based on an identified structure of the software or system, as seen in the following example:</a:t>
            </a:r>
          </a:p>
          <a:p>
            <a:r>
              <a:rPr lang="en-US" smtClean="0"/>
              <a:t>Component level: The structure is that of the code itself, i.e. statements, decisions or branches.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r>
              <a:rPr lang="en-US" dirty="0" smtClean="0"/>
              <a:t>Statement Coverage requires that we must execute each statement at least once. It is the simplest form of logic coverage and is also known as Node Coverage.</a:t>
            </a:r>
          </a:p>
          <a:p>
            <a:endParaRPr lang="en-US" dirty="0" smtClean="0"/>
          </a:p>
          <a:p>
            <a:r>
              <a:rPr lang="en-US" dirty="0" smtClean="0"/>
              <a:t>In component testing, statement coverage is the assessment of the percentage of executable</a:t>
            </a:r>
          </a:p>
          <a:p>
            <a:r>
              <a:rPr lang="en-US" dirty="0" smtClean="0"/>
              <a:t>statements that have been exercised by a test case suite. Statement testing derives test cases to</a:t>
            </a:r>
          </a:p>
          <a:p>
            <a:r>
              <a:rPr lang="en-US" dirty="0" smtClean="0"/>
              <a:t>execute specific statements, normally to increase statement coverage.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r>
              <a:rPr lang="en-US" smtClean="0"/>
              <a:t>Correct the contents write Branch/Decision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a:buFontTx/>
              <a:buChar char="•"/>
            </a:pPr>
            <a:r>
              <a:rPr lang="en-US" b="1" smtClean="0"/>
              <a:t>Error guessing requires experience</a:t>
            </a:r>
            <a:r>
              <a:rPr lang="en-US" smtClean="0"/>
              <a:t>, with some assistance from other techniques such as boundary value analysis. </a:t>
            </a:r>
          </a:p>
          <a:p>
            <a:pPr>
              <a:buFontTx/>
              <a:buChar char="•"/>
            </a:pPr>
            <a:r>
              <a:rPr lang="en-US" b="1" smtClean="0"/>
              <a:t>Based on experience</a:t>
            </a:r>
            <a:r>
              <a:rPr lang="en-US" smtClean="0"/>
              <a:t>, the test designer guesses the types of errors that could occur in a particular type of software and designs test cases to uncover them.</a:t>
            </a:r>
          </a:p>
          <a:p>
            <a:pPr>
              <a:buFontTx/>
              <a:buChar char="•"/>
            </a:pPr>
            <a:r>
              <a:rPr lang="en-US" smtClean="0"/>
              <a:t> </a:t>
            </a:r>
            <a:r>
              <a:rPr lang="en-US" b="1" smtClean="0"/>
              <a:t>For example</a:t>
            </a:r>
            <a:r>
              <a:rPr lang="en-US" smtClean="0"/>
              <a:t>, if any type of resource is allocated dynamically, a good place to look for errors is in the de-allocation of resources. </a:t>
            </a:r>
          </a:p>
          <a:p>
            <a:pPr>
              <a:buFontTx/>
              <a:buChar char="•"/>
            </a:pPr>
            <a:r>
              <a:rPr lang="en-US" b="1" smtClean="0"/>
              <a:t>Testing includes checking</a:t>
            </a:r>
            <a:r>
              <a:rPr lang="en-US" smtClean="0"/>
              <a:t> that all resources are correctly de-allocated and not lost as the software executes.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a:buFont typeface="Wingdings" pitchFamily="2" charset="2"/>
              <a:buNone/>
            </a:pPr>
            <a:r>
              <a:rPr lang="en-US" dirty="0" smtClean="0"/>
              <a:t>Here state that along with the test techniques the right mind set is also required.</a:t>
            </a:r>
          </a:p>
          <a:p>
            <a:pPr>
              <a:buFont typeface="Wingdings" pitchFamily="2" charset="2"/>
              <a:buNone/>
            </a:pPr>
            <a:r>
              <a:rPr lang="en-US" b="1" dirty="0" smtClean="0"/>
              <a:t>Test Techniques cover two most important issues:-</a:t>
            </a:r>
          </a:p>
          <a:p>
            <a:pPr>
              <a:buFont typeface="Wingdings" pitchFamily="2" charset="2"/>
              <a:buNone/>
            </a:pPr>
            <a:r>
              <a:rPr lang="en-US" dirty="0" smtClean="0"/>
              <a:t>Test Design:-Process of identifying and selecting good test cases</a:t>
            </a:r>
            <a:endParaRPr lang="en-US" sz="700" dirty="0"/>
          </a:p>
          <a:p>
            <a:pPr>
              <a:buFont typeface="Wingdings" pitchFamily="2" charset="2"/>
              <a:buNone/>
            </a:pPr>
            <a:r>
              <a:rPr lang="en-US" dirty="0" smtClean="0"/>
              <a:t>Test Measurement:-Process of setting objective coverage targets and measuring progress towards them</a:t>
            </a:r>
            <a:r>
              <a:rPr lang="en-US" sz="900" dirty="0"/>
              <a:t>. </a:t>
            </a:r>
          </a:p>
          <a:p>
            <a:pPr>
              <a:buFont typeface="Wingdings" pitchFamily="2" charset="2"/>
              <a:buNone/>
            </a:pPr>
            <a:endParaRPr lang="en-US" sz="900" b="1" dirty="0"/>
          </a:p>
          <a:p>
            <a:pPr>
              <a:buFont typeface="Wingdings" pitchFamily="2" charset="2"/>
              <a:buNone/>
            </a:pPr>
            <a:r>
              <a:rPr lang="en-US" sz="900" b="1" dirty="0"/>
              <a:t>Advantages of test techniques</a:t>
            </a:r>
          </a:p>
          <a:p>
            <a:r>
              <a:rPr lang="en-US" dirty="0" smtClean="0"/>
              <a:t>Testing is Effective</a:t>
            </a:r>
          </a:p>
          <a:p>
            <a:pPr marL="432465" lvl="1"/>
            <a:r>
              <a:rPr lang="en-US" dirty="0" smtClean="0"/>
              <a:t>Reduced Duplication of Test Cases</a:t>
            </a:r>
          </a:p>
          <a:p>
            <a:pPr marL="432465" lvl="1"/>
            <a:r>
              <a:rPr lang="en-US" dirty="0" smtClean="0"/>
              <a:t>More defects are found with less effort</a:t>
            </a:r>
          </a:p>
          <a:p>
            <a:r>
              <a:rPr lang="en-US" dirty="0" smtClean="0"/>
              <a:t>Testing is Efficient</a:t>
            </a:r>
          </a:p>
          <a:p>
            <a:pPr marL="432465" lvl="1"/>
            <a:r>
              <a:rPr lang="en-US" dirty="0" smtClean="0"/>
              <a:t>Less effort means less cost</a:t>
            </a:r>
          </a:p>
          <a:p>
            <a:r>
              <a:rPr lang="en-US" dirty="0" smtClean="0"/>
              <a:t>Makes test effort measurable</a:t>
            </a:r>
          </a:p>
          <a:p>
            <a:pPr>
              <a:buFont typeface="Wingdings" pitchFamily="2" charset="2"/>
              <a:buNone/>
            </a:pPr>
            <a:endParaRPr lang="en-US" sz="900" dirty="0"/>
          </a:p>
          <a:p>
            <a:pPr marL="432465" lvl="1">
              <a:buClr>
                <a:schemeClr val="tx1"/>
              </a:buClr>
            </a:pPr>
            <a:endParaRPr lang="en-US" sz="900" dirty="0"/>
          </a:p>
          <a:p>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r>
              <a:rPr lang="en-US" smtClean="0"/>
              <a:t>Example: Usually a combination of white box and black box testing will be used for component/unit testing. Acceptance testing level will mostly use black box testing technique.</a:t>
            </a:r>
          </a:p>
          <a:p>
            <a:r>
              <a:rPr lang="en-US" smtClean="0"/>
              <a:t>Components coded for complex computations will be tested using both white box as well as black box testing techniques.</a:t>
            </a:r>
          </a:p>
          <a:p>
            <a:r>
              <a:rPr lang="en-US" smtClean="0"/>
              <a:t>In absence of proper documentation and not availability of source code, testing will have to be done using black box testing technique.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r>
              <a:rPr lang="en-US" smtClean="0"/>
              <a:t>The process can be done in different ways, from very informal with little or no documentation, to very formal (as it is described in this section). The level of formality depends on the context of the testing, including the organization, the maturity of testing and development processes, time constraints, and the people involved.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r>
              <a:rPr lang="en-US" smtClean="0"/>
              <a:t>Give an example of tossing a coin to describe identifying test conditions. When a coin is tossed, there can be three conditions – coin shows a head, or a tail or it can stand on edge.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25" descr="titel"/>
          <p:cNvPicPr>
            <a:picLocks noChangeAspect="1" noChangeArrowheads="1"/>
          </p:cNvPicPr>
          <p:nvPr userDrawn="1"/>
        </p:nvPicPr>
        <p:blipFill>
          <a:blip r:embed="rId4"/>
          <a:srcRect/>
          <a:stretch>
            <a:fillRect/>
          </a:stretch>
        </p:blipFill>
        <p:spPr bwMode="auto">
          <a:xfrm>
            <a:off x="393700" y="346075"/>
            <a:ext cx="8366125" cy="6143625"/>
          </a:xfrm>
          <a:prstGeom prst="rect">
            <a:avLst/>
          </a:prstGeom>
          <a:noFill/>
        </p:spPr>
      </p:pic>
      <p:pic>
        <p:nvPicPr>
          <p:cNvPr id="8" name="Picture 26" descr="SQS_Logo_oClaim_Deutschl_RGB"/>
          <p:cNvPicPr>
            <a:picLocks noChangeAspect="1" noChangeArrowheads="1"/>
          </p:cNvPicPr>
          <p:nvPr userDrawn="1"/>
        </p:nvPicPr>
        <p:blipFill>
          <a:blip r:embed="rId5"/>
          <a:srcRect/>
          <a:stretch>
            <a:fillRect/>
          </a:stretch>
        </p:blipFill>
        <p:spPr bwMode="auto">
          <a:xfrm>
            <a:off x="7932738" y="357188"/>
            <a:ext cx="827087" cy="777875"/>
          </a:xfrm>
          <a:prstGeom prst="rect">
            <a:avLst/>
          </a:prstGeom>
          <a:noFill/>
        </p:spPr>
      </p:pic>
      <p:pic>
        <p:nvPicPr>
          <p:cNvPr id="9" name="Picture 27" descr="Claim_PPT"/>
          <p:cNvPicPr>
            <a:picLocks noChangeAspect="1" noChangeArrowheads="1"/>
          </p:cNvPicPr>
          <p:nvPr userDrawn="1"/>
        </p:nvPicPr>
        <p:blipFill>
          <a:blip r:embed="rId6"/>
          <a:srcRect/>
          <a:stretch>
            <a:fillRect/>
          </a:stretch>
        </p:blipFill>
        <p:spPr bwMode="auto">
          <a:xfrm>
            <a:off x="752475" y="806450"/>
            <a:ext cx="3221038" cy="244475"/>
          </a:xfrm>
          <a:prstGeom prst="rect">
            <a:avLst/>
          </a:prstGeom>
          <a:noFill/>
        </p:spPr>
      </p:pic>
      <p:sp>
        <p:nvSpPr>
          <p:cNvPr id="804874" name="Rectangle 10"/>
          <p:cNvSpPr>
            <a:spLocks noGrp="1" noChangeArrowheads="1"/>
          </p:cNvSpPr>
          <p:nvPr>
            <p:ph type="subTitle" idx="1" hasCustomPrompt="1"/>
            <p:custDataLst>
              <p:tags r:id="rId1"/>
            </p:custDataLst>
          </p:nvPr>
        </p:nvSpPr>
        <p:spPr>
          <a:xfrm>
            <a:off x="4867275" y="5173662"/>
            <a:ext cx="3884612" cy="215444"/>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square" lIns="0" tIns="0" rIns="0" bIns="0" anchor="t" anchorCtr="0">
            <a:spAutoFit/>
          </a:bodyPr>
          <a:lstStyle>
            <a:lvl1pPr marL="0" indent="0" algn="l">
              <a:lnSpc>
                <a:spcPct val="100000"/>
              </a:lnSpc>
              <a:spcBef>
                <a:spcPct val="0"/>
              </a:spcBef>
              <a:spcAft>
                <a:spcPct val="0"/>
              </a:spcAft>
              <a:buNone/>
              <a:defRPr sz="1400" b="0">
                <a:solidFill>
                  <a:srgbClr val="FFFFFF"/>
                </a:solidFill>
                <a:latin typeface="Arial"/>
              </a:defRPr>
            </a:lvl1pPr>
          </a:lstStyle>
          <a:p>
            <a:r>
              <a:rPr lang="en-GB" noProof="0" smtClean="0"/>
              <a:t>Click to edit Master subheading</a:t>
            </a:r>
            <a:endParaRPr lang="en-GB" noProof="0"/>
          </a:p>
        </p:txBody>
      </p:sp>
      <p:sp>
        <p:nvSpPr>
          <p:cNvPr id="804875" name="Rectangle 11"/>
          <p:cNvSpPr>
            <a:spLocks noGrp="1" noChangeArrowheads="1"/>
          </p:cNvSpPr>
          <p:nvPr>
            <p:ph type="ctrTitle" hasCustomPrompt="1"/>
            <p:custDataLst>
              <p:tags r:id="rId2"/>
            </p:custDataLst>
          </p:nvPr>
        </p:nvSpPr>
        <p:spPr>
          <a:xfrm>
            <a:off x="4867275" y="3597275"/>
            <a:ext cx="3884612" cy="353943"/>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lIns="0" tIns="0" rIns="0" bIns="0" anchor="t" anchorCtr="0">
            <a:spAutoFit/>
          </a:bodyPr>
          <a:lstStyle>
            <a:lvl1pPr marL="0" indent="0" algn="l">
              <a:lnSpc>
                <a:spcPct val="100000"/>
              </a:lnSpc>
              <a:spcBef>
                <a:spcPct val="0"/>
              </a:spcBef>
              <a:spcAft>
                <a:spcPct val="0"/>
              </a:spcAft>
              <a:buNone/>
              <a:defRPr sz="2300" b="1">
                <a:solidFill>
                  <a:srgbClr val="FFFFFF"/>
                </a:solidFill>
                <a:latin typeface="Arial"/>
              </a:defRPr>
            </a:lvl1pPr>
          </a:lstStyle>
          <a:p>
            <a:r>
              <a:rPr lang="en-GB" noProof="0" smtClean="0"/>
              <a:t>Click to edit Master title</a:t>
            </a:r>
            <a:endParaRPr lang="en-GB" noProof="0"/>
          </a:p>
        </p:txBody>
      </p:sp>
      <p:sp>
        <p:nvSpPr>
          <p:cNvPr id="804878" name="Rectangle 14"/>
          <p:cNvSpPr>
            <a:spLocks noChangeArrowheads="1"/>
          </p:cNvSpPr>
          <p:nvPr userDrawn="1"/>
        </p:nvSpPr>
        <p:spPr bwMode="gray">
          <a:xfrm>
            <a:off x="4867275" y="6173788"/>
            <a:ext cx="2529539" cy="215444"/>
          </a:xfrm>
          <a:prstGeom prst="rect">
            <a:avLst/>
          </a:prstGeom>
          <a:noFill/>
          <a:ln w="9525" algn="ctr">
            <a:noFill/>
            <a:miter lim="800000"/>
            <a:headEnd/>
            <a:tailEnd/>
          </a:ln>
          <a:effectLst/>
        </p:spPr>
        <p:txBody>
          <a:bodyPr wrap="none" lIns="0" tIns="0" rIns="0" bIns="0">
            <a:spAutoFit/>
          </a:bodyPr>
          <a:lstStyle/>
          <a:p>
            <a:pPr defTabSz="803275" fontAlgn="base">
              <a:spcBef>
                <a:spcPct val="0"/>
              </a:spcBef>
              <a:spcAft>
                <a:spcPct val="0"/>
              </a:spcAft>
              <a:buSzPct val="120000"/>
            </a:pPr>
            <a:r>
              <a:rPr lang="en-US" sz="1400" dirty="0">
                <a:solidFill>
                  <a:srgbClr val="FFFFFF"/>
                </a:solidFill>
              </a:rPr>
              <a:t>SQS India </a:t>
            </a:r>
            <a:r>
              <a:rPr lang="en-US" sz="1400" dirty="0" err="1">
                <a:solidFill>
                  <a:srgbClr val="FFFFFF"/>
                </a:solidFill>
              </a:rPr>
              <a:t>Infosystems</a:t>
            </a:r>
            <a:r>
              <a:rPr lang="en-US" sz="1400" dirty="0">
                <a:solidFill>
                  <a:srgbClr val="FFFFFF"/>
                </a:solidFill>
              </a:rPr>
              <a:t> Pvt. Ltd.</a:t>
            </a:r>
            <a:endParaRPr lang="en-GB" sz="1400" dirty="0">
              <a:solidFill>
                <a:srgbClr val="FFFFFF"/>
              </a:solidFill>
            </a:endParaRPr>
          </a:p>
        </p:txBody>
      </p:sp>
    </p:spTree>
    <p:extLst>
      <p:ext uri="{BB962C8B-B14F-4D97-AF65-F5344CB8AC3E}">
        <p14:creationId xmlns:p14="http://schemas.microsoft.com/office/powerpoint/2010/main" val="39129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el 1"/>
          <p:cNvSpPr>
            <a:spLocks noGrp="1"/>
          </p:cNvSpPr>
          <p:nvPr>
            <p:ph type="title" hasCustomPrompt="1"/>
            <p:custDataLst>
              <p:tags r:id="rId1"/>
            </p:custDataLst>
          </p:nvPr>
        </p:nvSpPr>
        <p:spPr>
          <a:xfrm>
            <a:off x="395287" y="581025"/>
            <a:ext cx="7439025" cy="304800"/>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square" lIns="0" tIns="0" rIns="0" bIns="0" anchor="t" anchorCtr="0">
            <a:spAutoFit/>
          </a:bodyPr>
          <a:lstStyle>
            <a:lvl1pPr marL="0" indent="0" algn="l" defTabSz="820738" rtl="0" eaLnBrk="1" fontAlgn="base" hangingPunct="1">
              <a:lnSpc>
                <a:spcPct val="100000"/>
              </a:lnSpc>
              <a:spcBef>
                <a:spcPct val="0"/>
              </a:spcBef>
              <a:spcAft>
                <a:spcPct val="0"/>
              </a:spcAft>
              <a:buClr>
                <a:srgbClr val="009933"/>
              </a:buClr>
              <a:buSzPct val="100000"/>
              <a:buFontTx/>
              <a:buNone/>
              <a:defRPr sz="2000" b="1" i="0" u="none">
                <a:solidFill>
                  <a:srgbClr val="009933"/>
                </a:solidFill>
                <a:effectLst/>
                <a:latin typeface="Arial"/>
              </a:defRPr>
            </a:lvl1pPr>
          </a:lstStyle>
          <a:p>
            <a:r>
              <a:rPr lang="en-GB" noProof="0" smtClean="0"/>
              <a:t>Core message</a:t>
            </a:r>
            <a:endParaRPr lang="en-GB" noProof="0"/>
          </a:p>
        </p:txBody>
      </p:sp>
      <p:sp>
        <p:nvSpPr>
          <p:cNvPr id="3" name="Inhaltsplatzhalter 2"/>
          <p:cNvSpPr>
            <a:spLocks noGrp="1"/>
          </p:cNvSpPr>
          <p:nvPr>
            <p:ph idx="1" hasCustomPrompt="1"/>
            <p:custDataLst>
              <p:tags r:id="rId2"/>
            </p:custDataLst>
          </p:nvPr>
        </p:nvSpPr>
        <p:spPr>
          <a:xfrm>
            <a:off x="393700" y="1489075"/>
            <a:ext cx="8355010" cy="5010150"/>
          </a:xfrm>
          <a:solidFill>
            <a:srgbClr val="000000">
              <a:alpha val="100"/>
            </a:srgbClr>
          </a:solidFill>
          <a:ln w="9525" cap="flat" cmpd="sng" algn="ctr">
            <a:solidFill>
              <a:srgbClr val="003399">
                <a:alpha val="100"/>
              </a:srgbClr>
            </a:solidFill>
            <a:prstDash val="solid"/>
            <a:miter lim="800000"/>
            <a:headEnd type="none" w="med" len="med"/>
            <a:tailEnd type="none" w="med" len="med"/>
          </a:ln>
        </p:spPr>
        <p:txBody>
          <a:bodyPr vert="horz" wrap="square" lIns="0" tIns="0" rIns="0" bIns="0" anchor="t" anchorCtr="0">
            <a:noAutofit/>
          </a:bodyPr>
          <a:lstStyle>
            <a:lvl1pPr marL="0" indent="0" algn="l">
              <a:lnSpc>
                <a:spcPct val="100000"/>
              </a:lnSpc>
              <a:spcBef>
                <a:spcPct val="0"/>
              </a:spcBef>
              <a:spcAft>
                <a:spcPct val="40000"/>
              </a:spcAft>
              <a:buClr>
                <a:srgbClr val="003399"/>
              </a:buClr>
              <a:buSzPct val="120000"/>
              <a:buFontTx/>
              <a:buNone/>
              <a:defRPr sz="1800" b="1">
                <a:solidFill>
                  <a:srgbClr val="003399"/>
                </a:solidFill>
                <a:effectLst/>
                <a:latin typeface="Arial"/>
              </a:defRPr>
            </a:lvl1pPr>
            <a:lvl2pPr marL="271463" indent="-269875" algn="l">
              <a:lnSpc>
                <a:spcPct val="95000"/>
              </a:lnSpc>
              <a:spcBef>
                <a:spcPct val="0"/>
              </a:spcBef>
              <a:spcAft>
                <a:spcPct val="40000"/>
              </a:spcAft>
              <a:buClr>
                <a:srgbClr val="003399"/>
              </a:buClr>
              <a:buSzPct val="100000"/>
              <a:buFont typeface="Wingdings"/>
              <a:buChar char="n"/>
              <a:defRPr sz="1800" b="0">
                <a:solidFill>
                  <a:srgbClr val="000000"/>
                </a:solidFill>
                <a:effectLst/>
                <a:latin typeface="Arial"/>
              </a:defRPr>
            </a:lvl2pPr>
            <a:lvl3pPr marL="544513" indent="-271462" algn="l">
              <a:lnSpc>
                <a:spcPct val="95000"/>
              </a:lnSpc>
              <a:spcBef>
                <a:spcPct val="0"/>
              </a:spcBef>
              <a:spcAft>
                <a:spcPct val="40000"/>
              </a:spcAft>
              <a:buClr>
                <a:srgbClr val="003399"/>
              </a:buClr>
              <a:buSzPct val="95000"/>
              <a:buFont typeface="Wingdings"/>
              <a:buChar char="o"/>
              <a:defRPr sz="1800" b="0">
                <a:solidFill>
                  <a:srgbClr val="000000"/>
                </a:solidFill>
                <a:effectLst/>
                <a:latin typeface="Arial"/>
              </a:defRPr>
            </a:lvl3pPr>
            <a:lvl4pPr marL="804863" indent="-258762"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4pPr>
            <a:lvl5pPr marL="1069975" indent="-263525"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5pPr>
          </a:lstStyle>
          <a:p>
            <a:pPr marL="0" lvl="0" indent="0" algn="l" defTabSz="803275" rtl="0" eaLnBrk="1" fontAlgn="base" hangingPunct="1">
              <a:lnSpc>
                <a:spcPct val="100000"/>
              </a:lnSpc>
              <a:spcBef>
                <a:spcPct val="0"/>
              </a:spcBef>
              <a:spcAft>
                <a:spcPct val="40000"/>
              </a:spcAft>
              <a:buClr>
                <a:srgbClr val="003399"/>
              </a:buClr>
              <a:buSzPct val="120000"/>
            </a:pPr>
            <a:r>
              <a:rPr lang="en-GB" noProof="0" smtClean="0"/>
              <a:t>Click to edit Master copytext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6" name="Textplatzhalter 5"/>
          <p:cNvSpPr>
            <a:spLocks noGrp="1"/>
          </p:cNvSpPr>
          <p:nvPr>
            <p:ph type="body" sz="quarter" idx="11" hasCustomPrompt="1"/>
            <p:custDataLst>
              <p:tags r:id="rId3"/>
            </p:custDataLst>
          </p:nvPr>
        </p:nvSpPr>
        <p:spPr>
          <a:xfrm>
            <a:off x="393700" y="303212"/>
            <a:ext cx="7415212" cy="244475"/>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none" lIns="0" tIns="0" rIns="0" bIns="0" anchor="t" anchorCtr="0">
            <a:noAutofit/>
          </a:bodyPr>
          <a:lstStyle>
            <a:lvl1pPr marL="0" indent="0" algn="l">
              <a:lnSpc>
                <a:spcPct val="100000"/>
              </a:lnSpc>
              <a:spcBef>
                <a:spcPct val="0"/>
              </a:spcBef>
              <a:spcAft>
                <a:spcPct val="0"/>
              </a:spcAft>
              <a:buClr>
                <a:srgbClr val="009933"/>
              </a:buClr>
              <a:buSzPct val="100000"/>
              <a:buFontTx/>
              <a:buNone/>
              <a:defRPr sz="1600" b="0" i="0">
                <a:solidFill>
                  <a:srgbClr val="009933"/>
                </a:solidFill>
                <a:effectLst/>
                <a:latin typeface="Arial"/>
              </a:defRPr>
            </a:lvl1pPr>
          </a:lstStyle>
          <a:p>
            <a:pPr marL="0" lvl="0" indent="0" algn="l" defTabSz="803275" rtl="0" fontAlgn="base">
              <a:lnSpc>
                <a:spcPct val="100000"/>
              </a:lnSpc>
              <a:spcBef>
                <a:spcPct val="0"/>
              </a:spcBef>
              <a:spcAft>
                <a:spcPct val="0"/>
              </a:spcAft>
              <a:buClr>
                <a:srgbClr val="009933"/>
              </a:buClr>
              <a:buSzPct val="100000"/>
              <a:buFont typeface="Arial"/>
              <a:buNone/>
            </a:pPr>
            <a:r>
              <a:rPr lang="en-GB" noProof="0" smtClean="0"/>
              <a:t>Chapter heading</a:t>
            </a:r>
          </a:p>
        </p:txBody>
      </p:sp>
      <p:sp>
        <p:nvSpPr>
          <p:cNvPr id="9" name="Fußzeilenplatzhalter 12"/>
          <p:cNvSpPr>
            <a:spLocks noGrp="1"/>
          </p:cNvSpPr>
          <p:nvPr userDrawn="1">
            <p:ph type="ftr" sz="quarter" idx="10"/>
          </p:nvPr>
        </p:nvSpPr>
        <p:spPr>
          <a:xfrm>
            <a:off x="393700" y="6638925"/>
            <a:ext cx="8172000" cy="107722"/>
          </a:xfrm>
          <a:prstGeom prst="rect">
            <a:avLst/>
          </a:prstGeom>
          <a:noFill/>
          <a:ln w="9525">
            <a:noFill/>
            <a:miter lim="800000"/>
            <a:headEnd/>
            <a:tailEnd/>
          </a:ln>
          <a:effectLst/>
        </p:spPr>
        <p:txBody>
          <a:bodyPr vert="horz" wrap="square" lIns="0" tIns="0" rIns="18000" bIns="0" numCol="1" anchor="t" anchorCtr="0" compatLnSpc="1">
            <a:prstTxWarp prst="textNoShape">
              <a:avLst/>
            </a:prstTxWarp>
            <a:spAutoFit/>
          </a:bodyPr>
          <a:lstStyle>
            <a:lvl1pPr algn="r" defTabSz="820738" rtl="0" fontAlgn="base">
              <a:lnSpc>
                <a:spcPct val="100000"/>
              </a:lnSpc>
              <a:spcBef>
                <a:spcPct val="0"/>
              </a:spcBef>
              <a:spcAft>
                <a:spcPct val="0"/>
              </a:spcAft>
              <a:buSzTx/>
              <a:defRPr lang="en-US" sz="700" b="0" kern="1200" smtClean="0">
                <a:solidFill>
                  <a:schemeClr val="tx1"/>
                </a:solidFill>
                <a:latin typeface="Arial" charset="0"/>
                <a:ea typeface="+mn-ea"/>
                <a:cs typeface="+mn-cs"/>
              </a:defRPr>
            </a:lvl1pPr>
          </a:lstStyle>
          <a:p>
            <a:r>
              <a:rPr>
                <a:solidFill>
                  <a:srgbClr val="003399"/>
                </a:solidFill>
              </a:rPr>
              <a:t>© SQS India Infosystems Pvt. Ltd.  |  Presentation title  | June 2009  |</a:t>
            </a:r>
            <a:endParaRPr lang="en-GB">
              <a:solidFill>
                <a:srgbClr val="003399"/>
              </a:solidFill>
            </a:endParaRPr>
          </a:p>
        </p:txBody>
      </p:sp>
      <p:sp>
        <p:nvSpPr>
          <p:cNvPr id="10" name="Foliennummernplatzhalter 9"/>
          <p:cNvSpPr>
            <a:spLocks noGrp="1"/>
          </p:cNvSpPr>
          <p:nvPr userDrawn="1">
            <p:ph type="sldNum" sz="quarter" idx="12"/>
          </p:nvPr>
        </p:nvSpPr>
        <p:spPr>
          <a:xfrm>
            <a:off x="8593967" y="6639121"/>
            <a:ext cx="216000" cy="107722"/>
          </a:xfrm>
          <a:prstGeom prst="rect">
            <a:avLst/>
          </a:prstGeom>
          <a:noFill/>
          <a:ln w="9525">
            <a:noFill/>
            <a:miter lim="800000"/>
            <a:headEnd/>
            <a:tailEnd/>
          </a:ln>
          <a:effectLst/>
        </p:spPr>
        <p:txBody>
          <a:bodyPr vert="horz" wrap="square" lIns="0" tIns="0" rIns="18000" bIns="0" numCol="1" anchor="t" anchorCtr="0" compatLnSpc="1">
            <a:prstTxWarp prst="textNoShape">
              <a:avLst/>
            </a:prstTxWarp>
            <a:spAutoFit/>
          </a:bodyPr>
          <a:lstStyle>
            <a:lvl1pPr algn="l" defTabSz="820738" rtl="0" fontAlgn="base">
              <a:lnSpc>
                <a:spcPct val="100000"/>
              </a:lnSpc>
              <a:spcBef>
                <a:spcPct val="0"/>
              </a:spcBef>
              <a:spcAft>
                <a:spcPct val="0"/>
              </a:spcAft>
              <a:buSzTx/>
              <a:defRPr lang="de-DE" sz="700" b="0" kern="1200" smtClean="0">
                <a:solidFill>
                  <a:schemeClr val="tx1"/>
                </a:solidFill>
                <a:latin typeface="Arial" charset="0"/>
                <a:ea typeface="+mn-ea"/>
                <a:cs typeface="+mn-cs"/>
              </a:defRPr>
            </a:lvl1pPr>
          </a:lstStyle>
          <a:p>
            <a:fld id="{02E4C49F-4932-448C-8FF8-AE26104E0967}" type="slidenum">
              <a:rPr lang="en-GB">
                <a:solidFill>
                  <a:srgbClr val="003399"/>
                </a:solidFill>
              </a:rPr>
              <a:pPr/>
              <a:t>‹#›</a:t>
            </a:fld>
            <a:endParaRPr lang="en-GB">
              <a:solidFill>
                <a:srgbClr val="003399"/>
              </a:solidFill>
            </a:endParaRPr>
          </a:p>
        </p:txBody>
      </p:sp>
    </p:spTree>
    <p:extLst>
      <p:ext uri="{BB962C8B-B14F-4D97-AF65-F5344CB8AC3E}">
        <p14:creationId xmlns:p14="http://schemas.microsoft.com/office/powerpoint/2010/main" val="282998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el 1"/>
          <p:cNvSpPr>
            <a:spLocks noGrp="1"/>
          </p:cNvSpPr>
          <p:nvPr>
            <p:ph type="title" hasCustomPrompt="1"/>
            <p:custDataLst>
              <p:tags r:id="rId1"/>
            </p:custDataLst>
          </p:nvPr>
        </p:nvSpPr>
        <p:spPr>
          <a:xfrm>
            <a:off x="395287" y="581025"/>
            <a:ext cx="7439025" cy="304800"/>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square" lIns="0" tIns="0" rIns="0" bIns="0" anchor="t" anchorCtr="0">
            <a:spAutoFit/>
          </a:bodyPr>
          <a:lstStyle>
            <a:lvl1pPr marL="0" indent="0" algn="l" defTabSz="820738" rtl="0" eaLnBrk="1" fontAlgn="base" hangingPunct="1">
              <a:lnSpc>
                <a:spcPct val="100000"/>
              </a:lnSpc>
              <a:spcBef>
                <a:spcPct val="0"/>
              </a:spcBef>
              <a:spcAft>
                <a:spcPct val="0"/>
              </a:spcAft>
              <a:buClr>
                <a:srgbClr val="009933"/>
              </a:buClr>
              <a:buSzPct val="100000"/>
              <a:buFontTx/>
              <a:buNone/>
              <a:defRPr sz="2000" b="1" i="0">
                <a:solidFill>
                  <a:srgbClr val="009933"/>
                </a:solidFill>
                <a:effectLst/>
                <a:latin typeface="Arial"/>
              </a:defRPr>
            </a:lvl1pPr>
          </a:lstStyle>
          <a:p>
            <a:r>
              <a:rPr lang="en-GB" noProof="0" smtClean="0"/>
              <a:t>Core message</a:t>
            </a:r>
            <a:endParaRPr lang="en-GB"/>
          </a:p>
        </p:txBody>
      </p:sp>
      <p:sp>
        <p:nvSpPr>
          <p:cNvPr id="3" name="Inhaltsplatzhalter 2"/>
          <p:cNvSpPr>
            <a:spLocks noGrp="1"/>
          </p:cNvSpPr>
          <p:nvPr>
            <p:ph sz="half" idx="1" hasCustomPrompt="1"/>
            <p:custDataLst>
              <p:tags r:id="rId2"/>
            </p:custDataLst>
          </p:nvPr>
        </p:nvSpPr>
        <p:spPr>
          <a:xfrm>
            <a:off x="393700" y="1489075"/>
            <a:ext cx="4102100" cy="4962525"/>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square" lIns="0" tIns="0" rIns="0" bIns="0" anchor="t" anchorCtr="0">
            <a:noAutofit/>
          </a:bodyPr>
          <a:lstStyle>
            <a:lvl1pPr marL="0" indent="0" algn="l" defTabSz="803275" rtl="0" eaLnBrk="1" fontAlgn="base" hangingPunct="1">
              <a:lnSpc>
                <a:spcPct val="100000"/>
              </a:lnSpc>
              <a:spcBef>
                <a:spcPct val="0"/>
              </a:spcBef>
              <a:spcAft>
                <a:spcPct val="40000"/>
              </a:spcAft>
              <a:buClr>
                <a:srgbClr val="003399"/>
              </a:buClr>
              <a:buSzPct val="120000"/>
              <a:buFont typeface="Arial"/>
              <a:buNone/>
              <a:defRPr sz="1800" b="1">
                <a:solidFill>
                  <a:srgbClr val="003399"/>
                </a:solidFill>
                <a:effectLst/>
                <a:latin typeface="Arial"/>
              </a:defRPr>
            </a:lvl1pPr>
            <a:lvl2pPr marL="271463" indent="-269875" algn="l">
              <a:lnSpc>
                <a:spcPct val="95000"/>
              </a:lnSpc>
              <a:spcBef>
                <a:spcPct val="0"/>
              </a:spcBef>
              <a:spcAft>
                <a:spcPct val="40000"/>
              </a:spcAft>
              <a:buClr>
                <a:srgbClr val="003399"/>
              </a:buClr>
              <a:buSzPct val="100000"/>
              <a:buFont typeface="Wingdings"/>
              <a:buChar char="n"/>
              <a:defRPr sz="1800" b="0">
                <a:solidFill>
                  <a:srgbClr val="000000"/>
                </a:solidFill>
                <a:effectLst/>
                <a:latin typeface="Arial"/>
              </a:defRPr>
            </a:lvl2pPr>
            <a:lvl3pPr marL="544513" indent="-271462" algn="l">
              <a:lnSpc>
                <a:spcPct val="95000"/>
              </a:lnSpc>
              <a:spcBef>
                <a:spcPct val="0"/>
              </a:spcBef>
              <a:spcAft>
                <a:spcPct val="40000"/>
              </a:spcAft>
              <a:buClr>
                <a:srgbClr val="003399"/>
              </a:buClr>
              <a:buSzPct val="90000"/>
              <a:buFont typeface="Wingdings"/>
              <a:buChar char="o"/>
              <a:defRPr sz="1800" b="0">
                <a:solidFill>
                  <a:srgbClr val="000000"/>
                </a:solidFill>
                <a:effectLst/>
                <a:latin typeface="Arial"/>
              </a:defRPr>
            </a:lvl3pPr>
            <a:lvl4pPr marL="804863" indent="-258762"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4pPr>
            <a:lvl5pPr marL="1069975" indent="-263525"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5pPr>
            <a:lvl6pPr>
              <a:defRPr sz="1800"/>
            </a:lvl6pPr>
            <a:lvl7pPr>
              <a:defRPr sz="1800"/>
            </a:lvl7pPr>
            <a:lvl8pPr>
              <a:defRPr sz="1800"/>
            </a:lvl8pPr>
            <a:lvl9pPr>
              <a:defRPr sz="1800"/>
            </a:lvl9pPr>
          </a:lstStyle>
          <a:p>
            <a:pPr marL="0" lvl="0" indent="0" algn="l" defTabSz="803275" rtl="0" eaLnBrk="1" fontAlgn="base" hangingPunct="1">
              <a:lnSpc>
                <a:spcPct val="100000"/>
              </a:lnSpc>
              <a:spcBef>
                <a:spcPct val="0"/>
              </a:spcBef>
              <a:spcAft>
                <a:spcPct val="40000"/>
              </a:spcAft>
              <a:buClr>
                <a:srgbClr val="003399"/>
              </a:buClr>
              <a:buSzPct val="120000"/>
              <a:buFont typeface="Arial"/>
              <a:buNone/>
            </a:pPr>
            <a:r>
              <a:rPr lang="en-GB" noProof="0" smtClean="0"/>
              <a:t>Click to edit Master copytext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4" name="Inhaltsplatzhalter 3"/>
          <p:cNvSpPr>
            <a:spLocks noGrp="1"/>
          </p:cNvSpPr>
          <p:nvPr>
            <p:ph sz="half" idx="2" hasCustomPrompt="1"/>
            <p:custDataLst>
              <p:tags r:id="rId3"/>
            </p:custDataLst>
          </p:nvPr>
        </p:nvSpPr>
        <p:spPr>
          <a:xfrm>
            <a:off x="4648200" y="1489075"/>
            <a:ext cx="4102100" cy="4962525"/>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square" lIns="0" tIns="0" rIns="0" bIns="0" anchor="t" anchorCtr="0">
            <a:noAutofit/>
          </a:bodyPr>
          <a:lstStyle>
            <a:lvl1pPr marL="0" indent="0" algn="l" defTabSz="803275" rtl="0" eaLnBrk="1" fontAlgn="base" hangingPunct="1">
              <a:lnSpc>
                <a:spcPct val="100000"/>
              </a:lnSpc>
              <a:spcBef>
                <a:spcPct val="0"/>
              </a:spcBef>
              <a:spcAft>
                <a:spcPct val="40000"/>
              </a:spcAft>
              <a:buClr>
                <a:srgbClr val="003399"/>
              </a:buClr>
              <a:buSzPct val="120000"/>
              <a:buFont typeface="Arial"/>
              <a:buNone/>
              <a:defRPr sz="1800" b="1">
                <a:solidFill>
                  <a:srgbClr val="003399"/>
                </a:solidFill>
                <a:effectLst/>
                <a:latin typeface="Arial"/>
              </a:defRPr>
            </a:lvl1pPr>
            <a:lvl2pPr marL="271463" indent="-269875" algn="l">
              <a:lnSpc>
                <a:spcPct val="95000"/>
              </a:lnSpc>
              <a:spcBef>
                <a:spcPct val="0"/>
              </a:spcBef>
              <a:spcAft>
                <a:spcPct val="40000"/>
              </a:spcAft>
              <a:buClr>
                <a:srgbClr val="003399"/>
              </a:buClr>
              <a:buSzPct val="100000"/>
              <a:buFont typeface="Wingdings"/>
              <a:buChar char="n"/>
              <a:defRPr sz="1800" b="0">
                <a:solidFill>
                  <a:srgbClr val="000000"/>
                </a:solidFill>
                <a:effectLst/>
                <a:latin typeface="Arial"/>
              </a:defRPr>
            </a:lvl2pPr>
            <a:lvl3pPr marL="544513" indent="-271462" algn="l">
              <a:lnSpc>
                <a:spcPct val="95000"/>
              </a:lnSpc>
              <a:spcBef>
                <a:spcPct val="0"/>
              </a:spcBef>
              <a:spcAft>
                <a:spcPct val="40000"/>
              </a:spcAft>
              <a:buClr>
                <a:srgbClr val="003399"/>
              </a:buClr>
              <a:buSzPct val="90000"/>
              <a:buFont typeface="Wingdings"/>
              <a:buChar char="o"/>
              <a:defRPr sz="1800" b="0">
                <a:solidFill>
                  <a:srgbClr val="000000"/>
                </a:solidFill>
                <a:effectLst/>
                <a:latin typeface="Arial"/>
              </a:defRPr>
            </a:lvl3pPr>
            <a:lvl4pPr marL="804863" indent="-258762"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4pPr>
            <a:lvl5pPr marL="1069975" indent="-263525"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5pPr>
            <a:lvl6pPr>
              <a:defRPr sz="1800"/>
            </a:lvl6pPr>
            <a:lvl7pPr>
              <a:defRPr sz="1800"/>
            </a:lvl7pPr>
            <a:lvl8pPr>
              <a:defRPr sz="1800"/>
            </a:lvl8pPr>
            <a:lvl9pPr>
              <a:defRPr sz="1800"/>
            </a:lvl9pPr>
          </a:lstStyle>
          <a:p>
            <a:pPr marL="0" lvl="0" indent="0" algn="l" defTabSz="803275" rtl="0" eaLnBrk="1" fontAlgn="base" hangingPunct="1">
              <a:lnSpc>
                <a:spcPct val="100000"/>
              </a:lnSpc>
              <a:spcBef>
                <a:spcPct val="0"/>
              </a:spcBef>
              <a:spcAft>
                <a:spcPct val="40000"/>
              </a:spcAft>
              <a:buClr>
                <a:srgbClr val="003399"/>
              </a:buClr>
              <a:buSzPct val="120000"/>
              <a:buFont typeface="Arial"/>
              <a:buNone/>
            </a:pPr>
            <a:r>
              <a:rPr lang="en-GB" noProof="0" smtClean="0"/>
              <a:t>Click to edit Master copytext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8" name="Fußzeilenplatzhalter 12"/>
          <p:cNvSpPr>
            <a:spLocks noGrp="1"/>
          </p:cNvSpPr>
          <p:nvPr>
            <p:ph type="ftr" sz="quarter" idx="10"/>
          </p:nvPr>
        </p:nvSpPr>
        <p:spPr>
          <a:xfrm>
            <a:off x="393700" y="6638925"/>
            <a:ext cx="8172000" cy="107722"/>
          </a:xfrm>
          <a:prstGeom prst="rect">
            <a:avLst/>
          </a:prstGeom>
          <a:noFill/>
          <a:ln w="9525">
            <a:noFill/>
            <a:miter lim="800000"/>
            <a:headEnd/>
            <a:tailEnd/>
          </a:ln>
          <a:effectLst/>
        </p:spPr>
        <p:txBody>
          <a:bodyPr vert="horz" wrap="square" lIns="0" tIns="0" rIns="18000" bIns="0" numCol="1" anchor="t" anchorCtr="0" compatLnSpc="1">
            <a:prstTxWarp prst="textNoShape">
              <a:avLst/>
            </a:prstTxWarp>
            <a:spAutoFit/>
          </a:bodyPr>
          <a:lstStyle>
            <a:lvl1pPr algn="r" defTabSz="820738" rtl="0" fontAlgn="base">
              <a:lnSpc>
                <a:spcPct val="100000"/>
              </a:lnSpc>
              <a:spcBef>
                <a:spcPct val="0"/>
              </a:spcBef>
              <a:spcAft>
                <a:spcPct val="0"/>
              </a:spcAft>
              <a:buSzTx/>
              <a:defRPr lang="en-US" sz="700" b="0" kern="1200" smtClean="0">
                <a:solidFill>
                  <a:schemeClr val="tx1"/>
                </a:solidFill>
                <a:latin typeface="Arial" charset="0"/>
                <a:ea typeface="+mn-ea"/>
                <a:cs typeface="+mn-cs"/>
              </a:defRPr>
            </a:lvl1pPr>
          </a:lstStyle>
          <a:p>
            <a:r>
              <a:rPr>
                <a:solidFill>
                  <a:srgbClr val="003399"/>
                </a:solidFill>
              </a:rPr>
              <a:t>© SQS India Infosystems Pvt. Ltd.  |  Presentation title  | June 2009  |</a:t>
            </a:r>
            <a:endParaRPr lang="en-GB">
              <a:solidFill>
                <a:srgbClr val="003399"/>
              </a:solidFill>
            </a:endParaRPr>
          </a:p>
        </p:txBody>
      </p:sp>
      <p:sp>
        <p:nvSpPr>
          <p:cNvPr id="9" name="Foliennummernplatzhalter 9"/>
          <p:cNvSpPr>
            <a:spLocks noGrp="1"/>
          </p:cNvSpPr>
          <p:nvPr>
            <p:ph type="sldNum" sz="quarter" idx="12"/>
          </p:nvPr>
        </p:nvSpPr>
        <p:spPr>
          <a:xfrm>
            <a:off x="8593967" y="6639121"/>
            <a:ext cx="216000" cy="107722"/>
          </a:xfrm>
          <a:prstGeom prst="rect">
            <a:avLst/>
          </a:prstGeom>
          <a:noFill/>
          <a:ln w="9525">
            <a:noFill/>
            <a:miter lim="800000"/>
            <a:headEnd/>
            <a:tailEnd/>
          </a:ln>
          <a:effectLst/>
        </p:spPr>
        <p:txBody>
          <a:bodyPr vert="horz" wrap="square" lIns="0" tIns="0" rIns="18000" bIns="0" numCol="1" anchor="t" anchorCtr="0" compatLnSpc="1">
            <a:prstTxWarp prst="textNoShape">
              <a:avLst/>
            </a:prstTxWarp>
            <a:spAutoFit/>
          </a:bodyPr>
          <a:lstStyle>
            <a:lvl1pPr algn="l" defTabSz="820738" rtl="0" fontAlgn="base">
              <a:lnSpc>
                <a:spcPct val="100000"/>
              </a:lnSpc>
              <a:spcBef>
                <a:spcPct val="0"/>
              </a:spcBef>
              <a:spcAft>
                <a:spcPct val="0"/>
              </a:spcAft>
              <a:buSzTx/>
              <a:defRPr lang="de-DE" sz="700" b="0" kern="1200" smtClean="0">
                <a:solidFill>
                  <a:schemeClr val="tx1"/>
                </a:solidFill>
                <a:latin typeface="Arial" charset="0"/>
                <a:ea typeface="+mn-ea"/>
                <a:cs typeface="+mn-cs"/>
              </a:defRPr>
            </a:lvl1pPr>
          </a:lstStyle>
          <a:p>
            <a:fld id="{02E4C49F-4932-448C-8FF8-AE26104E0967}" type="slidenum">
              <a:rPr lang="en-GB">
                <a:solidFill>
                  <a:srgbClr val="003399"/>
                </a:solidFill>
              </a:rPr>
              <a:pPr/>
              <a:t>‹#›</a:t>
            </a:fld>
            <a:endParaRPr lang="en-GB">
              <a:solidFill>
                <a:srgbClr val="003399"/>
              </a:solidFill>
            </a:endParaRPr>
          </a:p>
        </p:txBody>
      </p:sp>
      <p:sp>
        <p:nvSpPr>
          <p:cNvPr id="11" name="Textplatzhalter 10"/>
          <p:cNvSpPr>
            <a:spLocks noGrp="1"/>
          </p:cNvSpPr>
          <p:nvPr>
            <p:ph type="body" sz="quarter" idx="13" hasCustomPrompt="1"/>
            <p:custDataLst>
              <p:tags r:id="rId4"/>
            </p:custDataLst>
          </p:nvPr>
        </p:nvSpPr>
        <p:spPr>
          <a:xfrm>
            <a:off x="393700" y="303212"/>
            <a:ext cx="7415212" cy="244475"/>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none" lIns="0" tIns="0" rIns="0" bIns="0" anchor="t" anchorCtr="0">
            <a:noAutofit/>
          </a:bodyPr>
          <a:lstStyle>
            <a:lvl1pPr marL="0" indent="0" algn="l" defTabSz="803275" rtl="0" fontAlgn="base">
              <a:lnSpc>
                <a:spcPct val="100000"/>
              </a:lnSpc>
              <a:spcBef>
                <a:spcPct val="0"/>
              </a:spcBef>
              <a:spcAft>
                <a:spcPct val="0"/>
              </a:spcAft>
              <a:buClr>
                <a:srgbClr val="009933"/>
              </a:buClr>
              <a:buSzPct val="100000"/>
              <a:buFont typeface="Arial"/>
              <a:buNone/>
              <a:defRPr sz="1600" b="0" i="0">
                <a:solidFill>
                  <a:srgbClr val="009933"/>
                </a:solidFill>
                <a:effectLst/>
                <a:latin typeface="Arial"/>
              </a:defRPr>
            </a:lvl1pPr>
          </a:lstStyle>
          <a:p>
            <a:pPr marL="0" lvl="0" indent="0" algn="l" defTabSz="803275" rtl="0" fontAlgn="base">
              <a:lnSpc>
                <a:spcPct val="100000"/>
              </a:lnSpc>
              <a:spcBef>
                <a:spcPct val="0"/>
              </a:spcBef>
              <a:spcAft>
                <a:spcPct val="0"/>
              </a:spcAft>
              <a:buClr>
                <a:srgbClr val="009933"/>
              </a:buClr>
              <a:buSzPct val="100000"/>
              <a:buFont typeface="Arial"/>
              <a:buNone/>
            </a:pPr>
            <a:r>
              <a:rPr lang="en-GB" noProof="0" smtClean="0"/>
              <a:t>Chapter heading</a:t>
            </a:r>
          </a:p>
        </p:txBody>
      </p:sp>
    </p:spTree>
    <p:extLst>
      <p:ext uri="{BB962C8B-B14F-4D97-AF65-F5344CB8AC3E}">
        <p14:creationId xmlns:p14="http://schemas.microsoft.com/office/powerpoint/2010/main" val="96612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a:xfrm>
            <a:off x="381000" y="6567488"/>
            <a:ext cx="2895600" cy="247650"/>
          </a:xfrm>
          <a:prstGeom prst="rect">
            <a:avLst/>
          </a:prstGeom>
        </p:spPr>
        <p:txBody>
          <a:bodyPr/>
          <a:lstStyle>
            <a:lvl1pPr>
              <a:defRPr/>
            </a:lvl1pPr>
          </a:lstStyle>
          <a:p>
            <a:pPr algn="ctr" fontAlgn="base">
              <a:lnSpc>
                <a:spcPct val="130000"/>
              </a:lnSpc>
              <a:spcBef>
                <a:spcPct val="0"/>
              </a:spcBef>
              <a:spcAft>
                <a:spcPct val="0"/>
              </a:spcAft>
              <a:buSzPct val="120000"/>
            </a:pPr>
            <a:r>
              <a:rPr lang="en-US" sz="1600" b="1">
                <a:solidFill>
                  <a:srgbClr val="003399"/>
                </a:solidFill>
              </a:rPr>
              <a:t>© Quexst Solutions</a:t>
            </a:r>
          </a:p>
        </p:txBody>
      </p:sp>
    </p:spTree>
    <p:extLst>
      <p:ext uri="{BB962C8B-B14F-4D97-AF65-F5344CB8AC3E}">
        <p14:creationId xmlns:p14="http://schemas.microsoft.com/office/powerpoint/2010/main" val="73245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3842" name="Rectangle 2"/>
          <p:cNvSpPr>
            <a:spLocks noGrp="1" noChangeArrowheads="1"/>
          </p:cNvSpPr>
          <p:nvPr>
            <p:ph type="title"/>
            <p:custDataLst>
              <p:tags r:id="rId6"/>
            </p:custDataLst>
          </p:nvPr>
        </p:nvSpPr>
        <p:spPr bwMode="gray">
          <a:xfrm>
            <a:off x="395287" y="581025"/>
            <a:ext cx="7439025" cy="304800"/>
          </a:xfrm>
          <a:prstGeom prst="rect">
            <a:avLst/>
          </a:prstGeo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marL="0" lvl="0" indent="0" algn="l" defTabSz="820738" rtl="0" eaLnBrk="1" fontAlgn="base" hangingPunct="1">
              <a:lnSpc>
                <a:spcPct val="100000"/>
              </a:lnSpc>
              <a:spcBef>
                <a:spcPct val="0"/>
              </a:spcBef>
              <a:spcAft>
                <a:spcPct val="0"/>
              </a:spcAft>
              <a:buClr>
                <a:srgbClr val="009933"/>
              </a:buClr>
              <a:buSzPct val="100000"/>
              <a:buFont typeface="Arial"/>
              <a:buNone/>
            </a:pPr>
            <a:r>
              <a:rPr lang="en-GB" noProof="0" smtClean="0"/>
              <a:t>Click to edit Master core message style</a:t>
            </a:r>
          </a:p>
        </p:txBody>
      </p:sp>
      <p:sp>
        <p:nvSpPr>
          <p:cNvPr id="803843" name="Rectangle 3"/>
          <p:cNvSpPr>
            <a:spLocks noGrp="1" noChangeArrowheads="1"/>
          </p:cNvSpPr>
          <p:nvPr>
            <p:ph type="body" idx="1"/>
            <p:custDataLst>
              <p:tags r:id="rId7"/>
            </p:custDataLst>
          </p:nvPr>
        </p:nvSpPr>
        <p:spPr bwMode="gray">
          <a:xfrm>
            <a:off x="393700" y="1489075"/>
            <a:ext cx="8355010" cy="5010150"/>
          </a:xfrm>
          <a:prstGeom prst="rect">
            <a:avLst/>
          </a:prstGeom>
          <a:solidFill>
            <a:srgbClr val="000000">
              <a:alpha val="100"/>
            </a:srgbClr>
          </a:solidFill>
          <a:ln w="9525" cap="flat" cmpd="sng" algn="ctr">
            <a:solidFill>
              <a:srgbClr val="003399">
                <a:alpha val="100"/>
              </a:srgb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noAutofit/>
          </a:bodyPr>
          <a:lstStyle/>
          <a:p>
            <a:pPr marL="0" lvl="0" indent="0" algn="l" defTabSz="803275" rtl="0" eaLnBrk="1" fontAlgn="base" hangingPunct="1">
              <a:lnSpc>
                <a:spcPct val="100000"/>
              </a:lnSpc>
              <a:spcBef>
                <a:spcPct val="0"/>
              </a:spcBef>
              <a:spcAft>
                <a:spcPct val="40000"/>
              </a:spcAft>
              <a:buClr>
                <a:srgbClr val="003399"/>
              </a:buClr>
              <a:buSzPct val="120000"/>
              <a:buFont typeface="Arial"/>
              <a:buNone/>
            </a:pPr>
            <a:r>
              <a:rPr lang="en-GB" noProof="0" smtClean="0"/>
              <a:t>Click to edit Master copytext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803846" name="Line 6"/>
          <p:cNvSpPr>
            <a:spLocks noChangeShapeType="1"/>
          </p:cNvSpPr>
          <p:nvPr/>
        </p:nvSpPr>
        <p:spPr bwMode="gray">
          <a:xfrm>
            <a:off x="395288" y="1263650"/>
            <a:ext cx="8356600" cy="0"/>
          </a:xfrm>
          <a:prstGeom prst="line">
            <a:avLst/>
          </a:prstGeom>
          <a:noFill/>
          <a:ln w="9525">
            <a:solidFill>
              <a:schemeClr val="accent2"/>
            </a:solidFill>
            <a:round/>
            <a:headEnd/>
            <a:tailEnd/>
          </a:ln>
          <a:effectLst/>
        </p:spPr>
        <p:txBody>
          <a:bodyPr lIns="0" tIns="0" rIns="0" bIns="0" anchor="ctr">
            <a:spAutoFit/>
          </a:bodyPr>
          <a:lstStyle/>
          <a:p>
            <a:pPr algn="ctr" fontAlgn="base">
              <a:lnSpc>
                <a:spcPct val="130000"/>
              </a:lnSpc>
              <a:spcBef>
                <a:spcPct val="0"/>
              </a:spcBef>
              <a:spcAft>
                <a:spcPct val="0"/>
              </a:spcAft>
              <a:buSzPct val="120000"/>
            </a:pPr>
            <a:endParaRPr lang="de-DE" sz="1600" b="1">
              <a:solidFill>
                <a:srgbClr val="003399"/>
              </a:solidFill>
            </a:endParaRPr>
          </a:p>
        </p:txBody>
      </p:sp>
      <p:sp>
        <p:nvSpPr>
          <p:cNvPr id="803847" name="Line 7"/>
          <p:cNvSpPr>
            <a:spLocks noChangeShapeType="1"/>
          </p:cNvSpPr>
          <p:nvPr/>
        </p:nvSpPr>
        <p:spPr bwMode="gray">
          <a:xfrm>
            <a:off x="395288" y="6564313"/>
            <a:ext cx="8356600" cy="0"/>
          </a:xfrm>
          <a:prstGeom prst="line">
            <a:avLst/>
          </a:prstGeom>
          <a:noFill/>
          <a:ln w="9525">
            <a:solidFill>
              <a:schemeClr val="accent2"/>
            </a:solidFill>
            <a:round/>
            <a:headEnd/>
            <a:tailEnd/>
          </a:ln>
          <a:effectLst/>
        </p:spPr>
        <p:txBody>
          <a:bodyPr lIns="0" tIns="0" rIns="0" bIns="0" anchor="ctr">
            <a:spAutoFit/>
          </a:bodyPr>
          <a:lstStyle/>
          <a:p>
            <a:pPr algn="ctr" fontAlgn="base">
              <a:lnSpc>
                <a:spcPct val="130000"/>
              </a:lnSpc>
              <a:spcBef>
                <a:spcPct val="0"/>
              </a:spcBef>
              <a:spcAft>
                <a:spcPct val="0"/>
              </a:spcAft>
              <a:buSzPct val="120000"/>
            </a:pPr>
            <a:endParaRPr lang="de-DE" sz="1600" b="1">
              <a:solidFill>
                <a:srgbClr val="003399"/>
              </a:solidFill>
            </a:endParaRPr>
          </a:p>
        </p:txBody>
      </p:sp>
      <p:pic>
        <p:nvPicPr>
          <p:cNvPr id="803848" name="Picture 8" descr="SQS_Logo+Claim_Deutschl_RGB_Aktuell"/>
          <p:cNvPicPr>
            <a:picLocks noChangeAspect="1" noChangeArrowheads="1"/>
          </p:cNvPicPr>
          <p:nvPr/>
        </p:nvPicPr>
        <p:blipFill>
          <a:blip r:embed="rId8" cstate="print"/>
          <a:srcRect l="62933"/>
          <a:stretch>
            <a:fillRect/>
          </a:stretch>
        </p:blipFill>
        <p:spPr bwMode="gray">
          <a:xfrm>
            <a:off x="7813675" y="357188"/>
            <a:ext cx="935038" cy="795337"/>
          </a:xfrm>
          <a:prstGeom prst="rect">
            <a:avLst/>
          </a:prstGeom>
          <a:noFill/>
        </p:spPr>
      </p:pic>
      <p:sp>
        <p:nvSpPr>
          <p:cNvPr id="803849" name="sqs_chapter" hidden="1"/>
          <p:cNvSpPr txBox="1">
            <a:spLocks noChangeArrowheads="1"/>
          </p:cNvSpPr>
          <p:nvPr/>
        </p:nvSpPr>
        <p:spPr bwMode="gray">
          <a:xfrm>
            <a:off x="395288" y="303213"/>
            <a:ext cx="4437062" cy="244475"/>
          </a:xfrm>
          <a:prstGeom prst="rect">
            <a:avLst/>
          </a:prstGeom>
          <a:noFill/>
          <a:ln w="9525">
            <a:noFill/>
            <a:miter lim="800000"/>
            <a:headEnd/>
            <a:tailEnd/>
          </a:ln>
          <a:effectLst/>
        </p:spPr>
        <p:txBody>
          <a:bodyPr wrap="none" lIns="0" tIns="0" rIns="0" bIns="0">
            <a:spAutoFit/>
          </a:bodyPr>
          <a:lstStyle/>
          <a:p>
            <a:pPr defTabSz="820738" fontAlgn="base">
              <a:spcBef>
                <a:spcPct val="0"/>
              </a:spcBef>
              <a:spcAft>
                <a:spcPct val="0"/>
              </a:spcAft>
            </a:pPr>
            <a:r>
              <a:rPr lang="de-DE" sz="1600">
                <a:solidFill>
                  <a:srgbClr val="009933"/>
                </a:solidFill>
              </a:rPr>
              <a:t>Kapitelüberschrift – markieren und überschreiben</a:t>
            </a:r>
          </a:p>
        </p:txBody>
      </p:sp>
      <p:sp>
        <p:nvSpPr>
          <p:cNvPr id="803850" name="sqs_source" hidden="1"/>
          <p:cNvSpPr txBox="1">
            <a:spLocks noChangeArrowheads="1"/>
          </p:cNvSpPr>
          <p:nvPr/>
        </p:nvSpPr>
        <p:spPr bwMode="auto">
          <a:xfrm>
            <a:off x="395288" y="6151563"/>
            <a:ext cx="8374062" cy="366712"/>
          </a:xfrm>
          <a:prstGeom prst="rect">
            <a:avLst/>
          </a:prstGeom>
          <a:noFill/>
          <a:ln w="9525">
            <a:noFill/>
            <a:miter lim="800000"/>
            <a:headEnd/>
            <a:tailEnd/>
          </a:ln>
          <a:effectLst/>
        </p:spPr>
        <p:txBody>
          <a:bodyPr lIns="0" tIns="0" rIns="0" bIns="0" anchor="b">
            <a:spAutoFit/>
          </a:bodyPr>
          <a:lstStyle/>
          <a:p>
            <a:pPr defTabSz="895350" fontAlgn="base">
              <a:spcBef>
                <a:spcPct val="0"/>
              </a:spcBef>
              <a:spcAft>
                <a:spcPct val="0"/>
              </a:spcAft>
              <a:tabLst>
                <a:tab pos="176213" algn="l"/>
              </a:tabLst>
            </a:pPr>
            <a:r>
              <a:rPr lang="de-DE" sz="800">
                <a:solidFill>
                  <a:srgbClr val="808080"/>
                </a:solidFill>
              </a:rPr>
              <a:t>*	Fußnote</a:t>
            </a:r>
            <a:br>
              <a:rPr lang="de-DE" sz="800">
                <a:solidFill>
                  <a:srgbClr val="808080"/>
                </a:solidFill>
              </a:rPr>
            </a:br>
            <a:r>
              <a:rPr lang="de-DE" sz="800">
                <a:solidFill>
                  <a:srgbClr val="808080"/>
                </a:solidFill>
              </a:rPr>
              <a:t>**	Fußnote</a:t>
            </a:r>
          </a:p>
          <a:p>
            <a:pPr defTabSz="895350" fontAlgn="base">
              <a:spcBef>
                <a:spcPct val="0"/>
              </a:spcBef>
              <a:spcAft>
                <a:spcPct val="0"/>
              </a:spcAft>
              <a:tabLst>
                <a:tab pos="176213" algn="l"/>
              </a:tabLst>
            </a:pPr>
            <a:r>
              <a:rPr lang="de-DE" sz="800">
                <a:solidFill>
                  <a:srgbClr val="808080"/>
                </a:solidFill>
              </a:rPr>
              <a:t>Quelle: Quelle</a:t>
            </a:r>
          </a:p>
        </p:txBody>
      </p:sp>
    </p:spTree>
    <p:extLst>
      <p:ext uri="{BB962C8B-B14F-4D97-AF65-F5344CB8AC3E}">
        <p14:creationId xmlns:p14="http://schemas.microsoft.com/office/powerpoint/2010/main" val="2737728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dt="0"/>
  <p:txStyles>
    <p:titleStyle>
      <a:lvl1pPr marL="0" indent="0" algn="l" defTabSz="820738" rtl="0" eaLnBrk="1" fontAlgn="base" hangingPunct="1">
        <a:lnSpc>
          <a:spcPct val="100000"/>
        </a:lnSpc>
        <a:spcBef>
          <a:spcPct val="0"/>
        </a:spcBef>
        <a:spcAft>
          <a:spcPct val="0"/>
        </a:spcAft>
        <a:buClr>
          <a:srgbClr val="009933"/>
        </a:buClr>
        <a:buSzPct val="100000"/>
        <a:buFontTx/>
        <a:buChar char="•"/>
        <a:defRPr sz="2000" b="1" i="0" u="none">
          <a:solidFill>
            <a:srgbClr val="009933"/>
          </a:solidFill>
          <a:effectLst/>
          <a:latin typeface="Arial"/>
          <a:ea typeface="+mj-ea"/>
          <a:cs typeface="+mj-cs"/>
        </a:defRPr>
      </a:lvl1pPr>
      <a:lvl2pPr algn="l" defTabSz="820738" rtl="0" eaLnBrk="1" fontAlgn="base" hangingPunct="1">
        <a:spcBef>
          <a:spcPct val="0"/>
        </a:spcBef>
        <a:spcAft>
          <a:spcPct val="0"/>
        </a:spcAft>
        <a:buClr>
          <a:srgbClr val="009933"/>
        </a:buClr>
        <a:buSzPct val="100000"/>
        <a:defRPr sz="2000" b="1">
          <a:solidFill>
            <a:srgbClr val="009933"/>
          </a:solidFill>
          <a:latin typeface="Arial" charset="0"/>
        </a:defRPr>
      </a:lvl2pPr>
      <a:lvl3pPr algn="l" defTabSz="820738" rtl="0" eaLnBrk="1" fontAlgn="base" hangingPunct="1">
        <a:spcBef>
          <a:spcPct val="0"/>
        </a:spcBef>
        <a:spcAft>
          <a:spcPct val="0"/>
        </a:spcAft>
        <a:buClr>
          <a:srgbClr val="009933"/>
        </a:buClr>
        <a:buSzPct val="100000"/>
        <a:defRPr sz="2000" b="1">
          <a:solidFill>
            <a:srgbClr val="009933"/>
          </a:solidFill>
          <a:latin typeface="Arial" charset="0"/>
        </a:defRPr>
      </a:lvl3pPr>
      <a:lvl4pPr algn="l" defTabSz="820738" rtl="0" eaLnBrk="1" fontAlgn="base" hangingPunct="1">
        <a:spcBef>
          <a:spcPct val="0"/>
        </a:spcBef>
        <a:spcAft>
          <a:spcPct val="0"/>
        </a:spcAft>
        <a:buClr>
          <a:srgbClr val="009933"/>
        </a:buClr>
        <a:buSzPct val="100000"/>
        <a:defRPr sz="2000" b="1">
          <a:solidFill>
            <a:srgbClr val="009933"/>
          </a:solidFill>
          <a:latin typeface="Arial" charset="0"/>
        </a:defRPr>
      </a:lvl4pPr>
      <a:lvl5pPr algn="l" defTabSz="820738" rtl="0" eaLnBrk="1" fontAlgn="base" hangingPunct="1">
        <a:spcBef>
          <a:spcPct val="0"/>
        </a:spcBef>
        <a:spcAft>
          <a:spcPct val="0"/>
        </a:spcAft>
        <a:buClr>
          <a:srgbClr val="009933"/>
        </a:buClr>
        <a:buSzPct val="100000"/>
        <a:defRPr sz="2000" b="1">
          <a:solidFill>
            <a:srgbClr val="009933"/>
          </a:solidFill>
          <a:latin typeface="Arial" charset="0"/>
        </a:defRPr>
      </a:lvl5pPr>
      <a:lvl6pPr marL="457200" algn="l" defTabSz="820738" rtl="0" eaLnBrk="1" fontAlgn="base" hangingPunct="1">
        <a:spcBef>
          <a:spcPct val="0"/>
        </a:spcBef>
        <a:spcAft>
          <a:spcPct val="0"/>
        </a:spcAft>
        <a:buClr>
          <a:srgbClr val="009933"/>
        </a:buClr>
        <a:buSzPct val="100000"/>
        <a:defRPr sz="2000" b="1">
          <a:solidFill>
            <a:srgbClr val="009933"/>
          </a:solidFill>
          <a:latin typeface="Arial" charset="0"/>
        </a:defRPr>
      </a:lvl6pPr>
      <a:lvl7pPr marL="914400" algn="l" defTabSz="820738" rtl="0" eaLnBrk="1" fontAlgn="base" hangingPunct="1">
        <a:spcBef>
          <a:spcPct val="0"/>
        </a:spcBef>
        <a:spcAft>
          <a:spcPct val="0"/>
        </a:spcAft>
        <a:buClr>
          <a:srgbClr val="009933"/>
        </a:buClr>
        <a:buSzPct val="100000"/>
        <a:defRPr sz="2000" b="1">
          <a:solidFill>
            <a:srgbClr val="009933"/>
          </a:solidFill>
          <a:latin typeface="Arial" charset="0"/>
        </a:defRPr>
      </a:lvl7pPr>
      <a:lvl8pPr marL="1371600" algn="l" defTabSz="820738" rtl="0" eaLnBrk="1" fontAlgn="base" hangingPunct="1">
        <a:spcBef>
          <a:spcPct val="0"/>
        </a:spcBef>
        <a:spcAft>
          <a:spcPct val="0"/>
        </a:spcAft>
        <a:buClr>
          <a:srgbClr val="009933"/>
        </a:buClr>
        <a:buSzPct val="100000"/>
        <a:defRPr sz="2000" b="1">
          <a:solidFill>
            <a:srgbClr val="009933"/>
          </a:solidFill>
          <a:latin typeface="Arial" charset="0"/>
        </a:defRPr>
      </a:lvl8pPr>
      <a:lvl9pPr marL="1828800" algn="l" defTabSz="820738" rtl="0" eaLnBrk="1" fontAlgn="base" hangingPunct="1">
        <a:spcBef>
          <a:spcPct val="0"/>
        </a:spcBef>
        <a:spcAft>
          <a:spcPct val="0"/>
        </a:spcAft>
        <a:buClr>
          <a:srgbClr val="009933"/>
        </a:buClr>
        <a:buSzPct val="100000"/>
        <a:defRPr sz="2000" b="1">
          <a:solidFill>
            <a:srgbClr val="009933"/>
          </a:solidFill>
          <a:latin typeface="Arial" charset="0"/>
        </a:defRPr>
      </a:lvl9pPr>
    </p:titleStyle>
    <p:bodyStyle>
      <a:lvl1pPr marL="0" indent="0" algn="l" defTabSz="803275" rtl="0" eaLnBrk="1" fontAlgn="base" hangingPunct="1">
        <a:lnSpc>
          <a:spcPct val="100000"/>
        </a:lnSpc>
        <a:spcBef>
          <a:spcPct val="0"/>
        </a:spcBef>
        <a:spcAft>
          <a:spcPct val="40000"/>
        </a:spcAft>
        <a:buClr>
          <a:srgbClr val="003399"/>
        </a:buClr>
        <a:buSzPct val="120000"/>
        <a:buFont typeface="Arial"/>
        <a:buChar char="•"/>
        <a:defRPr sz="1800" b="1">
          <a:solidFill>
            <a:srgbClr val="003399"/>
          </a:solidFill>
          <a:effectLst/>
          <a:latin typeface="Arial"/>
          <a:ea typeface="+mn-ea"/>
          <a:cs typeface="+mn-cs"/>
        </a:defRPr>
      </a:lvl1pPr>
      <a:lvl2pPr marL="271463" indent="-269875" algn="l" defTabSz="803275" rtl="0" eaLnBrk="1" fontAlgn="base" hangingPunct="1">
        <a:lnSpc>
          <a:spcPct val="95000"/>
        </a:lnSpc>
        <a:spcBef>
          <a:spcPct val="0"/>
        </a:spcBef>
        <a:spcAft>
          <a:spcPct val="40000"/>
        </a:spcAft>
        <a:buClr>
          <a:srgbClr val="003399"/>
        </a:buClr>
        <a:buSzPct val="100000"/>
        <a:buFont typeface="Wingdings"/>
        <a:buChar char="n"/>
        <a:defRPr sz="1800" b="0">
          <a:solidFill>
            <a:srgbClr val="000000"/>
          </a:solidFill>
          <a:effectLst/>
          <a:latin typeface="Arial"/>
        </a:defRPr>
      </a:lvl2pPr>
      <a:lvl3pPr marL="544513" indent="-271462" algn="l" defTabSz="803275" rtl="0" eaLnBrk="1" fontAlgn="base" hangingPunct="1">
        <a:lnSpc>
          <a:spcPct val="95000"/>
        </a:lnSpc>
        <a:spcBef>
          <a:spcPct val="0"/>
        </a:spcBef>
        <a:spcAft>
          <a:spcPct val="40000"/>
        </a:spcAft>
        <a:buClr>
          <a:srgbClr val="003399"/>
        </a:buClr>
        <a:buSzPct val="95000"/>
        <a:buFont typeface="Wingdings"/>
        <a:buChar char="o"/>
        <a:defRPr sz="1800" b="0">
          <a:solidFill>
            <a:srgbClr val="000000"/>
          </a:solidFill>
          <a:effectLst/>
          <a:latin typeface="Arial"/>
        </a:defRPr>
      </a:lvl3pPr>
      <a:lvl4pPr marL="804863" indent="-258762" algn="l" defTabSz="803275" rtl="0" eaLnBrk="1" fontAlgn="base" hangingPunct="1">
        <a:lnSpc>
          <a:spcPct val="95000"/>
        </a:lnSpc>
        <a:spcBef>
          <a:spcPct val="0"/>
        </a:spcBef>
        <a:spcAft>
          <a:spcPct val="40000"/>
        </a:spcAft>
        <a:buClr>
          <a:srgbClr val="003399"/>
        </a:buClr>
        <a:buSzPct val="90000"/>
        <a:buFont typeface="Wingdings"/>
        <a:buChar char="o"/>
        <a:defRPr sz="1600" b="0" baseline="0">
          <a:solidFill>
            <a:srgbClr val="000000"/>
          </a:solidFill>
          <a:effectLst/>
          <a:latin typeface="Arial"/>
        </a:defRPr>
      </a:lvl4pPr>
      <a:lvl5pPr marL="1069975" indent="-263525" algn="l" defTabSz="803275" rtl="0" eaLnBrk="1" fontAlgn="base" hangingPunct="1">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5pPr>
      <a:lvl6pPr marL="1527175" indent="-263525" algn="l" defTabSz="803275" rtl="0" eaLnBrk="1" fontAlgn="base" hangingPunct="1">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6pPr>
      <a:lvl7pPr marL="1984375" indent="-263525" algn="l" defTabSz="803275" rtl="0" eaLnBrk="1" fontAlgn="base" hangingPunct="1">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7pPr>
      <a:lvl8pPr marL="2441575" indent="-263525" algn="l" defTabSz="803275" rtl="0" eaLnBrk="1" fontAlgn="base" hangingPunct="1">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8pPr>
      <a:lvl9pPr marL="2898775" indent="-263525" algn="l" defTabSz="803275" rtl="0" eaLnBrk="1" fontAlgn="base" hangingPunct="1">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5" name="Rectangle 3"/>
          <p:cNvSpPr>
            <a:spLocks noGrp="1" noChangeArrowheads="1"/>
          </p:cNvSpPr>
          <p:nvPr>
            <p:ph type="subTitle" idx="1"/>
            <p:custDataLst>
              <p:tags r:id="rId1"/>
            </p:custDataLst>
          </p:nvPr>
        </p:nvSpPr>
        <p:spPr>
          <a:xfrm>
            <a:off x="4867275" y="5173662"/>
            <a:ext cx="3884612" cy="430887"/>
          </a:xfrm>
        </p:spPr>
        <p:txBody>
          <a:bodyPr/>
          <a:lstStyle/>
          <a:p>
            <a:r>
              <a:rPr lang="en-GB" dirty="0" smtClean="0"/>
              <a:t>By: Madhuri Chimanpure.</a:t>
            </a:r>
            <a:br>
              <a:rPr lang="en-GB" dirty="0" smtClean="0"/>
            </a:br>
            <a:r>
              <a:rPr lang="en-GB" dirty="0" smtClean="0"/>
              <a:t>Pune, July 2012</a:t>
            </a:r>
            <a:endParaRPr lang="en-GB" dirty="0"/>
          </a:p>
        </p:txBody>
      </p:sp>
      <p:sp>
        <p:nvSpPr>
          <p:cNvPr id="842754" name="Rectangle 2"/>
          <p:cNvSpPr>
            <a:spLocks noGrp="1" noChangeArrowheads="1"/>
          </p:cNvSpPr>
          <p:nvPr>
            <p:ph type="ctrTitle"/>
            <p:custDataLst>
              <p:tags r:id="rId2"/>
            </p:custDataLst>
          </p:nvPr>
        </p:nvSpPr>
        <p:spPr>
          <a:xfrm>
            <a:off x="4867275" y="3597275"/>
            <a:ext cx="3884612" cy="707886"/>
          </a:xfrm>
        </p:spPr>
        <p:txBody>
          <a:bodyPr/>
          <a:lstStyle/>
          <a:p>
            <a:r>
              <a:rPr lang="en-GB" dirty="0" smtClean="0"/>
              <a:t>Session 4</a:t>
            </a:r>
            <a:br>
              <a:rPr lang="en-GB" dirty="0" smtClean="0"/>
            </a:br>
            <a:r>
              <a:rPr lang="en-GB" dirty="0" smtClean="0"/>
              <a:t>Test Design Techniques</a:t>
            </a:r>
            <a:endParaRPr lang="en-GB" dirty="0"/>
          </a:p>
        </p:txBody>
      </p:sp>
    </p:spTree>
    <p:extLst>
      <p:ext uri="{BB962C8B-B14F-4D97-AF65-F5344CB8AC3E}">
        <p14:creationId xmlns:p14="http://schemas.microsoft.com/office/powerpoint/2010/main" val="2821978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Structure-based techniques</a:t>
            </a:r>
          </a:p>
        </p:txBody>
      </p:sp>
      <p:sp>
        <p:nvSpPr>
          <p:cNvPr id="13315" name="Rectangle 3"/>
          <p:cNvSpPr>
            <a:spLocks noGrp="1" noChangeArrowheads="1"/>
          </p:cNvSpPr>
          <p:nvPr>
            <p:ph type="body" sz="quarter" idx="11"/>
          </p:nvPr>
        </p:nvSpPr>
        <p:spPr>
          <a:xfrm>
            <a:off x="393700" y="1981200"/>
            <a:ext cx="7415212" cy="244475"/>
          </a:xfrm>
        </p:spPr>
        <p:txBody>
          <a:bodyPr wrap="square"/>
          <a:lstStyle/>
          <a:p>
            <a:pPr marL="285750" indent="-285750">
              <a:lnSpc>
                <a:spcPct val="110000"/>
              </a:lnSpc>
              <a:spcAft>
                <a:spcPct val="40000"/>
              </a:spcAft>
              <a:buClr>
                <a:srgbClr val="003399"/>
              </a:buClr>
              <a:buSzPct val="120000"/>
              <a:buFont typeface="Wingdings" pitchFamily="2" charset="2"/>
              <a:buChar char="q"/>
              <a:tabLst>
                <a:tab pos="3314700" algn="l"/>
                <a:tab pos="3371850" algn="l"/>
              </a:tabLst>
            </a:pPr>
            <a:r>
              <a:rPr lang="en-US" sz="1800" dirty="0">
                <a:solidFill>
                  <a:schemeClr val="bg2"/>
                </a:solidFill>
                <a:latin typeface="+mj-lt"/>
              </a:rPr>
              <a:t>Information about how the software is constructed is used to derive the test cases, for example, code and design</a:t>
            </a:r>
          </a:p>
          <a:p>
            <a:pPr marL="285750" indent="-285750">
              <a:lnSpc>
                <a:spcPct val="110000"/>
              </a:lnSpc>
              <a:spcAft>
                <a:spcPct val="40000"/>
              </a:spcAft>
              <a:buClr>
                <a:srgbClr val="003399"/>
              </a:buClr>
              <a:buSzPct val="120000"/>
              <a:buFont typeface="Wingdings" pitchFamily="2" charset="2"/>
              <a:buChar char="q"/>
              <a:tabLst>
                <a:tab pos="3314700" algn="l"/>
                <a:tab pos="3371850" algn="l"/>
              </a:tabLst>
            </a:pPr>
            <a:r>
              <a:rPr lang="en-US" sz="1800" dirty="0">
                <a:solidFill>
                  <a:schemeClr val="bg2"/>
                </a:solidFill>
                <a:latin typeface="+mj-lt"/>
              </a:rPr>
              <a:t>Coverage of the software can be measured for existing test cases, and further test cases can be derived systematically to increase coverage</a:t>
            </a:r>
          </a:p>
          <a:p>
            <a:pPr marL="285750" indent="-285750">
              <a:lnSpc>
                <a:spcPct val="110000"/>
              </a:lnSpc>
              <a:spcAft>
                <a:spcPct val="40000"/>
              </a:spcAft>
              <a:buClr>
                <a:srgbClr val="003399"/>
              </a:buClr>
              <a:buSzPct val="120000"/>
              <a:buFont typeface="Wingdings" pitchFamily="2" charset="2"/>
              <a:buChar char="q"/>
              <a:tabLst>
                <a:tab pos="3314700" algn="l"/>
                <a:tab pos="3371850" algn="l"/>
              </a:tabLst>
            </a:pPr>
            <a:r>
              <a:rPr lang="en-US" sz="1800" dirty="0">
                <a:solidFill>
                  <a:schemeClr val="bg2"/>
                </a:solidFill>
                <a:latin typeface="+mj-lt"/>
              </a:rPr>
              <a:t>Also called White-box or Glass box techniques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7" y="685800"/>
            <a:ext cx="7439025" cy="304800"/>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Experience-based techniques</a:t>
            </a:r>
          </a:p>
        </p:txBody>
      </p:sp>
      <p:sp>
        <p:nvSpPr>
          <p:cNvPr id="14339" name="Rectangle 3"/>
          <p:cNvSpPr>
            <a:spLocks noGrp="1" noChangeArrowheads="1"/>
          </p:cNvSpPr>
          <p:nvPr>
            <p:ph type="body" sz="quarter" idx="11"/>
          </p:nvPr>
        </p:nvSpPr>
        <p:spPr>
          <a:xfrm>
            <a:off x="393700" y="2117725"/>
            <a:ext cx="7415212" cy="244475"/>
          </a:xfrm>
        </p:spPr>
        <p:txBody>
          <a:bodyPr wrap="square"/>
          <a:lstStyle/>
          <a:p>
            <a:pPr marL="285750" indent="-285750">
              <a:lnSpc>
                <a:spcPct val="110000"/>
              </a:lnSpc>
              <a:spcAft>
                <a:spcPct val="40000"/>
              </a:spcAft>
              <a:buClr>
                <a:srgbClr val="003399"/>
              </a:buClr>
              <a:buSzPct val="120000"/>
              <a:buFont typeface="Wingdings" pitchFamily="2" charset="2"/>
              <a:buChar char="q"/>
              <a:tabLst>
                <a:tab pos="3314700" algn="l"/>
                <a:tab pos="3371850" algn="l"/>
              </a:tabLst>
            </a:pPr>
            <a:r>
              <a:rPr lang="en-US" sz="1800" dirty="0">
                <a:solidFill>
                  <a:schemeClr val="bg2"/>
                </a:solidFill>
                <a:latin typeface="+mj-lt"/>
              </a:rPr>
              <a:t>Knowledge and experience of people like testers, developers, users is used to derive the test cases </a:t>
            </a:r>
          </a:p>
          <a:p>
            <a:pPr marL="285750" indent="-285750">
              <a:lnSpc>
                <a:spcPct val="110000"/>
              </a:lnSpc>
              <a:spcAft>
                <a:spcPct val="40000"/>
              </a:spcAft>
              <a:buClr>
                <a:srgbClr val="003399"/>
              </a:buClr>
              <a:buSzPct val="120000"/>
              <a:buFont typeface="Wingdings" pitchFamily="2" charset="2"/>
              <a:buChar char="q"/>
              <a:tabLst>
                <a:tab pos="3314700" algn="l"/>
                <a:tab pos="3371850" algn="l"/>
              </a:tabLst>
            </a:pPr>
            <a:r>
              <a:rPr lang="en-US" sz="1800" dirty="0">
                <a:solidFill>
                  <a:schemeClr val="bg2"/>
                </a:solidFill>
                <a:latin typeface="+mj-lt"/>
              </a:rPr>
              <a:t>Knowledge of software, its usage, its environment, likely defects and its distribution is required for deriving test cases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7" y="581025"/>
            <a:ext cx="7439025" cy="307777"/>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Types of test design techniques</a:t>
            </a:r>
          </a:p>
        </p:txBody>
      </p:sp>
      <p:grpSp>
        <p:nvGrpSpPr>
          <p:cNvPr id="2" name="Group 42"/>
          <p:cNvGrpSpPr>
            <a:grpSpLocks/>
          </p:cNvGrpSpPr>
          <p:nvPr/>
        </p:nvGrpSpPr>
        <p:grpSpPr bwMode="auto">
          <a:xfrm>
            <a:off x="0" y="1506537"/>
            <a:ext cx="9296400" cy="4132263"/>
            <a:chOff x="0" y="720"/>
            <a:chExt cx="5856" cy="2603"/>
          </a:xfrm>
        </p:grpSpPr>
        <p:sp>
          <p:nvSpPr>
            <p:cNvPr id="15364" name="Line 3"/>
            <p:cNvSpPr>
              <a:spLocks noChangeShapeType="1"/>
            </p:cNvSpPr>
            <p:nvPr/>
          </p:nvSpPr>
          <p:spPr bwMode="auto">
            <a:xfrm>
              <a:off x="2598" y="720"/>
              <a:ext cx="0" cy="469"/>
            </a:xfrm>
            <a:prstGeom prst="line">
              <a:avLst/>
            </a:prstGeom>
            <a:noFill/>
            <a:ln w="28575">
              <a:solidFill>
                <a:schemeClr val="tx2"/>
              </a:solidFill>
              <a:miter lim="800000"/>
              <a:headEnd/>
              <a:tailEnd type="triangle" w="med" len="med"/>
            </a:ln>
          </p:spPr>
          <p:txBody>
            <a:bodyPr wrap="none"/>
            <a:lstStyle/>
            <a:p>
              <a:endParaRPr lang="en-US"/>
            </a:p>
          </p:txBody>
        </p:sp>
        <p:sp>
          <p:nvSpPr>
            <p:cNvPr id="15365" name="Line 4"/>
            <p:cNvSpPr>
              <a:spLocks noChangeShapeType="1"/>
            </p:cNvSpPr>
            <p:nvPr/>
          </p:nvSpPr>
          <p:spPr bwMode="auto">
            <a:xfrm>
              <a:off x="1206" y="1189"/>
              <a:ext cx="3072" cy="0"/>
            </a:xfrm>
            <a:prstGeom prst="line">
              <a:avLst/>
            </a:prstGeom>
            <a:noFill/>
            <a:ln w="38100">
              <a:solidFill>
                <a:schemeClr val="tx2"/>
              </a:solidFill>
              <a:miter lim="800000"/>
              <a:headEnd/>
              <a:tailEnd/>
            </a:ln>
          </p:spPr>
          <p:txBody>
            <a:bodyPr wrap="none"/>
            <a:lstStyle/>
            <a:p>
              <a:endParaRPr lang="en-US"/>
            </a:p>
          </p:txBody>
        </p:sp>
        <p:sp>
          <p:nvSpPr>
            <p:cNvPr id="15366" name="Line 5"/>
            <p:cNvSpPr>
              <a:spLocks noChangeShapeType="1"/>
            </p:cNvSpPr>
            <p:nvPr/>
          </p:nvSpPr>
          <p:spPr bwMode="auto">
            <a:xfrm>
              <a:off x="1206" y="1189"/>
              <a:ext cx="0" cy="384"/>
            </a:xfrm>
            <a:prstGeom prst="line">
              <a:avLst/>
            </a:prstGeom>
            <a:noFill/>
            <a:ln w="28575">
              <a:solidFill>
                <a:schemeClr val="tx2"/>
              </a:solidFill>
              <a:miter lim="800000"/>
              <a:headEnd/>
              <a:tailEnd type="triangle" w="med" len="med"/>
            </a:ln>
          </p:spPr>
          <p:txBody>
            <a:bodyPr wrap="none"/>
            <a:lstStyle/>
            <a:p>
              <a:endParaRPr lang="en-US"/>
            </a:p>
          </p:txBody>
        </p:sp>
        <p:sp>
          <p:nvSpPr>
            <p:cNvPr id="15367" name="Line 6"/>
            <p:cNvSpPr>
              <a:spLocks noChangeShapeType="1"/>
            </p:cNvSpPr>
            <p:nvPr/>
          </p:nvSpPr>
          <p:spPr bwMode="auto">
            <a:xfrm>
              <a:off x="4278" y="1189"/>
              <a:ext cx="0" cy="384"/>
            </a:xfrm>
            <a:prstGeom prst="line">
              <a:avLst/>
            </a:prstGeom>
            <a:noFill/>
            <a:ln w="28575">
              <a:solidFill>
                <a:schemeClr val="tx2"/>
              </a:solidFill>
              <a:miter lim="800000"/>
              <a:headEnd/>
              <a:tailEnd type="triangle" w="med" len="med"/>
            </a:ln>
          </p:spPr>
          <p:txBody>
            <a:bodyPr wrap="none"/>
            <a:lstStyle/>
            <a:p>
              <a:endParaRPr lang="en-US"/>
            </a:p>
          </p:txBody>
        </p:sp>
        <p:grpSp>
          <p:nvGrpSpPr>
            <p:cNvPr id="3" name="Group 7"/>
            <p:cNvGrpSpPr>
              <a:grpSpLocks/>
            </p:cNvGrpSpPr>
            <p:nvPr/>
          </p:nvGrpSpPr>
          <p:grpSpPr bwMode="auto">
            <a:xfrm>
              <a:off x="504" y="1836"/>
              <a:ext cx="2112" cy="446"/>
              <a:chOff x="2940" y="2308"/>
              <a:chExt cx="2112" cy="446"/>
            </a:xfrm>
          </p:grpSpPr>
          <p:sp>
            <p:nvSpPr>
              <p:cNvPr id="15393" name="Line 8"/>
              <p:cNvSpPr>
                <a:spLocks noChangeShapeType="1"/>
              </p:cNvSpPr>
              <p:nvPr/>
            </p:nvSpPr>
            <p:spPr bwMode="auto">
              <a:xfrm>
                <a:off x="2940" y="2308"/>
                <a:ext cx="2112" cy="0"/>
              </a:xfrm>
              <a:prstGeom prst="line">
                <a:avLst/>
              </a:prstGeom>
              <a:noFill/>
              <a:ln w="28575">
                <a:solidFill>
                  <a:schemeClr val="tx2"/>
                </a:solidFill>
                <a:miter lim="800000"/>
                <a:headEnd/>
                <a:tailEnd type="triangle" w="med" len="med"/>
              </a:ln>
            </p:spPr>
            <p:txBody>
              <a:bodyPr wrap="none"/>
              <a:lstStyle/>
              <a:p>
                <a:endParaRPr lang="en-US"/>
              </a:p>
            </p:txBody>
          </p:sp>
          <p:sp>
            <p:nvSpPr>
              <p:cNvPr id="15394" name="Line 9"/>
              <p:cNvSpPr>
                <a:spLocks noChangeShapeType="1"/>
              </p:cNvSpPr>
              <p:nvPr/>
            </p:nvSpPr>
            <p:spPr bwMode="auto">
              <a:xfrm>
                <a:off x="2940" y="2322"/>
                <a:ext cx="0" cy="432"/>
              </a:xfrm>
              <a:prstGeom prst="line">
                <a:avLst/>
              </a:prstGeom>
              <a:noFill/>
              <a:ln w="28575">
                <a:solidFill>
                  <a:schemeClr val="folHlink"/>
                </a:solidFill>
                <a:miter lim="800000"/>
                <a:headEnd/>
                <a:tailEnd type="triangle" w="med" len="med"/>
              </a:ln>
            </p:spPr>
            <p:txBody>
              <a:bodyPr wrap="none"/>
              <a:lstStyle/>
              <a:p>
                <a:endParaRPr lang="en-US"/>
              </a:p>
            </p:txBody>
          </p:sp>
          <p:sp>
            <p:nvSpPr>
              <p:cNvPr id="15395" name="Line 10"/>
              <p:cNvSpPr>
                <a:spLocks noChangeShapeType="1"/>
              </p:cNvSpPr>
              <p:nvPr/>
            </p:nvSpPr>
            <p:spPr bwMode="auto">
              <a:xfrm>
                <a:off x="5052" y="2308"/>
                <a:ext cx="0" cy="432"/>
              </a:xfrm>
              <a:prstGeom prst="line">
                <a:avLst/>
              </a:prstGeom>
              <a:noFill/>
              <a:ln w="28575">
                <a:solidFill>
                  <a:schemeClr val="tx2"/>
                </a:solidFill>
                <a:miter lim="800000"/>
                <a:headEnd/>
                <a:tailEnd type="triangle" w="med" len="med"/>
              </a:ln>
            </p:spPr>
            <p:txBody>
              <a:bodyPr wrap="none"/>
              <a:lstStyle/>
              <a:p>
                <a:endParaRPr lang="en-US"/>
              </a:p>
            </p:txBody>
          </p:sp>
        </p:grpSp>
        <p:sp>
          <p:nvSpPr>
            <p:cNvPr id="15369" name="Text Box 11"/>
            <p:cNvSpPr txBox="1">
              <a:spLocks noChangeArrowheads="1"/>
            </p:cNvSpPr>
            <p:nvPr/>
          </p:nvSpPr>
          <p:spPr bwMode="auto">
            <a:xfrm>
              <a:off x="444" y="1554"/>
              <a:ext cx="2172" cy="212"/>
            </a:xfrm>
            <a:prstGeom prst="rect">
              <a:avLst/>
            </a:prstGeom>
            <a:noFill/>
            <a:ln w="9525">
              <a:noFill/>
              <a:miter lim="800000"/>
              <a:headEnd/>
              <a:tailEnd/>
            </a:ln>
          </p:spPr>
          <p:txBody>
            <a:bodyPr>
              <a:spAutoFit/>
            </a:bodyPr>
            <a:lstStyle/>
            <a:p>
              <a:pPr>
                <a:spcBef>
                  <a:spcPct val="50000"/>
                </a:spcBef>
              </a:pPr>
              <a:r>
                <a:rPr lang="en-US" sz="1600" b="1" i="0"/>
                <a:t>Systematic testing techniques</a:t>
              </a:r>
            </a:p>
          </p:txBody>
        </p:sp>
        <p:sp>
          <p:nvSpPr>
            <p:cNvPr id="15370" name="Text Box 12"/>
            <p:cNvSpPr txBox="1">
              <a:spLocks noChangeArrowheads="1"/>
            </p:cNvSpPr>
            <p:nvPr/>
          </p:nvSpPr>
          <p:spPr bwMode="auto">
            <a:xfrm>
              <a:off x="3276" y="1573"/>
              <a:ext cx="2580" cy="212"/>
            </a:xfrm>
            <a:prstGeom prst="rect">
              <a:avLst/>
            </a:prstGeom>
            <a:noFill/>
            <a:ln w="28575" algn="ctr">
              <a:noFill/>
              <a:miter lim="800000"/>
              <a:headEnd/>
              <a:tailEnd/>
            </a:ln>
          </p:spPr>
          <p:txBody>
            <a:bodyPr wrap="none"/>
            <a:lstStyle/>
            <a:p>
              <a:pPr>
                <a:spcBef>
                  <a:spcPct val="50000"/>
                </a:spcBef>
              </a:pPr>
              <a:r>
                <a:rPr lang="en-US" sz="1600" b="1" i="0"/>
                <a:t>Non-systematic testing techniques</a:t>
              </a:r>
            </a:p>
          </p:txBody>
        </p:sp>
        <p:sp>
          <p:nvSpPr>
            <p:cNvPr id="15371" name="Text Box 14"/>
            <p:cNvSpPr txBox="1">
              <a:spLocks noChangeArrowheads="1"/>
            </p:cNvSpPr>
            <p:nvPr/>
          </p:nvSpPr>
          <p:spPr bwMode="auto">
            <a:xfrm>
              <a:off x="240" y="2305"/>
              <a:ext cx="1174" cy="384"/>
            </a:xfrm>
            <a:prstGeom prst="rect">
              <a:avLst/>
            </a:prstGeom>
            <a:noFill/>
            <a:ln w="9525">
              <a:noFill/>
              <a:miter lim="800000"/>
              <a:headEnd/>
              <a:tailEnd/>
            </a:ln>
          </p:spPr>
          <p:txBody>
            <a:bodyPr>
              <a:spAutoFit/>
            </a:bodyPr>
            <a:lstStyle/>
            <a:p>
              <a:pPr>
                <a:lnSpc>
                  <a:spcPct val="50000"/>
                </a:lnSpc>
                <a:spcBef>
                  <a:spcPct val="50000"/>
                </a:spcBef>
              </a:pPr>
              <a:r>
                <a:rPr lang="en-US" sz="2000" b="1" i="0"/>
                <a:t>Functional </a:t>
              </a:r>
            </a:p>
            <a:p>
              <a:pPr>
                <a:lnSpc>
                  <a:spcPct val="50000"/>
                </a:lnSpc>
                <a:spcBef>
                  <a:spcPct val="50000"/>
                </a:spcBef>
              </a:pPr>
              <a:r>
                <a:rPr lang="en-US" sz="2000" b="1" i="0"/>
                <a:t>(Black Box</a:t>
              </a:r>
              <a:r>
                <a:rPr lang="en-US" b="1" i="0">
                  <a:latin typeface="Arial" pitchFamily="34" charset="0"/>
                </a:rPr>
                <a:t>)</a:t>
              </a:r>
            </a:p>
          </p:txBody>
        </p:sp>
        <p:grpSp>
          <p:nvGrpSpPr>
            <p:cNvPr id="4" name="Group 15"/>
            <p:cNvGrpSpPr>
              <a:grpSpLocks/>
            </p:cNvGrpSpPr>
            <p:nvPr/>
          </p:nvGrpSpPr>
          <p:grpSpPr bwMode="auto">
            <a:xfrm>
              <a:off x="0" y="2808"/>
              <a:ext cx="1680" cy="515"/>
              <a:chOff x="1932" y="3065"/>
              <a:chExt cx="1680" cy="515"/>
            </a:xfrm>
          </p:grpSpPr>
          <p:sp>
            <p:nvSpPr>
              <p:cNvPr id="15390" name="Rectangle 16"/>
              <p:cNvSpPr>
                <a:spLocks noChangeArrowheads="1"/>
              </p:cNvSpPr>
              <p:nvPr/>
            </p:nvSpPr>
            <p:spPr bwMode="auto">
              <a:xfrm>
                <a:off x="2412" y="3065"/>
                <a:ext cx="672" cy="515"/>
              </a:xfrm>
              <a:prstGeom prst="rect">
                <a:avLst/>
              </a:prstGeom>
              <a:solidFill>
                <a:schemeClr val="bg2"/>
              </a:solidFill>
              <a:ln w="28575">
                <a:solidFill>
                  <a:schemeClr val="folHlink"/>
                </a:solidFill>
                <a:miter lim="800000"/>
                <a:headEnd/>
                <a:tailEnd/>
              </a:ln>
            </p:spPr>
            <p:txBody>
              <a:bodyPr wrap="none"/>
              <a:lstStyle/>
              <a:p>
                <a:pPr algn="ctr"/>
                <a:endParaRPr lang="en-US" i="0"/>
              </a:p>
            </p:txBody>
          </p:sp>
          <p:sp>
            <p:nvSpPr>
              <p:cNvPr id="15391" name="Line 17"/>
              <p:cNvSpPr>
                <a:spLocks noChangeShapeType="1"/>
              </p:cNvSpPr>
              <p:nvPr/>
            </p:nvSpPr>
            <p:spPr bwMode="auto">
              <a:xfrm>
                <a:off x="1932" y="3198"/>
                <a:ext cx="480" cy="0"/>
              </a:xfrm>
              <a:prstGeom prst="line">
                <a:avLst/>
              </a:prstGeom>
              <a:noFill/>
              <a:ln w="28575">
                <a:solidFill>
                  <a:schemeClr val="tx2"/>
                </a:solidFill>
                <a:miter lim="800000"/>
                <a:headEnd/>
                <a:tailEnd type="triangle" w="med" len="med"/>
              </a:ln>
            </p:spPr>
            <p:txBody>
              <a:bodyPr wrap="none"/>
              <a:lstStyle/>
              <a:p>
                <a:endParaRPr lang="en-US"/>
              </a:p>
            </p:txBody>
          </p:sp>
          <p:sp>
            <p:nvSpPr>
              <p:cNvPr id="15392" name="Line 18"/>
              <p:cNvSpPr>
                <a:spLocks noChangeShapeType="1"/>
              </p:cNvSpPr>
              <p:nvPr/>
            </p:nvSpPr>
            <p:spPr bwMode="auto">
              <a:xfrm>
                <a:off x="3084" y="3424"/>
                <a:ext cx="528" cy="0"/>
              </a:xfrm>
              <a:prstGeom prst="line">
                <a:avLst/>
              </a:prstGeom>
              <a:noFill/>
              <a:ln w="28575">
                <a:solidFill>
                  <a:schemeClr val="tx2"/>
                </a:solidFill>
                <a:miter lim="800000"/>
                <a:headEnd/>
                <a:tailEnd type="triangle" w="med" len="med"/>
              </a:ln>
            </p:spPr>
            <p:txBody>
              <a:bodyPr wrap="none"/>
              <a:lstStyle/>
              <a:p>
                <a:endParaRPr lang="en-US"/>
              </a:p>
            </p:txBody>
          </p:sp>
        </p:grpSp>
        <p:sp>
          <p:nvSpPr>
            <p:cNvPr id="15373" name="Oval 19"/>
            <p:cNvSpPr>
              <a:spLocks noChangeArrowheads="1"/>
            </p:cNvSpPr>
            <p:nvPr/>
          </p:nvSpPr>
          <p:spPr bwMode="auto">
            <a:xfrm>
              <a:off x="2825" y="2972"/>
              <a:ext cx="72" cy="94"/>
            </a:xfrm>
            <a:prstGeom prst="ellipse">
              <a:avLst/>
            </a:prstGeom>
            <a:noFill/>
            <a:ln w="9525">
              <a:solidFill>
                <a:schemeClr val="tx1"/>
              </a:solidFill>
              <a:miter lim="800000"/>
              <a:headEnd/>
              <a:tailEnd/>
            </a:ln>
          </p:spPr>
          <p:txBody>
            <a:bodyPr wrap="none" anchor="ctr"/>
            <a:lstStyle/>
            <a:p>
              <a:endParaRPr lang="en-US"/>
            </a:p>
          </p:txBody>
        </p:sp>
        <p:grpSp>
          <p:nvGrpSpPr>
            <p:cNvPr id="5" name="Group 20"/>
            <p:cNvGrpSpPr>
              <a:grpSpLocks/>
            </p:cNvGrpSpPr>
            <p:nvPr/>
          </p:nvGrpSpPr>
          <p:grpSpPr bwMode="auto">
            <a:xfrm>
              <a:off x="1961" y="2805"/>
              <a:ext cx="1584" cy="515"/>
              <a:chOff x="3912" y="3103"/>
              <a:chExt cx="1584" cy="515"/>
            </a:xfrm>
          </p:grpSpPr>
          <p:grpSp>
            <p:nvGrpSpPr>
              <p:cNvPr id="6" name="Group 21"/>
              <p:cNvGrpSpPr>
                <a:grpSpLocks/>
              </p:cNvGrpSpPr>
              <p:nvPr/>
            </p:nvGrpSpPr>
            <p:grpSpPr bwMode="auto">
              <a:xfrm>
                <a:off x="3912" y="3103"/>
                <a:ext cx="1584" cy="515"/>
                <a:chOff x="3600" y="3516"/>
                <a:chExt cx="1584" cy="515"/>
              </a:xfrm>
            </p:grpSpPr>
            <p:sp>
              <p:nvSpPr>
                <p:cNvPr id="15387" name="Rectangle 22"/>
                <p:cNvSpPr>
                  <a:spLocks noChangeArrowheads="1"/>
                </p:cNvSpPr>
                <p:nvPr/>
              </p:nvSpPr>
              <p:spPr bwMode="auto">
                <a:xfrm>
                  <a:off x="4080" y="3516"/>
                  <a:ext cx="576" cy="515"/>
                </a:xfrm>
                <a:prstGeom prst="rect">
                  <a:avLst/>
                </a:prstGeom>
                <a:solidFill>
                  <a:schemeClr val="bg1"/>
                </a:solidFill>
                <a:ln w="28575">
                  <a:solidFill>
                    <a:schemeClr val="tx2"/>
                  </a:solidFill>
                  <a:miter lim="800000"/>
                  <a:headEnd/>
                  <a:tailEnd/>
                </a:ln>
              </p:spPr>
              <p:txBody>
                <a:bodyPr wrap="none"/>
                <a:lstStyle/>
                <a:p>
                  <a:endParaRPr lang="en-US"/>
                </a:p>
              </p:txBody>
            </p:sp>
            <p:sp>
              <p:nvSpPr>
                <p:cNvPr id="15388" name="Line 23"/>
                <p:cNvSpPr>
                  <a:spLocks noChangeShapeType="1"/>
                </p:cNvSpPr>
                <p:nvPr/>
              </p:nvSpPr>
              <p:spPr bwMode="auto">
                <a:xfrm>
                  <a:off x="3600" y="3634"/>
                  <a:ext cx="480" cy="0"/>
                </a:xfrm>
                <a:prstGeom prst="line">
                  <a:avLst/>
                </a:prstGeom>
                <a:noFill/>
                <a:ln w="28575">
                  <a:solidFill>
                    <a:schemeClr val="tx2"/>
                  </a:solidFill>
                  <a:miter lim="800000"/>
                  <a:headEnd/>
                  <a:tailEnd type="triangle" w="med" len="med"/>
                </a:ln>
              </p:spPr>
              <p:txBody>
                <a:bodyPr wrap="none"/>
                <a:lstStyle/>
                <a:p>
                  <a:endParaRPr lang="en-US"/>
                </a:p>
              </p:txBody>
            </p:sp>
            <p:sp>
              <p:nvSpPr>
                <p:cNvPr id="15389" name="Line 24"/>
                <p:cNvSpPr>
                  <a:spLocks noChangeShapeType="1"/>
                </p:cNvSpPr>
                <p:nvPr/>
              </p:nvSpPr>
              <p:spPr bwMode="auto">
                <a:xfrm>
                  <a:off x="4704" y="3828"/>
                  <a:ext cx="480" cy="0"/>
                </a:xfrm>
                <a:prstGeom prst="line">
                  <a:avLst/>
                </a:prstGeom>
                <a:noFill/>
                <a:ln w="28575">
                  <a:solidFill>
                    <a:schemeClr val="tx2"/>
                  </a:solidFill>
                  <a:miter lim="800000"/>
                  <a:headEnd/>
                  <a:tailEnd type="triangle" w="med" len="med"/>
                </a:ln>
              </p:spPr>
              <p:txBody>
                <a:bodyPr wrap="none"/>
                <a:lstStyle/>
                <a:p>
                  <a:endParaRPr lang="en-US"/>
                </a:p>
              </p:txBody>
            </p:sp>
          </p:grpSp>
          <p:sp>
            <p:nvSpPr>
              <p:cNvPr id="15385" name="Rectangle 25"/>
              <p:cNvSpPr>
                <a:spLocks noChangeArrowheads="1"/>
              </p:cNvSpPr>
              <p:nvPr/>
            </p:nvSpPr>
            <p:spPr bwMode="auto">
              <a:xfrm>
                <a:off x="4572" y="3297"/>
                <a:ext cx="144" cy="94"/>
              </a:xfrm>
              <a:prstGeom prst="rect">
                <a:avLst/>
              </a:prstGeom>
              <a:noFill/>
              <a:ln w="28575">
                <a:solidFill>
                  <a:schemeClr val="tx2"/>
                </a:solidFill>
                <a:miter lim="800000"/>
                <a:headEnd/>
                <a:tailEnd/>
              </a:ln>
            </p:spPr>
            <p:txBody>
              <a:bodyPr wrap="none"/>
              <a:lstStyle/>
              <a:p>
                <a:endParaRPr lang="en-US"/>
              </a:p>
            </p:txBody>
          </p:sp>
          <p:sp>
            <p:nvSpPr>
              <p:cNvPr id="15386" name="Line 26"/>
              <p:cNvSpPr>
                <a:spLocks noChangeShapeType="1"/>
              </p:cNvSpPr>
              <p:nvPr/>
            </p:nvSpPr>
            <p:spPr bwMode="auto">
              <a:xfrm>
                <a:off x="4584" y="3189"/>
                <a:ext cx="180" cy="0"/>
              </a:xfrm>
              <a:prstGeom prst="line">
                <a:avLst/>
              </a:prstGeom>
              <a:noFill/>
              <a:ln w="28575">
                <a:solidFill>
                  <a:schemeClr val="tx2"/>
                </a:solidFill>
                <a:miter lim="800000"/>
                <a:headEnd/>
                <a:tailEnd type="triangle" w="med" len="med"/>
              </a:ln>
            </p:spPr>
            <p:txBody>
              <a:bodyPr wrap="none"/>
              <a:lstStyle/>
              <a:p>
                <a:endParaRPr lang="en-US"/>
              </a:p>
            </p:txBody>
          </p:sp>
        </p:grpSp>
        <p:sp>
          <p:nvSpPr>
            <p:cNvPr id="15375" name="Line 27"/>
            <p:cNvSpPr>
              <a:spLocks noChangeShapeType="1"/>
            </p:cNvSpPr>
            <p:nvPr/>
          </p:nvSpPr>
          <p:spPr bwMode="auto">
            <a:xfrm>
              <a:off x="2924" y="2805"/>
              <a:ext cx="96" cy="0"/>
            </a:xfrm>
            <a:prstGeom prst="line">
              <a:avLst/>
            </a:prstGeom>
            <a:noFill/>
            <a:ln w="28575">
              <a:solidFill>
                <a:schemeClr val="folHlink"/>
              </a:solidFill>
              <a:miter lim="800000"/>
              <a:headEnd/>
              <a:tailEnd type="triangle" w="med" len="med"/>
            </a:ln>
          </p:spPr>
          <p:txBody>
            <a:bodyPr wrap="none"/>
            <a:lstStyle/>
            <a:p>
              <a:endParaRPr lang="en-US"/>
            </a:p>
          </p:txBody>
        </p:sp>
        <p:sp>
          <p:nvSpPr>
            <p:cNvPr id="15376" name="Line 28"/>
            <p:cNvSpPr>
              <a:spLocks noChangeShapeType="1"/>
            </p:cNvSpPr>
            <p:nvPr/>
          </p:nvSpPr>
          <p:spPr bwMode="auto">
            <a:xfrm flipV="1">
              <a:off x="3020" y="2865"/>
              <a:ext cx="0" cy="144"/>
            </a:xfrm>
            <a:prstGeom prst="line">
              <a:avLst/>
            </a:prstGeom>
            <a:noFill/>
            <a:ln w="28575">
              <a:solidFill>
                <a:schemeClr val="folHlink"/>
              </a:solidFill>
              <a:miter lim="800000"/>
              <a:headEnd/>
              <a:tailEnd type="triangle" w="med" len="med"/>
            </a:ln>
          </p:spPr>
          <p:txBody>
            <a:bodyPr wrap="none"/>
            <a:lstStyle/>
            <a:p>
              <a:endParaRPr lang="en-US"/>
            </a:p>
          </p:txBody>
        </p:sp>
        <p:sp>
          <p:nvSpPr>
            <p:cNvPr id="15377" name="Line 29"/>
            <p:cNvSpPr>
              <a:spLocks noChangeShapeType="1"/>
            </p:cNvSpPr>
            <p:nvPr/>
          </p:nvSpPr>
          <p:spPr bwMode="auto">
            <a:xfrm>
              <a:off x="2561" y="2834"/>
              <a:ext cx="96" cy="0"/>
            </a:xfrm>
            <a:prstGeom prst="line">
              <a:avLst/>
            </a:prstGeom>
            <a:noFill/>
            <a:ln w="28575">
              <a:solidFill>
                <a:schemeClr val="folHlink"/>
              </a:solidFill>
              <a:miter lim="800000"/>
              <a:headEnd/>
              <a:tailEnd type="triangle" w="med" len="med"/>
            </a:ln>
          </p:spPr>
          <p:txBody>
            <a:bodyPr wrap="none"/>
            <a:lstStyle/>
            <a:p>
              <a:endParaRPr lang="en-US"/>
            </a:p>
          </p:txBody>
        </p:sp>
        <p:sp>
          <p:nvSpPr>
            <p:cNvPr id="15378" name="Oval 30"/>
            <p:cNvSpPr>
              <a:spLocks noChangeArrowheads="1"/>
            </p:cNvSpPr>
            <p:nvPr/>
          </p:nvSpPr>
          <p:spPr bwMode="auto">
            <a:xfrm flipH="1">
              <a:off x="2657" y="2988"/>
              <a:ext cx="96" cy="156"/>
            </a:xfrm>
            <a:prstGeom prst="ellipse">
              <a:avLst/>
            </a:prstGeom>
            <a:noFill/>
            <a:ln w="28575">
              <a:solidFill>
                <a:schemeClr val="folHlink"/>
              </a:solidFill>
              <a:miter lim="800000"/>
              <a:headEnd/>
              <a:tailEnd/>
            </a:ln>
          </p:spPr>
          <p:txBody>
            <a:bodyPr wrap="none"/>
            <a:lstStyle/>
            <a:p>
              <a:endParaRPr lang="en-US"/>
            </a:p>
          </p:txBody>
        </p:sp>
        <p:sp>
          <p:nvSpPr>
            <p:cNvPr id="15379" name="Text Box 31"/>
            <p:cNvSpPr txBox="1">
              <a:spLocks noChangeArrowheads="1"/>
            </p:cNvSpPr>
            <p:nvPr/>
          </p:nvSpPr>
          <p:spPr bwMode="auto">
            <a:xfrm>
              <a:off x="2045" y="2282"/>
              <a:ext cx="1950" cy="346"/>
            </a:xfrm>
            <a:prstGeom prst="rect">
              <a:avLst/>
            </a:prstGeom>
            <a:noFill/>
            <a:ln w="9525">
              <a:noFill/>
              <a:miter lim="800000"/>
              <a:headEnd/>
              <a:tailEnd/>
            </a:ln>
          </p:spPr>
          <p:txBody>
            <a:bodyPr>
              <a:spAutoFit/>
            </a:bodyPr>
            <a:lstStyle/>
            <a:p>
              <a:pPr>
                <a:lnSpc>
                  <a:spcPct val="50000"/>
                </a:lnSpc>
                <a:spcBef>
                  <a:spcPct val="50000"/>
                </a:spcBef>
              </a:pPr>
              <a:r>
                <a:rPr lang="en-US" sz="2000" b="1" i="0"/>
                <a:t>Structural</a:t>
              </a:r>
            </a:p>
            <a:p>
              <a:pPr>
                <a:lnSpc>
                  <a:spcPct val="50000"/>
                </a:lnSpc>
                <a:spcBef>
                  <a:spcPct val="50000"/>
                </a:spcBef>
              </a:pPr>
              <a:r>
                <a:rPr lang="en-US" sz="2000" b="1" i="0"/>
                <a:t>(White Box)</a:t>
              </a:r>
            </a:p>
          </p:txBody>
        </p:sp>
        <p:sp>
          <p:nvSpPr>
            <p:cNvPr id="15380" name="Text Box 32"/>
            <p:cNvSpPr txBox="1">
              <a:spLocks noChangeArrowheads="1"/>
            </p:cNvSpPr>
            <p:nvPr/>
          </p:nvSpPr>
          <p:spPr bwMode="auto">
            <a:xfrm>
              <a:off x="3545" y="2029"/>
              <a:ext cx="1988" cy="346"/>
            </a:xfrm>
            <a:prstGeom prst="rect">
              <a:avLst/>
            </a:prstGeom>
            <a:noFill/>
            <a:ln w="9525">
              <a:noFill/>
              <a:miter lim="800000"/>
              <a:headEnd/>
              <a:tailEnd/>
            </a:ln>
          </p:spPr>
          <p:txBody>
            <a:bodyPr>
              <a:spAutoFit/>
            </a:bodyPr>
            <a:lstStyle/>
            <a:p>
              <a:pPr>
                <a:lnSpc>
                  <a:spcPct val="50000"/>
                </a:lnSpc>
                <a:spcBef>
                  <a:spcPct val="50000"/>
                </a:spcBef>
              </a:pPr>
              <a:r>
                <a:rPr lang="en-US" sz="2000" b="1" i="0"/>
                <a:t>Experienced Based </a:t>
              </a:r>
            </a:p>
            <a:p>
              <a:pPr>
                <a:lnSpc>
                  <a:spcPct val="50000"/>
                </a:lnSpc>
                <a:spcBef>
                  <a:spcPct val="50000"/>
                </a:spcBef>
              </a:pPr>
              <a:r>
                <a:rPr lang="en-US" sz="2000" b="1" i="0"/>
                <a:t>           Techniques</a:t>
              </a:r>
            </a:p>
          </p:txBody>
        </p:sp>
        <p:sp>
          <p:nvSpPr>
            <p:cNvPr id="15381" name="Line 33"/>
            <p:cNvSpPr>
              <a:spLocks noChangeShapeType="1"/>
            </p:cNvSpPr>
            <p:nvPr/>
          </p:nvSpPr>
          <p:spPr bwMode="auto">
            <a:xfrm>
              <a:off x="4278" y="1778"/>
              <a:ext cx="0" cy="234"/>
            </a:xfrm>
            <a:prstGeom prst="line">
              <a:avLst/>
            </a:prstGeom>
            <a:noFill/>
            <a:ln w="38100">
              <a:solidFill>
                <a:schemeClr val="tx2"/>
              </a:solidFill>
              <a:miter lim="800000"/>
              <a:headEnd/>
              <a:tailEnd type="triangle" w="med" len="med"/>
            </a:ln>
          </p:spPr>
          <p:txBody>
            <a:bodyPr wrap="none"/>
            <a:lstStyle/>
            <a:p>
              <a:endParaRPr lang="en-US"/>
            </a:p>
          </p:txBody>
        </p:sp>
        <p:sp>
          <p:nvSpPr>
            <p:cNvPr id="15382" name="Line 35"/>
            <p:cNvSpPr>
              <a:spLocks noChangeShapeType="1"/>
            </p:cNvSpPr>
            <p:nvPr/>
          </p:nvSpPr>
          <p:spPr bwMode="auto">
            <a:xfrm>
              <a:off x="4512" y="2423"/>
              <a:ext cx="0" cy="327"/>
            </a:xfrm>
            <a:prstGeom prst="line">
              <a:avLst/>
            </a:prstGeom>
            <a:noFill/>
            <a:ln w="38100">
              <a:solidFill>
                <a:schemeClr val="tx2"/>
              </a:solidFill>
              <a:miter lim="800000"/>
              <a:headEnd/>
              <a:tailEnd type="triangle" w="med" len="med"/>
            </a:ln>
          </p:spPr>
          <p:txBody>
            <a:bodyPr wrap="none"/>
            <a:lstStyle/>
            <a:p>
              <a:endParaRPr lang="en-US"/>
            </a:p>
          </p:txBody>
        </p:sp>
        <p:sp>
          <p:nvSpPr>
            <p:cNvPr id="15383" name="Text Box 36"/>
            <p:cNvSpPr txBox="1">
              <a:spLocks noChangeArrowheads="1"/>
            </p:cNvSpPr>
            <p:nvPr/>
          </p:nvSpPr>
          <p:spPr bwMode="auto">
            <a:xfrm>
              <a:off x="3976" y="2763"/>
              <a:ext cx="1784" cy="491"/>
            </a:xfrm>
            <a:prstGeom prst="rect">
              <a:avLst/>
            </a:prstGeom>
            <a:noFill/>
            <a:ln w="9525">
              <a:noFill/>
              <a:miter lim="800000"/>
              <a:headEnd/>
              <a:tailEnd/>
            </a:ln>
          </p:spPr>
          <p:txBody>
            <a:bodyPr>
              <a:spAutoFit/>
            </a:bodyPr>
            <a:lstStyle/>
            <a:p>
              <a:pPr>
                <a:spcBef>
                  <a:spcPct val="50000"/>
                </a:spcBef>
                <a:buFont typeface="Wingdings" pitchFamily="2" charset="2"/>
                <a:buChar char="§"/>
              </a:pPr>
              <a:r>
                <a:rPr lang="en-US" sz="1800" b="1" i="0"/>
                <a:t>  Error Guessing</a:t>
              </a:r>
            </a:p>
            <a:p>
              <a:pPr>
                <a:spcBef>
                  <a:spcPct val="50000"/>
                </a:spcBef>
                <a:buFont typeface="Wingdings" pitchFamily="2" charset="2"/>
                <a:buChar char="§"/>
              </a:pPr>
              <a:r>
                <a:rPr lang="en-US" sz="1800" b="1" i="0"/>
                <a:t>  Exploratory Testing</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Test design techniques</a:t>
            </a:r>
          </a:p>
        </p:txBody>
      </p:sp>
      <p:sp>
        <p:nvSpPr>
          <p:cNvPr id="16387" name="Rectangle 3"/>
          <p:cNvSpPr>
            <a:spLocks noGrp="1" noChangeArrowheads="1"/>
          </p:cNvSpPr>
          <p:nvPr>
            <p:ph type="body" sz="quarter" idx="11"/>
          </p:nvPr>
        </p:nvSpPr>
        <p:spPr>
          <a:xfrm>
            <a:off x="393700" y="1584325"/>
            <a:ext cx="7415212" cy="244475"/>
          </a:xfrm>
        </p:spPr>
        <p:txBody>
          <a:bodyPr wrap="square"/>
          <a:lstStyle/>
          <a:p>
            <a:pPr>
              <a:lnSpc>
                <a:spcPct val="80000"/>
              </a:lnSpc>
              <a:spcAft>
                <a:spcPct val="40000"/>
              </a:spcAft>
              <a:buClr>
                <a:srgbClr val="003399"/>
              </a:buClr>
              <a:buSzPct val="120000"/>
            </a:pPr>
            <a:r>
              <a:rPr lang="en-US" sz="1800" b="1" dirty="0">
                <a:solidFill>
                  <a:schemeClr val="accent1"/>
                </a:solidFill>
                <a:latin typeface="+mj-lt"/>
              </a:rPr>
              <a:t>Session coverage</a:t>
            </a:r>
          </a:p>
          <a:p>
            <a:pPr algn="ctr" eaLnBrk="1" hangingPunct="1">
              <a:lnSpc>
                <a:spcPct val="80000"/>
              </a:lnSpc>
              <a:buFont typeface="Wingdings" pitchFamily="2" charset="2"/>
              <a:buNone/>
            </a:pPr>
            <a:endParaRPr lang="en-US" sz="700" dirty="0" smtClean="0"/>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Identifying test conditions and designing test cases (K3)</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Categories of Test Design Techniques (K2)</a:t>
            </a:r>
          </a:p>
          <a:p>
            <a:pPr marL="285750" indent="-285750">
              <a:lnSpc>
                <a:spcPct val="110000"/>
              </a:lnSpc>
              <a:spcAft>
                <a:spcPct val="40000"/>
              </a:spcAft>
              <a:buClr>
                <a:srgbClr val="003399"/>
              </a:buClr>
              <a:buSzPct val="120000"/>
              <a:buFont typeface="Wingdings" pitchFamily="2" charset="2"/>
              <a:buChar char="q"/>
            </a:pPr>
            <a:r>
              <a:rPr lang="en-US" sz="1800" b="1" dirty="0">
                <a:solidFill>
                  <a:schemeClr val="bg2"/>
                </a:solidFill>
                <a:latin typeface="+mj-lt"/>
              </a:rPr>
              <a:t>Specification based or Black Box testing Techniques (K3)</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Structure based or White Box Techniques (K3)</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Experience based techniques (K2)</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Choosing test techniques (K2)</a:t>
            </a:r>
          </a:p>
          <a:p>
            <a:pPr eaLnBrk="1" hangingPunct="1">
              <a:lnSpc>
                <a:spcPct val="80000"/>
              </a:lnSpc>
              <a:buFont typeface="Wingdings" pitchFamily="2" charset="2"/>
              <a:buNone/>
            </a:pPr>
            <a:endParaRPr lang="en-US" sz="2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95287" y="682823"/>
            <a:ext cx="7439025" cy="307777"/>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Specification based or black-box techniques </a:t>
            </a:r>
          </a:p>
        </p:txBody>
      </p:sp>
      <p:sp>
        <p:nvSpPr>
          <p:cNvPr id="17411" name="Rectangle 3"/>
          <p:cNvSpPr>
            <a:spLocks noGrp="1" noChangeArrowheads="1"/>
          </p:cNvSpPr>
          <p:nvPr>
            <p:ph type="body" sz="quarter" idx="11"/>
          </p:nvPr>
        </p:nvSpPr>
        <p:spPr>
          <a:xfrm>
            <a:off x="393700" y="1584325"/>
            <a:ext cx="7415212" cy="244475"/>
          </a:xfrm>
        </p:spPr>
        <p:txBody>
          <a:bodyPr wrap="square"/>
          <a:lstStyle/>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Also called functional , behavioral or data-driven, input/output driven, or requirements-based testing</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Focus is on evaluating the function</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Determines whether the combination of inputs and operations produce expected results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Test conditions are derived from the specifications </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Input data is critical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Types of specification based or black-box techniques </a:t>
            </a:r>
          </a:p>
        </p:txBody>
      </p:sp>
      <p:sp>
        <p:nvSpPr>
          <p:cNvPr id="18435" name="Rectangle 3"/>
          <p:cNvSpPr>
            <a:spLocks noGrp="1" noChangeArrowheads="1"/>
          </p:cNvSpPr>
          <p:nvPr>
            <p:ph type="body" sz="quarter" idx="11"/>
          </p:nvPr>
        </p:nvSpPr>
        <p:spPr>
          <a:xfrm>
            <a:off x="393700" y="1736725"/>
            <a:ext cx="7415212" cy="244475"/>
          </a:xfrm>
        </p:spPr>
        <p:txBody>
          <a:bodyPr/>
          <a:lstStyle/>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Equivalence partitioning </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Boundary value analysis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Decision table testing</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State transition testing</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Use Case testing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body" sz="quarter" idx="11"/>
          </p:nvPr>
        </p:nvSpPr>
        <p:spPr>
          <a:xfrm>
            <a:off x="393700" y="1736725"/>
            <a:ext cx="7415212" cy="244475"/>
          </a:xfrm>
        </p:spPr>
        <p:txBody>
          <a:bodyPr wrap="square"/>
          <a:lstStyle/>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Equivalence Partitioning or Equivalence Class defines set of valid and invalid states for input condition</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Divide the inputs and outputs into  equivalent classes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Equivalence partitioning (EP) is applicable at all levels of testing</a:t>
            </a:r>
          </a:p>
          <a:p>
            <a:pPr marL="285750" indent="-285750">
              <a:lnSpc>
                <a:spcPct val="110000"/>
              </a:lnSpc>
              <a:spcAft>
                <a:spcPct val="40000"/>
              </a:spcAft>
              <a:buClr>
                <a:srgbClr val="003399"/>
              </a:buClr>
              <a:buSzPct val="120000"/>
              <a:buFont typeface="Wingdings" pitchFamily="2" charset="2"/>
              <a:buChar char="q"/>
            </a:pPr>
            <a:endParaRPr lang="en-US" sz="1800" dirty="0">
              <a:solidFill>
                <a:schemeClr val="bg2"/>
              </a:solidFill>
              <a:latin typeface="+mj-lt"/>
            </a:endParaRPr>
          </a:p>
        </p:txBody>
      </p:sp>
      <p:sp>
        <p:nvSpPr>
          <p:cNvPr id="19460" name="Line 16"/>
          <p:cNvSpPr>
            <a:spLocks noChangeShapeType="1"/>
          </p:cNvSpPr>
          <p:nvPr/>
        </p:nvSpPr>
        <p:spPr bwMode="auto">
          <a:xfrm>
            <a:off x="2990850" y="5467350"/>
            <a:ext cx="0" cy="665163"/>
          </a:xfrm>
          <a:prstGeom prst="line">
            <a:avLst/>
          </a:prstGeom>
          <a:noFill/>
          <a:ln w="38100">
            <a:solidFill>
              <a:schemeClr val="tx2"/>
            </a:solidFill>
            <a:miter lim="800000"/>
            <a:headEnd/>
            <a:tailEnd/>
          </a:ln>
        </p:spPr>
        <p:txBody>
          <a:bodyPr wrap="none"/>
          <a:lstStyle/>
          <a:p>
            <a:endParaRPr lang="en-US"/>
          </a:p>
        </p:txBody>
      </p:sp>
      <p:grpSp>
        <p:nvGrpSpPr>
          <p:cNvPr id="2" name="Group 23"/>
          <p:cNvGrpSpPr>
            <a:grpSpLocks/>
          </p:cNvGrpSpPr>
          <p:nvPr/>
        </p:nvGrpSpPr>
        <p:grpSpPr bwMode="auto">
          <a:xfrm>
            <a:off x="1314450" y="5430838"/>
            <a:ext cx="7010400" cy="685800"/>
            <a:chOff x="828" y="3513"/>
            <a:chExt cx="4416" cy="432"/>
          </a:xfrm>
        </p:grpSpPr>
        <p:sp>
          <p:nvSpPr>
            <p:cNvPr id="19462" name="Line 15"/>
            <p:cNvSpPr>
              <a:spLocks noChangeShapeType="1"/>
            </p:cNvSpPr>
            <p:nvPr/>
          </p:nvSpPr>
          <p:spPr bwMode="auto">
            <a:xfrm>
              <a:off x="828" y="3945"/>
              <a:ext cx="4416" cy="0"/>
            </a:xfrm>
            <a:prstGeom prst="line">
              <a:avLst/>
            </a:prstGeom>
            <a:noFill/>
            <a:ln w="38100">
              <a:solidFill>
                <a:schemeClr val="tx2"/>
              </a:solidFill>
              <a:miter lim="800000"/>
              <a:headEnd/>
              <a:tailEnd/>
            </a:ln>
          </p:spPr>
          <p:txBody>
            <a:bodyPr wrap="none"/>
            <a:lstStyle/>
            <a:p>
              <a:endParaRPr lang="en-US"/>
            </a:p>
          </p:txBody>
        </p:sp>
        <p:sp>
          <p:nvSpPr>
            <p:cNvPr id="19463" name="Line 17"/>
            <p:cNvSpPr>
              <a:spLocks noChangeShapeType="1"/>
            </p:cNvSpPr>
            <p:nvPr/>
          </p:nvSpPr>
          <p:spPr bwMode="auto">
            <a:xfrm>
              <a:off x="4092" y="3526"/>
              <a:ext cx="0" cy="409"/>
            </a:xfrm>
            <a:prstGeom prst="line">
              <a:avLst/>
            </a:prstGeom>
            <a:noFill/>
            <a:ln w="38100">
              <a:solidFill>
                <a:schemeClr val="tx2"/>
              </a:solidFill>
              <a:miter lim="800000"/>
              <a:headEnd/>
              <a:tailEnd/>
            </a:ln>
          </p:spPr>
          <p:txBody>
            <a:bodyPr wrap="none"/>
            <a:lstStyle/>
            <a:p>
              <a:endParaRPr lang="en-US"/>
            </a:p>
          </p:txBody>
        </p:sp>
        <p:sp>
          <p:nvSpPr>
            <p:cNvPr id="19464" name="Text Box 18"/>
            <p:cNvSpPr txBox="1">
              <a:spLocks noChangeArrowheads="1"/>
            </p:cNvSpPr>
            <p:nvPr/>
          </p:nvSpPr>
          <p:spPr bwMode="auto">
            <a:xfrm>
              <a:off x="2688" y="3588"/>
              <a:ext cx="672" cy="288"/>
            </a:xfrm>
            <a:prstGeom prst="rect">
              <a:avLst/>
            </a:prstGeom>
            <a:noFill/>
            <a:ln w="9525">
              <a:noFill/>
              <a:miter lim="800000"/>
              <a:headEnd/>
              <a:tailEnd/>
            </a:ln>
          </p:spPr>
          <p:txBody>
            <a:bodyPr>
              <a:spAutoFit/>
            </a:bodyPr>
            <a:lstStyle/>
            <a:p>
              <a:pPr>
                <a:spcBef>
                  <a:spcPct val="50000"/>
                </a:spcBef>
              </a:pPr>
              <a:r>
                <a:rPr lang="en-US" i="0"/>
                <a:t>valid</a:t>
              </a:r>
            </a:p>
          </p:txBody>
        </p:sp>
        <p:sp>
          <p:nvSpPr>
            <p:cNvPr id="19465" name="Text Box 19"/>
            <p:cNvSpPr txBox="1">
              <a:spLocks noChangeArrowheads="1"/>
            </p:cNvSpPr>
            <p:nvPr/>
          </p:nvSpPr>
          <p:spPr bwMode="auto">
            <a:xfrm>
              <a:off x="1020" y="3575"/>
              <a:ext cx="672" cy="288"/>
            </a:xfrm>
            <a:prstGeom prst="rect">
              <a:avLst/>
            </a:prstGeom>
            <a:noFill/>
            <a:ln w="9525">
              <a:noFill/>
              <a:miter lim="800000"/>
              <a:headEnd/>
              <a:tailEnd/>
            </a:ln>
          </p:spPr>
          <p:txBody>
            <a:bodyPr>
              <a:spAutoFit/>
            </a:bodyPr>
            <a:lstStyle/>
            <a:p>
              <a:pPr>
                <a:spcBef>
                  <a:spcPct val="50000"/>
                </a:spcBef>
              </a:pPr>
              <a:r>
                <a:rPr lang="en-US" i="0"/>
                <a:t>invalid</a:t>
              </a:r>
            </a:p>
          </p:txBody>
        </p:sp>
        <p:sp>
          <p:nvSpPr>
            <p:cNvPr id="19466" name="Text Box 20"/>
            <p:cNvSpPr txBox="1">
              <a:spLocks noChangeArrowheads="1"/>
            </p:cNvSpPr>
            <p:nvPr/>
          </p:nvSpPr>
          <p:spPr bwMode="auto">
            <a:xfrm>
              <a:off x="4380" y="3513"/>
              <a:ext cx="672" cy="288"/>
            </a:xfrm>
            <a:prstGeom prst="rect">
              <a:avLst/>
            </a:prstGeom>
            <a:noFill/>
            <a:ln w="9525">
              <a:noFill/>
              <a:miter lim="800000"/>
              <a:headEnd/>
              <a:tailEnd/>
            </a:ln>
          </p:spPr>
          <p:txBody>
            <a:bodyPr>
              <a:spAutoFit/>
            </a:bodyPr>
            <a:lstStyle/>
            <a:p>
              <a:pPr>
                <a:spcBef>
                  <a:spcPct val="50000"/>
                </a:spcBef>
              </a:pPr>
              <a:r>
                <a:rPr lang="en-US" i="0"/>
                <a:t>invalid</a:t>
              </a:r>
            </a:p>
          </p:txBody>
        </p:sp>
        <p:sp>
          <p:nvSpPr>
            <p:cNvPr id="19467" name="Text Box 21"/>
            <p:cNvSpPr txBox="1">
              <a:spLocks noChangeArrowheads="1"/>
            </p:cNvSpPr>
            <p:nvPr/>
          </p:nvSpPr>
          <p:spPr bwMode="auto">
            <a:xfrm>
              <a:off x="1884" y="3657"/>
              <a:ext cx="480" cy="288"/>
            </a:xfrm>
            <a:prstGeom prst="rect">
              <a:avLst/>
            </a:prstGeom>
            <a:noFill/>
            <a:ln w="9525">
              <a:noFill/>
              <a:miter lim="800000"/>
              <a:headEnd/>
              <a:tailEnd/>
            </a:ln>
          </p:spPr>
          <p:txBody>
            <a:bodyPr>
              <a:spAutoFit/>
            </a:bodyPr>
            <a:lstStyle/>
            <a:p>
              <a:pPr>
                <a:spcBef>
                  <a:spcPct val="50000"/>
                </a:spcBef>
              </a:pPr>
              <a:r>
                <a:rPr lang="en-US" i="0"/>
                <a:t>0</a:t>
              </a:r>
            </a:p>
          </p:txBody>
        </p:sp>
        <p:sp>
          <p:nvSpPr>
            <p:cNvPr id="19468" name="Text Box 22"/>
            <p:cNvSpPr txBox="1">
              <a:spLocks noChangeArrowheads="1"/>
            </p:cNvSpPr>
            <p:nvPr/>
          </p:nvSpPr>
          <p:spPr bwMode="auto">
            <a:xfrm>
              <a:off x="4092" y="3634"/>
              <a:ext cx="480" cy="288"/>
            </a:xfrm>
            <a:prstGeom prst="rect">
              <a:avLst/>
            </a:prstGeom>
            <a:noFill/>
            <a:ln w="9525">
              <a:noFill/>
              <a:miter lim="800000"/>
              <a:headEnd/>
              <a:tailEnd/>
            </a:ln>
          </p:spPr>
          <p:txBody>
            <a:bodyPr>
              <a:spAutoFit/>
            </a:bodyPr>
            <a:lstStyle/>
            <a:p>
              <a:pPr>
                <a:spcBef>
                  <a:spcPct val="50000"/>
                </a:spcBef>
              </a:pPr>
              <a:r>
                <a:rPr lang="en-US" i="0"/>
                <a:t>30</a:t>
              </a:r>
            </a:p>
          </p:txBody>
        </p:sp>
      </p:grpSp>
      <p:sp>
        <p:nvSpPr>
          <p:cNvPr id="6" name="Title 5"/>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Example:</a:t>
            </a:r>
          </a:p>
        </p:txBody>
      </p:sp>
      <p:sp>
        <p:nvSpPr>
          <p:cNvPr id="5" name="Content Placeholder 4"/>
          <p:cNvSpPr>
            <a:spLocks noGrp="1"/>
          </p:cNvSpPr>
          <p:nvPr>
            <p:ph idx="1"/>
          </p:nvPr>
        </p:nvSpPr>
        <p:spPr/>
        <p:txBody>
          <a:bodyPr/>
          <a:lstStyle/>
          <a:p>
            <a:endParaRPr lang="en-IN"/>
          </a:p>
        </p:txBody>
      </p:sp>
      <p:sp>
        <p:nvSpPr>
          <p:cNvPr id="20483" name="Rectangle 3"/>
          <p:cNvSpPr>
            <a:spLocks noChangeArrowheads="1"/>
          </p:cNvSpPr>
          <p:nvPr/>
        </p:nvSpPr>
        <p:spPr bwMode="auto">
          <a:xfrm>
            <a:off x="2457450" y="1724025"/>
            <a:ext cx="9144000" cy="0"/>
          </a:xfrm>
          <a:prstGeom prst="rect">
            <a:avLst/>
          </a:prstGeom>
          <a:noFill/>
          <a:ln w="9525">
            <a:noFill/>
            <a:miter lim="800000"/>
            <a:headEnd/>
            <a:tailEnd/>
          </a:ln>
        </p:spPr>
        <p:txBody>
          <a:bodyPr>
            <a:spAutoFit/>
          </a:bodyPr>
          <a:lstStyle/>
          <a:p>
            <a:endParaRPr lang="en-US"/>
          </a:p>
        </p:txBody>
      </p:sp>
      <p:grpSp>
        <p:nvGrpSpPr>
          <p:cNvPr id="2" name="Group 36"/>
          <p:cNvGrpSpPr>
            <a:grpSpLocks/>
          </p:cNvGrpSpPr>
          <p:nvPr/>
        </p:nvGrpSpPr>
        <p:grpSpPr bwMode="auto">
          <a:xfrm>
            <a:off x="228600" y="1195388"/>
            <a:ext cx="5943600" cy="5140325"/>
            <a:chOff x="288" y="765"/>
            <a:chExt cx="3744" cy="3238"/>
          </a:xfrm>
        </p:grpSpPr>
        <p:sp>
          <p:nvSpPr>
            <p:cNvPr id="20497" name="Rectangle 16"/>
            <p:cNvSpPr>
              <a:spLocks noChangeArrowheads="1"/>
            </p:cNvSpPr>
            <p:nvPr/>
          </p:nvSpPr>
          <p:spPr bwMode="auto">
            <a:xfrm>
              <a:off x="288" y="765"/>
              <a:ext cx="3744" cy="3238"/>
            </a:xfrm>
            <a:prstGeom prst="rect">
              <a:avLst/>
            </a:prstGeom>
            <a:solidFill>
              <a:srgbClr val="EAEAEA"/>
            </a:solidFill>
            <a:ln w="9525">
              <a:solidFill>
                <a:srgbClr val="000000"/>
              </a:solidFill>
              <a:miter lim="800000"/>
              <a:headEnd/>
              <a:tailEnd/>
            </a:ln>
          </p:spPr>
          <p:txBody>
            <a:bodyPr/>
            <a:lstStyle/>
            <a:p>
              <a:endParaRPr lang="en-US"/>
            </a:p>
          </p:txBody>
        </p:sp>
        <p:sp>
          <p:nvSpPr>
            <p:cNvPr id="20498" name="Text Box 17"/>
            <p:cNvSpPr txBox="1">
              <a:spLocks noChangeArrowheads="1"/>
            </p:cNvSpPr>
            <p:nvPr/>
          </p:nvSpPr>
          <p:spPr bwMode="auto">
            <a:xfrm>
              <a:off x="1462" y="864"/>
              <a:ext cx="1467" cy="223"/>
            </a:xfrm>
            <a:prstGeom prst="rect">
              <a:avLst/>
            </a:prstGeom>
            <a:solidFill>
              <a:srgbClr val="EAEAEA"/>
            </a:solidFill>
            <a:ln w="9525">
              <a:noFill/>
              <a:miter lim="800000"/>
              <a:headEnd/>
              <a:tailEnd/>
            </a:ln>
          </p:spPr>
          <p:txBody>
            <a:bodyPr/>
            <a:lstStyle/>
            <a:p>
              <a:pPr algn="ctr"/>
              <a:r>
                <a:rPr lang="en-US" sz="1700" b="1" i="0"/>
                <a:t>Employee Details</a:t>
              </a:r>
              <a:endParaRPr lang="en-US"/>
            </a:p>
          </p:txBody>
        </p:sp>
        <p:sp>
          <p:nvSpPr>
            <p:cNvPr id="20499" name="Text Box 18"/>
            <p:cNvSpPr txBox="1">
              <a:spLocks noChangeArrowheads="1"/>
            </p:cNvSpPr>
            <p:nvPr/>
          </p:nvSpPr>
          <p:spPr bwMode="auto">
            <a:xfrm>
              <a:off x="688" y="1205"/>
              <a:ext cx="880" cy="204"/>
            </a:xfrm>
            <a:prstGeom prst="rect">
              <a:avLst/>
            </a:prstGeom>
            <a:solidFill>
              <a:srgbClr val="EAEAEA"/>
            </a:solidFill>
            <a:ln w="9525">
              <a:noFill/>
              <a:miter lim="800000"/>
              <a:headEnd/>
              <a:tailEnd/>
            </a:ln>
          </p:spPr>
          <p:txBody>
            <a:bodyPr/>
            <a:lstStyle/>
            <a:p>
              <a:r>
                <a:rPr lang="en-US" sz="1400" i="0"/>
                <a:t>Employee Code</a:t>
              </a:r>
              <a:endParaRPr lang="en-US"/>
            </a:p>
          </p:txBody>
        </p:sp>
        <p:sp>
          <p:nvSpPr>
            <p:cNvPr id="20500" name="Text Box 19"/>
            <p:cNvSpPr txBox="1">
              <a:spLocks noChangeArrowheads="1"/>
            </p:cNvSpPr>
            <p:nvPr/>
          </p:nvSpPr>
          <p:spPr bwMode="auto">
            <a:xfrm>
              <a:off x="688" y="1477"/>
              <a:ext cx="1027" cy="205"/>
            </a:xfrm>
            <a:prstGeom prst="rect">
              <a:avLst/>
            </a:prstGeom>
            <a:solidFill>
              <a:srgbClr val="EAEAEA"/>
            </a:solidFill>
            <a:ln w="9525">
              <a:noFill/>
              <a:miter lim="800000"/>
              <a:headEnd/>
              <a:tailEnd/>
            </a:ln>
          </p:spPr>
          <p:txBody>
            <a:bodyPr/>
            <a:lstStyle/>
            <a:p>
              <a:r>
                <a:rPr lang="en-US" sz="1400" i="0"/>
                <a:t>Employee Name</a:t>
              </a:r>
              <a:endParaRPr lang="en-US"/>
            </a:p>
          </p:txBody>
        </p:sp>
        <p:sp>
          <p:nvSpPr>
            <p:cNvPr id="20501" name="Text Box 20"/>
            <p:cNvSpPr txBox="1">
              <a:spLocks noChangeArrowheads="1"/>
            </p:cNvSpPr>
            <p:nvPr/>
          </p:nvSpPr>
          <p:spPr bwMode="auto">
            <a:xfrm>
              <a:off x="688" y="1818"/>
              <a:ext cx="706" cy="205"/>
            </a:xfrm>
            <a:prstGeom prst="rect">
              <a:avLst/>
            </a:prstGeom>
            <a:solidFill>
              <a:srgbClr val="EAEAEA"/>
            </a:solidFill>
            <a:ln w="9525">
              <a:noFill/>
              <a:miter lim="800000"/>
              <a:headEnd/>
              <a:tailEnd/>
            </a:ln>
          </p:spPr>
          <p:txBody>
            <a:bodyPr wrap="none"/>
            <a:lstStyle/>
            <a:p>
              <a:r>
                <a:rPr lang="en-US" sz="1400" i="0"/>
                <a:t>Date of Birth</a:t>
              </a:r>
              <a:endParaRPr lang="en-US"/>
            </a:p>
          </p:txBody>
        </p:sp>
        <p:sp>
          <p:nvSpPr>
            <p:cNvPr id="20502" name="Text Box 21"/>
            <p:cNvSpPr txBox="1">
              <a:spLocks noChangeArrowheads="1"/>
            </p:cNvSpPr>
            <p:nvPr/>
          </p:nvSpPr>
          <p:spPr bwMode="auto">
            <a:xfrm>
              <a:off x="688" y="2159"/>
              <a:ext cx="880" cy="205"/>
            </a:xfrm>
            <a:prstGeom prst="rect">
              <a:avLst/>
            </a:prstGeom>
            <a:solidFill>
              <a:srgbClr val="EAEAEA"/>
            </a:solidFill>
            <a:ln w="9525">
              <a:noFill/>
              <a:miter lim="800000"/>
              <a:headEnd/>
              <a:tailEnd/>
            </a:ln>
          </p:spPr>
          <p:txBody>
            <a:bodyPr/>
            <a:lstStyle/>
            <a:p>
              <a:r>
                <a:rPr lang="en-US" sz="1400" i="0"/>
                <a:t>Date of Joining</a:t>
              </a:r>
              <a:endParaRPr lang="en-US"/>
            </a:p>
          </p:txBody>
        </p:sp>
        <p:sp>
          <p:nvSpPr>
            <p:cNvPr id="20503" name="Text Box 22"/>
            <p:cNvSpPr txBox="1">
              <a:spLocks noChangeArrowheads="1"/>
            </p:cNvSpPr>
            <p:nvPr/>
          </p:nvSpPr>
          <p:spPr bwMode="auto">
            <a:xfrm>
              <a:off x="688" y="2455"/>
              <a:ext cx="1100" cy="204"/>
            </a:xfrm>
            <a:prstGeom prst="rect">
              <a:avLst/>
            </a:prstGeom>
            <a:solidFill>
              <a:srgbClr val="EAEAEA"/>
            </a:solidFill>
            <a:ln w="9525">
              <a:noFill/>
              <a:miter lim="800000"/>
              <a:headEnd/>
              <a:tailEnd/>
            </a:ln>
          </p:spPr>
          <p:txBody>
            <a:bodyPr/>
            <a:lstStyle/>
            <a:p>
              <a:r>
                <a:rPr lang="en-US" sz="1400" i="0"/>
                <a:t>Probation End date</a:t>
              </a:r>
              <a:endParaRPr lang="en-US"/>
            </a:p>
          </p:txBody>
        </p:sp>
        <p:sp>
          <p:nvSpPr>
            <p:cNvPr id="20504" name="Text Box 23"/>
            <p:cNvSpPr txBox="1">
              <a:spLocks noChangeArrowheads="1"/>
            </p:cNvSpPr>
            <p:nvPr/>
          </p:nvSpPr>
          <p:spPr bwMode="auto">
            <a:xfrm>
              <a:off x="672" y="2713"/>
              <a:ext cx="1173" cy="204"/>
            </a:xfrm>
            <a:prstGeom prst="rect">
              <a:avLst/>
            </a:prstGeom>
            <a:solidFill>
              <a:srgbClr val="EAEAEA"/>
            </a:solidFill>
            <a:ln w="9525">
              <a:noFill/>
              <a:miter lim="800000"/>
              <a:headEnd/>
              <a:tailEnd/>
            </a:ln>
          </p:spPr>
          <p:txBody>
            <a:bodyPr/>
            <a:lstStyle/>
            <a:p>
              <a:r>
                <a:rPr lang="en-US" sz="1400" i="0"/>
                <a:t>Current Gross Salary</a:t>
              </a:r>
              <a:endParaRPr lang="en-US"/>
            </a:p>
          </p:txBody>
        </p:sp>
        <p:sp>
          <p:nvSpPr>
            <p:cNvPr id="20505" name="Text Box 24"/>
            <p:cNvSpPr txBox="1">
              <a:spLocks noChangeArrowheads="1"/>
            </p:cNvSpPr>
            <p:nvPr/>
          </p:nvSpPr>
          <p:spPr bwMode="auto">
            <a:xfrm>
              <a:off x="688" y="2989"/>
              <a:ext cx="660" cy="205"/>
            </a:xfrm>
            <a:prstGeom prst="rect">
              <a:avLst/>
            </a:prstGeom>
            <a:solidFill>
              <a:srgbClr val="EAEAEA"/>
            </a:solidFill>
            <a:ln w="9525">
              <a:noFill/>
              <a:miter lim="800000"/>
              <a:headEnd/>
              <a:tailEnd/>
            </a:ln>
          </p:spPr>
          <p:txBody>
            <a:bodyPr/>
            <a:lstStyle/>
            <a:p>
              <a:r>
                <a:rPr lang="en-US" sz="1400" i="0"/>
                <a:t>Net Salary</a:t>
              </a:r>
              <a:endParaRPr lang="en-US"/>
            </a:p>
          </p:txBody>
        </p:sp>
        <p:sp>
          <p:nvSpPr>
            <p:cNvPr id="20506" name="Text Box 25"/>
            <p:cNvSpPr txBox="1">
              <a:spLocks noChangeArrowheads="1"/>
            </p:cNvSpPr>
            <p:nvPr/>
          </p:nvSpPr>
          <p:spPr bwMode="auto">
            <a:xfrm>
              <a:off x="688" y="3285"/>
              <a:ext cx="733" cy="204"/>
            </a:xfrm>
            <a:prstGeom prst="rect">
              <a:avLst/>
            </a:prstGeom>
            <a:solidFill>
              <a:srgbClr val="EAEAEA"/>
            </a:solidFill>
            <a:ln w="9525">
              <a:noFill/>
              <a:miter lim="800000"/>
              <a:headEnd/>
              <a:tailEnd/>
            </a:ln>
          </p:spPr>
          <p:txBody>
            <a:bodyPr/>
            <a:lstStyle/>
            <a:p>
              <a:r>
                <a:rPr lang="en-US" sz="1400" i="0"/>
                <a:t>Department</a:t>
              </a:r>
              <a:endParaRPr lang="en-US"/>
            </a:p>
          </p:txBody>
        </p:sp>
        <p:sp>
          <p:nvSpPr>
            <p:cNvPr id="20507" name="Text Box 26"/>
            <p:cNvSpPr txBox="1">
              <a:spLocks noChangeArrowheads="1"/>
            </p:cNvSpPr>
            <p:nvPr/>
          </p:nvSpPr>
          <p:spPr bwMode="auto">
            <a:xfrm>
              <a:off x="700" y="3591"/>
              <a:ext cx="705" cy="205"/>
            </a:xfrm>
            <a:prstGeom prst="rect">
              <a:avLst/>
            </a:prstGeom>
            <a:solidFill>
              <a:srgbClr val="EAEAEA"/>
            </a:solidFill>
            <a:ln w="9525">
              <a:noFill/>
              <a:miter lim="800000"/>
              <a:headEnd/>
              <a:tailEnd/>
            </a:ln>
          </p:spPr>
          <p:txBody>
            <a:bodyPr/>
            <a:lstStyle/>
            <a:p>
              <a:r>
                <a:rPr lang="en-US" sz="1400" i="0"/>
                <a:t>Designation</a:t>
              </a:r>
              <a:endParaRPr lang="en-US"/>
            </a:p>
          </p:txBody>
        </p:sp>
        <p:sp>
          <p:nvSpPr>
            <p:cNvPr id="20508" name="Rectangle 27"/>
            <p:cNvSpPr>
              <a:spLocks noChangeArrowheads="1"/>
            </p:cNvSpPr>
            <p:nvPr/>
          </p:nvSpPr>
          <p:spPr bwMode="auto">
            <a:xfrm>
              <a:off x="1829" y="1243"/>
              <a:ext cx="953" cy="136"/>
            </a:xfrm>
            <a:prstGeom prst="rect">
              <a:avLst/>
            </a:prstGeom>
            <a:solidFill>
              <a:srgbClr val="FFFFFF"/>
            </a:solidFill>
            <a:ln w="9525">
              <a:solidFill>
                <a:srgbClr val="000000"/>
              </a:solidFill>
              <a:miter lim="800000"/>
              <a:headEnd/>
              <a:tailEnd/>
            </a:ln>
          </p:spPr>
          <p:txBody>
            <a:bodyPr/>
            <a:lstStyle/>
            <a:p>
              <a:endParaRPr lang="en-US"/>
            </a:p>
          </p:txBody>
        </p:sp>
        <p:sp>
          <p:nvSpPr>
            <p:cNvPr id="20509" name="Rectangle 28"/>
            <p:cNvSpPr>
              <a:spLocks noChangeArrowheads="1"/>
            </p:cNvSpPr>
            <p:nvPr/>
          </p:nvSpPr>
          <p:spPr bwMode="auto">
            <a:xfrm>
              <a:off x="1831" y="1511"/>
              <a:ext cx="1980" cy="136"/>
            </a:xfrm>
            <a:prstGeom prst="rect">
              <a:avLst/>
            </a:prstGeom>
            <a:solidFill>
              <a:srgbClr val="FFFFFF"/>
            </a:solidFill>
            <a:ln w="9525">
              <a:solidFill>
                <a:srgbClr val="000000"/>
              </a:solidFill>
              <a:miter lim="800000"/>
              <a:headEnd/>
              <a:tailEnd/>
            </a:ln>
          </p:spPr>
          <p:txBody>
            <a:bodyPr/>
            <a:lstStyle/>
            <a:p>
              <a:endParaRPr lang="en-US"/>
            </a:p>
          </p:txBody>
        </p:sp>
        <p:sp>
          <p:nvSpPr>
            <p:cNvPr id="20510" name="Rectangle 29"/>
            <p:cNvSpPr>
              <a:spLocks noChangeArrowheads="1"/>
            </p:cNvSpPr>
            <p:nvPr/>
          </p:nvSpPr>
          <p:spPr bwMode="auto">
            <a:xfrm>
              <a:off x="1824" y="1826"/>
              <a:ext cx="954" cy="136"/>
            </a:xfrm>
            <a:prstGeom prst="rect">
              <a:avLst/>
            </a:prstGeom>
            <a:solidFill>
              <a:srgbClr val="FFFFFF"/>
            </a:solidFill>
            <a:ln w="9525">
              <a:solidFill>
                <a:srgbClr val="000000"/>
              </a:solidFill>
              <a:miter lim="800000"/>
              <a:headEnd/>
              <a:tailEnd/>
            </a:ln>
          </p:spPr>
          <p:txBody>
            <a:bodyPr/>
            <a:lstStyle/>
            <a:p>
              <a:endParaRPr lang="en-US" sz="1400" i="0"/>
            </a:p>
          </p:txBody>
        </p:sp>
        <p:sp>
          <p:nvSpPr>
            <p:cNvPr id="20511" name="Rectangle 30"/>
            <p:cNvSpPr>
              <a:spLocks noChangeArrowheads="1"/>
            </p:cNvSpPr>
            <p:nvPr/>
          </p:nvSpPr>
          <p:spPr bwMode="auto">
            <a:xfrm>
              <a:off x="1824" y="2167"/>
              <a:ext cx="954" cy="136"/>
            </a:xfrm>
            <a:prstGeom prst="rect">
              <a:avLst/>
            </a:prstGeom>
            <a:solidFill>
              <a:srgbClr val="FFFFFF"/>
            </a:solidFill>
            <a:ln w="9525">
              <a:solidFill>
                <a:srgbClr val="000000"/>
              </a:solidFill>
              <a:miter lim="800000"/>
              <a:headEnd/>
              <a:tailEnd/>
            </a:ln>
          </p:spPr>
          <p:txBody>
            <a:bodyPr/>
            <a:lstStyle/>
            <a:p>
              <a:endParaRPr lang="en-US"/>
            </a:p>
          </p:txBody>
        </p:sp>
        <p:sp>
          <p:nvSpPr>
            <p:cNvPr id="20512" name="Rectangle 31"/>
            <p:cNvSpPr>
              <a:spLocks noChangeArrowheads="1"/>
            </p:cNvSpPr>
            <p:nvPr/>
          </p:nvSpPr>
          <p:spPr bwMode="auto">
            <a:xfrm>
              <a:off x="1824" y="2508"/>
              <a:ext cx="954" cy="136"/>
            </a:xfrm>
            <a:prstGeom prst="rect">
              <a:avLst/>
            </a:prstGeom>
            <a:solidFill>
              <a:srgbClr val="FFFFFF"/>
            </a:solidFill>
            <a:ln w="9525">
              <a:solidFill>
                <a:srgbClr val="000000"/>
              </a:solidFill>
              <a:miter lim="800000"/>
              <a:headEnd/>
              <a:tailEnd/>
            </a:ln>
          </p:spPr>
          <p:txBody>
            <a:bodyPr/>
            <a:lstStyle/>
            <a:p>
              <a:endParaRPr lang="en-US"/>
            </a:p>
          </p:txBody>
        </p:sp>
        <p:sp>
          <p:nvSpPr>
            <p:cNvPr id="20513" name="Rectangle 32"/>
            <p:cNvSpPr>
              <a:spLocks noChangeArrowheads="1"/>
            </p:cNvSpPr>
            <p:nvPr/>
          </p:nvSpPr>
          <p:spPr bwMode="auto">
            <a:xfrm>
              <a:off x="1824" y="2780"/>
              <a:ext cx="954" cy="137"/>
            </a:xfrm>
            <a:prstGeom prst="rect">
              <a:avLst/>
            </a:prstGeom>
            <a:solidFill>
              <a:srgbClr val="FFFFFF"/>
            </a:solidFill>
            <a:ln w="9525">
              <a:solidFill>
                <a:srgbClr val="000000"/>
              </a:solidFill>
              <a:miter lim="800000"/>
              <a:headEnd/>
              <a:tailEnd/>
            </a:ln>
          </p:spPr>
          <p:txBody>
            <a:bodyPr/>
            <a:lstStyle/>
            <a:p>
              <a:endParaRPr lang="en-US"/>
            </a:p>
          </p:txBody>
        </p:sp>
        <p:sp>
          <p:nvSpPr>
            <p:cNvPr id="20514" name="Rectangle 33"/>
            <p:cNvSpPr>
              <a:spLocks noChangeArrowheads="1"/>
            </p:cNvSpPr>
            <p:nvPr/>
          </p:nvSpPr>
          <p:spPr bwMode="auto">
            <a:xfrm>
              <a:off x="1824" y="3053"/>
              <a:ext cx="954" cy="137"/>
            </a:xfrm>
            <a:prstGeom prst="rect">
              <a:avLst/>
            </a:prstGeom>
            <a:solidFill>
              <a:srgbClr val="FFFFFF"/>
            </a:solidFill>
            <a:ln w="9525">
              <a:solidFill>
                <a:srgbClr val="000000"/>
              </a:solidFill>
              <a:miter lim="800000"/>
              <a:headEnd/>
              <a:tailEnd/>
            </a:ln>
          </p:spPr>
          <p:txBody>
            <a:bodyPr/>
            <a:lstStyle/>
            <a:p>
              <a:endParaRPr lang="en-US"/>
            </a:p>
          </p:txBody>
        </p:sp>
        <p:sp>
          <p:nvSpPr>
            <p:cNvPr id="20515" name="Rectangle 34"/>
            <p:cNvSpPr>
              <a:spLocks noChangeArrowheads="1"/>
            </p:cNvSpPr>
            <p:nvPr/>
          </p:nvSpPr>
          <p:spPr bwMode="auto">
            <a:xfrm>
              <a:off x="1824" y="3326"/>
              <a:ext cx="954" cy="136"/>
            </a:xfrm>
            <a:prstGeom prst="rect">
              <a:avLst/>
            </a:prstGeom>
            <a:solidFill>
              <a:srgbClr val="FFFFFF"/>
            </a:solidFill>
            <a:ln w="9525">
              <a:solidFill>
                <a:srgbClr val="000000"/>
              </a:solidFill>
              <a:miter lim="800000"/>
              <a:headEnd/>
              <a:tailEnd/>
            </a:ln>
          </p:spPr>
          <p:txBody>
            <a:bodyPr/>
            <a:lstStyle/>
            <a:p>
              <a:endParaRPr lang="en-US"/>
            </a:p>
          </p:txBody>
        </p:sp>
        <p:sp>
          <p:nvSpPr>
            <p:cNvPr id="20516" name="Rectangle 35"/>
            <p:cNvSpPr>
              <a:spLocks noChangeArrowheads="1"/>
            </p:cNvSpPr>
            <p:nvPr/>
          </p:nvSpPr>
          <p:spPr bwMode="auto">
            <a:xfrm>
              <a:off x="1824" y="3599"/>
              <a:ext cx="954" cy="136"/>
            </a:xfrm>
            <a:prstGeom prst="rect">
              <a:avLst/>
            </a:prstGeom>
            <a:solidFill>
              <a:srgbClr val="FFFFFF"/>
            </a:solidFill>
            <a:ln w="9525">
              <a:solidFill>
                <a:srgbClr val="000000"/>
              </a:solidFill>
              <a:miter lim="800000"/>
              <a:headEnd/>
              <a:tailEnd/>
            </a:ln>
          </p:spPr>
          <p:txBody>
            <a:bodyPr/>
            <a:lstStyle/>
            <a:p>
              <a:endParaRPr lang="en-US"/>
            </a:p>
          </p:txBody>
        </p:sp>
      </p:grpSp>
      <p:sp>
        <p:nvSpPr>
          <p:cNvPr id="20485" name="Line 37"/>
          <p:cNvSpPr>
            <a:spLocks noChangeShapeType="1"/>
          </p:cNvSpPr>
          <p:nvPr/>
        </p:nvSpPr>
        <p:spPr bwMode="auto">
          <a:xfrm flipV="1">
            <a:off x="4110038" y="2971800"/>
            <a:ext cx="2301875" cy="0"/>
          </a:xfrm>
          <a:prstGeom prst="line">
            <a:avLst/>
          </a:prstGeom>
          <a:noFill/>
          <a:ln w="9525">
            <a:solidFill>
              <a:schemeClr val="tx1"/>
            </a:solidFill>
            <a:miter lim="800000"/>
            <a:headEnd/>
            <a:tailEnd type="triangle" w="med" len="med"/>
          </a:ln>
        </p:spPr>
        <p:txBody>
          <a:bodyPr wrap="none"/>
          <a:lstStyle/>
          <a:p>
            <a:endParaRPr lang="en-US"/>
          </a:p>
        </p:txBody>
      </p:sp>
      <p:sp>
        <p:nvSpPr>
          <p:cNvPr id="20486" name="Text Box 38"/>
          <p:cNvSpPr txBox="1">
            <a:spLocks noChangeArrowheads="1"/>
          </p:cNvSpPr>
          <p:nvPr/>
        </p:nvSpPr>
        <p:spPr bwMode="auto">
          <a:xfrm>
            <a:off x="6324600" y="2727325"/>
            <a:ext cx="2722563" cy="396875"/>
          </a:xfrm>
          <a:prstGeom prst="rect">
            <a:avLst/>
          </a:prstGeom>
          <a:noFill/>
          <a:ln w="9525">
            <a:noFill/>
            <a:miter lim="800000"/>
            <a:headEnd/>
            <a:tailEnd/>
          </a:ln>
        </p:spPr>
        <p:txBody>
          <a:bodyPr wrap="none">
            <a:spAutoFit/>
          </a:bodyPr>
          <a:lstStyle/>
          <a:p>
            <a:r>
              <a:rPr lang="en-US" sz="2000" i="0"/>
              <a:t>Valid date (dd/mm/yy)</a:t>
            </a:r>
          </a:p>
        </p:txBody>
      </p:sp>
      <p:sp>
        <p:nvSpPr>
          <p:cNvPr id="20487" name="Line 39"/>
          <p:cNvSpPr>
            <a:spLocks noChangeShapeType="1"/>
          </p:cNvSpPr>
          <p:nvPr/>
        </p:nvSpPr>
        <p:spPr bwMode="auto">
          <a:xfrm flipV="1">
            <a:off x="4110038" y="3505200"/>
            <a:ext cx="2301875" cy="0"/>
          </a:xfrm>
          <a:prstGeom prst="line">
            <a:avLst/>
          </a:prstGeom>
          <a:noFill/>
          <a:ln w="9525">
            <a:solidFill>
              <a:schemeClr val="tx1"/>
            </a:solidFill>
            <a:miter lim="800000"/>
            <a:headEnd/>
            <a:tailEnd type="triangle" w="med" len="med"/>
          </a:ln>
        </p:spPr>
        <p:txBody>
          <a:bodyPr wrap="none"/>
          <a:lstStyle/>
          <a:p>
            <a:endParaRPr lang="en-US"/>
          </a:p>
        </p:txBody>
      </p:sp>
      <p:sp>
        <p:nvSpPr>
          <p:cNvPr id="20488" name="Text Box 40"/>
          <p:cNvSpPr txBox="1">
            <a:spLocks noChangeArrowheads="1"/>
          </p:cNvSpPr>
          <p:nvPr/>
        </p:nvSpPr>
        <p:spPr bwMode="auto">
          <a:xfrm>
            <a:off x="6324600" y="3260725"/>
            <a:ext cx="2722563" cy="396875"/>
          </a:xfrm>
          <a:prstGeom prst="rect">
            <a:avLst/>
          </a:prstGeom>
          <a:noFill/>
          <a:ln w="9525">
            <a:noFill/>
            <a:miter lim="800000"/>
            <a:headEnd/>
            <a:tailEnd/>
          </a:ln>
        </p:spPr>
        <p:txBody>
          <a:bodyPr wrap="none">
            <a:spAutoFit/>
          </a:bodyPr>
          <a:lstStyle/>
          <a:p>
            <a:r>
              <a:rPr lang="en-US" sz="2000" i="0"/>
              <a:t>Valid date (dd/mm/yy)</a:t>
            </a:r>
            <a:endParaRPr lang="en-US" sz="1800" i="0"/>
          </a:p>
        </p:txBody>
      </p:sp>
      <p:sp>
        <p:nvSpPr>
          <p:cNvPr id="20489" name="Line 41"/>
          <p:cNvSpPr>
            <a:spLocks noChangeShapeType="1"/>
          </p:cNvSpPr>
          <p:nvPr/>
        </p:nvSpPr>
        <p:spPr bwMode="auto">
          <a:xfrm flipV="1">
            <a:off x="4110038" y="4197350"/>
            <a:ext cx="2301875" cy="0"/>
          </a:xfrm>
          <a:prstGeom prst="line">
            <a:avLst/>
          </a:prstGeom>
          <a:noFill/>
          <a:ln w="9525">
            <a:solidFill>
              <a:schemeClr val="tx1"/>
            </a:solidFill>
            <a:miter lim="800000"/>
            <a:headEnd/>
            <a:tailEnd type="triangle" w="med" len="med"/>
          </a:ln>
        </p:spPr>
        <p:txBody>
          <a:bodyPr wrap="none"/>
          <a:lstStyle/>
          <a:p>
            <a:endParaRPr lang="en-US"/>
          </a:p>
        </p:txBody>
      </p:sp>
      <p:sp>
        <p:nvSpPr>
          <p:cNvPr id="20490" name="Line 43"/>
          <p:cNvSpPr>
            <a:spLocks noChangeShapeType="1"/>
          </p:cNvSpPr>
          <p:nvPr/>
        </p:nvSpPr>
        <p:spPr bwMode="auto">
          <a:xfrm flipV="1">
            <a:off x="4110038" y="4572000"/>
            <a:ext cx="2301875" cy="0"/>
          </a:xfrm>
          <a:prstGeom prst="line">
            <a:avLst/>
          </a:prstGeom>
          <a:noFill/>
          <a:ln w="9525">
            <a:solidFill>
              <a:schemeClr val="tx1"/>
            </a:solidFill>
            <a:miter lim="800000"/>
            <a:headEnd/>
            <a:tailEnd type="triangle" w="med" len="med"/>
          </a:ln>
        </p:spPr>
        <p:txBody>
          <a:bodyPr wrap="none"/>
          <a:lstStyle/>
          <a:p>
            <a:endParaRPr lang="en-US"/>
          </a:p>
        </p:txBody>
      </p:sp>
      <p:sp>
        <p:nvSpPr>
          <p:cNvPr id="20491" name="Text Box 44"/>
          <p:cNvSpPr txBox="1">
            <a:spLocks noChangeArrowheads="1"/>
          </p:cNvSpPr>
          <p:nvPr/>
        </p:nvSpPr>
        <p:spPr bwMode="auto">
          <a:xfrm>
            <a:off x="6324600" y="4403725"/>
            <a:ext cx="1947863" cy="396875"/>
          </a:xfrm>
          <a:prstGeom prst="rect">
            <a:avLst/>
          </a:prstGeom>
          <a:noFill/>
          <a:ln w="9525">
            <a:noFill/>
            <a:miter lim="800000"/>
            <a:headEnd/>
            <a:tailEnd/>
          </a:ln>
        </p:spPr>
        <p:txBody>
          <a:bodyPr wrap="none">
            <a:spAutoFit/>
          </a:bodyPr>
          <a:lstStyle/>
          <a:p>
            <a:r>
              <a:rPr lang="en-US" sz="2000" i="0"/>
              <a:t>1000 to 999999</a:t>
            </a:r>
          </a:p>
        </p:txBody>
      </p:sp>
      <p:sp>
        <p:nvSpPr>
          <p:cNvPr id="20492" name="Text Box 45"/>
          <p:cNvSpPr txBox="1">
            <a:spLocks noChangeArrowheads="1"/>
          </p:cNvSpPr>
          <p:nvPr/>
        </p:nvSpPr>
        <p:spPr bwMode="auto">
          <a:xfrm>
            <a:off x="6324600" y="3946525"/>
            <a:ext cx="2722563" cy="396875"/>
          </a:xfrm>
          <a:prstGeom prst="rect">
            <a:avLst/>
          </a:prstGeom>
          <a:noFill/>
          <a:ln w="9525">
            <a:noFill/>
            <a:miter lim="800000"/>
            <a:headEnd/>
            <a:tailEnd/>
          </a:ln>
        </p:spPr>
        <p:txBody>
          <a:bodyPr wrap="none">
            <a:spAutoFit/>
          </a:bodyPr>
          <a:lstStyle/>
          <a:p>
            <a:r>
              <a:rPr lang="en-US" sz="2000" i="0"/>
              <a:t>Valid date (dd/mm/yy)</a:t>
            </a:r>
            <a:endParaRPr lang="en-US" sz="1800" i="0"/>
          </a:p>
        </p:txBody>
      </p:sp>
      <p:sp>
        <p:nvSpPr>
          <p:cNvPr id="20493" name="Text Box 47"/>
          <p:cNvSpPr txBox="1">
            <a:spLocks noChangeArrowheads="1"/>
          </p:cNvSpPr>
          <p:nvPr/>
        </p:nvSpPr>
        <p:spPr bwMode="auto">
          <a:xfrm>
            <a:off x="2700338" y="2879725"/>
            <a:ext cx="1409700" cy="274638"/>
          </a:xfrm>
          <a:prstGeom prst="rect">
            <a:avLst/>
          </a:prstGeom>
          <a:noFill/>
          <a:ln w="9525">
            <a:noFill/>
            <a:miter lim="800000"/>
            <a:headEnd/>
            <a:tailEnd/>
          </a:ln>
        </p:spPr>
        <p:txBody>
          <a:bodyPr>
            <a:spAutoFit/>
          </a:bodyPr>
          <a:lstStyle/>
          <a:p>
            <a:pPr>
              <a:spcBef>
                <a:spcPct val="50000"/>
              </a:spcBef>
            </a:pPr>
            <a:r>
              <a:rPr lang="en-US" sz="1200" b="1" i="0"/>
              <a:t>23/10/78</a:t>
            </a:r>
          </a:p>
        </p:txBody>
      </p:sp>
      <p:sp>
        <p:nvSpPr>
          <p:cNvPr id="20494" name="Text Box 49"/>
          <p:cNvSpPr txBox="1">
            <a:spLocks noChangeArrowheads="1"/>
          </p:cNvSpPr>
          <p:nvPr/>
        </p:nvSpPr>
        <p:spPr bwMode="auto">
          <a:xfrm>
            <a:off x="2678113" y="3408363"/>
            <a:ext cx="1431925" cy="274637"/>
          </a:xfrm>
          <a:prstGeom prst="rect">
            <a:avLst/>
          </a:prstGeom>
          <a:noFill/>
          <a:ln w="9525">
            <a:noFill/>
            <a:miter lim="800000"/>
            <a:headEnd/>
            <a:tailEnd/>
          </a:ln>
        </p:spPr>
        <p:txBody>
          <a:bodyPr>
            <a:spAutoFit/>
          </a:bodyPr>
          <a:lstStyle/>
          <a:p>
            <a:pPr>
              <a:spcBef>
                <a:spcPct val="50000"/>
              </a:spcBef>
            </a:pPr>
            <a:r>
              <a:rPr lang="en-US" sz="1200" b="1" i="0"/>
              <a:t>07/05/04</a:t>
            </a:r>
          </a:p>
        </p:txBody>
      </p:sp>
      <p:sp>
        <p:nvSpPr>
          <p:cNvPr id="20495" name="Rectangle 50"/>
          <p:cNvSpPr>
            <a:spLocks noChangeArrowheads="1"/>
          </p:cNvSpPr>
          <p:nvPr/>
        </p:nvSpPr>
        <p:spPr bwMode="auto">
          <a:xfrm>
            <a:off x="2662238" y="3935413"/>
            <a:ext cx="939800" cy="274637"/>
          </a:xfrm>
          <a:prstGeom prst="rect">
            <a:avLst/>
          </a:prstGeom>
          <a:noFill/>
          <a:ln w="9525">
            <a:noFill/>
            <a:miter lim="800000"/>
            <a:headEnd/>
            <a:tailEnd/>
          </a:ln>
        </p:spPr>
        <p:txBody>
          <a:bodyPr wrap="none">
            <a:spAutoFit/>
          </a:bodyPr>
          <a:lstStyle/>
          <a:p>
            <a:pPr>
              <a:spcBef>
                <a:spcPct val="50000"/>
              </a:spcBef>
            </a:pPr>
            <a:r>
              <a:rPr lang="en-US" sz="1200" b="1" i="0"/>
              <a:t>07/11/04</a:t>
            </a:r>
          </a:p>
        </p:txBody>
      </p:sp>
      <p:sp>
        <p:nvSpPr>
          <p:cNvPr id="20496" name="Text Box 51"/>
          <p:cNvSpPr txBox="1">
            <a:spLocks noChangeArrowheads="1"/>
          </p:cNvSpPr>
          <p:nvPr/>
        </p:nvSpPr>
        <p:spPr bwMode="auto">
          <a:xfrm>
            <a:off x="2678113" y="4362450"/>
            <a:ext cx="1509712" cy="274638"/>
          </a:xfrm>
          <a:prstGeom prst="rect">
            <a:avLst/>
          </a:prstGeom>
          <a:noFill/>
          <a:ln w="9525">
            <a:noFill/>
            <a:miter lim="800000"/>
            <a:headEnd/>
            <a:tailEnd/>
          </a:ln>
        </p:spPr>
        <p:txBody>
          <a:bodyPr>
            <a:spAutoFit/>
          </a:bodyPr>
          <a:lstStyle/>
          <a:p>
            <a:pPr>
              <a:spcBef>
                <a:spcPct val="50000"/>
              </a:spcBef>
            </a:pPr>
            <a:r>
              <a:rPr lang="en-US" sz="1200" b="1" i="0"/>
              <a:t>15000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Equivalence partitioning</a:t>
            </a:r>
          </a:p>
        </p:txBody>
      </p:sp>
      <p:sp>
        <p:nvSpPr>
          <p:cNvPr id="21507" name="Rectangle 3"/>
          <p:cNvSpPr>
            <a:spLocks noGrp="1" noChangeArrowheads="1"/>
          </p:cNvSpPr>
          <p:nvPr>
            <p:ph type="body" sz="quarter" idx="11"/>
          </p:nvPr>
        </p:nvSpPr>
        <p:spPr>
          <a:xfrm>
            <a:off x="393700" y="1355725"/>
            <a:ext cx="7415212" cy="244475"/>
          </a:xfrm>
          <a:noFill/>
          <a:ln w="9525">
            <a:noFill/>
            <a:miter lim="800000"/>
            <a:headEnd/>
            <a:tailEnd/>
          </a:ln>
        </p:spPr>
        <p:txBody>
          <a:bodyPr/>
          <a:lstStyle/>
          <a:p>
            <a:pPr eaLnBrk="1" hangingPunct="1">
              <a:buSzTx/>
            </a:pPr>
            <a:r>
              <a:rPr lang="en-US" sz="1800" b="1" u="sng" dirty="0" smtClean="0">
                <a:solidFill>
                  <a:schemeClr val="tx1"/>
                </a:solidFill>
                <a:latin typeface="+mj-lt"/>
              </a:rPr>
              <a:t>Date of birth, Date of joining, Probation end date</a:t>
            </a:r>
          </a:p>
          <a:p>
            <a:pPr eaLnBrk="1" hangingPunct="1">
              <a:buFont typeface="Wingdings" pitchFamily="2" charset="2"/>
              <a:buNone/>
            </a:pPr>
            <a:endParaRPr lang="en-US" sz="1800" u="sng" dirty="0" smtClean="0">
              <a:solidFill>
                <a:schemeClr val="tx1"/>
              </a:solidFill>
              <a:latin typeface="+mj-lt"/>
            </a:endParaRPr>
          </a:p>
          <a:p>
            <a:pPr eaLnBrk="1" hangingPunct="1">
              <a:buFont typeface="Wingdings" pitchFamily="2" charset="2"/>
              <a:buNone/>
            </a:pPr>
            <a:endParaRPr lang="en-US" sz="1800" dirty="0" smtClean="0">
              <a:solidFill>
                <a:schemeClr val="tx1"/>
              </a:solidFill>
              <a:latin typeface="+mj-lt"/>
            </a:endParaRPr>
          </a:p>
          <a:p>
            <a:pPr eaLnBrk="1" hangingPunct="1"/>
            <a:endParaRPr lang="en-US" sz="1800" dirty="0" smtClean="0">
              <a:solidFill>
                <a:schemeClr val="tx1"/>
              </a:solidFill>
              <a:latin typeface="+mj-lt"/>
            </a:endParaRPr>
          </a:p>
        </p:txBody>
      </p:sp>
      <p:sp>
        <p:nvSpPr>
          <p:cNvPr id="21508" name="Line 5"/>
          <p:cNvSpPr>
            <a:spLocks noChangeShapeType="1"/>
          </p:cNvSpPr>
          <p:nvPr/>
        </p:nvSpPr>
        <p:spPr bwMode="auto">
          <a:xfrm>
            <a:off x="228600" y="2408238"/>
            <a:ext cx="7543800" cy="3175"/>
          </a:xfrm>
          <a:prstGeom prst="line">
            <a:avLst/>
          </a:prstGeom>
          <a:noFill/>
          <a:ln w="9525">
            <a:solidFill>
              <a:schemeClr val="tx1"/>
            </a:solidFill>
            <a:round/>
            <a:headEnd/>
            <a:tailEnd/>
          </a:ln>
        </p:spPr>
        <p:txBody>
          <a:bodyPr/>
          <a:lstStyle/>
          <a:p>
            <a:endParaRPr lang="en-US"/>
          </a:p>
        </p:txBody>
      </p:sp>
      <p:sp>
        <p:nvSpPr>
          <p:cNvPr id="21509" name="Line 6"/>
          <p:cNvSpPr>
            <a:spLocks noChangeShapeType="1"/>
          </p:cNvSpPr>
          <p:nvPr/>
        </p:nvSpPr>
        <p:spPr bwMode="auto">
          <a:xfrm>
            <a:off x="2517775" y="1682750"/>
            <a:ext cx="0" cy="1420813"/>
          </a:xfrm>
          <a:prstGeom prst="line">
            <a:avLst/>
          </a:prstGeom>
          <a:noFill/>
          <a:ln w="9525">
            <a:solidFill>
              <a:schemeClr val="tx1"/>
            </a:solidFill>
            <a:round/>
            <a:headEnd/>
            <a:tailEnd/>
          </a:ln>
        </p:spPr>
        <p:txBody>
          <a:bodyPr/>
          <a:lstStyle/>
          <a:p>
            <a:endParaRPr lang="en-US"/>
          </a:p>
        </p:txBody>
      </p:sp>
      <p:sp>
        <p:nvSpPr>
          <p:cNvPr id="21510" name="Text Box 8"/>
          <p:cNvSpPr txBox="1">
            <a:spLocks noChangeArrowheads="1"/>
          </p:cNvSpPr>
          <p:nvPr/>
        </p:nvSpPr>
        <p:spPr bwMode="auto">
          <a:xfrm>
            <a:off x="2590800" y="1770063"/>
            <a:ext cx="1981200" cy="369332"/>
          </a:xfrm>
          <a:prstGeom prst="rect">
            <a:avLst/>
          </a:prstGeom>
          <a:noFill/>
          <a:ln w="9525">
            <a:noFill/>
            <a:miter lim="800000"/>
            <a:headEnd/>
            <a:tailEnd/>
          </a:ln>
        </p:spPr>
        <p:txBody>
          <a:bodyPr>
            <a:spAutoFit/>
          </a:bodyPr>
          <a:lstStyle>
            <a:defPPr>
              <a:defRPr lang="en-US"/>
            </a:defPPr>
            <a:lvl1pPr>
              <a:spcBef>
                <a:spcPct val="50000"/>
              </a:spcBef>
              <a:defRPr b="1" i="0">
                <a:solidFill>
                  <a:schemeClr val="bg2">
                    <a:lumMod val="50000"/>
                    <a:lumOff val="50000"/>
                  </a:schemeClr>
                </a:solidFill>
                <a:latin typeface="+mj-lt"/>
              </a:defRPr>
            </a:lvl1pPr>
          </a:lstStyle>
          <a:p>
            <a:r>
              <a:rPr lang="en-US" dirty="0"/>
              <a:t>valid</a:t>
            </a:r>
          </a:p>
        </p:txBody>
      </p:sp>
      <p:sp>
        <p:nvSpPr>
          <p:cNvPr id="21511" name="Text Box 9"/>
          <p:cNvSpPr txBox="1">
            <a:spLocks noChangeArrowheads="1"/>
          </p:cNvSpPr>
          <p:nvPr/>
        </p:nvSpPr>
        <p:spPr bwMode="auto">
          <a:xfrm>
            <a:off x="171450" y="1828800"/>
            <a:ext cx="1447800" cy="369332"/>
          </a:xfrm>
          <a:prstGeom prst="rect">
            <a:avLst/>
          </a:prstGeom>
          <a:noFill/>
          <a:ln w="9525">
            <a:noFill/>
            <a:miter lim="800000"/>
            <a:headEnd/>
            <a:tailEnd/>
          </a:ln>
        </p:spPr>
        <p:txBody>
          <a:bodyPr>
            <a:spAutoFit/>
          </a:bodyPr>
          <a:lstStyle/>
          <a:p>
            <a:pPr>
              <a:spcBef>
                <a:spcPct val="50000"/>
              </a:spcBef>
            </a:pPr>
            <a:r>
              <a:rPr lang="en-US" b="1" i="0" dirty="0">
                <a:solidFill>
                  <a:schemeClr val="bg2">
                    <a:lumMod val="50000"/>
                    <a:lumOff val="50000"/>
                  </a:schemeClr>
                </a:solidFill>
                <a:latin typeface="+mj-lt"/>
              </a:rPr>
              <a:t>invalid</a:t>
            </a:r>
          </a:p>
        </p:txBody>
      </p:sp>
      <p:sp>
        <p:nvSpPr>
          <p:cNvPr id="21512" name="Text Box 11"/>
          <p:cNvSpPr txBox="1">
            <a:spLocks noChangeArrowheads="1"/>
          </p:cNvSpPr>
          <p:nvPr/>
        </p:nvSpPr>
        <p:spPr bwMode="auto">
          <a:xfrm>
            <a:off x="76200" y="2514600"/>
            <a:ext cx="7543800" cy="784830"/>
          </a:xfrm>
          <a:prstGeom prst="rect">
            <a:avLst/>
          </a:prstGeom>
          <a:noFill/>
          <a:ln w="9525">
            <a:noFill/>
            <a:miter lim="800000"/>
            <a:headEnd/>
            <a:tailEnd/>
          </a:ln>
        </p:spPr>
        <p:txBody>
          <a:bodyPr>
            <a:spAutoFit/>
          </a:bodyPr>
          <a:lstStyle>
            <a:defPPr>
              <a:defRPr lang="en-US"/>
            </a:defPPr>
            <a:lvl1pPr>
              <a:spcBef>
                <a:spcPct val="50000"/>
              </a:spcBef>
              <a:defRPr b="1" i="0">
                <a:solidFill>
                  <a:schemeClr val="bg2">
                    <a:lumMod val="50000"/>
                    <a:lumOff val="50000"/>
                  </a:schemeClr>
                </a:solidFill>
                <a:latin typeface="+mj-lt"/>
              </a:defRPr>
            </a:lvl1pPr>
          </a:lstStyle>
          <a:p>
            <a:r>
              <a:rPr lang="en-US" dirty="0"/>
              <a:t>32/12/70,30/14/70	01/01/1980, 02/10/87,31/01/67</a:t>
            </a:r>
          </a:p>
          <a:p>
            <a:r>
              <a:rPr lang="en-US" dirty="0"/>
              <a:t>	   				</a:t>
            </a:r>
          </a:p>
        </p:txBody>
      </p:sp>
      <p:sp>
        <p:nvSpPr>
          <p:cNvPr id="21513" name="Rectangle 30"/>
          <p:cNvSpPr>
            <a:spLocks noChangeArrowheads="1"/>
          </p:cNvSpPr>
          <p:nvPr/>
        </p:nvSpPr>
        <p:spPr bwMode="auto">
          <a:xfrm>
            <a:off x="141288" y="3429000"/>
            <a:ext cx="4430712" cy="714042"/>
          </a:xfrm>
          <a:prstGeom prst="rect">
            <a:avLst/>
          </a:prstGeom>
          <a:noFill/>
          <a:ln w="9525">
            <a:noFill/>
            <a:miter lim="800000"/>
            <a:headEnd/>
            <a:tailEnd/>
          </a:ln>
        </p:spPr>
        <p:txBody>
          <a:bodyPr>
            <a:spAutoFit/>
          </a:bodyPr>
          <a:lstStyle/>
          <a:p>
            <a:pPr>
              <a:lnSpc>
                <a:spcPct val="90000"/>
              </a:lnSpc>
              <a:spcBef>
                <a:spcPct val="20000"/>
              </a:spcBef>
              <a:buClr>
                <a:schemeClr val="folHlink"/>
              </a:buClr>
              <a:buFont typeface="Wingdings" pitchFamily="2" charset="2"/>
              <a:buChar char="§"/>
            </a:pPr>
            <a:endParaRPr lang="en-US" b="1" i="0" u="sng" dirty="0"/>
          </a:p>
          <a:p>
            <a:pPr>
              <a:lnSpc>
                <a:spcPct val="90000"/>
              </a:lnSpc>
              <a:spcBef>
                <a:spcPct val="20000"/>
              </a:spcBef>
              <a:buClr>
                <a:schemeClr val="folHlink"/>
              </a:buClr>
            </a:pPr>
            <a:r>
              <a:rPr lang="en-US" sz="2200" b="1" i="0" u="sng" dirty="0" smtClean="0">
                <a:latin typeface="Arial" pitchFamily="34" charset="0"/>
              </a:rPr>
              <a:t>Current </a:t>
            </a:r>
            <a:r>
              <a:rPr lang="en-US" sz="2200" b="1" i="0" u="sng" dirty="0">
                <a:latin typeface="Arial" pitchFamily="34" charset="0"/>
              </a:rPr>
              <a:t>Gross </a:t>
            </a:r>
            <a:r>
              <a:rPr lang="en-US" sz="2200" b="1" i="0" u="sng" dirty="0" smtClean="0">
                <a:latin typeface="Arial" pitchFamily="34" charset="0"/>
              </a:rPr>
              <a:t>Salary</a:t>
            </a:r>
            <a:endParaRPr lang="en-US" sz="2200" b="1" i="0" u="sng" dirty="0">
              <a:latin typeface="Arial" pitchFamily="34" charset="0"/>
            </a:endParaRPr>
          </a:p>
        </p:txBody>
      </p:sp>
      <p:sp>
        <p:nvSpPr>
          <p:cNvPr id="21514" name="Line 32"/>
          <p:cNvSpPr>
            <a:spLocks noChangeShapeType="1"/>
          </p:cNvSpPr>
          <p:nvPr/>
        </p:nvSpPr>
        <p:spPr bwMode="auto">
          <a:xfrm>
            <a:off x="171450" y="5178425"/>
            <a:ext cx="7543800" cy="3175"/>
          </a:xfrm>
          <a:prstGeom prst="line">
            <a:avLst/>
          </a:prstGeom>
          <a:noFill/>
          <a:ln w="9525">
            <a:solidFill>
              <a:schemeClr val="tx1"/>
            </a:solidFill>
            <a:round/>
            <a:headEnd/>
            <a:tailEnd/>
          </a:ln>
        </p:spPr>
        <p:txBody>
          <a:bodyPr/>
          <a:lstStyle/>
          <a:p>
            <a:endParaRPr lang="en-US"/>
          </a:p>
        </p:txBody>
      </p:sp>
      <p:sp>
        <p:nvSpPr>
          <p:cNvPr id="21515" name="Line 33"/>
          <p:cNvSpPr>
            <a:spLocks noChangeShapeType="1"/>
          </p:cNvSpPr>
          <p:nvPr/>
        </p:nvSpPr>
        <p:spPr bwMode="auto">
          <a:xfrm>
            <a:off x="2517775" y="4408488"/>
            <a:ext cx="3175" cy="1535112"/>
          </a:xfrm>
          <a:prstGeom prst="line">
            <a:avLst/>
          </a:prstGeom>
          <a:noFill/>
          <a:ln w="9525">
            <a:solidFill>
              <a:schemeClr val="tx1"/>
            </a:solidFill>
            <a:round/>
            <a:headEnd/>
            <a:tailEnd/>
          </a:ln>
        </p:spPr>
        <p:txBody>
          <a:bodyPr/>
          <a:lstStyle/>
          <a:p>
            <a:endParaRPr lang="en-US"/>
          </a:p>
        </p:txBody>
      </p:sp>
      <p:sp>
        <p:nvSpPr>
          <p:cNvPr id="21516" name="Line 34"/>
          <p:cNvSpPr>
            <a:spLocks noChangeShapeType="1"/>
          </p:cNvSpPr>
          <p:nvPr/>
        </p:nvSpPr>
        <p:spPr bwMode="auto">
          <a:xfrm>
            <a:off x="5715000" y="4408488"/>
            <a:ext cx="0" cy="1420812"/>
          </a:xfrm>
          <a:prstGeom prst="line">
            <a:avLst/>
          </a:prstGeom>
          <a:noFill/>
          <a:ln w="9525">
            <a:solidFill>
              <a:schemeClr val="tx1"/>
            </a:solidFill>
            <a:round/>
            <a:headEnd/>
            <a:tailEnd/>
          </a:ln>
        </p:spPr>
        <p:txBody>
          <a:bodyPr/>
          <a:lstStyle/>
          <a:p>
            <a:endParaRPr lang="en-US"/>
          </a:p>
        </p:txBody>
      </p:sp>
      <p:sp>
        <p:nvSpPr>
          <p:cNvPr id="21517" name="Text Box 35"/>
          <p:cNvSpPr txBox="1">
            <a:spLocks noChangeArrowheads="1"/>
          </p:cNvSpPr>
          <p:nvPr/>
        </p:nvSpPr>
        <p:spPr bwMode="auto">
          <a:xfrm>
            <a:off x="3143250" y="4533900"/>
            <a:ext cx="1981200" cy="369332"/>
          </a:xfrm>
          <a:prstGeom prst="rect">
            <a:avLst/>
          </a:prstGeom>
          <a:noFill/>
          <a:ln w="9525">
            <a:noFill/>
            <a:miter lim="800000"/>
            <a:headEnd/>
            <a:tailEnd/>
          </a:ln>
        </p:spPr>
        <p:txBody>
          <a:bodyPr>
            <a:spAutoFit/>
          </a:bodyPr>
          <a:lstStyle>
            <a:defPPr>
              <a:defRPr lang="en-US"/>
            </a:defPPr>
            <a:lvl1pPr>
              <a:spcBef>
                <a:spcPct val="50000"/>
              </a:spcBef>
              <a:defRPr b="1" i="0">
                <a:solidFill>
                  <a:schemeClr val="bg2">
                    <a:lumMod val="50000"/>
                    <a:lumOff val="50000"/>
                  </a:schemeClr>
                </a:solidFill>
                <a:latin typeface="+mj-lt"/>
              </a:defRPr>
            </a:lvl1pPr>
          </a:lstStyle>
          <a:p>
            <a:r>
              <a:rPr lang="en-US"/>
              <a:t>valid</a:t>
            </a:r>
          </a:p>
        </p:txBody>
      </p:sp>
      <p:sp>
        <p:nvSpPr>
          <p:cNvPr id="21518" name="Text Box 36"/>
          <p:cNvSpPr txBox="1">
            <a:spLocks noChangeArrowheads="1"/>
          </p:cNvSpPr>
          <p:nvPr/>
        </p:nvSpPr>
        <p:spPr bwMode="auto">
          <a:xfrm>
            <a:off x="723900" y="4495800"/>
            <a:ext cx="1447800" cy="369332"/>
          </a:xfrm>
          <a:prstGeom prst="rect">
            <a:avLst/>
          </a:prstGeom>
          <a:noFill/>
          <a:ln w="9525">
            <a:noFill/>
            <a:miter lim="800000"/>
            <a:headEnd/>
            <a:tailEnd/>
          </a:ln>
        </p:spPr>
        <p:txBody>
          <a:bodyPr>
            <a:spAutoFit/>
          </a:bodyPr>
          <a:lstStyle>
            <a:defPPr>
              <a:defRPr lang="en-US"/>
            </a:defPPr>
            <a:lvl1pPr>
              <a:spcBef>
                <a:spcPct val="50000"/>
              </a:spcBef>
              <a:defRPr b="1" i="0">
                <a:solidFill>
                  <a:schemeClr val="bg2">
                    <a:lumMod val="50000"/>
                    <a:lumOff val="50000"/>
                  </a:schemeClr>
                </a:solidFill>
                <a:latin typeface="+mj-lt"/>
              </a:defRPr>
            </a:lvl1pPr>
          </a:lstStyle>
          <a:p>
            <a:r>
              <a:rPr lang="en-US"/>
              <a:t>invalid</a:t>
            </a:r>
          </a:p>
        </p:txBody>
      </p:sp>
      <p:sp>
        <p:nvSpPr>
          <p:cNvPr id="21519" name="Text Box 37"/>
          <p:cNvSpPr txBox="1">
            <a:spLocks noChangeArrowheads="1"/>
          </p:cNvSpPr>
          <p:nvPr/>
        </p:nvSpPr>
        <p:spPr bwMode="auto">
          <a:xfrm>
            <a:off x="6535738" y="4560888"/>
            <a:ext cx="1636712" cy="369332"/>
          </a:xfrm>
          <a:prstGeom prst="rect">
            <a:avLst/>
          </a:prstGeom>
          <a:noFill/>
          <a:ln w="9525">
            <a:noFill/>
            <a:miter lim="800000"/>
            <a:headEnd/>
            <a:tailEnd/>
          </a:ln>
        </p:spPr>
        <p:txBody>
          <a:bodyPr>
            <a:spAutoFit/>
          </a:bodyPr>
          <a:lstStyle>
            <a:defPPr>
              <a:defRPr lang="en-US"/>
            </a:defPPr>
            <a:lvl1pPr>
              <a:spcBef>
                <a:spcPct val="50000"/>
              </a:spcBef>
              <a:defRPr b="1" i="0">
                <a:solidFill>
                  <a:schemeClr val="bg2">
                    <a:lumMod val="50000"/>
                    <a:lumOff val="50000"/>
                  </a:schemeClr>
                </a:solidFill>
                <a:latin typeface="+mj-lt"/>
              </a:defRPr>
            </a:lvl1pPr>
          </a:lstStyle>
          <a:p>
            <a:r>
              <a:rPr lang="en-US"/>
              <a:t>invalid</a:t>
            </a:r>
          </a:p>
        </p:txBody>
      </p:sp>
      <p:sp>
        <p:nvSpPr>
          <p:cNvPr id="21520" name="Text Box 38"/>
          <p:cNvSpPr txBox="1">
            <a:spLocks noChangeArrowheads="1"/>
          </p:cNvSpPr>
          <p:nvPr/>
        </p:nvSpPr>
        <p:spPr bwMode="auto">
          <a:xfrm>
            <a:off x="628650" y="5310188"/>
            <a:ext cx="7543800" cy="369332"/>
          </a:xfrm>
          <a:prstGeom prst="rect">
            <a:avLst/>
          </a:prstGeom>
          <a:noFill/>
          <a:ln w="9525">
            <a:noFill/>
            <a:miter lim="800000"/>
            <a:headEnd/>
            <a:tailEnd/>
          </a:ln>
        </p:spPr>
        <p:txBody>
          <a:bodyPr>
            <a:spAutoFit/>
          </a:bodyPr>
          <a:lstStyle>
            <a:defPPr>
              <a:defRPr lang="en-US"/>
            </a:defPPr>
            <a:lvl1pPr>
              <a:spcBef>
                <a:spcPct val="50000"/>
              </a:spcBef>
              <a:defRPr b="1" i="0">
                <a:solidFill>
                  <a:schemeClr val="bg2">
                    <a:lumMod val="50000"/>
                    <a:lumOff val="50000"/>
                  </a:schemeClr>
                </a:solidFill>
                <a:latin typeface="+mj-lt"/>
              </a:defRPr>
            </a:lvl1pPr>
          </a:lstStyle>
          <a:p>
            <a:r>
              <a:rPr lang="en-US" dirty="0"/>
              <a:t>&lt;1000                 </a:t>
            </a:r>
            <a:r>
              <a:rPr lang="en-US" dirty="0" smtClean="0"/>
              <a:t>          1001 </a:t>
            </a:r>
            <a:r>
              <a:rPr lang="en-US" dirty="0"/>
              <a:t>to 999999                  &gt;999999</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Boundary value analysis</a:t>
            </a:r>
          </a:p>
        </p:txBody>
      </p:sp>
      <p:sp>
        <p:nvSpPr>
          <p:cNvPr id="22531" name="Rectangle 3"/>
          <p:cNvSpPr>
            <a:spLocks noGrp="1" noChangeArrowheads="1"/>
          </p:cNvSpPr>
          <p:nvPr>
            <p:ph type="body" sz="quarter" idx="11"/>
          </p:nvPr>
        </p:nvSpPr>
        <p:spPr>
          <a:xfrm>
            <a:off x="393700" y="1600200"/>
            <a:ext cx="7415212" cy="244475"/>
          </a:xfrm>
        </p:spPr>
        <p:txBody>
          <a:bodyPr wrap="square"/>
          <a:lstStyle/>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Defects tend to lurk near boundaries </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Good place to look for defects </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Test Values on and either side of each valid boundary</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BVA enhances Equivalence Partitioning by selecting elements just on, and just beyond the borders of each Equivalence Class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Applies at all levels of testing</a:t>
            </a:r>
          </a:p>
        </p:txBody>
      </p:sp>
      <p:sp>
        <p:nvSpPr>
          <p:cNvPr id="22532" name="Line 4"/>
          <p:cNvSpPr>
            <a:spLocks noChangeShapeType="1"/>
          </p:cNvSpPr>
          <p:nvPr/>
        </p:nvSpPr>
        <p:spPr bwMode="auto">
          <a:xfrm>
            <a:off x="609600" y="5715000"/>
            <a:ext cx="8345488" cy="3175"/>
          </a:xfrm>
          <a:prstGeom prst="line">
            <a:avLst/>
          </a:prstGeom>
          <a:noFill/>
          <a:ln w="28575">
            <a:solidFill>
              <a:schemeClr val="tx1"/>
            </a:solidFill>
            <a:round/>
            <a:headEnd/>
            <a:tailEnd/>
          </a:ln>
        </p:spPr>
        <p:txBody>
          <a:bodyPr/>
          <a:lstStyle/>
          <a:p>
            <a:endParaRPr lang="en-US"/>
          </a:p>
        </p:txBody>
      </p:sp>
      <p:sp>
        <p:nvSpPr>
          <p:cNvPr id="22533" name="Text Box 7"/>
          <p:cNvSpPr txBox="1">
            <a:spLocks noChangeArrowheads="1"/>
          </p:cNvSpPr>
          <p:nvPr/>
        </p:nvSpPr>
        <p:spPr bwMode="auto">
          <a:xfrm>
            <a:off x="609600" y="5791200"/>
            <a:ext cx="8345488" cy="457200"/>
          </a:xfrm>
          <a:prstGeom prst="rect">
            <a:avLst/>
          </a:prstGeom>
          <a:noFill/>
          <a:ln w="9525">
            <a:noFill/>
            <a:miter lim="800000"/>
            <a:headEnd/>
            <a:tailEnd/>
          </a:ln>
        </p:spPr>
        <p:txBody>
          <a:bodyPr>
            <a:spAutoFit/>
          </a:bodyPr>
          <a:lstStyle/>
          <a:p>
            <a:pPr>
              <a:spcBef>
                <a:spcPct val="50000"/>
              </a:spcBef>
            </a:pPr>
            <a:endParaRPr lang="en-US" i="0">
              <a:latin typeface="Arial" pitchFamily="34" charset="0"/>
            </a:endParaRPr>
          </a:p>
        </p:txBody>
      </p:sp>
      <p:sp>
        <p:nvSpPr>
          <p:cNvPr id="22534" name="Text Box 8"/>
          <p:cNvSpPr txBox="1">
            <a:spLocks noChangeArrowheads="1"/>
          </p:cNvSpPr>
          <p:nvPr/>
        </p:nvSpPr>
        <p:spPr bwMode="auto">
          <a:xfrm>
            <a:off x="609600" y="6324600"/>
            <a:ext cx="8345488" cy="457200"/>
          </a:xfrm>
          <a:prstGeom prst="rect">
            <a:avLst/>
          </a:prstGeom>
          <a:noFill/>
          <a:ln w="9525">
            <a:noFill/>
            <a:miter lim="800000"/>
            <a:headEnd/>
            <a:tailEnd/>
          </a:ln>
        </p:spPr>
        <p:txBody>
          <a:bodyPr>
            <a:spAutoFit/>
          </a:bodyPr>
          <a:lstStyle/>
          <a:p>
            <a:pPr>
              <a:spcBef>
                <a:spcPct val="50000"/>
              </a:spcBef>
            </a:pPr>
            <a:endParaRPr lang="en-US" i="0">
              <a:latin typeface="Arial" pitchFamily="34" charset="0"/>
            </a:endParaRPr>
          </a:p>
        </p:txBody>
      </p:sp>
      <p:sp>
        <p:nvSpPr>
          <p:cNvPr id="22535" name="Text Box 9"/>
          <p:cNvSpPr txBox="1">
            <a:spLocks noChangeArrowheads="1"/>
          </p:cNvSpPr>
          <p:nvPr/>
        </p:nvSpPr>
        <p:spPr bwMode="auto">
          <a:xfrm>
            <a:off x="598488" y="5791200"/>
            <a:ext cx="7772400" cy="457200"/>
          </a:xfrm>
          <a:prstGeom prst="rect">
            <a:avLst/>
          </a:prstGeom>
          <a:noFill/>
          <a:ln w="9525">
            <a:noFill/>
            <a:miter lim="800000"/>
            <a:headEnd/>
            <a:tailEnd/>
          </a:ln>
        </p:spPr>
        <p:txBody>
          <a:bodyPr>
            <a:spAutoFit/>
          </a:bodyPr>
          <a:lstStyle/>
          <a:p>
            <a:pPr>
              <a:spcBef>
                <a:spcPct val="50000"/>
              </a:spcBef>
            </a:pPr>
            <a:r>
              <a:rPr lang="en-US" i="0">
                <a:latin typeface="Arial" pitchFamily="34" charset="0"/>
              </a:rPr>
              <a:t>				</a:t>
            </a:r>
          </a:p>
        </p:txBody>
      </p:sp>
      <p:sp>
        <p:nvSpPr>
          <p:cNvPr id="22536" name="Text Box 10"/>
          <p:cNvSpPr txBox="1">
            <a:spLocks noChangeArrowheads="1"/>
          </p:cNvSpPr>
          <p:nvPr/>
        </p:nvSpPr>
        <p:spPr bwMode="auto">
          <a:xfrm>
            <a:off x="609600" y="5897563"/>
            <a:ext cx="7772400" cy="457200"/>
          </a:xfrm>
          <a:prstGeom prst="rect">
            <a:avLst/>
          </a:prstGeom>
          <a:noFill/>
          <a:ln w="9525">
            <a:noFill/>
            <a:miter lim="800000"/>
            <a:headEnd/>
            <a:tailEnd/>
          </a:ln>
        </p:spPr>
        <p:txBody>
          <a:bodyPr>
            <a:spAutoFit/>
          </a:bodyPr>
          <a:lstStyle/>
          <a:p>
            <a:pPr>
              <a:spcBef>
                <a:spcPct val="50000"/>
              </a:spcBef>
            </a:pPr>
            <a:r>
              <a:rPr lang="en-US" i="0">
                <a:latin typeface="Arial" pitchFamily="34" charset="0"/>
              </a:rPr>
              <a:t>			</a:t>
            </a:r>
          </a:p>
        </p:txBody>
      </p:sp>
      <p:sp>
        <p:nvSpPr>
          <p:cNvPr id="22537" name="Text Box 11"/>
          <p:cNvSpPr txBox="1">
            <a:spLocks noChangeArrowheads="1"/>
          </p:cNvSpPr>
          <p:nvPr/>
        </p:nvSpPr>
        <p:spPr bwMode="auto">
          <a:xfrm>
            <a:off x="598488" y="5791200"/>
            <a:ext cx="8345487" cy="457200"/>
          </a:xfrm>
          <a:prstGeom prst="rect">
            <a:avLst/>
          </a:prstGeom>
          <a:noFill/>
          <a:ln w="9525">
            <a:noFill/>
            <a:miter lim="800000"/>
            <a:headEnd/>
            <a:tailEnd/>
          </a:ln>
        </p:spPr>
        <p:txBody>
          <a:bodyPr>
            <a:spAutoFit/>
          </a:bodyPr>
          <a:lstStyle/>
          <a:p>
            <a:pPr>
              <a:spcBef>
                <a:spcPct val="50000"/>
              </a:spcBef>
            </a:pPr>
            <a:r>
              <a:rPr lang="en-US" i="0">
                <a:latin typeface="Arial" pitchFamily="34" charset="0"/>
              </a:rPr>
              <a:t>	</a:t>
            </a:r>
          </a:p>
        </p:txBody>
      </p:sp>
      <p:grpSp>
        <p:nvGrpSpPr>
          <p:cNvPr id="2" name="Group 19"/>
          <p:cNvGrpSpPr>
            <a:grpSpLocks/>
          </p:cNvGrpSpPr>
          <p:nvPr/>
        </p:nvGrpSpPr>
        <p:grpSpPr bwMode="auto">
          <a:xfrm>
            <a:off x="0" y="4667250"/>
            <a:ext cx="9694863" cy="1666875"/>
            <a:chOff x="0" y="2889"/>
            <a:chExt cx="6107" cy="1050"/>
          </a:xfrm>
        </p:grpSpPr>
        <p:sp>
          <p:nvSpPr>
            <p:cNvPr id="22543" name="Text Box 13"/>
            <p:cNvSpPr txBox="1">
              <a:spLocks noChangeArrowheads="1"/>
            </p:cNvSpPr>
            <p:nvPr/>
          </p:nvSpPr>
          <p:spPr bwMode="auto">
            <a:xfrm>
              <a:off x="2256" y="3225"/>
              <a:ext cx="1248" cy="365"/>
            </a:xfrm>
            <a:prstGeom prst="rect">
              <a:avLst/>
            </a:prstGeom>
            <a:noFill/>
            <a:ln w="9525">
              <a:noFill/>
              <a:miter lim="800000"/>
              <a:headEnd/>
              <a:tailEnd/>
            </a:ln>
          </p:spPr>
          <p:txBody>
            <a:bodyPr>
              <a:spAutoFit/>
            </a:bodyPr>
            <a:lstStyle/>
            <a:p>
              <a:pPr algn="ctr">
                <a:spcBef>
                  <a:spcPct val="50000"/>
                </a:spcBef>
              </a:pPr>
              <a:r>
                <a:rPr lang="en-US" sz="3200" i="0">
                  <a:latin typeface="Arial" pitchFamily="34" charset="0"/>
                </a:rPr>
                <a:t>valid</a:t>
              </a:r>
            </a:p>
          </p:txBody>
        </p:sp>
        <p:sp>
          <p:nvSpPr>
            <p:cNvPr id="22544" name="Text Box 14"/>
            <p:cNvSpPr txBox="1">
              <a:spLocks noChangeArrowheads="1"/>
            </p:cNvSpPr>
            <p:nvPr/>
          </p:nvSpPr>
          <p:spPr bwMode="auto">
            <a:xfrm>
              <a:off x="0" y="2926"/>
              <a:ext cx="1802" cy="634"/>
            </a:xfrm>
            <a:prstGeom prst="rect">
              <a:avLst/>
            </a:prstGeom>
            <a:noFill/>
            <a:ln w="9525">
              <a:noFill/>
              <a:miter lim="800000"/>
              <a:headEnd/>
              <a:tailEnd/>
            </a:ln>
          </p:spPr>
          <p:txBody>
            <a:bodyPr>
              <a:spAutoFit/>
            </a:bodyPr>
            <a:lstStyle/>
            <a:p>
              <a:pPr algn="ctr">
                <a:spcBef>
                  <a:spcPct val="50000"/>
                </a:spcBef>
              </a:pPr>
              <a:r>
                <a:rPr lang="en-US" sz="2800" i="0">
                  <a:latin typeface="Arial" pitchFamily="34" charset="0"/>
                </a:rPr>
                <a:t>Invalid Boundaries</a:t>
              </a:r>
              <a:r>
                <a:rPr lang="en-US" sz="3200" i="0">
                  <a:latin typeface="Arial" pitchFamily="34" charset="0"/>
                </a:rPr>
                <a:t>	</a:t>
              </a:r>
            </a:p>
          </p:txBody>
        </p:sp>
        <p:sp>
          <p:nvSpPr>
            <p:cNvPr id="22545" name="Text Box 15"/>
            <p:cNvSpPr txBox="1">
              <a:spLocks noChangeArrowheads="1"/>
            </p:cNvSpPr>
            <p:nvPr/>
          </p:nvSpPr>
          <p:spPr bwMode="auto">
            <a:xfrm>
              <a:off x="4308" y="2889"/>
              <a:ext cx="1799" cy="634"/>
            </a:xfrm>
            <a:prstGeom prst="rect">
              <a:avLst/>
            </a:prstGeom>
            <a:noFill/>
            <a:ln w="9525">
              <a:noFill/>
              <a:miter lim="800000"/>
              <a:headEnd/>
              <a:tailEnd/>
            </a:ln>
          </p:spPr>
          <p:txBody>
            <a:bodyPr>
              <a:spAutoFit/>
            </a:bodyPr>
            <a:lstStyle/>
            <a:p>
              <a:pPr>
                <a:spcBef>
                  <a:spcPct val="50000"/>
                </a:spcBef>
              </a:pPr>
              <a:r>
                <a:rPr lang="en-US" sz="3200" i="0">
                  <a:latin typeface="Arial" pitchFamily="34" charset="0"/>
                </a:rPr>
                <a:t> </a:t>
              </a:r>
              <a:r>
                <a:rPr lang="en-US" sz="2800" i="0">
                  <a:latin typeface="Arial" pitchFamily="34" charset="0"/>
                </a:rPr>
                <a:t>Invalid        Boundaries</a:t>
              </a:r>
            </a:p>
          </p:txBody>
        </p:sp>
        <p:sp>
          <p:nvSpPr>
            <p:cNvPr id="22546" name="Text Box 16"/>
            <p:cNvSpPr txBox="1">
              <a:spLocks noChangeArrowheads="1"/>
            </p:cNvSpPr>
            <p:nvPr/>
          </p:nvSpPr>
          <p:spPr bwMode="auto">
            <a:xfrm>
              <a:off x="0" y="3574"/>
              <a:ext cx="5760" cy="365"/>
            </a:xfrm>
            <a:prstGeom prst="rect">
              <a:avLst/>
            </a:prstGeom>
            <a:noFill/>
            <a:ln w="9525">
              <a:noFill/>
              <a:miter lim="800000"/>
              <a:headEnd/>
              <a:tailEnd/>
            </a:ln>
          </p:spPr>
          <p:txBody>
            <a:bodyPr>
              <a:spAutoFit/>
            </a:bodyPr>
            <a:lstStyle/>
            <a:p>
              <a:pPr>
                <a:spcBef>
                  <a:spcPct val="50000"/>
                </a:spcBef>
              </a:pPr>
              <a:r>
                <a:rPr lang="en-US" i="0">
                  <a:latin typeface="Arial" pitchFamily="34" charset="0"/>
                </a:rPr>
                <a:t>	 </a:t>
              </a:r>
              <a:r>
                <a:rPr lang="en-US" sz="3200" i="0">
                  <a:latin typeface="Arial" pitchFamily="34" charset="0"/>
                </a:rPr>
                <a:t>-1(&lt; 0)    0   1 	                   29  30  31</a:t>
              </a:r>
            </a:p>
          </p:txBody>
        </p:sp>
      </p:grpSp>
      <p:sp>
        <p:nvSpPr>
          <p:cNvPr id="22539" name="Line 17"/>
          <p:cNvSpPr>
            <a:spLocks noChangeShapeType="1"/>
          </p:cNvSpPr>
          <p:nvPr/>
        </p:nvSpPr>
        <p:spPr bwMode="auto">
          <a:xfrm>
            <a:off x="2860675" y="4689475"/>
            <a:ext cx="0" cy="1025525"/>
          </a:xfrm>
          <a:prstGeom prst="line">
            <a:avLst/>
          </a:prstGeom>
          <a:noFill/>
          <a:ln w="9525">
            <a:solidFill>
              <a:schemeClr val="tx1"/>
            </a:solidFill>
            <a:miter lim="800000"/>
            <a:headEnd/>
            <a:tailEnd type="triangle" w="med" len="med"/>
          </a:ln>
        </p:spPr>
        <p:txBody>
          <a:bodyPr wrap="none"/>
          <a:lstStyle/>
          <a:p>
            <a:endParaRPr lang="en-US"/>
          </a:p>
        </p:txBody>
      </p:sp>
      <p:sp>
        <p:nvSpPr>
          <p:cNvPr id="22540" name="Line 18"/>
          <p:cNvSpPr>
            <a:spLocks noChangeShapeType="1"/>
          </p:cNvSpPr>
          <p:nvPr/>
        </p:nvSpPr>
        <p:spPr bwMode="auto">
          <a:xfrm>
            <a:off x="6800850" y="4686300"/>
            <a:ext cx="0" cy="1025525"/>
          </a:xfrm>
          <a:prstGeom prst="line">
            <a:avLst/>
          </a:prstGeom>
          <a:noFill/>
          <a:ln w="9525">
            <a:solidFill>
              <a:schemeClr val="tx1"/>
            </a:solidFill>
            <a:miter lim="800000"/>
            <a:headEnd/>
            <a:tailEnd type="triangle" w="med" len="med"/>
          </a:ln>
        </p:spPr>
        <p:txBody>
          <a:bodyPr wrap="none"/>
          <a:lstStyle/>
          <a:p>
            <a:endParaRPr lang="en-US"/>
          </a:p>
        </p:txBody>
      </p:sp>
      <p:sp>
        <p:nvSpPr>
          <p:cNvPr id="22541" name="Line 21"/>
          <p:cNvSpPr>
            <a:spLocks noChangeShapeType="1"/>
          </p:cNvSpPr>
          <p:nvPr/>
        </p:nvSpPr>
        <p:spPr bwMode="auto">
          <a:xfrm>
            <a:off x="2860675" y="4689475"/>
            <a:ext cx="0" cy="1025525"/>
          </a:xfrm>
          <a:prstGeom prst="line">
            <a:avLst/>
          </a:prstGeom>
          <a:noFill/>
          <a:ln w="9525">
            <a:solidFill>
              <a:schemeClr val="tx1"/>
            </a:solidFill>
            <a:miter lim="800000"/>
            <a:headEnd/>
            <a:tailEnd type="triangle" w="med" len="med"/>
          </a:ln>
        </p:spPr>
        <p:txBody>
          <a:bodyPr wrap="none"/>
          <a:lstStyle/>
          <a:p>
            <a:endParaRPr lang="en-US"/>
          </a:p>
        </p:txBody>
      </p:sp>
      <p:sp>
        <p:nvSpPr>
          <p:cNvPr id="22542" name="Line 22"/>
          <p:cNvSpPr>
            <a:spLocks noChangeShapeType="1"/>
          </p:cNvSpPr>
          <p:nvPr/>
        </p:nvSpPr>
        <p:spPr bwMode="auto">
          <a:xfrm>
            <a:off x="6800850" y="4686300"/>
            <a:ext cx="0" cy="1025525"/>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dirty="0"/>
              <a:t>Test design techniques</a:t>
            </a:r>
          </a:p>
        </p:txBody>
      </p:sp>
      <p:sp>
        <p:nvSpPr>
          <p:cNvPr id="5123" name="Rectangle 3"/>
          <p:cNvSpPr>
            <a:spLocks noGrp="1" noChangeArrowheads="1"/>
          </p:cNvSpPr>
          <p:nvPr>
            <p:ph idx="1"/>
          </p:nvPr>
        </p:nvSpPr>
        <p:spPr/>
        <p:txBody>
          <a:bodyPr/>
          <a:lstStyle/>
          <a:p>
            <a:pPr eaLnBrk="1" hangingPunct="1">
              <a:lnSpc>
                <a:spcPct val="80000"/>
              </a:lnSpc>
              <a:buFont typeface="Wingdings" pitchFamily="2" charset="2"/>
              <a:buNone/>
            </a:pPr>
            <a:r>
              <a:rPr lang="en-US" dirty="0" smtClean="0">
                <a:solidFill>
                  <a:schemeClr val="accent1"/>
                </a:solidFill>
                <a:latin typeface="+mj-lt"/>
              </a:rPr>
              <a:t>Session coverage</a:t>
            </a:r>
          </a:p>
          <a:p>
            <a:pPr algn="ctr" eaLnBrk="1" hangingPunct="1">
              <a:lnSpc>
                <a:spcPct val="80000"/>
              </a:lnSpc>
              <a:buFont typeface="Wingdings" pitchFamily="2" charset="2"/>
              <a:buNone/>
            </a:pPr>
            <a:endParaRPr lang="en-US" b="0" dirty="0" smtClean="0">
              <a:solidFill>
                <a:schemeClr val="tx2">
                  <a:lumMod val="75000"/>
                </a:schemeClr>
              </a:solidFill>
              <a:latin typeface="+mj-lt"/>
            </a:endParaRPr>
          </a:p>
          <a:p>
            <a:pPr marL="285750" indent="-285750" eaLnBrk="1" hangingPunct="1">
              <a:lnSpc>
                <a:spcPct val="110000"/>
              </a:lnSpc>
              <a:buFont typeface="Wingdings" pitchFamily="2" charset="2"/>
              <a:buChar char="q"/>
            </a:pPr>
            <a:r>
              <a:rPr lang="en-US" b="0" dirty="0" smtClean="0">
                <a:solidFill>
                  <a:schemeClr val="bg2"/>
                </a:solidFill>
                <a:latin typeface="+mj-lt"/>
              </a:rPr>
              <a:t>Identifying test conditions and designing test cases (K3)</a:t>
            </a:r>
          </a:p>
          <a:p>
            <a:pPr marL="285750" indent="-285750" eaLnBrk="1" hangingPunct="1">
              <a:lnSpc>
                <a:spcPct val="110000"/>
              </a:lnSpc>
              <a:buFont typeface="Wingdings" pitchFamily="2" charset="2"/>
              <a:buChar char="q"/>
            </a:pPr>
            <a:r>
              <a:rPr lang="en-US" b="0" dirty="0" smtClean="0">
                <a:solidFill>
                  <a:schemeClr val="bg2"/>
                </a:solidFill>
                <a:latin typeface="+mj-lt"/>
              </a:rPr>
              <a:t>Categories of Test Design Techniques (K2)</a:t>
            </a:r>
          </a:p>
          <a:p>
            <a:pPr marL="285750" indent="-285750" eaLnBrk="1" hangingPunct="1">
              <a:lnSpc>
                <a:spcPct val="110000"/>
              </a:lnSpc>
              <a:buFont typeface="Wingdings" pitchFamily="2" charset="2"/>
              <a:buChar char="q"/>
            </a:pPr>
            <a:r>
              <a:rPr lang="en-US" b="0" dirty="0" smtClean="0">
                <a:solidFill>
                  <a:schemeClr val="bg2"/>
                </a:solidFill>
                <a:latin typeface="+mj-lt"/>
              </a:rPr>
              <a:t>Specification based or Black Box testing Techniques (K3)</a:t>
            </a:r>
          </a:p>
          <a:p>
            <a:pPr marL="285750" indent="-285750" eaLnBrk="1" hangingPunct="1">
              <a:lnSpc>
                <a:spcPct val="110000"/>
              </a:lnSpc>
              <a:buFont typeface="Wingdings" pitchFamily="2" charset="2"/>
              <a:buChar char="q"/>
            </a:pPr>
            <a:r>
              <a:rPr lang="en-US" b="0" dirty="0" smtClean="0">
                <a:solidFill>
                  <a:schemeClr val="bg2"/>
                </a:solidFill>
                <a:latin typeface="+mj-lt"/>
              </a:rPr>
              <a:t>Structure based or White Box Techniques (K3)</a:t>
            </a:r>
          </a:p>
          <a:p>
            <a:pPr marL="285750" indent="-285750" eaLnBrk="1" hangingPunct="1">
              <a:lnSpc>
                <a:spcPct val="110000"/>
              </a:lnSpc>
              <a:buFont typeface="Wingdings" pitchFamily="2" charset="2"/>
              <a:buChar char="q"/>
            </a:pPr>
            <a:r>
              <a:rPr lang="en-US" b="0" dirty="0" smtClean="0">
                <a:solidFill>
                  <a:schemeClr val="bg2"/>
                </a:solidFill>
                <a:latin typeface="+mj-lt"/>
              </a:rPr>
              <a:t>Experience based techniques (K2)</a:t>
            </a:r>
          </a:p>
          <a:p>
            <a:pPr marL="285750" indent="-285750" eaLnBrk="1" hangingPunct="1">
              <a:lnSpc>
                <a:spcPct val="110000"/>
              </a:lnSpc>
              <a:buFont typeface="Wingdings" pitchFamily="2" charset="2"/>
              <a:buChar char="q"/>
            </a:pPr>
            <a:r>
              <a:rPr lang="en-US" b="0" dirty="0" smtClean="0">
                <a:solidFill>
                  <a:schemeClr val="bg2"/>
                </a:solidFill>
                <a:latin typeface="+mj-lt"/>
              </a:rPr>
              <a:t>Choosing test techniques (K2)</a:t>
            </a:r>
          </a:p>
          <a:p>
            <a:pPr eaLnBrk="1" hangingPunct="1">
              <a:lnSpc>
                <a:spcPct val="80000"/>
              </a:lnSpc>
              <a:buFont typeface="Wingdings" pitchFamily="2" charset="2"/>
              <a:buNone/>
            </a:pPr>
            <a:endParaRPr lang="en-US" b="0" dirty="0" smtClean="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Decision table testing</a:t>
            </a:r>
          </a:p>
        </p:txBody>
      </p:sp>
      <p:sp>
        <p:nvSpPr>
          <p:cNvPr id="23555" name="Rectangle 3"/>
          <p:cNvSpPr>
            <a:spLocks noGrp="1" noChangeArrowheads="1"/>
          </p:cNvSpPr>
          <p:nvPr>
            <p:ph type="body" sz="quarter" idx="11"/>
          </p:nvPr>
        </p:nvSpPr>
        <p:spPr>
          <a:xfrm>
            <a:off x="393700" y="1431925"/>
            <a:ext cx="7415212" cy="244475"/>
          </a:xfrm>
        </p:spPr>
        <p:txBody>
          <a:bodyPr wrap="square"/>
          <a:lstStyle/>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A table containing combinations of true and false for all input conditions and the resulting actions for each </a:t>
            </a:r>
          </a:p>
          <a:p>
            <a:pPr marL="285750" indent="-285750">
              <a:lnSpc>
                <a:spcPct val="110000"/>
              </a:lnSpc>
              <a:spcAft>
                <a:spcPct val="40000"/>
              </a:spcAft>
              <a:buClr>
                <a:srgbClr val="003399"/>
              </a:buClr>
              <a:buSzPct val="120000"/>
              <a:buFont typeface="Wingdings" pitchFamily="2" charset="2"/>
              <a:buChar char="q"/>
            </a:pPr>
            <a:endParaRPr lang="en-US" sz="1800" dirty="0">
              <a:solidFill>
                <a:schemeClr val="bg2"/>
              </a:solidFill>
              <a:latin typeface="+mj-lt"/>
            </a:endParaRP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Each column corresponds to a business rule that defines a unique combination of conditions that result in the execution of the actions associated with that rule</a:t>
            </a:r>
          </a:p>
          <a:p>
            <a:pPr marL="285750" indent="-285750">
              <a:lnSpc>
                <a:spcPct val="110000"/>
              </a:lnSpc>
              <a:spcAft>
                <a:spcPct val="40000"/>
              </a:spcAft>
              <a:buClr>
                <a:srgbClr val="003399"/>
              </a:buClr>
              <a:buSzPct val="120000"/>
              <a:buFont typeface="Wingdings" pitchFamily="2" charset="2"/>
              <a:buChar char="q"/>
            </a:pPr>
            <a:endParaRPr lang="en-US" sz="1800" dirty="0">
              <a:solidFill>
                <a:schemeClr val="bg2"/>
              </a:solidFill>
              <a:latin typeface="+mj-lt"/>
            </a:endParaRP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Requirements that contain logical conditions can be captured</a:t>
            </a:r>
          </a:p>
          <a:p>
            <a:pPr marL="285750" indent="-285750">
              <a:lnSpc>
                <a:spcPct val="110000"/>
              </a:lnSpc>
              <a:spcAft>
                <a:spcPct val="40000"/>
              </a:spcAft>
              <a:buClr>
                <a:srgbClr val="003399"/>
              </a:buClr>
              <a:buSzPct val="120000"/>
              <a:buFont typeface="Wingdings" pitchFamily="2" charset="2"/>
              <a:buChar char="q"/>
            </a:pPr>
            <a:endParaRPr lang="en-US" sz="1800" dirty="0">
              <a:solidFill>
                <a:schemeClr val="bg2"/>
              </a:solidFill>
              <a:latin typeface="+mj-lt"/>
            </a:endParaRP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At least one test case is written per column</a:t>
            </a:r>
          </a:p>
        </p:txBody>
      </p:sp>
      <p:sp>
        <p:nvSpPr>
          <p:cNvPr id="23556" name="Text Box 8"/>
          <p:cNvSpPr txBox="1">
            <a:spLocks noChangeArrowheads="1"/>
          </p:cNvSpPr>
          <p:nvPr/>
        </p:nvSpPr>
        <p:spPr bwMode="auto">
          <a:xfrm>
            <a:off x="609600" y="5897563"/>
            <a:ext cx="7772400" cy="457200"/>
          </a:xfrm>
          <a:prstGeom prst="rect">
            <a:avLst/>
          </a:prstGeom>
          <a:noFill/>
          <a:ln w="9525">
            <a:noFill/>
            <a:miter lim="800000"/>
            <a:headEnd/>
            <a:tailEnd/>
          </a:ln>
        </p:spPr>
        <p:txBody>
          <a:bodyPr>
            <a:spAutoFit/>
          </a:bodyPr>
          <a:lstStyle/>
          <a:p>
            <a:pPr>
              <a:spcBef>
                <a:spcPct val="50000"/>
              </a:spcBef>
            </a:pPr>
            <a:r>
              <a:rPr lang="en-US" i="0">
                <a:latin typeface="Arial" pitchFamily="34"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State transition analysis</a:t>
            </a:r>
          </a:p>
        </p:txBody>
      </p:sp>
      <p:sp>
        <p:nvSpPr>
          <p:cNvPr id="24579" name="Rectangle 3"/>
          <p:cNvSpPr>
            <a:spLocks noGrp="1" noChangeArrowheads="1"/>
          </p:cNvSpPr>
          <p:nvPr>
            <p:ph type="body" sz="quarter" idx="11"/>
          </p:nvPr>
        </p:nvSpPr>
        <p:spPr>
          <a:xfrm>
            <a:off x="393700" y="1660525"/>
            <a:ext cx="7415212" cy="244475"/>
          </a:xfrm>
        </p:spPr>
        <p:txBody>
          <a:bodyPr wrap="square"/>
          <a:lstStyle/>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State transition diagram  indicates how the system behaves as a consequence of external events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It serves as the basis for behavioral modeling</a:t>
            </a:r>
          </a:p>
          <a:p>
            <a:pPr marL="285750" indent="-285750">
              <a:lnSpc>
                <a:spcPct val="110000"/>
              </a:lnSpc>
              <a:spcAft>
                <a:spcPct val="40000"/>
              </a:spcAft>
              <a:buClr>
                <a:srgbClr val="003399"/>
              </a:buClr>
              <a:buSzPct val="120000"/>
              <a:buFont typeface="Wingdings" pitchFamily="2" charset="2"/>
              <a:buChar char="q"/>
            </a:pPr>
            <a:endParaRPr lang="en-US" sz="1800" dirty="0">
              <a:solidFill>
                <a:schemeClr val="bg2"/>
              </a:solidFill>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State transition analysis contd..</a:t>
            </a:r>
          </a:p>
        </p:txBody>
      </p:sp>
      <p:sp>
        <p:nvSpPr>
          <p:cNvPr id="25603" name="Rectangle 3"/>
          <p:cNvSpPr>
            <a:spLocks noGrp="1" noChangeArrowheads="1"/>
          </p:cNvSpPr>
          <p:nvPr>
            <p:ph type="body" sz="quarter" idx="11"/>
          </p:nvPr>
        </p:nvSpPr>
        <p:spPr>
          <a:xfrm>
            <a:off x="393700" y="1431925"/>
            <a:ext cx="7415212" cy="244475"/>
          </a:xfrm>
        </p:spPr>
        <p:txBody>
          <a:bodyPr wrap="square"/>
          <a:lstStyle/>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Identify a finite number of states the model execution goes through</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Create a state transition diagram showing how the model transitions from one state to the other</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Assess the model accuracy by analyzing the conditions under which a state change occurs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5287" y="581025"/>
            <a:ext cx="7439025" cy="307777"/>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State transition diagram notation</a:t>
            </a:r>
          </a:p>
        </p:txBody>
      </p:sp>
      <p:sp>
        <p:nvSpPr>
          <p:cNvPr id="26627" name="Rectangle 3"/>
          <p:cNvSpPr>
            <a:spLocks noGrp="1" noChangeArrowheads="1"/>
          </p:cNvSpPr>
          <p:nvPr>
            <p:ph type="body" sz="quarter" idx="11"/>
          </p:nvPr>
        </p:nvSpPr>
        <p:spPr>
          <a:xfrm>
            <a:off x="393700" y="1431925"/>
            <a:ext cx="7415212" cy="244475"/>
          </a:xfrm>
        </p:spPr>
        <p:txBody>
          <a:bodyPr/>
          <a:lstStyle/>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System states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State transitions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Conditions/events and actions</a:t>
            </a:r>
          </a:p>
          <a:p>
            <a:pPr marL="285750" indent="-285750">
              <a:lnSpc>
                <a:spcPct val="110000"/>
              </a:lnSpc>
              <a:spcAft>
                <a:spcPct val="40000"/>
              </a:spcAft>
              <a:buClr>
                <a:srgbClr val="003399"/>
              </a:buClr>
              <a:buSzPct val="120000"/>
              <a:buFont typeface="Wingdings" pitchFamily="2" charset="2"/>
              <a:buChar char="q"/>
            </a:pPr>
            <a:endParaRPr lang="en-US" sz="1800" dirty="0">
              <a:solidFill>
                <a:schemeClr val="bg2"/>
              </a:solidFill>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762000"/>
            <a:ext cx="7439025" cy="307777"/>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dirty="0" smtClean="0"/>
              <a:t>System </a:t>
            </a:r>
            <a:r>
              <a:rPr lang="en-US" dirty="0"/>
              <a:t>states</a:t>
            </a:r>
          </a:p>
        </p:txBody>
      </p:sp>
      <p:sp>
        <p:nvSpPr>
          <p:cNvPr id="27651" name="Rectangle 3"/>
          <p:cNvSpPr>
            <a:spLocks noGrp="1" noChangeArrowheads="1"/>
          </p:cNvSpPr>
          <p:nvPr>
            <p:ph type="body" sz="quarter" idx="11"/>
          </p:nvPr>
        </p:nvSpPr>
        <p:spPr>
          <a:xfrm>
            <a:off x="393700" y="1676400"/>
            <a:ext cx="7415212" cy="244475"/>
          </a:xfrm>
        </p:spPr>
        <p:txBody>
          <a:bodyPr/>
          <a:lstStyle/>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Drawn as a rectangular box</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Represent the state of the system for some period of time</a:t>
            </a:r>
          </a:p>
          <a:p>
            <a:pPr marL="285750" lvl="2" indent="-285750">
              <a:lnSpc>
                <a:spcPct val="110000"/>
              </a:lnSpc>
              <a:buSzPct val="120000"/>
              <a:buFont typeface="Wingdings" pitchFamily="2" charset="2"/>
              <a:buChar char="q"/>
            </a:pPr>
            <a:r>
              <a:rPr lang="en-US" dirty="0">
                <a:solidFill>
                  <a:schemeClr val="bg2"/>
                </a:solidFill>
                <a:latin typeface="+mj-lt"/>
                <a:ea typeface="+mn-ea"/>
                <a:cs typeface="+mn-cs"/>
              </a:rPr>
              <a:t>Idle</a:t>
            </a:r>
          </a:p>
          <a:p>
            <a:pPr marL="285750" lvl="2" indent="-285750">
              <a:lnSpc>
                <a:spcPct val="110000"/>
              </a:lnSpc>
              <a:buSzPct val="120000"/>
              <a:buFont typeface="Wingdings" pitchFamily="2" charset="2"/>
              <a:buChar char="q"/>
            </a:pPr>
            <a:r>
              <a:rPr lang="en-US" dirty="0">
                <a:solidFill>
                  <a:schemeClr val="bg2"/>
                </a:solidFill>
                <a:latin typeface="+mj-lt"/>
                <a:ea typeface="+mn-ea"/>
                <a:cs typeface="+mn-cs"/>
              </a:rPr>
              <a:t>Waiting for password</a:t>
            </a:r>
          </a:p>
          <a:p>
            <a:pPr marL="285750" lvl="2" indent="-285750">
              <a:lnSpc>
                <a:spcPct val="110000"/>
              </a:lnSpc>
              <a:buSzPct val="120000"/>
              <a:buFont typeface="Wingdings" pitchFamily="2" charset="2"/>
              <a:buChar char="q"/>
            </a:pPr>
            <a:r>
              <a:rPr lang="en-US" dirty="0">
                <a:solidFill>
                  <a:schemeClr val="bg2"/>
                </a:solidFill>
                <a:latin typeface="+mj-lt"/>
                <a:ea typeface="+mn-ea"/>
                <a:cs typeface="+mn-cs"/>
              </a:rPr>
              <a:t>Busy (performing action)</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Connected by state transitions</a:t>
            </a:r>
          </a:p>
          <a:p>
            <a:pPr marL="285750" indent="-285750">
              <a:lnSpc>
                <a:spcPct val="110000"/>
              </a:lnSpc>
              <a:spcAft>
                <a:spcPct val="40000"/>
              </a:spcAft>
              <a:buClr>
                <a:srgbClr val="003399"/>
              </a:buClr>
              <a:buSzPct val="120000"/>
              <a:buFont typeface="Wingdings" pitchFamily="2" charset="2"/>
              <a:buChar char="q"/>
            </a:pPr>
            <a:endParaRPr lang="en-US" sz="1800" dirty="0">
              <a:solidFill>
                <a:schemeClr val="bg2"/>
              </a:solidFill>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5287" y="581025"/>
            <a:ext cx="7439025" cy="307777"/>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dirty="0" smtClean="0"/>
              <a:t> </a:t>
            </a:r>
            <a:r>
              <a:rPr lang="en-US" dirty="0"/>
              <a:t>State transitions</a:t>
            </a:r>
          </a:p>
        </p:txBody>
      </p:sp>
      <p:sp>
        <p:nvSpPr>
          <p:cNvPr id="28675" name="Rectangle 3"/>
          <p:cNvSpPr>
            <a:spLocks noGrp="1" noChangeArrowheads="1"/>
          </p:cNvSpPr>
          <p:nvPr>
            <p:ph type="body" sz="quarter" idx="11"/>
          </p:nvPr>
        </p:nvSpPr>
        <p:spPr>
          <a:xfrm>
            <a:off x="393700" y="1508125"/>
            <a:ext cx="7415212" cy="244475"/>
          </a:xfrm>
        </p:spPr>
        <p:txBody>
          <a:bodyPr wrap="square"/>
          <a:lstStyle/>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Drawn as arrows between states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Represent a change of state</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Begin with an initial state and may lead to one of the several final states</a:t>
            </a:r>
          </a:p>
          <a:p>
            <a:pPr marL="285750" indent="-285750">
              <a:lnSpc>
                <a:spcPct val="110000"/>
              </a:lnSpc>
              <a:spcAft>
                <a:spcPct val="40000"/>
              </a:spcAft>
              <a:buClr>
                <a:srgbClr val="003399"/>
              </a:buClr>
              <a:buSzPct val="120000"/>
              <a:buFont typeface="Wingdings" pitchFamily="2" charset="2"/>
              <a:buChar char="q"/>
            </a:pPr>
            <a:endParaRPr lang="en-US" sz="1800" dirty="0">
              <a:solidFill>
                <a:schemeClr val="bg2"/>
              </a:solidFill>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287" y="581025"/>
            <a:ext cx="7439025" cy="307777"/>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dirty="0" smtClean="0"/>
              <a:t> </a:t>
            </a:r>
            <a:r>
              <a:rPr lang="en-US" dirty="0"/>
              <a:t>Conditions/events and actions</a:t>
            </a:r>
          </a:p>
        </p:txBody>
      </p:sp>
      <p:sp>
        <p:nvSpPr>
          <p:cNvPr id="29699" name="Rectangle 3"/>
          <p:cNvSpPr>
            <a:spLocks noGrp="1" noChangeArrowheads="1"/>
          </p:cNvSpPr>
          <p:nvPr>
            <p:ph type="body" sz="quarter" idx="11"/>
          </p:nvPr>
        </p:nvSpPr>
        <p:spPr>
          <a:xfrm>
            <a:off x="393700" y="1965325"/>
            <a:ext cx="7415212" cy="244475"/>
          </a:xfrm>
        </p:spPr>
        <p:txBody>
          <a:bodyPr wrap="square"/>
          <a:lstStyle/>
          <a:p>
            <a:pPr marL="285750" indent="-285750" eaLnBrk="1" hangingPunct="1">
              <a:lnSpc>
                <a:spcPct val="130000"/>
              </a:lnSpc>
              <a:buFont typeface="Wingdings" pitchFamily="2" charset="2"/>
              <a:buChar char="q"/>
            </a:pPr>
            <a:r>
              <a:rPr lang="en-US" sz="1800" dirty="0">
                <a:solidFill>
                  <a:schemeClr val="bg2"/>
                </a:solidFill>
                <a:latin typeface="+mj-lt"/>
              </a:rPr>
              <a:t>Indicate results from previous state such as user choice or input, data values </a:t>
            </a:r>
            <a:r>
              <a:rPr lang="en-US" sz="1800" i="1" dirty="0" smtClean="0">
                <a:solidFill>
                  <a:schemeClr val="bg1">
                    <a:lumMod val="85000"/>
                  </a:schemeClr>
                </a:solidFill>
                <a:latin typeface="+mj-lt"/>
              </a:rPr>
              <a:t>(why did the system change its state from 1 to 2?)</a:t>
            </a:r>
          </a:p>
          <a:p>
            <a:pPr marL="342900" indent="-342900" eaLnBrk="1" hangingPunct="1">
              <a:buFont typeface="Wingdings" pitchFamily="2" charset="2"/>
              <a:buChar char="q"/>
            </a:pPr>
            <a:endParaRPr lang="en-US" sz="2000" i="1" dirty="0" smtClean="0">
              <a:solidFill>
                <a:schemeClr val="hlink"/>
              </a:solidFill>
            </a:endParaRPr>
          </a:p>
          <a:p>
            <a:pPr marL="285750" indent="-285750" eaLnBrk="1" hangingPunct="1">
              <a:lnSpc>
                <a:spcPct val="130000"/>
              </a:lnSpc>
              <a:buFont typeface="Wingdings" pitchFamily="2" charset="2"/>
              <a:buChar char="q"/>
            </a:pPr>
            <a:r>
              <a:rPr lang="en-US" sz="1800" dirty="0">
                <a:solidFill>
                  <a:schemeClr val="bg2"/>
                </a:solidFill>
                <a:latin typeface="+mj-lt"/>
              </a:rPr>
              <a:t>Indicate the response of the system as it changes its state e.g. message display </a:t>
            </a:r>
            <a:r>
              <a:rPr lang="en-US" sz="1800" i="1" dirty="0" smtClean="0">
                <a:solidFill>
                  <a:schemeClr val="bg1">
                    <a:lumMod val="85000"/>
                  </a:schemeClr>
                </a:solidFill>
                <a:latin typeface="+mj-lt"/>
              </a:rPr>
              <a:t>(when the system changed its state from 1 to 2, what happened as a side effect of this transition?)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95287" y="581025"/>
            <a:ext cx="7439025" cy="307777"/>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State Transition Diagram Notation</a:t>
            </a:r>
          </a:p>
        </p:txBody>
      </p:sp>
      <p:grpSp>
        <p:nvGrpSpPr>
          <p:cNvPr id="2" name="Group 121"/>
          <p:cNvGrpSpPr>
            <a:grpSpLocks/>
          </p:cNvGrpSpPr>
          <p:nvPr/>
        </p:nvGrpSpPr>
        <p:grpSpPr bwMode="auto">
          <a:xfrm>
            <a:off x="325438" y="1219200"/>
            <a:ext cx="8686800" cy="5195888"/>
            <a:chOff x="253" y="784"/>
            <a:chExt cx="5472" cy="3273"/>
          </a:xfrm>
        </p:grpSpPr>
        <p:sp>
          <p:nvSpPr>
            <p:cNvPr id="30726" name="Text Box 62"/>
            <p:cNvSpPr txBox="1">
              <a:spLocks noChangeArrowheads="1"/>
            </p:cNvSpPr>
            <p:nvPr/>
          </p:nvSpPr>
          <p:spPr bwMode="auto">
            <a:xfrm>
              <a:off x="733" y="3865"/>
              <a:ext cx="1248" cy="192"/>
            </a:xfrm>
            <a:prstGeom prst="rect">
              <a:avLst/>
            </a:prstGeom>
            <a:noFill/>
            <a:ln w="9525">
              <a:noFill/>
              <a:miter lim="800000"/>
              <a:headEnd/>
              <a:tailEnd/>
            </a:ln>
          </p:spPr>
          <p:txBody>
            <a:bodyPr>
              <a:spAutoFit/>
            </a:bodyPr>
            <a:lstStyle/>
            <a:p>
              <a:pPr algn="ctr">
                <a:spcBef>
                  <a:spcPct val="50000"/>
                </a:spcBef>
              </a:pPr>
              <a:r>
                <a:rPr lang="en-US" sz="1400" b="1" i="0">
                  <a:solidFill>
                    <a:schemeClr val="hlink"/>
                  </a:solidFill>
                  <a:latin typeface="Arial" pitchFamily="34" charset="0"/>
                </a:rPr>
                <a:t>Return</a:t>
              </a:r>
              <a:r>
                <a:rPr lang="en-US" sz="1400" i="0">
                  <a:latin typeface="Arial" pitchFamily="34" charset="0"/>
                </a:rPr>
                <a:t> </a:t>
              </a:r>
              <a:r>
                <a:rPr lang="en-US" sz="1400" b="1" i="0">
                  <a:solidFill>
                    <a:schemeClr val="hlink"/>
                  </a:solidFill>
                  <a:latin typeface="Arial" pitchFamily="34" charset="0"/>
                </a:rPr>
                <a:t>card</a:t>
              </a:r>
            </a:p>
          </p:txBody>
        </p:sp>
        <p:sp>
          <p:nvSpPr>
            <p:cNvPr id="30727" name="Text Box 64"/>
            <p:cNvSpPr txBox="1">
              <a:spLocks noChangeArrowheads="1"/>
            </p:cNvSpPr>
            <p:nvPr/>
          </p:nvSpPr>
          <p:spPr bwMode="auto">
            <a:xfrm>
              <a:off x="2557" y="976"/>
              <a:ext cx="768" cy="237"/>
            </a:xfrm>
            <a:prstGeom prst="rect">
              <a:avLst/>
            </a:prstGeom>
            <a:gradFill rotWithShape="1">
              <a:gsLst>
                <a:gs pos="0">
                  <a:srgbClr val="008B8B"/>
                </a:gs>
                <a:gs pos="50000">
                  <a:srgbClr val="00FFFF"/>
                </a:gs>
                <a:gs pos="100000">
                  <a:srgbClr val="008B8B"/>
                </a:gs>
              </a:gsLst>
              <a:lin ang="5400000" scaled="1"/>
            </a:gradFill>
            <a:ln w="9525">
              <a:solidFill>
                <a:schemeClr val="bg2"/>
              </a:solidFill>
              <a:miter lim="800000"/>
              <a:headEnd/>
              <a:tailEnd/>
            </a:ln>
          </p:spPr>
          <p:txBody>
            <a:bodyPr>
              <a:spAutoFit/>
            </a:bodyPr>
            <a:lstStyle/>
            <a:p>
              <a:pPr algn="ctr">
                <a:spcBef>
                  <a:spcPct val="50000"/>
                </a:spcBef>
              </a:pPr>
              <a:r>
                <a:rPr lang="en-US" sz="1800" i="0">
                  <a:latin typeface="Arial" pitchFamily="34" charset="0"/>
                </a:rPr>
                <a:t>Idle</a:t>
              </a:r>
            </a:p>
          </p:txBody>
        </p:sp>
        <p:sp>
          <p:nvSpPr>
            <p:cNvPr id="30728" name="Text Box 65"/>
            <p:cNvSpPr txBox="1">
              <a:spLocks noChangeArrowheads="1"/>
            </p:cNvSpPr>
            <p:nvPr/>
          </p:nvSpPr>
          <p:spPr bwMode="auto">
            <a:xfrm>
              <a:off x="2365" y="1648"/>
              <a:ext cx="1152" cy="237"/>
            </a:xfrm>
            <a:prstGeom prst="rect">
              <a:avLst/>
            </a:prstGeom>
            <a:gradFill rotWithShape="1">
              <a:gsLst>
                <a:gs pos="0">
                  <a:srgbClr val="008B8B"/>
                </a:gs>
                <a:gs pos="50000">
                  <a:srgbClr val="00FFFF"/>
                </a:gs>
                <a:gs pos="100000">
                  <a:srgbClr val="008B8B"/>
                </a:gs>
              </a:gsLst>
              <a:lin ang="5400000" scaled="1"/>
            </a:gradFill>
            <a:ln w="9525" algn="ctr">
              <a:solidFill>
                <a:schemeClr val="bg2"/>
              </a:solidFill>
              <a:miter lim="800000"/>
              <a:headEnd/>
              <a:tailEnd/>
            </a:ln>
          </p:spPr>
          <p:txBody>
            <a:bodyPr>
              <a:spAutoFit/>
            </a:bodyPr>
            <a:lstStyle/>
            <a:p>
              <a:pPr algn="ctr">
                <a:spcBef>
                  <a:spcPct val="50000"/>
                </a:spcBef>
              </a:pPr>
              <a:r>
                <a:rPr lang="en-US" sz="1800" i="0">
                  <a:latin typeface="Arial" pitchFamily="34" charset="0"/>
                </a:rPr>
                <a:t>Waiting for card</a:t>
              </a:r>
            </a:p>
          </p:txBody>
        </p:sp>
        <p:sp>
          <p:nvSpPr>
            <p:cNvPr id="30729" name="Line 66"/>
            <p:cNvSpPr>
              <a:spLocks noChangeShapeType="1"/>
            </p:cNvSpPr>
            <p:nvPr/>
          </p:nvSpPr>
          <p:spPr bwMode="auto">
            <a:xfrm>
              <a:off x="2941" y="1216"/>
              <a:ext cx="0" cy="432"/>
            </a:xfrm>
            <a:prstGeom prst="line">
              <a:avLst/>
            </a:prstGeom>
            <a:noFill/>
            <a:ln w="9525">
              <a:solidFill>
                <a:schemeClr val="tx1"/>
              </a:solidFill>
              <a:round/>
              <a:headEnd/>
              <a:tailEnd type="triangle" w="med" len="med"/>
            </a:ln>
          </p:spPr>
          <p:txBody>
            <a:bodyPr>
              <a:spAutoFit/>
            </a:bodyPr>
            <a:lstStyle/>
            <a:p>
              <a:endParaRPr lang="en-US"/>
            </a:p>
          </p:txBody>
        </p:sp>
        <p:sp>
          <p:nvSpPr>
            <p:cNvPr id="30730" name="Text Box 67"/>
            <p:cNvSpPr txBox="1">
              <a:spLocks noChangeArrowheads="1"/>
            </p:cNvSpPr>
            <p:nvPr/>
          </p:nvSpPr>
          <p:spPr bwMode="auto">
            <a:xfrm>
              <a:off x="2221" y="2272"/>
              <a:ext cx="1488" cy="237"/>
            </a:xfrm>
            <a:prstGeom prst="rect">
              <a:avLst/>
            </a:prstGeom>
            <a:gradFill rotWithShape="1">
              <a:gsLst>
                <a:gs pos="0">
                  <a:srgbClr val="008B8B"/>
                </a:gs>
                <a:gs pos="50000">
                  <a:srgbClr val="00FFFF"/>
                </a:gs>
                <a:gs pos="100000">
                  <a:srgbClr val="008B8B"/>
                </a:gs>
              </a:gsLst>
              <a:lin ang="5400000" scaled="1"/>
            </a:gradFill>
            <a:ln w="9525" algn="ctr">
              <a:solidFill>
                <a:schemeClr val="bg2"/>
              </a:solidFill>
              <a:miter lim="800000"/>
              <a:headEnd/>
              <a:tailEnd/>
            </a:ln>
          </p:spPr>
          <p:txBody>
            <a:bodyPr>
              <a:spAutoFit/>
            </a:bodyPr>
            <a:lstStyle/>
            <a:p>
              <a:pPr algn="ctr">
                <a:spcBef>
                  <a:spcPct val="50000"/>
                </a:spcBef>
              </a:pPr>
              <a:r>
                <a:rPr lang="en-US" sz="1800" i="0">
                  <a:latin typeface="Arial" pitchFamily="34" charset="0"/>
                </a:rPr>
                <a:t>Waiting for password</a:t>
              </a:r>
            </a:p>
          </p:txBody>
        </p:sp>
        <p:sp>
          <p:nvSpPr>
            <p:cNvPr id="30731" name="Line 68"/>
            <p:cNvSpPr>
              <a:spLocks noChangeShapeType="1"/>
            </p:cNvSpPr>
            <p:nvPr/>
          </p:nvSpPr>
          <p:spPr bwMode="auto">
            <a:xfrm>
              <a:off x="2941" y="1888"/>
              <a:ext cx="0" cy="384"/>
            </a:xfrm>
            <a:prstGeom prst="line">
              <a:avLst/>
            </a:prstGeom>
            <a:noFill/>
            <a:ln w="9525">
              <a:solidFill>
                <a:schemeClr val="tx1"/>
              </a:solidFill>
              <a:round/>
              <a:headEnd/>
              <a:tailEnd type="triangle" w="med" len="med"/>
            </a:ln>
          </p:spPr>
          <p:txBody>
            <a:bodyPr>
              <a:spAutoFit/>
            </a:bodyPr>
            <a:lstStyle/>
            <a:p>
              <a:endParaRPr lang="en-US"/>
            </a:p>
          </p:txBody>
        </p:sp>
        <p:sp>
          <p:nvSpPr>
            <p:cNvPr id="30732" name="Text Box 69"/>
            <p:cNvSpPr txBox="1">
              <a:spLocks noChangeArrowheads="1"/>
            </p:cNvSpPr>
            <p:nvPr/>
          </p:nvSpPr>
          <p:spPr bwMode="auto">
            <a:xfrm>
              <a:off x="2221" y="2848"/>
              <a:ext cx="1488" cy="237"/>
            </a:xfrm>
            <a:prstGeom prst="rect">
              <a:avLst/>
            </a:prstGeom>
            <a:gradFill rotWithShape="1">
              <a:gsLst>
                <a:gs pos="0">
                  <a:srgbClr val="008B8B"/>
                </a:gs>
                <a:gs pos="50000">
                  <a:srgbClr val="00FFFF"/>
                </a:gs>
                <a:gs pos="100000">
                  <a:srgbClr val="008B8B"/>
                </a:gs>
              </a:gsLst>
              <a:lin ang="5400000" scaled="1"/>
            </a:gradFill>
            <a:ln w="9525" algn="ctr">
              <a:solidFill>
                <a:schemeClr val="bg2"/>
              </a:solidFill>
              <a:miter lim="800000"/>
              <a:headEnd/>
              <a:tailEnd/>
            </a:ln>
          </p:spPr>
          <p:txBody>
            <a:bodyPr>
              <a:spAutoFit/>
            </a:bodyPr>
            <a:lstStyle/>
            <a:p>
              <a:pPr algn="ctr">
                <a:spcBef>
                  <a:spcPct val="50000"/>
                </a:spcBef>
              </a:pPr>
              <a:r>
                <a:rPr lang="en-US" sz="1800" i="0">
                  <a:latin typeface="Arial" pitchFamily="34" charset="0"/>
                </a:rPr>
                <a:t>Waiting for choice</a:t>
              </a:r>
            </a:p>
          </p:txBody>
        </p:sp>
        <p:sp>
          <p:nvSpPr>
            <p:cNvPr id="30733" name="Line 70"/>
            <p:cNvSpPr>
              <a:spLocks noChangeShapeType="1"/>
            </p:cNvSpPr>
            <p:nvPr/>
          </p:nvSpPr>
          <p:spPr bwMode="auto">
            <a:xfrm>
              <a:off x="2941" y="2512"/>
              <a:ext cx="0" cy="336"/>
            </a:xfrm>
            <a:prstGeom prst="line">
              <a:avLst/>
            </a:prstGeom>
            <a:noFill/>
            <a:ln w="9525">
              <a:solidFill>
                <a:schemeClr val="tx1"/>
              </a:solidFill>
              <a:round/>
              <a:headEnd/>
              <a:tailEnd type="triangle" w="med" len="med"/>
            </a:ln>
          </p:spPr>
          <p:txBody>
            <a:bodyPr>
              <a:spAutoFit/>
            </a:bodyPr>
            <a:lstStyle/>
            <a:p>
              <a:endParaRPr lang="en-US"/>
            </a:p>
          </p:txBody>
        </p:sp>
        <p:sp>
          <p:nvSpPr>
            <p:cNvPr id="30734" name="Text Box 71"/>
            <p:cNvSpPr txBox="1">
              <a:spLocks noChangeArrowheads="1"/>
            </p:cNvSpPr>
            <p:nvPr/>
          </p:nvSpPr>
          <p:spPr bwMode="auto">
            <a:xfrm>
              <a:off x="397" y="3424"/>
              <a:ext cx="720" cy="237"/>
            </a:xfrm>
            <a:prstGeom prst="rect">
              <a:avLst/>
            </a:prstGeom>
            <a:gradFill rotWithShape="1">
              <a:gsLst>
                <a:gs pos="0">
                  <a:srgbClr val="008B8B"/>
                </a:gs>
                <a:gs pos="50000">
                  <a:srgbClr val="00FFFF"/>
                </a:gs>
                <a:gs pos="100000">
                  <a:srgbClr val="008B8B"/>
                </a:gs>
              </a:gsLst>
              <a:lin ang="5400000" scaled="1"/>
            </a:gradFill>
            <a:ln w="9525" algn="ctr">
              <a:solidFill>
                <a:schemeClr val="bg2"/>
              </a:solidFill>
              <a:miter lim="800000"/>
              <a:headEnd/>
              <a:tailEnd/>
            </a:ln>
          </p:spPr>
          <p:txBody>
            <a:bodyPr>
              <a:spAutoFit/>
            </a:bodyPr>
            <a:lstStyle/>
            <a:p>
              <a:pPr algn="ctr">
                <a:spcBef>
                  <a:spcPct val="50000"/>
                </a:spcBef>
              </a:pPr>
              <a:r>
                <a:rPr lang="en-US" sz="1800" i="0">
                  <a:latin typeface="Arial" pitchFamily="34" charset="0"/>
                </a:rPr>
                <a:t>Get cash</a:t>
              </a:r>
            </a:p>
          </p:txBody>
        </p:sp>
        <p:sp>
          <p:nvSpPr>
            <p:cNvPr id="30735" name="Text Box 72"/>
            <p:cNvSpPr txBox="1">
              <a:spLocks noChangeArrowheads="1"/>
            </p:cNvSpPr>
            <p:nvPr/>
          </p:nvSpPr>
          <p:spPr bwMode="auto">
            <a:xfrm>
              <a:off x="1549" y="3280"/>
              <a:ext cx="1200" cy="237"/>
            </a:xfrm>
            <a:prstGeom prst="rect">
              <a:avLst/>
            </a:prstGeom>
            <a:gradFill rotWithShape="1">
              <a:gsLst>
                <a:gs pos="0">
                  <a:srgbClr val="008B8B"/>
                </a:gs>
                <a:gs pos="50000">
                  <a:srgbClr val="00FFFF"/>
                </a:gs>
                <a:gs pos="100000">
                  <a:srgbClr val="008B8B"/>
                </a:gs>
              </a:gsLst>
              <a:lin ang="5400000" scaled="1"/>
            </a:gradFill>
            <a:ln w="9525" algn="ctr">
              <a:solidFill>
                <a:schemeClr val="bg2"/>
              </a:solidFill>
              <a:miter lim="800000"/>
              <a:headEnd/>
              <a:tailEnd/>
            </a:ln>
          </p:spPr>
          <p:txBody>
            <a:bodyPr>
              <a:spAutoFit/>
            </a:bodyPr>
            <a:lstStyle/>
            <a:p>
              <a:pPr algn="ctr">
                <a:spcBef>
                  <a:spcPct val="50000"/>
                </a:spcBef>
              </a:pPr>
              <a:r>
                <a:rPr lang="en-US" sz="1800" i="0">
                  <a:latin typeface="Arial" pitchFamily="34" charset="0"/>
                </a:rPr>
                <a:t>Display balance</a:t>
              </a:r>
            </a:p>
          </p:txBody>
        </p:sp>
        <p:sp>
          <p:nvSpPr>
            <p:cNvPr id="30736" name="Text Box 73"/>
            <p:cNvSpPr txBox="1">
              <a:spLocks noChangeArrowheads="1"/>
            </p:cNvSpPr>
            <p:nvPr/>
          </p:nvSpPr>
          <p:spPr bwMode="auto">
            <a:xfrm>
              <a:off x="3037" y="3280"/>
              <a:ext cx="1104" cy="237"/>
            </a:xfrm>
            <a:prstGeom prst="rect">
              <a:avLst/>
            </a:prstGeom>
            <a:gradFill rotWithShape="1">
              <a:gsLst>
                <a:gs pos="0">
                  <a:srgbClr val="008B8B"/>
                </a:gs>
                <a:gs pos="50000">
                  <a:srgbClr val="00FFFF"/>
                </a:gs>
                <a:gs pos="100000">
                  <a:srgbClr val="008B8B"/>
                </a:gs>
              </a:gsLst>
              <a:lin ang="5400000" scaled="1"/>
            </a:gradFill>
            <a:ln w="9525" algn="ctr">
              <a:solidFill>
                <a:schemeClr val="bg2"/>
              </a:solidFill>
              <a:miter lim="800000"/>
              <a:headEnd/>
              <a:tailEnd/>
            </a:ln>
          </p:spPr>
          <p:txBody>
            <a:bodyPr>
              <a:spAutoFit/>
            </a:bodyPr>
            <a:lstStyle/>
            <a:p>
              <a:pPr algn="ctr">
                <a:spcBef>
                  <a:spcPct val="50000"/>
                </a:spcBef>
              </a:pPr>
              <a:r>
                <a:rPr lang="en-US" sz="1800" i="0">
                  <a:latin typeface="Arial" pitchFamily="34" charset="0"/>
                </a:rPr>
                <a:t>Deposit money</a:t>
              </a:r>
            </a:p>
          </p:txBody>
        </p:sp>
        <p:sp>
          <p:nvSpPr>
            <p:cNvPr id="30737" name="Text Box 74"/>
            <p:cNvSpPr txBox="1">
              <a:spLocks noChangeArrowheads="1"/>
            </p:cNvSpPr>
            <p:nvPr/>
          </p:nvSpPr>
          <p:spPr bwMode="auto">
            <a:xfrm>
              <a:off x="4525" y="3424"/>
              <a:ext cx="1200" cy="237"/>
            </a:xfrm>
            <a:prstGeom prst="rect">
              <a:avLst/>
            </a:prstGeom>
            <a:gradFill rotWithShape="1">
              <a:gsLst>
                <a:gs pos="0">
                  <a:srgbClr val="008B8B"/>
                </a:gs>
                <a:gs pos="50000">
                  <a:srgbClr val="00FFFF"/>
                </a:gs>
                <a:gs pos="100000">
                  <a:srgbClr val="008B8B"/>
                </a:gs>
              </a:gsLst>
              <a:lin ang="5400000" scaled="1"/>
            </a:gradFill>
            <a:ln w="9525" algn="ctr">
              <a:solidFill>
                <a:schemeClr val="bg2"/>
              </a:solidFill>
              <a:miter lim="800000"/>
              <a:headEnd/>
              <a:tailEnd/>
            </a:ln>
          </p:spPr>
          <p:txBody>
            <a:bodyPr>
              <a:spAutoFit/>
            </a:bodyPr>
            <a:lstStyle/>
            <a:p>
              <a:pPr algn="ctr">
                <a:spcBef>
                  <a:spcPct val="50000"/>
                </a:spcBef>
              </a:pPr>
              <a:r>
                <a:rPr lang="en-US" sz="1800" i="0">
                  <a:latin typeface="Arial" pitchFamily="34" charset="0"/>
                </a:rPr>
                <a:t>Transfer funds</a:t>
              </a:r>
            </a:p>
          </p:txBody>
        </p:sp>
        <p:sp>
          <p:nvSpPr>
            <p:cNvPr id="30738" name="Line 75"/>
            <p:cNvSpPr>
              <a:spLocks noChangeShapeType="1"/>
            </p:cNvSpPr>
            <p:nvPr/>
          </p:nvSpPr>
          <p:spPr bwMode="auto">
            <a:xfrm>
              <a:off x="3325" y="3088"/>
              <a:ext cx="0" cy="192"/>
            </a:xfrm>
            <a:prstGeom prst="line">
              <a:avLst/>
            </a:prstGeom>
            <a:noFill/>
            <a:ln w="9525">
              <a:solidFill>
                <a:schemeClr val="tx1"/>
              </a:solidFill>
              <a:round/>
              <a:headEnd/>
              <a:tailEnd type="triangle" w="med" len="med"/>
            </a:ln>
          </p:spPr>
          <p:txBody>
            <a:bodyPr>
              <a:spAutoFit/>
            </a:bodyPr>
            <a:lstStyle/>
            <a:p>
              <a:endParaRPr lang="en-US"/>
            </a:p>
          </p:txBody>
        </p:sp>
        <p:sp>
          <p:nvSpPr>
            <p:cNvPr id="30739" name="Line 76"/>
            <p:cNvSpPr>
              <a:spLocks noChangeShapeType="1"/>
            </p:cNvSpPr>
            <p:nvPr/>
          </p:nvSpPr>
          <p:spPr bwMode="auto">
            <a:xfrm>
              <a:off x="2557" y="3088"/>
              <a:ext cx="0" cy="192"/>
            </a:xfrm>
            <a:prstGeom prst="line">
              <a:avLst/>
            </a:prstGeom>
            <a:noFill/>
            <a:ln w="9525">
              <a:solidFill>
                <a:schemeClr val="tx1"/>
              </a:solidFill>
              <a:round/>
              <a:headEnd/>
              <a:tailEnd type="triangle" w="med" len="med"/>
            </a:ln>
          </p:spPr>
          <p:txBody>
            <a:bodyPr>
              <a:spAutoFit/>
            </a:bodyPr>
            <a:lstStyle/>
            <a:p>
              <a:endParaRPr lang="en-US"/>
            </a:p>
          </p:txBody>
        </p:sp>
        <p:sp>
          <p:nvSpPr>
            <p:cNvPr id="30740" name="Line 77"/>
            <p:cNvSpPr>
              <a:spLocks noChangeShapeType="1"/>
            </p:cNvSpPr>
            <p:nvPr/>
          </p:nvSpPr>
          <p:spPr bwMode="auto">
            <a:xfrm>
              <a:off x="3661" y="3088"/>
              <a:ext cx="0" cy="96"/>
            </a:xfrm>
            <a:prstGeom prst="line">
              <a:avLst/>
            </a:prstGeom>
            <a:noFill/>
            <a:ln w="9525">
              <a:solidFill>
                <a:schemeClr val="tx1"/>
              </a:solidFill>
              <a:round/>
              <a:headEnd/>
              <a:tailEnd/>
            </a:ln>
          </p:spPr>
          <p:txBody>
            <a:bodyPr>
              <a:spAutoFit/>
            </a:bodyPr>
            <a:lstStyle/>
            <a:p>
              <a:endParaRPr lang="en-US"/>
            </a:p>
          </p:txBody>
        </p:sp>
        <p:sp>
          <p:nvSpPr>
            <p:cNvPr id="30741" name="Line 78"/>
            <p:cNvSpPr>
              <a:spLocks noChangeShapeType="1"/>
            </p:cNvSpPr>
            <p:nvPr/>
          </p:nvSpPr>
          <p:spPr bwMode="auto">
            <a:xfrm>
              <a:off x="3661" y="3184"/>
              <a:ext cx="1392" cy="0"/>
            </a:xfrm>
            <a:prstGeom prst="line">
              <a:avLst/>
            </a:prstGeom>
            <a:noFill/>
            <a:ln w="9525">
              <a:solidFill>
                <a:schemeClr val="tx1"/>
              </a:solidFill>
              <a:round/>
              <a:headEnd/>
              <a:tailEnd/>
            </a:ln>
          </p:spPr>
          <p:txBody>
            <a:bodyPr>
              <a:spAutoFit/>
            </a:bodyPr>
            <a:lstStyle/>
            <a:p>
              <a:endParaRPr lang="en-US"/>
            </a:p>
          </p:txBody>
        </p:sp>
        <p:sp>
          <p:nvSpPr>
            <p:cNvPr id="30742" name="Line 79"/>
            <p:cNvSpPr>
              <a:spLocks noChangeShapeType="1"/>
            </p:cNvSpPr>
            <p:nvPr/>
          </p:nvSpPr>
          <p:spPr bwMode="auto">
            <a:xfrm>
              <a:off x="5053" y="3184"/>
              <a:ext cx="0" cy="240"/>
            </a:xfrm>
            <a:prstGeom prst="line">
              <a:avLst/>
            </a:prstGeom>
            <a:noFill/>
            <a:ln w="9525">
              <a:solidFill>
                <a:schemeClr val="tx1"/>
              </a:solidFill>
              <a:round/>
              <a:headEnd/>
              <a:tailEnd type="triangle" w="med" len="med"/>
            </a:ln>
          </p:spPr>
          <p:txBody>
            <a:bodyPr>
              <a:spAutoFit/>
            </a:bodyPr>
            <a:lstStyle/>
            <a:p>
              <a:endParaRPr lang="en-US"/>
            </a:p>
          </p:txBody>
        </p:sp>
        <p:sp>
          <p:nvSpPr>
            <p:cNvPr id="30743" name="Line 80"/>
            <p:cNvSpPr>
              <a:spLocks noChangeShapeType="1"/>
            </p:cNvSpPr>
            <p:nvPr/>
          </p:nvSpPr>
          <p:spPr bwMode="auto">
            <a:xfrm>
              <a:off x="2317" y="3088"/>
              <a:ext cx="0" cy="96"/>
            </a:xfrm>
            <a:prstGeom prst="line">
              <a:avLst/>
            </a:prstGeom>
            <a:noFill/>
            <a:ln w="9525">
              <a:solidFill>
                <a:schemeClr val="tx1"/>
              </a:solidFill>
              <a:round/>
              <a:headEnd/>
              <a:tailEnd/>
            </a:ln>
          </p:spPr>
          <p:txBody>
            <a:bodyPr>
              <a:spAutoFit/>
            </a:bodyPr>
            <a:lstStyle/>
            <a:p>
              <a:endParaRPr lang="en-US"/>
            </a:p>
          </p:txBody>
        </p:sp>
        <p:sp>
          <p:nvSpPr>
            <p:cNvPr id="30744" name="Line 81"/>
            <p:cNvSpPr>
              <a:spLocks noChangeShapeType="1"/>
            </p:cNvSpPr>
            <p:nvPr/>
          </p:nvSpPr>
          <p:spPr bwMode="auto">
            <a:xfrm flipH="1">
              <a:off x="781" y="3184"/>
              <a:ext cx="1536" cy="0"/>
            </a:xfrm>
            <a:prstGeom prst="line">
              <a:avLst/>
            </a:prstGeom>
            <a:noFill/>
            <a:ln w="9525">
              <a:solidFill>
                <a:schemeClr val="tx1"/>
              </a:solidFill>
              <a:round/>
              <a:headEnd/>
              <a:tailEnd/>
            </a:ln>
          </p:spPr>
          <p:txBody>
            <a:bodyPr>
              <a:spAutoFit/>
            </a:bodyPr>
            <a:lstStyle/>
            <a:p>
              <a:endParaRPr lang="en-US"/>
            </a:p>
          </p:txBody>
        </p:sp>
        <p:sp>
          <p:nvSpPr>
            <p:cNvPr id="30745" name="Line 82"/>
            <p:cNvSpPr>
              <a:spLocks noChangeShapeType="1"/>
            </p:cNvSpPr>
            <p:nvPr/>
          </p:nvSpPr>
          <p:spPr bwMode="auto">
            <a:xfrm>
              <a:off x="781" y="3184"/>
              <a:ext cx="0" cy="240"/>
            </a:xfrm>
            <a:prstGeom prst="line">
              <a:avLst/>
            </a:prstGeom>
            <a:noFill/>
            <a:ln w="9525">
              <a:solidFill>
                <a:schemeClr val="tx1"/>
              </a:solidFill>
              <a:round/>
              <a:headEnd/>
              <a:tailEnd type="triangle" w="med" len="med"/>
            </a:ln>
          </p:spPr>
          <p:txBody>
            <a:bodyPr>
              <a:spAutoFit/>
            </a:bodyPr>
            <a:lstStyle/>
            <a:p>
              <a:endParaRPr lang="en-US"/>
            </a:p>
          </p:txBody>
        </p:sp>
        <p:sp>
          <p:nvSpPr>
            <p:cNvPr id="30746" name="Text Box 83"/>
            <p:cNvSpPr txBox="1">
              <a:spLocks noChangeArrowheads="1"/>
            </p:cNvSpPr>
            <p:nvPr/>
          </p:nvSpPr>
          <p:spPr bwMode="auto">
            <a:xfrm>
              <a:off x="1453" y="1216"/>
              <a:ext cx="1536" cy="393"/>
            </a:xfrm>
            <a:prstGeom prst="rect">
              <a:avLst/>
            </a:prstGeom>
            <a:noFill/>
            <a:ln w="9525">
              <a:noFill/>
              <a:miter lim="800000"/>
              <a:headEnd/>
              <a:tailEnd/>
            </a:ln>
          </p:spPr>
          <p:txBody>
            <a:bodyPr>
              <a:spAutoFit/>
            </a:bodyPr>
            <a:lstStyle/>
            <a:p>
              <a:pPr algn="ctr">
                <a:spcBef>
                  <a:spcPct val="50000"/>
                </a:spcBef>
              </a:pPr>
              <a:r>
                <a:rPr lang="en-US" sz="1400" b="1" i="0">
                  <a:solidFill>
                    <a:schemeClr val="folHlink"/>
                  </a:solidFill>
                  <a:latin typeface="Arial" pitchFamily="34" charset="0"/>
                </a:rPr>
                <a:t>Start pushed</a:t>
              </a:r>
            </a:p>
            <a:p>
              <a:pPr algn="ctr">
                <a:spcBef>
                  <a:spcPct val="50000"/>
                </a:spcBef>
              </a:pPr>
              <a:r>
                <a:rPr lang="en-US" sz="1400" b="1" i="0">
                  <a:solidFill>
                    <a:schemeClr val="hlink"/>
                  </a:solidFill>
                  <a:latin typeface="Arial" pitchFamily="34" charset="0"/>
                </a:rPr>
                <a:t>Display “insert card”</a:t>
              </a:r>
            </a:p>
          </p:txBody>
        </p:sp>
        <p:sp>
          <p:nvSpPr>
            <p:cNvPr id="30747" name="Line 84"/>
            <p:cNvSpPr>
              <a:spLocks noChangeShapeType="1"/>
            </p:cNvSpPr>
            <p:nvPr/>
          </p:nvSpPr>
          <p:spPr bwMode="auto">
            <a:xfrm>
              <a:off x="1597" y="1408"/>
              <a:ext cx="1200" cy="0"/>
            </a:xfrm>
            <a:prstGeom prst="line">
              <a:avLst/>
            </a:prstGeom>
            <a:noFill/>
            <a:ln w="9525">
              <a:solidFill>
                <a:schemeClr val="tx1"/>
              </a:solidFill>
              <a:round/>
              <a:headEnd/>
              <a:tailEnd/>
            </a:ln>
          </p:spPr>
          <p:txBody>
            <a:bodyPr>
              <a:spAutoFit/>
            </a:bodyPr>
            <a:lstStyle/>
            <a:p>
              <a:endParaRPr lang="en-US"/>
            </a:p>
          </p:txBody>
        </p:sp>
        <p:sp>
          <p:nvSpPr>
            <p:cNvPr id="30748" name="Line 85"/>
            <p:cNvSpPr>
              <a:spLocks noChangeShapeType="1"/>
            </p:cNvSpPr>
            <p:nvPr/>
          </p:nvSpPr>
          <p:spPr bwMode="auto">
            <a:xfrm>
              <a:off x="3517" y="1744"/>
              <a:ext cx="384" cy="0"/>
            </a:xfrm>
            <a:prstGeom prst="line">
              <a:avLst/>
            </a:prstGeom>
            <a:noFill/>
            <a:ln w="9525">
              <a:solidFill>
                <a:schemeClr val="tx1"/>
              </a:solidFill>
              <a:round/>
              <a:headEnd/>
              <a:tailEnd/>
            </a:ln>
          </p:spPr>
          <p:txBody>
            <a:bodyPr>
              <a:spAutoFit/>
            </a:bodyPr>
            <a:lstStyle/>
            <a:p>
              <a:endParaRPr lang="en-US"/>
            </a:p>
          </p:txBody>
        </p:sp>
        <p:sp>
          <p:nvSpPr>
            <p:cNvPr id="30749" name="Line 86"/>
            <p:cNvSpPr>
              <a:spLocks noChangeShapeType="1"/>
            </p:cNvSpPr>
            <p:nvPr/>
          </p:nvSpPr>
          <p:spPr bwMode="auto">
            <a:xfrm>
              <a:off x="3901" y="1216"/>
              <a:ext cx="0" cy="528"/>
            </a:xfrm>
            <a:prstGeom prst="line">
              <a:avLst/>
            </a:prstGeom>
            <a:noFill/>
            <a:ln w="9525">
              <a:solidFill>
                <a:schemeClr val="tx1"/>
              </a:solidFill>
              <a:round/>
              <a:headEnd/>
              <a:tailEnd/>
            </a:ln>
          </p:spPr>
          <p:txBody>
            <a:bodyPr>
              <a:spAutoFit/>
            </a:bodyPr>
            <a:lstStyle/>
            <a:p>
              <a:endParaRPr lang="en-US"/>
            </a:p>
          </p:txBody>
        </p:sp>
        <p:sp>
          <p:nvSpPr>
            <p:cNvPr id="30750" name="Line 87"/>
            <p:cNvSpPr>
              <a:spLocks noChangeShapeType="1"/>
            </p:cNvSpPr>
            <p:nvPr/>
          </p:nvSpPr>
          <p:spPr bwMode="auto">
            <a:xfrm flipH="1">
              <a:off x="3325" y="1216"/>
              <a:ext cx="576" cy="0"/>
            </a:xfrm>
            <a:prstGeom prst="line">
              <a:avLst/>
            </a:prstGeom>
            <a:noFill/>
            <a:ln w="9525">
              <a:solidFill>
                <a:schemeClr val="tx1"/>
              </a:solidFill>
              <a:round/>
              <a:headEnd/>
              <a:tailEnd type="triangle" w="med" len="med"/>
            </a:ln>
          </p:spPr>
          <p:txBody>
            <a:bodyPr>
              <a:spAutoFit/>
            </a:bodyPr>
            <a:lstStyle/>
            <a:p>
              <a:endParaRPr lang="en-US"/>
            </a:p>
          </p:txBody>
        </p:sp>
        <p:sp>
          <p:nvSpPr>
            <p:cNvPr id="30751" name="Text Box 88"/>
            <p:cNvSpPr txBox="1">
              <a:spLocks noChangeArrowheads="1"/>
            </p:cNvSpPr>
            <p:nvPr/>
          </p:nvSpPr>
          <p:spPr bwMode="auto">
            <a:xfrm>
              <a:off x="3421" y="1312"/>
              <a:ext cx="528" cy="326"/>
            </a:xfrm>
            <a:prstGeom prst="rect">
              <a:avLst/>
            </a:prstGeom>
            <a:noFill/>
            <a:ln w="9525">
              <a:noFill/>
              <a:miter lim="800000"/>
              <a:headEnd/>
              <a:tailEnd/>
            </a:ln>
          </p:spPr>
          <p:txBody>
            <a:bodyPr>
              <a:spAutoFit/>
            </a:bodyPr>
            <a:lstStyle/>
            <a:p>
              <a:pPr algn="ctr">
                <a:spcBef>
                  <a:spcPct val="50000"/>
                </a:spcBef>
              </a:pPr>
              <a:r>
                <a:rPr lang="en-US" sz="1400" b="1" i="0">
                  <a:solidFill>
                    <a:schemeClr val="folHlink"/>
                  </a:solidFill>
                  <a:latin typeface="Arial" pitchFamily="34" charset="0"/>
                </a:rPr>
                <a:t>Reset pushed</a:t>
              </a:r>
            </a:p>
          </p:txBody>
        </p:sp>
        <p:sp>
          <p:nvSpPr>
            <p:cNvPr id="30752" name="Text Box 89"/>
            <p:cNvSpPr txBox="1">
              <a:spLocks noChangeArrowheads="1"/>
            </p:cNvSpPr>
            <p:nvPr/>
          </p:nvSpPr>
          <p:spPr bwMode="auto">
            <a:xfrm>
              <a:off x="1549" y="1888"/>
              <a:ext cx="1392" cy="527"/>
            </a:xfrm>
            <a:prstGeom prst="rect">
              <a:avLst/>
            </a:prstGeom>
            <a:noFill/>
            <a:ln w="9525">
              <a:noFill/>
              <a:miter lim="800000"/>
              <a:headEnd/>
              <a:tailEnd/>
            </a:ln>
          </p:spPr>
          <p:txBody>
            <a:bodyPr>
              <a:spAutoFit/>
            </a:bodyPr>
            <a:lstStyle/>
            <a:p>
              <a:pPr algn="ctr">
                <a:spcBef>
                  <a:spcPct val="50000"/>
                </a:spcBef>
              </a:pPr>
              <a:r>
                <a:rPr lang="en-US" sz="1400" b="1" i="0">
                  <a:solidFill>
                    <a:schemeClr val="folHlink"/>
                  </a:solidFill>
                  <a:latin typeface="Arial" pitchFamily="34" charset="0"/>
                </a:rPr>
                <a:t>Card</a:t>
              </a:r>
              <a:r>
                <a:rPr lang="en-US" sz="1400" i="0">
                  <a:latin typeface="Arial" pitchFamily="34" charset="0"/>
                </a:rPr>
                <a:t> </a:t>
              </a:r>
              <a:r>
                <a:rPr lang="en-US" sz="1400" b="1" i="0">
                  <a:solidFill>
                    <a:schemeClr val="folHlink"/>
                  </a:solidFill>
                  <a:latin typeface="Arial" pitchFamily="34" charset="0"/>
                </a:rPr>
                <a:t>inserted</a:t>
              </a:r>
            </a:p>
            <a:p>
              <a:pPr>
                <a:spcBef>
                  <a:spcPct val="50000"/>
                </a:spcBef>
              </a:pPr>
              <a:r>
                <a:rPr lang="en-US" sz="1400" b="1" i="0">
                  <a:solidFill>
                    <a:schemeClr val="hlink"/>
                  </a:solidFill>
                  <a:latin typeface="Arial" pitchFamily="34" charset="0"/>
                </a:rPr>
                <a:t>Display “enter password”</a:t>
              </a:r>
            </a:p>
          </p:txBody>
        </p:sp>
        <p:sp>
          <p:nvSpPr>
            <p:cNvPr id="30753" name="Line 90"/>
            <p:cNvSpPr>
              <a:spLocks noChangeShapeType="1"/>
            </p:cNvSpPr>
            <p:nvPr/>
          </p:nvSpPr>
          <p:spPr bwMode="auto">
            <a:xfrm>
              <a:off x="1597" y="2080"/>
              <a:ext cx="1296" cy="0"/>
            </a:xfrm>
            <a:prstGeom prst="line">
              <a:avLst/>
            </a:prstGeom>
            <a:noFill/>
            <a:ln w="9525">
              <a:solidFill>
                <a:schemeClr val="tx1"/>
              </a:solidFill>
              <a:round/>
              <a:headEnd/>
              <a:tailEnd/>
            </a:ln>
          </p:spPr>
          <p:txBody>
            <a:bodyPr>
              <a:spAutoFit/>
            </a:bodyPr>
            <a:lstStyle/>
            <a:p>
              <a:endParaRPr lang="en-US"/>
            </a:p>
          </p:txBody>
        </p:sp>
        <p:sp>
          <p:nvSpPr>
            <p:cNvPr id="30754" name="Line 91"/>
            <p:cNvSpPr>
              <a:spLocks noChangeShapeType="1"/>
            </p:cNvSpPr>
            <p:nvPr/>
          </p:nvSpPr>
          <p:spPr bwMode="auto">
            <a:xfrm>
              <a:off x="3709" y="2368"/>
              <a:ext cx="912" cy="0"/>
            </a:xfrm>
            <a:prstGeom prst="line">
              <a:avLst/>
            </a:prstGeom>
            <a:noFill/>
            <a:ln w="9525">
              <a:solidFill>
                <a:schemeClr val="tx1"/>
              </a:solidFill>
              <a:round/>
              <a:headEnd/>
              <a:tailEnd/>
            </a:ln>
          </p:spPr>
          <p:txBody>
            <a:bodyPr>
              <a:spAutoFit/>
            </a:bodyPr>
            <a:lstStyle/>
            <a:p>
              <a:endParaRPr lang="en-US"/>
            </a:p>
          </p:txBody>
        </p:sp>
        <p:sp>
          <p:nvSpPr>
            <p:cNvPr id="30755" name="Line 92"/>
            <p:cNvSpPr>
              <a:spLocks noChangeShapeType="1"/>
            </p:cNvSpPr>
            <p:nvPr/>
          </p:nvSpPr>
          <p:spPr bwMode="auto">
            <a:xfrm>
              <a:off x="4621" y="1024"/>
              <a:ext cx="0" cy="1344"/>
            </a:xfrm>
            <a:prstGeom prst="line">
              <a:avLst/>
            </a:prstGeom>
            <a:noFill/>
            <a:ln w="9525">
              <a:solidFill>
                <a:schemeClr val="tx1"/>
              </a:solidFill>
              <a:round/>
              <a:headEnd/>
              <a:tailEnd/>
            </a:ln>
          </p:spPr>
          <p:txBody>
            <a:bodyPr>
              <a:spAutoFit/>
            </a:bodyPr>
            <a:lstStyle/>
            <a:p>
              <a:endParaRPr lang="en-US"/>
            </a:p>
          </p:txBody>
        </p:sp>
        <p:sp>
          <p:nvSpPr>
            <p:cNvPr id="30756" name="Line 93"/>
            <p:cNvSpPr>
              <a:spLocks noChangeShapeType="1"/>
            </p:cNvSpPr>
            <p:nvPr/>
          </p:nvSpPr>
          <p:spPr bwMode="auto">
            <a:xfrm flipH="1">
              <a:off x="3325" y="1024"/>
              <a:ext cx="1296" cy="0"/>
            </a:xfrm>
            <a:prstGeom prst="line">
              <a:avLst/>
            </a:prstGeom>
            <a:noFill/>
            <a:ln w="9525">
              <a:solidFill>
                <a:schemeClr val="tx1"/>
              </a:solidFill>
              <a:round/>
              <a:headEnd/>
              <a:tailEnd type="triangle" w="med" len="med"/>
            </a:ln>
          </p:spPr>
          <p:txBody>
            <a:bodyPr>
              <a:spAutoFit/>
            </a:bodyPr>
            <a:lstStyle/>
            <a:p>
              <a:endParaRPr lang="en-US"/>
            </a:p>
          </p:txBody>
        </p:sp>
        <p:sp>
          <p:nvSpPr>
            <p:cNvPr id="30757" name="Text Box 94"/>
            <p:cNvSpPr txBox="1">
              <a:spLocks noChangeArrowheads="1"/>
            </p:cNvSpPr>
            <p:nvPr/>
          </p:nvSpPr>
          <p:spPr bwMode="auto">
            <a:xfrm>
              <a:off x="3661" y="1840"/>
              <a:ext cx="1008" cy="527"/>
            </a:xfrm>
            <a:prstGeom prst="rect">
              <a:avLst/>
            </a:prstGeom>
            <a:noFill/>
            <a:ln w="9525">
              <a:noFill/>
              <a:miter lim="800000"/>
              <a:headEnd/>
              <a:tailEnd/>
            </a:ln>
          </p:spPr>
          <p:txBody>
            <a:bodyPr>
              <a:spAutoFit/>
            </a:bodyPr>
            <a:lstStyle/>
            <a:p>
              <a:pPr algn="ctr">
                <a:spcBef>
                  <a:spcPct val="50000"/>
                </a:spcBef>
              </a:pPr>
              <a:r>
                <a:rPr lang="en-US" sz="1400" b="1" i="0">
                  <a:solidFill>
                    <a:schemeClr val="folHlink"/>
                  </a:solidFill>
                  <a:latin typeface="Arial" pitchFamily="34" charset="0"/>
                </a:rPr>
                <a:t>Reset pushed  / wrong password</a:t>
              </a:r>
            </a:p>
            <a:p>
              <a:pPr algn="ctr">
                <a:spcBef>
                  <a:spcPct val="50000"/>
                </a:spcBef>
              </a:pPr>
              <a:r>
                <a:rPr lang="en-US" sz="1400" b="1" i="0">
                  <a:solidFill>
                    <a:schemeClr val="hlink"/>
                  </a:solidFill>
                  <a:latin typeface="Arial" pitchFamily="34" charset="0"/>
                </a:rPr>
                <a:t>Clear screen</a:t>
              </a:r>
            </a:p>
          </p:txBody>
        </p:sp>
        <p:sp>
          <p:nvSpPr>
            <p:cNvPr id="30758" name="Line 95"/>
            <p:cNvSpPr>
              <a:spLocks noChangeShapeType="1"/>
            </p:cNvSpPr>
            <p:nvPr/>
          </p:nvSpPr>
          <p:spPr bwMode="auto">
            <a:xfrm>
              <a:off x="3709" y="2176"/>
              <a:ext cx="864" cy="0"/>
            </a:xfrm>
            <a:prstGeom prst="line">
              <a:avLst/>
            </a:prstGeom>
            <a:noFill/>
            <a:ln w="9525">
              <a:solidFill>
                <a:schemeClr val="tx1"/>
              </a:solidFill>
              <a:round/>
              <a:headEnd/>
              <a:tailEnd/>
            </a:ln>
          </p:spPr>
          <p:txBody>
            <a:bodyPr>
              <a:spAutoFit/>
            </a:bodyPr>
            <a:lstStyle/>
            <a:p>
              <a:endParaRPr lang="en-US"/>
            </a:p>
          </p:txBody>
        </p:sp>
        <p:sp>
          <p:nvSpPr>
            <p:cNvPr id="30759" name="Line 96"/>
            <p:cNvSpPr>
              <a:spLocks noChangeShapeType="1"/>
            </p:cNvSpPr>
            <p:nvPr/>
          </p:nvSpPr>
          <p:spPr bwMode="auto">
            <a:xfrm>
              <a:off x="3709" y="2944"/>
              <a:ext cx="1728" cy="0"/>
            </a:xfrm>
            <a:prstGeom prst="line">
              <a:avLst/>
            </a:prstGeom>
            <a:noFill/>
            <a:ln w="9525">
              <a:solidFill>
                <a:schemeClr val="tx1"/>
              </a:solidFill>
              <a:round/>
              <a:headEnd/>
              <a:tailEnd/>
            </a:ln>
          </p:spPr>
          <p:txBody>
            <a:bodyPr>
              <a:spAutoFit/>
            </a:bodyPr>
            <a:lstStyle/>
            <a:p>
              <a:endParaRPr lang="en-US"/>
            </a:p>
          </p:txBody>
        </p:sp>
        <p:sp>
          <p:nvSpPr>
            <p:cNvPr id="30760" name="Line 97"/>
            <p:cNvSpPr>
              <a:spLocks noChangeShapeType="1"/>
            </p:cNvSpPr>
            <p:nvPr/>
          </p:nvSpPr>
          <p:spPr bwMode="auto">
            <a:xfrm flipV="1">
              <a:off x="5437" y="784"/>
              <a:ext cx="0" cy="2160"/>
            </a:xfrm>
            <a:prstGeom prst="line">
              <a:avLst/>
            </a:prstGeom>
            <a:noFill/>
            <a:ln w="9525">
              <a:solidFill>
                <a:schemeClr val="tx1"/>
              </a:solidFill>
              <a:round/>
              <a:headEnd/>
              <a:tailEnd/>
            </a:ln>
          </p:spPr>
          <p:txBody>
            <a:bodyPr>
              <a:spAutoFit/>
            </a:bodyPr>
            <a:lstStyle/>
            <a:p>
              <a:endParaRPr lang="en-US"/>
            </a:p>
          </p:txBody>
        </p:sp>
        <p:sp>
          <p:nvSpPr>
            <p:cNvPr id="30761" name="Line 98"/>
            <p:cNvSpPr>
              <a:spLocks noChangeShapeType="1"/>
            </p:cNvSpPr>
            <p:nvPr/>
          </p:nvSpPr>
          <p:spPr bwMode="auto">
            <a:xfrm flipH="1">
              <a:off x="3133" y="784"/>
              <a:ext cx="2304" cy="0"/>
            </a:xfrm>
            <a:prstGeom prst="line">
              <a:avLst/>
            </a:prstGeom>
            <a:noFill/>
            <a:ln w="9525">
              <a:solidFill>
                <a:schemeClr val="tx1"/>
              </a:solidFill>
              <a:round/>
              <a:headEnd/>
              <a:tailEnd/>
            </a:ln>
          </p:spPr>
          <p:txBody>
            <a:bodyPr>
              <a:spAutoFit/>
            </a:bodyPr>
            <a:lstStyle/>
            <a:p>
              <a:endParaRPr lang="en-US"/>
            </a:p>
          </p:txBody>
        </p:sp>
        <p:sp>
          <p:nvSpPr>
            <p:cNvPr id="30762" name="Line 99"/>
            <p:cNvSpPr>
              <a:spLocks noChangeShapeType="1"/>
            </p:cNvSpPr>
            <p:nvPr/>
          </p:nvSpPr>
          <p:spPr bwMode="auto">
            <a:xfrm>
              <a:off x="3133" y="784"/>
              <a:ext cx="0" cy="192"/>
            </a:xfrm>
            <a:prstGeom prst="line">
              <a:avLst/>
            </a:prstGeom>
            <a:noFill/>
            <a:ln w="9525">
              <a:solidFill>
                <a:schemeClr val="tx1"/>
              </a:solidFill>
              <a:round/>
              <a:headEnd/>
              <a:tailEnd type="triangle" w="med" len="med"/>
            </a:ln>
          </p:spPr>
          <p:txBody>
            <a:bodyPr>
              <a:spAutoFit/>
            </a:bodyPr>
            <a:lstStyle/>
            <a:p>
              <a:endParaRPr lang="en-US"/>
            </a:p>
          </p:txBody>
        </p:sp>
        <p:sp>
          <p:nvSpPr>
            <p:cNvPr id="30763" name="Text Box 100"/>
            <p:cNvSpPr txBox="1">
              <a:spLocks noChangeArrowheads="1"/>
            </p:cNvSpPr>
            <p:nvPr/>
          </p:nvSpPr>
          <p:spPr bwMode="auto">
            <a:xfrm>
              <a:off x="4477" y="2560"/>
              <a:ext cx="1056" cy="393"/>
            </a:xfrm>
            <a:prstGeom prst="rect">
              <a:avLst/>
            </a:prstGeom>
            <a:noFill/>
            <a:ln w="9525">
              <a:noFill/>
              <a:miter lim="800000"/>
              <a:headEnd/>
              <a:tailEnd/>
            </a:ln>
          </p:spPr>
          <p:txBody>
            <a:bodyPr>
              <a:spAutoFit/>
            </a:bodyPr>
            <a:lstStyle/>
            <a:p>
              <a:pPr algn="ctr">
                <a:spcBef>
                  <a:spcPct val="50000"/>
                </a:spcBef>
              </a:pPr>
              <a:r>
                <a:rPr lang="en-US" sz="1400" b="1" i="0">
                  <a:solidFill>
                    <a:schemeClr val="folHlink"/>
                  </a:solidFill>
                  <a:latin typeface="Arial" pitchFamily="34" charset="0"/>
                </a:rPr>
                <a:t>Reset pushed</a:t>
              </a:r>
            </a:p>
            <a:p>
              <a:pPr algn="ctr">
                <a:spcBef>
                  <a:spcPct val="50000"/>
                </a:spcBef>
              </a:pPr>
              <a:r>
                <a:rPr lang="en-US" sz="1400" b="1" i="0">
                  <a:solidFill>
                    <a:schemeClr val="hlink"/>
                  </a:solidFill>
                  <a:latin typeface="Arial" pitchFamily="34" charset="0"/>
                </a:rPr>
                <a:t>Clear screen</a:t>
              </a:r>
            </a:p>
          </p:txBody>
        </p:sp>
        <p:sp>
          <p:nvSpPr>
            <p:cNvPr id="30764" name="Line 101"/>
            <p:cNvSpPr>
              <a:spLocks noChangeShapeType="1"/>
            </p:cNvSpPr>
            <p:nvPr/>
          </p:nvSpPr>
          <p:spPr bwMode="auto">
            <a:xfrm>
              <a:off x="4621" y="2752"/>
              <a:ext cx="768" cy="0"/>
            </a:xfrm>
            <a:prstGeom prst="line">
              <a:avLst/>
            </a:prstGeom>
            <a:noFill/>
            <a:ln w="9525">
              <a:solidFill>
                <a:schemeClr val="tx1"/>
              </a:solidFill>
              <a:round/>
              <a:headEnd/>
              <a:tailEnd/>
            </a:ln>
          </p:spPr>
          <p:txBody>
            <a:bodyPr>
              <a:spAutoFit/>
            </a:bodyPr>
            <a:lstStyle/>
            <a:p>
              <a:endParaRPr lang="en-US"/>
            </a:p>
          </p:txBody>
        </p:sp>
        <p:sp>
          <p:nvSpPr>
            <p:cNvPr id="30765" name="Text Box 102"/>
            <p:cNvSpPr txBox="1">
              <a:spLocks noChangeArrowheads="1"/>
            </p:cNvSpPr>
            <p:nvPr/>
          </p:nvSpPr>
          <p:spPr bwMode="auto">
            <a:xfrm>
              <a:off x="1165" y="2464"/>
              <a:ext cx="1344" cy="527"/>
            </a:xfrm>
            <a:prstGeom prst="rect">
              <a:avLst/>
            </a:prstGeom>
            <a:noFill/>
            <a:ln w="9525">
              <a:noFill/>
              <a:miter lim="800000"/>
              <a:headEnd/>
              <a:tailEnd/>
            </a:ln>
          </p:spPr>
          <p:txBody>
            <a:bodyPr>
              <a:spAutoFit/>
            </a:bodyPr>
            <a:lstStyle/>
            <a:p>
              <a:pPr algn="ctr">
                <a:spcBef>
                  <a:spcPct val="50000"/>
                </a:spcBef>
              </a:pPr>
              <a:r>
                <a:rPr lang="en-US" sz="1400" b="1" i="0">
                  <a:solidFill>
                    <a:schemeClr val="folHlink"/>
                  </a:solidFill>
                  <a:latin typeface="Arial" pitchFamily="34" charset="0"/>
                </a:rPr>
                <a:t>Password entered</a:t>
              </a:r>
            </a:p>
            <a:p>
              <a:pPr algn="ctr">
                <a:spcBef>
                  <a:spcPct val="50000"/>
                </a:spcBef>
              </a:pPr>
              <a:r>
                <a:rPr lang="en-US" sz="1400" b="1" i="0">
                  <a:solidFill>
                    <a:schemeClr val="hlink"/>
                  </a:solidFill>
                  <a:latin typeface="Arial" pitchFamily="34" charset="0"/>
                </a:rPr>
                <a:t>Display “select function”</a:t>
              </a:r>
            </a:p>
          </p:txBody>
        </p:sp>
        <p:sp>
          <p:nvSpPr>
            <p:cNvPr id="30766" name="Line 103"/>
            <p:cNvSpPr>
              <a:spLocks noChangeShapeType="1"/>
            </p:cNvSpPr>
            <p:nvPr/>
          </p:nvSpPr>
          <p:spPr bwMode="auto">
            <a:xfrm>
              <a:off x="1213" y="2656"/>
              <a:ext cx="1248" cy="0"/>
            </a:xfrm>
            <a:prstGeom prst="line">
              <a:avLst/>
            </a:prstGeom>
            <a:noFill/>
            <a:ln w="9525">
              <a:solidFill>
                <a:schemeClr val="tx1"/>
              </a:solidFill>
              <a:round/>
              <a:headEnd/>
              <a:tailEnd/>
            </a:ln>
          </p:spPr>
          <p:txBody>
            <a:bodyPr>
              <a:spAutoFit/>
            </a:bodyPr>
            <a:lstStyle/>
            <a:p>
              <a:endParaRPr lang="en-US"/>
            </a:p>
          </p:txBody>
        </p:sp>
        <p:sp>
          <p:nvSpPr>
            <p:cNvPr id="30767" name="Text Box 104"/>
            <p:cNvSpPr txBox="1">
              <a:spLocks noChangeArrowheads="1"/>
            </p:cNvSpPr>
            <p:nvPr/>
          </p:nvSpPr>
          <p:spPr bwMode="auto">
            <a:xfrm>
              <a:off x="685" y="2992"/>
              <a:ext cx="336" cy="192"/>
            </a:xfrm>
            <a:prstGeom prst="rect">
              <a:avLst/>
            </a:prstGeom>
            <a:noFill/>
            <a:ln w="9525">
              <a:noFill/>
              <a:miter lim="800000"/>
              <a:headEnd/>
              <a:tailEnd/>
            </a:ln>
          </p:spPr>
          <p:txBody>
            <a:bodyPr>
              <a:spAutoFit/>
            </a:bodyPr>
            <a:lstStyle/>
            <a:p>
              <a:pPr algn="ctr">
                <a:spcBef>
                  <a:spcPct val="50000"/>
                </a:spcBef>
              </a:pPr>
              <a:r>
                <a:rPr lang="en-US" sz="1400" b="1" i="0">
                  <a:latin typeface="Arial" pitchFamily="34" charset="0"/>
                </a:rPr>
                <a:t>#1</a:t>
              </a:r>
            </a:p>
          </p:txBody>
        </p:sp>
        <p:sp>
          <p:nvSpPr>
            <p:cNvPr id="30768" name="Text Box 105"/>
            <p:cNvSpPr txBox="1">
              <a:spLocks noChangeArrowheads="1"/>
            </p:cNvSpPr>
            <p:nvPr/>
          </p:nvSpPr>
          <p:spPr bwMode="auto">
            <a:xfrm>
              <a:off x="2509" y="3088"/>
              <a:ext cx="288" cy="192"/>
            </a:xfrm>
            <a:prstGeom prst="rect">
              <a:avLst/>
            </a:prstGeom>
            <a:noFill/>
            <a:ln w="9525">
              <a:noFill/>
              <a:miter lim="800000"/>
              <a:headEnd/>
              <a:tailEnd/>
            </a:ln>
          </p:spPr>
          <p:txBody>
            <a:bodyPr>
              <a:spAutoFit/>
            </a:bodyPr>
            <a:lstStyle/>
            <a:p>
              <a:pPr algn="ctr">
                <a:spcBef>
                  <a:spcPct val="50000"/>
                </a:spcBef>
              </a:pPr>
              <a:r>
                <a:rPr lang="en-US" sz="1400" b="1" i="0">
                  <a:latin typeface="Arial" pitchFamily="34" charset="0"/>
                </a:rPr>
                <a:t>#2</a:t>
              </a:r>
            </a:p>
          </p:txBody>
        </p:sp>
        <p:sp>
          <p:nvSpPr>
            <p:cNvPr id="30769" name="Text Box 106"/>
            <p:cNvSpPr txBox="1">
              <a:spLocks noChangeArrowheads="1"/>
            </p:cNvSpPr>
            <p:nvPr/>
          </p:nvSpPr>
          <p:spPr bwMode="auto">
            <a:xfrm>
              <a:off x="3325" y="3088"/>
              <a:ext cx="240" cy="192"/>
            </a:xfrm>
            <a:prstGeom prst="rect">
              <a:avLst/>
            </a:prstGeom>
            <a:noFill/>
            <a:ln w="9525">
              <a:noFill/>
              <a:miter lim="800000"/>
              <a:headEnd/>
              <a:tailEnd/>
            </a:ln>
          </p:spPr>
          <p:txBody>
            <a:bodyPr>
              <a:spAutoFit/>
            </a:bodyPr>
            <a:lstStyle/>
            <a:p>
              <a:pPr algn="ctr">
                <a:spcBef>
                  <a:spcPct val="50000"/>
                </a:spcBef>
              </a:pPr>
              <a:r>
                <a:rPr lang="en-US" sz="1400" b="1" i="0">
                  <a:latin typeface="Arial" pitchFamily="34" charset="0"/>
                </a:rPr>
                <a:t>#3</a:t>
              </a:r>
            </a:p>
          </p:txBody>
        </p:sp>
        <p:sp>
          <p:nvSpPr>
            <p:cNvPr id="30770" name="Text Box 107"/>
            <p:cNvSpPr txBox="1">
              <a:spLocks noChangeArrowheads="1"/>
            </p:cNvSpPr>
            <p:nvPr/>
          </p:nvSpPr>
          <p:spPr bwMode="auto">
            <a:xfrm>
              <a:off x="4813" y="3040"/>
              <a:ext cx="288" cy="192"/>
            </a:xfrm>
            <a:prstGeom prst="rect">
              <a:avLst/>
            </a:prstGeom>
            <a:noFill/>
            <a:ln w="9525">
              <a:noFill/>
              <a:miter lim="800000"/>
              <a:headEnd/>
              <a:tailEnd/>
            </a:ln>
          </p:spPr>
          <p:txBody>
            <a:bodyPr>
              <a:spAutoFit/>
            </a:bodyPr>
            <a:lstStyle/>
            <a:p>
              <a:pPr algn="ctr">
                <a:spcBef>
                  <a:spcPct val="50000"/>
                </a:spcBef>
              </a:pPr>
              <a:r>
                <a:rPr lang="en-US" sz="1400" b="1" i="0">
                  <a:latin typeface="Arial" pitchFamily="34" charset="0"/>
                </a:rPr>
                <a:t>#4</a:t>
              </a:r>
            </a:p>
          </p:txBody>
        </p:sp>
        <p:sp>
          <p:nvSpPr>
            <p:cNvPr id="30771" name="Text Box 108"/>
            <p:cNvSpPr txBox="1">
              <a:spLocks noChangeArrowheads="1"/>
            </p:cNvSpPr>
            <p:nvPr/>
          </p:nvSpPr>
          <p:spPr bwMode="auto">
            <a:xfrm>
              <a:off x="2221" y="3760"/>
              <a:ext cx="1440" cy="237"/>
            </a:xfrm>
            <a:prstGeom prst="rect">
              <a:avLst/>
            </a:prstGeom>
            <a:gradFill rotWithShape="1">
              <a:gsLst>
                <a:gs pos="0">
                  <a:srgbClr val="008B8B"/>
                </a:gs>
                <a:gs pos="50000">
                  <a:srgbClr val="00FFFF"/>
                </a:gs>
                <a:gs pos="100000">
                  <a:srgbClr val="008B8B"/>
                </a:gs>
              </a:gsLst>
              <a:lin ang="5400000" scaled="1"/>
            </a:gradFill>
            <a:ln w="9525" algn="ctr">
              <a:solidFill>
                <a:schemeClr val="bg2"/>
              </a:solidFill>
              <a:miter lim="800000"/>
              <a:headEnd/>
              <a:tailEnd/>
            </a:ln>
          </p:spPr>
          <p:txBody>
            <a:bodyPr>
              <a:spAutoFit/>
            </a:bodyPr>
            <a:lstStyle/>
            <a:p>
              <a:pPr algn="ctr">
                <a:spcBef>
                  <a:spcPct val="50000"/>
                </a:spcBef>
              </a:pPr>
              <a:r>
                <a:rPr lang="en-US" sz="1800" i="0">
                  <a:latin typeface="Arial" pitchFamily="34" charset="0"/>
                </a:rPr>
                <a:t>More transactions?</a:t>
              </a:r>
            </a:p>
          </p:txBody>
        </p:sp>
        <p:sp>
          <p:nvSpPr>
            <p:cNvPr id="30772" name="Line 109"/>
            <p:cNvSpPr>
              <a:spLocks noChangeShapeType="1"/>
            </p:cNvSpPr>
            <p:nvPr/>
          </p:nvSpPr>
          <p:spPr bwMode="auto">
            <a:xfrm>
              <a:off x="2173" y="3520"/>
              <a:ext cx="528" cy="240"/>
            </a:xfrm>
            <a:prstGeom prst="line">
              <a:avLst/>
            </a:prstGeom>
            <a:noFill/>
            <a:ln w="9525">
              <a:solidFill>
                <a:schemeClr val="tx1"/>
              </a:solidFill>
              <a:round/>
              <a:headEnd/>
              <a:tailEnd type="triangle" w="med" len="med"/>
            </a:ln>
          </p:spPr>
          <p:txBody>
            <a:bodyPr>
              <a:spAutoFit/>
            </a:bodyPr>
            <a:lstStyle/>
            <a:p>
              <a:endParaRPr lang="en-US"/>
            </a:p>
          </p:txBody>
        </p:sp>
        <p:sp>
          <p:nvSpPr>
            <p:cNvPr id="30773" name="Line 110"/>
            <p:cNvSpPr>
              <a:spLocks noChangeShapeType="1"/>
            </p:cNvSpPr>
            <p:nvPr/>
          </p:nvSpPr>
          <p:spPr bwMode="auto">
            <a:xfrm>
              <a:off x="1117" y="3520"/>
              <a:ext cx="1248" cy="240"/>
            </a:xfrm>
            <a:prstGeom prst="line">
              <a:avLst/>
            </a:prstGeom>
            <a:noFill/>
            <a:ln w="9525">
              <a:solidFill>
                <a:schemeClr val="tx1"/>
              </a:solidFill>
              <a:round/>
              <a:headEnd/>
              <a:tailEnd type="triangle" w="med" len="med"/>
            </a:ln>
          </p:spPr>
          <p:txBody>
            <a:bodyPr>
              <a:spAutoFit/>
            </a:bodyPr>
            <a:lstStyle/>
            <a:p>
              <a:endParaRPr lang="en-US"/>
            </a:p>
          </p:txBody>
        </p:sp>
        <p:sp>
          <p:nvSpPr>
            <p:cNvPr id="30774" name="Line 111"/>
            <p:cNvSpPr>
              <a:spLocks noChangeShapeType="1"/>
            </p:cNvSpPr>
            <p:nvPr/>
          </p:nvSpPr>
          <p:spPr bwMode="auto">
            <a:xfrm flipH="1">
              <a:off x="3181" y="3520"/>
              <a:ext cx="384" cy="240"/>
            </a:xfrm>
            <a:prstGeom prst="line">
              <a:avLst/>
            </a:prstGeom>
            <a:noFill/>
            <a:ln w="9525">
              <a:solidFill>
                <a:schemeClr val="tx1"/>
              </a:solidFill>
              <a:round/>
              <a:headEnd/>
              <a:tailEnd type="triangle" w="med" len="med"/>
            </a:ln>
          </p:spPr>
          <p:txBody>
            <a:bodyPr>
              <a:spAutoFit/>
            </a:bodyPr>
            <a:lstStyle/>
            <a:p>
              <a:endParaRPr lang="en-US"/>
            </a:p>
          </p:txBody>
        </p:sp>
        <p:sp>
          <p:nvSpPr>
            <p:cNvPr id="30775" name="Line 112"/>
            <p:cNvSpPr>
              <a:spLocks noChangeShapeType="1"/>
            </p:cNvSpPr>
            <p:nvPr/>
          </p:nvSpPr>
          <p:spPr bwMode="auto">
            <a:xfrm flipH="1">
              <a:off x="3421" y="3472"/>
              <a:ext cx="1104" cy="288"/>
            </a:xfrm>
            <a:prstGeom prst="line">
              <a:avLst/>
            </a:prstGeom>
            <a:noFill/>
            <a:ln w="9525">
              <a:solidFill>
                <a:schemeClr val="tx1"/>
              </a:solidFill>
              <a:round/>
              <a:headEnd/>
              <a:tailEnd type="triangle" w="med" len="med"/>
            </a:ln>
          </p:spPr>
          <p:txBody>
            <a:bodyPr>
              <a:spAutoFit/>
            </a:bodyPr>
            <a:lstStyle/>
            <a:p>
              <a:endParaRPr lang="en-US"/>
            </a:p>
          </p:txBody>
        </p:sp>
        <p:sp>
          <p:nvSpPr>
            <p:cNvPr id="30776" name="Line 113"/>
            <p:cNvSpPr>
              <a:spLocks noChangeShapeType="1"/>
            </p:cNvSpPr>
            <p:nvPr/>
          </p:nvSpPr>
          <p:spPr bwMode="auto">
            <a:xfrm flipH="1">
              <a:off x="253" y="3856"/>
              <a:ext cx="1968" cy="0"/>
            </a:xfrm>
            <a:prstGeom prst="line">
              <a:avLst/>
            </a:prstGeom>
            <a:noFill/>
            <a:ln w="9525">
              <a:solidFill>
                <a:schemeClr val="tx1"/>
              </a:solidFill>
              <a:round/>
              <a:headEnd/>
              <a:tailEnd/>
            </a:ln>
          </p:spPr>
          <p:txBody>
            <a:bodyPr>
              <a:spAutoFit/>
            </a:bodyPr>
            <a:lstStyle/>
            <a:p>
              <a:endParaRPr lang="en-US"/>
            </a:p>
          </p:txBody>
        </p:sp>
        <p:sp>
          <p:nvSpPr>
            <p:cNvPr id="30777" name="Line 114"/>
            <p:cNvSpPr>
              <a:spLocks noChangeShapeType="1"/>
            </p:cNvSpPr>
            <p:nvPr/>
          </p:nvSpPr>
          <p:spPr bwMode="auto">
            <a:xfrm flipV="1">
              <a:off x="253" y="1120"/>
              <a:ext cx="0" cy="2736"/>
            </a:xfrm>
            <a:prstGeom prst="line">
              <a:avLst/>
            </a:prstGeom>
            <a:noFill/>
            <a:ln w="9525">
              <a:solidFill>
                <a:schemeClr val="tx1"/>
              </a:solidFill>
              <a:round/>
              <a:headEnd/>
              <a:tailEnd/>
            </a:ln>
          </p:spPr>
          <p:txBody>
            <a:bodyPr>
              <a:spAutoFit/>
            </a:bodyPr>
            <a:lstStyle/>
            <a:p>
              <a:endParaRPr lang="en-US"/>
            </a:p>
          </p:txBody>
        </p:sp>
        <p:sp>
          <p:nvSpPr>
            <p:cNvPr id="30778" name="Line 115"/>
            <p:cNvSpPr>
              <a:spLocks noChangeShapeType="1"/>
            </p:cNvSpPr>
            <p:nvPr/>
          </p:nvSpPr>
          <p:spPr bwMode="auto">
            <a:xfrm>
              <a:off x="253" y="1120"/>
              <a:ext cx="2304" cy="0"/>
            </a:xfrm>
            <a:prstGeom prst="line">
              <a:avLst/>
            </a:prstGeom>
            <a:noFill/>
            <a:ln w="9525">
              <a:solidFill>
                <a:schemeClr val="tx1"/>
              </a:solidFill>
              <a:round/>
              <a:headEnd/>
              <a:tailEnd type="triangle" w="med" len="med"/>
            </a:ln>
          </p:spPr>
          <p:txBody>
            <a:bodyPr>
              <a:spAutoFit/>
            </a:bodyPr>
            <a:lstStyle/>
            <a:p>
              <a:endParaRPr lang="en-US"/>
            </a:p>
          </p:txBody>
        </p:sp>
        <p:sp>
          <p:nvSpPr>
            <p:cNvPr id="30779" name="Text Box 116"/>
            <p:cNvSpPr txBox="1">
              <a:spLocks noChangeArrowheads="1"/>
            </p:cNvSpPr>
            <p:nvPr/>
          </p:nvSpPr>
          <p:spPr bwMode="auto">
            <a:xfrm>
              <a:off x="1165" y="3664"/>
              <a:ext cx="432" cy="192"/>
            </a:xfrm>
            <a:prstGeom prst="rect">
              <a:avLst/>
            </a:prstGeom>
            <a:noFill/>
            <a:ln w="9525">
              <a:noFill/>
              <a:miter lim="800000"/>
              <a:headEnd/>
              <a:tailEnd/>
            </a:ln>
          </p:spPr>
          <p:txBody>
            <a:bodyPr>
              <a:spAutoFit/>
            </a:bodyPr>
            <a:lstStyle/>
            <a:p>
              <a:pPr algn="ctr">
                <a:spcBef>
                  <a:spcPct val="50000"/>
                </a:spcBef>
              </a:pPr>
              <a:r>
                <a:rPr lang="en-US" sz="1400" b="1" i="0">
                  <a:latin typeface="Arial" pitchFamily="34" charset="0"/>
                </a:rPr>
                <a:t>No</a:t>
              </a:r>
            </a:p>
          </p:txBody>
        </p:sp>
        <p:sp>
          <p:nvSpPr>
            <p:cNvPr id="30780" name="Line 117"/>
            <p:cNvSpPr>
              <a:spLocks noChangeShapeType="1"/>
            </p:cNvSpPr>
            <p:nvPr/>
          </p:nvSpPr>
          <p:spPr bwMode="auto">
            <a:xfrm flipV="1">
              <a:off x="2941" y="3088"/>
              <a:ext cx="0" cy="672"/>
            </a:xfrm>
            <a:prstGeom prst="line">
              <a:avLst/>
            </a:prstGeom>
            <a:noFill/>
            <a:ln w="9525">
              <a:solidFill>
                <a:schemeClr val="tx1"/>
              </a:solidFill>
              <a:round/>
              <a:headEnd/>
              <a:tailEnd type="triangle" w="med" len="med"/>
            </a:ln>
          </p:spPr>
          <p:txBody>
            <a:bodyPr>
              <a:spAutoFit/>
            </a:bodyPr>
            <a:lstStyle/>
            <a:p>
              <a:endParaRPr lang="en-US"/>
            </a:p>
          </p:txBody>
        </p:sp>
        <p:sp>
          <p:nvSpPr>
            <p:cNvPr id="30781" name="Text Box 118"/>
            <p:cNvSpPr txBox="1">
              <a:spLocks noChangeArrowheads="1"/>
            </p:cNvSpPr>
            <p:nvPr/>
          </p:nvSpPr>
          <p:spPr bwMode="auto">
            <a:xfrm>
              <a:off x="2653" y="3568"/>
              <a:ext cx="384" cy="192"/>
            </a:xfrm>
            <a:prstGeom prst="rect">
              <a:avLst/>
            </a:prstGeom>
            <a:noFill/>
            <a:ln w="9525">
              <a:noFill/>
              <a:miter lim="800000"/>
              <a:headEnd/>
              <a:tailEnd/>
            </a:ln>
          </p:spPr>
          <p:txBody>
            <a:bodyPr>
              <a:spAutoFit/>
            </a:bodyPr>
            <a:lstStyle/>
            <a:p>
              <a:pPr algn="ctr">
                <a:spcBef>
                  <a:spcPct val="50000"/>
                </a:spcBef>
              </a:pPr>
              <a:r>
                <a:rPr lang="en-US" sz="1400" b="1" i="0">
                  <a:latin typeface="Arial" pitchFamily="34" charset="0"/>
                </a:rPr>
                <a:t>Yes</a:t>
              </a:r>
            </a:p>
          </p:txBody>
        </p:sp>
      </p:grpSp>
      <p:sp>
        <p:nvSpPr>
          <p:cNvPr id="30724" name="Text Box 122"/>
          <p:cNvSpPr txBox="1">
            <a:spLocks noChangeArrowheads="1"/>
          </p:cNvSpPr>
          <p:nvPr/>
        </p:nvSpPr>
        <p:spPr bwMode="auto">
          <a:xfrm>
            <a:off x="554038" y="2057400"/>
            <a:ext cx="2000250" cy="912813"/>
          </a:xfrm>
          <a:prstGeom prst="rect">
            <a:avLst/>
          </a:prstGeom>
          <a:noFill/>
          <a:ln w="9525">
            <a:noFill/>
            <a:miter lim="800000"/>
            <a:headEnd/>
            <a:tailEnd/>
          </a:ln>
        </p:spPr>
        <p:txBody>
          <a:bodyPr>
            <a:spAutoFit/>
          </a:bodyPr>
          <a:lstStyle/>
          <a:p>
            <a:pPr>
              <a:spcBef>
                <a:spcPct val="50000"/>
              </a:spcBef>
              <a:buFontTx/>
              <a:buChar char="•"/>
            </a:pPr>
            <a:r>
              <a:rPr lang="en-US" sz="1200" b="1" i="0">
                <a:solidFill>
                  <a:schemeClr val="folHlink"/>
                </a:solidFill>
                <a:latin typeface="Arial" pitchFamily="34" charset="0"/>
              </a:rPr>
              <a:t>Blue :Condition/Event</a:t>
            </a:r>
          </a:p>
          <a:p>
            <a:pPr>
              <a:spcBef>
                <a:spcPct val="50000"/>
              </a:spcBef>
              <a:buFontTx/>
              <a:buChar char="•"/>
            </a:pPr>
            <a:r>
              <a:rPr lang="en-US" sz="1400" b="1" i="0">
                <a:solidFill>
                  <a:schemeClr val="hlink"/>
                </a:solidFill>
                <a:latin typeface="Arial" pitchFamily="34" charset="0"/>
              </a:rPr>
              <a:t>Red: Action</a:t>
            </a:r>
          </a:p>
          <a:p>
            <a:pPr>
              <a:spcBef>
                <a:spcPct val="50000"/>
              </a:spcBef>
              <a:buFontTx/>
              <a:buChar char="•"/>
            </a:pPr>
            <a:r>
              <a:rPr lang="en-US" sz="1400" i="0"/>
              <a:t>Rectangle: States</a:t>
            </a:r>
          </a:p>
        </p:txBody>
      </p:sp>
      <p:sp>
        <p:nvSpPr>
          <p:cNvPr id="30725" name="Rectangle 123"/>
          <p:cNvSpPr>
            <a:spLocks noChangeArrowheads="1"/>
          </p:cNvSpPr>
          <p:nvPr/>
        </p:nvSpPr>
        <p:spPr bwMode="auto">
          <a:xfrm>
            <a:off x="420688" y="2057400"/>
            <a:ext cx="1962150" cy="1004888"/>
          </a:xfrm>
          <a:prstGeom prst="rect">
            <a:avLst/>
          </a:prstGeom>
          <a:noFill/>
          <a:ln w="9525" cap="rnd">
            <a:solidFill>
              <a:schemeClr val="tx1"/>
            </a:solidFill>
            <a:prstDash val="sysDot"/>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287" y="759023"/>
            <a:ext cx="7439025" cy="307777"/>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State transition testing (analysis)</a:t>
            </a:r>
          </a:p>
        </p:txBody>
      </p:sp>
      <p:sp>
        <p:nvSpPr>
          <p:cNvPr id="31747" name="Rectangle 3"/>
          <p:cNvSpPr>
            <a:spLocks noGrp="1" noChangeArrowheads="1"/>
          </p:cNvSpPr>
          <p:nvPr>
            <p:ph type="body" sz="quarter" idx="11"/>
          </p:nvPr>
        </p:nvSpPr>
        <p:spPr>
          <a:xfrm>
            <a:off x="393700" y="1828800"/>
            <a:ext cx="7415212" cy="244475"/>
          </a:xfrm>
        </p:spPr>
        <p:txBody>
          <a:bodyPr/>
          <a:lstStyle/>
          <a:p>
            <a:pPr>
              <a:lnSpc>
                <a:spcPct val="80000"/>
              </a:lnSpc>
              <a:spcAft>
                <a:spcPct val="40000"/>
              </a:spcAft>
              <a:buClr>
                <a:srgbClr val="003399"/>
              </a:buClr>
              <a:buSzPct val="120000"/>
            </a:pPr>
            <a:r>
              <a:rPr lang="en-US" sz="1800" b="1" dirty="0" smtClean="0">
                <a:solidFill>
                  <a:schemeClr val="accent1"/>
                </a:solidFill>
                <a:latin typeface="+mj-lt"/>
              </a:rPr>
              <a:t>Identifying</a:t>
            </a:r>
          </a:p>
          <a:p>
            <a:pPr>
              <a:lnSpc>
                <a:spcPct val="80000"/>
              </a:lnSpc>
              <a:spcAft>
                <a:spcPct val="40000"/>
              </a:spcAft>
              <a:buClr>
                <a:srgbClr val="003399"/>
              </a:buClr>
              <a:buSzPct val="120000"/>
            </a:pPr>
            <a:endParaRPr lang="en-US" sz="1800" b="1" dirty="0">
              <a:solidFill>
                <a:schemeClr val="accent1"/>
              </a:solidFill>
              <a:latin typeface="+mj-lt"/>
            </a:endParaRP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Various States in the software</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Different Transitions between States</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Inputs/Condition or Events which cause the Transitions</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Actions that result from those Transitions</a:t>
            </a:r>
          </a:p>
          <a:p>
            <a:pPr eaLnBrk="1" hangingPunct="1">
              <a:lnSpc>
                <a:spcPct val="130000"/>
              </a:lnSpc>
              <a:buFont typeface="Wingdings" pitchFamily="2" charset="2"/>
              <a:buNone/>
            </a:pPr>
            <a:endParaRPr lang="en-US" sz="26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5287" y="581025"/>
            <a:ext cx="7439025" cy="307777"/>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State transition testing (analysis) contd..</a:t>
            </a:r>
          </a:p>
        </p:txBody>
      </p:sp>
      <p:sp>
        <p:nvSpPr>
          <p:cNvPr id="32771" name="Rectangle 3"/>
          <p:cNvSpPr>
            <a:spLocks noGrp="1" noChangeArrowheads="1"/>
          </p:cNvSpPr>
          <p:nvPr>
            <p:ph type="body" sz="quarter" idx="11"/>
          </p:nvPr>
        </p:nvSpPr>
        <p:spPr>
          <a:xfrm>
            <a:off x="393700" y="1600200"/>
            <a:ext cx="7415212" cy="244475"/>
          </a:xfrm>
        </p:spPr>
        <p:txBody>
          <a:bodyPr wrap="square"/>
          <a:lstStyle/>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A state table shows the relationship between the states and inputs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Tests can be designed to cover a typical sequence of states </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Useful for testing the behavior of individual objects over the full set of use cases that affect those objects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State-transition diagrams are not useful for describing the collaboration between objects that cause the transitions</a:t>
            </a:r>
          </a:p>
          <a:p>
            <a:pPr eaLnBrk="1" hangingPunct="1">
              <a:lnSpc>
                <a:spcPct val="130000"/>
              </a:lnSpc>
              <a:buFont typeface="Wingdings" pitchFamily="2" charset="2"/>
              <a:buNone/>
            </a:pPr>
            <a:endParaRPr lang="en-US" sz="2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Test design techniques</a:t>
            </a:r>
          </a:p>
        </p:txBody>
      </p:sp>
      <p:sp>
        <p:nvSpPr>
          <p:cNvPr id="6147" name="Rectangle 3"/>
          <p:cNvSpPr>
            <a:spLocks noGrp="1" noChangeArrowheads="1"/>
          </p:cNvSpPr>
          <p:nvPr>
            <p:ph type="body" sz="quarter" idx="11"/>
          </p:nvPr>
        </p:nvSpPr>
        <p:spPr>
          <a:xfrm>
            <a:off x="393700" y="1660525"/>
            <a:ext cx="7415212" cy="244475"/>
          </a:xfrm>
        </p:spPr>
        <p:txBody>
          <a:bodyPr wrap="square"/>
          <a:lstStyle/>
          <a:p>
            <a:pPr>
              <a:lnSpc>
                <a:spcPct val="80000"/>
              </a:lnSpc>
              <a:spcAft>
                <a:spcPct val="40000"/>
              </a:spcAft>
              <a:buClr>
                <a:srgbClr val="003399"/>
              </a:buClr>
              <a:buSzPct val="120000"/>
            </a:pPr>
            <a:r>
              <a:rPr lang="en-US" sz="1800" b="1" dirty="0">
                <a:solidFill>
                  <a:schemeClr val="accent1"/>
                </a:solidFill>
                <a:latin typeface="+mj-lt"/>
              </a:rPr>
              <a:t>Session coverage</a:t>
            </a:r>
          </a:p>
          <a:p>
            <a:pPr algn="ctr" eaLnBrk="1" hangingPunct="1">
              <a:lnSpc>
                <a:spcPct val="80000"/>
              </a:lnSpc>
              <a:buFont typeface="Wingdings" pitchFamily="2" charset="2"/>
              <a:buNone/>
            </a:pPr>
            <a:endParaRPr lang="en-US" sz="700" dirty="0" smtClean="0"/>
          </a:p>
          <a:p>
            <a:pPr marL="285750" indent="-285750">
              <a:lnSpc>
                <a:spcPct val="110000"/>
              </a:lnSpc>
              <a:spcAft>
                <a:spcPct val="40000"/>
              </a:spcAft>
              <a:buClr>
                <a:srgbClr val="003399"/>
              </a:buClr>
              <a:buSzPct val="120000"/>
              <a:buFont typeface="Wingdings" pitchFamily="2" charset="2"/>
              <a:buChar char="q"/>
            </a:pPr>
            <a:r>
              <a:rPr lang="en-US" sz="1800" b="1" dirty="0">
                <a:solidFill>
                  <a:schemeClr val="bg2"/>
                </a:solidFill>
                <a:latin typeface="+mj-lt"/>
              </a:rPr>
              <a:t>Identifying test conditions and designing test cases (K3)</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Categories of Test Design Techniques (K2)</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Specification based or Black Box testing Techniques (K3)</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Structure based or White Box Techniques (K3)</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Experience based techniques (K2)</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Choosing test techniques (K2)</a:t>
            </a:r>
          </a:p>
          <a:p>
            <a:pPr eaLnBrk="1" hangingPunct="1">
              <a:lnSpc>
                <a:spcPct val="80000"/>
              </a:lnSpc>
              <a:buFont typeface="Wingdings" pitchFamily="2" charset="2"/>
              <a:buNone/>
            </a:pPr>
            <a:endParaRPr lang="en-US"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Use case testing</a:t>
            </a:r>
          </a:p>
        </p:txBody>
      </p:sp>
      <p:sp>
        <p:nvSpPr>
          <p:cNvPr id="33795" name="Rectangle 3"/>
          <p:cNvSpPr>
            <a:spLocks noGrp="1" noChangeArrowheads="1"/>
          </p:cNvSpPr>
          <p:nvPr>
            <p:ph type="body" sz="quarter" idx="11"/>
          </p:nvPr>
        </p:nvSpPr>
        <p:spPr>
          <a:xfrm>
            <a:off x="393700" y="1889125"/>
            <a:ext cx="7415212" cy="244475"/>
          </a:xfrm>
        </p:spPr>
        <p:txBody>
          <a:bodyPr wrap="square"/>
          <a:lstStyle/>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A use case defines a goal-oriented set of interactions between external actors and the system under consideration</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Use cases capture who (actor) does what (interaction) with the system, for what purpose (goal), without dealing with system internals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Anything  (user or another system) that interacts with the system is referred to as an Actor</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It describes the “process flows” through a system based on its actual likely use</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Example : Cash withdrawal from Savings account system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95287" y="581025"/>
            <a:ext cx="7439025" cy="615553"/>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Use case diagram for cash withdrawal from a saving’s account system</a:t>
            </a:r>
          </a:p>
        </p:txBody>
      </p:sp>
      <p:grpSp>
        <p:nvGrpSpPr>
          <p:cNvPr id="2" name="Group 4"/>
          <p:cNvGrpSpPr>
            <a:grpSpLocks/>
          </p:cNvGrpSpPr>
          <p:nvPr/>
        </p:nvGrpSpPr>
        <p:grpSpPr bwMode="auto">
          <a:xfrm>
            <a:off x="212725" y="1701800"/>
            <a:ext cx="8439150" cy="4230688"/>
            <a:chOff x="134" y="1406"/>
            <a:chExt cx="5316" cy="2665"/>
          </a:xfrm>
        </p:grpSpPr>
        <p:sp>
          <p:nvSpPr>
            <p:cNvPr id="34821" name="Rectangle 5"/>
            <p:cNvSpPr>
              <a:spLocks noChangeArrowheads="1"/>
            </p:cNvSpPr>
            <p:nvPr/>
          </p:nvSpPr>
          <p:spPr bwMode="auto">
            <a:xfrm>
              <a:off x="1353" y="1406"/>
              <a:ext cx="2784" cy="2665"/>
            </a:xfrm>
            <a:prstGeom prst="rect">
              <a:avLst/>
            </a:prstGeom>
            <a:noFill/>
            <a:ln w="9525">
              <a:solidFill>
                <a:schemeClr val="tx1"/>
              </a:solidFill>
              <a:miter lim="800000"/>
              <a:headEnd/>
              <a:tailEnd/>
            </a:ln>
          </p:spPr>
          <p:txBody>
            <a:bodyPr wrap="none" anchor="ctr"/>
            <a:lstStyle/>
            <a:p>
              <a:endParaRPr lang="en-US"/>
            </a:p>
          </p:txBody>
        </p:sp>
        <p:grpSp>
          <p:nvGrpSpPr>
            <p:cNvPr id="3" name="Group 6"/>
            <p:cNvGrpSpPr>
              <a:grpSpLocks/>
            </p:cNvGrpSpPr>
            <p:nvPr/>
          </p:nvGrpSpPr>
          <p:grpSpPr bwMode="auto">
            <a:xfrm>
              <a:off x="4461" y="1734"/>
              <a:ext cx="912" cy="1329"/>
              <a:chOff x="4065" y="1632"/>
              <a:chExt cx="912" cy="1329"/>
            </a:xfrm>
          </p:grpSpPr>
          <p:grpSp>
            <p:nvGrpSpPr>
              <p:cNvPr id="4" name="Group 7"/>
              <p:cNvGrpSpPr>
                <a:grpSpLocks/>
              </p:cNvGrpSpPr>
              <p:nvPr/>
            </p:nvGrpSpPr>
            <p:grpSpPr bwMode="auto">
              <a:xfrm>
                <a:off x="4065" y="1632"/>
                <a:ext cx="912" cy="1329"/>
                <a:chOff x="4065" y="1632"/>
                <a:chExt cx="912" cy="1329"/>
              </a:xfrm>
            </p:grpSpPr>
            <p:sp>
              <p:nvSpPr>
                <p:cNvPr id="34842" name="Oval 8"/>
                <p:cNvSpPr>
                  <a:spLocks noChangeArrowheads="1"/>
                </p:cNvSpPr>
                <p:nvPr/>
              </p:nvSpPr>
              <p:spPr bwMode="auto">
                <a:xfrm>
                  <a:off x="4179" y="1632"/>
                  <a:ext cx="594" cy="524"/>
                </a:xfrm>
                <a:prstGeom prst="ellipse">
                  <a:avLst/>
                </a:prstGeom>
                <a:noFill/>
                <a:ln w="19050">
                  <a:solidFill>
                    <a:schemeClr val="tx1"/>
                  </a:solidFill>
                  <a:miter lim="800000"/>
                  <a:headEnd/>
                  <a:tailEnd/>
                </a:ln>
              </p:spPr>
              <p:txBody>
                <a:bodyPr wrap="none" anchor="ctr"/>
                <a:lstStyle/>
                <a:p>
                  <a:endParaRPr lang="en-US"/>
                </a:p>
              </p:txBody>
            </p:sp>
            <p:sp>
              <p:nvSpPr>
                <p:cNvPr id="34843" name="Line 9"/>
                <p:cNvSpPr>
                  <a:spLocks noChangeShapeType="1"/>
                </p:cNvSpPr>
                <p:nvPr/>
              </p:nvSpPr>
              <p:spPr bwMode="auto">
                <a:xfrm>
                  <a:off x="4464" y="2156"/>
                  <a:ext cx="0" cy="623"/>
                </a:xfrm>
                <a:prstGeom prst="line">
                  <a:avLst/>
                </a:prstGeom>
                <a:noFill/>
                <a:ln w="19050">
                  <a:solidFill>
                    <a:schemeClr val="tx1"/>
                  </a:solidFill>
                  <a:miter lim="800000"/>
                  <a:headEnd/>
                  <a:tailEnd/>
                </a:ln>
              </p:spPr>
              <p:txBody>
                <a:bodyPr wrap="none"/>
                <a:lstStyle/>
                <a:p>
                  <a:endParaRPr lang="en-US"/>
                </a:p>
              </p:txBody>
            </p:sp>
            <p:sp>
              <p:nvSpPr>
                <p:cNvPr id="34844" name="Line 10"/>
                <p:cNvSpPr>
                  <a:spLocks noChangeShapeType="1"/>
                </p:cNvSpPr>
                <p:nvPr/>
              </p:nvSpPr>
              <p:spPr bwMode="auto">
                <a:xfrm flipH="1">
                  <a:off x="4065" y="2779"/>
                  <a:ext cx="399" cy="182"/>
                </a:xfrm>
                <a:prstGeom prst="line">
                  <a:avLst/>
                </a:prstGeom>
                <a:noFill/>
                <a:ln w="19050">
                  <a:solidFill>
                    <a:schemeClr val="tx1"/>
                  </a:solidFill>
                  <a:miter lim="800000"/>
                  <a:headEnd/>
                  <a:tailEnd/>
                </a:ln>
              </p:spPr>
              <p:txBody>
                <a:bodyPr wrap="none"/>
                <a:lstStyle/>
                <a:p>
                  <a:endParaRPr lang="en-US"/>
                </a:p>
              </p:txBody>
            </p:sp>
            <p:sp>
              <p:nvSpPr>
                <p:cNvPr id="34845" name="Line 11"/>
                <p:cNvSpPr>
                  <a:spLocks noChangeShapeType="1"/>
                </p:cNvSpPr>
                <p:nvPr/>
              </p:nvSpPr>
              <p:spPr bwMode="auto">
                <a:xfrm>
                  <a:off x="4464" y="2779"/>
                  <a:ext cx="513" cy="182"/>
                </a:xfrm>
                <a:prstGeom prst="line">
                  <a:avLst/>
                </a:prstGeom>
                <a:noFill/>
                <a:ln w="19050">
                  <a:solidFill>
                    <a:schemeClr val="tx1"/>
                  </a:solidFill>
                  <a:miter lim="800000"/>
                  <a:headEnd/>
                  <a:tailEnd/>
                </a:ln>
              </p:spPr>
              <p:txBody>
                <a:bodyPr wrap="none"/>
                <a:lstStyle/>
                <a:p>
                  <a:endParaRPr lang="en-US"/>
                </a:p>
              </p:txBody>
            </p:sp>
          </p:grpSp>
          <p:sp>
            <p:nvSpPr>
              <p:cNvPr id="34841" name="Line 12"/>
              <p:cNvSpPr>
                <a:spLocks noChangeShapeType="1"/>
              </p:cNvSpPr>
              <p:nvPr/>
            </p:nvSpPr>
            <p:spPr bwMode="auto">
              <a:xfrm>
                <a:off x="4203" y="2303"/>
                <a:ext cx="570" cy="0"/>
              </a:xfrm>
              <a:prstGeom prst="line">
                <a:avLst/>
              </a:prstGeom>
              <a:noFill/>
              <a:ln w="19050">
                <a:solidFill>
                  <a:schemeClr val="tx1"/>
                </a:solidFill>
                <a:miter lim="800000"/>
                <a:headEnd/>
                <a:tailEnd/>
              </a:ln>
            </p:spPr>
            <p:txBody>
              <a:bodyPr wrap="none"/>
              <a:lstStyle/>
              <a:p>
                <a:endParaRPr lang="en-US"/>
              </a:p>
            </p:txBody>
          </p:sp>
        </p:grpSp>
        <p:grpSp>
          <p:nvGrpSpPr>
            <p:cNvPr id="5" name="Group 13"/>
            <p:cNvGrpSpPr>
              <a:grpSpLocks/>
            </p:cNvGrpSpPr>
            <p:nvPr/>
          </p:nvGrpSpPr>
          <p:grpSpPr bwMode="auto">
            <a:xfrm>
              <a:off x="134" y="1767"/>
              <a:ext cx="912" cy="1329"/>
              <a:chOff x="4065" y="1632"/>
              <a:chExt cx="912" cy="1329"/>
            </a:xfrm>
          </p:grpSpPr>
          <p:grpSp>
            <p:nvGrpSpPr>
              <p:cNvPr id="6" name="Group 14"/>
              <p:cNvGrpSpPr>
                <a:grpSpLocks/>
              </p:cNvGrpSpPr>
              <p:nvPr/>
            </p:nvGrpSpPr>
            <p:grpSpPr bwMode="auto">
              <a:xfrm>
                <a:off x="4065" y="1632"/>
                <a:ext cx="912" cy="1329"/>
                <a:chOff x="4065" y="1632"/>
                <a:chExt cx="912" cy="1329"/>
              </a:xfrm>
            </p:grpSpPr>
            <p:sp>
              <p:nvSpPr>
                <p:cNvPr id="34836" name="Oval 15"/>
                <p:cNvSpPr>
                  <a:spLocks noChangeArrowheads="1"/>
                </p:cNvSpPr>
                <p:nvPr/>
              </p:nvSpPr>
              <p:spPr bwMode="auto">
                <a:xfrm>
                  <a:off x="4179" y="1632"/>
                  <a:ext cx="594" cy="524"/>
                </a:xfrm>
                <a:prstGeom prst="ellipse">
                  <a:avLst/>
                </a:prstGeom>
                <a:noFill/>
                <a:ln w="19050">
                  <a:solidFill>
                    <a:schemeClr val="tx1"/>
                  </a:solidFill>
                  <a:miter lim="800000"/>
                  <a:headEnd/>
                  <a:tailEnd/>
                </a:ln>
              </p:spPr>
              <p:txBody>
                <a:bodyPr wrap="none" anchor="ctr"/>
                <a:lstStyle/>
                <a:p>
                  <a:endParaRPr lang="en-US"/>
                </a:p>
              </p:txBody>
            </p:sp>
            <p:sp>
              <p:nvSpPr>
                <p:cNvPr id="34837" name="Line 16"/>
                <p:cNvSpPr>
                  <a:spLocks noChangeShapeType="1"/>
                </p:cNvSpPr>
                <p:nvPr/>
              </p:nvSpPr>
              <p:spPr bwMode="auto">
                <a:xfrm>
                  <a:off x="4464" y="2156"/>
                  <a:ext cx="0" cy="623"/>
                </a:xfrm>
                <a:prstGeom prst="line">
                  <a:avLst/>
                </a:prstGeom>
                <a:noFill/>
                <a:ln w="19050">
                  <a:solidFill>
                    <a:schemeClr val="tx1"/>
                  </a:solidFill>
                  <a:miter lim="800000"/>
                  <a:headEnd/>
                  <a:tailEnd/>
                </a:ln>
              </p:spPr>
              <p:txBody>
                <a:bodyPr wrap="none"/>
                <a:lstStyle/>
                <a:p>
                  <a:endParaRPr lang="en-US"/>
                </a:p>
              </p:txBody>
            </p:sp>
            <p:sp>
              <p:nvSpPr>
                <p:cNvPr id="34838" name="Line 17"/>
                <p:cNvSpPr>
                  <a:spLocks noChangeShapeType="1"/>
                </p:cNvSpPr>
                <p:nvPr/>
              </p:nvSpPr>
              <p:spPr bwMode="auto">
                <a:xfrm flipH="1">
                  <a:off x="4065" y="2779"/>
                  <a:ext cx="399" cy="182"/>
                </a:xfrm>
                <a:prstGeom prst="line">
                  <a:avLst/>
                </a:prstGeom>
                <a:noFill/>
                <a:ln w="19050">
                  <a:solidFill>
                    <a:schemeClr val="tx1"/>
                  </a:solidFill>
                  <a:miter lim="800000"/>
                  <a:headEnd/>
                  <a:tailEnd/>
                </a:ln>
              </p:spPr>
              <p:txBody>
                <a:bodyPr wrap="none"/>
                <a:lstStyle/>
                <a:p>
                  <a:endParaRPr lang="en-US"/>
                </a:p>
              </p:txBody>
            </p:sp>
            <p:sp>
              <p:nvSpPr>
                <p:cNvPr id="34839" name="Line 18"/>
                <p:cNvSpPr>
                  <a:spLocks noChangeShapeType="1"/>
                </p:cNvSpPr>
                <p:nvPr/>
              </p:nvSpPr>
              <p:spPr bwMode="auto">
                <a:xfrm>
                  <a:off x="4464" y="2779"/>
                  <a:ext cx="513" cy="182"/>
                </a:xfrm>
                <a:prstGeom prst="line">
                  <a:avLst/>
                </a:prstGeom>
                <a:noFill/>
                <a:ln w="19050">
                  <a:solidFill>
                    <a:schemeClr val="tx1"/>
                  </a:solidFill>
                  <a:miter lim="800000"/>
                  <a:headEnd/>
                  <a:tailEnd/>
                </a:ln>
              </p:spPr>
              <p:txBody>
                <a:bodyPr wrap="none"/>
                <a:lstStyle/>
                <a:p>
                  <a:endParaRPr lang="en-US"/>
                </a:p>
              </p:txBody>
            </p:sp>
          </p:grpSp>
          <p:sp>
            <p:nvSpPr>
              <p:cNvPr id="34835" name="Line 19"/>
              <p:cNvSpPr>
                <a:spLocks noChangeShapeType="1"/>
              </p:cNvSpPr>
              <p:nvPr/>
            </p:nvSpPr>
            <p:spPr bwMode="auto">
              <a:xfrm>
                <a:off x="4203" y="2303"/>
                <a:ext cx="570" cy="0"/>
              </a:xfrm>
              <a:prstGeom prst="line">
                <a:avLst/>
              </a:prstGeom>
              <a:noFill/>
              <a:ln w="19050">
                <a:solidFill>
                  <a:schemeClr val="tx1"/>
                </a:solidFill>
                <a:miter lim="800000"/>
                <a:headEnd/>
                <a:tailEnd/>
              </a:ln>
            </p:spPr>
            <p:txBody>
              <a:bodyPr wrap="none"/>
              <a:lstStyle/>
              <a:p>
                <a:endParaRPr lang="en-US"/>
              </a:p>
            </p:txBody>
          </p:sp>
        </p:grpSp>
        <p:sp>
          <p:nvSpPr>
            <p:cNvPr id="34824" name="Oval 20"/>
            <p:cNvSpPr>
              <a:spLocks noChangeArrowheads="1"/>
            </p:cNvSpPr>
            <p:nvPr/>
          </p:nvSpPr>
          <p:spPr bwMode="auto">
            <a:xfrm>
              <a:off x="1929" y="1505"/>
              <a:ext cx="1776" cy="645"/>
            </a:xfrm>
            <a:prstGeom prst="ellipse">
              <a:avLst/>
            </a:prstGeom>
            <a:solidFill>
              <a:srgbClr val="CCFFFF"/>
            </a:solidFill>
            <a:ln w="9525">
              <a:solidFill>
                <a:schemeClr val="tx1"/>
              </a:solidFill>
              <a:miter lim="800000"/>
              <a:headEnd/>
              <a:tailEnd/>
            </a:ln>
          </p:spPr>
          <p:txBody>
            <a:bodyPr wrap="none" anchor="ctr"/>
            <a:lstStyle/>
            <a:p>
              <a:pPr algn="ctr"/>
              <a:r>
                <a:rPr lang="en-US" i="0"/>
                <a:t>Submission of </a:t>
              </a:r>
            </a:p>
            <a:p>
              <a:pPr algn="ctr"/>
              <a:r>
                <a:rPr lang="en-US" i="0"/>
                <a:t>withdrawal slip</a:t>
              </a:r>
            </a:p>
          </p:txBody>
        </p:sp>
        <p:sp>
          <p:nvSpPr>
            <p:cNvPr id="34825" name="Oval 21"/>
            <p:cNvSpPr>
              <a:spLocks noChangeArrowheads="1"/>
            </p:cNvSpPr>
            <p:nvPr/>
          </p:nvSpPr>
          <p:spPr bwMode="auto">
            <a:xfrm>
              <a:off x="1929" y="2390"/>
              <a:ext cx="1776" cy="645"/>
            </a:xfrm>
            <a:prstGeom prst="ellipse">
              <a:avLst/>
            </a:prstGeom>
            <a:solidFill>
              <a:srgbClr val="CCFFFF"/>
            </a:solidFill>
            <a:ln w="9525">
              <a:solidFill>
                <a:schemeClr val="tx1"/>
              </a:solidFill>
              <a:miter lim="800000"/>
              <a:headEnd/>
              <a:tailEnd/>
            </a:ln>
          </p:spPr>
          <p:txBody>
            <a:bodyPr wrap="none" anchor="ctr"/>
            <a:lstStyle/>
            <a:p>
              <a:pPr algn="ctr"/>
              <a:r>
                <a:rPr lang="en-US" i="0"/>
                <a:t>Password </a:t>
              </a:r>
            </a:p>
            <a:p>
              <a:pPr algn="ctr"/>
              <a:r>
                <a:rPr lang="en-US" i="0"/>
                <a:t>Verification</a:t>
              </a:r>
            </a:p>
          </p:txBody>
        </p:sp>
        <p:sp>
          <p:nvSpPr>
            <p:cNvPr id="34826" name="Oval 22"/>
            <p:cNvSpPr>
              <a:spLocks noChangeArrowheads="1"/>
            </p:cNvSpPr>
            <p:nvPr/>
          </p:nvSpPr>
          <p:spPr bwMode="auto">
            <a:xfrm>
              <a:off x="1929" y="3300"/>
              <a:ext cx="1776" cy="645"/>
            </a:xfrm>
            <a:prstGeom prst="ellipse">
              <a:avLst/>
            </a:prstGeom>
            <a:solidFill>
              <a:srgbClr val="CCFFFF"/>
            </a:solidFill>
            <a:ln w="9525">
              <a:solidFill>
                <a:schemeClr val="tx1"/>
              </a:solidFill>
              <a:miter lim="800000"/>
              <a:headEnd/>
              <a:tailEnd/>
            </a:ln>
          </p:spPr>
          <p:txBody>
            <a:bodyPr wrap="none" anchor="ctr"/>
            <a:lstStyle/>
            <a:p>
              <a:pPr algn="ctr"/>
              <a:r>
                <a:rPr lang="en-US" i="0"/>
                <a:t>Update </a:t>
              </a:r>
            </a:p>
            <a:p>
              <a:pPr algn="ctr"/>
              <a:r>
                <a:rPr lang="en-US" i="0"/>
                <a:t>Balances</a:t>
              </a:r>
            </a:p>
          </p:txBody>
        </p:sp>
        <p:sp>
          <p:nvSpPr>
            <p:cNvPr id="34827" name="Line 23"/>
            <p:cNvSpPr>
              <a:spLocks noChangeShapeType="1"/>
            </p:cNvSpPr>
            <p:nvPr/>
          </p:nvSpPr>
          <p:spPr bwMode="auto">
            <a:xfrm>
              <a:off x="1046" y="2737"/>
              <a:ext cx="883" cy="0"/>
            </a:xfrm>
            <a:prstGeom prst="line">
              <a:avLst/>
            </a:prstGeom>
            <a:noFill/>
            <a:ln w="9525">
              <a:solidFill>
                <a:schemeClr val="tx1"/>
              </a:solidFill>
              <a:miter lim="800000"/>
              <a:headEnd/>
              <a:tailEnd/>
            </a:ln>
          </p:spPr>
          <p:txBody>
            <a:bodyPr wrap="none"/>
            <a:lstStyle/>
            <a:p>
              <a:endParaRPr lang="en-US"/>
            </a:p>
          </p:txBody>
        </p:sp>
        <p:sp>
          <p:nvSpPr>
            <p:cNvPr id="34828" name="Line 24"/>
            <p:cNvSpPr>
              <a:spLocks noChangeShapeType="1"/>
            </p:cNvSpPr>
            <p:nvPr/>
          </p:nvSpPr>
          <p:spPr bwMode="auto">
            <a:xfrm>
              <a:off x="3705" y="2703"/>
              <a:ext cx="883" cy="0"/>
            </a:xfrm>
            <a:prstGeom prst="line">
              <a:avLst/>
            </a:prstGeom>
            <a:noFill/>
            <a:ln w="9525">
              <a:solidFill>
                <a:schemeClr val="tx1"/>
              </a:solidFill>
              <a:miter lim="800000"/>
              <a:headEnd/>
              <a:tailEnd/>
            </a:ln>
          </p:spPr>
          <p:txBody>
            <a:bodyPr wrap="none"/>
            <a:lstStyle/>
            <a:p>
              <a:endParaRPr lang="en-US"/>
            </a:p>
          </p:txBody>
        </p:sp>
        <p:sp>
          <p:nvSpPr>
            <p:cNvPr id="34829" name="Line 25"/>
            <p:cNvSpPr>
              <a:spLocks noChangeShapeType="1"/>
            </p:cNvSpPr>
            <p:nvPr/>
          </p:nvSpPr>
          <p:spPr bwMode="auto">
            <a:xfrm flipH="1">
              <a:off x="1046" y="1767"/>
              <a:ext cx="883" cy="970"/>
            </a:xfrm>
            <a:prstGeom prst="line">
              <a:avLst/>
            </a:prstGeom>
            <a:noFill/>
            <a:ln w="9525">
              <a:solidFill>
                <a:schemeClr val="tx1"/>
              </a:solidFill>
              <a:miter lim="800000"/>
              <a:headEnd/>
              <a:tailEnd/>
            </a:ln>
          </p:spPr>
          <p:txBody>
            <a:bodyPr wrap="none"/>
            <a:lstStyle/>
            <a:p>
              <a:endParaRPr lang="en-US"/>
            </a:p>
          </p:txBody>
        </p:sp>
        <p:sp>
          <p:nvSpPr>
            <p:cNvPr id="34830" name="Line 26"/>
            <p:cNvSpPr>
              <a:spLocks noChangeShapeType="1"/>
            </p:cNvSpPr>
            <p:nvPr/>
          </p:nvSpPr>
          <p:spPr bwMode="auto">
            <a:xfrm>
              <a:off x="1046" y="2737"/>
              <a:ext cx="883" cy="854"/>
            </a:xfrm>
            <a:prstGeom prst="line">
              <a:avLst/>
            </a:prstGeom>
            <a:noFill/>
            <a:ln w="9525">
              <a:solidFill>
                <a:schemeClr val="tx1"/>
              </a:solidFill>
              <a:miter lim="800000"/>
              <a:headEnd/>
              <a:tailEnd/>
            </a:ln>
          </p:spPr>
          <p:txBody>
            <a:bodyPr wrap="none"/>
            <a:lstStyle/>
            <a:p>
              <a:endParaRPr lang="en-US"/>
            </a:p>
          </p:txBody>
        </p:sp>
        <p:sp>
          <p:nvSpPr>
            <p:cNvPr id="34831" name="Line 27"/>
            <p:cNvSpPr>
              <a:spLocks noChangeShapeType="1"/>
            </p:cNvSpPr>
            <p:nvPr/>
          </p:nvSpPr>
          <p:spPr bwMode="auto">
            <a:xfrm>
              <a:off x="3669" y="1734"/>
              <a:ext cx="894" cy="969"/>
            </a:xfrm>
            <a:prstGeom prst="line">
              <a:avLst/>
            </a:prstGeom>
            <a:noFill/>
            <a:ln w="9525">
              <a:solidFill>
                <a:schemeClr val="tx1"/>
              </a:solidFill>
              <a:miter lim="800000"/>
              <a:headEnd/>
              <a:tailEnd/>
            </a:ln>
          </p:spPr>
          <p:txBody>
            <a:bodyPr wrap="none"/>
            <a:lstStyle/>
            <a:p>
              <a:endParaRPr lang="en-US"/>
            </a:p>
          </p:txBody>
        </p:sp>
        <p:sp>
          <p:nvSpPr>
            <p:cNvPr id="34832" name="Line 28"/>
            <p:cNvSpPr>
              <a:spLocks noChangeShapeType="1"/>
            </p:cNvSpPr>
            <p:nvPr/>
          </p:nvSpPr>
          <p:spPr bwMode="auto">
            <a:xfrm flipV="1">
              <a:off x="3693" y="2715"/>
              <a:ext cx="894" cy="888"/>
            </a:xfrm>
            <a:prstGeom prst="line">
              <a:avLst/>
            </a:prstGeom>
            <a:noFill/>
            <a:ln w="9525">
              <a:solidFill>
                <a:schemeClr val="tx1"/>
              </a:solidFill>
              <a:miter lim="800000"/>
              <a:headEnd/>
              <a:tailEnd/>
            </a:ln>
          </p:spPr>
          <p:txBody>
            <a:bodyPr wrap="none"/>
            <a:lstStyle/>
            <a:p>
              <a:endParaRPr lang="en-US"/>
            </a:p>
          </p:txBody>
        </p:sp>
        <p:sp>
          <p:nvSpPr>
            <p:cNvPr id="34833" name="Text Box 29"/>
            <p:cNvSpPr txBox="1">
              <a:spLocks noChangeArrowheads="1"/>
            </p:cNvSpPr>
            <p:nvPr/>
          </p:nvSpPr>
          <p:spPr bwMode="auto">
            <a:xfrm>
              <a:off x="4269" y="3315"/>
              <a:ext cx="1181" cy="288"/>
            </a:xfrm>
            <a:prstGeom prst="rect">
              <a:avLst/>
            </a:prstGeom>
            <a:noFill/>
            <a:ln w="9525">
              <a:noFill/>
              <a:miter lim="800000"/>
              <a:headEnd/>
              <a:tailEnd/>
            </a:ln>
          </p:spPr>
          <p:txBody>
            <a:bodyPr>
              <a:spAutoFit/>
            </a:bodyPr>
            <a:lstStyle/>
            <a:p>
              <a:pPr algn="ctr">
                <a:spcBef>
                  <a:spcPct val="50000"/>
                </a:spcBef>
              </a:pPr>
              <a:r>
                <a:rPr lang="en-US" i="0"/>
                <a:t>Teller</a:t>
              </a:r>
            </a:p>
          </p:txBody>
        </p:sp>
      </p:grpSp>
      <p:sp>
        <p:nvSpPr>
          <p:cNvPr id="34820" name="Text Box 30"/>
          <p:cNvSpPr txBox="1">
            <a:spLocks noChangeArrowheads="1"/>
          </p:cNvSpPr>
          <p:nvPr/>
        </p:nvSpPr>
        <p:spPr bwMode="auto">
          <a:xfrm>
            <a:off x="431800" y="5238750"/>
            <a:ext cx="1473200" cy="457200"/>
          </a:xfrm>
          <a:prstGeom prst="rect">
            <a:avLst/>
          </a:prstGeom>
          <a:noFill/>
          <a:ln w="9525">
            <a:noFill/>
            <a:miter lim="800000"/>
            <a:headEnd/>
            <a:tailEnd/>
          </a:ln>
        </p:spPr>
        <p:txBody>
          <a:bodyPr>
            <a:spAutoFit/>
          </a:bodyPr>
          <a:lstStyle/>
          <a:p>
            <a:pPr>
              <a:spcBef>
                <a:spcPct val="50000"/>
              </a:spcBef>
            </a:pPr>
            <a:r>
              <a:rPr lang="en-US" i="0"/>
              <a:t>Customer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Use Case testing</a:t>
            </a:r>
          </a:p>
        </p:txBody>
      </p:sp>
      <p:sp>
        <p:nvSpPr>
          <p:cNvPr id="35843" name="Rectangle 3"/>
          <p:cNvSpPr>
            <a:spLocks noGrp="1" noChangeArrowheads="1"/>
          </p:cNvSpPr>
          <p:nvPr>
            <p:ph type="body" sz="quarter" idx="11"/>
          </p:nvPr>
        </p:nvSpPr>
        <p:spPr>
          <a:xfrm>
            <a:off x="393700" y="1355725"/>
            <a:ext cx="7415212" cy="244475"/>
          </a:xfrm>
        </p:spPr>
        <p:txBody>
          <a:bodyPr wrap="square"/>
          <a:lstStyle/>
          <a:p>
            <a:pPr marL="571500" indent="-571500" algn="just" eaLnBrk="1" hangingPunct="1">
              <a:lnSpc>
                <a:spcPct val="170000"/>
              </a:lnSpc>
              <a:buSzTx/>
              <a:buFont typeface="Wingdings" pitchFamily="2" charset="2"/>
              <a:buChar char="q"/>
            </a:pPr>
            <a:r>
              <a:rPr lang="en-US" sz="1800" dirty="0">
                <a:solidFill>
                  <a:schemeClr val="bg2"/>
                </a:solidFill>
                <a:latin typeface="+mj-lt"/>
              </a:rPr>
              <a:t>Use cases are very </a:t>
            </a:r>
            <a:r>
              <a:rPr lang="en-US" sz="1800" b="1" dirty="0">
                <a:solidFill>
                  <a:schemeClr val="bg2"/>
                </a:solidFill>
                <a:latin typeface="+mj-lt"/>
              </a:rPr>
              <a:t>useful for designing acceptance tests </a:t>
            </a:r>
            <a:r>
              <a:rPr lang="en-US" sz="1800" dirty="0">
                <a:solidFill>
                  <a:schemeClr val="bg2"/>
                </a:solidFill>
                <a:latin typeface="+mj-lt"/>
              </a:rPr>
              <a:t>with customer/user participation</a:t>
            </a:r>
          </a:p>
          <a:p>
            <a:pPr marL="571500" indent="-571500" algn="just" eaLnBrk="1" hangingPunct="1">
              <a:lnSpc>
                <a:spcPct val="170000"/>
              </a:lnSpc>
              <a:buSzTx/>
              <a:buFont typeface="Wingdings" pitchFamily="2" charset="2"/>
              <a:buChar char="q"/>
            </a:pPr>
            <a:r>
              <a:rPr lang="en-US" sz="1800" dirty="0">
                <a:solidFill>
                  <a:schemeClr val="bg2"/>
                </a:solidFill>
                <a:latin typeface="+mj-lt"/>
              </a:rPr>
              <a:t>They also </a:t>
            </a:r>
            <a:r>
              <a:rPr lang="en-US" sz="1800" b="1" dirty="0" smtClean="0">
                <a:solidFill>
                  <a:schemeClr val="bg2"/>
                </a:solidFill>
                <a:latin typeface="+mj-lt"/>
              </a:rPr>
              <a:t>help uncover integration defects </a:t>
            </a:r>
            <a:r>
              <a:rPr lang="en-US" sz="1800" dirty="0">
                <a:solidFill>
                  <a:schemeClr val="bg2"/>
                </a:solidFill>
                <a:latin typeface="+mj-lt"/>
              </a:rPr>
              <a:t>caused by the interaction and interference of different components, which individual component testing would not see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Test design techniques</a:t>
            </a:r>
          </a:p>
        </p:txBody>
      </p:sp>
      <p:sp>
        <p:nvSpPr>
          <p:cNvPr id="36867" name="Rectangle 3"/>
          <p:cNvSpPr>
            <a:spLocks noGrp="1" noChangeArrowheads="1"/>
          </p:cNvSpPr>
          <p:nvPr>
            <p:ph type="body" sz="quarter" idx="11"/>
          </p:nvPr>
        </p:nvSpPr>
        <p:spPr>
          <a:xfrm>
            <a:off x="393700" y="1431925"/>
            <a:ext cx="7415212" cy="244475"/>
          </a:xfrm>
        </p:spPr>
        <p:txBody>
          <a:bodyPr wrap="square"/>
          <a:lstStyle/>
          <a:p>
            <a:pPr>
              <a:lnSpc>
                <a:spcPct val="80000"/>
              </a:lnSpc>
              <a:spcAft>
                <a:spcPct val="40000"/>
              </a:spcAft>
              <a:buClr>
                <a:srgbClr val="003399"/>
              </a:buClr>
              <a:buSzPct val="120000"/>
            </a:pPr>
            <a:r>
              <a:rPr lang="en-US" sz="1800" b="1" dirty="0">
                <a:solidFill>
                  <a:schemeClr val="accent1"/>
                </a:solidFill>
                <a:latin typeface="+mj-lt"/>
              </a:rPr>
              <a:t>Session coverage</a:t>
            </a:r>
          </a:p>
          <a:p>
            <a:pPr algn="ctr" eaLnBrk="1" hangingPunct="1">
              <a:lnSpc>
                <a:spcPct val="80000"/>
              </a:lnSpc>
              <a:buFont typeface="Wingdings" pitchFamily="2" charset="2"/>
              <a:buNone/>
            </a:pPr>
            <a:endParaRPr lang="en-US" sz="700" dirty="0" smtClean="0"/>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Identifying test conditions and designing test cases (K3)</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Categories of Test Design Techniques (K2)</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Specification based or Black Box testing Techniques (K3)</a:t>
            </a:r>
          </a:p>
          <a:p>
            <a:pPr marL="285750" indent="-285750">
              <a:lnSpc>
                <a:spcPct val="110000"/>
              </a:lnSpc>
              <a:spcAft>
                <a:spcPct val="40000"/>
              </a:spcAft>
              <a:buClr>
                <a:srgbClr val="003399"/>
              </a:buClr>
              <a:buSzPct val="120000"/>
              <a:buFont typeface="Wingdings" pitchFamily="2" charset="2"/>
              <a:buChar char="q"/>
            </a:pPr>
            <a:r>
              <a:rPr lang="en-US" sz="1800" b="1" dirty="0">
                <a:solidFill>
                  <a:schemeClr val="bg2"/>
                </a:solidFill>
                <a:latin typeface="+mj-lt"/>
              </a:rPr>
              <a:t>Structure based or White Box Techniques (K3)</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Experience based techniques (K2)</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Choosing test techniques (K2)</a:t>
            </a:r>
          </a:p>
          <a:p>
            <a:pPr eaLnBrk="1" hangingPunct="1">
              <a:lnSpc>
                <a:spcPct val="80000"/>
              </a:lnSpc>
              <a:buFont typeface="Wingdings" pitchFamily="2" charset="2"/>
              <a:buNone/>
            </a:pPr>
            <a:endParaRPr lang="en-US" sz="28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Structure-based or white-box testing techniques</a:t>
            </a:r>
          </a:p>
        </p:txBody>
      </p:sp>
      <p:sp>
        <p:nvSpPr>
          <p:cNvPr id="37891" name="Rectangle 3"/>
          <p:cNvSpPr>
            <a:spLocks noGrp="1" noChangeArrowheads="1"/>
          </p:cNvSpPr>
          <p:nvPr>
            <p:ph type="body" sz="quarter" idx="11"/>
          </p:nvPr>
        </p:nvSpPr>
        <p:spPr>
          <a:xfrm>
            <a:off x="393700" y="1676400"/>
            <a:ext cx="7415212" cy="244475"/>
          </a:xfrm>
        </p:spPr>
        <p:txBody>
          <a:bodyPr wrap="square">
            <a:noAutofit/>
          </a:bodyPr>
          <a:lstStyle/>
          <a:p>
            <a:pPr marL="609600" indent="-609600" eaLnBrk="1" hangingPunct="1">
              <a:lnSpc>
                <a:spcPct val="130000"/>
              </a:lnSpc>
              <a:buSzTx/>
              <a:buFont typeface="Wingdings" pitchFamily="2" charset="2"/>
              <a:buChar char="q"/>
            </a:pPr>
            <a:r>
              <a:rPr lang="en-US" sz="1800" dirty="0">
                <a:solidFill>
                  <a:schemeClr val="bg2"/>
                </a:solidFill>
                <a:latin typeface="+mj-lt"/>
              </a:rPr>
              <a:t>Also called </a:t>
            </a:r>
            <a:r>
              <a:rPr lang="en-US" sz="1800" dirty="0" smtClean="0">
                <a:solidFill>
                  <a:schemeClr val="bg2"/>
                </a:solidFill>
                <a:latin typeface="+mj-lt"/>
              </a:rPr>
              <a:t>‘</a:t>
            </a:r>
            <a:r>
              <a:rPr lang="en-US" sz="1800" b="1" dirty="0" smtClean="0">
                <a:solidFill>
                  <a:schemeClr val="bg2"/>
                </a:solidFill>
                <a:latin typeface="+mj-lt"/>
              </a:rPr>
              <a:t>Logic Driven Technique</a:t>
            </a:r>
            <a:r>
              <a:rPr lang="en-US" sz="1800" dirty="0" smtClean="0">
                <a:solidFill>
                  <a:schemeClr val="bg2"/>
                </a:solidFill>
                <a:latin typeface="+mj-lt"/>
              </a:rPr>
              <a:t>’/</a:t>
            </a:r>
            <a:r>
              <a:rPr lang="en-US" sz="1800" b="1" dirty="0" smtClean="0">
                <a:solidFill>
                  <a:schemeClr val="bg2"/>
                </a:solidFill>
                <a:latin typeface="+mj-lt"/>
              </a:rPr>
              <a:t>’Glass Box Technique’</a:t>
            </a:r>
          </a:p>
          <a:p>
            <a:pPr marL="609600" indent="-609600" eaLnBrk="1" hangingPunct="1">
              <a:lnSpc>
                <a:spcPct val="130000"/>
              </a:lnSpc>
              <a:buSzTx/>
              <a:buFont typeface="Wingdings" pitchFamily="2" charset="2"/>
              <a:buChar char="q"/>
            </a:pPr>
            <a:r>
              <a:rPr lang="en-US" sz="1800" dirty="0">
                <a:solidFill>
                  <a:schemeClr val="bg2"/>
                </a:solidFill>
                <a:latin typeface="+mj-lt"/>
              </a:rPr>
              <a:t>Uses specific knowledge of </a:t>
            </a:r>
            <a:r>
              <a:rPr lang="en-US" sz="1800" b="1" dirty="0" smtClean="0">
                <a:solidFill>
                  <a:schemeClr val="bg2"/>
                </a:solidFill>
                <a:latin typeface="+mj-lt"/>
              </a:rPr>
              <a:t>programming code</a:t>
            </a:r>
            <a:r>
              <a:rPr lang="en-US" sz="1800" dirty="0" smtClean="0">
                <a:solidFill>
                  <a:schemeClr val="bg2"/>
                </a:solidFill>
                <a:latin typeface="+mj-lt"/>
              </a:rPr>
              <a:t> </a:t>
            </a:r>
            <a:r>
              <a:rPr lang="en-US" sz="1800" dirty="0">
                <a:solidFill>
                  <a:schemeClr val="bg2"/>
                </a:solidFill>
                <a:latin typeface="+mj-lt"/>
              </a:rPr>
              <a:t>to</a:t>
            </a:r>
            <a:r>
              <a:rPr lang="en-US" sz="1800" dirty="0" smtClean="0"/>
              <a:t> </a:t>
            </a:r>
            <a:r>
              <a:rPr lang="en-US" sz="1800" b="1" dirty="0" smtClean="0">
                <a:solidFill>
                  <a:schemeClr val="bg2"/>
                </a:solidFill>
                <a:latin typeface="+mj-lt"/>
              </a:rPr>
              <a:t>examine outputs</a:t>
            </a:r>
            <a:r>
              <a:rPr lang="en-US" sz="1800" dirty="0" smtClean="0">
                <a:solidFill>
                  <a:schemeClr val="bg2"/>
                </a:solidFill>
                <a:latin typeface="+mj-lt"/>
              </a:rPr>
              <a:t> </a:t>
            </a:r>
            <a:r>
              <a:rPr lang="en-US" sz="1800" dirty="0">
                <a:solidFill>
                  <a:schemeClr val="bg2"/>
                </a:solidFill>
                <a:latin typeface="+mj-lt"/>
              </a:rPr>
              <a:t>and assumes that the tester knows the path of logic in a unit or program</a:t>
            </a:r>
          </a:p>
          <a:p>
            <a:pPr marL="609600" indent="-609600" eaLnBrk="1" hangingPunct="1">
              <a:lnSpc>
                <a:spcPct val="130000"/>
              </a:lnSpc>
              <a:buSzTx/>
              <a:buFont typeface="Wingdings" pitchFamily="2" charset="2"/>
              <a:buChar char="q"/>
            </a:pPr>
            <a:r>
              <a:rPr lang="en-US" sz="1800" dirty="0">
                <a:solidFill>
                  <a:schemeClr val="bg2"/>
                </a:solidFill>
                <a:latin typeface="+mj-lt"/>
              </a:rPr>
              <a:t>Carried out </a:t>
            </a:r>
            <a:r>
              <a:rPr lang="en-US" sz="1800" b="1" dirty="0" smtClean="0">
                <a:solidFill>
                  <a:schemeClr val="bg2"/>
                </a:solidFill>
                <a:latin typeface="+mj-lt"/>
              </a:rPr>
              <a:t>during</a:t>
            </a:r>
            <a:r>
              <a:rPr lang="en-US" sz="1800" dirty="0" smtClean="0">
                <a:solidFill>
                  <a:schemeClr val="bg2"/>
                </a:solidFill>
                <a:latin typeface="+mj-lt"/>
              </a:rPr>
              <a:t> the </a:t>
            </a:r>
            <a:r>
              <a:rPr lang="en-US" sz="1800" b="1" dirty="0" smtClean="0">
                <a:solidFill>
                  <a:schemeClr val="bg2"/>
                </a:solidFill>
                <a:latin typeface="+mj-lt"/>
              </a:rPr>
              <a:t>coding</a:t>
            </a:r>
            <a:r>
              <a:rPr lang="en-US" sz="1800" dirty="0">
                <a:solidFill>
                  <a:schemeClr val="bg2"/>
                </a:solidFill>
                <a:latin typeface="+mj-lt"/>
              </a:rPr>
              <a:t> and </a:t>
            </a:r>
            <a:r>
              <a:rPr lang="en-US" sz="1800" b="1" dirty="0" smtClean="0">
                <a:solidFill>
                  <a:schemeClr val="bg2"/>
                </a:solidFill>
                <a:latin typeface="+mj-lt"/>
              </a:rPr>
              <a:t>unit-testing </a:t>
            </a:r>
            <a:r>
              <a:rPr lang="en-US" sz="1800" dirty="0">
                <a:solidFill>
                  <a:schemeClr val="bg2"/>
                </a:solidFill>
                <a:latin typeface="+mj-lt"/>
              </a:rPr>
              <a:t>phase of the software development life cycle</a:t>
            </a:r>
          </a:p>
          <a:p>
            <a:pPr marL="609600" indent="-609600" eaLnBrk="1" hangingPunct="1">
              <a:lnSpc>
                <a:spcPct val="130000"/>
              </a:lnSpc>
              <a:buSzTx/>
              <a:buFont typeface="Wingdings" pitchFamily="2" charset="2"/>
              <a:buChar char="q"/>
            </a:pPr>
            <a:r>
              <a:rPr lang="en-US" sz="1800" dirty="0">
                <a:solidFill>
                  <a:schemeClr val="bg2"/>
                </a:solidFill>
                <a:latin typeface="+mj-lt"/>
              </a:rPr>
              <a:t>Evaluates that all </a:t>
            </a:r>
            <a:r>
              <a:rPr lang="en-US" sz="1800" b="1" dirty="0" smtClean="0">
                <a:solidFill>
                  <a:schemeClr val="bg2"/>
                </a:solidFill>
                <a:latin typeface="+mj-lt"/>
              </a:rPr>
              <a:t>aspects of the structure</a:t>
            </a:r>
            <a:r>
              <a:rPr lang="en-US" sz="1800" dirty="0" smtClean="0">
                <a:solidFill>
                  <a:schemeClr val="bg2"/>
                </a:solidFill>
                <a:latin typeface="+mj-lt"/>
              </a:rPr>
              <a:t> </a:t>
            </a:r>
            <a:r>
              <a:rPr lang="en-US" sz="1800" dirty="0">
                <a:solidFill>
                  <a:schemeClr val="bg2"/>
                </a:solidFill>
                <a:latin typeface="+mj-lt"/>
              </a:rPr>
              <a:t>have been tested and that the structure is sound</a:t>
            </a:r>
          </a:p>
          <a:p>
            <a:pPr marL="609600" indent="-609600" eaLnBrk="1" hangingPunct="1">
              <a:lnSpc>
                <a:spcPct val="130000"/>
              </a:lnSpc>
              <a:buSzTx/>
              <a:buFont typeface="Wingdings" pitchFamily="2" charset="2"/>
              <a:buChar char="q"/>
            </a:pPr>
            <a:r>
              <a:rPr lang="en-US" sz="1800" dirty="0">
                <a:solidFill>
                  <a:schemeClr val="bg2"/>
                </a:solidFill>
                <a:latin typeface="+mj-lt"/>
              </a:rPr>
              <a:t>Structural tests predominantly </a:t>
            </a:r>
            <a:r>
              <a:rPr lang="en-US" sz="1800" b="1" dirty="0" smtClean="0">
                <a:solidFill>
                  <a:schemeClr val="bg2"/>
                </a:solidFill>
                <a:latin typeface="+mj-lt"/>
              </a:rPr>
              <a:t>use verification</a:t>
            </a:r>
            <a:endParaRPr lang="en-US" sz="1800" dirty="0" smtClean="0">
              <a:solidFill>
                <a:schemeClr val="bg2"/>
              </a:solidFill>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Coverage techniques</a:t>
            </a:r>
          </a:p>
        </p:txBody>
      </p:sp>
      <p:sp>
        <p:nvSpPr>
          <p:cNvPr id="38915" name="Rectangle 3"/>
          <p:cNvSpPr>
            <a:spLocks noGrp="1" noChangeArrowheads="1"/>
          </p:cNvSpPr>
          <p:nvPr>
            <p:ph type="body" sz="quarter" idx="11"/>
          </p:nvPr>
        </p:nvSpPr>
        <p:spPr>
          <a:xfrm>
            <a:off x="393700" y="2117725"/>
            <a:ext cx="7415212" cy="244475"/>
          </a:xfrm>
        </p:spPr>
        <p:txBody>
          <a:bodyPr wrap="square"/>
          <a:lstStyle/>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	Coverage techniques are used to generate additional test cases that are different from existing test cases with the aim of increasing the test coverage</a:t>
            </a:r>
          </a:p>
          <a:p>
            <a:pPr eaLnBrk="1" hangingPunct="1">
              <a:buFont typeface="Wingdings" pitchFamily="2" charset="2"/>
              <a:buNone/>
            </a:pPr>
            <a:endParaRPr lang="en-US" dirty="0" smtClean="0"/>
          </a:p>
          <a:p>
            <a:pPr eaLnBrk="1" hangingPunct="1">
              <a:buFont typeface="Wingdings" pitchFamily="2" charset="2"/>
              <a:buNone/>
            </a:pPr>
            <a:r>
              <a:rPr lang="en-US" dirty="0" smtClean="0">
                <a:sym typeface="Wingdings 3" pitchFamily="18" charset="2"/>
              </a:rPr>
              <a:t> </a:t>
            </a:r>
            <a:r>
              <a:rPr lang="en-US" sz="2400" b="1" i="1" dirty="0" smtClean="0">
                <a:solidFill>
                  <a:schemeClr val="hlink"/>
                </a:solidFill>
                <a:sym typeface="Wingdings 3" pitchFamily="18" charset="2"/>
              </a:rPr>
              <a:t>100 % Coverage does not mean 100 % Tested</a:t>
            </a:r>
            <a:r>
              <a:rPr lang="en-US" sz="2400" b="1" dirty="0" smtClean="0">
                <a:solidFill>
                  <a:schemeClr val="hlink"/>
                </a:solidFill>
                <a:sym typeface="Wingdings 3" pitchFamily="18" charset="2"/>
              </a:rPr>
              <a:t>!</a:t>
            </a:r>
            <a:endParaRPr lang="en-US" b="1" dirty="0" smtClean="0">
              <a:solidFill>
                <a:schemeClr val="hlink"/>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95287" y="581025"/>
            <a:ext cx="7439025" cy="307777"/>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Statement and branch/decision</a:t>
            </a:r>
          </a:p>
        </p:txBody>
      </p:sp>
      <p:sp>
        <p:nvSpPr>
          <p:cNvPr id="39939" name="Text Box 6"/>
          <p:cNvSpPr txBox="1">
            <a:spLocks noChangeArrowheads="1"/>
          </p:cNvSpPr>
          <p:nvPr/>
        </p:nvSpPr>
        <p:spPr bwMode="auto">
          <a:xfrm>
            <a:off x="762000" y="1557784"/>
            <a:ext cx="8097838" cy="4385816"/>
          </a:xfrm>
          <a:prstGeom prst="rect">
            <a:avLst/>
          </a:prstGeom>
          <a:noFill/>
          <a:ln w="9525">
            <a:noFill/>
            <a:miter lim="800000"/>
            <a:headEnd/>
            <a:tailEnd/>
          </a:ln>
        </p:spPr>
        <p:txBody>
          <a:bodyPr>
            <a:spAutoFit/>
          </a:bodyPr>
          <a:lstStyle/>
          <a:p>
            <a:pPr defTabSz="803275" fontAlgn="base">
              <a:lnSpc>
                <a:spcPct val="80000"/>
              </a:lnSpc>
              <a:spcBef>
                <a:spcPct val="0"/>
              </a:spcBef>
              <a:spcAft>
                <a:spcPct val="40000"/>
              </a:spcAft>
              <a:buClr>
                <a:srgbClr val="003399"/>
              </a:buClr>
              <a:buSzPct val="120000"/>
            </a:pPr>
            <a:r>
              <a:rPr lang="en-US" b="1" dirty="0">
                <a:solidFill>
                  <a:schemeClr val="accent1"/>
                </a:solidFill>
                <a:latin typeface="+mj-lt"/>
              </a:rPr>
              <a:t>Statement</a:t>
            </a:r>
          </a:p>
          <a:p>
            <a:pPr marL="742950" lvl="2" indent="-285750" defTabSz="803275" fontAlgn="base">
              <a:lnSpc>
                <a:spcPct val="110000"/>
              </a:lnSpc>
              <a:spcBef>
                <a:spcPct val="0"/>
              </a:spcBef>
              <a:spcAft>
                <a:spcPct val="40000"/>
              </a:spcAft>
              <a:buClr>
                <a:srgbClr val="003399"/>
              </a:buClr>
              <a:buSzPct val="120000"/>
              <a:buFont typeface="Wingdings" pitchFamily="2" charset="2"/>
              <a:buChar char="§"/>
            </a:pPr>
            <a:r>
              <a:rPr lang="en-US" dirty="0">
                <a:solidFill>
                  <a:schemeClr val="bg2"/>
                </a:solidFill>
                <a:latin typeface="+mj-lt"/>
              </a:rPr>
              <a:t>An entity in a programming language, which is typically the smallest indivisible unit of execution </a:t>
            </a:r>
          </a:p>
          <a:p>
            <a:pPr marL="742950" lvl="2" indent="-285750" defTabSz="803275" fontAlgn="base">
              <a:lnSpc>
                <a:spcPct val="110000"/>
              </a:lnSpc>
              <a:spcBef>
                <a:spcPct val="0"/>
              </a:spcBef>
              <a:spcAft>
                <a:spcPct val="40000"/>
              </a:spcAft>
              <a:buClr>
                <a:srgbClr val="003399"/>
              </a:buClr>
              <a:buSzPct val="120000"/>
              <a:buFont typeface="Wingdings" pitchFamily="2" charset="2"/>
              <a:buChar char="§"/>
            </a:pPr>
            <a:r>
              <a:rPr lang="en-US" dirty="0">
                <a:solidFill>
                  <a:schemeClr val="bg2"/>
                </a:solidFill>
                <a:latin typeface="+mj-lt"/>
              </a:rPr>
              <a:t>A statement which, when compiled, is translated into object code, and which will be executed procedurally when the program is running and may perform an action on data</a:t>
            </a:r>
          </a:p>
          <a:p>
            <a:pPr defTabSz="803275" fontAlgn="base">
              <a:lnSpc>
                <a:spcPct val="80000"/>
              </a:lnSpc>
              <a:spcBef>
                <a:spcPct val="0"/>
              </a:spcBef>
              <a:spcAft>
                <a:spcPct val="40000"/>
              </a:spcAft>
              <a:buClr>
                <a:srgbClr val="003399"/>
              </a:buClr>
              <a:buSzPct val="120000"/>
            </a:pPr>
            <a:r>
              <a:rPr lang="en-US" b="1" dirty="0">
                <a:solidFill>
                  <a:schemeClr val="accent1"/>
                </a:solidFill>
                <a:latin typeface="+mj-lt"/>
              </a:rPr>
              <a:t>Branch</a:t>
            </a:r>
          </a:p>
          <a:p>
            <a:pPr marL="742950" lvl="2" indent="-285750" defTabSz="803275" fontAlgn="base">
              <a:lnSpc>
                <a:spcPct val="110000"/>
              </a:lnSpc>
              <a:spcBef>
                <a:spcPct val="0"/>
              </a:spcBef>
              <a:spcAft>
                <a:spcPct val="40000"/>
              </a:spcAft>
              <a:buClr>
                <a:srgbClr val="003399"/>
              </a:buClr>
              <a:buSzPct val="120000"/>
              <a:buFont typeface="Wingdings" pitchFamily="2" charset="2"/>
              <a:buChar char="§"/>
            </a:pPr>
            <a:r>
              <a:rPr lang="en-US" dirty="0">
                <a:solidFill>
                  <a:schemeClr val="bg2"/>
                </a:solidFill>
                <a:latin typeface="+mj-lt"/>
              </a:rPr>
              <a:t>A basic block that can be selected for execution based on a program construct in which one of two or more alternative program paths are available, E.g. case, jump, go to, if-then-else </a:t>
            </a:r>
          </a:p>
          <a:p>
            <a:pPr>
              <a:lnSpc>
                <a:spcPct val="90000"/>
              </a:lnSpc>
              <a:spcBef>
                <a:spcPct val="50000"/>
              </a:spcBef>
            </a:pPr>
            <a:endParaRPr lang="en-US" i="0" dirty="0">
              <a:latin typeface="Arial" pitchFamily="34" charset="0"/>
            </a:endParaRPr>
          </a:p>
          <a:p>
            <a:pPr>
              <a:spcBef>
                <a:spcPct val="50000"/>
              </a:spcBef>
            </a:pPr>
            <a:endParaRPr lang="en-US" b="1" i="0" dirty="0">
              <a:latin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5287" y="581025"/>
            <a:ext cx="7439025" cy="307777"/>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Statement testing and coverage </a:t>
            </a:r>
          </a:p>
        </p:txBody>
      </p:sp>
      <p:sp>
        <p:nvSpPr>
          <p:cNvPr id="40963" name="Rectangle 3"/>
          <p:cNvSpPr>
            <a:spLocks noGrp="1" noChangeArrowheads="1"/>
          </p:cNvSpPr>
          <p:nvPr>
            <p:ph type="body" sz="quarter" idx="11"/>
          </p:nvPr>
        </p:nvSpPr>
        <p:spPr>
          <a:xfrm>
            <a:off x="393700" y="1600200"/>
            <a:ext cx="7415212" cy="244475"/>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wrap="square">
            <a:noAutofit/>
          </a:bodyPr>
          <a:lstStyle/>
          <a:p>
            <a:pPr eaLnBrk="1" hangingPunct="1">
              <a:lnSpc>
                <a:spcPct val="90000"/>
              </a:lnSpc>
            </a:pPr>
            <a:r>
              <a:rPr lang="en-US" sz="1800" kern="1200" dirty="0">
                <a:solidFill>
                  <a:schemeClr val="bg2"/>
                </a:solidFill>
                <a:latin typeface="+mj-lt"/>
              </a:rPr>
              <a:t>Statement coverage measures the percentage of all executable statements executed by software under </a:t>
            </a:r>
            <a:r>
              <a:rPr lang="en-US" sz="1800" kern="1200" dirty="0" smtClean="0">
                <a:solidFill>
                  <a:schemeClr val="bg2"/>
                </a:solidFill>
                <a:latin typeface="+mj-lt"/>
              </a:rPr>
              <a:t>test</a:t>
            </a:r>
          </a:p>
          <a:p>
            <a:pPr eaLnBrk="1" hangingPunct="1">
              <a:lnSpc>
                <a:spcPct val="90000"/>
              </a:lnSpc>
            </a:pPr>
            <a:endParaRPr lang="en-US" sz="1800" kern="1200" dirty="0">
              <a:solidFill>
                <a:schemeClr val="bg2"/>
              </a:solidFill>
              <a:latin typeface="+mj-lt"/>
            </a:endParaRPr>
          </a:p>
          <a:p>
            <a:pPr eaLnBrk="1" hangingPunct="1">
              <a:lnSpc>
                <a:spcPct val="90000"/>
              </a:lnSpc>
              <a:buFont typeface="Wingdings" pitchFamily="2" charset="2"/>
              <a:buNone/>
            </a:pPr>
            <a:r>
              <a:rPr lang="en-US" sz="1800" dirty="0" smtClean="0"/>
              <a:t>Statement coverage= no of statements exercised X 100</a:t>
            </a:r>
          </a:p>
          <a:p>
            <a:pPr eaLnBrk="1" hangingPunct="1">
              <a:lnSpc>
                <a:spcPct val="90000"/>
              </a:lnSpc>
              <a:buFont typeface="Wingdings" pitchFamily="2" charset="2"/>
              <a:buNone/>
            </a:pPr>
            <a:r>
              <a:rPr lang="en-US" sz="1800" dirty="0" smtClean="0"/>
              <a:t>		</a:t>
            </a:r>
            <a:r>
              <a:rPr lang="en-US" sz="1800" dirty="0"/>
              <a:t> </a:t>
            </a:r>
            <a:r>
              <a:rPr lang="en-US" sz="1800" dirty="0" smtClean="0"/>
              <a:t>          total number of statements</a:t>
            </a:r>
          </a:p>
          <a:p>
            <a:pPr eaLnBrk="1" hangingPunct="1">
              <a:lnSpc>
                <a:spcPct val="90000"/>
              </a:lnSpc>
              <a:buFont typeface="Wingdings" pitchFamily="2" charset="2"/>
              <a:buNone/>
            </a:pPr>
            <a:r>
              <a:rPr lang="en-US" sz="1800" dirty="0" smtClean="0"/>
              <a:t>					</a:t>
            </a:r>
          </a:p>
          <a:p>
            <a:pPr eaLnBrk="1" hangingPunct="1">
              <a:lnSpc>
                <a:spcPct val="90000"/>
              </a:lnSpc>
              <a:buFont typeface="Wingdings" pitchFamily="2" charset="2"/>
              <a:buNone/>
            </a:pPr>
            <a:r>
              <a:rPr lang="en-US" sz="1800" dirty="0"/>
              <a:t>	</a:t>
            </a:r>
            <a:r>
              <a:rPr lang="en-US" sz="1800" dirty="0" smtClean="0"/>
              <a:t>				</a:t>
            </a:r>
            <a:r>
              <a:rPr lang="en-US" sz="1800" dirty="0" smtClean="0">
                <a:solidFill>
                  <a:schemeClr val="bg2"/>
                </a:solidFill>
              </a:rPr>
              <a:t>Total number of Statements in 						the Program=100</a:t>
            </a:r>
          </a:p>
          <a:p>
            <a:pPr eaLnBrk="1" hangingPunct="1">
              <a:lnSpc>
                <a:spcPct val="90000"/>
              </a:lnSpc>
              <a:buFont typeface="Wingdings" pitchFamily="2" charset="2"/>
              <a:buNone/>
            </a:pPr>
            <a:endParaRPr lang="en-US" sz="1800" dirty="0" smtClean="0">
              <a:solidFill>
                <a:schemeClr val="bg2"/>
              </a:solidFill>
            </a:endParaRPr>
          </a:p>
          <a:p>
            <a:pPr eaLnBrk="1" hangingPunct="1">
              <a:lnSpc>
                <a:spcPct val="90000"/>
              </a:lnSpc>
              <a:buFont typeface="Wingdings" pitchFamily="2" charset="2"/>
              <a:buNone/>
            </a:pPr>
            <a:r>
              <a:rPr lang="en-US" sz="1800" dirty="0" smtClean="0">
                <a:solidFill>
                  <a:schemeClr val="bg2"/>
                </a:solidFill>
              </a:rPr>
              <a:t>					Test exercises 76 Statements</a:t>
            </a:r>
          </a:p>
          <a:p>
            <a:pPr eaLnBrk="1" hangingPunct="1">
              <a:lnSpc>
                <a:spcPct val="90000"/>
              </a:lnSpc>
              <a:buFont typeface="Wingdings" pitchFamily="2" charset="2"/>
              <a:buNone/>
            </a:pPr>
            <a:r>
              <a:rPr lang="en-US" sz="1800" dirty="0" smtClean="0">
                <a:solidFill>
                  <a:schemeClr val="bg2"/>
                </a:solidFill>
              </a:rPr>
              <a:t>					Statement Coverage=76/100</a:t>
            </a:r>
          </a:p>
          <a:p>
            <a:pPr eaLnBrk="1" hangingPunct="1">
              <a:lnSpc>
                <a:spcPct val="90000"/>
              </a:lnSpc>
              <a:buFont typeface="Wingdings" pitchFamily="2" charset="2"/>
              <a:buNone/>
            </a:pPr>
            <a:r>
              <a:rPr lang="en-US" sz="1800" dirty="0" smtClean="0">
                <a:solidFill>
                  <a:schemeClr val="bg2"/>
                </a:solidFill>
              </a:rPr>
              <a:t>							     =76%</a:t>
            </a:r>
          </a:p>
          <a:p>
            <a:pPr eaLnBrk="1" hangingPunct="1">
              <a:lnSpc>
                <a:spcPct val="90000"/>
              </a:lnSpc>
              <a:buFont typeface="Wingdings" pitchFamily="2" charset="2"/>
              <a:buNone/>
            </a:pPr>
            <a:r>
              <a:rPr lang="en-US" sz="1800" dirty="0" smtClean="0">
                <a:solidFill>
                  <a:schemeClr val="bg2"/>
                </a:solidFill>
              </a:rPr>
              <a:t>						</a:t>
            </a:r>
          </a:p>
        </p:txBody>
      </p:sp>
      <p:sp>
        <p:nvSpPr>
          <p:cNvPr id="40964" name="Line 4"/>
          <p:cNvSpPr>
            <a:spLocks noChangeShapeType="1"/>
          </p:cNvSpPr>
          <p:nvPr/>
        </p:nvSpPr>
        <p:spPr bwMode="auto">
          <a:xfrm flipV="1">
            <a:off x="2628900" y="2590800"/>
            <a:ext cx="3733800" cy="0"/>
          </a:xfrm>
          <a:prstGeom prst="line">
            <a:avLst/>
          </a:prstGeom>
          <a:noFill/>
          <a:ln w="9525">
            <a:solidFill>
              <a:schemeClr val="tx1"/>
            </a:solidFill>
            <a:miter lim="800000"/>
            <a:headEnd/>
            <a:tailEnd/>
          </a:ln>
        </p:spPr>
        <p:txBody>
          <a:bodyPr wrap="none"/>
          <a:lstStyle/>
          <a:p>
            <a:endParaRPr lang="en-US"/>
          </a:p>
        </p:txBody>
      </p:sp>
      <p:sp>
        <p:nvSpPr>
          <p:cNvPr id="40965" name="Text Box 8"/>
          <p:cNvSpPr txBox="1">
            <a:spLocks noChangeArrowheads="1"/>
          </p:cNvSpPr>
          <p:nvPr/>
        </p:nvSpPr>
        <p:spPr bwMode="auto">
          <a:xfrm>
            <a:off x="3657600" y="5368925"/>
            <a:ext cx="5202238" cy="701675"/>
          </a:xfrm>
          <a:prstGeom prst="rect">
            <a:avLst/>
          </a:prstGeom>
          <a:noFill/>
          <a:ln w="9525">
            <a:noFill/>
            <a:miter lim="800000"/>
            <a:headEnd/>
            <a:tailEnd/>
          </a:ln>
        </p:spPr>
        <p:txBody>
          <a:bodyPr>
            <a:spAutoFit/>
          </a:bodyPr>
          <a:lstStyle/>
          <a:p>
            <a:pPr>
              <a:spcBef>
                <a:spcPct val="50000"/>
              </a:spcBef>
            </a:pPr>
            <a:r>
              <a:rPr lang="en-US" sz="2000">
                <a:solidFill>
                  <a:schemeClr val="hlink"/>
                </a:solidFill>
              </a:rPr>
              <a:t>Typical ad-hoc Testing achieves 60-75% of Statement coverage</a:t>
            </a:r>
          </a:p>
        </p:txBody>
      </p:sp>
      <p:sp>
        <p:nvSpPr>
          <p:cNvPr id="40966" name="Rectangle 9"/>
          <p:cNvSpPr>
            <a:spLocks noChangeArrowheads="1"/>
          </p:cNvSpPr>
          <p:nvPr/>
        </p:nvSpPr>
        <p:spPr bwMode="auto">
          <a:xfrm>
            <a:off x="3657600" y="5334000"/>
            <a:ext cx="5202238" cy="774700"/>
          </a:xfrm>
          <a:prstGeom prst="rect">
            <a:avLst/>
          </a:prstGeom>
          <a:noFill/>
          <a:ln w="9525">
            <a:solidFill>
              <a:schemeClr val="tx1"/>
            </a:solidFill>
            <a:miter lim="800000"/>
            <a:headEnd/>
            <a:tailEnd/>
          </a:ln>
        </p:spPr>
        <p:txBody>
          <a:bodyPr wrap="none" anchor="ctr"/>
          <a:lstStyle/>
          <a:p>
            <a:endParaRPr lang="en-US"/>
          </a:p>
        </p:txBody>
      </p:sp>
      <p:grpSp>
        <p:nvGrpSpPr>
          <p:cNvPr id="2" name="Group 22"/>
          <p:cNvGrpSpPr>
            <a:grpSpLocks/>
          </p:cNvGrpSpPr>
          <p:nvPr/>
        </p:nvGrpSpPr>
        <p:grpSpPr bwMode="auto">
          <a:xfrm>
            <a:off x="1276350" y="3128963"/>
            <a:ext cx="1943100" cy="2979737"/>
            <a:chOff x="804" y="1971"/>
            <a:chExt cx="1224" cy="1877"/>
          </a:xfrm>
        </p:grpSpPr>
        <p:sp>
          <p:nvSpPr>
            <p:cNvPr id="40968" name="AutoShape 5"/>
            <p:cNvSpPr>
              <a:spLocks noChangeArrowheads="1"/>
            </p:cNvSpPr>
            <p:nvPr/>
          </p:nvSpPr>
          <p:spPr bwMode="auto">
            <a:xfrm>
              <a:off x="929" y="3209"/>
              <a:ext cx="427" cy="288"/>
            </a:xfrm>
            <a:prstGeom prst="flowChartProcess">
              <a:avLst/>
            </a:prstGeom>
            <a:solidFill>
              <a:srgbClr val="C0C0C0"/>
            </a:solidFill>
            <a:ln w="9525">
              <a:solidFill>
                <a:schemeClr val="tx1"/>
              </a:solidFill>
              <a:miter lim="800000"/>
              <a:headEnd/>
              <a:tailEnd/>
            </a:ln>
          </p:spPr>
          <p:txBody>
            <a:bodyPr wrap="none" anchor="ctr"/>
            <a:lstStyle/>
            <a:p>
              <a:endParaRPr lang="en-US"/>
            </a:p>
          </p:txBody>
        </p:sp>
        <p:sp>
          <p:nvSpPr>
            <p:cNvPr id="40969" name="Line 6"/>
            <p:cNvSpPr>
              <a:spLocks noChangeShapeType="1"/>
            </p:cNvSpPr>
            <p:nvPr/>
          </p:nvSpPr>
          <p:spPr bwMode="auto">
            <a:xfrm>
              <a:off x="1128" y="3507"/>
              <a:ext cx="0" cy="144"/>
            </a:xfrm>
            <a:prstGeom prst="line">
              <a:avLst/>
            </a:prstGeom>
            <a:noFill/>
            <a:ln w="9525">
              <a:solidFill>
                <a:schemeClr val="tx1"/>
              </a:solidFill>
              <a:miter lim="800000"/>
              <a:headEnd/>
              <a:tailEnd/>
            </a:ln>
          </p:spPr>
          <p:txBody>
            <a:bodyPr wrap="none"/>
            <a:lstStyle/>
            <a:p>
              <a:endParaRPr lang="en-US"/>
            </a:p>
          </p:txBody>
        </p:sp>
        <p:sp>
          <p:nvSpPr>
            <p:cNvPr id="40970" name="Line 11"/>
            <p:cNvSpPr>
              <a:spLocks noChangeShapeType="1"/>
            </p:cNvSpPr>
            <p:nvPr/>
          </p:nvSpPr>
          <p:spPr bwMode="auto">
            <a:xfrm>
              <a:off x="1116" y="2211"/>
              <a:ext cx="0" cy="144"/>
            </a:xfrm>
            <a:prstGeom prst="line">
              <a:avLst/>
            </a:prstGeom>
            <a:noFill/>
            <a:ln w="9525">
              <a:solidFill>
                <a:schemeClr val="tx1"/>
              </a:solidFill>
              <a:miter lim="800000"/>
              <a:headEnd/>
              <a:tailEnd type="triangle" w="med" len="med"/>
            </a:ln>
          </p:spPr>
          <p:txBody>
            <a:bodyPr wrap="none"/>
            <a:lstStyle/>
            <a:p>
              <a:endParaRPr lang="en-US"/>
            </a:p>
          </p:txBody>
        </p:sp>
        <p:sp>
          <p:nvSpPr>
            <p:cNvPr id="40971" name="Rectangle 13"/>
            <p:cNvSpPr>
              <a:spLocks noChangeArrowheads="1"/>
            </p:cNvSpPr>
            <p:nvPr/>
          </p:nvSpPr>
          <p:spPr bwMode="auto">
            <a:xfrm>
              <a:off x="929" y="1971"/>
              <a:ext cx="427" cy="24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40972" name="AutoShape 14"/>
            <p:cNvSpPr>
              <a:spLocks noChangeArrowheads="1"/>
            </p:cNvSpPr>
            <p:nvPr/>
          </p:nvSpPr>
          <p:spPr bwMode="auto">
            <a:xfrm>
              <a:off x="804" y="2355"/>
              <a:ext cx="624" cy="624"/>
            </a:xfrm>
            <a:prstGeom prst="diamond">
              <a:avLst/>
            </a:prstGeom>
            <a:solidFill>
              <a:srgbClr val="C0C0C0"/>
            </a:solidFill>
            <a:ln w="9525">
              <a:solidFill>
                <a:schemeClr val="tx1"/>
              </a:solidFill>
              <a:miter lim="800000"/>
              <a:headEnd/>
              <a:tailEnd/>
            </a:ln>
          </p:spPr>
          <p:txBody>
            <a:bodyPr wrap="none" anchor="ctr"/>
            <a:lstStyle/>
            <a:p>
              <a:endParaRPr lang="en-US"/>
            </a:p>
          </p:txBody>
        </p:sp>
        <p:sp>
          <p:nvSpPr>
            <p:cNvPr id="40973" name="Line 15"/>
            <p:cNvSpPr>
              <a:spLocks noChangeShapeType="1"/>
            </p:cNvSpPr>
            <p:nvPr/>
          </p:nvSpPr>
          <p:spPr bwMode="auto">
            <a:xfrm>
              <a:off x="1116" y="2979"/>
              <a:ext cx="0" cy="240"/>
            </a:xfrm>
            <a:prstGeom prst="line">
              <a:avLst/>
            </a:prstGeom>
            <a:noFill/>
            <a:ln w="9525">
              <a:solidFill>
                <a:schemeClr val="tx1"/>
              </a:solidFill>
              <a:miter lim="800000"/>
              <a:headEnd/>
              <a:tailEnd type="triangle" w="med" len="med"/>
            </a:ln>
          </p:spPr>
          <p:txBody>
            <a:bodyPr wrap="none"/>
            <a:lstStyle/>
            <a:p>
              <a:endParaRPr lang="en-US"/>
            </a:p>
          </p:txBody>
        </p:sp>
        <p:sp>
          <p:nvSpPr>
            <p:cNvPr id="40974" name="Line 16"/>
            <p:cNvSpPr>
              <a:spLocks noChangeShapeType="1"/>
            </p:cNvSpPr>
            <p:nvPr/>
          </p:nvSpPr>
          <p:spPr bwMode="auto">
            <a:xfrm>
              <a:off x="1428" y="2658"/>
              <a:ext cx="600" cy="0"/>
            </a:xfrm>
            <a:prstGeom prst="line">
              <a:avLst/>
            </a:prstGeom>
            <a:noFill/>
            <a:ln w="9525">
              <a:solidFill>
                <a:schemeClr val="tx1"/>
              </a:solidFill>
              <a:miter lim="800000"/>
              <a:headEnd/>
              <a:tailEnd/>
            </a:ln>
          </p:spPr>
          <p:txBody>
            <a:bodyPr wrap="none"/>
            <a:lstStyle/>
            <a:p>
              <a:endParaRPr lang="en-US"/>
            </a:p>
          </p:txBody>
        </p:sp>
        <p:sp>
          <p:nvSpPr>
            <p:cNvPr id="40975" name="Line 17"/>
            <p:cNvSpPr>
              <a:spLocks noChangeShapeType="1"/>
            </p:cNvSpPr>
            <p:nvPr/>
          </p:nvSpPr>
          <p:spPr bwMode="auto">
            <a:xfrm flipV="1">
              <a:off x="2028" y="2643"/>
              <a:ext cx="0" cy="960"/>
            </a:xfrm>
            <a:prstGeom prst="line">
              <a:avLst/>
            </a:prstGeom>
            <a:noFill/>
            <a:ln w="9525">
              <a:solidFill>
                <a:schemeClr val="tx1"/>
              </a:solidFill>
              <a:miter lim="800000"/>
              <a:headEnd/>
              <a:tailEnd/>
            </a:ln>
          </p:spPr>
          <p:txBody>
            <a:bodyPr wrap="none"/>
            <a:lstStyle/>
            <a:p>
              <a:endParaRPr lang="en-US"/>
            </a:p>
          </p:txBody>
        </p:sp>
        <p:sp>
          <p:nvSpPr>
            <p:cNvPr id="40976" name="Rectangle 18"/>
            <p:cNvSpPr>
              <a:spLocks noChangeArrowheads="1"/>
            </p:cNvSpPr>
            <p:nvPr/>
          </p:nvSpPr>
          <p:spPr bwMode="auto">
            <a:xfrm>
              <a:off x="902" y="3666"/>
              <a:ext cx="427" cy="182"/>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40977" name="Line 21"/>
            <p:cNvSpPr>
              <a:spLocks noChangeShapeType="1"/>
            </p:cNvSpPr>
            <p:nvPr/>
          </p:nvSpPr>
          <p:spPr bwMode="auto">
            <a:xfrm flipH="1">
              <a:off x="1128" y="3603"/>
              <a:ext cx="900" cy="0"/>
            </a:xfrm>
            <a:prstGeom prst="line">
              <a:avLst/>
            </a:prstGeom>
            <a:noFill/>
            <a:ln w="9525">
              <a:solidFill>
                <a:schemeClr val="tx1"/>
              </a:solidFill>
              <a:miter lim="800000"/>
              <a:headEnd/>
              <a:tailEnd type="triangle" w="med" len="med"/>
            </a:ln>
          </p:spPr>
          <p:txBody>
            <a:bodyPr wrap="none"/>
            <a:lstStyle/>
            <a:p>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sz="quarter" idx="11"/>
          </p:nvPr>
        </p:nvSpPr>
        <p:spPr>
          <a:xfrm>
            <a:off x="393700" y="1371600"/>
            <a:ext cx="7415212" cy="244475"/>
          </a:xfrm>
        </p:spPr>
        <p:txBody>
          <a:bodyPr wrap="square"/>
          <a:lstStyle/>
          <a:p>
            <a:pPr marL="457200" lvl="2" indent="0">
              <a:lnSpc>
                <a:spcPct val="110000"/>
              </a:lnSpc>
              <a:buSzPct val="120000"/>
              <a:buNone/>
            </a:pPr>
            <a:r>
              <a:rPr lang="en-US" kern="1200" dirty="0">
                <a:solidFill>
                  <a:schemeClr val="bg2"/>
                </a:solidFill>
                <a:latin typeface="+mj-lt"/>
                <a:ea typeface="+mn-ea"/>
                <a:cs typeface="+mn-cs"/>
              </a:rPr>
              <a:t>In branch/decision testing we test every possible branch, regardless of the outcome</a:t>
            </a:r>
          </a:p>
          <a:p>
            <a:pPr eaLnBrk="1" hangingPunct="1">
              <a:lnSpc>
                <a:spcPct val="80000"/>
              </a:lnSpc>
            </a:pPr>
            <a:r>
              <a:rPr lang="en-US" sz="2000" dirty="0" smtClean="0"/>
              <a:t>Decision/branch coverage </a:t>
            </a:r>
            <a:r>
              <a:rPr lang="en-US" sz="2000" b="1" dirty="0" smtClean="0"/>
              <a:t>is the assessment of the percentage of decision outcomes</a:t>
            </a:r>
            <a:r>
              <a:rPr lang="en-US" sz="2000" dirty="0" smtClean="0"/>
              <a:t> (E.g. the True and False options of an IF statement) </a:t>
            </a:r>
          </a:p>
          <a:p>
            <a:pPr eaLnBrk="1" hangingPunct="1">
              <a:lnSpc>
                <a:spcPct val="80000"/>
              </a:lnSpc>
            </a:pPr>
            <a:r>
              <a:rPr lang="en-US" sz="2000" dirty="0" smtClean="0"/>
              <a:t>Decision coverage </a:t>
            </a:r>
            <a:r>
              <a:rPr lang="en-US" sz="2000" b="1" dirty="0" smtClean="0"/>
              <a:t>is stronger than statement coverage</a:t>
            </a:r>
            <a:r>
              <a:rPr lang="en-US" sz="2000" dirty="0" smtClean="0"/>
              <a:t>: 100% decision coverage guarantees 100% statement coverage, but not vice versa</a:t>
            </a:r>
          </a:p>
          <a:p>
            <a:pPr eaLnBrk="1" hangingPunct="1">
              <a:lnSpc>
                <a:spcPct val="80000"/>
              </a:lnSpc>
            </a:pPr>
            <a:r>
              <a:rPr lang="en-US" sz="2000" dirty="0" smtClean="0"/>
              <a:t>Also known as </a:t>
            </a:r>
            <a:r>
              <a:rPr lang="en-US" sz="2000" b="1" dirty="0" smtClean="0"/>
              <a:t>Edge Coverage</a:t>
            </a:r>
            <a:r>
              <a:rPr lang="en-US" sz="2000" dirty="0" smtClean="0"/>
              <a:t> requires that </a:t>
            </a:r>
          </a:p>
          <a:p>
            <a:pPr eaLnBrk="1" hangingPunct="1">
              <a:lnSpc>
                <a:spcPct val="70000"/>
              </a:lnSpc>
              <a:buFont typeface="Wingdings" pitchFamily="2" charset="2"/>
              <a:buNone/>
            </a:pPr>
            <a:r>
              <a:rPr lang="en-US" sz="2000" dirty="0" smtClean="0"/>
              <a:t>     we traverse each branch, and take every entry point at </a:t>
            </a:r>
          </a:p>
          <a:p>
            <a:pPr eaLnBrk="1" hangingPunct="1">
              <a:lnSpc>
                <a:spcPct val="80000"/>
              </a:lnSpc>
              <a:buFont typeface="Wingdings" pitchFamily="2" charset="2"/>
              <a:buNone/>
            </a:pPr>
            <a:r>
              <a:rPr lang="en-US" sz="2000" dirty="0" smtClean="0"/>
              <a:t>	least once</a:t>
            </a:r>
          </a:p>
          <a:p>
            <a:pPr eaLnBrk="1" hangingPunct="1">
              <a:lnSpc>
                <a:spcPct val="70000"/>
              </a:lnSpc>
              <a:buFont typeface="Wingdings" pitchFamily="2" charset="2"/>
              <a:buNone/>
            </a:pPr>
            <a:r>
              <a:rPr lang="en-US" sz="2000" dirty="0" smtClean="0"/>
              <a:t>Branch Coverage=Number of branches exercised X 100</a:t>
            </a:r>
          </a:p>
          <a:p>
            <a:pPr eaLnBrk="1" hangingPunct="1">
              <a:lnSpc>
                <a:spcPct val="70000"/>
              </a:lnSpc>
              <a:buFont typeface="Wingdings" pitchFamily="2" charset="2"/>
              <a:buNone/>
            </a:pPr>
            <a:r>
              <a:rPr lang="en-US" sz="2000" dirty="0" smtClean="0"/>
              <a:t>		     	Total Number of Decisions or Branches</a:t>
            </a:r>
          </a:p>
          <a:p>
            <a:pPr eaLnBrk="1" hangingPunct="1">
              <a:lnSpc>
                <a:spcPct val="60000"/>
              </a:lnSpc>
              <a:buFont typeface="Wingdings" pitchFamily="2" charset="2"/>
              <a:buNone/>
            </a:pPr>
            <a:r>
              <a:rPr lang="en-US" sz="1800" b="1" dirty="0" smtClean="0"/>
              <a:t>Example:-</a:t>
            </a:r>
          </a:p>
          <a:p>
            <a:pPr eaLnBrk="1" hangingPunct="1">
              <a:lnSpc>
                <a:spcPct val="60000"/>
              </a:lnSpc>
              <a:buFont typeface="Wingdings" pitchFamily="2" charset="2"/>
              <a:buNone/>
            </a:pPr>
            <a:r>
              <a:rPr lang="en-US" sz="1800" b="1" dirty="0" smtClean="0"/>
              <a:t>A Test Program has 140 decision outcomes</a:t>
            </a:r>
          </a:p>
          <a:p>
            <a:pPr eaLnBrk="1" hangingPunct="1">
              <a:lnSpc>
                <a:spcPct val="60000"/>
              </a:lnSpc>
              <a:buFont typeface="Wingdings" pitchFamily="2" charset="2"/>
              <a:buNone/>
            </a:pPr>
            <a:r>
              <a:rPr lang="en-US" sz="1800" b="1" dirty="0" smtClean="0"/>
              <a:t>Our Tests exercise  70 decision outcomes</a:t>
            </a:r>
          </a:p>
          <a:p>
            <a:pPr eaLnBrk="1" hangingPunct="1">
              <a:lnSpc>
                <a:spcPct val="60000"/>
              </a:lnSpc>
              <a:buFont typeface="Wingdings" pitchFamily="2" charset="2"/>
              <a:buNone/>
            </a:pPr>
            <a:r>
              <a:rPr lang="en-US" sz="1800" b="1" dirty="0" smtClean="0"/>
              <a:t>Branch/Decision coverage=70/140 X 100</a:t>
            </a:r>
          </a:p>
          <a:p>
            <a:pPr eaLnBrk="1" hangingPunct="1">
              <a:lnSpc>
                <a:spcPct val="60000"/>
              </a:lnSpc>
              <a:buFont typeface="Wingdings" pitchFamily="2" charset="2"/>
              <a:buNone/>
            </a:pPr>
            <a:endParaRPr lang="en-US" sz="1800" b="1" dirty="0" smtClean="0"/>
          </a:p>
        </p:txBody>
      </p:sp>
      <p:sp>
        <p:nvSpPr>
          <p:cNvPr id="41988" name="Rectangle 19"/>
          <p:cNvSpPr>
            <a:spLocks noChangeArrowheads="1"/>
          </p:cNvSpPr>
          <p:nvPr/>
        </p:nvSpPr>
        <p:spPr bwMode="auto">
          <a:xfrm>
            <a:off x="328613" y="5697538"/>
            <a:ext cx="5157787" cy="846137"/>
          </a:xfrm>
          <a:prstGeom prst="rect">
            <a:avLst/>
          </a:prstGeom>
          <a:noFill/>
          <a:ln w="9525">
            <a:solidFill>
              <a:schemeClr val="tx1"/>
            </a:solidFill>
            <a:miter lim="800000"/>
            <a:headEnd/>
            <a:tailEnd/>
          </a:ln>
        </p:spPr>
        <p:txBody>
          <a:bodyPr wrap="none" anchor="ctr"/>
          <a:lstStyle/>
          <a:p>
            <a:pPr algn="ctr"/>
            <a:r>
              <a:rPr lang="en-US" sz="2000" b="1">
                <a:solidFill>
                  <a:schemeClr val="hlink"/>
                </a:solidFill>
              </a:rPr>
              <a:t>Typical ad hoc testing achieves 40-60 %</a:t>
            </a:r>
          </a:p>
          <a:p>
            <a:pPr algn="ctr"/>
            <a:r>
              <a:rPr lang="en-US" sz="2000" b="1">
                <a:solidFill>
                  <a:schemeClr val="hlink"/>
                </a:solidFill>
              </a:rPr>
              <a:t> of branch/decision coverage</a:t>
            </a:r>
          </a:p>
        </p:txBody>
      </p:sp>
      <p:sp>
        <p:nvSpPr>
          <p:cNvPr id="41989" name="Line 22"/>
          <p:cNvSpPr>
            <a:spLocks noChangeShapeType="1"/>
          </p:cNvSpPr>
          <p:nvPr/>
        </p:nvSpPr>
        <p:spPr bwMode="auto">
          <a:xfrm>
            <a:off x="2172403" y="4419600"/>
            <a:ext cx="4906962" cy="0"/>
          </a:xfrm>
          <a:prstGeom prst="line">
            <a:avLst/>
          </a:prstGeom>
          <a:noFill/>
          <a:ln w="9525">
            <a:solidFill>
              <a:schemeClr val="tx1"/>
            </a:solidFill>
            <a:miter lim="800000"/>
            <a:headEnd/>
            <a:tailEnd/>
          </a:ln>
        </p:spPr>
        <p:txBody>
          <a:bodyPr wrap="none"/>
          <a:lstStyle/>
          <a:p>
            <a:endParaRPr lang="en-US"/>
          </a:p>
        </p:txBody>
      </p:sp>
      <p:sp>
        <p:nvSpPr>
          <p:cNvPr id="41990" name="AutoShape 42"/>
          <p:cNvSpPr>
            <a:spLocks noChangeArrowheads="1"/>
          </p:cNvSpPr>
          <p:nvPr/>
        </p:nvSpPr>
        <p:spPr bwMode="auto">
          <a:xfrm>
            <a:off x="7250113" y="5194300"/>
            <a:ext cx="677862" cy="457200"/>
          </a:xfrm>
          <a:prstGeom prst="flowChartProcess">
            <a:avLst/>
          </a:prstGeom>
          <a:solidFill>
            <a:srgbClr val="C0C0C0"/>
          </a:solidFill>
          <a:ln w="9525">
            <a:solidFill>
              <a:schemeClr val="tx1"/>
            </a:solidFill>
            <a:miter lim="800000"/>
            <a:headEnd/>
            <a:tailEnd/>
          </a:ln>
        </p:spPr>
        <p:txBody>
          <a:bodyPr wrap="none" anchor="ctr"/>
          <a:lstStyle/>
          <a:p>
            <a:endParaRPr lang="en-US"/>
          </a:p>
        </p:txBody>
      </p:sp>
      <p:sp>
        <p:nvSpPr>
          <p:cNvPr id="41991" name="Line 43"/>
          <p:cNvSpPr>
            <a:spLocks noChangeShapeType="1"/>
          </p:cNvSpPr>
          <p:nvPr/>
        </p:nvSpPr>
        <p:spPr bwMode="auto">
          <a:xfrm>
            <a:off x="7566025" y="5667375"/>
            <a:ext cx="0" cy="228600"/>
          </a:xfrm>
          <a:prstGeom prst="line">
            <a:avLst/>
          </a:prstGeom>
          <a:noFill/>
          <a:ln w="9525">
            <a:solidFill>
              <a:schemeClr val="tx1"/>
            </a:solidFill>
            <a:miter lim="800000"/>
            <a:headEnd/>
            <a:tailEnd/>
          </a:ln>
        </p:spPr>
        <p:txBody>
          <a:bodyPr wrap="none"/>
          <a:lstStyle/>
          <a:p>
            <a:endParaRPr lang="en-US"/>
          </a:p>
        </p:txBody>
      </p:sp>
      <p:sp>
        <p:nvSpPr>
          <p:cNvPr id="41992" name="Line 45"/>
          <p:cNvSpPr>
            <a:spLocks noChangeShapeType="1"/>
          </p:cNvSpPr>
          <p:nvPr/>
        </p:nvSpPr>
        <p:spPr bwMode="auto">
          <a:xfrm>
            <a:off x="7546975" y="3609975"/>
            <a:ext cx="0" cy="228600"/>
          </a:xfrm>
          <a:prstGeom prst="line">
            <a:avLst/>
          </a:prstGeom>
          <a:noFill/>
          <a:ln w="9525">
            <a:solidFill>
              <a:schemeClr val="tx1"/>
            </a:solidFill>
            <a:miter lim="800000"/>
            <a:headEnd/>
            <a:tailEnd type="triangle" w="med" len="med"/>
          </a:ln>
        </p:spPr>
        <p:txBody>
          <a:bodyPr wrap="none"/>
          <a:lstStyle/>
          <a:p>
            <a:endParaRPr lang="en-US"/>
          </a:p>
        </p:txBody>
      </p:sp>
      <p:grpSp>
        <p:nvGrpSpPr>
          <p:cNvPr id="2" name="Group 57"/>
          <p:cNvGrpSpPr>
            <a:grpSpLocks/>
          </p:cNvGrpSpPr>
          <p:nvPr/>
        </p:nvGrpSpPr>
        <p:grpSpPr bwMode="auto">
          <a:xfrm>
            <a:off x="7070725" y="3228975"/>
            <a:ext cx="1943100" cy="2979738"/>
            <a:chOff x="4454" y="2034"/>
            <a:chExt cx="1224" cy="1877"/>
          </a:xfrm>
        </p:grpSpPr>
        <p:sp>
          <p:nvSpPr>
            <p:cNvPr id="41996" name="Rectangle 47"/>
            <p:cNvSpPr>
              <a:spLocks noChangeArrowheads="1"/>
            </p:cNvSpPr>
            <p:nvPr/>
          </p:nvSpPr>
          <p:spPr bwMode="auto">
            <a:xfrm>
              <a:off x="4579" y="2034"/>
              <a:ext cx="427" cy="24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41997" name="AutoShape 48"/>
            <p:cNvSpPr>
              <a:spLocks noChangeArrowheads="1"/>
            </p:cNvSpPr>
            <p:nvPr/>
          </p:nvSpPr>
          <p:spPr bwMode="auto">
            <a:xfrm>
              <a:off x="4454" y="2418"/>
              <a:ext cx="624" cy="624"/>
            </a:xfrm>
            <a:prstGeom prst="diamond">
              <a:avLst/>
            </a:prstGeom>
            <a:solidFill>
              <a:srgbClr val="C0C0C0"/>
            </a:solidFill>
            <a:ln w="9525">
              <a:solidFill>
                <a:schemeClr val="tx1"/>
              </a:solidFill>
              <a:miter lim="800000"/>
              <a:headEnd/>
              <a:tailEnd/>
            </a:ln>
          </p:spPr>
          <p:txBody>
            <a:bodyPr wrap="none" anchor="ctr"/>
            <a:lstStyle/>
            <a:p>
              <a:pPr algn="ctr"/>
              <a:r>
                <a:rPr lang="en-US" b="1" i="0"/>
                <a:t>?</a:t>
              </a:r>
            </a:p>
          </p:txBody>
        </p:sp>
        <p:sp>
          <p:nvSpPr>
            <p:cNvPr id="41998" name="Line 49"/>
            <p:cNvSpPr>
              <a:spLocks noChangeShapeType="1"/>
            </p:cNvSpPr>
            <p:nvPr/>
          </p:nvSpPr>
          <p:spPr bwMode="auto">
            <a:xfrm>
              <a:off x="4766" y="3042"/>
              <a:ext cx="0" cy="240"/>
            </a:xfrm>
            <a:prstGeom prst="line">
              <a:avLst/>
            </a:prstGeom>
            <a:noFill/>
            <a:ln w="9525">
              <a:solidFill>
                <a:schemeClr val="tx1"/>
              </a:solidFill>
              <a:miter lim="800000"/>
              <a:headEnd/>
              <a:tailEnd type="triangle" w="med" len="med"/>
            </a:ln>
          </p:spPr>
          <p:txBody>
            <a:bodyPr wrap="none"/>
            <a:lstStyle/>
            <a:p>
              <a:endParaRPr lang="en-US"/>
            </a:p>
          </p:txBody>
        </p:sp>
        <p:sp>
          <p:nvSpPr>
            <p:cNvPr id="41999" name="Line 51"/>
            <p:cNvSpPr>
              <a:spLocks noChangeShapeType="1"/>
            </p:cNvSpPr>
            <p:nvPr/>
          </p:nvSpPr>
          <p:spPr bwMode="auto">
            <a:xfrm flipV="1">
              <a:off x="5678" y="2718"/>
              <a:ext cx="0" cy="871"/>
            </a:xfrm>
            <a:prstGeom prst="line">
              <a:avLst/>
            </a:prstGeom>
            <a:noFill/>
            <a:ln w="9525">
              <a:solidFill>
                <a:schemeClr val="tx1"/>
              </a:solidFill>
              <a:miter lim="800000"/>
              <a:headEnd/>
              <a:tailEnd/>
            </a:ln>
          </p:spPr>
          <p:txBody>
            <a:bodyPr wrap="none"/>
            <a:lstStyle/>
            <a:p>
              <a:endParaRPr lang="en-US"/>
            </a:p>
          </p:txBody>
        </p:sp>
        <p:sp>
          <p:nvSpPr>
            <p:cNvPr id="42000" name="Rectangle 52"/>
            <p:cNvSpPr>
              <a:spLocks noChangeArrowheads="1"/>
            </p:cNvSpPr>
            <p:nvPr/>
          </p:nvSpPr>
          <p:spPr bwMode="auto">
            <a:xfrm>
              <a:off x="4552" y="3729"/>
              <a:ext cx="427" cy="182"/>
            </a:xfrm>
            <a:prstGeom prst="rect">
              <a:avLst/>
            </a:prstGeom>
            <a:solidFill>
              <a:srgbClr val="C0C0C0"/>
            </a:solidFill>
            <a:ln w="9525">
              <a:solidFill>
                <a:schemeClr val="tx1"/>
              </a:solidFill>
              <a:miter lim="800000"/>
              <a:headEnd/>
              <a:tailEnd/>
            </a:ln>
          </p:spPr>
          <p:txBody>
            <a:bodyPr wrap="none" anchor="ctr"/>
            <a:lstStyle/>
            <a:p>
              <a:endParaRPr lang="en-US"/>
            </a:p>
          </p:txBody>
        </p:sp>
      </p:grpSp>
      <p:sp>
        <p:nvSpPr>
          <p:cNvPr id="41994" name="Line 54"/>
          <p:cNvSpPr>
            <a:spLocks noChangeShapeType="1"/>
          </p:cNvSpPr>
          <p:nvPr/>
        </p:nvSpPr>
        <p:spPr bwMode="auto">
          <a:xfrm>
            <a:off x="8042275" y="4267200"/>
            <a:ext cx="952500" cy="0"/>
          </a:xfrm>
          <a:prstGeom prst="line">
            <a:avLst/>
          </a:prstGeom>
          <a:noFill/>
          <a:ln w="9525">
            <a:solidFill>
              <a:schemeClr val="tx1"/>
            </a:solidFill>
            <a:miter lim="800000"/>
            <a:headEnd/>
            <a:tailEnd/>
          </a:ln>
        </p:spPr>
        <p:txBody>
          <a:bodyPr wrap="none"/>
          <a:lstStyle/>
          <a:p>
            <a:endParaRPr lang="en-US"/>
          </a:p>
        </p:txBody>
      </p:sp>
      <p:sp>
        <p:nvSpPr>
          <p:cNvPr id="41995" name="Line 55"/>
          <p:cNvSpPr>
            <a:spLocks noChangeShapeType="1"/>
          </p:cNvSpPr>
          <p:nvPr/>
        </p:nvSpPr>
        <p:spPr bwMode="auto">
          <a:xfrm flipH="1">
            <a:off x="7566025" y="5715000"/>
            <a:ext cx="1447800" cy="0"/>
          </a:xfrm>
          <a:prstGeom prst="line">
            <a:avLst/>
          </a:prstGeom>
          <a:noFill/>
          <a:ln w="9525">
            <a:solidFill>
              <a:schemeClr val="tx1"/>
            </a:solidFill>
            <a:miter lim="800000"/>
            <a:headEnd/>
            <a:tailEnd type="triangle" w="med" len="med"/>
          </a:ln>
        </p:spPr>
        <p:txBody>
          <a:bodyPr wrap="none"/>
          <a:lstStyle/>
          <a:p>
            <a:endParaRPr lang="en-US"/>
          </a:p>
        </p:txBody>
      </p:sp>
      <p:sp>
        <p:nvSpPr>
          <p:cNvPr id="5" name="Title 4"/>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95287" y="581025"/>
            <a:ext cx="7439025" cy="307777"/>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How many test cases are enough?</a:t>
            </a:r>
          </a:p>
        </p:txBody>
      </p:sp>
      <p:sp>
        <p:nvSpPr>
          <p:cNvPr id="43011" name="Rectangle 3"/>
          <p:cNvSpPr>
            <a:spLocks noGrp="1" noChangeArrowheads="1"/>
          </p:cNvSpPr>
          <p:nvPr>
            <p:ph type="body" sz="quarter" idx="11"/>
          </p:nvPr>
        </p:nvSpPr>
        <p:spPr>
          <a:xfrm>
            <a:off x="393700" y="1508125"/>
            <a:ext cx="7415212" cy="244475"/>
          </a:xfrm>
        </p:spPr>
        <p:txBody>
          <a:bodyPr/>
          <a:lstStyle/>
          <a:p>
            <a:pPr>
              <a:lnSpc>
                <a:spcPct val="80000"/>
              </a:lnSpc>
              <a:spcAft>
                <a:spcPct val="40000"/>
              </a:spcAft>
              <a:buClr>
                <a:srgbClr val="003399"/>
              </a:buClr>
              <a:buSzPct val="120000"/>
            </a:pPr>
            <a:r>
              <a:rPr lang="en-US" sz="1800" b="1" dirty="0">
                <a:solidFill>
                  <a:schemeClr val="accent1"/>
                </a:solidFill>
                <a:latin typeface="+mj-lt"/>
              </a:rPr>
              <a:t>To find out the minimum number of test cases to achieve BC and SC</a:t>
            </a:r>
          </a:p>
          <a:p>
            <a:pPr>
              <a:lnSpc>
                <a:spcPct val="80000"/>
              </a:lnSpc>
              <a:spcAft>
                <a:spcPct val="40000"/>
              </a:spcAft>
              <a:buClr>
                <a:srgbClr val="003399"/>
              </a:buClr>
              <a:buSzPct val="120000"/>
            </a:pPr>
            <a:r>
              <a:rPr lang="en-US" sz="1800" b="1" dirty="0">
                <a:solidFill>
                  <a:schemeClr val="accent1"/>
                </a:solidFill>
                <a:latin typeface="+mj-lt"/>
              </a:rPr>
              <a:t>Make a control flow Diagram </a:t>
            </a:r>
          </a:p>
          <a:p>
            <a:pPr lvl="1" eaLnBrk="1" hangingPunct="1">
              <a:lnSpc>
                <a:spcPct val="90000"/>
              </a:lnSpc>
              <a:buFont typeface="Wingdings" pitchFamily="2" charset="2"/>
              <a:buChar char="q"/>
            </a:pPr>
            <a:r>
              <a:rPr lang="en-US" dirty="0" smtClean="0"/>
              <a:t>For SC</a:t>
            </a:r>
          </a:p>
          <a:p>
            <a:pPr lvl="2" eaLnBrk="1" hangingPunct="1">
              <a:lnSpc>
                <a:spcPct val="90000"/>
              </a:lnSpc>
              <a:buFont typeface="Wingdings" pitchFamily="2" charset="2"/>
              <a:buChar char="§"/>
            </a:pPr>
            <a:r>
              <a:rPr lang="en-US" dirty="0" smtClean="0"/>
              <a:t>For identifying enough test cases to cover all boxes</a:t>
            </a:r>
          </a:p>
          <a:p>
            <a:pPr lvl="1" eaLnBrk="1" hangingPunct="1">
              <a:lnSpc>
                <a:spcPct val="90000"/>
              </a:lnSpc>
              <a:buFont typeface="Wingdings" pitchFamily="2" charset="2"/>
              <a:buChar char="q"/>
            </a:pPr>
            <a:r>
              <a:rPr lang="en-US" dirty="0" smtClean="0"/>
              <a:t>For BC/DC</a:t>
            </a:r>
          </a:p>
          <a:p>
            <a:pPr lvl="2" eaLnBrk="1" hangingPunct="1">
              <a:lnSpc>
                <a:spcPct val="90000"/>
              </a:lnSpc>
              <a:buFont typeface="Wingdings" pitchFamily="2" charset="2"/>
              <a:buChar char="§"/>
            </a:pPr>
            <a:r>
              <a:rPr lang="en-US" dirty="0" smtClean="0"/>
              <a:t>For identifying enough test cases to cover all lines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What is a test technique</a:t>
            </a:r>
          </a:p>
        </p:txBody>
      </p:sp>
      <p:sp>
        <p:nvSpPr>
          <p:cNvPr id="7171" name="Rectangle 3"/>
          <p:cNvSpPr>
            <a:spLocks noGrp="1" noChangeArrowheads="1"/>
          </p:cNvSpPr>
          <p:nvPr>
            <p:ph type="body" sz="quarter" idx="11"/>
          </p:nvPr>
        </p:nvSpPr>
        <p:spPr>
          <a:xfrm>
            <a:off x="685800" y="1524000"/>
            <a:ext cx="7415212" cy="244475"/>
          </a:xfrm>
        </p:spPr>
        <p:txBody>
          <a:bodyPr wrap="square"/>
          <a:lstStyle/>
          <a:p>
            <a:pPr eaLnBrk="1" hangingPunct="1">
              <a:buFont typeface="Wingdings" pitchFamily="2" charset="2"/>
              <a:buNone/>
            </a:pPr>
            <a:r>
              <a:rPr lang="en-US" sz="2800" dirty="0" smtClean="0"/>
              <a:t>	</a:t>
            </a:r>
          </a:p>
          <a:p>
            <a:pPr eaLnBrk="1" hangingPunct="1">
              <a:buFont typeface="Wingdings" pitchFamily="2" charset="2"/>
              <a:buNone/>
            </a:pPr>
            <a:r>
              <a:rPr lang="en-US" sz="2800" dirty="0" smtClean="0"/>
              <a:t>	Test techniques are used to select the ‘best’ tests from the infinite number of all  possible tests for a given system</a:t>
            </a:r>
          </a:p>
        </p:txBody>
      </p:sp>
      <p:sp>
        <p:nvSpPr>
          <p:cNvPr id="7172" name="AutoShape 4"/>
          <p:cNvSpPr>
            <a:spLocks noChangeArrowheads="1"/>
          </p:cNvSpPr>
          <p:nvPr/>
        </p:nvSpPr>
        <p:spPr bwMode="auto">
          <a:xfrm>
            <a:off x="6256338" y="3200400"/>
            <a:ext cx="2687637" cy="1684338"/>
          </a:xfrm>
          <a:prstGeom prst="cloudCallout">
            <a:avLst>
              <a:gd name="adj1" fmla="val -88097"/>
              <a:gd name="adj2" fmla="val 29074"/>
            </a:avLst>
          </a:prstGeom>
          <a:gradFill rotWithShape="0">
            <a:gsLst>
              <a:gs pos="0">
                <a:srgbClr val="82A2A2"/>
              </a:gs>
              <a:gs pos="50000">
                <a:srgbClr val="CCFFFF"/>
              </a:gs>
              <a:gs pos="100000">
                <a:srgbClr val="82A2A2"/>
              </a:gs>
            </a:gsLst>
            <a:lin ang="5400000" scaled="1"/>
          </a:gradFill>
          <a:ln w="9525">
            <a:solidFill>
              <a:schemeClr val="tx1"/>
            </a:solidFill>
            <a:miter lim="800000"/>
            <a:headEnd/>
            <a:tailEnd/>
          </a:ln>
        </p:spPr>
        <p:txBody>
          <a:bodyPr/>
          <a:lstStyle/>
          <a:p>
            <a:pPr algn="ctr"/>
            <a:r>
              <a:rPr lang="en-US">
                <a:latin typeface="Monotype Corsiva" pitchFamily="66" charset="0"/>
              </a:rPr>
              <a:t>Testing is the state of mind!!</a:t>
            </a:r>
          </a:p>
        </p:txBody>
      </p:sp>
      <p:sp>
        <p:nvSpPr>
          <p:cNvPr id="7173" name="AutoShape 5"/>
          <p:cNvSpPr>
            <a:spLocks noChangeArrowheads="1"/>
          </p:cNvSpPr>
          <p:nvPr/>
        </p:nvSpPr>
        <p:spPr bwMode="auto">
          <a:xfrm>
            <a:off x="381000" y="3856038"/>
            <a:ext cx="2819400" cy="2057400"/>
          </a:xfrm>
          <a:prstGeom prst="flowChartMagneticTape">
            <a:avLst/>
          </a:prstGeom>
          <a:gradFill rotWithShape="0">
            <a:gsLst>
              <a:gs pos="0">
                <a:srgbClr val="6F8B6F"/>
              </a:gs>
              <a:gs pos="50000">
                <a:srgbClr val="CCFFCC"/>
              </a:gs>
              <a:gs pos="100000">
                <a:srgbClr val="6F8B6F"/>
              </a:gs>
            </a:gsLst>
            <a:lin ang="5400000" scaled="1"/>
          </a:gradFill>
          <a:ln w="9525">
            <a:solidFill>
              <a:schemeClr val="tx1"/>
            </a:solidFill>
            <a:miter lim="800000"/>
            <a:headEnd/>
            <a:tailEnd/>
          </a:ln>
        </p:spPr>
        <p:txBody>
          <a:bodyPr wrap="none" anchor="ctr"/>
          <a:lstStyle/>
          <a:p>
            <a:pPr algn="ctr"/>
            <a:r>
              <a:rPr lang="en-US">
                <a:latin typeface="Monotype Corsiva" pitchFamily="66" charset="0"/>
              </a:rPr>
              <a:t>If our goal is to show </a:t>
            </a:r>
          </a:p>
          <a:p>
            <a:pPr algn="ctr"/>
            <a:r>
              <a:rPr lang="en-US">
                <a:latin typeface="Monotype Corsiva" pitchFamily="66" charset="0"/>
              </a:rPr>
              <a:t>the absence of errors,</a:t>
            </a:r>
          </a:p>
          <a:p>
            <a:pPr algn="ctr"/>
            <a:r>
              <a:rPr lang="en-US">
                <a:latin typeface="Monotype Corsiva" pitchFamily="66" charset="0"/>
              </a:rPr>
              <a:t> we find few of them!!</a:t>
            </a:r>
          </a:p>
        </p:txBody>
      </p:sp>
      <p:sp>
        <p:nvSpPr>
          <p:cNvPr id="7174" name="AutoShape 6"/>
          <p:cNvSpPr>
            <a:spLocks noChangeArrowheads="1"/>
          </p:cNvSpPr>
          <p:nvPr/>
        </p:nvSpPr>
        <p:spPr bwMode="auto">
          <a:xfrm>
            <a:off x="3505200" y="5184775"/>
            <a:ext cx="5438775" cy="1292225"/>
          </a:xfrm>
          <a:prstGeom prst="flowChartPunchedTape">
            <a:avLst/>
          </a:prstGeom>
          <a:gradFill rotWithShape="0">
            <a:gsLst>
              <a:gs pos="0">
                <a:srgbClr val="838369"/>
              </a:gs>
              <a:gs pos="50000">
                <a:srgbClr val="FFFFCC"/>
              </a:gs>
              <a:gs pos="100000">
                <a:srgbClr val="838369"/>
              </a:gs>
            </a:gsLst>
            <a:lin ang="5400000" scaled="1"/>
          </a:gradFill>
          <a:ln w="9525">
            <a:solidFill>
              <a:schemeClr val="tx1"/>
            </a:solidFill>
            <a:miter lim="800000"/>
            <a:headEnd/>
            <a:tailEnd/>
          </a:ln>
        </p:spPr>
        <p:txBody>
          <a:bodyPr wrap="none" anchor="ctr"/>
          <a:lstStyle/>
          <a:p>
            <a:pPr algn="ctr"/>
            <a:r>
              <a:rPr lang="en-US">
                <a:latin typeface="Monotype Corsiva" pitchFamily="66" charset="0"/>
              </a:rPr>
              <a:t>If our goal is to find the presence of errors, </a:t>
            </a:r>
          </a:p>
          <a:p>
            <a:pPr algn="ctr"/>
            <a:r>
              <a:rPr lang="en-US">
                <a:latin typeface="Monotype Corsiva" pitchFamily="66" charset="0"/>
              </a:rPr>
              <a:t>we will discover a large number of errors!!!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Test coverage</a:t>
            </a:r>
          </a:p>
        </p:txBody>
      </p:sp>
      <p:graphicFrame>
        <p:nvGraphicFramePr>
          <p:cNvPr id="1026" name="Object 3"/>
          <p:cNvGraphicFramePr>
            <a:graphicFrameLocks noGrp="1" noChangeAspect="1"/>
          </p:cNvGraphicFramePr>
          <p:nvPr>
            <p:ph idx="1"/>
            <p:extLst>
              <p:ext uri="{D42A27DB-BD31-4B8C-83A1-F6EECF244321}">
                <p14:modId xmlns:p14="http://schemas.microsoft.com/office/powerpoint/2010/main" val="3565349954"/>
              </p:ext>
            </p:extLst>
          </p:nvPr>
        </p:nvGraphicFramePr>
        <p:xfrm>
          <a:off x="2133600" y="1752600"/>
          <a:ext cx="5334000" cy="3505200"/>
        </p:xfrm>
        <a:graphic>
          <a:graphicData uri="http://schemas.openxmlformats.org/presentationml/2006/ole">
            <mc:AlternateContent xmlns:mc="http://schemas.openxmlformats.org/markup-compatibility/2006">
              <mc:Choice xmlns:v="urn:schemas-microsoft-com:vml" Requires="v">
                <p:oleObj spid="_x0000_s1061" name="Chart" r:id="rId3" imgW="3143250" imgH="1876425" progId="Excel.Chart.8">
                  <p:embed/>
                </p:oleObj>
              </mc:Choice>
              <mc:Fallback>
                <p:oleObj name="Chart" r:id="rId3" imgW="3143250" imgH="1876425"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752600"/>
                        <a:ext cx="5334000" cy="3505200"/>
                      </a:xfrm>
                      <a:prstGeom prst="rect">
                        <a:avLst/>
                      </a:prstGeom>
                      <a:noFill/>
                      <a:extLst/>
                    </p:spPr>
                  </p:pic>
                </p:oleObj>
              </mc:Fallback>
            </mc:AlternateContent>
          </a:graphicData>
        </a:graphic>
      </p:graphicFrame>
      <p:sp>
        <p:nvSpPr>
          <p:cNvPr id="3" name="Text Placeholder 2"/>
          <p:cNvSpPr>
            <a:spLocks noGrp="1"/>
          </p:cNvSpPr>
          <p:nvPr>
            <p:ph type="body" sz="quarter" idx="11"/>
          </p:nvPr>
        </p:nvSpPr>
        <p:spPr/>
        <p:txBody>
          <a:bodyPr/>
          <a:lstStyle/>
          <a:p>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CC, BC/DC and SC</a:t>
            </a:r>
          </a:p>
        </p:txBody>
      </p:sp>
      <p:sp>
        <p:nvSpPr>
          <p:cNvPr id="44036" name="AutoShape 4"/>
          <p:cNvSpPr>
            <a:spLocks noChangeArrowheads="1"/>
          </p:cNvSpPr>
          <p:nvPr/>
        </p:nvSpPr>
        <p:spPr bwMode="auto">
          <a:xfrm rot="-3018422">
            <a:off x="5440363" y="2122487"/>
            <a:ext cx="609600" cy="1736725"/>
          </a:xfrm>
          <a:prstGeom prst="upArrow">
            <a:avLst>
              <a:gd name="adj1" fmla="val 50000"/>
              <a:gd name="adj2" fmla="val 71224"/>
            </a:avLst>
          </a:prstGeom>
          <a:gradFill rotWithShape="0">
            <a:gsLst>
              <a:gs pos="0">
                <a:srgbClr val="587693"/>
              </a:gs>
              <a:gs pos="50000">
                <a:srgbClr val="99CCFF"/>
              </a:gs>
              <a:gs pos="100000">
                <a:srgbClr val="587693"/>
              </a:gs>
            </a:gsLst>
            <a:lin ang="5400000" scaled="1"/>
          </a:gradFill>
          <a:ln w="9525">
            <a:solidFill>
              <a:schemeClr val="tx1"/>
            </a:solidFill>
            <a:miter lim="800000"/>
            <a:headEnd/>
            <a:tailEnd/>
          </a:ln>
        </p:spPr>
        <p:txBody>
          <a:bodyPr wrap="none" anchor="ctr"/>
          <a:lstStyle/>
          <a:p>
            <a:endParaRPr lang="en-US"/>
          </a:p>
        </p:txBody>
      </p:sp>
      <p:sp>
        <p:nvSpPr>
          <p:cNvPr id="44037" name="AutoShape 5"/>
          <p:cNvSpPr>
            <a:spLocks noChangeArrowheads="1"/>
          </p:cNvSpPr>
          <p:nvPr/>
        </p:nvSpPr>
        <p:spPr bwMode="auto">
          <a:xfrm>
            <a:off x="1143000" y="2590800"/>
            <a:ext cx="609600" cy="1066800"/>
          </a:xfrm>
          <a:prstGeom prst="upArrow">
            <a:avLst>
              <a:gd name="adj1" fmla="val 50000"/>
              <a:gd name="adj2" fmla="val 43750"/>
            </a:avLst>
          </a:prstGeom>
          <a:gradFill rotWithShape="0">
            <a:gsLst>
              <a:gs pos="0">
                <a:srgbClr val="587693"/>
              </a:gs>
              <a:gs pos="50000">
                <a:srgbClr val="99CCFF"/>
              </a:gs>
              <a:gs pos="100000">
                <a:srgbClr val="587693"/>
              </a:gs>
            </a:gsLst>
            <a:lin ang="5400000" scaled="1"/>
          </a:gradFill>
          <a:ln w="9525">
            <a:solidFill>
              <a:schemeClr val="tx1"/>
            </a:solidFill>
            <a:miter lim="800000"/>
            <a:headEnd/>
            <a:tailEnd/>
          </a:ln>
        </p:spPr>
        <p:txBody>
          <a:bodyPr wrap="none" anchor="ctr"/>
          <a:lstStyle/>
          <a:p>
            <a:endParaRPr lang="en-US"/>
          </a:p>
        </p:txBody>
      </p:sp>
      <p:sp>
        <p:nvSpPr>
          <p:cNvPr id="44038" name="AutoShape 6"/>
          <p:cNvSpPr>
            <a:spLocks noChangeArrowheads="1"/>
          </p:cNvSpPr>
          <p:nvPr/>
        </p:nvSpPr>
        <p:spPr bwMode="auto">
          <a:xfrm>
            <a:off x="152400" y="3657600"/>
            <a:ext cx="2057400" cy="914400"/>
          </a:xfrm>
          <a:prstGeom prst="flowChartAlternateProcess">
            <a:avLst/>
          </a:prstGeom>
          <a:gradFill rotWithShape="0">
            <a:gsLst>
              <a:gs pos="0">
                <a:srgbClr val="587693"/>
              </a:gs>
              <a:gs pos="50000">
                <a:srgbClr val="99CCFF"/>
              </a:gs>
              <a:gs pos="100000">
                <a:srgbClr val="587693"/>
              </a:gs>
            </a:gsLst>
            <a:lin ang="5400000" scaled="1"/>
          </a:gradFill>
          <a:ln w="9525">
            <a:solidFill>
              <a:schemeClr val="tx1"/>
            </a:solidFill>
            <a:miter lim="800000"/>
            <a:headEnd/>
            <a:tailEnd/>
          </a:ln>
        </p:spPr>
        <p:txBody>
          <a:bodyPr wrap="none" anchor="ctr"/>
          <a:lstStyle/>
          <a:p>
            <a:pPr algn="ctr"/>
            <a:r>
              <a:rPr lang="en-US" sz="1600"/>
              <a:t>Cyclomatic complexity</a:t>
            </a:r>
          </a:p>
        </p:txBody>
      </p:sp>
      <p:sp>
        <p:nvSpPr>
          <p:cNvPr id="44039" name="AutoShape 7"/>
          <p:cNvSpPr>
            <a:spLocks noChangeArrowheads="1"/>
          </p:cNvSpPr>
          <p:nvPr/>
        </p:nvSpPr>
        <p:spPr bwMode="auto">
          <a:xfrm>
            <a:off x="2514600" y="3657600"/>
            <a:ext cx="2743200" cy="1828800"/>
          </a:xfrm>
          <a:prstGeom prst="flowChartAlternateProcess">
            <a:avLst/>
          </a:prstGeom>
          <a:gradFill rotWithShape="0">
            <a:gsLst>
              <a:gs pos="0">
                <a:srgbClr val="587693"/>
              </a:gs>
              <a:gs pos="50000">
                <a:srgbClr val="99CCFF"/>
              </a:gs>
              <a:gs pos="100000">
                <a:srgbClr val="587693"/>
              </a:gs>
            </a:gsLst>
            <a:lin ang="5400000" scaled="1"/>
          </a:gradFill>
          <a:ln w="9525">
            <a:solidFill>
              <a:schemeClr val="tx1"/>
            </a:solidFill>
            <a:miter lim="800000"/>
            <a:headEnd/>
            <a:tailEnd/>
          </a:ln>
        </p:spPr>
        <p:txBody>
          <a:bodyPr wrap="none" anchor="ctr"/>
          <a:lstStyle/>
          <a:p>
            <a:pPr algn="ctr"/>
            <a:r>
              <a:rPr lang="en-US" sz="1600"/>
              <a:t>Minimum number of </a:t>
            </a:r>
          </a:p>
          <a:p>
            <a:pPr algn="ctr"/>
            <a:r>
              <a:rPr lang="en-US" sz="1600"/>
              <a:t>Test cases to achieve 100 % </a:t>
            </a:r>
          </a:p>
          <a:p>
            <a:pPr algn="ctr"/>
            <a:r>
              <a:rPr lang="en-US" sz="1600"/>
              <a:t>Branch and decision coverage</a:t>
            </a:r>
          </a:p>
        </p:txBody>
      </p:sp>
      <p:sp>
        <p:nvSpPr>
          <p:cNvPr id="44040" name="AutoShape 8"/>
          <p:cNvSpPr>
            <a:spLocks noChangeArrowheads="1"/>
          </p:cNvSpPr>
          <p:nvPr/>
        </p:nvSpPr>
        <p:spPr bwMode="auto">
          <a:xfrm rot="-113755">
            <a:off x="3027363" y="2527300"/>
            <a:ext cx="685800" cy="1123950"/>
          </a:xfrm>
          <a:prstGeom prst="upArrow">
            <a:avLst>
              <a:gd name="adj1" fmla="val 50000"/>
              <a:gd name="adj2" fmla="val 40972"/>
            </a:avLst>
          </a:prstGeom>
          <a:gradFill rotWithShape="0">
            <a:gsLst>
              <a:gs pos="0">
                <a:srgbClr val="587693"/>
              </a:gs>
              <a:gs pos="50000">
                <a:srgbClr val="99CCFF"/>
              </a:gs>
              <a:gs pos="100000">
                <a:srgbClr val="587693"/>
              </a:gs>
            </a:gsLst>
            <a:lin ang="5400000" scaled="1"/>
          </a:gradFill>
          <a:ln w="9525">
            <a:solidFill>
              <a:schemeClr val="tx1"/>
            </a:solidFill>
            <a:miter lim="800000"/>
            <a:headEnd/>
            <a:tailEnd/>
          </a:ln>
        </p:spPr>
        <p:txBody>
          <a:bodyPr wrap="none" anchor="ctr"/>
          <a:lstStyle/>
          <a:p>
            <a:endParaRPr lang="en-US"/>
          </a:p>
        </p:txBody>
      </p:sp>
      <p:sp>
        <p:nvSpPr>
          <p:cNvPr id="44041" name="AutoShape 9"/>
          <p:cNvSpPr>
            <a:spLocks noChangeArrowheads="1"/>
          </p:cNvSpPr>
          <p:nvPr/>
        </p:nvSpPr>
        <p:spPr bwMode="auto">
          <a:xfrm>
            <a:off x="6019800" y="3695700"/>
            <a:ext cx="2619375" cy="1828800"/>
          </a:xfrm>
          <a:prstGeom prst="flowChartAlternateProcess">
            <a:avLst/>
          </a:prstGeom>
          <a:gradFill rotWithShape="0">
            <a:gsLst>
              <a:gs pos="0">
                <a:srgbClr val="587693"/>
              </a:gs>
              <a:gs pos="50000">
                <a:srgbClr val="99CCFF"/>
              </a:gs>
              <a:gs pos="100000">
                <a:srgbClr val="587693"/>
              </a:gs>
            </a:gsLst>
            <a:lin ang="5400000" scaled="1"/>
          </a:gradFill>
          <a:ln w="9525">
            <a:solidFill>
              <a:schemeClr val="tx1"/>
            </a:solidFill>
            <a:miter lim="800000"/>
            <a:headEnd/>
            <a:tailEnd/>
          </a:ln>
        </p:spPr>
        <p:txBody>
          <a:bodyPr wrap="none" anchor="ctr"/>
          <a:lstStyle/>
          <a:p>
            <a:pPr algn="ctr"/>
            <a:r>
              <a:rPr lang="en-US" sz="1600"/>
              <a:t>Minimum number of tests </a:t>
            </a:r>
          </a:p>
          <a:p>
            <a:pPr algn="ctr"/>
            <a:r>
              <a:rPr lang="en-US" sz="1600"/>
              <a:t>To achieve </a:t>
            </a:r>
          </a:p>
          <a:p>
            <a:pPr algn="ctr"/>
            <a:r>
              <a:rPr lang="en-US" sz="1600"/>
              <a:t>100 % statement coverage</a:t>
            </a:r>
          </a:p>
        </p:txBody>
      </p:sp>
      <p:sp>
        <p:nvSpPr>
          <p:cNvPr id="4" name="Text Placeholder 3"/>
          <p:cNvSpPr>
            <a:spLocks noGrp="1"/>
          </p:cNvSpPr>
          <p:nvPr>
            <p:ph type="body" sz="quarter" idx="11"/>
          </p:nvPr>
        </p:nvSpPr>
        <p:spPr/>
        <p:txBody>
          <a:bodyPr/>
          <a:lstStyle/>
          <a:p>
            <a:endParaRPr lang="en-I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95287" y="609600"/>
            <a:ext cx="7439025" cy="304800"/>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Example 1: CC, BC and SC</a:t>
            </a:r>
          </a:p>
        </p:txBody>
      </p:sp>
      <p:sp>
        <p:nvSpPr>
          <p:cNvPr id="45059" name="Text Box 3"/>
          <p:cNvSpPr txBox="1">
            <a:spLocks noChangeArrowheads="1"/>
          </p:cNvSpPr>
          <p:nvPr/>
        </p:nvSpPr>
        <p:spPr bwMode="auto">
          <a:xfrm>
            <a:off x="1066800" y="1447800"/>
            <a:ext cx="6019800" cy="4838700"/>
          </a:xfrm>
          <a:prstGeom prst="rect">
            <a:avLst/>
          </a:prstGeom>
          <a:noFill/>
          <a:ln w="9525">
            <a:noFill/>
            <a:miter lim="800000"/>
            <a:headEnd/>
            <a:tailEnd/>
          </a:ln>
        </p:spPr>
        <p:txBody>
          <a:bodyPr>
            <a:spAutoFit/>
          </a:bodyPr>
          <a:lstStyle/>
          <a:p>
            <a:pPr>
              <a:spcBef>
                <a:spcPct val="50000"/>
              </a:spcBef>
            </a:pPr>
            <a:r>
              <a:rPr lang="en-US" i="0"/>
              <a:t>To check the biggest of two numbers.</a:t>
            </a:r>
          </a:p>
          <a:p>
            <a:pPr>
              <a:spcBef>
                <a:spcPct val="50000"/>
              </a:spcBef>
            </a:pPr>
            <a:r>
              <a:rPr lang="en-US" i="0"/>
              <a:t>Read A</a:t>
            </a:r>
          </a:p>
          <a:p>
            <a:pPr>
              <a:spcBef>
                <a:spcPct val="50000"/>
              </a:spcBef>
            </a:pPr>
            <a:r>
              <a:rPr lang="en-US" i="0"/>
              <a:t>Read B</a:t>
            </a:r>
          </a:p>
          <a:p>
            <a:pPr>
              <a:spcBef>
                <a:spcPct val="50000"/>
              </a:spcBef>
            </a:pPr>
            <a:r>
              <a:rPr lang="en-US" i="0"/>
              <a:t>If A &gt; B then</a:t>
            </a:r>
          </a:p>
          <a:p>
            <a:pPr>
              <a:spcBef>
                <a:spcPct val="50000"/>
              </a:spcBef>
            </a:pPr>
            <a:r>
              <a:rPr lang="en-US" i="0"/>
              <a:t>   Print “A is greater”</a:t>
            </a:r>
          </a:p>
          <a:p>
            <a:pPr>
              <a:spcBef>
                <a:spcPct val="50000"/>
              </a:spcBef>
            </a:pPr>
            <a:r>
              <a:rPr lang="en-US" i="0"/>
              <a:t>Else</a:t>
            </a:r>
          </a:p>
          <a:p>
            <a:pPr>
              <a:spcBef>
                <a:spcPct val="50000"/>
              </a:spcBef>
            </a:pPr>
            <a:r>
              <a:rPr lang="en-US" i="0"/>
              <a:t>   Print “B is greater”</a:t>
            </a:r>
          </a:p>
          <a:p>
            <a:pPr>
              <a:spcBef>
                <a:spcPct val="50000"/>
              </a:spcBef>
            </a:pPr>
            <a:r>
              <a:rPr lang="en-US" i="0"/>
              <a:t>End if</a:t>
            </a:r>
          </a:p>
          <a:p>
            <a:pPr>
              <a:spcBef>
                <a:spcPct val="50000"/>
              </a:spcBef>
            </a:pPr>
            <a:endParaRPr lang="en-US" i="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Example 1 Solution:-</a:t>
            </a:r>
          </a:p>
        </p:txBody>
      </p:sp>
      <p:grpSp>
        <p:nvGrpSpPr>
          <p:cNvPr id="2" name="Group 3"/>
          <p:cNvGrpSpPr>
            <a:grpSpLocks/>
          </p:cNvGrpSpPr>
          <p:nvPr/>
        </p:nvGrpSpPr>
        <p:grpSpPr bwMode="auto">
          <a:xfrm>
            <a:off x="1247775" y="1385888"/>
            <a:ext cx="4629150" cy="4954587"/>
            <a:chOff x="993" y="1055"/>
            <a:chExt cx="2916" cy="3121"/>
          </a:xfrm>
        </p:grpSpPr>
        <p:sp>
          <p:nvSpPr>
            <p:cNvPr id="46089" name="Rectangle 4"/>
            <p:cNvSpPr>
              <a:spLocks noChangeArrowheads="1"/>
            </p:cNvSpPr>
            <p:nvPr/>
          </p:nvSpPr>
          <p:spPr bwMode="auto">
            <a:xfrm>
              <a:off x="1251" y="1475"/>
              <a:ext cx="864" cy="235"/>
            </a:xfrm>
            <a:prstGeom prst="rect">
              <a:avLst/>
            </a:prstGeom>
            <a:solidFill>
              <a:srgbClr val="00CCFF"/>
            </a:solidFill>
            <a:ln w="9525">
              <a:solidFill>
                <a:schemeClr val="tx1"/>
              </a:solidFill>
              <a:miter lim="800000"/>
              <a:headEnd/>
              <a:tailEnd/>
            </a:ln>
          </p:spPr>
          <p:txBody>
            <a:bodyPr wrap="none" anchor="ctr"/>
            <a:lstStyle/>
            <a:p>
              <a:pPr algn="ctr"/>
              <a:r>
                <a:rPr lang="en-US" sz="1800" i="0"/>
                <a:t>Read A</a:t>
              </a:r>
            </a:p>
          </p:txBody>
        </p:sp>
        <p:sp>
          <p:nvSpPr>
            <p:cNvPr id="46090" name="Rectangle 5"/>
            <p:cNvSpPr>
              <a:spLocks noChangeArrowheads="1"/>
            </p:cNvSpPr>
            <p:nvPr/>
          </p:nvSpPr>
          <p:spPr bwMode="auto">
            <a:xfrm>
              <a:off x="1269" y="1881"/>
              <a:ext cx="864" cy="274"/>
            </a:xfrm>
            <a:prstGeom prst="rect">
              <a:avLst/>
            </a:prstGeom>
            <a:solidFill>
              <a:srgbClr val="00CCFF"/>
            </a:solidFill>
            <a:ln w="9525">
              <a:solidFill>
                <a:schemeClr val="tx1"/>
              </a:solidFill>
              <a:miter lim="800000"/>
              <a:headEnd/>
              <a:tailEnd/>
            </a:ln>
          </p:spPr>
          <p:txBody>
            <a:bodyPr wrap="none" anchor="ctr"/>
            <a:lstStyle/>
            <a:p>
              <a:pPr algn="ctr"/>
              <a:r>
                <a:rPr lang="en-US" sz="1800" i="0"/>
                <a:t>Read B</a:t>
              </a:r>
            </a:p>
          </p:txBody>
        </p:sp>
        <p:sp>
          <p:nvSpPr>
            <p:cNvPr id="46091" name="AutoShape 6"/>
            <p:cNvSpPr>
              <a:spLocks noChangeArrowheads="1"/>
            </p:cNvSpPr>
            <p:nvPr/>
          </p:nvSpPr>
          <p:spPr bwMode="auto">
            <a:xfrm>
              <a:off x="1149" y="2328"/>
              <a:ext cx="984" cy="664"/>
            </a:xfrm>
            <a:prstGeom prst="flowChartDecision">
              <a:avLst/>
            </a:prstGeom>
            <a:solidFill>
              <a:srgbClr val="00CCFF"/>
            </a:solidFill>
            <a:ln w="9525">
              <a:solidFill>
                <a:schemeClr val="tx1"/>
              </a:solidFill>
              <a:miter lim="800000"/>
              <a:headEnd/>
              <a:tailEnd/>
            </a:ln>
          </p:spPr>
          <p:txBody>
            <a:bodyPr wrap="none" anchor="ctr"/>
            <a:lstStyle/>
            <a:p>
              <a:pPr algn="ctr"/>
              <a:r>
                <a:rPr lang="en-US" sz="1800" i="0"/>
                <a:t>If A &gt; B</a:t>
              </a:r>
            </a:p>
          </p:txBody>
        </p:sp>
        <p:sp>
          <p:nvSpPr>
            <p:cNvPr id="46092" name="Line 7"/>
            <p:cNvSpPr>
              <a:spLocks noChangeShapeType="1"/>
            </p:cNvSpPr>
            <p:nvPr/>
          </p:nvSpPr>
          <p:spPr bwMode="auto">
            <a:xfrm>
              <a:off x="2133" y="2668"/>
              <a:ext cx="330" cy="0"/>
            </a:xfrm>
            <a:prstGeom prst="line">
              <a:avLst/>
            </a:prstGeom>
            <a:noFill/>
            <a:ln w="38100">
              <a:solidFill>
                <a:schemeClr val="tx1"/>
              </a:solidFill>
              <a:miter lim="800000"/>
              <a:headEnd/>
              <a:tailEnd type="triangle" w="med" len="med"/>
            </a:ln>
          </p:spPr>
          <p:txBody>
            <a:bodyPr wrap="none"/>
            <a:lstStyle/>
            <a:p>
              <a:endParaRPr lang="en-US"/>
            </a:p>
          </p:txBody>
        </p:sp>
        <p:sp>
          <p:nvSpPr>
            <p:cNvPr id="46093" name="Rectangle 8"/>
            <p:cNvSpPr>
              <a:spLocks noChangeArrowheads="1"/>
            </p:cNvSpPr>
            <p:nvPr/>
          </p:nvSpPr>
          <p:spPr bwMode="auto">
            <a:xfrm>
              <a:off x="2463" y="2427"/>
              <a:ext cx="1152" cy="394"/>
            </a:xfrm>
            <a:prstGeom prst="rect">
              <a:avLst/>
            </a:prstGeom>
            <a:solidFill>
              <a:srgbClr val="00CCFF"/>
            </a:solidFill>
            <a:ln w="9525">
              <a:solidFill>
                <a:schemeClr val="tx1"/>
              </a:solidFill>
              <a:miter lim="800000"/>
              <a:headEnd/>
              <a:tailEnd/>
            </a:ln>
          </p:spPr>
          <p:txBody>
            <a:bodyPr wrap="none" anchor="ctr"/>
            <a:lstStyle/>
            <a:p>
              <a:pPr algn="ctr"/>
              <a:r>
                <a:rPr lang="en-US" sz="1800" i="0"/>
                <a:t>Print </a:t>
              </a:r>
            </a:p>
            <a:p>
              <a:pPr algn="ctr"/>
              <a:r>
                <a:rPr lang="en-US" sz="1800" i="0"/>
                <a:t>“ A is greater”</a:t>
              </a:r>
            </a:p>
          </p:txBody>
        </p:sp>
        <p:sp>
          <p:nvSpPr>
            <p:cNvPr id="46094" name="Rectangle 9"/>
            <p:cNvSpPr>
              <a:spLocks noChangeArrowheads="1"/>
            </p:cNvSpPr>
            <p:nvPr/>
          </p:nvSpPr>
          <p:spPr bwMode="auto">
            <a:xfrm>
              <a:off x="993" y="3163"/>
              <a:ext cx="1458" cy="562"/>
            </a:xfrm>
            <a:prstGeom prst="rect">
              <a:avLst/>
            </a:prstGeom>
            <a:solidFill>
              <a:srgbClr val="00CCFF"/>
            </a:solidFill>
            <a:ln w="9525">
              <a:solidFill>
                <a:schemeClr val="tx1"/>
              </a:solidFill>
              <a:miter lim="800000"/>
              <a:headEnd/>
              <a:tailEnd/>
            </a:ln>
          </p:spPr>
          <p:txBody>
            <a:bodyPr wrap="none" anchor="ctr"/>
            <a:lstStyle/>
            <a:p>
              <a:pPr algn="ctr"/>
              <a:r>
                <a:rPr lang="en-US" sz="1800" i="0"/>
                <a:t>Print </a:t>
              </a:r>
            </a:p>
            <a:p>
              <a:pPr algn="ctr"/>
              <a:r>
                <a:rPr lang="en-US" sz="1800" i="0"/>
                <a:t>“ B is greater</a:t>
              </a:r>
              <a:r>
                <a:rPr lang="en-US" i="0"/>
                <a:t>”</a:t>
              </a:r>
            </a:p>
          </p:txBody>
        </p:sp>
        <p:sp>
          <p:nvSpPr>
            <p:cNvPr id="46095" name="Text Box 10"/>
            <p:cNvSpPr txBox="1">
              <a:spLocks noChangeArrowheads="1"/>
            </p:cNvSpPr>
            <p:nvPr/>
          </p:nvSpPr>
          <p:spPr bwMode="auto">
            <a:xfrm>
              <a:off x="2061" y="2302"/>
              <a:ext cx="486" cy="250"/>
            </a:xfrm>
            <a:prstGeom prst="rect">
              <a:avLst/>
            </a:prstGeom>
            <a:noFill/>
            <a:ln w="9525">
              <a:noFill/>
              <a:miter lim="800000"/>
              <a:headEnd/>
              <a:tailEnd/>
            </a:ln>
          </p:spPr>
          <p:txBody>
            <a:bodyPr>
              <a:spAutoFit/>
            </a:bodyPr>
            <a:lstStyle/>
            <a:p>
              <a:pPr>
                <a:spcBef>
                  <a:spcPct val="50000"/>
                </a:spcBef>
              </a:pPr>
              <a:r>
                <a:rPr lang="en-US" sz="2000" i="0"/>
                <a:t>Yes</a:t>
              </a:r>
            </a:p>
          </p:txBody>
        </p:sp>
        <p:sp>
          <p:nvSpPr>
            <p:cNvPr id="46096" name="Text Box 11"/>
            <p:cNvSpPr txBox="1">
              <a:spLocks noChangeArrowheads="1"/>
            </p:cNvSpPr>
            <p:nvPr/>
          </p:nvSpPr>
          <p:spPr bwMode="auto">
            <a:xfrm>
              <a:off x="1818" y="2867"/>
              <a:ext cx="486" cy="250"/>
            </a:xfrm>
            <a:prstGeom prst="rect">
              <a:avLst/>
            </a:prstGeom>
            <a:noFill/>
            <a:ln w="9525">
              <a:noFill/>
              <a:miter lim="800000"/>
              <a:headEnd/>
              <a:tailEnd/>
            </a:ln>
          </p:spPr>
          <p:txBody>
            <a:bodyPr>
              <a:spAutoFit/>
            </a:bodyPr>
            <a:lstStyle/>
            <a:p>
              <a:pPr>
                <a:spcBef>
                  <a:spcPct val="50000"/>
                </a:spcBef>
              </a:pPr>
              <a:r>
                <a:rPr lang="en-US" sz="2000" i="0"/>
                <a:t>No</a:t>
              </a:r>
            </a:p>
          </p:txBody>
        </p:sp>
        <p:sp>
          <p:nvSpPr>
            <p:cNvPr id="46097" name="AutoShape 12"/>
            <p:cNvSpPr>
              <a:spLocks noChangeArrowheads="1"/>
            </p:cNvSpPr>
            <p:nvPr/>
          </p:nvSpPr>
          <p:spPr bwMode="auto">
            <a:xfrm>
              <a:off x="1293" y="3896"/>
              <a:ext cx="726" cy="280"/>
            </a:xfrm>
            <a:prstGeom prst="flowChartAlternateProcess">
              <a:avLst/>
            </a:prstGeom>
            <a:solidFill>
              <a:srgbClr val="00CCFF"/>
            </a:solidFill>
            <a:ln w="9525">
              <a:solidFill>
                <a:schemeClr val="tx1"/>
              </a:solidFill>
              <a:miter lim="800000"/>
              <a:headEnd/>
              <a:tailEnd/>
            </a:ln>
          </p:spPr>
          <p:txBody>
            <a:bodyPr wrap="none" anchor="ctr"/>
            <a:lstStyle/>
            <a:p>
              <a:pPr algn="ctr"/>
              <a:r>
                <a:rPr lang="en-US" sz="1800" i="0"/>
                <a:t>End</a:t>
              </a:r>
            </a:p>
          </p:txBody>
        </p:sp>
        <p:sp>
          <p:nvSpPr>
            <p:cNvPr id="46098" name="Line 13"/>
            <p:cNvSpPr>
              <a:spLocks noChangeShapeType="1"/>
            </p:cNvSpPr>
            <p:nvPr/>
          </p:nvSpPr>
          <p:spPr bwMode="auto">
            <a:xfrm>
              <a:off x="1635" y="3725"/>
              <a:ext cx="0" cy="171"/>
            </a:xfrm>
            <a:prstGeom prst="line">
              <a:avLst/>
            </a:prstGeom>
            <a:noFill/>
            <a:ln w="38100">
              <a:solidFill>
                <a:schemeClr val="tx1"/>
              </a:solidFill>
              <a:miter lim="800000"/>
              <a:headEnd/>
              <a:tailEnd type="triangle" w="med" len="med"/>
            </a:ln>
          </p:spPr>
          <p:txBody>
            <a:bodyPr wrap="none"/>
            <a:lstStyle/>
            <a:p>
              <a:endParaRPr lang="en-US"/>
            </a:p>
          </p:txBody>
        </p:sp>
        <p:sp>
          <p:nvSpPr>
            <p:cNvPr id="46099" name="Line 14"/>
            <p:cNvSpPr>
              <a:spLocks noChangeShapeType="1"/>
            </p:cNvSpPr>
            <p:nvPr/>
          </p:nvSpPr>
          <p:spPr bwMode="auto">
            <a:xfrm>
              <a:off x="3603" y="2624"/>
              <a:ext cx="306" cy="1"/>
            </a:xfrm>
            <a:prstGeom prst="line">
              <a:avLst/>
            </a:prstGeom>
            <a:noFill/>
            <a:ln w="38100">
              <a:solidFill>
                <a:schemeClr val="tx1"/>
              </a:solidFill>
              <a:miter lim="800000"/>
              <a:headEnd/>
              <a:tailEnd/>
            </a:ln>
          </p:spPr>
          <p:txBody>
            <a:bodyPr wrap="none"/>
            <a:lstStyle/>
            <a:p>
              <a:endParaRPr lang="en-US"/>
            </a:p>
          </p:txBody>
        </p:sp>
        <p:sp>
          <p:nvSpPr>
            <p:cNvPr id="46100" name="Line 15"/>
            <p:cNvSpPr>
              <a:spLocks noChangeShapeType="1"/>
            </p:cNvSpPr>
            <p:nvPr/>
          </p:nvSpPr>
          <p:spPr bwMode="auto">
            <a:xfrm>
              <a:off x="3909" y="2625"/>
              <a:ext cx="0" cy="1160"/>
            </a:xfrm>
            <a:prstGeom prst="line">
              <a:avLst/>
            </a:prstGeom>
            <a:noFill/>
            <a:ln w="38100">
              <a:solidFill>
                <a:schemeClr val="tx1"/>
              </a:solidFill>
              <a:miter lim="800000"/>
              <a:headEnd/>
              <a:tailEnd/>
            </a:ln>
          </p:spPr>
          <p:txBody>
            <a:bodyPr wrap="none"/>
            <a:lstStyle/>
            <a:p>
              <a:endParaRPr lang="en-US"/>
            </a:p>
          </p:txBody>
        </p:sp>
        <p:sp>
          <p:nvSpPr>
            <p:cNvPr id="46101" name="Line 16"/>
            <p:cNvSpPr>
              <a:spLocks noChangeShapeType="1"/>
            </p:cNvSpPr>
            <p:nvPr/>
          </p:nvSpPr>
          <p:spPr bwMode="auto">
            <a:xfrm flipH="1">
              <a:off x="1641" y="3785"/>
              <a:ext cx="2268" cy="0"/>
            </a:xfrm>
            <a:prstGeom prst="line">
              <a:avLst/>
            </a:prstGeom>
            <a:noFill/>
            <a:ln w="38100">
              <a:solidFill>
                <a:schemeClr val="tx1"/>
              </a:solidFill>
              <a:miter lim="800000"/>
              <a:headEnd/>
              <a:tailEnd type="triangle" w="med" len="med"/>
            </a:ln>
          </p:spPr>
          <p:txBody>
            <a:bodyPr wrap="none"/>
            <a:lstStyle/>
            <a:p>
              <a:endParaRPr lang="en-US"/>
            </a:p>
          </p:txBody>
        </p:sp>
        <p:sp>
          <p:nvSpPr>
            <p:cNvPr id="46102" name="Line 17"/>
            <p:cNvSpPr>
              <a:spLocks noChangeShapeType="1"/>
            </p:cNvSpPr>
            <p:nvPr/>
          </p:nvSpPr>
          <p:spPr bwMode="auto">
            <a:xfrm>
              <a:off x="1641" y="2992"/>
              <a:ext cx="0" cy="171"/>
            </a:xfrm>
            <a:prstGeom prst="line">
              <a:avLst/>
            </a:prstGeom>
            <a:noFill/>
            <a:ln w="38100">
              <a:solidFill>
                <a:schemeClr val="tx1"/>
              </a:solidFill>
              <a:miter lim="800000"/>
              <a:headEnd/>
              <a:tailEnd type="triangle" w="med" len="med"/>
            </a:ln>
          </p:spPr>
          <p:txBody>
            <a:bodyPr wrap="none"/>
            <a:lstStyle/>
            <a:p>
              <a:endParaRPr lang="en-US"/>
            </a:p>
          </p:txBody>
        </p:sp>
        <p:sp>
          <p:nvSpPr>
            <p:cNvPr id="46103" name="Line 18"/>
            <p:cNvSpPr>
              <a:spLocks noChangeShapeType="1"/>
            </p:cNvSpPr>
            <p:nvPr/>
          </p:nvSpPr>
          <p:spPr bwMode="auto">
            <a:xfrm>
              <a:off x="1641" y="2157"/>
              <a:ext cx="0" cy="171"/>
            </a:xfrm>
            <a:prstGeom prst="line">
              <a:avLst/>
            </a:prstGeom>
            <a:noFill/>
            <a:ln w="38100">
              <a:solidFill>
                <a:schemeClr val="tx1"/>
              </a:solidFill>
              <a:miter lim="800000"/>
              <a:headEnd/>
              <a:tailEnd type="triangle" w="med" len="med"/>
            </a:ln>
          </p:spPr>
          <p:txBody>
            <a:bodyPr wrap="none"/>
            <a:lstStyle/>
            <a:p>
              <a:endParaRPr lang="en-US"/>
            </a:p>
          </p:txBody>
        </p:sp>
        <p:sp>
          <p:nvSpPr>
            <p:cNvPr id="46104" name="Line 19"/>
            <p:cNvSpPr>
              <a:spLocks noChangeShapeType="1"/>
            </p:cNvSpPr>
            <p:nvPr/>
          </p:nvSpPr>
          <p:spPr bwMode="auto">
            <a:xfrm>
              <a:off x="1641" y="1710"/>
              <a:ext cx="0" cy="171"/>
            </a:xfrm>
            <a:prstGeom prst="line">
              <a:avLst/>
            </a:prstGeom>
            <a:noFill/>
            <a:ln w="38100">
              <a:solidFill>
                <a:schemeClr val="tx1"/>
              </a:solidFill>
              <a:miter lim="800000"/>
              <a:headEnd/>
              <a:tailEnd type="triangle" w="med" len="med"/>
            </a:ln>
          </p:spPr>
          <p:txBody>
            <a:bodyPr wrap="none"/>
            <a:lstStyle/>
            <a:p>
              <a:endParaRPr lang="en-US"/>
            </a:p>
          </p:txBody>
        </p:sp>
        <p:sp>
          <p:nvSpPr>
            <p:cNvPr id="46105" name="Line 20"/>
            <p:cNvSpPr>
              <a:spLocks noChangeShapeType="1"/>
            </p:cNvSpPr>
            <p:nvPr/>
          </p:nvSpPr>
          <p:spPr bwMode="auto">
            <a:xfrm>
              <a:off x="1641" y="1304"/>
              <a:ext cx="0" cy="171"/>
            </a:xfrm>
            <a:prstGeom prst="line">
              <a:avLst/>
            </a:prstGeom>
            <a:noFill/>
            <a:ln w="38100">
              <a:solidFill>
                <a:schemeClr val="tx1"/>
              </a:solidFill>
              <a:miter lim="800000"/>
              <a:headEnd/>
              <a:tailEnd type="triangle" w="med" len="med"/>
            </a:ln>
          </p:spPr>
          <p:txBody>
            <a:bodyPr wrap="none"/>
            <a:lstStyle/>
            <a:p>
              <a:endParaRPr lang="en-US"/>
            </a:p>
          </p:txBody>
        </p:sp>
        <p:sp>
          <p:nvSpPr>
            <p:cNvPr id="46106" name="AutoShape 21"/>
            <p:cNvSpPr>
              <a:spLocks noChangeArrowheads="1"/>
            </p:cNvSpPr>
            <p:nvPr/>
          </p:nvSpPr>
          <p:spPr bwMode="auto">
            <a:xfrm>
              <a:off x="1293" y="1055"/>
              <a:ext cx="726" cy="249"/>
            </a:xfrm>
            <a:prstGeom prst="flowChartAlternateProcess">
              <a:avLst/>
            </a:prstGeom>
            <a:solidFill>
              <a:srgbClr val="00CCFF"/>
            </a:solidFill>
            <a:ln w="9525">
              <a:solidFill>
                <a:schemeClr val="tx1"/>
              </a:solidFill>
              <a:miter lim="800000"/>
              <a:headEnd/>
              <a:tailEnd/>
            </a:ln>
          </p:spPr>
          <p:txBody>
            <a:bodyPr wrap="none" anchor="ctr"/>
            <a:lstStyle/>
            <a:p>
              <a:pPr algn="ctr"/>
              <a:r>
                <a:rPr lang="en-US" sz="1800" i="0"/>
                <a:t>Start</a:t>
              </a:r>
            </a:p>
          </p:txBody>
        </p:sp>
      </p:grpSp>
      <p:grpSp>
        <p:nvGrpSpPr>
          <p:cNvPr id="3" name="Group 22"/>
          <p:cNvGrpSpPr>
            <a:grpSpLocks/>
          </p:cNvGrpSpPr>
          <p:nvPr/>
        </p:nvGrpSpPr>
        <p:grpSpPr bwMode="auto">
          <a:xfrm>
            <a:off x="5876925" y="1824038"/>
            <a:ext cx="1897063" cy="1311275"/>
            <a:chOff x="3936" y="1584"/>
            <a:chExt cx="1195" cy="826"/>
          </a:xfrm>
        </p:grpSpPr>
        <p:sp>
          <p:nvSpPr>
            <p:cNvPr id="46087" name="Text Box 23"/>
            <p:cNvSpPr txBox="1">
              <a:spLocks noChangeArrowheads="1"/>
            </p:cNvSpPr>
            <p:nvPr/>
          </p:nvSpPr>
          <p:spPr bwMode="auto">
            <a:xfrm>
              <a:off x="3936" y="1584"/>
              <a:ext cx="1195" cy="826"/>
            </a:xfrm>
            <a:prstGeom prst="rect">
              <a:avLst/>
            </a:prstGeom>
            <a:solidFill>
              <a:srgbClr val="FFFFCC"/>
            </a:solidFill>
            <a:ln w="9525">
              <a:noFill/>
              <a:miter lim="800000"/>
              <a:headEnd/>
              <a:tailEnd/>
            </a:ln>
          </p:spPr>
          <p:txBody>
            <a:bodyPr>
              <a:spAutoFit/>
            </a:bodyPr>
            <a:lstStyle/>
            <a:p>
              <a:pPr>
                <a:spcBef>
                  <a:spcPct val="50000"/>
                </a:spcBef>
              </a:pPr>
              <a:r>
                <a:rPr lang="en-US" sz="2000" b="1" i="0"/>
                <a:t> CC</a:t>
              </a:r>
              <a:r>
                <a:rPr lang="en-US" sz="2000" i="0"/>
                <a:t>=  2</a:t>
              </a:r>
            </a:p>
            <a:p>
              <a:pPr>
                <a:spcBef>
                  <a:spcPct val="50000"/>
                </a:spcBef>
              </a:pPr>
              <a:r>
                <a:rPr lang="en-US" sz="2000" b="1" i="0"/>
                <a:t> BC</a:t>
              </a:r>
              <a:r>
                <a:rPr lang="en-US" sz="2000" i="0"/>
                <a:t>=  2</a:t>
              </a:r>
            </a:p>
            <a:p>
              <a:pPr>
                <a:spcBef>
                  <a:spcPct val="50000"/>
                </a:spcBef>
              </a:pPr>
              <a:r>
                <a:rPr lang="en-US" sz="2000" b="1" i="0"/>
                <a:t> SC</a:t>
              </a:r>
              <a:r>
                <a:rPr lang="en-US" sz="2000" i="0"/>
                <a:t>=  2</a:t>
              </a:r>
            </a:p>
          </p:txBody>
        </p:sp>
        <p:sp>
          <p:nvSpPr>
            <p:cNvPr id="46088" name="Rectangle 24"/>
            <p:cNvSpPr>
              <a:spLocks noChangeArrowheads="1"/>
            </p:cNvSpPr>
            <p:nvPr/>
          </p:nvSpPr>
          <p:spPr bwMode="auto">
            <a:xfrm>
              <a:off x="3936" y="1584"/>
              <a:ext cx="1195" cy="826"/>
            </a:xfrm>
            <a:prstGeom prst="rect">
              <a:avLst/>
            </a:prstGeom>
            <a:noFill/>
            <a:ln w="9525">
              <a:solidFill>
                <a:schemeClr val="tx1"/>
              </a:solidFill>
              <a:miter lim="800000"/>
              <a:headEnd/>
              <a:tailEnd/>
            </a:ln>
          </p:spPr>
          <p:txBody>
            <a:bodyPr wrap="none" anchor="ctr"/>
            <a:lstStyle/>
            <a:p>
              <a:endParaRPr lang="en-US"/>
            </a:p>
          </p:txBody>
        </p:sp>
      </p:grpSp>
      <p:sp>
        <p:nvSpPr>
          <p:cNvPr id="1219627" name="Freeform 43"/>
          <p:cNvSpPr>
            <a:spLocks/>
          </p:cNvSpPr>
          <p:nvPr/>
        </p:nvSpPr>
        <p:spPr bwMode="hidden">
          <a:xfrm>
            <a:off x="2041525" y="1219200"/>
            <a:ext cx="4294188" cy="5524500"/>
          </a:xfrm>
          <a:custGeom>
            <a:avLst/>
            <a:gdLst>
              <a:gd name="T0" fmla="*/ 2147483647 w 2705"/>
              <a:gd name="T1" fmla="*/ 0 h 3480"/>
              <a:gd name="T2" fmla="*/ 2147483647 w 2705"/>
              <a:gd name="T3" fmla="*/ 2147483647 h 3480"/>
              <a:gd name="T4" fmla="*/ 2147483647 w 2705"/>
              <a:gd name="T5" fmla="*/ 2147483647 h 3480"/>
              <a:gd name="T6" fmla="*/ 2147483647 w 2705"/>
              <a:gd name="T7" fmla="*/ 2147483647 h 3480"/>
              <a:gd name="T8" fmla="*/ 2147483647 w 2705"/>
              <a:gd name="T9" fmla="*/ 2147483647 h 3480"/>
              <a:gd name="T10" fmla="*/ 2147483647 w 2705"/>
              <a:gd name="T11" fmla="*/ 2147483647 h 3480"/>
              <a:gd name="T12" fmla="*/ 2147483647 w 2705"/>
              <a:gd name="T13" fmla="*/ 2147483647 h 3480"/>
              <a:gd name="T14" fmla="*/ 2147483647 w 2705"/>
              <a:gd name="T15" fmla="*/ 2147483647 h 3480"/>
              <a:gd name="T16" fmla="*/ 2147483647 w 2705"/>
              <a:gd name="T17" fmla="*/ 2147483647 h 3480"/>
              <a:gd name="T18" fmla="*/ 2147483647 w 2705"/>
              <a:gd name="T19" fmla="*/ 2147483647 h 3480"/>
              <a:gd name="T20" fmla="*/ 2147483647 w 2705"/>
              <a:gd name="T21" fmla="*/ 2147483647 h 3480"/>
              <a:gd name="T22" fmla="*/ 2147483647 w 2705"/>
              <a:gd name="T23" fmla="*/ 2147483647 h 3480"/>
              <a:gd name="T24" fmla="*/ 2147483647 w 2705"/>
              <a:gd name="T25" fmla="*/ 2147483647 h 3480"/>
              <a:gd name="T26" fmla="*/ 2147483647 w 2705"/>
              <a:gd name="T27" fmla="*/ 2147483647 h 34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5"/>
              <a:gd name="T43" fmla="*/ 0 h 3480"/>
              <a:gd name="T44" fmla="*/ 2705 w 2705"/>
              <a:gd name="T45" fmla="*/ 3480 h 34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5" h="3480">
                <a:moveTo>
                  <a:pt x="58" y="0"/>
                </a:moveTo>
                <a:cubicBezTo>
                  <a:pt x="66" y="274"/>
                  <a:pt x="0" y="1356"/>
                  <a:pt x="106" y="1656"/>
                </a:cubicBezTo>
                <a:cubicBezTo>
                  <a:pt x="212" y="1956"/>
                  <a:pt x="460" y="1782"/>
                  <a:pt x="694" y="1800"/>
                </a:cubicBezTo>
                <a:cubicBezTo>
                  <a:pt x="928" y="1818"/>
                  <a:pt x="1266" y="1772"/>
                  <a:pt x="1510" y="1764"/>
                </a:cubicBezTo>
                <a:cubicBezTo>
                  <a:pt x="1754" y="1756"/>
                  <a:pt x="1978" y="1748"/>
                  <a:pt x="2158" y="1750"/>
                </a:cubicBezTo>
                <a:cubicBezTo>
                  <a:pt x="2338" y="1752"/>
                  <a:pt x="2508" y="1720"/>
                  <a:pt x="2590" y="1776"/>
                </a:cubicBezTo>
                <a:cubicBezTo>
                  <a:pt x="2672" y="1831"/>
                  <a:pt x="2640" y="1967"/>
                  <a:pt x="2650" y="2081"/>
                </a:cubicBezTo>
                <a:cubicBezTo>
                  <a:pt x="2660" y="2195"/>
                  <a:pt x="2650" y="2357"/>
                  <a:pt x="2650" y="2460"/>
                </a:cubicBezTo>
                <a:cubicBezTo>
                  <a:pt x="2650" y="2563"/>
                  <a:pt x="2672" y="2631"/>
                  <a:pt x="2650" y="2700"/>
                </a:cubicBezTo>
                <a:cubicBezTo>
                  <a:pt x="2628" y="2769"/>
                  <a:pt x="2705" y="2835"/>
                  <a:pt x="2519" y="2874"/>
                </a:cubicBezTo>
                <a:cubicBezTo>
                  <a:pt x="2333" y="2913"/>
                  <a:pt x="1910" y="2913"/>
                  <a:pt x="1534" y="2934"/>
                </a:cubicBezTo>
                <a:cubicBezTo>
                  <a:pt x="1158" y="2955"/>
                  <a:pt x="502" y="2939"/>
                  <a:pt x="262" y="3000"/>
                </a:cubicBezTo>
                <a:cubicBezTo>
                  <a:pt x="22" y="3061"/>
                  <a:pt x="122" y="3220"/>
                  <a:pt x="94" y="3300"/>
                </a:cubicBezTo>
                <a:cubicBezTo>
                  <a:pt x="66" y="3380"/>
                  <a:pt x="94" y="3443"/>
                  <a:pt x="94" y="3480"/>
                </a:cubicBezTo>
              </a:path>
            </a:pathLst>
          </a:custGeom>
          <a:noFill/>
          <a:ln w="57150">
            <a:solidFill>
              <a:srgbClr val="FF00FF"/>
            </a:solidFill>
            <a:round/>
            <a:headEnd type="none" w="sm" len="sm"/>
            <a:tailEnd type="none" w="sm" len="sm"/>
          </a:ln>
        </p:spPr>
        <p:txBody>
          <a:bodyPr wrap="none" anchor="ctr"/>
          <a:lstStyle/>
          <a:p>
            <a:endParaRPr lang="en-US"/>
          </a:p>
        </p:txBody>
      </p:sp>
      <p:sp>
        <p:nvSpPr>
          <p:cNvPr id="1219629" name="Freeform 45"/>
          <p:cNvSpPr>
            <a:spLocks/>
          </p:cNvSpPr>
          <p:nvPr/>
        </p:nvSpPr>
        <p:spPr bwMode="hidden">
          <a:xfrm>
            <a:off x="2019300" y="1066800"/>
            <a:ext cx="76200" cy="5791200"/>
          </a:xfrm>
          <a:custGeom>
            <a:avLst/>
            <a:gdLst>
              <a:gd name="T0" fmla="*/ 0 w 48"/>
              <a:gd name="T1" fmla="*/ 0 h 3648"/>
              <a:gd name="T2" fmla="*/ 2147483647 w 48"/>
              <a:gd name="T3" fmla="*/ 2147483647 h 3648"/>
              <a:gd name="T4" fmla="*/ 0 60000 65536"/>
              <a:gd name="T5" fmla="*/ 0 60000 65536"/>
              <a:gd name="T6" fmla="*/ 0 w 48"/>
              <a:gd name="T7" fmla="*/ 0 h 3648"/>
              <a:gd name="T8" fmla="*/ 48 w 48"/>
              <a:gd name="T9" fmla="*/ 3648 h 3648"/>
            </a:gdLst>
            <a:ahLst/>
            <a:cxnLst>
              <a:cxn ang="T4">
                <a:pos x="T0" y="T1"/>
              </a:cxn>
              <a:cxn ang="T5">
                <a:pos x="T2" y="T3"/>
              </a:cxn>
            </a:cxnLst>
            <a:rect l="T6" t="T7" r="T8" b="T9"/>
            <a:pathLst>
              <a:path w="48" h="3648">
                <a:moveTo>
                  <a:pt x="0" y="0"/>
                </a:moveTo>
                <a:cubicBezTo>
                  <a:pt x="20" y="1516"/>
                  <a:pt x="40" y="3032"/>
                  <a:pt x="48" y="3648"/>
                </a:cubicBezTo>
              </a:path>
            </a:pathLst>
          </a:custGeom>
          <a:noFill/>
          <a:ln w="57150">
            <a:solidFill>
              <a:srgbClr val="00FF00"/>
            </a:solidFill>
            <a:round/>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19627"/>
                                        </p:tgtEl>
                                        <p:attrNameLst>
                                          <p:attrName>style.visibility</p:attrName>
                                        </p:attrNameLst>
                                      </p:cBhvr>
                                      <p:to>
                                        <p:strVal val="visible"/>
                                      </p:to>
                                    </p:set>
                                    <p:animEffect transition="in" filter="wipe(up)">
                                      <p:cBhvr>
                                        <p:cTn id="7" dur="500"/>
                                        <p:tgtEl>
                                          <p:spTgt spid="12196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19629"/>
                                        </p:tgtEl>
                                        <p:attrNameLst>
                                          <p:attrName>style.visibility</p:attrName>
                                        </p:attrNameLst>
                                      </p:cBhvr>
                                      <p:to>
                                        <p:strVal val="visible"/>
                                      </p:to>
                                    </p:set>
                                    <p:animEffect transition="in" filter="wipe(up)">
                                      <p:cBhvr>
                                        <p:cTn id="12" dur="500"/>
                                        <p:tgtEl>
                                          <p:spTgt spid="121962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627" grpId="0" animBg="1"/>
      <p:bldP spid="121962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Example 2:-CC, BC,SC</a:t>
            </a:r>
          </a:p>
        </p:txBody>
      </p:sp>
      <p:sp>
        <p:nvSpPr>
          <p:cNvPr id="47107" name="Text Box 3"/>
          <p:cNvSpPr txBox="1">
            <a:spLocks noChangeArrowheads="1"/>
          </p:cNvSpPr>
          <p:nvPr/>
        </p:nvSpPr>
        <p:spPr bwMode="auto">
          <a:xfrm>
            <a:off x="1193800" y="1338263"/>
            <a:ext cx="6959600" cy="5386387"/>
          </a:xfrm>
          <a:prstGeom prst="rect">
            <a:avLst/>
          </a:prstGeom>
          <a:noFill/>
          <a:ln w="9525">
            <a:noFill/>
            <a:miter lim="800000"/>
            <a:headEnd/>
            <a:tailEnd/>
          </a:ln>
        </p:spPr>
        <p:txBody>
          <a:bodyPr>
            <a:spAutoFit/>
          </a:bodyPr>
          <a:lstStyle/>
          <a:p>
            <a:pPr>
              <a:lnSpc>
                <a:spcPct val="50000"/>
              </a:lnSpc>
              <a:spcBef>
                <a:spcPct val="50000"/>
              </a:spcBef>
            </a:pPr>
            <a:r>
              <a:rPr lang="en-US" i="0"/>
              <a:t>Read A,B,C</a:t>
            </a:r>
          </a:p>
          <a:p>
            <a:pPr>
              <a:lnSpc>
                <a:spcPct val="50000"/>
              </a:lnSpc>
              <a:spcBef>
                <a:spcPct val="50000"/>
              </a:spcBef>
            </a:pPr>
            <a:r>
              <a:rPr lang="en-US" i="0"/>
              <a:t>If A &gt; B </a:t>
            </a:r>
          </a:p>
          <a:p>
            <a:pPr>
              <a:lnSpc>
                <a:spcPct val="50000"/>
              </a:lnSpc>
              <a:spcBef>
                <a:spcPct val="50000"/>
              </a:spcBef>
            </a:pPr>
            <a:r>
              <a:rPr lang="en-US" i="0"/>
              <a:t>    If A&gt; C</a:t>
            </a:r>
          </a:p>
          <a:p>
            <a:pPr>
              <a:lnSpc>
                <a:spcPct val="50000"/>
              </a:lnSpc>
              <a:spcBef>
                <a:spcPct val="50000"/>
              </a:spcBef>
            </a:pPr>
            <a:r>
              <a:rPr lang="en-US" i="0"/>
              <a:t>        print “A is greater”</a:t>
            </a:r>
          </a:p>
          <a:p>
            <a:pPr>
              <a:lnSpc>
                <a:spcPct val="50000"/>
              </a:lnSpc>
              <a:spcBef>
                <a:spcPct val="50000"/>
              </a:spcBef>
            </a:pPr>
            <a:r>
              <a:rPr lang="en-US" i="0"/>
              <a:t>   else</a:t>
            </a:r>
          </a:p>
          <a:p>
            <a:pPr>
              <a:lnSpc>
                <a:spcPct val="50000"/>
              </a:lnSpc>
              <a:spcBef>
                <a:spcPct val="50000"/>
              </a:spcBef>
            </a:pPr>
            <a:r>
              <a:rPr lang="en-US" i="0"/>
              <a:t>        print “C is greater”</a:t>
            </a:r>
          </a:p>
          <a:p>
            <a:pPr>
              <a:lnSpc>
                <a:spcPct val="50000"/>
              </a:lnSpc>
              <a:spcBef>
                <a:spcPct val="50000"/>
              </a:spcBef>
            </a:pPr>
            <a:r>
              <a:rPr lang="en-US" i="0"/>
              <a:t>    end if</a:t>
            </a:r>
          </a:p>
          <a:p>
            <a:pPr>
              <a:lnSpc>
                <a:spcPct val="50000"/>
              </a:lnSpc>
              <a:spcBef>
                <a:spcPct val="50000"/>
              </a:spcBef>
            </a:pPr>
            <a:r>
              <a:rPr lang="en-US" i="0"/>
              <a:t>else</a:t>
            </a:r>
          </a:p>
          <a:p>
            <a:pPr>
              <a:lnSpc>
                <a:spcPct val="50000"/>
              </a:lnSpc>
              <a:spcBef>
                <a:spcPct val="50000"/>
              </a:spcBef>
            </a:pPr>
            <a:r>
              <a:rPr lang="en-US" i="0"/>
              <a:t>    If B&gt;C</a:t>
            </a:r>
          </a:p>
          <a:p>
            <a:pPr>
              <a:lnSpc>
                <a:spcPct val="50000"/>
              </a:lnSpc>
              <a:spcBef>
                <a:spcPct val="50000"/>
              </a:spcBef>
            </a:pPr>
            <a:r>
              <a:rPr lang="en-US" i="0"/>
              <a:t>       print “B is greater”		</a:t>
            </a:r>
          </a:p>
          <a:p>
            <a:pPr>
              <a:lnSpc>
                <a:spcPct val="50000"/>
              </a:lnSpc>
              <a:spcBef>
                <a:spcPct val="50000"/>
              </a:spcBef>
            </a:pPr>
            <a:r>
              <a:rPr lang="en-US" i="0"/>
              <a:t>    else</a:t>
            </a:r>
          </a:p>
          <a:p>
            <a:pPr>
              <a:lnSpc>
                <a:spcPct val="50000"/>
              </a:lnSpc>
              <a:spcBef>
                <a:spcPct val="50000"/>
              </a:spcBef>
            </a:pPr>
            <a:r>
              <a:rPr lang="en-US" i="0"/>
              <a:t>       print “C is greater”</a:t>
            </a:r>
          </a:p>
          <a:p>
            <a:pPr>
              <a:lnSpc>
                <a:spcPct val="50000"/>
              </a:lnSpc>
              <a:spcBef>
                <a:spcPct val="50000"/>
              </a:spcBef>
            </a:pPr>
            <a:r>
              <a:rPr lang="en-US" i="0"/>
              <a:t>    end if</a:t>
            </a:r>
          </a:p>
          <a:p>
            <a:pPr>
              <a:lnSpc>
                <a:spcPct val="50000"/>
              </a:lnSpc>
              <a:spcBef>
                <a:spcPct val="50000"/>
              </a:spcBef>
            </a:pPr>
            <a:r>
              <a:rPr lang="en-US" i="0"/>
              <a:t>end if</a:t>
            </a:r>
          </a:p>
          <a:p>
            <a:pPr>
              <a:lnSpc>
                <a:spcPct val="50000"/>
              </a:lnSpc>
              <a:spcBef>
                <a:spcPct val="50000"/>
              </a:spcBef>
            </a:pPr>
            <a:endParaRPr lang="en-US" i="0"/>
          </a:p>
        </p:txBody>
      </p:sp>
      <p:sp>
        <p:nvSpPr>
          <p:cNvPr id="47108" name="Text Box 4"/>
          <p:cNvSpPr txBox="1">
            <a:spLocks noChangeArrowheads="1"/>
          </p:cNvSpPr>
          <p:nvPr/>
        </p:nvSpPr>
        <p:spPr bwMode="auto">
          <a:xfrm>
            <a:off x="3724275" y="1446213"/>
            <a:ext cx="5419725" cy="396875"/>
          </a:xfrm>
          <a:prstGeom prst="rect">
            <a:avLst/>
          </a:prstGeom>
          <a:noFill/>
          <a:ln w="9525">
            <a:noFill/>
            <a:miter lim="800000"/>
            <a:headEnd/>
            <a:tailEnd/>
          </a:ln>
        </p:spPr>
        <p:txBody>
          <a:bodyPr>
            <a:spAutoFit/>
          </a:bodyPr>
          <a:lstStyle/>
          <a:p>
            <a:pPr>
              <a:spcBef>
                <a:spcPct val="50000"/>
              </a:spcBef>
            </a:pPr>
            <a:r>
              <a:rPr lang="en-US" sz="2000" b="1" i="0"/>
              <a:t>To check the largest of three numbers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dirty="0"/>
              <a:t>Example 2  Solution</a:t>
            </a:r>
            <a:r>
              <a:rPr lang="en-US" dirty="0" smtClean="0"/>
              <a:t>:-</a:t>
            </a:r>
            <a:endParaRPr lang="en-US" dirty="0"/>
          </a:p>
        </p:txBody>
      </p:sp>
      <p:grpSp>
        <p:nvGrpSpPr>
          <p:cNvPr id="2" name="Group 3"/>
          <p:cNvGrpSpPr>
            <a:grpSpLocks/>
          </p:cNvGrpSpPr>
          <p:nvPr/>
        </p:nvGrpSpPr>
        <p:grpSpPr bwMode="auto">
          <a:xfrm>
            <a:off x="288925" y="2787650"/>
            <a:ext cx="1897063" cy="1311275"/>
            <a:chOff x="3936" y="1584"/>
            <a:chExt cx="1195" cy="826"/>
          </a:xfrm>
        </p:grpSpPr>
        <p:sp>
          <p:nvSpPr>
            <p:cNvPr id="48167" name="Text Box 4"/>
            <p:cNvSpPr txBox="1">
              <a:spLocks noChangeArrowheads="1"/>
            </p:cNvSpPr>
            <p:nvPr/>
          </p:nvSpPr>
          <p:spPr bwMode="auto">
            <a:xfrm>
              <a:off x="3936" y="1584"/>
              <a:ext cx="1195" cy="826"/>
            </a:xfrm>
            <a:prstGeom prst="rect">
              <a:avLst/>
            </a:prstGeom>
            <a:solidFill>
              <a:srgbClr val="FFFFCC"/>
            </a:solidFill>
            <a:ln w="9525">
              <a:noFill/>
              <a:miter lim="800000"/>
              <a:headEnd/>
              <a:tailEnd/>
            </a:ln>
          </p:spPr>
          <p:txBody>
            <a:bodyPr>
              <a:spAutoFit/>
            </a:bodyPr>
            <a:lstStyle/>
            <a:p>
              <a:pPr>
                <a:spcBef>
                  <a:spcPct val="50000"/>
                </a:spcBef>
              </a:pPr>
              <a:r>
                <a:rPr lang="en-US" sz="2000" b="1" i="0"/>
                <a:t> CC</a:t>
              </a:r>
              <a:r>
                <a:rPr lang="en-US" sz="2000" i="0"/>
                <a:t>=  4</a:t>
              </a:r>
            </a:p>
            <a:p>
              <a:pPr>
                <a:spcBef>
                  <a:spcPct val="50000"/>
                </a:spcBef>
              </a:pPr>
              <a:r>
                <a:rPr lang="en-US" sz="2000" b="1" i="0"/>
                <a:t> BC</a:t>
              </a:r>
              <a:r>
                <a:rPr lang="en-US" sz="2000" i="0"/>
                <a:t>=  4</a:t>
              </a:r>
            </a:p>
            <a:p>
              <a:pPr>
                <a:spcBef>
                  <a:spcPct val="50000"/>
                </a:spcBef>
              </a:pPr>
              <a:r>
                <a:rPr lang="en-US" sz="2000" b="1" i="0"/>
                <a:t> SC</a:t>
              </a:r>
              <a:r>
                <a:rPr lang="en-US" sz="2000" i="0"/>
                <a:t>=  4</a:t>
              </a:r>
            </a:p>
          </p:txBody>
        </p:sp>
        <p:sp>
          <p:nvSpPr>
            <p:cNvPr id="48168" name="Rectangle 5"/>
            <p:cNvSpPr>
              <a:spLocks noChangeArrowheads="1"/>
            </p:cNvSpPr>
            <p:nvPr/>
          </p:nvSpPr>
          <p:spPr bwMode="auto">
            <a:xfrm>
              <a:off x="3936" y="1584"/>
              <a:ext cx="1195" cy="826"/>
            </a:xfrm>
            <a:prstGeom prst="rect">
              <a:avLst/>
            </a:prstGeom>
            <a:noFill/>
            <a:ln w="9525">
              <a:solidFill>
                <a:schemeClr val="tx1"/>
              </a:solidFill>
              <a:miter lim="800000"/>
              <a:headEnd/>
              <a:tailEnd/>
            </a:ln>
          </p:spPr>
          <p:txBody>
            <a:bodyPr wrap="none" anchor="ctr"/>
            <a:lstStyle/>
            <a:p>
              <a:endParaRPr lang="en-US"/>
            </a:p>
          </p:txBody>
        </p:sp>
      </p:grpSp>
      <p:grpSp>
        <p:nvGrpSpPr>
          <p:cNvPr id="3" name="Group 6"/>
          <p:cNvGrpSpPr>
            <a:grpSpLocks/>
          </p:cNvGrpSpPr>
          <p:nvPr/>
        </p:nvGrpSpPr>
        <p:grpSpPr bwMode="auto">
          <a:xfrm>
            <a:off x="2357438" y="1371600"/>
            <a:ext cx="5857875" cy="4949825"/>
            <a:chOff x="1485" y="1031"/>
            <a:chExt cx="3690" cy="3118"/>
          </a:xfrm>
        </p:grpSpPr>
        <p:sp>
          <p:nvSpPr>
            <p:cNvPr id="48137" name="Line 7"/>
            <p:cNvSpPr>
              <a:spLocks noChangeShapeType="1"/>
            </p:cNvSpPr>
            <p:nvPr/>
          </p:nvSpPr>
          <p:spPr bwMode="auto">
            <a:xfrm>
              <a:off x="1977" y="2199"/>
              <a:ext cx="0" cy="224"/>
            </a:xfrm>
            <a:prstGeom prst="line">
              <a:avLst/>
            </a:prstGeom>
            <a:noFill/>
            <a:ln w="38100">
              <a:solidFill>
                <a:schemeClr val="tx1"/>
              </a:solidFill>
              <a:miter lim="800000"/>
              <a:headEnd/>
              <a:tailEnd type="triangle" w="med" len="med"/>
            </a:ln>
          </p:spPr>
          <p:txBody>
            <a:bodyPr wrap="none"/>
            <a:lstStyle/>
            <a:p>
              <a:endParaRPr lang="en-US"/>
            </a:p>
          </p:txBody>
        </p:sp>
        <p:sp>
          <p:nvSpPr>
            <p:cNvPr id="48138" name="Line 8"/>
            <p:cNvSpPr>
              <a:spLocks noChangeShapeType="1"/>
            </p:cNvSpPr>
            <p:nvPr/>
          </p:nvSpPr>
          <p:spPr bwMode="auto">
            <a:xfrm>
              <a:off x="2469" y="1883"/>
              <a:ext cx="288" cy="0"/>
            </a:xfrm>
            <a:prstGeom prst="line">
              <a:avLst/>
            </a:prstGeom>
            <a:noFill/>
            <a:ln w="38100">
              <a:solidFill>
                <a:schemeClr val="tx1"/>
              </a:solidFill>
              <a:miter lim="800000"/>
              <a:headEnd/>
              <a:tailEnd type="triangle" w="med" len="med"/>
            </a:ln>
          </p:spPr>
          <p:txBody>
            <a:bodyPr wrap="none"/>
            <a:lstStyle/>
            <a:p>
              <a:endParaRPr lang="en-US"/>
            </a:p>
          </p:txBody>
        </p:sp>
        <p:sp>
          <p:nvSpPr>
            <p:cNvPr id="48139" name="Line 9"/>
            <p:cNvSpPr>
              <a:spLocks noChangeShapeType="1"/>
            </p:cNvSpPr>
            <p:nvPr/>
          </p:nvSpPr>
          <p:spPr bwMode="auto">
            <a:xfrm>
              <a:off x="3741" y="1857"/>
              <a:ext cx="288" cy="0"/>
            </a:xfrm>
            <a:prstGeom prst="line">
              <a:avLst/>
            </a:prstGeom>
            <a:noFill/>
            <a:ln w="38100">
              <a:solidFill>
                <a:schemeClr val="tx1"/>
              </a:solidFill>
              <a:miter lim="800000"/>
              <a:headEnd/>
              <a:tailEnd type="triangle" w="med" len="med"/>
            </a:ln>
          </p:spPr>
          <p:txBody>
            <a:bodyPr wrap="none"/>
            <a:lstStyle/>
            <a:p>
              <a:endParaRPr lang="en-US"/>
            </a:p>
          </p:txBody>
        </p:sp>
        <p:sp>
          <p:nvSpPr>
            <p:cNvPr id="48140" name="Text Box 10"/>
            <p:cNvSpPr txBox="1">
              <a:spLocks noChangeArrowheads="1"/>
            </p:cNvSpPr>
            <p:nvPr/>
          </p:nvSpPr>
          <p:spPr bwMode="auto">
            <a:xfrm>
              <a:off x="2457" y="2505"/>
              <a:ext cx="528" cy="212"/>
            </a:xfrm>
            <a:prstGeom prst="rect">
              <a:avLst/>
            </a:prstGeom>
            <a:noFill/>
            <a:ln w="9525">
              <a:noFill/>
              <a:miter lim="800000"/>
              <a:headEnd/>
              <a:tailEnd/>
            </a:ln>
          </p:spPr>
          <p:txBody>
            <a:bodyPr>
              <a:spAutoFit/>
            </a:bodyPr>
            <a:lstStyle/>
            <a:p>
              <a:pPr>
                <a:spcBef>
                  <a:spcPct val="50000"/>
                </a:spcBef>
              </a:pPr>
              <a:r>
                <a:rPr lang="en-US" sz="1600" i="0"/>
                <a:t>Yes</a:t>
              </a:r>
            </a:p>
          </p:txBody>
        </p:sp>
        <p:sp>
          <p:nvSpPr>
            <p:cNvPr id="48141" name="Text Box 11"/>
            <p:cNvSpPr txBox="1">
              <a:spLocks noChangeArrowheads="1"/>
            </p:cNvSpPr>
            <p:nvPr/>
          </p:nvSpPr>
          <p:spPr bwMode="auto">
            <a:xfrm>
              <a:off x="2037" y="3059"/>
              <a:ext cx="252" cy="192"/>
            </a:xfrm>
            <a:prstGeom prst="rect">
              <a:avLst/>
            </a:prstGeom>
            <a:noFill/>
            <a:ln w="9525">
              <a:noFill/>
              <a:miter lim="800000"/>
              <a:headEnd/>
              <a:tailEnd/>
            </a:ln>
          </p:spPr>
          <p:txBody>
            <a:bodyPr>
              <a:spAutoFit/>
            </a:bodyPr>
            <a:lstStyle/>
            <a:p>
              <a:pPr>
                <a:spcBef>
                  <a:spcPct val="50000"/>
                </a:spcBef>
              </a:pPr>
              <a:r>
                <a:rPr lang="en-US" sz="1400" i="0"/>
                <a:t>No</a:t>
              </a:r>
            </a:p>
          </p:txBody>
        </p:sp>
        <p:sp>
          <p:nvSpPr>
            <p:cNvPr id="48142" name="Rectangle 12"/>
            <p:cNvSpPr>
              <a:spLocks noChangeArrowheads="1"/>
            </p:cNvSpPr>
            <p:nvPr/>
          </p:nvSpPr>
          <p:spPr bwMode="auto">
            <a:xfrm>
              <a:off x="1659" y="3299"/>
              <a:ext cx="864" cy="422"/>
            </a:xfrm>
            <a:prstGeom prst="rect">
              <a:avLst/>
            </a:prstGeom>
            <a:solidFill>
              <a:srgbClr val="00CCFF"/>
            </a:solidFill>
            <a:ln w="9525">
              <a:solidFill>
                <a:schemeClr val="tx1"/>
              </a:solidFill>
              <a:miter lim="800000"/>
              <a:headEnd/>
              <a:tailEnd/>
            </a:ln>
          </p:spPr>
          <p:txBody>
            <a:bodyPr wrap="none" anchor="ctr"/>
            <a:lstStyle/>
            <a:p>
              <a:pPr algn="ctr"/>
              <a:r>
                <a:rPr lang="en-US" sz="1800" i="0"/>
                <a:t>Print </a:t>
              </a:r>
            </a:p>
            <a:p>
              <a:pPr algn="ctr"/>
              <a:r>
                <a:rPr lang="en-US" sz="1800" i="0"/>
                <a:t>C is greater</a:t>
              </a:r>
            </a:p>
          </p:txBody>
        </p:sp>
        <p:sp>
          <p:nvSpPr>
            <p:cNvPr id="48143" name="Text Box 13"/>
            <p:cNvSpPr txBox="1">
              <a:spLocks noChangeArrowheads="1"/>
            </p:cNvSpPr>
            <p:nvPr/>
          </p:nvSpPr>
          <p:spPr bwMode="auto">
            <a:xfrm>
              <a:off x="2037" y="2129"/>
              <a:ext cx="486" cy="212"/>
            </a:xfrm>
            <a:prstGeom prst="rect">
              <a:avLst/>
            </a:prstGeom>
            <a:noFill/>
            <a:ln w="9525">
              <a:noFill/>
              <a:miter lim="800000"/>
              <a:headEnd/>
              <a:tailEnd/>
            </a:ln>
          </p:spPr>
          <p:txBody>
            <a:bodyPr>
              <a:spAutoFit/>
            </a:bodyPr>
            <a:lstStyle/>
            <a:p>
              <a:pPr>
                <a:spcBef>
                  <a:spcPct val="50000"/>
                </a:spcBef>
              </a:pPr>
              <a:r>
                <a:rPr lang="en-US" sz="1600" i="0"/>
                <a:t>No</a:t>
              </a:r>
            </a:p>
          </p:txBody>
        </p:sp>
        <p:sp>
          <p:nvSpPr>
            <p:cNvPr id="48144" name="Line 14"/>
            <p:cNvSpPr>
              <a:spLocks noChangeShapeType="1"/>
            </p:cNvSpPr>
            <p:nvPr/>
          </p:nvSpPr>
          <p:spPr bwMode="auto">
            <a:xfrm>
              <a:off x="3249" y="2189"/>
              <a:ext cx="0" cy="190"/>
            </a:xfrm>
            <a:prstGeom prst="line">
              <a:avLst/>
            </a:prstGeom>
            <a:noFill/>
            <a:ln w="38100">
              <a:solidFill>
                <a:schemeClr val="tx1"/>
              </a:solidFill>
              <a:miter lim="800000"/>
              <a:headEnd/>
              <a:tailEnd/>
            </a:ln>
          </p:spPr>
          <p:txBody>
            <a:bodyPr wrap="none"/>
            <a:lstStyle/>
            <a:p>
              <a:endParaRPr lang="en-US"/>
            </a:p>
          </p:txBody>
        </p:sp>
        <p:sp>
          <p:nvSpPr>
            <p:cNvPr id="48145" name="Text Box 15"/>
            <p:cNvSpPr txBox="1">
              <a:spLocks noChangeArrowheads="1"/>
            </p:cNvSpPr>
            <p:nvPr/>
          </p:nvSpPr>
          <p:spPr bwMode="auto">
            <a:xfrm>
              <a:off x="3378" y="2167"/>
              <a:ext cx="486" cy="212"/>
            </a:xfrm>
            <a:prstGeom prst="rect">
              <a:avLst/>
            </a:prstGeom>
            <a:noFill/>
            <a:ln w="9525">
              <a:noFill/>
              <a:miter lim="800000"/>
              <a:headEnd/>
              <a:tailEnd/>
            </a:ln>
          </p:spPr>
          <p:txBody>
            <a:bodyPr>
              <a:spAutoFit/>
            </a:bodyPr>
            <a:lstStyle/>
            <a:p>
              <a:pPr>
                <a:spcBef>
                  <a:spcPct val="50000"/>
                </a:spcBef>
              </a:pPr>
              <a:r>
                <a:rPr lang="en-US" sz="1600" i="0"/>
                <a:t>No</a:t>
              </a:r>
            </a:p>
          </p:txBody>
        </p:sp>
        <p:sp>
          <p:nvSpPr>
            <p:cNvPr id="48146" name="Line 16"/>
            <p:cNvSpPr>
              <a:spLocks noChangeShapeType="1"/>
            </p:cNvSpPr>
            <p:nvPr/>
          </p:nvSpPr>
          <p:spPr bwMode="auto">
            <a:xfrm>
              <a:off x="4845" y="1893"/>
              <a:ext cx="330" cy="0"/>
            </a:xfrm>
            <a:prstGeom prst="line">
              <a:avLst/>
            </a:prstGeom>
            <a:noFill/>
            <a:ln w="38100">
              <a:solidFill>
                <a:schemeClr val="tx1"/>
              </a:solidFill>
              <a:miter lim="800000"/>
              <a:headEnd/>
              <a:tailEnd/>
            </a:ln>
          </p:spPr>
          <p:txBody>
            <a:bodyPr wrap="none"/>
            <a:lstStyle/>
            <a:p>
              <a:endParaRPr lang="en-US"/>
            </a:p>
          </p:txBody>
        </p:sp>
        <p:sp>
          <p:nvSpPr>
            <p:cNvPr id="48147" name="Line 17"/>
            <p:cNvSpPr>
              <a:spLocks noChangeShapeType="1"/>
            </p:cNvSpPr>
            <p:nvPr/>
          </p:nvSpPr>
          <p:spPr bwMode="auto">
            <a:xfrm flipH="1">
              <a:off x="2025" y="3777"/>
              <a:ext cx="3138" cy="0"/>
            </a:xfrm>
            <a:prstGeom prst="line">
              <a:avLst/>
            </a:prstGeom>
            <a:noFill/>
            <a:ln w="38100">
              <a:solidFill>
                <a:schemeClr val="tx1"/>
              </a:solidFill>
              <a:miter lim="800000"/>
              <a:headEnd/>
              <a:tailEnd/>
            </a:ln>
          </p:spPr>
          <p:txBody>
            <a:bodyPr wrap="none"/>
            <a:lstStyle/>
            <a:p>
              <a:endParaRPr lang="en-US"/>
            </a:p>
          </p:txBody>
        </p:sp>
        <p:sp>
          <p:nvSpPr>
            <p:cNvPr id="48148" name="Line 18"/>
            <p:cNvSpPr>
              <a:spLocks noChangeShapeType="1"/>
            </p:cNvSpPr>
            <p:nvPr/>
          </p:nvSpPr>
          <p:spPr bwMode="auto">
            <a:xfrm>
              <a:off x="2014" y="3721"/>
              <a:ext cx="0" cy="152"/>
            </a:xfrm>
            <a:prstGeom prst="line">
              <a:avLst/>
            </a:prstGeom>
            <a:noFill/>
            <a:ln w="38100">
              <a:solidFill>
                <a:schemeClr val="tx1"/>
              </a:solidFill>
              <a:miter lim="800000"/>
              <a:headEnd/>
              <a:tailEnd type="triangle" w="med" len="med"/>
            </a:ln>
          </p:spPr>
          <p:txBody>
            <a:bodyPr wrap="none"/>
            <a:lstStyle/>
            <a:p>
              <a:endParaRPr lang="en-US"/>
            </a:p>
          </p:txBody>
        </p:sp>
        <p:sp>
          <p:nvSpPr>
            <p:cNvPr id="48149" name="Line 19"/>
            <p:cNvSpPr>
              <a:spLocks noChangeShapeType="1"/>
            </p:cNvSpPr>
            <p:nvPr/>
          </p:nvSpPr>
          <p:spPr bwMode="auto">
            <a:xfrm>
              <a:off x="3621" y="2737"/>
              <a:ext cx="408" cy="0"/>
            </a:xfrm>
            <a:prstGeom prst="line">
              <a:avLst/>
            </a:prstGeom>
            <a:noFill/>
            <a:ln w="38100">
              <a:solidFill>
                <a:schemeClr val="tx1"/>
              </a:solidFill>
              <a:miter lim="800000"/>
              <a:headEnd/>
              <a:tailEnd/>
            </a:ln>
          </p:spPr>
          <p:txBody>
            <a:bodyPr wrap="none"/>
            <a:lstStyle/>
            <a:p>
              <a:endParaRPr lang="en-US"/>
            </a:p>
          </p:txBody>
        </p:sp>
        <p:sp>
          <p:nvSpPr>
            <p:cNvPr id="48150" name="Line 20"/>
            <p:cNvSpPr>
              <a:spLocks noChangeShapeType="1"/>
            </p:cNvSpPr>
            <p:nvPr/>
          </p:nvSpPr>
          <p:spPr bwMode="auto">
            <a:xfrm>
              <a:off x="1989" y="1302"/>
              <a:ext cx="1" cy="257"/>
            </a:xfrm>
            <a:prstGeom prst="line">
              <a:avLst/>
            </a:prstGeom>
            <a:noFill/>
            <a:ln w="38100">
              <a:solidFill>
                <a:schemeClr val="tx1"/>
              </a:solidFill>
              <a:miter lim="800000"/>
              <a:headEnd/>
              <a:tailEnd type="triangle" w="med" len="med"/>
            </a:ln>
          </p:spPr>
          <p:txBody>
            <a:bodyPr wrap="none"/>
            <a:lstStyle/>
            <a:p>
              <a:endParaRPr lang="en-US"/>
            </a:p>
          </p:txBody>
        </p:sp>
        <p:sp>
          <p:nvSpPr>
            <p:cNvPr id="48151" name="AutoShape 21"/>
            <p:cNvSpPr>
              <a:spLocks noChangeArrowheads="1"/>
            </p:cNvSpPr>
            <p:nvPr/>
          </p:nvSpPr>
          <p:spPr bwMode="auto">
            <a:xfrm>
              <a:off x="1485" y="1547"/>
              <a:ext cx="984" cy="664"/>
            </a:xfrm>
            <a:prstGeom prst="flowChartDecision">
              <a:avLst/>
            </a:prstGeom>
            <a:solidFill>
              <a:srgbClr val="00CCFF"/>
            </a:solidFill>
            <a:ln w="9525">
              <a:solidFill>
                <a:schemeClr val="tx1"/>
              </a:solidFill>
              <a:miter lim="800000"/>
              <a:headEnd/>
              <a:tailEnd/>
            </a:ln>
          </p:spPr>
          <p:txBody>
            <a:bodyPr wrap="none" anchor="ctr"/>
            <a:lstStyle/>
            <a:p>
              <a:pPr algn="ctr"/>
              <a:r>
                <a:rPr lang="en-US" sz="1800" i="0"/>
                <a:t>If A &gt; B</a:t>
              </a:r>
            </a:p>
          </p:txBody>
        </p:sp>
        <p:sp>
          <p:nvSpPr>
            <p:cNvPr id="48152" name="AutoShape 22"/>
            <p:cNvSpPr>
              <a:spLocks noChangeArrowheads="1"/>
            </p:cNvSpPr>
            <p:nvPr/>
          </p:nvSpPr>
          <p:spPr bwMode="auto">
            <a:xfrm>
              <a:off x="2757" y="1525"/>
              <a:ext cx="984" cy="664"/>
            </a:xfrm>
            <a:prstGeom prst="flowChartDecision">
              <a:avLst/>
            </a:prstGeom>
            <a:solidFill>
              <a:srgbClr val="00CCFF"/>
            </a:solidFill>
            <a:ln w="9525">
              <a:solidFill>
                <a:schemeClr val="tx1"/>
              </a:solidFill>
              <a:miter lim="800000"/>
              <a:headEnd/>
              <a:tailEnd/>
            </a:ln>
          </p:spPr>
          <p:txBody>
            <a:bodyPr wrap="none" anchor="ctr"/>
            <a:lstStyle/>
            <a:p>
              <a:pPr algn="ctr"/>
              <a:r>
                <a:rPr lang="en-US" sz="1800" i="0"/>
                <a:t>If A &gt; C</a:t>
              </a:r>
            </a:p>
          </p:txBody>
        </p:sp>
        <p:sp>
          <p:nvSpPr>
            <p:cNvPr id="48153" name="Line 23"/>
            <p:cNvSpPr>
              <a:spLocks noChangeShapeType="1"/>
            </p:cNvSpPr>
            <p:nvPr/>
          </p:nvSpPr>
          <p:spPr bwMode="auto">
            <a:xfrm>
              <a:off x="1977" y="3075"/>
              <a:ext cx="0" cy="224"/>
            </a:xfrm>
            <a:prstGeom prst="line">
              <a:avLst/>
            </a:prstGeom>
            <a:noFill/>
            <a:ln w="38100">
              <a:solidFill>
                <a:schemeClr val="tx1"/>
              </a:solidFill>
              <a:miter lim="800000"/>
              <a:headEnd/>
              <a:tailEnd type="triangle" w="med" len="med"/>
            </a:ln>
          </p:spPr>
          <p:txBody>
            <a:bodyPr wrap="none"/>
            <a:lstStyle/>
            <a:p>
              <a:endParaRPr lang="en-US"/>
            </a:p>
          </p:txBody>
        </p:sp>
        <p:sp>
          <p:nvSpPr>
            <p:cNvPr id="48154" name="Rectangle 24"/>
            <p:cNvSpPr>
              <a:spLocks noChangeArrowheads="1"/>
            </p:cNvSpPr>
            <p:nvPr/>
          </p:nvSpPr>
          <p:spPr bwMode="auto">
            <a:xfrm>
              <a:off x="4023" y="1672"/>
              <a:ext cx="822" cy="422"/>
            </a:xfrm>
            <a:prstGeom prst="rect">
              <a:avLst/>
            </a:prstGeom>
            <a:solidFill>
              <a:srgbClr val="00CCFF"/>
            </a:solidFill>
            <a:ln w="9525">
              <a:solidFill>
                <a:schemeClr val="tx1"/>
              </a:solidFill>
              <a:miter lim="800000"/>
              <a:headEnd/>
              <a:tailEnd/>
            </a:ln>
          </p:spPr>
          <p:txBody>
            <a:bodyPr wrap="none" anchor="ctr"/>
            <a:lstStyle/>
            <a:p>
              <a:pPr algn="ctr"/>
              <a:r>
                <a:rPr lang="en-US" sz="1800" i="0"/>
                <a:t>Print </a:t>
              </a:r>
            </a:p>
            <a:p>
              <a:pPr algn="ctr"/>
              <a:r>
                <a:rPr lang="en-US" sz="1800" i="0"/>
                <a:t>A is greater</a:t>
              </a:r>
            </a:p>
          </p:txBody>
        </p:sp>
        <p:sp>
          <p:nvSpPr>
            <p:cNvPr id="48155" name="Rectangle 25"/>
            <p:cNvSpPr>
              <a:spLocks noChangeArrowheads="1"/>
            </p:cNvSpPr>
            <p:nvPr/>
          </p:nvSpPr>
          <p:spPr bwMode="auto">
            <a:xfrm>
              <a:off x="2757" y="2578"/>
              <a:ext cx="864" cy="422"/>
            </a:xfrm>
            <a:prstGeom prst="rect">
              <a:avLst/>
            </a:prstGeom>
            <a:solidFill>
              <a:srgbClr val="00CCFF"/>
            </a:solidFill>
            <a:ln w="9525">
              <a:solidFill>
                <a:schemeClr val="tx1"/>
              </a:solidFill>
              <a:miter lim="800000"/>
              <a:headEnd/>
              <a:tailEnd/>
            </a:ln>
          </p:spPr>
          <p:txBody>
            <a:bodyPr wrap="none" anchor="ctr"/>
            <a:lstStyle/>
            <a:p>
              <a:pPr algn="ctr"/>
              <a:r>
                <a:rPr lang="en-US" sz="1800" i="0"/>
                <a:t>Print </a:t>
              </a:r>
            </a:p>
            <a:p>
              <a:pPr algn="ctr"/>
              <a:r>
                <a:rPr lang="en-US" sz="1800" i="0"/>
                <a:t>B is greater</a:t>
              </a:r>
            </a:p>
          </p:txBody>
        </p:sp>
        <p:sp>
          <p:nvSpPr>
            <p:cNvPr id="48156" name="Text Box 26"/>
            <p:cNvSpPr txBox="1">
              <a:spLocks noChangeArrowheads="1"/>
            </p:cNvSpPr>
            <p:nvPr/>
          </p:nvSpPr>
          <p:spPr bwMode="auto">
            <a:xfrm>
              <a:off x="2457" y="1645"/>
              <a:ext cx="528" cy="212"/>
            </a:xfrm>
            <a:prstGeom prst="rect">
              <a:avLst/>
            </a:prstGeom>
            <a:noFill/>
            <a:ln w="9525">
              <a:noFill/>
              <a:miter lim="800000"/>
              <a:headEnd/>
              <a:tailEnd/>
            </a:ln>
          </p:spPr>
          <p:txBody>
            <a:bodyPr>
              <a:spAutoFit/>
            </a:bodyPr>
            <a:lstStyle/>
            <a:p>
              <a:pPr>
                <a:spcBef>
                  <a:spcPct val="50000"/>
                </a:spcBef>
              </a:pPr>
              <a:r>
                <a:rPr lang="en-US" sz="1600" i="0"/>
                <a:t>Yes</a:t>
              </a:r>
            </a:p>
          </p:txBody>
        </p:sp>
        <p:sp>
          <p:nvSpPr>
            <p:cNvPr id="48157" name="AutoShape 27"/>
            <p:cNvSpPr>
              <a:spLocks noChangeArrowheads="1"/>
            </p:cNvSpPr>
            <p:nvPr/>
          </p:nvSpPr>
          <p:spPr bwMode="auto">
            <a:xfrm>
              <a:off x="1485" y="2411"/>
              <a:ext cx="984" cy="664"/>
            </a:xfrm>
            <a:prstGeom prst="flowChartDecision">
              <a:avLst/>
            </a:prstGeom>
            <a:solidFill>
              <a:srgbClr val="00CCFF"/>
            </a:solidFill>
            <a:ln w="9525">
              <a:solidFill>
                <a:schemeClr val="tx1"/>
              </a:solidFill>
              <a:miter lim="800000"/>
              <a:headEnd/>
              <a:tailEnd/>
            </a:ln>
          </p:spPr>
          <p:txBody>
            <a:bodyPr wrap="none" anchor="ctr"/>
            <a:lstStyle/>
            <a:p>
              <a:pPr algn="ctr"/>
              <a:r>
                <a:rPr lang="en-US" sz="1800" i="0"/>
                <a:t>If B &gt; C</a:t>
              </a:r>
            </a:p>
          </p:txBody>
        </p:sp>
        <p:sp>
          <p:nvSpPr>
            <p:cNvPr id="48158" name="Line 28"/>
            <p:cNvSpPr>
              <a:spLocks noChangeShapeType="1"/>
            </p:cNvSpPr>
            <p:nvPr/>
          </p:nvSpPr>
          <p:spPr bwMode="auto">
            <a:xfrm>
              <a:off x="2469" y="2749"/>
              <a:ext cx="288" cy="0"/>
            </a:xfrm>
            <a:prstGeom prst="line">
              <a:avLst/>
            </a:prstGeom>
            <a:noFill/>
            <a:ln w="38100">
              <a:solidFill>
                <a:schemeClr val="tx1"/>
              </a:solidFill>
              <a:miter lim="800000"/>
              <a:headEnd/>
              <a:tailEnd type="triangle" w="med" len="med"/>
            </a:ln>
          </p:spPr>
          <p:txBody>
            <a:bodyPr wrap="none"/>
            <a:lstStyle/>
            <a:p>
              <a:endParaRPr lang="en-US"/>
            </a:p>
          </p:txBody>
        </p:sp>
        <p:sp>
          <p:nvSpPr>
            <p:cNvPr id="48159" name="Text Box 29"/>
            <p:cNvSpPr txBox="1">
              <a:spLocks noChangeArrowheads="1"/>
            </p:cNvSpPr>
            <p:nvPr/>
          </p:nvSpPr>
          <p:spPr bwMode="auto">
            <a:xfrm>
              <a:off x="3705" y="1645"/>
              <a:ext cx="528" cy="212"/>
            </a:xfrm>
            <a:prstGeom prst="rect">
              <a:avLst/>
            </a:prstGeom>
            <a:noFill/>
            <a:ln w="9525">
              <a:noFill/>
              <a:miter lim="800000"/>
              <a:headEnd/>
              <a:tailEnd/>
            </a:ln>
          </p:spPr>
          <p:txBody>
            <a:bodyPr>
              <a:spAutoFit/>
            </a:bodyPr>
            <a:lstStyle/>
            <a:p>
              <a:pPr>
                <a:spcBef>
                  <a:spcPct val="50000"/>
                </a:spcBef>
              </a:pPr>
              <a:r>
                <a:rPr lang="en-US" sz="1600" i="0"/>
                <a:t>Yes</a:t>
              </a:r>
            </a:p>
          </p:txBody>
        </p:sp>
        <p:sp>
          <p:nvSpPr>
            <p:cNvPr id="48160" name="Line 30"/>
            <p:cNvSpPr>
              <a:spLocks noChangeShapeType="1"/>
            </p:cNvSpPr>
            <p:nvPr/>
          </p:nvSpPr>
          <p:spPr bwMode="auto">
            <a:xfrm flipH="1">
              <a:off x="5157" y="1875"/>
              <a:ext cx="12" cy="1919"/>
            </a:xfrm>
            <a:prstGeom prst="line">
              <a:avLst/>
            </a:prstGeom>
            <a:noFill/>
            <a:ln w="38100">
              <a:solidFill>
                <a:schemeClr val="tx1"/>
              </a:solidFill>
              <a:miter lim="800000"/>
              <a:headEnd/>
              <a:tailEnd/>
            </a:ln>
          </p:spPr>
          <p:txBody>
            <a:bodyPr wrap="none"/>
            <a:lstStyle/>
            <a:p>
              <a:endParaRPr lang="en-US"/>
            </a:p>
          </p:txBody>
        </p:sp>
        <p:sp>
          <p:nvSpPr>
            <p:cNvPr id="48161" name="Line 31"/>
            <p:cNvSpPr>
              <a:spLocks noChangeShapeType="1"/>
            </p:cNvSpPr>
            <p:nvPr/>
          </p:nvSpPr>
          <p:spPr bwMode="auto">
            <a:xfrm>
              <a:off x="4029" y="2737"/>
              <a:ext cx="0" cy="1040"/>
            </a:xfrm>
            <a:prstGeom prst="line">
              <a:avLst/>
            </a:prstGeom>
            <a:noFill/>
            <a:ln w="38100">
              <a:solidFill>
                <a:schemeClr val="tx1"/>
              </a:solidFill>
              <a:miter lim="800000"/>
              <a:headEnd/>
              <a:tailEnd type="triangle" w="med" len="med"/>
            </a:ln>
          </p:spPr>
          <p:txBody>
            <a:bodyPr wrap="none"/>
            <a:lstStyle/>
            <a:p>
              <a:endParaRPr lang="en-US"/>
            </a:p>
          </p:txBody>
        </p:sp>
        <p:sp>
          <p:nvSpPr>
            <p:cNvPr id="48162" name="Rectangle 32"/>
            <p:cNvSpPr>
              <a:spLocks noChangeArrowheads="1"/>
            </p:cNvSpPr>
            <p:nvPr/>
          </p:nvSpPr>
          <p:spPr bwMode="auto">
            <a:xfrm>
              <a:off x="4029" y="2189"/>
              <a:ext cx="864" cy="422"/>
            </a:xfrm>
            <a:prstGeom prst="rect">
              <a:avLst/>
            </a:prstGeom>
            <a:solidFill>
              <a:srgbClr val="00CCFF"/>
            </a:solidFill>
            <a:ln w="9525">
              <a:solidFill>
                <a:schemeClr val="tx1"/>
              </a:solidFill>
              <a:miter lim="800000"/>
              <a:headEnd/>
              <a:tailEnd/>
            </a:ln>
          </p:spPr>
          <p:txBody>
            <a:bodyPr wrap="none" anchor="ctr"/>
            <a:lstStyle/>
            <a:p>
              <a:pPr algn="ctr"/>
              <a:r>
                <a:rPr lang="en-US" sz="1800" i="0"/>
                <a:t>Print </a:t>
              </a:r>
            </a:p>
            <a:p>
              <a:pPr algn="ctr"/>
              <a:r>
                <a:rPr lang="en-US" sz="1800" i="0"/>
                <a:t>C is greater</a:t>
              </a:r>
            </a:p>
          </p:txBody>
        </p:sp>
        <p:sp>
          <p:nvSpPr>
            <p:cNvPr id="48163" name="Line 33"/>
            <p:cNvSpPr>
              <a:spLocks noChangeShapeType="1"/>
            </p:cNvSpPr>
            <p:nvPr/>
          </p:nvSpPr>
          <p:spPr bwMode="auto">
            <a:xfrm>
              <a:off x="3237" y="2391"/>
              <a:ext cx="786" cy="0"/>
            </a:xfrm>
            <a:prstGeom prst="line">
              <a:avLst/>
            </a:prstGeom>
            <a:noFill/>
            <a:ln w="38100">
              <a:solidFill>
                <a:schemeClr val="tx1"/>
              </a:solidFill>
              <a:miter lim="800000"/>
              <a:headEnd/>
              <a:tailEnd type="triangle" w="med" len="med"/>
            </a:ln>
          </p:spPr>
          <p:txBody>
            <a:bodyPr wrap="none"/>
            <a:lstStyle/>
            <a:p>
              <a:endParaRPr lang="en-US"/>
            </a:p>
          </p:txBody>
        </p:sp>
        <p:sp>
          <p:nvSpPr>
            <p:cNvPr id="48164" name="Line 34"/>
            <p:cNvSpPr>
              <a:spLocks noChangeShapeType="1"/>
            </p:cNvSpPr>
            <p:nvPr/>
          </p:nvSpPr>
          <p:spPr bwMode="auto">
            <a:xfrm>
              <a:off x="4437" y="2611"/>
              <a:ext cx="0" cy="1166"/>
            </a:xfrm>
            <a:prstGeom prst="line">
              <a:avLst/>
            </a:prstGeom>
            <a:noFill/>
            <a:ln w="38100">
              <a:solidFill>
                <a:schemeClr val="tx1"/>
              </a:solidFill>
              <a:miter lim="800000"/>
              <a:headEnd/>
              <a:tailEnd type="triangle" w="med" len="med"/>
            </a:ln>
          </p:spPr>
          <p:txBody>
            <a:bodyPr wrap="none"/>
            <a:lstStyle/>
            <a:p>
              <a:endParaRPr lang="en-US"/>
            </a:p>
          </p:txBody>
        </p:sp>
        <p:sp>
          <p:nvSpPr>
            <p:cNvPr id="48165" name="AutoShape 35"/>
            <p:cNvSpPr>
              <a:spLocks noChangeArrowheads="1"/>
            </p:cNvSpPr>
            <p:nvPr/>
          </p:nvSpPr>
          <p:spPr bwMode="auto">
            <a:xfrm>
              <a:off x="1549" y="1031"/>
              <a:ext cx="930" cy="271"/>
            </a:xfrm>
            <a:prstGeom prst="flowChartAlternateProcess">
              <a:avLst/>
            </a:prstGeom>
            <a:solidFill>
              <a:srgbClr val="00CCFF"/>
            </a:solidFill>
            <a:ln w="9525">
              <a:solidFill>
                <a:schemeClr val="tx1"/>
              </a:solidFill>
              <a:miter lim="800000"/>
              <a:headEnd/>
              <a:tailEnd/>
            </a:ln>
          </p:spPr>
          <p:txBody>
            <a:bodyPr wrap="none" anchor="ctr"/>
            <a:lstStyle/>
            <a:p>
              <a:pPr algn="ctr"/>
              <a:r>
                <a:rPr lang="en-US" sz="2000" i="0"/>
                <a:t>Read A,B,C</a:t>
              </a:r>
            </a:p>
          </p:txBody>
        </p:sp>
        <p:sp>
          <p:nvSpPr>
            <p:cNvPr id="48166" name="AutoShape 36"/>
            <p:cNvSpPr>
              <a:spLocks noChangeArrowheads="1"/>
            </p:cNvSpPr>
            <p:nvPr/>
          </p:nvSpPr>
          <p:spPr bwMode="auto">
            <a:xfrm>
              <a:off x="1647" y="3878"/>
              <a:ext cx="930" cy="271"/>
            </a:xfrm>
            <a:prstGeom prst="flowChartAlternateProcess">
              <a:avLst/>
            </a:prstGeom>
            <a:solidFill>
              <a:srgbClr val="00CCFF"/>
            </a:solidFill>
            <a:ln w="9525">
              <a:solidFill>
                <a:schemeClr val="tx1"/>
              </a:solidFill>
              <a:miter lim="800000"/>
              <a:headEnd/>
              <a:tailEnd/>
            </a:ln>
          </p:spPr>
          <p:txBody>
            <a:bodyPr wrap="none" anchor="ctr"/>
            <a:lstStyle/>
            <a:p>
              <a:pPr algn="ctr"/>
              <a:r>
                <a:rPr lang="en-US" sz="2000" i="0"/>
                <a:t>End</a:t>
              </a:r>
            </a:p>
          </p:txBody>
        </p:sp>
      </p:grpSp>
      <p:sp>
        <p:nvSpPr>
          <p:cNvPr id="1221669" name="Freeform 37"/>
          <p:cNvSpPr>
            <a:spLocks/>
          </p:cNvSpPr>
          <p:nvPr/>
        </p:nvSpPr>
        <p:spPr bwMode="hidden">
          <a:xfrm>
            <a:off x="2844800" y="1333500"/>
            <a:ext cx="5873750" cy="5505450"/>
          </a:xfrm>
          <a:custGeom>
            <a:avLst/>
            <a:gdLst>
              <a:gd name="T0" fmla="*/ 2147483647 w 3700"/>
              <a:gd name="T1" fmla="*/ 0 h 3468"/>
              <a:gd name="T2" fmla="*/ 2147483647 w 3700"/>
              <a:gd name="T3" fmla="*/ 2147483647 h 3468"/>
              <a:gd name="T4" fmla="*/ 2147483647 w 3700"/>
              <a:gd name="T5" fmla="*/ 2147483647 h 3468"/>
              <a:gd name="T6" fmla="*/ 2147483647 w 3700"/>
              <a:gd name="T7" fmla="*/ 2147483647 h 3468"/>
              <a:gd name="T8" fmla="*/ 2147483647 w 3700"/>
              <a:gd name="T9" fmla="*/ 2147483647 h 3468"/>
              <a:gd name="T10" fmla="*/ 2147483647 w 3700"/>
              <a:gd name="T11" fmla="*/ 2147483647 h 3468"/>
              <a:gd name="T12" fmla="*/ 2147483647 w 3700"/>
              <a:gd name="T13" fmla="*/ 2147483647 h 3468"/>
              <a:gd name="T14" fmla="*/ 2147483647 w 3700"/>
              <a:gd name="T15" fmla="*/ 2147483647 h 3468"/>
              <a:gd name="T16" fmla="*/ 2147483647 w 3700"/>
              <a:gd name="T17" fmla="*/ 2147483647 h 3468"/>
              <a:gd name="T18" fmla="*/ 2147483647 w 3700"/>
              <a:gd name="T19" fmla="*/ 2147483647 h 3468"/>
              <a:gd name="T20" fmla="*/ 2147483647 w 3700"/>
              <a:gd name="T21" fmla="*/ 2147483647 h 3468"/>
              <a:gd name="T22" fmla="*/ 2147483647 w 3700"/>
              <a:gd name="T23" fmla="*/ 2147483647 h 3468"/>
              <a:gd name="T24" fmla="*/ 2147483647 w 3700"/>
              <a:gd name="T25" fmla="*/ 2147483647 h 3468"/>
              <a:gd name="T26" fmla="*/ 2147483647 w 3700"/>
              <a:gd name="T27" fmla="*/ 2147483647 h 3468"/>
              <a:gd name="T28" fmla="*/ 2147483647 w 3700"/>
              <a:gd name="T29" fmla="*/ 2147483647 h 3468"/>
              <a:gd name="T30" fmla="*/ 2147483647 w 3700"/>
              <a:gd name="T31" fmla="*/ 2147483647 h 3468"/>
              <a:gd name="T32" fmla="*/ 2147483647 w 3700"/>
              <a:gd name="T33" fmla="*/ 2147483647 h 3468"/>
              <a:gd name="T34" fmla="*/ 2147483647 w 3700"/>
              <a:gd name="T35" fmla="*/ 2147483647 h 3468"/>
              <a:gd name="T36" fmla="*/ 2147483647 w 3700"/>
              <a:gd name="T37" fmla="*/ 2147483647 h 3468"/>
              <a:gd name="T38" fmla="*/ 2147483647 w 3700"/>
              <a:gd name="T39" fmla="*/ 2147483647 h 34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00"/>
              <a:gd name="T61" fmla="*/ 0 h 3468"/>
              <a:gd name="T62" fmla="*/ 3700 w 3700"/>
              <a:gd name="T63" fmla="*/ 3468 h 34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00" h="3468">
                <a:moveTo>
                  <a:pt x="80" y="0"/>
                </a:moveTo>
                <a:cubicBezTo>
                  <a:pt x="82" y="156"/>
                  <a:pt x="0" y="772"/>
                  <a:pt x="104" y="936"/>
                </a:cubicBezTo>
                <a:cubicBezTo>
                  <a:pt x="208" y="1100"/>
                  <a:pt x="448" y="976"/>
                  <a:pt x="704" y="984"/>
                </a:cubicBezTo>
                <a:cubicBezTo>
                  <a:pt x="960" y="992"/>
                  <a:pt x="1430" y="984"/>
                  <a:pt x="1640" y="984"/>
                </a:cubicBezTo>
                <a:cubicBezTo>
                  <a:pt x="1850" y="984"/>
                  <a:pt x="1682" y="994"/>
                  <a:pt x="1964" y="984"/>
                </a:cubicBezTo>
                <a:cubicBezTo>
                  <a:pt x="2246" y="974"/>
                  <a:pt x="3052" y="924"/>
                  <a:pt x="3332" y="924"/>
                </a:cubicBezTo>
                <a:cubicBezTo>
                  <a:pt x="3612" y="924"/>
                  <a:pt x="3588" y="946"/>
                  <a:pt x="3644" y="984"/>
                </a:cubicBezTo>
                <a:cubicBezTo>
                  <a:pt x="3700" y="1022"/>
                  <a:pt x="3666" y="1096"/>
                  <a:pt x="3668" y="1152"/>
                </a:cubicBezTo>
                <a:cubicBezTo>
                  <a:pt x="3670" y="1208"/>
                  <a:pt x="3660" y="1186"/>
                  <a:pt x="3656" y="1320"/>
                </a:cubicBezTo>
                <a:cubicBezTo>
                  <a:pt x="3652" y="1454"/>
                  <a:pt x="3648" y="1786"/>
                  <a:pt x="3644" y="1956"/>
                </a:cubicBezTo>
                <a:cubicBezTo>
                  <a:pt x="3640" y="2126"/>
                  <a:pt x="3644" y="2204"/>
                  <a:pt x="3632" y="2340"/>
                </a:cubicBezTo>
                <a:cubicBezTo>
                  <a:pt x="3620" y="2476"/>
                  <a:pt x="3648" y="2690"/>
                  <a:pt x="3572" y="2772"/>
                </a:cubicBezTo>
                <a:cubicBezTo>
                  <a:pt x="3496" y="2854"/>
                  <a:pt x="3288" y="2826"/>
                  <a:pt x="3176" y="2832"/>
                </a:cubicBezTo>
                <a:cubicBezTo>
                  <a:pt x="3064" y="2838"/>
                  <a:pt x="2976" y="2814"/>
                  <a:pt x="2900" y="2808"/>
                </a:cubicBezTo>
                <a:cubicBezTo>
                  <a:pt x="2824" y="2802"/>
                  <a:pt x="2914" y="2802"/>
                  <a:pt x="2720" y="2796"/>
                </a:cubicBezTo>
                <a:cubicBezTo>
                  <a:pt x="2526" y="2790"/>
                  <a:pt x="2130" y="2772"/>
                  <a:pt x="1736" y="2772"/>
                </a:cubicBezTo>
                <a:cubicBezTo>
                  <a:pt x="1342" y="2772"/>
                  <a:pt x="612" y="2710"/>
                  <a:pt x="356" y="2796"/>
                </a:cubicBezTo>
                <a:cubicBezTo>
                  <a:pt x="100" y="2882"/>
                  <a:pt x="228" y="3188"/>
                  <a:pt x="200" y="3288"/>
                </a:cubicBezTo>
                <a:cubicBezTo>
                  <a:pt x="172" y="3388"/>
                  <a:pt x="194" y="3366"/>
                  <a:pt x="188" y="3396"/>
                </a:cubicBezTo>
                <a:cubicBezTo>
                  <a:pt x="182" y="3426"/>
                  <a:pt x="169" y="3453"/>
                  <a:pt x="164" y="3468"/>
                </a:cubicBezTo>
              </a:path>
            </a:pathLst>
          </a:custGeom>
          <a:noFill/>
          <a:ln w="57150">
            <a:solidFill>
              <a:srgbClr val="FF00FF"/>
            </a:solidFill>
            <a:round/>
            <a:headEnd type="none" w="sm" len="sm"/>
            <a:tailEnd type="none" w="sm" len="sm"/>
          </a:ln>
        </p:spPr>
        <p:txBody>
          <a:bodyPr wrap="none" anchor="ctr"/>
          <a:lstStyle/>
          <a:p>
            <a:endParaRPr lang="en-US"/>
          </a:p>
        </p:txBody>
      </p:sp>
      <p:sp>
        <p:nvSpPr>
          <p:cNvPr id="1221670" name="Freeform 38"/>
          <p:cNvSpPr>
            <a:spLocks/>
          </p:cNvSpPr>
          <p:nvPr/>
        </p:nvSpPr>
        <p:spPr bwMode="hidden">
          <a:xfrm>
            <a:off x="3149600" y="1339850"/>
            <a:ext cx="4137025" cy="5435600"/>
          </a:xfrm>
          <a:custGeom>
            <a:avLst/>
            <a:gdLst>
              <a:gd name="T0" fmla="*/ 2147483647 w 2606"/>
              <a:gd name="T1" fmla="*/ 2147483647 h 3424"/>
              <a:gd name="T2" fmla="*/ 2147483647 w 2606"/>
              <a:gd name="T3" fmla="*/ 2147483647 h 3424"/>
              <a:gd name="T4" fmla="*/ 2147483647 w 2606"/>
              <a:gd name="T5" fmla="*/ 2147483647 h 3424"/>
              <a:gd name="T6" fmla="*/ 2147483647 w 2606"/>
              <a:gd name="T7" fmla="*/ 2147483647 h 3424"/>
              <a:gd name="T8" fmla="*/ 2147483647 w 2606"/>
              <a:gd name="T9" fmla="*/ 2147483647 h 3424"/>
              <a:gd name="T10" fmla="*/ 2147483647 w 2606"/>
              <a:gd name="T11" fmla="*/ 2147483647 h 3424"/>
              <a:gd name="T12" fmla="*/ 2147483647 w 2606"/>
              <a:gd name="T13" fmla="*/ 2147483647 h 3424"/>
              <a:gd name="T14" fmla="*/ 2147483647 w 2606"/>
              <a:gd name="T15" fmla="*/ 2147483647 h 3424"/>
              <a:gd name="T16" fmla="*/ 2147483647 w 2606"/>
              <a:gd name="T17" fmla="*/ 2147483647 h 3424"/>
              <a:gd name="T18" fmla="*/ 2147483647 w 2606"/>
              <a:gd name="T19" fmla="*/ 2147483647 h 3424"/>
              <a:gd name="T20" fmla="*/ 2147483647 w 2606"/>
              <a:gd name="T21" fmla="*/ 2147483647 h 3424"/>
              <a:gd name="T22" fmla="*/ 2147483647 w 2606"/>
              <a:gd name="T23" fmla="*/ 2147483647 h 3424"/>
              <a:gd name="T24" fmla="*/ 2147483647 w 2606"/>
              <a:gd name="T25" fmla="*/ 2147483647 h 3424"/>
              <a:gd name="T26" fmla="*/ 2147483647 w 2606"/>
              <a:gd name="T27" fmla="*/ 2147483647 h 3424"/>
              <a:gd name="T28" fmla="*/ 2147483647 w 2606"/>
              <a:gd name="T29" fmla="*/ 2147483647 h 3424"/>
              <a:gd name="T30" fmla="*/ 2147483647 w 2606"/>
              <a:gd name="T31" fmla="*/ 2147483647 h 3424"/>
              <a:gd name="T32" fmla="*/ 2147483647 w 2606"/>
              <a:gd name="T33" fmla="*/ 2147483647 h 3424"/>
              <a:gd name="T34" fmla="*/ 2147483647 w 2606"/>
              <a:gd name="T35" fmla="*/ 2147483647 h 3424"/>
              <a:gd name="T36" fmla="*/ 2147483647 w 2606"/>
              <a:gd name="T37" fmla="*/ 2147483647 h 3424"/>
              <a:gd name="T38" fmla="*/ 2147483647 w 2606"/>
              <a:gd name="T39" fmla="*/ 2147483647 h 3424"/>
              <a:gd name="T40" fmla="*/ 2147483647 w 2606"/>
              <a:gd name="T41" fmla="*/ 2147483647 h 3424"/>
              <a:gd name="T42" fmla="*/ 2147483647 w 2606"/>
              <a:gd name="T43" fmla="*/ 2147483647 h 3424"/>
              <a:gd name="T44" fmla="*/ 2147483647 w 2606"/>
              <a:gd name="T45" fmla="*/ 2147483647 h 3424"/>
              <a:gd name="T46" fmla="*/ 2147483647 w 2606"/>
              <a:gd name="T47" fmla="*/ 2147483647 h 3424"/>
              <a:gd name="T48" fmla="*/ 2147483647 w 2606"/>
              <a:gd name="T49" fmla="*/ 2147483647 h 3424"/>
              <a:gd name="T50" fmla="*/ 2147483647 w 2606"/>
              <a:gd name="T51" fmla="*/ 2147483647 h 3424"/>
              <a:gd name="T52" fmla="*/ 2147483647 w 2606"/>
              <a:gd name="T53" fmla="*/ 2147483647 h 3424"/>
              <a:gd name="T54" fmla="*/ 2147483647 w 2606"/>
              <a:gd name="T55" fmla="*/ 2147483647 h 342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06"/>
              <a:gd name="T85" fmla="*/ 0 h 3424"/>
              <a:gd name="T86" fmla="*/ 2606 w 2606"/>
              <a:gd name="T87" fmla="*/ 3424 h 342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06" h="3424">
                <a:moveTo>
                  <a:pt x="44" y="104"/>
                </a:moveTo>
                <a:cubicBezTo>
                  <a:pt x="44" y="106"/>
                  <a:pt x="44" y="112"/>
                  <a:pt x="44" y="116"/>
                </a:cubicBezTo>
                <a:cubicBezTo>
                  <a:pt x="44" y="120"/>
                  <a:pt x="36" y="0"/>
                  <a:pt x="44" y="128"/>
                </a:cubicBezTo>
                <a:cubicBezTo>
                  <a:pt x="52" y="256"/>
                  <a:pt x="0" y="752"/>
                  <a:pt x="92" y="884"/>
                </a:cubicBezTo>
                <a:cubicBezTo>
                  <a:pt x="184" y="1016"/>
                  <a:pt x="414" y="918"/>
                  <a:pt x="596" y="920"/>
                </a:cubicBezTo>
                <a:cubicBezTo>
                  <a:pt x="778" y="922"/>
                  <a:pt x="1048" y="896"/>
                  <a:pt x="1184" y="896"/>
                </a:cubicBezTo>
                <a:cubicBezTo>
                  <a:pt x="1320" y="896"/>
                  <a:pt x="1374" y="882"/>
                  <a:pt x="1412" y="920"/>
                </a:cubicBezTo>
                <a:cubicBezTo>
                  <a:pt x="1450" y="958"/>
                  <a:pt x="1412" y="1066"/>
                  <a:pt x="1412" y="1124"/>
                </a:cubicBezTo>
                <a:cubicBezTo>
                  <a:pt x="1412" y="1182"/>
                  <a:pt x="1406" y="1232"/>
                  <a:pt x="1412" y="1268"/>
                </a:cubicBezTo>
                <a:cubicBezTo>
                  <a:pt x="1418" y="1304"/>
                  <a:pt x="1380" y="1325"/>
                  <a:pt x="1448" y="1340"/>
                </a:cubicBezTo>
                <a:cubicBezTo>
                  <a:pt x="1516" y="1355"/>
                  <a:pt x="1724" y="1358"/>
                  <a:pt x="1818" y="1361"/>
                </a:cubicBezTo>
                <a:cubicBezTo>
                  <a:pt x="1912" y="1364"/>
                  <a:pt x="1937" y="1360"/>
                  <a:pt x="2011" y="1361"/>
                </a:cubicBezTo>
                <a:cubicBezTo>
                  <a:pt x="2085" y="1362"/>
                  <a:pt x="2174" y="1360"/>
                  <a:pt x="2264" y="1364"/>
                </a:cubicBezTo>
                <a:cubicBezTo>
                  <a:pt x="2354" y="1368"/>
                  <a:pt x="2498" y="1337"/>
                  <a:pt x="2552" y="1388"/>
                </a:cubicBezTo>
                <a:cubicBezTo>
                  <a:pt x="2606" y="1439"/>
                  <a:pt x="2584" y="1607"/>
                  <a:pt x="2590" y="1672"/>
                </a:cubicBezTo>
                <a:cubicBezTo>
                  <a:pt x="2596" y="1737"/>
                  <a:pt x="2592" y="1715"/>
                  <a:pt x="2590" y="1776"/>
                </a:cubicBezTo>
                <a:cubicBezTo>
                  <a:pt x="2588" y="1838"/>
                  <a:pt x="2586" y="1896"/>
                  <a:pt x="2578" y="2042"/>
                </a:cubicBezTo>
                <a:cubicBezTo>
                  <a:pt x="2571" y="2188"/>
                  <a:pt x="2582" y="2532"/>
                  <a:pt x="2544" y="2653"/>
                </a:cubicBezTo>
                <a:cubicBezTo>
                  <a:pt x="2506" y="2775"/>
                  <a:pt x="2558" y="2755"/>
                  <a:pt x="2351" y="2769"/>
                </a:cubicBezTo>
                <a:cubicBezTo>
                  <a:pt x="2145" y="2782"/>
                  <a:pt x="1524" y="2742"/>
                  <a:pt x="1307" y="2734"/>
                </a:cubicBezTo>
                <a:cubicBezTo>
                  <a:pt x="1089" y="2726"/>
                  <a:pt x="1131" y="2728"/>
                  <a:pt x="1046" y="2723"/>
                </a:cubicBezTo>
                <a:cubicBezTo>
                  <a:pt x="961" y="2717"/>
                  <a:pt x="879" y="2705"/>
                  <a:pt x="796" y="2700"/>
                </a:cubicBezTo>
                <a:cubicBezTo>
                  <a:pt x="713" y="2694"/>
                  <a:pt x="655" y="2683"/>
                  <a:pt x="546" y="2688"/>
                </a:cubicBezTo>
                <a:cubicBezTo>
                  <a:pt x="437" y="2693"/>
                  <a:pt x="217" y="2663"/>
                  <a:pt x="140" y="2732"/>
                </a:cubicBezTo>
                <a:cubicBezTo>
                  <a:pt x="63" y="2801"/>
                  <a:pt x="91" y="2995"/>
                  <a:pt x="81" y="3103"/>
                </a:cubicBezTo>
                <a:cubicBezTo>
                  <a:pt x="71" y="3211"/>
                  <a:pt x="82" y="3336"/>
                  <a:pt x="80" y="3380"/>
                </a:cubicBezTo>
                <a:cubicBezTo>
                  <a:pt x="78" y="3424"/>
                  <a:pt x="70" y="3370"/>
                  <a:pt x="68" y="3368"/>
                </a:cubicBezTo>
                <a:cubicBezTo>
                  <a:pt x="66" y="3366"/>
                  <a:pt x="68" y="3368"/>
                  <a:pt x="68" y="3368"/>
                </a:cubicBezTo>
              </a:path>
            </a:pathLst>
          </a:custGeom>
          <a:noFill/>
          <a:ln w="57150">
            <a:solidFill>
              <a:schemeClr val="folHlink"/>
            </a:solidFill>
            <a:round/>
            <a:headEnd type="none" w="sm" len="sm"/>
            <a:tailEnd type="none" w="sm" len="sm"/>
          </a:ln>
        </p:spPr>
        <p:txBody>
          <a:bodyPr wrap="none" anchor="ctr"/>
          <a:lstStyle/>
          <a:p>
            <a:endParaRPr lang="en-US"/>
          </a:p>
        </p:txBody>
      </p:sp>
      <p:sp>
        <p:nvSpPr>
          <p:cNvPr id="1221671" name="Freeform 39"/>
          <p:cNvSpPr>
            <a:spLocks/>
          </p:cNvSpPr>
          <p:nvPr/>
        </p:nvSpPr>
        <p:spPr bwMode="hidden">
          <a:xfrm>
            <a:off x="2973388" y="1333500"/>
            <a:ext cx="3703637" cy="5375275"/>
          </a:xfrm>
          <a:custGeom>
            <a:avLst/>
            <a:gdLst>
              <a:gd name="T0" fmla="*/ 2147483647 w 2333"/>
              <a:gd name="T1" fmla="*/ 0 h 3386"/>
              <a:gd name="T2" fmla="*/ 2147483647 w 2333"/>
              <a:gd name="T3" fmla="*/ 2147483647 h 3386"/>
              <a:gd name="T4" fmla="*/ 2147483647 w 2333"/>
              <a:gd name="T5" fmla="*/ 2147483647 h 3386"/>
              <a:gd name="T6" fmla="*/ 2147483647 w 2333"/>
              <a:gd name="T7" fmla="*/ 2147483647 h 3386"/>
              <a:gd name="T8" fmla="*/ 2147483647 w 2333"/>
              <a:gd name="T9" fmla="*/ 2147483647 h 3386"/>
              <a:gd name="T10" fmla="*/ 2147483647 w 2333"/>
              <a:gd name="T11" fmla="*/ 2147483647 h 3386"/>
              <a:gd name="T12" fmla="*/ 2147483647 w 2333"/>
              <a:gd name="T13" fmla="*/ 2147483647 h 3386"/>
              <a:gd name="T14" fmla="*/ 2147483647 w 2333"/>
              <a:gd name="T15" fmla="*/ 2147483647 h 3386"/>
              <a:gd name="T16" fmla="*/ 2147483647 w 2333"/>
              <a:gd name="T17" fmla="*/ 2147483647 h 3386"/>
              <a:gd name="T18" fmla="*/ 2147483647 w 2333"/>
              <a:gd name="T19" fmla="*/ 2147483647 h 3386"/>
              <a:gd name="T20" fmla="*/ 2147483647 w 2333"/>
              <a:gd name="T21" fmla="*/ 2147483647 h 3386"/>
              <a:gd name="T22" fmla="*/ 2147483647 w 2333"/>
              <a:gd name="T23" fmla="*/ 2147483647 h 3386"/>
              <a:gd name="T24" fmla="*/ 2147483647 w 2333"/>
              <a:gd name="T25" fmla="*/ 2147483647 h 3386"/>
              <a:gd name="T26" fmla="*/ 2147483647 w 2333"/>
              <a:gd name="T27" fmla="*/ 2147483647 h 3386"/>
              <a:gd name="T28" fmla="*/ 2147483647 w 2333"/>
              <a:gd name="T29" fmla="*/ 2147483647 h 3386"/>
              <a:gd name="T30" fmla="*/ 2147483647 w 2333"/>
              <a:gd name="T31" fmla="*/ 2147483647 h 3386"/>
              <a:gd name="T32" fmla="*/ 2147483647 w 2333"/>
              <a:gd name="T33" fmla="*/ 2147483647 h 3386"/>
              <a:gd name="T34" fmla="*/ 2147483647 w 2333"/>
              <a:gd name="T35" fmla="*/ 2147483647 h 3386"/>
              <a:gd name="T36" fmla="*/ 2147483647 w 2333"/>
              <a:gd name="T37" fmla="*/ 2147483647 h 33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3"/>
              <a:gd name="T58" fmla="*/ 0 h 3386"/>
              <a:gd name="T59" fmla="*/ 2333 w 2333"/>
              <a:gd name="T60" fmla="*/ 3386 h 338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3" h="3386">
                <a:moveTo>
                  <a:pt x="58" y="0"/>
                </a:moveTo>
                <a:cubicBezTo>
                  <a:pt x="66" y="274"/>
                  <a:pt x="0" y="1356"/>
                  <a:pt x="106" y="1656"/>
                </a:cubicBezTo>
                <a:cubicBezTo>
                  <a:pt x="212" y="1956"/>
                  <a:pt x="460" y="1782"/>
                  <a:pt x="694" y="1800"/>
                </a:cubicBezTo>
                <a:cubicBezTo>
                  <a:pt x="928" y="1818"/>
                  <a:pt x="1258" y="1774"/>
                  <a:pt x="1510" y="1764"/>
                </a:cubicBezTo>
                <a:cubicBezTo>
                  <a:pt x="1762" y="1754"/>
                  <a:pt x="2081" y="1700"/>
                  <a:pt x="2207" y="1740"/>
                </a:cubicBezTo>
                <a:cubicBezTo>
                  <a:pt x="2333" y="1780"/>
                  <a:pt x="2259" y="1974"/>
                  <a:pt x="2267" y="2004"/>
                </a:cubicBezTo>
                <a:cubicBezTo>
                  <a:pt x="2275" y="2034"/>
                  <a:pt x="2257" y="1922"/>
                  <a:pt x="2255" y="1920"/>
                </a:cubicBezTo>
                <a:cubicBezTo>
                  <a:pt x="2253" y="1918"/>
                  <a:pt x="2257" y="1920"/>
                  <a:pt x="2255" y="1992"/>
                </a:cubicBezTo>
                <a:cubicBezTo>
                  <a:pt x="2253" y="2064"/>
                  <a:pt x="2249" y="2230"/>
                  <a:pt x="2243" y="2352"/>
                </a:cubicBezTo>
                <a:cubicBezTo>
                  <a:pt x="2237" y="2474"/>
                  <a:pt x="2225" y="2644"/>
                  <a:pt x="2219" y="2724"/>
                </a:cubicBezTo>
                <a:cubicBezTo>
                  <a:pt x="2213" y="2804"/>
                  <a:pt x="2249" y="2806"/>
                  <a:pt x="2207" y="2832"/>
                </a:cubicBezTo>
                <a:cubicBezTo>
                  <a:pt x="2165" y="2858"/>
                  <a:pt x="2063" y="2870"/>
                  <a:pt x="1967" y="2880"/>
                </a:cubicBezTo>
                <a:cubicBezTo>
                  <a:pt x="1871" y="2890"/>
                  <a:pt x="1745" y="2892"/>
                  <a:pt x="1631" y="2892"/>
                </a:cubicBezTo>
                <a:cubicBezTo>
                  <a:pt x="1517" y="2892"/>
                  <a:pt x="1445" y="2884"/>
                  <a:pt x="1283" y="2880"/>
                </a:cubicBezTo>
                <a:cubicBezTo>
                  <a:pt x="1121" y="2876"/>
                  <a:pt x="825" y="2868"/>
                  <a:pt x="659" y="2868"/>
                </a:cubicBezTo>
                <a:cubicBezTo>
                  <a:pt x="493" y="2868"/>
                  <a:pt x="353" y="2858"/>
                  <a:pt x="287" y="2880"/>
                </a:cubicBezTo>
                <a:cubicBezTo>
                  <a:pt x="221" y="2902"/>
                  <a:pt x="264" y="2926"/>
                  <a:pt x="262" y="3000"/>
                </a:cubicBezTo>
                <a:cubicBezTo>
                  <a:pt x="260" y="3074"/>
                  <a:pt x="273" y="3262"/>
                  <a:pt x="275" y="3324"/>
                </a:cubicBezTo>
                <a:cubicBezTo>
                  <a:pt x="277" y="3386"/>
                  <a:pt x="275" y="3362"/>
                  <a:pt x="275" y="3372"/>
                </a:cubicBezTo>
              </a:path>
            </a:pathLst>
          </a:custGeom>
          <a:noFill/>
          <a:ln w="57150">
            <a:solidFill>
              <a:srgbClr val="00FF00"/>
            </a:solidFill>
            <a:round/>
            <a:headEnd type="none" w="sm" len="sm"/>
            <a:tailEnd type="none" w="sm" len="sm"/>
          </a:ln>
        </p:spPr>
        <p:txBody>
          <a:bodyPr wrap="none" anchor="ctr"/>
          <a:lstStyle/>
          <a:p>
            <a:endParaRPr lang="en-US"/>
          </a:p>
        </p:txBody>
      </p:sp>
      <p:sp>
        <p:nvSpPr>
          <p:cNvPr id="1221672" name="Freeform 40"/>
          <p:cNvSpPr>
            <a:spLocks/>
          </p:cNvSpPr>
          <p:nvPr/>
        </p:nvSpPr>
        <p:spPr bwMode="hidden">
          <a:xfrm>
            <a:off x="2897188" y="1143000"/>
            <a:ext cx="76200" cy="5791200"/>
          </a:xfrm>
          <a:custGeom>
            <a:avLst/>
            <a:gdLst>
              <a:gd name="T0" fmla="*/ 0 w 48"/>
              <a:gd name="T1" fmla="*/ 0 h 3648"/>
              <a:gd name="T2" fmla="*/ 2147483647 w 48"/>
              <a:gd name="T3" fmla="*/ 2147483647 h 3648"/>
              <a:gd name="T4" fmla="*/ 0 60000 65536"/>
              <a:gd name="T5" fmla="*/ 0 60000 65536"/>
              <a:gd name="T6" fmla="*/ 0 w 48"/>
              <a:gd name="T7" fmla="*/ 0 h 3648"/>
              <a:gd name="T8" fmla="*/ 48 w 48"/>
              <a:gd name="T9" fmla="*/ 3648 h 3648"/>
            </a:gdLst>
            <a:ahLst/>
            <a:cxnLst>
              <a:cxn ang="T4">
                <a:pos x="T0" y="T1"/>
              </a:cxn>
              <a:cxn ang="T5">
                <a:pos x="T2" y="T3"/>
              </a:cxn>
            </a:cxnLst>
            <a:rect l="T6" t="T7" r="T8" b="T9"/>
            <a:pathLst>
              <a:path w="48" h="3648">
                <a:moveTo>
                  <a:pt x="0" y="0"/>
                </a:moveTo>
                <a:cubicBezTo>
                  <a:pt x="20" y="1516"/>
                  <a:pt x="40" y="3032"/>
                  <a:pt x="48" y="3648"/>
                </a:cubicBezTo>
              </a:path>
            </a:pathLst>
          </a:custGeom>
          <a:noFill/>
          <a:ln w="57150">
            <a:solidFill>
              <a:srgbClr val="FF0000"/>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1669"/>
                                        </p:tgtEl>
                                        <p:attrNameLst>
                                          <p:attrName>style.visibility</p:attrName>
                                        </p:attrNameLst>
                                      </p:cBhvr>
                                      <p:to>
                                        <p:strVal val="visible"/>
                                      </p:to>
                                    </p:set>
                                    <p:animEffect transition="in" filter="wipe(up)">
                                      <p:cBhvr>
                                        <p:cTn id="7" dur="500"/>
                                        <p:tgtEl>
                                          <p:spTgt spid="12216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1670"/>
                                        </p:tgtEl>
                                        <p:attrNameLst>
                                          <p:attrName>style.visibility</p:attrName>
                                        </p:attrNameLst>
                                      </p:cBhvr>
                                      <p:to>
                                        <p:strVal val="visible"/>
                                      </p:to>
                                    </p:set>
                                    <p:animEffect transition="in" filter="wipe(up)">
                                      <p:cBhvr>
                                        <p:cTn id="12" dur="500"/>
                                        <p:tgtEl>
                                          <p:spTgt spid="12216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21671"/>
                                        </p:tgtEl>
                                        <p:attrNameLst>
                                          <p:attrName>style.visibility</p:attrName>
                                        </p:attrNameLst>
                                      </p:cBhvr>
                                      <p:to>
                                        <p:strVal val="visible"/>
                                      </p:to>
                                    </p:set>
                                    <p:animEffect transition="in" filter="wipe(up)">
                                      <p:cBhvr>
                                        <p:cTn id="17" dur="500"/>
                                        <p:tgtEl>
                                          <p:spTgt spid="12216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21672"/>
                                        </p:tgtEl>
                                        <p:attrNameLst>
                                          <p:attrName>style.visibility</p:attrName>
                                        </p:attrNameLst>
                                      </p:cBhvr>
                                      <p:to>
                                        <p:strVal val="visible"/>
                                      </p:to>
                                    </p:set>
                                    <p:animEffect transition="in" filter="wipe(up)">
                                      <p:cBhvr>
                                        <p:cTn id="22" dur="500"/>
                                        <p:tgtEl>
                                          <p:spTgt spid="122167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1669" grpId="0" animBg="1"/>
      <p:bldP spid="1221670" grpId="0" animBg="1"/>
      <p:bldP spid="1221671" grpId="0" animBg="1"/>
      <p:bldP spid="122167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Example 3:-CC, BC, SC</a:t>
            </a:r>
          </a:p>
        </p:txBody>
      </p:sp>
      <p:sp>
        <p:nvSpPr>
          <p:cNvPr id="49155" name="Text Box 3"/>
          <p:cNvSpPr txBox="1">
            <a:spLocks noChangeArrowheads="1"/>
          </p:cNvSpPr>
          <p:nvPr/>
        </p:nvSpPr>
        <p:spPr bwMode="auto">
          <a:xfrm>
            <a:off x="554038" y="1219200"/>
            <a:ext cx="8305800" cy="4446588"/>
          </a:xfrm>
          <a:prstGeom prst="rect">
            <a:avLst/>
          </a:prstGeom>
          <a:noFill/>
          <a:ln w="9525">
            <a:noFill/>
            <a:miter lim="800000"/>
            <a:headEnd/>
            <a:tailEnd/>
          </a:ln>
        </p:spPr>
        <p:txBody>
          <a:bodyPr>
            <a:spAutoFit/>
          </a:bodyPr>
          <a:lstStyle/>
          <a:p>
            <a:r>
              <a:rPr lang="en-GB" sz="2200" i="0"/>
              <a:t>Read A			</a:t>
            </a:r>
            <a:r>
              <a:rPr lang="en-GB" sz="1800" b="1" i="0"/>
              <a:t>To check whether numbers are negative</a:t>
            </a:r>
          </a:p>
          <a:p>
            <a:r>
              <a:rPr lang="en-GB" sz="2200" i="0"/>
              <a:t>Read B</a:t>
            </a:r>
          </a:p>
          <a:p>
            <a:r>
              <a:rPr lang="en-GB" sz="2200" i="0"/>
              <a:t>If a &lt; 0 then</a:t>
            </a:r>
          </a:p>
          <a:p>
            <a:r>
              <a:rPr lang="en-GB" sz="2200" i="0"/>
              <a:t>     Print  “A negative”</a:t>
            </a:r>
          </a:p>
          <a:p>
            <a:r>
              <a:rPr lang="en-GB" sz="2200" i="0"/>
              <a:t>Else</a:t>
            </a:r>
          </a:p>
          <a:p>
            <a:r>
              <a:rPr lang="en-GB" sz="2200" i="0"/>
              <a:t>     Print  “A positive”</a:t>
            </a:r>
          </a:p>
          <a:p>
            <a:r>
              <a:rPr lang="en-GB" sz="2200" i="0"/>
              <a:t>End if</a:t>
            </a:r>
          </a:p>
          <a:p>
            <a:r>
              <a:rPr lang="en-GB" sz="2200" i="0"/>
              <a:t>If b &lt; 0 then</a:t>
            </a:r>
          </a:p>
          <a:p>
            <a:r>
              <a:rPr lang="en-GB" sz="2200" i="0"/>
              <a:t>     Print  “B negative”</a:t>
            </a:r>
          </a:p>
          <a:p>
            <a:r>
              <a:rPr lang="en-GB" sz="2200" i="0"/>
              <a:t>Else</a:t>
            </a:r>
          </a:p>
          <a:p>
            <a:r>
              <a:rPr lang="en-GB" sz="2200" i="0"/>
              <a:t>     Print  “B positive”</a:t>
            </a:r>
          </a:p>
          <a:p>
            <a:r>
              <a:rPr lang="en-GB" sz="2200" i="0"/>
              <a:t>End if</a:t>
            </a:r>
          </a:p>
          <a:p>
            <a:pPr eaLnBrk="0" hangingPunct="0"/>
            <a:endParaRPr lang="en-US" sz="2200" i="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Example 3  Solution:-</a:t>
            </a:r>
          </a:p>
        </p:txBody>
      </p:sp>
      <p:grpSp>
        <p:nvGrpSpPr>
          <p:cNvPr id="2" name="Group 3"/>
          <p:cNvGrpSpPr>
            <a:grpSpLocks/>
          </p:cNvGrpSpPr>
          <p:nvPr/>
        </p:nvGrpSpPr>
        <p:grpSpPr bwMode="auto">
          <a:xfrm>
            <a:off x="533400" y="2643188"/>
            <a:ext cx="1897063" cy="1311275"/>
            <a:chOff x="3936" y="1584"/>
            <a:chExt cx="1195" cy="826"/>
          </a:xfrm>
        </p:grpSpPr>
        <p:sp>
          <p:nvSpPr>
            <p:cNvPr id="50208" name="Text Box 4"/>
            <p:cNvSpPr txBox="1">
              <a:spLocks noChangeArrowheads="1"/>
            </p:cNvSpPr>
            <p:nvPr/>
          </p:nvSpPr>
          <p:spPr bwMode="auto">
            <a:xfrm>
              <a:off x="3936" y="1584"/>
              <a:ext cx="1195" cy="826"/>
            </a:xfrm>
            <a:prstGeom prst="rect">
              <a:avLst/>
            </a:prstGeom>
            <a:solidFill>
              <a:srgbClr val="FFFFCC"/>
            </a:solidFill>
            <a:ln w="9525">
              <a:noFill/>
              <a:miter lim="800000"/>
              <a:headEnd/>
              <a:tailEnd/>
            </a:ln>
          </p:spPr>
          <p:txBody>
            <a:bodyPr>
              <a:spAutoFit/>
            </a:bodyPr>
            <a:lstStyle/>
            <a:p>
              <a:pPr>
                <a:spcBef>
                  <a:spcPct val="50000"/>
                </a:spcBef>
              </a:pPr>
              <a:r>
                <a:rPr lang="en-US" sz="2000" b="1" i="0"/>
                <a:t> CC</a:t>
              </a:r>
              <a:r>
                <a:rPr lang="en-US" sz="2000" i="0"/>
                <a:t>=  3</a:t>
              </a:r>
            </a:p>
            <a:p>
              <a:pPr>
                <a:spcBef>
                  <a:spcPct val="50000"/>
                </a:spcBef>
              </a:pPr>
              <a:r>
                <a:rPr lang="en-US" sz="2000" b="1" i="0"/>
                <a:t> BC</a:t>
              </a:r>
              <a:r>
                <a:rPr lang="en-US" sz="2000" i="0"/>
                <a:t>=  2</a:t>
              </a:r>
            </a:p>
            <a:p>
              <a:pPr>
                <a:spcBef>
                  <a:spcPct val="50000"/>
                </a:spcBef>
              </a:pPr>
              <a:r>
                <a:rPr lang="en-US" sz="2000" b="1" i="0"/>
                <a:t> SC</a:t>
              </a:r>
              <a:r>
                <a:rPr lang="en-US" sz="2000" i="0"/>
                <a:t>=  2</a:t>
              </a:r>
            </a:p>
          </p:txBody>
        </p:sp>
        <p:sp>
          <p:nvSpPr>
            <p:cNvPr id="50209" name="Rectangle 5"/>
            <p:cNvSpPr>
              <a:spLocks noChangeArrowheads="1"/>
            </p:cNvSpPr>
            <p:nvPr/>
          </p:nvSpPr>
          <p:spPr bwMode="auto">
            <a:xfrm>
              <a:off x="3936" y="1584"/>
              <a:ext cx="1195" cy="826"/>
            </a:xfrm>
            <a:prstGeom prst="rect">
              <a:avLst/>
            </a:prstGeom>
            <a:noFill/>
            <a:ln w="9525">
              <a:solidFill>
                <a:schemeClr val="tx1"/>
              </a:solidFill>
              <a:miter lim="800000"/>
              <a:headEnd/>
              <a:tailEnd/>
            </a:ln>
          </p:spPr>
          <p:txBody>
            <a:bodyPr wrap="none" anchor="ctr"/>
            <a:lstStyle/>
            <a:p>
              <a:endParaRPr lang="en-US"/>
            </a:p>
          </p:txBody>
        </p:sp>
      </p:grpSp>
      <p:grpSp>
        <p:nvGrpSpPr>
          <p:cNvPr id="3" name="Group 53"/>
          <p:cNvGrpSpPr>
            <a:grpSpLocks/>
          </p:cNvGrpSpPr>
          <p:nvPr/>
        </p:nvGrpSpPr>
        <p:grpSpPr bwMode="auto">
          <a:xfrm>
            <a:off x="2849563" y="1146175"/>
            <a:ext cx="3776662" cy="5676900"/>
            <a:chOff x="1795" y="686"/>
            <a:chExt cx="2379" cy="3576"/>
          </a:xfrm>
        </p:grpSpPr>
        <p:sp>
          <p:nvSpPr>
            <p:cNvPr id="50183" name="Line 7"/>
            <p:cNvSpPr>
              <a:spLocks noChangeShapeType="1"/>
            </p:cNvSpPr>
            <p:nvPr/>
          </p:nvSpPr>
          <p:spPr bwMode="auto">
            <a:xfrm>
              <a:off x="2287" y="1854"/>
              <a:ext cx="0" cy="142"/>
            </a:xfrm>
            <a:prstGeom prst="line">
              <a:avLst/>
            </a:prstGeom>
            <a:noFill/>
            <a:ln w="38100">
              <a:solidFill>
                <a:schemeClr val="tx1"/>
              </a:solidFill>
              <a:miter lim="800000"/>
              <a:headEnd/>
              <a:tailEnd type="triangle" w="med" len="med"/>
            </a:ln>
          </p:spPr>
          <p:txBody>
            <a:bodyPr wrap="none"/>
            <a:lstStyle/>
            <a:p>
              <a:endParaRPr lang="en-US"/>
            </a:p>
          </p:txBody>
        </p:sp>
        <p:sp>
          <p:nvSpPr>
            <p:cNvPr id="50184" name="Line 8"/>
            <p:cNvSpPr>
              <a:spLocks noChangeShapeType="1"/>
            </p:cNvSpPr>
            <p:nvPr/>
          </p:nvSpPr>
          <p:spPr bwMode="auto">
            <a:xfrm>
              <a:off x="2779" y="1538"/>
              <a:ext cx="288" cy="0"/>
            </a:xfrm>
            <a:prstGeom prst="line">
              <a:avLst/>
            </a:prstGeom>
            <a:noFill/>
            <a:ln w="38100">
              <a:solidFill>
                <a:schemeClr val="tx1"/>
              </a:solidFill>
              <a:miter lim="800000"/>
              <a:headEnd/>
              <a:tailEnd type="triangle" w="med" len="med"/>
            </a:ln>
          </p:spPr>
          <p:txBody>
            <a:bodyPr wrap="none"/>
            <a:lstStyle/>
            <a:p>
              <a:endParaRPr lang="en-US"/>
            </a:p>
          </p:txBody>
        </p:sp>
        <p:sp>
          <p:nvSpPr>
            <p:cNvPr id="50185" name="Text Box 10"/>
            <p:cNvSpPr txBox="1">
              <a:spLocks noChangeArrowheads="1"/>
            </p:cNvSpPr>
            <p:nvPr/>
          </p:nvSpPr>
          <p:spPr bwMode="auto">
            <a:xfrm>
              <a:off x="2767" y="2670"/>
              <a:ext cx="528" cy="212"/>
            </a:xfrm>
            <a:prstGeom prst="rect">
              <a:avLst/>
            </a:prstGeom>
            <a:noFill/>
            <a:ln w="9525">
              <a:noFill/>
              <a:miter lim="800000"/>
              <a:headEnd/>
              <a:tailEnd/>
            </a:ln>
          </p:spPr>
          <p:txBody>
            <a:bodyPr>
              <a:spAutoFit/>
            </a:bodyPr>
            <a:lstStyle/>
            <a:p>
              <a:pPr>
                <a:spcBef>
                  <a:spcPct val="50000"/>
                </a:spcBef>
              </a:pPr>
              <a:r>
                <a:rPr lang="en-US" sz="1600" i="0"/>
                <a:t>Yes</a:t>
              </a:r>
            </a:p>
          </p:txBody>
        </p:sp>
        <p:sp>
          <p:nvSpPr>
            <p:cNvPr id="50186" name="Text Box 11"/>
            <p:cNvSpPr txBox="1">
              <a:spLocks noChangeArrowheads="1"/>
            </p:cNvSpPr>
            <p:nvPr/>
          </p:nvSpPr>
          <p:spPr bwMode="auto">
            <a:xfrm>
              <a:off x="2347" y="3267"/>
              <a:ext cx="486" cy="212"/>
            </a:xfrm>
            <a:prstGeom prst="rect">
              <a:avLst/>
            </a:prstGeom>
            <a:noFill/>
            <a:ln w="9525">
              <a:noFill/>
              <a:miter lim="800000"/>
              <a:headEnd/>
              <a:tailEnd/>
            </a:ln>
          </p:spPr>
          <p:txBody>
            <a:bodyPr>
              <a:spAutoFit/>
            </a:bodyPr>
            <a:lstStyle/>
            <a:p>
              <a:pPr>
                <a:spcBef>
                  <a:spcPct val="50000"/>
                </a:spcBef>
              </a:pPr>
              <a:r>
                <a:rPr lang="en-US" sz="1600" i="0"/>
                <a:t>No</a:t>
              </a:r>
            </a:p>
          </p:txBody>
        </p:sp>
        <p:sp>
          <p:nvSpPr>
            <p:cNvPr id="50187" name="Rectangle 12"/>
            <p:cNvSpPr>
              <a:spLocks noChangeArrowheads="1"/>
            </p:cNvSpPr>
            <p:nvPr/>
          </p:nvSpPr>
          <p:spPr bwMode="auto">
            <a:xfrm>
              <a:off x="1925" y="3459"/>
              <a:ext cx="908" cy="422"/>
            </a:xfrm>
            <a:prstGeom prst="rect">
              <a:avLst/>
            </a:prstGeom>
            <a:solidFill>
              <a:srgbClr val="00CCFF"/>
            </a:solidFill>
            <a:ln w="9525">
              <a:solidFill>
                <a:schemeClr val="tx1"/>
              </a:solidFill>
              <a:miter lim="800000"/>
              <a:headEnd/>
              <a:tailEnd/>
            </a:ln>
          </p:spPr>
          <p:txBody>
            <a:bodyPr wrap="none" anchor="ctr"/>
            <a:lstStyle/>
            <a:p>
              <a:pPr algn="ctr"/>
              <a:r>
                <a:rPr lang="en-US" sz="1800" i="0"/>
                <a:t>Print </a:t>
              </a:r>
            </a:p>
            <a:p>
              <a:pPr algn="ctr"/>
              <a:r>
                <a:rPr lang="en-US" sz="1800" i="0"/>
                <a:t>B is positive</a:t>
              </a:r>
            </a:p>
          </p:txBody>
        </p:sp>
        <p:sp>
          <p:nvSpPr>
            <p:cNvPr id="50188" name="Text Box 13"/>
            <p:cNvSpPr txBox="1">
              <a:spLocks noChangeArrowheads="1"/>
            </p:cNvSpPr>
            <p:nvPr/>
          </p:nvSpPr>
          <p:spPr bwMode="auto">
            <a:xfrm>
              <a:off x="2347" y="1784"/>
              <a:ext cx="486" cy="212"/>
            </a:xfrm>
            <a:prstGeom prst="rect">
              <a:avLst/>
            </a:prstGeom>
            <a:noFill/>
            <a:ln w="9525">
              <a:noFill/>
              <a:miter lim="800000"/>
              <a:headEnd/>
              <a:tailEnd/>
            </a:ln>
          </p:spPr>
          <p:txBody>
            <a:bodyPr>
              <a:spAutoFit/>
            </a:bodyPr>
            <a:lstStyle/>
            <a:p>
              <a:pPr>
                <a:spcBef>
                  <a:spcPct val="50000"/>
                </a:spcBef>
              </a:pPr>
              <a:r>
                <a:rPr lang="en-US" sz="1600" i="0"/>
                <a:t>No</a:t>
              </a:r>
            </a:p>
          </p:txBody>
        </p:sp>
        <p:sp>
          <p:nvSpPr>
            <p:cNvPr id="50189" name="Line 18"/>
            <p:cNvSpPr>
              <a:spLocks noChangeShapeType="1"/>
            </p:cNvSpPr>
            <p:nvPr/>
          </p:nvSpPr>
          <p:spPr bwMode="auto">
            <a:xfrm>
              <a:off x="2334" y="3881"/>
              <a:ext cx="0" cy="212"/>
            </a:xfrm>
            <a:prstGeom prst="line">
              <a:avLst/>
            </a:prstGeom>
            <a:noFill/>
            <a:ln w="38100">
              <a:solidFill>
                <a:schemeClr val="tx1"/>
              </a:solidFill>
              <a:miter lim="800000"/>
              <a:headEnd/>
              <a:tailEnd type="triangle" w="med" len="med"/>
            </a:ln>
          </p:spPr>
          <p:txBody>
            <a:bodyPr wrap="none"/>
            <a:lstStyle/>
            <a:p>
              <a:endParaRPr lang="en-US"/>
            </a:p>
          </p:txBody>
        </p:sp>
        <p:sp>
          <p:nvSpPr>
            <p:cNvPr id="50190" name="AutoShape 21"/>
            <p:cNvSpPr>
              <a:spLocks noChangeArrowheads="1"/>
            </p:cNvSpPr>
            <p:nvPr/>
          </p:nvSpPr>
          <p:spPr bwMode="auto">
            <a:xfrm>
              <a:off x="1795" y="1202"/>
              <a:ext cx="984" cy="652"/>
            </a:xfrm>
            <a:prstGeom prst="flowChartDecision">
              <a:avLst/>
            </a:prstGeom>
            <a:solidFill>
              <a:srgbClr val="00CCFF"/>
            </a:solidFill>
            <a:ln w="9525">
              <a:solidFill>
                <a:schemeClr val="tx1"/>
              </a:solidFill>
              <a:miter lim="800000"/>
              <a:headEnd/>
              <a:tailEnd/>
            </a:ln>
          </p:spPr>
          <p:txBody>
            <a:bodyPr wrap="none" anchor="ctr"/>
            <a:lstStyle/>
            <a:p>
              <a:pPr algn="ctr"/>
              <a:r>
                <a:rPr lang="en-US" sz="1800" i="0"/>
                <a:t>If A &lt; 0</a:t>
              </a:r>
            </a:p>
          </p:txBody>
        </p:sp>
        <p:sp>
          <p:nvSpPr>
            <p:cNvPr id="50191" name="Line 23"/>
            <p:cNvSpPr>
              <a:spLocks noChangeShapeType="1"/>
            </p:cNvSpPr>
            <p:nvPr/>
          </p:nvSpPr>
          <p:spPr bwMode="auto">
            <a:xfrm>
              <a:off x="2287" y="3247"/>
              <a:ext cx="0" cy="224"/>
            </a:xfrm>
            <a:prstGeom prst="line">
              <a:avLst/>
            </a:prstGeom>
            <a:noFill/>
            <a:ln w="38100">
              <a:solidFill>
                <a:schemeClr val="tx1"/>
              </a:solidFill>
              <a:miter lim="800000"/>
              <a:headEnd/>
              <a:tailEnd type="triangle" w="med" len="med"/>
            </a:ln>
          </p:spPr>
          <p:txBody>
            <a:bodyPr wrap="none"/>
            <a:lstStyle/>
            <a:p>
              <a:endParaRPr lang="en-US"/>
            </a:p>
          </p:txBody>
        </p:sp>
        <p:sp>
          <p:nvSpPr>
            <p:cNvPr id="50192" name="Rectangle 24"/>
            <p:cNvSpPr>
              <a:spLocks noChangeArrowheads="1"/>
            </p:cNvSpPr>
            <p:nvPr/>
          </p:nvSpPr>
          <p:spPr bwMode="auto">
            <a:xfrm>
              <a:off x="3067" y="1362"/>
              <a:ext cx="1107" cy="422"/>
            </a:xfrm>
            <a:prstGeom prst="rect">
              <a:avLst/>
            </a:prstGeom>
            <a:solidFill>
              <a:srgbClr val="00CCFF"/>
            </a:solidFill>
            <a:ln w="9525">
              <a:solidFill>
                <a:schemeClr val="tx1"/>
              </a:solidFill>
              <a:miter lim="800000"/>
              <a:headEnd/>
              <a:tailEnd/>
            </a:ln>
          </p:spPr>
          <p:txBody>
            <a:bodyPr wrap="none" anchor="ctr"/>
            <a:lstStyle/>
            <a:p>
              <a:pPr algn="ctr"/>
              <a:r>
                <a:rPr lang="en-US" sz="1800" i="0"/>
                <a:t>Print </a:t>
              </a:r>
            </a:p>
            <a:p>
              <a:pPr algn="ctr"/>
              <a:r>
                <a:rPr lang="en-US" sz="1800" i="0"/>
                <a:t>A is negative</a:t>
              </a:r>
            </a:p>
          </p:txBody>
        </p:sp>
        <p:sp>
          <p:nvSpPr>
            <p:cNvPr id="50193" name="Rectangle 25"/>
            <p:cNvSpPr>
              <a:spLocks noChangeArrowheads="1"/>
            </p:cNvSpPr>
            <p:nvPr/>
          </p:nvSpPr>
          <p:spPr bwMode="auto">
            <a:xfrm>
              <a:off x="3067" y="2678"/>
              <a:ext cx="1107" cy="422"/>
            </a:xfrm>
            <a:prstGeom prst="rect">
              <a:avLst/>
            </a:prstGeom>
            <a:solidFill>
              <a:srgbClr val="00CCFF"/>
            </a:solidFill>
            <a:ln w="9525">
              <a:solidFill>
                <a:schemeClr val="tx1"/>
              </a:solidFill>
              <a:miter lim="800000"/>
              <a:headEnd/>
              <a:tailEnd/>
            </a:ln>
          </p:spPr>
          <p:txBody>
            <a:bodyPr wrap="none" anchor="ctr"/>
            <a:lstStyle/>
            <a:p>
              <a:pPr algn="ctr"/>
              <a:r>
                <a:rPr lang="en-US" sz="1800" i="0"/>
                <a:t>Print </a:t>
              </a:r>
            </a:p>
            <a:p>
              <a:pPr algn="ctr"/>
              <a:r>
                <a:rPr lang="en-US" sz="1800" i="0"/>
                <a:t>B is negative</a:t>
              </a:r>
            </a:p>
          </p:txBody>
        </p:sp>
        <p:sp>
          <p:nvSpPr>
            <p:cNvPr id="50194" name="Text Box 26"/>
            <p:cNvSpPr txBox="1">
              <a:spLocks noChangeArrowheads="1"/>
            </p:cNvSpPr>
            <p:nvPr/>
          </p:nvSpPr>
          <p:spPr bwMode="auto">
            <a:xfrm>
              <a:off x="2767" y="1300"/>
              <a:ext cx="528" cy="212"/>
            </a:xfrm>
            <a:prstGeom prst="rect">
              <a:avLst/>
            </a:prstGeom>
            <a:noFill/>
            <a:ln w="9525">
              <a:noFill/>
              <a:miter lim="800000"/>
              <a:headEnd/>
              <a:tailEnd/>
            </a:ln>
          </p:spPr>
          <p:txBody>
            <a:bodyPr>
              <a:spAutoFit/>
            </a:bodyPr>
            <a:lstStyle/>
            <a:p>
              <a:pPr>
                <a:spcBef>
                  <a:spcPct val="50000"/>
                </a:spcBef>
              </a:pPr>
              <a:r>
                <a:rPr lang="en-US" sz="1600" i="0"/>
                <a:t>Yes</a:t>
              </a:r>
            </a:p>
          </p:txBody>
        </p:sp>
        <p:sp>
          <p:nvSpPr>
            <p:cNvPr id="50195" name="AutoShape 27"/>
            <p:cNvSpPr>
              <a:spLocks noChangeArrowheads="1"/>
            </p:cNvSpPr>
            <p:nvPr/>
          </p:nvSpPr>
          <p:spPr bwMode="auto">
            <a:xfrm>
              <a:off x="1795" y="2583"/>
              <a:ext cx="984" cy="664"/>
            </a:xfrm>
            <a:prstGeom prst="flowChartDecision">
              <a:avLst/>
            </a:prstGeom>
            <a:solidFill>
              <a:srgbClr val="00CCFF"/>
            </a:solidFill>
            <a:ln w="9525">
              <a:solidFill>
                <a:schemeClr val="tx1"/>
              </a:solidFill>
              <a:miter lim="800000"/>
              <a:headEnd/>
              <a:tailEnd/>
            </a:ln>
          </p:spPr>
          <p:txBody>
            <a:bodyPr wrap="none" anchor="ctr"/>
            <a:lstStyle/>
            <a:p>
              <a:pPr algn="ctr"/>
              <a:r>
                <a:rPr lang="en-US" sz="1800" i="0"/>
                <a:t>If B &lt; 0</a:t>
              </a:r>
            </a:p>
          </p:txBody>
        </p:sp>
        <p:sp>
          <p:nvSpPr>
            <p:cNvPr id="50196" name="Line 28"/>
            <p:cNvSpPr>
              <a:spLocks noChangeShapeType="1"/>
            </p:cNvSpPr>
            <p:nvPr/>
          </p:nvSpPr>
          <p:spPr bwMode="auto">
            <a:xfrm>
              <a:off x="2779" y="2918"/>
              <a:ext cx="288" cy="0"/>
            </a:xfrm>
            <a:prstGeom prst="line">
              <a:avLst/>
            </a:prstGeom>
            <a:noFill/>
            <a:ln w="38100">
              <a:solidFill>
                <a:schemeClr val="tx1"/>
              </a:solidFill>
              <a:miter lim="800000"/>
              <a:headEnd/>
              <a:tailEnd type="triangle" w="med" len="med"/>
            </a:ln>
          </p:spPr>
          <p:txBody>
            <a:bodyPr wrap="none"/>
            <a:lstStyle/>
            <a:p>
              <a:endParaRPr lang="en-US"/>
            </a:p>
          </p:txBody>
        </p:sp>
        <p:sp>
          <p:nvSpPr>
            <p:cNvPr id="50197" name="AutoShape 35"/>
            <p:cNvSpPr>
              <a:spLocks noChangeArrowheads="1"/>
            </p:cNvSpPr>
            <p:nvPr/>
          </p:nvSpPr>
          <p:spPr bwMode="auto">
            <a:xfrm>
              <a:off x="1859" y="686"/>
              <a:ext cx="930" cy="271"/>
            </a:xfrm>
            <a:prstGeom prst="flowChartAlternateProcess">
              <a:avLst/>
            </a:prstGeom>
            <a:solidFill>
              <a:srgbClr val="00CCFF"/>
            </a:solidFill>
            <a:ln w="9525">
              <a:solidFill>
                <a:schemeClr val="tx1"/>
              </a:solidFill>
              <a:miter lim="800000"/>
              <a:headEnd/>
              <a:tailEnd/>
            </a:ln>
          </p:spPr>
          <p:txBody>
            <a:bodyPr wrap="none" anchor="ctr"/>
            <a:lstStyle/>
            <a:p>
              <a:pPr algn="ctr"/>
              <a:r>
                <a:rPr lang="en-US" sz="2000" i="0"/>
                <a:t>Read A,B</a:t>
              </a:r>
            </a:p>
          </p:txBody>
        </p:sp>
        <p:sp>
          <p:nvSpPr>
            <p:cNvPr id="50198" name="AutoShape 36"/>
            <p:cNvSpPr>
              <a:spLocks noChangeArrowheads="1"/>
            </p:cNvSpPr>
            <p:nvPr/>
          </p:nvSpPr>
          <p:spPr bwMode="auto">
            <a:xfrm>
              <a:off x="1957" y="4070"/>
              <a:ext cx="930" cy="192"/>
            </a:xfrm>
            <a:prstGeom prst="flowChartAlternateProcess">
              <a:avLst/>
            </a:prstGeom>
            <a:solidFill>
              <a:srgbClr val="00CCFF"/>
            </a:solidFill>
            <a:ln w="9525">
              <a:solidFill>
                <a:schemeClr val="tx1"/>
              </a:solidFill>
              <a:miter lim="800000"/>
              <a:headEnd/>
              <a:tailEnd/>
            </a:ln>
          </p:spPr>
          <p:txBody>
            <a:bodyPr wrap="none" anchor="ctr"/>
            <a:lstStyle/>
            <a:p>
              <a:pPr algn="ctr"/>
              <a:r>
                <a:rPr lang="en-US" sz="2000" i="0"/>
                <a:t>End</a:t>
              </a:r>
            </a:p>
          </p:txBody>
        </p:sp>
        <p:sp>
          <p:nvSpPr>
            <p:cNvPr id="50199" name="Rectangle 37"/>
            <p:cNvSpPr>
              <a:spLocks noChangeArrowheads="1"/>
            </p:cNvSpPr>
            <p:nvPr/>
          </p:nvSpPr>
          <p:spPr bwMode="auto">
            <a:xfrm>
              <a:off x="1834" y="1994"/>
              <a:ext cx="1107" cy="422"/>
            </a:xfrm>
            <a:prstGeom prst="rect">
              <a:avLst/>
            </a:prstGeom>
            <a:solidFill>
              <a:srgbClr val="00CCFF"/>
            </a:solidFill>
            <a:ln w="9525">
              <a:solidFill>
                <a:schemeClr val="tx1"/>
              </a:solidFill>
              <a:miter lim="800000"/>
              <a:headEnd/>
              <a:tailEnd/>
            </a:ln>
          </p:spPr>
          <p:txBody>
            <a:bodyPr wrap="none" anchor="ctr"/>
            <a:lstStyle/>
            <a:p>
              <a:pPr algn="ctr"/>
              <a:r>
                <a:rPr lang="en-US" sz="1800" i="0"/>
                <a:t>Print </a:t>
              </a:r>
            </a:p>
            <a:p>
              <a:pPr algn="ctr"/>
              <a:r>
                <a:rPr lang="en-US" sz="1800" i="0"/>
                <a:t>A is positive</a:t>
              </a:r>
            </a:p>
          </p:txBody>
        </p:sp>
        <p:sp>
          <p:nvSpPr>
            <p:cNvPr id="50200" name="Line 38"/>
            <p:cNvSpPr>
              <a:spLocks noChangeShapeType="1"/>
            </p:cNvSpPr>
            <p:nvPr/>
          </p:nvSpPr>
          <p:spPr bwMode="auto">
            <a:xfrm>
              <a:off x="2287" y="2428"/>
              <a:ext cx="0" cy="167"/>
            </a:xfrm>
            <a:prstGeom prst="line">
              <a:avLst/>
            </a:prstGeom>
            <a:noFill/>
            <a:ln w="38100">
              <a:solidFill>
                <a:schemeClr val="tx1"/>
              </a:solidFill>
              <a:miter lim="800000"/>
              <a:headEnd/>
              <a:tailEnd type="triangle" w="med" len="med"/>
            </a:ln>
          </p:spPr>
          <p:txBody>
            <a:bodyPr wrap="none"/>
            <a:lstStyle/>
            <a:p>
              <a:endParaRPr lang="en-US"/>
            </a:p>
          </p:txBody>
        </p:sp>
        <p:grpSp>
          <p:nvGrpSpPr>
            <p:cNvPr id="4" name="Group 44"/>
            <p:cNvGrpSpPr>
              <a:grpSpLocks/>
            </p:cNvGrpSpPr>
            <p:nvPr/>
          </p:nvGrpSpPr>
          <p:grpSpPr bwMode="auto">
            <a:xfrm>
              <a:off x="2300" y="1784"/>
              <a:ext cx="1359" cy="707"/>
              <a:chOff x="1990" y="1962"/>
              <a:chExt cx="1359" cy="811"/>
            </a:xfrm>
          </p:grpSpPr>
          <p:sp>
            <p:nvSpPr>
              <p:cNvPr id="50206" name="Line 42"/>
              <p:cNvSpPr>
                <a:spLocks noChangeShapeType="1"/>
              </p:cNvSpPr>
              <p:nvPr/>
            </p:nvSpPr>
            <p:spPr bwMode="auto">
              <a:xfrm flipH="1">
                <a:off x="1990" y="2773"/>
                <a:ext cx="1359" cy="0"/>
              </a:xfrm>
              <a:prstGeom prst="line">
                <a:avLst/>
              </a:prstGeom>
              <a:noFill/>
              <a:ln w="38100">
                <a:solidFill>
                  <a:schemeClr val="tx1"/>
                </a:solidFill>
                <a:miter lim="800000"/>
                <a:headEnd/>
                <a:tailEnd type="triangle" w="med" len="med"/>
              </a:ln>
            </p:spPr>
            <p:txBody>
              <a:bodyPr wrap="none"/>
              <a:lstStyle/>
              <a:p>
                <a:endParaRPr lang="en-US"/>
              </a:p>
            </p:txBody>
          </p:sp>
          <p:sp>
            <p:nvSpPr>
              <p:cNvPr id="50207" name="Line 43"/>
              <p:cNvSpPr>
                <a:spLocks noChangeShapeType="1"/>
              </p:cNvSpPr>
              <p:nvPr/>
            </p:nvSpPr>
            <p:spPr bwMode="auto">
              <a:xfrm>
                <a:off x="3349" y="1962"/>
                <a:ext cx="0" cy="811"/>
              </a:xfrm>
              <a:prstGeom prst="line">
                <a:avLst/>
              </a:prstGeom>
              <a:noFill/>
              <a:ln w="38100">
                <a:solidFill>
                  <a:schemeClr val="tx1"/>
                </a:solidFill>
                <a:miter lim="800000"/>
                <a:headEnd/>
                <a:tailEnd/>
              </a:ln>
            </p:spPr>
            <p:txBody>
              <a:bodyPr wrap="none"/>
              <a:lstStyle/>
              <a:p>
                <a:endParaRPr lang="en-US"/>
              </a:p>
            </p:txBody>
          </p:sp>
        </p:grpSp>
        <p:sp>
          <p:nvSpPr>
            <p:cNvPr id="50202" name="Line 48"/>
            <p:cNvSpPr>
              <a:spLocks noChangeShapeType="1"/>
            </p:cNvSpPr>
            <p:nvPr/>
          </p:nvSpPr>
          <p:spPr bwMode="auto">
            <a:xfrm>
              <a:off x="2287" y="957"/>
              <a:ext cx="0" cy="245"/>
            </a:xfrm>
            <a:prstGeom prst="line">
              <a:avLst/>
            </a:prstGeom>
            <a:noFill/>
            <a:ln w="38100">
              <a:solidFill>
                <a:schemeClr val="tx1"/>
              </a:solidFill>
              <a:miter lim="800000"/>
              <a:headEnd/>
              <a:tailEnd type="triangle" w="med" len="med"/>
            </a:ln>
          </p:spPr>
          <p:txBody>
            <a:bodyPr wrap="none"/>
            <a:lstStyle/>
            <a:p>
              <a:endParaRPr lang="en-US"/>
            </a:p>
          </p:txBody>
        </p:sp>
        <p:grpSp>
          <p:nvGrpSpPr>
            <p:cNvPr id="5" name="Group 49"/>
            <p:cNvGrpSpPr>
              <a:grpSpLocks/>
            </p:cNvGrpSpPr>
            <p:nvPr/>
          </p:nvGrpSpPr>
          <p:grpSpPr bwMode="auto">
            <a:xfrm>
              <a:off x="2300" y="3100"/>
              <a:ext cx="1446" cy="841"/>
              <a:chOff x="1990" y="1962"/>
              <a:chExt cx="1359" cy="811"/>
            </a:xfrm>
          </p:grpSpPr>
          <p:sp>
            <p:nvSpPr>
              <p:cNvPr id="50204" name="Line 50"/>
              <p:cNvSpPr>
                <a:spLocks noChangeShapeType="1"/>
              </p:cNvSpPr>
              <p:nvPr/>
            </p:nvSpPr>
            <p:spPr bwMode="auto">
              <a:xfrm flipH="1">
                <a:off x="1990" y="2773"/>
                <a:ext cx="1359" cy="0"/>
              </a:xfrm>
              <a:prstGeom prst="line">
                <a:avLst/>
              </a:prstGeom>
              <a:noFill/>
              <a:ln w="38100">
                <a:solidFill>
                  <a:schemeClr val="tx1"/>
                </a:solidFill>
                <a:miter lim="800000"/>
                <a:headEnd/>
                <a:tailEnd type="triangle" w="med" len="med"/>
              </a:ln>
            </p:spPr>
            <p:txBody>
              <a:bodyPr wrap="none"/>
              <a:lstStyle/>
              <a:p>
                <a:endParaRPr lang="en-US"/>
              </a:p>
            </p:txBody>
          </p:sp>
          <p:sp>
            <p:nvSpPr>
              <p:cNvPr id="50205" name="Line 51"/>
              <p:cNvSpPr>
                <a:spLocks noChangeShapeType="1"/>
              </p:cNvSpPr>
              <p:nvPr/>
            </p:nvSpPr>
            <p:spPr bwMode="auto">
              <a:xfrm>
                <a:off x="3349" y="1962"/>
                <a:ext cx="0" cy="811"/>
              </a:xfrm>
              <a:prstGeom prst="line">
                <a:avLst/>
              </a:prstGeom>
              <a:noFill/>
              <a:ln w="38100">
                <a:solidFill>
                  <a:schemeClr val="tx1"/>
                </a:solidFill>
                <a:miter lim="800000"/>
                <a:headEnd/>
                <a:tailEnd/>
              </a:ln>
            </p:spPr>
            <p:txBody>
              <a:bodyPr wrap="none"/>
              <a:lstStyle/>
              <a:p>
                <a:endParaRPr lang="en-US"/>
              </a:p>
            </p:txBody>
          </p:sp>
        </p:grpSp>
      </p:grpSp>
      <p:sp>
        <p:nvSpPr>
          <p:cNvPr id="1253431" name="Freeform 55"/>
          <p:cNvSpPr>
            <a:spLocks/>
          </p:cNvSpPr>
          <p:nvPr/>
        </p:nvSpPr>
        <p:spPr bwMode="hidden">
          <a:xfrm>
            <a:off x="3419475" y="1143000"/>
            <a:ext cx="2955925" cy="5543550"/>
          </a:xfrm>
          <a:custGeom>
            <a:avLst/>
            <a:gdLst>
              <a:gd name="T0" fmla="*/ 2147483647 w 1862"/>
              <a:gd name="T1" fmla="*/ 0 h 3492"/>
              <a:gd name="T2" fmla="*/ 2147483647 w 1862"/>
              <a:gd name="T3" fmla="*/ 2147483647 h 3492"/>
              <a:gd name="T4" fmla="*/ 2147483647 w 1862"/>
              <a:gd name="T5" fmla="*/ 2147483647 h 3492"/>
              <a:gd name="T6" fmla="*/ 2147483647 w 1862"/>
              <a:gd name="T7" fmla="*/ 2147483647 h 3492"/>
              <a:gd name="T8" fmla="*/ 2147483647 w 1862"/>
              <a:gd name="T9" fmla="*/ 2147483647 h 3492"/>
              <a:gd name="T10" fmla="*/ 2147483647 w 1862"/>
              <a:gd name="T11" fmla="*/ 2147483647 h 3492"/>
              <a:gd name="T12" fmla="*/ 2147483647 w 1862"/>
              <a:gd name="T13" fmla="*/ 2147483647 h 3492"/>
              <a:gd name="T14" fmla="*/ 2147483647 w 1862"/>
              <a:gd name="T15" fmla="*/ 2147483647 h 3492"/>
              <a:gd name="T16" fmla="*/ 2147483647 w 1862"/>
              <a:gd name="T17" fmla="*/ 2147483647 h 3492"/>
              <a:gd name="T18" fmla="*/ 2147483647 w 1862"/>
              <a:gd name="T19" fmla="*/ 2147483647 h 3492"/>
              <a:gd name="T20" fmla="*/ 2147483647 w 1862"/>
              <a:gd name="T21" fmla="*/ 2147483647 h 3492"/>
              <a:gd name="T22" fmla="*/ 2147483647 w 1862"/>
              <a:gd name="T23" fmla="*/ 2147483647 h 3492"/>
              <a:gd name="T24" fmla="*/ 2147483647 w 1862"/>
              <a:gd name="T25" fmla="*/ 2147483647 h 3492"/>
              <a:gd name="T26" fmla="*/ 2147483647 w 1862"/>
              <a:gd name="T27" fmla="*/ 2147483647 h 3492"/>
              <a:gd name="T28" fmla="*/ 2147483647 w 1862"/>
              <a:gd name="T29" fmla="*/ 2147483647 h 3492"/>
              <a:gd name="T30" fmla="*/ 2147483647 w 1862"/>
              <a:gd name="T31" fmla="*/ 2147483647 h 3492"/>
              <a:gd name="T32" fmla="*/ 2147483647 w 1862"/>
              <a:gd name="T33" fmla="*/ 2147483647 h 3492"/>
              <a:gd name="T34" fmla="*/ 2147483647 w 1862"/>
              <a:gd name="T35" fmla="*/ 2147483647 h 3492"/>
              <a:gd name="T36" fmla="*/ 2147483647 w 1862"/>
              <a:gd name="T37" fmla="*/ 2147483647 h 3492"/>
              <a:gd name="T38" fmla="*/ 2147483647 w 1862"/>
              <a:gd name="T39" fmla="*/ 2147483647 h 3492"/>
              <a:gd name="T40" fmla="*/ 2147483647 w 1862"/>
              <a:gd name="T41" fmla="*/ 2147483647 h 3492"/>
              <a:gd name="T42" fmla="*/ 2147483647 w 1862"/>
              <a:gd name="T43" fmla="*/ 2147483647 h 3492"/>
              <a:gd name="T44" fmla="*/ 2147483647 w 1862"/>
              <a:gd name="T45" fmla="*/ 2147483647 h 3492"/>
              <a:gd name="T46" fmla="*/ 2147483647 w 1862"/>
              <a:gd name="T47" fmla="*/ 2147483647 h 3492"/>
              <a:gd name="T48" fmla="*/ 2147483647 w 1862"/>
              <a:gd name="T49" fmla="*/ 2147483647 h 3492"/>
              <a:gd name="T50" fmla="*/ 2147483647 w 1862"/>
              <a:gd name="T51" fmla="*/ 2147483647 h 3492"/>
              <a:gd name="T52" fmla="*/ 2147483647 w 1862"/>
              <a:gd name="T53" fmla="*/ 2147483647 h 3492"/>
              <a:gd name="T54" fmla="*/ 2147483647 w 1862"/>
              <a:gd name="T55" fmla="*/ 2147483647 h 3492"/>
              <a:gd name="T56" fmla="*/ 2147483647 w 1862"/>
              <a:gd name="T57" fmla="*/ 2147483647 h 34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62"/>
              <a:gd name="T88" fmla="*/ 0 h 3492"/>
              <a:gd name="T89" fmla="*/ 1862 w 1862"/>
              <a:gd name="T90" fmla="*/ 3492 h 34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62" h="3492">
                <a:moveTo>
                  <a:pt x="90" y="0"/>
                </a:moveTo>
                <a:cubicBezTo>
                  <a:pt x="90" y="136"/>
                  <a:pt x="0" y="668"/>
                  <a:pt x="90" y="816"/>
                </a:cubicBezTo>
                <a:cubicBezTo>
                  <a:pt x="180" y="964"/>
                  <a:pt x="382" y="876"/>
                  <a:pt x="630" y="888"/>
                </a:cubicBezTo>
                <a:cubicBezTo>
                  <a:pt x="878" y="900"/>
                  <a:pt x="1380" y="884"/>
                  <a:pt x="1578" y="888"/>
                </a:cubicBezTo>
                <a:cubicBezTo>
                  <a:pt x="1776" y="892"/>
                  <a:pt x="1774" y="874"/>
                  <a:pt x="1818" y="912"/>
                </a:cubicBezTo>
                <a:cubicBezTo>
                  <a:pt x="1862" y="950"/>
                  <a:pt x="1838" y="1046"/>
                  <a:pt x="1842" y="1116"/>
                </a:cubicBezTo>
                <a:cubicBezTo>
                  <a:pt x="1846" y="1186"/>
                  <a:pt x="1848" y="1236"/>
                  <a:pt x="1842" y="1332"/>
                </a:cubicBezTo>
                <a:cubicBezTo>
                  <a:pt x="1836" y="1428"/>
                  <a:pt x="1832" y="1608"/>
                  <a:pt x="1806" y="1692"/>
                </a:cubicBezTo>
                <a:cubicBezTo>
                  <a:pt x="1780" y="1776"/>
                  <a:pt x="1720" y="1806"/>
                  <a:pt x="1686" y="1836"/>
                </a:cubicBezTo>
                <a:cubicBezTo>
                  <a:pt x="1652" y="1866"/>
                  <a:pt x="1674" y="1864"/>
                  <a:pt x="1602" y="1872"/>
                </a:cubicBezTo>
                <a:cubicBezTo>
                  <a:pt x="1530" y="1880"/>
                  <a:pt x="1480" y="1878"/>
                  <a:pt x="1254" y="1884"/>
                </a:cubicBezTo>
                <a:cubicBezTo>
                  <a:pt x="1028" y="1890"/>
                  <a:pt x="428" y="1826"/>
                  <a:pt x="246" y="1908"/>
                </a:cubicBezTo>
                <a:cubicBezTo>
                  <a:pt x="64" y="1990"/>
                  <a:pt x="116" y="2292"/>
                  <a:pt x="162" y="2376"/>
                </a:cubicBezTo>
                <a:cubicBezTo>
                  <a:pt x="208" y="2460"/>
                  <a:pt x="280" y="2408"/>
                  <a:pt x="522" y="2412"/>
                </a:cubicBezTo>
                <a:cubicBezTo>
                  <a:pt x="764" y="2416"/>
                  <a:pt x="1414" y="2398"/>
                  <a:pt x="1614" y="2400"/>
                </a:cubicBezTo>
                <a:cubicBezTo>
                  <a:pt x="1814" y="2402"/>
                  <a:pt x="1702" y="2404"/>
                  <a:pt x="1722" y="2424"/>
                </a:cubicBezTo>
                <a:cubicBezTo>
                  <a:pt x="1742" y="2444"/>
                  <a:pt x="1732" y="2456"/>
                  <a:pt x="1734" y="2520"/>
                </a:cubicBezTo>
                <a:cubicBezTo>
                  <a:pt x="1736" y="2584"/>
                  <a:pt x="1732" y="2720"/>
                  <a:pt x="1734" y="2808"/>
                </a:cubicBezTo>
                <a:cubicBezTo>
                  <a:pt x="1736" y="2896"/>
                  <a:pt x="1744" y="2978"/>
                  <a:pt x="1746" y="3048"/>
                </a:cubicBezTo>
                <a:cubicBezTo>
                  <a:pt x="1748" y="3118"/>
                  <a:pt x="1748" y="3192"/>
                  <a:pt x="1746" y="3228"/>
                </a:cubicBezTo>
                <a:cubicBezTo>
                  <a:pt x="1744" y="3264"/>
                  <a:pt x="1744" y="3252"/>
                  <a:pt x="1734" y="3264"/>
                </a:cubicBezTo>
                <a:cubicBezTo>
                  <a:pt x="1724" y="3276"/>
                  <a:pt x="1726" y="3288"/>
                  <a:pt x="1686" y="3300"/>
                </a:cubicBezTo>
                <a:cubicBezTo>
                  <a:pt x="1646" y="3312"/>
                  <a:pt x="1582" y="3332"/>
                  <a:pt x="1494" y="3336"/>
                </a:cubicBezTo>
                <a:cubicBezTo>
                  <a:pt x="1406" y="3340"/>
                  <a:pt x="1280" y="3328"/>
                  <a:pt x="1158" y="3324"/>
                </a:cubicBezTo>
                <a:cubicBezTo>
                  <a:pt x="1036" y="3320"/>
                  <a:pt x="880" y="3320"/>
                  <a:pt x="762" y="3312"/>
                </a:cubicBezTo>
                <a:cubicBezTo>
                  <a:pt x="644" y="3304"/>
                  <a:pt x="524" y="3282"/>
                  <a:pt x="450" y="3276"/>
                </a:cubicBezTo>
                <a:cubicBezTo>
                  <a:pt x="376" y="3270"/>
                  <a:pt x="352" y="3274"/>
                  <a:pt x="318" y="3276"/>
                </a:cubicBezTo>
                <a:cubicBezTo>
                  <a:pt x="284" y="3278"/>
                  <a:pt x="258" y="3252"/>
                  <a:pt x="246" y="3288"/>
                </a:cubicBezTo>
                <a:cubicBezTo>
                  <a:pt x="234" y="3324"/>
                  <a:pt x="246" y="3450"/>
                  <a:pt x="246" y="3492"/>
                </a:cubicBezTo>
              </a:path>
            </a:pathLst>
          </a:custGeom>
          <a:noFill/>
          <a:ln w="57150">
            <a:solidFill>
              <a:srgbClr val="FF00FF"/>
            </a:solidFill>
            <a:round/>
            <a:headEnd type="none" w="sm" len="sm"/>
            <a:tailEnd type="none" w="sm" len="sm"/>
          </a:ln>
        </p:spPr>
        <p:txBody>
          <a:bodyPr wrap="none" anchor="ctr"/>
          <a:lstStyle/>
          <a:p>
            <a:endParaRPr lang="en-US"/>
          </a:p>
        </p:txBody>
      </p:sp>
      <p:sp>
        <p:nvSpPr>
          <p:cNvPr id="1253432" name="Freeform 56"/>
          <p:cNvSpPr>
            <a:spLocks/>
          </p:cNvSpPr>
          <p:nvPr/>
        </p:nvSpPr>
        <p:spPr bwMode="hidden">
          <a:xfrm>
            <a:off x="3419475" y="1016000"/>
            <a:ext cx="76200" cy="5791200"/>
          </a:xfrm>
          <a:custGeom>
            <a:avLst/>
            <a:gdLst>
              <a:gd name="T0" fmla="*/ 0 w 48"/>
              <a:gd name="T1" fmla="*/ 0 h 3648"/>
              <a:gd name="T2" fmla="*/ 2147483647 w 48"/>
              <a:gd name="T3" fmla="*/ 2147483647 h 3648"/>
              <a:gd name="T4" fmla="*/ 0 60000 65536"/>
              <a:gd name="T5" fmla="*/ 0 60000 65536"/>
              <a:gd name="T6" fmla="*/ 0 w 48"/>
              <a:gd name="T7" fmla="*/ 0 h 3648"/>
              <a:gd name="T8" fmla="*/ 48 w 48"/>
              <a:gd name="T9" fmla="*/ 3648 h 3648"/>
            </a:gdLst>
            <a:ahLst/>
            <a:cxnLst>
              <a:cxn ang="T4">
                <a:pos x="T0" y="T1"/>
              </a:cxn>
              <a:cxn ang="T5">
                <a:pos x="T2" y="T3"/>
              </a:cxn>
            </a:cxnLst>
            <a:rect l="T6" t="T7" r="T8" b="T9"/>
            <a:pathLst>
              <a:path w="48" h="3648">
                <a:moveTo>
                  <a:pt x="0" y="0"/>
                </a:moveTo>
                <a:cubicBezTo>
                  <a:pt x="20" y="1516"/>
                  <a:pt x="40" y="3032"/>
                  <a:pt x="48" y="3648"/>
                </a:cubicBezTo>
              </a:path>
            </a:pathLst>
          </a:custGeom>
          <a:noFill/>
          <a:ln w="57150">
            <a:solidFill>
              <a:srgbClr val="FF0000"/>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53431"/>
                                        </p:tgtEl>
                                        <p:attrNameLst>
                                          <p:attrName>style.visibility</p:attrName>
                                        </p:attrNameLst>
                                      </p:cBhvr>
                                      <p:to>
                                        <p:strVal val="visible"/>
                                      </p:to>
                                    </p:set>
                                    <p:animEffect transition="in" filter="wipe(up)">
                                      <p:cBhvr>
                                        <p:cTn id="7" dur="500"/>
                                        <p:tgtEl>
                                          <p:spTgt spid="12534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53432"/>
                                        </p:tgtEl>
                                        <p:attrNameLst>
                                          <p:attrName>style.visibility</p:attrName>
                                        </p:attrNameLst>
                                      </p:cBhvr>
                                      <p:to>
                                        <p:strVal val="visible"/>
                                      </p:to>
                                    </p:set>
                                    <p:animEffect transition="in" filter="wipe(up)">
                                      <p:cBhvr>
                                        <p:cTn id="12" dur="500"/>
                                        <p:tgtEl>
                                          <p:spTgt spid="125343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431" grpId="0" animBg="1"/>
      <p:bldP spid="125343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Example 4:-CC, BC, SC</a:t>
            </a:r>
          </a:p>
        </p:txBody>
      </p:sp>
      <p:sp>
        <p:nvSpPr>
          <p:cNvPr id="51203" name="Rectangle 6"/>
          <p:cNvSpPr>
            <a:spLocks noChangeArrowheads="1"/>
          </p:cNvSpPr>
          <p:nvPr/>
        </p:nvSpPr>
        <p:spPr bwMode="auto">
          <a:xfrm>
            <a:off x="533400" y="1143000"/>
            <a:ext cx="7848600" cy="4437063"/>
          </a:xfrm>
          <a:prstGeom prst="rect">
            <a:avLst/>
          </a:prstGeom>
          <a:noFill/>
          <a:ln w="9525">
            <a:noFill/>
            <a:miter lim="800000"/>
            <a:headEnd/>
            <a:tailEnd/>
          </a:ln>
        </p:spPr>
        <p:txBody>
          <a:bodyPr>
            <a:spAutoFit/>
          </a:bodyPr>
          <a:lstStyle/>
          <a:p>
            <a:pPr>
              <a:lnSpc>
                <a:spcPct val="130000"/>
              </a:lnSpc>
            </a:pPr>
            <a:r>
              <a:rPr lang="en-GB" i="0"/>
              <a:t>IF form = OK THEN		</a:t>
            </a:r>
            <a:r>
              <a:rPr lang="en-GB" sz="2000" b="1" i="0"/>
              <a:t>To print the game winner</a:t>
            </a:r>
          </a:p>
          <a:p>
            <a:pPr>
              <a:lnSpc>
                <a:spcPct val="130000"/>
              </a:lnSpc>
            </a:pPr>
            <a:r>
              <a:rPr lang="en-GB" i="0"/>
              <a:t>     IF ans = right THEN</a:t>
            </a:r>
          </a:p>
          <a:p>
            <a:pPr>
              <a:lnSpc>
                <a:spcPct val="130000"/>
              </a:lnSpc>
            </a:pPr>
            <a:r>
              <a:rPr lang="en-GB" i="0"/>
              <a:t>	Print “game over”</a:t>
            </a:r>
          </a:p>
          <a:p>
            <a:pPr>
              <a:lnSpc>
                <a:spcPct val="130000"/>
              </a:lnSpc>
            </a:pPr>
            <a:r>
              <a:rPr lang="en-GB" i="0"/>
              <a:t>           Notify winner</a:t>
            </a:r>
          </a:p>
          <a:p>
            <a:pPr>
              <a:lnSpc>
                <a:spcPct val="130000"/>
              </a:lnSpc>
            </a:pPr>
            <a:r>
              <a:rPr lang="en-GB" i="0"/>
              <a:t>     End if</a:t>
            </a:r>
          </a:p>
          <a:p>
            <a:pPr>
              <a:lnSpc>
                <a:spcPct val="130000"/>
              </a:lnSpc>
            </a:pPr>
            <a:r>
              <a:rPr lang="en-GB" i="0"/>
              <a:t>Else</a:t>
            </a:r>
          </a:p>
          <a:p>
            <a:pPr>
              <a:lnSpc>
                <a:spcPct val="130000"/>
              </a:lnSpc>
            </a:pPr>
            <a:r>
              <a:rPr lang="en-GB" i="0"/>
              <a:t>     Print “incorrect form”</a:t>
            </a:r>
          </a:p>
          <a:p>
            <a:pPr>
              <a:lnSpc>
                <a:spcPct val="130000"/>
              </a:lnSpc>
            </a:pPr>
            <a:r>
              <a:rPr lang="en-GB" i="0"/>
              <a:t>End if</a:t>
            </a:r>
          </a:p>
          <a:p>
            <a:pPr eaLnBrk="0" hangingPunct="0">
              <a:spcBef>
                <a:spcPct val="50000"/>
              </a:spcBef>
            </a:pPr>
            <a:endParaRPr lang="en-GB" i="0">
              <a:latin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eaLnBrk="1" hangingPunct="1"/>
            <a:r>
              <a:rPr lang="en-US" smtClean="0"/>
              <a:t>Example 4 solution:-</a:t>
            </a:r>
          </a:p>
        </p:txBody>
      </p:sp>
      <p:grpSp>
        <p:nvGrpSpPr>
          <p:cNvPr id="2" name="Group 3"/>
          <p:cNvGrpSpPr>
            <a:grpSpLocks/>
          </p:cNvGrpSpPr>
          <p:nvPr/>
        </p:nvGrpSpPr>
        <p:grpSpPr bwMode="auto">
          <a:xfrm>
            <a:off x="617538" y="2463800"/>
            <a:ext cx="1897062" cy="1311275"/>
            <a:chOff x="3936" y="1584"/>
            <a:chExt cx="1195" cy="826"/>
          </a:xfrm>
        </p:grpSpPr>
        <p:sp>
          <p:nvSpPr>
            <p:cNvPr id="52256" name="Text Box 4"/>
            <p:cNvSpPr txBox="1">
              <a:spLocks noChangeArrowheads="1"/>
            </p:cNvSpPr>
            <p:nvPr/>
          </p:nvSpPr>
          <p:spPr bwMode="auto">
            <a:xfrm>
              <a:off x="3936" y="1584"/>
              <a:ext cx="1195" cy="826"/>
            </a:xfrm>
            <a:prstGeom prst="rect">
              <a:avLst/>
            </a:prstGeom>
            <a:solidFill>
              <a:srgbClr val="FFFFCC"/>
            </a:solidFill>
            <a:ln w="9525">
              <a:noFill/>
              <a:miter lim="800000"/>
              <a:headEnd/>
              <a:tailEnd/>
            </a:ln>
          </p:spPr>
          <p:txBody>
            <a:bodyPr>
              <a:spAutoFit/>
            </a:bodyPr>
            <a:lstStyle/>
            <a:p>
              <a:pPr>
                <a:spcBef>
                  <a:spcPct val="50000"/>
                </a:spcBef>
              </a:pPr>
              <a:r>
                <a:rPr lang="en-US" sz="2000" b="1" i="0"/>
                <a:t> CC</a:t>
              </a:r>
              <a:r>
                <a:rPr lang="en-US" sz="2000" i="0"/>
                <a:t>=  3</a:t>
              </a:r>
            </a:p>
            <a:p>
              <a:pPr>
                <a:spcBef>
                  <a:spcPct val="50000"/>
                </a:spcBef>
              </a:pPr>
              <a:r>
                <a:rPr lang="en-US" sz="2000" b="1" i="0"/>
                <a:t> BC</a:t>
              </a:r>
              <a:r>
                <a:rPr lang="en-US" sz="2000" i="0"/>
                <a:t>=  3</a:t>
              </a:r>
            </a:p>
            <a:p>
              <a:pPr>
                <a:spcBef>
                  <a:spcPct val="50000"/>
                </a:spcBef>
              </a:pPr>
              <a:r>
                <a:rPr lang="en-US" sz="2000" b="1" i="0"/>
                <a:t> SC</a:t>
              </a:r>
              <a:r>
                <a:rPr lang="en-US" sz="2000" i="0"/>
                <a:t>=  2</a:t>
              </a:r>
            </a:p>
          </p:txBody>
        </p:sp>
        <p:sp>
          <p:nvSpPr>
            <p:cNvPr id="52257" name="Rectangle 5"/>
            <p:cNvSpPr>
              <a:spLocks noChangeArrowheads="1"/>
            </p:cNvSpPr>
            <p:nvPr/>
          </p:nvSpPr>
          <p:spPr bwMode="auto">
            <a:xfrm>
              <a:off x="3936" y="1584"/>
              <a:ext cx="1195" cy="826"/>
            </a:xfrm>
            <a:prstGeom prst="rect">
              <a:avLst/>
            </a:prstGeom>
            <a:noFill/>
            <a:ln w="9525">
              <a:solidFill>
                <a:schemeClr val="tx1"/>
              </a:solidFill>
              <a:miter lim="800000"/>
              <a:headEnd/>
              <a:tailEnd/>
            </a:ln>
          </p:spPr>
          <p:txBody>
            <a:bodyPr wrap="none" anchor="ctr"/>
            <a:lstStyle/>
            <a:p>
              <a:endParaRPr lang="en-US"/>
            </a:p>
          </p:txBody>
        </p:sp>
      </p:grpSp>
      <p:grpSp>
        <p:nvGrpSpPr>
          <p:cNvPr id="3" name="Group 114"/>
          <p:cNvGrpSpPr>
            <a:grpSpLocks/>
          </p:cNvGrpSpPr>
          <p:nvPr/>
        </p:nvGrpSpPr>
        <p:grpSpPr bwMode="auto">
          <a:xfrm>
            <a:off x="2998788" y="1222375"/>
            <a:ext cx="5824537" cy="5338763"/>
            <a:chOff x="1920" y="770"/>
            <a:chExt cx="3669" cy="3363"/>
          </a:xfrm>
        </p:grpSpPr>
        <p:sp>
          <p:nvSpPr>
            <p:cNvPr id="52232" name="Line 69"/>
            <p:cNvSpPr>
              <a:spLocks noChangeShapeType="1"/>
            </p:cNvSpPr>
            <p:nvPr/>
          </p:nvSpPr>
          <p:spPr bwMode="auto">
            <a:xfrm>
              <a:off x="3306" y="1558"/>
              <a:ext cx="348" cy="0"/>
            </a:xfrm>
            <a:prstGeom prst="line">
              <a:avLst/>
            </a:prstGeom>
            <a:noFill/>
            <a:ln w="38100">
              <a:solidFill>
                <a:schemeClr val="tx1"/>
              </a:solidFill>
              <a:miter lim="800000"/>
              <a:headEnd/>
              <a:tailEnd type="triangle" w="med" len="med"/>
            </a:ln>
          </p:spPr>
          <p:txBody>
            <a:bodyPr wrap="none"/>
            <a:lstStyle/>
            <a:p>
              <a:endParaRPr lang="en-US"/>
            </a:p>
          </p:txBody>
        </p:sp>
        <p:sp>
          <p:nvSpPr>
            <p:cNvPr id="52233" name="Rectangle 72"/>
            <p:cNvSpPr>
              <a:spLocks noChangeArrowheads="1"/>
            </p:cNvSpPr>
            <p:nvPr/>
          </p:nvSpPr>
          <p:spPr bwMode="auto">
            <a:xfrm>
              <a:off x="4587" y="2457"/>
              <a:ext cx="1002" cy="391"/>
            </a:xfrm>
            <a:prstGeom prst="rect">
              <a:avLst/>
            </a:prstGeom>
            <a:solidFill>
              <a:srgbClr val="00CCFF"/>
            </a:solidFill>
            <a:ln w="9525">
              <a:solidFill>
                <a:schemeClr val="tx1"/>
              </a:solidFill>
              <a:miter lim="800000"/>
              <a:headEnd/>
              <a:tailEnd/>
            </a:ln>
          </p:spPr>
          <p:txBody>
            <a:bodyPr wrap="none" anchor="ctr"/>
            <a:lstStyle/>
            <a:p>
              <a:pPr algn="ctr"/>
              <a:r>
                <a:rPr lang="en-US" sz="1600" i="0"/>
                <a:t>Notify winner</a:t>
              </a:r>
            </a:p>
          </p:txBody>
        </p:sp>
        <p:sp>
          <p:nvSpPr>
            <p:cNvPr id="52234" name="Text Box 73"/>
            <p:cNvSpPr txBox="1">
              <a:spLocks noChangeArrowheads="1"/>
            </p:cNvSpPr>
            <p:nvPr/>
          </p:nvSpPr>
          <p:spPr bwMode="auto">
            <a:xfrm>
              <a:off x="2784" y="1786"/>
              <a:ext cx="587" cy="212"/>
            </a:xfrm>
            <a:prstGeom prst="rect">
              <a:avLst/>
            </a:prstGeom>
            <a:noFill/>
            <a:ln w="9525">
              <a:noFill/>
              <a:miter lim="800000"/>
              <a:headEnd/>
              <a:tailEnd/>
            </a:ln>
          </p:spPr>
          <p:txBody>
            <a:bodyPr>
              <a:spAutoFit/>
            </a:bodyPr>
            <a:lstStyle/>
            <a:p>
              <a:pPr>
                <a:spcBef>
                  <a:spcPct val="50000"/>
                </a:spcBef>
              </a:pPr>
              <a:r>
                <a:rPr lang="en-US" sz="1600" i="0"/>
                <a:t>Else</a:t>
              </a:r>
            </a:p>
          </p:txBody>
        </p:sp>
        <p:sp>
          <p:nvSpPr>
            <p:cNvPr id="52235" name="AutoShape 75"/>
            <p:cNvSpPr>
              <a:spLocks noChangeArrowheads="1"/>
            </p:cNvSpPr>
            <p:nvPr/>
          </p:nvSpPr>
          <p:spPr bwMode="auto">
            <a:xfrm>
              <a:off x="2117" y="1248"/>
              <a:ext cx="1189" cy="603"/>
            </a:xfrm>
            <a:prstGeom prst="flowChartDecision">
              <a:avLst/>
            </a:prstGeom>
            <a:solidFill>
              <a:srgbClr val="00CCFF"/>
            </a:solidFill>
            <a:ln w="9525">
              <a:solidFill>
                <a:schemeClr val="tx1"/>
              </a:solidFill>
              <a:miter lim="800000"/>
              <a:headEnd/>
              <a:tailEnd/>
            </a:ln>
          </p:spPr>
          <p:txBody>
            <a:bodyPr wrap="none" anchor="ctr"/>
            <a:lstStyle/>
            <a:p>
              <a:pPr algn="ctr"/>
              <a:r>
                <a:rPr lang="en-US" sz="1600" i="0"/>
                <a:t>If form=ok</a:t>
              </a:r>
            </a:p>
          </p:txBody>
        </p:sp>
        <p:sp>
          <p:nvSpPr>
            <p:cNvPr id="52236" name="Line 76"/>
            <p:cNvSpPr>
              <a:spLocks noChangeShapeType="1"/>
            </p:cNvSpPr>
            <p:nvPr/>
          </p:nvSpPr>
          <p:spPr bwMode="auto">
            <a:xfrm>
              <a:off x="5100" y="2262"/>
              <a:ext cx="0" cy="207"/>
            </a:xfrm>
            <a:prstGeom prst="line">
              <a:avLst/>
            </a:prstGeom>
            <a:noFill/>
            <a:ln w="38100">
              <a:solidFill>
                <a:schemeClr val="tx1"/>
              </a:solidFill>
              <a:miter lim="800000"/>
              <a:headEnd/>
              <a:tailEnd type="triangle" w="med" len="med"/>
            </a:ln>
          </p:spPr>
          <p:txBody>
            <a:bodyPr wrap="none"/>
            <a:lstStyle/>
            <a:p>
              <a:endParaRPr lang="en-US"/>
            </a:p>
          </p:txBody>
        </p:sp>
        <p:sp>
          <p:nvSpPr>
            <p:cNvPr id="52237" name="Rectangle 78"/>
            <p:cNvSpPr>
              <a:spLocks noChangeArrowheads="1"/>
            </p:cNvSpPr>
            <p:nvPr/>
          </p:nvSpPr>
          <p:spPr bwMode="auto">
            <a:xfrm>
              <a:off x="4587" y="1863"/>
              <a:ext cx="1002" cy="390"/>
            </a:xfrm>
            <a:prstGeom prst="rect">
              <a:avLst/>
            </a:prstGeom>
            <a:solidFill>
              <a:srgbClr val="00CCFF"/>
            </a:solidFill>
            <a:ln w="9525">
              <a:solidFill>
                <a:schemeClr val="tx1"/>
              </a:solidFill>
              <a:miter lim="800000"/>
              <a:headEnd/>
              <a:tailEnd/>
            </a:ln>
          </p:spPr>
          <p:txBody>
            <a:bodyPr wrap="none" anchor="ctr"/>
            <a:lstStyle/>
            <a:p>
              <a:pPr algn="ctr"/>
              <a:r>
                <a:rPr lang="en-US" sz="1600" i="0"/>
                <a:t>Print </a:t>
              </a:r>
            </a:p>
            <a:p>
              <a:pPr algn="ctr"/>
              <a:r>
                <a:rPr lang="en-US" sz="1600" i="0"/>
                <a:t>“game over”</a:t>
              </a:r>
            </a:p>
          </p:txBody>
        </p:sp>
        <p:sp>
          <p:nvSpPr>
            <p:cNvPr id="52238" name="Text Box 79"/>
            <p:cNvSpPr txBox="1">
              <a:spLocks noChangeArrowheads="1"/>
            </p:cNvSpPr>
            <p:nvPr/>
          </p:nvSpPr>
          <p:spPr bwMode="auto">
            <a:xfrm>
              <a:off x="3292" y="1297"/>
              <a:ext cx="581" cy="212"/>
            </a:xfrm>
            <a:prstGeom prst="rect">
              <a:avLst/>
            </a:prstGeom>
            <a:noFill/>
            <a:ln w="9525">
              <a:noFill/>
              <a:miter lim="800000"/>
              <a:headEnd/>
              <a:tailEnd/>
            </a:ln>
          </p:spPr>
          <p:txBody>
            <a:bodyPr>
              <a:spAutoFit/>
            </a:bodyPr>
            <a:lstStyle/>
            <a:p>
              <a:pPr>
                <a:spcBef>
                  <a:spcPct val="50000"/>
                </a:spcBef>
              </a:pPr>
              <a:r>
                <a:rPr lang="en-US" sz="1600" i="0"/>
                <a:t>Then</a:t>
              </a:r>
            </a:p>
          </p:txBody>
        </p:sp>
        <p:sp>
          <p:nvSpPr>
            <p:cNvPr id="52239" name="AutoShape 80"/>
            <p:cNvSpPr>
              <a:spLocks noChangeArrowheads="1"/>
            </p:cNvSpPr>
            <p:nvPr/>
          </p:nvSpPr>
          <p:spPr bwMode="auto">
            <a:xfrm>
              <a:off x="3645" y="1248"/>
              <a:ext cx="1189" cy="615"/>
            </a:xfrm>
            <a:prstGeom prst="flowChartDecision">
              <a:avLst/>
            </a:prstGeom>
            <a:solidFill>
              <a:srgbClr val="00CCFF"/>
            </a:solidFill>
            <a:ln w="9525">
              <a:solidFill>
                <a:schemeClr val="tx1"/>
              </a:solidFill>
              <a:miter lim="800000"/>
              <a:headEnd/>
              <a:tailEnd/>
            </a:ln>
          </p:spPr>
          <p:txBody>
            <a:bodyPr wrap="none" anchor="ctr"/>
            <a:lstStyle/>
            <a:p>
              <a:pPr algn="ctr"/>
              <a:r>
                <a:rPr lang="en-US" sz="1600" i="0"/>
                <a:t>If ans=right</a:t>
              </a:r>
            </a:p>
          </p:txBody>
        </p:sp>
        <p:sp>
          <p:nvSpPr>
            <p:cNvPr id="52240" name="AutoShape 82"/>
            <p:cNvSpPr>
              <a:spLocks noChangeArrowheads="1"/>
            </p:cNvSpPr>
            <p:nvPr/>
          </p:nvSpPr>
          <p:spPr bwMode="auto">
            <a:xfrm>
              <a:off x="1920" y="770"/>
              <a:ext cx="1582" cy="251"/>
            </a:xfrm>
            <a:prstGeom prst="flowChartAlternateProcess">
              <a:avLst/>
            </a:prstGeom>
            <a:solidFill>
              <a:srgbClr val="00CCFF"/>
            </a:solidFill>
            <a:ln w="9525">
              <a:solidFill>
                <a:schemeClr val="tx1"/>
              </a:solidFill>
              <a:miter lim="800000"/>
              <a:headEnd/>
              <a:tailEnd/>
            </a:ln>
          </p:spPr>
          <p:txBody>
            <a:bodyPr wrap="none" anchor="ctr"/>
            <a:lstStyle/>
            <a:p>
              <a:pPr algn="ctr"/>
              <a:r>
                <a:rPr lang="en-US" sz="2000" i="0"/>
                <a:t>Read form, ans</a:t>
              </a:r>
            </a:p>
          </p:txBody>
        </p:sp>
        <p:sp>
          <p:nvSpPr>
            <p:cNvPr id="52241" name="AutoShape 83"/>
            <p:cNvSpPr>
              <a:spLocks noChangeArrowheads="1"/>
            </p:cNvSpPr>
            <p:nvPr/>
          </p:nvSpPr>
          <p:spPr bwMode="auto">
            <a:xfrm>
              <a:off x="2274" y="3955"/>
              <a:ext cx="1124" cy="178"/>
            </a:xfrm>
            <a:prstGeom prst="flowChartAlternateProcess">
              <a:avLst/>
            </a:prstGeom>
            <a:solidFill>
              <a:srgbClr val="00CCFF"/>
            </a:solidFill>
            <a:ln w="9525">
              <a:solidFill>
                <a:schemeClr val="tx1"/>
              </a:solidFill>
              <a:miter lim="800000"/>
              <a:headEnd/>
              <a:tailEnd/>
            </a:ln>
          </p:spPr>
          <p:txBody>
            <a:bodyPr wrap="none" anchor="ctr"/>
            <a:lstStyle/>
            <a:p>
              <a:pPr algn="ctr"/>
              <a:r>
                <a:rPr lang="en-US" sz="2000" i="0"/>
                <a:t> End If</a:t>
              </a:r>
            </a:p>
          </p:txBody>
        </p:sp>
        <p:sp>
          <p:nvSpPr>
            <p:cNvPr id="52242" name="Line 89"/>
            <p:cNvSpPr>
              <a:spLocks noChangeShapeType="1"/>
            </p:cNvSpPr>
            <p:nvPr/>
          </p:nvSpPr>
          <p:spPr bwMode="auto">
            <a:xfrm>
              <a:off x="2712" y="1021"/>
              <a:ext cx="0" cy="227"/>
            </a:xfrm>
            <a:prstGeom prst="line">
              <a:avLst/>
            </a:prstGeom>
            <a:noFill/>
            <a:ln w="38100">
              <a:solidFill>
                <a:schemeClr val="tx1"/>
              </a:solidFill>
              <a:miter lim="800000"/>
              <a:headEnd/>
              <a:tailEnd type="triangle" w="med" len="med"/>
            </a:ln>
          </p:spPr>
          <p:txBody>
            <a:bodyPr wrap="none"/>
            <a:lstStyle/>
            <a:p>
              <a:endParaRPr lang="en-US"/>
            </a:p>
          </p:txBody>
        </p:sp>
        <p:sp>
          <p:nvSpPr>
            <p:cNvPr id="52243" name="Line 91"/>
            <p:cNvSpPr>
              <a:spLocks noChangeShapeType="1"/>
            </p:cNvSpPr>
            <p:nvPr/>
          </p:nvSpPr>
          <p:spPr bwMode="auto">
            <a:xfrm flipH="1">
              <a:off x="2784" y="3837"/>
              <a:ext cx="1456" cy="0"/>
            </a:xfrm>
            <a:prstGeom prst="line">
              <a:avLst/>
            </a:prstGeom>
            <a:noFill/>
            <a:ln w="38100">
              <a:solidFill>
                <a:schemeClr val="tx1"/>
              </a:solidFill>
              <a:miter lim="800000"/>
              <a:headEnd/>
              <a:tailEnd type="triangle" w="med" len="med"/>
            </a:ln>
          </p:spPr>
          <p:txBody>
            <a:bodyPr wrap="none"/>
            <a:lstStyle/>
            <a:p>
              <a:endParaRPr lang="en-US"/>
            </a:p>
          </p:txBody>
        </p:sp>
        <p:sp>
          <p:nvSpPr>
            <p:cNvPr id="52244" name="Line 92"/>
            <p:cNvSpPr>
              <a:spLocks noChangeShapeType="1"/>
            </p:cNvSpPr>
            <p:nvPr/>
          </p:nvSpPr>
          <p:spPr bwMode="auto">
            <a:xfrm>
              <a:off x="5088" y="1558"/>
              <a:ext cx="0" cy="305"/>
            </a:xfrm>
            <a:prstGeom prst="line">
              <a:avLst/>
            </a:prstGeom>
            <a:noFill/>
            <a:ln w="38100">
              <a:solidFill>
                <a:schemeClr val="tx1"/>
              </a:solidFill>
              <a:miter lim="800000"/>
              <a:headEnd/>
              <a:tailEnd/>
            </a:ln>
          </p:spPr>
          <p:txBody>
            <a:bodyPr wrap="none"/>
            <a:lstStyle/>
            <a:p>
              <a:endParaRPr lang="en-US"/>
            </a:p>
          </p:txBody>
        </p:sp>
        <p:sp>
          <p:nvSpPr>
            <p:cNvPr id="52245" name="Rectangle 93"/>
            <p:cNvSpPr>
              <a:spLocks noChangeArrowheads="1"/>
            </p:cNvSpPr>
            <p:nvPr/>
          </p:nvSpPr>
          <p:spPr bwMode="auto">
            <a:xfrm>
              <a:off x="2268" y="3369"/>
              <a:ext cx="1103" cy="390"/>
            </a:xfrm>
            <a:prstGeom prst="rect">
              <a:avLst/>
            </a:prstGeom>
            <a:solidFill>
              <a:srgbClr val="00CCFF"/>
            </a:solidFill>
            <a:ln w="9525">
              <a:solidFill>
                <a:schemeClr val="tx1"/>
              </a:solidFill>
              <a:miter lim="800000"/>
              <a:headEnd/>
              <a:tailEnd/>
            </a:ln>
          </p:spPr>
          <p:txBody>
            <a:bodyPr wrap="none" anchor="ctr"/>
            <a:lstStyle/>
            <a:p>
              <a:pPr algn="ctr"/>
              <a:r>
                <a:rPr lang="en-US" sz="1600" i="0"/>
                <a:t>Print</a:t>
              </a:r>
            </a:p>
            <a:p>
              <a:pPr algn="ctr"/>
              <a:r>
                <a:rPr lang="en-US" sz="1600" i="0"/>
                <a:t>“Incorrect Form”</a:t>
              </a:r>
            </a:p>
          </p:txBody>
        </p:sp>
        <p:sp>
          <p:nvSpPr>
            <p:cNvPr id="52246" name="Line 94"/>
            <p:cNvSpPr>
              <a:spLocks noChangeShapeType="1"/>
            </p:cNvSpPr>
            <p:nvPr/>
          </p:nvSpPr>
          <p:spPr bwMode="auto">
            <a:xfrm>
              <a:off x="2736" y="1851"/>
              <a:ext cx="0" cy="1518"/>
            </a:xfrm>
            <a:prstGeom prst="line">
              <a:avLst/>
            </a:prstGeom>
            <a:noFill/>
            <a:ln w="38100">
              <a:solidFill>
                <a:schemeClr val="tx1"/>
              </a:solidFill>
              <a:miter lim="800000"/>
              <a:headEnd/>
              <a:tailEnd type="triangle" w="med" len="med"/>
            </a:ln>
          </p:spPr>
          <p:txBody>
            <a:bodyPr wrap="none"/>
            <a:lstStyle/>
            <a:p>
              <a:endParaRPr lang="en-US"/>
            </a:p>
          </p:txBody>
        </p:sp>
        <p:sp>
          <p:nvSpPr>
            <p:cNvPr id="52247" name="Line 96"/>
            <p:cNvSpPr>
              <a:spLocks noChangeShapeType="1"/>
            </p:cNvSpPr>
            <p:nvPr/>
          </p:nvSpPr>
          <p:spPr bwMode="auto">
            <a:xfrm>
              <a:off x="2784" y="3759"/>
              <a:ext cx="0" cy="196"/>
            </a:xfrm>
            <a:prstGeom prst="line">
              <a:avLst/>
            </a:prstGeom>
            <a:noFill/>
            <a:ln w="38100">
              <a:solidFill>
                <a:schemeClr val="tx1"/>
              </a:solidFill>
              <a:miter lim="800000"/>
              <a:headEnd/>
              <a:tailEnd type="triangle" w="med" len="med"/>
            </a:ln>
          </p:spPr>
          <p:txBody>
            <a:bodyPr wrap="none"/>
            <a:lstStyle/>
            <a:p>
              <a:endParaRPr lang="en-US"/>
            </a:p>
          </p:txBody>
        </p:sp>
        <p:sp>
          <p:nvSpPr>
            <p:cNvPr id="52248" name="Line 102"/>
            <p:cNvSpPr>
              <a:spLocks noChangeShapeType="1"/>
            </p:cNvSpPr>
            <p:nvPr/>
          </p:nvSpPr>
          <p:spPr bwMode="auto">
            <a:xfrm>
              <a:off x="4834" y="1558"/>
              <a:ext cx="254" cy="0"/>
            </a:xfrm>
            <a:prstGeom prst="line">
              <a:avLst/>
            </a:prstGeom>
            <a:noFill/>
            <a:ln w="38100">
              <a:solidFill>
                <a:schemeClr val="tx1"/>
              </a:solidFill>
              <a:miter lim="800000"/>
              <a:headEnd/>
              <a:tailEnd/>
            </a:ln>
          </p:spPr>
          <p:txBody>
            <a:bodyPr wrap="none"/>
            <a:lstStyle/>
            <a:p>
              <a:endParaRPr lang="en-US"/>
            </a:p>
          </p:txBody>
        </p:sp>
        <p:sp>
          <p:nvSpPr>
            <p:cNvPr id="52249" name="Line 104"/>
            <p:cNvSpPr>
              <a:spLocks noChangeShapeType="1"/>
            </p:cNvSpPr>
            <p:nvPr/>
          </p:nvSpPr>
          <p:spPr bwMode="auto">
            <a:xfrm>
              <a:off x="4240" y="1863"/>
              <a:ext cx="0" cy="1298"/>
            </a:xfrm>
            <a:prstGeom prst="line">
              <a:avLst/>
            </a:prstGeom>
            <a:noFill/>
            <a:ln w="38100">
              <a:solidFill>
                <a:schemeClr val="tx1"/>
              </a:solidFill>
              <a:miter lim="800000"/>
              <a:headEnd/>
              <a:tailEnd/>
            </a:ln>
          </p:spPr>
          <p:txBody>
            <a:bodyPr wrap="none"/>
            <a:lstStyle/>
            <a:p>
              <a:endParaRPr lang="en-US"/>
            </a:p>
          </p:txBody>
        </p:sp>
        <p:sp>
          <p:nvSpPr>
            <p:cNvPr id="52250" name="Rectangle 106"/>
            <p:cNvSpPr>
              <a:spLocks noChangeArrowheads="1"/>
            </p:cNvSpPr>
            <p:nvPr/>
          </p:nvSpPr>
          <p:spPr bwMode="auto">
            <a:xfrm>
              <a:off x="3873" y="3161"/>
              <a:ext cx="687" cy="391"/>
            </a:xfrm>
            <a:prstGeom prst="rect">
              <a:avLst/>
            </a:prstGeom>
            <a:solidFill>
              <a:srgbClr val="00CCFF"/>
            </a:solidFill>
            <a:ln w="9525">
              <a:solidFill>
                <a:schemeClr val="tx1"/>
              </a:solidFill>
              <a:miter lim="800000"/>
              <a:headEnd/>
              <a:tailEnd/>
            </a:ln>
          </p:spPr>
          <p:txBody>
            <a:bodyPr wrap="none" anchor="ctr"/>
            <a:lstStyle/>
            <a:p>
              <a:pPr algn="ctr"/>
              <a:r>
                <a:rPr lang="en-US" sz="1600" i="0"/>
                <a:t>End If</a:t>
              </a:r>
            </a:p>
          </p:txBody>
        </p:sp>
        <p:sp>
          <p:nvSpPr>
            <p:cNvPr id="52251" name="Text Box 107"/>
            <p:cNvSpPr txBox="1">
              <a:spLocks noChangeArrowheads="1"/>
            </p:cNvSpPr>
            <p:nvPr/>
          </p:nvSpPr>
          <p:spPr bwMode="auto">
            <a:xfrm>
              <a:off x="4711" y="1297"/>
              <a:ext cx="581" cy="212"/>
            </a:xfrm>
            <a:prstGeom prst="rect">
              <a:avLst/>
            </a:prstGeom>
            <a:noFill/>
            <a:ln w="9525">
              <a:noFill/>
              <a:miter lim="800000"/>
              <a:headEnd/>
              <a:tailEnd/>
            </a:ln>
          </p:spPr>
          <p:txBody>
            <a:bodyPr>
              <a:spAutoFit/>
            </a:bodyPr>
            <a:lstStyle/>
            <a:p>
              <a:pPr>
                <a:spcBef>
                  <a:spcPct val="50000"/>
                </a:spcBef>
              </a:pPr>
              <a:r>
                <a:rPr lang="en-US" sz="1600" i="0"/>
                <a:t>Then</a:t>
              </a:r>
            </a:p>
          </p:txBody>
        </p:sp>
        <p:sp>
          <p:nvSpPr>
            <p:cNvPr id="52252" name="Text Box 108"/>
            <p:cNvSpPr txBox="1">
              <a:spLocks noChangeArrowheads="1"/>
            </p:cNvSpPr>
            <p:nvPr/>
          </p:nvSpPr>
          <p:spPr bwMode="auto">
            <a:xfrm>
              <a:off x="3873" y="1988"/>
              <a:ext cx="453" cy="212"/>
            </a:xfrm>
            <a:prstGeom prst="rect">
              <a:avLst/>
            </a:prstGeom>
            <a:noFill/>
            <a:ln w="9525">
              <a:noFill/>
              <a:miter lim="800000"/>
              <a:headEnd/>
              <a:tailEnd/>
            </a:ln>
          </p:spPr>
          <p:txBody>
            <a:bodyPr>
              <a:spAutoFit/>
            </a:bodyPr>
            <a:lstStyle/>
            <a:p>
              <a:pPr>
                <a:spcBef>
                  <a:spcPct val="50000"/>
                </a:spcBef>
              </a:pPr>
              <a:r>
                <a:rPr lang="en-US" sz="1600" i="0"/>
                <a:t>Else</a:t>
              </a:r>
            </a:p>
          </p:txBody>
        </p:sp>
        <p:sp>
          <p:nvSpPr>
            <p:cNvPr id="52253" name="Line 109"/>
            <p:cNvSpPr>
              <a:spLocks noChangeShapeType="1"/>
            </p:cNvSpPr>
            <p:nvPr/>
          </p:nvSpPr>
          <p:spPr bwMode="auto">
            <a:xfrm>
              <a:off x="4240" y="3552"/>
              <a:ext cx="0" cy="285"/>
            </a:xfrm>
            <a:prstGeom prst="line">
              <a:avLst/>
            </a:prstGeom>
            <a:noFill/>
            <a:ln w="38100">
              <a:solidFill>
                <a:schemeClr val="tx1"/>
              </a:solidFill>
              <a:miter lim="800000"/>
              <a:headEnd/>
              <a:tailEnd/>
            </a:ln>
          </p:spPr>
          <p:txBody>
            <a:bodyPr wrap="none"/>
            <a:lstStyle/>
            <a:p>
              <a:endParaRPr lang="en-US"/>
            </a:p>
          </p:txBody>
        </p:sp>
        <p:sp>
          <p:nvSpPr>
            <p:cNvPr id="52254" name="Line 111"/>
            <p:cNvSpPr>
              <a:spLocks noChangeShapeType="1"/>
            </p:cNvSpPr>
            <p:nvPr/>
          </p:nvSpPr>
          <p:spPr bwMode="auto">
            <a:xfrm>
              <a:off x="5088" y="2848"/>
              <a:ext cx="0" cy="128"/>
            </a:xfrm>
            <a:prstGeom prst="line">
              <a:avLst/>
            </a:prstGeom>
            <a:noFill/>
            <a:ln w="38100">
              <a:solidFill>
                <a:schemeClr val="tx1"/>
              </a:solidFill>
              <a:miter lim="800000"/>
              <a:headEnd/>
              <a:tailEnd/>
            </a:ln>
          </p:spPr>
          <p:txBody>
            <a:bodyPr wrap="none"/>
            <a:lstStyle/>
            <a:p>
              <a:endParaRPr lang="en-US"/>
            </a:p>
          </p:txBody>
        </p:sp>
        <p:sp>
          <p:nvSpPr>
            <p:cNvPr id="52255" name="Line 112"/>
            <p:cNvSpPr>
              <a:spLocks noChangeShapeType="1"/>
            </p:cNvSpPr>
            <p:nvPr/>
          </p:nvSpPr>
          <p:spPr bwMode="auto">
            <a:xfrm flipH="1">
              <a:off x="4240" y="2976"/>
              <a:ext cx="848" cy="0"/>
            </a:xfrm>
            <a:prstGeom prst="line">
              <a:avLst/>
            </a:prstGeom>
            <a:noFill/>
            <a:ln w="38100">
              <a:solidFill>
                <a:schemeClr val="tx1"/>
              </a:solidFill>
              <a:miter lim="800000"/>
              <a:headEnd/>
              <a:tailEnd type="triangle" w="med" len="med"/>
            </a:ln>
          </p:spPr>
          <p:txBody>
            <a:bodyPr wrap="none"/>
            <a:lstStyle/>
            <a:p>
              <a:endParaRPr lang="en-US"/>
            </a:p>
          </p:txBody>
        </p:sp>
      </p:grpSp>
      <p:sp>
        <p:nvSpPr>
          <p:cNvPr id="1255539" name="Freeform 115"/>
          <p:cNvSpPr>
            <a:spLocks/>
          </p:cNvSpPr>
          <p:nvPr/>
        </p:nvSpPr>
        <p:spPr bwMode="hidden">
          <a:xfrm>
            <a:off x="3805238" y="1222375"/>
            <a:ext cx="3046412" cy="5638800"/>
          </a:xfrm>
          <a:custGeom>
            <a:avLst/>
            <a:gdLst>
              <a:gd name="T0" fmla="*/ 2147483647 w 1919"/>
              <a:gd name="T1" fmla="*/ 0 h 3552"/>
              <a:gd name="T2" fmla="*/ 2147483647 w 1919"/>
              <a:gd name="T3" fmla="*/ 2147483647 h 3552"/>
              <a:gd name="T4" fmla="*/ 2147483647 w 1919"/>
              <a:gd name="T5" fmla="*/ 2147483647 h 3552"/>
              <a:gd name="T6" fmla="*/ 2147483647 w 1919"/>
              <a:gd name="T7" fmla="*/ 2147483647 h 3552"/>
              <a:gd name="T8" fmla="*/ 2147483647 w 1919"/>
              <a:gd name="T9" fmla="*/ 2147483647 h 3552"/>
              <a:gd name="T10" fmla="*/ 2147483647 w 1919"/>
              <a:gd name="T11" fmla="*/ 2147483647 h 3552"/>
              <a:gd name="T12" fmla="*/ 2147483647 w 1919"/>
              <a:gd name="T13" fmla="*/ 2147483647 h 3552"/>
              <a:gd name="T14" fmla="*/ 2147483647 w 1919"/>
              <a:gd name="T15" fmla="*/ 2147483647 h 3552"/>
              <a:gd name="T16" fmla="*/ 2147483647 w 1919"/>
              <a:gd name="T17" fmla="*/ 2147483647 h 3552"/>
              <a:gd name="T18" fmla="*/ 2147483647 w 1919"/>
              <a:gd name="T19" fmla="*/ 2147483647 h 3552"/>
              <a:gd name="T20" fmla="*/ 2147483647 w 1919"/>
              <a:gd name="T21" fmla="*/ 2147483647 h 3552"/>
              <a:gd name="T22" fmla="*/ 2147483647 w 1919"/>
              <a:gd name="T23" fmla="*/ 2147483647 h 3552"/>
              <a:gd name="T24" fmla="*/ 2147483647 w 1919"/>
              <a:gd name="T25" fmla="*/ 2147483647 h 3552"/>
              <a:gd name="T26" fmla="*/ 2147483647 w 1919"/>
              <a:gd name="T27" fmla="*/ 2147483647 h 3552"/>
              <a:gd name="T28" fmla="*/ 2147483647 w 1919"/>
              <a:gd name="T29" fmla="*/ 2147483647 h 3552"/>
              <a:gd name="T30" fmla="*/ 2147483647 w 1919"/>
              <a:gd name="T31" fmla="*/ 2147483647 h 3552"/>
              <a:gd name="T32" fmla="*/ 2147483647 w 1919"/>
              <a:gd name="T33" fmla="*/ 2147483647 h 3552"/>
              <a:gd name="T34" fmla="*/ 2147483647 w 1919"/>
              <a:gd name="T35" fmla="*/ 2147483647 h 3552"/>
              <a:gd name="T36" fmla="*/ 2147483647 w 1919"/>
              <a:gd name="T37" fmla="*/ 2147483647 h 35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9"/>
              <a:gd name="T58" fmla="*/ 0 h 3552"/>
              <a:gd name="T59" fmla="*/ 1919 w 1919"/>
              <a:gd name="T60" fmla="*/ 3552 h 35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9" h="3552">
                <a:moveTo>
                  <a:pt x="74" y="0"/>
                </a:moveTo>
                <a:cubicBezTo>
                  <a:pt x="90" y="132"/>
                  <a:pt x="0" y="660"/>
                  <a:pt x="170" y="792"/>
                </a:cubicBezTo>
                <a:cubicBezTo>
                  <a:pt x="340" y="924"/>
                  <a:pt x="840" y="796"/>
                  <a:pt x="1094" y="792"/>
                </a:cubicBezTo>
                <a:cubicBezTo>
                  <a:pt x="1348" y="788"/>
                  <a:pt x="1565" y="770"/>
                  <a:pt x="1694" y="768"/>
                </a:cubicBezTo>
                <a:cubicBezTo>
                  <a:pt x="1823" y="766"/>
                  <a:pt x="1837" y="756"/>
                  <a:pt x="1871" y="778"/>
                </a:cubicBezTo>
                <a:cubicBezTo>
                  <a:pt x="1905" y="800"/>
                  <a:pt x="1893" y="764"/>
                  <a:pt x="1895" y="898"/>
                </a:cubicBezTo>
                <a:cubicBezTo>
                  <a:pt x="1897" y="1032"/>
                  <a:pt x="1881" y="1228"/>
                  <a:pt x="1883" y="1582"/>
                </a:cubicBezTo>
                <a:cubicBezTo>
                  <a:pt x="1885" y="1936"/>
                  <a:pt x="1908" y="2756"/>
                  <a:pt x="1907" y="3022"/>
                </a:cubicBezTo>
                <a:cubicBezTo>
                  <a:pt x="1906" y="3288"/>
                  <a:pt x="1919" y="3148"/>
                  <a:pt x="1875" y="3178"/>
                </a:cubicBezTo>
                <a:cubicBezTo>
                  <a:pt x="1831" y="3208"/>
                  <a:pt x="1710" y="3198"/>
                  <a:pt x="1643" y="3202"/>
                </a:cubicBezTo>
                <a:cubicBezTo>
                  <a:pt x="1576" y="3206"/>
                  <a:pt x="1563" y="3204"/>
                  <a:pt x="1475" y="3202"/>
                </a:cubicBezTo>
                <a:cubicBezTo>
                  <a:pt x="1387" y="3200"/>
                  <a:pt x="1210" y="3194"/>
                  <a:pt x="1115" y="3190"/>
                </a:cubicBezTo>
                <a:cubicBezTo>
                  <a:pt x="1020" y="3186"/>
                  <a:pt x="1011" y="3184"/>
                  <a:pt x="902" y="3180"/>
                </a:cubicBezTo>
                <a:cubicBezTo>
                  <a:pt x="793" y="3176"/>
                  <a:pt x="554" y="3170"/>
                  <a:pt x="458" y="3168"/>
                </a:cubicBezTo>
                <a:cubicBezTo>
                  <a:pt x="362" y="3166"/>
                  <a:pt x="372" y="3160"/>
                  <a:pt x="326" y="3168"/>
                </a:cubicBezTo>
                <a:cubicBezTo>
                  <a:pt x="280" y="3176"/>
                  <a:pt x="210" y="3160"/>
                  <a:pt x="182" y="3216"/>
                </a:cubicBezTo>
                <a:cubicBezTo>
                  <a:pt x="154" y="3272"/>
                  <a:pt x="159" y="3452"/>
                  <a:pt x="155" y="3502"/>
                </a:cubicBezTo>
                <a:cubicBezTo>
                  <a:pt x="151" y="3552"/>
                  <a:pt x="157" y="3512"/>
                  <a:pt x="155" y="3514"/>
                </a:cubicBezTo>
                <a:cubicBezTo>
                  <a:pt x="153" y="3516"/>
                  <a:pt x="145" y="3514"/>
                  <a:pt x="143" y="3514"/>
                </a:cubicBezTo>
              </a:path>
            </a:pathLst>
          </a:custGeom>
          <a:noFill/>
          <a:ln w="57150">
            <a:solidFill>
              <a:srgbClr val="FF00FF"/>
            </a:solidFill>
            <a:round/>
            <a:headEnd type="none" w="sm" len="sm"/>
            <a:tailEnd type="none" w="sm" len="sm"/>
          </a:ln>
        </p:spPr>
        <p:txBody>
          <a:bodyPr wrap="none" anchor="ctr"/>
          <a:lstStyle/>
          <a:p>
            <a:endParaRPr lang="en-US"/>
          </a:p>
        </p:txBody>
      </p:sp>
      <p:sp>
        <p:nvSpPr>
          <p:cNvPr id="1255541" name="Freeform 117"/>
          <p:cNvSpPr>
            <a:spLocks/>
          </p:cNvSpPr>
          <p:nvPr/>
        </p:nvSpPr>
        <p:spPr bwMode="hidden">
          <a:xfrm>
            <a:off x="4370388" y="1023938"/>
            <a:ext cx="76200" cy="5791200"/>
          </a:xfrm>
          <a:custGeom>
            <a:avLst/>
            <a:gdLst>
              <a:gd name="T0" fmla="*/ 0 w 48"/>
              <a:gd name="T1" fmla="*/ 0 h 3648"/>
              <a:gd name="T2" fmla="*/ 2147483647 w 48"/>
              <a:gd name="T3" fmla="*/ 2147483647 h 3648"/>
              <a:gd name="T4" fmla="*/ 0 60000 65536"/>
              <a:gd name="T5" fmla="*/ 0 60000 65536"/>
              <a:gd name="T6" fmla="*/ 0 w 48"/>
              <a:gd name="T7" fmla="*/ 0 h 3648"/>
              <a:gd name="T8" fmla="*/ 48 w 48"/>
              <a:gd name="T9" fmla="*/ 3648 h 3648"/>
            </a:gdLst>
            <a:ahLst/>
            <a:cxnLst>
              <a:cxn ang="T4">
                <a:pos x="T0" y="T1"/>
              </a:cxn>
              <a:cxn ang="T5">
                <a:pos x="T2" y="T3"/>
              </a:cxn>
            </a:cxnLst>
            <a:rect l="T6" t="T7" r="T8" b="T9"/>
            <a:pathLst>
              <a:path w="48" h="3648">
                <a:moveTo>
                  <a:pt x="0" y="0"/>
                </a:moveTo>
                <a:cubicBezTo>
                  <a:pt x="20" y="1516"/>
                  <a:pt x="40" y="3032"/>
                  <a:pt x="48" y="3648"/>
                </a:cubicBezTo>
              </a:path>
            </a:pathLst>
          </a:custGeom>
          <a:noFill/>
          <a:ln w="57150">
            <a:solidFill>
              <a:srgbClr val="FF0000"/>
            </a:solidFill>
            <a:round/>
            <a:headEnd type="none" w="sm" len="sm"/>
            <a:tailEnd type="none" w="sm" len="sm"/>
          </a:ln>
        </p:spPr>
        <p:txBody>
          <a:bodyPr wrap="none" anchor="ctr"/>
          <a:lstStyle/>
          <a:p>
            <a:endParaRPr lang="en-US"/>
          </a:p>
        </p:txBody>
      </p:sp>
      <p:sp>
        <p:nvSpPr>
          <p:cNvPr id="1255542" name="Freeform 118"/>
          <p:cNvSpPr>
            <a:spLocks/>
          </p:cNvSpPr>
          <p:nvPr/>
        </p:nvSpPr>
        <p:spPr bwMode="hidden">
          <a:xfrm>
            <a:off x="4137025" y="1222375"/>
            <a:ext cx="4352925" cy="5686425"/>
          </a:xfrm>
          <a:custGeom>
            <a:avLst/>
            <a:gdLst>
              <a:gd name="T0" fmla="*/ 2147483647 w 2742"/>
              <a:gd name="T1" fmla="*/ 0 h 3582"/>
              <a:gd name="T2" fmla="*/ 2147483647 w 2742"/>
              <a:gd name="T3" fmla="*/ 2147483647 h 3582"/>
              <a:gd name="T4" fmla="*/ 2147483647 w 2742"/>
              <a:gd name="T5" fmla="*/ 2147483647 h 3582"/>
              <a:gd name="T6" fmla="*/ 2147483647 w 2742"/>
              <a:gd name="T7" fmla="*/ 2147483647 h 3582"/>
              <a:gd name="T8" fmla="*/ 2147483647 w 2742"/>
              <a:gd name="T9" fmla="*/ 2147483647 h 3582"/>
              <a:gd name="T10" fmla="*/ 2147483647 w 2742"/>
              <a:gd name="T11" fmla="*/ 2147483647 h 3582"/>
              <a:gd name="T12" fmla="*/ 2147483647 w 2742"/>
              <a:gd name="T13" fmla="*/ 2147483647 h 3582"/>
              <a:gd name="T14" fmla="*/ 2147483647 w 2742"/>
              <a:gd name="T15" fmla="*/ 2147483647 h 3582"/>
              <a:gd name="T16" fmla="*/ 2147483647 w 2742"/>
              <a:gd name="T17" fmla="*/ 2147483647 h 3582"/>
              <a:gd name="T18" fmla="*/ 2147483647 w 2742"/>
              <a:gd name="T19" fmla="*/ 2147483647 h 3582"/>
              <a:gd name="T20" fmla="*/ 2147483647 w 2742"/>
              <a:gd name="T21" fmla="*/ 2147483647 h 35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42"/>
              <a:gd name="T34" fmla="*/ 0 h 3582"/>
              <a:gd name="T35" fmla="*/ 2742 w 2742"/>
              <a:gd name="T36" fmla="*/ 3582 h 35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42" h="3582">
                <a:moveTo>
                  <a:pt x="214" y="0"/>
                </a:moveTo>
                <a:cubicBezTo>
                  <a:pt x="138" y="212"/>
                  <a:pt x="62" y="428"/>
                  <a:pt x="310" y="528"/>
                </a:cubicBezTo>
                <a:cubicBezTo>
                  <a:pt x="558" y="628"/>
                  <a:pt x="1320" y="572"/>
                  <a:pt x="1702" y="598"/>
                </a:cubicBezTo>
                <a:cubicBezTo>
                  <a:pt x="2084" y="624"/>
                  <a:pt x="2462" y="424"/>
                  <a:pt x="2602" y="682"/>
                </a:cubicBezTo>
                <a:cubicBezTo>
                  <a:pt x="2742" y="940"/>
                  <a:pt x="2714" y="1892"/>
                  <a:pt x="2542" y="2146"/>
                </a:cubicBezTo>
                <a:cubicBezTo>
                  <a:pt x="2370" y="2400"/>
                  <a:pt x="1754" y="2050"/>
                  <a:pt x="1570" y="2206"/>
                </a:cubicBezTo>
                <a:cubicBezTo>
                  <a:pt x="1386" y="2362"/>
                  <a:pt x="1662" y="2930"/>
                  <a:pt x="1438" y="3082"/>
                </a:cubicBezTo>
                <a:cubicBezTo>
                  <a:pt x="1214" y="3234"/>
                  <a:pt x="452" y="3050"/>
                  <a:pt x="226" y="3118"/>
                </a:cubicBezTo>
                <a:cubicBezTo>
                  <a:pt x="0" y="3186"/>
                  <a:pt x="106" y="3414"/>
                  <a:pt x="82" y="3490"/>
                </a:cubicBezTo>
                <a:cubicBezTo>
                  <a:pt x="58" y="3566"/>
                  <a:pt x="82" y="3566"/>
                  <a:pt x="82" y="3574"/>
                </a:cubicBezTo>
                <a:cubicBezTo>
                  <a:pt x="82" y="3582"/>
                  <a:pt x="82" y="3545"/>
                  <a:pt x="82" y="3538"/>
                </a:cubicBezTo>
              </a:path>
            </a:pathLst>
          </a:custGeom>
          <a:noFill/>
          <a:ln w="57150">
            <a:solidFill>
              <a:srgbClr val="00FF00"/>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55539"/>
                                        </p:tgtEl>
                                        <p:attrNameLst>
                                          <p:attrName>style.visibility</p:attrName>
                                        </p:attrNameLst>
                                      </p:cBhvr>
                                      <p:to>
                                        <p:strVal val="visible"/>
                                      </p:to>
                                    </p:set>
                                    <p:animEffect transition="in" filter="wipe(up)">
                                      <p:cBhvr>
                                        <p:cTn id="7" dur="500"/>
                                        <p:tgtEl>
                                          <p:spTgt spid="12555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55541"/>
                                        </p:tgtEl>
                                        <p:attrNameLst>
                                          <p:attrName>style.visibility</p:attrName>
                                        </p:attrNameLst>
                                      </p:cBhvr>
                                      <p:to>
                                        <p:strVal val="visible"/>
                                      </p:to>
                                    </p:set>
                                    <p:animEffect transition="in" filter="wipe(up)">
                                      <p:cBhvr>
                                        <p:cTn id="12" dur="500"/>
                                        <p:tgtEl>
                                          <p:spTgt spid="12555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55542"/>
                                        </p:tgtEl>
                                        <p:attrNameLst>
                                          <p:attrName>style.visibility</p:attrName>
                                        </p:attrNameLst>
                                      </p:cBhvr>
                                      <p:to>
                                        <p:strVal val="visible"/>
                                      </p:to>
                                    </p:set>
                                    <p:animEffect transition="in" filter="wipe(up)">
                                      <p:cBhvr>
                                        <p:cTn id="17" dur="500"/>
                                        <p:tgtEl>
                                          <p:spTgt spid="125554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0-#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539" grpId="0" animBg="1"/>
      <p:bldP spid="1255541" grpId="0" animBg="1"/>
      <p:bldP spid="12555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Identifying test conditions and design test cases</a:t>
            </a:r>
          </a:p>
        </p:txBody>
      </p:sp>
      <p:sp>
        <p:nvSpPr>
          <p:cNvPr id="8195" name="Rectangle 1027"/>
          <p:cNvSpPr>
            <a:spLocks noGrp="1" noChangeArrowheads="1"/>
          </p:cNvSpPr>
          <p:nvPr>
            <p:ph type="body" sz="quarter" idx="11"/>
          </p:nvPr>
        </p:nvSpPr>
        <p:spPr>
          <a:xfrm>
            <a:off x="393700" y="1676400"/>
            <a:ext cx="7415212" cy="244475"/>
          </a:xfrm>
        </p:spPr>
        <p:txBody>
          <a:bodyPr/>
          <a:lstStyle/>
          <a:p>
            <a:pPr>
              <a:lnSpc>
                <a:spcPct val="80000"/>
              </a:lnSpc>
              <a:spcAft>
                <a:spcPct val="40000"/>
              </a:spcAft>
              <a:buClr>
                <a:srgbClr val="003399"/>
              </a:buClr>
              <a:buSzPct val="120000"/>
            </a:pPr>
            <a:r>
              <a:rPr lang="en-US" sz="1800" b="1" dirty="0">
                <a:solidFill>
                  <a:schemeClr val="accent1"/>
                </a:solidFill>
                <a:latin typeface="+mj-lt"/>
              </a:rPr>
              <a:t>	Steps: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Designing tests by identifying test conditions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Specifying test cases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Specifying test procedures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95287" y="609600"/>
            <a:ext cx="7439025" cy="304800"/>
          </a:xfrm>
        </p:spPr>
        <p:txBody>
          <a:bodyPr/>
          <a:lstStyle/>
          <a:p>
            <a:pPr eaLnBrk="1" hangingPunct="1"/>
            <a:r>
              <a:rPr lang="en-US" smtClean="0"/>
              <a:t>Example 5:-CC, BC, SC</a:t>
            </a:r>
          </a:p>
        </p:txBody>
      </p:sp>
      <p:sp>
        <p:nvSpPr>
          <p:cNvPr id="53251" name="Rectangle 3"/>
          <p:cNvSpPr>
            <a:spLocks noChangeArrowheads="1"/>
          </p:cNvSpPr>
          <p:nvPr/>
        </p:nvSpPr>
        <p:spPr bwMode="auto">
          <a:xfrm>
            <a:off x="533400" y="1371600"/>
            <a:ext cx="7848600" cy="3013075"/>
          </a:xfrm>
          <a:prstGeom prst="rect">
            <a:avLst/>
          </a:prstGeom>
          <a:noFill/>
          <a:ln w="9525">
            <a:noFill/>
            <a:miter lim="800000"/>
            <a:headEnd/>
            <a:tailEnd/>
          </a:ln>
        </p:spPr>
        <p:txBody>
          <a:bodyPr>
            <a:spAutoFit/>
          </a:bodyPr>
          <a:lstStyle/>
          <a:p>
            <a:r>
              <a:rPr lang="en-GB" i="0"/>
              <a:t>Read A		</a:t>
            </a:r>
            <a:r>
              <a:rPr lang="en-GB" sz="1800" b="1" i="0"/>
              <a:t>To print positive and negative.</a:t>
            </a:r>
          </a:p>
          <a:p>
            <a:r>
              <a:rPr lang="en-GB" i="0"/>
              <a:t>Read B</a:t>
            </a:r>
          </a:p>
          <a:p>
            <a:r>
              <a:rPr lang="en-GB" i="0"/>
              <a:t>IF A &lt; 0 THEN</a:t>
            </a:r>
          </a:p>
          <a:p>
            <a:r>
              <a:rPr lang="en-GB" i="0"/>
              <a:t>     Print  “A negative”</a:t>
            </a:r>
          </a:p>
          <a:p>
            <a:r>
              <a:rPr lang="en-GB" i="0"/>
              <a:t>ENDIF</a:t>
            </a:r>
          </a:p>
          <a:p>
            <a:r>
              <a:rPr lang="en-GB" i="0"/>
              <a:t>IF B &lt; 0 THEN</a:t>
            </a:r>
          </a:p>
          <a:p>
            <a:r>
              <a:rPr lang="en-GB" i="0"/>
              <a:t>     Print  “B negative”</a:t>
            </a:r>
          </a:p>
          <a:p>
            <a:r>
              <a:rPr lang="en-GB" i="0"/>
              <a:t>ENDIF</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pPr eaLnBrk="1" hangingPunct="1"/>
            <a:r>
              <a:rPr lang="en-US" smtClean="0"/>
              <a:t>Example 5 Solution:-</a:t>
            </a:r>
          </a:p>
        </p:txBody>
      </p:sp>
      <p:grpSp>
        <p:nvGrpSpPr>
          <p:cNvPr id="2" name="Group 3"/>
          <p:cNvGrpSpPr>
            <a:grpSpLocks/>
          </p:cNvGrpSpPr>
          <p:nvPr/>
        </p:nvGrpSpPr>
        <p:grpSpPr bwMode="auto">
          <a:xfrm>
            <a:off x="533400" y="2643188"/>
            <a:ext cx="1897063" cy="1311275"/>
            <a:chOff x="3936" y="1584"/>
            <a:chExt cx="1195" cy="826"/>
          </a:xfrm>
        </p:grpSpPr>
        <p:sp>
          <p:nvSpPr>
            <p:cNvPr id="54296" name="Text Box 4"/>
            <p:cNvSpPr txBox="1">
              <a:spLocks noChangeArrowheads="1"/>
            </p:cNvSpPr>
            <p:nvPr/>
          </p:nvSpPr>
          <p:spPr bwMode="auto">
            <a:xfrm>
              <a:off x="3936" y="1584"/>
              <a:ext cx="1195" cy="826"/>
            </a:xfrm>
            <a:prstGeom prst="rect">
              <a:avLst/>
            </a:prstGeom>
            <a:solidFill>
              <a:srgbClr val="FFFFCC"/>
            </a:solidFill>
            <a:ln w="9525">
              <a:noFill/>
              <a:miter lim="800000"/>
              <a:headEnd/>
              <a:tailEnd/>
            </a:ln>
          </p:spPr>
          <p:txBody>
            <a:bodyPr>
              <a:spAutoFit/>
            </a:bodyPr>
            <a:lstStyle/>
            <a:p>
              <a:pPr>
                <a:spcBef>
                  <a:spcPct val="50000"/>
                </a:spcBef>
              </a:pPr>
              <a:r>
                <a:rPr lang="en-US" sz="2000" b="1" i="0"/>
                <a:t> CC</a:t>
              </a:r>
              <a:r>
                <a:rPr lang="en-US" sz="2000" i="0"/>
                <a:t>=  3</a:t>
              </a:r>
            </a:p>
            <a:p>
              <a:pPr>
                <a:spcBef>
                  <a:spcPct val="50000"/>
                </a:spcBef>
              </a:pPr>
              <a:r>
                <a:rPr lang="en-US" sz="2000" b="1" i="0"/>
                <a:t> BC</a:t>
              </a:r>
              <a:r>
                <a:rPr lang="en-US" sz="2000" i="0"/>
                <a:t>=  2</a:t>
              </a:r>
            </a:p>
            <a:p>
              <a:pPr>
                <a:spcBef>
                  <a:spcPct val="50000"/>
                </a:spcBef>
              </a:pPr>
              <a:r>
                <a:rPr lang="en-US" sz="2000" b="1" i="0"/>
                <a:t> SC</a:t>
              </a:r>
              <a:r>
                <a:rPr lang="en-US" sz="2000" i="0"/>
                <a:t>=  1</a:t>
              </a:r>
            </a:p>
          </p:txBody>
        </p:sp>
        <p:sp>
          <p:nvSpPr>
            <p:cNvPr id="54297" name="Rectangle 5"/>
            <p:cNvSpPr>
              <a:spLocks noChangeArrowheads="1"/>
            </p:cNvSpPr>
            <p:nvPr/>
          </p:nvSpPr>
          <p:spPr bwMode="auto">
            <a:xfrm>
              <a:off x="3936" y="1584"/>
              <a:ext cx="1195" cy="826"/>
            </a:xfrm>
            <a:prstGeom prst="rect">
              <a:avLst/>
            </a:prstGeom>
            <a:noFill/>
            <a:ln w="9525">
              <a:solidFill>
                <a:schemeClr val="tx1"/>
              </a:solidFill>
              <a:miter lim="800000"/>
              <a:headEnd/>
              <a:tailEnd/>
            </a:ln>
          </p:spPr>
          <p:txBody>
            <a:bodyPr wrap="none" anchor="ctr"/>
            <a:lstStyle/>
            <a:p>
              <a:endParaRPr lang="en-US"/>
            </a:p>
          </p:txBody>
        </p:sp>
      </p:grpSp>
      <p:grpSp>
        <p:nvGrpSpPr>
          <p:cNvPr id="3" name="Group 40"/>
          <p:cNvGrpSpPr>
            <a:grpSpLocks/>
          </p:cNvGrpSpPr>
          <p:nvPr/>
        </p:nvGrpSpPr>
        <p:grpSpPr bwMode="auto">
          <a:xfrm>
            <a:off x="2887663" y="1519238"/>
            <a:ext cx="3795712" cy="4549775"/>
            <a:chOff x="1819" y="957"/>
            <a:chExt cx="2391" cy="2866"/>
          </a:xfrm>
        </p:grpSpPr>
        <p:sp>
          <p:nvSpPr>
            <p:cNvPr id="54279" name="Line 7"/>
            <p:cNvSpPr>
              <a:spLocks noChangeShapeType="1"/>
            </p:cNvSpPr>
            <p:nvPr/>
          </p:nvSpPr>
          <p:spPr bwMode="auto">
            <a:xfrm>
              <a:off x="2317" y="2125"/>
              <a:ext cx="0" cy="414"/>
            </a:xfrm>
            <a:prstGeom prst="line">
              <a:avLst/>
            </a:prstGeom>
            <a:noFill/>
            <a:ln w="38100">
              <a:solidFill>
                <a:schemeClr val="tx1"/>
              </a:solidFill>
              <a:miter lim="800000"/>
              <a:headEnd/>
              <a:tailEnd type="triangle" w="med" len="med"/>
            </a:ln>
          </p:spPr>
          <p:txBody>
            <a:bodyPr wrap="none"/>
            <a:lstStyle/>
            <a:p>
              <a:endParaRPr lang="en-US"/>
            </a:p>
          </p:txBody>
        </p:sp>
        <p:sp>
          <p:nvSpPr>
            <p:cNvPr id="54280" name="Line 8"/>
            <p:cNvSpPr>
              <a:spLocks noChangeShapeType="1"/>
            </p:cNvSpPr>
            <p:nvPr/>
          </p:nvSpPr>
          <p:spPr bwMode="auto">
            <a:xfrm>
              <a:off x="2809" y="1809"/>
              <a:ext cx="288" cy="0"/>
            </a:xfrm>
            <a:prstGeom prst="line">
              <a:avLst/>
            </a:prstGeom>
            <a:noFill/>
            <a:ln w="38100">
              <a:solidFill>
                <a:schemeClr val="tx1"/>
              </a:solidFill>
              <a:miter lim="800000"/>
              <a:headEnd/>
              <a:tailEnd type="triangle" w="med" len="med"/>
            </a:ln>
          </p:spPr>
          <p:txBody>
            <a:bodyPr wrap="none"/>
            <a:lstStyle/>
            <a:p>
              <a:endParaRPr lang="en-US"/>
            </a:p>
          </p:txBody>
        </p:sp>
        <p:sp>
          <p:nvSpPr>
            <p:cNvPr id="54281" name="Text Box 9"/>
            <p:cNvSpPr txBox="1">
              <a:spLocks noChangeArrowheads="1"/>
            </p:cNvSpPr>
            <p:nvPr/>
          </p:nvSpPr>
          <p:spPr bwMode="auto">
            <a:xfrm>
              <a:off x="2605" y="2539"/>
              <a:ext cx="528" cy="212"/>
            </a:xfrm>
            <a:prstGeom prst="rect">
              <a:avLst/>
            </a:prstGeom>
            <a:noFill/>
            <a:ln w="9525">
              <a:noFill/>
              <a:miter lim="800000"/>
              <a:headEnd/>
              <a:tailEnd/>
            </a:ln>
          </p:spPr>
          <p:txBody>
            <a:bodyPr>
              <a:spAutoFit/>
            </a:bodyPr>
            <a:lstStyle/>
            <a:p>
              <a:pPr>
                <a:spcBef>
                  <a:spcPct val="50000"/>
                </a:spcBef>
              </a:pPr>
              <a:r>
                <a:rPr lang="en-US" sz="1600" i="0"/>
                <a:t>Yes</a:t>
              </a:r>
            </a:p>
          </p:txBody>
        </p:sp>
        <p:sp>
          <p:nvSpPr>
            <p:cNvPr id="54282" name="AutoShape 14"/>
            <p:cNvSpPr>
              <a:spLocks noChangeArrowheads="1"/>
            </p:cNvSpPr>
            <p:nvPr/>
          </p:nvSpPr>
          <p:spPr bwMode="auto">
            <a:xfrm>
              <a:off x="1825" y="1473"/>
              <a:ext cx="984" cy="652"/>
            </a:xfrm>
            <a:prstGeom prst="flowChartDecision">
              <a:avLst/>
            </a:prstGeom>
            <a:solidFill>
              <a:srgbClr val="00CCFF"/>
            </a:solidFill>
            <a:ln w="9525">
              <a:solidFill>
                <a:schemeClr val="tx1"/>
              </a:solidFill>
              <a:miter lim="800000"/>
              <a:headEnd/>
              <a:tailEnd/>
            </a:ln>
          </p:spPr>
          <p:txBody>
            <a:bodyPr wrap="none" anchor="ctr"/>
            <a:lstStyle/>
            <a:p>
              <a:pPr algn="ctr"/>
              <a:r>
                <a:rPr lang="en-US" sz="1800" i="0"/>
                <a:t>If A &lt; 0</a:t>
              </a:r>
            </a:p>
          </p:txBody>
        </p:sp>
        <p:sp>
          <p:nvSpPr>
            <p:cNvPr id="54283" name="Line 15"/>
            <p:cNvSpPr>
              <a:spLocks noChangeShapeType="1"/>
            </p:cNvSpPr>
            <p:nvPr/>
          </p:nvSpPr>
          <p:spPr bwMode="auto">
            <a:xfrm>
              <a:off x="2317" y="3203"/>
              <a:ext cx="6" cy="428"/>
            </a:xfrm>
            <a:prstGeom prst="line">
              <a:avLst/>
            </a:prstGeom>
            <a:noFill/>
            <a:ln w="38100">
              <a:solidFill>
                <a:schemeClr val="tx1"/>
              </a:solidFill>
              <a:miter lim="800000"/>
              <a:headEnd/>
              <a:tailEnd type="triangle" w="med" len="med"/>
            </a:ln>
          </p:spPr>
          <p:txBody>
            <a:bodyPr wrap="none"/>
            <a:lstStyle/>
            <a:p>
              <a:endParaRPr lang="en-US"/>
            </a:p>
          </p:txBody>
        </p:sp>
        <p:sp>
          <p:nvSpPr>
            <p:cNvPr id="54284" name="Rectangle 16"/>
            <p:cNvSpPr>
              <a:spLocks noChangeArrowheads="1"/>
            </p:cNvSpPr>
            <p:nvPr/>
          </p:nvSpPr>
          <p:spPr bwMode="auto">
            <a:xfrm>
              <a:off x="3097" y="1633"/>
              <a:ext cx="1107" cy="422"/>
            </a:xfrm>
            <a:prstGeom prst="rect">
              <a:avLst/>
            </a:prstGeom>
            <a:solidFill>
              <a:srgbClr val="00CCFF"/>
            </a:solidFill>
            <a:ln w="9525">
              <a:solidFill>
                <a:schemeClr val="tx1"/>
              </a:solidFill>
              <a:miter lim="800000"/>
              <a:headEnd/>
              <a:tailEnd/>
            </a:ln>
          </p:spPr>
          <p:txBody>
            <a:bodyPr wrap="none" anchor="ctr"/>
            <a:lstStyle/>
            <a:p>
              <a:pPr algn="ctr"/>
              <a:r>
                <a:rPr lang="en-US" sz="1800" i="0"/>
                <a:t>Print </a:t>
              </a:r>
            </a:p>
            <a:p>
              <a:pPr algn="ctr"/>
              <a:r>
                <a:rPr lang="en-US" sz="1800" i="0"/>
                <a:t>A is negative</a:t>
              </a:r>
            </a:p>
          </p:txBody>
        </p:sp>
        <p:sp>
          <p:nvSpPr>
            <p:cNvPr id="54285" name="Rectangle 17"/>
            <p:cNvSpPr>
              <a:spLocks noChangeArrowheads="1"/>
            </p:cNvSpPr>
            <p:nvPr/>
          </p:nvSpPr>
          <p:spPr bwMode="auto">
            <a:xfrm>
              <a:off x="3103" y="2630"/>
              <a:ext cx="1107" cy="422"/>
            </a:xfrm>
            <a:prstGeom prst="rect">
              <a:avLst/>
            </a:prstGeom>
            <a:solidFill>
              <a:srgbClr val="00CCFF"/>
            </a:solidFill>
            <a:ln w="9525">
              <a:solidFill>
                <a:schemeClr val="tx1"/>
              </a:solidFill>
              <a:miter lim="800000"/>
              <a:headEnd/>
              <a:tailEnd/>
            </a:ln>
          </p:spPr>
          <p:txBody>
            <a:bodyPr wrap="none" anchor="ctr"/>
            <a:lstStyle/>
            <a:p>
              <a:pPr algn="ctr"/>
              <a:r>
                <a:rPr lang="en-US" sz="1800" i="0"/>
                <a:t>Print </a:t>
              </a:r>
            </a:p>
            <a:p>
              <a:pPr algn="ctr"/>
              <a:r>
                <a:rPr lang="en-US" sz="1800" i="0"/>
                <a:t>B is negative</a:t>
              </a:r>
            </a:p>
          </p:txBody>
        </p:sp>
        <p:sp>
          <p:nvSpPr>
            <p:cNvPr id="54286" name="Text Box 18"/>
            <p:cNvSpPr txBox="1">
              <a:spLocks noChangeArrowheads="1"/>
            </p:cNvSpPr>
            <p:nvPr/>
          </p:nvSpPr>
          <p:spPr bwMode="auto">
            <a:xfrm>
              <a:off x="2797" y="1571"/>
              <a:ext cx="528" cy="212"/>
            </a:xfrm>
            <a:prstGeom prst="rect">
              <a:avLst/>
            </a:prstGeom>
            <a:noFill/>
            <a:ln w="9525">
              <a:noFill/>
              <a:miter lim="800000"/>
              <a:headEnd/>
              <a:tailEnd/>
            </a:ln>
          </p:spPr>
          <p:txBody>
            <a:bodyPr>
              <a:spAutoFit/>
            </a:bodyPr>
            <a:lstStyle/>
            <a:p>
              <a:pPr>
                <a:spcBef>
                  <a:spcPct val="50000"/>
                </a:spcBef>
              </a:pPr>
              <a:r>
                <a:rPr lang="en-US" sz="1600" i="0"/>
                <a:t>Yes</a:t>
              </a:r>
            </a:p>
          </p:txBody>
        </p:sp>
        <p:sp>
          <p:nvSpPr>
            <p:cNvPr id="54287" name="AutoShape 19"/>
            <p:cNvSpPr>
              <a:spLocks noChangeArrowheads="1"/>
            </p:cNvSpPr>
            <p:nvPr/>
          </p:nvSpPr>
          <p:spPr bwMode="auto">
            <a:xfrm>
              <a:off x="1819" y="2539"/>
              <a:ext cx="984" cy="664"/>
            </a:xfrm>
            <a:prstGeom prst="flowChartDecision">
              <a:avLst/>
            </a:prstGeom>
            <a:solidFill>
              <a:srgbClr val="00CCFF"/>
            </a:solidFill>
            <a:ln w="9525">
              <a:solidFill>
                <a:schemeClr val="tx1"/>
              </a:solidFill>
              <a:miter lim="800000"/>
              <a:headEnd/>
              <a:tailEnd/>
            </a:ln>
          </p:spPr>
          <p:txBody>
            <a:bodyPr wrap="none" anchor="ctr"/>
            <a:lstStyle/>
            <a:p>
              <a:pPr algn="ctr"/>
              <a:r>
                <a:rPr lang="en-US" sz="1800" i="0"/>
                <a:t>If B &lt; 0</a:t>
              </a:r>
            </a:p>
          </p:txBody>
        </p:sp>
        <p:sp>
          <p:nvSpPr>
            <p:cNvPr id="54288" name="AutoShape 21"/>
            <p:cNvSpPr>
              <a:spLocks noChangeArrowheads="1"/>
            </p:cNvSpPr>
            <p:nvPr/>
          </p:nvSpPr>
          <p:spPr bwMode="auto">
            <a:xfrm>
              <a:off x="1880" y="957"/>
              <a:ext cx="930" cy="271"/>
            </a:xfrm>
            <a:prstGeom prst="flowChartAlternateProcess">
              <a:avLst/>
            </a:prstGeom>
            <a:solidFill>
              <a:srgbClr val="00CCFF"/>
            </a:solidFill>
            <a:ln w="9525">
              <a:solidFill>
                <a:schemeClr val="tx1"/>
              </a:solidFill>
              <a:miter lim="800000"/>
              <a:headEnd/>
              <a:tailEnd/>
            </a:ln>
          </p:spPr>
          <p:txBody>
            <a:bodyPr wrap="none" anchor="ctr"/>
            <a:lstStyle/>
            <a:p>
              <a:pPr algn="ctr"/>
              <a:r>
                <a:rPr lang="en-US" sz="2000" i="0"/>
                <a:t>Read A,B</a:t>
              </a:r>
            </a:p>
          </p:txBody>
        </p:sp>
        <p:sp>
          <p:nvSpPr>
            <p:cNvPr id="54289" name="AutoShape 22"/>
            <p:cNvSpPr>
              <a:spLocks noChangeArrowheads="1"/>
            </p:cNvSpPr>
            <p:nvPr/>
          </p:nvSpPr>
          <p:spPr bwMode="auto">
            <a:xfrm>
              <a:off x="1895" y="3631"/>
              <a:ext cx="930" cy="192"/>
            </a:xfrm>
            <a:prstGeom prst="flowChartAlternateProcess">
              <a:avLst/>
            </a:prstGeom>
            <a:solidFill>
              <a:srgbClr val="00CCFF"/>
            </a:solidFill>
            <a:ln w="9525">
              <a:solidFill>
                <a:schemeClr val="tx1"/>
              </a:solidFill>
              <a:miter lim="800000"/>
              <a:headEnd/>
              <a:tailEnd/>
            </a:ln>
          </p:spPr>
          <p:txBody>
            <a:bodyPr wrap="none" anchor="ctr"/>
            <a:lstStyle/>
            <a:p>
              <a:pPr algn="ctr"/>
              <a:r>
                <a:rPr lang="en-US" sz="2000" i="0"/>
                <a:t>End</a:t>
              </a:r>
            </a:p>
          </p:txBody>
        </p:sp>
        <p:sp>
          <p:nvSpPr>
            <p:cNvPr id="54290" name="Line 28"/>
            <p:cNvSpPr>
              <a:spLocks noChangeShapeType="1"/>
            </p:cNvSpPr>
            <p:nvPr/>
          </p:nvSpPr>
          <p:spPr bwMode="auto">
            <a:xfrm>
              <a:off x="2317" y="1228"/>
              <a:ext cx="0" cy="245"/>
            </a:xfrm>
            <a:prstGeom prst="line">
              <a:avLst/>
            </a:prstGeom>
            <a:noFill/>
            <a:ln w="38100">
              <a:solidFill>
                <a:schemeClr val="tx1"/>
              </a:solidFill>
              <a:miter lim="800000"/>
              <a:headEnd/>
              <a:tailEnd type="triangle" w="med" len="med"/>
            </a:ln>
          </p:spPr>
          <p:txBody>
            <a:bodyPr wrap="none"/>
            <a:lstStyle/>
            <a:p>
              <a:endParaRPr lang="en-US"/>
            </a:p>
          </p:txBody>
        </p:sp>
        <p:sp>
          <p:nvSpPr>
            <p:cNvPr id="54291" name="Line 34"/>
            <p:cNvSpPr>
              <a:spLocks noChangeShapeType="1"/>
            </p:cNvSpPr>
            <p:nvPr/>
          </p:nvSpPr>
          <p:spPr bwMode="auto">
            <a:xfrm>
              <a:off x="2810" y="2865"/>
              <a:ext cx="288" cy="0"/>
            </a:xfrm>
            <a:prstGeom prst="line">
              <a:avLst/>
            </a:prstGeom>
            <a:noFill/>
            <a:ln w="38100">
              <a:solidFill>
                <a:schemeClr val="tx1"/>
              </a:solidFill>
              <a:miter lim="800000"/>
              <a:headEnd/>
              <a:tailEnd type="triangle" w="med" len="med"/>
            </a:ln>
          </p:spPr>
          <p:txBody>
            <a:bodyPr wrap="none"/>
            <a:lstStyle/>
            <a:p>
              <a:endParaRPr lang="en-US"/>
            </a:p>
          </p:txBody>
        </p:sp>
        <p:sp>
          <p:nvSpPr>
            <p:cNvPr id="54292" name="Line 36"/>
            <p:cNvSpPr>
              <a:spLocks noChangeShapeType="1"/>
            </p:cNvSpPr>
            <p:nvPr/>
          </p:nvSpPr>
          <p:spPr bwMode="auto">
            <a:xfrm>
              <a:off x="3582" y="2055"/>
              <a:ext cx="0" cy="292"/>
            </a:xfrm>
            <a:prstGeom prst="line">
              <a:avLst/>
            </a:prstGeom>
            <a:noFill/>
            <a:ln w="38100">
              <a:solidFill>
                <a:schemeClr val="tx1"/>
              </a:solidFill>
              <a:miter lim="800000"/>
              <a:headEnd/>
              <a:tailEnd/>
            </a:ln>
          </p:spPr>
          <p:txBody>
            <a:bodyPr wrap="none"/>
            <a:lstStyle/>
            <a:p>
              <a:endParaRPr lang="en-US"/>
            </a:p>
          </p:txBody>
        </p:sp>
        <p:sp>
          <p:nvSpPr>
            <p:cNvPr id="54293" name="Line 37"/>
            <p:cNvSpPr>
              <a:spLocks noChangeShapeType="1"/>
            </p:cNvSpPr>
            <p:nvPr/>
          </p:nvSpPr>
          <p:spPr bwMode="auto">
            <a:xfrm flipH="1">
              <a:off x="2317" y="2347"/>
              <a:ext cx="1265" cy="0"/>
            </a:xfrm>
            <a:prstGeom prst="line">
              <a:avLst/>
            </a:prstGeom>
            <a:noFill/>
            <a:ln w="38100">
              <a:solidFill>
                <a:schemeClr val="tx1"/>
              </a:solidFill>
              <a:miter lim="800000"/>
              <a:headEnd/>
              <a:tailEnd type="triangle" w="med" len="med"/>
            </a:ln>
          </p:spPr>
          <p:txBody>
            <a:bodyPr wrap="none"/>
            <a:lstStyle/>
            <a:p>
              <a:endParaRPr lang="en-US"/>
            </a:p>
          </p:txBody>
        </p:sp>
        <p:sp>
          <p:nvSpPr>
            <p:cNvPr id="54294" name="Line 38"/>
            <p:cNvSpPr>
              <a:spLocks noChangeShapeType="1"/>
            </p:cNvSpPr>
            <p:nvPr/>
          </p:nvSpPr>
          <p:spPr bwMode="auto">
            <a:xfrm>
              <a:off x="3582" y="3052"/>
              <a:ext cx="6" cy="351"/>
            </a:xfrm>
            <a:prstGeom prst="line">
              <a:avLst/>
            </a:prstGeom>
            <a:noFill/>
            <a:ln w="38100">
              <a:solidFill>
                <a:schemeClr val="tx1"/>
              </a:solidFill>
              <a:miter lim="800000"/>
              <a:headEnd/>
              <a:tailEnd/>
            </a:ln>
          </p:spPr>
          <p:txBody>
            <a:bodyPr wrap="none"/>
            <a:lstStyle/>
            <a:p>
              <a:endParaRPr lang="en-US"/>
            </a:p>
          </p:txBody>
        </p:sp>
        <p:sp>
          <p:nvSpPr>
            <p:cNvPr id="54295" name="Line 39"/>
            <p:cNvSpPr>
              <a:spLocks noChangeShapeType="1"/>
            </p:cNvSpPr>
            <p:nvPr/>
          </p:nvSpPr>
          <p:spPr bwMode="auto">
            <a:xfrm flipH="1">
              <a:off x="2323" y="3403"/>
              <a:ext cx="1265" cy="0"/>
            </a:xfrm>
            <a:prstGeom prst="line">
              <a:avLst/>
            </a:prstGeom>
            <a:noFill/>
            <a:ln w="38100">
              <a:solidFill>
                <a:schemeClr val="tx1"/>
              </a:solidFill>
              <a:miter lim="800000"/>
              <a:headEnd/>
              <a:tailEnd type="triangle" w="med" len="med"/>
            </a:ln>
          </p:spPr>
          <p:txBody>
            <a:bodyPr wrap="none"/>
            <a:lstStyle/>
            <a:p>
              <a:endParaRPr lang="en-US"/>
            </a:p>
          </p:txBody>
        </p:sp>
      </p:grpSp>
      <p:sp>
        <p:nvSpPr>
          <p:cNvPr id="1267754" name="Freeform 42"/>
          <p:cNvSpPr>
            <a:spLocks/>
          </p:cNvSpPr>
          <p:nvPr/>
        </p:nvSpPr>
        <p:spPr bwMode="hidden">
          <a:xfrm>
            <a:off x="3554413" y="1119188"/>
            <a:ext cx="65087" cy="5662612"/>
          </a:xfrm>
          <a:custGeom>
            <a:avLst/>
            <a:gdLst>
              <a:gd name="T0" fmla="*/ 0 w 41"/>
              <a:gd name="T1" fmla="*/ 0 h 3567"/>
              <a:gd name="T2" fmla="*/ 2147483647 w 41"/>
              <a:gd name="T3" fmla="*/ 2147483647 h 3567"/>
              <a:gd name="T4" fmla="*/ 0 60000 65536"/>
              <a:gd name="T5" fmla="*/ 0 60000 65536"/>
              <a:gd name="T6" fmla="*/ 0 w 41"/>
              <a:gd name="T7" fmla="*/ 0 h 3567"/>
              <a:gd name="T8" fmla="*/ 41 w 41"/>
              <a:gd name="T9" fmla="*/ 3567 h 3567"/>
            </a:gdLst>
            <a:ahLst/>
            <a:cxnLst>
              <a:cxn ang="T4">
                <a:pos x="T0" y="T1"/>
              </a:cxn>
              <a:cxn ang="T5">
                <a:pos x="T2" y="T3"/>
              </a:cxn>
            </a:cxnLst>
            <a:rect l="T6" t="T7" r="T8" b="T9"/>
            <a:pathLst>
              <a:path w="41" h="3567">
                <a:moveTo>
                  <a:pt x="0" y="0"/>
                </a:moveTo>
                <a:cubicBezTo>
                  <a:pt x="7" y="594"/>
                  <a:pt x="33" y="2824"/>
                  <a:pt x="41" y="3567"/>
                </a:cubicBezTo>
              </a:path>
            </a:pathLst>
          </a:custGeom>
          <a:noFill/>
          <a:ln w="57150">
            <a:solidFill>
              <a:srgbClr val="FF0000"/>
            </a:solidFill>
            <a:round/>
            <a:headEnd type="none" w="sm" len="sm"/>
            <a:tailEnd type="none" w="sm" len="sm"/>
          </a:ln>
        </p:spPr>
        <p:txBody>
          <a:bodyPr wrap="none" anchor="ctr"/>
          <a:lstStyle/>
          <a:p>
            <a:endParaRPr lang="en-US"/>
          </a:p>
        </p:txBody>
      </p:sp>
      <p:sp>
        <p:nvSpPr>
          <p:cNvPr id="1267757" name="Freeform 45"/>
          <p:cNvSpPr>
            <a:spLocks/>
          </p:cNvSpPr>
          <p:nvPr/>
        </p:nvSpPr>
        <p:spPr bwMode="hidden">
          <a:xfrm>
            <a:off x="3190875" y="1143000"/>
            <a:ext cx="3778250" cy="5594350"/>
          </a:xfrm>
          <a:custGeom>
            <a:avLst/>
            <a:gdLst>
              <a:gd name="T0" fmla="*/ 2147483647 w 2380"/>
              <a:gd name="T1" fmla="*/ 0 h 3524"/>
              <a:gd name="T2" fmla="*/ 2147483647 w 2380"/>
              <a:gd name="T3" fmla="*/ 2147483647 h 3524"/>
              <a:gd name="T4" fmla="*/ 2147483647 w 2380"/>
              <a:gd name="T5" fmla="*/ 2147483647 h 3524"/>
              <a:gd name="T6" fmla="*/ 2147483647 w 2380"/>
              <a:gd name="T7" fmla="*/ 2147483647 h 3524"/>
              <a:gd name="T8" fmla="*/ 2147483647 w 2380"/>
              <a:gd name="T9" fmla="*/ 2147483647 h 3524"/>
              <a:gd name="T10" fmla="*/ 2147483647 w 2380"/>
              <a:gd name="T11" fmla="*/ 2147483647 h 3524"/>
              <a:gd name="T12" fmla="*/ 2147483647 w 2380"/>
              <a:gd name="T13" fmla="*/ 2147483647 h 3524"/>
              <a:gd name="T14" fmla="*/ 2147483647 w 2380"/>
              <a:gd name="T15" fmla="*/ 2147483647 h 3524"/>
              <a:gd name="T16" fmla="*/ 2147483647 w 2380"/>
              <a:gd name="T17" fmla="*/ 2147483647 h 3524"/>
              <a:gd name="T18" fmla="*/ 2147483647 w 2380"/>
              <a:gd name="T19" fmla="*/ 2147483647 h 3524"/>
              <a:gd name="T20" fmla="*/ 2147483647 w 2380"/>
              <a:gd name="T21" fmla="*/ 2147483647 h 3524"/>
              <a:gd name="T22" fmla="*/ 2147483647 w 2380"/>
              <a:gd name="T23" fmla="*/ 2147483647 h 3524"/>
              <a:gd name="T24" fmla="*/ 2147483647 w 2380"/>
              <a:gd name="T25" fmla="*/ 2147483647 h 3524"/>
              <a:gd name="T26" fmla="*/ 2147483647 w 2380"/>
              <a:gd name="T27" fmla="*/ 2147483647 h 3524"/>
              <a:gd name="T28" fmla="*/ 2147483647 w 2380"/>
              <a:gd name="T29" fmla="*/ 2147483647 h 3524"/>
              <a:gd name="T30" fmla="*/ 2147483647 w 2380"/>
              <a:gd name="T31" fmla="*/ 2147483647 h 3524"/>
              <a:gd name="T32" fmla="*/ 2147483647 w 2380"/>
              <a:gd name="T33" fmla="*/ 2147483647 h 3524"/>
              <a:gd name="T34" fmla="*/ 2147483647 w 2380"/>
              <a:gd name="T35" fmla="*/ 2147483647 h 3524"/>
              <a:gd name="T36" fmla="*/ 2147483647 w 2380"/>
              <a:gd name="T37" fmla="*/ 2147483647 h 3524"/>
              <a:gd name="T38" fmla="*/ 2147483647 w 2380"/>
              <a:gd name="T39" fmla="*/ 2147483647 h 3524"/>
              <a:gd name="T40" fmla="*/ 2147483647 w 2380"/>
              <a:gd name="T41" fmla="*/ 2147483647 h 3524"/>
              <a:gd name="T42" fmla="*/ 2147483647 w 2380"/>
              <a:gd name="T43" fmla="*/ 2147483647 h 3524"/>
              <a:gd name="T44" fmla="*/ 2147483647 w 2380"/>
              <a:gd name="T45" fmla="*/ 2147483647 h 3524"/>
              <a:gd name="T46" fmla="*/ 2147483647 w 2380"/>
              <a:gd name="T47" fmla="*/ 2147483647 h 3524"/>
              <a:gd name="T48" fmla="*/ 2147483647 w 2380"/>
              <a:gd name="T49" fmla="*/ 2147483647 h 3524"/>
              <a:gd name="T50" fmla="*/ 2147483647 w 2380"/>
              <a:gd name="T51" fmla="*/ 2147483647 h 35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80"/>
              <a:gd name="T79" fmla="*/ 0 h 3524"/>
              <a:gd name="T80" fmla="*/ 2380 w 2380"/>
              <a:gd name="T81" fmla="*/ 3524 h 35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80" h="3524">
                <a:moveTo>
                  <a:pt x="342" y="0"/>
                </a:moveTo>
                <a:cubicBezTo>
                  <a:pt x="340" y="180"/>
                  <a:pt x="330" y="934"/>
                  <a:pt x="330" y="1080"/>
                </a:cubicBezTo>
                <a:cubicBezTo>
                  <a:pt x="330" y="1226"/>
                  <a:pt x="342" y="864"/>
                  <a:pt x="342" y="876"/>
                </a:cubicBezTo>
                <a:cubicBezTo>
                  <a:pt x="342" y="888"/>
                  <a:pt x="312" y="1106"/>
                  <a:pt x="330" y="1152"/>
                </a:cubicBezTo>
                <a:cubicBezTo>
                  <a:pt x="348" y="1198"/>
                  <a:pt x="378" y="1152"/>
                  <a:pt x="450" y="1152"/>
                </a:cubicBezTo>
                <a:cubicBezTo>
                  <a:pt x="522" y="1152"/>
                  <a:pt x="650" y="1152"/>
                  <a:pt x="762" y="1152"/>
                </a:cubicBezTo>
                <a:cubicBezTo>
                  <a:pt x="874" y="1152"/>
                  <a:pt x="886" y="1150"/>
                  <a:pt x="1122" y="1152"/>
                </a:cubicBezTo>
                <a:cubicBezTo>
                  <a:pt x="1358" y="1154"/>
                  <a:pt x="1976" y="1118"/>
                  <a:pt x="2178" y="1164"/>
                </a:cubicBezTo>
                <a:cubicBezTo>
                  <a:pt x="2380" y="1210"/>
                  <a:pt x="2318" y="1358"/>
                  <a:pt x="2334" y="1428"/>
                </a:cubicBezTo>
                <a:cubicBezTo>
                  <a:pt x="2350" y="1498"/>
                  <a:pt x="2280" y="1564"/>
                  <a:pt x="2274" y="1584"/>
                </a:cubicBezTo>
                <a:cubicBezTo>
                  <a:pt x="2268" y="1604"/>
                  <a:pt x="2318" y="1544"/>
                  <a:pt x="2298" y="1548"/>
                </a:cubicBezTo>
                <a:cubicBezTo>
                  <a:pt x="2278" y="1552"/>
                  <a:pt x="2264" y="1596"/>
                  <a:pt x="2154" y="1608"/>
                </a:cubicBezTo>
                <a:cubicBezTo>
                  <a:pt x="2044" y="1620"/>
                  <a:pt x="1906" y="1616"/>
                  <a:pt x="1638" y="1620"/>
                </a:cubicBezTo>
                <a:cubicBezTo>
                  <a:pt x="1370" y="1624"/>
                  <a:pt x="764" y="1610"/>
                  <a:pt x="546" y="1632"/>
                </a:cubicBezTo>
                <a:cubicBezTo>
                  <a:pt x="328" y="1654"/>
                  <a:pt x="370" y="1658"/>
                  <a:pt x="330" y="1752"/>
                </a:cubicBezTo>
                <a:cubicBezTo>
                  <a:pt x="290" y="1846"/>
                  <a:pt x="242" y="2122"/>
                  <a:pt x="306" y="2196"/>
                </a:cubicBezTo>
                <a:cubicBezTo>
                  <a:pt x="370" y="2270"/>
                  <a:pt x="574" y="2194"/>
                  <a:pt x="714" y="2196"/>
                </a:cubicBezTo>
                <a:cubicBezTo>
                  <a:pt x="854" y="2198"/>
                  <a:pt x="928" y="2212"/>
                  <a:pt x="1146" y="2208"/>
                </a:cubicBezTo>
                <a:cubicBezTo>
                  <a:pt x="1364" y="2204"/>
                  <a:pt x="1850" y="2136"/>
                  <a:pt x="2022" y="2172"/>
                </a:cubicBezTo>
                <a:cubicBezTo>
                  <a:pt x="2194" y="2208"/>
                  <a:pt x="2202" y="2336"/>
                  <a:pt x="2178" y="2424"/>
                </a:cubicBezTo>
                <a:cubicBezTo>
                  <a:pt x="2154" y="2512"/>
                  <a:pt x="2192" y="2652"/>
                  <a:pt x="1878" y="2700"/>
                </a:cubicBezTo>
                <a:cubicBezTo>
                  <a:pt x="1564" y="2748"/>
                  <a:pt x="588" y="2604"/>
                  <a:pt x="294" y="2712"/>
                </a:cubicBezTo>
                <a:cubicBezTo>
                  <a:pt x="0" y="2820"/>
                  <a:pt x="142" y="3234"/>
                  <a:pt x="114" y="3348"/>
                </a:cubicBezTo>
                <a:cubicBezTo>
                  <a:pt x="86" y="3462"/>
                  <a:pt x="124" y="3370"/>
                  <a:pt x="126" y="3396"/>
                </a:cubicBezTo>
                <a:cubicBezTo>
                  <a:pt x="128" y="3422"/>
                  <a:pt x="128" y="3484"/>
                  <a:pt x="126" y="3504"/>
                </a:cubicBezTo>
                <a:cubicBezTo>
                  <a:pt x="124" y="3524"/>
                  <a:pt x="116" y="3514"/>
                  <a:pt x="114" y="3516"/>
                </a:cubicBezTo>
              </a:path>
            </a:pathLst>
          </a:custGeom>
          <a:noFill/>
          <a:ln w="57150">
            <a:solidFill>
              <a:srgbClr val="FF00FF"/>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67754"/>
                                        </p:tgtEl>
                                        <p:attrNameLst>
                                          <p:attrName>style.visibility</p:attrName>
                                        </p:attrNameLst>
                                      </p:cBhvr>
                                      <p:to>
                                        <p:strVal val="visible"/>
                                      </p:to>
                                    </p:set>
                                    <p:animEffect transition="in" filter="wipe(up)">
                                      <p:cBhvr>
                                        <p:cTn id="7" dur="500"/>
                                        <p:tgtEl>
                                          <p:spTgt spid="12677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67757"/>
                                        </p:tgtEl>
                                        <p:attrNameLst>
                                          <p:attrName>style.visibility</p:attrName>
                                        </p:attrNameLst>
                                      </p:cBhvr>
                                      <p:to>
                                        <p:strVal val="visible"/>
                                      </p:to>
                                    </p:set>
                                    <p:animEffect transition="in" filter="wipe(up)">
                                      <p:cBhvr>
                                        <p:cTn id="12" dur="500"/>
                                        <p:tgtEl>
                                          <p:spTgt spid="126775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7754" grpId="0" animBg="1"/>
      <p:bldP spid="126775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95287" y="581025"/>
            <a:ext cx="7439025" cy="307777"/>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Other structure-based techniques</a:t>
            </a:r>
          </a:p>
        </p:txBody>
      </p:sp>
      <p:sp>
        <p:nvSpPr>
          <p:cNvPr id="55299" name="Rectangle 3"/>
          <p:cNvSpPr>
            <a:spLocks noGrp="1" noChangeArrowheads="1"/>
          </p:cNvSpPr>
          <p:nvPr>
            <p:ph type="body" sz="quarter" idx="11"/>
          </p:nvPr>
        </p:nvSpPr>
        <p:spPr>
          <a:xfrm>
            <a:off x="393700" y="1736725"/>
            <a:ext cx="7415212" cy="244475"/>
          </a:xfrm>
        </p:spPr>
        <p:txBody>
          <a:bodyPr wrap="square"/>
          <a:lstStyle/>
          <a:p>
            <a:pPr>
              <a:lnSpc>
                <a:spcPct val="80000"/>
              </a:lnSpc>
              <a:spcAft>
                <a:spcPct val="40000"/>
              </a:spcAft>
              <a:buClr>
                <a:srgbClr val="003399"/>
              </a:buClr>
              <a:buSzPct val="120000"/>
            </a:pPr>
            <a:r>
              <a:rPr lang="en-US" sz="1800" b="1" dirty="0">
                <a:solidFill>
                  <a:schemeClr val="accent1"/>
                </a:solidFill>
                <a:latin typeface="+mj-lt"/>
              </a:rPr>
              <a:t>Condition coverage </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Requires that each condition has been True at least once and False at least once. Branch / decision coverage is equivalent to condition coverage</a:t>
            </a:r>
          </a:p>
          <a:p>
            <a:pPr>
              <a:lnSpc>
                <a:spcPct val="80000"/>
              </a:lnSpc>
              <a:spcAft>
                <a:spcPct val="40000"/>
              </a:spcAft>
              <a:buClr>
                <a:srgbClr val="003399"/>
              </a:buClr>
              <a:buSzPct val="120000"/>
            </a:pPr>
            <a:r>
              <a:rPr lang="en-US" sz="1800" b="1" dirty="0">
                <a:solidFill>
                  <a:schemeClr val="accent1"/>
                </a:solidFill>
                <a:latin typeface="+mj-lt"/>
              </a:rPr>
              <a:t>Multiple condition coverage </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Multiple condition coverage requires that each of the condition in a compound condition is executed. Compound condition is when two or more single conditions are joined by a logical operator</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Test design techniques</a:t>
            </a:r>
          </a:p>
        </p:txBody>
      </p:sp>
      <p:sp>
        <p:nvSpPr>
          <p:cNvPr id="56323" name="Rectangle 3"/>
          <p:cNvSpPr>
            <a:spLocks noGrp="1" noChangeArrowheads="1"/>
          </p:cNvSpPr>
          <p:nvPr>
            <p:ph type="body" sz="quarter" idx="11"/>
          </p:nvPr>
        </p:nvSpPr>
        <p:spPr>
          <a:xfrm>
            <a:off x="393700" y="1431925"/>
            <a:ext cx="7415212" cy="244475"/>
          </a:xfrm>
        </p:spPr>
        <p:txBody>
          <a:bodyPr wrap="square"/>
          <a:lstStyle/>
          <a:p>
            <a:pPr algn="ctr" eaLnBrk="1" hangingPunct="1">
              <a:lnSpc>
                <a:spcPct val="80000"/>
              </a:lnSpc>
              <a:buFont typeface="Wingdings" pitchFamily="2" charset="2"/>
              <a:buNone/>
            </a:pPr>
            <a:r>
              <a:rPr lang="en-US" sz="3000" dirty="0" smtClean="0"/>
              <a:t>Session coverage</a:t>
            </a:r>
          </a:p>
          <a:p>
            <a:pPr algn="ctr" eaLnBrk="1" hangingPunct="1">
              <a:lnSpc>
                <a:spcPct val="80000"/>
              </a:lnSpc>
              <a:buFont typeface="Wingdings" pitchFamily="2" charset="2"/>
              <a:buNone/>
            </a:pPr>
            <a:endParaRPr lang="en-US" sz="700" dirty="0" smtClean="0"/>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Identifying test conditions and designing test cases (K3)</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Categories of Test Design Techniques (K2)</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Specification based or Black Box testing Techniques (K3)</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Structure based or White Box Techniques (K3)</a:t>
            </a:r>
          </a:p>
          <a:p>
            <a:pPr marL="285750" indent="-285750">
              <a:lnSpc>
                <a:spcPct val="110000"/>
              </a:lnSpc>
              <a:spcAft>
                <a:spcPct val="40000"/>
              </a:spcAft>
              <a:buClr>
                <a:srgbClr val="003399"/>
              </a:buClr>
              <a:buSzPct val="120000"/>
              <a:buFont typeface="Wingdings" pitchFamily="2" charset="2"/>
              <a:buChar char="q"/>
            </a:pPr>
            <a:r>
              <a:rPr lang="en-US" sz="1800" b="1" dirty="0">
                <a:solidFill>
                  <a:schemeClr val="bg2"/>
                </a:solidFill>
                <a:latin typeface="+mj-lt"/>
              </a:rPr>
              <a:t>Experience based techniques (K2)</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Choosing test techniques (K2)</a:t>
            </a:r>
          </a:p>
          <a:p>
            <a:pPr eaLnBrk="1" hangingPunct="1">
              <a:lnSpc>
                <a:spcPct val="80000"/>
              </a:lnSpc>
              <a:buFont typeface="Wingdings" pitchFamily="2" charset="2"/>
              <a:buNone/>
            </a:pPr>
            <a:endParaRPr lang="en-US" sz="28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95287" y="581025"/>
            <a:ext cx="7439025" cy="307777"/>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Experience based techniques</a:t>
            </a:r>
          </a:p>
        </p:txBody>
      </p:sp>
      <p:sp>
        <p:nvSpPr>
          <p:cNvPr id="57347" name="Rectangle 3"/>
          <p:cNvSpPr>
            <a:spLocks noGrp="1" noChangeArrowheads="1"/>
          </p:cNvSpPr>
          <p:nvPr>
            <p:ph type="body" sz="quarter" idx="11"/>
          </p:nvPr>
        </p:nvSpPr>
        <p:spPr>
          <a:xfrm>
            <a:off x="393700" y="1508125"/>
            <a:ext cx="7415212" cy="244475"/>
          </a:xfrm>
        </p:spPr>
        <p:txBody>
          <a:bodyPr wrap="square"/>
          <a:lstStyle/>
          <a:p>
            <a:pPr marL="285750" indent="-285750" eaLnBrk="1" hangingPunct="1">
              <a:lnSpc>
                <a:spcPct val="130000"/>
              </a:lnSpc>
              <a:buFont typeface="Wingdings" pitchFamily="2" charset="2"/>
              <a:buChar char="q"/>
            </a:pPr>
            <a:r>
              <a:rPr lang="en-US" sz="1800" b="1" dirty="0" smtClean="0">
                <a:solidFill>
                  <a:schemeClr val="bg2"/>
                </a:solidFill>
                <a:latin typeface="+mj-lt"/>
              </a:rPr>
              <a:t>Tests</a:t>
            </a:r>
            <a:r>
              <a:rPr lang="en-US" sz="1800" dirty="0">
                <a:solidFill>
                  <a:schemeClr val="bg2"/>
                </a:solidFill>
                <a:latin typeface="+mj-lt"/>
              </a:rPr>
              <a:t> are </a:t>
            </a:r>
            <a:r>
              <a:rPr lang="en-US" sz="1800" b="1" dirty="0" smtClean="0">
                <a:solidFill>
                  <a:schemeClr val="bg2"/>
                </a:solidFill>
                <a:latin typeface="+mj-lt"/>
              </a:rPr>
              <a:t>derived from the tester’s skil</a:t>
            </a:r>
            <a:r>
              <a:rPr lang="en-US" sz="1800" dirty="0">
                <a:solidFill>
                  <a:schemeClr val="bg2"/>
                </a:solidFill>
                <a:latin typeface="+mj-lt"/>
              </a:rPr>
              <a:t>l and intuition and their experience with similar applications and technologies </a:t>
            </a:r>
          </a:p>
          <a:p>
            <a:pPr marL="285750" indent="-285750" eaLnBrk="1" hangingPunct="1">
              <a:lnSpc>
                <a:spcPct val="130000"/>
              </a:lnSpc>
              <a:buFont typeface="Wingdings" pitchFamily="2" charset="2"/>
              <a:buChar char="q"/>
            </a:pPr>
            <a:r>
              <a:rPr lang="en-US" sz="1800" b="1" dirty="0" smtClean="0">
                <a:solidFill>
                  <a:schemeClr val="bg2"/>
                </a:solidFill>
                <a:latin typeface="+mj-lt"/>
              </a:rPr>
              <a:t>Used to augment systematic techniques</a:t>
            </a:r>
            <a:r>
              <a:rPr lang="en-US" sz="1800" dirty="0" smtClean="0">
                <a:solidFill>
                  <a:schemeClr val="bg2"/>
                </a:solidFill>
                <a:latin typeface="+mj-lt"/>
              </a:rPr>
              <a:t>, </a:t>
            </a:r>
            <a:r>
              <a:rPr lang="en-US" sz="1800" dirty="0">
                <a:solidFill>
                  <a:schemeClr val="bg2"/>
                </a:solidFill>
                <a:latin typeface="+mj-lt"/>
              </a:rPr>
              <a:t>to identify special tests not easily captured by formal techniques</a:t>
            </a:r>
          </a:p>
          <a:p>
            <a:pPr marL="285750" indent="-285750" eaLnBrk="1" hangingPunct="1">
              <a:lnSpc>
                <a:spcPct val="130000"/>
              </a:lnSpc>
              <a:buFont typeface="Wingdings" pitchFamily="2" charset="2"/>
              <a:buChar char="q"/>
            </a:pPr>
            <a:r>
              <a:rPr lang="en-US" sz="1800" dirty="0">
                <a:solidFill>
                  <a:schemeClr val="bg2"/>
                </a:solidFill>
                <a:latin typeface="+mj-lt"/>
              </a:rPr>
              <a:t>May yield widely varying degrees of effectiveness, </a:t>
            </a:r>
            <a:r>
              <a:rPr lang="en-US" sz="1800" b="1" dirty="0" smtClean="0">
                <a:solidFill>
                  <a:schemeClr val="bg2"/>
                </a:solidFill>
                <a:latin typeface="+mj-lt"/>
              </a:rPr>
              <a:t>depending on the testers’ experience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Exploratory testing</a:t>
            </a:r>
          </a:p>
        </p:txBody>
      </p:sp>
      <p:sp>
        <p:nvSpPr>
          <p:cNvPr id="58371" name="Rectangle 3"/>
          <p:cNvSpPr>
            <a:spLocks noGrp="1" noChangeArrowheads="1"/>
          </p:cNvSpPr>
          <p:nvPr>
            <p:ph type="body" sz="quarter" idx="11"/>
          </p:nvPr>
        </p:nvSpPr>
        <p:spPr>
          <a:xfrm>
            <a:off x="393700" y="1889125"/>
            <a:ext cx="7415212" cy="244475"/>
          </a:xfrm>
        </p:spPr>
        <p:txBody>
          <a:bodyPr wrap="square"/>
          <a:lstStyle/>
          <a:p>
            <a:pPr marL="285750" indent="-285750" algn="just" eaLnBrk="1" hangingPunct="1">
              <a:lnSpc>
                <a:spcPct val="120000"/>
              </a:lnSpc>
              <a:buFont typeface="Wingdings" pitchFamily="2" charset="2"/>
              <a:buChar char="q"/>
            </a:pPr>
            <a:r>
              <a:rPr lang="en-US" sz="1800" b="1" dirty="0" smtClean="0">
                <a:solidFill>
                  <a:schemeClr val="bg2"/>
                </a:solidFill>
                <a:latin typeface="+mj-lt"/>
              </a:rPr>
              <a:t>Concurrent test design</a:t>
            </a:r>
            <a:r>
              <a:rPr lang="en-US" sz="1800" dirty="0" smtClean="0">
                <a:solidFill>
                  <a:schemeClr val="bg2"/>
                </a:solidFill>
                <a:latin typeface="+mj-lt"/>
              </a:rPr>
              <a:t>, test </a:t>
            </a:r>
            <a:r>
              <a:rPr lang="en-US" sz="1800" b="1" dirty="0" smtClean="0">
                <a:solidFill>
                  <a:schemeClr val="bg2"/>
                </a:solidFill>
                <a:latin typeface="+mj-lt"/>
              </a:rPr>
              <a:t>execution</a:t>
            </a:r>
            <a:r>
              <a:rPr lang="en-US" sz="1800" dirty="0" smtClean="0">
                <a:solidFill>
                  <a:schemeClr val="bg2"/>
                </a:solidFill>
                <a:latin typeface="+mj-lt"/>
              </a:rPr>
              <a:t>, test</a:t>
            </a:r>
            <a:r>
              <a:rPr lang="en-US" sz="1800" b="1" dirty="0" smtClean="0">
                <a:solidFill>
                  <a:schemeClr val="bg2"/>
                </a:solidFill>
                <a:latin typeface="+mj-lt"/>
              </a:rPr>
              <a:t> logging</a:t>
            </a:r>
            <a:r>
              <a:rPr lang="en-US" sz="1800" dirty="0" smtClean="0">
                <a:solidFill>
                  <a:schemeClr val="bg2"/>
                </a:solidFill>
                <a:latin typeface="+mj-lt"/>
              </a:rPr>
              <a:t> </a:t>
            </a:r>
            <a:r>
              <a:rPr lang="en-US" sz="1800" dirty="0">
                <a:solidFill>
                  <a:schemeClr val="bg2"/>
                </a:solidFill>
                <a:latin typeface="+mj-lt"/>
              </a:rPr>
              <a:t>and</a:t>
            </a:r>
            <a:r>
              <a:rPr lang="en-US" sz="2400" dirty="0" smtClean="0"/>
              <a:t> </a:t>
            </a:r>
            <a:r>
              <a:rPr lang="en-US" sz="1800" b="1" dirty="0" smtClean="0">
                <a:solidFill>
                  <a:schemeClr val="bg2"/>
                </a:solidFill>
                <a:latin typeface="+mj-lt"/>
              </a:rPr>
              <a:t>learning,</a:t>
            </a:r>
            <a:r>
              <a:rPr lang="en-US" sz="1800" dirty="0" smtClean="0">
                <a:solidFill>
                  <a:schemeClr val="bg2"/>
                </a:solidFill>
                <a:latin typeface="+mj-lt"/>
              </a:rPr>
              <a:t> </a:t>
            </a:r>
            <a:r>
              <a:rPr lang="en-US" sz="1800" dirty="0">
                <a:solidFill>
                  <a:schemeClr val="bg2"/>
                </a:solidFill>
                <a:latin typeface="+mj-lt"/>
              </a:rPr>
              <a:t>based on a test charter containing test objectives, and carried out within time-boxes </a:t>
            </a:r>
          </a:p>
          <a:p>
            <a:pPr marL="285750" indent="-285750" algn="just" eaLnBrk="1" hangingPunct="1">
              <a:lnSpc>
                <a:spcPct val="120000"/>
              </a:lnSpc>
              <a:buFont typeface="Wingdings" pitchFamily="2" charset="2"/>
              <a:buChar char="q"/>
            </a:pPr>
            <a:r>
              <a:rPr lang="en-US" sz="1800" dirty="0">
                <a:solidFill>
                  <a:schemeClr val="bg2"/>
                </a:solidFill>
                <a:latin typeface="+mj-lt"/>
              </a:rPr>
              <a:t>An approach that is most </a:t>
            </a:r>
            <a:r>
              <a:rPr lang="en-US" sz="1800" b="1" dirty="0" smtClean="0">
                <a:solidFill>
                  <a:schemeClr val="bg2"/>
                </a:solidFill>
                <a:latin typeface="+mj-lt"/>
              </a:rPr>
              <a:t>useful where there are few or inadequate specifications</a:t>
            </a:r>
            <a:r>
              <a:rPr lang="en-US" sz="1800" dirty="0" smtClean="0">
                <a:solidFill>
                  <a:schemeClr val="bg2"/>
                </a:solidFill>
                <a:latin typeface="+mj-lt"/>
              </a:rPr>
              <a:t> </a:t>
            </a:r>
            <a:r>
              <a:rPr lang="en-US" sz="1800" dirty="0">
                <a:solidFill>
                  <a:schemeClr val="bg2"/>
                </a:solidFill>
                <a:latin typeface="+mj-lt"/>
              </a:rPr>
              <a:t>and severe time pressure, or in order to augment or complement other, more formal testing </a:t>
            </a:r>
          </a:p>
          <a:p>
            <a:pPr marL="285750" indent="-285750" algn="just" eaLnBrk="1" hangingPunct="1">
              <a:lnSpc>
                <a:spcPct val="120000"/>
              </a:lnSpc>
              <a:buFont typeface="Wingdings" pitchFamily="2" charset="2"/>
              <a:buChar char="q"/>
            </a:pPr>
            <a:r>
              <a:rPr lang="en-US" sz="1800" dirty="0">
                <a:solidFill>
                  <a:schemeClr val="bg2"/>
                </a:solidFill>
                <a:latin typeface="+mj-lt"/>
              </a:rPr>
              <a:t>Can serve </a:t>
            </a:r>
            <a:r>
              <a:rPr lang="en-US" sz="1800" b="1" dirty="0" smtClean="0">
                <a:solidFill>
                  <a:schemeClr val="bg2"/>
                </a:solidFill>
                <a:latin typeface="+mj-lt"/>
              </a:rPr>
              <a:t>as a check</a:t>
            </a:r>
            <a:r>
              <a:rPr lang="en-US" sz="1800" dirty="0" smtClean="0">
                <a:solidFill>
                  <a:schemeClr val="bg2"/>
                </a:solidFill>
                <a:latin typeface="+mj-lt"/>
              </a:rPr>
              <a:t> </a:t>
            </a:r>
            <a:r>
              <a:rPr lang="en-US" sz="1800" dirty="0">
                <a:solidFill>
                  <a:schemeClr val="bg2"/>
                </a:solidFill>
                <a:latin typeface="+mj-lt"/>
              </a:rPr>
              <a:t>on the test process, to help </a:t>
            </a:r>
            <a:r>
              <a:rPr lang="en-US" sz="1800" b="1" dirty="0" smtClean="0">
                <a:solidFill>
                  <a:schemeClr val="bg2"/>
                </a:solidFill>
                <a:latin typeface="+mj-lt"/>
              </a:rPr>
              <a:t>ensure that the most serious defects are found</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Error guessing</a:t>
            </a:r>
          </a:p>
        </p:txBody>
      </p:sp>
      <p:sp>
        <p:nvSpPr>
          <p:cNvPr id="59395" name="Rectangle 3"/>
          <p:cNvSpPr>
            <a:spLocks noGrp="1" noChangeArrowheads="1"/>
          </p:cNvSpPr>
          <p:nvPr>
            <p:ph type="body" sz="quarter" idx="11"/>
          </p:nvPr>
        </p:nvSpPr>
        <p:spPr>
          <a:xfrm>
            <a:off x="393700" y="1508125"/>
            <a:ext cx="7415212" cy="244475"/>
          </a:xfrm>
        </p:spPr>
        <p:txBody>
          <a:bodyPr wrap="square"/>
          <a:lstStyle/>
          <a:p>
            <a:pPr marL="285750" indent="-285750" eaLnBrk="1" hangingPunct="1">
              <a:lnSpc>
                <a:spcPct val="110000"/>
              </a:lnSpc>
              <a:buFont typeface="Wingdings" pitchFamily="2" charset="2"/>
              <a:buChar char="q"/>
            </a:pPr>
            <a:r>
              <a:rPr lang="en-US" sz="1800" b="1" dirty="0" smtClean="0">
                <a:solidFill>
                  <a:schemeClr val="bg2"/>
                </a:solidFill>
                <a:latin typeface="+mj-lt"/>
              </a:rPr>
              <a:t>Most widely practiced experience-based technique</a:t>
            </a:r>
            <a:endParaRPr lang="en-US" sz="1800" dirty="0" smtClean="0">
              <a:solidFill>
                <a:schemeClr val="bg2"/>
              </a:solidFill>
              <a:latin typeface="+mj-lt"/>
            </a:endParaRPr>
          </a:p>
          <a:p>
            <a:pPr marL="285750" indent="-285750" algn="just" eaLnBrk="1" hangingPunct="1">
              <a:lnSpc>
                <a:spcPct val="110000"/>
              </a:lnSpc>
              <a:buFont typeface="Wingdings" pitchFamily="2" charset="2"/>
              <a:buChar char="q"/>
            </a:pPr>
            <a:r>
              <a:rPr lang="en-US" sz="1800" dirty="0">
                <a:solidFill>
                  <a:schemeClr val="bg2"/>
                </a:solidFill>
                <a:latin typeface="+mj-lt"/>
              </a:rPr>
              <a:t>A structured approach to the error guessing technique is to </a:t>
            </a:r>
            <a:r>
              <a:rPr lang="en-US" sz="1800" b="1" dirty="0" smtClean="0">
                <a:solidFill>
                  <a:schemeClr val="bg2"/>
                </a:solidFill>
                <a:latin typeface="+mj-lt"/>
              </a:rPr>
              <a:t>enumerate a list of possible errors</a:t>
            </a:r>
            <a:r>
              <a:rPr lang="en-US" sz="1800" dirty="0" smtClean="0">
                <a:solidFill>
                  <a:schemeClr val="bg2"/>
                </a:solidFill>
                <a:latin typeface="+mj-lt"/>
              </a:rPr>
              <a:t> </a:t>
            </a:r>
            <a:r>
              <a:rPr lang="en-US" sz="1800" dirty="0">
                <a:solidFill>
                  <a:schemeClr val="bg2"/>
                </a:solidFill>
                <a:latin typeface="+mj-lt"/>
              </a:rPr>
              <a:t>and to design tests that attack these errors </a:t>
            </a:r>
          </a:p>
          <a:p>
            <a:pPr marL="285750" indent="-285750" algn="just" eaLnBrk="1" hangingPunct="1">
              <a:lnSpc>
                <a:spcPct val="110000"/>
              </a:lnSpc>
              <a:buFont typeface="Wingdings" pitchFamily="2" charset="2"/>
              <a:buChar char="q"/>
            </a:pPr>
            <a:r>
              <a:rPr lang="en-US" sz="1800" dirty="0">
                <a:solidFill>
                  <a:schemeClr val="bg2"/>
                </a:solidFill>
                <a:latin typeface="+mj-lt"/>
              </a:rPr>
              <a:t>Error guessing by an experienced engineer is probably the </a:t>
            </a:r>
            <a:r>
              <a:rPr lang="en-US" sz="1800" b="1" dirty="0" smtClean="0">
                <a:solidFill>
                  <a:schemeClr val="bg2"/>
                </a:solidFill>
                <a:latin typeface="+mj-lt"/>
              </a:rPr>
              <a:t>single most effective method of designing tests</a:t>
            </a:r>
            <a:r>
              <a:rPr lang="en-US" sz="1800" dirty="0" smtClean="0">
                <a:solidFill>
                  <a:schemeClr val="bg2"/>
                </a:solidFill>
                <a:latin typeface="+mj-lt"/>
              </a:rPr>
              <a:t> </a:t>
            </a:r>
            <a:r>
              <a:rPr lang="en-US" sz="1800" dirty="0">
                <a:solidFill>
                  <a:schemeClr val="bg2"/>
                </a:solidFill>
                <a:latin typeface="+mj-lt"/>
              </a:rPr>
              <a:t>that uncover bugs </a:t>
            </a:r>
          </a:p>
          <a:p>
            <a:pPr marL="285750" indent="-285750" algn="just" eaLnBrk="1" hangingPunct="1">
              <a:lnSpc>
                <a:spcPct val="110000"/>
              </a:lnSpc>
              <a:buFont typeface="Wingdings" pitchFamily="2" charset="2"/>
              <a:buChar char="q"/>
            </a:pPr>
            <a:r>
              <a:rPr lang="en-US" sz="1800" dirty="0">
                <a:solidFill>
                  <a:schemeClr val="bg2"/>
                </a:solidFill>
                <a:latin typeface="+mj-lt"/>
              </a:rPr>
              <a:t>A well-placed error guess</a:t>
            </a:r>
            <a:r>
              <a:rPr lang="en-US" sz="2400" dirty="0" smtClean="0"/>
              <a:t> </a:t>
            </a:r>
            <a:r>
              <a:rPr lang="en-US" sz="1800" b="1" dirty="0" smtClean="0">
                <a:solidFill>
                  <a:schemeClr val="bg2"/>
                </a:solidFill>
                <a:latin typeface="+mj-lt"/>
              </a:rPr>
              <a:t>can show a bug that one could easily miss</a:t>
            </a:r>
            <a:r>
              <a:rPr lang="en-US" sz="1800" dirty="0" smtClean="0">
                <a:solidFill>
                  <a:schemeClr val="bg2"/>
                </a:solidFill>
                <a:latin typeface="+mj-lt"/>
              </a:rPr>
              <a:t> </a:t>
            </a:r>
            <a:r>
              <a:rPr lang="en-US" sz="1800" dirty="0">
                <a:solidFill>
                  <a:schemeClr val="bg2"/>
                </a:solidFill>
                <a:latin typeface="+mj-lt"/>
              </a:rPr>
              <a:t>by many of the other test case design techniques. Conversely, in the wrong hands error guessing can be a waste of time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Test design techniques</a:t>
            </a:r>
          </a:p>
        </p:txBody>
      </p:sp>
      <p:sp>
        <p:nvSpPr>
          <p:cNvPr id="60419" name="Rectangle 3"/>
          <p:cNvSpPr>
            <a:spLocks noGrp="1" noChangeArrowheads="1"/>
          </p:cNvSpPr>
          <p:nvPr>
            <p:ph type="body" sz="quarter" idx="11"/>
          </p:nvPr>
        </p:nvSpPr>
        <p:spPr>
          <a:xfrm>
            <a:off x="393700" y="1508125"/>
            <a:ext cx="7415212" cy="244475"/>
          </a:xfrm>
        </p:spPr>
        <p:txBody>
          <a:bodyPr/>
          <a:lstStyle/>
          <a:p>
            <a:pPr algn="ctr" eaLnBrk="1" hangingPunct="1">
              <a:lnSpc>
                <a:spcPct val="80000"/>
              </a:lnSpc>
              <a:buFont typeface="Wingdings" pitchFamily="2" charset="2"/>
              <a:buNone/>
            </a:pPr>
            <a:r>
              <a:rPr lang="en-US" sz="3000" dirty="0" smtClean="0"/>
              <a:t>Session coverage</a:t>
            </a:r>
          </a:p>
          <a:p>
            <a:pPr algn="ctr" eaLnBrk="1" hangingPunct="1">
              <a:lnSpc>
                <a:spcPct val="80000"/>
              </a:lnSpc>
              <a:buFont typeface="Wingdings" pitchFamily="2" charset="2"/>
              <a:buNone/>
            </a:pPr>
            <a:endParaRPr lang="en-US" sz="700" dirty="0" smtClean="0"/>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Identifying test conditions and designing test cases (K3)</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Categories of Test Design Techniques (K2)</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Specification based or Black Box testing Techniques (K3)</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Structure based or White Box Techniques (K3)</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Experience based techniques (K2)</a:t>
            </a:r>
          </a:p>
          <a:p>
            <a:pPr marL="285750" indent="-285750">
              <a:lnSpc>
                <a:spcPct val="110000"/>
              </a:lnSpc>
              <a:spcAft>
                <a:spcPct val="40000"/>
              </a:spcAft>
              <a:buClr>
                <a:srgbClr val="003399"/>
              </a:buClr>
              <a:buSzPct val="120000"/>
              <a:buFont typeface="Wingdings" pitchFamily="2" charset="2"/>
              <a:buChar char="q"/>
            </a:pPr>
            <a:r>
              <a:rPr lang="en-US" sz="1800" b="1" dirty="0">
                <a:solidFill>
                  <a:schemeClr val="bg2"/>
                </a:solidFill>
                <a:latin typeface="+mj-lt"/>
              </a:rPr>
              <a:t>Choosing test techniques (K2)</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Choosing testing techniques</a:t>
            </a:r>
          </a:p>
        </p:txBody>
      </p:sp>
      <p:sp>
        <p:nvSpPr>
          <p:cNvPr id="61443" name="Rectangle 3"/>
          <p:cNvSpPr>
            <a:spLocks noGrp="1" noChangeArrowheads="1"/>
          </p:cNvSpPr>
          <p:nvPr>
            <p:ph type="body" sz="quarter" idx="11"/>
          </p:nvPr>
        </p:nvSpPr>
        <p:spPr>
          <a:xfrm>
            <a:off x="393700" y="1736725"/>
            <a:ext cx="7415212" cy="244475"/>
          </a:xfrm>
        </p:spPr>
        <p:txBody>
          <a:bodyPr/>
          <a:lstStyle/>
          <a:p>
            <a:pPr>
              <a:lnSpc>
                <a:spcPct val="80000"/>
              </a:lnSpc>
              <a:spcAft>
                <a:spcPct val="40000"/>
              </a:spcAft>
              <a:buClr>
                <a:srgbClr val="003399"/>
              </a:buClr>
              <a:buSzPct val="120000"/>
            </a:pPr>
            <a:r>
              <a:rPr lang="en-US" sz="1800" b="1" dirty="0">
                <a:solidFill>
                  <a:schemeClr val="accent1"/>
                </a:solidFill>
                <a:latin typeface="+mj-lt"/>
              </a:rPr>
              <a:t>Depends on :</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Regulatory standards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Type of system</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Customer or contractual requirements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Level of risk, type of risk</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Test objective</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Documentation available</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Knowledge of the testers</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Time and budget</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Development life cycle</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Use case models and </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Previous experience of types of defects found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Identifying test conditions and design test cases contd..</a:t>
            </a:r>
          </a:p>
        </p:txBody>
      </p:sp>
      <p:sp>
        <p:nvSpPr>
          <p:cNvPr id="9219" name="Rectangle 3"/>
          <p:cNvSpPr>
            <a:spLocks noGrp="1" noChangeArrowheads="1"/>
          </p:cNvSpPr>
          <p:nvPr>
            <p:ph type="body" sz="quarter" idx="11"/>
          </p:nvPr>
        </p:nvSpPr>
        <p:spPr>
          <a:xfrm>
            <a:off x="393700" y="1812925"/>
            <a:ext cx="7415212" cy="244475"/>
          </a:xfrm>
        </p:spPr>
        <p:txBody>
          <a:bodyPr wrap="square"/>
          <a:lstStyle/>
          <a:p>
            <a:pPr>
              <a:lnSpc>
                <a:spcPct val="80000"/>
              </a:lnSpc>
              <a:spcAft>
                <a:spcPct val="40000"/>
              </a:spcAft>
              <a:buClr>
                <a:srgbClr val="003399"/>
              </a:buClr>
              <a:buSzPct val="120000"/>
            </a:pPr>
            <a:r>
              <a:rPr lang="en-US" sz="1800" b="1" dirty="0">
                <a:solidFill>
                  <a:schemeClr val="accent1"/>
                </a:solidFill>
                <a:latin typeface="+mj-lt"/>
              </a:rPr>
              <a:t>Test condition </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An item or event that could be verified by one or more test cases (E.g. a function, transaction, quality characteristic or structural element) </a:t>
            </a:r>
          </a:p>
          <a:p>
            <a:pPr>
              <a:lnSpc>
                <a:spcPct val="80000"/>
              </a:lnSpc>
              <a:spcAft>
                <a:spcPct val="40000"/>
              </a:spcAft>
              <a:buClr>
                <a:srgbClr val="003399"/>
              </a:buClr>
              <a:buSzPct val="120000"/>
            </a:pPr>
            <a:r>
              <a:rPr lang="en-US" sz="1800" b="1" dirty="0">
                <a:solidFill>
                  <a:schemeClr val="accent1"/>
                </a:solidFill>
                <a:latin typeface="+mj-lt"/>
              </a:rPr>
              <a:t>Test cases and test data </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Developed and described in detail by using test design techniques</a:t>
            </a:r>
          </a:p>
          <a:p>
            <a:pPr>
              <a:lnSpc>
                <a:spcPct val="80000"/>
              </a:lnSpc>
              <a:spcAft>
                <a:spcPct val="40000"/>
              </a:spcAft>
              <a:buClr>
                <a:srgbClr val="003399"/>
              </a:buClr>
              <a:buSzPct val="120000"/>
            </a:pPr>
            <a:r>
              <a:rPr lang="en-US" sz="1800" b="1" dirty="0">
                <a:solidFill>
                  <a:schemeClr val="accent1"/>
                </a:solidFill>
                <a:latin typeface="+mj-lt"/>
              </a:rPr>
              <a:t>Expected results </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Produced as part of the specification of a test case and include outputs, changes to data and states, and any other consequences of the test </a:t>
            </a:r>
          </a:p>
          <a:p>
            <a:pPr>
              <a:lnSpc>
                <a:spcPct val="80000"/>
              </a:lnSpc>
              <a:spcAft>
                <a:spcPct val="40000"/>
              </a:spcAft>
              <a:buClr>
                <a:srgbClr val="003399"/>
              </a:buClr>
              <a:buSzPct val="120000"/>
            </a:pPr>
            <a:r>
              <a:rPr lang="en-US" sz="1800" b="1" dirty="0">
                <a:solidFill>
                  <a:schemeClr val="accent1"/>
                </a:solidFill>
                <a:latin typeface="+mj-lt"/>
              </a:rPr>
              <a:t>Test procedure (or manual test script)</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Specifies the sequence of action for the execution of a test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Test design techniques</a:t>
            </a:r>
          </a:p>
        </p:txBody>
      </p:sp>
      <p:sp>
        <p:nvSpPr>
          <p:cNvPr id="10243" name="Rectangle 3"/>
          <p:cNvSpPr>
            <a:spLocks noGrp="1" noChangeArrowheads="1"/>
          </p:cNvSpPr>
          <p:nvPr>
            <p:ph type="body" sz="quarter" idx="11"/>
          </p:nvPr>
        </p:nvSpPr>
        <p:spPr>
          <a:xfrm>
            <a:off x="393700" y="1736725"/>
            <a:ext cx="7415212" cy="244475"/>
          </a:xfrm>
        </p:spPr>
        <p:txBody>
          <a:bodyPr wrap="square"/>
          <a:lstStyle/>
          <a:p>
            <a:pPr>
              <a:lnSpc>
                <a:spcPct val="80000"/>
              </a:lnSpc>
              <a:spcAft>
                <a:spcPct val="40000"/>
              </a:spcAft>
              <a:buClr>
                <a:srgbClr val="003399"/>
              </a:buClr>
              <a:buSzPct val="120000"/>
            </a:pPr>
            <a:r>
              <a:rPr lang="en-US" sz="1800" b="1" dirty="0">
                <a:solidFill>
                  <a:schemeClr val="accent1"/>
                </a:solidFill>
                <a:latin typeface="+mj-lt"/>
              </a:rPr>
              <a:t>Session coverage</a:t>
            </a:r>
          </a:p>
          <a:p>
            <a:pPr algn="ctr" eaLnBrk="1" hangingPunct="1">
              <a:lnSpc>
                <a:spcPct val="80000"/>
              </a:lnSpc>
              <a:buFont typeface="Wingdings" pitchFamily="2" charset="2"/>
              <a:buNone/>
            </a:pPr>
            <a:endParaRPr lang="en-US" sz="700" dirty="0" smtClean="0"/>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Identifying test conditions and designing test cases (K3)</a:t>
            </a:r>
          </a:p>
          <a:p>
            <a:pPr marL="285750" indent="-285750">
              <a:lnSpc>
                <a:spcPct val="110000"/>
              </a:lnSpc>
              <a:spcAft>
                <a:spcPct val="40000"/>
              </a:spcAft>
              <a:buClr>
                <a:srgbClr val="003399"/>
              </a:buClr>
              <a:buSzPct val="120000"/>
              <a:buFont typeface="Wingdings" pitchFamily="2" charset="2"/>
              <a:buChar char="q"/>
            </a:pPr>
            <a:r>
              <a:rPr lang="en-US" sz="1800" b="1" dirty="0">
                <a:solidFill>
                  <a:schemeClr val="bg2"/>
                </a:solidFill>
                <a:latin typeface="+mj-lt"/>
              </a:rPr>
              <a:t>Categories of Test Design Techniques (K2)</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Specification based or Black Box testing Techniques (K3)</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Structure based or White Box Techniques (K3)</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Experience based techniques (K2)</a:t>
            </a:r>
          </a:p>
          <a:p>
            <a:pPr marL="285750" indent="-285750">
              <a:lnSpc>
                <a:spcPct val="110000"/>
              </a:lnSpc>
              <a:spcAft>
                <a:spcPct val="40000"/>
              </a:spcAft>
              <a:buClr>
                <a:srgbClr val="003399"/>
              </a:buClr>
              <a:buSzPct val="120000"/>
              <a:buFont typeface="Wingdings" pitchFamily="2" charset="2"/>
              <a:buChar char="q"/>
            </a:pPr>
            <a:r>
              <a:rPr lang="en-US" sz="1800" dirty="0">
                <a:solidFill>
                  <a:schemeClr val="bg2"/>
                </a:solidFill>
                <a:latin typeface="+mj-lt"/>
              </a:rPr>
              <a:t>Choosing test techniques (K2)</a:t>
            </a:r>
          </a:p>
          <a:p>
            <a:pPr eaLnBrk="1" hangingPunct="1">
              <a:lnSpc>
                <a:spcPct val="80000"/>
              </a:lnSpc>
              <a:buFont typeface="Wingdings" pitchFamily="2" charset="2"/>
              <a:buNone/>
            </a:pPr>
            <a:endParaRPr lang="en-US"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5287" y="838200"/>
            <a:ext cx="7439025" cy="304800"/>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Categories of test design techniques</a:t>
            </a:r>
          </a:p>
        </p:txBody>
      </p:sp>
      <p:grpSp>
        <p:nvGrpSpPr>
          <p:cNvPr id="2" name="Group 46"/>
          <p:cNvGrpSpPr>
            <a:grpSpLocks/>
          </p:cNvGrpSpPr>
          <p:nvPr/>
        </p:nvGrpSpPr>
        <p:grpSpPr bwMode="auto">
          <a:xfrm>
            <a:off x="533400" y="2373312"/>
            <a:ext cx="8153400" cy="4408488"/>
            <a:chOff x="336" y="730"/>
            <a:chExt cx="5136" cy="2777"/>
          </a:xfrm>
        </p:grpSpPr>
        <p:sp>
          <p:nvSpPr>
            <p:cNvPr id="11268" name="Rectangle 45"/>
            <p:cNvSpPr>
              <a:spLocks noChangeArrowheads="1"/>
            </p:cNvSpPr>
            <p:nvPr/>
          </p:nvSpPr>
          <p:spPr bwMode="auto">
            <a:xfrm>
              <a:off x="3816" y="1943"/>
              <a:ext cx="1632" cy="571"/>
            </a:xfrm>
            <a:prstGeom prst="rect">
              <a:avLst/>
            </a:prstGeom>
            <a:solidFill>
              <a:srgbClr val="CCFFFF"/>
            </a:solidFill>
            <a:ln w="9525">
              <a:solidFill>
                <a:schemeClr val="tx1"/>
              </a:solidFill>
              <a:miter lim="800000"/>
              <a:headEnd/>
              <a:tailEnd/>
            </a:ln>
          </p:spPr>
          <p:txBody>
            <a:bodyPr wrap="none" anchor="ctr"/>
            <a:lstStyle/>
            <a:p>
              <a:pPr algn="ctr"/>
              <a:endParaRPr lang="en-US" sz="1800" b="1" i="0"/>
            </a:p>
            <a:p>
              <a:pPr algn="ctr"/>
              <a:r>
                <a:rPr lang="en-US" sz="1800" b="1" i="0"/>
                <a:t>Experienced-Based</a:t>
              </a:r>
            </a:p>
            <a:p>
              <a:pPr algn="ctr"/>
              <a:r>
                <a:rPr lang="en-US" sz="1800" b="1" i="0"/>
                <a:t> Techniques</a:t>
              </a:r>
            </a:p>
            <a:p>
              <a:pPr algn="ctr"/>
              <a:endParaRPr lang="en-US" sz="1800"/>
            </a:p>
          </p:txBody>
        </p:sp>
        <p:sp>
          <p:nvSpPr>
            <p:cNvPr id="11269" name="Rectangle 44"/>
            <p:cNvSpPr>
              <a:spLocks noChangeArrowheads="1"/>
            </p:cNvSpPr>
            <p:nvPr/>
          </p:nvSpPr>
          <p:spPr bwMode="auto">
            <a:xfrm>
              <a:off x="2035" y="1943"/>
              <a:ext cx="1535" cy="571"/>
            </a:xfrm>
            <a:prstGeom prst="rect">
              <a:avLst/>
            </a:prstGeom>
            <a:solidFill>
              <a:srgbClr val="CCFFFF"/>
            </a:solidFill>
            <a:ln w="9525">
              <a:solidFill>
                <a:schemeClr val="tx1"/>
              </a:solidFill>
              <a:miter lim="800000"/>
              <a:headEnd/>
              <a:tailEnd/>
            </a:ln>
          </p:spPr>
          <p:txBody>
            <a:bodyPr wrap="none" anchor="ctr"/>
            <a:lstStyle/>
            <a:p>
              <a:pPr algn="ctr"/>
              <a:endParaRPr lang="en-US" sz="1800" b="1" i="0"/>
            </a:p>
            <a:p>
              <a:pPr algn="ctr"/>
              <a:r>
                <a:rPr lang="en-US" sz="1800" b="1" i="0"/>
                <a:t>Structure-Based </a:t>
              </a:r>
            </a:p>
            <a:p>
              <a:pPr algn="ctr"/>
              <a:r>
                <a:rPr lang="en-US" sz="1800" b="1" i="0"/>
                <a:t>Techniques</a:t>
              </a:r>
            </a:p>
            <a:p>
              <a:pPr algn="ctr"/>
              <a:endParaRPr lang="en-US" sz="1800"/>
            </a:p>
          </p:txBody>
        </p:sp>
        <p:sp>
          <p:nvSpPr>
            <p:cNvPr id="11270" name="Rectangle 43"/>
            <p:cNvSpPr>
              <a:spLocks noChangeArrowheads="1"/>
            </p:cNvSpPr>
            <p:nvPr/>
          </p:nvSpPr>
          <p:spPr bwMode="auto">
            <a:xfrm>
              <a:off x="336" y="1943"/>
              <a:ext cx="1488" cy="571"/>
            </a:xfrm>
            <a:prstGeom prst="rect">
              <a:avLst/>
            </a:prstGeom>
            <a:solidFill>
              <a:srgbClr val="CCFFFF"/>
            </a:solidFill>
            <a:ln w="9525">
              <a:solidFill>
                <a:schemeClr val="tx1"/>
              </a:solidFill>
              <a:miter lim="800000"/>
              <a:headEnd/>
              <a:tailEnd/>
            </a:ln>
          </p:spPr>
          <p:txBody>
            <a:bodyPr wrap="none" anchor="ctr"/>
            <a:lstStyle/>
            <a:p>
              <a:pPr algn="ctr"/>
              <a:endParaRPr lang="en-US" sz="1800" b="1" i="0"/>
            </a:p>
            <a:p>
              <a:pPr algn="ctr"/>
              <a:r>
                <a:rPr lang="en-US" sz="1800" b="1" i="0"/>
                <a:t>Specification-Based</a:t>
              </a:r>
            </a:p>
            <a:p>
              <a:pPr algn="ctr"/>
              <a:r>
                <a:rPr lang="en-US" sz="1800" b="1" i="0"/>
                <a:t> Techniques</a:t>
              </a:r>
            </a:p>
            <a:p>
              <a:pPr algn="ctr"/>
              <a:endParaRPr lang="en-US"/>
            </a:p>
          </p:txBody>
        </p:sp>
        <p:sp>
          <p:nvSpPr>
            <p:cNvPr id="11271" name="Line 5"/>
            <p:cNvSpPr>
              <a:spLocks noChangeShapeType="1"/>
            </p:cNvSpPr>
            <p:nvPr/>
          </p:nvSpPr>
          <p:spPr bwMode="auto">
            <a:xfrm>
              <a:off x="2952" y="730"/>
              <a:ext cx="0" cy="829"/>
            </a:xfrm>
            <a:prstGeom prst="line">
              <a:avLst/>
            </a:prstGeom>
            <a:noFill/>
            <a:ln w="28575">
              <a:solidFill>
                <a:schemeClr val="tx2"/>
              </a:solidFill>
              <a:miter lim="800000"/>
              <a:headEnd/>
              <a:tailEnd type="triangle" w="med" len="med"/>
            </a:ln>
          </p:spPr>
          <p:txBody>
            <a:bodyPr wrap="none"/>
            <a:lstStyle/>
            <a:p>
              <a:endParaRPr lang="en-US"/>
            </a:p>
          </p:txBody>
        </p:sp>
        <p:sp>
          <p:nvSpPr>
            <p:cNvPr id="11272" name="Line 6"/>
            <p:cNvSpPr>
              <a:spLocks noChangeShapeType="1"/>
            </p:cNvSpPr>
            <p:nvPr/>
          </p:nvSpPr>
          <p:spPr bwMode="auto">
            <a:xfrm>
              <a:off x="1175" y="1559"/>
              <a:ext cx="3361" cy="0"/>
            </a:xfrm>
            <a:prstGeom prst="line">
              <a:avLst/>
            </a:prstGeom>
            <a:noFill/>
            <a:ln w="38100">
              <a:solidFill>
                <a:schemeClr val="tx2"/>
              </a:solidFill>
              <a:miter lim="800000"/>
              <a:headEnd/>
              <a:tailEnd/>
            </a:ln>
          </p:spPr>
          <p:txBody>
            <a:bodyPr wrap="none"/>
            <a:lstStyle/>
            <a:p>
              <a:endParaRPr lang="en-US"/>
            </a:p>
          </p:txBody>
        </p:sp>
        <p:sp>
          <p:nvSpPr>
            <p:cNvPr id="11273" name="Line 7"/>
            <p:cNvSpPr>
              <a:spLocks noChangeShapeType="1"/>
            </p:cNvSpPr>
            <p:nvPr/>
          </p:nvSpPr>
          <p:spPr bwMode="auto">
            <a:xfrm>
              <a:off x="1175" y="1559"/>
              <a:ext cx="0" cy="384"/>
            </a:xfrm>
            <a:prstGeom prst="line">
              <a:avLst/>
            </a:prstGeom>
            <a:noFill/>
            <a:ln w="28575">
              <a:solidFill>
                <a:schemeClr val="tx2"/>
              </a:solidFill>
              <a:miter lim="800000"/>
              <a:headEnd/>
              <a:tailEnd type="triangle" w="med" len="med"/>
            </a:ln>
          </p:spPr>
          <p:txBody>
            <a:bodyPr wrap="none"/>
            <a:lstStyle/>
            <a:p>
              <a:endParaRPr lang="en-US"/>
            </a:p>
          </p:txBody>
        </p:sp>
        <p:sp>
          <p:nvSpPr>
            <p:cNvPr id="11274" name="Line 8"/>
            <p:cNvSpPr>
              <a:spLocks noChangeShapeType="1"/>
            </p:cNvSpPr>
            <p:nvPr/>
          </p:nvSpPr>
          <p:spPr bwMode="auto">
            <a:xfrm>
              <a:off x="2952" y="1559"/>
              <a:ext cx="0" cy="384"/>
            </a:xfrm>
            <a:prstGeom prst="line">
              <a:avLst/>
            </a:prstGeom>
            <a:noFill/>
            <a:ln w="28575">
              <a:solidFill>
                <a:schemeClr val="tx2"/>
              </a:solidFill>
              <a:miter lim="800000"/>
              <a:headEnd/>
              <a:tailEnd type="triangle" w="med" len="med"/>
            </a:ln>
          </p:spPr>
          <p:txBody>
            <a:bodyPr wrap="none"/>
            <a:lstStyle/>
            <a:p>
              <a:endParaRPr lang="en-US"/>
            </a:p>
          </p:txBody>
        </p:sp>
        <p:sp>
          <p:nvSpPr>
            <p:cNvPr id="11275" name="Text Box 14"/>
            <p:cNvSpPr txBox="1">
              <a:spLocks noChangeArrowheads="1"/>
            </p:cNvSpPr>
            <p:nvPr/>
          </p:nvSpPr>
          <p:spPr bwMode="auto">
            <a:xfrm>
              <a:off x="2281" y="2689"/>
              <a:ext cx="1535" cy="491"/>
            </a:xfrm>
            <a:prstGeom prst="rect">
              <a:avLst/>
            </a:prstGeom>
            <a:noFill/>
            <a:ln w="28575" algn="ctr">
              <a:noFill/>
              <a:miter lim="800000"/>
              <a:headEnd/>
              <a:tailEnd/>
            </a:ln>
          </p:spPr>
          <p:txBody>
            <a:bodyPr wrap="none"/>
            <a:lstStyle/>
            <a:p>
              <a:pPr algn="ctr">
                <a:spcBef>
                  <a:spcPct val="50000"/>
                </a:spcBef>
              </a:pPr>
              <a:endParaRPr lang="en-US" sz="1800" b="1" i="0"/>
            </a:p>
          </p:txBody>
        </p:sp>
        <p:sp>
          <p:nvSpPr>
            <p:cNvPr id="11276" name="Line 39"/>
            <p:cNvSpPr>
              <a:spLocks noChangeShapeType="1"/>
            </p:cNvSpPr>
            <p:nvPr/>
          </p:nvSpPr>
          <p:spPr bwMode="auto">
            <a:xfrm>
              <a:off x="4536" y="1559"/>
              <a:ext cx="0" cy="384"/>
            </a:xfrm>
            <a:prstGeom prst="line">
              <a:avLst/>
            </a:prstGeom>
            <a:noFill/>
            <a:ln w="28575">
              <a:solidFill>
                <a:schemeClr val="tx2"/>
              </a:solidFill>
              <a:miter lim="800000"/>
              <a:headEnd/>
              <a:tailEnd type="triangle" w="med" len="med"/>
            </a:ln>
          </p:spPr>
          <p:txBody>
            <a:bodyPr wrap="none"/>
            <a:lstStyle/>
            <a:p>
              <a:endParaRPr lang="en-US"/>
            </a:p>
          </p:txBody>
        </p:sp>
        <p:sp>
          <p:nvSpPr>
            <p:cNvPr id="11277" name="Text Box 40"/>
            <p:cNvSpPr txBox="1">
              <a:spLocks noChangeArrowheads="1"/>
            </p:cNvSpPr>
            <p:nvPr/>
          </p:nvSpPr>
          <p:spPr bwMode="auto">
            <a:xfrm>
              <a:off x="3840" y="2852"/>
              <a:ext cx="1632" cy="655"/>
            </a:xfrm>
            <a:prstGeom prst="rect">
              <a:avLst/>
            </a:prstGeom>
            <a:noFill/>
            <a:ln w="28575" algn="ctr">
              <a:noFill/>
              <a:miter lim="800000"/>
              <a:headEnd/>
              <a:tailEnd/>
            </a:ln>
          </p:spPr>
          <p:txBody>
            <a:bodyPr wrap="none"/>
            <a:lstStyle/>
            <a:p>
              <a:pPr algn="ctr">
                <a:spcBef>
                  <a:spcPct val="50000"/>
                </a:spcBef>
              </a:pPr>
              <a:endParaRPr lang="en-US" sz="1800" b="1" i="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r>
              <a:rPr lang="en-US"/>
              <a:t>Specification-based techniques</a:t>
            </a:r>
          </a:p>
        </p:txBody>
      </p:sp>
      <p:sp>
        <p:nvSpPr>
          <p:cNvPr id="12291" name="Rectangle 3"/>
          <p:cNvSpPr>
            <a:spLocks noGrp="1" noChangeArrowheads="1"/>
          </p:cNvSpPr>
          <p:nvPr>
            <p:ph type="body" sz="quarter" idx="11"/>
          </p:nvPr>
        </p:nvSpPr>
        <p:spPr>
          <a:xfrm>
            <a:off x="393700" y="1660525"/>
            <a:ext cx="7415212" cy="244475"/>
          </a:xfrm>
        </p:spPr>
        <p:txBody>
          <a:bodyPr wrap="square"/>
          <a:lstStyle/>
          <a:p>
            <a:pPr marL="285750" indent="-285750">
              <a:lnSpc>
                <a:spcPct val="110000"/>
              </a:lnSpc>
              <a:spcAft>
                <a:spcPct val="40000"/>
              </a:spcAft>
              <a:buClr>
                <a:srgbClr val="003399"/>
              </a:buClr>
              <a:buSzPct val="120000"/>
              <a:buFont typeface="Wingdings" pitchFamily="2" charset="2"/>
              <a:buChar char="q"/>
              <a:tabLst>
                <a:tab pos="3314700" algn="l"/>
                <a:tab pos="3371850" algn="l"/>
              </a:tabLst>
            </a:pPr>
            <a:r>
              <a:rPr lang="en-US" sz="1800" dirty="0">
                <a:solidFill>
                  <a:schemeClr val="bg2"/>
                </a:solidFill>
                <a:latin typeface="+mj-lt"/>
              </a:rPr>
              <a:t>Use models (informal or formal) from which test cases can be derived</a:t>
            </a:r>
          </a:p>
          <a:p>
            <a:pPr marL="285750" indent="-285750">
              <a:lnSpc>
                <a:spcPct val="110000"/>
              </a:lnSpc>
              <a:spcAft>
                <a:spcPct val="40000"/>
              </a:spcAft>
              <a:buClr>
                <a:srgbClr val="003399"/>
              </a:buClr>
              <a:buSzPct val="120000"/>
              <a:buFont typeface="Wingdings" pitchFamily="2" charset="2"/>
              <a:buChar char="q"/>
              <a:tabLst>
                <a:tab pos="3314700" algn="l"/>
                <a:tab pos="3371850" algn="l"/>
              </a:tabLst>
            </a:pPr>
            <a:r>
              <a:rPr lang="en-US" sz="1800" dirty="0">
                <a:solidFill>
                  <a:schemeClr val="bg2"/>
                </a:solidFill>
                <a:latin typeface="+mj-lt"/>
              </a:rPr>
              <a:t>Based on functional/non-functional requirements</a:t>
            </a:r>
          </a:p>
          <a:p>
            <a:pPr marL="285750" indent="-285750">
              <a:lnSpc>
                <a:spcPct val="110000"/>
              </a:lnSpc>
              <a:spcAft>
                <a:spcPct val="40000"/>
              </a:spcAft>
              <a:buClr>
                <a:srgbClr val="003399"/>
              </a:buClr>
              <a:buSzPct val="120000"/>
              <a:buFont typeface="Wingdings" pitchFamily="2" charset="2"/>
              <a:buChar char="q"/>
              <a:tabLst>
                <a:tab pos="3314700" algn="l"/>
                <a:tab pos="3371850" algn="l"/>
              </a:tabLst>
            </a:pPr>
            <a:r>
              <a:rPr lang="en-US" sz="1800" dirty="0">
                <a:solidFill>
                  <a:schemeClr val="bg2"/>
                </a:solidFill>
                <a:latin typeface="+mj-lt"/>
              </a:rPr>
              <a:t>Also called Black-box techniques</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01 Core message"/>
</p:tagLst>
</file>

<file path=ppt/tags/tag10.xml><?xml version="1.0" encoding="utf-8"?>
<p:tagLst xmlns:a="http://schemas.openxmlformats.org/drawingml/2006/main" xmlns:r="http://schemas.openxmlformats.org/officeDocument/2006/relationships" xmlns:p="http://schemas.openxmlformats.org/presentationml/2006/main">
  <p:tag name="RNRSTYLE" val="04 Text half page"/>
</p:tagLst>
</file>

<file path=ppt/tags/tag11.xml><?xml version="1.0" encoding="utf-8"?>
<p:tagLst xmlns:a="http://schemas.openxmlformats.org/drawingml/2006/main" xmlns:r="http://schemas.openxmlformats.org/officeDocument/2006/relationships" xmlns:p="http://schemas.openxmlformats.org/presentationml/2006/main">
  <p:tag name="RNRSTYLE" val="01 Chapter heading"/>
</p:tagLst>
</file>

<file path=ppt/tags/tag12.xml><?xml version="1.0" encoding="utf-8"?>
<p:tagLst xmlns:a="http://schemas.openxmlformats.org/drawingml/2006/main" xmlns:r="http://schemas.openxmlformats.org/officeDocument/2006/relationships" xmlns:p="http://schemas.openxmlformats.org/presentationml/2006/main">
  <p:tag name="RNRSTYLE" val="00 Untertitel"/>
</p:tagLst>
</file>

<file path=ppt/tags/tag13.xml><?xml version="1.0" encoding="utf-8"?>
<p:tagLst xmlns:a="http://schemas.openxmlformats.org/drawingml/2006/main" xmlns:r="http://schemas.openxmlformats.org/officeDocument/2006/relationships" xmlns:p="http://schemas.openxmlformats.org/presentationml/2006/main">
  <p:tag name="RNRSTYLE" val="00 Titel"/>
</p:tagLst>
</file>

<file path=ppt/tags/tag2.xml><?xml version="1.0" encoding="utf-8"?>
<p:tagLst xmlns:a="http://schemas.openxmlformats.org/drawingml/2006/main" xmlns:r="http://schemas.openxmlformats.org/officeDocument/2006/relationships" xmlns:p="http://schemas.openxmlformats.org/presentationml/2006/main">
  <p:tag name="RNRSTYLE" val="04 Text"/>
</p:tagLst>
</file>

<file path=ppt/tags/tag3.xml><?xml version="1.0" encoding="utf-8"?>
<p:tagLst xmlns:a="http://schemas.openxmlformats.org/drawingml/2006/main" xmlns:r="http://schemas.openxmlformats.org/officeDocument/2006/relationships" xmlns:p="http://schemas.openxmlformats.org/presentationml/2006/main">
  <p:tag name="RNRSTYLE" val="00 Subheading"/>
</p:tagLst>
</file>

<file path=ppt/tags/tag4.xml><?xml version="1.0" encoding="utf-8"?>
<p:tagLst xmlns:a="http://schemas.openxmlformats.org/drawingml/2006/main" xmlns:r="http://schemas.openxmlformats.org/officeDocument/2006/relationships" xmlns:p="http://schemas.openxmlformats.org/presentationml/2006/main">
  <p:tag name="RNRSTYLE" val="00 Title"/>
</p:tagLst>
</file>

<file path=ppt/tags/tag5.xml><?xml version="1.0" encoding="utf-8"?>
<p:tagLst xmlns:a="http://schemas.openxmlformats.org/drawingml/2006/main" xmlns:r="http://schemas.openxmlformats.org/officeDocument/2006/relationships" xmlns:p="http://schemas.openxmlformats.org/presentationml/2006/main">
  <p:tag name="RNRSTYLE" val="01 Core message"/>
</p:tagLst>
</file>

<file path=ppt/tags/tag6.xml><?xml version="1.0" encoding="utf-8"?>
<p:tagLst xmlns:a="http://schemas.openxmlformats.org/drawingml/2006/main" xmlns:r="http://schemas.openxmlformats.org/officeDocument/2006/relationships" xmlns:p="http://schemas.openxmlformats.org/presentationml/2006/main">
  <p:tag name="RNRSTYLE" val="04 Text"/>
</p:tagLst>
</file>

<file path=ppt/tags/tag7.xml><?xml version="1.0" encoding="utf-8"?>
<p:tagLst xmlns:a="http://schemas.openxmlformats.org/drawingml/2006/main" xmlns:r="http://schemas.openxmlformats.org/officeDocument/2006/relationships" xmlns:p="http://schemas.openxmlformats.org/presentationml/2006/main">
  <p:tag name="RNRSTYLE" val="01 Kapitelüberschrift"/>
</p:tagLst>
</file>

<file path=ppt/tags/tag8.xml><?xml version="1.0" encoding="utf-8"?>
<p:tagLst xmlns:a="http://schemas.openxmlformats.org/drawingml/2006/main" xmlns:r="http://schemas.openxmlformats.org/officeDocument/2006/relationships" xmlns:p="http://schemas.openxmlformats.org/presentationml/2006/main">
  <p:tag name="RNRSTYLE" val="01 Core message"/>
</p:tagLst>
</file>

<file path=ppt/tags/tag9.xml><?xml version="1.0" encoding="utf-8"?>
<p:tagLst xmlns:a="http://schemas.openxmlformats.org/drawingml/2006/main" xmlns:r="http://schemas.openxmlformats.org/officeDocument/2006/relationships" xmlns:p="http://schemas.openxmlformats.org/presentationml/2006/main">
  <p:tag name="RNRSTYLE" val="04 Text half page"/>
</p:tagLst>
</file>

<file path=ppt/theme/theme1.xml><?xml version="1.0" encoding="utf-8"?>
<a:theme xmlns:a="http://schemas.openxmlformats.org/drawingml/2006/main" name="SQSMaster_India 2">
  <a:themeElements>
    <a:clrScheme name="SQS 2008 1">
      <a:dk1>
        <a:srgbClr val="003399"/>
      </a:dk1>
      <a:lt1>
        <a:srgbClr val="FFFFFF"/>
      </a:lt1>
      <a:dk2>
        <a:srgbClr val="009933"/>
      </a:dk2>
      <a:lt2>
        <a:srgbClr val="000000"/>
      </a:lt2>
      <a:accent1>
        <a:srgbClr val="003399"/>
      </a:accent1>
      <a:accent2>
        <a:srgbClr val="009933"/>
      </a:accent2>
      <a:accent3>
        <a:srgbClr val="FFFFFF"/>
      </a:accent3>
      <a:accent4>
        <a:srgbClr val="002A82"/>
      </a:accent4>
      <a:accent5>
        <a:srgbClr val="AAADCA"/>
      </a:accent5>
      <a:accent6>
        <a:srgbClr val="008A2D"/>
      </a:accent6>
      <a:hlink>
        <a:srgbClr val="C0DEC1"/>
      </a:hlink>
      <a:folHlink>
        <a:srgbClr val="5675AF"/>
      </a:folHlink>
    </a:clrScheme>
    <a:fontScheme name="SQS 2008">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accent2"/>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803275" rtl="0" eaLnBrk="1" fontAlgn="base" latinLnBrk="0" hangingPunct="1">
          <a:lnSpc>
            <a:spcPct val="130000"/>
          </a:lnSpc>
          <a:spcBef>
            <a:spcPct val="0"/>
          </a:spcBef>
          <a:spcAft>
            <a:spcPct val="0"/>
          </a:spcAft>
          <a:buClrTx/>
          <a:buSzPct val="120000"/>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accent2"/>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803275" rtl="0" eaLnBrk="1" fontAlgn="base" latinLnBrk="0" hangingPunct="1">
          <a:lnSpc>
            <a:spcPct val="130000"/>
          </a:lnSpc>
          <a:spcBef>
            <a:spcPct val="0"/>
          </a:spcBef>
          <a:spcAft>
            <a:spcPct val="0"/>
          </a:spcAft>
          <a:buClrTx/>
          <a:buSzPct val="120000"/>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SQS 2008 1">
        <a:dk1>
          <a:srgbClr val="003399"/>
        </a:dk1>
        <a:lt1>
          <a:srgbClr val="FFFFFF"/>
        </a:lt1>
        <a:dk2>
          <a:srgbClr val="009933"/>
        </a:dk2>
        <a:lt2>
          <a:srgbClr val="000000"/>
        </a:lt2>
        <a:accent1>
          <a:srgbClr val="003399"/>
        </a:accent1>
        <a:accent2>
          <a:srgbClr val="009933"/>
        </a:accent2>
        <a:accent3>
          <a:srgbClr val="FFFFFF"/>
        </a:accent3>
        <a:accent4>
          <a:srgbClr val="002A82"/>
        </a:accent4>
        <a:accent5>
          <a:srgbClr val="AAADCA"/>
        </a:accent5>
        <a:accent6>
          <a:srgbClr val="008A2D"/>
        </a:accent6>
        <a:hlink>
          <a:srgbClr val="C0DEC1"/>
        </a:hlink>
        <a:folHlink>
          <a:srgbClr val="5675A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3589</Words>
  <Application>Microsoft Office PowerPoint</Application>
  <PresentationFormat>On-screen Show (4:3)</PresentationFormat>
  <Paragraphs>591</Paragraphs>
  <Slides>58</Slides>
  <Notes>41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SQSMaster_India 2</vt:lpstr>
      <vt:lpstr>Chart</vt:lpstr>
      <vt:lpstr>Session 4 Test Design Techniques</vt:lpstr>
      <vt:lpstr>Test design techniques</vt:lpstr>
      <vt:lpstr>Test design techniques</vt:lpstr>
      <vt:lpstr>What is a test technique</vt:lpstr>
      <vt:lpstr>Identifying test conditions and design test cases</vt:lpstr>
      <vt:lpstr>Identifying test conditions and design test cases contd..</vt:lpstr>
      <vt:lpstr>Test design techniques</vt:lpstr>
      <vt:lpstr>Categories of test design techniques</vt:lpstr>
      <vt:lpstr>Specification-based techniques</vt:lpstr>
      <vt:lpstr>Structure-based techniques</vt:lpstr>
      <vt:lpstr>Experience-based techniques</vt:lpstr>
      <vt:lpstr>Types of test design techniques</vt:lpstr>
      <vt:lpstr>Test design techniques</vt:lpstr>
      <vt:lpstr>Specification based or black-box techniques </vt:lpstr>
      <vt:lpstr>Types of specification based or black-box techniques </vt:lpstr>
      <vt:lpstr>PowerPoint Presentation</vt:lpstr>
      <vt:lpstr>Example:</vt:lpstr>
      <vt:lpstr>Equivalence partitioning</vt:lpstr>
      <vt:lpstr>Boundary value analysis</vt:lpstr>
      <vt:lpstr>Decision table testing</vt:lpstr>
      <vt:lpstr>State transition analysis</vt:lpstr>
      <vt:lpstr>State transition analysis contd..</vt:lpstr>
      <vt:lpstr>State transition diagram notation</vt:lpstr>
      <vt:lpstr>System states</vt:lpstr>
      <vt:lpstr> State transitions</vt:lpstr>
      <vt:lpstr> Conditions/events and actions</vt:lpstr>
      <vt:lpstr>State Transition Diagram Notation</vt:lpstr>
      <vt:lpstr>State transition testing (analysis)</vt:lpstr>
      <vt:lpstr>State transition testing (analysis) contd..</vt:lpstr>
      <vt:lpstr>Use case testing</vt:lpstr>
      <vt:lpstr>Use case diagram for cash withdrawal from a saving’s account system</vt:lpstr>
      <vt:lpstr>Use Case testing</vt:lpstr>
      <vt:lpstr>Test design techniques</vt:lpstr>
      <vt:lpstr>Structure-based or white-box testing techniques</vt:lpstr>
      <vt:lpstr>Coverage techniques</vt:lpstr>
      <vt:lpstr>Statement and branch/decision</vt:lpstr>
      <vt:lpstr>Statement testing and coverage </vt:lpstr>
      <vt:lpstr>PowerPoint Presentation</vt:lpstr>
      <vt:lpstr>How many test cases are enough?</vt:lpstr>
      <vt:lpstr>Test coverage</vt:lpstr>
      <vt:lpstr>CC, BC/DC and SC</vt:lpstr>
      <vt:lpstr>Example 1: CC, BC and SC</vt:lpstr>
      <vt:lpstr>Example 1 Solution:-</vt:lpstr>
      <vt:lpstr>Example 2:-CC, BC,SC</vt:lpstr>
      <vt:lpstr>Example 2  Solution:-</vt:lpstr>
      <vt:lpstr>Example 3:-CC, BC, SC</vt:lpstr>
      <vt:lpstr>Example 3  Solution:-</vt:lpstr>
      <vt:lpstr>Example 4:-CC, BC, SC</vt:lpstr>
      <vt:lpstr>Example 4 solution:-</vt:lpstr>
      <vt:lpstr>Example 5:-CC, BC, SC</vt:lpstr>
      <vt:lpstr>Example 5 Solution:-</vt:lpstr>
      <vt:lpstr>Other structure-based techniques</vt:lpstr>
      <vt:lpstr>Test design techniques</vt:lpstr>
      <vt:lpstr>Experience based techniques</vt:lpstr>
      <vt:lpstr>Exploratory testing</vt:lpstr>
      <vt:lpstr>Error guessing</vt:lpstr>
      <vt:lpstr>Test design techniques</vt:lpstr>
      <vt:lpstr>Choosing testing techniques</vt:lpstr>
    </vt:vector>
  </TitlesOfParts>
  <Company>SQS-INDIA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4</dc:title>
  <dc:creator>chimanpurem</dc:creator>
  <cp:lastModifiedBy>Madhuri Chimanpure</cp:lastModifiedBy>
  <cp:revision>13</cp:revision>
  <dcterms:created xsi:type="dcterms:W3CDTF">2010-07-14T12:21:35Z</dcterms:created>
  <dcterms:modified xsi:type="dcterms:W3CDTF">2013-02-18T07:07:32Z</dcterms:modified>
</cp:coreProperties>
</file>