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6"/>
  </p:notesMasterIdLst>
  <p:sldIdLst>
    <p:sldId id="30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E90534-48F9-4316-993B-B584727F8DDA}" type="datetimeFigureOut">
              <a:rPr lang="en-US" smtClean="0"/>
              <a:t>2/19/2013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43EACE-F83E-46B6-9AD7-B76F2601BA1D}" type="slidenum">
              <a:rPr lang="en-US" smtClean="0"/>
              <a:t>‹#›</a:t>
            </a:fld>
            <a:endParaRPr lang="en-US"/>
          </a:p>
        </p:txBody>
      </p:sp>
    </p:spTree>
    <p:extLst>
      <p:ext uri="{BB962C8B-B14F-4D97-AF65-F5344CB8AC3E}">
        <p14:creationId xmlns:p14="http://schemas.microsoft.com/office/powerpoint/2010/main" val="4098664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ftr" sz="quarter" idx="4"/>
          </p:nvPr>
        </p:nvSpPr>
        <p:spPr>
          <a:ln/>
        </p:spPr>
        <p:txBody>
          <a:bodyPr/>
          <a:lstStyle/>
          <a:p>
            <a:r>
              <a:rPr lang="en-US" smtClean="0">
                <a:solidFill>
                  <a:prstClr val="black"/>
                </a:solidFill>
              </a:rPr>
              <a:t>© SQS Group Limited  |  Presentation title  |  July 2008  |  page ‹Nr.›</a:t>
            </a:r>
            <a:endParaRPr lang="de-DE">
              <a:solidFill>
                <a:prstClr val="black"/>
              </a:solidFill>
            </a:endParaRPr>
          </a:p>
        </p:txBody>
      </p:sp>
      <p:sp>
        <p:nvSpPr>
          <p:cNvPr id="1096706" name="Rectangle 2"/>
          <p:cNvSpPr>
            <a:spLocks noGrp="1" noRot="1" noChangeAspect="1" noChangeArrowheads="1" noTextEdit="1"/>
          </p:cNvSpPr>
          <p:nvPr>
            <p:ph type="sldImg"/>
          </p:nvPr>
        </p:nvSpPr>
        <p:spPr>
          <a:ln>
            <a:solidFill>
              <a:schemeClr val="accent2"/>
            </a:solidFill>
          </a:ln>
          <a:effectLst>
            <a:outerShdw dist="45791" dir="3378596" algn="ctr" rotWithShape="0">
              <a:srgbClr val="808080">
                <a:alpha val="50000"/>
              </a:srgbClr>
            </a:outerShdw>
          </a:effectLst>
        </p:spPr>
      </p:sp>
      <p:sp>
        <p:nvSpPr>
          <p:cNvPr id="1096707" name="Rectangle 3"/>
          <p:cNvSpPr>
            <a:spLocks noGrp="1" noChangeArrowheads="1"/>
          </p:cNvSpPr>
          <p:nvPr>
            <p:ph type="body" idx="1"/>
          </p:nvPr>
        </p:nvSpPr>
        <p:spPr/>
        <p:txBody>
          <a:bodyP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6897671-5710-4464-BCF5-B96501864116}" type="slidenum">
              <a:rPr lang="en-US"/>
              <a:pPr/>
              <a:t>11</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mtClean="0"/>
              <a:t>Review and </a:t>
            </a:r>
            <a:r>
              <a:rPr lang="en-US" b="1" smtClean="0"/>
              <a:t>contribute to test plans</a:t>
            </a:r>
          </a:p>
          <a:p>
            <a:pPr eaLnBrk="1" hangingPunct="1"/>
            <a:r>
              <a:rPr lang="en-US" smtClean="0"/>
              <a:t>Create and/or review </a:t>
            </a:r>
            <a:r>
              <a:rPr lang="en-US" b="1" smtClean="0"/>
              <a:t>test specifications</a:t>
            </a:r>
          </a:p>
          <a:p>
            <a:pPr eaLnBrk="1" hangingPunct="1"/>
            <a:r>
              <a:rPr lang="en-US" b="1" smtClean="0"/>
              <a:t>Set up the test environment</a:t>
            </a:r>
            <a:r>
              <a:rPr lang="en-US" smtClean="0"/>
              <a:t> and </a:t>
            </a:r>
            <a:r>
              <a:rPr lang="en-US" b="1" smtClean="0"/>
              <a:t>test data</a:t>
            </a:r>
          </a:p>
          <a:p>
            <a:pPr eaLnBrk="1" hangingPunct="1"/>
            <a:r>
              <a:rPr lang="en-US" b="1" smtClean="0"/>
              <a:t>Check for testability</a:t>
            </a:r>
            <a:r>
              <a:rPr lang="en-US" smtClean="0"/>
              <a:t> of the build</a:t>
            </a:r>
          </a:p>
          <a:p>
            <a:pPr eaLnBrk="1" hangingPunct="1"/>
            <a:r>
              <a:rPr lang="en-US" b="1" smtClean="0"/>
              <a:t>Implement tests</a:t>
            </a:r>
            <a:r>
              <a:rPr lang="en-US" smtClean="0"/>
              <a:t> on all test levels, execute and log the tests</a:t>
            </a:r>
          </a:p>
          <a:p>
            <a:pPr eaLnBrk="1" hangingPunct="1"/>
            <a:r>
              <a:rPr lang="en-US" b="1" smtClean="0"/>
              <a:t>Evaluate the results</a:t>
            </a:r>
            <a:r>
              <a:rPr lang="en-US" smtClean="0"/>
              <a:t> and document the deviations</a:t>
            </a:r>
          </a:p>
          <a:p>
            <a:pPr eaLnBrk="1" hangingPunct="1"/>
            <a:r>
              <a:rPr lang="en-US" b="1" smtClean="0"/>
              <a:t>Use</a:t>
            </a:r>
            <a:r>
              <a:rPr lang="en-US" smtClean="0"/>
              <a:t> test administration or test management </a:t>
            </a:r>
            <a:r>
              <a:rPr lang="en-US" b="1" smtClean="0"/>
              <a:t>tools</a:t>
            </a:r>
            <a:r>
              <a:rPr lang="en-US" smtClean="0"/>
              <a:t>, test monitoring tools and Test Execution Tools as required</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F4484798-C05F-46A1-AE47-270174D2BF72}" type="slidenum">
              <a:rPr lang="en-US"/>
              <a:pPr/>
              <a:t>12</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marL="162175" indent="-162175"/>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FB128AC-A03C-4386-8FA8-B3056A40E48E}" type="slidenum">
              <a:rPr lang="en-US"/>
              <a:pPr/>
              <a:t>13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13805" y="4342191"/>
            <a:ext cx="5030391" cy="4115405"/>
          </a:xfrm>
          <a:noFill/>
          <a:ln/>
        </p:spPr>
        <p:txBody>
          <a:bodyPr/>
          <a:lstStyle/>
          <a:p>
            <a:pPr eaLnBrk="1" hangingPunct="1">
              <a:buFontTx/>
              <a:buChar char="•"/>
            </a:pPr>
            <a:r>
              <a:rPr lang="en-US" smtClean="0"/>
              <a:t>Determining the scope and the objectives of testing. Eg Testing till unit testing only or Testing till acceptance testing etc. Objective could be leakage to end customer to be less than x% etc.</a:t>
            </a:r>
          </a:p>
          <a:p>
            <a:pPr eaLnBrk="1" hangingPunct="1">
              <a:buFontTx/>
              <a:buChar char="•"/>
            </a:pPr>
            <a:r>
              <a:rPr lang="en-US" smtClean="0"/>
              <a:t>Determining the risks and constraints Eg system to be tested is developed in a crashed timescale, system to be tested is too complex or new domain etc</a:t>
            </a:r>
          </a:p>
          <a:p>
            <a:pPr eaLnBrk="1" hangingPunct="1">
              <a:buFontTx/>
              <a:buChar char="•"/>
            </a:pPr>
            <a:r>
              <a:rPr lang="en-US" smtClean="0"/>
              <a:t>Examples of test strategy would be that the system to be run on a model office 3 months before going live, etc.</a:t>
            </a:r>
          </a:p>
          <a:p>
            <a:pPr eaLnBrk="1" hangingPunct="1">
              <a:buFontTx/>
              <a:buChar char="•"/>
            </a:pPr>
            <a:r>
              <a:rPr lang="en-US" smtClean="0"/>
              <a:t>Determining the test approach (techniques, test items, coverage, identifying and interfacing</a:t>
            </a:r>
          </a:p>
          <a:p>
            <a:pPr eaLnBrk="1" hangingPunct="1"/>
            <a:r>
              <a:rPr lang="en-US" smtClean="0"/>
              <a:t>the teams involved in testing, testware). Eg test approach would be manual testing for component testing, automating regression testing, involving domain experts to create test specs, etc.</a:t>
            </a:r>
          </a:p>
          <a:p>
            <a:pPr eaLnBrk="1" hangingPunct="1">
              <a:buFontTx/>
              <a:buChar char="•"/>
            </a:pPr>
            <a:r>
              <a:rPr lang="en-US" smtClean="0"/>
              <a:t>Example of entry criteria would be . There should be no fatal defects when the code is released for integration testing.. Examples of exit criteria follow in next slides.</a:t>
            </a:r>
          </a:p>
          <a:p>
            <a:pPr eaLnBrk="1" hangingPunct="1">
              <a:buFontTx/>
              <a:buChar char="•"/>
            </a:pPr>
            <a:r>
              <a:rPr lang="en-US" smtClean="0"/>
              <a:t>Determining the required test resources (e.g. people, test environment, PCs).</a:t>
            </a:r>
          </a:p>
          <a:p>
            <a:pPr eaLnBrk="1" hangingPunct="1">
              <a:buFontTx/>
              <a:buChar char="•"/>
            </a:pPr>
            <a:r>
              <a:rPr lang="en-US" smtClean="0"/>
              <a:t>The approaches for estimation are explained further in this presentation.</a:t>
            </a:r>
          </a:p>
          <a:p>
            <a:pPr eaLnBrk="1" hangingPunct="1">
              <a:buFontTx/>
              <a:buChar char="•"/>
            </a:pPr>
            <a:r>
              <a:rPr lang="en-US" smtClean="0"/>
              <a:t>All the tasks for testing are scheduled so that the progress can be tracked.</a:t>
            </a:r>
          </a:p>
          <a:p>
            <a:pPr eaLnBrk="1" hangingPunct="1">
              <a:buFontTx/>
              <a:buChar char="•"/>
            </a:pPr>
            <a:r>
              <a:rPr lang="en-US" smtClean="0"/>
              <a:t>Examples of metrics are also explained further in the presentation.</a:t>
            </a:r>
          </a:p>
          <a:p>
            <a:pPr eaLnBrk="1" hangingPunct="1">
              <a:buFontTx/>
              <a:buChar char="•"/>
            </a:pPr>
            <a:r>
              <a:rPr lang="en-US" smtClean="0"/>
              <a:t>Test Procedures guide the testing process. There is a need for continuous improvement of these procedures over a period of time.</a:t>
            </a:r>
          </a:p>
          <a:p>
            <a:pPr eaLnBrk="1" hangingPunct="1">
              <a:buFontTx/>
              <a:buChar char="•"/>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E7DD9C8-23E1-47BF-A1CA-2C5C3CBB7835}" type="slidenum">
              <a:rPr lang="en-US"/>
              <a:pPr/>
              <a:t>16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n-US" b="1" smtClean="0"/>
              <a:t>Supplementary Material required here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E9492CC1-612B-4D49-A09A-176750B59ED1}" type="slidenum">
              <a:rPr lang="en-US"/>
              <a:pPr/>
              <a:t>17</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normAutofit lnSpcReduction="10000"/>
          </a:bodyPr>
          <a:lstStyle/>
          <a:p>
            <a:pPr eaLnBrk="1" hangingPunct="1"/>
            <a:r>
              <a:rPr lang="en-US" sz="1300" b="1" u="sng" dirty="0"/>
              <a:t>One way to classify test approaches or strategies is based on the point in time at which the bulk of the test design work is begun</a:t>
            </a:r>
          </a:p>
          <a:p>
            <a:pPr eaLnBrk="1" hangingPunct="1"/>
            <a:endParaRPr lang="en-US" sz="1300" b="1" u="sng" dirty="0"/>
          </a:p>
          <a:p>
            <a:pPr eaLnBrk="1" hangingPunct="1">
              <a:buFontTx/>
              <a:buChar char="•"/>
            </a:pPr>
            <a:r>
              <a:rPr lang="en-US" b="1" dirty="0" smtClean="0"/>
              <a:t>Analytical approaches</a:t>
            </a:r>
            <a:r>
              <a:rPr lang="en-US" dirty="0" smtClean="0"/>
              <a:t>, such as risk-based testing where testing is directed to areas of greatest risk.</a:t>
            </a:r>
          </a:p>
          <a:p>
            <a:pPr eaLnBrk="1" hangingPunct="1">
              <a:buFontTx/>
              <a:buChar char="•"/>
            </a:pPr>
            <a:r>
              <a:rPr lang="en-US" b="1" dirty="0" smtClean="0"/>
              <a:t>Model-based approaches</a:t>
            </a:r>
            <a:r>
              <a:rPr lang="en-US" dirty="0" smtClean="0"/>
              <a:t>, such as stochastic testing using statistical information about failure rates (such as reliability growth models) or usage (such as operational profiles).</a:t>
            </a:r>
          </a:p>
          <a:p>
            <a:pPr eaLnBrk="1" hangingPunct="1">
              <a:buFontTx/>
              <a:buChar char="•"/>
            </a:pPr>
            <a:r>
              <a:rPr lang="en-US" b="1" dirty="0" smtClean="0"/>
              <a:t>Methodical approaches</a:t>
            </a:r>
            <a:r>
              <a:rPr lang="en-US" dirty="0" smtClean="0"/>
              <a:t>, such as failure based (including error guessing and defect-attacks), check-list based, and quality characteristic based.</a:t>
            </a:r>
          </a:p>
          <a:p>
            <a:pPr eaLnBrk="1" hangingPunct="1">
              <a:buFontTx/>
              <a:buChar char="•"/>
            </a:pPr>
            <a:r>
              <a:rPr lang="en-US" b="1" dirty="0" smtClean="0"/>
              <a:t>Process- or standard-compliant approaches</a:t>
            </a:r>
            <a:r>
              <a:rPr lang="en-US" dirty="0" smtClean="0"/>
              <a:t>, such as those specified by industry-specific standards or the various agile methodologies.</a:t>
            </a:r>
          </a:p>
          <a:p>
            <a:pPr eaLnBrk="1" hangingPunct="1">
              <a:buFontTx/>
              <a:buChar char="•"/>
            </a:pPr>
            <a:r>
              <a:rPr lang="en-US" b="1" dirty="0" smtClean="0"/>
              <a:t>Dynamic and heuristic approaches,</a:t>
            </a:r>
            <a:r>
              <a:rPr lang="en-US" dirty="0" smtClean="0"/>
              <a:t> such as exploratory testing where testing is more reactive to events than pre-planned, and where execution and evaluation are concurrent tasks.</a:t>
            </a:r>
          </a:p>
          <a:p>
            <a:pPr eaLnBrk="1" hangingPunct="1">
              <a:buFontTx/>
              <a:buChar char="•"/>
            </a:pPr>
            <a:r>
              <a:rPr lang="en-US" b="1" dirty="0" smtClean="0"/>
              <a:t>Consultative approaches</a:t>
            </a:r>
            <a:r>
              <a:rPr lang="en-US" dirty="0" smtClean="0"/>
              <a:t>, such as those where test coverage is driven primarily by the advice and guidance of technology and/or business domain experts outside the test team.</a:t>
            </a:r>
          </a:p>
          <a:p>
            <a:pPr eaLnBrk="1" hangingPunct="1">
              <a:buFontTx/>
              <a:buChar char="•"/>
            </a:pPr>
            <a:r>
              <a:rPr lang="en-US" b="1" dirty="0" smtClean="0"/>
              <a:t>Regression-averse approaches</a:t>
            </a:r>
            <a:r>
              <a:rPr lang="en-US" dirty="0" smtClean="0"/>
              <a:t>, such as those that include reuse of existing test material, extensive automation of functional regression tests, and standard test suites.</a:t>
            </a:r>
          </a:p>
          <a:p>
            <a:pPr eaLnBrk="1" hangingPunct="1">
              <a:buFontTx/>
              <a:buChar char="•"/>
            </a:pPr>
            <a:r>
              <a:rPr lang="en-US" b="1" dirty="0" smtClean="0"/>
              <a:t>Different approaches</a:t>
            </a:r>
            <a:r>
              <a:rPr lang="en-US" dirty="0" smtClean="0"/>
              <a:t> may be combined, for example, a risk-based dynamic approach.</a:t>
            </a:r>
          </a:p>
          <a:p>
            <a:pPr eaLnBrk="1" hangingPunct="1"/>
            <a:endParaRPr lang="en-US" sz="1300"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1756E549-E5FE-45FB-BDFE-995AB1A15824}" type="slidenum">
              <a:rPr lang="en-US"/>
              <a:pPr/>
              <a:t>18</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normAutofit lnSpcReduction="10000"/>
          </a:bodyPr>
          <a:lstStyle/>
          <a:p>
            <a:pPr eaLnBrk="1" hangingPunct="1"/>
            <a:r>
              <a:rPr lang="en-US" sz="1300" b="1" u="sng" dirty="0"/>
              <a:t>One way to classify test approaches or strategies is based on the point in time at which the bulk of the test design work is begun</a:t>
            </a:r>
          </a:p>
          <a:p>
            <a:pPr eaLnBrk="1" hangingPunct="1"/>
            <a:endParaRPr lang="en-US" sz="1300" b="1" u="sng" dirty="0"/>
          </a:p>
          <a:p>
            <a:pPr eaLnBrk="1" hangingPunct="1">
              <a:buFontTx/>
              <a:buChar char="•"/>
            </a:pPr>
            <a:r>
              <a:rPr lang="en-US" b="1" dirty="0" smtClean="0"/>
              <a:t>Analytical approaches</a:t>
            </a:r>
            <a:r>
              <a:rPr lang="en-US" dirty="0" smtClean="0"/>
              <a:t>, such as risk-based testing where testing is directed to areas of greatest risk.</a:t>
            </a:r>
          </a:p>
          <a:p>
            <a:pPr eaLnBrk="1" hangingPunct="1">
              <a:buFontTx/>
              <a:buChar char="•"/>
            </a:pPr>
            <a:r>
              <a:rPr lang="en-US" b="1" dirty="0" smtClean="0"/>
              <a:t>Model-based approaches</a:t>
            </a:r>
            <a:r>
              <a:rPr lang="en-US" dirty="0" smtClean="0"/>
              <a:t>, such as stochastic testing using statistical information about failure rates (such as reliability growth models) or usage (such as operational profiles).</a:t>
            </a:r>
          </a:p>
          <a:p>
            <a:pPr eaLnBrk="1" hangingPunct="1">
              <a:buFontTx/>
              <a:buChar char="•"/>
            </a:pPr>
            <a:r>
              <a:rPr lang="en-US" b="1" dirty="0" smtClean="0"/>
              <a:t>Methodical approaches</a:t>
            </a:r>
            <a:r>
              <a:rPr lang="en-US" dirty="0" smtClean="0"/>
              <a:t>, such as failure based (including error guessing and defect-attacks), check-list based, and quality characteristic based.</a:t>
            </a:r>
          </a:p>
          <a:p>
            <a:pPr eaLnBrk="1" hangingPunct="1">
              <a:buFontTx/>
              <a:buChar char="•"/>
            </a:pPr>
            <a:r>
              <a:rPr lang="en-US" b="1" dirty="0" smtClean="0"/>
              <a:t>Process- or standard-compliant approaches</a:t>
            </a:r>
            <a:r>
              <a:rPr lang="en-US" dirty="0" smtClean="0"/>
              <a:t>, such as those specified by industry-specific standards or the various agile methodologies.</a:t>
            </a:r>
          </a:p>
          <a:p>
            <a:pPr eaLnBrk="1" hangingPunct="1">
              <a:buFontTx/>
              <a:buChar char="•"/>
            </a:pPr>
            <a:r>
              <a:rPr lang="en-US" b="1" dirty="0" smtClean="0"/>
              <a:t>Dynamic and heuristic approaches,</a:t>
            </a:r>
            <a:r>
              <a:rPr lang="en-US" dirty="0" smtClean="0"/>
              <a:t> such as exploratory testing where testing is more reactive to events than pre-planned, and where execution and evaluation are concurrent tasks.</a:t>
            </a:r>
          </a:p>
          <a:p>
            <a:pPr eaLnBrk="1" hangingPunct="1">
              <a:buFontTx/>
              <a:buChar char="•"/>
            </a:pPr>
            <a:r>
              <a:rPr lang="en-US" b="1" dirty="0" smtClean="0"/>
              <a:t>Consultative approaches</a:t>
            </a:r>
            <a:r>
              <a:rPr lang="en-US" dirty="0" smtClean="0"/>
              <a:t>, such as those where test coverage is driven primarily by the advice and guidance of technology and/or business domain experts outside the test team.</a:t>
            </a:r>
          </a:p>
          <a:p>
            <a:pPr eaLnBrk="1" hangingPunct="1">
              <a:buFontTx/>
              <a:buChar char="•"/>
            </a:pPr>
            <a:r>
              <a:rPr lang="en-US" b="1" dirty="0" smtClean="0"/>
              <a:t>Regression-averse approaches</a:t>
            </a:r>
            <a:r>
              <a:rPr lang="en-US" dirty="0" smtClean="0"/>
              <a:t>, such as those that include reuse of existing test material, extensive automation of functional regression tests, and standard test suites.</a:t>
            </a:r>
          </a:p>
          <a:p>
            <a:pPr eaLnBrk="1" hangingPunct="1">
              <a:buFontTx/>
              <a:buChar char="•"/>
            </a:pPr>
            <a:r>
              <a:rPr lang="en-US" b="1" dirty="0" smtClean="0"/>
              <a:t>Different approaches</a:t>
            </a:r>
            <a:r>
              <a:rPr lang="en-US" dirty="0" smtClean="0"/>
              <a:t> may be combined, for example, a risk-based dynamic approach.</a:t>
            </a:r>
          </a:p>
          <a:p>
            <a:pPr eaLnBrk="1" hangingPunct="1"/>
            <a:endParaRPr lang="en-US" sz="1300" b="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63A7E532-05F3-48B3-9E4F-6C4260FC7695}" type="slidenum">
              <a:rPr lang="en-US"/>
              <a:pPr/>
              <a:t>19</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sz="1300" b="1" u="sng" dirty="0" err="1"/>
              <a:t>Eg</a:t>
            </a:r>
            <a:r>
              <a:rPr lang="en-US" sz="1300" b="1" u="sng" dirty="0"/>
              <a:t> for point 1 above is if the product under test is highly complex and belonging to a special domain, then the approach chosen would be to involve domain experts right at the beginning of the testing phase. </a:t>
            </a:r>
          </a:p>
          <a:p>
            <a:pPr eaLnBrk="1" hangingPunct="1"/>
            <a:endParaRPr lang="en-US" sz="1300" b="1" u="sng" dirty="0"/>
          </a:p>
          <a:p>
            <a:pPr eaLnBrk="1" hangingPunct="1"/>
            <a:r>
              <a:rPr lang="en-US" sz="1300" dirty="0" err="1"/>
              <a:t>Eg</a:t>
            </a:r>
            <a:r>
              <a:rPr lang="en-US" sz="1300" dirty="0"/>
              <a:t> for point 2 above is that a test leader would decide on not going for automation if he/she does not have the required skills in the test team and if it is not feasible to acquire these skills due to project schedules then he/she would decide to opt for manual testing.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7ABF71D-FC01-4E99-950E-447122482DB3}" type="slidenum">
              <a:rPr lang="en-US"/>
              <a:pPr/>
              <a:t>20</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marL="162175" indent="-162175"/>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66AF2EA-5F2D-4480-9FCE-4439AD64ADA9}" type="slidenum">
              <a:rPr lang="en-US"/>
              <a:pPr/>
              <a:t>21</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z="1300" b="1" u="sng"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6A341CD-3276-415D-B949-1A14233F2D09}" type="slidenum">
              <a:rPr lang="en-US"/>
              <a:pPr/>
              <a:t>22</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b="1" dirty="0"/>
              <a:t>Common test metrics </a:t>
            </a:r>
          </a:p>
          <a:p>
            <a:pPr lvl="1" eaLnBrk="1" hangingPunct="1">
              <a:lnSpc>
                <a:spcPct val="90000"/>
              </a:lnSpc>
              <a:buFontTx/>
              <a:buChar char="•"/>
            </a:pPr>
            <a:r>
              <a:rPr lang="en-US" sz="1400" dirty="0"/>
              <a:t>Percentage of work done in test case preparation </a:t>
            </a:r>
            <a:r>
              <a:rPr lang="en-US" sz="1400" b="1" dirty="0"/>
              <a:t>(or percentage of planned test cases prepared)</a:t>
            </a:r>
          </a:p>
          <a:p>
            <a:pPr lvl="1" eaLnBrk="1" hangingPunct="1">
              <a:lnSpc>
                <a:spcPct val="90000"/>
              </a:lnSpc>
              <a:buFontTx/>
              <a:buChar char="•"/>
            </a:pPr>
            <a:r>
              <a:rPr lang="en-US" sz="1400" dirty="0"/>
              <a:t>Percentage of work done in test environment preparation</a:t>
            </a:r>
          </a:p>
          <a:p>
            <a:pPr lvl="1" eaLnBrk="1" hangingPunct="1">
              <a:lnSpc>
                <a:spcPct val="90000"/>
              </a:lnSpc>
              <a:buFontTx/>
              <a:buChar char="•"/>
            </a:pPr>
            <a:r>
              <a:rPr lang="en-US" sz="1400" dirty="0"/>
              <a:t>Test case execution </a:t>
            </a:r>
            <a:r>
              <a:rPr lang="en-US" sz="1400" b="1" dirty="0"/>
              <a:t>(e.g. number of test cases run/not run, and test cases passed/failed)</a:t>
            </a:r>
          </a:p>
          <a:p>
            <a:pPr lvl="1" eaLnBrk="1" hangingPunct="1">
              <a:lnSpc>
                <a:spcPct val="90000"/>
              </a:lnSpc>
              <a:buFontTx/>
              <a:buChar char="•"/>
            </a:pPr>
            <a:r>
              <a:rPr lang="en-US" sz="1400" dirty="0"/>
              <a:t>Defect information </a:t>
            </a:r>
            <a:r>
              <a:rPr lang="en-US" sz="1400" b="1" dirty="0"/>
              <a:t>(e.g. defect density, defects found and fixed, failure rate, and retest results)</a:t>
            </a:r>
          </a:p>
          <a:p>
            <a:pPr lvl="1" eaLnBrk="1" hangingPunct="1">
              <a:lnSpc>
                <a:spcPct val="90000"/>
              </a:lnSpc>
              <a:buFontTx/>
              <a:buChar char="•"/>
            </a:pPr>
            <a:r>
              <a:rPr lang="en-US" sz="1400" dirty="0"/>
              <a:t>Test coverage of requirements, risks or code</a:t>
            </a:r>
          </a:p>
          <a:p>
            <a:pPr lvl="1" eaLnBrk="1" hangingPunct="1">
              <a:lnSpc>
                <a:spcPct val="90000"/>
              </a:lnSpc>
              <a:buFontTx/>
              <a:buChar char="•"/>
            </a:pPr>
            <a:r>
              <a:rPr lang="en-US" sz="1400" dirty="0"/>
              <a:t>Subjective confidence of testers in the product</a:t>
            </a:r>
          </a:p>
          <a:p>
            <a:pPr lvl="1" eaLnBrk="1" hangingPunct="1">
              <a:lnSpc>
                <a:spcPct val="90000"/>
              </a:lnSpc>
              <a:buFontTx/>
              <a:buChar char="•"/>
            </a:pPr>
            <a:r>
              <a:rPr lang="en-US" sz="1400" dirty="0"/>
              <a:t>Dates of test milestones</a:t>
            </a:r>
          </a:p>
          <a:p>
            <a:pPr lvl="1" eaLnBrk="1" hangingPunct="1">
              <a:lnSpc>
                <a:spcPct val="90000"/>
              </a:lnSpc>
              <a:buFontTx/>
              <a:buChar char="•"/>
            </a:pPr>
            <a:r>
              <a:rPr lang="en-US" sz="1400" dirty="0"/>
              <a:t>Testing costs, including the cost compared to the benefit of finding the next defect or to run the next test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F8339DD-0B83-4864-BA96-F29BE76CAF4F}" type="slidenum">
              <a:rPr lang="en-US"/>
              <a:pPr/>
              <a:t>2</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marL="162175" indent="-162175">
              <a:lnSpc>
                <a:spcPct val="90000"/>
              </a:lnSpc>
            </a:pPr>
            <a:r>
              <a:rPr lang="en-US" sz="900" dirty="0"/>
              <a:t>Success of a test involves a lot of management activities too like planning, </a:t>
            </a:r>
            <a:r>
              <a:rPr lang="en-US" sz="900" dirty="0" err="1"/>
              <a:t>organising</a:t>
            </a:r>
            <a:r>
              <a:rPr lang="en-US" sz="900" dirty="0"/>
              <a:t>, execution, controlling and closing the testing engagement. This session aims at covering these activities which are included in the test management process. The activities covered in session are as follows :</a:t>
            </a:r>
          </a:p>
          <a:p>
            <a:pPr marL="162175" indent="-162175">
              <a:lnSpc>
                <a:spcPct val="90000"/>
              </a:lnSpc>
              <a:buFontTx/>
              <a:buChar char="-"/>
            </a:pPr>
            <a:r>
              <a:rPr lang="en-US" sz="900" dirty="0"/>
              <a:t>Test organization</a:t>
            </a:r>
          </a:p>
          <a:p>
            <a:pPr marL="162175" indent="-162175">
              <a:lnSpc>
                <a:spcPct val="90000"/>
              </a:lnSpc>
              <a:buFontTx/>
              <a:buChar char="-"/>
            </a:pPr>
            <a:r>
              <a:rPr lang="en-US" sz="900" dirty="0"/>
              <a:t> Planning  a test and estimating for the same</a:t>
            </a:r>
          </a:p>
          <a:p>
            <a:pPr marL="162175" indent="-162175">
              <a:lnSpc>
                <a:spcPct val="90000"/>
              </a:lnSpc>
              <a:buFontTx/>
              <a:buChar char="-"/>
            </a:pPr>
            <a:r>
              <a:rPr lang="en-US" sz="900" dirty="0"/>
              <a:t>Monitoring the progress of testing and control activities</a:t>
            </a:r>
          </a:p>
          <a:p>
            <a:pPr marL="162175" indent="-162175">
              <a:lnSpc>
                <a:spcPct val="90000"/>
              </a:lnSpc>
              <a:buFontTx/>
              <a:buChar char="-"/>
            </a:pPr>
            <a:r>
              <a:rPr lang="en-US" sz="900" dirty="0"/>
              <a:t>Configuration management with respect to testing</a:t>
            </a:r>
          </a:p>
          <a:p>
            <a:pPr marL="162175" indent="-162175">
              <a:lnSpc>
                <a:spcPct val="90000"/>
              </a:lnSpc>
              <a:buFontTx/>
              <a:buChar char="-"/>
            </a:pPr>
            <a:r>
              <a:rPr lang="en-US" sz="900" dirty="0"/>
              <a:t>Risk management in testing</a:t>
            </a:r>
          </a:p>
          <a:p>
            <a:pPr marL="162175" indent="-162175">
              <a:lnSpc>
                <a:spcPct val="90000"/>
              </a:lnSpc>
              <a:buFontTx/>
              <a:buChar char="-"/>
            </a:pPr>
            <a:r>
              <a:rPr lang="en-US" sz="900" dirty="0"/>
              <a:t>Incident management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C100B75-EDD8-4387-8152-B33B475E5777}" type="slidenum">
              <a:rPr lang="en-US"/>
              <a:pPr/>
              <a:t>23</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b="1" dirty="0" smtClean="0"/>
              <a:t>Test reporting</a:t>
            </a:r>
            <a:r>
              <a:rPr lang="en-US" dirty="0" smtClean="0"/>
              <a:t> is concerned with </a:t>
            </a:r>
            <a:r>
              <a:rPr lang="en-US" b="1" dirty="0" smtClean="0"/>
              <a:t>summarizing information</a:t>
            </a:r>
            <a:r>
              <a:rPr lang="en-US" dirty="0" smtClean="0"/>
              <a:t> about the testing </a:t>
            </a:r>
            <a:r>
              <a:rPr lang="en-US" dirty="0" err="1" smtClean="0"/>
              <a:t>endeavour</a:t>
            </a:r>
            <a:r>
              <a:rPr lang="en-US" dirty="0" smtClean="0"/>
              <a:t>, including:</a:t>
            </a:r>
          </a:p>
          <a:p>
            <a:pPr eaLnBrk="1" hangingPunct="1">
              <a:buFontTx/>
              <a:buChar char="•"/>
            </a:pPr>
            <a:r>
              <a:rPr lang="en-US" dirty="0" smtClean="0"/>
              <a:t>What happened during a period of testing, such as dates when exit criteria were met.</a:t>
            </a:r>
          </a:p>
          <a:p>
            <a:pPr eaLnBrk="1" hangingPunct="1">
              <a:buFontTx/>
              <a:buChar char="•"/>
            </a:pPr>
            <a:r>
              <a:rPr lang="en-US" dirty="0" smtClean="0"/>
              <a:t>Analyzed information and metrics to support recommendations and decisions about future actions, such as an assessment of defects remaining, the economic benefit of continued testing, outstanding risks, and the level of confidence in tested software.</a:t>
            </a:r>
          </a:p>
          <a:p>
            <a:pPr eaLnBrk="1" hangingPunct="1"/>
            <a:r>
              <a:rPr lang="en-US" b="1" dirty="0" smtClean="0"/>
              <a:t>The outline of a test summary report is given in ‘Standard for Software Test Documentation’ (IEEE 829). It should include the following :</a:t>
            </a:r>
          </a:p>
          <a:p>
            <a:pPr lvl="1" eaLnBrk="1" hangingPunct="1">
              <a:buFontTx/>
              <a:buChar char="•"/>
            </a:pPr>
            <a:r>
              <a:rPr lang="en-US" b="1" dirty="0" smtClean="0"/>
              <a:t>Purpose. </a:t>
            </a:r>
          </a:p>
          <a:p>
            <a:pPr lvl="1" eaLnBrk="1" hangingPunct="1">
              <a:buFontTx/>
              <a:buChar char="•"/>
            </a:pPr>
            <a:r>
              <a:rPr lang="en-US" b="1" dirty="0" smtClean="0"/>
              <a:t>Outline. </a:t>
            </a:r>
          </a:p>
          <a:p>
            <a:pPr lvl="2" eaLnBrk="1" hangingPunct="1">
              <a:buFontTx/>
              <a:buChar char="•"/>
            </a:pPr>
            <a:r>
              <a:rPr lang="en-US" b="1" dirty="0" smtClean="0"/>
              <a:t>Test-Summary-Report Identifier. </a:t>
            </a:r>
          </a:p>
          <a:p>
            <a:pPr lvl="2" eaLnBrk="1" hangingPunct="1">
              <a:buFontTx/>
              <a:buChar char="•"/>
            </a:pPr>
            <a:r>
              <a:rPr lang="en-US" b="1" dirty="0" smtClean="0"/>
              <a:t>Summary. </a:t>
            </a:r>
          </a:p>
          <a:p>
            <a:pPr lvl="2" eaLnBrk="1" hangingPunct="1">
              <a:buFontTx/>
              <a:buChar char="•"/>
            </a:pPr>
            <a:r>
              <a:rPr lang="en-US" b="1" dirty="0" smtClean="0"/>
              <a:t>Variances. </a:t>
            </a:r>
          </a:p>
          <a:p>
            <a:pPr lvl="2" eaLnBrk="1" hangingPunct="1">
              <a:buFontTx/>
              <a:buChar char="•"/>
            </a:pPr>
            <a:r>
              <a:rPr lang="en-US" b="1" dirty="0" smtClean="0"/>
              <a:t>Comprehensiveness Assessment. </a:t>
            </a:r>
          </a:p>
          <a:p>
            <a:pPr lvl="2" eaLnBrk="1" hangingPunct="1">
              <a:buFontTx/>
              <a:buChar char="•"/>
            </a:pPr>
            <a:r>
              <a:rPr lang="en-US" b="1" dirty="0" smtClean="0"/>
              <a:t>Summary of Results. </a:t>
            </a:r>
          </a:p>
          <a:p>
            <a:pPr lvl="2" eaLnBrk="1" hangingPunct="1">
              <a:buFontTx/>
              <a:buChar char="•"/>
            </a:pPr>
            <a:r>
              <a:rPr lang="en-US" b="1" dirty="0" smtClean="0"/>
              <a:t>Evaluation. </a:t>
            </a:r>
          </a:p>
          <a:p>
            <a:pPr lvl="2" eaLnBrk="1" hangingPunct="1">
              <a:buFontTx/>
              <a:buChar char="•"/>
            </a:pPr>
            <a:r>
              <a:rPr lang="en-US" b="1" dirty="0" smtClean="0"/>
              <a:t>Summary of Activities. </a:t>
            </a:r>
          </a:p>
          <a:p>
            <a:pPr lvl="2" eaLnBrk="1" hangingPunct="1">
              <a:buFontTx/>
              <a:buChar char="•"/>
            </a:pPr>
            <a:r>
              <a:rPr lang="en-US" b="1" dirty="0" smtClean="0"/>
              <a:t>Approvals. </a:t>
            </a:r>
          </a:p>
          <a:p>
            <a:pPr eaLnBrk="1" hangingPunct="1">
              <a:buFontTx/>
              <a:buChar char="•"/>
            </a:pPr>
            <a:endParaRPr lang="en-US" b="1" dirty="0" smtClean="0"/>
          </a:p>
          <a:p>
            <a:pPr eaLnBrk="1" hangingPunct="1">
              <a:buFontTx/>
              <a:buChar char="•"/>
            </a:pPr>
            <a:endParaRPr lang="en-US" sz="1300" b="1" u="sng"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BD742F0-2FDE-4BEE-82F2-D7FA6171A96A}" type="slidenum">
              <a:rPr lang="en-US"/>
              <a:pPr/>
              <a:t>24</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CCF4672E-DC74-41A0-8CCF-5079532034BB}" type="slidenum">
              <a:rPr lang="en-US"/>
              <a:pPr/>
              <a:t>25</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A99B3D4-996B-4401-9296-218CB1BA174C}" type="slidenum">
              <a:rPr lang="en-US"/>
              <a:pPr/>
              <a:t>26</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marL="162175" indent="-162175"/>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C4E8FDD-5869-48BB-A15C-6C136AC5E8EB}" type="slidenum">
              <a:rPr lang="en-US"/>
              <a:pPr/>
              <a:t>27</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smtClean="0"/>
              <a:t>This definition neatly breaks down configuration management into four key areas:</a:t>
            </a:r>
          </a:p>
          <a:p>
            <a:pPr lvl="1" eaLnBrk="1" hangingPunct="1">
              <a:buFontTx/>
              <a:buChar char="•"/>
            </a:pPr>
            <a:r>
              <a:rPr lang="en-US" smtClean="0"/>
              <a:t>configuration identification;</a:t>
            </a:r>
          </a:p>
          <a:p>
            <a:pPr lvl="1" eaLnBrk="1" hangingPunct="1">
              <a:buFontTx/>
              <a:buChar char="•"/>
            </a:pPr>
            <a:r>
              <a:rPr lang="en-US" smtClean="0"/>
              <a:t>configuration control;</a:t>
            </a:r>
          </a:p>
          <a:p>
            <a:pPr lvl="1" eaLnBrk="1" hangingPunct="1">
              <a:buFontTx/>
              <a:buChar char="•"/>
            </a:pPr>
            <a:r>
              <a:rPr lang="en-US" smtClean="0"/>
              <a:t>configuration status accounting; and</a:t>
            </a:r>
          </a:p>
          <a:p>
            <a:pPr lvl="1" eaLnBrk="1" hangingPunct="1">
              <a:buFontTx/>
              <a:buChar char="•"/>
            </a:pPr>
            <a:r>
              <a:rPr lang="en-US" smtClean="0"/>
              <a:t>configuration audit.</a:t>
            </a:r>
          </a:p>
          <a:p>
            <a:pPr lvl="1" eaLnBrk="1" hangingPunct="1">
              <a:buFontTx/>
              <a:buChar char="•"/>
            </a:pPr>
            <a:endParaRPr lang="en-US" smtClean="0"/>
          </a:p>
          <a:p>
            <a:pPr lvl="1" eaLnBrk="1" hangingPunct="1">
              <a:buFontTx/>
              <a:buChar char="•"/>
            </a:pPr>
            <a:endParaRPr lang="en-US" smtClean="0"/>
          </a:p>
          <a:p>
            <a:pPr lvl="1" eaLnBrk="1" hangingPunct="1"/>
            <a:endParaRPr lang="en-US" smtClean="0"/>
          </a:p>
          <a:p>
            <a:pPr lvl="1" eaLnBrk="1" hangingPunct="1"/>
            <a:r>
              <a:rPr lang="en-US" smtClean="0"/>
              <a:t>This is definition of configuration management in general. The future slides will focus on config mgt in testing.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A5AEC48-7125-4906-AA3C-6CD46DCFD713}" type="slidenum">
              <a:rPr lang="en-US"/>
              <a:pPr/>
              <a:t>29</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marL="162175" indent="-162175"/>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BABD0459-8C3F-42AB-B998-96F4E9DF6E62}" type="slidenum">
              <a:rPr lang="en-US"/>
              <a:pPr/>
              <a:t>30</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Eg of risk skilled resources not being available, h/w failure, delays in project schedules, etc</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77E8EC3-C027-495E-ACA1-37191FE4461D}" type="slidenum">
              <a:rPr lang="en-US"/>
              <a:pPr/>
              <a:t>31</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marL="216233" indent="-216233"/>
            <a:endParaRPr lang="en-US" b="1" u="sng"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768960B-DFB7-4372-AD02-D96F0B59AF77}" type="slidenum">
              <a:rPr lang="en-US"/>
              <a:pPr/>
              <a:t>32</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78F84B7-F52F-4742-888B-F75DBA675562}" type="slidenum">
              <a:rPr lang="en-US"/>
              <a:pPr/>
              <a:t>33</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0767151-8708-4736-B405-B4D696F3AA3C}" type="slidenum">
              <a:rPr lang="en-US"/>
              <a:pPr/>
              <a:t>3</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162175" indent="-162175"/>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2BCCF2A-8059-4BC2-8964-22853A0A176F}" type="slidenum">
              <a:rPr lang="en-US"/>
              <a:pPr/>
              <a:t>34</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b="1" u="sng" smtClean="0"/>
              <a:t>Product Risks</a:t>
            </a:r>
          </a:p>
          <a:p>
            <a:pPr eaLnBrk="1" hangingPunct="1">
              <a:buFontTx/>
              <a:buChar char="•"/>
            </a:pPr>
            <a:r>
              <a:rPr lang="en-US" smtClean="0"/>
              <a:t>Error-prone software delivered.</a:t>
            </a:r>
          </a:p>
          <a:p>
            <a:pPr eaLnBrk="1" hangingPunct="1">
              <a:buFontTx/>
              <a:buChar char="•"/>
            </a:pPr>
            <a:r>
              <a:rPr lang="en-US" smtClean="0"/>
              <a:t>The potential that the software/hardware could cause harm to an individual or company.</a:t>
            </a:r>
          </a:p>
          <a:p>
            <a:pPr eaLnBrk="1" hangingPunct="1">
              <a:buFontTx/>
              <a:buChar char="•"/>
            </a:pPr>
            <a:r>
              <a:rPr lang="en-US" smtClean="0"/>
              <a:t>Poor software characteristics (e.g. functionality, security, reliability, usability and performance).</a:t>
            </a:r>
          </a:p>
          <a:p>
            <a:pPr eaLnBrk="1" hangingPunct="1">
              <a:buFontTx/>
              <a:buChar char="•"/>
            </a:pPr>
            <a:r>
              <a:rPr lang="en-US" smtClean="0"/>
              <a:t>Software that does not perform its intended functions.</a:t>
            </a:r>
          </a:p>
          <a:p>
            <a:pPr eaLnBrk="1" hangingPunct="1"/>
            <a:r>
              <a:rPr lang="en-US" b="1" u="sng" smtClean="0"/>
              <a:t>Examples:</a:t>
            </a:r>
          </a:p>
          <a:p>
            <a:pPr eaLnBrk="1" hangingPunct="1"/>
            <a:r>
              <a:rPr lang="en-US" b="1" u="sng" smtClean="0"/>
              <a:t>Product Risks:</a:t>
            </a:r>
          </a:p>
          <a:p>
            <a:pPr eaLnBrk="1" hangingPunct="1">
              <a:buFontTx/>
              <a:buChar char="•"/>
            </a:pPr>
            <a:r>
              <a:rPr lang="en-US" b="1" smtClean="0"/>
              <a:t>The Venus probe</a:t>
            </a:r>
            <a:r>
              <a:rPr lang="en-US" smtClean="0"/>
              <a:t> is one of the earliest recorded defects that caused catastrophe in space exploration. The bug is shrouded in folklore but the clearest exposition occurs in </a:t>
            </a:r>
            <a:r>
              <a:rPr lang="en-US" b="1" smtClean="0"/>
              <a:t>http://catless.ncl.ac.uk/Risks/5.66.html</a:t>
            </a:r>
            <a:r>
              <a:rPr lang="en-US" smtClean="0"/>
              <a:t>. In principle, a misplaced comma (or hyphen) caused the 1962 Venus probe (Mariner I) to self-destruct four minutes after launch, costing a reported $18.5m. </a:t>
            </a:r>
          </a:p>
          <a:p>
            <a:pPr eaLnBrk="1" hangingPunct="1">
              <a:buFontTx/>
              <a:buChar char="•"/>
            </a:pPr>
            <a:r>
              <a:rPr lang="en-US" b="1" smtClean="0"/>
              <a:t>The more recent Ariane 5 failure is more reliably analysed at:</a:t>
            </a:r>
            <a:r>
              <a:rPr lang="en-US" smtClean="0"/>
              <a:t> </a:t>
            </a:r>
            <a:r>
              <a:rPr lang="en-US" b="1" smtClean="0"/>
              <a:t>http://www.esa.int/export/esaCP/Pr_33_1996_p_EN.html</a:t>
            </a:r>
            <a:r>
              <a:rPr lang="en-US" smtClean="0"/>
              <a:t>. In this case, the rocket self-destructed because of a defect in software that, essentially, was only required before the launch. The rocket was launched successfully, but the software that initialized the inertial reference system on the ground and applied a 'realignment correction after launch' failed and shut down, causing the in-flight inertial reference system to shutdown also. Within 40 seconds of launch, the rocket self-destructed due to a defect in software that only had a purpose in Ariane 4, but was redundant and unused in Ariane 5. The $55m satellite and the rocket itself were lost. </a:t>
            </a:r>
          </a:p>
          <a:p>
            <a:pPr eaLnBrk="1" hangingPunct="1"/>
            <a:endParaRPr lang="en-US" smtClean="0"/>
          </a:p>
          <a:p>
            <a:pPr eaLnBrk="1" hangingPunct="1">
              <a:buFontTx/>
              <a:buChar char="•"/>
            </a:pPr>
            <a:endParaRPr lang="en-US" b="1" u="sng"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5666B30-D9B6-4807-B357-EDF61EBD0430}" type="slidenum">
              <a:rPr lang="en-US"/>
              <a:pPr/>
              <a:t>35</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buFontTx/>
              <a:buChar char="•"/>
            </a:pPr>
            <a:endParaRPr lang="en-US" b="1" u="sng"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067FDF1A-3727-4685-BE18-051BDE581AAC}" type="slidenum">
              <a:rPr lang="en-US"/>
              <a:pPr/>
              <a:t>36</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marL="216233" indent="-216233"/>
            <a:r>
              <a:rPr lang="en-US" b="1" u="sng" dirty="0" smtClean="0"/>
              <a:t>Product Risks</a:t>
            </a:r>
          </a:p>
          <a:p>
            <a:pPr marL="216233" indent="-216233"/>
            <a:r>
              <a:rPr lang="en-US" dirty="0" smtClean="0"/>
              <a:t>To determine</a:t>
            </a:r>
          </a:p>
          <a:p>
            <a:pPr marL="648698" lvl="1" indent="-216233"/>
            <a:r>
              <a:rPr lang="en-US" dirty="0" smtClean="0"/>
              <a:t>The test techniques to be employed.</a:t>
            </a:r>
          </a:p>
          <a:p>
            <a:pPr marL="648698" lvl="1" indent="-216233"/>
            <a:r>
              <a:rPr lang="en-US" dirty="0" smtClean="0"/>
              <a:t>The extent of testing to be carried out.</a:t>
            </a:r>
          </a:p>
          <a:p>
            <a:pPr marL="648698" lvl="1" indent="-216233"/>
            <a:r>
              <a:rPr lang="en-US" dirty="0" smtClean="0"/>
              <a:t>Whether any non-testing activities could be employed to reduce risk (e.g. </a:t>
            </a:r>
            <a:r>
              <a:rPr lang="en-US" b="1" dirty="0" smtClean="0"/>
              <a:t>providing training to inexperienced designers).</a:t>
            </a:r>
          </a:p>
          <a:p>
            <a:pPr marL="216233" indent="-216233">
              <a:buFontTx/>
              <a:buChar char="•"/>
            </a:pPr>
            <a:r>
              <a:rPr lang="en-US" b="1" u="sng" dirty="0" smtClean="0"/>
              <a:t>Risk-based testing draws on the collective knowledge and insight of the project stakeholders to</a:t>
            </a:r>
          </a:p>
          <a:p>
            <a:pPr marL="216233" indent="-216233"/>
            <a:r>
              <a:rPr lang="en-US" b="1" u="sng" dirty="0" smtClean="0"/>
              <a:t>	determine the risks and the levels of testing required to address those risks.</a:t>
            </a:r>
          </a:p>
          <a:p>
            <a:pPr marL="216233" indent="-216233">
              <a:buFontTx/>
              <a:buChar char="•"/>
            </a:pPr>
            <a:endParaRPr lang="en-US" b="1" u="sng"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A8FEEE1-C930-4F1A-B9C4-FC774CEAC0D4}" type="slidenum">
              <a:rPr lang="en-US"/>
              <a:pPr/>
              <a:t>37</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marL="162175" indent="-162175"/>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BB275AC-CEF1-4A08-BA4F-0A433D5ABAE6}" type="slidenum">
              <a:rPr lang="en-US"/>
              <a:pPr/>
              <a:t>38</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smtClean="0"/>
              <a:t>Can we change the color of the box which is not in flow?</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3EEFB1CE-D1FF-4DBC-994E-DEAA37BBBB28}" type="slidenum">
              <a:rPr lang="en-US"/>
              <a:pPr/>
              <a:t>39</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marL="216233" indent="-216233"/>
            <a:r>
              <a:rPr lang="en-US" sz="800" b="1" u="sng" dirty="0"/>
              <a:t>Incident Logging:</a:t>
            </a:r>
          </a:p>
          <a:p>
            <a:pPr marL="216233" indent="-216233"/>
            <a:r>
              <a:rPr lang="en-US" sz="900" dirty="0"/>
              <a:t>Incidents may be raised during development, review, testing or use of a software product. They may be raised for issues in code or the working system, or in any type of documentation including development documents, test documents or user information such as “Help” or installation guides.</a:t>
            </a:r>
          </a:p>
          <a:p>
            <a:pPr marL="216233" indent="-216233"/>
            <a:endParaRPr lang="en-US" sz="900" dirty="0"/>
          </a:p>
          <a:p>
            <a:pPr marL="216233" indent="-216233"/>
            <a:r>
              <a:rPr lang="en-US" sz="900" dirty="0"/>
              <a:t>Note : any discrepancy between actual and expected results is known as an incident. An incident can be closed either by fixing the defect or by clarifying the query.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D2E305D-D86F-4CB2-A53F-C1AB3C49C7D5}" type="slidenum">
              <a:rPr lang="en-US"/>
              <a:pPr/>
              <a:t>40</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marL="216233" indent="-216233"/>
            <a:endParaRPr lang="en-US" sz="9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C5B05F8-F435-482A-9A09-C8F824D64432}" type="slidenum">
              <a:rPr lang="en-US"/>
              <a:pPr/>
              <a:t>41</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marL="216233" indent="-216233"/>
            <a:r>
              <a:rPr lang="en-US" sz="800" b="1" u="sng" dirty="0"/>
              <a:t>Incident Logging:</a:t>
            </a:r>
          </a:p>
          <a:p>
            <a:pPr marL="216233" indent="-216233"/>
            <a:r>
              <a:rPr lang="en-US" sz="900" dirty="0"/>
              <a:t>Incidents may be raised during development, review, testing or use of a software product. They may be raised for issues in code or the working system, or in any type of documentation including development documents, test documents or user information such as “Help” or installation guides.</a:t>
            </a:r>
          </a:p>
          <a:p>
            <a:pPr marL="216233" indent="-216233"/>
            <a:endParaRPr lang="en-US" sz="900" dirty="0"/>
          </a:p>
          <a:p>
            <a:pPr marL="216233" indent="-216233">
              <a:lnSpc>
                <a:spcPct val="110000"/>
              </a:lnSpc>
            </a:pPr>
            <a:r>
              <a:rPr lang="en-US" sz="800" b="1" dirty="0"/>
              <a:t>Expected </a:t>
            </a:r>
            <a:r>
              <a:rPr lang="en-US" sz="800" dirty="0"/>
              <a:t>and </a:t>
            </a:r>
            <a:r>
              <a:rPr lang="en-US" sz="800" b="1" dirty="0"/>
              <a:t>actual</a:t>
            </a:r>
            <a:r>
              <a:rPr lang="en-US" sz="800" dirty="0"/>
              <a:t> results.</a:t>
            </a:r>
          </a:p>
          <a:p>
            <a:pPr marL="216233" indent="-216233">
              <a:lnSpc>
                <a:spcPct val="110000"/>
              </a:lnSpc>
            </a:pPr>
            <a:r>
              <a:rPr lang="en-US" sz="800" b="1" dirty="0"/>
              <a:t>Date </a:t>
            </a:r>
            <a:r>
              <a:rPr lang="en-US" sz="800" dirty="0"/>
              <a:t>the incident was discovered.</a:t>
            </a:r>
          </a:p>
          <a:p>
            <a:pPr marL="216233" indent="-216233">
              <a:lnSpc>
                <a:spcPct val="110000"/>
              </a:lnSpc>
            </a:pPr>
            <a:r>
              <a:rPr lang="en-US" sz="800" b="1" dirty="0"/>
              <a:t>Identification</a:t>
            </a:r>
            <a:r>
              <a:rPr lang="en-US" sz="800" dirty="0"/>
              <a:t> or </a:t>
            </a:r>
            <a:r>
              <a:rPr lang="en-US" sz="800" b="1" dirty="0"/>
              <a:t>configuration</a:t>
            </a:r>
            <a:r>
              <a:rPr lang="en-US" sz="800" dirty="0"/>
              <a:t> item of the software or system.</a:t>
            </a:r>
          </a:p>
          <a:p>
            <a:pPr marL="216233" indent="-216233">
              <a:lnSpc>
                <a:spcPct val="110000"/>
              </a:lnSpc>
            </a:pPr>
            <a:r>
              <a:rPr lang="en-US" sz="800" dirty="0"/>
              <a:t>Software or system </a:t>
            </a:r>
            <a:r>
              <a:rPr lang="en-US" sz="800" b="1" dirty="0"/>
              <a:t>life cycle process</a:t>
            </a:r>
            <a:r>
              <a:rPr lang="en-US" sz="800" dirty="0"/>
              <a:t> in which the incident was observed.</a:t>
            </a:r>
          </a:p>
          <a:p>
            <a:pPr marL="216233" indent="-216233">
              <a:lnSpc>
                <a:spcPct val="110000"/>
              </a:lnSpc>
            </a:pPr>
            <a:r>
              <a:rPr lang="en-US" sz="800" b="1" dirty="0"/>
              <a:t>Description</a:t>
            </a:r>
            <a:r>
              <a:rPr lang="en-US" sz="800" dirty="0"/>
              <a:t> of the anomaly to enable resolution.</a:t>
            </a:r>
          </a:p>
          <a:p>
            <a:pPr marL="216233" indent="-216233">
              <a:lnSpc>
                <a:spcPct val="110000"/>
              </a:lnSpc>
            </a:pPr>
            <a:r>
              <a:rPr lang="en-US" sz="800" b="1" dirty="0"/>
              <a:t>Degree</a:t>
            </a:r>
            <a:r>
              <a:rPr lang="en-US" sz="800" dirty="0"/>
              <a:t> of impact on stakeholders interests.</a:t>
            </a:r>
          </a:p>
          <a:p>
            <a:pPr marL="216233" indent="-216233">
              <a:lnSpc>
                <a:spcPct val="110000"/>
              </a:lnSpc>
            </a:pPr>
            <a:r>
              <a:rPr lang="en-US" sz="800" b="1" dirty="0"/>
              <a:t>Severity</a:t>
            </a:r>
            <a:r>
              <a:rPr lang="en-US" sz="800" dirty="0"/>
              <a:t> of the impact on the system.</a:t>
            </a:r>
          </a:p>
          <a:p>
            <a:pPr marL="216233" indent="-216233">
              <a:lnSpc>
                <a:spcPct val="110000"/>
              </a:lnSpc>
            </a:pPr>
            <a:r>
              <a:rPr lang="en-US" sz="800" dirty="0"/>
              <a:t>Urgency/</a:t>
            </a:r>
            <a:r>
              <a:rPr lang="en-US" sz="800" b="1" dirty="0"/>
              <a:t>priority</a:t>
            </a:r>
            <a:r>
              <a:rPr lang="en-US" sz="800" dirty="0"/>
              <a:t> to fix.</a:t>
            </a:r>
          </a:p>
          <a:p>
            <a:pPr marL="216233" indent="-216233"/>
            <a:endParaRPr lang="en-US" sz="9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147598E-847C-4E03-B6AC-80967995DDD3}" type="slidenum">
              <a:rPr lang="en-US"/>
              <a:pPr/>
              <a:t>42</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marL="216233" indent="-216233"/>
            <a:r>
              <a:rPr lang="en-US" sz="900" b="1" dirty="0"/>
              <a:t>Status</a:t>
            </a:r>
            <a:r>
              <a:rPr lang="en-US" sz="900" dirty="0"/>
              <a:t> of the incident (e.g. open, deferred, duplicate, waiting to be fixed, fixed awaiting confirmation test or closed).</a:t>
            </a:r>
          </a:p>
          <a:p>
            <a:pPr marL="216233" indent="-216233"/>
            <a:r>
              <a:rPr lang="en-US" sz="900" b="1" dirty="0"/>
              <a:t>Conclusions</a:t>
            </a:r>
            <a:r>
              <a:rPr lang="en-US" sz="900" dirty="0"/>
              <a:t> and </a:t>
            </a:r>
            <a:r>
              <a:rPr lang="en-US" sz="900" b="1" dirty="0"/>
              <a:t>recommendations.</a:t>
            </a:r>
          </a:p>
          <a:p>
            <a:pPr marL="216233" indent="-216233"/>
            <a:r>
              <a:rPr lang="en-US" sz="900" b="1" dirty="0"/>
              <a:t>Global</a:t>
            </a:r>
            <a:r>
              <a:rPr lang="en-US" sz="900" dirty="0"/>
              <a:t> issues, such as other areas that may be affected by a change resulting from the incident.</a:t>
            </a:r>
          </a:p>
          <a:p>
            <a:pPr marL="216233" indent="-216233"/>
            <a:r>
              <a:rPr lang="en-US" sz="900" b="1" dirty="0"/>
              <a:t>Change</a:t>
            </a:r>
            <a:r>
              <a:rPr lang="en-US" sz="900" dirty="0"/>
              <a:t> history, such as the sequence of actions taken by project team members with respect to the incident to isolate, repair and confirm it as fixed.</a:t>
            </a:r>
          </a:p>
          <a:p>
            <a:pPr marL="216233" indent="-216233"/>
            <a:r>
              <a:rPr lang="en-US" sz="900" dirty="0"/>
              <a:t>The </a:t>
            </a:r>
            <a:r>
              <a:rPr lang="en-US" sz="900" b="1" dirty="0"/>
              <a:t>structure</a:t>
            </a:r>
            <a:r>
              <a:rPr lang="en-US" sz="900" dirty="0"/>
              <a:t> of an </a:t>
            </a:r>
            <a:r>
              <a:rPr lang="en-US" sz="900" b="1" dirty="0"/>
              <a:t>incident report</a:t>
            </a:r>
            <a:r>
              <a:rPr lang="en-US" sz="900" dirty="0"/>
              <a:t> is covered in the ‘Standard for Software Test Documentation’ (IEEE 829) and is called an anomaly report.</a:t>
            </a:r>
          </a:p>
          <a:p>
            <a:pPr marL="216233" indent="-216233"/>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27A55CC-DEC1-42CF-80EB-096690AC5CC3}" type="slidenum">
              <a:rPr lang="en-US"/>
              <a:pPr/>
              <a:t>43</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4DCA09B-C057-4E88-BC29-6E4A927CAA70}" type="slidenum">
              <a:rPr lang="en-US"/>
              <a:pPr/>
              <a:t>4</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dirty="0" smtClean="0"/>
          </a:p>
          <a:p>
            <a:pPr eaLnBrk="1" hangingPunct="1"/>
            <a:r>
              <a:rPr lang="en-US" b="1" u="sng" dirty="0" smtClean="0"/>
              <a:t>Test Organization</a:t>
            </a:r>
          </a:p>
          <a:p>
            <a:pPr eaLnBrk="1" hangingPunct="1"/>
            <a:r>
              <a:rPr lang="en-US" dirty="0" smtClean="0"/>
              <a:t>The effectiveness of finding defects by testing and reviews can be improved by using independent</a:t>
            </a:r>
          </a:p>
          <a:p>
            <a:pPr eaLnBrk="1" hangingPunct="1"/>
            <a:r>
              <a:rPr lang="en-US" dirty="0" smtClean="0"/>
              <a:t>testers. </a:t>
            </a:r>
          </a:p>
          <a:p>
            <a:pPr eaLnBrk="1" hangingPunct="1"/>
            <a:r>
              <a:rPr lang="en-US" b="1" dirty="0" smtClean="0"/>
              <a:t>Options for independence are:</a:t>
            </a:r>
          </a:p>
          <a:p>
            <a:pPr lvl="1" eaLnBrk="1" hangingPunct="1">
              <a:buFontTx/>
              <a:buChar char="•"/>
            </a:pPr>
            <a:r>
              <a:rPr lang="en-US" sz="1300" dirty="0"/>
              <a:t>Independent testers within the development teams.</a:t>
            </a:r>
          </a:p>
          <a:p>
            <a:pPr lvl="1" eaLnBrk="1" hangingPunct="1">
              <a:buFontTx/>
              <a:buChar char="•"/>
            </a:pPr>
            <a:r>
              <a:rPr lang="en-US" sz="1300" dirty="0"/>
              <a:t>Independent test team or group within the organization, reporting to project management or executive management.</a:t>
            </a:r>
          </a:p>
          <a:p>
            <a:pPr lvl="1" eaLnBrk="1" hangingPunct="1">
              <a:buFontTx/>
              <a:buChar char="•"/>
            </a:pPr>
            <a:r>
              <a:rPr lang="en-US" sz="1300" dirty="0"/>
              <a:t>Independent testers from the business organization, user community and IT.</a:t>
            </a:r>
          </a:p>
          <a:p>
            <a:pPr lvl="1" eaLnBrk="1" hangingPunct="1">
              <a:buFontTx/>
              <a:buChar char="•"/>
            </a:pPr>
            <a:r>
              <a:rPr lang="en-US" sz="1300" dirty="0"/>
              <a:t>Independent test specialists for specific test targets such as usability testers, security testers or certification testers (</a:t>
            </a:r>
            <a:r>
              <a:rPr lang="en-US" sz="1300" b="1" dirty="0"/>
              <a:t>who certify a software product against standards and regulations).</a:t>
            </a:r>
          </a:p>
          <a:p>
            <a:pPr lvl="1" eaLnBrk="1" hangingPunct="1">
              <a:buFontTx/>
              <a:buChar char="•"/>
            </a:pPr>
            <a:r>
              <a:rPr lang="en-US" sz="1300" dirty="0"/>
              <a:t>Independent testers outsourced or external to the organization.</a:t>
            </a:r>
          </a:p>
          <a:p>
            <a:pPr lvl="1" eaLnBrk="1" hangingPunct="1"/>
            <a:endParaRPr lang="en-US" sz="1300" dirty="0"/>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96A3F1EF-169D-4A7C-9B85-2316164DD468}" type="slidenum">
              <a:rPr lang="en-US"/>
              <a:pPr/>
              <a:t>44</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a:p>
            <a:pPr eaLnBrk="1" hangingPunct="1"/>
            <a:endParaRPr lang="en-US" smtClean="0"/>
          </a:p>
          <a:p>
            <a:pPr eaLnBrk="1" hangingPunct="1"/>
            <a:r>
              <a:rPr lang="en-US" smtClean="0"/>
              <a:t>An an example on how a high severity defect need not be a high priority defect is as follows :</a:t>
            </a:r>
          </a:p>
          <a:p>
            <a:pPr eaLnBrk="1" hangingPunct="1"/>
            <a:r>
              <a:rPr lang="en-US" smtClean="0"/>
              <a:t>There could be a critical functionality missing in the software due to improper capture of requirements. It will be on a low priority for fixing if there is a work around available for it.</a:t>
            </a:r>
          </a:p>
          <a:p>
            <a:pPr eaLnBrk="1" hangingPunct="1"/>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353D9E7-33C3-476C-8336-C4CB7AF9FCFC}" type="slidenum">
              <a:rPr lang="en-US"/>
              <a:pPr/>
              <a:t>5</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dirty="0" smtClean="0"/>
          </a:p>
          <a:p>
            <a:pPr eaLnBrk="1" hangingPunct="1"/>
            <a:r>
              <a:rPr lang="en-US" b="1" u="sng" dirty="0" smtClean="0"/>
              <a:t>Test Organization</a:t>
            </a:r>
          </a:p>
          <a:p>
            <a:pPr eaLnBrk="1" hangingPunct="1"/>
            <a:r>
              <a:rPr lang="en-US" dirty="0" smtClean="0"/>
              <a:t>The effectiveness of finding defects by testing and reviews can be improved by using independent</a:t>
            </a:r>
          </a:p>
          <a:p>
            <a:pPr eaLnBrk="1" hangingPunct="1"/>
            <a:r>
              <a:rPr lang="en-US" dirty="0" smtClean="0"/>
              <a:t>testers. </a:t>
            </a:r>
          </a:p>
          <a:p>
            <a:pPr eaLnBrk="1" hangingPunct="1"/>
            <a:r>
              <a:rPr lang="en-US" b="1" dirty="0" smtClean="0"/>
              <a:t>Options for independence are:</a:t>
            </a:r>
          </a:p>
          <a:p>
            <a:pPr lvl="1" eaLnBrk="1" hangingPunct="1">
              <a:buFontTx/>
              <a:buChar char="•"/>
            </a:pPr>
            <a:r>
              <a:rPr lang="en-US" sz="1300" dirty="0"/>
              <a:t>Independent testers within the development teams.</a:t>
            </a:r>
          </a:p>
          <a:p>
            <a:pPr lvl="1" eaLnBrk="1" hangingPunct="1">
              <a:buFontTx/>
              <a:buChar char="•"/>
            </a:pPr>
            <a:r>
              <a:rPr lang="en-US" sz="1300" dirty="0"/>
              <a:t>Independent test team or group within the organization, reporting to project management or executive management.</a:t>
            </a:r>
          </a:p>
          <a:p>
            <a:pPr lvl="1" eaLnBrk="1" hangingPunct="1">
              <a:buFontTx/>
              <a:buChar char="•"/>
            </a:pPr>
            <a:r>
              <a:rPr lang="en-US" sz="1300" dirty="0"/>
              <a:t>Independent testers from the business organization, user community and IT.</a:t>
            </a:r>
          </a:p>
          <a:p>
            <a:pPr lvl="1" eaLnBrk="1" hangingPunct="1">
              <a:buFontTx/>
              <a:buChar char="•"/>
            </a:pPr>
            <a:r>
              <a:rPr lang="en-US" sz="1300" dirty="0"/>
              <a:t>Independent test specialists for specific test targets such as usability testers, security testers or certification testers (</a:t>
            </a:r>
            <a:r>
              <a:rPr lang="en-US" sz="1300" b="1" dirty="0"/>
              <a:t>who certify a software product against standards and regulations).</a:t>
            </a:r>
          </a:p>
          <a:p>
            <a:pPr lvl="1" eaLnBrk="1" hangingPunct="1">
              <a:buFontTx/>
              <a:buChar char="•"/>
            </a:pPr>
            <a:r>
              <a:rPr lang="en-US" sz="1300" dirty="0"/>
              <a:t>Independent testers outsourced or external to the organization.</a:t>
            </a:r>
          </a:p>
          <a:p>
            <a:pPr lvl="1" eaLnBrk="1" hangingPunct="1"/>
            <a:endParaRPr lang="en-US" sz="1300" dirty="0"/>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088F336-9AA1-47B6-B3FD-9167294CDBC5}" type="slidenum">
              <a:rPr lang="en-US"/>
              <a:pPr/>
              <a:t>6</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dirty="0" smtClean="0"/>
          </a:p>
          <a:p>
            <a:pPr eaLnBrk="1" hangingPunct="1"/>
            <a:r>
              <a:rPr lang="en-US" b="1" u="sng" dirty="0" smtClean="0"/>
              <a:t>Test Organization</a:t>
            </a:r>
          </a:p>
          <a:p>
            <a:pPr eaLnBrk="1" hangingPunct="1"/>
            <a:r>
              <a:rPr lang="en-US" dirty="0" smtClean="0"/>
              <a:t>The effectiveness of finding defects by testing and reviews can be improved by using independent</a:t>
            </a:r>
          </a:p>
          <a:p>
            <a:pPr eaLnBrk="1" hangingPunct="1"/>
            <a:r>
              <a:rPr lang="en-US" dirty="0" smtClean="0"/>
              <a:t>testers. </a:t>
            </a:r>
          </a:p>
          <a:p>
            <a:pPr eaLnBrk="1" hangingPunct="1"/>
            <a:r>
              <a:rPr lang="en-US" b="1" dirty="0" smtClean="0"/>
              <a:t>Options for independence are:</a:t>
            </a:r>
          </a:p>
          <a:p>
            <a:pPr lvl="1" eaLnBrk="1" hangingPunct="1">
              <a:buFontTx/>
              <a:buChar char="•"/>
            </a:pPr>
            <a:r>
              <a:rPr lang="en-US" sz="1300" dirty="0"/>
              <a:t>Independent testers within the development teams.</a:t>
            </a:r>
          </a:p>
          <a:p>
            <a:pPr lvl="1" eaLnBrk="1" hangingPunct="1">
              <a:buFontTx/>
              <a:buChar char="•"/>
            </a:pPr>
            <a:r>
              <a:rPr lang="en-US" sz="1300" dirty="0"/>
              <a:t>Independent test team or group within the organization, reporting to project management or executive management.</a:t>
            </a:r>
          </a:p>
          <a:p>
            <a:pPr lvl="1" eaLnBrk="1" hangingPunct="1">
              <a:buFontTx/>
              <a:buChar char="•"/>
            </a:pPr>
            <a:r>
              <a:rPr lang="en-US" sz="1300" dirty="0"/>
              <a:t>Independent testers from the business organization, user community and IT.</a:t>
            </a:r>
          </a:p>
          <a:p>
            <a:pPr lvl="1" eaLnBrk="1" hangingPunct="1">
              <a:buFontTx/>
              <a:buChar char="•"/>
            </a:pPr>
            <a:r>
              <a:rPr lang="en-US" sz="1300" dirty="0"/>
              <a:t>Independent test specialists for specific test targets such as usability testers, security testers or certification testers (</a:t>
            </a:r>
            <a:r>
              <a:rPr lang="en-US" sz="1300" b="1" dirty="0"/>
              <a:t>who certify a software product against standards and regulations).</a:t>
            </a:r>
          </a:p>
          <a:p>
            <a:pPr lvl="1" eaLnBrk="1" hangingPunct="1">
              <a:buFontTx/>
              <a:buChar char="•"/>
            </a:pPr>
            <a:r>
              <a:rPr lang="en-US" sz="1300" dirty="0"/>
              <a:t>Independent testers outsourced or external to the organization.</a:t>
            </a:r>
          </a:p>
          <a:p>
            <a:pPr lvl="1" eaLnBrk="1" hangingPunct="1"/>
            <a:endParaRPr lang="en-US" sz="1300" dirty="0"/>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A214FAC-33D5-4D06-9878-E56D9C7E42E2}" type="slidenum">
              <a:rPr lang="en-US"/>
              <a:pPr/>
              <a:t>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lnSpc>
                <a:spcPct val="110000"/>
              </a:lnSpc>
            </a:pPr>
            <a:r>
              <a:rPr lang="en-US" dirty="0"/>
              <a:t>Creating and/or reviewing </a:t>
            </a:r>
            <a:r>
              <a:rPr lang="en-US" b="1" dirty="0"/>
              <a:t>test strategy and test policy</a:t>
            </a:r>
            <a:r>
              <a:rPr lang="en-US" dirty="0"/>
              <a:t> for the organization</a:t>
            </a:r>
          </a:p>
          <a:p>
            <a:pPr eaLnBrk="1" hangingPunct="1">
              <a:lnSpc>
                <a:spcPct val="110000"/>
              </a:lnSpc>
            </a:pPr>
            <a:r>
              <a:rPr lang="en-US" b="1" dirty="0"/>
              <a:t>Test planning and test estimation</a:t>
            </a:r>
            <a:r>
              <a:rPr lang="en-US" dirty="0"/>
              <a:t> for the project</a:t>
            </a:r>
          </a:p>
          <a:p>
            <a:pPr eaLnBrk="1" hangingPunct="1">
              <a:lnSpc>
                <a:spcPct val="110000"/>
              </a:lnSpc>
            </a:pPr>
            <a:r>
              <a:rPr lang="en-US" b="1" dirty="0"/>
              <a:t>Deciding the test approach</a:t>
            </a:r>
            <a:r>
              <a:rPr lang="en-US" dirty="0"/>
              <a:t> </a:t>
            </a:r>
            <a:r>
              <a:rPr lang="en-US" dirty="0" err="1"/>
              <a:t>eg</a:t>
            </a:r>
            <a:r>
              <a:rPr lang="en-US" dirty="0"/>
              <a:t> automated or manual, if automated – which tools, etc</a:t>
            </a:r>
          </a:p>
          <a:p>
            <a:pPr eaLnBrk="1" hangingPunct="1">
              <a:lnSpc>
                <a:spcPct val="110000"/>
              </a:lnSpc>
            </a:pPr>
            <a:r>
              <a:rPr lang="en-US" b="1" dirty="0"/>
              <a:t>Coordinating</a:t>
            </a:r>
            <a:r>
              <a:rPr lang="en-US" dirty="0"/>
              <a:t> for tool selection, implementation and training</a:t>
            </a:r>
          </a:p>
          <a:p>
            <a:pPr eaLnBrk="1" hangingPunct="1">
              <a:lnSpc>
                <a:spcPct val="110000"/>
              </a:lnSpc>
            </a:pPr>
            <a:r>
              <a:rPr lang="en-US" b="1" dirty="0"/>
              <a:t>Scheduling</a:t>
            </a:r>
            <a:r>
              <a:rPr lang="en-US" dirty="0"/>
              <a:t> testing activities</a:t>
            </a:r>
          </a:p>
          <a:p>
            <a:pPr eaLnBrk="1" hangingPunct="1">
              <a:lnSpc>
                <a:spcPct val="110000"/>
              </a:lnSpc>
            </a:pPr>
            <a:r>
              <a:rPr lang="en-US" b="1" dirty="0"/>
              <a:t>Acquiring resources</a:t>
            </a:r>
            <a:r>
              <a:rPr lang="en-US" dirty="0"/>
              <a:t> for testing</a:t>
            </a:r>
          </a:p>
          <a:p>
            <a:pPr eaLnBrk="1" hangingPunct="1">
              <a:lnSpc>
                <a:spcPct val="110000"/>
              </a:lnSpc>
            </a:pPr>
            <a:r>
              <a:rPr lang="en-US" b="1" dirty="0"/>
              <a:t>Monitoring the progress</a:t>
            </a:r>
            <a:r>
              <a:rPr lang="en-US" dirty="0"/>
              <a:t> and controlling the testing activities</a:t>
            </a:r>
          </a:p>
          <a:p>
            <a:pPr eaLnBrk="1" hangingPunct="1">
              <a:lnSpc>
                <a:spcPct val="110000"/>
              </a:lnSpc>
            </a:pPr>
            <a:r>
              <a:rPr lang="en-US" b="1" dirty="0"/>
              <a:t>Managing the configuration</a:t>
            </a:r>
            <a:r>
              <a:rPr lang="en-US" dirty="0"/>
              <a:t> of test ware</a:t>
            </a:r>
          </a:p>
          <a:p>
            <a:pPr eaLnBrk="1" hangingPunct="1">
              <a:lnSpc>
                <a:spcPct val="110000"/>
              </a:lnSpc>
            </a:pPr>
            <a:r>
              <a:rPr lang="en-US" b="1" dirty="0"/>
              <a:t>Incident management</a:t>
            </a:r>
          </a:p>
          <a:p>
            <a:pPr eaLnBrk="1" hangingPunct="1">
              <a:lnSpc>
                <a:spcPct val="110000"/>
              </a:lnSpc>
            </a:pPr>
            <a:r>
              <a:rPr lang="en-US" b="1" dirty="0"/>
              <a:t>Summarizing the testing activities</a:t>
            </a:r>
            <a:r>
              <a:rPr lang="en-US" dirty="0"/>
              <a:t> periodically</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E1A43917-FFFF-49B4-8649-60DDABCE44F1}" type="slidenum">
              <a:rPr lang="en-US"/>
              <a:pPr/>
              <a:t>9</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207AFDF5-AB48-4682-88F8-E80F2813CFB8}" type="slidenum">
              <a:rPr lang="en-US"/>
              <a:pPr/>
              <a:t>10</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b="1" u="sng" smtClean="0"/>
              <a:t>Tester</a:t>
            </a:r>
          </a:p>
          <a:p>
            <a:pPr eaLnBrk="1" hangingPunct="1"/>
            <a:r>
              <a:rPr lang="en-US" smtClean="0"/>
              <a:t>To test Depending on the test level and the risks related to the product and the project, different people may take over the role of tester, keeping some degree of independence.</a:t>
            </a:r>
          </a:p>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25" descr="titel"/>
          <p:cNvPicPr>
            <a:picLocks noChangeAspect="1" noChangeArrowheads="1"/>
          </p:cNvPicPr>
          <p:nvPr userDrawn="1"/>
        </p:nvPicPr>
        <p:blipFill>
          <a:blip r:embed="rId4"/>
          <a:srcRect/>
          <a:stretch>
            <a:fillRect/>
          </a:stretch>
        </p:blipFill>
        <p:spPr bwMode="auto">
          <a:xfrm>
            <a:off x="393700" y="346075"/>
            <a:ext cx="8366125" cy="6143625"/>
          </a:xfrm>
          <a:prstGeom prst="rect">
            <a:avLst/>
          </a:prstGeom>
          <a:noFill/>
        </p:spPr>
      </p:pic>
      <p:pic>
        <p:nvPicPr>
          <p:cNvPr id="8" name="Picture 26" descr="SQS_Logo_oClaim_Deutschl_RGB"/>
          <p:cNvPicPr>
            <a:picLocks noChangeAspect="1" noChangeArrowheads="1"/>
          </p:cNvPicPr>
          <p:nvPr userDrawn="1"/>
        </p:nvPicPr>
        <p:blipFill>
          <a:blip r:embed="rId5"/>
          <a:srcRect/>
          <a:stretch>
            <a:fillRect/>
          </a:stretch>
        </p:blipFill>
        <p:spPr bwMode="auto">
          <a:xfrm>
            <a:off x="7932738" y="357188"/>
            <a:ext cx="827087" cy="777875"/>
          </a:xfrm>
          <a:prstGeom prst="rect">
            <a:avLst/>
          </a:prstGeom>
          <a:noFill/>
        </p:spPr>
      </p:pic>
      <p:pic>
        <p:nvPicPr>
          <p:cNvPr id="9" name="Picture 27" descr="Claim_PPT"/>
          <p:cNvPicPr>
            <a:picLocks noChangeAspect="1" noChangeArrowheads="1"/>
          </p:cNvPicPr>
          <p:nvPr userDrawn="1"/>
        </p:nvPicPr>
        <p:blipFill>
          <a:blip r:embed="rId6"/>
          <a:srcRect/>
          <a:stretch>
            <a:fillRect/>
          </a:stretch>
        </p:blipFill>
        <p:spPr bwMode="auto">
          <a:xfrm>
            <a:off x="752475" y="806450"/>
            <a:ext cx="3221038" cy="244475"/>
          </a:xfrm>
          <a:prstGeom prst="rect">
            <a:avLst/>
          </a:prstGeom>
          <a:noFill/>
        </p:spPr>
      </p:pic>
      <p:sp>
        <p:nvSpPr>
          <p:cNvPr id="804874" name="Rectangle 10"/>
          <p:cNvSpPr>
            <a:spLocks noGrp="1" noChangeArrowheads="1"/>
          </p:cNvSpPr>
          <p:nvPr>
            <p:ph type="subTitle" idx="1" hasCustomPrompt="1"/>
            <p:custDataLst>
              <p:tags r:id="rId1"/>
            </p:custDataLst>
          </p:nvPr>
        </p:nvSpPr>
        <p:spPr>
          <a:xfrm>
            <a:off x="4867275" y="5173662"/>
            <a:ext cx="3884612" cy="215444"/>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square" lIns="0" tIns="0" rIns="0" bIns="0" anchor="t" anchorCtr="0">
            <a:spAutoFit/>
          </a:bodyPr>
          <a:lstStyle>
            <a:lvl1pPr marL="0" indent="0" algn="l">
              <a:lnSpc>
                <a:spcPct val="100000"/>
              </a:lnSpc>
              <a:spcBef>
                <a:spcPct val="0"/>
              </a:spcBef>
              <a:spcAft>
                <a:spcPct val="0"/>
              </a:spcAft>
              <a:buNone/>
              <a:defRPr sz="1400" b="0">
                <a:solidFill>
                  <a:srgbClr val="FFFFFF"/>
                </a:solidFill>
                <a:latin typeface="Arial"/>
              </a:defRPr>
            </a:lvl1pPr>
          </a:lstStyle>
          <a:p>
            <a:r>
              <a:rPr lang="en-GB" noProof="0" smtClean="0"/>
              <a:t>Click to edit Master subheading</a:t>
            </a:r>
            <a:endParaRPr lang="en-GB" noProof="0"/>
          </a:p>
        </p:txBody>
      </p:sp>
      <p:sp>
        <p:nvSpPr>
          <p:cNvPr id="804875" name="Rectangle 11"/>
          <p:cNvSpPr>
            <a:spLocks noGrp="1" noChangeArrowheads="1"/>
          </p:cNvSpPr>
          <p:nvPr>
            <p:ph type="ctrTitle" hasCustomPrompt="1"/>
            <p:custDataLst>
              <p:tags r:id="rId2"/>
            </p:custDataLst>
          </p:nvPr>
        </p:nvSpPr>
        <p:spPr>
          <a:xfrm>
            <a:off x="4867275" y="3597275"/>
            <a:ext cx="3884612" cy="353943"/>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lIns="0" tIns="0" rIns="0" bIns="0" anchor="t" anchorCtr="0">
            <a:spAutoFit/>
          </a:bodyPr>
          <a:lstStyle>
            <a:lvl1pPr marL="0" indent="0" algn="l">
              <a:lnSpc>
                <a:spcPct val="100000"/>
              </a:lnSpc>
              <a:spcBef>
                <a:spcPct val="0"/>
              </a:spcBef>
              <a:spcAft>
                <a:spcPct val="0"/>
              </a:spcAft>
              <a:buNone/>
              <a:defRPr sz="2300" b="1">
                <a:solidFill>
                  <a:srgbClr val="FFFFFF"/>
                </a:solidFill>
                <a:latin typeface="Arial"/>
              </a:defRPr>
            </a:lvl1pPr>
          </a:lstStyle>
          <a:p>
            <a:r>
              <a:rPr lang="en-GB" noProof="0" smtClean="0"/>
              <a:t>Click to edit Master title</a:t>
            </a:r>
            <a:endParaRPr lang="en-GB" noProof="0"/>
          </a:p>
        </p:txBody>
      </p:sp>
      <p:sp>
        <p:nvSpPr>
          <p:cNvPr id="804878" name="Rectangle 14"/>
          <p:cNvSpPr>
            <a:spLocks noChangeArrowheads="1"/>
          </p:cNvSpPr>
          <p:nvPr userDrawn="1"/>
        </p:nvSpPr>
        <p:spPr bwMode="gray">
          <a:xfrm>
            <a:off x="4867275" y="6173788"/>
            <a:ext cx="2529539" cy="215444"/>
          </a:xfrm>
          <a:prstGeom prst="rect">
            <a:avLst/>
          </a:prstGeom>
          <a:noFill/>
          <a:ln w="9525" algn="ctr">
            <a:noFill/>
            <a:miter lim="800000"/>
            <a:headEnd/>
            <a:tailEnd/>
          </a:ln>
          <a:effectLst/>
        </p:spPr>
        <p:txBody>
          <a:bodyPr wrap="none" lIns="0" tIns="0" rIns="0" bIns="0">
            <a:spAutoFit/>
          </a:bodyPr>
          <a:lstStyle/>
          <a:p>
            <a:pPr defTabSz="803275" fontAlgn="base">
              <a:spcBef>
                <a:spcPct val="0"/>
              </a:spcBef>
              <a:spcAft>
                <a:spcPct val="0"/>
              </a:spcAft>
              <a:buSzPct val="120000"/>
            </a:pPr>
            <a:r>
              <a:rPr lang="en-US" sz="1400" dirty="0">
                <a:solidFill>
                  <a:srgbClr val="FFFFFF"/>
                </a:solidFill>
              </a:rPr>
              <a:t>SQS India </a:t>
            </a:r>
            <a:r>
              <a:rPr lang="en-US" sz="1400" dirty="0" err="1">
                <a:solidFill>
                  <a:srgbClr val="FFFFFF"/>
                </a:solidFill>
              </a:rPr>
              <a:t>Infosystems</a:t>
            </a:r>
            <a:r>
              <a:rPr lang="en-US" sz="1400" dirty="0">
                <a:solidFill>
                  <a:srgbClr val="FFFFFF"/>
                </a:solidFill>
              </a:rPr>
              <a:t> Pvt. Ltd.</a:t>
            </a:r>
            <a:endParaRPr lang="en-GB" sz="1400" dirty="0">
              <a:solidFill>
                <a:srgbClr val="FFFFFF"/>
              </a:solidFill>
            </a:endParaRPr>
          </a:p>
        </p:txBody>
      </p:sp>
    </p:spTree>
    <p:extLst>
      <p:ext uri="{BB962C8B-B14F-4D97-AF65-F5344CB8AC3E}">
        <p14:creationId xmlns:p14="http://schemas.microsoft.com/office/powerpoint/2010/main" val="409510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el 1"/>
          <p:cNvSpPr>
            <a:spLocks noGrp="1"/>
          </p:cNvSpPr>
          <p:nvPr>
            <p:ph type="title" hasCustomPrompt="1"/>
            <p:custDataLst>
              <p:tags r:id="rId1"/>
            </p:custDataLst>
          </p:nvPr>
        </p:nvSpPr>
        <p:spPr>
          <a:xfrm>
            <a:off x="395287" y="581025"/>
            <a:ext cx="7439025" cy="304800"/>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square" lIns="0" tIns="0" rIns="0" bIns="0" anchor="t" anchorCtr="0">
            <a:spAutoFit/>
          </a:bodyPr>
          <a:lstStyle>
            <a:lvl1pPr marL="0" indent="0" algn="l" defTabSz="820738" rtl="0" eaLnBrk="1" fontAlgn="base" hangingPunct="1">
              <a:lnSpc>
                <a:spcPct val="100000"/>
              </a:lnSpc>
              <a:spcBef>
                <a:spcPct val="0"/>
              </a:spcBef>
              <a:spcAft>
                <a:spcPct val="0"/>
              </a:spcAft>
              <a:buClr>
                <a:srgbClr val="009933"/>
              </a:buClr>
              <a:buSzPct val="100000"/>
              <a:buFontTx/>
              <a:buNone/>
              <a:defRPr sz="2000" b="1" i="0" u="none">
                <a:solidFill>
                  <a:srgbClr val="009933"/>
                </a:solidFill>
                <a:effectLst/>
                <a:latin typeface="Arial"/>
              </a:defRPr>
            </a:lvl1pPr>
          </a:lstStyle>
          <a:p>
            <a:r>
              <a:rPr lang="en-GB" noProof="0" smtClean="0"/>
              <a:t>Core message</a:t>
            </a:r>
            <a:endParaRPr lang="en-GB" noProof="0"/>
          </a:p>
        </p:txBody>
      </p:sp>
      <p:sp>
        <p:nvSpPr>
          <p:cNvPr id="3" name="Inhaltsplatzhalter 2"/>
          <p:cNvSpPr>
            <a:spLocks noGrp="1"/>
          </p:cNvSpPr>
          <p:nvPr>
            <p:ph idx="1" hasCustomPrompt="1"/>
            <p:custDataLst>
              <p:tags r:id="rId2"/>
            </p:custDataLst>
          </p:nvPr>
        </p:nvSpPr>
        <p:spPr>
          <a:xfrm>
            <a:off x="393700" y="1489075"/>
            <a:ext cx="8355010" cy="5010150"/>
          </a:xfrm>
          <a:solidFill>
            <a:srgbClr val="000000">
              <a:alpha val="100"/>
            </a:srgbClr>
          </a:solidFill>
          <a:ln w="9525" cap="flat" cmpd="sng" algn="ctr">
            <a:solidFill>
              <a:srgbClr val="003399">
                <a:alpha val="100"/>
              </a:srgbClr>
            </a:solidFill>
            <a:prstDash val="solid"/>
            <a:miter lim="800000"/>
            <a:headEnd type="none" w="med" len="med"/>
            <a:tailEnd type="none" w="med" len="med"/>
          </a:ln>
        </p:spPr>
        <p:txBody>
          <a:bodyPr vert="horz" wrap="square" lIns="0" tIns="0" rIns="0" bIns="0" anchor="t" anchorCtr="0">
            <a:noAutofit/>
          </a:bodyPr>
          <a:lstStyle>
            <a:lvl1pPr marL="0" indent="0" algn="l">
              <a:lnSpc>
                <a:spcPct val="100000"/>
              </a:lnSpc>
              <a:spcBef>
                <a:spcPct val="0"/>
              </a:spcBef>
              <a:spcAft>
                <a:spcPct val="40000"/>
              </a:spcAft>
              <a:buClr>
                <a:srgbClr val="003399"/>
              </a:buClr>
              <a:buSzPct val="120000"/>
              <a:buFontTx/>
              <a:buNone/>
              <a:defRPr sz="1800" b="1">
                <a:solidFill>
                  <a:srgbClr val="003399"/>
                </a:solidFill>
                <a:effectLst/>
                <a:latin typeface="Arial"/>
              </a:defRPr>
            </a:lvl1pPr>
            <a:lvl2pPr marL="271463" indent="-269875" algn="l">
              <a:lnSpc>
                <a:spcPct val="95000"/>
              </a:lnSpc>
              <a:spcBef>
                <a:spcPct val="0"/>
              </a:spcBef>
              <a:spcAft>
                <a:spcPct val="40000"/>
              </a:spcAft>
              <a:buClr>
                <a:srgbClr val="003399"/>
              </a:buClr>
              <a:buSzPct val="100000"/>
              <a:buFont typeface="Wingdings"/>
              <a:buChar char="n"/>
              <a:defRPr sz="1800" b="0">
                <a:solidFill>
                  <a:srgbClr val="000000"/>
                </a:solidFill>
                <a:effectLst/>
                <a:latin typeface="Arial"/>
              </a:defRPr>
            </a:lvl2pPr>
            <a:lvl3pPr marL="544513" indent="-271462" algn="l">
              <a:lnSpc>
                <a:spcPct val="95000"/>
              </a:lnSpc>
              <a:spcBef>
                <a:spcPct val="0"/>
              </a:spcBef>
              <a:spcAft>
                <a:spcPct val="40000"/>
              </a:spcAft>
              <a:buClr>
                <a:srgbClr val="003399"/>
              </a:buClr>
              <a:buSzPct val="95000"/>
              <a:buFont typeface="Wingdings"/>
              <a:buChar char="o"/>
              <a:defRPr sz="1800" b="0">
                <a:solidFill>
                  <a:srgbClr val="000000"/>
                </a:solidFill>
                <a:effectLst/>
                <a:latin typeface="Arial"/>
              </a:defRPr>
            </a:lvl3pPr>
            <a:lvl4pPr marL="804863" indent="-258762"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4pPr>
            <a:lvl5pPr marL="1069975" indent="-263525"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5pPr>
          </a:lstStyle>
          <a:p>
            <a:pPr marL="0" lvl="0" indent="0" algn="l" defTabSz="803275" rtl="0" eaLnBrk="1" fontAlgn="base" hangingPunct="1">
              <a:lnSpc>
                <a:spcPct val="100000"/>
              </a:lnSpc>
              <a:spcBef>
                <a:spcPct val="0"/>
              </a:spcBef>
              <a:spcAft>
                <a:spcPct val="40000"/>
              </a:spcAft>
              <a:buClr>
                <a:srgbClr val="003399"/>
              </a:buClr>
              <a:buSzPct val="120000"/>
            </a:pPr>
            <a:r>
              <a:rPr lang="en-GB" noProof="0" smtClean="0"/>
              <a:t>Click to edit Master copytext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6" name="Textplatzhalter 5"/>
          <p:cNvSpPr>
            <a:spLocks noGrp="1"/>
          </p:cNvSpPr>
          <p:nvPr>
            <p:ph type="body" sz="quarter" idx="11" hasCustomPrompt="1"/>
            <p:custDataLst>
              <p:tags r:id="rId3"/>
            </p:custDataLst>
          </p:nvPr>
        </p:nvSpPr>
        <p:spPr>
          <a:xfrm>
            <a:off x="393700" y="303212"/>
            <a:ext cx="7415212" cy="244475"/>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none" lIns="0" tIns="0" rIns="0" bIns="0" anchor="t" anchorCtr="0">
            <a:noAutofit/>
          </a:bodyPr>
          <a:lstStyle>
            <a:lvl1pPr marL="0" indent="0" algn="l">
              <a:lnSpc>
                <a:spcPct val="100000"/>
              </a:lnSpc>
              <a:spcBef>
                <a:spcPct val="0"/>
              </a:spcBef>
              <a:spcAft>
                <a:spcPct val="0"/>
              </a:spcAft>
              <a:buClr>
                <a:srgbClr val="009933"/>
              </a:buClr>
              <a:buSzPct val="100000"/>
              <a:buFontTx/>
              <a:buNone/>
              <a:defRPr sz="1600" b="0" i="0">
                <a:solidFill>
                  <a:srgbClr val="009933"/>
                </a:solidFill>
                <a:effectLst/>
                <a:latin typeface="Arial"/>
              </a:defRPr>
            </a:lvl1pPr>
          </a:lstStyle>
          <a:p>
            <a:pPr marL="0" lvl="0" indent="0" algn="l" defTabSz="803275" rtl="0" fontAlgn="base">
              <a:lnSpc>
                <a:spcPct val="100000"/>
              </a:lnSpc>
              <a:spcBef>
                <a:spcPct val="0"/>
              </a:spcBef>
              <a:spcAft>
                <a:spcPct val="0"/>
              </a:spcAft>
              <a:buClr>
                <a:srgbClr val="009933"/>
              </a:buClr>
              <a:buSzPct val="100000"/>
              <a:buFont typeface="Arial"/>
              <a:buNone/>
            </a:pPr>
            <a:r>
              <a:rPr lang="en-GB" noProof="0" smtClean="0"/>
              <a:t>Chapter heading</a:t>
            </a:r>
          </a:p>
        </p:txBody>
      </p:sp>
      <p:sp>
        <p:nvSpPr>
          <p:cNvPr id="9" name="Fußzeilenplatzhalter 12"/>
          <p:cNvSpPr>
            <a:spLocks noGrp="1"/>
          </p:cNvSpPr>
          <p:nvPr userDrawn="1">
            <p:ph type="ftr" sz="quarter" idx="10"/>
          </p:nvPr>
        </p:nvSpPr>
        <p:spPr>
          <a:xfrm>
            <a:off x="393700" y="6638925"/>
            <a:ext cx="8172000" cy="107722"/>
          </a:xfrm>
          <a:prstGeom prst="rect">
            <a:avLst/>
          </a:prstGeom>
          <a:noFill/>
          <a:ln w="9525">
            <a:noFill/>
            <a:miter lim="800000"/>
            <a:headEnd/>
            <a:tailEnd/>
          </a:ln>
          <a:effectLst/>
        </p:spPr>
        <p:txBody>
          <a:bodyPr vert="horz" wrap="square" lIns="0" tIns="0" rIns="18000" bIns="0" numCol="1" anchor="t" anchorCtr="0" compatLnSpc="1">
            <a:prstTxWarp prst="textNoShape">
              <a:avLst/>
            </a:prstTxWarp>
            <a:spAutoFit/>
          </a:bodyPr>
          <a:lstStyle>
            <a:lvl1pPr algn="r" defTabSz="820738" rtl="0" fontAlgn="base">
              <a:lnSpc>
                <a:spcPct val="100000"/>
              </a:lnSpc>
              <a:spcBef>
                <a:spcPct val="0"/>
              </a:spcBef>
              <a:spcAft>
                <a:spcPct val="0"/>
              </a:spcAft>
              <a:buSzTx/>
              <a:defRPr lang="en-US" sz="700" b="0" kern="1200" smtClean="0">
                <a:solidFill>
                  <a:schemeClr val="tx1"/>
                </a:solidFill>
                <a:latin typeface="Arial" charset="0"/>
                <a:ea typeface="+mn-ea"/>
                <a:cs typeface="+mn-cs"/>
              </a:defRPr>
            </a:lvl1pPr>
          </a:lstStyle>
          <a:p>
            <a:r>
              <a:rPr>
                <a:solidFill>
                  <a:srgbClr val="003399"/>
                </a:solidFill>
              </a:rPr>
              <a:t>© SQS India Infosystems Pvt. Ltd.  |  Presentation title  | June 2009  |</a:t>
            </a:r>
            <a:endParaRPr lang="en-GB">
              <a:solidFill>
                <a:srgbClr val="003399"/>
              </a:solidFill>
            </a:endParaRPr>
          </a:p>
        </p:txBody>
      </p:sp>
      <p:sp>
        <p:nvSpPr>
          <p:cNvPr id="10" name="Foliennummernplatzhalter 9"/>
          <p:cNvSpPr>
            <a:spLocks noGrp="1"/>
          </p:cNvSpPr>
          <p:nvPr userDrawn="1">
            <p:ph type="sldNum" sz="quarter" idx="12"/>
          </p:nvPr>
        </p:nvSpPr>
        <p:spPr>
          <a:xfrm>
            <a:off x="8593967" y="6639121"/>
            <a:ext cx="216000" cy="107722"/>
          </a:xfrm>
          <a:prstGeom prst="rect">
            <a:avLst/>
          </a:prstGeom>
          <a:noFill/>
          <a:ln w="9525">
            <a:noFill/>
            <a:miter lim="800000"/>
            <a:headEnd/>
            <a:tailEnd/>
          </a:ln>
          <a:effectLst/>
        </p:spPr>
        <p:txBody>
          <a:bodyPr vert="horz" wrap="square" lIns="0" tIns="0" rIns="18000" bIns="0" numCol="1" anchor="t" anchorCtr="0" compatLnSpc="1">
            <a:prstTxWarp prst="textNoShape">
              <a:avLst/>
            </a:prstTxWarp>
            <a:spAutoFit/>
          </a:bodyPr>
          <a:lstStyle>
            <a:lvl1pPr algn="l" defTabSz="820738" rtl="0" fontAlgn="base">
              <a:lnSpc>
                <a:spcPct val="100000"/>
              </a:lnSpc>
              <a:spcBef>
                <a:spcPct val="0"/>
              </a:spcBef>
              <a:spcAft>
                <a:spcPct val="0"/>
              </a:spcAft>
              <a:buSzTx/>
              <a:defRPr lang="de-DE" sz="700" b="0" kern="1200" smtClean="0">
                <a:solidFill>
                  <a:schemeClr val="tx1"/>
                </a:solidFill>
                <a:latin typeface="Arial" charset="0"/>
                <a:ea typeface="+mn-ea"/>
                <a:cs typeface="+mn-cs"/>
              </a:defRPr>
            </a:lvl1pPr>
          </a:lstStyle>
          <a:p>
            <a:fld id="{02E4C49F-4932-448C-8FF8-AE26104E0967}" type="slidenum">
              <a:rPr lang="en-GB">
                <a:solidFill>
                  <a:srgbClr val="003399"/>
                </a:solidFill>
              </a:rPr>
              <a:pPr/>
              <a:t>‹#›</a:t>
            </a:fld>
            <a:endParaRPr lang="en-GB">
              <a:solidFill>
                <a:srgbClr val="003399"/>
              </a:solidFill>
            </a:endParaRPr>
          </a:p>
        </p:txBody>
      </p:sp>
    </p:spTree>
    <p:extLst>
      <p:ext uri="{BB962C8B-B14F-4D97-AF65-F5344CB8AC3E}">
        <p14:creationId xmlns:p14="http://schemas.microsoft.com/office/powerpoint/2010/main" val="360393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el 1"/>
          <p:cNvSpPr>
            <a:spLocks noGrp="1"/>
          </p:cNvSpPr>
          <p:nvPr>
            <p:ph type="title" hasCustomPrompt="1"/>
            <p:custDataLst>
              <p:tags r:id="rId1"/>
            </p:custDataLst>
          </p:nvPr>
        </p:nvSpPr>
        <p:spPr>
          <a:xfrm>
            <a:off x="395287" y="581025"/>
            <a:ext cx="7439025" cy="304800"/>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square" lIns="0" tIns="0" rIns="0" bIns="0" anchor="t" anchorCtr="0">
            <a:spAutoFit/>
          </a:bodyPr>
          <a:lstStyle>
            <a:lvl1pPr marL="0" indent="0" algn="l" defTabSz="820738" rtl="0" eaLnBrk="1" fontAlgn="base" hangingPunct="1">
              <a:lnSpc>
                <a:spcPct val="100000"/>
              </a:lnSpc>
              <a:spcBef>
                <a:spcPct val="0"/>
              </a:spcBef>
              <a:spcAft>
                <a:spcPct val="0"/>
              </a:spcAft>
              <a:buClr>
                <a:srgbClr val="009933"/>
              </a:buClr>
              <a:buSzPct val="100000"/>
              <a:buFontTx/>
              <a:buNone/>
              <a:defRPr sz="2000" b="1" i="0">
                <a:solidFill>
                  <a:srgbClr val="009933"/>
                </a:solidFill>
                <a:effectLst/>
                <a:latin typeface="Arial"/>
              </a:defRPr>
            </a:lvl1pPr>
          </a:lstStyle>
          <a:p>
            <a:r>
              <a:rPr lang="en-GB" noProof="0" smtClean="0"/>
              <a:t>Core message</a:t>
            </a:r>
            <a:endParaRPr lang="en-GB"/>
          </a:p>
        </p:txBody>
      </p:sp>
      <p:sp>
        <p:nvSpPr>
          <p:cNvPr id="3" name="Inhaltsplatzhalter 2"/>
          <p:cNvSpPr>
            <a:spLocks noGrp="1"/>
          </p:cNvSpPr>
          <p:nvPr>
            <p:ph sz="half" idx="1" hasCustomPrompt="1"/>
            <p:custDataLst>
              <p:tags r:id="rId2"/>
            </p:custDataLst>
          </p:nvPr>
        </p:nvSpPr>
        <p:spPr>
          <a:xfrm>
            <a:off x="393700" y="1489075"/>
            <a:ext cx="4102100" cy="4962525"/>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square" lIns="0" tIns="0" rIns="0" bIns="0" anchor="t" anchorCtr="0">
            <a:noAutofit/>
          </a:bodyPr>
          <a:lstStyle>
            <a:lvl1pPr marL="0" indent="0" algn="l" defTabSz="803275" rtl="0" eaLnBrk="1" fontAlgn="base" hangingPunct="1">
              <a:lnSpc>
                <a:spcPct val="100000"/>
              </a:lnSpc>
              <a:spcBef>
                <a:spcPct val="0"/>
              </a:spcBef>
              <a:spcAft>
                <a:spcPct val="40000"/>
              </a:spcAft>
              <a:buClr>
                <a:srgbClr val="003399"/>
              </a:buClr>
              <a:buSzPct val="120000"/>
              <a:buFont typeface="Arial"/>
              <a:buNone/>
              <a:defRPr sz="1800" b="1">
                <a:solidFill>
                  <a:srgbClr val="003399"/>
                </a:solidFill>
                <a:effectLst/>
                <a:latin typeface="Arial"/>
              </a:defRPr>
            </a:lvl1pPr>
            <a:lvl2pPr marL="271463" indent="-269875" algn="l">
              <a:lnSpc>
                <a:spcPct val="95000"/>
              </a:lnSpc>
              <a:spcBef>
                <a:spcPct val="0"/>
              </a:spcBef>
              <a:spcAft>
                <a:spcPct val="40000"/>
              </a:spcAft>
              <a:buClr>
                <a:srgbClr val="003399"/>
              </a:buClr>
              <a:buSzPct val="100000"/>
              <a:buFont typeface="Wingdings"/>
              <a:buChar char="n"/>
              <a:defRPr sz="1800" b="0">
                <a:solidFill>
                  <a:srgbClr val="000000"/>
                </a:solidFill>
                <a:effectLst/>
                <a:latin typeface="Arial"/>
              </a:defRPr>
            </a:lvl2pPr>
            <a:lvl3pPr marL="544513" indent="-271462" algn="l">
              <a:lnSpc>
                <a:spcPct val="95000"/>
              </a:lnSpc>
              <a:spcBef>
                <a:spcPct val="0"/>
              </a:spcBef>
              <a:spcAft>
                <a:spcPct val="40000"/>
              </a:spcAft>
              <a:buClr>
                <a:srgbClr val="003399"/>
              </a:buClr>
              <a:buSzPct val="90000"/>
              <a:buFont typeface="Wingdings"/>
              <a:buChar char="o"/>
              <a:defRPr sz="1800" b="0">
                <a:solidFill>
                  <a:srgbClr val="000000"/>
                </a:solidFill>
                <a:effectLst/>
                <a:latin typeface="Arial"/>
              </a:defRPr>
            </a:lvl3pPr>
            <a:lvl4pPr marL="804863" indent="-258762"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4pPr>
            <a:lvl5pPr marL="1069975" indent="-263525"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5pPr>
            <a:lvl6pPr>
              <a:defRPr sz="1800"/>
            </a:lvl6pPr>
            <a:lvl7pPr>
              <a:defRPr sz="1800"/>
            </a:lvl7pPr>
            <a:lvl8pPr>
              <a:defRPr sz="1800"/>
            </a:lvl8pPr>
            <a:lvl9pPr>
              <a:defRPr sz="1800"/>
            </a:lvl9pPr>
          </a:lstStyle>
          <a:p>
            <a:pPr marL="0" lvl="0" indent="0" algn="l" defTabSz="803275" rtl="0" eaLnBrk="1" fontAlgn="base" hangingPunct="1">
              <a:lnSpc>
                <a:spcPct val="100000"/>
              </a:lnSpc>
              <a:spcBef>
                <a:spcPct val="0"/>
              </a:spcBef>
              <a:spcAft>
                <a:spcPct val="40000"/>
              </a:spcAft>
              <a:buClr>
                <a:srgbClr val="003399"/>
              </a:buClr>
              <a:buSzPct val="120000"/>
              <a:buFont typeface="Arial"/>
              <a:buNone/>
            </a:pPr>
            <a:r>
              <a:rPr lang="en-GB" noProof="0" smtClean="0"/>
              <a:t>Click to edit Master copytext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4" name="Inhaltsplatzhalter 3"/>
          <p:cNvSpPr>
            <a:spLocks noGrp="1"/>
          </p:cNvSpPr>
          <p:nvPr>
            <p:ph sz="half" idx="2" hasCustomPrompt="1"/>
            <p:custDataLst>
              <p:tags r:id="rId3"/>
            </p:custDataLst>
          </p:nvPr>
        </p:nvSpPr>
        <p:spPr>
          <a:xfrm>
            <a:off x="4648200" y="1489075"/>
            <a:ext cx="4102100" cy="4962525"/>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square" lIns="0" tIns="0" rIns="0" bIns="0" anchor="t" anchorCtr="0">
            <a:noAutofit/>
          </a:bodyPr>
          <a:lstStyle>
            <a:lvl1pPr marL="0" indent="0" algn="l" defTabSz="803275" rtl="0" eaLnBrk="1" fontAlgn="base" hangingPunct="1">
              <a:lnSpc>
                <a:spcPct val="100000"/>
              </a:lnSpc>
              <a:spcBef>
                <a:spcPct val="0"/>
              </a:spcBef>
              <a:spcAft>
                <a:spcPct val="40000"/>
              </a:spcAft>
              <a:buClr>
                <a:srgbClr val="003399"/>
              </a:buClr>
              <a:buSzPct val="120000"/>
              <a:buFont typeface="Arial"/>
              <a:buNone/>
              <a:defRPr sz="1800" b="1">
                <a:solidFill>
                  <a:srgbClr val="003399"/>
                </a:solidFill>
                <a:effectLst/>
                <a:latin typeface="Arial"/>
              </a:defRPr>
            </a:lvl1pPr>
            <a:lvl2pPr marL="271463" indent="-269875" algn="l">
              <a:lnSpc>
                <a:spcPct val="95000"/>
              </a:lnSpc>
              <a:spcBef>
                <a:spcPct val="0"/>
              </a:spcBef>
              <a:spcAft>
                <a:spcPct val="40000"/>
              </a:spcAft>
              <a:buClr>
                <a:srgbClr val="003399"/>
              </a:buClr>
              <a:buSzPct val="100000"/>
              <a:buFont typeface="Wingdings"/>
              <a:buChar char="n"/>
              <a:defRPr sz="1800" b="0">
                <a:solidFill>
                  <a:srgbClr val="000000"/>
                </a:solidFill>
                <a:effectLst/>
                <a:latin typeface="Arial"/>
              </a:defRPr>
            </a:lvl2pPr>
            <a:lvl3pPr marL="544513" indent="-271462" algn="l">
              <a:lnSpc>
                <a:spcPct val="95000"/>
              </a:lnSpc>
              <a:spcBef>
                <a:spcPct val="0"/>
              </a:spcBef>
              <a:spcAft>
                <a:spcPct val="40000"/>
              </a:spcAft>
              <a:buClr>
                <a:srgbClr val="003399"/>
              </a:buClr>
              <a:buSzPct val="90000"/>
              <a:buFont typeface="Wingdings"/>
              <a:buChar char="o"/>
              <a:defRPr sz="1800" b="0">
                <a:solidFill>
                  <a:srgbClr val="000000"/>
                </a:solidFill>
                <a:effectLst/>
                <a:latin typeface="Arial"/>
              </a:defRPr>
            </a:lvl3pPr>
            <a:lvl4pPr marL="804863" indent="-258762"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4pPr>
            <a:lvl5pPr marL="1069975" indent="-263525" algn="l">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5pPr>
            <a:lvl6pPr>
              <a:defRPr sz="1800"/>
            </a:lvl6pPr>
            <a:lvl7pPr>
              <a:defRPr sz="1800"/>
            </a:lvl7pPr>
            <a:lvl8pPr>
              <a:defRPr sz="1800"/>
            </a:lvl8pPr>
            <a:lvl9pPr>
              <a:defRPr sz="1800"/>
            </a:lvl9pPr>
          </a:lstStyle>
          <a:p>
            <a:pPr marL="0" lvl="0" indent="0" algn="l" defTabSz="803275" rtl="0" eaLnBrk="1" fontAlgn="base" hangingPunct="1">
              <a:lnSpc>
                <a:spcPct val="100000"/>
              </a:lnSpc>
              <a:spcBef>
                <a:spcPct val="0"/>
              </a:spcBef>
              <a:spcAft>
                <a:spcPct val="40000"/>
              </a:spcAft>
              <a:buClr>
                <a:srgbClr val="003399"/>
              </a:buClr>
              <a:buSzPct val="120000"/>
              <a:buFont typeface="Arial"/>
              <a:buNone/>
            </a:pPr>
            <a:r>
              <a:rPr lang="en-GB" noProof="0" smtClean="0"/>
              <a:t>Click to edit Master copytext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GB" noProof="0"/>
          </a:p>
        </p:txBody>
      </p:sp>
      <p:sp>
        <p:nvSpPr>
          <p:cNvPr id="8" name="Fußzeilenplatzhalter 12"/>
          <p:cNvSpPr>
            <a:spLocks noGrp="1"/>
          </p:cNvSpPr>
          <p:nvPr>
            <p:ph type="ftr" sz="quarter" idx="10"/>
          </p:nvPr>
        </p:nvSpPr>
        <p:spPr>
          <a:xfrm>
            <a:off x="393700" y="6638925"/>
            <a:ext cx="8172000" cy="107722"/>
          </a:xfrm>
          <a:prstGeom prst="rect">
            <a:avLst/>
          </a:prstGeom>
          <a:noFill/>
          <a:ln w="9525">
            <a:noFill/>
            <a:miter lim="800000"/>
            <a:headEnd/>
            <a:tailEnd/>
          </a:ln>
          <a:effectLst/>
        </p:spPr>
        <p:txBody>
          <a:bodyPr vert="horz" wrap="square" lIns="0" tIns="0" rIns="18000" bIns="0" numCol="1" anchor="t" anchorCtr="0" compatLnSpc="1">
            <a:prstTxWarp prst="textNoShape">
              <a:avLst/>
            </a:prstTxWarp>
            <a:spAutoFit/>
          </a:bodyPr>
          <a:lstStyle>
            <a:lvl1pPr algn="r" defTabSz="820738" rtl="0" fontAlgn="base">
              <a:lnSpc>
                <a:spcPct val="100000"/>
              </a:lnSpc>
              <a:spcBef>
                <a:spcPct val="0"/>
              </a:spcBef>
              <a:spcAft>
                <a:spcPct val="0"/>
              </a:spcAft>
              <a:buSzTx/>
              <a:defRPr lang="en-US" sz="700" b="0" kern="1200" smtClean="0">
                <a:solidFill>
                  <a:schemeClr val="tx1"/>
                </a:solidFill>
                <a:latin typeface="Arial" charset="0"/>
                <a:ea typeface="+mn-ea"/>
                <a:cs typeface="+mn-cs"/>
              </a:defRPr>
            </a:lvl1pPr>
          </a:lstStyle>
          <a:p>
            <a:r>
              <a:rPr>
                <a:solidFill>
                  <a:srgbClr val="003399"/>
                </a:solidFill>
              </a:rPr>
              <a:t>© SQS India Infosystems Pvt. Ltd.  |  Presentation title  | June 2009  |</a:t>
            </a:r>
            <a:endParaRPr lang="en-GB">
              <a:solidFill>
                <a:srgbClr val="003399"/>
              </a:solidFill>
            </a:endParaRPr>
          </a:p>
        </p:txBody>
      </p:sp>
      <p:sp>
        <p:nvSpPr>
          <p:cNvPr id="9" name="Foliennummernplatzhalter 9"/>
          <p:cNvSpPr>
            <a:spLocks noGrp="1"/>
          </p:cNvSpPr>
          <p:nvPr>
            <p:ph type="sldNum" sz="quarter" idx="12"/>
          </p:nvPr>
        </p:nvSpPr>
        <p:spPr>
          <a:xfrm>
            <a:off x="8593967" y="6639121"/>
            <a:ext cx="216000" cy="107722"/>
          </a:xfrm>
          <a:prstGeom prst="rect">
            <a:avLst/>
          </a:prstGeom>
          <a:noFill/>
          <a:ln w="9525">
            <a:noFill/>
            <a:miter lim="800000"/>
            <a:headEnd/>
            <a:tailEnd/>
          </a:ln>
          <a:effectLst/>
        </p:spPr>
        <p:txBody>
          <a:bodyPr vert="horz" wrap="square" lIns="0" tIns="0" rIns="18000" bIns="0" numCol="1" anchor="t" anchorCtr="0" compatLnSpc="1">
            <a:prstTxWarp prst="textNoShape">
              <a:avLst/>
            </a:prstTxWarp>
            <a:spAutoFit/>
          </a:bodyPr>
          <a:lstStyle>
            <a:lvl1pPr algn="l" defTabSz="820738" rtl="0" fontAlgn="base">
              <a:lnSpc>
                <a:spcPct val="100000"/>
              </a:lnSpc>
              <a:spcBef>
                <a:spcPct val="0"/>
              </a:spcBef>
              <a:spcAft>
                <a:spcPct val="0"/>
              </a:spcAft>
              <a:buSzTx/>
              <a:defRPr lang="de-DE" sz="700" b="0" kern="1200" smtClean="0">
                <a:solidFill>
                  <a:schemeClr val="tx1"/>
                </a:solidFill>
                <a:latin typeface="Arial" charset="0"/>
                <a:ea typeface="+mn-ea"/>
                <a:cs typeface="+mn-cs"/>
              </a:defRPr>
            </a:lvl1pPr>
          </a:lstStyle>
          <a:p>
            <a:fld id="{02E4C49F-4932-448C-8FF8-AE26104E0967}" type="slidenum">
              <a:rPr lang="en-GB">
                <a:solidFill>
                  <a:srgbClr val="003399"/>
                </a:solidFill>
              </a:rPr>
              <a:pPr/>
              <a:t>‹#›</a:t>
            </a:fld>
            <a:endParaRPr lang="en-GB">
              <a:solidFill>
                <a:srgbClr val="003399"/>
              </a:solidFill>
            </a:endParaRPr>
          </a:p>
        </p:txBody>
      </p:sp>
      <p:sp>
        <p:nvSpPr>
          <p:cNvPr id="11" name="Textplatzhalter 10"/>
          <p:cNvSpPr>
            <a:spLocks noGrp="1"/>
          </p:cNvSpPr>
          <p:nvPr>
            <p:ph type="body" sz="quarter" idx="13" hasCustomPrompt="1"/>
            <p:custDataLst>
              <p:tags r:id="rId4"/>
            </p:custDataLst>
          </p:nvPr>
        </p:nvSpPr>
        <p:spPr>
          <a:xfrm>
            <a:off x="393700" y="303212"/>
            <a:ext cx="7415212" cy="244475"/>
          </a:xfrm>
          <a:solidFill>
            <a:scrgbClr r="0" g="0" b="0">
              <a:alpha val="100"/>
            </a:scrgbClr>
          </a:solidFill>
          <a:ln w="9525" cap="flat" cmpd="sng" algn="ctr">
            <a:solidFill>
              <a:schemeClr val="tx1">
                <a:alpha val="100"/>
              </a:schemeClr>
            </a:solidFill>
            <a:prstDash val="solid"/>
            <a:miter lim="800000"/>
            <a:headEnd type="none" w="med" len="med"/>
            <a:tailEnd type="none" w="med" len="med"/>
          </a:ln>
        </p:spPr>
        <p:txBody>
          <a:bodyPr vert="horz" wrap="none" lIns="0" tIns="0" rIns="0" bIns="0" anchor="t" anchorCtr="0">
            <a:noAutofit/>
          </a:bodyPr>
          <a:lstStyle>
            <a:lvl1pPr marL="0" indent="0" algn="l" defTabSz="803275" rtl="0" fontAlgn="base">
              <a:lnSpc>
                <a:spcPct val="100000"/>
              </a:lnSpc>
              <a:spcBef>
                <a:spcPct val="0"/>
              </a:spcBef>
              <a:spcAft>
                <a:spcPct val="0"/>
              </a:spcAft>
              <a:buClr>
                <a:srgbClr val="009933"/>
              </a:buClr>
              <a:buSzPct val="100000"/>
              <a:buFont typeface="Arial"/>
              <a:buNone/>
              <a:defRPr sz="1600" b="0" i="0">
                <a:solidFill>
                  <a:srgbClr val="009933"/>
                </a:solidFill>
                <a:effectLst/>
                <a:latin typeface="Arial"/>
              </a:defRPr>
            </a:lvl1pPr>
          </a:lstStyle>
          <a:p>
            <a:pPr marL="0" lvl="0" indent="0" algn="l" defTabSz="803275" rtl="0" fontAlgn="base">
              <a:lnSpc>
                <a:spcPct val="100000"/>
              </a:lnSpc>
              <a:spcBef>
                <a:spcPct val="0"/>
              </a:spcBef>
              <a:spcAft>
                <a:spcPct val="0"/>
              </a:spcAft>
              <a:buClr>
                <a:srgbClr val="009933"/>
              </a:buClr>
              <a:buSzPct val="100000"/>
              <a:buFont typeface="Arial"/>
              <a:buNone/>
            </a:pPr>
            <a:r>
              <a:rPr lang="en-GB" noProof="0" smtClean="0"/>
              <a:t>Chapter heading</a:t>
            </a:r>
          </a:p>
        </p:txBody>
      </p:sp>
    </p:spTree>
    <p:extLst>
      <p:ext uri="{BB962C8B-B14F-4D97-AF65-F5344CB8AC3E}">
        <p14:creationId xmlns:p14="http://schemas.microsoft.com/office/powerpoint/2010/main" val="67923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Footer Placeholder 3"/>
          <p:cNvSpPr>
            <a:spLocks noGrp="1"/>
          </p:cNvSpPr>
          <p:nvPr>
            <p:ph type="ftr" sz="quarter" idx="10"/>
          </p:nvPr>
        </p:nvSpPr>
        <p:spPr>
          <a:xfrm>
            <a:off x="381000" y="6567488"/>
            <a:ext cx="2895600" cy="247650"/>
          </a:xfrm>
          <a:prstGeom prst="rect">
            <a:avLst/>
          </a:prstGeom>
        </p:spPr>
        <p:txBody>
          <a:bodyPr/>
          <a:lstStyle>
            <a:lvl1pPr>
              <a:defRPr/>
            </a:lvl1pPr>
          </a:lstStyle>
          <a:p>
            <a:pPr algn="ctr" fontAlgn="base">
              <a:lnSpc>
                <a:spcPct val="130000"/>
              </a:lnSpc>
              <a:spcBef>
                <a:spcPct val="0"/>
              </a:spcBef>
              <a:spcAft>
                <a:spcPct val="0"/>
              </a:spcAft>
              <a:buSzPct val="120000"/>
            </a:pPr>
            <a:r>
              <a:rPr lang="en-US" sz="1600" b="1">
                <a:solidFill>
                  <a:srgbClr val="003399"/>
                </a:solidFill>
              </a:rPr>
              <a:t>© Quexst Solutions</a:t>
            </a:r>
          </a:p>
        </p:txBody>
      </p:sp>
    </p:spTree>
    <p:extLst>
      <p:ext uri="{BB962C8B-B14F-4D97-AF65-F5344CB8AC3E}">
        <p14:creationId xmlns:p14="http://schemas.microsoft.com/office/powerpoint/2010/main" val="380353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3842" name="Rectangle 2"/>
          <p:cNvSpPr>
            <a:spLocks noGrp="1" noChangeArrowheads="1"/>
          </p:cNvSpPr>
          <p:nvPr>
            <p:ph type="title"/>
            <p:custDataLst>
              <p:tags r:id="rId6"/>
            </p:custDataLst>
          </p:nvPr>
        </p:nvSpPr>
        <p:spPr bwMode="gray">
          <a:xfrm>
            <a:off x="395287" y="581025"/>
            <a:ext cx="7439025" cy="304800"/>
          </a:xfrm>
          <a:prstGeom prst="rect">
            <a:avLst/>
          </a:prstGeo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marL="0" lvl="0" indent="0" algn="l" defTabSz="820738" rtl="0" eaLnBrk="1" fontAlgn="base" hangingPunct="1">
              <a:lnSpc>
                <a:spcPct val="100000"/>
              </a:lnSpc>
              <a:spcBef>
                <a:spcPct val="0"/>
              </a:spcBef>
              <a:spcAft>
                <a:spcPct val="0"/>
              </a:spcAft>
              <a:buClr>
                <a:srgbClr val="009933"/>
              </a:buClr>
              <a:buSzPct val="100000"/>
              <a:buFont typeface="Arial"/>
              <a:buNone/>
            </a:pPr>
            <a:r>
              <a:rPr lang="en-GB" noProof="0" smtClean="0"/>
              <a:t>Click to edit Master core message style</a:t>
            </a:r>
          </a:p>
        </p:txBody>
      </p:sp>
      <p:sp>
        <p:nvSpPr>
          <p:cNvPr id="803843" name="Rectangle 3"/>
          <p:cNvSpPr>
            <a:spLocks noGrp="1" noChangeArrowheads="1"/>
          </p:cNvSpPr>
          <p:nvPr>
            <p:ph type="body" idx="1"/>
            <p:custDataLst>
              <p:tags r:id="rId7"/>
            </p:custDataLst>
          </p:nvPr>
        </p:nvSpPr>
        <p:spPr bwMode="gray">
          <a:xfrm>
            <a:off x="393700" y="1489075"/>
            <a:ext cx="8355010" cy="5010150"/>
          </a:xfrm>
          <a:prstGeom prst="rect">
            <a:avLst/>
          </a:prstGeom>
          <a:solidFill>
            <a:srgbClr val="000000">
              <a:alpha val="100"/>
            </a:srgbClr>
          </a:solidFill>
          <a:ln w="9525" cap="flat" cmpd="sng" algn="ctr">
            <a:solidFill>
              <a:srgbClr val="003399">
                <a:alpha val="100"/>
              </a:srgb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noAutofit/>
          </a:bodyPr>
          <a:lstStyle/>
          <a:p>
            <a:pPr marL="0" lvl="0" indent="0" algn="l" defTabSz="803275" rtl="0" eaLnBrk="1" fontAlgn="base" hangingPunct="1">
              <a:lnSpc>
                <a:spcPct val="100000"/>
              </a:lnSpc>
              <a:spcBef>
                <a:spcPct val="0"/>
              </a:spcBef>
              <a:spcAft>
                <a:spcPct val="40000"/>
              </a:spcAft>
              <a:buClr>
                <a:srgbClr val="003399"/>
              </a:buClr>
              <a:buSzPct val="120000"/>
              <a:buFont typeface="Arial"/>
              <a:buNone/>
            </a:pPr>
            <a:r>
              <a:rPr lang="en-GB" noProof="0" smtClean="0"/>
              <a:t>Click to edit Master copytext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803846" name="Line 6"/>
          <p:cNvSpPr>
            <a:spLocks noChangeShapeType="1"/>
          </p:cNvSpPr>
          <p:nvPr/>
        </p:nvSpPr>
        <p:spPr bwMode="gray">
          <a:xfrm>
            <a:off x="395288" y="1263650"/>
            <a:ext cx="8356600" cy="0"/>
          </a:xfrm>
          <a:prstGeom prst="line">
            <a:avLst/>
          </a:prstGeom>
          <a:noFill/>
          <a:ln w="9525">
            <a:solidFill>
              <a:schemeClr val="accent2"/>
            </a:solidFill>
            <a:round/>
            <a:headEnd/>
            <a:tailEnd/>
          </a:ln>
          <a:effectLst/>
        </p:spPr>
        <p:txBody>
          <a:bodyPr lIns="0" tIns="0" rIns="0" bIns="0" anchor="ctr">
            <a:spAutoFit/>
          </a:bodyPr>
          <a:lstStyle/>
          <a:p>
            <a:pPr algn="ctr" fontAlgn="base">
              <a:lnSpc>
                <a:spcPct val="130000"/>
              </a:lnSpc>
              <a:spcBef>
                <a:spcPct val="0"/>
              </a:spcBef>
              <a:spcAft>
                <a:spcPct val="0"/>
              </a:spcAft>
              <a:buSzPct val="120000"/>
            </a:pPr>
            <a:endParaRPr lang="de-DE" sz="1600" b="1">
              <a:solidFill>
                <a:srgbClr val="003399"/>
              </a:solidFill>
            </a:endParaRPr>
          </a:p>
        </p:txBody>
      </p:sp>
      <p:sp>
        <p:nvSpPr>
          <p:cNvPr id="803847" name="Line 7"/>
          <p:cNvSpPr>
            <a:spLocks noChangeShapeType="1"/>
          </p:cNvSpPr>
          <p:nvPr/>
        </p:nvSpPr>
        <p:spPr bwMode="gray">
          <a:xfrm>
            <a:off x="395288" y="6564313"/>
            <a:ext cx="8356600" cy="0"/>
          </a:xfrm>
          <a:prstGeom prst="line">
            <a:avLst/>
          </a:prstGeom>
          <a:noFill/>
          <a:ln w="9525">
            <a:solidFill>
              <a:schemeClr val="accent2"/>
            </a:solidFill>
            <a:round/>
            <a:headEnd/>
            <a:tailEnd/>
          </a:ln>
          <a:effectLst/>
        </p:spPr>
        <p:txBody>
          <a:bodyPr lIns="0" tIns="0" rIns="0" bIns="0" anchor="ctr">
            <a:spAutoFit/>
          </a:bodyPr>
          <a:lstStyle/>
          <a:p>
            <a:pPr algn="ctr" fontAlgn="base">
              <a:lnSpc>
                <a:spcPct val="130000"/>
              </a:lnSpc>
              <a:spcBef>
                <a:spcPct val="0"/>
              </a:spcBef>
              <a:spcAft>
                <a:spcPct val="0"/>
              </a:spcAft>
              <a:buSzPct val="120000"/>
            </a:pPr>
            <a:endParaRPr lang="de-DE" sz="1600" b="1">
              <a:solidFill>
                <a:srgbClr val="003399"/>
              </a:solidFill>
            </a:endParaRPr>
          </a:p>
        </p:txBody>
      </p:sp>
      <p:pic>
        <p:nvPicPr>
          <p:cNvPr id="803848" name="Picture 8" descr="SQS_Logo+Claim_Deutschl_RGB_Aktuell"/>
          <p:cNvPicPr>
            <a:picLocks noChangeAspect="1" noChangeArrowheads="1"/>
          </p:cNvPicPr>
          <p:nvPr/>
        </p:nvPicPr>
        <p:blipFill>
          <a:blip r:embed="rId8" cstate="print"/>
          <a:srcRect l="62933"/>
          <a:stretch>
            <a:fillRect/>
          </a:stretch>
        </p:blipFill>
        <p:spPr bwMode="gray">
          <a:xfrm>
            <a:off x="7813675" y="357188"/>
            <a:ext cx="935038" cy="795337"/>
          </a:xfrm>
          <a:prstGeom prst="rect">
            <a:avLst/>
          </a:prstGeom>
          <a:noFill/>
        </p:spPr>
      </p:pic>
      <p:sp>
        <p:nvSpPr>
          <p:cNvPr id="803849" name="sqs_chapter" hidden="1"/>
          <p:cNvSpPr txBox="1">
            <a:spLocks noChangeArrowheads="1"/>
          </p:cNvSpPr>
          <p:nvPr/>
        </p:nvSpPr>
        <p:spPr bwMode="gray">
          <a:xfrm>
            <a:off x="395288" y="303213"/>
            <a:ext cx="4437062" cy="244475"/>
          </a:xfrm>
          <a:prstGeom prst="rect">
            <a:avLst/>
          </a:prstGeom>
          <a:noFill/>
          <a:ln w="9525">
            <a:noFill/>
            <a:miter lim="800000"/>
            <a:headEnd/>
            <a:tailEnd/>
          </a:ln>
          <a:effectLst/>
        </p:spPr>
        <p:txBody>
          <a:bodyPr wrap="none" lIns="0" tIns="0" rIns="0" bIns="0">
            <a:spAutoFit/>
          </a:bodyPr>
          <a:lstStyle/>
          <a:p>
            <a:pPr defTabSz="820738" fontAlgn="base">
              <a:spcBef>
                <a:spcPct val="0"/>
              </a:spcBef>
              <a:spcAft>
                <a:spcPct val="0"/>
              </a:spcAft>
            </a:pPr>
            <a:r>
              <a:rPr lang="de-DE" sz="1600">
                <a:solidFill>
                  <a:srgbClr val="009933"/>
                </a:solidFill>
              </a:rPr>
              <a:t>Kapitelüberschrift – markieren und überschreiben</a:t>
            </a:r>
          </a:p>
        </p:txBody>
      </p:sp>
      <p:sp>
        <p:nvSpPr>
          <p:cNvPr id="803850" name="sqs_source" hidden="1"/>
          <p:cNvSpPr txBox="1">
            <a:spLocks noChangeArrowheads="1"/>
          </p:cNvSpPr>
          <p:nvPr/>
        </p:nvSpPr>
        <p:spPr bwMode="auto">
          <a:xfrm>
            <a:off x="395288" y="6151563"/>
            <a:ext cx="8374062" cy="366712"/>
          </a:xfrm>
          <a:prstGeom prst="rect">
            <a:avLst/>
          </a:prstGeom>
          <a:noFill/>
          <a:ln w="9525">
            <a:noFill/>
            <a:miter lim="800000"/>
            <a:headEnd/>
            <a:tailEnd/>
          </a:ln>
          <a:effectLst/>
        </p:spPr>
        <p:txBody>
          <a:bodyPr lIns="0" tIns="0" rIns="0" bIns="0" anchor="b">
            <a:spAutoFit/>
          </a:bodyPr>
          <a:lstStyle/>
          <a:p>
            <a:pPr defTabSz="895350" fontAlgn="base">
              <a:spcBef>
                <a:spcPct val="0"/>
              </a:spcBef>
              <a:spcAft>
                <a:spcPct val="0"/>
              </a:spcAft>
              <a:tabLst>
                <a:tab pos="176213" algn="l"/>
              </a:tabLst>
            </a:pPr>
            <a:r>
              <a:rPr lang="de-DE" sz="800">
                <a:solidFill>
                  <a:srgbClr val="808080"/>
                </a:solidFill>
              </a:rPr>
              <a:t>*	Fußnote</a:t>
            </a:r>
            <a:br>
              <a:rPr lang="de-DE" sz="800">
                <a:solidFill>
                  <a:srgbClr val="808080"/>
                </a:solidFill>
              </a:rPr>
            </a:br>
            <a:r>
              <a:rPr lang="de-DE" sz="800">
                <a:solidFill>
                  <a:srgbClr val="808080"/>
                </a:solidFill>
              </a:rPr>
              <a:t>**	Fußnote</a:t>
            </a:r>
          </a:p>
          <a:p>
            <a:pPr defTabSz="895350" fontAlgn="base">
              <a:spcBef>
                <a:spcPct val="0"/>
              </a:spcBef>
              <a:spcAft>
                <a:spcPct val="0"/>
              </a:spcAft>
              <a:tabLst>
                <a:tab pos="176213" algn="l"/>
              </a:tabLst>
            </a:pPr>
            <a:r>
              <a:rPr lang="de-DE" sz="800">
                <a:solidFill>
                  <a:srgbClr val="808080"/>
                </a:solidFill>
              </a:rPr>
              <a:t>Quelle: Quelle</a:t>
            </a:r>
          </a:p>
        </p:txBody>
      </p:sp>
    </p:spTree>
    <p:extLst>
      <p:ext uri="{BB962C8B-B14F-4D97-AF65-F5344CB8AC3E}">
        <p14:creationId xmlns:p14="http://schemas.microsoft.com/office/powerpoint/2010/main" val="423082515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dt="0"/>
  <p:txStyles>
    <p:titleStyle>
      <a:lvl1pPr marL="0" indent="0" algn="l" defTabSz="820738" rtl="0" eaLnBrk="1" fontAlgn="base" hangingPunct="1">
        <a:lnSpc>
          <a:spcPct val="100000"/>
        </a:lnSpc>
        <a:spcBef>
          <a:spcPct val="0"/>
        </a:spcBef>
        <a:spcAft>
          <a:spcPct val="0"/>
        </a:spcAft>
        <a:buClr>
          <a:srgbClr val="009933"/>
        </a:buClr>
        <a:buSzPct val="100000"/>
        <a:buFontTx/>
        <a:buChar char="•"/>
        <a:defRPr sz="2000" b="1" i="0" u="none">
          <a:solidFill>
            <a:srgbClr val="009933"/>
          </a:solidFill>
          <a:effectLst/>
          <a:latin typeface="Arial"/>
          <a:ea typeface="+mj-ea"/>
          <a:cs typeface="+mj-cs"/>
        </a:defRPr>
      </a:lvl1pPr>
      <a:lvl2pPr algn="l" defTabSz="820738" rtl="0" eaLnBrk="1" fontAlgn="base" hangingPunct="1">
        <a:spcBef>
          <a:spcPct val="0"/>
        </a:spcBef>
        <a:spcAft>
          <a:spcPct val="0"/>
        </a:spcAft>
        <a:buClr>
          <a:srgbClr val="009933"/>
        </a:buClr>
        <a:buSzPct val="100000"/>
        <a:defRPr sz="2000" b="1">
          <a:solidFill>
            <a:srgbClr val="009933"/>
          </a:solidFill>
          <a:latin typeface="Arial" charset="0"/>
        </a:defRPr>
      </a:lvl2pPr>
      <a:lvl3pPr algn="l" defTabSz="820738" rtl="0" eaLnBrk="1" fontAlgn="base" hangingPunct="1">
        <a:spcBef>
          <a:spcPct val="0"/>
        </a:spcBef>
        <a:spcAft>
          <a:spcPct val="0"/>
        </a:spcAft>
        <a:buClr>
          <a:srgbClr val="009933"/>
        </a:buClr>
        <a:buSzPct val="100000"/>
        <a:defRPr sz="2000" b="1">
          <a:solidFill>
            <a:srgbClr val="009933"/>
          </a:solidFill>
          <a:latin typeface="Arial" charset="0"/>
        </a:defRPr>
      </a:lvl3pPr>
      <a:lvl4pPr algn="l" defTabSz="820738" rtl="0" eaLnBrk="1" fontAlgn="base" hangingPunct="1">
        <a:spcBef>
          <a:spcPct val="0"/>
        </a:spcBef>
        <a:spcAft>
          <a:spcPct val="0"/>
        </a:spcAft>
        <a:buClr>
          <a:srgbClr val="009933"/>
        </a:buClr>
        <a:buSzPct val="100000"/>
        <a:defRPr sz="2000" b="1">
          <a:solidFill>
            <a:srgbClr val="009933"/>
          </a:solidFill>
          <a:latin typeface="Arial" charset="0"/>
        </a:defRPr>
      </a:lvl4pPr>
      <a:lvl5pPr algn="l" defTabSz="820738" rtl="0" eaLnBrk="1" fontAlgn="base" hangingPunct="1">
        <a:spcBef>
          <a:spcPct val="0"/>
        </a:spcBef>
        <a:spcAft>
          <a:spcPct val="0"/>
        </a:spcAft>
        <a:buClr>
          <a:srgbClr val="009933"/>
        </a:buClr>
        <a:buSzPct val="100000"/>
        <a:defRPr sz="2000" b="1">
          <a:solidFill>
            <a:srgbClr val="009933"/>
          </a:solidFill>
          <a:latin typeface="Arial" charset="0"/>
        </a:defRPr>
      </a:lvl5pPr>
      <a:lvl6pPr marL="457200" algn="l" defTabSz="820738" rtl="0" eaLnBrk="1" fontAlgn="base" hangingPunct="1">
        <a:spcBef>
          <a:spcPct val="0"/>
        </a:spcBef>
        <a:spcAft>
          <a:spcPct val="0"/>
        </a:spcAft>
        <a:buClr>
          <a:srgbClr val="009933"/>
        </a:buClr>
        <a:buSzPct val="100000"/>
        <a:defRPr sz="2000" b="1">
          <a:solidFill>
            <a:srgbClr val="009933"/>
          </a:solidFill>
          <a:latin typeface="Arial" charset="0"/>
        </a:defRPr>
      </a:lvl6pPr>
      <a:lvl7pPr marL="914400" algn="l" defTabSz="820738" rtl="0" eaLnBrk="1" fontAlgn="base" hangingPunct="1">
        <a:spcBef>
          <a:spcPct val="0"/>
        </a:spcBef>
        <a:spcAft>
          <a:spcPct val="0"/>
        </a:spcAft>
        <a:buClr>
          <a:srgbClr val="009933"/>
        </a:buClr>
        <a:buSzPct val="100000"/>
        <a:defRPr sz="2000" b="1">
          <a:solidFill>
            <a:srgbClr val="009933"/>
          </a:solidFill>
          <a:latin typeface="Arial" charset="0"/>
        </a:defRPr>
      </a:lvl7pPr>
      <a:lvl8pPr marL="1371600" algn="l" defTabSz="820738" rtl="0" eaLnBrk="1" fontAlgn="base" hangingPunct="1">
        <a:spcBef>
          <a:spcPct val="0"/>
        </a:spcBef>
        <a:spcAft>
          <a:spcPct val="0"/>
        </a:spcAft>
        <a:buClr>
          <a:srgbClr val="009933"/>
        </a:buClr>
        <a:buSzPct val="100000"/>
        <a:defRPr sz="2000" b="1">
          <a:solidFill>
            <a:srgbClr val="009933"/>
          </a:solidFill>
          <a:latin typeface="Arial" charset="0"/>
        </a:defRPr>
      </a:lvl8pPr>
      <a:lvl9pPr marL="1828800" algn="l" defTabSz="820738" rtl="0" eaLnBrk="1" fontAlgn="base" hangingPunct="1">
        <a:spcBef>
          <a:spcPct val="0"/>
        </a:spcBef>
        <a:spcAft>
          <a:spcPct val="0"/>
        </a:spcAft>
        <a:buClr>
          <a:srgbClr val="009933"/>
        </a:buClr>
        <a:buSzPct val="100000"/>
        <a:defRPr sz="2000" b="1">
          <a:solidFill>
            <a:srgbClr val="009933"/>
          </a:solidFill>
          <a:latin typeface="Arial" charset="0"/>
        </a:defRPr>
      </a:lvl9pPr>
    </p:titleStyle>
    <p:bodyStyle>
      <a:lvl1pPr marL="0" indent="0" algn="l" defTabSz="803275" rtl="0" eaLnBrk="1" fontAlgn="base" hangingPunct="1">
        <a:lnSpc>
          <a:spcPct val="100000"/>
        </a:lnSpc>
        <a:spcBef>
          <a:spcPct val="0"/>
        </a:spcBef>
        <a:spcAft>
          <a:spcPct val="40000"/>
        </a:spcAft>
        <a:buClr>
          <a:srgbClr val="003399"/>
        </a:buClr>
        <a:buSzPct val="120000"/>
        <a:buFont typeface="Arial"/>
        <a:buChar char="•"/>
        <a:defRPr sz="1800" b="1">
          <a:solidFill>
            <a:srgbClr val="003399"/>
          </a:solidFill>
          <a:effectLst/>
          <a:latin typeface="Arial"/>
          <a:ea typeface="+mn-ea"/>
          <a:cs typeface="+mn-cs"/>
        </a:defRPr>
      </a:lvl1pPr>
      <a:lvl2pPr marL="271463" indent="-269875" algn="l" defTabSz="803275" rtl="0" eaLnBrk="1" fontAlgn="base" hangingPunct="1">
        <a:lnSpc>
          <a:spcPct val="95000"/>
        </a:lnSpc>
        <a:spcBef>
          <a:spcPct val="0"/>
        </a:spcBef>
        <a:spcAft>
          <a:spcPct val="40000"/>
        </a:spcAft>
        <a:buClr>
          <a:srgbClr val="003399"/>
        </a:buClr>
        <a:buSzPct val="100000"/>
        <a:buFont typeface="Wingdings"/>
        <a:buChar char="n"/>
        <a:defRPr sz="1800" b="0">
          <a:solidFill>
            <a:srgbClr val="000000"/>
          </a:solidFill>
          <a:effectLst/>
          <a:latin typeface="Arial"/>
        </a:defRPr>
      </a:lvl2pPr>
      <a:lvl3pPr marL="544513" indent="-271462" algn="l" defTabSz="803275" rtl="0" eaLnBrk="1" fontAlgn="base" hangingPunct="1">
        <a:lnSpc>
          <a:spcPct val="95000"/>
        </a:lnSpc>
        <a:spcBef>
          <a:spcPct val="0"/>
        </a:spcBef>
        <a:spcAft>
          <a:spcPct val="40000"/>
        </a:spcAft>
        <a:buClr>
          <a:srgbClr val="003399"/>
        </a:buClr>
        <a:buSzPct val="95000"/>
        <a:buFont typeface="Wingdings"/>
        <a:buChar char="o"/>
        <a:defRPr sz="1800" b="0">
          <a:solidFill>
            <a:srgbClr val="000000"/>
          </a:solidFill>
          <a:effectLst/>
          <a:latin typeface="Arial"/>
        </a:defRPr>
      </a:lvl3pPr>
      <a:lvl4pPr marL="804863" indent="-258762" algn="l" defTabSz="803275" rtl="0" eaLnBrk="1" fontAlgn="base" hangingPunct="1">
        <a:lnSpc>
          <a:spcPct val="95000"/>
        </a:lnSpc>
        <a:spcBef>
          <a:spcPct val="0"/>
        </a:spcBef>
        <a:spcAft>
          <a:spcPct val="40000"/>
        </a:spcAft>
        <a:buClr>
          <a:srgbClr val="003399"/>
        </a:buClr>
        <a:buSzPct val="90000"/>
        <a:buFont typeface="Wingdings"/>
        <a:buChar char="o"/>
        <a:defRPr sz="1600" b="0" baseline="0">
          <a:solidFill>
            <a:srgbClr val="000000"/>
          </a:solidFill>
          <a:effectLst/>
          <a:latin typeface="Arial"/>
        </a:defRPr>
      </a:lvl4pPr>
      <a:lvl5pPr marL="1069975" indent="-263525" algn="l" defTabSz="803275" rtl="0" eaLnBrk="1" fontAlgn="base" hangingPunct="1">
        <a:lnSpc>
          <a:spcPct val="95000"/>
        </a:lnSpc>
        <a:spcBef>
          <a:spcPct val="0"/>
        </a:spcBef>
        <a:spcAft>
          <a:spcPct val="40000"/>
        </a:spcAft>
        <a:buClr>
          <a:srgbClr val="003399"/>
        </a:buClr>
        <a:buSzPct val="90000"/>
        <a:buFont typeface="Wingdings"/>
        <a:buChar char="o"/>
        <a:defRPr sz="1600" b="0">
          <a:solidFill>
            <a:srgbClr val="000000"/>
          </a:solidFill>
          <a:effectLst/>
          <a:latin typeface="Arial"/>
        </a:defRPr>
      </a:lvl5pPr>
      <a:lvl6pPr marL="1527175" indent="-263525" algn="l" defTabSz="803275" rtl="0" eaLnBrk="1" fontAlgn="base" hangingPunct="1">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6pPr>
      <a:lvl7pPr marL="1984375" indent="-263525" algn="l" defTabSz="803275" rtl="0" eaLnBrk="1" fontAlgn="base" hangingPunct="1">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7pPr>
      <a:lvl8pPr marL="2441575" indent="-263525" algn="l" defTabSz="803275" rtl="0" eaLnBrk="1" fontAlgn="base" hangingPunct="1">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8pPr>
      <a:lvl9pPr marL="2898775" indent="-263525" algn="l" defTabSz="803275" rtl="0" eaLnBrk="1" fontAlgn="base" hangingPunct="1">
        <a:lnSpc>
          <a:spcPct val="95000"/>
        </a:lnSpc>
        <a:spcBef>
          <a:spcPct val="0"/>
        </a:spcBef>
        <a:spcAft>
          <a:spcPct val="40000"/>
        </a:spcAft>
        <a:buClr>
          <a:srgbClr val="003399"/>
        </a:buClr>
        <a:buSzPct val="90000"/>
        <a:buFont typeface="Wingdings" pitchFamily="2" charset="2"/>
        <a:buChar char="o"/>
        <a:defRPr sz="1600">
          <a:solidFill>
            <a:srgbClr val="000000"/>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wmf"/><Relationship Id="rId5" Type="http://schemas.openxmlformats.org/officeDocument/2006/relationships/image" Target="../media/image7.jpeg"/><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5" name="Rectangle 3"/>
          <p:cNvSpPr>
            <a:spLocks noGrp="1" noChangeArrowheads="1"/>
          </p:cNvSpPr>
          <p:nvPr>
            <p:ph type="subTitle" idx="1"/>
            <p:custDataLst>
              <p:tags r:id="rId1"/>
            </p:custDataLst>
          </p:nvPr>
        </p:nvSpPr>
        <p:spPr>
          <a:xfrm>
            <a:off x="4867275" y="5173662"/>
            <a:ext cx="3884612" cy="430887"/>
          </a:xfrm>
        </p:spPr>
        <p:txBody>
          <a:bodyPr/>
          <a:lstStyle/>
          <a:p>
            <a:r>
              <a:rPr lang="en-GB" dirty="0" smtClean="0"/>
              <a:t>By: Madhuri Chimanpure.</a:t>
            </a:r>
            <a:br>
              <a:rPr lang="en-GB" dirty="0" smtClean="0"/>
            </a:br>
            <a:endParaRPr lang="en-GB" dirty="0"/>
          </a:p>
        </p:txBody>
      </p:sp>
      <p:sp>
        <p:nvSpPr>
          <p:cNvPr id="842754" name="Rectangle 2"/>
          <p:cNvSpPr>
            <a:spLocks noGrp="1" noChangeArrowheads="1"/>
          </p:cNvSpPr>
          <p:nvPr>
            <p:ph type="ctrTitle"/>
            <p:custDataLst>
              <p:tags r:id="rId2"/>
            </p:custDataLst>
          </p:nvPr>
        </p:nvSpPr>
        <p:spPr>
          <a:xfrm>
            <a:off x="4867275" y="3597275"/>
            <a:ext cx="3884612" cy="723275"/>
          </a:xfrm>
        </p:spPr>
        <p:txBody>
          <a:bodyPr/>
          <a:lstStyle/>
          <a:p>
            <a:r>
              <a:rPr lang="en-GB" dirty="0" smtClean="0"/>
              <a:t>Session </a:t>
            </a:r>
            <a:r>
              <a:rPr lang="en-GB" dirty="0" smtClean="0"/>
              <a:t>5</a:t>
            </a:r>
            <a:r>
              <a:rPr lang="en-GB" dirty="0" smtClean="0"/>
              <a:t/>
            </a:r>
            <a:br>
              <a:rPr lang="en-GB" dirty="0" smtClean="0"/>
            </a:br>
            <a:r>
              <a:rPr lang="en-US" dirty="0"/>
              <a:t>Test Management(K3)</a:t>
            </a:r>
          </a:p>
        </p:txBody>
      </p:sp>
    </p:spTree>
    <p:extLst>
      <p:ext uri="{BB962C8B-B14F-4D97-AF65-F5344CB8AC3E}">
        <p14:creationId xmlns:p14="http://schemas.microsoft.com/office/powerpoint/2010/main" val="507842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Who is a Tester</a:t>
            </a:r>
          </a:p>
        </p:txBody>
      </p:sp>
      <p:sp>
        <p:nvSpPr>
          <p:cNvPr id="12291" name="Rectangle 3"/>
          <p:cNvSpPr>
            <a:spLocks noGrp="1" noChangeArrowheads="1"/>
          </p:cNvSpPr>
          <p:nvPr>
            <p:ph idx="1"/>
          </p:nvPr>
        </p:nvSpPr>
        <p:spPr/>
        <p:txBody>
          <a:bodyPr/>
          <a:lstStyle/>
          <a:p>
            <a:pPr>
              <a:lnSpc>
                <a:spcPct val="80000"/>
              </a:lnSpc>
              <a:buNone/>
            </a:pPr>
            <a:r>
              <a:rPr lang="en-US" dirty="0">
                <a:solidFill>
                  <a:schemeClr val="tx1"/>
                </a:solidFill>
                <a:latin typeface="+mj-lt"/>
              </a:rPr>
              <a:t>Person who specializes in</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test analysis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test design</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specific test types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test automation</a:t>
            </a:r>
          </a:p>
          <a:p>
            <a:pPr lvl="1" eaLnBrk="1" hangingPunct="1">
              <a:lnSpc>
                <a:spcPct val="120000"/>
              </a:lnSpc>
              <a:buFont typeface="Wingdings" pitchFamily="2" charset="2"/>
              <a:buNone/>
            </a:pPr>
            <a:endParaRPr lang="en-US" sz="2400" dirty="0" smtClean="0"/>
          </a:p>
          <a:p>
            <a:pPr algn="ctr">
              <a:lnSpc>
                <a:spcPct val="80000"/>
              </a:lnSpc>
              <a:buNone/>
            </a:pPr>
            <a:r>
              <a:rPr lang="en-US" sz="2400" dirty="0">
                <a:solidFill>
                  <a:schemeClr val="tx1"/>
                </a:solidFill>
                <a:latin typeface="+mj-lt"/>
              </a:rPr>
              <a:t>Keeps in view the test level and the risks related to the product and the project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Tasks of the tester</a:t>
            </a:r>
          </a:p>
        </p:txBody>
      </p:sp>
      <p:pic>
        <p:nvPicPr>
          <p:cNvPr id="13316" name="Picture 4" descr="tester"/>
          <p:cNvPicPr>
            <a:picLocks noGrp="1" noChangeAspect="1" noChangeArrowheads="1"/>
          </p:cNvPicPr>
          <p:nvPr>
            <p:ph idx="1"/>
          </p:nvPr>
        </p:nvPicPr>
        <p:blipFill>
          <a:blip r:embed="rId3" cstate="print"/>
          <a:stretch>
            <a:fillRect/>
          </a:stretch>
        </p:blipFill>
        <p:spPr>
          <a:xfrm>
            <a:off x="5410200" y="1371600"/>
            <a:ext cx="3647768" cy="4038600"/>
          </a:xfrm>
          <a:noFill/>
        </p:spPr>
      </p:pic>
      <p:sp>
        <p:nvSpPr>
          <p:cNvPr id="13315" name="Rectangle 3"/>
          <p:cNvSpPr>
            <a:spLocks noGrp="1" noChangeArrowheads="1"/>
          </p:cNvSpPr>
          <p:nvPr>
            <p:ph type="body" sz="half" idx="4294967295"/>
          </p:nvPr>
        </p:nvSpPr>
        <p:spPr>
          <a:xfrm>
            <a:off x="-17417" y="1676400"/>
            <a:ext cx="5334000" cy="2895600"/>
          </a:xfrm>
        </p:spPr>
        <p:txBody>
          <a:bodyPr/>
          <a:lstStyle/>
          <a:p>
            <a:pPr marL="285750" indent="-285750">
              <a:buFont typeface="Wingdings" pitchFamily="2" charset="2"/>
              <a:buChar char="q"/>
            </a:pPr>
            <a:r>
              <a:rPr lang="en-US" b="0" dirty="0">
                <a:solidFill>
                  <a:schemeClr val="bg2"/>
                </a:solidFill>
                <a:latin typeface="+mj-lt"/>
              </a:rPr>
              <a:t>Contribute to test plans</a:t>
            </a:r>
          </a:p>
          <a:p>
            <a:pPr marL="285750" indent="-285750">
              <a:buFont typeface="Wingdings" pitchFamily="2" charset="2"/>
              <a:buChar char="q"/>
            </a:pPr>
            <a:r>
              <a:rPr lang="en-US" b="0" dirty="0">
                <a:solidFill>
                  <a:schemeClr val="bg2"/>
                </a:solidFill>
                <a:latin typeface="+mj-lt"/>
              </a:rPr>
              <a:t>Create and/or review test specifications</a:t>
            </a:r>
          </a:p>
          <a:p>
            <a:pPr marL="285750" indent="-285750">
              <a:buFont typeface="Wingdings" pitchFamily="2" charset="2"/>
              <a:buChar char="q"/>
            </a:pPr>
            <a:r>
              <a:rPr lang="en-US" b="0" dirty="0">
                <a:solidFill>
                  <a:schemeClr val="bg2"/>
                </a:solidFill>
                <a:latin typeface="+mj-lt"/>
              </a:rPr>
              <a:t>Set up the test environment and test data</a:t>
            </a:r>
          </a:p>
          <a:p>
            <a:pPr marL="285750" indent="-285750">
              <a:buFont typeface="Wingdings" pitchFamily="2" charset="2"/>
              <a:buChar char="q"/>
            </a:pPr>
            <a:r>
              <a:rPr lang="en-US" b="0" dirty="0">
                <a:solidFill>
                  <a:schemeClr val="bg2"/>
                </a:solidFill>
                <a:latin typeface="+mj-lt"/>
              </a:rPr>
              <a:t>Check for testability</a:t>
            </a:r>
          </a:p>
          <a:p>
            <a:pPr marL="285750" indent="-285750">
              <a:buFont typeface="Wingdings" pitchFamily="2" charset="2"/>
              <a:buChar char="q"/>
            </a:pPr>
            <a:r>
              <a:rPr lang="en-US" b="0" dirty="0">
                <a:solidFill>
                  <a:schemeClr val="bg2"/>
                </a:solidFill>
                <a:latin typeface="+mj-lt"/>
              </a:rPr>
              <a:t>Implement tests </a:t>
            </a:r>
          </a:p>
          <a:p>
            <a:pPr marL="285750" indent="-285750">
              <a:buFont typeface="Wingdings" pitchFamily="2" charset="2"/>
              <a:buChar char="q"/>
            </a:pPr>
            <a:r>
              <a:rPr lang="en-US" b="0" dirty="0">
                <a:solidFill>
                  <a:schemeClr val="bg2"/>
                </a:solidFill>
                <a:latin typeface="+mj-lt"/>
              </a:rPr>
              <a:t>Evaluate the results and document the deviations</a:t>
            </a:r>
          </a:p>
          <a:p>
            <a:pPr marL="285750" indent="-285750">
              <a:buFont typeface="Wingdings" pitchFamily="2" charset="2"/>
              <a:buChar char="q"/>
            </a:pPr>
            <a:r>
              <a:rPr lang="en-US" b="0" dirty="0">
                <a:solidFill>
                  <a:schemeClr val="bg2"/>
                </a:solidFill>
                <a:latin typeface="+mj-lt"/>
              </a:rPr>
              <a:t>Use test administration or test management tools, test monitoring tools and Test Execution Tools as required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 Management</a:t>
            </a:r>
          </a:p>
        </p:txBody>
      </p:sp>
      <p:sp>
        <p:nvSpPr>
          <p:cNvPr id="14339" name="Rectangle 3"/>
          <p:cNvSpPr>
            <a:spLocks noGrp="1" noChangeArrowheads="1"/>
          </p:cNvSpPr>
          <p:nvPr>
            <p:ph idx="1"/>
          </p:nvPr>
        </p:nvSpPr>
        <p:spPr/>
        <p:txBody>
          <a:bodyPr/>
          <a:lstStyle/>
          <a:p>
            <a:pPr>
              <a:lnSpc>
                <a:spcPct val="80000"/>
              </a:lnSpc>
              <a:buNone/>
            </a:pPr>
            <a:r>
              <a:rPr lang="en-US" dirty="0" smtClean="0">
                <a:solidFill>
                  <a:schemeClr val="tx1"/>
                </a:solidFill>
                <a:latin typeface="+mj-lt"/>
              </a:rPr>
              <a:t>Session </a:t>
            </a:r>
            <a:r>
              <a:rPr lang="en-US" dirty="0">
                <a:solidFill>
                  <a:schemeClr val="tx1"/>
                </a:solidFill>
                <a:latin typeface="+mj-lt"/>
              </a:rPr>
              <a:t>coverage</a:t>
            </a:r>
          </a:p>
          <a:p>
            <a:pPr marL="285750" indent="-285750">
              <a:lnSpc>
                <a:spcPct val="80000"/>
              </a:lnSpc>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Test organization (K2) </a:t>
            </a:r>
          </a:p>
          <a:p>
            <a:pPr marL="285750" indent="-285750">
              <a:buFont typeface="Wingdings" pitchFamily="2" charset="2"/>
              <a:buChar char="q"/>
            </a:pPr>
            <a:r>
              <a:rPr lang="en-US" dirty="0" smtClean="0">
                <a:solidFill>
                  <a:schemeClr val="bg2"/>
                </a:solidFill>
                <a:latin typeface="+mj-lt"/>
              </a:rPr>
              <a:t>Test </a:t>
            </a:r>
            <a:r>
              <a:rPr lang="en-US" dirty="0">
                <a:solidFill>
                  <a:schemeClr val="bg2"/>
                </a:solidFill>
                <a:latin typeface="+mj-lt"/>
              </a:rPr>
              <a:t>planning and estimation (K2)	</a:t>
            </a:r>
          </a:p>
          <a:p>
            <a:pPr marL="285750" indent="-285750">
              <a:buFont typeface="Wingdings" pitchFamily="2" charset="2"/>
              <a:buChar char="q"/>
            </a:pPr>
            <a:r>
              <a:rPr lang="en-US" b="0" dirty="0" smtClean="0">
                <a:solidFill>
                  <a:schemeClr val="bg2"/>
                </a:solidFill>
                <a:latin typeface="+mj-lt"/>
              </a:rPr>
              <a:t>Test </a:t>
            </a:r>
            <a:r>
              <a:rPr lang="en-US" b="0" dirty="0">
                <a:solidFill>
                  <a:schemeClr val="bg2"/>
                </a:solidFill>
                <a:latin typeface="+mj-lt"/>
              </a:rPr>
              <a:t>progress monitoring and control (K2)</a:t>
            </a:r>
          </a:p>
          <a:p>
            <a:pPr marL="285750" indent="-285750">
              <a:buFont typeface="Wingdings" pitchFamily="2" charset="2"/>
              <a:buChar char="q"/>
            </a:pPr>
            <a:r>
              <a:rPr lang="en-US" b="0" dirty="0" smtClean="0">
                <a:solidFill>
                  <a:schemeClr val="bg2"/>
                </a:solidFill>
                <a:latin typeface="+mj-lt"/>
              </a:rPr>
              <a:t>Configuration </a:t>
            </a:r>
            <a:r>
              <a:rPr lang="en-US" b="0" dirty="0">
                <a:solidFill>
                  <a:schemeClr val="bg2"/>
                </a:solidFill>
                <a:latin typeface="+mj-lt"/>
              </a:rPr>
              <a:t>management (K2) </a:t>
            </a:r>
          </a:p>
          <a:p>
            <a:pPr marL="285750" indent="-285750">
              <a:buFont typeface="Wingdings" pitchFamily="2" charset="2"/>
              <a:buChar char="q"/>
            </a:pPr>
            <a:r>
              <a:rPr lang="en-US" b="0" dirty="0" smtClean="0">
                <a:solidFill>
                  <a:schemeClr val="bg2"/>
                </a:solidFill>
                <a:latin typeface="+mj-lt"/>
              </a:rPr>
              <a:t>Risk </a:t>
            </a:r>
            <a:r>
              <a:rPr lang="en-US" b="0" dirty="0">
                <a:solidFill>
                  <a:schemeClr val="bg2"/>
                </a:solidFill>
                <a:latin typeface="+mj-lt"/>
              </a:rPr>
              <a:t>and testing (K2)</a:t>
            </a:r>
          </a:p>
          <a:p>
            <a:pPr marL="285750" indent="-285750">
              <a:buFont typeface="Wingdings" pitchFamily="2" charset="2"/>
              <a:buChar char="q"/>
            </a:pPr>
            <a:r>
              <a:rPr lang="en-US" b="0" dirty="0" smtClean="0">
                <a:solidFill>
                  <a:schemeClr val="bg2"/>
                </a:solidFill>
                <a:latin typeface="+mj-lt"/>
              </a:rPr>
              <a:t>Incident </a:t>
            </a:r>
            <a:r>
              <a:rPr lang="en-US" b="0" dirty="0">
                <a:solidFill>
                  <a:schemeClr val="bg2"/>
                </a:solidFill>
                <a:latin typeface="+mj-lt"/>
              </a:rPr>
              <a:t>Management (K3)</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 Planning</a:t>
            </a:r>
          </a:p>
        </p:txBody>
      </p:sp>
      <p:pic>
        <p:nvPicPr>
          <p:cNvPr id="15364" name="Picture 4" descr="people planning"/>
          <p:cNvPicPr>
            <a:picLocks noGrp="1" noChangeAspect="1" noChangeArrowheads="1"/>
          </p:cNvPicPr>
          <p:nvPr>
            <p:ph idx="1"/>
          </p:nvPr>
        </p:nvPicPr>
        <p:blipFill>
          <a:blip r:embed="rId3" cstate="print"/>
          <a:stretch>
            <a:fillRect/>
          </a:stretch>
        </p:blipFill>
        <p:spPr>
          <a:xfrm>
            <a:off x="5029200" y="2362200"/>
            <a:ext cx="4156982" cy="3103880"/>
          </a:xfrm>
          <a:noFill/>
        </p:spPr>
      </p:pic>
      <p:sp>
        <p:nvSpPr>
          <p:cNvPr id="15363" name="Rectangle 3"/>
          <p:cNvSpPr>
            <a:spLocks noGrp="1" noChangeArrowheads="1"/>
          </p:cNvSpPr>
          <p:nvPr>
            <p:ph type="body" sz="half" idx="4294967295"/>
          </p:nvPr>
        </p:nvSpPr>
        <p:spPr>
          <a:xfrm>
            <a:off x="228600" y="1447800"/>
            <a:ext cx="5676900" cy="5029200"/>
          </a:xfrm>
        </p:spPr>
        <p:txBody>
          <a:bodyPr>
            <a:normAutofit/>
          </a:bodyPr>
          <a:lstStyle/>
          <a:p>
            <a:pPr marL="285750" indent="-285750">
              <a:buFont typeface="Wingdings" pitchFamily="2" charset="2"/>
              <a:buChar char="q"/>
            </a:pPr>
            <a:r>
              <a:rPr lang="en-US" b="0" dirty="0">
                <a:solidFill>
                  <a:schemeClr val="bg2"/>
                </a:solidFill>
                <a:latin typeface="+mj-lt"/>
              </a:rPr>
              <a:t>Defining testing objective and scope</a:t>
            </a:r>
          </a:p>
          <a:p>
            <a:pPr marL="285750" indent="-285750">
              <a:buFont typeface="Wingdings" pitchFamily="2" charset="2"/>
              <a:buChar char="q"/>
            </a:pPr>
            <a:r>
              <a:rPr lang="en-US" b="0" dirty="0">
                <a:solidFill>
                  <a:schemeClr val="bg2"/>
                </a:solidFill>
                <a:latin typeface="+mj-lt"/>
              </a:rPr>
              <a:t>Identifying risks and constraints</a:t>
            </a:r>
          </a:p>
          <a:p>
            <a:pPr marL="285750" indent="-285750">
              <a:buFont typeface="Wingdings" pitchFamily="2" charset="2"/>
              <a:buChar char="q"/>
            </a:pPr>
            <a:r>
              <a:rPr lang="en-US" b="0" dirty="0">
                <a:solidFill>
                  <a:schemeClr val="bg2"/>
                </a:solidFill>
                <a:latin typeface="+mj-lt"/>
              </a:rPr>
              <a:t>Defining test policy and/or the test strategy</a:t>
            </a:r>
          </a:p>
          <a:p>
            <a:pPr marL="285750" indent="-285750">
              <a:buFont typeface="Wingdings" pitchFamily="2" charset="2"/>
              <a:buChar char="q"/>
            </a:pPr>
            <a:r>
              <a:rPr lang="en-US" b="0" dirty="0">
                <a:solidFill>
                  <a:schemeClr val="bg2"/>
                </a:solidFill>
                <a:latin typeface="+mj-lt"/>
              </a:rPr>
              <a:t>Deciding test approach (techniques, test items, coverage, identifying and interfacing)</a:t>
            </a:r>
          </a:p>
          <a:p>
            <a:pPr marL="285750" indent="-285750">
              <a:buFont typeface="Wingdings" pitchFamily="2" charset="2"/>
              <a:buChar char="q"/>
            </a:pPr>
            <a:r>
              <a:rPr lang="en-US" b="0" dirty="0">
                <a:solidFill>
                  <a:schemeClr val="bg2"/>
                </a:solidFill>
                <a:latin typeface="+mj-lt"/>
              </a:rPr>
              <a:t>Defining entry and exit criteria for testing</a:t>
            </a:r>
          </a:p>
          <a:p>
            <a:pPr marL="285750" indent="-285750">
              <a:buFont typeface="Wingdings" pitchFamily="2" charset="2"/>
              <a:buChar char="q"/>
            </a:pPr>
            <a:r>
              <a:rPr lang="en-US" b="0" dirty="0">
                <a:solidFill>
                  <a:schemeClr val="bg2"/>
                </a:solidFill>
                <a:latin typeface="+mj-lt"/>
              </a:rPr>
              <a:t>Identifying teams and skills involved in testing</a:t>
            </a:r>
          </a:p>
          <a:p>
            <a:pPr marL="285750" indent="-285750">
              <a:buFont typeface="Wingdings" pitchFamily="2" charset="2"/>
              <a:buChar char="q"/>
            </a:pPr>
            <a:r>
              <a:rPr lang="en-US" b="0" dirty="0">
                <a:solidFill>
                  <a:schemeClr val="bg2"/>
                </a:solidFill>
                <a:latin typeface="+mj-lt"/>
              </a:rPr>
              <a:t>Identifying test resources (E.g. people, test </a:t>
            </a:r>
            <a:r>
              <a:rPr lang="en-US" b="0" dirty="0">
                <a:solidFill>
                  <a:schemeClr val="bg2"/>
                </a:solidFill>
                <a:latin typeface="+mj-lt"/>
              </a:rPr>
              <a:t>environment</a:t>
            </a:r>
            <a:r>
              <a:rPr lang="en-US" b="0" dirty="0">
                <a:solidFill>
                  <a:schemeClr val="bg2"/>
                </a:solidFill>
                <a:latin typeface="+mj-lt"/>
              </a:rPr>
              <a:t>, hardware, software, </a:t>
            </a:r>
            <a:r>
              <a:rPr lang="en-US" b="0" dirty="0" err="1">
                <a:solidFill>
                  <a:schemeClr val="bg2"/>
                </a:solidFill>
                <a:latin typeface="+mj-lt"/>
              </a:rPr>
              <a:t>etc</a:t>
            </a:r>
            <a:r>
              <a:rPr lang="en-US" b="0" dirty="0">
                <a:solidFill>
                  <a:schemeClr val="bg2"/>
                </a:solidFill>
                <a:latin typeface="+mj-lt"/>
              </a:rPr>
              <a:t>).</a:t>
            </a:r>
          </a:p>
          <a:p>
            <a:pPr marL="285750" indent="-285750">
              <a:buFont typeface="Wingdings" pitchFamily="2" charset="2"/>
              <a:buChar char="q"/>
            </a:pPr>
            <a:r>
              <a:rPr lang="en-US" b="0" dirty="0">
                <a:solidFill>
                  <a:schemeClr val="bg2"/>
                </a:solidFill>
                <a:latin typeface="+mj-lt"/>
              </a:rPr>
              <a:t>Estimating the testing efforts</a:t>
            </a:r>
          </a:p>
          <a:p>
            <a:pPr marL="285750" indent="-285750">
              <a:buFont typeface="Wingdings" pitchFamily="2" charset="2"/>
              <a:buChar char="q"/>
            </a:pPr>
            <a:r>
              <a:rPr lang="en-US" b="0" dirty="0">
                <a:solidFill>
                  <a:schemeClr val="bg2"/>
                </a:solidFill>
                <a:latin typeface="+mj-lt"/>
              </a:rPr>
              <a:t>Scheduling testing activities/tasks</a:t>
            </a:r>
          </a:p>
          <a:p>
            <a:pPr marL="285750" indent="-285750">
              <a:buFont typeface="Wingdings" pitchFamily="2" charset="2"/>
              <a:buChar char="q"/>
            </a:pPr>
            <a:r>
              <a:rPr lang="en-US" b="0" dirty="0">
                <a:solidFill>
                  <a:schemeClr val="bg2"/>
                </a:solidFill>
                <a:latin typeface="+mj-lt"/>
              </a:rPr>
              <a:t>Defining metrics for measuring progress</a:t>
            </a:r>
          </a:p>
          <a:p>
            <a:pPr marL="285750" indent="-285750">
              <a:buFont typeface="Wingdings" pitchFamily="2" charset="2"/>
              <a:buChar char="q"/>
            </a:pPr>
            <a:r>
              <a:rPr lang="en-US" b="0" dirty="0">
                <a:solidFill>
                  <a:schemeClr val="bg2"/>
                </a:solidFill>
                <a:latin typeface="+mj-lt"/>
              </a:rPr>
              <a:t>Laying down the test procedures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Examples of exit criteria </a:t>
            </a:r>
          </a:p>
        </p:txBody>
      </p:sp>
      <p:sp>
        <p:nvSpPr>
          <p:cNvPr id="16387" name="Rectangle 3"/>
          <p:cNvSpPr>
            <a:spLocks noGrp="1" noChangeArrowheads="1"/>
          </p:cNvSpPr>
          <p:nvPr>
            <p:ph idx="1"/>
          </p:nvPr>
        </p:nvSpPr>
        <p:spPr/>
        <p:txBody>
          <a:bodyPr/>
          <a:lstStyle/>
          <a:p>
            <a:pPr marL="285750" indent="-285750">
              <a:buFont typeface="Wingdings" pitchFamily="2" charset="2"/>
              <a:buChar char="q"/>
            </a:pPr>
            <a:r>
              <a:rPr lang="en-US" b="0" dirty="0">
                <a:solidFill>
                  <a:schemeClr val="bg2"/>
                </a:solidFill>
                <a:latin typeface="+mj-lt"/>
              </a:rPr>
              <a:t>Thoroughness measures, such as coverage of code, functionality or </a:t>
            </a:r>
            <a:r>
              <a:rPr lang="en-US" b="0" dirty="0">
                <a:solidFill>
                  <a:schemeClr val="bg2"/>
                </a:solidFill>
                <a:latin typeface="+mj-lt"/>
              </a:rPr>
              <a:t>risk</a:t>
            </a:r>
          </a:p>
          <a:p>
            <a:pPr marL="285750" indent="-285750">
              <a:buFont typeface="Wingdings" pitchFamily="2" charset="2"/>
              <a:buChar char="q"/>
            </a:pPr>
            <a:r>
              <a:rPr lang="en-US" b="0" dirty="0" smtClean="0">
                <a:solidFill>
                  <a:schemeClr val="bg2"/>
                </a:solidFill>
                <a:latin typeface="+mj-lt"/>
              </a:rPr>
              <a:t>Estimates </a:t>
            </a:r>
            <a:r>
              <a:rPr lang="en-US" b="0" dirty="0">
                <a:solidFill>
                  <a:schemeClr val="bg2"/>
                </a:solidFill>
                <a:latin typeface="+mj-lt"/>
              </a:rPr>
              <a:t>of defect density or reliability measures</a:t>
            </a:r>
            <a:r>
              <a:rPr lang="en-US" b="0" dirty="0">
                <a:solidFill>
                  <a:schemeClr val="bg2"/>
                </a:solidFill>
                <a:latin typeface="+mj-lt"/>
              </a:rPr>
              <a:t>.</a:t>
            </a:r>
          </a:p>
          <a:p>
            <a:pPr marL="285750" indent="-285750">
              <a:buFont typeface="Wingdings" pitchFamily="2" charset="2"/>
              <a:buChar char="q"/>
            </a:pPr>
            <a:r>
              <a:rPr lang="en-US" b="0" dirty="0" smtClean="0">
                <a:solidFill>
                  <a:schemeClr val="bg2"/>
                </a:solidFill>
                <a:latin typeface="+mj-lt"/>
              </a:rPr>
              <a:t>Cost</a:t>
            </a:r>
            <a:endParaRPr lang="en-US" b="0" dirty="0">
              <a:solidFill>
                <a:schemeClr val="bg2"/>
              </a:solidFill>
              <a:latin typeface="+mj-lt"/>
            </a:endParaRPr>
          </a:p>
          <a:p>
            <a:pPr marL="285750" indent="-285750">
              <a:buFont typeface="Wingdings" pitchFamily="2" charset="2"/>
              <a:buChar char="q"/>
            </a:pPr>
            <a:r>
              <a:rPr lang="en-US" b="0" dirty="0" smtClean="0">
                <a:solidFill>
                  <a:schemeClr val="bg2"/>
                </a:solidFill>
                <a:latin typeface="+mj-lt"/>
              </a:rPr>
              <a:t>Residual </a:t>
            </a:r>
            <a:r>
              <a:rPr lang="en-US" b="0" dirty="0">
                <a:solidFill>
                  <a:schemeClr val="bg2"/>
                </a:solidFill>
                <a:latin typeface="+mj-lt"/>
              </a:rPr>
              <a:t>risks, such as defects not fixed or lack of test coverage in certain </a:t>
            </a:r>
            <a:r>
              <a:rPr lang="en-US" b="0" dirty="0">
                <a:solidFill>
                  <a:schemeClr val="bg2"/>
                </a:solidFill>
                <a:latin typeface="+mj-lt"/>
              </a:rPr>
              <a:t>areas</a:t>
            </a:r>
          </a:p>
          <a:p>
            <a:pPr marL="285750" indent="-285750">
              <a:buFont typeface="Wingdings" pitchFamily="2" charset="2"/>
              <a:buChar char="q"/>
            </a:pPr>
            <a:r>
              <a:rPr lang="en-US" b="0" dirty="0" smtClean="0">
                <a:solidFill>
                  <a:schemeClr val="bg2"/>
                </a:solidFill>
                <a:latin typeface="+mj-lt"/>
              </a:rPr>
              <a:t>Schedules </a:t>
            </a:r>
            <a:r>
              <a:rPr lang="en-US" b="0" dirty="0">
                <a:solidFill>
                  <a:schemeClr val="bg2"/>
                </a:solidFill>
                <a:latin typeface="+mj-lt"/>
              </a:rPr>
              <a:t>such as those based on time to market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 estimation approaches</a:t>
            </a:r>
          </a:p>
        </p:txBody>
      </p:sp>
      <p:sp>
        <p:nvSpPr>
          <p:cNvPr id="17411" name="Rectangle 3"/>
          <p:cNvSpPr>
            <a:spLocks noGrp="1" noChangeArrowheads="1"/>
          </p:cNvSpPr>
          <p:nvPr>
            <p:ph idx="1"/>
          </p:nvPr>
        </p:nvSpPr>
        <p:spPr/>
        <p:txBody>
          <a:bodyPr/>
          <a:lstStyle/>
          <a:p>
            <a:pPr eaLnBrk="1" hangingPunct="1">
              <a:lnSpc>
                <a:spcPct val="160000"/>
              </a:lnSpc>
              <a:buNone/>
              <a:tabLst>
                <a:tab pos="6229350" algn="l"/>
              </a:tabLst>
            </a:pPr>
            <a:r>
              <a:rPr lang="en-US" dirty="0">
                <a:solidFill>
                  <a:schemeClr val="tx1"/>
                </a:solidFill>
                <a:latin typeface="+mj-lt"/>
              </a:rPr>
              <a:t>Two approaches for the estimation of test effort </a:t>
            </a:r>
            <a:r>
              <a:rPr lang="en-US" sz="2400" dirty="0" smtClean="0"/>
              <a:t>:</a:t>
            </a:r>
          </a:p>
          <a:p>
            <a:pPr marL="285750" lvl="1" indent="-285750">
              <a:lnSpc>
                <a:spcPct val="100000"/>
              </a:lnSpc>
              <a:buSzPct val="120000"/>
              <a:buFont typeface="Wingdings" pitchFamily="2" charset="2"/>
              <a:buChar char="q"/>
              <a:tabLst>
                <a:tab pos="6229350" algn="l"/>
              </a:tabLst>
            </a:pPr>
            <a:r>
              <a:rPr lang="en-US" dirty="0">
                <a:solidFill>
                  <a:schemeClr val="bg2"/>
                </a:solidFill>
                <a:latin typeface="+mj-lt"/>
                <a:ea typeface="+mn-ea"/>
                <a:cs typeface="+mn-cs"/>
              </a:rPr>
              <a:t>Based on past projects </a:t>
            </a:r>
            <a:r>
              <a:rPr lang="en-US" dirty="0">
                <a:solidFill>
                  <a:schemeClr val="bg2"/>
                </a:solidFill>
                <a:latin typeface="+mj-lt"/>
                <a:ea typeface="+mn-ea"/>
                <a:cs typeface="+mn-cs"/>
              </a:rPr>
              <a:t>data</a:t>
            </a:r>
          </a:p>
          <a:p>
            <a:pPr marL="285750" lvl="1" indent="-285750">
              <a:lnSpc>
                <a:spcPct val="100000"/>
              </a:lnSpc>
              <a:buSzPct val="120000"/>
              <a:buFont typeface="Wingdings" pitchFamily="2" charset="2"/>
              <a:buChar char="q"/>
              <a:tabLst>
                <a:tab pos="6229350" algn="l"/>
              </a:tabLst>
            </a:pP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tabLst>
                <a:tab pos="6229350" algn="l"/>
              </a:tabLst>
            </a:pPr>
            <a:r>
              <a:rPr lang="en-US" dirty="0">
                <a:solidFill>
                  <a:schemeClr val="bg2"/>
                </a:solidFill>
                <a:latin typeface="+mj-lt"/>
                <a:ea typeface="+mn-ea"/>
                <a:cs typeface="+mn-cs"/>
              </a:rPr>
              <a:t>Based on owners of the tasks or experts in the field</a:t>
            </a:r>
          </a:p>
        </p:txBody>
      </p:sp>
      <p:pic>
        <p:nvPicPr>
          <p:cNvPr id="17412" name="Picture 16" descr="person thinking"/>
          <p:cNvPicPr>
            <a:picLocks noChangeAspect="1" noChangeArrowheads="1"/>
          </p:cNvPicPr>
          <p:nvPr/>
        </p:nvPicPr>
        <p:blipFill>
          <a:blip r:embed="rId2" cstate="print"/>
          <a:srcRect/>
          <a:stretch>
            <a:fillRect/>
          </a:stretch>
        </p:blipFill>
        <p:spPr bwMode="auto">
          <a:xfrm>
            <a:off x="6080760" y="2286000"/>
            <a:ext cx="2371725" cy="33483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Testing effort</a:t>
            </a:r>
          </a:p>
        </p:txBody>
      </p:sp>
      <p:sp>
        <p:nvSpPr>
          <p:cNvPr id="18435" name="Text Box 6"/>
          <p:cNvSpPr txBox="1">
            <a:spLocks noChangeArrowheads="1"/>
          </p:cNvSpPr>
          <p:nvPr/>
        </p:nvSpPr>
        <p:spPr bwMode="auto">
          <a:xfrm>
            <a:off x="1600200" y="6324600"/>
            <a:ext cx="4724400" cy="457200"/>
          </a:xfrm>
          <a:prstGeom prst="rect">
            <a:avLst/>
          </a:prstGeom>
          <a:noFill/>
          <a:ln w="9525">
            <a:noFill/>
            <a:miter lim="800000"/>
            <a:headEnd/>
            <a:tailEnd/>
          </a:ln>
        </p:spPr>
        <p:txBody>
          <a:bodyPr>
            <a:spAutoFit/>
          </a:bodyPr>
          <a:lstStyle/>
          <a:p>
            <a:pPr>
              <a:spcBef>
                <a:spcPct val="50000"/>
              </a:spcBef>
            </a:pPr>
            <a:endParaRPr lang="en-US"/>
          </a:p>
        </p:txBody>
      </p:sp>
      <p:sp>
        <p:nvSpPr>
          <p:cNvPr id="18436" name="Text Box 8"/>
          <p:cNvSpPr txBox="1">
            <a:spLocks noChangeArrowheads="1"/>
          </p:cNvSpPr>
          <p:nvPr/>
        </p:nvSpPr>
        <p:spPr bwMode="auto">
          <a:xfrm>
            <a:off x="5638800" y="6172200"/>
            <a:ext cx="2819400" cy="457200"/>
          </a:xfrm>
          <a:prstGeom prst="rect">
            <a:avLst/>
          </a:prstGeom>
          <a:noFill/>
          <a:ln w="9525">
            <a:noFill/>
            <a:miter lim="800000"/>
            <a:headEnd/>
            <a:tailEnd/>
          </a:ln>
        </p:spPr>
        <p:txBody>
          <a:bodyPr>
            <a:spAutoFit/>
          </a:bodyPr>
          <a:lstStyle/>
          <a:p>
            <a:pPr>
              <a:spcBef>
                <a:spcPct val="50000"/>
              </a:spcBef>
            </a:pPr>
            <a:r>
              <a:rPr lang="en-US" b="1"/>
              <a:t>Testing effort</a:t>
            </a:r>
          </a:p>
        </p:txBody>
      </p:sp>
      <p:sp>
        <p:nvSpPr>
          <p:cNvPr id="18437" name="Line 14"/>
          <p:cNvSpPr>
            <a:spLocks noChangeShapeType="1"/>
          </p:cNvSpPr>
          <p:nvPr/>
        </p:nvSpPr>
        <p:spPr bwMode="auto">
          <a:xfrm flipV="1">
            <a:off x="6705600" y="1143000"/>
            <a:ext cx="0" cy="5105400"/>
          </a:xfrm>
          <a:prstGeom prst="line">
            <a:avLst/>
          </a:prstGeom>
          <a:noFill/>
          <a:ln w="57150">
            <a:solidFill>
              <a:schemeClr val="tx1"/>
            </a:solidFill>
            <a:miter lim="800000"/>
            <a:headEnd/>
            <a:tailEnd type="triangle" w="med" len="med"/>
          </a:ln>
        </p:spPr>
        <p:txBody>
          <a:bodyPr wrap="none"/>
          <a:lstStyle/>
          <a:p>
            <a:endParaRPr lang="en-US"/>
          </a:p>
        </p:txBody>
      </p:sp>
      <p:sp>
        <p:nvSpPr>
          <p:cNvPr id="18438" name="Text Box 20"/>
          <p:cNvSpPr txBox="1">
            <a:spLocks noChangeArrowheads="1"/>
          </p:cNvSpPr>
          <p:nvPr/>
        </p:nvSpPr>
        <p:spPr bwMode="auto">
          <a:xfrm>
            <a:off x="6858000" y="1219200"/>
            <a:ext cx="304800" cy="1552575"/>
          </a:xfrm>
          <a:prstGeom prst="rect">
            <a:avLst/>
          </a:prstGeom>
          <a:noFill/>
          <a:ln w="9525">
            <a:noFill/>
            <a:miter lim="800000"/>
            <a:headEnd/>
            <a:tailEnd/>
          </a:ln>
        </p:spPr>
        <p:txBody>
          <a:bodyPr>
            <a:spAutoFit/>
          </a:bodyPr>
          <a:lstStyle/>
          <a:p>
            <a:pPr>
              <a:spcBef>
                <a:spcPct val="50000"/>
              </a:spcBef>
            </a:pPr>
            <a:r>
              <a:rPr lang="en-US" b="1"/>
              <a:t>HIGH</a:t>
            </a:r>
          </a:p>
        </p:txBody>
      </p:sp>
      <p:sp>
        <p:nvSpPr>
          <p:cNvPr id="18439" name="Text Box 21"/>
          <p:cNvSpPr txBox="1">
            <a:spLocks noChangeArrowheads="1"/>
          </p:cNvSpPr>
          <p:nvPr/>
        </p:nvSpPr>
        <p:spPr bwMode="auto">
          <a:xfrm>
            <a:off x="6858000" y="4908550"/>
            <a:ext cx="381000" cy="923330"/>
          </a:xfrm>
          <a:prstGeom prst="rect">
            <a:avLst/>
          </a:prstGeom>
          <a:noFill/>
          <a:ln w="9525">
            <a:noFill/>
            <a:miter lim="800000"/>
            <a:headEnd/>
            <a:tailEnd/>
          </a:ln>
        </p:spPr>
        <p:txBody>
          <a:bodyPr wrap="square">
            <a:spAutoFit/>
          </a:bodyPr>
          <a:lstStyle/>
          <a:p>
            <a:r>
              <a:rPr lang="en-US" b="1" dirty="0"/>
              <a:t>LOW</a:t>
            </a:r>
          </a:p>
        </p:txBody>
      </p:sp>
      <p:sp>
        <p:nvSpPr>
          <p:cNvPr id="18440" name="AutoShape 22"/>
          <p:cNvSpPr>
            <a:spLocks noChangeArrowheads="1"/>
          </p:cNvSpPr>
          <p:nvPr/>
        </p:nvSpPr>
        <p:spPr bwMode="auto">
          <a:xfrm>
            <a:off x="1371600" y="1219200"/>
            <a:ext cx="5257800" cy="1981200"/>
          </a:xfrm>
          <a:prstGeom prst="homePlate">
            <a:avLst>
              <a:gd name="adj" fmla="val 66346"/>
            </a:avLst>
          </a:prstGeom>
          <a:solidFill>
            <a:srgbClr val="CCFFFF">
              <a:alpha val="56862"/>
            </a:srgbClr>
          </a:solidFill>
          <a:ln w="9525">
            <a:solidFill>
              <a:schemeClr val="tx1"/>
            </a:solidFill>
            <a:miter lim="800000"/>
            <a:headEnd/>
            <a:tailEnd/>
          </a:ln>
        </p:spPr>
        <p:txBody>
          <a:bodyPr wrap="none" anchor="ctr"/>
          <a:lstStyle/>
          <a:p>
            <a:pPr>
              <a:buFontTx/>
              <a:buChar char="•"/>
            </a:pPr>
            <a:r>
              <a:rPr lang="en-US" sz="2000"/>
              <a:t>Unclear test specs</a:t>
            </a:r>
          </a:p>
          <a:p>
            <a:pPr>
              <a:buFontTx/>
              <a:buChar char="•"/>
            </a:pPr>
            <a:r>
              <a:rPr lang="en-US" sz="2000"/>
              <a:t>large and complex system</a:t>
            </a:r>
          </a:p>
          <a:p>
            <a:pPr>
              <a:buFontTx/>
              <a:buChar char="•"/>
            </a:pPr>
            <a:r>
              <a:rPr lang="en-US" sz="2000"/>
              <a:t>unstable tools – techniques – process</a:t>
            </a:r>
          </a:p>
          <a:p>
            <a:pPr>
              <a:buFontTx/>
              <a:buChar char="•"/>
            </a:pPr>
            <a:r>
              <a:rPr lang="en-US" sz="2000"/>
              <a:t>large number of defects</a:t>
            </a:r>
          </a:p>
          <a:p>
            <a:pPr>
              <a:buFontTx/>
              <a:buChar char="•"/>
            </a:pPr>
            <a:r>
              <a:rPr lang="en-US" sz="2000"/>
              <a:t>time pressure</a:t>
            </a:r>
          </a:p>
          <a:p>
            <a:pPr>
              <a:buFontTx/>
              <a:buChar char="•"/>
            </a:pPr>
            <a:r>
              <a:rPr lang="en-US" sz="2000"/>
              <a:t>unskilled team members</a:t>
            </a:r>
          </a:p>
        </p:txBody>
      </p:sp>
      <p:sp>
        <p:nvSpPr>
          <p:cNvPr id="18441" name="AutoShape 23"/>
          <p:cNvSpPr>
            <a:spLocks noChangeArrowheads="1"/>
          </p:cNvSpPr>
          <p:nvPr/>
        </p:nvSpPr>
        <p:spPr bwMode="auto">
          <a:xfrm>
            <a:off x="1371600" y="4114800"/>
            <a:ext cx="5257800" cy="2057400"/>
          </a:xfrm>
          <a:prstGeom prst="homePlate">
            <a:avLst>
              <a:gd name="adj" fmla="val 63889"/>
            </a:avLst>
          </a:prstGeom>
          <a:solidFill>
            <a:srgbClr val="CCFFFF">
              <a:alpha val="56862"/>
            </a:srgbClr>
          </a:solidFill>
          <a:ln w="9525" algn="ctr">
            <a:solidFill>
              <a:schemeClr val="tx1"/>
            </a:solidFill>
            <a:miter lim="800000"/>
            <a:headEnd/>
            <a:tailEnd/>
          </a:ln>
        </p:spPr>
        <p:txBody>
          <a:bodyPr wrap="none" anchor="ctr"/>
          <a:lstStyle/>
          <a:p>
            <a:pPr>
              <a:buFontTx/>
              <a:buChar char="•"/>
            </a:pPr>
            <a:endParaRPr lang="en-US" sz="2000"/>
          </a:p>
          <a:p>
            <a:pPr>
              <a:buFontTx/>
              <a:buChar char="•"/>
            </a:pPr>
            <a:r>
              <a:rPr lang="en-US" sz="2000"/>
              <a:t>Clear test specs</a:t>
            </a:r>
          </a:p>
          <a:p>
            <a:pPr>
              <a:buFontTx/>
              <a:buChar char="•"/>
            </a:pPr>
            <a:r>
              <a:rPr lang="en-US" sz="2000"/>
              <a:t>small and simple system</a:t>
            </a:r>
          </a:p>
          <a:p>
            <a:pPr>
              <a:buFontTx/>
              <a:buChar char="•"/>
            </a:pPr>
            <a:r>
              <a:rPr lang="en-US" sz="2000"/>
              <a:t>stable tools – techniques – process</a:t>
            </a:r>
          </a:p>
          <a:p>
            <a:pPr>
              <a:buFontTx/>
              <a:buChar char="•"/>
            </a:pPr>
            <a:r>
              <a:rPr lang="en-US" sz="2000"/>
              <a:t>less number of defects</a:t>
            </a:r>
          </a:p>
          <a:p>
            <a:pPr>
              <a:buFontTx/>
              <a:buChar char="•"/>
            </a:pPr>
            <a:r>
              <a:rPr lang="en-US" sz="2000"/>
              <a:t>less time pressure</a:t>
            </a:r>
          </a:p>
          <a:p>
            <a:pPr>
              <a:buFontTx/>
              <a:buChar char="•"/>
            </a:pPr>
            <a:r>
              <a:rPr lang="en-US" sz="2000"/>
              <a:t>skilled team members</a:t>
            </a:r>
          </a:p>
          <a:p>
            <a:pPr>
              <a:buFontTx/>
              <a:buChar char="•"/>
            </a:pPr>
            <a:endParaRPr lang="en-US"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dirty="0"/>
              <a:t>Test approaches (test strategies) </a:t>
            </a:r>
          </a:p>
        </p:txBody>
      </p:sp>
      <p:sp>
        <p:nvSpPr>
          <p:cNvPr id="19459" name="Rectangle 3"/>
          <p:cNvSpPr>
            <a:spLocks noGrp="1" noChangeArrowheads="1"/>
          </p:cNvSpPr>
          <p:nvPr>
            <p:ph idx="1"/>
          </p:nvPr>
        </p:nvSpPr>
        <p:spPr/>
        <p:txBody>
          <a:bodyPr/>
          <a:lstStyle/>
          <a:p>
            <a:pPr>
              <a:lnSpc>
                <a:spcPct val="80000"/>
              </a:lnSpc>
              <a:buNone/>
            </a:pPr>
            <a:r>
              <a:rPr lang="en-US" dirty="0">
                <a:solidFill>
                  <a:schemeClr val="tx1"/>
                </a:solidFill>
                <a:latin typeface="+mj-lt"/>
              </a:rPr>
              <a:t>Based on Time </a:t>
            </a:r>
            <a:r>
              <a:rPr lang="en-US" dirty="0" smtClean="0">
                <a:solidFill>
                  <a:schemeClr val="tx1"/>
                </a:solidFill>
                <a:latin typeface="+mj-lt"/>
              </a:rPr>
              <a:t>:</a:t>
            </a:r>
          </a:p>
          <a:p>
            <a:pPr>
              <a:lnSpc>
                <a:spcPct val="80000"/>
              </a:lnSpc>
              <a:buNone/>
            </a:pPr>
            <a:endParaRPr lang="en-US" dirty="0">
              <a:solidFill>
                <a:schemeClr val="tx1"/>
              </a:solidFill>
              <a:latin typeface="+mj-lt"/>
            </a:endParaRP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Preventive</a:t>
            </a:r>
            <a:r>
              <a:rPr lang="en-US" dirty="0">
                <a:solidFill>
                  <a:schemeClr val="bg2"/>
                </a:solidFill>
                <a:latin typeface="+mj-lt"/>
                <a:ea typeface="+mn-ea"/>
                <a:cs typeface="+mn-cs"/>
              </a:rPr>
              <a:t> approaches, where tests are designed as early as </a:t>
            </a:r>
            <a:r>
              <a:rPr lang="en-US" dirty="0">
                <a:solidFill>
                  <a:schemeClr val="bg2"/>
                </a:solidFill>
                <a:latin typeface="+mj-lt"/>
                <a:ea typeface="+mn-ea"/>
                <a:cs typeface="+mn-cs"/>
              </a:rPr>
              <a:t>possible</a:t>
            </a:r>
          </a:p>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Reactive</a:t>
            </a:r>
            <a:r>
              <a:rPr lang="en-US" dirty="0">
                <a:solidFill>
                  <a:schemeClr val="bg2"/>
                </a:solidFill>
                <a:latin typeface="+mj-lt"/>
                <a:ea typeface="+mn-ea"/>
                <a:cs typeface="+mn-cs"/>
              </a:rPr>
              <a:t> approaches, where test design comes after the software or system has been produced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 approaches (test strategies) </a:t>
            </a:r>
          </a:p>
        </p:txBody>
      </p:sp>
      <p:sp>
        <p:nvSpPr>
          <p:cNvPr id="20483" name="Rectangle 3"/>
          <p:cNvSpPr>
            <a:spLocks noGrp="1" noChangeArrowheads="1"/>
          </p:cNvSpPr>
          <p:nvPr>
            <p:ph idx="1"/>
          </p:nvPr>
        </p:nvSpPr>
        <p:spPr/>
        <p:txBody>
          <a:bodyPr/>
          <a:lstStyle/>
          <a:p>
            <a:pPr>
              <a:lnSpc>
                <a:spcPct val="80000"/>
              </a:lnSpc>
              <a:buNone/>
            </a:pPr>
            <a:r>
              <a:rPr lang="en-US" dirty="0">
                <a:solidFill>
                  <a:schemeClr val="tx1"/>
                </a:solidFill>
                <a:latin typeface="+mj-lt"/>
              </a:rPr>
              <a:t>Other Approaches </a:t>
            </a:r>
            <a:r>
              <a:rPr lang="en-US" dirty="0" smtClean="0">
                <a:solidFill>
                  <a:schemeClr val="tx1"/>
                </a:solidFill>
                <a:latin typeface="+mj-lt"/>
              </a:rPr>
              <a:t>:</a:t>
            </a:r>
          </a:p>
          <a:p>
            <a:pPr>
              <a:lnSpc>
                <a:spcPct val="80000"/>
              </a:lnSpc>
              <a:buNone/>
            </a:pPr>
            <a:endParaRPr lang="en-US" dirty="0">
              <a:solidFill>
                <a:schemeClr val="tx1"/>
              </a:solidFill>
              <a:latin typeface="+mj-lt"/>
            </a:endParaRP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Analytical </a:t>
            </a:r>
            <a:r>
              <a:rPr lang="en-US" dirty="0">
                <a:solidFill>
                  <a:schemeClr val="bg2"/>
                </a:solidFill>
                <a:latin typeface="+mj-lt"/>
                <a:ea typeface="+mn-ea"/>
                <a:cs typeface="+mn-cs"/>
              </a:rPr>
              <a:t>approaches</a:t>
            </a: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Model-based </a:t>
            </a:r>
            <a:r>
              <a:rPr lang="en-US" dirty="0">
                <a:solidFill>
                  <a:schemeClr val="bg2"/>
                </a:solidFill>
                <a:latin typeface="+mj-lt"/>
                <a:ea typeface="+mn-ea"/>
                <a:cs typeface="+mn-cs"/>
              </a:rPr>
              <a:t>approaches</a:t>
            </a: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Methodical </a:t>
            </a:r>
            <a:r>
              <a:rPr lang="en-US" dirty="0">
                <a:solidFill>
                  <a:schemeClr val="bg2"/>
                </a:solidFill>
                <a:latin typeface="+mj-lt"/>
                <a:ea typeface="+mn-ea"/>
                <a:cs typeface="+mn-cs"/>
              </a:rPr>
              <a:t>approaches</a:t>
            </a: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Process-or standard-compliant </a:t>
            </a:r>
            <a:r>
              <a:rPr lang="en-US" dirty="0">
                <a:solidFill>
                  <a:schemeClr val="bg2"/>
                </a:solidFill>
                <a:latin typeface="+mj-lt"/>
                <a:ea typeface="+mn-ea"/>
                <a:cs typeface="+mn-cs"/>
              </a:rPr>
              <a:t>approaches</a:t>
            </a: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Dynamic and heuristic approaches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Consultative approaches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Regression-averse approaches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Different approaches may be combined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Basis for selecting a test approach</a:t>
            </a:r>
          </a:p>
        </p:txBody>
      </p:sp>
      <p:sp>
        <p:nvSpPr>
          <p:cNvPr id="21507" name="Rectangle 3"/>
          <p:cNvSpPr>
            <a:spLocks noGrp="1" noChangeArrowheads="1"/>
          </p:cNvSpPr>
          <p:nvPr>
            <p:ph idx="1"/>
          </p:nvPr>
        </p:nvSpPr>
        <p:spPr/>
        <p:txBody>
          <a:bodyPr/>
          <a:lstStyle/>
          <a:p>
            <a:pPr marL="285750" indent="-285750">
              <a:buFont typeface="Wingdings" pitchFamily="2" charset="2"/>
              <a:buChar char="q"/>
            </a:pPr>
            <a:r>
              <a:rPr lang="en-US" b="0" dirty="0">
                <a:solidFill>
                  <a:schemeClr val="bg2"/>
                </a:solidFill>
                <a:latin typeface="+mj-lt"/>
              </a:rPr>
              <a:t>Risk of failure of the project, hazards to the product and risks of product failure to humans, the environment and the </a:t>
            </a:r>
            <a:r>
              <a:rPr lang="en-US" b="0" dirty="0">
                <a:solidFill>
                  <a:schemeClr val="bg2"/>
                </a:solidFill>
                <a:latin typeface="+mj-lt"/>
              </a:rPr>
              <a:t>company</a:t>
            </a:r>
          </a:p>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Skills and experience of the people in the proposed techniques, tools and </a:t>
            </a:r>
            <a:r>
              <a:rPr lang="en-US" b="0" dirty="0">
                <a:solidFill>
                  <a:schemeClr val="bg2"/>
                </a:solidFill>
                <a:latin typeface="+mj-lt"/>
              </a:rPr>
              <a:t>methods</a:t>
            </a:r>
          </a:p>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The objective of the testing </a:t>
            </a:r>
            <a:r>
              <a:rPr lang="en-US" b="0" dirty="0">
                <a:solidFill>
                  <a:schemeClr val="bg2"/>
                </a:solidFill>
                <a:latin typeface="+mj-lt"/>
              </a:rPr>
              <a:t>endeavor </a:t>
            </a:r>
            <a:r>
              <a:rPr lang="en-US" b="0" dirty="0">
                <a:solidFill>
                  <a:schemeClr val="bg2"/>
                </a:solidFill>
                <a:latin typeface="+mj-lt"/>
              </a:rPr>
              <a:t>and the mission of the testing </a:t>
            </a:r>
            <a:r>
              <a:rPr lang="en-US" b="0" dirty="0">
                <a:solidFill>
                  <a:schemeClr val="bg2"/>
                </a:solidFill>
                <a:latin typeface="+mj-lt"/>
              </a:rPr>
              <a:t>team</a:t>
            </a:r>
          </a:p>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Regulatory aspects, such as external and internal regulations for the development </a:t>
            </a:r>
            <a:r>
              <a:rPr lang="en-US" b="0" dirty="0">
                <a:solidFill>
                  <a:schemeClr val="bg2"/>
                </a:solidFill>
                <a:latin typeface="+mj-lt"/>
              </a:rPr>
              <a:t>process</a:t>
            </a:r>
          </a:p>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The nature of the product and the business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5287" y="581025"/>
            <a:ext cx="7439025" cy="276999"/>
          </a:xfrm>
        </p:spPr>
        <p:txBody>
          <a:bodyPr/>
          <a:lstStyle/>
          <a:p>
            <a:pPr eaLnBrk="1" hangingPunct="1">
              <a:buNone/>
            </a:pPr>
            <a:r>
              <a:rPr lang="en-US" sz="1800" dirty="0" smtClean="0"/>
              <a:t>Test Management</a:t>
            </a:r>
          </a:p>
        </p:txBody>
      </p:sp>
      <p:sp>
        <p:nvSpPr>
          <p:cNvPr id="4099" name="Rectangle 3"/>
          <p:cNvSpPr>
            <a:spLocks noGrp="1" noChangeArrowheads="1"/>
          </p:cNvSpPr>
          <p:nvPr>
            <p:ph idx="1"/>
          </p:nvPr>
        </p:nvSpPr>
        <p:spPr/>
        <p:txBody>
          <a:bodyPr/>
          <a:lstStyle/>
          <a:p>
            <a:pPr eaLnBrk="1" hangingPunct="1">
              <a:lnSpc>
                <a:spcPct val="80000"/>
              </a:lnSpc>
              <a:buFont typeface="Wingdings" pitchFamily="2" charset="2"/>
              <a:buNone/>
            </a:pPr>
            <a:r>
              <a:rPr lang="en-US" dirty="0" smtClean="0">
                <a:solidFill>
                  <a:schemeClr val="tx1"/>
                </a:solidFill>
                <a:latin typeface="+mj-lt"/>
              </a:rPr>
              <a:t>Session </a:t>
            </a:r>
            <a:r>
              <a:rPr lang="en-US" dirty="0" smtClean="0">
                <a:solidFill>
                  <a:schemeClr val="tx1"/>
                </a:solidFill>
                <a:latin typeface="+mj-lt"/>
              </a:rPr>
              <a:t>coverage</a:t>
            </a:r>
          </a:p>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Test organization (K2) </a:t>
            </a:r>
          </a:p>
          <a:p>
            <a:pPr marL="285750" indent="-285750">
              <a:buFont typeface="Wingdings" pitchFamily="2" charset="2"/>
              <a:buChar char="q"/>
            </a:pPr>
            <a:r>
              <a:rPr lang="en-US" b="0" dirty="0">
                <a:solidFill>
                  <a:schemeClr val="bg2"/>
                </a:solidFill>
                <a:latin typeface="+mj-lt"/>
              </a:rPr>
              <a:t>Test planning and estimation (K2)	</a:t>
            </a:r>
          </a:p>
          <a:p>
            <a:pPr marL="285750" indent="-285750">
              <a:buFont typeface="Wingdings" pitchFamily="2" charset="2"/>
              <a:buChar char="q"/>
            </a:pPr>
            <a:r>
              <a:rPr lang="en-US" b="0" dirty="0">
                <a:solidFill>
                  <a:schemeClr val="bg2"/>
                </a:solidFill>
                <a:latin typeface="+mj-lt"/>
              </a:rPr>
              <a:t>Test progress monitoring and control (K2)</a:t>
            </a:r>
          </a:p>
          <a:p>
            <a:pPr marL="285750" indent="-285750">
              <a:buFont typeface="Wingdings" pitchFamily="2" charset="2"/>
              <a:buChar char="q"/>
            </a:pPr>
            <a:r>
              <a:rPr lang="en-US" b="0" dirty="0">
                <a:solidFill>
                  <a:schemeClr val="bg2"/>
                </a:solidFill>
                <a:latin typeface="+mj-lt"/>
              </a:rPr>
              <a:t>Configuration management (K2) </a:t>
            </a:r>
          </a:p>
          <a:p>
            <a:pPr marL="285750" indent="-285750">
              <a:buFont typeface="Wingdings" pitchFamily="2" charset="2"/>
              <a:buChar char="q"/>
            </a:pPr>
            <a:r>
              <a:rPr lang="en-US" b="0" dirty="0">
                <a:solidFill>
                  <a:schemeClr val="bg2"/>
                </a:solidFill>
                <a:latin typeface="+mj-lt"/>
              </a:rPr>
              <a:t>Risk and testing (K2)</a:t>
            </a:r>
          </a:p>
          <a:p>
            <a:pPr marL="285750" indent="-285750">
              <a:buFont typeface="Wingdings" pitchFamily="2" charset="2"/>
              <a:buChar char="q"/>
            </a:pPr>
            <a:r>
              <a:rPr lang="en-US" b="0" dirty="0">
                <a:solidFill>
                  <a:schemeClr val="bg2"/>
                </a:solidFill>
                <a:latin typeface="+mj-lt"/>
              </a:rPr>
              <a:t>Incident Management (K3)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 Management</a:t>
            </a:r>
          </a:p>
        </p:txBody>
      </p:sp>
      <p:sp>
        <p:nvSpPr>
          <p:cNvPr id="22531" name="Rectangle 3"/>
          <p:cNvSpPr>
            <a:spLocks noGrp="1" noChangeArrowheads="1"/>
          </p:cNvSpPr>
          <p:nvPr>
            <p:ph idx="1"/>
          </p:nvPr>
        </p:nvSpPr>
        <p:spPr/>
        <p:txBody>
          <a:bodyPr/>
          <a:lstStyle/>
          <a:p>
            <a:pPr>
              <a:lnSpc>
                <a:spcPct val="80000"/>
              </a:lnSpc>
              <a:buNone/>
            </a:pPr>
            <a:r>
              <a:rPr lang="en-US" dirty="0" smtClean="0">
                <a:solidFill>
                  <a:schemeClr val="tx1"/>
                </a:solidFill>
                <a:latin typeface="+mj-lt"/>
              </a:rPr>
              <a:t>Session </a:t>
            </a:r>
            <a:r>
              <a:rPr lang="en-US" dirty="0">
                <a:solidFill>
                  <a:schemeClr val="tx1"/>
                </a:solidFill>
                <a:latin typeface="+mj-lt"/>
              </a:rPr>
              <a:t>coverage</a:t>
            </a:r>
          </a:p>
          <a:p>
            <a:pPr marL="285750" indent="-285750">
              <a:lnSpc>
                <a:spcPct val="80000"/>
              </a:lnSpc>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Test organization (K2) </a:t>
            </a:r>
          </a:p>
          <a:p>
            <a:pPr marL="285750" indent="-285750">
              <a:buFont typeface="Wingdings" pitchFamily="2" charset="2"/>
              <a:buChar char="q"/>
            </a:pPr>
            <a:r>
              <a:rPr lang="en-US" b="0" dirty="0" smtClean="0">
                <a:solidFill>
                  <a:schemeClr val="bg2"/>
                </a:solidFill>
                <a:latin typeface="+mj-lt"/>
              </a:rPr>
              <a:t>Test </a:t>
            </a:r>
            <a:r>
              <a:rPr lang="en-US" b="0" dirty="0">
                <a:solidFill>
                  <a:schemeClr val="bg2"/>
                </a:solidFill>
                <a:latin typeface="+mj-lt"/>
              </a:rPr>
              <a:t>planning and estimation (K2)	</a:t>
            </a:r>
          </a:p>
          <a:p>
            <a:pPr marL="285750" indent="-285750">
              <a:buFont typeface="Wingdings" pitchFamily="2" charset="2"/>
              <a:buChar char="q"/>
            </a:pPr>
            <a:r>
              <a:rPr lang="en-US" dirty="0" smtClean="0">
                <a:solidFill>
                  <a:schemeClr val="bg2"/>
                </a:solidFill>
                <a:latin typeface="+mj-lt"/>
              </a:rPr>
              <a:t>Test </a:t>
            </a:r>
            <a:r>
              <a:rPr lang="en-US" dirty="0">
                <a:solidFill>
                  <a:schemeClr val="bg2"/>
                </a:solidFill>
                <a:latin typeface="+mj-lt"/>
              </a:rPr>
              <a:t>progress monitoring and control (K2)</a:t>
            </a:r>
          </a:p>
          <a:p>
            <a:pPr marL="285750" indent="-285750">
              <a:buFont typeface="Wingdings" pitchFamily="2" charset="2"/>
              <a:buChar char="q"/>
            </a:pPr>
            <a:r>
              <a:rPr lang="en-US" b="0" dirty="0" smtClean="0">
                <a:solidFill>
                  <a:schemeClr val="bg2"/>
                </a:solidFill>
                <a:latin typeface="+mj-lt"/>
              </a:rPr>
              <a:t>Configuration </a:t>
            </a:r>
            <a:r>
              <a:rPr lang="en-US" b="0" dirty="0">
                <a:solidFill>
                  <a:schemeClr val="bg2"/>
                </a:solidFill>
                <a:latin typeface="+mj-lt"/>
              </a:rPr>
              <a:t>management (K2) </a:t>
            </a:r>
          </a:p>
          <a:p>
            <a:pPr marL="285750" indent="-285750">
              <a:buFont typeface="Wingdings" pitchFamily="2" charset="2"/>
              <a:buChar char="q"/>
            </a:pPr>
            <a:r>
              <a:rPr lang="en-US" b="0" dirty="0" smtClean="0">
                <a:solidFill>
                  <a:schemeClr val="bg2"/>
                </a:solidFill>
                <a:latin typeface="+mj-lt"/>
              </a:rPr>
              <a:t>Risk </a:t>
            </a:r>
            <a:r>
              <a:rPr lang="en-US" b="0" dirty="0">
                <a:solidFill>
                  <a:schemeClr val="bg2"/>
                </a:solidFill>
                <a:latin typeface="+mj-lt"/>
              </a:rPr>
              <a:t>and testing (K2)</a:t>
            </a:r>
          </a:p>
          <a:p>
            <a:pPr marL="285750" indent="-285750">
              <a:buFont typeface="Wingdings" pitchFamily="2" charset="2"/>
              <a:buChar char="q"/>
            </a:pPr>
            <a:r>
              <a:rPr lang="en-US" b="0" dirty="0" smtClean="0">
                <a:solidFill>
                  <a:schemeClr val="bg2"/>
                </a:solidFill>
                <a:latin typeface="+mj-lt"/>
              </a:rPr>
              <a:t>Incident </a:t>
            </a:r>
            <a:r>
              <a:rPr lang="en-US" b="0" dirty="0">
                <a:solidFill>
                  <a:schemeClr val="bg2"/>
                </a:solidFill>
                <a:latin typeface="+mj-lt"/>
              </a:rPr>
              <a:t>Management (K3)</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 progress monitoring </a:t>
            </a:r>
          </a:p>
        </p:txBody>
      </p:sp>
      <p:pic>
        <p:nvPicPr>
          <p:cNvPr id="23556" name="Picture 7" descr="monitoring"/>
          <p:cNvPicPr>
            <a:picLocks noGrp="1" noChangeAspect="1" noChangeArrowheads="1"/>
          </p:cNvPicPr>
          <p:nvPr>
            <p:ph idx="1"/>
          </p:nvPr>
        </p:nvPicPr>
        <p:blipFill>
          <a:blip r:embed="rId3" cstate="print"/>
          <a:stretch>
            <a:fillRect/>
          </a:stretch>
        </p:blipFill>
        <p:spPr>
          <a:xfrm>
            <a:off x="4724400" y="1639912"/>
            <a:ext cx="4133850" cy="3084488"/>
          </a:xfrm>
          <a:noFill/>
        </p:spPr>
      </p:pic>
      <p:sp>
        <p:nvSpPr>
          <p:cNvPr id="23555" name="Rectangle 3"/>
          <p:cNvSpPr>
            <a:spLocks noGrp="1" noChangeArrowheads="1"/>
          </p:cNvSpPr>
          <p:nvPr>
            <p:ph type="body" sz="half" idx="4294967295"/>
          </p:nvPr>
        </p:nvSpPr>
        <p:spPr>
          <a:xfrm>
            <a:off x="304800" y="1752600"/>
            <a:ext cx="4495800" cy="3124200"/>
          </a:xfrm>
        </p:spPr>
        <p:txBody>
          <a:bodyPr/>
          <a:lstStyle/>
          <a:p>
            <a:pPr marL="285750" indent="-285750">
              <a:buFont typeface="Wingdings" pitchFamily="2" charset="2"/>
              <a:buChar char="q"/>
            </a:pPr>
            <a:r>
              <a:rPr lang="en-US" b="0" dirty="0">
                <a:solidFill>
                  <a:schemeClr val="bg2"/>
                </a:solidFill>
                <a:latin typeface="+mj-lt"/>
              </a:rPr>
              <a:t>Measures the actual progress against the </a:t>
            </a:r>
            <a:r>
              <a:rPr lang="en-US" b="0" dirty="0">
                <a:solidFill>
                  <a:schemeClr val="bg2"/>
                </a:solidFill>
                <a:latin typeface="+mj-lt"/>
              </a:rPr>
              <a:t>milestones</a:t>
            </a:r>
          </a:p>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Gives feedback and visibility about test </a:t>
            </a:r>
            <a:r>
              <a:rPr lang="en-US" b="0" dirty="0">
                <a:solidFill>
                  <a:schemeClr val="bg2"/>
                </a:solidFill>
                <a:latin typeface="+mj-lt"/>
              </a:rPr>
              <a:t>activities</a:t>
            </a:r>
          </a:p>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Metrics may be used for measuring </a:t>
            </a:r>
            <a:r>
              <a:rPr lang="en-US" b="0" dirty="0">
                <a:solidFill>
                  <a:schemeClr val="bg2"/>
                </a:solidFill>
                <a:latin typeface="+mj-lt"/>
              </a:rPr>
              <a:t>progress</a:t>
            </a:r>
          </a:p>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Manual or Automated data collection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287" y="609600"/>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Examples of Test metrics </a:t>
            </a:r>
          </a:p>
        </p:txBody>
      </p:sp>
      <p:sp>
        <p:nvSpPr>
          <p:cNvPr id="24579" name="Rectangle 3"/>
          <p:cNvSpPr>
            <a:spLocks noGrp="1" noChangeArrowheads="1"/>
          </p:cNvSpPr>
          <p:nvPr>
            <p:ph idx="1"/>
          </p:nvPr>
        </p:nvSpPr>
        <p:spPr/>
        <p:txBody>
          <a:bodyPr/>
          <a:lstStyle/>
          <a:p>
            <a:pPr marL="285750" indent="-285750">
              <a:buFont typeface="Wingdings" pitchFamily="2" charset="2"/>
              <a:buChar char="q"/>
            </a:pPr>
            <a:r>
              <a:rPr lang="en-US" b="0" dirty="0">
                <a:solidFill>
                  <a:schemeClr val="bg2"/>
                </a:solidFill>
                <a:latin typeface="+mj-lt"/>
              </a:rPr>
              <a:t>Percentage of test case preparation </a:t>
            </a:r>
          </a:p>
          <a:p>
            <a:pPr marL="285750" indent="-285750">
              <a:buFont typeface="Wingdings" pitchFamily="2" charset="2"/>
              <a:buChar char="q"/>
            </a:pPr>
            <a:r>
              <a:rPr lang="en-US" b="0" dirty="0">
                <a:solidFill>
                  <a:schemeClr val="bg2"/>
                </a:solidFill>
                <a:latin typeface="+mj-lt"/>
              </a:rPr>
              <a:t>Percentage of test environment preparation</a:t>
            </a:r>
          </a:p>
          <a:p>
            <a:pPr marL="285750" indent="-285750">
              <a:buFont typeface="Wingdings" pitchFamily="2" charset="2"/>
              <a:buChar char="q"/>
            </a:pPr>
            <a:r>
              <a:rPr lang="en-US" b="0" dirty="0">
                <a:solidFill>
                  <a:schemeClr val="bg2"/>
                </a:solidFill>
                <a:latin typeface="+mj-lt"/>
              </a:rPr>
              <a:t>Percentage of Test case execution </a:t>
            </a:r>
          </a:p>
          <a:p>
            <a:pPr marL="285750" indent="-285750">
              <a:buFont typeface="Wingdings" pitchFamily="2" charset="2"/>
              <a:buChar char="q"/>
            </a:pPr>
            <a:r>
              <a:rPr lang="en-US" b="0" dirty="0">
                <a:solidFill>
                  <a:schemeClr val="bg2"/>
                </a:solidFill>
                <a:latin typeface="+mj-lt"/>
              </a:rPr>
              <a:t>Number of defects detected </a:t>
            </a:r>
          </a:p>
          <a:p>
            <a:pPr marL="285750" indent="-285750">
              <a:buFont typeface="Wingdings" pitchFamily="2" charset="2"/>
              <a:buChar char="q"/>
            </a:pPr>
            <a:r>
              <a:rPr lang="en-US" b="0" dirty="0">
                <a:solidFill>
                  <a:schemeClr val="bg2"/>
                </a:solidFill>
                <a:latin typeface="+mj-lt"/>
              </a:rPr>
              <a:t>Test coverage of requirements, risks or code</a:t>
            </a:r>
          </a:p>
          <a:p>
            <a:pPr marL="285750" indent="-285750">
              <a:buFont typeface="Wingdings" pitchFamily="2" charset="2"/>
              <a:buChar char="q"/>
            </a:pPr>
            <a:r>
              <a:rPr lang="en-US" b="0" dirty="0">
                <a:solidFill>
                  <a:schemeClr val="bg2"/>
                </a:solidFill>
                <a:latin typeface="+mj-lt"/>
              </a:rPr>
              <a:t>Subjective confidence of testers in the product</a:t>
            </a:r>
          </a:p>
          <a:p>
            <a:pPr marL="285750" indent="-285750">
              <a:buFont typeface="Wingdings" pitchFamily="2" charset="2"/>
              <a:buChar char="q"/>
            </a:pPr>
            <a:r>
              <a:rPr lang="en-US" b="0" dirty="0">
                <a:solidFill>
                  <a:schemeClr val="bg2"/>
                </a:solidFill>
                <a:latin typeface="+mj-lt"/>
              </a:rPr>
              <a:t>Dates of test milestones</a:t>
            </a:r>
          </a:p>
          <a:p>
            <a:pPr marL="285750" indent="-285750">
              <a:buFont typeface="Wingdings" pitchFamily="2" charset="2"/>
              <a:buChar char="q"/>
            </a:pPr>
            <a:r>
              <a:rPr lang="en-US" b="0" dirty="0">
                <a:solidFill>
                  <a:schemeClr val="bg2"/>
                </a:solidFill>
                <a:latin typeface="+mj-lt"/>
              </a:rPr>
              <a:t>Testing costs, including the cost compared to the benefit of finding the next defect or to run the next test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 Reporting </a:t>
            </a:r>
          </a:p>
        </p:txBody>
      </p:sp>
      <p:sp>
        <p:nvSpPr>
          <p:cNvPr id="25603" name="Rectangle 3"/>
          <p:cNvSpPr>
            <a:spLocks noGrp="1" noChangeArrowheads="1"/>
          </p:cNvSpPr>
          <p:nvPr>
            <p:ph idx="1"/>
          </p:nvPr>
        </p:nvSpPr>
        <p:spPr/>
        <p:txBody>
          <a:bodyPr>
            <a:normAutofit fontScale="92500" lnSpcReduction="10000"/>
          </a:bodyPr>
          <a:lstStyle/>
          <a:p>
            <a:pPr>
              <a:lnSpc>
                <a:spcPct val="150000"/>
              </a:lnSpc>
              <a:buNone/>
            </a:pPr>
            <a:r>
              <a:rPr lang="en-US" dirty="0">
                <a:solidFill>
                  <a:schemeClr val="tx1"/>
                </a:solidFill>
                <a:latin typeface="+mj-lt"/>
              </a:rPr>
              <a:t>Test Summary Reporting means reporting on what happened during the period of testing</a:t>
            </a:r>
          </a:p>
          <a:p>
            <a:pPr>
              <a:lnSpc>
                <a:spcPct val="80000"/>
              </a:lnSpc>
              <a:buNone/>
            </a:pPr>
            <a:endParaRPr lang="en-US" dirty="0">
              <a:solidFill>
                <a:schemeClr val="tx1"/>
              </a:solidFill>
              <a:latin typeface="+mj-lt"/>
            </a:endParaRPr>
          </a:p>
          <a:p>
            <a:pPr>
              <a:lnSpc>
                <a:spcPct val="150000"/>
              </a:lnSpc>
              <a:buNone/>
            </a:pPr>
            <a:r>
              <a:rPr lang="en-US" dirty="0">
                <a:solidFill>
                  <a:schemeClr val="tx1"/>
                </a:solidFill>
                <a:latin typeface="+mj-lt"/>
              </a:rPr>
              <a:t>Sample contents of a test report :</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Analyzed information and metrics collected</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Assessment of defects remaining</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economic benefit of continued testing</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outstanding risks</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level of confidence in tested software</a:t>
            </a:r>
          </a:p>
          <a:p>
            <a:pPr marL="285750" lvl="1" indent="-285750">
              <a:lnSpc>
                <a:spcPct val="110000"/>
              </a:lnSpc>
              <a:buSzPct val="120000"/>
              <a:buFont typeface="Wingdings" pitchFamily="2" charset="2"/>
              <a:buChar char="q"/>
            </a:pPr>
            <a:r>
              <a:rPr lang="en-US" dirty="0">
                <a:solidFill>
                  <a:schemeClr val="bg2"/>
                </a:solidFill>
                <a:latin typeface="+mj-lt"/>
                <a:ea typeface="+mn-ea"/>
                <a:cs typeface="+mn-cs"/>
              </a:rPr>
              <a:t>recommendations and decisions about future actions</a:t>
            </a:r>
          </a:p>
          <a:p>
            <a:pPr lvl="1" eaLnBrk="1" hangingPunct="1">
              <a:lnSpc>
                <a:spcPct val="90000"/>
              </a:lnSpc>
              <a:buFont typeface="Wingdings" pitchFamily="2" charset="2"/>
              <a:buNone/>
            </a:pPr>
            <a:endParaRPr lang="en-US" sz="1200" dirty="0" smtClean="0"/>
          </a:p>
          <a:p>
            <a:pPr algn="ctr">
              <a:lnSpc>
                <a:spcPct val="160000"/>
              </a:lnSpc>
              <a:buNone/>
            </a:pPr>
            <a:r>
              <a:rPr lang="en-US" sz="1900" dirty="0">
                <a:solidFill>
                  <a:schemeClr val="tx1"/>
                </a:solidFill>
                <a:latin typeface="+mj-lt"/>
              </a:rPr>
              <a:t>The outline of a test summary report is given in ‘Standard for Software Test Documentation’ (IEEE 829)</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 control </a:t>
            </a:r>
          </a:p>
        </p:txBody>
      </p:sp>
      <p:pic>
        <p:nvPicPr>
          <p:cNvPr id="26628" name="Picture 32" descr="control"/>
          <p:cNvPicPr>
            <a:picLocks noGrp="1" noChangeAspect="1" noChangeArrowheads="1"/>
          </p:cNvPicPr>
          <p:nvPr>
            <p:ph idx="1"/>
          </p:nvPr>
        </p:nvPicPr>
        <p:blipFill>
          <a:blip r:embed="rId3" cstate="print"/>
          <a:stretch>
            <a:fillRect/>
          </a:stretch>
        </p:blipFill>
        <p:spPr>
          <a:xfrm>
            <a:off x="4419600" y="1371600"/>
            <a:ext cx="4376305" cy="2895600"/>
          </a:xfrm>
          <a:noFill/>
        </p:spPr>
      </p:pic>
      <p:sp>
        <p:nvSpPr>
          <p:cNvPr id="26627" name="Rectangle 3"/>
          <p:cNvSpPr>
            <a:spLocks noGrp="1" noChangeArrowheads="1"/>
          </p:cNvSpPr>
          <p:nvPr>
            <p:ph type="body" sz="half" idx="4294967295"/>
          </p:nvPr>
        </p:nvSpPr>
        <p:spPr>
          <a:xfrm>
            <a:off x="76200" y="1600200"/>
            <a:ext cx="4572000" cy="2819400"/>
          </a:xfrm>
        </p:spPr>
        <p:txBody>
          <a:bodyPr/>
          <a:lstStyle/>
          <a:p>
            <a:pPr marL="285750" indent="-285750">
              <a:buFont typeface="Wingdings" pitchFamily="2" charset="2"/>
              <a:buChar char="q"/>
            </a:pPr>
            <a:r>
              <a:rPr lang="en-US" b="0" dirty="0">
                <a:solidFill>
                  <a:schemeClr val="bg2"/>
                </a:solidFill>
                <a:latin typeface="+mj-lt"/>
              </a:rPr>
              <a:t>Test control means any guiding or corrective actions taken as a result of information and metrics gathered and reported</a:t>
            </a:r>
          </a:p>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Actions may cover any test activity and may affect any other software life cycle activity or task</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Examples of test control actions</a:t>
            </a:r>
          </a:p>
        </p:txBody>
      </p:sp>
      <p:sp>
        <p:nvSpPr>
          <p:cNvPr id="27651" name="Rectangle 3"/>
          <p:cNvSpPr>
            <a:spLocks noGrp="1" noChangeArrowheads="1"/>
          </p:cNvSpPr>
          <p:nvPr>
            <p:ph idx="1"/>
          </p:nvPr>
        </p:nvSpPr>
        <p:spPr/>
        <p:txBody>
          <a:bodyPr/>
          <a:lstStyle/>
          <a:p>
            <a:pPr marL="285750" indent="-285750">
              <a:buFont typeface="Wingdings" pitchFamily="2" charset="2"/>
              <a:buChar char="q"/>
            </a:pPr>
            <a:r>
              <a:rPr lang="en-US" b="0" dirty="0">
                <a:solidFill>
                  <a:schemeClr val="bg2"/>
                </a:solidFill>
                <a:latin typeface="+mj-lt"/>
              </a:rPr>
              <a:t>Re-prioritize tests when an identified risk occurs (e.g. </a:t>
            </a:r>
            <a:r>
              <a:rPr lang="en-US" b="0" dirty="0">
                <a:solidFill>
                  <a:schemeClr val="bg2"/>
                </a:solidFill>
                <a:latin typeface="+mj-lt"/>
              </a:rPr>
              <a:t>software delivered late</a:t>
            </a:r>
            <a:r>
              <a:rPr lang="en-US" b="0" dirty="0" smtClean="0">
                <a:solidFill>
                  <a:schemeClr val="bg2"/>
                </a:solidFill>
                <a:latin typeface="+mj-lt"/>
              </a:rPr>
              <a:t>)</a:t>
            </a:r>
          </a:p>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Change the test schedule due to availability of a test </a:t>
            </a:r>
            <a:r>
              <a:rPr lang="en-US" b="0" dirty="0" smtClean="0">
                <a:solidFill>
                  <a:schemeClr val="bg2"/>
                </a:solidFill>
                <a:latin typeface="+mj-lt"/>
              </a:rPr>
              <a:t>environment</a:t>
            </a:r>
          </a:p>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Set an entry criterion requiring fixes to have been retested by a developer before accepting them into a build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 Management</a:t>
            </a:r>
          </a:p>
        </p:txBody>
      </p:sp>
      <p:sp>
        <p:nvSpPr>
          <p:cNvPr id="28675" name="Rectangle 3"/>
          <p:cNvSpPr>
            <a:spLocks noGrp="1" noChangeArrowheads="1"/>
          </p:cNvSpPr>
          <p:nvPr>
            <p:ph idx="1"/>
          </p:nvPr>
        </p:nvSpPr>
        <p:spPr/>
        <p:txBody>
          <a:bodyPr/>
          <a:lstStyle/>
          <a:p>
            <a:pPr>
              <a:lnSpc>
                <a:spcPct val="150000"/>
              </a:lnSpc>
              <a:buNone/>
            </a:pPr>
            <a:r>
              <a:rPr lang="en-US" dirty="0" smtClean="0">
                <a:solidFill>
                  <a:schemeClr val="tx1"/>
                </a:solidFill>
                <a:latin typeface="+mj-lt"/>
              </a:rPr>
              <a:t>Session </a:t>
            </a:r>
            <a:r>
              <a:rPr lang="en-US" dirty="0">
                <a:solidFill>
                  <a:schemeClr val="tx1"/>
                </a:solidFill>
                <a:latin typeface="+mj-lt"/>
              </a:rPr>
              <a:t>coverage</a:t>
            </a:r>
          </a:p>
          <a:p>
            <a:pPr marL="285750" indent="-285750">
              <a:buFont typeface="Wingdings" pitchFamily="2" charset="2"/>
              <a:buChar char="q"/>
            </a:pPr>
            <a:r>
              <a:rPr lang="en-US" b="0" dirty="0" smtClean="0">
                <a:solidFill>
                  <a:schemeClr val="bg2"/>
                </a:solidFill>
                <a:latin typeface="+mj-lt"/>
              </a:rPr>
              <a:t>Test </a:t>
            </a:r>
            <a:r>
              <a:rPr lang="en-US" b="0" dirty="0">
                <a:solidFill>
                  <a:schemeClr val="bg2"/>
                </a:solidFill>
                <a:latin typeface="+mj-lt"/>
              </a:rPr>
              <a:t>organization (K2) </a:t>
            </a:r>
          </a:p>
          <a:p>
            <a:pPr marL="285750" indent="-285750">
              <a:buFont typeface="Wingdings" pitchFamily="2" charset="2"/>
              <a:buChar char="q"/>
            </a:pPr>
            <a:r>
              <a:rPr lang="en-US" b="0" dirty="0" smtClean="0">
                <a:solidFill>
                  <a:schemeClr val="bg2"/>
                </a:solidFill>
                <a:latin typeface="+mj-lt"/>
              </a:rPr>
              <a:t>Test </a:t>
            </a:r>
            <a:r>
              <a:rPr lang="en-US" b="0" dirty="0">
                <a:solidFill>
                  <a:schemeClr val="bg2"/>
                </a:solidFill>
                <a:latin typeface="+mj-lt"/>
              </a:rPr>
              <a:t>planning and estimation (K2)	</a:t>
            </a:r>
          </a:p>
          <a:p>
            <a:pPr marL="285750" indent="-285750">
              <a:buFont typeface="Wingdings" pitchFamily="2" charset="2"/>
              <a:buChar char="q"/>
            </a:pPr>
            <a:r>
              <a:rPr lang="en-US" b="0" dirty="0" smtClean="0">
                <a:solidFill>
                  <a:schemeClr val="bg2"/>
                </a:solidFill>
                <a:latin typeface="+mj-lt"/>
              </a:rPr>
              <a:t>Test </a:t>
            </a:r>
            <a:r>
              <a:rPr lang="en-US" b="0" dirty="0">
                <a:solidFill>
                  <a:schemeClr val="bg2"/>
                </a:solidFill>
                <a:latin typeface="+mj-lt"/>
              </a:rPr>
              <a:t>progress monitoring and control (K2)</a:t>
            </a:r>
          </a:p>
          <a:p>
            <a:pPr marL="285750" indent="-285750">
              <a:buFont typeface="Wingdings" pitchFamily="2" charset="2"/>
              <a:buChar char="q"/>
            </a:pPr>
            <a:r>
              <a:rPr lang="en-US" dirty="0">
                <a:solidFill>
                  <a:schemeClr val="bg2"/>
                </a:solidFill>
                <a:latin typeface="+mj-lt"/>
              </a:rPr>
              <a:t>Configuration </a:t>
            </a:r>
            <a:r>
              <a:rPr lang="en-US" dirty="0">
                <a:solidFill>
                  <a:schemeClr val="bg2"/>
                </a:solidFill>
                <a:latin typeface="+mj-lt"/>
              </a:rPr>
              <a:t>management (K2) </a:t>
            </a:r>
          </a:p>
          <a:p>
            <a:pPr marL="285750" indent="-285750">
              <a:buFont typeface="Wingdings" pitchFamily="2" charset="2"/>
              <a:buChar char="q"/>
            </a:pPr>
            <a:r>
              <a:rPr lang="en-US" b="0" dirty="0" smtClean="0">
                <a:solidFill>
                  <a:schemeClr val="bg2"/>
                </a:solidFill>
                <a:latin typeface="+mj-lt"/>
              </a:rPr>
              <a:t>Risk </a:t>
            </a:r>
            <a:r>
              <a:rPr lang="en-US" b="0" dirty="0">
                <a:solidFill>
                  <a:schemeClr val="bg2"/>
                </a:solidFill>
                <a:latin typeface="+mj-lt"/>
              </a:rPr>
              <a:t>and testing (K2)</a:t>
            </a:r>
          </a:p>
          <a:p>
            <a:pPr marL="285750" indent="-285750">
              <a:buFont typeface="Wingdings" pitchFamily="2" charset="2"/>
              <a:buChar char="q"/>
            </a:pPr>
            <a:r>
              <a:rPr lang="en-US" b="0" dirty="0" smtClean="0">
                <a:solidFill>
                  <a:schemeClr val="bg2"/>
                </a:solidFill>
                <a:latin typeface="+mj-lt"/>
              </a:rPr>
              <a:t>Incident </a:t>
            </a:r>
            <a:r>
              <a:rPr lang="en-US" b="0" dirty="0">
                <a:solidFill>
                  <a:schemeClr val="bg2"/>
                </a:solidFill>
                <a:latin typeface="+mj-lt"/>
              </a:rPr>
              <a:t>Management (K3)</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dirty="0"/>
              <a:t>Configuration 	management </a:t>
            </a:r>
          </a:p>
        </p:txBody>
      </p:sp>
      <p:sp>
        <p:nvSpPr>
          <p:cNvPr id="29699" name="Rectangle 3"/>
          <p:cNvSpPr>
            <a:spLocks noGrp="1" noChangeArrowheads="1"/>
          </p:cNvSpPr>
          <p:nvPr>
            <p:ph idx="1"/>
          </p:nvPr>
        </p:nvSpPr>
        <p:spPr/>
        <p:txBody>
          <a:bodyPr>
            <a:normAutofit/>
          </a:bodyPr>
          <a:lstStyle/>
          <a:p>
            <a:pPr>
              <a:lnSpc>
                <a:spcPct val="150000"/>
              </a:lnSpc>
              <a:buNone/>
            </a:pPr>
            <a:r>
              <a:rPr lang="en-US" dirty="0">
                <a:solidFill>
                  <a:schemeClr val="tx1"/>
                </a:solidFill>
                <a:latin typeface="+mj-lt"/>
              </a:rPr>
              <a:t>Configuration management is  :</a:t>
            </a:r>
          </a:p>
          <a:p>
            <a:pPr marL="285750" indent="-285750">
              <a:lnSpc>
                <a:spcPct val="110000"/>
              </a:lnSpc>
              <a:buFont typeface="Wingdings" pitchFamily="2" charset="2"/>
              <a:buChar char="q"/>
            </a:pPr>
            <a:r>
              <a:rPr lang="en-US" sz="1900" b="0" dirty="0">
                <a:solidFill>
                  <a:schemeClr val="bg2"/>
                </a:solidFill>
                <a:latin typeface="+mj-lt"/>
              </a:rPr>
              <a:t>Identifying and defining Configuration Items  (CI)</a:t>
            </a:r>
          </a:p>
          <a:p>
            <a:pPr marL="285750" indent="-285750">
              <a:lnSpc>
                <a:spcPct val="110000"/>
              </a:lnSpc>
              <a:buFont typeface="Wingdings" pitchFamily="2" charset="2"/>
              <a:buChar char="q"/>
            </a:pPr>
            <a:r>
              <a:rPr lang="en-US" sz="1900" b="0" dirty="0">
                <a:solidFill>
                  <a:schemeClr val="bg2"/>
                </a:solidFill>
                <a:latin typeface="+mj-lt"/>
              </a:rPr>
              <a:t>Controlling the release and changes  to CI</a:t>
            </a:r>
          </a:p>
          <a:p>
            <a:pPr marL="285750" indent="-285750">
              <a:lnSpc>
                <a:spcPct val="110000"/>
              </a:lnSpc>
              <a:buFont typeface="Wingdings" pitchFamily="2" charset="2"/>
              <a:buChar char="q"/>
            </a:pPr>
            <a:r>
              <a:rPr lang="en-US" sz="1900" b="0" dirty="0">
                <a:solidFill>
                  <a:schemeClr val="bg2"/>
                </a:solidFill>
                <a:latin typeface="+mj-lt"/>
              </a:rPr>
              <a:t>Recording and reporting the status of CI</a:t>
            </a:r>
          </a:p>
          <a:p>
            <a:pPr marL="285750" indent="-285750">
              <a:lnSpc>
                <a:spcPct val="110000"/>
              </a:lnSpc>
              <a:buFont typeface="Wingdings" pitchFamily="2" charset="2"/>
              <a:buChar char="q"/>
            </a:pPr>
            <a:r>
              <a:rPr lang="en-US" sz="1900" b="0" dirty="0">
                <a:solidFill>
                  <a:schemeClr val="bg2"/>
                </a:solidFill>
                <a:latin typeface="+mj-lt"/>
              </a:rPr>
              <a:t>Verifying the completeness and correctness of CI</a:t>
            </a:r>
          </a:p>
          <a:p>
            <a:pPr eaLnBrk="1" hangingPunct="1">
              <a:lnSpc>
                <a:spcPct val="80000"/>
              </a:lnSpc>
              <a:buFont typeface="Wingdings" pitchFamily="2" charset="2"/>
              <a:buNone/>
            </a:pPr>
            <a:endParaRPr lang="en-US" sz="1400" b="1" dirty="0" smtClean="0"/>
          </a:p>
          <a:p>
            <a:pPr>
              <a:lnSpc>
                <a:spcPct val="150000"/>
              </a:lnSpc>
              <a:buNone/>
            </a:pPr>
            <a:r>
              <a:rPr lang="en-US" dirty="0">
                <a:solidFill>
                  <a:schemeClr val="tx1"/>
                </a:solidFill>
                <a:latin typeface="+mj-lt"/>
              </a:rPr>
              <a:t>Purpose:</a:t>
            </a:r>
          </a:p>
          <a:p>
            <a:pPr marL="285750" indent="-285750">
              <a:lnSpc>
                <a:spcPct val="110000"/>
              </a:lnSpc>
              <a:buFont typeface="Wingdings" pitchFamily="2" charset="2"/>
              <a:buChar char="q"/>
            </a:pPr>
            <a:r>
              <a:rPr lang="en-US" b="0" dirty="0">
                <a:solidFill>
                  <a:schemeClr val="bg2"/>
                </a:solidFill>
                <a:latin typeface="+mj-lt"/>
              </a:rPr>
              <a:t>To establish and maintain the integrity of the products</a:t>
            </a:r>
          </a:p>
          <a:p>
            <a:pPr marL="285750" indent="-285750">
              <a:lnSpc>
                <a:spcPct val="110000"/>
              </a:lnSpc>
              <a:buFont typeface="Wingdings" pitchFamily="2" charset="2"/>
              <a:buChar char="q"/>
            </a:pPr>
            <a:r>
              <a:rPr lang="en-US" b="0" dirty="0">
                <a:solidFill>
                  <a:schemeClr val="bg2"/>
                </a:solidFill>
                <a:latin typeface="+mj-lt"/>
              </a:rPr>
              <a:t>(components, data and documentation) of the software</a:t>
            </a:r>
          </a:p>
          <a:p>
            <a:pPr marL="285750" indent="-285750">
              <a:lnSpc>
                <a:spcPct val="110000"/>
              </a:lnSpc>
              <a:buFont typeface="Wingdings" pitchFamily="2" charset="2"/>
              <a:buChar char="q"/>
            </a:pPr>
            <a:r>
              <a:rPr lang="en-US" b="0" dirty="0">
                <a:solidFill>
                  <a:schemeClr val="bg2"/>
                </a:solidFill>
                <a:latin typeface="+mj-lt"/>
              </a:rPr>
              <a:t>or system through the project and product lifecycle</a:t>
            </a:r>
          </a:p>
          <a:p>
            <a:pPr marL="285750" indent="-285750">
              <a:lnSpc>
                <a:spcPct val="110000"/>
              </a:lnSpc>
              <a:buFont typeface="Wingdings" pitchFamily="2" charset="2"/>
              <a:buChar char="q"/>
            </a:pPr>
            <a:r>
              <a:rPr lang="en-US" b="0" dirty="0">
                <a:solidFill>
                  <a:schemeClr val="bg2"/>
                </a:solidFill>
                <a:latin typeface="+mj-lt"/>
              </a:rPr>
              <a:t>release</a:t>
            </a:r>
          </a:p>
          <a:p>
            <a:pPr eaLnBrk="1" hangingPunct="1">
              <a:lnSpc>
                <a:spcPct val="80000"/>
              </a:lnSpc>
              <a:buFont typeface="Wingdings" pitchFamily="2" charset="2"/>
              <a:buNone/>
            </a:pPr>
            <a:endParaRPr lang="en-US" sz="2800" b="1" dirty="0" smtClean="0"/>
          </a:p>
          <a:p>
            <a:pPr eaLnBrk="1" hangingPunct="1">
              <a:lnSpc>
                <a:spcPct val="80000"/>
              </a:lnSpc>
              <a:buFont typeface="Wingdings" pitchFamily="2" charset="2"/>
              <a:buNone/>
            </a:pPr>
            <a:endParaRPr lang="en-US" sz="2800" dirty="0" smtClean="0"/>
          </a:p>
          <a:p>
            <a:pPr eaLnBrk="1" hangingPunct="1">
              <a:lnSpc>
                <a:spcPct val="80000"/>
              </a:lnSpc>
            </a:pPr>
            <a:endParaRPr lang="en-US" sz="28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95287" y="581025"/>
            <a:ext cx="7439025" cy="553998"/>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
            </a:r>
            <a:br>
              <a:rPr lang="en-US" sz="1800"/>
            </a:br>
            <a:r>
              <a:rPr lang="en-US" sz="1800"/>
              <a:t>Configuration management in testing	</a:t>
            </a:r>
          </a:p>
        </p:txBody>
      </p:sp>
      <p:pic>
        <p:nvPicPr>
          <p:cNvPr id="30724" name="Picture 4" descr="config_mgt1"/>
          <p:cNvPicPr>
            <a:picLocks noGrp="1" noChangeAspect="1" noChangeArrowheads="1"/>
          </p:cNvPicPr>
          <p:nvPr>
            <p:ph idx="1"/>
          </p:nvPr>
        </p:nvPicPr>
        <p:blipFill>
          <a:blip r:embed="rId2" cstate="print"/>
          <a:stretch>
            <a:fillRect/>
          </a:stretch>
        </p:blipFill>
        <p:spPr>
          <a:xfrm>
            <a:off x="6091518" y="1371600"/>
            <a:ext cx="3025588" cy="2057400"/>
          </a:xfrm>
          <a:noFill/>
        </p:spPr>
      </p:pic>
      <p:sp>
        <p:nvSpPr>
          <p:cNvPr id="30723" name="Rectangle 3"/>
          <p:cNvSpPr>
            <a:spLocks noGrp="1" noChangeArrowheads="1"/>
          </p:cNvSpPr>
          <p:nvPr>
            <p:ph type="body" sz="half" idx="4294967295"/>
          </p:nvPr>
        </p:nvSpPr>
        <p:spPr>
          <a:xfrm>
            <a:off x="152400" y="1524000"/>
            <a:ext cx="8153400" cy="5181600"/>
          </a:xfrm>
        </p:spPr>
        <p:txBody>
          <a:bodyPr/>
          <a:lstStyle/>
          <a:p>
            <a:pPr marL="400050" indent="-400050" eaLnBrk="1" hangingPunct="1">
              <a:buFont typeface="Wingdings" pitchFamily="2" charset="2"/>
              <a:buChar char="q"/>
            </a:pPr>
            <a:r>
              <a:rPr lang="en-US" b="0" dirty="0" smtClean="0">
                <a:solidFill>
                  <a:schemeClr val="tx1"/>
                </a:solidFill>
                <a:latin typeface="+mj-lt"/>
              </a:rPr>
              <a:t>Configuration Items of testing include :</a:t>
            </a:r>
          </a:p>
          <a:p>
            <a:pPr marL="1084262" lvl="4" indent="-285750">
              <a:lnSpc>
                <a:spcPct val="100000"/>
              </a:lnSpc>
              <a:buSzPct val="120000"/>
              <a:buFont typeface="Wingdings" pitchFamily="2" charset="2"/>
              <a:buChar char="§"/>
            </a:pPr>
            <a:r>
              <a:rPr lang="en-US" dirty="0">
                <a:solidFill>
                  <a:schemeClr val="bg2"/>
                </a:solidFill>
                <a:latin typeface="+mj-lt"/>
                <a:ea typeface="+mn-ea"/>
                <a:cs typeface="+mn-cs"/>
              </a:rPr>
              <a:t>Test plans</a:t>
            </a:r>
          </a:p>
          <a:p>
            <a:pPr marL="1084262" lvl="4" indent="-285750">
              <a:lnSpc>
                <a:spcPct val="100000"/>
              </a:lnSpc>
              <a:buSzPct val="120000"/>
              <a:buFont typeface="Wingdings" pitchFamily="2" charset="2"/>
              <a:buChar char="§"/>
            </a:pPr>
            <a:r>
              <a:rPr lang="en-US" dirty="0">
                <a:solidFill>
                  <a:schemeClr val="bg2"/>
                </a:solidFill>
                <a:latin typeface="+mj-lt"/>
                <a:ea typeface="+mn-ea"/>
                <a:cs typeface="+mn-cs"/>
              </a:rPr>
              <a:t>Test specifications</a:t>
            </a:r>
          </a:p>
          <a:p>
            <a:pPr marL="1084262" lvl="4" indent="-285750">
              <a:lnSpc>
                <a:spcPct val="100000"/>
              </a:lnSpc>
              <a:buSzPct val="120000"/>
              <a:buFont typeface="Wingdings" pitchFamily="2" charset="2"/>
              <a:buChar char="§"/>
            </a:pPr>
            <a:r>
              <a:rPr lang="en-US" dirty="0">
                <a:solidFill>
                  <a:schemeClr val="bg2"/>
                </a:solidFill>
                <a:latin typeface="+mj-lt"/>
                <a:ea typeface="+mn-ea"/>
                <a:cs typeface="+mn-cs"/>
              </a:rPr>
              <a:t>Test data and test harness</a:t>
            </a:r>
          </a:p>
          <a:p>
            <a:pPr marL="1084262" lvl="4" indent="-285750">
              <a:lnSpc>
                <a:spcPct val="100000"/>
              </a:lnSpc>
              <a:buSzPct val="120000"/>
              <a:buFont typeface="Wingdings" pitchFamily="2" charset="2"/>
              <a:buChar char="§"/>
            </a:pPr>
            <a:r>
              <a:rPr lang="en-US" dirty="0">
                <a:solidFill>
                  <a:schemeClr val="bg2"/>
                </a:solidFill>
                <a:latin typeface="+mj-lt"/>
                <a:ea typeface="+mn-ea"/>
                <a:cs typeface="+mn-cs"/>
              </a:rPr>
              <a:t>Test results</a:t>
            </a:r>
          </a:p>
          <a:p>
            <a:pPr marL="400050" indent="-400050" eaLnBrk="1" hangingPunct="1">
              <a:buFont typeface="Wingdings" pitchFamily="2" charset="2"/>
              <a:buChar char="q"/>
            </a:pPr>
            <a:r>
              <a:rPr lang="en-US" b="0" dirty="0" smtClean="0">
                <a:solidFill>
                  <a:schemeClr val="tx1"/>
                </a:solidFill>
                <a:latin typeface="+mj-lt"/>
              </a:rPr>
              <a:t>Is </a:t>
            </a:r>
            <a:r>
              <a:rPr lang="en-US" b="0" dirty="0" smtClean="0">
                <a:solidFill>
                  <a:schemeClr val="tx1"/>
                </a:solidFill>
                <a:latin typeface="+mj-lt"/>
              </a:rPr>
              <a:t>maintaining integrity and traceability of the test ware</a:t>
            </a:r>
          </a:p>
          <a:p>
            <a:pPr marL="400050" indent="-400050" eaLnBrk="1" hangingPunct="1">
              <a:buFont typeface="Wingdings" pitchFamily="2" charset="2"/>
              <a:buChar char="q"/>
            </a:pPr>
            <a:r>
              <a:rPr lang="en-US" b="0" dirty="0" smtClean="0">
                <a:solidFill>
                  <a:schemeClr val="tx1"/>
                </a:solidFill>
                <a:latin typeface="+mj-lt"/>
              </a:rPr>
              <a:t>Is </a:t>
            </a:r>
            <a:r>
              <a:rPr lang="en-US" b="0" dirty="0" smtClean="0">
                <a:solidFill>
                  <a:schemeClr val="tx1"/>
                </a:solidFill>
                <a:latin typeface="+mj-lt"/>
              </a:rPr>
              <a:t>the responsibility of the system development team </a:t>
            </a:r>
          </a:p>
          <a:p>
            <a:pPr marL="400050" indent="-400050" eaLnBrk="1" hangingPunct="1">
              <a:buFont typeface="Wingdings" pitchFamily="2" charset="2"/>
              <a:buChar char="q"/>
            </a:pPr>
            <a:r>
              <a:rPr lang="en-US" b="0" dirty="0" smtClean="0">
                <a:solidFill>
                  <a:schemeClr val="tx1"/>
                </a:solidFill>
                <a:latin typeface="+mj-lt"/>
              </a:rPr>
              <a:t>The </a:t>
            </a:r>
            <a:r>
              <a:rPr lang="en-US" b="0" dirty="0" smtClean="0">
                <a:solidFill>
                  <a:schemeClr val="tx1"/>
                </a:solidFill>
                <a:latin typeface="+mj-lt"/>
              </a:rPr>
              <a:t>system release documentation includes the details on the version number of release and changes made to the release when the system is released for testing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 Management</a:t>
            </a:r>
          </a:p>
        </p:txBody>
      </p:sp>
      <p:sp>
        <p:nvSpPr>
          <p:cNvPr id="31747" name="Rectangle 3"/>
          <p:cNvSpPr>
            <a:spLocks noGrp="1" noChangeArrowheads="1"/>
          </p:cNvSpPr>
          <p:nvPr>
            <p:ph idx="1"/>
          </p:nvPr>
        </p:nvSpPr>
        <p:spPr/>
        <p:txBody>
          <a:bodyPr/>
          <a:lstStyle/>
          <a:p>
            <a:pPr>
              <a:lnSpc>
                <a:spcPct val="150000"/>
              </a:lnSpc>
              <a:buNone/>
            </a:pPr>
            <a:r>
              <a:rPr lang="en-US" dirty="0" smtClean="0">
                <a:solidFill>
                  <a:schemeClr val="tx1"/>
                </a:solidFill>
                <a:latin typeface="+mj-lt"/>
              </a:rPr>
              <a:t>Session </a:t>
            </a:r>
            <a:r>
              <a:rPr lang="en-US" dirty="0">
                <a:solidFill>
                  <a:schemeClr val="tx1"/>
                </a:solidFill>
                <a:latin typeface="+mj-lt"/>
              </a:rPr>
              <a:t>coverage</a:t>
            </a:r>
          </a:p>
          <a:p>
            <a:pPr marL="285750" indent="-285750">
              <a:buFont typeface="Wingdings" pitchFamily="2" charset="2"/>
              <a:buChar char="q"/>
            </a:pPr>
            <a:r>
              <a:rPr lang="en-US" b="0" dirty="0" smtClean="0">
                <a:solidFill>
                  <a:schemeClr val="bg2"/>
                </a:solidFill>
                <a:latin typeface="+mj-lt"/>
              </a:rPr>
              <a:t>Test </a:t>
            </a:r>
            <a:r>
              <a:rPr lang="en-US" b="0" dirty="0">
                <a:solidFill>
                  <a:schemeClr val="bg2"/>
                </a:solidFill>
                <a:latin typeface="+mj-lt"/>
              </a:rPr>
              <a:t>organization (K2) </a:t>
            </a:r>
          </a:p>
          <a:p>
            <a:pPr marL="285750" indent="-285750">
              <a:buFont typeface="Wingdings" pitchFamily="2" charset="2"/>
              <a:buChar char="q"/>
            </a:pPr>
            <a:r>
              <a:rPr lang="en-US" b="0" dirty="0" smtClean="0">
                <a:solidFill>
                  <a:schemeClr val="bg2"/>
                </a:solidFill>
                <a:latin typeface="+mj-lt"/>
              </a:rPr>
              <a:t>Test </a:t>
            </a:r>
            <a:r>
              <a:rPr lang="en-US" b="0" dirty="0">
                <a:solidFill>
                  <a:schemeClr val="bg2"/>
                </a:solidFill>
                <a:latin typeface="+mj-lt"/>
              </a:rPr>
              <a:t>planning and estimation (K2)	</a:t>
            </a:r>
          </a:p>
          <a:p>
            <a:pPr marL="285750" indent="-285750">
              <a:buFont typeface="Wingdings" pitchFamily="2" charset="2"/>
              <a:buChar char="q"/>
            </a:pPr>
            <a:r>
              <a:rPr lang="en-US" b="0" dirty="0" smtClean="0">
                <a:solidFill>
                  <a:schemeClr val="bg2"/>
                </a:solidFill>
                <a:latin typeface="+mj-lt"/>
              </a:rPr>
              <a:t>Test </a:t>
            </a:r>
            <a:r>
              <a:rPr lang="en-US" b="0" dirty="0">
                <a:solidFill>
                  <a:schemeClr val="bg2"/>
                </a:solidFill>
                <a:latin typeface="+mj-lt"/>
              </a:rPr>
              <a:t>progress monitoring and control (K2)</a:t>
            </a:r>
          </a:p>
          <a:p>
            <a:pPr marL="285750" indent="-285750">
              <a:buFont typeface="Wingdings" pitchFamily="2" charset="2"/>
              <a:buChar char="q"/>
            </a:pPr>
            <a:r>
              <a:rPr lang="en-US" b="0" dirty="0" smtClean="0">
                <a:solidFill>
                  <a:schemeClr val="bg2"/>
                </a:solidFill>
                <a:latin typeface="+mj-lt"/>
              </a:rPr>
              <a:t>Configuration </a:t>
            </a:r>
            <a:r>
              <a:rPr lang="en-US" b="0" dirty="0">
                <a:solidFill>
                  <a:schemeClr val="bg2"/>
                </a:solidFill>
                <a:latin typeface="+mj-lt"/>
              </a:rPr>
              <a:t>management (K2) </a:t>
            </a:r>
          </a:p>
          <a:p>
            <a:pPr marL="285750" indent="-285750">
              <a:buFont typeface="Wingdings" pitchFamily="2" charset="2"/>
              <a:buChar char="q"/>
            </a:pPr>
            <a:r>
              <a:rPr lang="en-US" dirty="0" smtClean="0">
                <a:solidFill>
                  <a:schemeClr val="bg2"/>
                </a:solidFill>
                <a:latin typeface="+mj-lt"/>
              </a:rPr>
              <a:t>Risk </a:t>
            </a:r>
            <a:r>
              <a:rPr lang="en-US" dirty="0">
                <a:solidFill>
                  <a:schemeClr val="bg2"/>
                </a:solidFill>
                <a:latin typeface="+mj-lt"/>
              </a:rPr>
              <a:t>and testing (K2)</a:t>
            </a:r>
          </a:p>
          <a:p>
            <a:pPr marL="285750" indent="-285750">
              <a:buFont typeface="Wingdings" pitchFamily="2" charset="2"/>
              <a:buChar char="q"/>
            </a:pPr>
            <a:r>
              <a:rPr lang="en-US" b="0" dirty="0" smtClean="0">
                <a:solidFill>
                  <a:schemeClr val="bg2"/>
                </a:solidFill>
                <a:latin typeface="+mj-lt"/>
              </a:rPr>
              <a:t>Incident </a:t>
            </a:r>
            <a:r>
              <a:rPr lang="en-US" b="0" dirty="0">
                <a:solidFill>
                  <a:schemeClr val="bg2"/>
                </a:solidFill>
                <a:latin typeface="+mj-lt"/>
              </a:rPr>
              <a:t>Management (K3)</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 Management</a:t>
            </a:r>
          </a:p>
        </p:txBody>
      </p:sp>
      <p:sp>
        <p:nvSpPr>
          <p:cNvPr id="5123" name="Rectangle 3"/>
          <p:cNvSpPr>
            <a:spLocks noGrp="1" noChangeArrowheads="1"/>
          </p:cNvSpPr>
          <p:nvPr>
            <p:ph idx="1"/>
          </p:nvPr>
        </p:nvSpPr>
        <p:spPr/>
        <p:txBody>
          <a:bodyPr/>
          <a:lstStyle/>
          <a:p>
            <a:pPr>
              <a:lnSpc>
                <a:spcPct val="80000"/>
              </a:lnSpc>
              <a:buNone/>
            </a:pPr>
            <a:r>
              <a:rPr lang="en-US" sz="3000" dirty="0" smtClean="0"/>
              <a:t>	</a:t>
            </a:r>
            <a:r>
              <a:rPr lang="en-US" dirty="0">
                <a:solidFill>
                  <a:schemeClr val="tx1"/>
                </a:solidFill>
                <a:latin typeface="+mj-lt"/>
              </a:rPr>
              <a:t>	Session coverage</a:t>
            </a:r>
          </a:p>
          <a:p>
            <a:pPr marL="285750" indent="-285750">
              <a:lnSpc>
                <a:spcPct val="80000"/>
              </a:lnSpc>
              <a:buFont typeface="Wingdings" pitchFamily="2" charset="2"/>
              <a:buChar char="q"/>
            </a:pPr>
            <a:endParaRPr lang="en-US" dirty="0">
              <a:solidFill>
                <a:schemeClr val="bg2"/>
              </a:solidFill>
              <a:latin typeface="+mj-lt"/>
            </a:endParaRPr>
          </a:p>
          <a:p>
            <a:pPr marL="285750" indent="-285750">
              <a:buFont typeface="Wingdings" pitchFamily="2" charset="2"/>
              <a:buChar char="q"/>
            </a:pPr>
            <a:r>
              <a:rPr lang="en-US" dirty="0">
                <a:solidFill>
                  <a:schemeClr val="bg2"/>
                </a:solidFill>
                <a:latin typeface="+mj-lt"/>
              </a:rPr>
              <a:t>Test organization (K2) </a:t>
            </a:r>
          </a:p>
          <a:p>
            <a:pPr marL="285750" indent="-285750">
              <a:buFont typeface="Wingdings" pitchFamily="2" charset="2"/>
              <a:buChar char="q"/>
            </a:pPr>
            <a:r>
              <a:rPr lang="en-US" b="0" dirty="0">
                <a:solidFill>
                  <a:schemeClr val="bg2"/>
                </a:solidFill>
                <a:latin typeface="+mj-lt"/>
              </a:rPr>
              <a:t>Test </a:t>
            </a:r>
            <a:r>
              <a:rPr lang="en-US" b="0" dirty="0">
                <a:solidFill>
                  <a:schemeClr val="bg2"/>
                </a:solidFill>
                <a:latin typeface="+mj-lt"/>
              </a:rPr>
              <a:t>planning and estimation (K2)	</a:t>
            </a:r>
          </a:p>
          <a:p>
            <a:pPr marL="285750" indent="-285750">
              <a:buFont typeface="Wingdings" pitchFamily="2" charset="2"/>
              <a:buChar char="q"/>
            </a:pPr>
            <a:r>
              <a:rPr lang="en-US" b="0" dirty="0">
                <a:solidFill>
                  <a:schemeClr val="bg2"/>
                </a:solidFill>
                <a:latin typeface="+mj-lt"/>
              </a:rPr>
              <a:t>Test </a:t>
            </a:r>
            <a:r>
              <a:rPr lang="en-US" b="0" dirty="0">
                <a:solidFill>
                  <a:schemeClr val="bg2"/>
                </a:solidFill>
                <a:latin typeface="+mj-lt"/>
              </a:rPr>
              <a:t>progress monitoring and control (K2)</a:t>
            </a:r>
          </a:p>
          <a:p>
            <a:pPr marL="285750" indent="-285750">
              <a:buFont typeface="Wingdings" pitchFamily="2" charset="2"/>
              <a:buChar char="q"/>
            </a:pPr>
            <a:r>
              <a:rPr lang="en-US" b="0" dirty="0">
                <a:solidFill>
                  <a:schemeClr val="bg2"/>
                </a:solidFill>
                <a:latin typeface="+mj-lt"/>
              </a:rPr>
              <a:t>Configuration </a:t>
            </a:r>
            <a:r>
              <a:rPr lang="en-US" b="0" dirty="0">
                <a:solidFill>
                  <a:schemeClr val="bg2"/>
                </a:solidFill>
                <a:latin typeface="+mj-lt"/>
              </a:rPr>
              <a:t>management (K2) </a:t>
            </a:r>
          </a:p>
          <a:p>
            <a:pPr marL="285750" indent="-285750">
              <a:buFont typeface="Wingdings" pitchFamily="2" charset="2"/>
              <a:buChar char="q"/>
            </a:pPr>
            <a:r>
              <a:rPr lang="en-US" b="0" dirty="0">
                <a:solidFill>
                  <a:schemeClr val="bg2"/>
                </a:solidFill>
                <a:latin typeface="+mj-lt"/>
              </a:rPr>
              <a:t>Risk </a:t>
            </a:r>
            <a:r>
              <a:rPr lang="en-US" b="0" dirty="0">
                <a:solidFill>
                  <a:schemeClr val="bg2"/>
                </a:solidFill>
                <a:latin typeface="+mj-lt"/>
              </a:rPr>
              <a:t>and testing (K2)</a:t>
            </a:r>
          </a:p>
          <a:p>
            <a:pPr marL="285750" indent="-285750">
              <a:buFont typeface="Wingdings" pitchFamily="2" charset="2"/>
              <a:buChar char="q"/>
            </a:pPr>
            <a:r>
              <a:rPr lang="en-US" b="0" dirty="0">
                <a:solidFill>
                  <a:schemeClr val="bg2"/>
                </a:solidFill>
                <a:latin typeface="+mj-lt"/>
              </a:rPr>
              <a:t>Incident </a:t>
            </a:r>
            <a:r>
              <a:rPr lang="en-US" b="0" dirty="0">
                <a:solidFill>
                  <a:schemeClr val="bg2"/>
                </a:solidFill>
                <a:latin typeface="+mj-lt"/>
              </a:rPr>
              <a:t>Management (K3)</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Risks and testing</a:t>
            </a:r>
          </a:p>
        </p:txBody>
      </p:sp>
      <p:pic>
        <p:nvPicPr>
          <p:cNvPr id="32772" name="Picture 4" descr="risk_1"/>
          <p:cNvPicPr>
            <a:picLocks noGrp="1" noChangeAspect="1" noChangeArrowheads="1"/>
          </p:cNvPicPr>
          <p:nvPr>
            <p:ph idx="1"/>
          </p:nvPr>
        </p:nvPicPr>
        <p:blipFill>
          <a:blip r:embed="rId3" cstate="print"/>
          <a:stretch>
            <a:fillRect/>
          </a:stretch>
        </p:blipFill>
        <p:spPr>
          <a:xfrm>
            <a:off x="4648200" y="1371600"/>
            <a:ext cx="4419600" cy="3810000"/>
          </a:xfrm>
          <a:noFill/>
        </p:spPr>
      </p:pic>
      <p:sp>
        <p:nvSpPr>
          <p:cNvPr id="32771" name="Rectangle 3"/>
          <p:cNvSpPr>
            <a:spLocks noGrp="1" noChangeArrowheads="1"/>
          </p:cNvSpPr>
          <p:nvPr>
            <p:ph type="body" sz="half" idx="4294967295"/>
          </p:nvPr>
        </p:nvSpPr>
        <p:spPr>
          <a:xfrm>
            <a:off x="228600" y="1524000"/>
            <a:ext cx="5105400" cy="5410200"/>
          </a:xfrm>
        </p:spPr>
        <p:txBody>
          <a:bodyPr/>
          <a:lstStyle/>
          <a:p>
            <a:pPr>
              <a:lnSpc>
                <a:spcPct val="150000"/>
              </a:lnSpc>
              <a:buNone/>
            </a:pPr>
            <a:r>
              <a:rPr lang="en-US" dirty="0">
                <a:solidFill>
                  <a:schemeClr val="tx1"/>
                </a:solidFill>
                <a:latin typeface="+mj-lt"/>
              </a:rPr>
              <a:t>Risk is defined as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Chance of an event</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Hazard</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Threat or situation occurring and its undesirable consequences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A potential problem</a:t>
            </a:r>
          </a:p>
          <a:p>
            <a:pPr>
              <a:lnSpc>
                <a:spcPct val="150000"/>
              </a:lnSpc>
              <a:buNone/>
            </a:pPr>
            <a:r>
              <a:rPr lang="en-US" dirty="0">
                <a:solidFill>
                  <a:schemeClr val="tx1"/>
                </a:solidFill>
                <a:latin typeface="+mj-lt"/>
              </a:rPr>
              <a:t>The level of risk will be determined by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likelihood of an adverse event happening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impact (the harm resulting from that event)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Risk management</a:t>
            </a:r>
          </a:p>
        </p:txBody>
      </p:sp>
      <p:sp>
        <p:nvSpPr>
          <p:cNvPr id="252932" name="Rectangle 4"/>
          <p:cNvSpPr>
            <a:spLocks noChangeArrowheads="1"/>
          </p:cNvSpPr>
          <p:nvPr/>
        </p:nvSpPr>
        <p:spPr bwMode="auto">
          <a:xfrm>
            <a:off x="457200" y="1371600"/>
            <a:ext cx="8229600" cy="4953000"/>
          </a:xfrm>
          <a:prstGeom prst="rect">
            <a:avLst/>
          </a:prstGeom>
          <a:noFill/>
          <a:ln w="9525">
            <a:noFill/>
            <a:miter lim="800000"/>
            <a:headEnd/>
            <a:tailEnd/>
          </a:ln>
        </p:spPr>
        <p:txBody>
          <a:bodyPr/>
          <a:lstStyle/>
          <a:p>
            <a:pPr defTabSz="803275" fontAlgn="base">
              <a:lnSpc>
                <a:spcPct val="150000"/>
              </a:lnSpc>
              <a:spcBef>
                <a:spcPct val="0"/>
              </a:spcBef>
              <a:spcAft>
                <a:spcPct val="40000"/>
              </a:spcAft>
              <a:buClr>
                <a:srgbClr val="003399"/>
              </a:buClr>
              <a:buSzPct val="120000"/>
            </a:pPr>
            <a:r>
              <a:rPr lang="en-US" b="1" dirty="0">
                <a:latin typeface="+mj-lt"/>
              </a:rPr>
              <a:t> Risk management is :</a:t>
            </a:r>
          </a:p>
          <a:p>
            <a:pPr marL="285750" lvl="1" indent="-285750" defTabSz="803275" fontAlgn="base">
              <a:spcBef>
                <a:spcPct val="0"/>
              </a:spcBef>
              <a:spcAft>
                <a:spcPct val="40000"/>
              </a:spcAft>
              <a:buClr>
                <a:srgbClr val="003399"/>
              </a:buClr>
              <a:buSzPct val="120000"/>
              <a:buFont typeface="Wingdings" pitchFamily="2" charset="2"/>
              <a:buChar char="q"/>
            </a:pPr>
            <a:r>
              <a:rPr lang="en-US" dirty="0">
                <a:solidFill>
                  <a:schemeClr val="bg2"/>
                </a:solidFill>
                <a:latin typeface="+mj-lt"/>
              </a:rPr>
              <a:t>To assess what can go wrong (risks)</a:t>
            </a:r>
          </a:p>
          <a:p>
            <a:pPr marL="285750" lvl="1" indent="-285750" defTabSz="803275" fontAlgn="base">
              <a:spcBef>
                <a:spcPct val="0"/>
              </a:spcBef>
              <a:spcAft>
                <a:spcPct val="40000"/>
              </a:spcAft>
              <a:buClr>
                <a:srgbClr val="003399"/>
              </a:buClr>
              <a:buSzPct val="120000"/>
              <a:buFont typeface="Wingdings" pitchFamily="2" charset="2"/>
              <a:buChar char="q"/>
            </a:pPr>
            <a:r>
              <a:rPr lang="en-US" dirty="0">
                <a:solidFill>
                  <a:schemeClr val="bg2"/>
                </a:solidFill>
                <a:latin typeface="+mj-lt"/>
              </a:rPr>
              <a:t>To determine what risks are important to deal with</a:t>
            </a:r>
          </a:p>
          <a:p>
            <a:pPr marL="285750" lvl="1" indent="-285750" defTabSz="803275" fontAlgn="base">
              <a:spcBef>
                <a:spcPct val="0"/>
              </a:spcBef>
              <a:spcAft>
                <a:spcPct val="40000"/>
              </a:spcAft>
              <a:buClr>
                <a:srgbClr val="003399"/>
              </a:buClr>
              <a:buSzPct val="120000"/>
              <a:buFont typeface="Wingdings" pitchFamily="2" charset="2"/>
              <a:buChar char="q"/>
            </a:pPr>
            <a:r>
              <a:rPr lang="en-US" dirty="0">
                <a:solidFill>
                  <a:schemeClr val="bg2"/>
                </a:solidFill>
                <a:latin typeface="+mj-lt"/>
              </a:rPr>
              <a:t>To implement actions to deal with those risks</a:t>
            </a:r>
          </a:p>
          <a:p>
            <a:pPr lvl="1">
              <a:lnSpc>
                <a:spcPct val="120000"/>
              </a:lnSpc>
              <a:spcBef>
                <a:spcPct val="20000"/>
              </a:spcBef>
              <a:buClr>
                <a:schemeClr val="hlink"/>
              </a:buClr>
              <a:buSzPct val="55000"/>
              <a:buFont typeface="Wingdings" pitchFamily="2" charset="2"/>
              <a:buNone/>
            </a:pPr>
            <a:endParaRPr lang="en-US" sz="1600" dirty="0"/>
          </a:p>
          <a:p>
            <a:pPr defTabSz="803275" fontAlgn="base">
              <a:lnSpc>
                <a:spcPct val="150000"/>
              </a:lnSpc>
              <a:spcBef>
                <a:spcPct val="0"/>
              </a:spcBef>
              <a:spcAft>
                <a:spcPct val="40000"/>
              </a:spcAft>
              <a:buClr>
                <a:srgbClr val="003399"/>
              </a:buClr>
              <a:buSzPct val="120000"/>
            </a:pPr>
            <a:r>
              <a:rPr lang="en-US" b="1" dirty="0">
                <a:latin typeface="+mj-lt"/>
              </a:rPr>
              <a:t>Testing also supports risk management. How ?</a:t>
            </a:r>
          </a:p>
          <a:p>
            <a:pPr algn="ctr" defTabSz="803275" fontAlgn="base">
              <a:lnSpc>
                <a:spcPct val="150000"/>
              </a:lnSpc>
              <a:spcBef>
                <a:spcPct val="0"/>
              </a:spcBef>
              <a:spcAft>
                <a:spcPct val="40000"/>
              </a:spcAft>
              <a:buClr>
                <a:srgbClr val="003399"/>
              </a:buClr>
              <a:buSzPct val="120000"/>
            </a:pPr>
            <a:r>
              <a:rPr lang="en-US" sz="2400" b="1" dirty="0">
                <a:latin typeface="+mj-lt"/>
              </a:rPr>
              <a:t>By identifying new risks,  thus lowering uncertainty about risks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2932">
                                            <p:txEl>
                                              <p:pRg st="6" end="6"/>
                                            </p:txEl>
                                          </p:spTgt>
                                        </p:tgtEl>
                                        <p:attrNameLst>
                                          <p:attrName>style.visibility</p:attrName>
                                        </p:attrNameLst>
                                      </p:cBhvr>
                                      <p:to>
                                        <p:strVal val="visible"/>
                                      </p:to>
                                    </p:set>
                                    <p:animEffect transition="in" filter="checkerboard(across)">
                                      <p:cBhvr>
                                        <p:cTn id="7" dur="500"/>
                                        <p:tgtEl>
                                          <p:spTgt spid="2529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Risks types </a:t>
            </a:r>
          </a:p>
        </p:txBody>
      </p:sp>
      <p:pic>
        <p:nvPicPr>
          <p:cNvPr id="34820" name="Picture 4" descr="balance"/>
          <p:cNvPicPr>
            <a:picLocks noGrp="1" noChangeAspect="1" noChangeArrowheads="1"/>
          </p:cNvPicPr>
          <p:nvPr>
            <p:ph idx="1"/>
          </p:nvPr>
        </p:nvPicPr>
        <p:blipFill>
          <a:blip r:embed="rId3" cstate="print"/>
          <a:stretch>
            <a:fillRect/>
          </a:stretch>
        </p:blipFill>
        <p:spPr>
          <a:xfrm>
            <a:off x="5634283" y="1524000"/>
            <a:ext cx="3223967" cy="2743200"/>
          </a:xfrm>
          <a:noFill/>
        </p:spPr>
      </p:pic>
      <p:sp>
        <p:nvSpPr>
          <p:cNvPr id="34819" name="Rectangle 3"/>
          <p:cNvSpPr>
            <a:spLocks noGrp="1" noChangeArrowheads="1"/>
          </p:cNvSpPr>
          <p:nvPr>
            <p:ph type="body" sz="half" idx="4294967295"/>
          </p:nvPr>
        </p:nvSpPr>
        <p:spPr>
          <a:xfrm>
            <a:off x="685800" y="1600200"/>
            <a:ext cx="4876800" cy="3581400"/>
          </a:xfrm>
        </p:spPr>
        <p:txBody>
          <a:bodyPr/>
          <a:lstStyle/>
          <a:p>
            <a:pPr>
              <a:lnSpc>
                <a:spcPct val="150000"/>
              </a:lnSpc>
              <a:buNone/>
            </a:pPr>
            <a:r>
              <a:rPr lang="en-US" dirty="0">
                <a:solidFill>
                  <a:schemeClr val="tx1"/>
                </a:solidFill>
                <a:latin typeface="+mj-lt"/>
              </a:rPr>
              <a:t>Project risks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The risks that surround the project’s capability to deliver its objectives</a:t>
            </a:r>
          </a:p>
          <a:p>
            <a:pPr>
              <a:lnSpc>
                <a:spcPct val="150000"/>
              </a:lnSpc>
              <a:buNone/>
            </a:pPr>
            <a:r>
              <a:rPr lang="en-US" dirty="0">
                <a:solidFill>
                  <a:schemeClr val="tx1"/>
                </a:solidFill>
                <a:latin typeface="+mj-lt"/>
              </a:rPr>
              <a:t>Product risks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Potential failure areas (adverse future events or hazards) in the software or system, as they are a risk to the quality of the product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Project risks </a:t>
            </a:r>
          </a:p>
        </p:txBody>
      </p:sp>
      <p:pic>
        <p:nvPicPr>
          <p:cNvPr id="35844" name="Picture 9" descr="meeting2"/>
          <p:cNvPicPr>
            <a:picLocks noGrp="1" noChangeAspect="1" noChangeArrowheads="1"/>
          </p:cNvPicPr>
          <p:nvPr>
            <p:ph idx="1"/>
          </p:nvPr>
        </p:nvPicPr>
        <p:blipFill>
          <a:blip r:embed="rId3" cstate="print"/>
          <a:stretch>
            <a:fillRect/>
          </a:stretch>
        </p:blipFill>
        <p:spPr>
          <a:xfrm>
            <a:off x="5791200" y="1371600"/>
            <a:ext cx="3124200" cy="4686300"/>
          </a:xfrm>
          <a:noFill/>
        </p:spPr>
      </p:pic>
      <p:sp>
        <p:nvSpPr>
          <p:cNvPr id="35843" name="Rectangle 3"/>
          <p:cNvSpPr>
            <a:spLocks noGrp="1" noChangeArrowheads="1"/>
          </p:cNvSpPr>
          <p:nvPr>
            <p:ph type="body" sz="half" idx="4294967295"/>
          </p:nvPr>
        </p:nvSpPr>
        <p:spPr>
          <a:xfrm>
            <a:off x="228600" y="1143000"/>
            <a:ext cx="5715000" cy="5029200"/>
          </a:xfrm>
        </p:spPr>
        <p:txBody>
          <a:bodyPr/>
          <a:lstStyle/>
          <a:p>
            <a:pPr>
              <a:lnSpc>
                <a:spcPct val="150000"/>
              </a:lnSpc>
              <a:buNone/>
            </a:pPr>
            <a:r>
              <a:rPr lang="en-US" dirty="0">
                <a:solidFill>
                  <a:schemeClr val="tx1"/>
                </a:solidFill>
                <a:latin typeface="+mj-lt"/>
              </a:rPr>
              <a:t>Supplier issues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Failure of a third party</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Contractual issues</a:t>
            </a:r>
          </a:p>
          <a:p>
            <a:pPr>
              <a:lnSpc>
                <a:spcPct val="150000"/>
              </a:lnSpc>
              <a:buNone/>
            </a:pPr>
            <a:r>
              <a:rPr lang="en-US" dirty="0">
                <a:solidFill>
                  <a:schemeClr val="tx1"/>
                </a:solidFill>
                <a:latin typeface="+mj-lt"/>
              </a:rPr>
              <a:t>Organizational factors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Skill and staff shortages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Personal and training issue</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Political issues </a:t>
            </a:r>
          </a:p>
          <a:p>
            <a:pPr marL="558800" lvl="2" indent="-285750">
              <a:lnSpc>
                <a:spcPct val="100000"/>
              </a:lnSpc>
              <a:buSzPct val="120000"/>
              <a:buFont typeface="Wingdings" pitchFamily="2" charset="2"/>
              <a:buChar char="§"/>
            </a:pPr>
            <a:r>
              <a:rPr lang="en-US" sz="1600" dirty="0">
                <a:solidFill>
                  <a:schemeClr val="bg2"/>
                </a:solidFill>
                <a:latin typeface="+mj-lt"/>
                <a:ea typeface="+mn-ea"/>
                <a:cs typeface="+mn-cs"/>
              </a:rPr>
              <a:t>Communication problems</a:t>
            </a:r>
          </a:p>
          <a:p>
            <a:pPr marL="558800" lvl="2" indent="-285750">
              <a:lnSpc>
                <a:spcPct val="100000"/>
              </a:lnSpc>
              <a:buSzPct val="120000"/>
              <a:buFont typeface="Wingdings" pitchFamily="2" charset="2"/>
              <a:buChar char="§"/>
            </a:pPr>
            <a:r>
              <a:rPr lang="en-US" sz="1600" dirty="0">
                <a:solidFill>
                  <a:schemeClr val="bg2"/>
                </a:solidFill>
                <a:latin typeface="+mj-lt"/>
                <a:ea typeface="+mn-ea"/>
                <a:cs typeface="+mn-cs"/>
              </a:rPr>
              <a:t>Failure to follow up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Improper attitude toward or expectations of testing</a:t>
            </a:r>
          </a:p>
          <a:p>
            <a:pPr>
              <a:lnSpc>
                <a:spcPct val="150000"/>
              </a:lnSpc>
              <a:buNone/>
            </a:pPr>
            <a:r>
              <a:rPr lang="en-US" dirty="0">
                <a:solidFill>
                  <a:schemeClr val="tx1"/>
                </a:solidFill>
                <a:latin typeface="+mj-lt"/>
              </a:rPr>
              <a:t>Technical issues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Problems in requirement definition</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Feasibility of meeting requirements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Quality of the design, code and tests</a:t>
            </a:r>
          </a:p>
          <a:p>
            <a:pPr eaLnBrk="1" hangingPunct="1">
              <a:lnSpc>
                <a:spcPct val="80000"/>
              </a:lnSpc>
              <a:buFont typeface="Wingdings" pitchFamily="2" charset="2"/>
              <a:buNone/>
            </a:pPr>
            <a:endParaRPr lang="en-US" sz="22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Product risks </a:t>
            </a:r>
          </a:p>
        </p:txBody>
      </p:sp>
      <p:pic>
        <p:nvPicPr>
          <p:cNvPr id="36868" name="Picture 4" descr="unhappy customer"/>
          <p:cNvPicPr>
            <a:picLocks noGrp="1" noChangeAspect="1" noChangeArrowheads="1"/>
          </p:cNvPicPr>
          <p:nvPr>
            <p:ph idx="1"/>
          </p:nvPr>
        </p:nvPicPr>
        <p:blipFill>
          <a:blip r:embed="rId3" cstate="print"/>
          <a:stretch>
            <a:fillRect/>
          </a:stretch>
        </p:blipFill>
        <p:spPr>
          <a:xfrm>
            <a:off x="6096000" y="1828800"/>
            <a:ext cx="2768367" cy="3048000"/>
          </a:xfrm>
          <a:noFill/>
        </p:spPr>
      </p:pic>
      <p:sp>
        <p:nvSpPr>
          <p:cNvPr id="36867" name="Rectangle 3"/>
          <p:cNvSpPr>
            <a:spLocks noGrp="1" noChangeArrowheads="1"/>
          </p:cNvSpPr>
          <p:nvPr>
            <p:ph type="body" sz="half" idx="4294967295"/>
          </p:nvPr>
        </p:nvSpPr>
        <p:spPr>
          <a:xfrm>
            <a:off x="152400" y="1600200"/>
            <a:ext cx="5867400" cy="5029200"/>
          </a:xfrm>
        </p:spPr>
        <p:txBody>
          <a:bodyPr/>
          <a:lstStyle/>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Error-prone software delivered</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The potential that the software/hardware could cause harm to an individual or company</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Poor software characteristics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Software that does not perform its intended functions</a:t>
            </a:r>
          </a:p>
          <a:p>
            <a:pPr eaLnBrk="1" hangingPunct="1">
              <a:lnSpc>
                <a:spcPct val="160000"/>
              </a:lnSpc>
            </a:pPr>
            <a:endParaRPr lang="en-US"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How does testing help risk control ?</a:t>
            </a:r>
          </a:p>
        </p:txBody>
      </p:sp>
      <p:pic>
        <p:nvPicPr>
          <p:cNvPr id="37890" name="Picture 4" descr="risk_mgt_1"/>
          <p:cNvPicPr>
            <a:picLocks noGrp="1" noChangeAspect="1" noChangeArrowheads="1"/>
          </p:cNvPicPr>
          <p:nvPr>
            <p:ph idx="1"/>
          </p:nvPr>
        </p:nvPicPr>
        <p:blipFill>
          <a:blip r:embed="rId3" cstate="print"/>
          <a:stretch>
            <a:fillRect/>
          </a:stretch>
        </p:blipFill>
        <p:spPr>
          <a:xfrm>
            <a:off x="3713956" y="2851149"/>
            <a:ext cx="3144044" cy="3582459"/>
          </a:xfrm>
          <a:noFill/>
        </p:spPr>
      </p:pic>
      <p:sp>
        <p:nvSpPr>
          <p:cNvPr id="37892" name="Rectangle 3"/>
          <p:cNvSpPr>
            <a:spLocks noGrp="1" noChangeArrowheads="1"/>
          </p:cNvSpPr>
          <p:nvPr>
            <p:ph type="body" sz="half" idx="4294967295"/>
          </p:nvPr>
        </p:nvSpPr>
        <p:spPr>
          <a:xfrm>
            <a:off x="0" y="1600200"/>
            <a:ext cx="5410200" cy="4724400"/>
          </a:xfrm>
        </p:spPr>
        <p:txBody>
          <a:bodyPr/>
          <a:lstStyle/>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Testing as a risk-control activity provides feedback about the residual risk by measuring the effectiveness of critical defect removal and of contingency plans</a:t>
            </a:r>
          </a:p>
          <a:p>
            <a:pPr marL="0" indent="0" eaLnBrk="1" hangingPunct="1">
              <a:lnSpc>
                <a:spcPct val="120000"/>
              </a:lnSpc>
              <a:buFont typeface="Wingdings" pitchFamily="2" charset="2"/>
              <a:buNone/>
            </a:pPr>
            <a:endParaRPr lang="en-US" sz="2400" dirty="0" smtClean="0"/>
          </a:p>
          <a:p>
            <a:pPr marL="0" indent="0" eaLnBrk="1" hangingPunct="1">
              <a:lnSpc>
                <a:spcPct val="120000"/>
              </a:lnSpc>
              <a:buFont typeface="Wingdings" pitchFamily="2" charset="2"/>
              <a:buNone/>
            </a:pPr>
            <a:endParaRPr lang="en-US" sz="2400" dirty="0" smtClean="0"/>
          </a:p>
          <a:p>
            <a:pPr marL="0" indent="0" eaLnBrk="1" hangingPunct="1">
              <a:lnSpc>
                <a:spcPct val="120000"/>
              </a:lnSpc>
              <a:buFont typeface="Wingdings" pitchFamily="2" charset="2"/>
              <a:buNone/>
            </a:pPr>
            <a:endParaRPr lang="en-US" sz="28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Risk based testing</a:t>
            </a:r>
          </a:p>
        </p:txBody>
      </p:sp>
      <p:sp>
        <p:nvSpPr>
          <p:cNvPr id="38915" name="Rectangle 3"/>
          <p:cNvSpPr>
            <a:spLocks noGrp="1" noChangeArrowheads="1"/>
          </p:cNvSpPr>
          <p:nvPr>
            <p:ph idx="1"/>
          </p:nvPr>
        </p:nvSpPr>
        <p:spPr/>
        <p:txBody>
          <a:bodyPr/>
          <a:lstStyle/>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Risk based approach to testing provides proactive opportunities to reduce the levels of product risk, starting in the initial stages of a project</a:t>
            </a:r>
          </a:p>
          <a:p>
            <a:pPr eaLnBrk="1" hangingPunct="1">
              <a:lnSpc>
                <a:spcPct val="140000"/>
              </a:lnSpc>
              <a:buFont typeface="Wingdings" pitchFamily="2" charset="2"/>
              <a:buNone/>
            </a:pPr>
            <a:endParaRPr lang="en-US" sz="1200" dirty="0" smtClean="0"/>
          </a:p>
          <a:p>
            <a:pPr>
              <a:lnSpc>
                <a:spcPct val="150000"/>
              </a:lnSpc>
              <a:buNone/>
            </a:pPr>
            <a:r>
              <a:rPr lang="en-US" dirty="0">
                <a:solidFill>
                  <a:schemeClr val="tx1"/>
                </a:solidFill>
                <a:latin typeface="+mj-lt"/>
              </a:rPr>
              <a:t>Risk identification guides in the test planning, specification, preparation and execution of tests like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What test techniques to be employed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How much to test ?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Whether any non-testing activities to be done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What to test first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 Management</a:t>
            </a:r>
          </a:p>
        </p:txBody>
      </p:sp>
      <p:sp>
        <p:nvSpPr>
          <p:cNvPr id="39939" name="Rectangle 3"/>
          <p:cNvSpPr>
            <a:spLocks noGrp="1" noChangeArrowheads="1"/>
          </p:cNvSpPr>
          <p:nvPr>
            <p:ph idx="1"/>
          </p:nvPr>
        </p:nvSpPr>
        <p:spPr/>
        <p:txBody>
          <a:bodyPr/>
          <a:lstStyle/>
          <a:p>
            <a:pPr eaLnBrk="1" hangingPunct="1">
              <a:lnSpc>
                <a:spcPct val="80000"/>
              </a:lnSpc>
              <a:buFont typeface="Wingdings" pitchFamily="2" charset="2"/>
              <a:buNone/>
            </a:pPr>
            <a:r>
              <a:rPr lang="en-US" sz="3000" dirty="0" smtClean="0"/>
              <a:t>		Session coverage</a:t>
            </a:r>
          </a:p>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marL="285750" lvl="1" indent="-285750">
              <a:lnSpc>
                <a:spcPct val="100000"/>
              </a:lnSpc>
              <a:buSzPct val="120000"/>
              <a:buFont typeface="Wingdings" pitchFamily="2" charset="2"/>
              <a:buChar char="q"/>
            </a:pPr>
            <a:r>
              <a:rPr lang="en-US" dirty="0" smtClean="0">
                <a:solidFill>
                  <a:schemeClr val="bg2"/>
                </a:solidFill>
                <a:latin typeface="+mj-lt"/>
                <a:ea typeface="+mn-ea"/>
                <a:cs typeface="+mn-cs"/>
              </a:rPr>
              <a:t>Test </a:t>
            </a:r>
            <a:r>
              <a:rPr lang="en-US" dirty="0">
                <a:solidFill>
                  <a:schemeClr val="bg2"/>
                </a:solidFill>
                <a:latin typeface="+mj-lt"/>
                <a:ea typeface="+mn-ea"/>
                <a:cs typeface="+mn-cs"/>
              </a:rPr>
              <a:t>organization (K2) </a:t>
            </a:r>
          </a:p>
          <a:p>
            <a:pPr marL="285750" lvl="1" indent="-285750">
              <a:lnSpc>
                <a:spcPct val="100000"/>
              </a:lnSpc>
              <a:buSzPct val="120000"/>
              <a:buFont typeface="Wingdings" pitchFamily="2" charset="2"/>
              <a:buChar char="q"/>
            </a:pPr>
            <a:r>
              <a:rPr lang="en-US" dirty="0" smtClean="0">
                <a:solidFill>
                  <a:schemeClr val="bg2"/>
                </a:solidFill>
                <a:latin typeface="+mj-lt"/>
                <a:ea typeface="+mn-ea"/>
                <a:cs typeface="+mn-cs"/>
              </a:rPr>
              <a:t>Test </a:t>
            </a:r>
            <a:r>
              <a:rPr lang="en-US" dirty="0">
                <a:solidFill>
                  <a:schemeClr val="bg2"/>
                </a:solidFill>
                <a:latin typeface="+mj-lt"/>
                <a:ea typeface="+mn-ea"/>
                <a:cs typeface="+mn-cs"/>
              </a:rPr>
              <a:t>planning and estimation (K2)	</a:t>
            </a:r>
          </a:p>
          <a:p>
            <a:pPr marL="285750" lvl="1" indent="-285750">
              <a:lnSpc>
                <a:spcPct val="100000"/>
              </a:lnSpc>
              <a:buSzPct val="120000"/>
              <a:buFont typeface="Wingdings" pitchFamily="2" charset="2"/>
              <a:buChar char="q"/>
            </a:pPr>
            <a:r>
              <a:rPr lang="en-US" dirty="0" smtClean="0">
                <a:solidFill>
                  <a:schemeClr val="bg2"/>
                </a:solidFill>
                <a:latin typeface="+mj-lt"/>
                <a:ea typeface="+mn-ea"/>
                <a:cs typeface="+mn-cs"/>
              </a:rPr>
              <a:t>Test </a:t>
            </a:r>
            <a:r>
              <a:rPr lang="en-US" dirty="0">
                <a:solidFill>
                  <a:schemeClr val="bg2"/>
                </a:solidFill>
                <a:latin typeface="+mj-lt"/>
                <a:ea typeface="+mn-ea"/>
                <a:cs typeface="+mn-cs"/>
              </a:rPr>
              <a:t>progress monitoring and control (K2)</a:t>
            </a:r>
          </a:p>
          <a:p>
            <a:pPr marL="285750" lvl="1" indent="-285750">
              <a:lnSpc>
                <a:spcPct val="100000"/>
              </a:lnSpc>
              <a:buSzPct val="120000"/>
              <a:buFont typeface="Wingdings" pitchFamily="2" charset="2"/>
              <a:buChar char="q"/>
            </a:pPr>
            <a:r>
              <a:rPr lang="en-US" dirty="0" smtClean="0">
                <a:solidFill>
                  <a:schemeClr val="bg2"/>
                </a:solidFill>
                <a:latin typeface="+mj-lt"/>
                <a:ea typeface="+mn-ea"/>
                <a:cs typeface="+mn-cs"/>
              </a:rPr>
              <a:t>Configuration </a:t>
            </a:r>
            <a:r>
              <a:rPr lang="en-US" dirty="0">
                <a:solidFill>
                  <a:schemeClr val="bg2"/>
                </a:solidFill>
                <a:latin typeface="+mj-lt"/>
                <a:ea typeface="+mn-ea"/>
                <a:cs typeface="+mn-cs"/>
              </a:rPr>
              <a:t>management (K2) </a:t>
            </a:r>
          </a:p>
          <a:p>
            <a:pPr marL="285750" lvl="1" indent="-285750">
              <a:lnSpc>
                <a:spcPct val="100000"/>
              </a:lnSpc>
              <a:buSzPct val="120000"/>
              <a:buFont typeface="Wingdings" pitchFamily="2" charset="2"/>
              <a:buChar char="q"/>
            </a:pPr>
            <a:r>
              <a:rPr lang="en-US" dirty="0" smtClean="0">
                <a:solidFill>
                  <a:schemeClr val="bg2"/>
                </a:solidFill>
                <a:latin typeface="+mj-lt"/>
                <a:ea typeface="+mn-ea"/>
                <a:cs typeface="+mn-cs"/>
              </a:rPr>
              <a:t>Risk </a:t>
            </a:r>
            <a:r>
              <a:rPr lang="en-US" dirty="0">
                <a:solidFill>
                  <a:schemeClr val="bg2"/>
                </a:solidFill>
                <a:latin typeface="+mj-lt"/>
                <a:ea typeface="+mn-ea"/>
                <a:cs typeface="+mn-cs"/>
              </a:rPr>
              <a:t>and testing (K2)</a:t>
            </a:r>
          </a:p>
          <a:p>
            <a:pPr marL="285750" lvl="1" indent="-285750">
              <a:lnSpc>
                <a:spcPct val="100000"/>
              </a:lnSpc>
              <a:buSzPct val="120000"/>
              <a:buFont typeface="Wingdings" pitchFamily="2" charset="2"/>
              <a:buChar char="q"/>
            </a:pPr>
            <a:r>
              <a:rPr lang="en-US" b="1" dirty="0">
                <a:solidFill>
                  <a:schemeClr val="bg2"/>
                </a:solidFill>
                <a:latin typeface="+mj-lt"/>
                <a:ea typeface="+mn-ea"/>
                <a:cs typeface="+mn-cs"/>
              </a:rPr>
              <a:t>Incident </a:t>
            </a:r>
            <a:r>
              <a:rPr lang="en-US" b="1" dirty="0">
                <a:solidFill>
                  <a:schemeClr val="bg2"/>
                </a:solidFill>
                <a:latin typeface="+mj-lt"/>
                <a:ea typeface="+mn-ea"/>
                <a:cs typeface="+mn-cs"/>
              </a:rPr>
              <a:t>Management (K3)</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Incident management</a:t>
            </a:r>
          </a:p>
        </p:txBody>
      </p:sp>
      <p:sp>
        <p:nvSpPr>
          <p:cNvPr id="40963" name="AutoShape 4"/>
          <p:cNvSpPr>
            <a:spLocks noChangeArrowheads="1"/>
          </p:cNvSpPr>
          <p:nvPr/>
        </p:nvSpPr>
        <p:spPr bwMode="auto">
          <a:xfrm>
            <a:off x="2916238" y="1890713"/>
            <a:ext cx="2514600" cy="457200"/>
          </a:xfrm>
          <a:prstGeom prst="flowChartAlternateProcess">
            <a:avLst/>
          </a:prstGeom>
          <a:gradFill rotWithShape="0">
            <a:gsLst>
              <a:gs pos="0">
                <a:srgbClr val="465D74"/>
              </a:gs>
              <a:gs pos="50000">
                <a:srgbClr val="99CCFF"/>
              </a:gs>
              <a:gs pos="100000">
                <a:srgbClr val="465D74"/>
              </a:gs>
            </a:gsLst>
            <a:lin ang="5400000" scaled="1"/>
          </a:gradFill>
          <a:ln w="9525">
            <a:solidFill>
              <a:schemeClr val="tx1"/>
            </a:solidFill>
            <a:miter lim="800000"/>
            <a:headEnd/>
            <a:tailEnd/>
          </a:ln>
        </p:spPr>
        <p:txBody>
          <a:bodyPr wrap="none" anchor="ctr"/>
          <a:lstStyle/>
          <a:p>
            <a:pPr algn="ctr"/>
            <a:r>
              <a:rPr lang="en-US" sz="2000"/>
              <a:t>Coding/Development</a:t>
            </a:r>
          </a:p>
        </p:txBody>
      </p:sp>
      <p:sp>
        <p:nvSpPr>
          <p:cNvPr id="40964" name="AutoShape 5"/>
          <p:cNvSpPr>
            <a:spLocks noChangeArrowheads="1"/>
          </p:cNvSpPr>
          <p:nvPr/>
        </p:nvSpPr>
        <p:spPr bwMode="auto">
          <a:xfrm>
            <a:off x="630238" y="2957513"/>
            <a:ext cx="1828800" cy="457200"/>
          </a:xfrm>
          <a:prstGeom prst="flowChartAlternateProcess">
            <a:avLst/>
          </a:prstGeom>
          <a:gradFill rotWithShape="0">
            <a:gsLst>
              <a:gs pos="0">
                <a:srgbClr val="465D74"/>
              </a:gs>
              <a:gs pos="50000">
                <a:srgbClr val="99CCFF"/>
              </a:gs>
              <a:gs pos="100000">
                <a:srgbClr val="465D74"/>
              </a:gs>
            </a:gsLst>
            <a:lin ang="5400000" scaled="1"/>
          </a:gradFill>
          <a:ln w="9525">
            <a:solidFill>
              <a:schemeClr val="tx1"/>
            </a:solidFill>
            <a:miter lim="800000"/>
            <a:headEnd/>
            <a:tailEnd/>
          </a:ln>
        </p:spPr>
        <p:txBody>
          <a:bodyPr wrap="none" anchor="ctr"/>
          <a:lstStyle/>
          <a:p>
            <a:pPr algn="ctr"/>
            <a:r>
              <a:rPr lang="en-US" sz="2000"/>
              <a:t>Build Release</a:t>
            </a:r>
          </a:p>
        </p:txBody>
      </p:sp>
      <p:sp>
        <p:nvSpPr>
          <p:cNvPr id="40965" name="AutoShape 6"/>
          <p:cNvSpPr>
            <a:spLocks noChangeArrowheads="1"/>
          </p:cNvSpPr>
          <p:nvPr/>
        </p:nvSpPr>
        <p:spPr bwMode="auto">
          <a:xfrm>
            <a:off x="706438" y="4100513"/>
            <a:ext cx="1676400" cy="1600200"/>
          </a:xfrm>
          <a:prstGeom prst="flowChartDecision">
            <a:avLst/>
          </a:prstGeom>
          <a:gradFill rotWithShape="0">
            <a:gsLst>
              <a:gs pos="0">
                <a:srgbClr val="5E765E"/>
              </a:gs>
              <a:gs pos="50000">
                <a:srgbClr val="CCFFCC"/>
              </a:gs>
              <a:gs pos="100000">
                <a:srgbClr val="5E765E"/>
              </a:gs>
            </a:gsLst>
            <a:lin ang="5400000" scaled="1"/>
          </a:gradFill>
          <a:ln w="9525">
            <a:solidFill>
              <a:schemeClr val="tx1"/>
            </a:solidFill>
            <a:miter lim="800000"/>
            <a:headEnd/>
            <a:tailEnd/>
          </a:ln>
        </p:spPr>
        <p:txBody>
          <a:bodyPr wrap="none" anchor="ctr"/>
          <a:lstStyle/>
          <a:p>
            <a:pPr algn="ctr"/>
            <a:r>
              <a:rPr lang="en-US" sz="2000"/>
              <a:t>Build </a:t>
            </a:r>
          </a:p>
          <a:p>
            <a:pPr algn="ctr"/>
            <a:r>
              <a:rPr lang="en-US" sz="2000"/>
              <a:t>Acceptance </a:t>
            </a:r>
          </a:p>
          <a:p>
            <a:pPr algn="ctr"/>
            <a:r>
              <a:rPr lang="en-US" sz="2000"/>
              <a:t>Test</a:t>
            </a:r>
          </a:p>
        </p:txBody>
      </p:sp>
      <p:sp>
        <p:nvSpPr>
          <p:cNvPr id="40966" name="AutoShape 7"/>
          <p:cNvSpPr>
            <a:spLocks noChangeArrowheads="1"/>
          </p:cNvSpPr>
          <p:nvPr/>
        </p:nvSpPr>
        <p:spPr bwMode="auto">
          <a:xfrm>
            <a:off x="3068638" y="4695825"/>
            <a:ext cx="2209800" cy="381000"/>
          </a:xfrm>
          <a:prstGeom prst="flowChartAlternateProcess">
            <a:avLst/>
          </a:prstGeom>
          <a:gradFill rotWithShape="0">
            <a:gsLst>
              <a:gs pos="0">
                <a:srgbClr val="465D74"/>
              </a:gs>
              <a:gs pos="50000">
                <a:srgbClr val="99CCFF"/>
              </a:gs>
              <a:gs pos="100000">
                <a:srgbClr val="465D74"/>
              </a:gs>
            </a:gsLst>
            <a:lin ang="5400000" scaled="1"/>
          </a:gradFill>
          <a:ln w="9525">
            <a:solidFill>
              <a:schemeClr val="tx1"/>
            </a:solidFill>
            <a:miter lim="800000"/>
            <a:headEnd/>
            <a:tailEnd/>
          </a:ln>
        </p:spPr>
        <p:txBody>
          <a:bodyPr wrap="none" anchor="ctr"/>
          <a:lstStyle/>
          <a:p>
            <a:pPr algn="ctr"/>
            <a:r>
              <a:rPr lang="en-US" sz="2000"/>
              <a:t> Test Cycle</a:t>
            </a:r>
          </a:p>
        </p:txBody>
      </p:sp>
      <p:sp>
        <p:nvSpPr>
          <p:cNvPr id="40967" name="AutoShape 8"/>
          <p:cNvSpPr>
            <a:spLocks noChangeArrowheads="1"/>
          </p:cNvSpPr>
          <p:nvPr/>
        </p:nvSpPr>
        <p:spPr bwMode="auto">
          <a:xfrm>
            <a:off x="5748338" y="4119563"/>
            <a:ext cx="1676400" cy="1600200"/>
          </a:xfrm>
          <a:prstGeom prst="flowChartDecision">
            <a:avLst/>
          </a:prstGeom>
          <a:gradFill rotWithShape="0">
            <a:gsLst>
              <a:gs pos="0">
                <a:srgbClr val="5E765E"/>
              </a:gs>
              <a:gs pos="50000">
                <a:srgbClr val="CCFFCC"/>
              </a:gs>
              <a:gs pos="100000">
                <a:srgbClr val="5E765E"/>
              </a:gs>
            </a:gsLst>
            <a:lin ang="5400000" scaled="1"/>
          </a:gradFill>
          <a:ln w="9525">
            <a:solidFill>
              <a:schemeClr val="tx1"/>
            </a:solidFill>
            <a:miter lim="800000"/>
            <a:headEnd/>
            <a:tailEnd/>
          </a:ln>
        </p:spPr>
        <p:txBody>
          <a:bodyPr wrap="none" anchor="ctr"/>
          <a:lstStyle/>
          <a:p>
            <a:pPr algn="ctr"/>
            <a:r>
              <a:rPr lang="en-US" sz="2000"/>
              <a:t>Exit</a:t>
            </a:r>
          </a:p>
          <a:p>
            <a:pPr algn="ctr"/>
            <a:r>
              <a:rPr lang="en-US" sz="2000"/>
              <a:t> Criteria </a:t>
            </a:r>
          </a:p>
          <a:p>
            <a:pPr algn="ctr"/>
            <a:r>
              <a:rPr lang="en-US" sz="2000"/>
              <a:t>Met</a:t>
            </a:r>
          </a:p>
        </p:txBody>
      </p:sp>
      <p:sp>
        <p:nvSpPr>
          <p:cNvPr id="40968" name="AutoShape 9"/>
          <p:cNvSpPr>
            <a:spLocks noChangeArrowheads="1"/>
          </p:cNvSpPr>
          <p:nvPr/>
        </p:nvSpPr>
        <p:spPr bwMode="auto">
          <a:xfrm>
            <a:off x="2452688" y="3643313"/>
            <a:ext cx="1517650" cy="685800"/>
          </a:xfrm>
          <a:prstGeom prst="wedgeEllipseCallout">
            <a:avLst>
              <a:gd name="adj1" fmla="val -18412"/>
              <a:gd name="adj2" fmla="val 97917"/>
            </a:avLst>
          </a:prstGeom>
          <a:gradFill rotWithShape="0">
            <a:gsLst>
              <a:gs pos="0">
                <a:srgbClr val="465D74"/>
              </a:gs>
              <a:gs pos="50000">
                <a:srgbClr val="99CCFF"/>
              </a:gs>
              <a:gs pos="100000">
                <a:srgbClr val="465D74"/>
              </a:gs>
            </a:gsLst>
            <a:lin ang="5400000" scaled="1"/>
          </a:gradFill>
          <a:ln w="9525">
            <a:solidFill>
              <a:schemeClr val="tx1"/>
            </a:solidFill>
            <a:miter lim="800000"/>
            <a:headEnd/>
            <a:tailEnd/>
          </a:ln>
        </p:spPr>
        <p:txBody>
          <a:bodyPr/>
          <a:lstStyle/>
          <a:p>
            <a:pPr algn="ctr"/>
            <a:r>
              <a:rPr lang="en-US" sz="1800"/>
              <a:t>Entry Criteria</a:t>
            </a:r>
          </a:p>
        </p:txBody>
      </p:sp>
      <p:sp>
        <p:nvSpPr>
          <p:cNvPr id="40969" name="Line 10"/>
          <p:cNvSpPr>
            <a:spLocks noChangeShapeType="1"/>
          </p:cNvSpPr>
          <p:nvPr/>
        </p:nvSpPr>
        <p:spPr bwMode="auto">
          <a:xfrm>
            <a:off x="165100" y="2043113"/>
            <a:ext cx="2771775" cy="0"/>
          </a:xfrm>
          <a:prstGeom prst="line">
            <a:avLst/>
          </a:prstGeom>
          <a:noFill/>
          <a:ln w="38100">
            <a:solidFill>
              <a:schemeClr val="tx1"/>
            </a:solidFill>
            <a:miter lim="800000"/>
            <a:headEnd/>
            <a:tailEnd type="triangle" w="med" len="med"/>
          </a:ln>
        </p:spPr>
        <p:txBody>
          <a:bodyPr wrap="none"/>
          <a:lstStyle/>
          <a:p>
            <a:endParaRPr lang="en-US"/>
          </a:p>
        </p:txBody>
      </p:sp>
      <p:sp>
        <p:nvSpPr>
          <p:cNvPr id="40970" name="Line 11"/>
          <p:cNvSpPr>
            <a:spLocks noChangeShapeType="1"/>
          </p:cNvSpPr>
          <p:nvPr/>
        </p:nvSpPr>
        <p:spPr bwMode="auto">
          <a:xfrm>
            <a:off x="153988" y="2043113"/>
            <a:ext cx="0" cy="2895600"/>
          </a:xfrm>
          <a:prstGeom prst="line">
            <a:avLst/>
          </a:prstGeom>
          <a:noFill/>
          <a:ln w="38100">
            <a:solidFill>
              <a:schemeClr val="tx1"/>
            </a:solidFill>
            <a:miter lim="800000"/>
            <a:headEnd/>
            <a:tailEnd/>
          </a:ln>
        </p:spPr>
        <p:txBody>
          <a:bodyPr wrap="none"/>
          <a:lstStyle/>
          <a:p>
            <a:endParaRPr lang="en-US"/>
          </a:p>
        </p:txBody>
      </p:sp>
      <p:sp>
        <p:nvSpPr>
          <p:cNvPr id="40971" name="Line 12"/>
          <p:cNvSpPr>
            <a:spLocks noChangeShapeType="1"/>
          </p:cNvSpPr>
          <p:nvPr/>
        </p:nvSpPr>
        <p:spPr bwMode="auto">
          <a:xfrm flipH="1">
            <a:off x="165100" y="4938713"/>
            <a:ext cx="541338" cy="0"/>
          </a:xfrm>
          <a:prstGeom prst="line">
            <a:avLst/>
          </a:prstGeom>
          <a:noFill/>
          <a:ln w="38100">
            <a:solidFill>
              <a:schemeClr val="tx1"/>
            </a:solidFill>
            <a:miter lim="800000"/>
            <a:headEnd/>
            <a:tailEnd/>
          </a:ln>
        </p:spPr>
        <p:txBody>
          <a:bodyPr wrap="none"/>
          <a:lstStyle/>
          <a:p>
            <a:endParaRPr lang="en-US"/>
          </a:p>
        </p:txBody>
      </p:sp>
      <p:sp>
        <p:nvSpPr>
          <p:cNvPr id="40972" name="Line 13"/>
          <p:cNvSpPr>
            <a:spLocks noChangeShapeType="1"/>
          </p:cNvSpPr>
          <p:nvPr/>
        </p:nvSpPr>
        <p:spPr bwMode="auto">
          <a:xfrm>
            <a:off x="2382838" y="4883150"/>
            <a:ext cx="685800" cy="0"/>
          </a:xfrm>
          <a:prstGeom prst="line">
            <a:avLst/>
          </a:prstGeom>
          <a:noFill/>
          <a:ln w="28575">
            <a:solidFill>
              <a:schemeClr val="tx1"/>
            </a:solidFill>
            <a:miter lim="800000"/>
            <a:headEnd/>
            <a:tailEnd type="triangle" w="med" len="med"/>
          </a:ln>
        </p:spPr>
        <p:txBody>
          <a:bodyPr wrap="none"/>
          <a:lstStyle/>
          <a:p>
            <a:endParaRPr lang="en-US"/>
          </a:p>
        </p:txBody>
      </p:sp>
      <p:sp>
        <p:nvSpPr>
          <p:cNvPr id="40973" name="Line 14"/>
          <p:cNvSpPr>
            <a:spLocks noChangeShapeType="1"/>
          </p:cNvSpPr>
          <p:nvPr/>
        </p:nvSpPr>
        <p:spPr bwMode="auto">
          <a:xfrm>
            <a:off x="1530350" y="3414713"/>
            <a:ext cx="0" cy="685800"/>
          </a:xfrm>
          <a:prstGeom prst="line">
            <a:avLst/>
          </a:prstGeom>
          <a:noFill/>
          <a:ln w="28575">
            <a:solidFill>
              <a:schemeClr val="tx1"/>
            </a:solidFill>
            <a:miter lim="800000"/>
            <a:headEnd/>
            <a:tailEnd type="triangle" w="med" len="med"/>
          </a:ln>
        </p:spPr>
        <p:txBody>
          <a:bodyPr wrap="none"/>
          <a:lstStyle/>
          <a:p>
            <a:endParaRPr lang="en-US"/>
          </a:p>
        </p:txBody>
      </p:sp>
      <p:sp>
        <p:nvSpPr>
          <p:cNvPr id="40974" name="Line 15"/>
          <p:cNvSpPr>
            <a:spLocks noChangeShapeType="1"/>
          </p:cNvSpPr>
          <p:nvPr/>
        </p:nvSpPr>
        <p:spPr bwMode="auto">
          <a:xfrm flipH="1">
            <a:off x="1550988" y="2195513"/>
            <a:ext cx="1365250" cy="0"/>
          </a:xfrm>
          <a:prstGeom prst="line">
            <a:avLst/>
          </a:prstGeom>
          <a:noFill/>
          <a:ln w="38100">
            <a:solidFill>
              <a:schemeClr val="tx1"/>
            </a:solidFill>
            <a:miter lim="800000"/>
            <a:headEnd/>
            <a:tailEnd/>
          </a:ln>
        </p:spPr>
        <p:txBody>
          <a:bodyPr wrap="none"/>
          <a:lstStyle/>
          <a:p>
            <a:endParaRPr lang="en-US"/>
          </a:p>
        </p:txBody>
      </p:sp>
      <p:sp>
        <p:nvSpPr>
          <p:cNvPr id="40975" name="Line 16"/>
          <p:cNvSpPr>
            <a:spLocks noChangeShapeType="1"/>
          </p:cNvSpPr>
          <p:nvPr/>
        </p:nvSpPr>
        <p:spPr bwMode="auto">
          <a:xfrm>
            <a:off x="1544638" y="2195513"/>
            <a:ext cx="0" cy="762000"/>
          </a:xfrm>
          <a:prstGeom prst="line">
            <a:avLst/>
          </a:prstGeom>
          <a:noFill/>
          <a:ln w="28575">
            <a:solidFill>
              <a:schemeClr val="tx1"/>
            </a:solidFill>
            <a:miter lim="800000"/>
            <a:headEnd/>
            <a:tailEnd type="triangle" w="med" len="med"/>
          </a:ln>
        </p:spPr>
        <p:txBody>
          <a:bodyPr wrap="none"/>
          <a:lstStyle/>
          <a:p>
            <a:endParaRPr lang="en-US"/>
          </a:p>
        </p:txBody>
      </p:sp>
      <p:sp>
        <p:nvSpPr>
          <p:cNvPr id="40976" name="AutoShape 17"/>
          <p:cNvSpPr>
            <a:spLocks noChangeArrowheads="1"/>
          </p:cNvSpPr>
          <p:nvPr/>
        </p:nvSpPr>
        <p:spPr bwMode="auto">
          <a:xfrm>
            <a:off x="7827963" y="4267200"/>
            <a:ext cx="1254125" cy="1143000"/>
          </a:xfrm>
          <a:prstGeom prst="flowChartAlternateProcess">
            <a:avLst/>
          </a:prstGeom>
          <a:gradFill rotWithShape="0">
            <a:gsLst>
              <a:gs pos="0">
                <a:srgbClr val="465D74"/>
              </a:gs>
              <a:gs pos="50000">
                <a:srgbClr val="99CCFF"/>
              </a:gs>
              <a:gs pos="100000">
                <a:srgbClr val="465D74"/>
              </a:gs>
            </a:gsLst>
            <a:lin ang="5400000" scaled="1"/>
          </a:gradFill>
          <a:ln w="9525">
            <a:solidFill>
              <a:schemeClr val="tx1"/>
            </a:solidFill>
            <a:miter lim="800000"/>
            <a:headEnd/>
            <a:tailEnd/>
          </a:ln>
        </p:spPr>
        <p:txBody>
          <a:bodyPr wrap="none" anchor="ctr"/>
          <a:lstStyle/>
          <a:p>
            <a:pPr algn="ctr"/>
            <a:r>
              <a:rPr lang="en-US" sz="2000"/>
              <a:t>Test </a:t>
            </a:r>
          </a:p>
          <a:p>
            <a:pPr algn="ctr"/>
            <a:r>
              <a:rPr lang="en-US" sz="2000"/>
              <a:t> complete</a:t>
            </a:r>
          </a:p>
        </p:txBody>
      </p:sp>
      <p:sp>
        <p:nvSpPr>
          <p:cNvPr id="40977" name="Line 18"/>
          <p:cNvSpPr>
            <a:spLocks noChangeShapeType="1"/>
          </p:cNvSpPr>
          <p:nvPr/>
        </p:nvSpPr>
        <p:spPr bwMode="auto">
          <a:xfrm>
            <a:off x="7440613" y="4938713"/>
            <a:ext cx="381000" cy="0"/>
          </a:xfrm>
          <a:prstGeom prst="line">
            <a:avLst/>
          </a:prstGeom>
          <a:noFill/>
          <a:ln w="28575">
            <a:solidFill>
              <a:schemeClr val="tx1"/>
            </a:solidFill>
            <a:miter lim="800000"/>
            <a:headEnd/>
            <a:tailEnd type="triangle" w="med" len="med"/>
          </a:ln>
        </p:spPr>
        <p:txBody>
          <a:bodyPr wrap="none"/>
          <a:lstStyle/>
          <a:p>
            <a:endParaRPr lang="en-US"/>
          </a:p>
        </p:txBody>
      </p:sp>
      <p:sp>
        <p:nvSpPr>
          <p:cNvPr id="40978" name="Line 19"/>
          <p:cNvSpPr>
            <a:spLocks noChangeShapeType="1"/>
          </p:cNvSpPr>
          <p:nvPr/>
        </p:nvSpPr>
        <p:spPr bwMode="auto">
          <a:xfrm flipV="1">
            <a:off x="6567488" y="2119313"/>
            <a:ext cx="0" cy="2057400"/>
          </a:xfrm>
          <a:prstGeom prst="line">
            <a:avLst/>
          </a:prstGeom>
          <a:noFill/>
          <a:ln w="38100">
            <a:solidFill>
              <a:schemeClr val="tx1"/>
            </a:solidFill>
            <a:miter lim="800000"/>
            <a:headEnd/>
            <a:tailEnd/>
          </a:ln>
        </p:spPr>
        <p:txBody>
          <a:bodyPr wrap="none"/>
          <a:lstStyle/>
          <a:p>
            <a:endParaRPr lang="en-US"/>
          </a:p>
        </p:txBody>
      </p:sp>
      <p:sp>
        <p:nvSpPr>
          <p:cNvPr id="40979" name="Line 20"/>
          <p:cNvSpPr>
            <a:spLocks noChangeShapeType="1"/>
          </p:cNvSpPr>
          <p:nvPr/>
        </p:nvSpPr>
        <p:spPr bwMode="auto">
          <a:xfrm flipH="1">
            <a:off x="5424488" y="2119313"/>
            <a:ext cx="1128712" cy="0"/>
          </a:xfrm>
          <a:prstGeom prst="line">
            <a:avLst/>
          </a:prstGeom>
          <a:noFill/>
          <a:ln w="28575">
            <a:solidFill>
              <a:schemeClr val="tx1"/>
            </a:solidFill>
            <a:miter lim="800000"/>
            <a:headEnd/>
            <a:tailEnd type="triangle" w="med" len="med"/>
          </a:ln>
        </p:spPr>
        <p:txBody>
          <a:bodyPr wrap="none"/>
          <a:lstStyle/>
          <a:p>
            <a:endParaRPr lang="en-US"/>
          </a:p>
        </p:txBody>
      </p:sp>
      <p:sp>
        <p:nvSpPr>
          <p:cNvPr id="40980" name="Text Box 22"/>
          <p:cNvSpPr txBox="1">
            <a:spLocks noChangeArrowheads="1"/>
          </p:cNvSpPr>
          <p:nvPr/>
        </p:nvSpPr>
        <p:spPr bwMode="auto">
          <a:xfrm>
            <a:off x="6034088" y="3871913"/>
            <a:ext cx="533400" cy="366712"/>
          </a:xfrm>
          <a:prstGeom prst="rect">
            <a:avLst/>
          </a:prstGeom>
          <a:noFill/>
          <a:ln w="9525">
            <a:noFill/>
            <a:miter lim="800000"/>
            <a:headEnd/>
            <a:tailEnd/>
          </a:ln>
        </p:spPr>
        <p:txBody>
          <a:bodyPr>
            <a:spAutoFit/>
          </a:bodyPr>
          <a:lstStyle/>
          <a:p>
            <a:pPr>
              <a:spcBef>
                <a:spcPct val="50000"/>
              </a:spcBef>
            </a:pPr>
            <a:r>
              <a:rPr lang="en-US" sz="1800"/>
              <a:t>NO</a:t>
            </a:r>
          </a:p>
        </p:txBody>
      </p:sp>
      <p:sp>
        <p:nvSpPr>
          <p:cNvPr id="40981" name="Text Box 23"/>
          <p:cNvSpPr txBox="1">
            <a:spLocks noChangeArrowheads="1"/>
          </p:cNvSpPr>
          <p:nvPr/>
        </p:nvSpPr>
        <p:spPr bwMode="auto">
          <a:xfrm>
            <a:off x="7177088" y="4405313"/>
            <a:ext cx="685800" cy="366712"/>
          </a:xfrm>
          <a:prstGeom prst="rect">
            <a:avLst/>
          </a:prstGeom>
          <a:noFill/>
          <a:ln w="9525">
            <a:noFill/>
            <a:miter lim="800000"/>
            <a:headEnd/>
            <a:tailEnd/>
          </a:ln>
        </p:spPr>
        <p:txBody>
          <a:bodyPr>
            <a:spAutoFit/>
          </a:bodyPr>
          <a:lstStyle/>
          <a:p>
            <a:pPr>
              <a:spcBef>
                <a:spcPct val="50000"/>
              </a:spcBef>
            </a:pPr>
            <a:r>
              <a:rPr lang="en-US" sz="1800"/>
              <a:t>YES</a:t>
            </a:r>
          </a:p>
        </p:txBody>
      </p:sp>
      <p:sp>
        <p:nvSpPr>
          <p:cNvPr id="40982" name="Text Box 24"/>
          <p:cNvSpPr txBox="1">
            <a:spLocks noChangeArrowheads="1"/>
          </p:cNvSpPr>
          <p:nvPr/>
        </p:nvSpPr>
        <p:spPr bwMode="auto">
          <a:xfrm>
            <a:off x="2147888" y="4405313"/>
            <a:ext cx="1066800" cy="366712"/>
          </a:xfrm>
          <a:prstGeom prst="rect">
            <a:avLst/>
          </a:prstGeom>
          <a:noFill/>
          <a:ln w="9525">
            <a:noFill/>
            <a:miter lim="800000"/>
            <a:headEnd/>
            <a:tailEnd/>
          </a:ln>
        </p:spPr>
        <p:txBody>
          <a:bodyPr>
            <a:spAutoFit/>
          </a:bodyPr>
          <a:lstStyle/>
          <a:p>
            <a:pPr>
              <a:spcBef>
                <a:spcPct val="50000"/>
              </a:spcBef>
            </a:pPr>
            <a:r>
              <a:rPr lang="en-US" sz="1800"/>
              <a:t>PASS</a:t>
            </a:r>
          </a:p>
        </p:txBody>
      </p:sp>
      <p:sp>
        <p:nvSpPr>
          <p:cNvPr id="40983" name="Line 25"/>
          <p:cNvSpPr>
            <a:spLocks noChangeShapeType="1"/>
          </p:cNvSpPr>
          <p:nvPr/>
        </p:nvSpPr>
        <p:spPr bwMode="auto">
          <a:xfrm>
            <a:off x="5292725" y="4903788"/>
            <a:ext cx="457200" cy="0"/>
          </a:xfrm>
          <a:prstGeom prst="line">
            <a:avLst/>
          </a:prstGeom>
          <a:noFill/>
          <a:ln w="28575">
            <a:solidFill>
              <a:schemeClr val="tx1"/>
            </a:solidFill>
            <a:miter lim="800000"/>
            <a:headEnd/>
            <a:tailEnd type="triangle" w="med" len="med"/>
          </a:ln>
        </p:spPr>
        <p:txBody>
          <a:bodyPr wrap="none"/>
          <a:lstStyle/>
          <a:p>
            <a:endParaRPr lang="en-US"/>
          </a:p>
        </p:txBody>
      </p:sp>
      <p:sp>
        <p:nvSpPr>
          <p:cNvPr id="40984" name="Text Box 26"/>
          <p:cNvSpPr txBox="1">
            <a:spLocks noChangeArrowheads="1"/>
          </p:cNvSpPr>
          <p:nvPr/>
        </p:nvSpPr>
        <p:spPr bwMode="auto">
          <a:xfrm>
            <a:off x="242888" y="4481513"/>
            <a:ext cx="762000" cy="366712"/>
          </a:xfrm>
          <a:prstGeom prst="rect">
            <a:avLst/>
          </a:prstGeom>
          <a:noFill/>
          <a:ln w="9525">
            <a:noFill/>
            <a:miter lim="800000"/>
            <a:headEnd/>
            <a:tailEnd/>
          </a:ln>
        </p:spPr>
        <p:txBody>
          <a:bodyPr>
            <a:spAutoFit/>
          </a:bodyPr>
          <a:lstStyle/>
          <a:p>
            <a:pPr>
              <a:spcBef>
                <a:spcPct val="50000"/>
              </a:spcBef>
            </a:pPr>
            <a:r>
              <a:rPr lang="en-US" sz="1800"/>
              <a:t>FAIL</a:t>
            </a:r>
          </a:p>
        </p:txBody>
      </p:sp>
      <p:sp>
        <p:nvSpPr>
          <p:cNvPr id="40985" name="Text Box 27"/>
          <p:cNvSpPr txBox="1">
            <a:spLocks noChangeArrowheads="1"/>
          </p:cNvSpPr>
          <p:nvPr/>
        </p:nvSpPr>
        <p:spPr bwMode="auto">
          <a:xfrm>
            <a:off x="1614488" y="2271713"/>
            <a:ext cx="1371600" cy="641350"/>
          </a:xfrm>
          <a:prstGeom prst="rect">
            <a:avLst/>
          </a:prstGeom>
          <a:noFill/>
          <a:ln w="9525">
            <a:noFill/>
            <a:miter lim="800000"/>
            <a:headEnd/>
            <a:tailEnd/>
          </a:ln>
        </p:spPr>
        <p:txBody>
          <a:bodyPr>
            <a:spAutoFit/>
          </a:bodyPr>
          <a:lstStyle/>
          <a:p>
            <a:pPr>
              <a:spcBef>
                <a:spcPct val="50000"/>
              </a:spcBef>
            </a:pPr>
            <a:r>
              <a:rPr lang="en-US" sz="1800"/>
              <a:t>Code Freeze</a:t>
            </a:r>
          </a:p>
        </p:txBody>
      </p:sp>
      <p:sp>
        <p:nvSpPr>
          <p:cNvPr id="40986" name="Text Box 28"/>
          <p:cNvSpPr txBox="1">
            <a:spLocks noChangeArrowheads="1"/>
          </p:cNvSpPr>
          <p:nvPr/>
        </p:nvSpPr>
        <p:spPr bwMode="auto">
          <a:xfrm>
            <a:off x="2667000" y="5181600"/>
            <a:ext cx="2971800" cy="581025"/>
          </a:xfrm>
          <a:prstGeom prst="rect">
            <a:avLst/>
          </a:prstGeom>
          <a:noFill/>
          <a:ln w="9525">
            <a:noFill/>
            <a:miter lim="800000"/>
            <a:headEnd/>
            <a:tailEnd/>
          </a:ln>
        </p:spPr>
        <p:txBody>
          <a:bodyPr>
            <a:spAutoFit/>
          </a:bodyPr>
          <a:lstStyle/>
          <a:p>
            <a:pPr>
              <a:spcBef>
                <a:spcPct val="50000"/>
              </a:spcBef>
            </a:pPr>
            <a:r>
              <a:rPr lang="en-US" sz="1600"/>
              <a:t>Incident logging, tracking, priortising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Incident management</a:t>
            </a:r>
          </a:p>
        </p:txBody>
      </p:sp>
      <p:sp>
        <p:nvSpPr>
          <p:cNvPr id="41987" name="Rectangle 3"/>
          <p:cNvSpPr>
            <a:spLocks noGrp="1" noChangeArrowheads="1"/>
          </p:cNvSpPr>
          <p:nvPr>
            <p:ph idx="1"/>
          </p:nvPr>
        </p:nvSpPr>
        <p:spPr/>
        <p:txBody>
          <a:bodyPr/>
          <a:lstStyle/>
          <a:p>
            <a:pPr eaLnBrk="1" hangingPunct="1">
              <a:lnSpc>
                <a:spcPct val="120000"/>
              </a:lnSpc>
            </a:pPr>
            <a:endParaRPr lang="en-US" sz="2800" dirty="0" smtClean="0"/>
          </a:p>
          <a:p>
            <a:pPr eaLnBrk="1" hangingPunct="1">
              <a:buFont typeface="Wingdings" pitchFamily="2" charset="2"/>
              <a:buNone/>
            </a:pPr>
            <a:endParaRPr lang="en-US" sz="2800" dirty="0" smtClean="0"/>
          </a:p>
        </p:txBody>
      </p:sp>
      <p:sp>
        <p:nvSpPr>
          <p:cNvPr id="41988" name="Rectangle 4"/>
          <p:cNvSpPr>
            <a:spLocks noChangeArrowheads="1"/>
          </p:cNvSpPr>
          <p:nvPr/>
        </p:nvSpPr>
        <p:spPr bwMode="auto">
          <a:xfrm>
            <a:off x="304800" y="1295400"/>
            <a:ext cx="8610600" cy="4343400"/>
          </a:xfrm>
          <a:prstGeom prst="rect">
            <a:avLst/>
          </a:prstGeom>
          <a:noFill/>
          <a:ln w="9525">
            <a:noFill/>
            <a:miter lim="800000"/>
            <a:headEnd/>
            <a:tailEnd/>
          </a:ln>
        </p:spPr>
        <p:txBody>
          <a:bodyPr/>
          <a:lstStyle/>
          <a:p>
            <a:pPr marL="285750" lvl="1" indent="-285750" defTabSz="803275" fontAlgn="base">
              <a:spcBef>
                <a:spcPct val="0"/>
              </a:spcBef>
              <a:spcAft>
                <a:spcPct val="40000"/>
              </a:spcAft>
              <a:buClr>
                <a:srgbClr val="003399"/>
              </a:buClr>
              <a:buSzPct val="120000"/>
              <a:buFont typeface="Wingdings" pitchFamily="2" charset="2"/>
              <a:buChar char="q"/>
            </a:pPr>
            <a:r>
              <a:rPr lang="en-US" dirty="0">
                <a:solidFill>
                  <a:schemeClr val="bg2"/>
                </a:solidFill>
                <a:latin typeface="+mj-lt"/>
              </a:rPr>
              <a:t>The discrepancies between actual and expected outcomes need to be logged as </a:t>
            </a:r>
            <a:r>
              <a:rPr lang="en-US" b="1" dirty="0">
                <a:solidFill>
                  <a:schemeClr val="bg2"/>
                </a:solidFill>
                <a:latin typeface="+mj-lt"/>
              </a:rPr>
              <a:t>incidents</a:t>
            </a:r>
          </a:p>
          <a:p>
            <a:pPr marL="285750" lvl="1" indent="-285750" defTabSz="803275" fontAlgn="base">
              <a:spcBef>
                <a:spcPct val="0"/>
              </a:spcBef>
              <a:spcAft>
                <a:spcPct val="40000"/>
              </a:spcAft>
              <a:buClr>
                <a:srgbClr val="003399"/>
              </a:buClr>
              <a:buSzPct val="120000"/>
              <a:buFont typeface="Wingdings" pitchFamily="2" charset="2"/>
              <a:buChar char="q"/>
            </a:pPr>
            <a:endParaRPr lang="en-US" dirty="0">
              <a:solidFill>
                <a:schemeClr val="bg2"/>
              </a:solidFill>
              <a:latin typeface="+mj-lt"/>
            </a:endParaRPr>
          </a:p>
          <a:p>
            <a:pPr marL="285750" lvl="1" indent="-285750" defTabSz="803275" fontAlgn="base">
              <a:spcBef>
                <a:spcPct val="0"/>
              </a:spcBef>
              <a:spcAft>
                <a:spcPct val="40000"/>
              </a:spcAft>
              <a:buClr>
                <a:srgbClr val="003399"/>
              </a:buClr>
              <a:buSzPct val="120000"/>
              <a:buFont typeface="Wingdings" pitchFamily="2" charset="2"/>
              <a:buChar char="q"/>
            </a:pPr>
            <a:r>
              <a:rPr lang="en-US" dirty="0">
                <a:solidFill>
                  <a:schemeClr val="bg2"/>
                </a:solidFill>
                <a:latin typeface="+mj-lt"/>
              </a:rPr>
              <a:t>Incidents should be tracked from discovery and classification to correction and confirmation of the solution</a:t>
            </a:r>
          </a:p>
          <a:p>
            <a:pPr marL="285750" lvl="1" indent="-285750" defTabSz="803275" fontAlgn="base">
              <a:spcBef>
                <a:spcPct val="0"/>
              </a:spcBef>
              <a:spcAft>
                <a:spcPct val="40000"/>
              </a:spcAft>
              <a:buClr>
                <a:srgbClr val="003399"/>
              </a:buClr>
              <a:buSzPct val="120000"/>
              <a:buFont typeface="Wingdings" pitchFamily="2" charset="2"/>
              <a:buChar char="q"/>
            </a:pPr>
            <a:endParaRPr lang="en-US" dirty="0">
              <a:solidFill>
                <a:schemeClr val="bg2"/>
              </a:solidFill>
              <a:latin typeface="+mj-lt"/>
            </a:endParaRPr>
          </a:p>
          <a:p>
            <a:pPr marL="285750" lvl="1" indent="-285750" defTabSz="803275" fontAlgn="base">
              <a:spcBef>
                <a:spcPct val="0"/>
              </a:spcBef>
              <a:spcAft>
                <a:spcPct val="40000"/>
              </a:spcAft>
              <a:buClr>
                <a:srgbClr val="003399"/>
              </a:buClr>
              <a:buSzPct val="120000"/>
              <a:buFont typeface="Wingdings" pitchFamily="2" charset="2"/>
              <a:buChar char="q"/>
            </a:pPr>
            <a:r>
              <a:rPr lang="en-US" dirty="0">
                <a:solidFill>
                  <a:schemeClr val="bg2"/>
                </a:solidFill>
                <a:latin typeface="+mj-lt"/>
              </a:rPr>
              <a:t>To manage all incidents to completion, an organization should establish a process and rules for classification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638800" y="5867400"/>
            <a:ext cx="3124200" cy="3810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147" name="Rectangle 3"/>
          <p:cNvSpPr>
            <a:spLocks noChangeArrowheads="1"/>
          </p:cNvSpPr>
          <p:nvPr/>
        </p:nvSpPr>
        <p:spPr bwMode="auto">
          <a:xfrm>
            <a:off x="6324600" y="3200400"/>
            <a:ext cx="2209800" cy="3048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148" name="Rectangle 4"/>
          <p:cNvSpPr>
            <a:spLocks noChangeArrowheads="1"/>
          </p:cNvSpPr>
          <p:nvPr/>
        </p:nvSpPr>
        <p:spPr bwMode="auto">
          <a:xfrm>
            <a:off x="3962400" y="3657600"/>
            <a:ext cx="2133600" cy="5334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149" name="Rectangle 5"/>
          <p:cNvSpPr>
            <a:spLocks noChangeArrowheads="1"/>
          </p:cNvSpPr>
          <p:nvPr/>
        </p:nvSpPr>
        <p:spPr bwMode="auto">
          <a:xfrm>
            <a:off x="76200" y="5562600"/>
            <a:ext cx="4267200" cy="5334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150" name="Rectangle 6"/>
          <p:cNvSpPr>
            <a:spLocks noChangeArrowheads="1"/>
          </p:cNvSpPr>
          <p:nvPr/>
        </p:nvSpPr>
        <p:spPr bwMode="auto">
          <a:xfrm>
            <a:off x="838200" y="2971800"/>
            <a:ext cx="2209800" cy="3048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6151" name="Rectangle 7"/>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dirty="0"/>
              <a:t>Test organization (Options </a:t>
            </a:r>
            <a:r>
              <a:rPr lang="en-US" sz="1800" dirty="0" smtClean="0"/>
              <a:t>for Independence</a:t>
            </a:r>
            <a:r>
              <a:rPr lang="en-US" sz="1800" dirty="0"/>
              <a:t>)</a:t>
            </a:r>
          </a:p>
        </p:txBody>
      </p:sp>
      <p:pic>
        <p:nvPicPr>
          <p:cNvPr id="6152" name="Picture 8" descr="j0195384"/>
          <p:cNvPicPr>
            <a:picLocks noGrp="1" noChangeAspect="1" noChangeArrowheads="1"/>
          </p:cNvPicPr>
          <p:nvPr>
            <p:ph idx="1"/>
          </p:nvPr>
        </p:nvPicPr>
        <p:blipFill>
          <a:blip r:embed="rId3" cstate="print"/>
          <a:stretch>
            <a:fillRect/>
          </a:stretch>
        </p:blipFill>
        <p:spPr>
          <a:xfrm>
            <a:off x="3673265" y="1295400"/>
            <a:ext cx="1795882" cy="1833372"/>
          </a:xfrm>
          <a:noFill/>
        </p:spPr>
      </p:pic>
      <p:pic>
        <p:nvPicPr>
          <p:cNvPr id="6154" name="Picture 10" descr="j0411476"/>
          <p:cNvPicPr>
            <a:picLocks noGrp="1" noChangeAspect="1" noChangeArrowheads="1"/>
          </p:cNvPicPr>
          <p:nvPr>
            <p:ph sz="quarter" idx="4294967295"/>
          </p:nvPr>
        </p:nvPicPr>
        <p:blipFill>
          <a:blip r:embed="rId4" cstate="print"/>
          <a:srcRect/>
          <a:stretch>
            <a:fillRect/>
          </a:stretch>
        </p:blipFill>
        <p:spPr>
          <a:xfrm>
            <a:off x="-76200" y="1143000"/>
            <a:ext cx="2438400" cy="1828800"/>
          </a:xfrm>
        </p:spPr>
      </p:pic>
      <p:pic>
        <p:nvPicPr>
          <p:cNvPr id="6161" name="Picture 17" descr="j0400040"/>
          <p:cNvPicPr>
            <a:picLocks noGrp="1" noChangeAspect="1" noChangeArrowheads="1"/>
          </p:cNvPicPr>
          <p:nvPr>
            <p:ph sz="quarter" idx="4294967295"/>
          </p:nvPr>
        </p:nvPicPr>
        <p:blipFill>
          <a:blip r:embed="rId5" cstate="print"/>
          <a:srcRect/>
          <a:stretch>
            <a:fillRect/>
          </a:stretch>
        </p:blipFill>
        <p:spPr>
          <a:xfrm>
            <a:off x="6518910" y="1209924"/>
            <a:ext cx="2590800" cy="2016125"/>
          </a:xfrm>
          <a:noFill/>
        </p:spPr>
      </p:pic>
      <p:pic>
        <p:nvPicPr>
          <p:cNvPr id="6153" name="Picture 9" descr="j0233018"/>
          <p:cNvPicPr>
            <a:picLocks noGrp="1" noChangeAspect="1" noChangeArrowheads="1"/>
          </p:cNvPicPr>
          <p:nvPr>
            <p:ph sz="quarter" idx="4294967295"/>
          </p:nvPr>
        </p:nvPicPr>
        <p:blipFill>
          <a:blip r:embed="rId6" cstate="print"/>
          <a:srcRect/>
          <a:stretch>
            <a:fillRect/>
          </a:stretch>
        </p:blipFill>
        <p:spPr>
          <a:xfrm>
            <a:off x="762000" y="3505200"/>
            <a:ext cx="2571750" cy="1981200"/>
          </a:xfrm>
          <a:noFill/>
        </p:spPr>
      </p:pic>
      <p:sp>
        <p:nvSpPr>
          <p:cNvPr id="6155" name="Text Box 11"/>
          <p:cNvSpPr txBox="1">
            <a:spLocks noChangeArrowheads="1"/>
          </p:cNvSpPr>
          <p:nvPr/>
        </p:nvSpPr>
        <p:spPr bwMode="auto">
          <a:xfrm>
            <a:off x="933450" y="2986087"/>
            <a:ext cx="2952750" cy="519113"/>
          </a:xfrm>
          <a:prstGeom prst="rect">
            <a:avLst/>
          </a:prstGeom>
          <a:noFill/>
          <a:ln w="9525">
            <a:noFill/>
            <a:miter lim="800000"/>
            <a:headEnd/>
            <a:tailEnd/>
          </a:ln>
        </p:spPr>
        <p:txBody>
          <a:bodyPr>
            <a:spAutoFit/>
          </a:bodyPr>
          <a:lstStyle/>
          <a:p>
            <a:pPr>
              <a:lnSpc>
                <a:spcPct val="70000"/>
              </a:lnSpc>
              <a:spcBef>
                <a:spcPct val="50000"/>
              </a:spcBef>
            </a:pPr>
            <a:r>
              <a:rPr lang="en-US" sz="1600" b="1" dirty="0"/>
              <a:t>Independent testers</a:t>
            </a:r>
          </a:p>
          <a:p>
            <a:pPr>
              <a:lnSpc>
                <a:spcPct val="70000"/>
              </a:lnSpc>
              <a:spcBef>
                <a:spcPct val="50000"/>
              </a:spcBef>
            </a:pPr>
            <a:r>
              <a:rPr lang="en-US" sz="1400" dirty="0"/>
              <a:t>(within the development teams)</a:t>
            </a:r>
          </a:p>
        </p:txBody>
      </p:sp>
      <p:sp>
        <p:nvSpPr>
          <p:cNvPr id="6156" name="Text Box 12"/>
          <p:cNvSpPr txBox="1">
            <a:spLocks noChangeArrowheads="1"/>
          </p:cNvSpPr>
          <p:nvPr/>
        </p:nvSpPr>
        <p:spPr bwMode="auto">
          <a:xfrm>
            <a:off x="0" y="5629275"/>
            <a:ext cx="5486400" cy="733425"/>
          </a:xfrm>
          <a:prstGeom prst="rect">
            <a:avLst/>
          </a:prstGeom>
          <a:noFill/>
          <a:ln w="9525">
            <a:noFill/>
            <a:miter lim="800000"/>
            <a:headEnd/>
            <a:tailEnd/>
          </a:ln>
        </p:spPr>
        <p:txBody>
          <a:bodyPr>
            <a:spAutoFit/>
          </a:bodyPr>
          <a:lstStyle/>
          <a:p>
            <a:pPr>
              <a:lnSpc>
                <a:spcPct val="70000"/>
              </a:lnSpc>
            </a:pPr>
            <a:r>
              <a:rPr lang="en-US" sz="1600" b="1"/>
              <a:t>Independent test team or group within the organization</a:t>
            </a:r>
          </a:p>
          <a:p>
            <a:pPr>
              <a:lnSpc>
                <a:spcPct val="70000"/>
              </a:lnSpc>
            </a:pPr>
            <a:endParaRPr lang="en-US" sz="1400"/>
          </a:p>
          <a:p>
            <a:pPr>
              <a:lnSpc>
                <a:spcPct val="70000"/>
              </a:lnSpc>
            </a:pPr>
            <a:r>
              <a:rPr lang="en-US" sz="1400"/>
              <a:t>(reporting to project management or executive management)</a:t>
            </a:r>
          </a:p>
        </p:txBody>
      </p:sp>
      <p:pic>
        <p:nvPicPr>
          <p:cNvPr id="6157" name="Picture 13" descr="j0400034"/>
          <p:cNvPicPr>
            <a:picLocks noChangeAspect="1" noChangeArrowheads="1"/>
          </p:cNvPicPr>
          <p:nvPr/>
        </p:nvPicPr>
        <p:blipFill>
          <a:blip r:embed="rId7" cstate="print"/>
          <a:srcRect/>
          <a:stretch>
            <a:fillRect/>
          </a:stretch>
        </p:blipFill>
        <p:spPr bwMode="auto">
          <a:xfrm>
            <a:off x="6477000" y="3886200"/>
            <a:ext cx="2438400" cy="1981200"/>
          </a:xfrm>
          <a:prstGeom prst="rect">
            <a:avLst/>
          </a:prstGeom>
          <a:noFill/>
          <a:ln w="9525">
            <a:noFill/>
            <a:miter lim="800000"/>
            <a:headEnd/>
            <a:tailEnd/>
          </a:ln>
        </p:spPr>
      </p:pic>
      <p:sp>
        <p:nvSpPr>
          <p:cNvPr id="6158" name="Text Box 14"/>
          <p:cNvSpPr txBox="1">
            <a:spLocks noChangeArrowheads="1"/>
          </p:cNvSpPr>
          <p:nvPr/>
        </p:nvSpPr>
        <p:spPr bwMode="auto">
          <a:xfrm>
            <a:off x="6324600" y="6019800"/>
            <a:ext cx="2362200" cy="457200"/>
          </a:xfrm>
          <a:prstGeom prst="rect">
            <a:avLst/>
          </a:prstGeom>
          <a:noFill/>
          <a:ln w="9525">
            <a:noFill/>
            <a:miter lim="800000"/>
            <a:headEnd/>
            <a:tailEnd/>
          </a:ln>
        </p:spPr>
        <p:txBody>
          <a:bodyPr>
            <a:spAutoFit/>
          </a:bodyPr>
          <a:lstStyle/>
          <a:p>
            <a:pPr>
              <a:spcBef>
                <a:spcPct val="50000"/>
              </a:spcBef>
            </a:pPr>
            <a:endParaRPr lang="en-US"/>
          </a:p>
        </p:txBody>
      </p:sp>
      <p:sp>
        <p:nvSpPr>
          <p:cNvPr id="6159" name="Text Box 15"/>
          <p:cNvSpPr txBox="1">
            <a:spLocks noChangeArrowheads="1"/>
          </p:cNvSpPr>
          <p:nvPr/>
        </p:nvSpPr>
        <p:spPr bwMode="auto">
          <a:xfrm>
            <a:off x="4800600" y="5927725"/>
            <a:ext cx="4343400" cy="750888"/>
          </a:xfrm>
          <a:prstGeom prst="rect">
            <a:avLst/>
          </a:prstGeom>
          <a:noFill/>
          <a:ln w="9525">
            <a:noFill/>
            <a:miter lim="800000"/>
            <a:headEnd/>
            <a:tailEnd/>
          </a:ln>
        </p:spPr>
        <p:txBody>
          <a:bodyPr>
            <a:spAutoFit/>
          </a:bodyPr>
          <a:lstStyle/>
          <a:p>
            <a:pPr lvl="1" algn="ctr">
              <a:lnSpc>
                <a:spcPct val="80000"/>
              </a:lnSpc>
              <a:spcBef>
                <a:spcPct val="20000"/>
              </a:spcBef>
              <a:buClr>
                <a:schemeClr val="hlink"/>
              </a:buClr>
              <a:buSzPct val="55000"/>
              <a:buFont typeface="Wingdings" pitchFamily="2" charset="2"/>
              <a:buNone/>
            </a:pPr>
            <a:r>
              <a:rPr lang="en-US" sz="1600" b="1" dirty="0"/>
              <a:t>Independent test specialists</a:t>
            </a:r>
          </a:p>
          <a:p>
            <a:pPr lvl="1">
              <a:lnSpc>
                <a:spcPct val="80000"/>
              </a:lnSpc>
              <a:spcBef>
                <a:spcPct val="20000"/>
              </a:spcBef>
              <a:buClr>
                <a:schemeClr val="hlink"/>
              </a:buClr>
              <a:buSzPct val="55000"/>
              <a:buFont typeface="Wingdings" pitchFamily="2" charset="2"/>
              <a:buNone/>
            </a:pPr>
            <a:r>
              <a:rPr lang="en-US" sz="1600" b="1" dirty="0"/>
              <a:t> </a:t>
            </a:r>
            <a:r>
              <a:rPr lang="en-US" sz="1600" dirty="0"/>
              <a:t> </a:t>
            </a:r>
            <a:r>
              <a:rPr lang="en-US" sz="1400" dirty="0"/>
              <a:t>(for specific test targets such as usability testers, security testers or certification testers</a:t>
            </a:r>
            <a:r>
              <a:rPr lang="en-US" sz="1800" dirty="0"/>
              <a:t>)</a:t>
            </a:r>
          </a:p>
        </p:txBody>
      </p:sp>
      <p:sp>
        <p:nvSpPr>
          <p:cNvPr id="6160" name="Rectangle 16"/>
          <p:cNvSpPr>
            <a:spLocks noChangeArrowheads="1"/>
          </p:cNvSpPr>
          <p:nvPr/>
        </p:nvSpPr>
        <p:spPr bwMode="auto">
          <a:xfrm>
            <a:off x="5867400" y="3276600"/>
            <a:ext cx="4394200" cy="676275"/>
          </a:xfrm>
          <a:prstGeom prst="rect">
            <a:avLst/>
          </a:prstGeom>
          <a:noFill/>
          <a:ln w="9525">
            <a:noFill/>
            <a:miter lim="800000"/>
            <a:headEnd/>
            <a:tailEnd/>
          </a:ln>
        </p:spPr>
        <p:txBody>
          <a:bodyPr>
            <a:spAutoFit/>
          </a:bodyPr>
          <a:lstStyle/>
          <a:p>
            <a:pPr lvl="1">
              <a:lnSpc>
                <a:spcPct val="70000"/>
              </a:lnSpc>
              <a:spcBef>
                <a:spcPct val="20000"/>
              </a:spcBef>
              <a:buClr>
                <a:schemeClr val="hlink"/>
              </a:buClr>
              <a:buSzPct val="55000"/>
              <a:buFont typeface="Wingdings" pitchFamily="2" charset="2"/>
              <a:buNone/>
            </a:pPr>
            <a:r>
              <a:rPr lang="en-US" sz="1600" b="1"/>
              <a:t>Independent testers</a:t>
            </a:r>
          </a:p>
          <a:p>
            <a:pPr lvl="1">
              <a:lnSpc>
                <a:spcPct val="70000"/>
              </a:lnSpc>
              <a:spcBef>
                <a:spcPct val="20000"/>
              </a:spcBef>
              <a:buClr>
                <a:schemeClr val="hlink"/>
              </a:buClr>
              <a:buSzPct val="55000"/>
              <a:buFont typeface="Wingdings" pitchFamily="2" charset="2"/>
              <a:buNone/>
            </a:pPr>
            <a:r>
              <a:rPr lang="en-US" sz="1600"/>
              <a:t>(</a:t>
            </a:r>
            <a:r>
              <a:rPr lang="en-US" sz="1400"/>
              <a:t>from the business organization</a:t>
            </a:r>
          </a:p>
          <a:p>
            <a:pPr lvl="1">
              <a:lnSpc>
                <a:spcPct val="70000"/>
              </a:lnSpc>
              <a:spcBef>
                <a:spcPct val="20000"/>
              </a:spcBef>
              <a:buClr>
                <a:schemeClr val="hlink"/>
              </a:buClr>
              <a:buSzPct val="55000"/>
              <a:buFont typeface="Wingdings" pitchFamily="2" charset="2"/>
              <a:buNone/>
            </a:pPr>
            <a:r>
              <a:rPr lang="en-US" sz="1400"/>
              <a:t> user community and IT)</a:t>
            </a:r>
          </a:p>
        </p:txBody>
      </p:sp>
      <p:sp>
        <p:nvSpPr>
          <p:cNvPr id="6162" name="Line 18"/>
          <p:cNvSpPr>
            <a:spLocks noChangeShapeType="1"/>
          </p:cNvSpPr>
          <p:nvPr/>
        </p:nvSpPr>
        <p:spPr bwMode="auto">
          <a:xfrm flipV="1">
            <a:off x="5181600" y="3048000"/>
            <a:ext cx="0" cy="609600"/>
          </a:xfrm>
          <a:prstGeom prst="line">
            <a:avLst/>
          </a:prstGeom>
          <a:noFill/>
          <a:ln w="38100">
            <a:solidFill>
              <a:schemeClr val="tx1"/>
            </a:solidFill>
            <a:miter lim="800000"/>
            <a:headEnd/>
            <a:tailEnd type="triangle" w="med" len="med"/>
          </a:ln>
        </p:spPr>
        <p:txBody>
          <a:bodyPr wrap="none"/>
          <a:lstStyle/>
          <a:p>
            <a:endParaRPr lang="en-US"/>
          </a:p>
        </p:txBody>
      </p:sp>
      <p:sp>
        <p:nvSpPr>
          <p:cNvPr id="6163" name="Text Box 19"/>
          <p:cNvSpPr txBox="1">
            <a:spLocks noChangeArrowheads="1"/>
          </p:cNvSpPr>
          <p:nvPr/>
        </p:nvSpPr>
        <p:spPr bwMode="auto">
          <a:xfrm>
            <a:off x="4114800" y="3657600"/>
            <a:ext cx="1600200" cy="457200"/>
          </a:xfrm>
          <a:prstGeom prst="rect">
            <a:avLst/>
          </a:prstGeom>
          <a:noFill/>
          <a:ln w="9525">
            <a:noFill/>
            <a:miter lim="800000"/>
            <a:headEnd/>
            <a:tailEnd/>
          </a:ln>
        </p:spPr>
        <p:txBody>
          <a:bodyPr>
            <a:spAutoFit/>
          </a:bodyPr>
          <a:lstStyle/>
          <a:p>
            <a:pPr>
              <a:spcBef>
                <a:spcPct val="50000"/>
              </a:spcBef>
            </a:pPr>
            <a:endParaRPr lang="en-US"/>
          </a:p>
        </p:txBody>
      </p:sp>
      <p:sp>
        <p:nvSpPr>
          <p:cNvPr id="6164" name="Text Box 20"/>
          <p:cNvSpPr txBox="1">
            <a:spLocks noChangeArrowheads="1"/>
          </p:cNvSpPr>
          <p:nvPr/>
        </p:nvSpPr>
        <p:spPr bwMode="auto">
          <a:xfrm>
            <a:off x="3886200" y="3657600"/>
            <a:ext cx="2362200" cy="877888"/>
          </a:xfrm>
          <a:prstGeom prst="rect">
            <a:avLst/>
          </a:prstGeom>
          <a:noFill/>
          <a:ln w="9525">
            <a:noFill/>
            <a:miter lim="800000"/>
            <a:headEnd/>
            <a:tailEnd/>
          </a:ln>
        </p:spPr>
        <p:txBody>
          <a:bodyPr>
            <a:spAutoFit/>
          </a:bodyPr>
          <a:lstStyle/>
          <a:p>
            <a:pPr>
              <a:lnSpc>
                <a:spcPct val="80000"/>
              </a:lnSpc>
              <a:spcBef>
                <a:spcPct val="50000"/>
              </a:spcBef>
            </a:pPr>
            <a:r>
              <a:rPr lang="en-US" sz="1600" b="1" dirty="0"/>
              <a:t>Independent testers outsourced</a:t>
            </a:r>
          </a:p>
          <a:p>
            <a:pPr>
              <a:lnSpc>
                <a:spcPct val="60000"/>
              </a:lnSpc>
              <a:spcBef>
                <a:spcPct val="50000"/>
              </a:spcBef>
            </a:pPr>
            <a:r>
              <a:rPr lang="en-US" sz="1600" dirty="0"/>
              <a:t>(</a:t>
            </a:r>
            <a:r>
              <a:rPr lang="en-US" sz="1400" dirty="0"/>
              <a:t>or external to the organization</a:t>
            </a:r>
            <a:r>
              <a:rPr lang="en-US" sz="1400" dirty="0" smtClean="0"/>
              <a:t>)</a:t>
            </a:r>
            <a:endParaRPr lang="en-US" sz="1400" dirty="0"/>
          </a:p>
        </p:txBody>
      </p:sp>
      <p:sp>
        <p:nvSpPr>
          <p:cNvPr id="6165" name="Line 21"/>
          <p:cNvSpPr>
            <a:spLocks noChangeShapeType="1"/>
          </p:cNvSpPr>
          <p:nvPr/>
        </p:nvSpPr>
        <p:spPr bwMode="auto">
          <a:xfrm>
            <a:off x="228600" y="5334000"/>
            <a:ext cx="990600" cy="0"/>
          </a:xfrm>
          <a:prstGeom prst="line">
            <a:avLst/>
          </a:prstGeom>
          <a:noFill/>
          <a:ln w="38100">
            <a:solidFill>
              <a:schemeClr val="tx1"/>
            </a:solidFill>
            <a:miter lim="800000"/>
            <a:headEnd/>
            <a:tailEnd type="triangle" w="med" len="med"/>
          </a:ln>
        </p:spPr>
        <p:txBody>
          <a:bodyPr wrap="none"/>
          <a:lstStyle/>
          <a:p>
            <a:endParaRPr lang="en-US"/>
          </a:p>
        </p:txBody>
      </p:sp>
      <p:sp>
        <p:nvSpPr>
          <p:cNvPr id="6166" name="Line 22"/>
          <p:cNvSpPr>
            <a:spLocks noChangeShapeType="1"/>
          </p:cNvSpPr>
          <p:nvPr/>
        </p:nvSpPr>
        <p:spPr bwMode="auto">
          <a:xfrm>
            <a:off x="247650" y="5334000"/>
            <a:ext cx="0" cy="228600"/>
          </a:xfrm>
          <a:prstGeom prst="line">
            <a:avLst/>
          </a:prstGeom>
          <a:noFill/>
          <a:ln w="38100">
            <a:solidFill>
              <a:schemeClr val="tx1"/>
            </a:solidFill>
            <a:miter lim="800000"/>
            <a:headEnd/>
            <a:tailEnd/>
          </a:ln>
        </p:spPr>
        <p:txBody>
          <a:bodyPr wrap="none"/>
          <a:lstStyle/>
          <a:p>
            <a:endParaRPr lang="en-US"/>
          </a:p>
        </p:txBody>
      </p:sp>
      <p:sp>
        <p:nvSpPr>
          <p:cNvPr id="6167" name="Line 23"/>
          <p:cNvSpPr>
            <a:spLocks noChangeShapeType="1"/>
          </p:cNvSpPr>
          <p:nvPr/>
        </p:nvSpPr>
        <p:spPr bwMode="auto">
          <a:xfrm flipH="1">
            <a:off x="2057400" y="1981200"/>
            <a:ext cx="381000" cy="0"/>
          </a:xfrm>
          <a:prstGeom prst="line">
            <a:avLst/>
          </a:prstGeom>
          <a:noFill/>
          <a:ln w="38100">
            <a:solidFill>
              <a:schemeClr val="tx1"/>
            </a:solidFill>
            <a:miter lim="800000"/>
            <a:headEnd/>
            <a:tailEnd type="triangle" w="med" len="med"/>
          </a:ln>
        </p:spPr>
        <p:txBody>
          <a:bodyPr wrap="none"/>
          <a:lstStyle/>
          <a:p>
            <a:endParaRPr lang="en-US"/>
          </a:p>
        </p:txBody>
      </p:sp>
      <p:sp>
        <p:nvSpPr>
          <p:cNvPr id="6168" name="Line 24"/>
          <p:cNvSpPr>
            <a:spLocks noChangeShapeType="1"/>
          </p:cNvSpPr>
          <p:nvPr/>
        </p:nvSpPr>
        <p:spPr bwMode="auto">
          <a:xfrm>
            <a:off x="2438400" y="1981200"/>
            <a:ext cx="0" cy="914400"/>
          </a:xfrm>
          <a:prstGeom prst="line">
            <a:avLst/>
          </a:prstGeom>
          <a:noFill/>
          <a:ln w="38100">
            <a:solidFill>
              <a:schemeClr val="tx1"/>
            </a:solidFill>
            <a:miter lim="800000"/>
            <a:headEnd/>
            <a:tailEnd/>
          </a:ln>
        </p:spPr>
        <p:txBody>
          <a:bodyPr wrap="none"/>
          <a:lstStyle/>
          <a:p>
            <a:endParaRPr lang="en-US"/>
          </a:p>
        </p:txBody>
      </p:sp>
      <p:sp>
        <p:nvSpPr>
          <p:cNvPr id="6169" name="Line 25"/>
          <p:cNvSpPr>
            <a:spLocks noChangeShapeType="1"/>
          </p:cNvSpPr>
          <p:nvPr/>
        </p:nvSpPr>
        <p:spPr bwMode="auto">
          <a:xfrm>
            <a:off x="5867400" y="2286000"/>
            <a:ext cx="381000" cy="0"/>
          </a:xfrm>
          <a:prstGeom prst="line">
            <a:avLst/>
          </a:prstGeom>
          <a:noFill/>
          <a:ln w="38100">
            <a:solidFill>
              <a:schemeClr val="tx1"/>
            </a:solidFill>
            <a:miter lim="800000"/>
            <a:headEnd/>
            <a:tailEnd type="triangle" w="med" len="med"/>
          </a:ln>
        </p:spPr>
        <p:txBody>
          <a:bodyPr wrap="none"/>
          <a:lstStyle/>
          <a:p>
            <a:endParaRPr lang="en-US"/>
          </a:p>
        </p:txBody>
      </p:sp>
      <p:sp>
        <p:nvSpPr>
          <p:cNvPr id="6170" name="Line 26"/>
          <p:cNvSpPr>
            <a:spLocks noChangeShapeType="1"/>
          </p:cNvSpPr>
          <p:nvPr/>
        </p:nvSpPr>
        <p:spPr bwMode="auto">
          <a:xfrm>
            <a:off x="5867400" y="2286000"/>
            <a:ext cx="0" cy="1143000"/>
          </a:xfrm>
          <a:prstGeom prst="line">
            <a:avLst/>
          </a:prstGeom>
          <a:noFill/>
          <a:ln w="38100">
            <a:solidFill>
              <a:schemeClr val="tx1"/>
            </a:solidFill>
            <a:miter lim="800000"/>
            <a:headEnd/>
            <a:tailEnd/>
          </a:ln>
        </p:spPr>
        <p:txBody>
          <a:bodyPr wrap="none"/>
          <a:lstStyle/>
          <a:p>
            <a:endParaRPr lang="en-US"/>
          </a:p>
        </p:txBody>
      </p:sp>
      <p:grpSp>
        <p:nvGrpSpPr>
          <p:cNvPr id="2" name="Group 27"/>
          <p:cNvGrpSpPr>
            <a:grpSpLocks/>
          </p:cNvGrpSpPr>
          <p:nvPr/>
        </p:nvGrpSpPr>
        <p:grpSpPr bwMode="auto">
          <a:xfrm>
            <a:off x="5791200" y="5562600"/>
            <a:ext cx="704850" cy="304800"/>
            <a:chOff x="3648" y="3504"/>
            <a:chExt cx="444" cy="192"/>
          </a:xfrm>
        </p:grpSpPr>
        <p:sp>
          <p:nvSpPr>
            <p:cNvPr id="6173" name="Line 28"/>
            <p:cNvSpPr>
              <a:spLocks noChangeShapeType="1"/>
            </p:cNvSpPr>
            <p:nvPr/>
          </p:nvSpPr>
          <p:spPr bwMode="auto">
            <a:xfrm>
              <a:off x="3648" y="3504"/>
              <a:ext cx="444" cy="0"/>
            </a:xfrm>
            <a:prstGeom prst="line">
              <a:avLst/>
            </a:prstGeom>
            <a:noFill/>
            <a:ln w="38100">
              <a:solidFill>
                <a:schemeClr val="tx1"/>
              </a:solidFill>
              <a:miter lim="800000"/>
              <a:headEnd/>
              <a:tailEnd type="triangle" w="med" len="med"/>
            </a:ln>
          </p:spPr>
          <p:txBody>
            <a:bodyPr wrap="none"/>
            <a:lstStyle/>
            <a:p>
              <a:endParaRPr lang="en-US"/>
            </a:p>
          </p:txBody>
        </p:sp>
        <p:sp>
          <p:nvSpPr>
            <p:cNvPr id="6174" name="Line 29"/>
            <p:cNvSpPr>
              <a:spLocks noChangeShapeType="1"/>
            </p:cNvSpPr>
            <p:nvPr/>
          </p:nvSpPr>
          <p:spPr bwMode="auto">
            <a:xfrm>
              <a:off x="3648" y="3504"/>
              <a:ext cx="0" cy="192"/>
            </a:xfrm>
            <a:prstGeom prst="line">
              <a:avLst/>
            </a:prstGeom>
            <a:noFill/>
            <a:ln w="38100">
              <a:solidFill>
                <a:schemeClr val="tx1"/>
              </a:solidFill>
              <a:miter lim="800000"/>
              <a:headEnd/>
              <a:tailEnd/>
            </a:ln>
          </p:spPr>
          <p:txBody>
            <a:bodyPr wrap="none"/>
            <a:lstStyle/>
            <a:p>
              <a:endParaRPr lang="en-US"/>
            </a:p>
          </p:txBody>
        </p:sp>
      </p:grpSp>
      <p:sp>
        <p:nvSpPr>
          <p:cNvPr id="6172" name="Line 30"/>
          <p:cNvSpPr>
            <a:spLocks noChangeShapeType="1"/>
          </p:cNvSpPr>
          <p:nvPr/>
        </p:nvSpPr>
        <p:spPr bwMode="auto">
          <a:xfrm>
            <a:off x="5867400" y="3429000"/>
            <a:ext cx="381000" cy="0"/>
          </a:xfrm>
          <a:prstGeom prst="line">
            <a:avLst/>
          </a:prstGeom>
          <a:noFill/>
          <a:ln w="38100">
            <a:solidFill>
              <a:schemeClr val="tx1"/>
            </a:solidFill>
            <a:miter lim="800000"/>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Incident reports</a:t>
            </a:r>
          </a:p>
        </p:txBody>
      </p:sp>
      <p:pic>
        <p:nvPicPr>
          <p:cNvPr id="43013" name="Picture 5" descr="graphs and reports"/>
          <p:cNvPicPr>
            <a:picLocks noGrp="1" noChangeAspect="1" noChangeArrowheads="1"/>
          </p:cNvPicPr>
          <p:nvPr>
            <p:ph idx="1"/>
          </p:nvPr>
        </p:nvPicPr>
        <p:blipFill>
          <a:blip r:embed="rId3" cstate="print"/>
          <a:stretch>
            <a:fillRect/>
          </a:stretch>
        </p:blipFill>
        <p:spPr>
          <a:xfrm>
            <a:off x="4874111" y="4191001"/>
            <a:ext cx="3457687" cy="2209800"/>
          </a:xfrm>
          <a:noFill/>
        </p:spPr>
      </p:pic>
      <p:sp>
        <p:nvSpPr>
          <p:cNvPr id="43012" name="Rectangle 4"/>
          <p:cNvSpPr>
            <a:spLocks noChangeArrowheads="1"/>
          </p:cNvSpPr>
          <p:nvPr/>
        </p:nvSpPr>
        <p:spPr bwMode="auto">
          <a:xfrm>
            <a:off x="228600" y="1295400"/>
            <a:ext cx="8610600" cy="4343400"/>
          </a:xfrm>
          <a:prstGeom prst="rect">
            <a:avLst/>
          </a:prstGeom>
          <a:noFill/>
          <a:ln w="9525">
            <a:noFill/>
            <a:miter lim="800000"/>
            <a:headEnd/>
            <a:tailEnd/>
          </a:ln>
        </p:spPr>
        <p:txBody>
          <a:bodyPr/>
          <a:lstStyle/>
          <a:p>
            <a:pPr defTabSz="803275" fontAlgn="base">
              <a:lnSpc>
                <a:spcPct val="150000"/>
              </a:lnSpc>
              <a:spcBef>
                <a:spcPct val="0"/>
              </a:spcBef>
              <a:spcAft>
                <a:spcPct val="40000"/>
              </a:spcAft>
              <a:buClr>
                <a:srgbClr val="003399"/>
              </a:buClr>
              <a:buSzPct val="120000"/>
            </a:pPr>
            <a:r>
              <a:rPr lang="en-US" b="1" dirty="0">
                <a:latin typeface="+mj-lt"/>
              </a:rPr>
              <a:t>Objectives:</a:t>
            </a:r>
          </a:p>
          <a:p>
            <a:pPr marL="285750" lvl="1" indent="-285750" defTabSz="803275" fontAlgn="base">
              <a:spcBef>
                <a:spcPct val="0"/>
              </a:spcBef>
              <a:spcAft>
                <a:spcPct val="40000"/>
              </a:spcAft>
              <a:buClr>
                <a:srgbClr val="003399"/>
              </a:buClr>
              <a:buSzPct val="120000"/>
              <a:buFont typeface="Wingdings" pitchFamily="2" charset="2"/>
              <a:buChar char="q"/>
            </a:pPr>
            <a:r>
              <a:rPr lang="en-US" dirty="0">
                <a:solidFill>
                  <a:schemeClr val="bg2"/>
                </a:solidFill>
                <a:latin typeface="+mj-lt"/>
              </a:rPr>
              <a:t>To provide feedback to developers and other parties about the problem to enable</a:t>
            </a:r>
          </a:p>
          <a:p>
            <a:pPr marL="800100" lvl="2" indent="-342900" defTabSz="803275" fontAlgn="base">
              <a:spcBef>
                <a:spcPct val="0"/>
              </a:spcBef>
              <a:spcAft>
                <a:spcPct val="40000"/>
              </a:spcAft>
              <a:buClr>
                <a:srgbClr val="003399"/>
              </a:buClr>
              <a:buSzPct val="120000"/>
              <a:buFont typeface="Wingdings" pitchFamily="2" charset="2"/>
              <a:buChar char="§"/>
            </a:pPr>
            <a:r>
              <a:rPr lang="en-US" sz="2000" dirty="0"/>
              <a:t> </a:t>
            </a:r>
            <a:r>
              <a:rPr lang="en-US" sz="1600" dirty="0">
                <a:solidFill>
                  <a:schemeClr val="bg2"/>
                </a:solidFill>
                <a:latin typeface="+mj-lt"/>
              </a:rPr>
              <a:t>identification</a:t>
            </a:r>
          </a:p>
          <a:p>
            <a:pPr marL="742950" lvl="2" indent="-285750" defTabSz="803275" fontAlgn="base">
              <a:spcBef>
                <a:spcPct val="0"/>
              </a:spcBef>
              <a:spcAft>
                <a:spcPct val="40000"/>
              </a:spcAft>
              <a:buClr>
                <a:srgbClr val="003399"/>
              </a:buClr>
              <a:buSzPct val="120000"/>
              <a:buFont typeface="Wingdings" pitchFamily="2" charset="2"/>
              <a:buChar char="§"/>
            </a:pPr>
            <a:r>
              <a:rPr lang="en-US" sz="1600" dirty="0">
                <a:solidFill>
                  <a:schemeClr val="bg2"/>
                </a:solidFill>
                <a:latin typeface="+mj-lt"/>
              </a:rPr>
              <a:t> isolation </a:t>
            </a:r>
            <a:endParaRPr lang="en-US" sz="1600" dirty="0" smtClean="0">
              <a:solidFill>
                <a:schemeClr val="bg2"/>
              </a:solidFill>
              <a:latin typeface="+mj-lt"/>
            </a:endParaRPr>
          </a:p>
          <a:p>
            <a:pPr marL="742950" lvl="2" indent="-285750" defTabSz="803275" fontAlgn="base">
              <a:spcBef>
                <a:spcPct val="0"/>
              </a:spcBef>
              <a:spcAft>
                <a:spcPct val="40000"/>
              </a:spcAft>
              <a:buClr>
                <a:srgbClr val="003399"/>
              </a:buClr>
              <a:buSzPct val="120000"/>
              <a:buFont typeface="Wingdings" pitchFamily="2" charset="2"/>
              <a:buChar char="§"/>
            </a:pPr>
            <a:r>
              <a:rPr lang="en-US" sz="1600" dirty="0" smtClean="0">
                <a:solidFill>
                  <a:schemeClr val="bg2"/>
                </a:solidFill>
                <a:latin typeface="+mj-lt"/>
              </a:rPr>
              <a:t>correction as necessary</a:t>
            </a:r>
          </a:p>
          <a:p>
            <a:pPr marL="285750" lvl="1" indent="-285750" defTabSz="803275" fontAlgn="base">
              <a:spcBef>
                <a:spcPct val="0"/>
              </a:spcBef>
              <a:spcAft>
                <a:spcPct val="40000"/>
              </a:spcAft>
              <a:buClr>
                <a:srgbClr val="003399"/>
              </a:buClr>
              <a:buSzPct val="120000"/>
              <a:buFont typeface="Wingdings" pitchFamily="2" charset="2"/>
              <a:buChar char="q"/>
            </a:pPr>
            <a:r>
              <a:rPr lang="en-US" dirty="0" smtClean="0">
                <a:solidFill>
                  <a:schemeClr val="bg2"/>
                </a:solidFill>
                <a:latin typeface="+mj-lt"/>
              </a:rPr>
              <a:t>To  </a:t>
            </a:r>
            <a:r>
              <a:rPr lang="en-US" dirty="0">
                <a:solidFill>
                  <a:schemeClr val="bg2"/>
                </a:solidFill>
                <a:latin typeface="+mj-lt"/>
              </a:rPr>
              <a:t>track quality of the system and progress of testing</a:t>
            </a:r>
          </a:p>
          <a:p>
            <a:pPr marL="285750" lvl="1" indent="-285750" defTabSz="803275" fontAlgn="base">
              <a:spcBef>
                <a:spcPct val="0"/>
              </a:spcBef>
              <a:spcAft>
                <a:spcPct val="40000"/>
              </a:spcAft>
              <a:buClr>
                <a:srgbClr val="003399"/>
              </a:buClr>
              <a:buSzPct val="120000"/>
              <a:buFont typeface="Wingdings" pitchFamily="2" charset="2"/>
              <a:buChar char="q"/>
            </a:pPr>
            <a:r>
              <a:rPr lang="en-US" dirty="0">
                <a:solidFill>
                  <a:schemeClr val="bg2"/>
                </a:solidFill>
                <a:latin typeface="+mj-lt"/>
              </a:rPr>
              <a:t>To provide ideas for test process improvement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Incident reports details</a:t>
            </a:r>
          </a:p>
        </p:txBody>
      </p:sp>
      <p:sp>
        <p:nvSpPr>
          <p:cNvPr id="44036" name="Rectangle 4"/>
          <p:cNvSpPr>
            <a:spLocks noChangeArrowheads="1"/>
          </p:cNvSpPr>
          <p:nvPr/>
        </p:nvSpPr>
        <p:spPr bwMode="auto">
          <a:xfrm>
            <a:off x="457200" y="1371600"/>
            <a:ext cx="8229600" cy="5029200"/>
          </a:xfrm>
          <a:prstGeom prst="rect">
            <a:avLst/>
          </a:prstGeom>
          <a:noFill/>
          <a:ln w="9525">
            <a:noFill/>
            <a:miter lim="800000"/>
            <a:headEnd/>
            <a:tailEnd/>
          </a:ln>
        </p:spPr>
        <p:txBody>
          <a:bodyPr/>
          <a:lstStyle/>
          <a:p>
            <a:pPr marL="285750" lvl="1" indent="-285750" defTabSz="803275" fontAlgn="base">
              <a:spcBef>
                <a:spcPct val="0"/>
              </a:spcBef>
              <a:spcAft>
                <a:spcPct val="40000"/>
              </a:spcAft>
              <a:buClr>
                <a:srgbClr val="003399"/>
              </a:buClr>
              <a:buSzPct val="120000"/>
              <a:buFont typeface="Wingdings" pitchFamily="2" charset="2"/>
              <a:buChar char="q"/>
            </a:pPr>
            <a:r>
              <a:rPr lang="en-US" b="1" dirty="0">
                <a:solidFill>
                  <a:schemeClr val="bg2"/>
                </a:solidFill>
                <a:latin typeface="+mj-lt"/>
              </a:rPr>
              <a:t>Date of issue</a:t>
            </a:r>
          </a:p>
          <a:p>
            <a:pPr marL="285750" lvl="1" indent="-285750" defTabSz="803275" fontAlgn="base">
              <a:spcBef>
                <a:spcPct val="0"/>
              </a:spcBef>
              <a:spcAft>
                <a:spcPct val="40000"/>
              </a:spcAft>
              <a:buClr>
                <a:srgbClr val="003399"/>
              </a:buClr>
              <a:buSzPct val="120000"/>
              <a:buFont typeface="Wingdings" pitchFamily="2" charset="2"/>
              <a:buChar char="q"/>
            </a:pPr>
            <a:r>
              <a:rPr lang="en-US" b="1" dirty="0">
                <a:solidFill>
                  <a:schemeClr val="bg2"/>
                </a:solidFill>
                <a:latin typeface="+mj-lt"/>
              </a:rPr>
              <a:t>Issuing organization</a:t>
            </a:r>
          </a:p>
          <a:p>
            <a:pPr marL="285750" lvl="1" indent="-285750" defTabSz="803275" fontAlgn="base">
              <a:spcBef>
                <a:spcPct val="0"/>
              </a:spcBef>
              <a:spcAft>
                <a:spcPct val="40000"/>
              </a:spcAft>
              <a:buClr>
                <a:srgbClr val="003399"/>
              </a:buClr>
              <a:buSzPct val="120000"/>
              <a:buFont typeface="Wingdings" pitchFamily="2" charset="2"/>
              <a:buChar char="q"/>
            </a:pPr>
            <a:r>
              <a:rPr lang="en-US" b="1" dirty="0">
                <a:solidFill>
                  <a:schemeClr val="bg2"/>
                </a:solidFill>
                <a:latin typeface="+mj-lt"/>
              </a:rPr>
              <a:t>Author</a:t>
            </a:r>
          </a:p>
          <a:p>
            <a:pPr marL="285750" lvl="1" indent="-285750" defTabSz="803275" fontAlgn="base">
              <a:spcBef>
                <a:spcPct val="0"/>
              </a:spcBef>
              <a:spcAft>
                <a:spcPct val="40000"/>
              </a:spcAft>
              <a:buClr>
                <a:srgbClr val="003399"/>
              </a:buClr>
              <a:buSzPct val="120000"/>
              <a:buFont typeface="Wingdings" pitchFamily="2" charset="2"/>
              <a:buChar char="q"/>
            </a:pPr>
            <a:r>
              <a:rPr lang="en-US" b="1" dirty="0">
                <a:solidFill>
                  <a:schemeClr val="bg2"/>
                </a:solidFill>
                <a:latin typeface="+mj-lt"/>
              </a:rPr>
              <a:t>Approvals </a:t>
            </a:r>
          </a:p>
          <a:p>
            <a:pPr marL="285750" lvl="1" indent="-285750" defTabSz="803275" fontAlgn="base">
              <a:spcBef>
                <a:spcPct val="0"/>
              </a:spcBef>
              <a:spcAft>
                <a:spcPct val="40000"/>
              </a:spcAft>
              <a:buClr>
                <a:srgbClr val="003399"/>
              </a:buClr>
              <a:buSzPct val="120000"/>
              <a:buFont typeface="Wingdings" pitchFamily="2" charset="2"/>
              <a:buChar char="q"/>
            </a:pPr>
            <a:r>
              <a:rPr lang="en-US" b="1" dirty="0">
                <a:solidFill>
                  <a:schemeClr val="bg2"/>
                </a:solidFill>
                <a:latin typeface="+mj-lt"/>
              </a:rPr>
              <a:t>Expected </a:t>
            </a:r>
            <a:r>
              <a:rPr lang="en-US" dirty="0">
                <a:solidFill>
                  <a:schemeClr val="bg2"/>
                </a:solidFill>
                <a:latin typeface="+mj-lt"/>
              </a:rPr>
              <a:t>and</a:t>
            </a:r>
            <a:r>
              <a:rPr lang="en-US" sz="2000" dirty="0"/>
              <a:t> </a:t>
            </a:r>
            <a:r>
              <a:rPr lang="en-US" b="1" dirty="0">
                <a:solidFill>
                  <a:schemeClr val="bg2"/>
                </a:solidFill>
                <a:latin typeface="+mj-lt"/>
              </a:rPr>
              <a:t>actual </a:t>
            </a:r>
            <a:r>
              <a:rPr lang="en-US" dirty="0">
                <a:solidFill>
                  <a:schemeClr val="bg2"/>
                </a:solidFill>
                <a:latin typeface="+mj-lt"/>
              </a:rPr>
              <a:t>results</a:t>
            </a:r>
          </a:p>
          <a:p>
            <a:pPr marL="285750" lvl="1" indent="-285750" defTabSz="803275" fontAlgn="base">
              <a:spcBef>
                <a:spcPct val="0"/>
              </a:spcBef>
              <a:spcAft>
                <a:spcPct val="40000"/>
              </a:spcAft>
              <a:buClr>
                <a:srgbClr val="003399"/>
              </a:buClr>
              <a:buSzPct val="120000"/>
              <a:buFont typeface="Wingdings" pitchFamily="2" charset="2"/>
              <a:buChar char="q"/>
            </a:pPr>
            <a:r>
              <a:rPr lang="en-US" b="1" dirty="0">
                <a:solidFill>
                  <a:schemeClr val="bg2"/>
                </a:solidFill>
                <a:latin typeface="+mj-lt"/>
              </a:rPr>
              <a:t>Date the incident </a:t>
            </a:r>
            <a:r>
              <a:rPr lang="en-US" dirty="0">
                <a:solidFill>
                  <a:schemeClr val="bg2"/>
                </a:solidFill>
                <a:latin typeface="+mj-lt"/>
              </a:rPr>
              <a:t>was discovered</a:t>
            </a:r>
          </a:p>
          <a:p>
            <a:pPr marL="285750" lvl="1" indent="-285750" defTabSz="803275" fontAlgn="base">
              <a:spcBef>
                <a:spcPct val="0"/>
              </a:spcBef>
              <a:spcAft>
                <a:spcPct val="40000"/>
              </a:spcAft>
              <a:buClr>
                <a:srgbClr val="003399"/>
              </a:buClr>
              <a:buSzPct val="120000"/>
              <a:buFont typeface="Wingdings" pitchFamily="2" charset="2"/>
              <a:buChar char="q"/>
            </a:pPr>
            <a:r>
              <a:rPr lang="en-US" b="1" dirty="0">
                <a:solidFill>
                  <a:schemeClr val="bg2"/>
                </a:solidFill>
                <a:latin typeface="+mj-lt"/>
              </a:rPr>
              <a:t>Identification </a:t>
            </a:r>
            <a:r>
              <a:rPr lang="en-US" dirty="0">
                <a:solidFill>
                  <a:schemeClr val="bg2"/>
                </a:solidFill>
                <a:latin typeface="+mj-lt"/>
              </a:rPr>
              <a:t>or </a:t>
            </a:r>
            <a:r>
              <a:rPr lang="en-US" b="1" dirty="0">
                <a:solidFill>
                  <a:schemeClr val="bg2"/>
                </a:solidFill>
                <a:latin typeface="+mj-lt"/>
              </a:rPr>
              <a:t>configuration </a:t>
            </a:r>
            <a:r>
              <a:rPr lang="en-US" dirty="0">
                <a:solidFill>
                  <a:schemeClr val="bg2"/>
                </a:solidFill>
                <a:latin typeface="+mj-lt"/>
              </a:rPr>
              <a:t>item of the software or system</a:t>
            </a:r>
          </a:p>
          <a:p>
            <a:pPr marL="285750" lvl="1" indent="-285750" defTabSz="803275" fontAlgn="base">
              <a:spcBef>
                <a:spcPct val="0"/>
              </a:spcBef>
              <a:spcAft>
                <a:spcPct val="40000"/>
              </a:spcAft>
              <a:buClr>
                <a:srgbClr val="003399"/>
              </a:buClr>
              <a:buSzPct val="120000"/>
              <a:buFont typeface="Wingdings" pitchFamily="2" charset="2"/>
              <a:buChar char="q"/>
            </a:pPr>
            <a:r>
              <a:rPr lang="en-US" dirty="0">
                <a:solidFill>
                  <a:schemeClr val="bg2"/>
                </a:solidFill>
                <a:latin typeface="+mj-lt"/>
              </a:rPr>
              <a:t>Software or system </a:t>
            </a:r>
            <a:r>
              <a:rPr lang="en-US" b="1" dirty="0">
                <a:solidFill>
                  <a:schemeClr val="bg2"/>
                </a:solidFill>
                <a:latin typeface="+mj-lt"/>
              </a:rPr>
              <a:t>life cycle process </a:t>
            </a:r>
            <a:r>
              <a:rPr lang="en-US" dirty="0">
                <a:solidFill>
                  <a:schemeClr val="bg2"/>
                </a:solidFill>
                <a:latin typeface="+mj-lt"/>
              </a:rPr>
              <a:t>in which the incident was observed</a:t>
            </a:r>
          </a:p>
          <a:p>
            <a:pPr marL="285750" lvl="1" indent="-285750" defTabSz="803275" fontAlgn="base">
              <a:spcBef>
                <a:spcPct val="0"/>
              </a:spcBef>
              <a:spcAft>
                <a:spcPct val="40000"/>
              </a:spcAft>
              <a:buClr>
                <a:srgbClr val="003399"/>
              </a:buClr>
              <a:buSzPct val="120000"/>
              <a:buFont typeface="Wingdings" pitchFamily="2" charset="2"/>
              <a:buChar char="q"/>
            </a:pPr>
            <a:r>
              <a:rPr lang="en-US" b="1" dirty="0">
                <a:solidFill>
                  <a:schemeClr val="bg2"/>
                </a:solidFill>
                <a:latin typeface="+mj-lt"/>
              </a:rPr>
              <a:t>Description</a:t>
            </a:r>
            <a:r>
              <a:rPr lang="en-US" dirty="0">
                <a:solidFill>
                  <a:schemeClr val="bg2"/>
                </a:solidFill>
                <a:latin typeface="+mj-lt"/>
              </a:rPr>
              <a:t> of the anomaly to enable resolution</a:t>
            </a:r>
          </a:p>
          <a:p>
            <a:pPr marL="285750" lvl="1" indent="-285750" defTabSz="803275" fontAlgn="base">
              <a:spcBef>
                <a:spcPct val="0"/>
              </a:spcBef>
              <a:spcAft>
                <a:spcPct val="40000"/>
              </a:spcAft>
              <a:buClr>
                <a:srgbClr val="003399"/>
              </a:buClr>
              <a:buSzPct val="120000"/>
              <a:buFont typeface="Wingdings" pitchFamily="2" charset="2"/>
              <a:buChar char="q"/>
            </a:pPr>
            <a:r>
              <a:rPr lang="en-US" b="1" dirty="0">
                <a:solidFill>
                  <a:schemeClr val="bg2"/>
                </a:solidFill>
                <a:latin typeface="+mj-lt"/>
              </a:rPr>
              <a:t>Degree</a:t>
            </a:r>
            <a:r>
              <a:rPr lang="en-US" dirty="0">
                <a:solidFill>
                  <a:schemeClr val="bg2"/>
                </a:solidFill>
                <a:latin typeface="+mj-lt"/>
              </a:rPr>
              <a:t> of impact on stakeholders interests</a:t>
            </a:r>
          </a:p>
          <a:p>
            <a:pPr marL="285750" lvl="1" indent="-285750" defTabSz="803275" fontAlgn="base">
              <a:spcBef>
                <a:spcPct val="0"/>
              </a:spcBef>
              <a:spcAft>
                <a:spcPct val="40000"/>
              </a:spcAft>
              <a:buClr>
                <a:srgbClr val="003399"/>
              </a:buClr>
              <a:buSzPct val="120000"/>
              <a:buFont typeface="Wingdings" pitchFamily="2" charset="2"/>
              <a:buChar char="q"/>
            </a:pPr>
            <a:r>
              <a:rPr lang="en-US" b="1" dirty="0">
                <a:solidFill>
                  <a:schemeClr val="bg2"/>
                </a:solidFill>
                <a:latin typeface="+mj-lt"/>
              </a:rPr>
              <a:t>Severity</a:t>
            </a:r>
            <a:r>
              <a:rPr lang="en-US" dirty="0">
                <a:solidFill>
                  <a:schemeClr val="bg2"/>
                </a:solidFill>
                <a:latin typeface="+mj-lt"/>
              </a:rPr>
              <a:t> of the impact on the system</a:t>
            </a:r>
          </a:p>
          <a:p>
            <a:pPr marL="285750" lvl="1" indent="-285750" defTabSz="803275" fontAlgn="base">
              <a:spcBef>
                <a:spcPct val="0"/>
              </a:spcBef>
              <a:spcAft>
                <a:spcPct val="40000"/>
              </a:spcAft>
              <a:buClr>
                <a:srgbClr val="003399"/>
              </a:buClr>
              <a:buSzPct val="120000"/>
              <a:buFont typeface="Wingdings" pitchFamily="2" charset="2"/>
              <a:buChar char="q"/>
            </a:pPr>
            <a:r>
              <a:rPr lang="en-US" dirty="0">
                <a:solidFill>
                  <a:schemeClr val="bg2"/>
                </a:solidFill>
                <a:latin typeface="+mj-lt"/>
              </a:rPr>
              <a:t>Urgency</a:t>
            </a:r>
            <a:r>
              <a:rPr lang="en-US" dirty="0" smtClean="0">
                <a:solidFill>
                  <a:schemeClr val="bg2"/>
                </a:solidFill>
                <a:latin typeface="+mj-lt"/>
              </a:rPr>
              <a:t>/ </a:t>
            </a:r>
            <a:r>
              <a:rPr lang="en-US" b="1" dirty="0" smtClean="0">
                <a:solidFill>
                  <a:schemeClr val="bg2"/>
                </a:solidFill>
                <a:latin typeface="+mj-lt"/>
              </a:rPr>
              <a:t>priority</a:t>
            </a:r>
            <a:r>
              <a:rPr lang="en-US" dirty="0" smtClean="0">
                <a:solidFill>
                  <a:schemeClr val="bg2"/>
                </a:solidFill>
                <a:latin typeface="+mj-lt"/>
              </a:rPr>
              <a:t> </a:t>
            </a:r>
            <a:r>
              <a:rPr lang="en-US" dirty="0">
                <a:solidFill>
                  <a:schemeClr val="bg2"/>
                </a:solidFill>
                <a:latin typeface="+mj-lt"/>
              </a:rPr>
              <a:t>to fix</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Incident reports details contd..</a:t>
            </a:r>
          </a:p>
        </p:txBody>
      </p:sp>
      <p:sp>
        <p:nvSpPr>
          <p:cNvPr id="45060" name="Rectangle 4"/>
          <p:cNvSpPr>
            <a:spLocks noChangeArrowheads="1"/>
          </p:cNvSpPr>
          <p:nvPr/>
        </p:nvSpPr>
        <p:spPr bwMode="auto">
          <a:xfrm>
            <a:off x="457200" y="1295400"/>
            <a:ext cx="8458200" cy="4724400"/>
          </a:xfrm>
          <a:prstGeom prst="rect">
            <a:avLst/>
          </a:prstGeom>
          <a:noFill/>
          <a:ln w="9525">
            <a:noFill/>
            <a:miter lim="800000"/>
            <a:headEnd/>
            <a:tailEnd/>
          </a:ln>
        </p:spPr>
        <p:txBody>
          <a:bodyPr/>
          <a:lstStyle/>
          <a:p>
            <a:pPr marL="285750" lvl="1" indent="-285750" defTabSz="803275" fontAlgn="base">
              <a:spcBef>
                <a:spcPct val="0"/>
              </a:spcBef>
              <a:spcAft>
                <a:spcPct val="40000"/>
              </a:spcAft>
              <a:buClr>
                <a:srgbClr val="003399"/>
              </a:buClr>
              <a:buSzPct val="120000"/>
              <a:buFont typeface="Wingdings" pitchFamily="2" charset="2"/>
              <a:buChar char="q"/>
            </a:pPr>
            <a:r>
              <a:rPr lang="en-US" b="1" dirty="0">
                <a:solidFill>
                  <a:schemeClr val="bg2"/>
                </a:solidFill>
                <a:latin typeface="+mj-lt"/>
              </a:rPr>
              <a:t>Status</a:t>
            </a:r>
            <a:r>
              <a:rPr lang="en-US" dirty="0">
                <a:solidFill>
                  <a:schemeClr val="bg2"/>
                </a:solidFill>
                <a:latin typeface="+mj-lt"/>
              </a:rPr>
              <a:t> of the incident </a:t>
            </a:r>
          </a:p>
          <a:p>
            <a:pPr marL="285750" lvl="1" indent="-285750" defTabSz="803275" fontAlgn="base">
              <a:spcBef>
                <a:spcPct val="0"/>
              </a:spcBef>
              <a:spcAft>
                <a:spcPct val="40000"/>
              </a:spcAft>
              <a:buClr>
                <a:srgbClr val="003399"/>
              </a:buClr>
              <a:buSzPct val="120000"/>
              <a:buFont typeface="Wingdings" pitchFamily="2" charset="2"/>
              <a:buChar char="q"/>
            </a:pPr>
            <a:r>
              <a:rPr lang="en-US" b="1" dirty="0">
                <a:solidFill>
                  <a:schemeClr val="bg2"/>
                </a:solidFill>
                <a:latin typeface="+mj-lt"/>
              </a:rPr>
              <a:t>Conclusions/recommendations</a:t>
            </a:r>
          </a:p>
          <a:p>
            <a:pPr marL="285750" lvl="1" indent="-285750" defTabSz="803275" fontAlgn="base">
              <a:spcBef>
                <a:spcPct val="0"/>
              </a:spcBef>
              <a:spcAft>
                <a:spcPct val="40000"/>
              </a:spcAft>
              <a:buClr>
                <a:srgbClr val="003399"/>
              </a:buClr>
              <a:buSzPct val="120000"/>
              <a:buFont typeface="Wingdings" pitchFamily="2" charset="2"/>
              <a:buChar char="q"/>
            </a:pPr>
            <a:r>
              <a:rPr lang="en-US" b="1" dirty="0">
                <a:solidFill>
                  <a:schemeClr val="bg2"/>
                </a:solidFill>
                <a:latin typeface="+mj-lt"/>
              </a:rPr>
              <a:t>Global</a:t>
            </a:r>
            <a:r>
              <a:rPr lang="en-US" dirty="0">
                <a:solidFill>
                  <a:schemeClr val="bg2"/>
                </a:solidFill>
                <a:latin typeface="+mj-lt"/>
              </a:rPr>
              <a:t> issues</a:t>
            </a:r>
          </a:p>
          <a:p>
            <a:pPr marL="285750" lvl="1" indent="-285750" defTabSz="803275" fontAlgn="base">
              <a:spcBef>
                <a:spcPct val="0"/>
              </a:spcBef>
              <a:spcAft>
                <a:spcPct val="40000"/>
              </a:spcAft>
              <a:buClr>
                <a:srgbClr val="003399"/>
              </a:buClr>
              <a:buSzPct val="120000"/>
              <a:buFont typeface="Wingdings" pitchFamily="2" charset="2"/>
              <a:buChar char="q"/>
            </a:pPr>
            <a:r>
              <a:rPr lang="en-US" b="1" dirty="0">
                <a:solidFill>
                  <a:schemeClr val="bg2"/>
                </a:solidFill>
                <a:latin typeface="+mj-lt"/>
              </a:rPr>
              <a:t>Change</a:t>
            </a:r>
            <a:r>
              <a:rPr lang="en-US" dirty="0">
                <a:solidFill>
                  <a:schemeClr val="bg2"/>
                </a:solidFill>
                <a:latin typeface="+mj-lt"/>
              </a:rPr>
              <a:t> history</a:t>
            </a:r>
          </a:p>
          <a:p>
            <a:pPr marL="342900" indent="-342900">
              <a:spcBef>
                <a:spcPct val="20000"/>
              </a:spcBef>
              <a:buClr>
                <a:schemeClr val="folHlink"/>
              </a:buClr>
              <a:buSzPct val="60000"/>
              <a:buFont typeface="Wingdings" pitchFamily="2" charset="2"/>
              <a:buChar char="n"/>
            </a:pPr>
            <a:endParaRPr lang="en-US" dirty="0"/>
          </a:p>
          <a:p>
            <a:pPr marL="285750" lvl="1" indent="-285750" defTabSz="803275" fontAlgn="base">
              <a:spcBef>
                <a:spcPct val="0"/>
              </a:spcBef>
              <a:spcAft>
                <a:spcPct val="40000"/>
              </a:spcAft>
              <a:buClr>
                <a:srgbClr val="003399"/>
              </a:buClr>
              <a:buSzPct val="120000"/>
              <a:buFont typeface="Wingdings" pitchFamily="2" charset="2"/>
              <a:buChar char="q"/>
            </a:pPr>
            <a:r>
              <a:rPr lang="en-US" dirty="0">
                <a:solidFill>
                  <a:schemeClr val="bg2"/>
                </a:solidFill>
                <a:latin typeface="+mj-lt"/>
              </a:rPr>
              <a:t>The </a:t>
            </a:r>
            <a:r>
              <a:rPr lang="en-US" b="1" dirty="0">
                <a:solidFill>
                  <a:schemeClr val="bg2"/>
                </a:solidFill>
                <a:latin typeface="+mj-lt"/>
              </a:rPr>
              <a:t>structure </a:t>
            </a:r>
            <a:r>
              <a:rPr lang="en-US" dirty="0">
                <a:solidFill>
                  <a:schemeClr val="bg2"/>
                </a:solidFill>
                <a:latin typeface="+mj-lt"/>
              </a:rPr>
              <a:t>of an </a:t>
            </a:r>
            <a:r>
              <a:rPr lang="en-US" b="1" dirty="0">
                <a:solidFill>
                  <a:schemeClr val="bg2"/>
                </a:solidFill>
                <a:latin typeface="+mj-lt"/>
              </a:rPr>
              <a:t>incident report </a:t>
            </a:r>
            <a:r>
              <a:rPr lang="en-US" dirty="0">
                <a:solidFill>
                  <a:schemeClr val="bg2"/>
                </a:solidFill>
                <a:latin typeface="+mj-lt"/>
              </a:rPr>
              <a:t>is covered in the</a:t>
            </a:r>
          </a:p>
          <a:p>
            <a:pPr marL="285750" lvl="1" indent="-285750" defTabSz="803275" fontAlgn="base">
              <a:spcBef>
                <a:spcPct val="0"/>
              </a:spcBef>
              <a:spcAft>
                <a:spcPct val="40000"/>
              </a:spcAft>
              <a:buClr>
                <a:srgbClr val="003399"/>
              </a:buClr>
              <a:buSzPct val="120000"/>
              <a:buFont typeface="Wingdings" pitchFamily="2" charset="2"/>
              <a:buChar char="q"/>
            </a:pPr>
            <a:r>
              <a:rPr lang="en-US" dirty="0">
                <a:solidFill>
                  <a:schemeClr val="bg2"/>
                </a:solidFill>
                <a:latin typeface="+mj-lt"/>
              </a:rPr>
              <a:t>‘Standard for Software Test Documentation’ (IEEE 829) and</a:t>
            </a:r>
          </a:p>
          <a:p>
            <a:pPr marL="285750" lvl="1" indent="-285750" defTabSz="803275" fontAlgn="base">
              <a:spcBef>
                <a:spcPct val="0"/>
              </a:spcBef>
              <a:spcAft>
                <a:spcPct val="40000"/>
              </a:spcAft>
              <a:buClr>
                <a:srgbClr val="003399"/>
              </a:buClr>
              <a:buSzPct val="120000"/>
              <a:buFont typeface="Wingdings" pitchFamily="2" charset="2"/>
              <a:buChar char="q"/>
            </a:pPr>
            <a:r>
              <a:rPr lang="en-US" dirty="0">
                <a:solidFill>
                  <a:schemeClr val="bg2"/>
                </a:solidFill>
                <a:latin typeface="+mj-lt"/>
              </a:rPr>
              <a:t>is called an anomaly report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95287" y="609600"/>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Severity of defect</a:t>
            </a:r>
          </a:p>
        </p:txBody>
      </p:sp>
      <p:sp>
        <p:nvSpPr>
          <p:cNvPr id="46083" name="Rectangle 3"/>
          <p:cNvSpPr>
            <a:spLocks noGrp="1" noChangeArrowheads="1"/>
          </p:cNvSpPr>
          <p:nvPr>
            <p:ph idx="1"/>
          </p:nvPr>
        </p:nvSpPr>
        <p:spPr/>
        <p:txBody>
          <a:bodyPr>
            <a:normAutofit fontScale="92500" lnSpcReduction="20000"/>
          </a:bodyPr>
          <a:lstStyle/>
          <a:p>
            <a:pPr marL="0" lvl="1" indent="0">
              <a:lnSpc>
                <a:spcPct val="160000"/>
              </a:lnSpc>
              <a:buSzPct val="120000"/>
              <a:buNone/>
            </a:pPr>
            <a:r>
              <a:rPr lang="en-US" b="1" dirty="0">
                <a:solidFill>
                  <a:schemeClr val="tx1"/>
                </a:solidFill>
                <a:latin typeface="+mj-lt"/>
                <a:ea typeface="+mn-ea"/>
                <a:cs typeface="+mn-cs"/>
              </a:rPr>
              <a:t>Severity tells us how bad the defect is</a:t>
            </a:r>
          </a:p>
          <a:p>
            <a:pPr marL="0" lvl="1" indent="0">
              <a:lnSpc>
                <a:spcPct val="160000"/>
              </a:lnSpc>
              <a:buSzPct val="120000"/>
              <a:buNone/>
            </a:pPr>
            <a:endParaRPr lang="en-US" b="1" dirty="0">
              <a:solidFill>
                <a:schemeClr val="tx1"/>
              </a:solidFill>
              <a:latin typeface="+mj-lt"/>
              <a:ea typeface="+mn-ea"/>
              <a:cs typeface="+mn-cs"/>
            </a:endParaRPr>
          </a:p>
          <a:p>
            <a:pPr marL="0" lvl="1" indent="0">
              <a:lnSpc>
                <a:spcPct val="160000"/>
              </a:lnSpc>
              <a:buSzPct val="120000"/>
              <a:buNone/>
            </a:pPr>
            <a:r>
              <a:rPr lang="en-US" b="1" dirty="0">
                <a:solidFill>
                  <a:schemeClr val="tx1"/>
                </a:solidFill>
                <a:latin typeface="+mj-lt"/>
                <a:ea typeface="+mn-ea"/>
                <a:cs typeface="+mn-cs"/>
              </a:rPr>
              <a:t>E.g.</a:t>
            </a:r>
          </a:p>
          <a:p>
            <a:pPr marL="285750" lvl="1" indent="-285750">
              <a:lnSpc>
                <a:spcPct val="110000"/>
              </a:lnSpc>
              <a:buSzPct val="120000"/>
              <a:buFont typeface="Wingdings" pitchFamily="2" charset="2"/>
              <a:buChar char="q"/>
            </a:pPr>
            <a:r>
              <a:rPr lang="en-US" sz="1900" b="1" dirty="0">
                <a:solidFill>
                  <a:schemeClr val="bg2"/>
                </a:solidFill>
                <a:latin typeface="+mj-lt"/>
                <a:ea typeface="+mn-ea"/>
                <a:cs typeface="+mn-cs"/>
              </a:rPr>
              <a:t>Critical</a:t>
            </a:r>
            <a:r>
              <a:rPr lang="en-US" sz="1900" dirty="0">
                <a:solidFill>
                  <a:schemeClr val="bg2"/>
                </a:solidFill>
                <a:latin typeface="+mj-lt"/>
                <a:ea typeface="+mn-ea"/>
                <a:cs typeface="+mn-cs"/>
              </a:rPr>
              <a:t>: The software crashes, hangs, or causes 	</a:t>
            </a:r>
            <a:r>
              <a:rPr lang="en-US" sz="1900" dirty="0" smtClean="0">
                <a:solidFill>
                  <a:schemeClr val="bg2"/>
                </a:solidFill>
                <a:latin typeface="+mj-lt"/>
                <a:ea typeface="+mn-ea"/>
                <a:cs typeface="+mn-cs"/>
              </a:rPr>
              <a:t>--  </a:t>
            </a:r>
            <a:r>
              <a:rPr lang="en-US" sz="1900" dirty="0">
                <a:solidFill>
                  <a:schemeClr val="bg2"/>
                </a:solidFill>
                <a:latin typeface="+mj-lt"/>
                <a:ea typeface="+mn-ea"/>
                <a:cs typeface="+mn-cs"/>
              </a:rPr>
              <a:t>you to lose data. 		</a:t>
            </a:r>
            <a:r>
              <a:rPr lang="en-US" sz="1900" dirty="0" smtClean="0">
                <a:solidFill>
                  <a:schemeClr val="bg2"/>
                </a:solidFill>
                <a:latin typeface="+mj-lt"/>
                <a:ea typeface="+mn-ea"/>
                <a:cs typeface="+mn-cs"/>
              </a:rPr>
              <a:t>	Level </a:t>
            </a:r>
            <a:r>
              <a:rPr lang="en-US" sz="1900" dirty="0">
                <a:solidFill>
                  <a:schemeClr val="bg2"/>
                </a:solidFill>
                <a:latin typeface="+mj-lt"/>
                <a:ea typeface="+mn-ea"/>
                <a:cs typeface="+mn-cs"/>
              </a:rPr>
              <a:t>1</a:t>
            </a:r>
          </a:p>
          <a:p>
            <a:pPr marL="285750" lvl="1" indent="-285750">
              <a:lnSpc>
                <a:spcPct val="110000"/>
              </a:lnSpc>
              <a:buSzPct val="120000"/>
              <a:buFont typeface="Wingdings" pitchFamily="2" charset="2"/>
              <a:buChar char="q"/>
            </a:pPr>
            <a:r>
              <a:rPr lang="en-US" sz="1900" b="1" dirty="0">
                <a:solidFill>
                  <a:schemeClr val="bg2"/>
                </a:solidFill>
                <a:latin typeface="+mj-lt"/>
                <a:ea typeface="+mn-ea"/>
                <a:cs typeface="+mn-cs"/>
              </a:rPr>
              <a:t>High</a:t>
            </a:r>
            <a:r>
              <a:rPr lang="en-US" sz="1900" dirty="0">
                <a:solidFill>
                  <a:schemeClr val="bg2"/>
                </a:solidFill>
                <a:latin typeface="+mj-lt"/>
                <a:ea typeface="+mn-ea"/>
                <a:cs typeface="+mn-cs"/>
              </a:rPr>
              <a:t>: A major feature does not exist/not working. 						Level 2</a:t>
            </a:r>
          </a:p>
          <a:p>
            <a:pPr marL="285750" lvl="1" indent="-285750">
              <a:lnSpc>
                <a:spcPct val="110000"/>
              </a:lnSpc>
              <a:buSzPct val="120000"/>
              <a:buFont typeface="Wingdings" pitchFamily="2" charset="2"/>
              <a:buChar char="q"/>
            </a:pPr>
            <a:r>
              <a:rPr lang="en-US" sz="1900" b="1" dirty="0">
                <a:solidFill>
                  <a:schemeClr val="bg2"/>
                </a:solidFill>
                <a:latin typeface="+mj-lt"/>
                <a:ea typeface="+mn-ea"/>
                <a:cs typeface="+mn-cs"/>
              </a:rPr>
              <a:t>Medium</a:t>
            </a:r>
            <a:r>
              <a:rPr lang="en-US" sz="1900" dirty="0">
                <a:solidFill>
                  <a:schemeClr val="bg2"/>
                </a:solidFill>
                <a:latin typeface="+mj-lt"/>
                <a:ea typeface="+mn-ea"/>
                <a:cs typeface="+mn-cs"/>
              </a:rPr>
              <a:t>: It's a bug that should be fixed.</a:t>
            </a:r>
          </a:p>
          <a:p>
            <a:pPr marL="0" lvl="1" indent="0">
              <a:lnSpc>
                <a:spcPct val="110000"/>
              </a:lnSpc>
              <a:buSzPct val="120000"/>
              <a:buNone/>
            </a:pPr>
            <a:r>
              <a:rPr lang="en-US" sz="1900" dirty="0">
                <a:solidFill>
                  <a:schemeClr val="bg2"/>
                </a:solidFill>
                <a:latin typeface="+mj-lt"/>
                <a:ea typeface="+mn-ea"/>
                <a:cs typeface="+mn-cs"/>
              </a:rPr>
              <a:t>		Level 3</a:t>
            </a:r>
          </a:p>
          <a:p>
            <a:pPr marL="285750" lvl="1" indent="-285750">
              <a:lnSpc>
                <a:spcPct val="110000"/>
              </a:lnSpc>
              <a:buSzPct val="120000"/>
              <a:buFont typeface="Wingdings" pitchFamily="2" charset="2"/>
              <a:buChar char="q"/>
            </a:pPr>
            <a:r>
              <a:rPr lang="en-US" sz="1900" b="1" dirty="0">
                <a:solidFill>
                  <a:schemeClr val="bg2"/>
                </a:solidFill>
                <a:latin typeface="+mj-lt"/>
                <a:ea typeface="+mn-ea"/>
                <a:cs typeface="+mn-cs"/>
              </a:rPr>
              <a:t>Low</a:t>
            </a:r>
            <a:r>
              <a:rPr lang="en-US" sz="1900" dirty="0">
                <a:solidFill>
                  <a:schemeClr val="bg2"/>
                </a:solidFill>
                <a:latin typeface="+mj-lt"/>
                <a:ea typeface="+mn-ea"/>
                <a:cs typeface="+mn-cs"/>
              </a:rPr>
              <a:t>: Minor loss of function, and there's an </a:t>
            </a:r>
            <a:r>
              <a:rPr lang="en-US" sz="1900" dirty="0" smtClean="0">
                <a:solidFill>
                  <a:schemeClr val="bg2"/>
                </a:solidFill>
                <a:latin typeface="+mj-lt"/>
                <a:ea typeface="+mn-ea"/>
                <a:cs typeface="+mn-cs"/>
              </a:rPr>
              <a:t>easy </a:t>
            </a:r>
            <a:r>
              <a:rPr lang="en-US" sz="1900" dirty="0">
                <a:solidFill>
                  <a:schemeClr val="bg2"/>
                </a:solidFill>
                <a:latin typeface="+mj-lt"/>
                <a:ea typeface="+mn-ea"/>
                <a:cs typeface="+mn-cs"/>
              </a:rPr>
              <a:t>work around.  		</a:t>
            </a:r>
            <a:r>
              <a:rPr lang="en-US" sz="1900" dirty="0" smtClean="0">
                <a:solidFill>
                  <a:schemeClr val="bg2"/>
                </a:solidFill>
                <a:latin typeface="+mj-lt"/>
                <a:ea typeface="+mn-ea"/>
                <a:cs typeface="+mn-cs"/>
              </a:rPr>
              <a:t>	</a:t>
            </a:r>
            <a:r>
              <a:rPr lang="en-US" sz="1900" dirty="0">
                <a:solidFill>
                  <a:schemeClr val="bg2"/>
                </a:solidFill>
                <a:latin typeface="+mj-lt"/>
                <a:ea typeface="+mn-ea"/>
                <a:cs typeface="+mn-cs"/>
              </a:rPr>
              <a:t>	</a:t>
            </a:r>
            <a:r>
              <a:rPr lang="en-US" sz="1900" dirty="0">
                <a:solidFill>
                  <a:schemeClr val="bg2"/>
                </a:solidFill>
                <a:latin typeface="+mj-lt"/>
                <a:ea typeface="+mn-ea"/>
                <a:cs typeface="+mn-cs"/>
              </a:rPr>
              <a:t>Level 4</a:t>
            </a:r>
          </a:p>
          <a:p>
            <a:pPr marL="285750" lvl="1" indent="-285750">
              <a:lnSpc>
                <a:spcPct val="110000"/>
              </a:lnSpc>
              <a:buSzPct val="120000"/>
              <a:buFont typeface="Wingdings" pitchFamily="2" charset="2"/>
              <a:buChar char="q"/>
            </a:pPr>
            <a:r>
              <a:rPr lang="en-US" sz="1900" b="1" dirty="0">
                <a:solidFill>
                  <a:schemeClr val="bg2"/>
                </a:solidFill>
                <a:latin typeface="+mj-lt"/>
                <a:ea typeface="+mn-ea"/>
                <a:cs typeface="+mn-cs"/>
              </a:rPr>
              <a:t>Enhancement</a:t>
            </a:r>
            <a:r>
              <a:rPr lang="en-US" sz="1900" dirty="0">
                <a:solidFill>
                  <a:schemeClr val="bg2"/>
                </a:solidFill>
                <a:latin typeface="+mj-lt"/>
                <a:ea typeface="+mn-ea"/>
                <a:cs typeface="+mn-cs"/>
              </a:rPr>
              <a:t>:  Request for new feature or </a:t>
            </a:r>
            <a:r>
              <a:rPr lang="en-US" sz="1900" dirty="0" smtClean="0">
                <a:solidFill>
                  <a:schemeClr val="bg2"/>
                </a:solidFill>
                <a:latin typeface="+mj-lt"/>
                <a:ea typeface="+mn-ea"/>
                <a:cs typeface="+mn-cs"/>
              </a:rPr>
              <a:t>enhancement.</a:t>
            </a:r>
          </a:p>
          <a:p>
            <a:pPr marL="0" lvl="1" indent="0">
              <a:lnSpc>
                <a:spcPct val="110000"/>
              </a:lnSpc>
              <a:buSzPct val="120000"/>
              <a:buNone/>
            </a:pPr>
            <a:r>
              <a:rPr lang="en-US" sz="1900" dirty="0">
                <a:solidFill>
                  <a:schemeClr val="bg2"/>
                </a:solidFill>
                <a:latin typeface="+mj-lt"/>
                <a:ea typeface="+mn-ea"/>
                <a:cs typeface="+mn-cs"/>
              </a:rPr>
              <a:t>		Level 5</a:t>
            </a:r>
            <a:r>
              <a:rPr lang="en-US" sz="2400" dirty="0" smtClean="0"/>
              <a:t/>
            </a:r>
            <a:br>
              <a:rPr lang="en-US" sz="2400" dirty="0" smtClean="0"/>
            </a:br>
            <a:endParaRPr lang="en-US" sz="24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95287" y="609600"/>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Priority of fixing the defect</a:t>
            </a:r>
          </a:p>
        </p:txBody>
      </p:sp>
      <p:sp>
        <p:nvSpPr>
          <p:cNvPr id="51203" name="Rectangle 3"/>
          <p:cNvSpPr>
            <a:spLocks noGrp="1" noChangeArrowheads="1"/>
          </p:cNvSpPr>
          <p:nvPr>
            <p:ph idx="1"/>
          </p:nvPr>
        </p:nvSpPr>
        <p:spPr/>
        <p:txBody>
          <a:bodyPr/>
          <a:lstStyle/>
          <a:p>
            <a:pPr>
              <a:lnSpc>
                <a:spcPct val="150000"/>
              </a:lnSpc>
              <a:buNone/>
            </a:pPr>
            <a:r>
              <a:rPr lang="en-US" dirty="0">
                <a:solidFill>
                  <a:schemeClr val="tx1"/>
                </a:solidFill>
                <a:latin typeface="+mj-lt"/>
              </a:rPr>
              <a:t>Priority tells us how soon it is desired to fix the problem</a:t>
            </a:r>
          </a:p>
          <a:p>
            <a:pPr>
              <a:lnSpc>
                <a:spcPct val="150000"/>
              </a:lnSpc>
              <a:buNone/>
            </a:pPr>
            <a:endParaRPr lang="en-US" dirty="0">
              <a:solidFill>
                <a:schemeClr val="tx1"/>
              </a:solidFill>
              <a:latin typeface="+mj-lt"/>
            </a:endParaRPr>
          </a:p>
          <a:p>
            <a:pPr>
              <a:lnSpc>
                <a:spcPct val="150000"/>
              </a:lnSpc>
              <a:buNone/>
            </a:pPr>
            <a:r>
              <a:rPr lang="en-US" dirty="0">
                <a:solidFill>
                  <a:schemeClr val="tx1"/>
                </a:solidFill>
                <a:latin typeface="+mj-lt"/>
              </a:rPr>
              <a:t>E.g.</a:t>
            </a:r>
          </a:p>
          <a:p>
            <a:pPr marL="819150" lvl="3" indent="-285750">
              <a:lnSpc>
                <a:spcPct val="100000"/>
              </a:lnSpc>
              <a:buSzPct val="120000"/>
              <a:buFont typeface="Wingdings" pitchFamily="2" charset="2"/>
              <a:buChar char="q"/>
            </a:pPr>
            <a:r>
              <a:rPr lang="en-US" dirty="0">
                <a:solidFill>
                  <a:schemeClr val="bg2"/>
                </a:solidFill>
                <a:latin typeface="+mj-lt"/>
                <a:ea typeface="+mn-ea"/>
                <a:cs typeface="+mn-cs"/>
              </a:rPr>
              <a:t>Level 1 (High level – within a day or two)	</a:t>
            </a:r>
          </a:p>
          <a:p>
            <a:pPr marL="819150" lvl="3" indent="-285750">
              <a:lnSpc>
                <a:spcPct val="100000"/>
              </a:lnSpc>
              <a:buSzPct val="120000"/>
              <a:buFont typeface="Wingdings" pitchFamily="2" charset="2"/>
              <a:buChar char="q"/>
            </a:pPr>
            <a:r>
              <a:rPr lang="en-US" dirty="0">
                <a:solidFill>
                  <a:schemeClr val="bg2"/>
                </a:solidFill>
                <a:latin typeface="+mj-lt"/>
                <a:ea typeface="+mn-ea"/>
                <a:cs typeface="+mn-cs"/>
              </a:rPr>
              <a:t>Level 2 (Medium Level – within a week or two)</a:t>
            </a:r>
          </a:p>
          <a:p>
            <a:pPr marL="819150" lvl="3" indent="-285750">
              <a:lnSpc>
                <a:spcPct val="100000"/>
              </a:lnSpc>
              <a:buSzPct val="120000"/>
              <a:buFont typeface="Wingdings" pitchFamily="2" charset="2"/>
              <a:buChar char="q"/>
            </a:pPr>
            <a:r>
              <a:rPr lang="en-US" dirty="0">
                <a:solidFill>
                  <a:schemeClr val="bg2"/>
                </a:solidFill>
                <a:latin typeface="+mj-lt"/>
                <a:ea typeface="+mn-ea"/>
                <a:cs typeface="+mn-cs"/>
              </a:rPr>
              <a:t>Level 3 (Low Level  -- within 3 to 4 weeks)</a:t>
            </a:r>
          </a:p>
          <a:p>
            <a:pPr marL="457200" lvl="1" indent="457200" eaLnBrk="1" hangingPunct="1">
              <a:buClr>
                <a:schemeClr val="tx1"/>
              </a:buClr>
              <a:buSzTx/>
              <a:buFont typeface="Wingdings" pitchFamily="2" charset="2"/>
              <a:buNone/>
            </a:pPr>
            <a:endParaRPr lang="en-US" sz="2400" dirty="0" smtClean="0"/>
          </a:p>
          <a:p>
            <a:pPr marL="57150" indent="-57150" algn="ctr" eaLnBrk="1" hangingPunct="1">
              <a:buFont typeface="Wingdings" pitchFamily="2" charset="2"/>
              <a:buNone/>
            </a:pPr>
            <a:r>
              <a:rPr lang="en-US" sz="2400" b="1" dirty="0" smtClean="0">
                <a:latin typeface="+mj-lt"/>
              </a:rPr>
              <a:t>Defects which are high on severity need not be high on priority and the vice versa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203">
                                            <p:txEl>
                                              <p:pRg st="7" end="7"/>
                                            </p:txEl>
                                          </p:spTgt>
                                        </p:tgtEl>
                                        <p:attrNameLst>
                                          <p:attrName>style.visibility</p:attrName>
                                        </p:attrNameLst>
                                      </p:cBhvr>
                                      <p:to>
                                        <p:strVal val="visible"/>
                                      </p:to>
                                    </p:set>
                                    <p:animEffect transition="in" filter="checkerboard(across)">
                                      <p:cBhvr>
                                        <p:cTn id="7" dur="500"/>
                                        <p:tgtEl>
                                          <p:spTgt spid="51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Test organization</a:t>
            </a:r>
          </a:p>
        </p:txBody>
      </p:sp>
      <p:sp>
        <p:nvSpPr>
          <p:cNvPr id="7171" name="Rectangle 3"/>
          <p:cNvSpPr>
            <a:spLocks noGrp="1" noChangeArrowheads="1"/>
          </p:cNvSpPr>
          <p:nvPr>
            <p:ph idx="1"/>
          </p:nvPr>
        </p:nvSpPr>
        <p:spPr/>
        <p:txBody>
          <a:bodyPr/>
          <a:lstStyle/>
          <a:p>
            <a:pPr marL="285750" indent="-285750">
              <a:buFont typeface="Wingdings" pitchFamily="2" charset="2"/>
              <a:buChar char="q"/>
            </a:pPr>
            <a:r>
              <a:rPr lang="en-US" b="0" dirty="0">
                <a:solidFill>
                  <a:schemeClr val="bg2"/>
                </a:solidFill>
                <a:latin typeface="+mj-lt"/>
              </a:rPr>
              <a:t>Complex or safety critical projects should have multiple levels of testing, with some or all of the levels done by independent </a:t>
            </a:r>
            <a:r>
              <a:rPr lang="en-US" b="0" dirty="0">
                <a:solidFill>
                  <a:schemeClr val="bg2"/>
                </a:solidFill>
                <a:latin typeface="+mj-lt"/>
              </a:rPr>
              <a:t>testers</a:t>
            </a:r>
          </a:p>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Development staff can also participate in </a:t>
            </a:r>
            <a:r>
              <a:rPr lang="en-US" b="0" dirty="0">
                <a:solidFill>
                  <a:schemeClr val="bg2"/>
                </a:solidFill>
                <a:latin typeface="+mj-lt"/>
              </a:rPr>
              <a:t>testing</a:t>
            </a:r>
          </a:p>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Independent testers may have the authority to require and define test </a:t>
            </a:r>
            <a:r>
              <a:rPr lang="en-US" b="0" dirty="0">
                <a:solidFill>
                  <a:schemeClr val="bg2"/>
                </a:solidFill>
                <a:latin typeface="+mj-lt"/>
              </a:rPr>
              <a:t>processes </a:t>
            </a:r>
            <a:r>
              <a:rPr lang="en-US" b="0" dirty="0">
                <a:solidFill>
                  <a:schemeClr val="bg2"/>
                </a:solidFill>
                <a:latin typeface="+mj-lt"/>
              </a:rPr>
              <a:t>and rules </a:t>
            </a:r>
            <a:endParaRPr lang="en-US" b="0" dirty="0">
              <a:solidFill>
                <a:schemeClr val="bg2"/>
              </a:solidFill>
              <a:latin typeface="+mj-lt"/>
            </a:endParaRPr>
          </a:p>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Testers can take on process-related roles only in the presence of a clear management mandate to do so</a:t>
            </a:r>
          </a:p>
          <a:p>
            <a:pPr lvl="1" eaLnBrk="1" hangingPunct="1">
              <a:lnSpc>
                <a:spcPct val="120000"/>
              </a:lnSpc>
              <a:buFont typeface="Wingdings" pitchFamily="2" charset="2"/>
              <a:buNone/>
            </a:pP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Benefits and drawbacks of independence</a:t>
            </a:r>
          </a:p>
        </p:txBody>
      </p:sp>
      <p:sp>
        <p:nvSpPr>
          <p:cNvPr id="8195" name="Rectangle 3"/>
          <p:cNvSpPr>
            <a:spLocks noGrp="1" noChangeArrowheads="1"/>
          </p:cNvSpPr>
          <p:nvPr>
            <p:ph idx="1"/>
          </p:nvPr>
        </p:nvSpPr>
        <p:spPr/>
        <p:txBody>
          <a:bodyPr/>
          <a:lstStyle/>
          <a:p>
            <a:pPr>
              <a:lnSpc>
                <a:spcPct val="80000"/>
              </a:lnSpc>
              <a:buNone/>
            </a:pPr>
            <a:r>
              <a:rPr lang="en-US" dirty="0">
                <a:solidFill>
                  <a:schemeClr val="tx1"/>
                </a:solidFill>
                <a:latin typeface="+mj-lt"/>
              </a:rPr>
              <a:t>Benefits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Unbiased and a different view</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Verify assumptions during specification and implementation of the </a:t>
            </a:r>
            <a:r>
              <a:rPr lang="en-US" dirty="0" smtClean="0">
                <a:solidFill>
                  <a:schemeClr val="bg2"/>
                </a:solidFill>
                <a:latin typeface="+mj-lt"/>
                <a:ea typeface="+mn-ea"/>
                <a:cs typeface="+mn-cs"/>
              </a:rPr>
              <a:t>system</a:t>
            </a:r>
          </a:p>
          <a:p>
            <a:pPr marL="285750" lvl="1" indent="-285750">
              <a:lnSpc>
                <a:spcPct val="100000"/>
              </a:lnSpc>
              <a:buSzPct val="120000"/>
              <a:buFont typeface="Wingdings" pitchFamily="2" charset="2"/>
              <a:buChar char="q"/>
            </a:pPr>
            <a:endParaRPr lang="en-US" dirty="0">
              <a:solidFill>
                <a:schemeClr val="bg2"/>
              </a:solidFill>
              <a:latin typeface="+mj-lt"/>
              <a:ea typeface="+mn-ea"/>
              <a:cs typeface="+mn-cs"/>
            </a:endParaRPr>
          </a:p>
          <a:p>
            <a:pPr>
              <a:lnSpc>
                <a:spcPct val="80000"/>
              </a:lnSpc>
              <a:buNone/>
            </a:pPr>
            <a:r>
              <a:rPr lang="en-US" dirty="0">
                <a:solidFill>
                  <a:schemeClr val="tx1"/>
                </a:solidFill>
                <a:latin typeface="+mj-lt"/>
              </a:rPr>
              <a:t>Drawbacks</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Isolation from the development team </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Bottleneck as the last checkpoint</a:t>
            </a:r>
          </a:p>
          <a:p>
            <a:pPr marL="285750" lvl="1" indent="-285750">
              <a:lnSpc>
                <a:spcPct val="100000"/>
              </a:lnSpc>
              <a:buSzPct val="120000"/>
              <a:buFont typeface="Wingdings" pitchFamily="2" charset="2"/>
              <a:buChar char="q"/>
            </a:pPr>
            <a:r>
              <a:rPr lang="en-US" dirty="0">
                <a:solidFill>
                  <a:schemeClr val="bg2"/>
                </a:solidFill>
                <a:latin typeface="+mj-lt"/>
                <a:ea typeface="+mn-ea"/>
                <a:cs typeface="+mn-cs"/>
              </a:rPr>
              <a:t>Developers lose a sense of responsibility for quality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Common practices</a:t>
            </a:r>
          </a:p>
        </p:txBody>
      </p:sp>
      <p:graphicFrame>
        <p:nvGraphicFramePr>
          <p:cNvPr id="242745" name="Group 57"/>
          <p:cNvGraphicFramePr>
            <a:graphicFrameLocks noGrp="1"/>
          </p:cNvGraphicFramePr>
          <p:nvPr>
            <p:ph idx="1"/>
            <p:extLst>
              <p:ext uri="{D42A27DB-BD31-4B8C-83A1-F6EECF244321}">
                <p14:modId xmlns:p14="http://schemas.microsoft.com/office/powerpoint/2010/main" val="2111805390"/>
              </p:ext>
            </p:extLst>
          </p:nvPr>
        </p:nvGraphicFramePr>
        <p:xfrm>
          <a:off x="393700" y="1489075"/>
          <a:ext cx="8355013" cy="4800601"/>
        </p:xfrm>
        <a:graphic>
          <a:graphicData uri="http://schemas.openxmlformats.org/drawingml/2006/table">
            <a:tbl>
              <a:tblPr/>
              <a:tblGrid>
                <a:gridCol w="3452316"/>
                <a:gridCol w="4902697"/>
              </a:tblGrid>
              <a:tr h="723900">
                <a:tc>
                  <a:txBody>
                    <a:bodyPr/>
                    <a:lstStyle/>
                    <a:p>
                      <a:pPr marL="0" marR="0" lvl="0" indent="0" algn="ctr" defTabSz="803275" rtl="0" eaLnBrk="1" fontAlgn="base" latinLnBrk="0" hangingPunct="1">
                        <a:lnSpc>
                          <a:spcPct val="80000"/>
                        </a:lnSpc>
                        <a:spcBef>
                          <a:spcPct val="0"/>
                        </a:spcBef>
                        <a:spcAft>
                          <a:spcPct val="40000"/>
                        </a:spcAft>
                        <a:buClr>
                          <a:srgbClr val="003399"/>
                        </a:buClr>
                        <a:buSzPct val="120000"/>
                        <a:buFont typeface="Wingdings" pitchFamily="2" charset="2"/>
                        <a:buNone/>
                        <a:tabLst/>
                      </a:pPr>
                      <a:r>
                        <a:rPr lang="en-US" sz="1800" b="1" dirty="0" smtClean="0">
                          <a:solidFill>
                            <a:schemeClr val="tx1"/>
                          </a:solidFill>
                          <a:effectLst/>
                          <a:latin typeface="+mj-lt"/>
                          <a:ea typeface="+mn-ea"/>
                          <a:cs typeface="+mn-cs"/>
                        </a:rPr>
                        <a:t>Testing Level</a:t>
                      </a:r>
                    </a:p>
                  </a:txBody>
                  <a:tcPr marL="98054" marR="9805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03275" rtl="0" eaLnBrk="1" fontAlgn="base" latinLnBrk="0" hangingPunct="1">
                        <a:lnSpc>
                          <a:spcPct val="80000"/>
                        </a:lnSpc>
                        <a:spcBef>
                          <a:spcPct val="0"/>
                        </a:spcBef>
                        <a:spcAft>
                          <a:spcPct val="40000"/>
                        </a:spcAft>
                        <a:buClr>
                          <a:srgbClr val="003399"/>
                        </a:buClr>
                        <a:buSzPct val="120000"/>
                        <a:buFont typeface="Wingdings" pitchFamily="2" charset="2"/>
                        <a:buNone/>
                        <a:tabLst/>
                      </a:pPr>
                      <a:r>
                        <a:rPr lang="en-US" sz="1800" b="1" dirty="0" smtClean="0">
                          <a:solidFill>
                            <a:schemeClr val="tx1"/>
                          </a:solidFill>
                          <a:effectLst/>
                          <a:latin typeface="+mj-lt"/>
                          <a:ea typeface="+mn-ea"/>
                          <a:cs typeface="+mn-cs"/>
                        </a:rPr>
                        <a:t>Tester</a:t>
                      </a:r>
                    </a:p>
                  </a:txBody>
                  <a:tcPr marL="98054" marR="9805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62000">
                <a:tc>
                  <a:txBody>
                    <a:bodyPr/>
                    <a:lstStyle/>
                    <a:p>
                      <a:pPr marL="0" marR="0" lvl="0" indent="0" algn="l" defTabSz="803275" rtl="0" eaLnBrk="1" fontAlgn="base" latinLnBrk="0" hangingPunct="1">
                        <a:lnSpc>
                          <a:spcPct val="100000"/>
                        </a:lnSpc>
                        <a:spcBef>
                          <a:spcPct val="0"/>
                        </a:spcBef>
                        <a:spcAft>
                          <a:spcPct val="40000"/>
                        </a:spcAft>
                        <a:buClr>
                          <a:srgbClr val="003399"/>
                        </a:buClr>
                        <a:buSzPct val="120000"/>
                        <a:buFontTx/>
                        <a:buNone/>
                        <a:tabLst/>
                      </a:pPr>
                      <a:r>
                        <a:rPr lang="en-US" sz="1800" b="0" smtClean="0">
                          <a:solidFill>
                            <a:schemeClr val="bg2"/>
                          </a:solidFill>
                          <a:effectLst/>
                          <a:latin typeface="+mj-lt"/>
                          <a:ea typeface="+mn-ea"/>
                          <a:cs typeface="+mn-cs"/>
                        </a:rPr>
                        <a:t>Unit/Component</a:t>
                      </a:r>
                    </a:p>
                  </a:txBody>
                  <a:tcPr marL="98054" marR="9805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03275" rtl="0" eaLnBrk="1" fontAlgn="base" latinLnBrk="0" hangingPunct="1">
                        <a:lnSpc>
                          <a:spcPct val="100000"/>
                        </a:lnSpc>
                        <a:spcBef>
                          <a:spcPct val="0"/>
                        </a:spcBef>
                        <a:spcAft>
                          <a:spcPct val="40000"/>
                        </a:spcAft>
                        <a:buClr>
                          <a:srgbClr val="003399"/>
                        </a:buClr>
                        <a:buSzPct val="120000"/>
                        <a:buFontTx/>
                        <a:buNone/>
                        <a:tabLst/>
                      </a:pPr>
                      <a:r>
                        <a:rPr lang="en-US" sz="1800" b="0" smtClean="0">
                          <a:solidFill>
                            <a:schemeClr val="bg2"/>
                          </a:solidFill>
                          <a:effectLst/>
                          <a:latin typeface="+mj-lt"/>
                          <a:ea typeface="+mn-ea"/>
                          <a:cs typeface="+mn-cs"/>
                        </a:rPr>
                        <a:t>Programmers( or buddy)</a:t>
                      </a:r>
                    </a:p>
                  </a:txBody>
                  <a:tcPr marL="98054" marR="9805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22325">
                <a:tc>
                  <a:txBody>
                    <a:bodyPr/>
                    <a:lstStyle/>
                    <a:p>
                      <a:pPr marL="0" marR="0" lvl="0" indent="0" algn="l" defTabSz="803275" rtl="0" eaLnBrk="1" fontAlgn="base" latinLnBrk="0" hangingPunct="1">
                        <a:lnSpc>
                          <a:spcPct val="100000"/>
                        </a:lnSpc>
                        <a:spcBef>
                          <a:spcPct val="0"/>
                        </a:spcBef>
                        <a:spcAft>
                          <a:spcPct val="40000"/>
                        </a:spcAft>
                        <a:buClr>
                          <a:srgbClr val="003399"/>
                        </a:buClr>
                        <a:buSzPct val="120000"/>
                        <a:buFontTx/>
                        <a:buNone/>
                        <a:tabLst/>
                      </a:pPr>
                      <a:r>
                        <a:rPr lang="en-US" sz="1800" b="0" smtClean="0">
                          <a:solidFill>
                            <a:schemeClr val="bg2"/>
                          </a:solidFill>
                          <a:effectLst/>
                          <a:latin typeface="+mj-lt"/>
                          <a:ea typeface="+mn-ea"/>
                          <a:cs typeface="+mn-cs"/>
                        </a:rPr>
                        <a:t>Integration </a:t>
                      </a:r>
                    </a:p>
                  </a:txBody>
                  <a:tcPr marL="98054" marR="9805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03275" rtl="0" eaLnBrk="1" fontAlgn="base" latinLnBrk="0" hangingPunct="1">
                        <a:lnSpc>
                          <a:spcPct val="100000"/>
                        </a:lnSpc>
                        <a:spcBef>
                          <a:spcPct val="0"/>
                        </a:spcBef>
                        <a:spcAft>
                          <a:spcPct val="40000"/>
                        </a:spcAft>
                        <a:buClr>
                          <a:srgbClr val="003399"/>
                        </a:buClr>
                        <a:buSzPct val="120000"/>
                        <a:buFontTx/>
                        <a:buNone/>
                        <a:tabLst/>
                      </a:pPr>
                      <a:r>
                        <a:rPr lang="en-US" sz="1800" b="0" smtClean="0">
                          <a:solidFill>
                            <a:schemeClr val="bg2"/>
                          </a:solidFill>
                          <a:effectLst/>
                          <a:latin typeface="+mj-lt"/>
                          <a:ea typeface="+mn-ea"/>
                          <a:cs typeface="+mn-cs"/>
                        </a:rPr>
                        <a:t>Independent testers from same organization</a:t>
                      </a:r>
                    </a:p>
                  </a:txBody>
                  <a:tcPr marL="98054" marR="9805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33450">
                <a:tc>
                  <a:txBody>
                    <a:bodyPr/>
                    <a:lstStyle/>
                    <a:p>
                      <a:pPr marL="0" marR="0" lvl="0" indent="0" algn="l" defTabSz="803275" rtl="0" eaLnBrk="1" fontAlgn="base" latinLnBrk="0" hangingPunct="1">
                        <a:lnSpc>
                          <a:spcPct val="100000"/>
                        </a:lnSpc>
                        <a:spcBef>
                          <a:spcPct val="0"/>
                        </a:spcBef>
                        <a:spcAft>
                          <a:spcPct val="40000"/>
                        </a:spcAft>
                        <a:buClr>
                          <a:srgbClr val="003399"/>
                        </a:buClr>
                        <a:buSzPct val="120000"/>
                        <a:buFontTx/>
                        <a:buNone/>
                        <a:tabLst/>
                      </a:pPr>
                      <a:r>
                        <a:rPr lang="en-US" sz="1800" b="0" smtClean="0">
                          <a:solidFill>
                            <a:schemeClr val="bg2"/>
                          </a:solidFill>
                          <a:effectLst/>
                          <a:latin typeface="+mj-lt"/>
                          <a:ea typeface="+mn-ea"/>
                          <a:cs typeface="+mn-cs"/>
                        </a:rPr>
                        <a:t>System Testing</a:t>
                      </a:r>
                    </a:p>
                    <a:p>
                      <a:pPr marL="0" marR="0" lvl="0" indent="0" algn="l" defTabSz="803275" rtl="0" eaLnBrk="1" fontAlgn="base" latinLnBrk="0" hangingPunct="1">
                        <a:lnSpc>
                          <a:spcPct val="100000"/>
                        </a:lnSpc>
                        <a:spcBef>
                          <a:spcPct val="0"/>
                        </a:spcBef>
                        <a:spcAft>
                          <a:spcPct val="40000"/>
                        </a:spcAft>
                        <a:buClr>
                          <a:srgbClr val="003399"/>
                        </a:buClr>
                        <a:buSzPct val="120000"/>
                        <a:buFontTx/>
                        <a:buNone/>
                        <a:tabLst/>
                      </a:pPr>
                      <a:endParaRPr lang="en-US" sz="1800" b="0" smtClean="0">
                        <a:solidFill>
                          <a:schemeClr val="bg2"/>
                        </a:solidFill>
                        <a:effectLst/>
                        <a:latin typeface="+mj-lt"/>
                        <a:ea typeface="+mn-ea"/>
                        <a:cs typeface="+mn-cs"/>
                      </a:endParaRPr>
                    </a:p>
                  </a:txBody>
                  <a:tcPr marL="98054" marR="9805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03275" rtl="0" eaLnBrk="1" fontAlgn="base" latinLnBrk="0" hangingPunct="1">
                        <a:lnSpc>
                          <a:spcPct val="100000"/>
                        </a:lnSpc>
                        <a:spcBef>
                          <a:spcPct val="0"/>
                        </a:spcBef>
                        <a:spcAft>
                          <a:spcPct val="40000"/>
                        </a:spcAft>
                        <a:buClr>
                          <a:srgbClr val="003399"/>
                        </a:buClr>
                        <a:buSzPct val="120000"/>
                        <a:buFontTx/>
                        <a:buNone/>
                        <a:tabLst/>
                      </a:pPr>
                      <a:r>
                        <a:rPr lang="en-US" sz="1800" b="0" smtClean="0">
                          <a:solidFill>
                            <a:schemeClr val="bg2"/>
                          </a:solidFill>
                          <a:effectLst/>
                          <a:latin typeface="+mj-lt"/>
                          <a:ea typeface="+mn-ea"/>
                          <a:cs typeface="+mn-cs"/>
                        </a:rPr>
                        <a:t>Independent testing team</a:t>
                      </a:r>
                    </a:p>
                  </a:txBody>
                  <a:tcPr marL="98054" marR="9805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39788">
                <a:tc>
                  <a:txBody>
                    <a:bodyPr/>
                    <a:lstStyle/>
                    <a:p>
                      <a:pPr marL="0" marR="0" lvl="0" indent="0" algn="l" defTabSz="803275" rtl="0" eaLnBrk="1" fontAlgn="base" latinLnBrk="0" hangingPunct="1">
                        <a:lnSpc>
                          <a:spcPct val="100000"/>
                        </a:lnSpc>
                        <a:spcBef>
                          <a:spcPct val="0"/>
                        </a:spcBef>
                        <a:spcAft>
                          <a:spcPct val="40000"/>
                        </a:spcAft>
                        <a:buClr>
                          <a:srgbClr val="003399"/>
                        </a:buClr>
                        <a:buSzPct val="120000"/>
                        <a:buFontTx/>
                        <a:buNone/>
                        <a:tabLst/>
                      </a:pPr>
                      <a:r>
                        <a:rPr lang="en-US" sz="1800" b="0" smtClean="0">
                          <a:solidFill>
                            <a:schemeClr val="bg2"/>
                          </a:solidFill>
                          <a:effectLst/>
                          <a:latin typeface="+mj-lt"/>
                          <a:ea typeface="+mn-ea"/>
                          <a:cs typeface="+mn-cs"/>
                        </a:rPr>
                        <a:t>Acceptance Testing</a:t>
                      </a:r>
                    </a:p>
                  </a:txBody>
                  <a:tcPr marL="98054" marR="9805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03275" rtl="0" eaLnBrk="1" fontAlgn="base" latinLnBrk="0" hangingPunct="1">
                        <a:lnSpc>
                          <a:spcPct val="100000"/>
                        </a:lnSpc>
                        <a:spcBef>
                          <a:spcPct val="0"/>
                        </a:spcBef>
                        <a:spcAft>
                          <a:spcPct val="40000"/>
                        </a:spcAft>
                        <a:buClr>
                          <a:srgbClr val="003399"/>
                        </a:buClr>
                        <a:buSzPct val="120000"/>
                        <a:buFontTx/>
                        <a:buNone/>
                        <a:tabLst/>
                      </a:pPr>
                      <a:r>
                        <a:rPr lang="en-US" sz="1800" b="0" smtClean="0">
                          <a:solidFill>
                            <a:schemeClr val="bg2"/>
                          </a:solidFill>
                          <a:effectLst/>
                          <a:latin typeface="+mj-lt"/>
                          <a:ea typeface="+mn-ea"/>
                          <a:cs typeface="+mn-cs"/>
                        </a:rPr>
                        <a:t>Business experts and users</a:t>
                      </a:r>
                    </a:p>
                  </a:txBody>
                  <a:tcPr marL="98054" marR="9805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19138">
                <a:tc>
                  <a:txBody>
                    <a:bodyPr/>
                    <a:lstStyle/>
                    <a:p>
                      <a:pPr marL="0" marR="0" lvl="0" indent="0" algn="l" defTabSz="803275" rtl="0" eaLnBrk="1" fontAlgn="base" latinLnBrk="0" hangingPunct="1">
                        <a:lnSpc>
                          <a:spcPct val="100000"/>
                        </a:lnSpc>
                        <a:spcBef>
                          <a:spcPct val="0"/>
                        </a:spcBef>
                        <a:spcAft>
                          <a:spcPct val="40000"/>
                        </a:spcAft>
                        <a:buClr>
                          <a:srgbClr val="003399"/>
                        </a:buClr>
                        <a:buSzPct val="120000"/>
                        <a:buFontTx/>
                        <a:buNone/>
                        <a:tabLst/>
                      </a:pPr>
                      <a:r>
                        <a:rPr lang="en-US" sz="1800" b="0" smtClean="0">
                          <a:solidFill>
                            <a:schemeClr val="bg2"/>
                          </a:solidFill>
                          <a:effectLst/>
                          <a:latin typeface="+mj-lt"/>
                          <a:ea typeface="+mn-ea"/>
                          <a:cs typeface="+mn-cs"/>
                        </a:rPr>
                        <a:t>Operational Acceptance Testing</a:t>
                      </a:r>
                    </a:p>
                  </a:txBody>
                  <a:tcPr marL="98054" marR="9805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803275" rtl="0" eaLnBrk="1" fontAlgn="base" latinLnBrk="0" hangingPunct="1">
                        <a:lnSpc>
                          <a:spcPct val="100000"/>
                        </a:lnSpc>
                        <a:spcBef>
                          <a:spcPct val="0"/>
                        </a:spcBef>
                        <a:spcAft>
                          <a:spcPct val="40000"/>
                        </a:spcAft>
                        <a:buClr>
                          <a:srgbClr val="003399"/>
                        </a:buClr>
                        <a:buSzPct val="120000"/>
                        <a:buFontTx/>
                        <a:buNone/>
                        <a:tabLst/>
                      </a:pPr>
                      <a:r>
                        <a:rPr lang="en-US" sz="1800" b="0" dirty="0" smtClean="0">
                          <a:solidFill>
                            <a:schemeClr val="bg2"/>
                          </a:solidFill>
                          <a:effectLst/>
                          <a:latin typeface="+mj-lt"/>
                          <a:ea typeface="+mn-ea"/>
                          <a:cs typeface="+mn-cs"/>
                        </a:rPr>
                        <a:t>Operators</a:t>
                      </a:r>
                    </a:p>
                  </a:txBody>
                  <a:tcPr marL="98054" marR="9805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Tasks of a test leader</a:t>
            </a:r>
          </a:p>
        </p:txBody>
      </p:sp>
      <p:pic>
        <p:nvPicPr>
          <p:cNvPr id="10244" name="Picture 4" descr="project manager"/>
          <p:cNvPicPr>
            <a:picLocks noGrp="1" noChangeAspect="1" noChangeArrowheads="1"/>
          </p:cNvPicPr>
          <p:nvPr>
            <p:ph idx="1"/>
          </p:nvPr>
        </p:nvPicPr>
        <p:blipFill>
          <a:blip r:embed="rId3" cstate="print"/>
          <a:stretch>
            <a:fillRect/>
          </a:stretch>
        </p:blipFill>
        <p:spPr>
          <a:xfrm>
            <a:off x="4634630" y="1371600"/>
            <a:ext cx="4509370" cy="3581400"/>
          </a:xfrm>
          <a:noFill/>
        </p:spPr>
      </p:pic>
      <p:sp>
        <p:nvSpPr>
          <p:cNvPr id="10243" name="Rectangle 3"/>
          <p:cNvSpPr>
            <a:spLocks noGrp="1" noChangeArrowheads="1"/>
          </p:cNvSpPr>
          <p:nvPr>
            <p:ph type="body" sz="half" idx="4294967295"/>
          </p:nvPr>
        </p:nvSpPr>
        <p:spPr>
          <a:xfrm>
            <a:off x="228600" y="1600200"/>
            <a:ext cx="4629150" cy="3733800"/>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a:lstStyle/>
          <a:p>
            <a:pPr marL="285750" indent="-285750">
              <a:buFont typeface="Wingdings" pitchFamily="2" charset="2"/>
              <a:buChar char="q"/>
            </a:pPr>
            <a:r>
              <a:rPr lang="en-US" b="0" dirty="0">
                <a:solidFill>
                  <a:schemeClr val="bg2"/>
                </a:solidFill>
                <a:latin typeface="+mj-lt"/>
              </a:rPr>
              <a:t>Test strategy and test policy creation/review</a:t>
            </a:r>
          </a:p>
          <a:p>
            <a:pPr marL="285750" indent="-285750">
              <a:buFont typeface="Wingdings" pitchFamily="2" charset="2"/>
              <a:buChar char="q"/>
            </a:pPr>
            <a:r>
              <a:rPr lang="en-US" b="0" dirty="0">
                <a:solidFill>
                  <a:schemeClr val="bg2"/>
                </a:solidFill>
                <a:latin typeface="+mj-lt"/>
              </a:rPr>
              <a:t>Test planning and test estimation</a:t>
            </a:r>
          </a:p>
          <a:p>
            <a:pPr marL="285750" indent="-285750">
              <a:buFont typeface="Wingdings" pitchFamily="2" charset="2"/>
              <a:buChar char="q"/>
            </a:pPr>
            <a:r>
              <a:rPr lang="en-US" b="0" dirty="0">
                <a:solidFill>
                  <a:schemeClr val="bg2"/>
                </a:solidFill>
                <a:latin typeface="+mj-lt"/>
              </a:rPr>
              <a:t>Deciding the test approach</a:t>
            </a:r>
          </a:p>
          <a:p>
            <a:pPr marL="285750" indent="-285750">
              <a:buFont typeface="Wingdings" pitchFamily="2" charset="2"/>
              <a:buChar char="q"/>
            </a:pPr>
            <a:r>
              <a:rPr lang="en-US" b="0" dirty="0">
                <a:solidFill>
                  <a:schemeClr val="bg2"/>
                </a:solidFill>
                <a:latin typeface="+mj-lt"/>
              </a:rPr>
              <a:t>Coordination</a:t>
            </a:r>
          </a:p>
          <a:p>
            <a:pPr marL="285750" indent="-285750">
              <a:buFont typeface="Wingdings" pitchFamily="2" charset="2"/>
              <a:buChar char="q"/>
            </a:pPr>
            <a:r>
              <a:rPr lang="en-US" b="0" dirty="0">
                <a:solidFill>
                  <a:schemeClr val="bg2"/>
                </a:solidFill>
                <a:latin typeface="+mj-lt"/>
              </a:rPr>
              <a:t>Scheduling</a:t>
            </a:r>
          </a:p>
          <a:p>
            <a:pPr marL="285750" indent="-285750">
              <a:buFont typeface="Wingdings" pitchFamily="2" charset="2"/>
              <a:buChar char="q"/>
            </a:pPr>
            <a:r>
              <a:rPr lang="en-US" b="0" dirty="0">
                <a:solidFill>
                  <a:schemeClr val="bg2"/>
                </a:solidFill>
                <a:latin typeface="+mj-lt"/>
              </a:rPr>
              <a:t>Acquiring resources</a:t>
            </a:r>
          </a:p>
          <a:p>
            <a:pPr marL="285750" indent="-285750">
              <a:buFont typeface="Wingdings" pitchFamily="2" charset="2"/>
              <a:buChar char="q"/>
            </a:pPr>
            <a:r>
              <a:rPr lang="en-US" b="0" dirty="0">
                <a:solidFill>
                  <a:schemeClr val="bg2"/>
                </a:solidFill>
                <a:latin typeface="+mj-lt"/>
              </a:rPr>
              <a:t>Monitoring the progress and controlling </a:t>
            </a:r>
          </a:p>
          <a:p>
            <a:pPr marL="285750" indent="-285750">
              <a:buFont typeface="Wingdings" pitchFamily="2" charset="2"/>
              <a:buChar char="q"/>
            </a:pPr>
            <a:r>
              <a:rPr lang="en-US" b="0" dirty="0">
                <a:solidFill>
                  <a:schemeClr val="bg2"/>
                </a:solidFill>
                <a:latin typeface="+mj-lt"/>
              </a:rPr>
              <a:t>Managing the configuration of test ware</a:t>
            </a:r>
          </a:p>
          <a:p>
            <a:pPr marL="285750" indent="-285750">
              <a:buFont typeface="Wingdings" pitchFamily="2" charset="2"/>
              <a:buChar char="q"/>
            </a:pPr>
            <a:r>
              <a:rPr lang="en-US" b="0" dirty="0">
                <a:solidFill>
                  <a:schemeClr val="bg2"/>
                </a:solidFill>
                <a:latin typeface="+mj-lt"/>
              </a:rPr>
              <a:t>Incident management</a:t>
            </a:r>
          </a:p>
          <a:p>
            <a:pPr marL="285750" indent="-285750">
              <a:buFont typeface="Wingdings" pitchFamily="2" charset="2"/>
              <a:buChar char="q"/>
            </a:pPr>
            <a:r>
              <a:rPr lang="en-US" b="0" dirty="0">
                <a:solidFill>
                  <a:schemeClr val="bg2"/>
                </a:solidFill>
                <a:latin typeface="+mj-lt"/>
              </a:rPr>
              <a:t>Summarizing the testing activities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95287" y="581025"/>
            <a:ext cx="7439025" cy="276999"/>
          </a:xfrm>
          <a:solidFill>
            <a:scrgbClr r="0" g="0" b="0">
              <a:alpha val="100"/>
            </a:scrgbClr>
          </a:solidFill>
          <a:ln w="9525" cap="flat" cmpd="sng" algn="ctr">
            <a:solidFill>
              <a:schemeClr val="tx1">
                <a:alpha val="100"/>
              </a:schemeClr>
            </a:solidFill>
            <a:prstDash val="solid"/>
            <a:miter lim="800000"/>
            <a:headEnd type="none" w="med" len="med"/>
            <a:tailEnd type="none" w="med" len="med"/>
          </a:ln>
          <a:effectLst/>
        </p:spPr>
        <p:txBody>
          <a:bodyPr vert="horz" wrap="square" lIns="0" tIns="0" rIns="0" bIns="0" numCol="1" anchor="t" anchorCtr="0" compatLnSpc="1">
            <a:prstTxWarp prst="textNoShape">
              <a:avLst/>
            </a:prstTxWarp>
            <a:spAutoFit/>
          </a:bodyPr>
          <a:lstStyle/>
          <a:p>
            <a:pPr>
              <a:buNone/>
            </a:pPr>
            <a:r>
              <a:rPr lang="en-US" sz="1800"/>
              <a:t>Who can be a test leader ?</a:t>
            </a:r>
          </a:p>
        </p:txBody>
      </p:sp>
      <p:sp>
        <p:nvSpPr>
          <p:cNvPr id="11267" name="Rectangle 3"/>
          <p:cNvSpPr>
            <a:spLocks noGrp="1" noChangeArrowheads="1"/>
          </p:cNvSpPr>
          <p:nvPr>
            <p:ph idx="1"/>
          </p:nvPr>
        </p:nvSpPr>
        <p:spPr/>
        <p:txBody>
          <a:bodyPr/>
          <a:lstStyle/>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The Project Manager or QA Manager or Development Manager can be a Test Leader for small and simple projects</a:t>
            </a:r>
          </a:p>
          <a:p>
            <a:pPr marL="285750" indent="-285750">
              <a:buFont typeface="Wingdings" pitchFamily="2" charset="2"/>
              <a:buChar char="q"/>
            </a:pPr>
            <a:endParaRPr lang="en-US" b="0" dirty="0">
              <a:solidFill>
                <a:schemeClr val="bg2"/>
              </a:solidFill>
              <a:latin typeface="+mj-lt"/>
            </a:endParaRPr>
          </a:p>
          <a:p>
            <a:pPr marL="285750" indent="-285750">
              <a:buFont typeface="Wingdings" pitchFamily="2" charset="2"/>
              <a:buChar char="q"/>
            </a:pPr>
            <a:r>
              <a:rPr lang="en-US" b="0" dirty="0">
                <a:solidFill>
                  <a:schemeClr val="bg2"/>
                </a:solidFill>
                <a:latin typeface="+mj-lt"/>
              </a:rPr>
              <a:t>Large / complex projects will have a separate Test Leader helped by a team</a:t>
            </a:r>
          </a:p>
          <a:p>
            <a:pPr marL="0" indent="0" eaLnBrk="1" hangingPunct="1">
              <a:lnSpc>
                <a:spcPct val="110000"/>
              </a:lnSpc>
              <a:buFont typeface="Wingdings" pitchFamily="2" charset="2"/>
              <a:buNone/>
            </a:pPr>
            <a:endParaRPr lang="en-US" sz="2800"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01 Core message"/>
</p:tagLst>
</file>

<file path=ppt/tags/tag10.xml><?xml version="1.0" encoding="utf-8"?>
<p:tagLst xmlns:a="http://schemas.openxmlformats.org/drawingml/2006/main" xmlns:r="http://schemas.openxmlformats.org/officeDocument/2006/relationships" xmlns:p="http://schemas.openxmlformats.org/presentationml/2006/main">
  <p:tag name="RNRSTYLE" val="04 Text half page"/>
</p:tagLst>
</file>

<file path=ppt/tags/tag11.xml><?xml version="1.0" encoding="utf-8"?>
<p:tagLst xmlns:a="http://schemas.openxmlformats.org/drawingml/2006/main" xmlns:r="http://schemas.openxmlformats.org/officeDocument/2006/relationships" xmlns:p="http://schemas.openxmlformats.org/presentationml/2006/main">
  <p:tag name="RNRSTYLE" val="01 Chapter heading"/>
</p:tagLst>
</file>

<file path=ppt/tags/tag12.xml><?xml version="1.0" encoding="utf-8"?>
<p:tagLst xmlns:a="http://schemas.openxmlformats.org/drawingml/2006/main" xmlns:r="http://schemas.openxmlformats.org/officeDocument/2006/relationships" xmlns:p="http://schemas.openxmlformats.org/presentationml/2006/main">
  <p:tag name="RNRSTYLE" val="00 Untertitel"/>
</p:tagLst>
</file>

<file path=ppt/tags/tag13.xml><?xml version="1.0" encoding="utf-8"?>
<p:tagLst xmlns:a="http://schemas.openxmlformats.org/drawingml/2006/main" xmlns:r="http://schemas.openxmlformats.org/officeDocument/2006/relationships" xmlns:p="http://schemas.openxmlformats.org/presentationml/2006/main">
  <p:tag name="RNRSTYLE" val="00 Titel"/>
</p:tagLst>
</file>

<file path=ppt/tags/tag2.xml><?xml version="1.0" encoding="utf-8"?>
<p:tagLst xmlns:a="http://schemas.openxmlformats.org/drawingml/2006/main" xmlns:r="http://schemas.openxmlformats.org/officeDocument/2006/relationships" xmlns:p="http://schemas.openxmlformats.org/presentationml/2006/main">
  <p:tag name="RNRSTYLE" val="04 Text"/>
</p:tagLst>
</file>

<file path=ppt/tags/tag3.xml><?xml version="1.0" encoding="utf-8"?>
<p:tagLst xmlns:a="http://schemas.openxmlformats.org/drawingml/2006/main" xmlns:r="http://schemas.openxmlformats.org/officeDocument/2006/relationships" xmlns:p="http://schemas.openxmlformats.org/presentationml/2006/main">
  <p:tag name="RNRSTYLE" val="00 Subheading"/>
</p:tagLst>
</file>

<file path=ppt/tags/tag4.xml><?xml version="1.0" encoding="utf-8"?>
<p:tagLst xmlns:a="http://schemas.openxmlformats.org/drawingml/2006/main" xmlns:r="http://schemas.openxmlformats.org/officeDocument/2006/relationships" xmlns:p="http://schemas.openxmlformats.org/presentationml/2006/main">
  <p:tag name="RNRSTYLE" val="00 Title"/>
</p:tagLst>
</file>

<file path=ppt/tags/tag5.xml><?xml version="1.0" encoding="utf-8"?>
<p:tagLst xmlns:a="http://schemas.openxmlformats.org/drawingml/2006/main" xmlns:r="http://schemas.openxmlformats.org/officeDocument/2006/relationships" xmlns:p="http://schemas.openxmlformats.org/presentationml/2006/main">
  <p:tag name="RNRSTYLE" val="01 Core message"/>
</p:tagLst>
</file>

<file path=ppt/tags/tag6.xml><?xml version="1.0" encoding="utf-8"?>
<p:tagLst xmlns:a="http://schemas.openxmlformats.org/drawingml/2006/main" xmlns:r="http://schemas.openxmlformats.org/officeDocument/2006/relationships" xmlns:p="http://schemas.openxmlformats.org/presentationml/2006/main">
  <p:tag name="RNRSTYLE" val="04 Text"/>
</p:tagLst>
</file>

<file path=ppt/tags/tag7.xml><?xml version="1.0" encoding="utf-8"?>
<p:tagLst xmlns:a="http://schemas.openxmlformats.org/drawingml/2006/main" xmlns:r="http://schemas.openxmlformats.org/officeDocument/2006/relationships" xmlns:p="http://schemas.openxmlformats.org/presentationml/2006/main">
  <p:tag name="RNRSTYLE" val="01 Kapitelüberschrift"/>
</p:tagLst>
</file>

<file path=ppt/tags/tag8.xml><?xml version="1.0" encoding="utf-8"?>
<p:tagLst xmlns:a="http://schemas.openxmlformats.org/drawingml/2006/main" xmlns:r="http://schemas.openxmlformats.org/officeDocument/2006/relationships" xmlns:p="http://schemas.openxmlformats.org/presentationml/2006/main">
  <p:tag name="RNRSTYLE" val="01 Core message"/>
</p:tagLst>
</file>

<file path=ppt/tags/tag9.xml><?xml version="1.0" encoding="utf-8"?>
<p:tagLst xmlns:a="http://schemas.openxmlformats.org/drawingml/2006/main" xmlns:r="http://schemas.openxmlformats.org/officeDocument/2006/relationships" xmlns:p="http://schemas.openxmlformats.org/presentationml/2006/main">
  <p:tag name="RNRSTYLE" val="04 Text half page"/>
</p:tagLst>
</file>

<file path=ppt/theme/theme1.xml><?xml version="1.0" encoding="utf-8"?>
<a:theme xmlns:a="http://schemas.openxmlformats.org/drawingml/2006/main" name="SQSMaster_India 2">
  <a:themeElements>
    <a:clrScheme name="SQS 2008 1">
      <a:dk1>
        <a:srgbClr val="003399"/>
      </a:dk1>
      <a:lt1>
        <a:srgbClr val="FFFFFF"/>
      </a:lt1>
      <a:dk2>
        <a:srgbClr val="009933"/>
      </a:dk2>
      <a:lt2>
        <a:srgbClr val="000000"/>
      </a:lt2>
      <a:accent1>
        <a:srgbClr val="003399"/>
      </a:accent1>
      <a:accent2>
        <a:srgbClr val="009933"/>
      </a:accent2>
      <a:accent3>
        <a:srgbClr val="FFFFFF"/>
      </a:accent3>
      <a:accent4>
        <a:srgbClr val="002A82"/>
      </a:accent4>
      <a:accent5>
        <a:srgbClr val="AAADCA"/>
      </a:accent5>
      <a:accent6>
        <a:srgbClr val="008A2D"/>
      </a:accent6>
      <a:hlink>
        <a:srgbClr val="C0DEC1"/>
      </a:hlink>
      <a:folHlink>
        <a:srgbClr val="5675AF"/>
      </a:folHlink>
    </a:clrScheme>
    <a:fontScheme name="SQS 2008">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accent2"/>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803275" rtl="0" eaLnBrk="1" fontAlgn="base" latinLnBrk="0" hangingPunct="1">
          <a:lnSpc>
            <a:spcPct val="130000"/>
          </a:lnSpc>
          <a:spcBef>
            <a:spcPct val="0"/>
          </a:spcBef>
          <a:spcAft>
            <a:spcPct val="0"/>
          </a:spcAft>
          <a:buClrTx/>
          <a:buSzPct val="120000"/>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accent2"/>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803275" rtl="0" eaLnBrk="1" fontAlgn="base" latinLnBrk="0" hangingPunct="1">
          <a:lnSpc>
            <a:spcPct val="130000"/>
          </a:lnSpc>
          <a:spcBef>
            <a:spcPct val="0"/>
          </a:spcBef>
          <a:spcAft>
            <a:spcPct val="0"/>
          </a:spcAft>
          <a:buClrTx/>
          <a:buSzPct val="120000"/>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SQS 2008 1">
        <a:dk1>
          <a:srgbClr val="003399"/>
        </a:dk1>
        <a:lt1>
          <a:srgbClr val="FFFFFF"/>
        </a:lt1>
        <a:dk2>
          <a:srgbClr val="009933"/>
        </a:dk2>
        <a:lt2>
          <a:srgbClr val="000000"/>
        </a:lt2>
        <a:accent1>
          <a:srgbClr val="003399"/>
        </a:accent1>
        <a:accent2>
          <a:srgbClr val="009933"/>
        </a:accent2>
        <a:accent3>
          <a:srgbClr val="FFFFFF"/>
        </a:accent3>
        <a:accent4>
          <a:srgbClr val="002A82"/>
        </a:accent4>
        <a:accent5>
          <a:srgbClr val="AAADCA"/>
        </a:accent5>
        <a:accent6>
          <a:srgbClr val="008A2D"/>
        </a:accent6>
        <a:hlink>
          <a:srgbClr val="C0DEC1"/>
        </a:hlink>
        <a:folHlink>
          <a:srgbClr val="5675A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4112</Words>
  <Application>Microsoft Office PowerPoint</Application>
  <PresentationFormat>On-screen Show (4:3)</PresentationFormat>
  <Paragraphs>599</Paragraphs>
  <Slides>44</Slides>
  <Notes>40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SQSMaster_India 2</vt:lpstr>
      <vt:lpstr>Session 5 Test Management(K3)</vt:lpstr>
      <vt:lpstr>Test Management</vt:lpstr>
      <vt:lpstr>Test Management</vt:lpstr>
      <vt:lpstr>Test organization (Options for Independence)</vt:lpstr>
      <vt:lpstr>Test organization</vt:lpstr>
      <vt:lpstr>Benefits and drawbacks of independence</vt:lpstr>
      <vt:lpstr>Common practices</vt:lpstr>
      <vt:lpstr>Tasks of a test leader</vt:lpstr>
      <vt:lpstr>Who can be a test leader ?</vt:lpstr>
      <vt:lpstr>Who is a Tester</vt:lpstr>
      <vt:lpstr>Tasks of the tester</vt:lpstr>
      <vt:lpstr>Test Management</vt:lpstr>
      <vt:lpstr>Test Planning</vt:lpstr>
      <vt:lpstr>Examples of exit criteria </vt:lpstr>
      <vt:lpstr>Test estimation approaches</vt:lpstr>
      <vt:lpstr>Testing effort</vt:lpstr>
      <vt:lpstr>Test approaches (test strategies) </vt:lpstr>
      <vt:lpstr>Test approaches (test strategies) </vt:lpstr>
      <vt:lpstr>Basis for selecting a test approach</vt:lpstr>
      <vt:lpstr>Test Management</vt:lpstr>
      <vt:lpstr>Test progress monitoring </vt:lpstr>
      <vt:lpstr>Examples of Test metrics </vt:lpstr>
      <vt:lpstr>Test Reporting </vt:lpstr>
      <vt:lpstr>Test control </vt:lpstr>
      <vt:lpstr>Examples of test control actions</vt:lpstr>
      <vt:lpstr>Test Management</vt:lpstr>
      <vt:lpstr>Configuration  management </vt:lpstr>
      <vt:lpstr> Configuration management in testing </vt:lpstr>
      <vt:lpstr>Test Management</vt:lpstr>
      <vt:lpstr>Risks and testing</vt:lpstr>
      <vt:lpstr>Risk management</vt:lpstr>
      <vt:lpstr>Risks types </vt:lpstr>
      <vt:lpstr>Project risks </vt:lpstr>
      <vt:lpstr>Product risks </vt:lpstr>
      <vt:lpstr>How does testing help risk control ?</vt:lpstr>
      <vt:lpstr>Risk based testing</vt:lpstr>
      <vt:lpstr>Test Management</vt:lpstr>
      <vt:lpstr>Incident management</vt:lpstr>
      <vt:lpstr>Incident management</vt:lpstr>
      <vt:lpstr>Incident reports</vt:lpstr>
      <vt:lpstr>Incident reports details</vt:lpstr>
      <vt:lpstr>Incident reports details contd..</vt:lpstr>
      <vt:lpstr>Severity of defect</vt:lpstr>
      <vt:lpstr>Priority of fixing the defect</vt:lpstr>
    </vt:vector>
  </TitlesOfParts>
  <Company>SQS-INDIA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5</dc:title>
  <dc:creator>chimanpurem</dc:creator>
  <cp:lastModifiedBy>Madhuri Chimanpure</cp:lastModifiedBy>
  <cp:revision>14</cp:revision>
  <dcterms:created xsi:type="dcterms:W3CDTF">2010-07-14T12:22:40Z</dcterms:created>
  <dcterms:modified xsi:type="dcterms:W3CDTF">2013-02-19T09:32:41Z</dcterms:modified>
</cp:coreProperties>
</file>