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9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9D79C-8E41-47E5-8921-16B97440596B}" type="datetimeFigureOut">
              <a:rPr lang="en-US" smtClean="0"/>
              <a:t>2/19/2013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A814-9DFB-4169-9065-9AF5C6E19B65}" type="slidenum">
              <a:rPr lang="en-US" smtClean="0"/>
              <a:t>‹#›</a:t>
            </a:fld>
            <a:endParaRPr lang="en-US"/>
          </a:p>
        </p:txBody>
      </p:sp>
    </p:spTree>
    <p:extLst>
      <p:ext uri="{BB962C8B-B14F-4D97-AF65-F5344CB8AC3E}">
        <p14:creationId xmlns:p14="http://schemas.microsoft.com/office/powerpoint/2010/main" val="226773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4"/>
          </p:nvPr>
        </p:nvSpPr>
        <p:spPr>
          <a:ln/>
        </p:spPr>
        <p:txBody>
          <a:bodyPr/>
          <a:lstStyle/>
          <a:p>
            <a:r>
              <a:rPr lang="en-US" smtClean="0">
                <a:solidFill>
                  <a:prstClr val="black"/>
                </a:solidFill>
              </a:rPr>
              <a:t>© SQS Group Limited  |  Presentation title  |  July 2008  |  page ‹Nr.›</a:t>
            </a:r>
            <a:endParaRPr lang="de-DE">
              <a:solidFill>
                <a:prstClr val="black"/>
              </a:solidFill>
            </a:endParaRPr>
          </a:p>
        </p:txBody>
      </p:sp>
      <p:sp>
        <p:nvSpPr>
          <p:cNvPr id="1096706" name="Rectangle 2"/>
          <p:cNvSpPr>
            <a:spLocks noGrp="1" noRot="1" noChangeAspect="1" noChangeArrowheads="1" noTextEdit="1"/>
          </p:cNvSpPr>
          <p:nvPr>
            <p:ph type="sldImg"/>
          </p:nvPr>
        </p:nvSpPr>
        <p:spPr>
          <a:ln>
            <a:solidFill>
              <a:schemeClr val="accent2"/>
            </a:solidFill>
          </a:ln>
          <a:effectLst>
            <a:outerShdw dist="45791" dir="3378596" algn="ctr" rotWithShape="0">
              <a:srgbClr val="808080">
                <a:alpha val="50000"/>
              </a:srgbClr>
            </a:outerShdw>
          </a:effectLst>
        </p:spPr>
      </p:sp>
      <p:sp>
        <p:nvSpPr>
          <p:cNvPr id="1096707"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US" smtClean="0"/>
              <a:t>(D) Denotes that tools offer support more appropriate for developers.</a:t>
            </a:r>
          </a:p>
          <a:p>
            <a:endParaRPr lang="en-US" smtClean="0"/>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US" smtClean="0"/>
              <a:t>(D) Denotes that tools offer support more appropriate for developers.</a:t>
            </a:r>
          </a:p>
          <a:p>
            <a:endParaRPr lang="en-US"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z="800"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smtClean="0"/>
              <a:t>Intrusive =</a:t>
            </a:r>
          </a:p>
          <a:p>
            <a:r>
              <a:rPr lang="en-US" smtClean="0"/>
              <a:t>Non-intrusive =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US" smtClean="0"/>
              <a:t>Security tool : e-security test security for web application using Netware, Firewall 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Dynamic analysis tools: BoundsChecker  checks memory leaks.</a:t>
            </a:r>
          </a:p>
          <a:p>
            <a:r>
              <a:rPr lang="en-US" smtClean="0"/>
              <a:t>Performance testing tool :SilkPerformer for load testing of applications</a:t>
            </a:r>
          </a:p>
          <a:p>
            <a:r>
              <a:rPr lang="en-US" smtClean="0"/>
              <a:t>Monitoring tools : Astra Sitemanager : Monitors web site links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smtClean="0"/>
              <a:t>Dynamic analysis tools: BoundsChecker  checks memory leaks.</a:t>
            </a:r>
          </a:p>
          <a:p>
            <a:r>
              <a:rPr lang="en-US" smtClean="0"/>
              <a:t>Performance testing tool :SilkPerformer for load testing of applications</a:t>
            </a:r>
          </a:p>
          <a:p>
            <a:r>
              <a:rPr lang="en-US" smtClean="0"/>
              <a:t>Monitoring tools : Astra Sitemanager : Monitors web site links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marL="216233" indent="-216233">
              <a:lnSpc>
                <a:spcPct val="90000"/>
              </a:lnSpc>
            </a:pPr>
            <a:r>
              <a:rPr lang="en-US" sz="900" dirty="0"/>
              <a:t>So far we have learned why is testing required, what is testing, diff levels at which testing gets into trouble done and different techniques of testing. In some case testing done by tools is more effective that manual testing as its greatest advantage is repetitiveness.</a:t>
            </a:r>
          </a:p>
          <a:p>
            <a:pPr marL="216233" indent="-216233">
              <a:lnSpc>
                <a:spcPct val="90000"/>
              </a:lnSpc>
            </a:pPr>
            <a:r>
              <a:rPr lang="en-US" sz="900" dirty="0"/>
              <a:t>This session covers topic like :</a:t>
            </a:r>
          </a:p>
          <a:p>
            <a:pPr marL="216233" indent="-216233">
              <a:lnSpc>
                <a:spcPct val="90000"/>
              </a:lnSpc>
              <a:buFontTx/>
              <a:buAutoNum type="arabicParenR"/>
            </a:pPr>
            <a:r>
              <a:rPr lang="en-US" sz="900" dirty="0"/>
              <a:t>Types of test tools</a:t>
            </a:r>
          </a:p>
          <a:p>
            <a:pPr marL="216233" indent="-216233">
              <a:lnSpc>
                <a:spcPct val="90000"/>
              </a:lnSpc>
              <a:buFontTx/>
              <a:buAutoNum type="arabicParenR"/>
            </a:pPr>
            <a:r>
              <a:rPr lang="en-US" sz="900" dirty="0"/>
              <a:t> How to use tools effectively</a:t>
            </a:r>
          </a:p>
          <a:p>
            <a:pPr marL="216233" indent="-216233">
              <a:lnSpc>
                <a:spcPct val="90000"/>
              </a:lnSpc>
              <a:buFontTx/>
              <a:buAutoNum type="arabicParenR"/>
            </a:pPr>
            <a:r>
              <a:rPr lang="en-US" sz="900" dirty="0"/>
              <a:t> How do we go about introducing a tool to the organization.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r>
              <a:rPr lang="en-US" smtClean="0"/>
              <a:t>Dynamic analysis tools: BoundsChecker  checks memory leaks.</a:t>
            </a:r>
          </a:p>
          <a:p>
            <a:r>
              <a:rPr lang="en-US" smtClean="0"/>
              <a:t>Performance testing tool :SilkPerformer for load testing of applications</a:t>
            </a:r>
          </a:p>
          <a:p>
            <a:r>
              <a:rPr lang="en-US" smtClean="0"/>
              <a:t>Monitoring tools : Astra Sitemanager : Monitors web site links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smtClean="0"/>
              <a:t>Other tools :</a:t>
            </a:r>
          </a:p>
          <a:p>
            <a:r>
              <a:rPr lang="en-US" smtClean="0"/>
              <a:t>Spread sheets, SQL, debugging tools are called tools because they help in testing process eg spread sheet can be used to generate test data or export test results. SQL also can be used to create or manipulate test data.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marL="216233" indent="-216233">
              <a:lnSpc>
                <a:spcPct val="90000"/>
              </a:lnSpc>
            </a:pPr>
            <a:endParaRPr lang="en-US" sz="9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smtClean="0"/>
              <a:t>Repetitive work is reduced</a:t>
            </a:r>
            <a:r>
              <a:rPr lang="en-US" b="1" smtClean="0"/>
              <a:t> (e.g. running regression tests, re-entering the same test data, and</a:t>
            </a:r>
          </a:p>
          <a:p>
            <a:r>
              <a:rPr lang="en-US" b="1" smtClean="0"/>
              <a:t>checking against coding standards).</a:t>
            </a:r>
          </a:p>
          <a:p>
            <a:r>
              <a:rPr lang="en-US" smtClean="0"/>
              <a:t>Greater consistency and repeatability</a:t>
            </a:r>
            <a:r>
              <a:rPr lang="en-US" b="1" smtClean="0"/>
              <a:t> (e.g. tests executed by a tool, and tests derived from</a:t>
            </a:r>
          </a:p>
          <a:p>
            <a:r>
              <a:rPr lang="en-US" b="1" smtClean="0"/>
              <a:t>requirements).</a:t>
            </a:r>
          </a:p>
          <a:p>
            <a:r>
              <a:rPr lang="en-US" smtClean="0"/>
              <a:t>Objective assessment</a:t>
            </a:r>
            <a:r>
              <a:rPr lang="en-US" b="1" smtClean="0"/>
              <a:t> (e.g. static measures, coverage and system behavior).</a:t>
            </a:r>
          </a:p>
          <a:p>
            <a:r>
              <a:rPr lang="en-US" smtClean="0"/>
              <a:t>Ease of access to information about tests or testing </a:t>
            </a:r>
            <a:r>
              <a:rPr lang="en-US" b="1" smtClean="0"/>
              <a:t>(e.g. statistics and graphs about test</a:t>
            </a:r>
          </a:p>
          <a:p>
            <a:r>
              <a:rPr lang="en-US" b="1" smtClean="0"/>
              <a:t>progress, incident rates and performance).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marL="432465" lvl="1">
              <a:buFontTx/>
              <a:buChar char="•"/>
            </a:pPr>
            <a:r>
              <a:rPr lang="en-US" dirty="0"/>
              <a:t>Unrealistic expectations for the tool </a:t>
            </a:r>
            <a:r>
              <a:rPr lang="en-US" b="1" dirty="0"/>
              <a:t>(including functionality and ease of use).</a:t>
            </a:r>
          </a:p>
          <a:p>
            <a:pPr marL="432465" lvl="1">
              <a:buFontTx/>
              <a:buChar char="•"/>
            </a:pPr>
            <a:r>
              <a:rPr lang="en-US" dirty="0"/>
              <a:t>Underestimating the time, cost and effort for the initial introduction of a tool </a:t>
            </a:r>
            <a:r>
              <a:rPr lang="en-US" b="1" dirty="0"/>
              <a:t>(including training and external expertise) </a:t>
            </a:r>
          </a:p>
          <a:p>
            <a:pPr marL="432465" lvl="1">
              <a:buFontTx/>
              <a:buChar char="•"/>
            </a:pPr>
            <a:r>
              <a:rPr lang="en-US" dirty="0"/>
              <a:t>Underestimating the time and effort needed to achieve significant and continuing benefits from the tool </a:t>
            </a:r>
            <a:r>
              <a:rPr lang="en-US" b="1" dirty="0"/>
              <a:t>(including the need for changes in the testing process and continuous improvement of the way the tool is used).</a:t>
            </a:r>
          </a:p>
          <a:p>
            <a:pPr marL="432465" lvl="1">
              <a:buFontTx/>
              <a:buChar char="•"/>
            </a:pPr>
            <a:r>
              <a:rPr lang="en-US" dirty="0"/>
              <a:t>Underestimating the effort required to maintain the test assets generated by the tool.</a:t>
            </a:r>
          </a:p>
          <a:p>
            <a:pPr marL="432465" lvl="1">
              <a:buFontTx/>
              <a:buChar char="•"/>
            </a:pPr>
            <a:r>
              <a:rPr lang="en-US" dirty="0"/>
              <a:t>Over-reliance on the tool </a:t>
            </a:r>
            <a:r>
              <a:rPr lang="en-US" b="1" dirty="0"/>
              <a:t>(replacement for test design or where manual testing would be better).</a:t>
            </a:r>
          </a:p>
          <a:p>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dirty="0" smtClean="0"/>
              <a:t>These are some points to be considered and taken care of when using tools.</a:t>
            </a:r>
          </a:p>
          <a:p>
            <a:pPr marL="432465" lvl="1"/>
            <a:r>
              <a:rPr lang="en-US" b="1" dirty="0" smtClean="0"/>
              <a:t>Creating test scripts</a:t>
            </a:r>
            <a:r>
              <a:rPr lang="en-US" dirty="0" smtClean="0"/>
              <a:t> is a considerable  effort </a:t>
            </a:r>
          </a:p>
          <a:p>
            <a:pPr marL="432465" lvl="1"/>
            <a:r>
              <a:rPr lang="en-US" b="1" dirty="0" smtClean="0"/>
              <a:t>Recorded scripts</a:t>
            </a:r>
            <a:r>
              <a:rPr lang="en-US" dirty="0" smtClean="0"/>
              <a:t> will be stable only when the screens are stable</a:t>
            </a:r>
          </a:p>
          <a:p>
            <a:pPr marL="432465" lvl="1"/>
            <a:r>
              <a:rPr lang="en-US" b="1" dirty="0" smtClean="0"/>
              <a:t>Data-driven approach</a:t>
            </a:r>
            <a:r>
              <a:rPr lang="en-US" dirty="0" smtClean="0"/>
              <a:t> is used to generate test cases when the tester is not familiar with scripting. The test data is written in spreadsheets which is read by a more generic script to create test scripts.</a:t>
            </a:r>
          </a:p>
          <a:p>
            <a:pPr marL="432465" lvl="1"/>
            <a:r>
              <a:rPr lang="en-US" b="1" dirty="0" smtClean="0"/>
              <a:t>Key-word approach is used</a:t>
            </a:r>
            <a:r>
              <a:rPr lang="en-US" dirty="0" smtClean="0"/>
              <a:t> by tester wherein the test cases are specified using key words or action words and which are in turn tailored based on the application.</a:t>
            </a:r>
          </a:p>
          <a:p>
            <a:pPr marL="432465" lvl="1"/>
            <a:r>
              <a:rPr lang="en-US" b="1" dirty="0" smtClean="0"/>
              <a:t>Technical expertise</a:t>
            </a:r>
            <a:r>
              <a:rPr lang="en-US" dirty="0" smtClean="0"/>
              <a:t> is required for writing test scripts(either by testers or by</a:t>
            </a:r>
          </a:p>
          <a:p>
            <a:pPr marL="432465" lvl="1"/>
            <a:r>
              <a:rPr lang="en-US" dirty="0" smtClean="0"/>
              <a:t>specialists in test automation).</a:t>
            </a:r>
          </a:p>
          <a:p>
            <a:pPr marL="432465" lvl="1"/>
            <a:r>
              <a:rPr lang="en-US" b="1" dirty="0" smtClean="0"/>
              <a:t>Expected results</a:t>
            </a:r>
            <a:r>
              <a:rPr lang="en-US" dirty="0" smtClean="0"/>
              <a:t> must be written in the test scripts irrespective of the scripting technique used.</a:t>
            </a:r>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b="1" smtClean="0"/>
              <a:t>Static analysis tools</a:t>
            </a:r>
            <a:endParaRPr lang="en-US" smtClean="0"/>
          </a:p>
          <a:p>
            <a:r>
              <a:rPr lang="en-US" smtClean="0"/>
              <a:t>Static analysis tools applied to source code can enforce coding standards, but if applied to existing code may generate a lot of messages. Warning messages do not stop the code being translated into an executable program, but should ideally be addressed so that maintenance of the code is easier in the future. A gradual implementation with initial filters to exclude some messages would be an effective approach.</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marL="216233" indent="-216233">
              <a:lnSpc>
                <a:spcPct val="90000"/>
              </a:lnSpc>
            </a:pPr>
            <a:r>
              <a:rPr lang="en-US" sz="900" dirty="0"/>
              <a:t>So far we have learned why is testing required, what is testing, diff levels at which testing gets into trouble done and different techniques of testing. In some case testing done by tools is more effective that manual testing as its greatest advantage is repetitiveness.</a:t>
            </a:r>
          </a:p>
          <a:p>
            <a:pPr marL="216233" indent="-216233">
              <a:lnSpc>
                <a:spcPct val="90000"/>
              </a:lnSpc>
            </a:pPr>
            <a:r>
              <a:rPr lang="en-US" sz="900" dirty="0"/>
              <a:t>This session covers topic like :</a:t>
            </a:r>
          </a:p>
          <a:p>
            <a:pPr marL="216233" indent="-216233">
              <a:lnSpc>
                <a:spcPct val="90000"/>
              </a:lnSpc>
              <a:buFontTx/>
              <a:buAutoNum type="arabicParenR"/>
            </a:pPr>
            <a:r>
              <a:rPr lang="en-US" sz="900" dirty="0"/>
              <a:t>Types of test tools</a:t>
            </a:r>
          </a:p>
          <a:p>
            <a:pPr marL="216233" indent="-216233">
              <a:lnSpc>
                <a:spcPct val="90000"/>
              </a:lnSpc>
              <a:buFontTx/>
              <a:buAutoNum type="arabicParenR"/>
            </a:pPr>
            <a:r>
              <a:rPr lang="en-US" sz="900" dirty="0"/>
              <a:t> How to use tools effectively</a:t>
            </a:r>
          </a:p>
          <a:p>
            <a:pPr marL="216233" indent="-216233">
              <a:lnSpc>
                <a:spcPct val="90000"/>
              </a:lnSpc>
              <a:buFontTx/>
              <a:buAutoNum type="arabicParenR"/>
            </a:pPr>
            <a:r>
              <a:rPr lang="en-US" sz="900" dirty="0"/>
              <a:t> How do we go about introducing a tool to the organization.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marL="216233" indent="-216233">
              <a:lnSpc>
                <a:spcPct val="90000"/>
              </a:lnSpc>
            </a:pPr>
            <a:r>
              <a:rPr lang="en-US" sz="900" dirty="0"/>
              <a:t>So far we have learned why is testing required, what is testing, diff levels at which testing gets into trouble done and different techniques of testing. In some case testing done by tools is more effective that manual testing as its greatest advantage is repetitiveness.</a:t>
            </a:r>
          </a:p>
          <a:p>
            <a:pPr marL="216233" indent="-216233">
              <a:lnSpc>
                <a:spcPct val="90000"/>
              </a:lnSpc>
            </a:pPr>
            <a:r>
              <a:rPr lang="en-US" sz="900" dirty="0"/>
              <a:t>This session covers topic like :</a:t>
            </a:r>
          </a:p>
          <a:p>
            <a:pPr marL="216233" indent="-216233">
              <a:lnSpc>
                <a:spcPct val="90000"/>
              </a:lnSpc>
              <a:buFontTx/>
              <a:buAutoNum type="arabicParenR"/>
            </a:pPr>
            <a:r>
              <a:rPr lang="en-US" sz="900" dirty="0"/>
              <a:t>Types of test tools</a:t>
            </a:r>
          </a:p>
          <a:p>
            <a:pPr marL="216233" indent="-216233">
              <a:lnSpc>
                <a:spcPct val="90000"/>
              </a:lnSpc>
              <a:buFontTx/>
              <a:buAutoNum type="arabicParenR"/>
            </a:pPr>
            <a:r>
              <a:rPr lang="en-US" sz="900" dirty="0"/>
              <a:t> How to use tools effectively</a:t>
            </a:r>
          </a:p>
          <a:p>
            <a:pPr marL="216233" indent="-216233">
              <a:lnSpc>
                <a:spcPct val="90000"/>
              </a:lnSpc>
              <a:buFontTx/>
              <a:buAutoNum type="arabicParenR"/>
            </a:pPr>
            <a:r>
              <a:rPr lang="en-US" sz="900" dirty="0"/>
              <a:t> How do we go about introducing a tool to the organization.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432465" lvl="1"/>
            <a:r>
              <a:rPr lang="en-US" dirty="0" smtClean="0"/>
              <a:t>This slide implies that always tool selection will not be the solution for any prob. Many a times using a tool without the above principles may not solve the prob. Hence these principles are to be considered when we introduce a tool.</a:t>
            </a:r>
          </a:p>
          <a:p>
            <a:pPr marL="432465" lvl="1">
              <a:buFontTx/>
              <a:buChar char="•"/>
            </a:pPr>
            <a:r>
              <a:rPr lang="en-US" dirty="0" smtClean="0"/>
              <a:t>The organization should have mature processes in place .. Tool can support the process but not replace it.</a:t>
            </a:r>
          </a:p>
          <a:p>
            <a:pPr marL="432465" lvl="1">
              <a:buFontTx/>
              <a:buChar char="•"/>
            </a:pPr>
            <a:r>
              <a:rPr lang="en-US" dirty="0" smtClean="0"/>
              <a:t>Evaluation against clear requirements and objective criteria.</a:t>
            </a:r>
          </a:p>
          <a:p>
            <a:pPr marL="432465" lvl="1">
              <a:buFontTx/>
              <a:buChar char="•"/>
            </a:pPr>
            <a:r>
              <a:rPr lang="en-US" dirty="0" smtClean="0"/>
              <a:t>Identifying areas which will be most benefited by automation.</a:t>
            </a:r>
          </a:p>
          <a:p>
            <a:pPr marL="432465" lvl="1">
              <a:buFontTx/>
              <a:buChar char="•"/>
            </a:pPr>
            <a:r>
              <a:rPr lang="en-US" dirty="0" err="1" smtClean="0"/>
              <a:t>Priortising</a:t>
            </a:r>
            <a:r>
              <a:rPr lang="en-US" dirty="0" smtClean="0"/>
              <a:t> areas.</a:t>
            </a:r>
          </a:p>
          <a:p>
            <a:pPr marL="432465" lvl="1">
              <a:buFontTx/>
              <a:buChar char="•"/>
            </a:pPr>
            <a:r>
              <a:rPr lang="en-US" dirty="0" smtClean="0"/>
              <a:t>A proof-of-concept to test the required functionality and determine whether the product meets its objectives.</a:t>
            </a:r>
          </a:p>
          <a:p>
            <a:pPr marL="432465" lvl="1">
              <a:buFontTx/>
              <a:buChar char="•"/>
            </a:pPr>
            <a:r>
              <a:rPr lang="en-US" dirty="0" smtClean="0"/>
              <a:t>Evaluation of the vendor (including training, support and commercial aspects).</a:t>
            </a:r>
          </a:p>
          <a:p>
            <a:pPr marL="432465" lvl="1">
              <a:buFontTx/>
              <a:buChar char="•"/>
            </a:pPr>
            <a:r>
              <a:rPr lang="en-US" dirty="0" smtClean="0"/>
              <a:t>Identification of internal requirements for coaching and mentoring in the use of the tool.</a:t>
            </a:r>
          </a:p>
          <a:p>
            <a:pPr marL="432465" lvl="1">
              <a:buFontTx/>
              <a:buChar char="•"/>
            </a:pPr>
            <a:r>
              <a:rPr lang="en-US" dirty="0" smtClean="0"/>
              <a:t>The proof-of-concept could be done in a small-scale pilot project, making it possible to minimize impacts if major hurdles are found and the pilot is not successful.</a:t>
            </a:r>
          </a:p>
          <a:p>
            <a:pPr>
              <a:buFontTx/>
              <a:buChar char="•"/>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US" smtClean="0"/>
              <a:t>Management of testing and tests = Management of testing process and  and test ware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a:lnSpc>
                <a:spcPct val="70000"/>
              </a:lnSpc>
              <a:buFont typeface="Wingdings" pitchFamily="2" charset="2"/>
              <a:buNone/>
            </a:pPr>
            <a:endParaRPr lang="en-US" dirty="0" smtClean="0"/>
          </a:p>
          <a:p>
            <a:pPr>
              <a:lnSpc>
                <a:spcPct val="70000"/>
              </a:lnSpc>
              <a:buFont typeface="Wingdings" pitchFamily="2" charset="2"/>
              <a:buNone/>
            </a:pPr>
            <a:r>
              <a:rPr lang="en-US" dirty="0" smtClean="0"/>
              <a:t>Are </a:t>
            </a:r>
            <a:r>
              <a:rPr lang="en-US" b="1" dirty="0" smtClean="0"/>
              <a:t>used for manage testing activities </a:t>
            </a:r>
          </a:p>
          <a:p>
            <a:pPr>
              <a:lnSpc>
                <a:spcPct val="70000"/>
              </a:lnSpc>
              <a:buFont typeface="Wingdings" pitchFamily="2" charset="2"/>
              <a:buNone/>
            </a:pPr>
            <a:r>
              <a:rPr lang="en-US" dirty="0" smtClean="0"/>
              <a:t>Have </a:t>
            </a:r>
            <a:r>
              <a:rPr lang="en-US" b="1" dirty="0" smtClean="0"/>
              <a:t>interface</a:t>
            </a:r>
            <a:r>
              <a:rPr lang="en-US" dirty="0" smtClean="0"/>
              <a:t> </a:t>
            </a:r>
            <a:r>
              <a:rPr lang="en-US" b="1" dirty="0" smtClean="0"/>
              <a:t>with </a:t>
            </a:r>
          </a:p>
          <a:p>
            <a:pPr marL="432465" lvl="1">
              <a:lnSpc>
                <a:spcPct val="70000"/>
              </a:lnSpc>
            </a:pPr>
            <a:r>
              <a:rPr lang="en-US" sz="1300" dirty="0"/>
              <a:t>test execution tools</a:t>
            </a:r>
          </a:p>
          <a:p>
            <a:pPr marL="432465" lvl="1">
              <a:lnSpc>
                <a:spcPct val="70000"/>
              </a:lnSpc>
            </a:pPr>
            <a:r>
              <a:rPr lang="en-US" sz="1300" dirty="0"/>
              <a:t>defect logging and tracking tools and generate progress reports</a:t>
            </a:r>
          </a:p>
          <a:p>
            <a:pPr marL="432465" lvl="1">
              <a:lnSpc>
                <a:spcPct val="70000"/>
              </a:lnSpc>
            </a:pPr>
            <a:r>
              <a:rPr lang="en-US" sz="1300" dirty="0"/>
              <a:t>requirement management </a:t>
            </a:r>
          </a:p>
          <a:p>
            <a:pPr marL="432465" lvl="1">
              <a:lnSpc>
                <a:spcPct val="70000"/>
              </a:lnSpc>
            </a:pPr>
            <a:r>
              <a:rPr lang="en-US" sz="1300" dirty="0"/>
              <a:t>allow version control</a:t>
            </a:r>
          </a:p>
          <a:p>
            <a:pPr>
              <a:buFont typeface="Wingdings" pitchFamily="2" charset="2"/>
              <a:buNone/>
            </a:pPr>
            <a:r>
              <a:rPr lang="en-US" dirty="0" smtClean="0"/>
              <a:t>Support </a:t>
            </a:r>
            <a:r>
              <a:rPr lang="en-US" b="1" dirty="0" smtClean="0"/>
              <a:t>traceability </a:t>
            </a:r>
            <a:r>
              <a:rPr lang="en-US" dirty="0" smtClean="0"/>
              <a:t>of tests</a:t>
            </a:r>
            <a:r>
              <a:rPr lang="en-US" b="1" dirty="0" smtClean="0"/>
              <a:t>,</a:t>
            </a:r>
            <a:r>
              <a:rPr lang="en-US" dirty="0" smtClean="0"/>
              <a:t> test results and incidents to source documents. Test objects = components under test and  test designs, test specs</a:t>
            </a:r>
          </a:p>
          <a:p>
            <a:pPr>
              <a:buFont typeface="Wingdings" pitchFamily="2" charset="2"/>
              <a:buNone/>
            </a:pPr>
            <a:r>
              <a:rPr lang="en-US" dirty="0" smtClean="0"/>
              <a:t>Generate </a:t>
            </a:r>
            <a:r>
              <a:rPr lang="en-US" b="1" dirty="0" smtClean="0"/>
              <a:t>progress reports</a:t>
            </a:r>
          </a:p>
          <a:p>
            <a:pPr>
              <a:buFont typeface="Wingdings" pitchFamily="2" charset="2"/>
              <a:buNone/>
            </a:pPr>
            <a:r>
              <a:rPr lang="en-US" dirty="0" smtClean="0"/>
              <a:t>Provide </a:t>
            </a:r>
            <a:r>
              <a:rPr lang="en-US" b="1" dirty="0" smtClean="0"/>
              <a:t>quantitative analysis</a:t>
            </a:r>
            <a:r>
              <a:rPr lang="en-US" dirty="0" smtClean="0"/>
              <a:t> (metrics) related to the tests</a:t>
            </a:r>
          </a:p>
          <a:p>
            <a:pPr>
              <a:buFont typeface="Wingdings" pitchFamily="2" charset="2"/>
              <a:buNone/>
            </a:pPr>
            <a:r>
              <a:rPr lang="en-US" dirty="0" smtClean="0"/>
              <a:t>Gives </a:t>
            </a:r>
            <a:r>
              <a:rPr lang="en-US" b="1" dirty="0" smtClean="0"/>
              <a:t>information on test objects</a:t>
            </a:r>
            <a:r>
              <a:rPr lang="en-US" dirty="0" smtClean="0"/>
              <a:t> and help improve test process</a:t>
            </a:r>
          </a:p>
          <a:p>
            <a:pPr>
              <a:buFont typeface="Wingdings" pitchFamily="2" charset="2"/>
              <a:buNone/>
            </a:pPr>
            <a:r>
              <a:rPr lang="en-US" dirty="0" smtClean="0"/>
              <a:t>	</a:t>
            </a:r>
            <a:r>
              <a:rPr lang="en-US" b="1" dirty="0" err="1" smtClean="0"/>
              <a:t>eg</a:t>
            </a:r>
            <a:r>
              <a:rPr lang="en-US" dirty="0" smtClean="0"/>
              <a:t> Test Director, </a:t>
            </a:r>
            <a:r>
              <a:rPr lang="en-US" dirty="0" err="1" smtClean="0"/>
              <a:t>Bugzilla</a:t>
            </a:r>
            <a:r>
              <a:rPr lang="en-US" dirty="0" smtClean="0"/>
              <a:t>, Star Team, Rational Robot, Mercury Test Interactive</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sz="7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US" sz="700" dirty="0"/>
          </a:p>
          <a:p>
            <a:r>
              <a:rPr lang="en-US" sz="700" dirty="0"/>
              <a:t>Incident Management Tool example : Star Team</a:t>
            </a:r>
          </a:p>
          <a:p>
            <a:endParaRPr lang="en-US" sz="700" dirty="0"/>
          </a:p>
          <a:p>
            <a:endParaRPr lang="en-US" sz="7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US" sz="700" dirty="0"/>
              <a:t>Here the focus is on Configuration Management from Testing perspective</a:t>
            </a:r>
          </a:p>
          <a:p>
            <a:endParaRPr lang="en-US" sz="7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US" smtClean="0"/>
              <a:t>Eg for last point is that there are tools available on the Web which can be used to broadcast demos over the web where participants can pass their comments either on ‘web chat’ which is a part of the tool or thru parallel telecon</a:t>
            </a:r>
          </a:p>
          <a:p>
            <a:pPr>
              <a:buFontTx/>
              <a:buChar char="•"/>
            </a:pPr>
            <a:r>
              <a:rPr lang="en-US" smtClean="0"/>
              <a:t>Microsoft Project Server</a:t>
            </a:r>
          </a:p>
          <a:p>
            <a:pPr>
              <a:buFontTx/>
              <a:buChar char="•"/>
            </a:pPr>
            <a:r>
              <a:rPr lang="en-US" smtClean="0"/>
              <a:t>PBN</a:t>
            </a:r>
          </a:p>
          <a:p>
            <a:pPr>
              <a:buFontTx/>
              <a:buChar char="•"/>
            </a:pPr>
            <a:r>
              <a:rPr lang="en-US" smtClean="0"/>
              <a:t>Project Build Network</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25" descr="titel"/>
          <p:cNvPicPr>
            <a:picLocks noChangeAspect="1" noChangeArrowheads="1"/>
          </p:cNvPicPr>
          <p:nvPr userDrawn="1"/>
        </p:nvPicPr>
        <p:blipFill>
          <a:blip r:embed="rId4"/>
          <a:srcRect/>
          <a:stretch>
            <a:fillRect/>
          </a:stretch>
        </p:blipFill>
        <p:spPr bwMode="auto">
          <a:xfrm>
            <a:off x="393700" y="346075"/>
            <a:ext cx="8366125" cy="6143625"/>
          </a:xfrm>
          <a:prstGeom prst="rect">
            <a:avLst/>
          </a:prstGeom>
          <a:noFill/>
        </p:spPr>
      </p:pic>
      <p:pic>
        <p:nvPicPr>
          <p:cNvPr id="8" name="Picture 26" descr="SQS_Logo_oClaim_Deutschl_RGB"/>
          <p:cNvPicPr>
            <a:picLocks noChangeAspect="1" noChangeArrowheads="1"/>
          </p:cNvPicPr>
          <p:nvPr userDrawn="1"/>
        </p:nvPicPr>
        <p:blipFill>
          <a:blip r:embed="rId5"/>
          <a:srcRect/>
          <a:stretch>
            <a:fillRect/>
          </a:stretch>
        </p:blipFill>
        <p:spPr bwMode="auto">
          <a:xfrm>
            <a:off x="7932738" y="357188"/>
            <a:ext cx="827087" cy="777875"/>
          </a:xfrm>
          <a:prstGeom prst="rect">
            <a:avLst/>
          </a:prstGeom>
          <a:noFill/>
        </p:spPr>
      </p:pic>
      <p:pic>
        <p:nvPicPr>
          <p:cNvPr id="9" name="Picture 27" descr="Claim_PPT"/>
          <p:cNvPicPr>
            <a:picLocks noChangeAspect="1" noChangeArrowheads="1"/>
          </p:cNvPicPr>
          <p:nvPr userDrawn="1"/>
        </p:nvPicPr>
        <p:blipFill>
          <a:blip r:embed="rId6"/>
          <a:srcRect/>
          <a:stretch>
            <a:fillRect/>
          </a:stretch>
        </p:blipFill>
        <p:spPr bwMode="auto">
          <a:xfrm>
            <a:off x="752475" y="806450"/>
            <a:ext cx="3221038" cy="244475"/>
          </a:xfrm>
          <a:prstGeom prst="rect">
            <a:avLst/>
          </a:prstGeom>
          <a:noFill/>
        </p:spPr>
      </p:pic>
      <p:sp>
        <p:nvSpPr>
          <p:cNvPr id="804874" name="Rectangle 10"/>
          <p:cNvSpPr>
            <a:spLocks noGrp="1" noChangeArrowheads="1"/>
          </p:cNvSpPr>
          <p:nvPr>
            <p:ph type="subTitle" idx="1" hasCustomPrompt="1"/>
            <p:custDataLst>
              <p:tags r:id="rId1"/>
            </p:custDataLst>
          </p:nvPr>
        </p:nvSpPr>
        <p:spPr>
          <a:xfrm>
            <a:off x="4867275" y="5173662"/>
            <a:ext cx="3884612" cy="215444"/>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a:lnSpc>
                <a:spcPct val="100000"/>
              </a:lnSpc>
              <a:spcBef>
                <a:spcPct val="0"/>
              </a:spcBef>
              <a:spcAft>
                <a:spcPct val="0"/>
              </a:spcAft>
              <a:buNone/>
              <a:defRPr sz="1400" b="0">
                <a:solidFill>
                  <a:srgbClr val="FFFFFF"/>
                </a:solidFill>
                <a:latin typeface="Arial"/>
              </a:defRPr>
            </a:lvl1pPr>
          </a:lstStyle>
          <a:p>
            <a:r>
              <a:rPr lang="en-GB" noProof="0" smtClean="0"/>
              <a:t>Click to edit Master subheading</a:t>
            </a:r>
            <a:endParaRPr lang="en-GB" noProof="0"/>
          </a:p>
        </p:txBody>
      </p:sp>
      <p:sp>
        <p:nvSpPr>
          <p:cNvPr id="804875" name="Rectangle 11"/>
          <p:cNvSpPr>
            <a:spLocks noGrp="1" noChangeArrowheads="1"/>
          </p:cNvSpPr>
          <p:nvPr>
            <p:ph type="ctrTitle" hasCustomPrompt="1"/>
            <p:custDataLst>
              <p:tags r:id="rId2"/>
            </p:custDataLst>
          </p:nvPr>
        </p:nvSpPr>
        <p:spPr>
          <a:xfrm>
            <a:off x="4867275" y="3597275"/>
            <a:ext cx="3884612" cy="353943"/>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lIns="0" tIns="0" rIns="0" bIns="0" anchor="t" anchorCtr="0">
            <a:spAutoFit/>
          </a:bodyPr>
          <a:lstStyle>
            <a:lvl1pPr marL="0" indent="0" algn="l">
              <a:lnSpc>
                <a:spcPct val="100000"/>
              </a:lnSpc>
              <a:spcBef>
                <a:spcPct val="0"/>
              </a:spcBef>
              <a:spcAft>
                <a:spcPct val="0"/>
              </a:spcAft>
              <a:buNone/>
              <a:defRPr sz="2300" b="1">
                <a:solidFill>
                  <a:srgbClr val="FFFFFF"/>
                </a:solidFill>
                <a:latin typeface="Arial"/>
              </a:defRPr>
            </a:lvl1pPr>
          </a:lstStyle>
          <a:p>
            <a:r>
              <a:rPr lang="en-GB" noProof="0" smtClean="0"/>
              <a:t>Click to edit Master title</a:t>
            </a:r>
            <a:endParaRPr lang="en-GB" noProof="0"/>
          </a:p>
        </p:txBody>
      </p:sp>
      <p:sp>
        <p:nvSpPr>
          <p:cNvPr id="804878" name="Rectangle 14"/>
          <p:cNvSpPr>
            <a:spLocks noChangeArrowheads="1"/>
          </p:cNvSpPr>
          <p:nvPr userDrawn="1"/>
        </p:nvSpPr>
        <p:spPr bwMode="gray">
          <a:xfrm>
            <a:off x="4867275" y="6173788"/>
            <a:ext cx="2529539" cy="215444"/>
          </a:xfrm>
          <a:prstGeom prst="rect">
            <a:avLst/>
          </a:prstGeom>
          <a:noFill/>
          <a:ln w="9525" algn="ctr">
            <a:noFill/>
            <a:miter lim="800000"/>
            <a:headEnd/>
            <a:tailEnd/>
          </a:ln>
          <a:effectLst/>
        </p:spPr>
        <p:txBody>
          <a:bodyPr wrap="none" lIns="0" tIns="0" rIns="0" bIns="0">
            <a:spAutoFit/>
          </a:bodyPr>
          <a:lstStyle/>
          <a:p>
            <a:pPr defTabSz="803275" fontAlgn="base">
              <a:spcBef>
                <a:spcPct val="0"/>
              </a:spcBef>
              <a:spcAft>
                <a:spcPct val="0"/>
              </a:spcAft>
              <a:buSzPct val="120000"/>
            </a:pPr>
            <a:r>
              <a:rPr lang="en-US" sz="1400" dirty="0">
                <a:solidFill>
                  <a:srgbClr val="FFFFFF"/>
                </a:solidFill>
              </a:rPr>
              <a:t>SQS India </a:t>
            </a:r>
            <a:r>
              <a:rPr lang="en-US" sz="1400" dirty="0" err="1">
                <a:solidFill>
                  <a:srgbClr val="FFFFFF"/>
                </a:solidFill>
              </a:rPr>
              <a:t>Infosystems</a:t>
            </a:r>
            <a:r>
              <a:rPr lang="en-US" sz="1400" dirty="0">
                <a:solidFill>
                  <a:srgbClr val="FFFFFF"/>
                </a:solidFill>
              </a:rPr>
              <a:t> Pvt. Ltd.</a:t>
            </a:r>
            <a:endParaRPr lang="en-GB" sz="1400" dirty="0">
              <a:solidFill>
                <a:srgbClr val="FFFFFF"/>
              </a:solidFill>
            </a:endParaRPr>
          </a:p>
        </p:txBody>
      </p:sp>
    </p:spTree>
    <p:extLst>
      <p:ext uri="{BB962C8B-B14F-4D97-AF65-F5344CB8AC3E}">
        <p14:creationId xmlns:p14="http://schemas.microsoft.com/office/powerpoint/2010/main" val="26094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custDataLst>
              <p:tags r:id="rId1"/>
            </p:custDataLst>
          </p:nvPr>
        </p:nvSpPr>
        <p:spPr>
          <a:xfrm>
            <a:off x="395287" y="581025"/>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defTabSz="820738" rtl="0" eaLnBrk="1" fontAlgn="base" hangingPunct="1">
              <a:lnSpc>
                <a:spcPct val="100000"/>
              </a:lnSpc>
              <a:spcBef>
                <a:spcPct val="0"/>
              </a:spcBef>
              <a:spcAft>
                <a:spcPct val="0"/>
              </a:spcAft>
              <a:buClr>
                <a:srgbClr val="009933"/>
              </a:buClr>
              <a:buSzPct val="100000"/>
              <a:buFontTx/>
              <a:buNone/>
              <a:defRPr sz="2000" b="1" i="0" u="none">
                <a:solidFill>
                  <a:srgbClr val="009933"/>
                </a:solidFill>
                <a:effectLst/>
                <a:latin typeface="Arial"/>
              </a:defRPr>
            </a:lvl1pPr>
          </a:lstStyle>
          <a:p>
            <a:r>
              <a:rPr lang="en-GB" noProof="0" smtClean="0"/>
              <a:t>Core message</a:t>
            </a:r>
            <a:endParaRPr lang="en-GB" noProof="0"/>
          </a:p>
        </p:txBody>
      </p:sp>
      <p:sp>
        <p:nvSpPr>
          <p:cNvPr id="3" name="Inhaltsplatzhalter 2"/>
          <p:cNvSpPr>
            <a:spLocks noGrp="1"/>
          </p:cNvSpPr>
          <p:nvPr>
            <p:ph idx="1" hasCustomPrompt="1"/>
            <p:custDataLst>
              <p:tags r:id="rId2"/>
            </p:custDataLst>
          </p:nvPr>
        </p:nvSpPr>
        <p:spPr>
          <a:xfrm>
            <a:off x="393700" y="1489075"/>
            <a:ext cx="8355010" cy="5010150"/>
          </a:xfrm>
          <a:solidFill>
            <a:srgbClr val="000000">
              <a:alpha val="100"/>
            </a:srgbClr>
          </a:solidFill>
          <a:ln w="9525" cap="flat" cmpd="sng" algn="ctr">
            <a:solidFill>
              <a:srgbClr val="003399">
                <a:alpha val="100"/>
              </a:srgbClr>
            </a:solidFill>
            <a:prstDash val="solid"/>
            <a:miter lim="800000"/>
            <a:headEnd type="none" w="med" len="med"/>
            <a:tailEnd type="none" w="med" len="med"/>
          </a:ln>
        </p:spPr>
        <p:txBody>
          <a:bodyPr vert="horz" wrap="square" lIns="0" tIns="0" rIns="0" bIns="0" anchor="t" anchorCtr="0">
            <a:noAutofit/>
          </a:bodyPr>
          <a:lstStyle>
            <a:lvl1pPr marL="0" indent="0" algn="l">
              <a:lnSpc>
                <a:spcPct val="100000"/>
              </a:lnSpc>
              <a:spcBef>
                <a:spcPct val="0"/>
              </a:spcBef>
              <a:spcAft>
                <a:spcPct val="40000"/>
              </a:spcAft>
              <a:buClr>
                <a:srgbClr val="003399"/>
              </a:buClr>
              <a:buSzPct val="120000"/>
              <a:buFontTx/>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5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stStyle>
          <a:p>
            <a:pPr marL="0" lvl="0" indent="0" algn="l" defTabSz="803275" rtl="0" eaLnBrk="1" fontAlgn="base" hangingPunct="1">
              <a:lnSpc>
                <a:spcPct val="100000"/>
              </a:lnSpc>
              <a:spcBef>
                <a:spcPct val="0"/>
              </a:spcBef>
              <a:spcAft>
                <a:spcPct val="40000"/>
              </a:spcAft>
              <a:buClr>
                <a:srgbClr val="003399"/>
              </a:buClr>
              <a:buSzPct val="120000"/>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6" name="Textplatzhalter 5"/>
          <p:cNvSpPr>
            <a:spLocks noGrp="1"/>
          </p:cNvSpPr>
          <p:nvPr>
            <p:ph type="body" sz="quarter" idx="11" hasCustomPrompt="1"/>
            <p:custDataLst>
              <p:tags r:id="rId3"/>
            </p:custDataLst>
          </p:nvPr>
        </p:nvSpPr>
        <p:spPr>
          <a:xfrm>
            <a:off x="393700" y="303212"/>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none" lIns="0" tIns="0" rIns="0" bIns="0" anchor="t" anchorCtr="0">
            <a:noAutofit/>
          </a:bodyPr>
          <a:lstStyle>
            <a:lvl1pPr marL="0" indent="0" algn="l">
              <a:lnSpc>
                <a:spcPct val="100000"/>
              </a:lnSpc>
              <a:spcBef>
                <a:spcPct val="0"/>
              </a:spcBef>
              <a:spcAft>
                <a:spcPct val="0"/>
              </a:spcAft>
              <a:buClr>
                <a:srgbClr val="009933"/>
              </a:buClr>
              <a:buSzPct val="100000"/>
              <a:buFontTx/>
              <a:buNone/>
              <a:defRPr sz="1600" b="0" i="0">
                <a:solidFill>
                  <a:srgbClr val="009933"/>
                </a:solidFill>
                <a:effectLst/>
                <a:latin typeface="Arial"/>
              </a:defRPr>
            </a:lvl1pPr>
          </a:lstStyle>
          <a:p>
            <a:pPr marL="0" lvl="0" indent="0" algn="l" defTabSz="803275" rtl="0" fontAlgn="base">
              <a:lnSpc>
                <a:spcPct val="100000"/>
              </a:lnSpc>
              <a:spcBef>
                <a:spcPct val="0"/>
              </a:spcBef>
              <a:spcAft>
                <a:spcPct val="0"/>
              </a:spcAft>
              <a:buClr>
                <a:srgbClr val="009933"/>
              </a:buClr>
              <a:buSzPct val="100000"/>
              <a:buFont typeface="Arial"/>
              <a:buNone/>
            </a:pPr>
            <a:r>
              <a:rPr lang="en-GB" noProof="0" smtClean="0"/>
              <a:t>Chapter heading</a:t>
            </a:r>
          </a:p>
        </p:txBody>
      </p:sp>
      <p:sp>
        <p:nvSpPr>
          <p:cNvPr id="9" name="Fußzeilenplatzhalter 12"/>
          <p:cNvSpPr>
            <a:spLocks noGrp="1"/>
          </p:cNvSpPr>
          <p:nvPr userDrawn="1">
            <p:ph type="ftr" sz="quarter" idx="10"/>
          </p:nvPr>
        </p:nvSpPr>
        <p:spPr>
          <a:xfrm>
            <a:off x="393700" y="6638925"/>
            <a:ext cx="8172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r" defTabSz="820738" rtl="0" fontAlgn="base">
              <a:lnSpc>
                <a:spcPct val="100000"/>
              </a:lnSpc>
              <a:spcBef>
                <a:spcPct val="0"/>
              </a:spcBef>
              <a:spcAft>
                <a:spcPct val="0"/>
              </a:spcAft>
              <a:buSzTx/>
              <a:defRPr lang="en-US" sz="700" b="0" kern="1200" smtClean="0">
                <a:solidFill>
                  <a:schemeClr val="tx1"/>
                </a:solidFill>
                <a:latin typeface="Arial" charset="0"/>
                <a:ea typeface="+mn-ea"/>
                <a:cs typeface="+mn-cs"/>
              </a:defRPr>
            </a:lvl1pPr>
          </a:lstStyle>
          <a:p>
            <a:r>
              <a:rPr>
                <a:solidFill>
                  <a:srgbClr val="003399"/>
                </a:solidFill>
              </a:rPr>
              <a:t>© SQS India Infosystems Pvt. Ltd.  |  Presentation title  | June 2009  |</a:t>
            </a:r>
            <a:endParaRPr lang="en-GB">
              <a:solidFill>
                <a:srgbClr val="003399"/>
              </a:solidFill>
            </a:endParaRPr>
          </a:p>
        </p:txBody>
      </p:sp>
      <p:sp>
        <p:nvSpPr>
          <p:cNvPr id="10" name="Foliennummernplatzhalter 9"/>
          <p:cNvSpPr>
            <a:spLocks noGrp="1"/>
          </p:cNvSpPr>
          <p:nvPr userDrawn="1">
            <p:ph type="sldNum" sz="quarter" idx="12"/>
          </p:nvPr>
        </p:nvSpPr>
        <p:spPr>
          <a:xfrm>
            <a:off x="8593967" y="6639121"/>
            <a:ext cx="216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l" defTabSz="820738" rtl="0" fontAlgn="base">
              <a:lnSpc>
                <a:spcPct val="100000"/>
              </a:lnSpc>
              <a:spcBef>
                <a:spcPct val="0"/>
              </a:spcBef>
              <a:spcAft>
                <a:spcPct val="0"/>
              </a:spcAft>
              <a:buSzTx/>
              <a:defRPr lang="de-DE" sz="700" b="0" kern="1200" smtClean="0">
                <a:solidFill>
                  <a:schemeClr val="tx1"/>
                </a:solidFill>
                <a:latin typeface="Arial" charset="0"/>
                <a:ea typeface="+mn-ea"/>
                <a:cs typeface="+mn-cs"/>
              </a:defRPr>
            </a:lvl1pPr>
          </a:lstStyle>
          <a:p>
            <a:fld id="{02E4C49F-4932-448C-8FF8-AE26104E0967}" type="slidenum">
              <a:rPr lang="en-GB">
                <a:solidFill>
                  <a:srgbClr val="003399"/>
                </a:solidFill>
              </a:rPr>
              <a:pPr/>
              <a:t>‹#›</a:t>
            </a:fld>
            <a:endParaRPr lang="en-GB">
              <a:solidFill>
                <a:srgbClr val="003399"/>
              </a:solidFill>
            </a:endParaRPr>
          </a:p>
        </p:txBody>
      </p:sp>
    </p:spTree>
    <p:extLst>
      <p:ext uri="{BB962C8B-B14F-4D97-AF65-F5344CB8AC3E}">
        <p14:creationId xmlns:p14="http://schemas.microsoft.com/office/powerpoint/2010/main" val="396494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p:cNvSpPr>
            <a:spLocks noGrp="1"/>
          </p:cNvSpPr>
          <p:nvPr>
            <p:ph type="title" hasCustomPrompt="1"/>
            <p:custDataLst>
              <p:tags r:id="rId1"/>
            </p:custDataLst>
          </p:nvPr>
        </p:nvSpPr>
        <p:spPr>
          <a:xfrm>
            <a:off x="395287" y="581025"/>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defTabSz="820738" rtl="0" eaLnBrk="1" fontAlgn="base" hangingPunct="1">
              <a:lnSpc>
                <a:spcPct val="100000"/>
              </a:lnSpc>
              <a:spcBef>
                <a:spcPct val="0"/>
              </a:spcBef>
              <a:spcAft>
                <a:spcPct val="0"/>
              </a:spcAft>
              <a:buClr>
                <a:srgbClr val="009933"/>
              </a:buClr>
              <a:buSzPct val="100000"/>
              <a:buFontTx/>
              <a:buNone/>
              <a:defRPr sz="2000" b="1" i="0">
                <a:solidFill>
                  <a:srgbClr val="009933"/>
                </a:solidFill>
                <a:effectLst/>
                <a:latin typeface="Arial"/>
              </a:defRPr>
            </a:lvl1pPr>
          </a:lstStyle>
          <a:p>
            <a:r>
              <a:rPr lang="en-GB" noProof="0" smtClean="0"/>
              <a:t>Core message</a:t>
            </a:r>
            <a:endParaRPr lang="en-GB"/>
          </a:p>
        </p:txBody>
      </p:sp>
      <p:sp>
        <p:nvSpPr>
          <p:cNvPr id="3" name="Inhaltsplatzhalter 2"/>
          <p:cNvSpPr>
            <a:spLocks noGrp="1"/>
          </p:cNvSpPr>
          <p:nvPr>
            <p:ph sz="half" idx="1" hasCustomPrompt="1"/>
            <p:custDataLst>
              <p:tags r:id="rId2"/>
            </p:custDataLst>
          </p:nvPr>
        </p:nvSpPr>
        <p:spPr>
          <a:xfrm>
            <a:off x="393700" y="1489075"/>
            <a:ext cx="4102100" cy="496252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noAutofit/>
          </a:bodyPr>
          <a:lstStyle>
            <a:lvl1pPr marL="0" indent="0" algn="l" defTabSz="803275" rtl="0" eaLnBrk="1" fontAlgn="base" hangingPunct="1">
              <a:lnSpc>
                <a:spcPct val="100000"/>
              </a:lnSpc>
              <a:spcBef>
                <a:spcPct val="0"/>
              </a:spcBef>
              <a:spcAft>
                <a:spcPct val="40000"/>
              </a:spcAft>
              <a:buClr>
                <a:srgbClr val="003399"/>
              </a:buClr>
              <a:buSzPct val="120000"/>
              <a:buFont typeface="Arial"/>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0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a:defRPr sz="1800"/>
            </a:lvl6pPr>
            <a:lvl7pPr>
              <a:defRPr sz="1800"/>
            </a:lvl7pPr>
            <a:lvl8pPr>
              <a:defRPr sz="1800"/>
            </a:lvl8pPr>
            <a:lvl9pPr>
              <a:defRPr sz="1800"/>
            </a:lvl9p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Inhaltsplatzhalter 3"/>
          <p:cNvSpPr>
            <a:spLocks noGrp="1"/>
          </p:cNvSpPr>
          <p:nvPr>
            <p:ph sz="half" idx="2" hasCustomPrompt="1"/>
            <p:custDataLst>
              <p:tags r:id="rId3"/>
            </p:custDataLst>
          </p:nvPr>
        </p:nvSpPr>
        <p:spPr>
          <a:xfrm>
            <a:off x="4648200" y="1489075"/>
            <a:ext cx="4102100" cy="496252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noAutofit/>
          </a:bodyPr>
          <a:lstStyle>
            <a:lvl1pPr marL="0" indent="0" algn="l" defTabSz="803275" rtl="0" eaLnBrk="1" fontAlgn="base" hangingPunct="1">
              <a:lnSpc>
                <a:spcPct val="100000"/>
              </a:lnSpc>
              <a:spcBef>
                <a:spcPct val="0"/>
              </a:spcBef>
              <a:spcAft>
                <a:spcPct val="40000"/>
              </a:spcAft>
              <a:buClr>
                <a:srgbClr val="003399"/>
              </a:buClr>
              <a:buSzPct val="120000"/>
              <a:buFont typeface="Arial"/>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0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a:defRPr sz="1800"/>
            </a:lvl6pPr>
            <a:lvl7pPr>
              <a:defRPr sz="1800"/>
            </a:lvl7pPr>
            <a:lvl8pPr>
              <a:defRPr sz="1800"/>
            </a:lvl8pPr>
            <a:lvl9pPr>
              <a:defRPr sz="1800"/>
            </a:lvl9p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8" name="Fußzeilenplatzhalter 12"/>
          <p:cNvSpPr>
            <a:spLocks noGrp="1"/>
          </p:cNvSpPr>
          <p:nvPr>
            <p:ph type="ftr" sz="quarter" idx="10"/>
          </p:nvPr>
        </p:nvSpPr>
        <p:spPr>
          <a:xfrm>
            <a:off x="393700" y="6638925"/>
            <a:ext cx="8172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r" defTabSz="820738" rtl="0" fontAlgn="base">
              <a:lnSpc>
                <a:spcPct val="100000"/>
              </a:lnSpc>
              <a:spcBef>
                <a:spcPct val="0"/>
              </a:spcBef>
              <a:spcAft>
                <a:spcPct val="0"/>
              </a:spcAft>
              <a:buSzTx/>
              <a:defRPr lang="en-US" sz="700" b="0" kern="1200" smtClean="0">
                <a:solidFill>
                  <a:schemeClr val="tx1"/>
                </a:solidFill>
                <a:latin typeface="Arial" charset="0"/>
                <a:ea typeface="+mn-ea"/>
                <a:cs typeface="+mn-cs"/>
              </a:defRPr>
            </a:lvl1pPr>
          </a:lstStyle>
          <a:p>
            <a:r>
              <a:rPr>
                <a:solidFill>
                  <a:srgbClr val="003399"/>
                </a:solidFill>
              </a:rPr>
              <a:t>© SQS India Infosystems Pvt. Ltd.  |  Presentation title  | June 2009  |</a:t>
            </a:r>
            <a:endParaRPr lang="en-GB">
              <a:solidFill>
                <a:srgbClr val="003399"/>
              </a:solidFill>
            </a:endParaRPr>
          </a:p>
        </p:txBody>
      </p:sp>
      <p:sp>
        <p:nvSpPr>
          <p:cNvPr id="9" name="Foliennummernplatzhalter 9"/>
          <p:cNvSpPr>
            <a:spLocks noGrp="1"/>
          </p:cNvSpPr>
          <p:nvPr>
            <p:ph type="sldNum" sz="quarter" idx="12"/>
          </p:nvPr>
        </p:nvSpPr>
        <p:spPr>
          <a:xfrm>
            <a:off x="8593967" y="6639121"/>
            <a:ext cx="216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l" defTabSz="820738" rtl="0" fontAlgn="base">
              <a:lnSpc>
                <a:spcPct val="100000"/>
              </a:lnSpc>
              <a:spcBef>
                <a:spcPct val="0"/>
              </a:spcBef>
              <a:spcAft>
                <a:spcPct val="0"/>
              </a:spcAft>
              <a:buSzTx/>
              <a:defRPr lang="de-DE" sz="700" b="0" kern="1200" smtClean="0">
                <a:solidFill>
                  <a:schemeClr val="tx1"/>
                </a:solidFill>
                <a:latin typeface="Arial" charset="0"/>
                <a:ea typeface="+mn-ea"/>
                <a:cs typeface="+mn-cs"/>
              </a:defRPr>
            </a:lvl1pPr>
          </a:lstStyle>
          <a:p>
            <a:fld id="{02E4C49F-4932-448C-8FF8-AE26104E0967}" type="slidenum">
              <a:rPr lang="en-GB">
                <a:solidFill>
                  <a:srgbClr val="003399"/>
                </a:solidFill>
              </a:rPr>
              <a:pPr/>
              <a:t>‹#›</a:t>
            </a:fld>
            <a:endParaRPr lang="en-GB">
              <a:solidFill>
                <a:srgbClr val="003399"/>
              </a:solidFill>
            </a:endParaRPr>
          </a:p>
        </p:txBody>
      </p:sp>
      <p:sp>
        <p:nvSpPr>
          <p:cNvPr id="11" name="Textplatzhalter 10"/>
          <p:cNvSpPr>
            <a:spLocks noGrp="1"/>
          </p:cNvSpPr>
          <p:nvPr>
            <p:ph type="body" sz="quarter" idx="13" hasCustomPrompt="1"/>
            <p:custDataLst>
              <p:tags r:id="rId4"/>
            </p:custDataLst>
          </p:nvPr>
        </p:nvSpPr>
        <p:spPr>
          <a:xfrm>
            <a:off x="393700" y="303212"/>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none" lIns="0" tIns="0" rIns="0" bIns="0" anchor="t" anchorCtr="0">
            <a:noAutofit/>
          </a:bodyPr>
          <a:lstStyle>
            <a:lvl1pPr marL="0" indent="0" algn="l" defTabSz="803275" rtl="0" fontAlgn="base">
              <a:lnSpc>
                <a:spcPct val="100000"/>
              </a:lnSpc>
              <a:spcBef>
                <a:spcPct val="0"/>
              </a:spcBef>
              <a:spcAft>
                <a:spcPct val="0"/>
              </a:spcAft>
              <a:buClr>
                <a:srgbClr val="009933"/>
              </a:buClr>
              <a:buSzPct val="100000"/>
              <a:buFont typeface="Arial"/>
              <a:buNone/>
              <a:defRPr sz="1600" b="0" i="0">
                <a:solidFill>
                  <a:srgbClr val="009933"/>
                </a:solidFill>
                <a:effectLst/>
                <a:latin typeface="Arial"/>
              </a:defRPr>
            </a:lvl1pPr>
          </a:lstStyle>
          <a:p>
            <a:pPr marL="0" lvl="0" indent="0" algn="l" defTabSz="803275" rtl="0" fontAlgn="base">
              <a:lnSpc>
                <a:spcPct val="100000"/>
              </a:lnSpc>
              <a:spcBef>
                <a:spcPct val="0"/>
              </a:spcBef>
              <a:spcAft>
                <a:spcPct val="0"/>
              </a:spcAft>
              <a:buClr>
                <a:srgbClr val="009933"/>
              </a:buClr>
              <a:buSzPct val="100000"/>
              <a:buFont typeface="Arial"/>
              <a:buNone/>
            </a:pPr>
            <a:r>
              <a:rPr lang="en-GB" noProof="0" smtClean="0"/>
              <a:t>Chapter heading</a:t>
            </a:r>
          </a:p>
        </p:txBody>
      </p:sp>
    </p:spTree>
    <p:extLst>
      <p:ext uri="{BB962C8B-B14F-4D97-AF65-F5344CB8AC3E}">
        <p14:creationId xmlns:p14="http://schemas.microsoft.com/office/powerpoint/2010/main" val="244355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a:xfrm>
            <a:off x="381000" y="6567488"/>
            <a:ext cx="2895600" cy="247650"/>
          </a:xfrm>
          <a:prstGeom prst="rect">
            <a:avLst/>
          </a:prstGeom>
        </p:spPr>
        <p:txBody>
          <a:bodyPr/>
          <a:lstStyle>
            <a:lvl1pPr>
              <a:defRPr/>
            </a:lvl1pPr>
          </a:lstStyle>
          <a:p>
            <a:pPr algn="ctr" fontAlgn="base">
              <a:lnSpc>
                <a:spcPct val="130000"/>
              </a:lnSpc>
              <a:spcBef>
                <a:spcPct val="0"/>
              </a:spcBef>
              <a:spcAft>
                <a:spcPct val="0"/>
              </a:spcAft>
              <a:buSzPct val="120000"/>
            </a:pPr>
            <a:r>
              <a:rPr lang="en-US" sz="1600" b="1">
                <a:solidFill>
                  <a:srgbClr val="003399"/>
                </a:solidFill>
              </a:rPr>
              <a:t>© Quexst Solutions</a:t>
            </a:r>
          </a:p>
        </p:txBody>
      </p:sp>
    </p:spTree>
    <p:extLst>
      <p:ext uri="{BB962C8B-B14F-4D97-AF65-F5344CB8AC3E}">
        <p14:creationId xmlns:p14="http://schemas.microsoft.com/office/powerpoint/2010/main" val="300056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3842" name="Rectangle 2"/>
          <p:cNvSpPr>
            <a:spLocks noGrp="1" noChangeArrowheads="1"/>
          </p:cNvSpPr>
          <p:nvPr>
            <p:ph type="title"/>
            <p:custDataLst>
              <p:tags r:id="rId6"/>
            </p:custDataLst>
          </p:nvPr>
        </p:nvSpPr>
        <p:spPr bwMode="gray">
          <a:xfrm>
            <a:off x="395287" y="581025"/>
            <a:ext cx="7439025" cy="304800"/>
          </a:xfrm>
          <a:prstGeom prst="rect">
            <a:avLst/>
          </a:prstGeo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marL="0" lvl="0" indent="0" algn="l" defTabSz="820738" rtl="0" eaLnBrk="1" fontAlgn="base" hangingPunct="1">
              <a:lnSpc>
                <a:spcPct val="100000"/>
              </a:lnSpc>
              <a:spcBef>
                <a:spcPct val="0"/>
              </a:spcBef>
              <a:spcAft>
                <a:spcPct val="0"/>
              </a:spcAft>
              <a:buClr>
                <a:srgbClr val="009933"/>
              </a:buClr>
              <a:buSzPct val="100000"/>
              <a:buFont typeface="Arial"/>
              <a:buNone/>
            </a:pPr>
            <a:r>
              <a:rPr lang="en-GB" noProof="0" smtClean="0"/>
              <a:t>Click to edit Master core message style</a:t>
            </a:r>
          </a:p>
        </p:txBody>
      </p:sp>
      <p:sp>
        <p:nvSpPr>
          <p:cNvPr id="803843" name="Rectangle 3"/>
          <p:cNvSpPr>
            <a:spLocks noGrp="1" noChangeArrowheads="1"/>
          </p:cNvSpPr>
          <p:nvPr>
            <p:ph type="body" idx="1"/>
            <p:custDataLst>
              <p:tags r:id="rId7"/>
            </p:custDataLst>
          </p:nvPr>
        </p:nvSpPr>
        <p:spPr bwMode="gray">
          <a:xfrm>
            <a:off x="393700" y="1489075"/>
            <a:ext cx="8355010" cy="5010150"/>
          </a:xfrm>
          <a:prstGeom prst="rect">
            <a:avLst/>
          </a:prstGeom>
          <a:solidFill>
            <a:srgbClr val="000000">
              <a:alpha val="100"/>
            </a:srgbClr>
          </a:solidFill>
          <a:ln w="9525" cap="flat" cmpd="sng" algn="ctr">
            <a:solidFill>
              <a:srgbClr val="003399">
                <a:alpha val="100"/>
              </a:srgb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noAutofit/>
          </a:body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03846" name="Line 6"/>
          <p:cNvSpPr>
            <a:spLocks noChangeShapeType="1"/>
          </p:cNvSpPr>
          <p:nvPr/>
        </p:nvSpPr>
        <p:spPr bwMode="gray">
          <a:xfrm>
            <a:off x="395288" y="1263650"/>
            <a:ext cx="8356600" cy="0"/>
          </a:xfrm>
          <a:prstGeom prst="line">
            <a:avLst/>
          </a:prstGeom>
          <a:noFill/>
          <a:ln w="9525">
            <a:solidFill>
              <a:schemeClr val="accent2"/>
            </a:solidFill>
            <a:round/>
            <a:headEnd/>
            <a:tailEnd/>
          </a:ln>
          <a:effectLst/>
        </p:spPr>
        <p:txBody>
          <a:bodyPr lIns="0" tIns="0" rIns="0" bIns="0" anchor="ctr">
            <a:spAutoFit/>
          </a:bodyPr>
          <a:lstStyle/>
          <a:p>
            <a:pPr algn="ctr" fontAlgn="base">
              <a:lnSpc>
                <a:spcPct val="130000"/>
              </a:lnSpc>
              <a:spcBef>
                <a:spcPct val="0"/>
              </a:spcBef>
              <a:spcAft>
                <a:spcPct val="0"/>
              </a:spcAft>
              <a:buSzPct val="120000"/>
            </a:pPr>
            <a:endParaRPr lang="de-DE" sz="1600" b="1">
              <a:solidFill>
                <a:srgbClr val="003399"/>
              </a:solidFill>
            </a:endParaRPr>
          </a:p>
        </p:txBody>
      </p:sp>
      <p:sp>
        <p:nvSpPr>
          <p:cNvPr id="803847" name="Line 7"/>
          <p:cNvSpPr>
            <a:spLocks noChangeShapeType="1"/>
          </p:cNvSpPr>
          <p:nvPr/>
        </p:nvSpPr>
        <p:spPr bwMode="gray">
          <a:xfrm>
            <a:off x="395288" y="6564313"/>
            <a:ext cx="8356600" cy="0"/>
          </a:xfrm>
          <a:prstGeom prst="line">
            <a:avLst/>
          </a:prstGeom>
          <a:noFill/>
          <a:ln w="9525">
            <a:solidFill>
              <a:schemeClr val="accent2"/>
            </a:solidFill>
            <a:round/>
            <a:headEnd/>
            <a:tailEnd/>
          </a:ln>
          <a:effectLst/>
        </p:spPr>
        <p:txBody>
          <a:bodyPr lIns="0" tIns="0" rIns="0" bIns="0" anchor="ctr">
            <a:spAutoFit/>
          </a:bodyPr>
          <a:lstStyle/>
          <a:p>
            <a:pPr algn="ctr" fontAlgn="base">
              <a:lnSpc>
                <a:spcPct val="130000"/>
              </a:lnSpc>
              <a:spcBef>
                <a:spcPct val="0"/>
              </a:spcBef>
              <a:spcAft>
                <a:spcPct val="0"/>
              </a:spcAft>
              <a:buSzPct val="120000"/>
            </a:pPr>
            <a:endParaRPr lang="de-DE" sz="1600" b="1">
              <a:solidFill>
                <a:srgbClr val="003399"/>
              </a:solidFill>
            </a:endParaRPr>
          </a:p>
        </p:txBody>
      </p:sp>
      <p:pic>
        <p:nvPicPr>
          <p:cNvPr id="803848" name="Picture 8" descr="SQS_Logo+Claim_Deutschl_RGB_Aktuell"/>
          <p:cNvPicPr>
            <a:picLocks noChangeAspect="1" noChangeArrowheads="1"/>
          </p:cNvPicPr>
          <p:nvPr/>
        </p:nvPicPr>
        <p:blipFill>
          <a:blip r:embed="rId8" cstate="print"/>
          <a:srcRect l="62933"/>
          <a:stretch>
            <a:fillRect/>
          </a:stretch>
        </p:blipFill>
        <p:spPr bwMode="gray">
          <a:xfrm>
            <a:off x="7813675" y="357188"/>
            <a:ext cx="935038" cy="795337"/>
          </a:xfrm>
          <a:prstGeom prst="rect">
            <a:avLst/>
          </a:prstGeom>
          <a:noFill/>
        </p:spPr>
      </p:pic>
      <p:sp>
        <p:nvSpPr>
          <p:cNvPr id="803849" name="sqs_chapter" hidden="1"/>
          <p:cNvSpPr txBox="1">
            <a:spLocks noChangeArrowheads="1"/>
          </p:cNvSpPr>
          <p:nvPr/>
        </p:nvSpPr>
        <p:spPr bwMode="gray">
          <a:xfrm>
            <a:off x="395288" y="303213"/>
            <a:ext cx="4437062" cy="244475"/>
          </a:xfrm>
          <a:prstGeom prst="rect">
            <a:avLst/>
          </a:prstGeom>
          <a:noFill/>
          <a:ln w="9525">
            <a:noFill/>
            <a:miter lim="800000"/>
            <a:headEnd/>
            <a:tailEnd/>
          </a:ln>
          <a:effectLst/>
        </p:spPr>
        <p:txBody>
          <a:bodyPr wrap="none" lIns="0" tIns="0" rIns="0" bIns="0">
            <a:spAutoFit/>
          </a:bodyPr>
          <a:lstStyle/>
          <a:p>
            <a:pPr defTabSz="820738" fontAlgn="base">
              <a:spcBef>
                <a:spcPct val="0"/>
              </a:spcBef>
              <a:spcAft>
                <a:spcPct val="0"/>
              </a:spcAft>
            </a:pPr>
            <a:r>
              <a:rPr lang="de-DE" sz="1600">
                <a:solidFill>
                  <a:srgbClr val="009933"/>
                </a:solidFill>
              </a:rPr>
              <a:t>Kapitelüberschrift – markieren und überschreiben</a:t>
            </a:r>
          </a:p>
        </p:txBody>
      </p:sp>
      <p:sp>
        <p:nvSpPr>
          <p:cNvPr id="803850" name="sqs_source" hidden="1"/>
          <p:cNvSpPr txBox="1">
            <a:spLocks noChangeArrowheads="1"/>
          </p:cNvSpPr>
          <p:nvPr/>
        </p:nvSpPr>
        <p:spPr bwMode="auto">
          <a:xfrm>
            <a:off x="395288" y="6151563"/>
            <a:ext cx="8374062" cy="366712"/>
          </a:xfrm>
          <a:prstGeom prst="rect">
            <a:avLst/>
          </a:prstGeom>
          <a:noFill/>
          <a:ln w="9525">
            <a:noFill/>
            <a:miter lim="800000"/>
            <a:headEnd/>
            <a:tailEnd/>
          </a:ln>
          <a:effectLst/>
        </p:spPr>
        <p:txBody>
          <a:bodyPr lIns="0" tIns="0" rIns="0" bIns="0" anchor="b">
            <a:spAutoFit/>
          </a:bodyPr>
          <a:lstStyle/>
          <a:p>
            <a:pPr defTabSz="895350" fontAlgn="base">
              <a:spcBef>
                <a:spcPct val="0"/>
              </a:spcBef>
              <a:spcAft>
                <a:spcPct val="0"/>
              </a:spcAft>
              <a:tabLst>
                <a:tab pos="176213" algn="l"/>
              </a:tabLst>
            </a:pPr>
            <a:r>
              <a:rPr lang="de-DE" sz="800">
                <a:solidFill>
                  <a:srgbClr val="808080"/>
                </a:solidFill>
              </a:rPr>
              <a:t>*	Fußnote</a:t>
            </a:r>
            <a:br>
              <a:rPr lang="de-DE" sz="800">
                <a:solidFill>
                  <a:srgbClr val="808080"/>
                </a:solidFill>
              </a:rPr>
            </a:br>
            <a:r>
              <a:rPr lang="de-DE" sz="800">
                <a:solidFill>
                  <a:srgbClr val="808080"/>
                </a:solidFill>
              </a:rPr>
              <a:t>**	Fußnote</a:t>
            </a:r>
          </a:p>
          <a:p>
            <a:pPr defTabSz="895350" fontAlgn="base">
              <a:spcBef>
                <a:spcPct val="0"/>
              </a:spcBef>
              <a:spcAft>
                <a:spcPct val="0"/>
              </a:spcAft>
              <a:tabLst>
                <a:tab pos="176213" algn="l"/>
              </a:tabLst>
            </a:pPr>
            <a:r>
              <a:rPr lang="de-DE" sz="800">
                <a:solidFill>
                  <a:srgbClr val="808080"/>
                </a:solidFill>
              </a:rPr>
              <a:t>Quelle: Quelle</a:t>
            </a:r>
          </a:p>
        </p:txBody>
      </p:sp>
    </p:spTree>
    <p:extLst>
      <p:ext uri="{BB962C8B-B14F-4D97-AF65-F5344CB8AC3E}">
        <p14:creationId xmlns:p14="http://schemas.microsoft.com/office/powerpoint/2010/main" val="635073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marL="0" indent="0" algn="l" defTabSz="820738" rtl="0" eaLnBrk="1" fontAlgn="base" hangingPunct="1">
        <a:lnSpc>
          <a:spcPct val="100000"/>
        </a:lnSpc>
        <a:spcBef>
          <a:spcPct val="0"/>
        </a:spcBef>
        <a:spcAft>
          <a:spcPct val="0"/>
        </a:spcAft>
        <a:buClr>
          <a:srgbClr val="009933"/>
        </a:buClr>
        <a:buSzPct val="100000"/>
        <a:buFontTx/>
        <a:buChar char="•"/>
        <a:defRPr sz="2000" b="1" i="0" u="none">
          <a:solidFill>
            <a:srgbClr val="009933"/>
          </a:solidFill>
          <a:effectLst/>
          <a:latin typeface="Arial"/>
          <a:ea typeface="+mj-ea"/>
          <a:cs typeface="+mj-cs"/>
        </a:defRPr>
      </a:lvl1pPr>
      <a:lvl2pPr algn="l" defTabSz="820738" rtl="0" eaLnBrk="1" fontAlgn="base" hangingPunct="1">
        <a:spcBef>
          <a:spcPct val="0"/>
        </a:spcBef>
        <a:spcAft>
          <a:spcPct val="0"/>
        </a:spcAft>
        <a:buClr>
          <a:srgbClr val="009933"/>
        </a:buClr>
        <a:buSzPct val="100000"/>
        <a:defRPr sz="2000" b="1">
          <a:solidFill>
            <a:srgbClr val="009933"/>
          </a:solidFill>
          <a:latin typeface="Arial" charset="0"/>
        </a:defRPr>
      </a:lvl2pPr>
      <a:lvl3pPr algn="l" defTabSz="820738" rtl="0" eaLnBrk="1" fontAlgn="base" hangingPunct="1">
        <a:spcBef>
          <a:spcPct val="0"/>
        </a:spcBef>
        <a:spcAft>
          <a:spcPct val="0"/>
        </a:spcAft>
        <a:buClr>
          <a:srgbClr val="009933"/>
        </a:buClr>
        <a:buSzPct val="100000"/>
        <a:defRPr sz="2000" b="1">
          <a:solidFill>
            <a:srgbClr val="009933"/>
          </a:solidFill>
          <a:latin typeface="Arial" charset="0"/>
        </a:defRPr>
      </a:lvl3pPr>
      <a:lvl4pPr algn="l" defTabSz="820738" rtl="0" eaLnBrk="1" fontAlgn="base" hangingPunct="1">
        <a:spcBef>
          <a:spcPct val="0"/>
        </a:spcBef>
        <a:spcAft>
          <a:spcPct val="0"/>
        </a:spcAft>
        <a:buClr>
          <a:srgbClr val="009933"/>
        </a:buClr>
        <a:buSzPct val="100000"/>
        <a:defRPr sz="2000" b="1">
          <a:solidFill>
            <a:srgbClr val="009933"/>
          </a:solidFill>
          <a:latin typeface="Arial" charset="0"/>
        </a:defRPr>
      </a:lvl4pPr>
      <a:lvl5pPr algn="l" defTabSz="820738" rtl="0" eaLnBrk="1" fontAlgn="base" hangingPunct="1">
        <a:spcBef>
          <a:spcPct val="0"/>
        </a:spcBef>
        <a:spcAft>
          <a:spcPct val="0"/>
        </a:spcAft>
        <a:buClr>
          <a:srgbClr val="009933"/>
        </a:buClr>
        <a:buSzPct val="100000"/>
        <a:defRPr sz="2000" b="1">
          <a:solidFill>
            <a:srgbClr val="009933"/>
          </a:solidFill>
          <a:latin typeface="Arial" charset="0"/>
        </a:defRPr>
      </a:lvl5pPr>
      <a:lvl6pPr marL="457200" algn="l" defTabSz="820738" rtl="0" eaLnBrk="1" fontAlgn="base" hangingPunct="1">
        <a:spcBef>
          <a:spcPct val="0"/>
        </a:spcBef>
        <a:spcAft>
          <a:spcPct val="0"/>
        </a:spcAft>
        <a:buClr>
          <a:srgbClr val="009933"/>
        </a:buClr>
        <a:buSzPct val="100000"/>
        <a:defRPr sz="2000" b="1">
          <a:solidFill>
            <a:srgbClr val="009933"/>
          </a:solidFill>
          <a:latin typeface="Arial" charset="0"/>
        </a:defRPr>
      </a:lvl6pPr>
      <a:lvl7pPr marL="914400" algn="l" defTabSz="820738" rtl="0" eaLnBrk="1" fontAlgn="base" hangingPunct="1">
        <a:spcBef>
          <a:spcPct val="0"/>
        </a:spcBef>
        <a:spcAft>
          <a:spcPct val="0"/>
        </a:spcAft>
        <a:buClr>
          <a:srgbClr val="009933"/>
        </a:buClr>
        <a:buSzPct val="100000"/>
        <a:defRPr sz="2000" b="1">
          <a:solidFill>
            <a:srgbClr val="009933"/>
          </a:solidFill>
          <a:latin typeface="Arial" charset="0"/>
        </a:defRPr>
      </a:lvl7pPr>
      <a:lvl8pPr marL="1371600" algn="l" defTabSz="820738" rtl="0" eaLnBrk="1" fontAlgn="base" hangingPunct="1">
        <a:spcBef>
          <a:spcPct val="0"/>
        </a:spcBef>
        <a:spcAft>
          <a:spcPct val="0"/>
        </a:spcAft>
        <a:buClr>
          <a:srgbClr val="009933"/>
        </a:buClr>
        <a:buSzPct val="100000"/>
        <a:defRPr sz="2000" b="1">
          <a:solidFill>
            <a:srgbClr val="009933"/>
          </a:solidFill>
          <a:latin typeface="Arial" charset="0"/>
        </a:defRPr>
      </a:lvl8pPr>
      <a:lvl9pPr marL="1828800" algn="l" defTabSz="820738" rtl="0" eaLnBrk="1" fontAlgn="base" hangingPunct="1">
        <a:spcBef>
          <a:spcPct val="0"/>
        </a:spcBef>
        <a:spcAft>
          <a:spcPct val="0"/>
        </a:spcAft>
        <a:buClr>
          <a:srgbClr val="009933"/>
        </a:buClr>
        <a:buSzPct val="100000"/>
        <a:defRPr sz="2000" b="1">
          <a:solidFill>
            <a:srgbClr val="009933"/>
          </a:solidFill>
          <a:latin typeface="Arial" charset="0"/>
        </a:defRPr>
      </a:lvl9pPr>
    </p:titleStyle>
    <p:bodyStyle>
      <a:lvl1pPr marL="0" indent="0" algn="l" defTabSz="803275" rtl="0" eaLnBrk="1" fontAlgn="base" hangingPunct="1">
        <a:lnSpc>
          <a:spcPct val="100000"/>
        </a:lnSpc>
        <a:spcBef>
          <a:spcPct val="0"/>
        </a:spcBef>
        <a:spcAft>
          <a:spcPct val="40000"/>
        </a:spcAft>
        <a:buClr>
          <a:srgbClr val="003399"/>
        </a:buClr>
        <a:buSzPct val="120000"/>
        <a:buFont typeface="Arial"/>
        <a:buChar char="•"/>
        <a:defRPr sz="1800" b="1">
          <a:solidFill>
            <a:srgbClr val="003399"/>
          </a:solidFill>
          <a:effectLst/>
          <a:latin typeface="Arial"/>
          <a:ea typeface="+mn-ea"/>
          <a:cs typeface="+mn-cs"/>
        </a:defRPr>
      </a:lvl1pPr>
      <a:lvl2pPr marL="271463" indent="-269875" algn="l" defTabSz="803275" rtl="0" eaLnBrk="1" fontAlgn="base" hangingPunct="1">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defTabSz="803275" rtl="0" eaLnBrk="1" fontAlgn="base" hangingPunct="1">
        <a:lnSpc>
          <a:spcPct val="95000"/>
        </a:lnSpc>
        <a:spcBef>
          <a:spcPct val="0"/>
        </a:spcBef>
        <a:spcAft>
          <a:spcPct val="40000"/>
        </a:spcAft>
        <a:buClr>
          <a:srgbClr val="003399"/>
        </a:buClr>
        <a:buSzPct val="95000"/>
        <a:buFont typeface="Wingdings"/>
        <a:buChar char="o"/>
        <a:defRPr sz="1800" b="0">
          <a:solidFill>
            <a:srgbClr val="000000"/>
          </a:solidFill>
          <a:effectLst/>
          <a:latin typeface="Arial"/>
        </a:defRPr>
      </a:lvl3pPr>
      <a:lvl4pPr marL="804863" indent="-258762" algn="l" defTabSz="803275" rtl="0" eaLnBrk="1" fontAlgn="base" hangingPunct="1">
        <a:lnSpc>
          <a:spcPct val="95000"/>
        </a:lnSpc>
        <a:spcBef>
          <a:spcPct val="0"/>
        </a:spcBef>
        <a:spcAft>
          <a:spcPct val="40000"/>
        </a:spcAft>
        <a:buClr>
          <a:srgbClr val="003399"/>
        </a:buClr>
        <a:buSzPct val="90000"/>
        <a:buFont typeface="Wingdings"/>
        <a:buChar char="o"/>
        <a:defRPr sz="1600" b="0" baseline="0">
          <a:solidFill>
            <a:srgbClr val="000000"/>
          </a:solidFill>
          <a:effectLst/>
          <a:latin typeface="Arial"/>
        </a:defRPr>
      </a:lvl4pPr>
      <a:lvl5pPr marL="1069975" indent="-263525" algn="l" defTabSz="803275" rtl="0" eaLnBrk="1" fontAlgn="base" hangingPunct="1">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marL="15271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6pPr>
      <a:lvl7pPr marL="19843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7pPr>
      <a:lvl8pPr marL="24415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8pPr>
      <a:lvl9pPr marL="28987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5" name="Rectangle 3"/>
          <p:cNvSpPr>
            <a:spLocks noGrp="1" noChangeArrowheads="1"/>
          </p:cNvSpPr>
          <p:nvPr>
            <p:ph type="subTitle" idx="1"/>
            <p:custDataLst>
              <p:tags r:id="rId1"/>
            </p:custDataLst>
          </p:nvPr>
        </p:nvSpPr>
        <p:spPr>
          <a:xfrm>
            <a:off x="4867275" y="5173662"/>
            <a:ext cx="3884612" cy="430887"/>
          </a:xfrm>
        </p:spPr>
        <p:txBody>
          <a:bodyPr/>
          <a:lstStyle/>
          <a:p>
            <a:r>
              <a:rPr lang="en-GB" dirty="0" smtClean="0"/>
              <a:t>By: Madhuri </a:t>
            </a:r>
            <a:r>
              <a:rPr lang="en-GB" dirty="0" smtClean="0"/>
              <a:t>Chimanpure.</a:t>
            </a:r>
            <a:r>
              <a:rPr lang="en-GB" dirty="0" smtClean="0"/>
              <a:t/>
            </a:r>
            <a:br>
              <a:rPr lang="en-GB" dirty="0" smtClean="0"/>
            </a:br>
            <a:endParaRPr lang="en-GB" dirty="0"/>
          </a:p>
        </p:txBody>
      </p:sp>
      <p:sp>
        <p:nvSpPr>
          <p:cNvPr id="842754" name="Rectangle 2"/>
          <p:cNvSpPr>
            <a:spLocks noGrp="1" noChangeArrowheads="1"/>
          </p:cNvSpPr>
          <p:nvPr>
            <p:ph type="ctrTitle"/>
            <p:custDataLst>
              <p:tags r:id="rId2"/>
            </p:custDataLst>
          </p:nvPr>
        </p:nvSpPr>
        <p:spPr>
          <a:xfrm>
            <a:off x="4867275" y="3597275"/>
            <a:ext cx="3884612" cy="1061829"/>
          </a:xfrm>
        </p:spPr>
        <p:txBody>
          <a:bodyPr/>
          <a:lstStyle/>
          <a:p>
            <a:r>
              <a:rPr lang="en-GB" dirty="0" smtClean="0"/>
              <a:t>Session </a:t>
            </a:r>
            <a:r>
              <a:rPr lang="en-GB" dirty="0"/>
              <a:t>6</a:t>
            </a:r>
            <a:r>
              <a:rPr lang="en-GB" dirty="0" smtClean="0"/>
              <a:t/>
            </a:r>
            <a:br>
              <a:rPr lang="en-GB" dirty="0" smtClean="0"/>
            </a:br>
            <a:r>
              <a:rPr lang="en-US" dirty="0" smtClean="0"/>
              <a:t>Tool Support For Testing (K3)</a:t>
            </a:r>
            <a:endParaRPr lang="en-US" dirty="0"/>
          </a:p>
        </p:txBody>
      </p:sp>
    </p:spTree>
    <p:extLst>
      <p:ext uri="{BB962C8B-B14F-4D97-AF65-F5344CB8AC3E}">
        <p14:creationId xmlns:p14="http://schemas.microsoft.com/office/powerpoint/2010/main" val="1247589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static testing</a:t>
            </a:r>
          </a:p>
        </p:txBody>
      </p:sp>
      <p:sp>
        <p:nvSpPr>
          <p:cNvPr id="12291" name="Rectangle 3"/>
          <p:cNvSpPr>
            <a:spLocks noGrp="1" noChangeArrowheads="1"/>
          </p:cNvSpPr>
          <p:nvPr>
            <p:ph idx="1"/>
          </p:nvPr>
        </p:nvSpPr>
        <p:spPr/>
        <p:txBody>
          <a:bodyPr/>
          <a:lstStyle/>
          <a:p>
            <a:pPr>
              <a:lnSpc>
                <a:spcPct val="150000"/>
              </a:lnSpc>
              <a:buNone/>
            </a:pPr>
            <a:r>
              <a:rPr lang="en-US" dirty="0">
                <a:solidFill>
                  <a:schemeClr val="tx1"/>
                </a:solidFill>
                <a:latin typeface="+mj-lt"/>
              </a:rPr>
              <a:t>Review process tools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Store information about review processes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Store and communicate review comments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Provide reference to review rules and checklists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Traceability between review documents and source code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Facilitate online communication between reviewers in case of geographically dispersed teams</a:t>
            </a:r>
          </a:p>
          <a:p>
            <a:pPr lvl="1" eaLnBrk="1" hangingPunct="1">
              <a:lnSpc>
                <a:spcPct val="13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Static analysis tools (D)</a:t>
            </a:r>
          </a:p>
        </p:txBody>
      </p:sp>
      <p:sp>
        <p:nvSpPr>
          <p:cNvPr id="13315" name="Rectangle 3"/>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Support in finding defects before dynamic testing</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Used by developers, testers and quality assurance persons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Support in enforcing coding standards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Help in analyzing structures and dependencies between software components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Help in understanding code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Calculate metrics which help in risk analysis e.g., complexity</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err="1">
                <a:solidFill>
                  <a:schemeClr val="bg2"/>
                </a:solidFill>
                <a:latin typeface="+mj-lt"/>
                <a:ea typeface="+mn-ea"/>
                <a:cs typeface="+mn-cs"/>
              </a:rPr>
              <a:t>CodeSonar</a:t>
            </a:r>
            <a:r>
              <a:rPr lang="en-US" dirty="0">
                <a:solidFill>
                  <a:schemeClr val="bg2"/>
                </a:solidFill>
                <a:latin typeface="+mj-lt"/>
                <a:ea typeface="+mn-ea"/>
                <a:cs typeface="+mn-cs"/>
              </a:rPr>
              <a:t> for C/C++, STI for C/C++, </a:t>
            </a:r>
            <a:r>
              <a:rPr lang="en-US" dirty="0" err="1">
                <a:solidFill>
                  <a:schemeClr val="bg2"/>
                </a:solidFill>
                <a:latin typeface="+mj-lt"/>
                <a:ea typeface="+mn-ea"/>
                <a:cs typeface="+mn-cs"/>
              </a:rPr>
              <a:t>jtest</a:t>
            </a:r>
            <a:r>
              <a:rPr lang="en-US" dirty="0">
                <a:solidFill>
                  <a:schemeClr val="bg2"/>
                </a:solidFill>
                <a:latin typeface="+mj-lt"/>
                <a:ea typeface="+mn-ea"/>
                <a:cs typeface="+mn-cs"/>
              </a:rPr>
              <a:t> for Java, </a:t>
            </a:r>
            <a:r>
              <a:rPr lang="en-US" dirty="0" err="1">
                <a:solidFill>
                  <a:schemeClr val="bg2"/>
                </a:solidFill>
                <a:latin typeface="+mj-lt"/>
                <a:ea typeface="+mn-ea"/>
                <a:cs typeface="+mn-cs"/>
              </a:rPr>
              <a:t>Klocwork</a:t>
            </a:r>
            <a:r>
              <a:rPr lang="en-US" dirty="0">
                <a:solidFill>
                  <a:schemeClr val="bg2"/>
                </a:solidFill>
                <a:latin typeface="+mj-lt"/>
                <a:ea typeface="+mn-ea"/>
                <a:cs typeface="+mn-cs"/>
              </a:rPr>
              <a:t> Suite for Java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Modeling tools (D)</a:t>
            </a:r>
          </a:p>
        </p:txBody>
      </p:sp>
      <p:sp>
        <p:nvSpPr>
          <p:cNvPr id="14339" name="Rectangle 3"/>
          <p:cNvSpPr>
            <a:spLocks noGrp="1" noChangeArrowheads="1"/>
          </p:cNvSpPr>
          <p:nvPr>
            <p:ph idx="1"/>
          </p:nvPr>
        </p:nvSpPr>
        <p:spPr/>
        <p:txBody>
          <a:bodyPr/>
          <a:lstStyle/>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Validate software development models (data models, static model, object model)  and point out inconsistencies in them</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Help in designing test cases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0" lvl="1" indent="0">
              <a:lnSpc>
                <a:spcPct val="100000"/>
              </a:lnSpc>
              <a:buSzPct val="120000"/>
              <a:buNone/>
            </a:pPr>
            <a:r>
              <a:rPr lang="en-US" dirty="0">
                <a:solidFill>
                  <a:schemeClr val="bg2"/>
                </a:solidFill>
                <a:latin typeface="+mj-lt"/>
                <a:ea typeface="+mn-ea"/>
                <a:cs typeface="+mn-cs"/>
              </a:rPr>
              <a:t>E.g. Rational Suite for UML, ERWIN for data modeling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 specification </a:t>
            </a:r>
          </a:p>
        </p:txBody>
      </p:sp>
      <p:sp>
        <p:nvSpPr>
          <p:cNvPr id="15363" name="Rectangle 3"/>
          <p:cNvSpPr>
            <a:spLocks noGrp="1" noChangeArrowheads="1"/>
          </p:cNvSpPr>
          <p:nvPr>
            <p:ph idx="1"/>
          </p:nvPr>
        </p:nvSpPr>
        <p:spPr/>
        <p:txBody>
          <a:bodyPr>
            <a:normAutofit fontScale="92500" lnSpcReduction="10000"/>
          </a:bodyPr>
          <a:lstStyle/>
          <a:p>
            <a:pPr>
              <a:lnSpc>
                <a:spcPct val="160000"/>
              </a:lnSpc>
              <a:buNone/>
            </a:pPr>
            <a:r>
              <a:rPr lang="en-US" dirty="0">
                <a:solidFill>
                  <a:schemeClr val="tx1"/>
                </a:solidFill>
                <a:latin typeface="+mj-lt"/>
              </a:rPr>
              <a:t>Test design</a:t>
            </a:r>
          </a:p>
          <a:p>
            <a:pPr marL="285750" lvl="1" indent="-285750">
              <a:lnSpc>
                <a:spcPct val="110000"/>
              </a:lnSpc>
              <a:buSzPct val="120000"/>
              <a:buFont typeface="Wingdings" pitchFamily="2" charset="2"/>
              <a:buChar char="q"/>
            </a:pPr>
            <a:r>
              <a:rPr lang="en-US" b="1" dirty="0">
                <a:solidFill>
                  <a:schemeClr val="bg2"/>
                </a:solidFill>
                <a:latin typeface="+mj-lt"/>
                <a:ea typeface="+mn-ea"/>
                <a:cs typeface="+mn-cs"/>
              </a:rPr>
              <a:t>Generates test inputs </a:t>
            </a:r>
            <a:r>
              <a:rPr lang="en-US" dirty="0">
                <a:solidFill>
                  <a:schemeClr val="bg2"/>
                </a:solidFill>
                <a:latin typeface="+mj-lt"/>
                <a:ea typeface="+mn-ea"/>
                <a:cs typeface="+mn-cs"/>
              </a:rPr>
              <a:t>or the actual tests from requirements, from a graphical user interface, from design models (state, data or object) or from code</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May </a:t>
            </a:r>
            <a:r>
              <a:rPr lang="en-US" b="1" dirty="0">
                <a:solidFill>
                  <a:schemeClr val="bg2"/>
                </a:solidFill>
                <a:latin typeface="+mj-lt"/>
                <a:ea typeface="+mn-ea"/>
                <a:cs typeface="+mn-cs"/>
              </a:rPr>
              <a:t>generate expected outcomes </a:t>
            </a:r>
            <a:r>
              <a:rPr lang="en-US" dirty="0">
                <a:solidFill>
                  <a:schemeClr val="bg2"/>
                </a:solidFill>
                <a:latin typeface="+mj-lt"/>
                <a:ea typeface="+mn-ea"/>
                <a:cs typeface="+mn-cs"/>
              </a:rPr>
              <a:t>also</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May </a:t>
            </a:r>
            <a:r>
              <a:rPr lang="en-US" b="1" dirty="0">
                <a:solidFill>
                  <a:schemeClr val="bg2"/>
                </a:solidFill>
                <a:latin typeface="+mj-lt"/>
                <a:ea typeface="+mn-ea"/>
                <a:cs typeface="+mn-cs"/>
              </a:rPr>
              <a:t>generate test frames </a:t>
            </a:r>
            <a:r>
              <a:rPr lang="en-US" dirty="0">
                <a:solidFill>
                  <a:schemeClr val="bg2"/>
                </a:solidFill>
                <a:latin typeface="+mj-lt"/>
                <a:ea typeface="+mn-ea"/>
                <a:cs typeface="+mn-cs"/>
              </a:rPr>
              <a:t>to create tests or test stubs to speed up the testing process</a:t>
            </a:r>
          </a:p>
          <a:p>
            <a:pPr marL="0" lvl="1" indent="0">
              <a:lnSpc>
                <a:spcPct val="110000"/>
              </a:lnSpc>
              <a:buSzPct val="120000"/>
              <a:buNone/>
            </a:pPr>
            <a:endParaRPr lang="en-US" dirty="0" smtClean="0">
              <a:solidFill>
                <a:schemeClr val="bg2"/>
              </a:solidFill>
              <a:latin typeface="+mj-lt"/>
              <a:ea typeface="+mn-ea"/>
              <a:cs typeface="+mn-cs"/>
            </a:endParaRPr>
          </a:p>
          <a:p>
            <a:pPr marL="0" lvl="1" indent="0">
              <a:lnSpc>
                <a:spcPct val="11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Caliber-RBT </a:t>
            </a:r>
          </a:p>
          <a:p>
            <a:pPr>
              <a:lnSpc>
                <a:spcPct val="160000"/>
              </a:lnSpc>
              <a:buNone/>
            </a:pPr>
            <a:r>
              <a:rPr lang="en-US" dirty="0">
                <a:solidFill>
                  <a:schemeClr val="tx1"/>
                </a:solidFill>
                <a:latin typeface="+mj-lt"/>
              </a:rPr>
              <a:t>Test data preparation – (D) </a:t>
            </a:r>
          </a:p>
          <a:p>
            <a:pPr marL="285750" lvl="1" indent="-285750">
              <a:lnSpc>
                <a:spcPct val="110000"/>
              </a:lnSpc>
              <a:buSzPct val="120000"/>
              <a:buFont typeface="Wingdings" pitchFamily="2" charset="2"/>
              <a:buChar char="q"/>
            </a:pPr>
            <a:r>
              <a:rPr lang="en-US" b="1" dirty="0">
                <a:solidFill>
                  <a:schemeClr val="bg2"/>
                </a:solidFill>
                <a:latin typeface="+mj-lt"/>
                <a:ea typeface="+mn-ea"/>
                <a:cs typeface="+mn-cs"/>
              </a:rPr>
              <a:t>Create test data </a:t>
            </a:r>
            <a:r>
              <a:rPr lang="en-US" dirty="0">
                <a:solidFill>
                  <a:schemeClr val="bg2"/>
                </a:solidFill>
                <a:latin typeface="+mj-lt"/>
                <a:ea typeface="+mn-ea"/>
                <a:cs typeface="+mn-cs"/>
              </a:rPr>
              <a:t>using scripts</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Create test data by manipulating existing data </a:t>
            </a:r>
          </a:p>
          <a:p>
            <a:pPr marL="0" lvl="1" indent="0">
              <a:lnSpc>
                <a:spcPct val="110000"/>
              </a:lnSpc>
              <a:buSzPct val="120000"/>
              <a:buNone/>
            </a:pPr>
            <a:endParaRPr lang="en-US" dirty="0" smtClean="0">
              <a:solidFill>
                <a:schemeClr val="bg2"/>
              </a:solidFill>
              <a:latin typeface="+mj-lt"/>
              <a:ea typeface="+mn-ea"/>
              <a:cs typeface="+mn-cs"/>
            </a:endParaRPr>
          </a:p>
          <a:p>
            <a:pPr marL="0" lvl="1" indent="0">
              <a:lnSpc>
                <a:spcPct val="11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File-AID </a:t>
            </a:r>
          </a:p>
          <a:p>
            <a:pPr lvl="1" eaLnBrk="1" hangingPunct="1">
              <a:lnSpc>
                <a:spcPct val="9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 execution and logging</a:t>
            </a:r>
          </a:p>
        </p:txBody>
      </p:sp>
      <p:sp>
        <p:nvSpPr>
          <p:cNvPr id="16387" name="Rectangle 3"/>
          <p:cNvSpPr>
            <a:spLocks noGrp="1" noChangeArrowheads="1"/>
          </p:cNvSpPr>
          <p:nvPr>
            <p:ph idx="1"/>
          </p:nvPr>
        </p:nvSpPr>
        <p:spPr/>
        <p:txBody>
          <a:bodyPr>
            <a:normAutofit/>
          </a:bodyPr>
          <a:lstStyle/>
          <a:p>
            <a:pPr>
              <a:lnSpc>
                <a:spcPct val="150000"/>
              </a:lnSpc>
              <a:buNone/>
            </a:pPr>
            <a:r>
              <a:rPr lang="en-US" dirty="0">
                <a:solidFill>
                  <a:schemeClr val="tx1"/>
                </a:solidFill>
                <a:latin typeface="+mj-lt"/>
              </a:rPr>
              <a:t>Test execution </a:t>
            </a:r>
          </a:p>
          <a:p>
            <a:pPr lvl="1" eaLnBrk="1" hangingPunct="1">
              <a:lnSpc>
                <a:spcPct val="120000"/>
              </a:lnSpc>
              <a:buFont typeface="Wingdings" pitchFamily="2" charset="2"/>
              <a:buChar char="q"/>
            </a:pPr>
            <a:r>
              <a:rPr lang="en-US" b="1" dirty="0">
                <a:solidFill>
                  <a:schemeClr val="bg2"/>
                </a:solidFill>
                <a:latin typeface="+mj-lt"/>
                <a:ea typeface="+mn-ea"/>
                <a:cs typeface="+mn-cs"/>
              </a:rPr>
              <a:t>Enables</a:t>
            </a:r>
            <a:r>
              <a:rPr lang="en-US" sz="2400" dirty="0" smtClean="0"/>
              <a:t> </a:t>
            </a:r>
            <a:r>
              <a:rPr lang="en-US" dirty="0">
                <a:solidFill>
                  <a:schemeClr val="bg2"/>
                </a:solidFill>
                <a:latin typeface="+mj-lt"/>
                <a:ea typeface="+mn-ea"/>
                <a:cs typeface="+mn-cs"/>
              </a:rPr>
              <a:t>tests to be </a:t>
            </a:r>
            <a:r>
              <a:rPr lang="en-US" b="1" dirty="0">
                <a:solidFill>
                  <a:schemeClr val="bg2"/>
                </a:solidFill>
                <a:latin typeface="+mj-lt"/>
                <a:ea typeface="+mn-ea"/>
                <a:cs typeface="+mn-cs"/>
              </a:rPr>
              <a:t>executed</a:t>
            </a:r>
            <a:r>
              <a:rPr lang="en-US" sz="2400" dirty="0" smtClean="0"/>
              <a:t> </a:t>
            </a:r>
            <a:r>
              <a:rPr lang="en-US" b="1" dirty="0">
                <a:solidFill>
                  <a:schemeClr val="bg2"/>
                </a:solidFill>
                <a:latin typeface="+mj-lt"/>
                <a:ea typeface="+mn-ea"/>
                <a:cs typeface="+mn-cs"/>
              </a:rPr>
              <a:t>automatically</a:t>
            </a:r>
            <a:r>
              <a:rPr lang="en-US" sz="2400" dirty="0" smtClean="0"/>
              <a:t>, </a:t>
            </a:r>
            <a:r>
              <a:rPr lang="en-US" dirty="0">
                <a:solidFill>
                  <a:schemeClr val="bg2"/>
                </a:solidFill>
                <a:latin typeface="+mj-lt"/>
                <a:ea typeface="+mn-ea"/>
                <a:cs typeface="+mn-cs"/>
              </a:rPr>
              <a:t>or </a:t>
            </a:r>
            <a:r>
              <a:rPr lang="en-US" b="1" dirty="0">
                <a:solidFill>
                  <a:schemeClr val="bg2"/>
                </a:solidFill>
                <a:latin typeface="+mj-lt"/>
                <a:ea typeface="+mn-ea"/>
                <a:cs typeface="+mn-cs"/>
              </a:rPr>
              <a:t>semi-automatically</a:t>
            </a:r>
          </a:p>
          <a:p>
            <a:pPr lvl="1" eaLnBrk="1" hangingPunct="1">
              <a:lnSpc>
                <a:spcPct val="120000"/>
              </a:lnSpc>
              <a:buFont typeface="Wingdings" pitchFamily="2" charset="2"/>
              <a:buChar char="q"/>
            </a:pPr>
            <a:r>
              <a:rPr lang="en-US" dirty="0">
                <a:solidFill>
                  <a:schemeClr val="bg2"/>
                </a:solidFill>
                <a:latin typeface="+mj-lt"/>
                <a:ea typeface="+mn-ea"/>
                <a:cs typeface="+mn-cs"/>
              </a:rPr>
              <a:t>Uses stored inputs and </a:t>
            </a:r>
            <a:r>
              <a:rPr lang="en-US" b="1" dirty="0">
                <a:solidFill>
                  <a:schemeClr val="bg2"/>
                </a:solidFill>
                <a:latin typeface="+mj-lt"/>
                <a:ea typeface="+mn-ea"/>
                <a:cs typeface="+mn-cs"/>
              </a:rPr>
              <a:t>expected</a:t>
            </a:r>
            <a:r>
              <a:rPr lang="en-US" sz="2400" b="1" dirty="0" smtClean="0"/>
              <a:t> </a:t>
            </a:r>
            <a:r>
              <a:rPr lang="en-US" b="1" dirty="0">
                <a:solidFill>
                  <a:schemeClr val="bg2"/>
                </a:solidFill>
                <a:latin typeface="+mj-lt"/>
                <a:ea typeface="+mn-ea"/>
                <a:cs typeface="+mn-cs"/>
              </a:rPr>
              <a:t>outcomes</a:t>
            </a:r>
            <a:r>
              <a:rPr lang="en-US" dirty="0">
                <a:solidFill>
                  <a:schemeClr val="bg2"/>
                </a:solidFill>
                <a:latin typeface="+mj-lt"/>
                <a:ea typeface="+mn-ea"/>
                <a:cs typeface="+mn-cs"/>
              </a:rPr>
              <a:t> for </a:t>
            </a:r>
            <a:r>
              <a:rPr lang="en-US" b="1" dirty="0">
                <a:solidFill>
                  <a:schemeClr val="bg2"/>
                </a:solidFill>
                <a:latin typeface="+mj-lt"/>
                <a:ea typeface="+mn-ea"/>
                <a:cs typeface="+mn-cs"/>
              </a:rPr>
              <a:t>comparing</a:t>
            </a:r>
            <a:r>
              <a:rPr lang="en-US" sz="2400" b="1" dirty="0" smtClean="0"/>
              <a:t> </a:t>
            </a:r>
            <a:r>
              <a:rPr lang="en-US" b="1" dirty="0">
                <a:solidFill>
                  <a:schemeClr val="bg2"/>
                </a:solidFill>
                <a:latin typeface="+mj-lt"/>
                <a:ea typeface="+mn-ea"/>
                <a:cs typeface="+mn-cs"/>
              </a:rPr>
              <a:t>outputs</a:t>
            </a:r>
          </a:p>
          <a:p>
            <a:pPr lvl="1" eaLnBrk="1" hangingPunct="1">
              <a:lnSpc>
                <a:spcPct val="120000"/>
              </a:lnSpc>
              <a:buFont typeface="Wingdings" pitchFamily="2" charset="2"/>
              <a:buChar char="q"/>
            </a:pPr>
            <a:r>
              <a:rPr lang="en-US" dirty="0">
                <a:solidFill>
                  <a:schemeClr val="bg2"/>
                </a:solidFill>
                <a:latin typeface="+mj-lt"/>
                <a:ea typeface="+mn-ea"/>
                <a:cs typeface="+mn-cs"/>
              </a:rPr>
              <a:t>Use of a </a:t>
            </a:r>
            <a:r>
              <a:rPr lang="en-US" b="1" dirty="0">
                <a:solidFill>
                  <a:schemeClr val="bg2"/>
                </a:solidFill>
                <a:latin typeface="+mj-lt"/>
                <a:ea typeface="+mn-ea"/>
                <a:cs typeface="+mn-cs"/>
              </a:rPr>
              <a:t>scripting language</a:t>
            </a:r>
            <a:r>
              <a:rPr lang="en-US" sz="2400" dirty="0" smtClean="0"/>
              <a:t> </a:t>
            </a:r>
            <a:r>
              <a:rPr lang="en-US" dirty="0">
                <a:solidFill>
                  <a:schemeClr val="bg2"/>
                </a:solidFill>
                <a:latin typeface="+mj-lt"/>
                <a:ea typeface="+mn-ea"/>
                <a:cs typeface="+mn-cs"/>
              </a:rPr>
              <a:t>to automate tests</a:t>
            </a:r>
          </a:p>
          <a:p>
            <a:pPr lvl="1" eaLnBrk="1" hangingPunct="1">
              <a:lnSpc>
                <a:spcPct val="120000"/>
              </a:lnSpc>
              <a:buFont typeface="Wingdings" pitchFamily="2" charset="2"/>
              <a:buChar char="q"/>
            </a:pPr>
            <a:r>
              <a:rPr lang="en-US" b="1" dirty="0">
                <a:solidFill>
                  <a:schemeClr val="bg2"/>
                </a:solidFill>
                <a:latin typeface="+mj-lt"/>
                <a:ea typeface="+mn-ea"/>
                <a:cs typeface="+mn-cs"/>
              </a:rPr>
              <a:t>Record and replay</a:t>
            </a:r>
            <a:r>
              <a:rPr lang="en-US" sz="2400" dirty="0" smtClean="0"/>
              <a:t> </a:t>
            </a:r>
            <a:r>
              <a:rPr lang="en-US" dirty="0">
                <a:solidFill>
                  <a:schemeClr val="bg2"/>
                </a:solidFill>
                <a:latin typeface="+mj-lt"/>
                <a:ea typeface="+mn-ea"/>
                <a:cs typeface="+mn-cs"/>
              </a:rPr>
              <a:t>facility</a:t>
            </a:r>
          </a:p>
          <a:p>
            <a:pPr lvl="1" eaLnBrk="1" hangingPunct="1">
              <a:lnSpc>
                <a:spcPct val="120000"/>
              </a:lnSpc>
              <a:buFont typeface="Wingdings" pitchFamily="2" charset="2"/>
              <a:buChar char="q"/>
            </a:pPr>
            <a:r>
              <a:rPr lang="en-US" sz="2400" dirty="0" smtClean="0"/>
              <a:t>A</a:t>
            </a:r>
            <a:r>
              <a:rPr lang="en-US" dirty="0">
                <a:solidFill>
                  <a:schemeClr val="bg2"/>
                </a:solidFill>
                <a:latin typeface="+mj-lt"/>
                <a:ea typeface="+mn-ea"/>
                <a:cs typeface="+mn-cs"/>
              </a:rPr>
              <a:t>utomatic</a:t>
            </a:r>
            <a:r>
              <a:rPr lang="en-US" sz="2400" dirty="0" smtClean="0"/>
              <a:t> </a:t>
            </a:r>
            <a:r>
              <a:rPr lang="en-US" b="1" dirty="0">
                <a:solidFill>
                  <a:schemeClr val="bg2"/>
                </a:solidFill>
                <a:latin typeface="+mj-lt"/>
                <a:ea typeface="+mn-ea"/>
                <a:cs typeface="+mn-cs"/>
              </a:rPr>
              <a:t>logging of defects</a:t>
            </a:r>
          </a:p>
          <a:p>
            <a:pPr marL="1588" lvl="1" indent="0" eaLnBrk="1" hangingPunct="1">
              <a:lnSpc>
                <a:spcPct val="120000"/>
              </a:lnSpc>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Win Runner, Quick Test Pro, Rational Robot, </a:t>
            </a:r>
            <a:r>
              <a:rPr lang="en-US" dirty="0" err="1">
                <a:solidFill>
                  <a:schemeClr val="bg2"/>
                </a:solidFill>
                <a:latin typeface="+mj-lt"/>
                <a:ea typeface="+mn-ea"/>
                <a:cs typeface="+mn-cs"/>
              </a:rPr>
              <a:t>SilkTest</a:t>
            </a:r>
            <a:r>
              <a:rPr lang="en-US" dirty="0">
                <a:solidFill>
                  <a:schemeClr val="bg2"/>
                </a:solidFill>
                <a:latin typeface="+mj-lt"/>
                <a:ea typeface="+mn-ea"/>
                <a:cs typeface="+mn-cs"/>
              </a:rPr>
              <a:t>, </a:t>
            </a:r>
            <a:r>
              <a:rPr lang="en-US" dirty="0" err="1">
                <a:solidFill>
                  <a:schemeClr val="bg2"/>
                </a:solidFill>
                <a:latin typeface="+mj-lt"/>
                <a:ea typeface="+mn-ea"/>
                <a:cs typeface="+mn-cs"/>
              </a:rPr>
              <a:t>Loadrunner</a:t>
            </a:r>
            <a:r>
              <a:rPr lang="en-US" dirty="0">
                <a:solidFill>
                  <a:schemeClr val="bg2"/>
                </a:solidFill>
                <a:latin typeface="+mj-lt"/>
                <a:ea typeface="+mn-ea"/>
                <a:cs typeface="+mn-cs"/>
              </a:rPr>
              <a:t>, </a:t>
            </a:r>
            <a:r>
              <a:rPr lang="en-US" dirty="0" err="1">
                <a:solidFill>
                  <a:schemeClr val="bg2"/>
                </a:solidFill>
                <a:latin typeface="+mj-lt"/>
                <a:ea typeface="+mn-ea"/>
                <a:cs typeface="+mn-cs"/>
              </a:rPr>
              <a:t>SilkPerformer</a:t>
            </a:r>
            <a:endParaRPr lang="en-US" dirty="0">
              <a:solidFill>
                <a:schemeClr val="bg2"/>
              </a:solidFill>
              <a:latin typeface="+mj-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 execution and logging</a:t>
            </a:r>
          </a:p>
        </p:txBody>
      </p:sp>
      <p:sp>
        <p:nvSpPr>
          <p:cNvPr id="17411" name="Rectangle 3"/>
          <p:cNvSpPr>
            <a:spLocks noGrp="1" noChangeArrowheads="1"/>
          </p:cNvSpPr>
          <p:nvPr>
            <p:ph idx="1"/>
          </p:nvPr>
        </p:nvSpPr>
        <p:spPr/>
        <p:txBody>
          <a:bodyPr>
            <a:normAutofit/>
          </a:bodyPr>
          <a:lstStyle/>
          <a:p>
            <a:pPr>
              <a:lnSpc>
                <a:spcPct val="150000"/>
              </a:lnSpc>
              <a:buNone/>
            </a:pPr>
            <a:r>
              <a:rPr lang="en-US" dirty="0">
                <a:solidFill>
                  <a:schemeClr val="tx1"/>
                </a:solidFill>
                <a:latin typeface="+mj-lt"/>
              </a:rPr>
              <a:t>Test harness/unit test framework tools – (D)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Facilitate the testing of components or part of a system by </a:t>
            </a:r>
            <a:r>
              <a:rPr lang="en-US" b="1" dirty="0">
                <a:solidFill>
                  <a:schemeClr val="bg2"/>
                </a:solidFill>
                <a:latin typeface="+mj-lt"/>
                <a:ea typeface="+mn-ea"/>
                <a:cs typeface="+mn-cs"/>
              </a:rPr>
              <a:t>simulating the environment</a:t>
            </a:r>
            <a:r>
              <a:rPr lang="en-US" dirty="0">
                <a:solidFill>
                  <a:schemeClr val="bg2"/>
                </a:solidFill>
                <a:latin typeface="+mj-lt"/>
                <a:ea typeface="+mn-ea"/>
                <a:cs typeface="+mn-cs"/>
              </a:rPr>
              <a:t> in which that test object will run</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Test components even when the </a:t>
            </a:r>
            <a:r>
              <a:rPr lang="en-US" b="1" dirty="0">
                <a:solidFill>
                  <a:schemeClr val="bg2"/>
                </a:solidFill>
                <a:latin typeface="+mj-lt"/>
                <a:ea typeface="+mn-ea"/>
                <a:cs typeface="+mn-cs"/>
              </a:rPr>
              <a:t>calling programs are not available</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Test systems together </a:t>
            </a:r>
            <a:r>
              <a:rPr lang="en-US" dirty="0">
                <a:solidFill>
                  <a:schemeClr val="bg2"/>
                </a:solidFill>
                <a:latin typeface="+mj-lt"/>
                <a:ea typeface="+mn-ea"/>
                <a:cs typeface="+mn-cs"/>
              </a:rPr>
              <a:t>which are developed in different languages and working on different operating systems </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err="1">
                <a:solidFill>
                  <a:schemeClr val="bg2"/>
                </a:solidFill>
                <a:latin typeface="+mj-lt"/>
                <a:ea typeface="+mn-ea"/>
                <a:cs typeface="+mn-cs"/>
              </a:rPr>
              <a:t>TBRun</a:t>
            </a:r>
            <a:r>
              <a:rPr lang="en-US" dirty="0">
                <a:solidFill>
                  <a:schemeClr val="bg2"/>
                </a:solidFill>
                <a:latin typeface="+mj-lt"/>
                <a:ea typeface="+mn-ea"/>
                <a:cs typeface="+mn-cs"/>
              </a:rPr>
              <a:t>, </a:t>
            </a:r>
            <a:r>
              <a:rPr lang="en-US" dirty="0" err="1">
                <a:solidFill>
                  <a:schemeClr val="bg2"/>
                </a:solidFill>
                <a:latin typeface="+mj-lt"/>
                <a:ea typeface="+mn-ea"/>
                <a:cs typeface="+mn-cs"/>
              </a:rPr>
              <a:t>JUnit</a:t>
            </a:r>
            <a:endParaRPr lang="en-US" dirty="0">
              <a:solidFill>
                <a:schemeClr val="bg2"/>
              </a:solidFill>
              <a:latin typeface="+mj-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 execution and logging </a:t>
            </a:r>
          </a:p>
        </p:txBody>
      </p:sp>
      <p:sp>
        <p:nvSpPr>
          <p:cNvPr id="18435" name="Rectangle 3"/>
          <p:cNvSpPr>
            <a:spLocks noGrp="1" noChangeArrowheads="1"/>
          </p:cNvSpPr>
          <p:nvPr>
            <p:ph idx="1"/>
          </p:nvPr>
        </p:nvSpPr>
        <p:spPr/>
        <p:txBody>
          <a:bodyPr/>
          <a:lstStyle/>
          <a:p>
            <a:pPr>
              <a:lnSpc>
                <a:spcPct val="150000"/>
              </a:lnSpc>
              <a:buNone/>
            </a:pPr>
            <a:r>
              <a:rPr lang="en-US" dirty="0">
                <a:solidFill>
                  <a:schemeClr val="tx1"/>
                </a:solidFill>
                <a:latin typeface="+mj-lt"/>
              </a:rPr>
              <a:t>Test comparator</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Comparing</a:t>
            </a:r>
            <a:r>
              <a:rPr lang="en-US" dirty="0">
                <a:solidFill>
                  <a:schemeClr val="bg2"/>
                </a:solidFill>
                <a:latin typeface="+mj-lt"/>
                <a:ea typeface="+mn-ea"/>
                <a:cs typeface="+mn-cs"/>
              </a:rPr>
              <a:t> files, data, test results</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Built in most of test execution tools </a:t>
            </a:r>
            <a:r>
              <a:rPr lang="en-US" dirty="0">
                <a:solidFill>
                  <a:schemeClr val="bg2"/>
                </a:solidFill>
                <a:latin typeface="+mj-lt"/>
                <a:ea typeface="+mn-ea"/>
                <a:cs typeface="+mn-cs"/>
              </a:rPr>
              <a:t>but a separate comparator tool is required for post-execution comparison</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Uses a test oracle</a:t>
            </a:r>
            <a:r>
              <a:rPr lang="en-US" dirty="0">
                <a:solidFill>
                  <a:schemeClr val="bg2"/>
                </a:solidFill>
                <a:latin typeface="+mj-lt"/>
                <a:ea typeface="+mn-ea"/>
                <a:cs typeface="+mn-cs"/>
              </a:rPr>
              <a:t>, especially if it is automated</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 Change</a:t>
            </a:r>
            <a:r>
              <a:rPr lang="en-US" dirty="0">
                <a:solidFill>
                  <a:schemeClr val="bg2"/>
                </a:solidFill>
                <a:latin typeface="+mj-lt"/>
                <a:ea typeface="+mn-ea"/>
                <a:cs typeface="+mn-cs"/>
              </a:rPr>
              <a:t>, </a:t>
            </a:r>
            <a:r>
              <a:rPr lang="en-US" dirty="0" err="1">
                <a:solidFill>
                  <a:schemeClr val="bg2"/>
                </a:solidFill>
                <a:latin typeface="+mj-lt"/>
                <a:ea typeface="+mn-ea"/>
                <a:cs typeface="+mn-cs"/>
              </a:rPr>
              <a:t>Winrunner</a:t>
            </a:r>
            <a:r>
              <a:rPr lang="en-US" dirty="0">
                <a:solidFill>
                  <a:schemeClr val="bg2"/>
                </a:solidFill>
                <a:latin typeface="+mj-lt"/>
                <a:ea typeface="+mn-ea"/>
                <a:cs typeface="+mn-cs"/>
              </a:rPr>
              <a:t> also has image and file </a:t>
            </a:r>
            <a:r>
              <a:rPr lang="en-US" dirty="0" err="1">
                <a:solidFill>
                  <a:schemeClr val="bg2"/>
                </a:solidFill>
                <a:latin typeface="+mj-lt"/>
                <a:ea typeface="+mn-ea"/>
                <a:cs typeface="+mn-cs"/>
              </a:rPr>
              <a:t>comparision</a:t>
            </a:r>
            <a:r>
              <a:rPr lang="en-US" dirty="0">
                <a:solidFill>
                  <a:schemeClr val="bg2"/>
                </a:solidFill>
                <a:latin typeface="+mj-lt"/>
                <a:ea typeface="+mn-ea"/>
                <a:cs typeface="+mn-cs"/>
              </a:rPr>
              <a:t> facility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 execution and logging</a:t>
            </a:r>
          </a:p>
        </p:txBody>
      </p:sp>
      <p:sp>
        <p:nvSpPr>
          <p:cNvPr id="19459" name="Rectangle 3"/>
          <p:cNvSpPr>
            <a:spLocks noGrp="1" noChangeArrowheads="1"/>
          </p:cNvSpPr>
          <p:nvPr>
            <p:ph idx="1"/>
          </p:nvPr>
        </p:nvSpPr>
        <p:spPr/>
        <p:txBody>
          <a:bodyPr/>
          <a:lstStyle/>
          <a:p>
            <a:pPr>
              <a:lnSpc>
                <a:spcPct val="150000"/>
              </a:lnSpc>
              <a:buNone/>
            </a:pPr>
            <a:r>
              <a:rPr lang="en-US" dirty="0">
                <a:solidFill>
                  <a:schemeClr val="tx1"/>
                </a:solidFill>
                <a:latin typeface="+mj-lt"/>
              </a:rPr>
              <a:t>Coverage measurement tools – (D)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Measure the percentage </a:t>
            </a:r>
            <a:r>
              <a:rPr lang="en-US" dirty="0">
                <a:solidFill>
                  <a:schemeClr val="bg2"/>
                </a:solidFill>
                <a:latin typeface="+mj-lt"/>
                <a:ea typeface="+mn-ea"/>
                <a:cs typeface="+mn-cs"/>
              </a:rPr>
              <a:t>of specific types of code structure that have been exercised (e.g. statements, branches or decisions, and module or function calls) by the test cases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Can be </a:t>
            </a:r>
            <a:r>
              <a:rPr lang="en-US" b="1" dirty="0">
                <a:solidFill>
                  <a:schemeClr val="bg2"/>
                </a:solidFill>
                <a:latin typeface="+mj-lt"/>
                <a:ea typeface="+mn-ea"/>
                <a:cs typeface="+mn-cs"/>
              </a:rPr>
              <a:t>intrusive </a:t>
            </a:r>
            <a:r>
              <a:rPr lang="en-US" dirty="0">
                <a:solidFill>
                  <a:schemeClr val="bg2"/>
                </a:solidFill>
                <a:latin typeface="+mj-lt"/>
                <a:ea typeface="+mn-ea"/>
                <a:cs typeface="+mn-cs"/>
              </a:rPr>
              <a:t>or </a:t>
            </a:r>
            <a:r>
              <a:rPr lang="en-US" b="1" dirty="0">
                <a:solidFill>
                  <a:schemeClr val="bg2"/>
                </a:solidFill>
                <a:latin typeface="+mj-lt"/>
                <a:ea typeface="+mn-ea"/>
                <a:cs typeface="+mn-cs"/>
              </a:rPr>
              <a:t>non-intrusive</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err="1">
                <a:solidFill>
                  <a:schemeClr val="bg2"/>
                </a:solidFill>
                <a:latin typeface="+mj-lt"/>
                <a:ea typeface="+mn-ea"/>
                <a:cs typeface="+mn-cs"/>
              </a:rPr>
              <a:t>Adatest</a:t>
            </a:r>
            <a:r>
              <a:rPr lang="en-US" dirty="0">
                <a:solidFill>
                  <a:schemeClr val="bg2"/>
                </a:solidFill>
                <a:latin typeface="+mj-lt"/>
                <a:ea typeface="+mn-ea"/>
                <a:cs typeface="+mn-cs"/>
              </a:rPr>
              <a:t> measures coverage of Ada code (</a:t>
            </a:r>
            <a:r>
              <a:rPr lang="en-US" dirty="0" err="1">
                <a:solidFill>
                  <a:schemeClr val="bg2"/>
                </a:solidFill>
                <a:latin typeface="+mj-lt"/>
                <a:ea typeface="+mn-ea"/>
                <a:cs typeface="+mn-cs"/>
              </a:rPr>
              <a:t>stmt</a:t>
            </a:r>
            <a:r>
              <a:rPr lang="en-US" dirty="0">
                <a:solidFill>
                  <a:schemeClr val="bg2"/>
                </a:solidFill>
                <a:latin typeface="+mj-lt"/>
                <a:ea typeface="+mn-ea"/>
                <a:cs typeface="+mn-cs"/>
              </a:rPr>
              <a:t> ,branch, condition)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 execution and logging </a:t>
            </a:r>
          </a:p>
        </p:txBody>
      </p:sp>
      <p:sp>
        <p:nvSpPr>
          <p:cNvPr id="20483" name="Rectangle 3"/>
          <p:cNvSpPr>
            <a:spLocks noGrp="1" noChangeArrowheads="1"/>
          </p:cNvSpPr>
          <p:nvPr>
            <p:ph idx="1"/>
          </p:nvPr>
        </p:nvSpPr>
        <p:spPr/>
        <p:txBody>
          <a:bodyPr/>
          <a:lstStyle/>
          <a:p>
            <a:pPr>
              <a:lnSpc>
                <a:spcPct val="150000"/>
              </a:lnSpc>
              <a:buNone/>
            </a:pPr>
            <a:r>
              <a:rPr lang="en-US" dirty="0">
                <a:solidFill>
                  <a:schemeClr val="tx1"/>
                </a:solidFill>
                <a:latin typeface="+mj-lt"/>
              </a:rPr>
              <a:t>Security tools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Check for </a:t>
            </a:r>
            <a:r>
              <a:rPr lang="en-US" b="1" dirty="0">
                <a:solidFill>
                  <a:schemeClr val="bg2"/>
                </a:solidFill>
                <a:latin typeface="+mj-lt"/>
                <a:ea typeface="+mn-ea"/>
                <a:cs typeface="+mn-cs"/>
              </a:rPr>
              <a:t>computer viruses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Check for </a:t>
            </a:r>
            <a:r>
              <a:rPr lang="en-US" b="1" dirty="0">
                <a:solidFill>
                  <a:schemeClr val="bg2"/>
                </a:solidFill>
                <a:latin typeface="+mj-lt"/>
                <a:ea typeface="+mn-ea"/>
                <a:cs typeface="+mn-cs"/>
              </a:rPr>
              <a:t>denial of service attacks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Check for </a:t>
            </a:r>
            <a:r>
              <a:rPr lang="en-US" b="1" dirty="0">
                <a:solidFill>
                  <a:schemeClr val="bg2"/>
                </a:solidFill>
                <a:latin typeface="+mj-lt"/>
                <a:ea typeface="+mn-ea"/>
                <a:cs typeface="+mn-cs"/>
              </a:rPr>
              <a:t>unauthorized access</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E-security, </a:t>
            </a:r>
            <a:r>
              <a:rPr lang="en-US" dirty="0" err="1">
                <a:solidFill>
                  <a:schemeClr val="bg2"/>
                </a:solidFill>
                <a:latin typeface="+mj-lt"/>
                <a:ea typeface="+mn-ea"/>
                <a:cs typeface="+mn-cs"/>
              </a:rPr>
              <a:t>Apshield</a:t>
            </a:r>
            <a:endParaRPr lang="en-US" dirty="0">
              <a:solidFill>
                <a:schemeClr val="bg2"/>
              </a:solidFill>
              <a:latin typeface="+mj-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performance and monitoring </a:t>
            </a:r>
          </a:p>
        </p:txBody>
      </p:sp>
      <p:sp>
        <p:nvSpPr>
          <p:cNvPr id="21507" name="Rectangle 3"/>
          <p:cNvSpPr>
            <a:spLocks noGrp="1" noChangeArrowheads="1"/>
          </p:cNvSpPr>
          <p:nvPr>
            <p:ph idx="1"/>
          </p:nvPr>
        </p:nvSpPr>
        <p:spPr/>
        <p:txBody>
          <a:bodyPr/>
          <a:lstStyle/>
          <a:p>
            <a:pPr>
              <a:lnSpc>
                <a:spcPct val="150000"/>
              </a:lnSpc>
              <a:buNone/>
            </a:pPr>
            <a:r>
              <a:rPr lang="en-US" dirty="0">
                <a:solidFill>
                  <a:schemeClr val="tx1"/>
                </a:solidFill>
                <a:latin typeface="+mj-lt"/>
              </a:rPr>
              <a:t>Dynamic analysis tools (D)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Find</a:t>
            </a:r>
            <a:r>
              <a:rPr lang="en-US" dirty="0">
                <a:solidFill>
                  <a:schemeClr val="bg2"/>
                </a:solidFill>
                <a:latin typeface="+mj-lt"/>
                <a:ea typeface="+mn-ea"/>
                <a:cs typeface="+mn-cs"/>
              </a:rPr>
              <a:t> </a:t>
            </a:r>
            <a:r>
              <a:rPr lang="en-US" b="1" dirty="0">
                <a:solidFill>
                  <a:schemeClr val="bg2"/>
                </a:solidFill>
                <a:latin typeface="+mj-lt"/>
                <a:ea typeface="+mn-ea"/>
                <a:cs typeface="+mn-cs"/>
              </a:rPr>
              <a:t>defects</a:t>
            </a:r>
            <a:r>
              <a:rPr lang="en-US" dirty="0">
                <a:solidFill>
                  <a:schemeClr val="bg2"/>
                </a:solidFill>
                <a:latin typeface="+mj-lt"/>
                <a:ea typeface="+mn-ea"/>
                <a:cs typeface="+mn-cs"/>
              </a:rPr>
              <a:t> that are evident only </a:t>
            </a:r>
            <a:r>
              <a:rPr lang="en-US" b="1" dirty="0">
                <a:solidFill>
                  <a:schemeClr val="bg2"/>
                </a:solidFill>
                <a:latin typeface="+mj-lt"/>
                <a:ea typeface="+mn-ea"/>
                <a:cs typeface="+mn-cs"/>
              </a:rPr>
              <a:t>when software is executing</a:t>
            </a:r>
            <a:r>
              <a:rPr lang="en-US" dirty="0">
                <a:solidFill>
                  <a:schemeClr val="bg2"/>
                </a:solidFill>
                <a:latin typeface="+mj-lt"/>
                <a:ea typeface="+mn-ea"/>
                <a:cs typeface="+mn-cs"/>
              </a:rPr>
              <a:t>, such as time dependencies or memory leaks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Used in </a:t>
            </a:r>
            <a:r>
              <a:rPr lang="en-US" b="1" dirty="0">
                <a:solidFill>
                  <a:schemeClr val="bg2"/>
                </a:solidFill>
                <a:latin typeface="+mj-lt"/>
                <a:ea typeface="+mn-ea"/>
                <a:cs typeface="+mn-cs"/>
              </a:rPr>
              <a:t>component</a:t>
            </a:r>
            <a:r>
              <a:rPr lang="en-US" dirty="0">
                <a:solidFill>
                  <a:schemeClr val="bg2"/>
                </a:solidFill>
                <a:latin typeface="+mj-lt"/>
                <a:ea typeface="+mn-ea"/>
                <a:cs typeface="+mn-cs"/>
              </a:rPr>
              <a:t> or </a:t>
            </a:r>
            <a:r>
              <a:rPr lang="en-US" b="1" dirty="0">
                <a:solidFill>
                  <a:schemeClr val="bg2"/>
                </a:solidFill>
                <a:latin typeface="+mj-lt"/>
                <a:ea typeface="+mn-ea"/>
                <a:cs typeface="+mn-cs"/>
              </a:rPr>
              <a:t>component</a:t>
            </a:r>
            <a:r>
              <a:rPr lang="en-US" dirty="0">
                <a:solidFill>
                  <a:schemeClr val="bg2"/>
                </a:solidFill>
                <a:latin typeface="+mj-lt"/>
                <a:ea typeface="+mn-ea"/>
                <a:cs typeface="+mn-cs"/>
              </a:rPr>
              <a:t> </a:t>
            </a:r>
            <a:r>
              <a:rPr lang="en-US" b="1" dirty="0">
                <a:solidFill>
                  <a:schemeClr val="bg2"/>
                </a:solidFill>
                <a:latin typeface="+mj-lt"/>
                <a:ea typeface="+mn-ea"/>
                <a:cs typeface="+mn-cs"/>
              </a:rPr>
              <a:t>integration</a:t>
            </a:r>
            <a:r>
              <a:rPr lang="en-US" dirty="0">
                <a:solidFill>
                  <a:schemeClr val="bg2"/>
                </a:solidFill>
                <a:latin typeface="+mj-lt"/>
                <a:ea typeface="+mn-ea"/>
                <a:cs typeface="+mn-cs"/>
              </a:rPr>
              <a:t> testing</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err="1">
                <a:solidFill>
                  <a:schemeClr val="bg2"/>
                </a:solidFill>
                <a:latin typeface="+mj-lt"/>
                <a:ea typeface="+mn-ea"/>
                <a:cs typeface="+mn-cs"/>
              </a:rPr>
              <a:t>BoundsChecker</a:t>
            </a:r>
            <a:r>
              <a:rPr lang="en-US" dirty="0">
                <a:solidFill>
                  <a:schemeClr val="bg2"/>
                </a:solidFill>
                <a:latin typeface="+mj-lt"/>
                <a:ea typeface="+mn-ea"/>
                <a:cs typeface="+mn-cs"/>
              </a:rPr>
              <a:t> checks for memory leaks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testing</a:t>
            </a:r>
          </a:p>
        </p:txBody>
      </p:sp>
      <p:sp>
        <p:nvSpPr>
          <p:cNvPr id="4099" name="Rectangle 3"/>
          <p:cNvSpPr>
            <a:spLocks noGrp="1" noChangeArrowheads="1"/>
          </p:cNvSpPr>
          <p:nvPr>
            <p:ph idx="1"/>
          </p:nvPr>
        </p:nvSpPr>
        <p:spPr/>
        <p:txBody>
          <a:bodyPr/>
          <a:lstStyle/>
          <a:p>
            <a:pPr>
              <a:lnSpc>
                <a:spcPct val="150000"/>
              </a:lnSpc>
              <a:buNone/>
            </a:pPr>
            <a:r>
              <a:rPr lang="en-US" dirty="0" smtClean="0">
                <a:solidFill>
                  <a:schemeClr val="tx1"/>
                </a:solidFill>
                <a:latin typeface="+mj-lt"/>
              </a:rPr>
              <a:t>Session </a:t>
            </a:r>
            <a:r>
              <a:rPr lang="en-US" dirty="0">
                <a:solidFill>
                  <a:schemeClr val="tx1"/>
                </a:solidFill>
                <a:latin typeface="+mj-lt"/>
              </a:rPr>
              <a:t>coverage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Types of testing tools (K2)</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Effective use of tools: Potential benefits and risks (K2)</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Introducing a tool into an organization (K1)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performance and monitoring </a:t>
            </a:r>
          </a:p>
        </p:txBody>
      </p:sp>
      <p:sp>
        <p:nvSpPr>
          <p:cNvPr id="22531" name="Rectangle 3"/>
          <p:cNvSpPr>
            <a:spLocks noGrp="1" noChangeArrowheads="1"/>
          </p:cNvSpPr>
          <p:nvPr>
            <p:ph idx="1"/>
          </p:nvPr>
        </p:nvSpPr>
        <p:spPr/>
        <p:txBody>
          <a:bodyPr/>
          <a:lstStyle/>
          <a:p>
            <a:pPr>
              <a:lnSpc>
                <a:spcPct val="150000"/>
              </a:lnSpc>
              <a:buNone/>
            </a:pPr>
            <a:r>
              <a:rPr lang="en-US" dirty="0">
                <a:solidFill>
                  <a:schemeClr val="tx1"/>
                </a:solidFill>
                <a:latin typeface="+mj-lt"/>
              </a:rPr>
              <a:t>Performance testing/load testing/stress testing tools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Performance testing tools </a:t>
            </a:r>
            <a:r>
              <a:rPr lang="en-US" b="1" dirty="0">
                <a:solidFill>
                  <a:schemeClr val="bg2"/>
                </a:solidFill>
                <a:latin typeface="+mj-lt"/>
                <a:ea typeface="+mn-ea"/>
                <a:cs typeface="+mn-cs"/>
              </a:rPr>
              <a:t>monitor and report </a:t>
            </a:r>
            <a:r>
              <a:rPr lang="en-US" dirty="0">
                <a:solidFill>
                  <a:schemeClr val="bg2"/>
                </a:solidFill>
                <a:latin typeface="+mj-lt"/>
                <a:ea typeface="+mn-ea"/>
                <a:cs typeface="+mn-cs"/>
              </a:rPr>
              <a:t>on how a system behaves under a variety of simulated usage conditions. </a:t>
            </a:r>
            <a:r>
              <a:rPr lang="en-US" dirty="0" err="1">
                <a:solidFill>
                  <a:schemeClr val="bg2"/>
                </a:solidFill>
                <a:latin typeface="+mj-lt"/>
                <a:ea typeface="+mn-ea"/>
                <a:cs typeface="+mn-cs"/>
              </a:rPr>
              <a:t>Eg</a:t>
            </a:r>
            <a:r>
              <a:rPr lang="en-US" dirty="0">
                <a:solidFill>
                  <a:schemeClr val="bg2"/>
                </a:solidFill>
                <a:latin typeface="+mj-lt"/>
                <a:ea typeface="+mn-ea"/>
                <a:cs typeface="+mn-cs"/>
              </a:rPr>
              <a:t> data volume, environment stress, </a:t>
            </a:r>
            <a:r>
              <a:rPr lang="en-US" dirty="0" smtClean="0">
                <a:solidFill>
                  <a:schemeClr val="bg2"/>
                </a:solidFill>
                <a:latin typeface="+mj-lt"/>
                <a:ea typeface="+mn-ea"/>
                <a:cs typeface="+mn-cs"/>
              </a:rPr>
              <a:t>users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0" lvl="1" indent="0">
              <a:lnSpc>
                <a:spcPct val="100000"/>
              </a:lnSpc>
              <a:buSzPct val="120000"/>
              <a:buNone/>
            </a:pPr>
            <a:r>
              <a:rPr lang="en-US" dirty="0">
                <a:solidFill>
                  <a:schemeClr val="bg2"/>
                </a:solidFill>
                <a:latin typeface="+mj-lt"/>
                <a:ea typeface="+mn-ea"/>
                <a:cs typeface="+mn-cs"/>
              </a:rPr>
              <a:t>E.g. </a:t>
            </a:r>
            <a:r>
              <a:rPr lang="en-US" dirty="0" err="1">
                <a:solidFill>
                  <a:schemeClr val="bg2"/>
                </a:solidFill>
                <a:latin typeface="+mj-lt"/>
                <a:ea typeface="+mn-ea"/>
                <a:cs typeface="+mn-cs"/>
              </a:rPr>
              <a:t>LoadRunner</a:t>
            </a:r>
            <a:r>
              <a:rPr lang="en-US" dirty="0">
                <a:solidFill>
                  <a:schemeClr val="bg2"/>
                </a:solidFill>
                <a:latin typeface="+mj-lt"/>
                <a:ea typeface="+mn-ea"/>
                <a:cs typeface="+mn-cs"/>
              </a:rPr>
              <a:t>, </a:t>
            </a:r>
            <a:r>
              <a:rPr lang="en-US" dirty="0" err="1">
                <a:solidFill>
                  <a:schemeClr val="bg2"/>
                </a:solidFill>
                <a:latin typeface="+mj-lt"/>
                <a:ea typeface="+mn-ea"/>
                <a:cs typeface="+mn-cs"/>
              </a:rPr>
              <a:t>SilkPerformer</a:t>
            </a:r>
            <a:endParaRPr lang="en-US" dirty="0">
              <a:solidFill>
                <a:schemeClr val="bg2"/>
              </a:solidFill>
              <a:latin typeface="+mj-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Performance and Monitoring </a:t>
            </a:r>
          </a:p>
        </p:txBody>
      </p:sp>
      <p:sp>
        <p:nvSpPr>
          <p:cNvPr id="23555" name="Rectangle 3"/>
          <p:cNvSpPr>
            <a:spLocks noGrp="1" noChangeArrowheads="1"/>
          </p:cNvSpPr>
          <p:nvPr>
            <p:ph idx="1"/>
          </p:nvPr>
        </p:nvSpPr>
        <p:spPr/>
        <p:txBody>
          <a:bodyPr/>
          <a:lstStyle/>
          <a:p>
            <a:pPr>
              <a:lnSpc>
                <a:spcPct val="150000"/>
              </a:lnSpc>
              <a:buNone/>
            </a:pPr>
            <a:r>
              <a:rPr lang="en-US" dirty="0">
                <a:solidFill>
                  <a:schemeClr val="tx1"/>
                </a:solidFill>
                <a:latin typeface="+mj-lt"/>
              </a:rPr>
              <a:t>Monitoring tools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Monitoring tools </a:t>
            </a:r>
            <a:r>
              <a:rPr lang="en-US" b="1" dirty="0">
                <a:solidFill>
                  <a:schemeClr val="bg2"/>
                </a:solidFill>
                <a:latin typeface="+mj-lt"/>
                <a:ea typeface="+mn-ea"/>
                <a:cs typeface="+mn-cs"/>
              </a:rPr>
              <a:t>continuously analyze</a:t>
            </a:r>
            <a:r>
              <a:rPr lang="en-US" dirty="0">
                <a:solidFill>
                  <a:schemeClr val="bg2"/>
                </a:solidFill>
                <a:latin typeface="+mj-lt"/>
                <a:ea typeface="+mn-ea"/>
                <a:cs typeface="+mn-cs"/>
              </a:rPr>
              <a:t>, verify and report on usage of specific system resources, and give warnings of possible service problems </a:t>
            </a:r>
            <a:endParaRPr lang="en-US" dirty="0" smtClean="0">
              <a:solidFill>
                <a:schemeClr val="bg2"/>
              </a:solidFill>
              <a:latin typeface="+mj-lt"/>
              <a:ea typeface="+mn-ea"/>
              <a:cs typeface="+mn-cs"/>
            </a:endParaRP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0" lvl="1" indent="0">
              <a:lnSpc>
                <a:spcPct val="100000"/>
              </a:lnSpc>
              <a:buSzPct val="120000"/>
              <a:buNone/>
            </a:pPr>
            <a:r>
              <a:rPr lang="en-US" dirty="0">
                <a:solidFill>
                  <a:schemeClr val="bg2"/>
                </a:solidFill>
                <a:latin typeface="+mj-lt"/>
                <a:ea typeface="+mn-ea"/>
                <a:cs typeface="+mn-cs"/>
              </a:rPr>
              <a:t>E.g. Astra </a:t>
            </a:r>
            <a:r>
              <a:rPr lang="en-US" dirty="0" err="1">
                <a:solidFill>
                  <a:schemeClr val="bg2"/>
                </a:solidFill>
                <a:latin typeface="+mj-lt"/>
                <a:ea typeface="+mn-ea"/>
                <a:cs typeface="+mn-cs"/>
              </a:rPr>
              <a:t>Sitemanager</a:t>
            </a:r>
            <a:endParaRPr lang="en-US" dirty="0">
              <a:solidFill>
                <a:schemeClr val="bg2"/>
              </a:solidFill>
              <a:latin typeface="+mj-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Tools for specific application areas</a:t>
            </a:r>
          </a:p>
        </p:txBody>
      </p:sp>
      <p:sp>
        <p:nvSpPr>
          <p:cNvPr id="24579" name="Rectangle 3"/>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Tools for testing web-based </a:t>
            </a:r>
            <a:r>
              <a:rPr lang="en-US" dirty="0" smtClean="0">
                <a:solidFill>
                  <a:schemeClr val="bg2"/>
                </a:solidFill>
                <a:latin typeface="+mj-lt"/>
                <a:ea typeface="+mn-ea"/>
                <a:cs typeface="+mn-cs"/>
              </a:rPr>
              <a:t>applications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Static analysis tools for specific development platforms E.g. </a:t>
            </a:r>
            <a:r>
              <a:rPr lang="en-US" dirty="0">
                <a:solidFill>
                  <a:schemeClr val="bg2"/>
                </a:solidFill>
                <a:latin typeface="+mj-lt"/>
                <a:ea typeface="+mn-ea"/>
                <a:cs typeface="+mn-cs"/>
              </a:rPr>
              <a:t>JAVA, C/C</a:t>
            </a:r>
            <a:r>
              <a:rPr lang="en-US" dirty="0" smtClean="0">
                <a:solidFill>
                  <a:schemeClr val="bg2"/>
                </a:solidFill>
                <a:latin typeface="+mj-lt"/>
                <a:ea typeface="+mn-ea"/>
                <a:cs typeface="+mn-cs"/>
              </a:rPr>
              <a:t>++</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Dynamic analysis tools specifically for testing security </a:t>
            </a:r>
            <a:r>
              <a:rPr lang="en-US" dirty="0" smtClean="0">
                <a:solidFill>
                  <a:schemeClr val="bg2"/>
                </a:solidFill>
                <a:latin typeface="+mj-lt"/>
                <a:ea typeface="+mn-ea"/>
                <a:cs typeface="+mn-cs"/>
              </a:rPr>
              <a:t>aspects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0" lvl="1" indent="0">
              <a:lnSpc>
                <a:spcPct val="100000"/>
              </a:lnSpc>
              <a:buSzPct val="120000"/>
              <a:buNone/>
            </a:pPr>
            <a:r>
              <a:rPr lang="en-US" dirty="0">
                <a:solidFill>
                  <a:schemeClr val="bg2"/>
                </a:solidFill>
                <a:latin typeface="+mj-lt"/>
                <a:ea typeface="+mn-ea"/>
                <a:cs typeface="+mn-cs"/>
              </a:rPr>
              <a:t>E.g. </a:t>
            </a:r>
            <a:r>
              <a:rPr lang="en-US" dirty="0" err="1">
                <a:solidFill>
                  <a:schemeClr val="bg2"/>
                </a:solidFill>
                <a:latin typeface="+mj-lt"/>
                <a:ea typeface="+mn-ea"/>
                <a:cs typeface="+mn-cs"/>
              </a:rPr>
              <a:t>Apshield</a:t>
            </a:r>
            <a:r>
              <a:rPr lang="en-US" dirty="0">
                <a:solidFill>
                  <a:schemeClr val="bg2"/>
                </a:solidFill>
                <a:latin typeface="+mj-lt"/>
                <a:ea typeface="+mn-ea"/>
                <a:cs typeface="+mn-cs"/>
              </a:rPr>
              <a:t> for security testing, </a:t>
            </a:r>
            <a:r>
              <a:rPr lang="en-US" dirty="0" err="1">
                <a:solidFill>
                  <a:schemeClr val="bg2"/>
                </a:solidFill>
                <a:latin typeface="+mj-lt"/>
                <a:ea typeface="+mn-ea"/>
                <a:cs typeface="+mn-cs"/>
              </a:rPr>
              <a:t>Jtest</a:t>
            </a:r>
            <a:r>
              <a:rPr lang="en-US" dirty="0">
                <a:solidFill>
                  <a:schemeClr val="bg2"/>
                </a:solidFill>
                <a:latin typeface="+mj-lt"/>
                <a:ea typeface="+mn-ea"/>
                <a:cs typeface="+mn-cs"/>
              </a:rPr>
              <a:t> for Java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Other tools</a:t>
            </a:r>
          </a:p>
        </p:txBody>
      </p:sp>
      <p:sp>
        <p:nvSpPr>
          <p:cNvPr id="25603" name="Rectangle 3"/>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Spreadsheets,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SQL,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resource or debugging tools (D)</a:t>
            </a:r>
          </a:p>
          <a:p>
            <a:pPr algn="ctr" eaLnBrk="1" hangingPunct="1">
              <a:lnSpc>
                <a:spcPct val="130000"/>
              </a:lnSpc>
              <a:buFont typeface="Wingdings" pitchFamily="2" charset="2"/>
              <a:buNone/>
            </a:pPr>
            <a:endParaRPr lang="en-US" sz="2400" dirty="0" smtClean="0"/>
          </a:p>
          <a:p>
            <a:pPr marL="0" lvl="1" indent="0" algn="ctr">
              <a:lnSpc>
                <a:spcPct val="100000"/>
              </a:lnSpc>
              <a:buSzPct val="120000"/>
              <a:buNone/>
            </a:pPr>
            <a:r>
              <a:rPr lang="en-US" dirty="0">
                <a:solidFill>
                  <a:schemeClr val="bg2"/>
                </a:solidFill>
                <a:latin typeface="+mj-lt"/>
                <a:ea typeface="+mn-ea"/>
                <a:cs typeface="+mn-cs"/>
              </a:rPr>
              <a:t>	E.g. of debugging tools are </a:t>
            </a:r>
            <a:r>
              <a:rPr lang="en-US" dirty="0" err="1">
                <a:solidFill>
                  <a:schemeClr val="bg2"/>
                </a:solidFill>
                <a:latin typeface="+mj-lt"/>
                <a:ea typeface="+mn-ea"/>
                <a:cs typeface="+mn-cs"/>
              </a:rPr>
              <a:t>objdump</a:t>
            </a:r>
            <a:r>
              <a:rPr lang="en-US" dirty="0">
                <a:solidFill>
                  <a:schemeClr val="bg2"/>
                </a:solidFill>
                <a:latin typeface="+mj-lt"/>
                <a:ea typeface="+mn-ea"/>
                <a:cs typeface="+mn-cs"/>
              </a:rPr>
              <a:t>, </a:t>
            </a:r>
            <a:r>
              <a:rPr lang="en-US" dirty="0" err="1">
                <a:solidFill>
                  <a:schemeClr val="bg2"/>
                </a:solidFill>
                <a:latin typeface="+mj-lt"/>
                <a:ea typeface="+mn-ea"/>
                <a:cs typeface="+mn-cs"/>
              </a:rPr>
              <a:t>strace</a:t>
            </a:r>
            <a:r>
              <a:rPr lang="en-US" dirty="0">
                <a:solidFill>
                  <a:schemeClr val="bg2"/>
                </a:solidFill>
                <a:latin typeface="+mj-lt"/>
                <a:ea typeface="+mn-ea"/>
                <a:cs typeface="+mn-cs"/>
              </a:rPr>
              <a:t>, </a:t>
            </a:r>
            <a:r>
              <a:rPr lang="en-US" dirty="0" err="1">
                <a:solidFill>
                  <a:schemeClr val="bg2"/>
                </a:solidFill>
                <a:latin typeface="+mj-lt"/>
                <a:ea typeface="+mn-ea"/>
                <a:cs typeface="+mn-cs"/>
              </a:rPr>
              <a:t>ltrace</a:t>
            </a:r>
            <a:r>
              <a:rPr lang="en-US" dirty="0">
                <a:solidFill>
                  <a:schemeClr val="bg2"/>
                </a:solidFill>
                <a:latin typeface="+mj-lt"/>
                <a:ea typeface="+mn-ea"/>
                <a:cs typeface="+mn-cs"/>
              </a:rPr>
              <a:t>, Debug tools from IBM for z/OS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testing</a:t>
            </a:r>
          </a:p>
        </p:txBody>
      </p:sp>
      <p:sp>
        <p:nvSpPr>
          <p:cNvPr id="26627" name="Rectangle 3"/>
          <p:cNvSpPr>
            <a:spLocks noGrp="1" noChangeArrowheads="1"/>
          </p:cNvSpPr>
          <p:nvPr>
            <p:ph idx="1"/>
          </p:nvPr>
        </p:nvSpPr>
        <p:spPr/>
        <p:txBody>
          <a:bodyPr/>
          <a:lstStyle/>
          <a:p>
            <a:pPr>
              <a:lnSpc>
                <a:spcPct val="150000"/>
              </a:lnSpc>
              <a:buNone/>
            </a:pPr>
            <a:r>
              <a:rPr lang="en-US" dirty="0" smtClean="0">
                <a:solidFill>
                  <a:schemeClr val="tx1"/>
                </a:solidFill>
                <a:latin typeface="+mj-lt"/>
              </a:rPr>
              <a:t>Session </a:t>
            </a:r>
            <a:r>
              <a:rPr lang="en-US" dirty="0">
                <a:solidFill>
                  <a:schemeClr val="tx1"/>
                </a:solidFill>
                <a:latin typeface="+mj-lt"/>
              </a:rPr>
              <a:t>coverage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Types of testing tools (K2</a:t>
            </a:r>
            <a:r>
              <a:rPr lang="en-US" dirty="0" smtClean="0">
                <a:solidFill>
                  <a:schemeClr val="bg2"/>
                </a:solidFill>
                <a:latin typeface="+mj-lt"/>
                <a:ea typeface="+mn-ea"/>
                <a:cs typeface="+mn-cs"/>
              </a:rPr>
              <a:t>)</a:t>
            </a:r>
          </a:p>
          <a:p>
            <a:pPr marL="285750" lvl="1" indent="-285750">
              <a:lnSpc>
                <a:spcPct val="100000"/>
              </a:lnSpc>
              <a:buSzPct val="120000"/>
              <a:buFont typeface="Wingdings" pitchFamily="2" charset="2"/>
              <a:buChar char="q"/>
            </a:pPr>
            <a:endParaRPr lang="en-US" b="1"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Effective use of tools: Potential benefits and risks (K2</a:t>
            </a:r>
            <a:r>
              <a:rPr lang="en-US" b="1" dirty="0" smtClean="0">
                <a:solidFill>
                  <a:schemeClr val="bg2"/>
                </a:solidFill>
                <a:latin typeface="+mj-lt"/>
                <a:ea typeface="+mn-ea"/>
                <a:cs typeface="+mn-cs"/>
              </a:rPr>
              <a:t>)</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Introducing a tool into an organization (K1)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Effective use of tools: Potential benefits and risks </a:t>
            </a:r>
          </a:p>
        </p:txBody>
      </p:sp>
      <p:sp>
        <p:nvSpPr>
          <p:cNvPr id="27651" name="Rectangle 3"/>
          <p:cNvSpPr>
            <a:spLocks noGrp="1" noChangeArrowheads="1"/>
          </p:cNvSpPr>
          <p:nvPr>
            <p:ph idx="1"/>
          </p:nvPr>
        </p:nvSpPr>
        <p:spPr/>
        <p:txBody>
          <a:bodyPr/>
          <a:lstStyle/>
          <a:p>
            <a:pPr>
              <a:lnSpc>
                <a:spcPct val="150000"/>
              </a:lnSpc>
              <a:buNone/>
            </a:pPr>
            <a:r>
              <a:rPr lang="en-US" dirty="0">
                <a:solidFill>
                  <a:schemeClr val="tx1"/>
                </a:solidFill>
                <a:latin typeface="+mj-lt"/>
              </a:rPr>
              <a:t>Benefits of using tools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Repetitive</a:t>
            </a:r>
            <a:r>
              <a:rPr lang="en-US" sz="2400" b="1" dirty="0" smtClean="0"/>
              <a:t> </a:t>
            </a:r>
            <a:r>
              <a:rPr lang="en-US" b="1" dirty="0">
                <a:solidFill>
                  <a:schemeClr val="bg2"/>
                </a:solidFill>
                <a:latin typeface="+mj-lt"/>
                <a:ea typeface="+mn-ea"/>
                <a:cs typeface="+mn-cs"/>
              </a:rPr>
              <a:t>work</a:t>
            </a:r>
            <a:r>
              <a:rPr lang="en-US" sz="2400" dirty="0" smtClean="0"/>
              <a:t> </a:t>
            </a:r>
            <a:r>
              <a:rPr lang="en-US" dirty="0">
                <a:solidFill>
                  <a:schemeClr val="bg2"/>
                </a:solidFill>
                <a:latin typeface="+mj-lt"/>
                <a:ea typeface="+mn-ea"/>
                <a:cs typeface="+mn-cs"/>
              </a:rPr>
              <a:t>is reduced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Greater</a:t>
            </a:r>
            <a:r>
              <a:rPr lang="en-US" sz="2400" b="1" dirty="0" smtClean="0"/>
              <a:t> </a:t>
            </a:r>
            <a:r>
              <a:rPr lang="en-US" b="1" dirty="0">
                <a:solidFill>
                  <a:schemeClr val="bg2"/>
                </a:solidFill>
                <a:latin typeface="+mj-lt"/>
                <a:ea typeface="+mn-ea"/>
                <a:cs typeface="+mn-cs"/>
              </a:rPr>
              <a:t>consistency</a:t>
            </a:r>
            <a:r>
              <a:rPr lang="en-US" sz="2400" dirty="0" smtClean="0"/>
              <a:t> </a:t>
            </a:r>
            <a:r>
              <a:rPr lang="en-US" dirty="0">
                <a:solidFill>
                  <a:schemeClr val="bg2"/>
                </a:solidFill>
                <a:latin typeface="+mj-lt"/>
                <a:ea typeface="+mn-ea"/>
                <a:cs typeface="+mn-cs"/>
              </a:rPr>
              <a:t>and </a:t>
            </a:r>
            <a:r>
              <a:rPr lang="en-US" b="1" dirty="0">
                <a:solidFill>
                  <a:schemeClr val="bg2"/>
                </a:solidFill>
                <a:latin typeface="+mj-lt"/>
                <a:ea typeface="+mn-ea"/>
                <a:cs typeface="+mn-cs"/>
              </a:rPr>
              <a:t>repeatability</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Objective assessment</a:t>
            </a:r>
            <a:r>
              <a:rPr lang="en-US" sz="2400" dirty="0" smtClean="0"/>
              <a:t> </a:t>
            </a:r>
            <a:r>
              <a:rPr lang="en-US" dirty="0">
                <a:solidFill>
                  <a:schemeClr val="bg2"/>
                </a:solidFill>
                <a:latin typeface="+mj-lt"/>
                <a:ea typeface="+mn-ea"/>
                <a:cs typeface="+mn-cs"/>
              </a:rPr>
              <a:t>over-reliance on the tool</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Ease of access</a:t>
            </a:r>
            <a:r>
              <a:rPr lang="en-US" sz="2400" dirty="0" smtClean="0"/>
              <a:t> </a:t>
            </a:r>
            <a:r>
              <a:rPr lang="en-US" dirty="0">
                <a:solidFill>
                  <a:schemeClr val="bg2"/>
                </a:solidFill>
                <a:latin typeface="+mj-lt"/>
                <a:ea typeface="+mn-ea"/>
                <a:cs typeface="+mn-cs"/>
              </a:rPr>
              <a:t>to information about tests or testing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Effective use of tools: Potential benefits and risks </a:t>
            </a:r>
          </a:p>
        </p:txBody>
      </p:sp>
      <p:sp>
        <p:nvSpPr>
          <p:cNvPr id="28675" name="Rectangle 3"/>
          <p:cNvSpPr>
            <a:spLocks noGrp="1" noChangeArrowheads="1"/>
          </p:cNvSpPr>
          <p:nvPr>
            <p:ph idx="1"/>
          </p:nvPr>
        </p:nvSpPr>
        <p:spPr/>
        <p:txBody>
          <a:bodyPr/>
          <a:lstStyle/>
          <a:p>
            <a:pPr>
              <a:lnSpc>
                <a:spcPct val="150000"/>
              </a:lnSpc>
              <a:buNone/>
            </a:pPr>
            <a:r>
              <a:rPr lang="en-US" dirty="0">
                <a:solidFill>
                  <a:schemeClr val="tx1"/>
                </a:solidFill>
                <a:latin typeface="+mj-lt"/>
              </a:rPr>
              <a:t>Risks of using tools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Unrealistic expectations </a:t>
            </a:r>
            <a:r>
              <a:rPr lang="en-US" dirty="0">
                <a:solidFill>
                  <a:schemeClr val="bg2"/>
                </a:solidFill>
                <a:latin typeface="+mj-lt"/>
                <a:ea typeface="+mn-ea"/>
                <a:cs typeface="+mn-cs"/>
              </a:rPr>
              <a:t>for the tool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Underestimating the time,</a:t>
            </a:r>
            <a:r>
              <a:rPr lang="en-US" b="1" dirty="0">
                <a:solidFill>
                  <a:schemeClr val="bg2"/>
                </a:solidFill>
                <a:latin typeface="+mj-lt"/>
                <a:ea typeface="+mn-ea"/>
                <a:cs typeface="+mn-cs"/>
              </a:rPr>
              <a:t> </a:t>
            </a:r>
            <a:r>
              <a:rPr lang="en-US" dirty="0">
                <a:solidFill>
                  <a:schemeClr val="bg2"/>
                </a:solidFill>
                <a:latin typeface="+mj-lt"/>
                <a:ea typeface="+mn-ea"/>
                <a:cs typeface="+mn-cs"/>
              </a:rPr>
              <a:t>cost and effort for the initial introduction of a tool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Underestimating the time and effort </a:t>
            </a:r>
            <a:r>
              <a:rPr lang="en-US" dirty="0">
                <a:solidFill>
                  <a:schemeClr val="bg2"/>
                </a:solidFill>
                <a:latin typeface="+mj-lt"/>
                <a:ea typeface="+mn-ea"/>
                <a:cs typeface="+mn-cs"/>
              </a:rPr>
              <a:t>needed to achieve significant and continuing benefits from the tool </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Underestimating the effort required </a:t>
            </a:r>
            <a:r>
              <a:rPr lang="en-US" dirty="0">
                <a:solidFill>
                  <a:schemeClr val="bg2"/>
                </a:solidFill>
                <a:latin typeface="+mj-lt"/>
                <a:ea typeface="+mn-ea"/>
                <a:cs typeface="+mn-cs"/>
              </a:rPr>
              <a:t>to maintain the </a:t>
            </a:r>
            <a:r>
              <a:rPr lang="en-US" b="1" dirty="0">
                <a:solidFill>
                  <a:schemeClr val="bg2"/>
                </a:solidFill>
                <a:latin typeface="+mj-lt"/>
                <a:ea typeface="+mn-ea"/>
                <a:cs typeface="+mn-cs"/>
              </a:rPr>
              <a:t>test assets</a:t>
            </a:r>
            <a:r>
              <a:rPr lang="en-US" sz="2400" dirty="0" smtClean="0"/>
              <a:t> </a:t>
            </a:r>
            <a:r>
              <a:rPr lang="en-US" dirty="0">
                <a:solidFill>
                  <a:schemeClr val="bg2"/>
                </a:solidFill>
                <a:latin typeface="+mj-lt"/>
                <a:ea typeface="+mn-ea"/>
                <a:cs typeface="+mn-cs"/>
              </a:rPr>
              <a:t>generated by the tool</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Over-reliance</a:t>
            </a:r>
            <a:r>
              <a:rPr lang="en-US" sz="2400" dirty="0" smtClean="0"/>
              <a:t> </a:t>
            </a:r>
            <a:r>
              <a:rPr lang="en-US" dirty="0">
                <a:solidFill>
                  <a:schemeClr val="bg2"/>
                </a:solidFill>
                <a:latin typeface="+mj-lt"/>
                <a:ea typeface="+mn-ea"/>
                <a:cs typeface="+mn-cs"/>
              </a:rPr>
              <a:t>on the tool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Special consideration for some types of tools</a:t>
            </a:r>
          </a:p>
        </p:txBody>
      </p:sp>
      <p:sp>
        <p:nvSpPr>
          <p:cNvPr id="29699" name="Rectangle 3"/>
          <p:cNvSpPr>
            <a:spLocks noGrp="1" noChangeArrowheads="1"/>
          </p:cNvSpPr>
          <p:nvPr>
            <p:ph idx="1"/>
          </p:nvPr>
        </p:nvSpPr>
        <p:spPr/>
        <p:txBody>
          <a:bodyPr/>
          <a:lstStyle/>
          <a:p>
            <a:pPr>
              <a:lnSpc>
                <a:spcPct val="150000"/>
              </a:lnSpc>
              <a:buNone/>
            </a:pPr>
            <a:r>
              <a:rPr lang="en-US" dirty="0">
                <a:solidFill>
                  <a:schemeClr val="tx1"/>
                </a:solidFill>
                <a:latin typeface="+mj-lt"/>
              </a:rPr>
              <a:t>Test Execution Tools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Effort for creating test scripts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Recording unstable screens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Support for tester with no scripting experience </a:t>
            </a:r>
          </a:p>
          <a:p>
            <a:pPr marL="558800" lvl="2" indent="-285750">
              <a:lnSpc>
                <a:spcPct val="100000"/>
              </a:lnSpc>
              <a:buSzPct val="120000"/>
              <a:buFont typeface="Wingdings" pitchFamily="2" charset="2"/>
              <a:buChar char="§"/>
            </a:pPr>
            <a:r>
              <a:rPr lang="en-US" dirty="0">
                <a:solidFill>
                  <a:schemeClr val="bg2"/>
                </a:solidFill>
                <a:latin typeface="+mj-lt"/>
                <a:ea typeface="+mn-ea"/>
                <a:cs typeface="+mn-cs"/>
              </a:rPr>
              <a:t>Data driven approach</a:t>
            </a:r>
          </a:p>
          <a:p>
            <a:pPr marL="558800" lvl="2" indent="-285750">
              <a:lnSpc>
                <a:spcPct val="100000"/>
              </a:lnSpc>
              <a:buSzPct val="120000"/>
              <a:buFont typeface="Wingdings" pitchFamily="2" charset="2"/>
              <a:buChar char="§"/>
            </a:pPr>
            <a:r>
              <a:rPr lang="en-US" dirty="0">
                <a:solidFill>
                  <a:schemeClr val="bg2"/>
                </a:solidFill>
                <a:latin typeface="+mj-lt"/>
                <a:ea typeface="+mn-ea"/>
                <a:cs typeface="+mn-cs"/>
              </a:rPr>
              <a:t>Key-word approach is used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Technical expertise in scripting</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Expected results in scripts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Special consideration for some types of tools contd…</a:t>
            </a:r>
          </a:p>
        </p:txBody>
      </p:sp>
      <p:sp>
        <p:nvSpPr>
          <p:cNvPr id="30723" name="Rectangle 3"/>
          <p:cNvSpPr>
            <a:spLocks noGrp="1" noChangeArrowheads="1"/>
          </p:cNvSpPr>
          <p:nvPr>
            <p:ph idx="1"/>
          </p:nvPr>
        </p:nvSpPr>
        <p:spPr/>
        <p:txBody>
          <a:bodyPr/>
          <a:lstStyle/>
          <a:p>
            <a:pPr>
              <a:lnSpc>
                <a:spcPct val="150000"/>
              </a:lnSpc>
              <a:buNone/>
            </a:pPr>
            <a:r>
              <a:rPr lang="en-US" dirty="0">
                <a:solidFill>
                  <a:schemeClr val="tx1"/>
                </a:solidFill>
                <a:latin typeface="+mj-lt"/>
              </a:rPr>
              <a:t>Performance testing tools</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Expertise required </a:t>
            </a:r>
            <a:r>
              <a:rPr lang="en-US" dirty="0">
                <a:solidFill>
                  <a:schemeClr val="bg2"/>
                </a:solidFill>
                <a:latin typeface="+mj-lt"/>
                <a:ea typeface="+mn-ea"/>
                <a:cs typeface="+mn-cs"/>
              </a:rPr>
              <a:t>to design tests and interpret the results</a:t>
            </a:r>
          </a:p>
          <a:p>
            <a:pPr lvl="1" eaLnBrk="1" hangingPunct="1">
              <a:lnSpc>
                <a:spcPct val="130000"/>
              </a:lnSpc>
              <a:buFont typeface="Wingdings" pitchFamily="2" charset="2"/>
              <a:buNone/>
            </a:pPr>
            <a:endParaRPr lang="en-US" sz="1000" dirty="0" smtClean="0"/>
          </a:p>
          <a:p>
            <a:pPr>
              <a:lnSpc>
                <a:spcPct val="150000"/>
              </a:lnSpc>
              <a:buNone/>
            </a:pPr>
            <a:r>
              <a:rPr lang="en-US" dirty="0">
                <a:solidFill>
                  <a:schemeClr val="tx1"/>
                </a:solidFill>
                <a:latin typeface="+mj-lt"/>
              </a:rPr>
              <a:t>Static analysis tools</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Ensures adherence </a:t>
            </a:r>
            <a:r>
              <a:rPr lang="en-US" dirty="0">
                <a:solidFill>
                  <a:schemeClr val="bg2"/>
                </a:solidFill>
                <a:latin typeface="+mj-lt"/>
                <a:ea typeface="+mn-ea"/>
                <a:cs typeface="+mn-cs"/>
              </a:rPr>
              <a:t>to coding standards</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Need to follow a gradual approach </a:t>
            </a:r>
            <a:r>
              <a:rPr lang="en-US" dirty="0">
                <a:solidFill>
                  <a:schemeClr val="bg2"/>
                </a:solidFill>
                <a:latin typeface="+mj-lt"/>
                <a:ea typeface="+mn-ea"/>
                <a:cs typeface="+mn-cs"/>
              </a:rPr>
              <a:t>to rectify existing code as per the standards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Special consideration for some types of tools contd…</a:t>
            </a:r>
          </a:p>
        </p:txBody>
      </p:sp>
      <p:sp>
        <p:nvSpPr>
          <p:cNvPr id="31747" name="Rectangle 3"/>
          <p:cNvSpPr>
            <a:spLocks noGrp="1" noChangeArrowheads="1"/>
          </p:cNvSpPr>
          <p:nvPr>
            <p:ph idx="1"/>
          </p:nvPr>
        </p:nvSpPr>
        <p:spPr/>
        <p:txBody>
          <a:bodyPr/>
          <a:lstStyle/>
          <a:p>
            <a:pPr>
              <a:lnSpc>
                <a:spcPct val="150000"/>
              </a:lnSpc>
              <a:buNone/>
            </a:pPr>
            <a:r>
              <a:rPr lang="en-US" dirty="0">
                <a:solidFill>
                  <a:schemeClr val="tx1"/>
                </a:solidFill>
                <a:latin typeface="+mj-lt"/>
              </a:rPr>
              <a:t>Test management tools</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Need interface with other tools</a:t>
            </a:r>
            <a:r>
              <a:rPr lang="en-US" b="1" dirty="0">
                <a:solidFill>
                  <a:schemeClr val="bg2"/>
                </a:solidFill>
                <a:latin typeface="+mj-lt"/>
                <a:ea typeface="+mn-ea"/>
                <a:cs typeface="+mn-cs"/>
              </a:rPr>
              <a:t> </a:t>
            </a:r>
            <a:r>
              <a:rPr lang="en-US" dirty="0">
                <a:solidFill>
                  <a:schemeClr val="bg2"/>
                </a:solidFill>
                <a:latin typeface="+mj-lt"/>
                <a:ea typeface="+mn-ea"/>
                <a:cs typeface="+mn-cs"/>
              </a:rPr>
              <a:t>like spreadsheets to get actual benefit from these </a:t>
            </a:r>
            <a:r>
              <a:rPr lang="en-US" dirty="0" smtClean="0">
                <a:solidFill>
                  <a:schemeClr val="bg2"/>
                </a:solidFill>
                <a:latin typeface="+mj-lt"/>
                <a:ea typeface="+mn-ea"/>
                <a:cs typeface="+mn-cs"/>
              </a:rPr>
              <a:t>tools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Management need to design reports </a:t>
            </a:r>
            <a:r>
              <a:rPr lang="en-US" dirty="0">
                <a:solidFill>
                  <a:schemeClr val="bg2"/>
                </a:solidFill>
                <a:latin typeface="+mj-lt"/>
                <a:ea typeface="+mn-ea"/>
                <a:cs typeface="+mn-cs"/>
              </a:rPr>
              <a:t>which are required from the tools to get all the required information</a:t>
            </a:r>
          </a:p>
          <a:p>
            <a:pPr lvl="1" eaLnBrk="1" hangingPunct="1">
              <a:lnSpc>
                <a:spcPct val="17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testing</a:t>
            </a:r>
          </a:p>
        </p:txBody>
      </p:sp>
      <p:sp>
        <p:nvSpPr>
          <p:cNvPr id="5123" name="Rectangle 3"/>
          <p:cNvSpPr>
            <a:spLocks noGrp="1" noChangeArrowheads="1"/>
          </p:cNvSpPr>
          <p:nvPr>
            <p:ph idx="1"/>
          </p:nvPr>
        </p:nvSpPr>
        <p:spPr/>
        <p:txBody>
          <a:bodyPr/>
          <a:lstStyle/>
          <a:p>
            <a:pPr>
              <a:lnSpc>
                <a:spcPct val="150000"/>
              </a:lnSpc>
              <a:buNone/>
            </a:pPr>
            <a:r>
              <a:rPr lang="en-US" dirty="0" smtClean="0">
                <a:solidFill>
                  <a:schemeClr val="tx1"/>
                </a:solidFill>
                <a:latin typeface="+mj-lt"/>
              </a:rPr>
              <a:t>Session </a:t>
            </a:r>
            <a:r>
              <a:rPr lang="en-US" dirty="0">
                <a:solidFill>
                  <a:schemeClr val="tx1"/>
                </a:solidFill>
                <a:latin typeface="+mj-lt"/>
              </a:rPr>
              <a:t>coverage</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Types of testing tools (K2)</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Effective use of tools: Potential benefits and risks (K2)</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Introducing a tool into an organization (K1)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testing</a:t>
            </a:r>
          </a:p>
        </p:txBody>
      </p:sp>
      <p:sp>
        <p:nvSpPr>
          <p:cNvPr id="32771" name="Rectangle 3"/>
          <p:cNvSpPr>
            <a:spLocks noGrp="1" noChangeArrowheads="1"/>
          </p:cNvSpPr>
          <p:nvPr>
            <p:ph idx="1"/>
          </p:nvPr>
        </p:nvSpPr>
        <p:spPr/>
        <p:txBody>
          <a:bodyPr/>
          <a:lstStyle/>
          <a:p>
            <a:pPr>
              <a:lnSpc>
                <a:spcPct val="150000"/>
              </a:lnSpc>
              <a:buNone/>
            </a:pPr>
            <a:r>
              <a:rPr lang="en-US" dirty="0" smtClean="0">
                <a:solidFill>
                  <a:schemeClr val="tx1"/>
                </a:solidFill>
                <a:latin typeface="+mj-lt"/>
              </a:rPr>
              <a:t>Session </a:t>
            </a:r>
            <a:r>
              <a:rPr lang="en-US" dirty="0">
                <a:solidFill>
                  <a:schemeClr val="tx1"/>
                </a:solidFill>
                <a:latin typeface="+mj-lt"/>
              </a:rPr>
              <a:t>coverage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Types of testing tools (K2)</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Effective use of tools: Potential benefits and risks (K2)</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Introducing a tool into an organization (K1)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selection and implementation</a:t>
            </a:r>
          </a:p>
        </p:txBody>
      </p:sp>
      <p:sp>
        <p:nvSpPr>
          <p:cNvPr id="33795" name="Rectangle 3"/>
          <p:cNvSpPr>
            <a:spLocks noGrp="1" noChangeArrowheads="1"/>
          </p:cNvSpPr>
          <p:nvPr>
            <p:ph idx="1"/>
          </p:nvPr>
        </p:nvSpPr>
        <p:spPr/>
        <p:txBody>
          <a:bodyPr/>
          <a:lstStyle/>
          <a:p>
            <a:pPr>
              <a:lnSpc>
                <a:spcPct val="150000"/>
              </a:lnSpc>
              <a:buNone/>
            </a:pPr>
            <a:r>
              <a:rPr lang="en-US" dirty="0">
                <a:solidFill>
                  <a:schemeClr val="tx1"/>
                </a:solidFill>
                <a:latin typeface="+mj-lt"/>
              </a:rPr>
              <a:t>Main principles of introducing a tool in an organization</a:t>
            </a:r>
          </a:p>
          <a:p>
            <a:pPr eaLnBrk="1" hangingPunct="1">
              <a:lnSpc>
                <a:spcPct val="110000"/>
              </a:lnSpc>
              <a:buFont typeface="Wingdings" pitchFamily="2" charset="2"/>
              <a:buNone/>
            </a:pPr>
            <a:endParaRPr lang="en-US" sz="600" dirty="0" smtClean="0"/>
          </a:p>
          <a:p>
            <a:pPr lvl="1" eaLnBrk="1" hangingPunct="1">
              <a:lnSpc>
                <a:spcPct val="120000"/>
              </a:lnSpc>
              <a:buFont typeface="Wingdings" pitchFamily="2" charset="2"/>
              <a:buChar char="q"/>
            </a:pPr>
            <a:r>
              <a:rPr lang="en-US" dirty="0">
                <a:solidFill>
                  <a:schemeClr val="bg2"/>
                </a:solidFill>
                <a:latin typeface="+mj-lt"/>
                <a:ea typeface="+mn-ea"/>
                <a:cs typeface="+mn-cs"/>
              </a:rPr>
              <a:t>Need for </a:t>
            </a:r>
            <a:r>
              <a:rPr lang="en-US" b="1" dirty="0">
                <a:solidFill>
                  <a:schemeClr val="bg2"/>
                </a:solidFill>
                <a:latin typeface="+mj-lt"/>
                <a:ea typeface="+mn-ea"/>
                <a:cs typeface="+mn-cs"/>
              </a:rPr>
              <a:t>mature</a:t>
            </a:r>
            <a:r>
              <a:rPr lang="en-US" sz="2400" b="1" dirty="0" smtClean="0"/>
              <a:t> </a:t>
            </a:r>
            <a:r>
              <a:rPr lang="en-US" b="1" dirty="0">
                <a:solidFill>
                  <a:schemeClr val="bg2"/>
                </a:solidFill>
                <a:latin typeface="+mj-lt"/>
                <a:ea typeface="+mn-ea"/>
                <a:cs typeface="+mn-cs"/>
              </a:rPr>
              <a:t>processes</a:t>
            </a:r>
          </a:p>
          <a:p>
            <a:pPr lvl="1" eaLnBrk="1" hangingPunct="1">
              <a:lnSpc>
                <a:spcPct val="120000"/>
              </a:lnSpc>
              <a:buFont typeface="Wingdings" pitchFamily="2" charset="2"/>
              <a:buChar char="q"/>
            </a:pPr>
            <a:r>
              <a:rPr lang="en-US" b="1" dirty="0">
                <a:solidFill>
                  <a:schemeClr val="bg2"/>
                </a:solidFill>
                <a:latin typeface="+mj-lt"/>
                <a:ea typeface="+mn-ea"/>
                <a:cs typeface="+mn-cs"/>
              </a:rPr>
              <a:t>Clear</a:t>
            </a:r>
            <a:r>
              <a:rPr lang="en-US" sz="2400" dirty="0" smtClean="0"/>
              <a:t> </a:t>
            </a:r>
            <a:r>
              <a:rPr lang="en-US" dirty="0">
                <a:solidFill>
                  <a:schemeClr val="bg2"/>
                </a:solidFill>
                <a:latin typeface="+mj-lt"/>
                <a:ea typeface="+mn-ea"/>
                <a:cs typeface="+mn-cs"/>
              </a:rPr>
              <a:t>and </a:t>
            </a:r>
            <a:r>
              <a:rPr lang="en-US" b="1" dirty="0">
                <a:solidFill>
                  <a:schemeClr val="bg2"/>
                </a:solidFill>
                <a:latin typeface="+mj-lt"/>
                <a:ea typeface="+mn-ea"/>
                <a:cs typeface="+mn-cs"/>
              </a:rPr>
              <a:t>objective</a:t>
            </a:r>
            <a:r>
              <a:rPr lang="en-US" sz="2400" b="1" dirty="0" smtClean="0"/>
              <a:t> </a:t>
            </a:r>
            <a:r>
              <a:rPr lang="en-US" b="1" dirty="0">
                <a:solidFill>
                  <a:schemeClr val="bg2"/>
                </a:solidFill>
                <a:latin typeface="+mj-lt"/>
                <a:ea typeface="+mn-ea"/>
                <a:cs typeface="+mn-cs"/>
              </a:rPr>
              <a:t>tool</a:t>
            </a:r>
            <a:r>
              <a:rPr lang="en-US" sz="2400" b="1" dirty="0" smtClean="0"/>
              <a:t> </a:t>
            </a:r>
            <a:r>
              <a:rPr lang="en-US" b="1" dirty="0">
                <a:solidFill>
                  <a:schemeClr val="bg2"/>
                </a:solidFill>
                <a:latin typeface="+mj-lt"/>
                <a:ea typeface="+mn-ea"/>
                <a:cs typeface="+mn-cs"/>
              </a:rPr>
              <a:t>evaluation</a:t>
            </a:r>
            <a:r>
              <a:rPr lang="en-US" sz="2400" b="1" dirty="0" smtClean="0"/>
              <a:t> </a:t>
            </a:r>
            <a:r>
              <a:rPr lang="en-US" b="1" dirty="0">
                <a:solidFill>
                  <a:schemeClr val="bg2"/>
                </a:solidFill>
                <a:latin typeface="+mj-lt"/>
                <a:ea typeface="+mn-ea"/>
                <a:cs typeface="+mn-cs"/>
              </a:rPr>
              <a:t>criteria</a:t>
            </a:r>
          </a:p>
          <a:p>
            <a:pPr lvl="1" eaLnBrk="1" hangingPunct="1">
              <a:lnSpc>
                <a:spcPct val="120000"/>
              </a:lnSpc>
              <a:buFont typeface="Wingdings" pitchFamily="2" charset="2"/>
              <a:buChar char="q"/>
            </a:pPr>
            <a:r>
              <a:rPr lang="en-US" b="1" dirty="0">
                <a:solidFill>
                  <a:schemeClr val="bg2"/>
                </a:solidFill>
                <a:latin typeface="+mj-lt"/>
                <a:ea typeface="+mn-ea"/>
                <a:cs typeface="+mn-cs"/>
              </a:rPr>
              <a:t>Clarity</a:t>
            </a:r>
            <a:r>
              <a:rPr lang="en-US" sz="2400" b="1" dirty="0" smtClean="0"/>
              <a:t> </a:t>
            </a:r>
            <a:r>
              <a:rPr lang="en-US" b="1" dirty="0">
                <a:solidFill>
                  <a:schemeClr val="bg2"/>
                </a:solidFill>
                <a:latin typeface="+mj-lt"/>
                <a:ea typeface="+mn-ea"/>
                <a:cs typeface="+mn-cs"/>
              </a:rPr>
              <a:t>on</a:t>
            </a:r>
            <a:r>
              <a:rPr lang="en-US" sz="2400" b="1" dirty="0" smtClean="0"/>
              <a:t> </a:t>
            </a:r>
            <a:r>
              <a:rPr lang="en-US" b="1" dirty="0">
                <a:solidFill>
                  <a:schemeClr val="bg2"/>
                </a:solidFill>
                <a:latin typeface="+mj-lt"/>
                <a:ea typeface="+mn-ea"/>
                <a:cs typeface="+mn-cs"/>
              </a:rPr>
              <a:t>areas</a:t>
            </a:r>
            <a:r>
              <a:rPr lang="en-US" dirty="0">
                <a:solidFill>
                  <a:schemeClr val="bg2"/>
                </a:solidFill>
                <a:latin typeface="+mj-lt"/>
                <a:ea typeface="+mn-ea"/>
                <a:cs typeface="+mn-cs"/>
              </a:rPr>
              <a:t> which </a:t>
            </a:r>
            <a:r>
              <a:rPr lang="en-US" b="1" dirty="0">
                <a:solidFill>
                  <a:schemeClr val="bg2"/>
                </a:solidFill>
                <a:latin typeface="+mj-lt"/>
                <a:ea typeface="+mn-ea"/>
                <a:cs typeface="+mn-cs"/>
              </a:rPr>
              <a:t>need</a:t>
            </a:r>
            <a:r>
              <a:rPr lang="en-US" sz="2400" b="1" dirty="0" smtClean="0"/>
              <a:t> </a:t>
            </a:r>
            <a:r>
              <a:rPr lang="en-US" b="1" dirty="0">
                <a:solidFill>
                  <a:schemeClr val="bg2"/>
                </a:solidFill>
                <a:latin typeface="+mj-lt"/>
                <a:ea typeface="+mn-ea"/>
                <a:cs typeface="+mn-cs"/>
              </a:rPr>
              <a:t>automation</a:t>
            </a:r>
          </a:p>
          <a:p>
            <a:pPr lvl="1" eaLnBrk="1" hangingPunct="1">
              <a:lnSpc>
                <a:spcPct val="120000"/>
              </a:lnSpc>
              <a:buFont typeface="Wingdings" pitchFamily="2" charset="2"/>
              <a:buChar char="q"/>
            </a:pPr>
            <a:r>
              <a:rPr lang="en-US" dirty="0">
                <a:solidFill>
                  <a:schemeClr val="bg2"/>
                </a:solidFill>
                <a:latin typeface="+mj-lt"/>
                <a:ea typeface="+mn-ea"/>
                <a:cs typeface="+mn-cs"/>
              </a:rPr>
              <a:t>Need to </a:t>
            </a:r>
            <a:r>
              <a:rPr lang="en-US" b="1" dirty="0">
                <a:solidFill>
                  <a:schemeClr val="bg2"/>
                </a:solidFill>
                <a:latin typeface="+mj-lt"/>
                <a:ea typeface="+mn-ea"/>
                <a:cs typeface="+mn-cs"/>
              </a:rPr>
              <a:t>prioritize</a:t>
            </a:r>
            <a:r>
              <a:rPr lang="en-US" sz="2400" b="1" dirty="0" smtClean="0"/>
              <a:t> </a:t>
            </a:r>
            <a:r>
              <a:rPr lang="en-US" b="1" dirty="0">
                <a:solidFill>
                  <a:schemeClr val="bg2"/>
                </a:solidFill>
                <a:latin typeface="+mj-lt"/>
                <a:ea typeface="+mn-ea"/>
                <a:cs typeface="+mn-cs"/>
              </a:rPr>
              <a:t>areas</a:t>
            </a:r>
          </a:p>
          <a:p>
            <a:pPr lvl="1" eaLnBrk="1" hangingPunct="1">
              <a:lnSpc>
                <a:spcPct val="120000"/>
              </a:lnSpc>
              <a:buFont typeface="Wingdings" pitchFamily="2" charset="2"/>
              <a:buChar char="q"/>
            </a:pPr>
            <a:r>
              <a:rPr lang="en-US" b="1" dirty="0">
                <a:solidFill>
                  <a:schemeClr val="bg2"/>
                </a:solidFill>
                <a:latin typeface="+mj-lt"/>
                <a:ea typeface="+mn-ea"/>
                <a:cs typeface="+mn-cs"/>
              </a:rPr>
              <a:t>A</a:t>
            </a:r>
            <a:r>
              <a:rPr lang="en-US" sz="2400" dirty="0" smtClean="0"/>
              <a:t> </a:t>
            </a:r>
            <a:r>
              <a:rPr lang="en-US" b="1" dirty="0">
                <a:solidFill>
                  <a:schemeClr val="bg2"/>
                </a:solidFill>
                <a:latin typeface="+mj-lt"/>
                <a:ea typeface="+mn-ea"/>
                <a:cs typeface="+mn-cs"/>
              </a:rPr>
              <a:t>proof-of-concept</a:t>
            </a:r>
            <a:r>
              <a:rPr lang="en-US" sz="2400" dirty="0" smtClean="0"/>
              <a:t>  </a:t>
            </a:r>
            <a:r>
              <a:rPr lang="en-US" dirty="0">
                <a:solidFill>
                  <a:schemeClr val="bg2"/>
                </a:solidFill>
                <a:latin typeface="+mj-lt"/>
                <a:ea typeface="+mn-ea"/>
                <a:cs typeface="+mn-cs"/>
              </a:rPr>
              <a:t>before rolling out</a:t>
            </a:r>
          </a:p>
          <a:p>
            <a:pPr lvl="1" eaLnBrk="1" hangingPunct="1">
              <a:lnSpc>
                <a:spcPct val="120000"/>
              </a:lnSpc>
              <a:buFont typeface="Wingdings" pitchFamily="2" charset="2"/>
              <a:buChar char="q"/>
            </a:pPr>
            <a:r>
              <a:rPr lang="en-US" b="1" dirty="0">
                <a:solidFill>
                  <a:schemeClr val="bg2"/>
                </a:solidFill>
                <a:latin typeface="+mj-lt"/>
                <a:ea typeface="+mn-ea"/>
                <a:cs typeface="+mn-cs"/>
              </a:rPr>
              <a:t>Evaluation</a:t>
            </a:r>
            <a:r>
              <a:rPr lang="en-US" sz="2400" b="1" dirty="0" smtClean="0"/>
              <a:t> </a:t>
            </a:r>
            <a:r>
              <a:rPr lang="en-US" b="1" dirty="0">
                <a:solidFill>
                  <a:schemeClr val="bg2"/>
                </a:solidFill>
                <a:latin typeface="+mj-lt"/>
                <a:ea typeface="+mn-ea"/>
                <a:cs typeface="+mn-cs"/>
              </a:rPr>
              <a:t>of</a:t>
            </a:r>
            <a:r>
              <a:rPr lang="en-US" sz="2400" b="1" dirty="0" smtClean="0"/>
              <a:t> </a:t>
            </a:r>
            <a:r>
              <a:rPr lang="en-US" b="1" dirty="0">
                <a:solidFill>
                  <a:schemeClr val="bg2"/>
                </a:solidFill>
                <a:latin typeface="+mj-lt"/>
                <a:ea typeface="+mn-ea"/>
                <a:cs typeface="+mn-cs"/>
              </a:rPr>
              <a:t>vendor </a:t>
            </a:r>
          </a:p>
          <a:p>
            <a:pPr lvl="1" eaLnBrk="1" hangingPunct="1">
              <a:lnSpc>
                <a:spcPct val="120000"/>
              </a:lnSpc>
              <a:buFont typeface="Wingdings" pitchFamily="2" charset="2"/>
              <a:buChar char="q"/>
            </a:pPr>
            <a:r>
              <a:rPr lang="en-US" dirty="0">
                <a:solidFill>
                  <a:schemeClr val="bg2"/>
                </a:solidFill>
                <a:latin typeface="+mj-lt"/>
                <a:ea typeface="+mn-ea"/>
                <a:cs typeface="+mn-cs"/>
              </a:rPr>
              <a:t>Prepare for </a:t>
            </a:r>
            <a:r>
              <a:rPr lang="en-US" b="1" dirty="0">
                <a:solidFill>
                  <a:schemeClr val="bg2"/>
                </a:solidFill>
                <a:latin typeface="+mj-lt"/>
                <a:ea typeface="+mn-ea"/>
                <a:cs typeface="+mn-cs"/>
              </a:rPr>
              <a:t>coaching</a:t>
            </a:r>
            <a:r>
              <a:rPr lang="en-US" sz="2400" b="1" dirty="0" smtClean="0"/>
              <a:t> </a:t>
            </a:r>
            <a:r>
              <a:rPr lang="en-US" b="1" dirty="0">
                <a:solidFill>
                  <a:schemeClr val="bg2"/>
                </a:solidFill>
                <a:latin typeface="+mj-lt"/>
                <a:ea typeface="+mn-ea"/>
                <a:cs typeface="+mn-cs"/>
              </a:rPr>
              <a:t>and</a:t>
            </a:r>
            <a:r>
              <a:rPr lang="en-US" sz="2400" b="1" dirty="0" smtClean="0"/>
              <a:t> </a:t>
            </a:r>
            <a:r>
              <a:rPr lang="en-US" b="1" dirty="0">
                <a:solidFill>
                  <a:schemeClr val="bg2"/>
                </a:solidFill>
                <a:latin typeface="+mj-lt"/>
                <a:ea typeface="+mn-ea"/>
                <a:cs typeface="+mn-cs"/>
              </a:rPr>
              <a:t>training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selection and implementation</a:t>
            </a:r>
          </a:p>
        </p:txBody>
      </p:sp>
      <p:sp>
        <p:nvSpPr>
          <p:cNvPr id="34819" name="Rectangle 3"/>
          <p:cNvSpPr>
            <a:spLocks noGrp="1" noChangeArrowheads="1"/>
          </p:cNvSpPr>
          <p:nvPr>
            <p:ph idx="1"/>
          </p:nvPr>
        </p:nvSpPr>
        <p:spPr/>
        <p:txBody>
          <a:bodyPr>
            <a:normAutofit/>
          </a:bodyPr>
          <a:lstStyle/>
          <a:p>
            <a:pPr>
              <a:lnSpc>
                <a:spcPct val="150000"/>
              </a:lnSpc>
              <a:buNone/>
            </a:pPr>
            <a:r>
              <a:rPr lang="en-US" dirty="0">
                <a:solidFill>
                  <a:schemeClr val="tx1"/>
                </a:solidFill>
                <a:latin typeface="+mj-lt"/>
              </a:rPr>
              <a:t>Sample evaluation criteria</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Accomplishment of specified tool objectives/Goal</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Ease of use</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Ease of installation</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Minimum processing time</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Compatibility with other tools</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Low purchase or lease cost</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Documents/Training/Support availability</a:t>
            </a:r>
          </a:p>
          <a:p>
            <a:pPr marL="285750" lvl="1" indent="-285750">
              <a:lnSpc>
                <a:spcPct val="100000"/>
              </a:lnSpc>
              <a:buSzPct val="120000"/>
              <a:buFont typeface="Wingdings" pitchFamily="2" charset="2"/>
              <a:buChar char="q"/>
            </a:pPr>
            <a:r>
              <a:rPr lang="en-US" sz="1900" dirty="0">
                <a:solidFill>
                  <a:schemeClr val="bg2"/>
                </a:solidFill>
                <a:latin typeface="+mj-lt"/>
                <a:ea typeface="+mn-ea"/>
                <a:cs typeface="+mn-cs"/>
              </a:rPr>
              <a:t>Learning curve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Selection Process</a:t>
            </a:r>
          </a:p>
        </p:txBody>
      </p:sp>
      <p:sp>
        <p:nvSpPr>
          <p:cNvPr id="35843" name="AutoShape 3"/>
          <p:cNvSpPr>
            <a:spLocks noChangeArrowheads="1"/>
          </p:cNvSpPr>
          <p:nvPr/>
        </p:nvSpPr>
        <p:spPr bwMode="auto">
          <a:xfrm>
            <a:off x="392113" y="1828800"/>
            <a:ext cx="3733800" cy="819150"/>
          </a:xfrm>
          <a:prstGeom prst="flowChartPreparation">
            <a:avLst/>
          </a:prstGeom>
          <a:gradFill rotWithShape="0">
            <a:gsLst>
              <a:gs pos="0">
                <a:srgbClr val="88AA88"/>
              </a:gs>
              <a:gs pos="50000">
                <a:srgbClr val="CCFFCC"/>
              </a:gs>
              <a:gs pos="100000">
                <a:srgbClr val="88AA88"/>
              </a:gs>
            </a:gsLst>
            <a:lin ang="5400000" scaled="1"/>
          </a:gradFill>
          <a:ln w="9525">
            <a:solidFill>
              <a:schemeClr val="tx1"/>
            </a:solidFill>
            <a:miter lim="800000"/>
            <a:headEnd/>
            <a:tailEnd/>
          </a:ln>
        </p:spPr>
        <p:txBody>
          <a:bodyPr wrap="none" anchor="ctr"/>
          <a:lstStyle/>
          <a:p>
            <a:r>
              <a:rPr lang="en-US" sz="2000">
                <a:latin typeface="Bookman Old Style" pitchFamily="18" charset="0"/>
              </a:rPr>
              <a:t>Identifying  Needs/</a:t>
            </a:r>
          </a:p>
          <a:p>
            <a:r>
              <a:rPr lang="en-US" sz="2000">
                <a:latin typeface="Bookman Old Style" pitchFamily="18" charset="0"/>
              </a:rPr>
              <a:t>Define Problems</a:t>
            </a:r>
          </a:p>
        </p:txBody>
      </p:sp>
      <p:sp>
        <p:nvSpPr>
          <p:cNvPr id="35844" name="AutoShape 4"/>
          <p:cNvSpPr>
            <a:spLocks noChangeArrowheads="1"/>
          </p:cNvSpPr>
          <p:nvPr/>
        </p:nvSpPr>
        <p:spPr bwMode="auto">
          <a:xfrm>
            <a:off x="401638" y="2990850"/>
            <a:ext cx="3600450" cy="742950"/>
          </a:xfrm>
          <a:prstGeom prst="flowChartPreparation">
            <a:avLst/>
          </a:prstGeom>
          <a:gradFill rotWithShape="0">
            <a:gsLst>
              <a:gs pos="0">
                <a:srgbClr val="88AA88"/>
              </a:gs>
              <a:gs pos="50000">
                <a:srgbClr val="CCFFCC"/>
              </a:gs>
              <a:gs pos="100000">
                <a:srgbClr val="88AA88"/>
              </a:gs>
            </a:gsLst>
            <a:lin ang="5400000" scaled="1"/>
          </a:gradFill>
          <a:ln w="9525">
            <a:solidFill>
              <a:schemeClr val="tx1"/>
            </a:solidFill>
            <a:miter lim="800000"/>
            <a:headEnd/>
            <a:tailEnd/>
          </a:ln>
        </p:spPr>
        <p:txBody>
          <a:bodyPr wrap="none" anchor="ctr"/>
          <a:lstStyle/>
          <a:p>
            <a:r>
              <a:rPr lang="en-US" sz="2000">
                <a:latin typeface="Bookman Old Style" pitchFamily="18" charset="0"/>
              </a:rPr>
              <a:t>Tool Support as Solution</a:t>
            </a:r>
          </a:p>
        </p:txBody>
      </p:sp>
      <p:sp>
        <p:nvSpPr>
          <p:cNvPr id="35845" name="AutoShape 5"/>
          <p:cNvSpPr>
            <a:spLocks noChangeArrowheads="1"/>
          </p:cNvSpPr>
          <p:nvPr/>
        </p:nvSpPr>
        <p:spPr bwMode="auto">
          <a:xfrm>
            <a:off x="334963" y="4124325"/>
            <a:ext cx="4008437" cy="771525"/>
          </a:xfrm>
          <a:prstGeom prst="flowChartPreparation">
            <a:avLst/>
          </a:prstGeom>
          <a:gradFill rotWithShape="0">
            <a:gsLst>
              <a:gs pos="0">
                <a:srgbClr val="88AA88"/>
              </a:gs>
              <a:gs pos="50000">
                <a:srgbClr val="CCFFCC"/>
              </a:gs>
              <a:gs pos="100000">
                <a:srgbClr val="88AA88"/>
              </a:gs>
            </a:gsLst>
            <a:lin ang="5400000" scaled="1"/>
          </a:gradFill>
          <a:ln w="9525">
            <a:solidFill>
              <a:schemeClr val="tx1"/>
            </a:solidFill>
            <a:miter lim="800000"/>
            <a:headEnd/>
            <a:tailEnd/>
          </a:ln>
        </p:spPr>
        <p:txBody>
          <a:bodyPr wrap="none" anchor="ctr"/>
          <a:lstStyle/>
          <a:p>
            <a:r>
              <a:rPr lang="en-US" sz="2000">
                <a:latin typeface="Bookman Old Style" pitchFamily="18" charset="0"/>
              </a:rPr>
              <a:t>Identify the Constraints</a:t>
            </a:r>
          </a:p>
          <a:p>
            <a:r>
              <a:rPr lang="en-US" sz="2000">
                <a:latin typeface="Bookman Old Style" pitchFamily="18" charset="0"/>
              </a:rPr>
              <a:t>/OS/ HW/SW</a:t>
            </a:r>
          </a:p>
        </p:txBody>
      </p:sp>
      <p:sp>
        <p:nvSpPr>
          <p:cNvPr id="35846" name="Text Box 7"/>
          <p:cNvSpPr txBox="1">
            <a:spLocks noChangeArrowheads="1"/>
          </p:cNvSpPr>
          <p:nvPr/>
        </p:nvSpPr>
        <p:spPr bwMode="auto">
          <a:xfrm rot="-10759146">
            <a:off x="-100013" y="1828800"/>
            <a:ext cx="547688" cy="2146300"/>
          </a:xfrm>
          <a:prstGeom prst="rect">
            <a:avLst/>
          </a:prstGeom>
          <a:noFill/>
          <a:ln w="9525">
            <a:noFill/>
            <a:miter lim="800000"/>
            <a:headEnd/>
            <a:tailEnd/>
          </a:ln>
        </p:spPr>
        <p:txBody>
          <a:bodyPr vert="eaVert">
            <a:spAutoFit/>
          </a:bodyPr>
          <a:lstStyle/>
          <a:p>
            <a:pPr algn="l">
              <a:spcBef>
                <a:spcPct val="50000"/>
              </a:spcBef>
            </a:pPr>
            <a:r>
              <a:rPr lang="en-US" b="1" i="1">
                <a:solidFill>
                  <a:srgbClr val="008000"/>
                </a:solidFill>
              </a:rPr>
              <a:t>Evaluation</a:t>
            </a:r>
          </a:p>
        </p:txBody>
      </p:sp>
      <p:sp>
        <p:nvSpPr>
          <p:cNvPr id="35847" name="Rectangle 8"/>
          <p:cNvSpPr>
            <a:spLocks noChangeArrowheads="1"/>
          </p:cNvSpPr>
          <p:nvPr/>
        </p:nvSpPr>
        <p:spPr bwMode="auto">
          <a:xfrm>
            <a:off x="4333875" y="1809750"/>
            <a:ext cx="3324225" cy="2667000"/>
          </a:xfrm>
          <a:prstGeom prst="rect">
            <a:avLst/>
          </a:prstGeom>
          <a:gradFill rotWithShape="0">
            <a:gsLst>
              <a:gs pos="0">
                <a:srgbClr val="88AA88"/>
              </a:gs>
              <a:gs pos="50000">
                <a:srgbClr val="CCFFCC"/>
              </a:gs>
              <a:gs pos="100000">
                <a:srgbClr val="88AA88"/>
              </a:gs>
            </a:gsLst>
            <a:lin ang="5400000" scaled="1"/>
          </a:gradFill>
          <a:ln w="9525">
            <a:solidFill>
              <a:schemeClr val="tx1"/>
            </a:solidFill>
            <a:miter lim="800000"/>
            <a:headEnd/>
            <a:tailEnd/>
          </a:ln>
        </p:spPr>
        <p:txBody>
          <a:bodyPr wrap="none" anchor="ctr"/>
          <a:lstStyle/>
          <a:p>
            <a:pPr algn="l">
              <a:buFontTx/>
              <a:buChar char="•"/>
            </a:pPr>
            <a:r>
              <a:rPr lang="en-US" sz="2000">
                <a:latin typeface="Bookman Old Style" pitchFamily="18" charset="0"/>
              </a:rPr>
              <a:t> Shortlist the Tools</a:t>
            </a:r>
          </a:p>
          <a:p>
            <a:pPr algn="l">
              <a:buFontTx/>
              <a:buChar char="•"/>
            </a:pPr>
            <a:r>
              <a:rPr lang="en-US" sz="2000">
                <a:latin typeface="Bookman Old Style" pitchFamily="18" charset="0"/>
              </a:rPr>
              <a:t> Select a vendor</a:t>
            </a:r>
          </a:p>
          <a:p>
            <a:pPr algn="l">
              <a:buFontTx/>
              <a:buChar char="•"/>
            </a:pPr>
            <a:r>
              <a:rPr lang="en-US" sz="2000">
                <a:latin typeface="Bookman Old Style" pitchFamily="18" charset="0"/>
              </a:rPr>
              <a:t> Arrange Demos</a:t>
            </a:r>
          </a:p>
          <a:p>
            <a:pPr algn="l">
              <a:buFontTx/>
              <a:buChar char="•"/>
            </a:pPr>
            <a:r>
              <a:rPr lang="en-US" sz="2000">
                <a:latin typeface="Bookman Old Style" pitchFamily="18" charset="0"/>
              </a:rPr>
              <a:t> Evaluate a Selected Tool</a:t>
            </a:r>
          </a:p>
          <a:p>
            <a:pPr algn="l">
              <a:buFontTx/>
              <a:buChar char="•"/>
            </a:pPr>
            <a:r>
              <a:rPr lang="en-US" sz="2000">
                <a:latin typeface="Bookman Old Style" pitchFamily="18" charset="0"/>
              </a:rPr>
              <a:t> Review and select Tool</a:t>
            </a:r>
          </a:p>
          <a:p>
            <a:pPr algn="l"/>
            <a:endParaRPr lang="en-US" sz="2000">
              <a:latin typeface="Bookman Old Style" pitchFamily="18" charset="0"/>
            </a:endParaRPr>
          </a:p>
        </p:txBody>
      </p:sp>
      <p:sp>
        <p:nvSpPr>
          <p:cNvPr id="35848" name="Line 9"/>
          <p:cNvSpPr>
            <a:spLocks noChangeShapeType="1"/>
          </p:cNvSpPr>
          <p:nvPr/>
        </p:nvSpPr>
        <p:spPr bwMode="auto">
          <a:xfrm>
            <a:off x="4002088" y="3352800"/>
            <a:ext cx="354012" cy="0"/>
          </a:xfrm>
          <a:prstGeom prst="line">
            <a:avLst/>
          </a:prstGeom>
          <a:noFill/>
          <a:ln w="28575">
            <a:solidFill>
              <a:schemeClr val="tx1"/>
            </a:solidFill>
            <a:miter lim="800000"/>
            <a:headEnd/>
            <a:tailEnd type="triangle" w="med" len="med"/>
          </a:ln>
        </p:spPr>
        <p:txBody>
          <a:bodyPr wrap="none"/>
          <a:lstStyle/>
          <a:p>
            <a:endParaRPr lang="en-US"/>
          </a:p>
        </p:txBody>
      </p:sp>
      <p:sp>
        <p:nvSpPr>
          <p:cNvPr id="35849" name="Line 10"/>
          <p:cNvSpPr>
            <a:spLocks noChangeShapeType="1"/>
          </p:cNvSpPr>
          <p:nvPr/>
        </p:nvSpPr>
        <p:spPr bwMode="auto">
          <a:xfrm>
            <a:off x="2174875" y="2667000"/>
            <a:ext cx="0" cy="323850"/>
          </a:xfrm>
          <a:prstGeom prst="line">
            <a:avLst/>
          </a:prstGeom>
          <a:noFill/>
          <a:ln w="28575">
            <a:solidFill>
              <a:schemeClr val="tx1"/>
            </a:solidFill>
            <a:miter lim="800000"/>
            <a:headEnd/>
            <a:tailEnd type="triangle" w="med" len="med"/>
          </a:ln>
        </p:spPr>
        <p:txBody>
          <a:bodyPr wrap="none"/>
          <a:lstStyle/>
          <a:p>
            <a:endParaRPr lang="en-US"/>
          </a:p>
        </p:txBody>
      </p:sp>
      <p:sp>
        <p:nvSpPr>
          <p:cNvPr id="35850" name="Line 11"/>
          <p:cNvSpPr>
            <a:spLocks noChangeShapeType="1"/>
          </p:cNvSpPr>
          <p:nvPr/>
        </p:nvSpPr>
        <p:spPr bwMode="auto">
          <a:xfrm>
            <a:off x="2193925" y="3752850"/>
            <a:ext cx="0" cy="352425"/>
          </a:xfrm>
          <a:prstGeom prst="line">
            <a:avLst/>
          </a:prstGeom>
          <a:noFill/>
          <a:ln w="28575">
            <a:solidFill>
              <a:schemeClr val="tx1"/>
            </a:solidFill>
            <a:miter lim="800000"/>
            <a:headEnd/>
            <a:tailEnd type="triangle" w="med" len="med"/>
          </a:ln>
        </p:spPr>
        <p:txBody>
          <a:bodyPr wrap="none"/>
          <a:lstStyle/>
          <a:p>
            <a:endParaRPr lang="en-US"/>
          </a:p>
        </p:txBody>
      </p:sp>
      <p:sp>
        <p:nvSpPr>
          <p:cNvPr id="35851" name="Line 12"/>
          <p:cNvSpPr>
            <a:spLocks noChangeShapeType="1"/>
          </p:cNvSpPr>
          <p:nvPr/>
        </p:nvSpPr>
        <p:spPr bwMode="auto">
          <a:xfrm>
            <a:off x="7658100" y="3181350"/>
            <a:ext cx="361950" cy="0"/>
          </a:xfrm>
          <a:prstGeom prst="line">
            <a:avLst/>
          </a:prstGeom>
          <a:noFill/>
          <a:ln w="28575">
            <a:solidFill>
              <a:schemeClr val="tx1"/>
            </a:solidFill>
            <a:miter lim="800000"/>
            <a:headEnd/>
            <a:tailEnd type="triangle" w="med" len="med"/>
          </a:ln>
        </p:spPr>
        <p:txBody>
          <a:bodyPr wrap="none"/>
          <a:lstStyle/>
          <a:p>
            <a:endParaRPr lang="en-US"/>
          </a:p>
        </p:txBody>
      </p:sp>
      <p:sp>
        <p:nvSpPr>
          <p:cNvPr id="35852" name="Rectangle 13"/>
          <p:cNvSpPr>
            <a:spLocks noChangeArrowheads="1"/>
          </p:cNvSpPr>
          <p:nvPr/>
        </p:nvSpPr>
        <p:spPr bwMode="auto">
          <a:xfrm>
            <a:off x="8039100" y="2876550"/>
            <a:ext cx="952500" cy="609600"/>
          </a:xfrm>
          <a:prstGeom prst="rect">
            <a:avLst/>
          </a:prstGeom>
          <a:gradFill rotWithShape="0">
            <a:gsLst>
              <a:gs pos="0">
                <a:srgbClr val="88AA88"/>
              </a:gs>
              <a:gs pos="50000">
                <a:srgbClr val="CCFFCC"/>
              </a:gs>
              <a:gs pos="100000">
                <a:srgbClr val="88AA88"/>
              </a:gs>
            </a:gsLst>
            <a:lin ang="5400000" scaled="1"/>
          </a:gradFill>
          <a:ln w="9525">
            <a:solidFill>
              <a:schemeClr val="tx1"/>
            </a:solidFill>
            <a:miter lim="800000"/>
            <a:headEnd/>
            <a:tailEnd/>
          </a:ln>
        </p:spPr>
        <p:txBody>
          <a:bodyPr wrap="none" anchor="ctr"/>
          <a:lstStyle/>
          <a:p>
            <a:r>
              <a:rPr lang="en-US" sz="1600">
                <a:latin typeface="Bookman Old Style" pitchFamily="18" charset="0"/>
              </a:rPr>
              <a:t>Take a</a:t>
            </a:r>
          </a:p>
          <a:p>
            <a:r>
              <a:rPr lang="en-US" sz="1600">
                <a:latin typeface="Bookman Old Style" pitchFamily="18" charset="0"/>
              </a:rPr>
              <a:t> Decision</a:t>
            </a:r>
          </a:p>
        </p:txBody>
      </p:sp>
      <p:sp>
        <p:nvSpPr>
          <p:cNvPr id="35853" name="Text Box 14"/>
          <p:cNvSpPr txBox="1">
            <a:spLocks noChangeArrowheads="1"/>
          </p:cNvSpPr>
          <p:nvPr/>
        </p:nvSpPr>
        <p:spPr bwMode="auto">
          <a:xfrm>
            <a:off x="87313" y="5021263"/>
            <a:ext cx="5894387" cy="457200"/>
          </a:xfrm>
          <a:prstGeom prst="rect">
            <a:avLst/>
          </a:prstGeom>
          <a:noFill/>
          <a:ln w="9525">
            <a:noFill/>
            <a:miter lim="800000"/>
            <a:headEnd/>
            <a:tailEnd/>
          </a:ln>
        </p:spPr>
        <p:txBody>
          <a:bodyPr>
            <a:spAutoFit/>
          </a:bodyPr>
          <a:lstStyle/>
          <a:p>
            <a:pPr algn="l">
              <a:spcBef>
                <a:spcPct val="50000"/>
              </a:spcBef>
              <a:buFont typeface="Wingdings" pitchFamily="2" charset="2"/>
              <a:buChar char="Ø"/>
            </a:pPr>
            <a:r>
              <a:rPr lang="en-US" b="1" i="1">
                <a:solidFill>
                  <a:srgbClr val="008000"/>
                </a:solidFill>
              </a:rPr>
              <a:t>Define First Level Business Case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implementation process</a:t>
            </a:r>
          </a:p>
        </p:txBody>
      </p:sp>
      <p:sp>
        <p:nvSpPr>
          <p:cNvPr id="36867" name="Rectangle 3"/>
          <p:cNvSpPr>
            <a:spLocks noChangeArrowheads="1"/>
          </p:cNvSpPr>
          <p:nvPr/>
        </p:nvSpPr>
        <p:spPr bwMode="auto">
          <a:xfrm>
            <a:off x="84138" y="2667000"/>
            <a:ext cx="1439862" cy="1371600"/>
          </a:xfrm>
          <a:prstGeom prst="rect">
            <a:avLst/>
          </a:prstGeom>
          <a:gradFill rotWithShape="1">
            <a:gsLst>
              <a:gs pos="0">
                <a:srgbClr val="8B8B6F"/>
              </a:gs>
              <a:gs pos="50000">
                <a:srgbClr val="FFFFCC"/>
              </a:gs>
              <a:gs pos="100000">
                <a:srgbClr val="8B8B6F"/>
              </a:gs>
            </a:gsLst>
            <a:lin ang="5400000" scaled="1"/>
          </a:gradFill>
          <a:ln w="9525">
            <a:solidFill>
              <a:schemeClr val="tx1"/>
            </a:solidFill>
            <a:miter lim="800000"/>
            <a:headEnd/>
            <a:tailEnd/>
          </a:ln>
        </p:spPr>
        <p:txBody>
          <a:bodyPr wrap="none" anchor="ctr"/>
          <a:lstStyle/>
          <a:p>
            <a:r>
              <a:rPr lang="en-US" sz="2000">
                <a:latin typeface="Bookman Old Style" pitchFamily="18" charset="0"/>
              </a:rPr>
              <a:t>Assemble </a:t>
            </a:r>
          </a:p>
          <a:p>
            <a:r>
              <a:rPr lang="en-US" sz="2000">
                <a:latin typeface="Bookman Old Style" pitchFamily="18" charset="0"/>
              </a:rPr>
              <a:t>Team</a:t>
            </a:r>
          </a:p>
        </p:txBody>
      </p:sp>
      <p:sp>
        <p:nvSpPr>
          <p:cNvPr id="36868" name="Line 4"/>
          <p:cNvSpPr>
            <a:spLocks noChangeShapeType="1"/>
          </p:cNvSpPr>
          <p:nvPr/>
        </p:nvSpPr>
        <p:spPr bwMode="auto">
          <a:xfrm>
            <a:off x="1543050" y="3409950"/>
            <a:ext cx="457200" cy="0"/>
          </a:xfrm>
          <a:prstGeom prst="line">
            <a:avLst/>
          </a:prstGeom>
          <a:noFill/>
          <a:ln w="28575">
            <a:solidFill>
              <a:schemeClr val="tx1"/>
            </a:solidFill>
            <a:miter lim="800000"/>
            <a:headEnd/>
            <a:tailEnd type="triangle" w="med" len="med"/>
          </a:ln>
        </p:spPr>
        <p:txBody>
          <a:bodyPr wrap="none"/>
          <a:lstStyle/>
          <a:p>
            <a:endParaRPr lang="en-US"/>
          </a:p>
        </p:txBody>
      </p:sp>
      <p:sp>
        <p:nvSpPr>
          <p:cNvPr id="36869" name="Rectangle 5"/>
          <p:cNvSpPr>
            <a:spLocks noChangeArrowheads="1"/>
          </p:cNvSpPr>
          <p:nvPr/>
        </p:nvSpPr>
        <p:spPr bwMode="auto">
          <a:xfrm>
            <a:off x="2019300" y="2705100"/>
            <a:ext cx="1771650" cy="1333500"/>
          </a:xfrm>
          <a:prstGeom prst="rect">
            <a:avLst/>
          </a:prstGeom>
          <a:gradFill rotWithShape="1">
            <a:gsLst>
              <a:gs pos="0">
                <a:srgbClr val="8B8B6F"/>
              </a:gs>
              <a:gs pos="50000">
                <a:srgbClr val="FFFFCC"/>
              </a:gs>
              <a:gs pos="100000">
                <a:srgbClr val="8B8B6F"/>
              </a:gs>
            </a:gsLst>
            <a:lin ang="5400000" scaled="1"/>
          </a:gradFill>
          <a:ln w="9525">
            <a:solidFill>
              <a:schemeClr val="tx1"/>
            </a:solidFill>
            <a:miter lim="800000"/>
            <a:headEnd/>
            <a:tailEnd/>
          </a:ln>
        </p:spPr>
        <p:txBody>
          <a:bodyPr wrap="none" anchor="ctr"/>
          <a:lstStyle/>
          <a:p>
            <a:endParaRPr lang="en-US" sz="2000">
              <a:latin typeface="Bookman Old Style" pitchFamily="18" charset="0"/>
            </a:endParaRPr>
          </a:p>
          <a:p>
            <a:endParaRPr lang="en-US" sz="2000">
              <a:latin typeface="Bookman Old Style" pitchFamily="18" charset="0"/>
            </a:endParaRPr>
          </a:p>
          <a:p>
            <a:r>
              <a:rPr lang="en-US" sz="2000">
                <a:latin typeface="Bookman Old Style" pitchFamily="18" charset="0"/>
              </a:rPr>
              <a:t>Management </a:t>
            </a:r>
          </a:p>
          <a:p>
            <a:r>
              <a:rPr lang="en-US" sz="2000">
                <a:latin typeface="Bookman Old Style" pitchFamily="18" charset="0"/>
              </a:rPr>
              <a:t>Commitment </a:t>
            </a:r>
          </a:p>
          <a:p>
            <a:endParaRPr lang="en-US" sz="2000">
              <a:latin typeface="Bookman Old Style" pitchFamily="18" charset="0"/>
            </a:endParaRPr>
          </a:p>
          <a:p>
            <a:r>
              <a:rPr lang="en-US" sz="2000">
                <a:latin typeface="Bookman Old Style" pitchFamily="18" charset="0"/>
              </a:rPr>
              <a:t> </a:t>
            </a:r>
          </a:p>
        </p:txBody>
      </p:sp>
      <p:sp>
        <p:nvSpPr>
          <p:cNvPr id="36870" name="Rectangle 6"/>
          <p:cNvSpPr>
            <a:spLocks noChangeArrowheads="1"/>
          </p:cNvSpPr>
          <p:nvPr/>
        </p:nvSpPr>
        <p:spPr bwMode="auto">
          <a:xfrm>
            <a:off x="4286250" y="2705100"/>
            <a:ext cx="2286000" cy="1333500"/>
          </a:xfrm>
          <a:prstGeom prst="rect">
            <a:avLst/>
          </a:prstGeom>
          <a:gradFill rotWithShape="1">
            <a:gsLst>
              <a:gs pos="0">
                <a:srgbClr val="8B8B6F"/>
              </a:gs>
              <a:gs pos="50000">
                <a:srgbClr val="FFFFCC"/>
              </a:gs>
              <a:gs pos="100000">
                <a:srgbClr val="8B8B6F"/>
              </a:gs>
            </a:gsLst>
            <a:lin ang="5400000" scaled="1"/>
          </a:gradFill>
          <a:ln w="9525">
            <a:solidFill>
              <a:schemeClr val="tx1"/>
            </a:solidFill>
            <a:miter lim="800000"/>
            <a:headEnd/>
            <a:tailEnd/>
          </a:ln>
        </p:spPr>
        <p:txBody>
          <a:bodyPr wrap="none" anchor="ctr"/>
          <a:lstStyle/>
          <a:p>
            <a:pPr algn="l">
              <a:buFontTx/>
              <a:buChar char="•"/>
            </a:pPr>
            <a:r>
              <a:rPr lang="en-US" sz="2000">
                <a:latin typeface="Bookman Old Style" pitchFamily="18" charset="0"/>
              </a:rPr>
              <a:t>Pilot Run</a:t>
            </a:r>
          </a:p>
          <a:p>
            <a:pPr algn="l">
              <a:buFontTx/>
              <a:buChar char="•"/>
            </a:pPr>
            <a:r>
              <a:rPr lang="en-US" sz="2000">
                <a:latin typeface="Bookman Old Style" pitchFamily="18" charset="0"/>
              </a:rPr>
              <a:t>Pilot Evaluation</a:t>
            </a:r>
          </a:p>
        </p:txBody>
      </p:sp>
      <p:sp>
        <p:nvSpPr>
          <p:cNvPr id="36871" name="Line 7"/>
          <p:cNvSpPr>
            <a:spLocks noChangeShapeType="1"/>
          </p:cNvSpPr>
          <p:nvPr/>
        </p:nvSpPr>
        <p:spPr bwMode="auto">
          <a:xfrm>
            <a:off x="3810000" y="3429000"/>
            <a:ext cx="457200" cy="0"/>
          </a:xfrm>
          <a:prstGeom prst="line">
            <a:avLst/>
          </a:prstGeom>
          <a:noFill/>
          <a:ln w="28575">
            <a:solidFill>
              <a:schemeClr val="tx1"/>
            </a:solidFill>
            <a:miter lim="800000"/>
            <a:headEnd/>
            <a:tailEnd type="triangle" w="med" len="med"/>
          </a:ln>
        </p:spPr>
        <p:txBody>
          <a:bodyPr wrap="none"/>
          <a:lstStyle/>
          <a:p>
            <a:endParaRPr lang="en-US"/>
          </a:p>
        </p:txBody>
      </p:sp>
      <p:sp>
        <p:nvSpPr>
          <p:cNvPr id="36872" name="Text Box 8"/>
          <p:cNvSpPr txBox="1">
            <a:spLocks noChangeArrowheads="1"/>
          </p:cNvSpPr>
          <p:nvPr/>
        </p:nvSpPr>
        <p:spPr bwMode="auto">
          <a:xfrm>
            <a:off x="0" y="4730750"/>
            <a:ext cx="6021388" cy="457200"/>
          </a:xfrm>
          <a:prstGeom prst="rect">
            <a:avLst/>
          </a:prstGeom>
          <a:noFill/>
          <a:ln w="9525">
            <a:noFill/>
            <a:miter lim="800000"/>
            <a:headEnd/>
            <a:tailEnd/>
          </a:ln>
        </p:spPr>
        <p:txBody>
          <a:bodyPr>
            <a:spAutoFit/>
          </a:bodyPr>
          <a:lstStyle/>
          <a:p>
            <a:pPr algn="l">
              <a:spcBef>
                <a:spcPct val="50000"/>
              </a:spcBef>
              <a:buFont typeface="Wingdings" pitchFamily="2" charset="2"/>
              <a:buChar char="Ø"/>
            </a:pPr>
            <a:r>
              <a:rPr lang="en-US" b="1" i="1">
                <a:solidFill>
                  <a:srgbClr val="008080"/>
                </a:solidFill>
              </a:rPr>
              <a:t>Define Second Level Business Case</a:t>
            </a:r>
          </a:p>
        </p:txBody>
      </p:sp>
      <p:sp>
        <p:nvSpPr>
          <p:cNvPr id="36873" name="Rectangle 9"/>
          <p:cNvSpPr>
            <a:spLocks noChangeArrowheads="1"/>
          </p:cNvSpPr>
          <p:nvPr/>
        </p:nvSpPr>
        <p:spPr bwMode="auto">
          <a:xfrm>
            <a:off x="6858000" y="2705100"/>
            <a:ext cx="2133600" cy="1333500"/>
          </a:xfrm>
          <a:prstGeom prst="rect">
            <a:avLst/>
          </a:prstGeom>
          <a:gradFill rotWithShape="1">
            <a:gsLst>
              <a:gs pos="0">
                <a:srgbClr val="8B8B6F"/>
              </a:gs>
              <a:gs pos="50000">
                <a:srgbClr val="FFFFCC"/>
              </a:gs>
              <a:gs pos="100000">
                <a:srgbClr val="8B8B6F"/>
              </a:gs>
            </a:gsLst>
            <a:lin ang="5400000" scaled="1"/>
          </a:gradFill>
          <a:ln w="9525">
            <a:solidFill>
              <a:schemeClr val="tx1"/>
            </a:solidFill>
            <a:miter lim="800000"/>
            <a:headEnd/>
            <a:tailEnd/>
          </a:ln>
        </p:spPr>
        <p:txBody>
          <a:bodyPr wrap="none" anchor="ctr"/>
          <a:lstStyle/>
          <a:p>
            <a:pPr algn="l">
              <a:buFontTx/>
              <a:buChar char="•"/>
            </a:pPr>
            <a:r>
              <a:rPr lang="en-US" sz="2000">
                <a:latin typeface="Bookman Old Style" pitchFamily="18" charset="0"/>
              </a:rPr>
              <a:t>Implementation</a:t>
            </a:r>
          </a:p>
          <a:p>
            <a:pPr algn="l"/>
            <a:r>
              <a:rPr lang="en-US" sz="2000">
                <a:latin typeface="Bookman Old Style" pitchFamily="18" charset="0"/>
              </a:rPr>
              <a:t>  in phases</a:t>
            </a:r>
          </a:p>
          <a:p>
            <a:pPr algn="l">
              <a:buFontTx/>
              <a:buChar char="•"/>
            </a:pPr>
            <a:r>
              <a:rPr lang="en-US" sz="2000">
                <a:latin typeface="Bookman Old Style" pitchFamily="18" charset="0"/>
              </a:rPr>
              <a:t>Review</a:t>
            </a:r>
          </a:p>
        </p:txBody>
      </p:sp>
      <p:sp>
        <p:nvSpPr>
          <p:cNvPr id="36874" name="Line 10"/>
          <p:cNvSpPr>
            <a:spLocks noChangeShapeType="1"/>
          </p:cNvSpPr>
          <p:nvPr/>
        </p:nvSpPr>
        <p:spPr bwMode="auto">
          <a:xfrm>
            <a:off x="6591300" y="3429000"/>
            <a:ext cx="276225" cy="0"/>
          </a:xfrm>
          <a:prstGeom prst="line">
            <a:avLst/>
          </a:prstGeom>
          <a:noFill/>
          <a:ln w="2857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Pilot process</a:t>
            </a:r>
          </a:p>
        </p:txBody>
      </p:sp>
      <p:sp>
        <p:nvSpPr>
          <p:cNvPr id="37891" name="Rectangle 3"/>
          <p:cNvSpPr>
            <a:spLocks noGrp="1" noChangeArrowheads="1"/>
          </p:cNvSpPr>
          <p:nvPr>
            <p:ph idx="1"/>
          </p:nvPr>
        </p:nvSpPr>
        <p:spPr/>
        <p:txBody>
          <a:bodyPr/>
          <a:lstStyle/>
          <a:p>
            <a:pPr>
              <a:lnSpc>
                <a:spcPct val="150000"/>
              </a:lnSpc>
              <a:buNone/>
            </a:pPr>
            <a:r>
              <a:rPr lang="en-US" dirty="0">
                <a:solidFill>
                  <a:schemeClr val="tx1"/>
                </a:solidFill>
                <a:latin typeface="+mj-lt"/>
              </a:rPr>
              <a:t>Objectives :</a:t>
            </a:r>
          </a:p>
          <a:p>
            <a:pPr lvl="1" eaLnBrk="1" hangingPunct="1">
              <a:lnSpc>
                <a:spcPct val="110000"/>
              </a:lnSpc>
              <a:buFont typeface="Wingdings" pitchFamily="2" charset="2"/>
              <a:buChar char="q"/>
            </a:pPr>
            <a:r>
              <a:rPr lang="en-US" b="1" dirty="0">
                <a:solidFill>
                  <a:schemeClr val="bg2"/>
                </a:solidFill>
                <a:latin typeface="+mj-lt"/>
                <a:ea typeface="+mn-ea"/>
                <a:cs typeface="+mn-cs"/>
              </a:rPr>
              <a:t>Understand</a:t>
            </a:r>
            <a:r>
              <a:rPr lang="en-US" sz="2400" b="1" dirty="0" smtClean="0"/>
              <a:t> </a:t>
            </a:r>
            <a:r>
              <a:rPr lang="en-US" b="1" dirty="0">
                <a:solidFill>
                  <a:schemeClr val="bg2"/>
                </a:solidFill>
                <a:latin typeface="+mj-lt"/>
                <a:ea typeface="+mn-ea"/>
                <a:cs typeface="+mn-cs"/>
              </a:rPr>
              <a:t>the</a:t>
            </a:r>
            <a:r>
              <a:rPr lang="en-US" sz="2400" b="1" dirty="0" smtClean="0"/>
              <a:t> </a:t>
            </a:r>
            <a:r>
              <a:rPr lang="en-US" b="1" dirty="0">
                <a:solidFill>
                  <a:schemeClr val="bg2"/>
                </a:solidFill>
                <a:latin typeface="+mj-lt"/>
                <a:ea typeface="+mn-ea"/>
                <a:cs typeface="+mn-cs"/>
              </a:rPr>
              <a:t>tool</a:t>
            </a:r>
            <a:r>
              <a:rPr lang="en-US" dirty="0">
                <a:solidFill>
                  <a:schemeClr val="bg2"/>
                </a:solidFill>
                <a:latin typeface="+mj-lt"/>
                <a:ea typeface="+mn-ea"/>
                <a:cs typeface="+mn-cs"/>
              </a:rPr>
              <a:t>, its features and limitations in greater detail</a:t>
            </a:r>
          </a:p>
          <a:p>
            <a:pPr lvl="1" eaLnBrk="1" hangingPunct="1">
              <a:lnSpc>
                <a:spcPct val="110000"/>
              </a:lnSpc>
              <a:buFont typeface="Wingdings" pitchFamily="2" charset="2"/>
              <a:buChar char="q"/>
            </a:pPr>
            <a:r>
              <a:rPr lang="en-US" dirty="0">
                <a:solidFill>
                  <a:schemeClr val="bg2"/>
                </a:solidFill>
                <a:latin typeface="+mj-lt"/>
                <a:ea typeface="+mn-ea"/>
                <a:cs typeface="+mn-cs"/>
              </a:rPr>
              <a:t>Check if the tool </a:t>
            </a:r>
            <a:r>
              <a:rPr lang="en-US" b="1" dirty="0">
                <a:solidFill>
                  <a:schemeClr val="bg2"/>
                </a:solidFill>
                <a:latin typeface="+mj-lt"/>
                <a:ea typeface="+mn-ea"/>
                <a:cs typeface="+mn-cs"/>
              </a:rPr>
              <a:t>meets</a:t>
            </a:r>
            <a:r>
              <a:rPr lang="en-US" sz="2400" dirty="0" smtClean="0"/>
              <a:t> </a:t>
            </a:r>
            <a:r>
              <a:rPr lang="en-US" dirty="0">
                <a:solidFill>
                  <a:schemeClr val="bg2"/>
                </a:solidFill>
                <a:latin typeface="+mj-lt"/>
                <a:ea typeface="+mn-ea"/>
                <a:cs typeface="+mn-cs"/>
              </a:rPr>
              <a:t>the </a:t>
            </a:r>
            <a:r>
              <a:rPr lang="en-US" b="1" dirty="0">
                <a:solidFill>
                  <a:schemeClr val="bg2"/>
                </a:solidFill>
                <a:latin typeface="+mj-lt"/>
                <a:ea typeface="+mn-ea"/>
                <a:cs typeface="+mn-cs"/>
              </a:rPr>
              <a:t>evaluation</a:t>
            </a:r>
            <a:r>
              <a:rPr lang="en-US" sz="2400" b="1" dirty="0" smtClean="0"/>
              <a:t> </a:t>
            </a:r>
            <a:r>
              <a:rPr lang="en-US" b="1" dirty="0">
                <a:solidFill>
                  <a:schemeClr val="bg2"/>
                </a:solidFill>
                <a:latin typeface="+mj-lt"/>
                <a:ea typeface="+mn-ea"/>
                <a:cs typeface="+mn-cs"/>
              </a:rPr>
              <a:t>criteria</a:t>
            </a:r>
          </a:p>
          <a:p>
            <a:pPr lvl="1" eaLnBrk="1" hangingPunct="1">
              <a:lnSpc>
                <a:spcPct val="110000"/>
              </a:lnSpc>
              <a:buFont typeface="Wingdings" pitchFamily="2" charset="2"/>
              <a:buChar char="q"/>
            </a:pPr>
            <a:r>
              <a:rPr lang="en-US" dirty="0">
                <a:solidFill>
                  <a:schemeClr val="bg2"/>
                </a:solidFill>
                <a:latin typeface="+mj-lt"/>
                <a:ea typeface="+mn-ea"/>
                <a:cs typeface="+mn-cs"/>
              </a:rPr>
              <a:t>Check if the </a:t>
            </a:r>
            <a:r>
              <a:rPr lang="en-US" b="1" dirty="0">
                <a:solidFill>
                  <a:schemeClr val="bg2"/>
                </a:solidFill>
                <a:latin typeface="+mj-lt"/>
                <a:ea typeface="+mn-ea"/>
                <a:cs typeface="+mn-cs"/>
              </a:rPr>
              <a:t>existing</a:t>
            </a:r>
            <a:r>
              <a:rPr lang="en-US" sz="2400" b="1" dirty="0" smtClean="0"/>
              <a:t> </a:t>
            </a:r>
            <a:r>
              <a:rPr lang="en-US" b="1" dirty="0">
                <a:solidFill>
                  <a:schemeClr val="bg2"/>
                </a:solidFill>
                <a:latin typeface="+mj-lt"/>
                <a:ea typeface="+mn-ea"/>
                <a:cs typeface="+mn-cs"/>
              </a:rPr>
              <a:t>process</a:t>
            </a:r>
            <a:r>
              <a:rPr lang="en-US" sz="2400" dirty="0" smtClean="0"/>
              <a:t> </a:t>
            </a:r>
            <a:r>
              <a:rPr lang="en-US" b="1" dirty="0">
                <a:solidFill>
                  <a:schemeClr val="bg2"/>
                </a:solidFill>
                <a:latin typeface="+mj-lt"/>
                <a:ea typeface="+mn-ea"/>
                <a:cs typeface="+mn-cs"/>
              </a:rPr>
              <a:t>need</a:t>
            </a:r>
            <a:r>
              <a:rPr lang="en-US" sz="2400" b="1" dirty="0" smtClean="0"/>
              <a:t> </a:t>
            </a:r>
            <a:r>
              <a:rPr lang="en-US" b="1" dirty="0">
                <a:solidFill>
                  <a:schemeClr val="bg2"/>
                </a:solidFill>
                <a:latin typeface="+mj-lt"/>
                <a:ea typeface="+mn-ea"/>
                <a:cs typeface="+mn-cs"/>
              </a:rPr>
              <a:t>to</a:t>
            </a:r>
            <a:r>
              <a:rPr lang="en-US" sz="2400" b="1" dirty="0" smtClean="0"/>
              <a:t> </a:t>
            </a:r>
            <a:r>
              <a:rPr lang="en-US" b="1" dirty="0">
                <a:solidFill>
                  <a:schemeClr val="bg2"/>
                </a:solidFill>
                <a:latin typeface="+mj-lt"/>
                <a:ea typeface="+mn-ea"/>
                <a:cs typeface="+mn-cs"/>
              </a:rPr>
              <a:t>change</a:t>
            </a:r>
            <a:r>
              <a:rPr lang="en-US" sz="2400" dirty="0" smtClean="0"/>
              <a:t> </a:t>
            </a:r>
            <a:r>
              <a:rPr lang="en-US" dirty="0">
                <a:solidFill>
                  <a:schemeClr val="bg2"/>
                </a:solidFill>
                <a:latin typeface="+mj-lt"/>
                <a:ea typeface="+mn-ea"/>
                <a:cs typeface="+mn-cs"/>
              </a:rPr>
              <a:t>for the tool</a:t>
            </a:r>
          </a:p>
          <a:p>
            <a:pPr lvl="1" eaLnBrk="1" hangingPunct="1">
              <a:lnSpc>
                <a:spcPct val="110000"/>
              </a:lnSpc>
              <a:buFont typeface="Wingdings" pitchFamily="2" charset="2"/>
              <a:buChar char="q"/>
            </a:pPr>
            <a:r>
              <a:rPr lang="en-US" dirty="0">
                <a:solidFill>
                  <a:schemeClr val="bg2"/>
                </a:solidFill>
                <a:latin typeface="+mj-lt"/>
                <a:ea typeface="+mn-ea"/>
                <a:cs typeface="+mn-cs"/>
              </a:rPr>
              <a:t>Creating </a:t>
            </a:r>
            <a:r>
              <a:rPr lang="en-US" b="1" dirty="0">
                <a:solidFill>
                  <a:schemeClr val="bg2"/>
                </a:solidFill>
                <a:latin typeface="+mj-lt"/>
                <a:ea typeface="+mn-ea"/>
                <a:cs typeface="+mn-cs"/>
              </a:rPr>
              <a:t>process</a:t>
            </a:r>
            <a:r>
              <a:rPr lang="en-US" dirty="0">
                <a:solidFill>
                  <a:schemeClr val="bg2"/>
                </a:solidFill>
                <a:latin typeface="+mj-lt"/>
                <a:ea typeface="+mn-ea"/>
                <a:cs typeface="+mn-cs"/>
              </a:rPr>
              <a:t> for </a:t>
            </a:r>
            <a:r>
              <a:rPr lang="en-US" b="1" dirty="0">
                <a:solidFill>
                  <a:schemeClr val="bg2"/>
                </a:solidFill>
                <a:latin typeface="+mj-lt"/>
                <a:ea typeface="+mn-ea"/>
                <a:cs typeface="+mn-cs"/>
              </a:rPr>
              <a:t>using</a:t>
            </a:r>
            <a:r>
              <a:rPr lang="en-US" sz="2400" dirty="0" smtClean="0"/>
              <a:t> </a:t>
            </a:r>
            <a:r>
              <a:rPr lang="en-US" dirty="0">
                <a:solidFill>
                  <a:schemeClr val="bg2"/>
                </a:solidFill>
                <a:latin typeface="+mj-lt"/>
                <a:ea typeface="+mn-ea"/>
                <a:cs typeface="+mn-cs"/>
              </a:rPr>
              <a:t>and </a:t>
            </a:r>
            <a:r>
              <a:rPr lang="en-US" b="1" dirty="0">
                <a:solidFill>
                  <a:schemeClr val="bg2"/>
                </a:solidFill>
                <a:latin typeface="+mj-lt"/>
                <a:ea typeface="+mn-ea"/>
                <a:cs typeface="+mn-cs"/>
              </a:rPr>
              <a:t>maintaining the tool</a:t>
            </a:r>
          </a:p>
          <a:p>
            <a:pPr lvl="1" eaLnBrk="1" hangingPunct="1">
              <a:lnSpc>
                <a:spcPct val="110000"/>
              </a:lnSpc>
              <a:buFont typeface="Wingdings" pitchFamily="2" charset="2"/>
              <a:buNone/>
            </a:pPr>
            <a:endParaRPr lang="en-US" sz="20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Success factors of tool implementation</a:t>
            </a:r>
          </a:p>
        </p:txBody>
      </p:sp>
      <p:sp>
        <p:nvSpPr>
          <p:cNvPr id="38915" name="Rectangle 3"/>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Rolling out the tool to the rest of the organization incrementally</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Defining usage guidelines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Adapting and improving processes to fit with the use of the tool</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Providing training and coaching/mentoring for new users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Implementing a way to learn lessons from tool use.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Monitoring tool use and benefits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Tool Classification	</a:t>
            </a:r>
          </a:p>
        </p:txBody>
      </p:sp>
      <p:sp>
        <p:nvSpPr>
          <p:cNvPr id="6147" name="Rectangle 3"/>
          <p:cNvSpPr>
            <a:spLocks noGrp="1" noChangeArrowheads="1"/>
          </p:cNvSpPr>
          <p:nvPr>
            <p:ph idx="1"/>
          </p:nvPr>
        </p:nvSpPr>
        <p:spPr/>
        <p:txBody>
          <a:bodyPr/>
          <a:lstStyle/>
          <a:p>
            <a:pPr marL="0" lvl="1" indent="0">
              <a:lnSpc>
                <a:spcPct val="150000"/>
              </a:lnSpc>
              <a:buSzPct val="120000"/>
              <a:buNone/>
            </a:pPr>
            <a:r>
              <a:rPr lang="en-US" b="1" dirty="0">
                <a:solidFill>
                  <a:schemeClr val="tx1"/>
                </a:solidFill>
                <a:latin typeface="+mj-lt"/>
                <a:ea typeface="+mn-ea"/>
                <a:cs typeface="+mn-cs"/>
              </a:rPr>
              <a:t>Types of Test tools</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Management of testing and tests</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Static testing </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Test specification</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Test execution and logging</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Performance and monitoring</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Specific application areas</a:t>
            </a:r>
          </a:p>
          <a:p>
            <a:pPr marL="558800" lvl="2" indent="-285750">
              <a:lnSpc>
                <a:spcPct val="100000"/>
              </a:lnSpc>
              <a:buSzPct val="120000"/>
              <a:buFont typeface="Wingdings" pitchFamily="2" charset="2"/>
              <a:buChar char="q"/>
            </a:pPr>
            <a:r>
              <a:rPr lang="en-US" dirty="0">
                <a:solidFill>
                  <a:schemeClr val="bg2"/>
                </a:solidFill>
                <a:latin typeface="+mj-lt"/>
                <a:ea typeface="+mn-ea"/>
                <a:cs typeface="+mn-cs"/>
              </a:rPr>
              <a:t>Other tools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Tool support for management of testing and tests </a:t>
            </a:r>
          </a:p>
        </p:txBody>
      </p:sp>
      <p:sp>
        <p:nvSpPr>
          <p:cNvPr id="7170" name="Rectangle 2"/>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Test management </a:t>
            </a:r>
            <a:r>
              <a:rPr lang="en-US" dirty="0" smtClean="0">
                <a:solidFill>
                  <a:schemeClr val="bg2"/>
                </a:solidFill>
                <a:latin typeface="+mj-lt"/>
                <a:ea typeface="+mn-ea"/>
                <a:cs typeface="+mn-cs"/>
              </a:rPr>
              <a:t>tools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Requirements management </a:t>
            </a:r>
            <a:r>
              <a:rPr lang="en-US" dirty="0" smtClean="0">
                <a:solidFill>
                  <a:schemeClr val="bg2"/>
                </a:solidFill>
                <a:latin typeface="+mj-lt"/>
                <a:ea typeface="+mn-ea"/>
                <a:cs typeface="+mn-cs"/>
              </a:rPr>
              <a:t>tools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Incident management </a:t>
            </a:r>
            <a:r>
              <a:rPr lang="en-US" dirty="0" smtClean="0">
                <a:solidFill>
                  <a:schemeClr val="bg2"/>
                </a:solidFill>
                <a:latin typeface="+mj-lt"/>
                <a:ea typeface="+mn-ea"/>
                <a:cs typeface="+mn-cs"/>
              </a:rPr>
              <a:t>tools</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Configuration management tools</a:t>
            </a:r>
          </a:p>
          <a:p>
            <a:pPr lvl="1" algn="just" eaLnBrk="1" hangingPunct="1">
              <a:lnSpc>
                <a:spcPct val="120000"/>
              </a:lnSpc>
              <a:buClr>
                <a:schemeClr val="folHlink"/>
              </a:buClr>
              <a:buSzTx/>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 tools</a:t>
            </a:r>
          </a:p>
        </p:txBody>
      </p:sp>
      <p:sp>
        <p:nvSpPr>
          <p:cNvPr id="8194" name="Rectangle 2"/>
          <p:cNvSpPr>
            <a:spLocks noGrp="1" noChangeArrowheads="1"/>
          </p:cNvSpPr>
          <p:nvPr>
            <p:ph idx="1"/>
          </p:nvPr>
        </p:nvSpPr>
        <p:spPr/>
        <p:txBody>
          <a:bodyPr/>
          <a:lstStyle/>
          <a:p>
            <a:pPr algn="just" eaLnBrk="1" hangingPunct="1">
              <a:lnSpc>
                <a:spcPct val="70000"/>
              </a:lnSpc>
              <a:buSzTx/>
              <a:buFont typeface="Wingdings" pitchFamily="2" charset="2"/>
              <a:buChar char="§"/>
            </a:pPr>
            <a:endParaRPr lang="en-US" sz="2400" dirty="0" smtClean="0"/>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For managing testing activities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Interface with </a:t>
            </a:r>
          </a:p>
          <a:p>
            <a:pPr marL="558800" lvl="2" indent="-285750">
              <a:lnSpc>
                <a:spcPct val="100000"/>
              </a:lnSpc>
              <a:buSzPct val="120000"/>
              <a:buFont typeface="Wingdings" pitchFamily="2" charset="2"/>
              <a:buChar char="§"/>
            </a:pPr>
            <a:r>
              <a:rPr lang="en-US" dirty="0">
                <a:solidFill>
                  <a:schemeClr val="bg2"/>
                </a:solidFill>
                <a:latin typeface="+mj-lt"/>
                <a:ea typeface="+mn-ea"/>
                <a:cs typeface="+mn-cs"/>
              </a:rPr>
              <a:t>test execution tools</a:t>
            </a:r>
          </a:p>
          <a:p>
            <a:pPr marL="558800" lvl="2" indent="-285750">
              <a:lnSpc>
                <a:spcPct val="100000"/>
              </a:lnSpc>
              <a:buSzPct val="120000"/>
              <a:buFont typeface="Wingdings" pitchFamily="2" charset="2"/>
              <a:buChar char="§"/>
            </a:pPr>
            <a:r>
              <a:rPr lang="en-US" dirty="0">
                <a:solidFill>
                  <a:schemeClr val="bg2"/>
                </a:solidFill>
                <a:latin typeface="+mj-lt"/>
                <a:ea typeface="+mn-ea"/>
                <a:cs typeface="+mn-cs"/>
              </a:rPr>
              <a:t>defect logging and tracking tools </a:t>
            </a:r>
          </a:p>
          <a:p>
            <a:pPr marL="558800" lvl="2" indent="-285750">
              <a:lnSpc>
                <a:spcPct val="100000"/>
              </a:lnSpc>
              <a:buSzPct val="120000"/>
              <a:buFont typeface="Wingdings" pitchFamily="2" charset="2"/>
              <a:buChar char="§"/>
            </a:pPr>
            <a:r>
              <a:rPr lang="en-US" dirty="0">
                <a:solidFill>
                  <a:schemeClr val="bg2"/>
                </a:solidFill>
                <a:latin typeface="+mj-lt"/>
                <a:ea typeface="+mn-ea"/>
                <a:cs typeface="+mn-cs"/>
              </a:rPr>
              <a:t>requirement management </a:t>
            </a:r>
          </a:p>
          <a:p>
            <a:pPr marL="558800" lvl="2" indent="-285750">
              <a:lnSpc>
                <a:spcPct val="100000"/>
              </a:lnSpc>
              <a:buSzPct val="120000"/>
              <a:buFont typeface="Wingdings" pitchFamily="2" charset="2"/>
              <a:buChar char="§"/>
            </a:pPr>
            <a:r>
              <a:rPr lang="en-US" dirty="0">
                <a:solidFill>
                  <a:schemeClr val="bg2"/>
                </a:solidFill>
                <a:latin typeface="+mj-lt"/>
                <a:ea typeface="+mn-ea"/>
                <a:cs typeface="+mn-cs"/>
              </a:rPr>
              <a:t>allow version control</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Support traceability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Generate progress reports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Provide quantitative analysis (metrics)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Improve test process</a:t>
            </a: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Test Director, </a:t>
            </a:r>
            <a:r>
              <a:rPr lang="en-US" dirty="0" err="1">
                <a:solidFill>
                  <a:schemeClr val="bg2"/>
                </a:solidFill>
                <a:latin typeface="+mj-lt"/>
                <a:ea typeface="+mn-ea"/>
                <a:cs typeface="+mn-cs"/>
              </a:rPr>
              <a:t>Bugzilla</a:t>
            </a:r>
            <a:r>
              <a:rPr lang="en-US" dirty="0">
                <a:solidFill>
                  <a:schemeClr val="bg2"/>
                </a:solidFill>
                <a:latin typeface="+mj-lt"/>
                <a:ea typeface="+mn-ea"/>
                <a:cs typeface="+mn-cs"/>
              </a:rPr>
              <a:t>, Star Team, Rational Robot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Requirement management tools</a:t>
            </a:r>
          </a:p>
        </p:txBody>
      </p:sp>
      <p:sp>
        <p:nvSpPr>
          <p:cNvPr id="9218" name="Rectangle 2"/>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Store requirement statements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Check for consistency and undefined (missing) requirements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Prioritize requirements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Traceability between individual tests and requirements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Provides information on test coverage of requirements</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err="1">
                <a:solidFill>
                  <a:schemeClr val="bg2"/>
                </a:solidFill>
                <a:latin typeface="+mj-lt"/>
                <a:ea typeface="+mn-ea"/>
                <a:cs typeface="+mn-cs"/>
              </a:rPr>
              <a:t>WinA&amp;D</a:t>
            </a:r>
            <a:r>
              <a:rPr lang="en-US" dirty="0">
                <a:solidFill>
                  <a:schemeClr val="bg2"/>
                </a:solidFill>
                <a:latin typeface="+mj-lt"/>
                <a:ea typeface="+mn-ea"/>
                <a:cs typeface="+mn-cs"/>
              </a:rPr>
              <a:t>, </a:t>
            </a:r>
            <a:r>
              <a:rPr lang="en-US" dirty="0" err="1">
                <a:solidFill>
                  <a:schemeClr val="bg2"/>
                </a:solidFill>
                <a:latin typeface="+mj-lt"/>
                <a:ea typeface="+mn-ea"/>
                <a:cs typeface="+mn-cs"/>
              </a:rPr>
              <a:t>AnalystPro</a:t>
            </a:r>
            <a:r>
              <a:rPr lang="en-US" dirty="0">
                <a:solidFill>
                  <a:schemeClr val="bg2"/>
                </a:solidFill>
                <a:latin typeface="+mj-lt"/>
                <a:ea typeface="+mn-ea"/>
                <a:cs typeface="+mn-cs"/>
              </a:rPr>
              <a:t>, </a:t>
            </a:r>
            <a:r>
              <a:rPr lang="en-US" dirty="0" err="1">
                <a:solidFill>
                  <a:schemeClr val="bg2"/>
                </a:solidFill>
                <a:latin typeface="+mj-lt"/>
                <a:ea typeface="+mn-ea"/>
                <a:cs typeface="+mn-cs"/>
              </a:rPr>
              <a:t>CaliberRM</a:t>
            </a:r>
            <a:endParaRPr lang="en-US" dirty="0">
              <a:solidFill>
                <a:schemeClr val="bg2"/>
              </a:solidFill>
              <a:latin typeface="+mj-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Incident management tools</a:t>
            </a:r>
          </a:p>
        </p:txBody>
      </p:sp>
      <p:sp>
        <p:nvSpPr>
          <p:cNvPr id="10242" name="Rectangle 2"/>
          <p:cNvSpPr>
            <a:spLocks noGrp="1" noChangeArrowheads="1"/>
          </p:cNvSpPr>
          <p:nvPr>
            <p:ph idx="1"/>
          </p:nvPr>
        </p:nvSpPr>
        <p:spPr/>
        <p:txBody>
          <a:bodyPr/>
          <a:lstStyle/>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Incident logging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Prioritize and assign incidents to the development team for closure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Tracks closure of incidents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Provides incident or anomaly report and other reports for incident management</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Test Director, Star Team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Configuration management tools</a:t>
            </a:r>
          </a:p>
        </p:txBody>
      </p:sp>
      <p:sp>
        <p:nvSpPr>
          <p:cNvPr id="11266" name="Rectangle 2"/>
          <p:cNvSpPr>
            <a:spLocks noGrp="1" noChangeArrowheads="1"/>
          </p:cNvSpPr>
          <p:nvPr>
            <p:ph idx="1"/>
          </p:nvPr>
        </p:nvSpPr>
        <p:spPr/>
        <p:txBody>
          <a:bodyPr/>
          <a:lstStyle/>
          <a:p>
            <a:pPr algn="just" eaLnBrk="1" hangingPunct="1">
              <a:buSzTx/>
              <a:buFont typeface="Wingdings" pitchFamily="2" charset="2"/>
              <a:buNone/>
            </a:pPr>
            <a:endParaRPr lang="en-US" sz="2400" dirty="0" smtClean="0"/>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Information about versions and builds,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Traceability between </a:t>
            </a:r>
            <a:r>
              <a:rPr lang="en-US" dirty="0" err="1">
                <a:solidFill>
                  <a:schemeClr val="bg2"/>
                </a:solidFill>
                <a:latin typeface="+mj-lt"/>
                <a:ea typeface="+mn-ea"/>
                <a:cs typeface="+mn-cs"/>
              </a:rPr>
              <a:t>testware</a:t>
            </a:r>
            <a:r>
              <a:rPr lang="en-US" dirty="0">
                <a:solidFill>
                  <a:schemeClr val="bg2"/>
                </a:solidFill>
                <a:latin typeface="+mj-lt"/>
                <a:ea typeface="+mn-ea"/>
                <a:cs typeface="+mn-cs"/>
              </a:rPr>
              <a:t> and software work products and product variants</a:t>
            </a:r>
          </a:p>
          <a:p>
            <a:pPr marL="0" lvl="1" indent="0">
              <a:lnSpc>
                <a:spcPct val="100000"/>
              </a:lnSpc>
              <a:buSzPct val="120000"/>
              <a:buNone/>
            </a:pPr>
            <a:endParaRPr lang="en-US" dirty="0" smtClean="0">
              <a:solidFill>
                <a:schemeClr val="bg2"/>
              </a:solidFill>
              <a:latin typeface="+mj-lt"/>
              <a:ea typeface="+mn-ea"/>
              <a:cs typeface="+mn-cs"/>
            </a:endParaRPr>
          </a:p>
          <a:p>
            <a:pPr marL="0" lvl="1" indent="0">
              <a:lnSpc>
                <a:spcPct val="100000"/>
              </a:lnSpc>
              <a:buSzPct val="120000"/>
              <a:buNone/>
            </a:pPr>
            <a:r>
              <a:rPr lang="en-US" dirty="0" smtClean="0">
                <a:solidFill>
                  <a:schemeClr val="bg2"/>
                </a:solidFill>
                <a:latin typeface="+mj-lt"/>
                <a:ea typeface="+mn-ea"/>
                <a:cs typeface="+mn-cs"/>
              </a:rPr>
              <a:t>E.g</a:t>
            </a:r>
            <a:r>
              <a:rPr lang="en-US" dirty="0">
                <a:solidFill>
                  <a:schemeClr val="bg2"/>
                </a:solidFill>
                <a:latin typeface="+mj-lt"/>
                <a:ea typeface="+mn-ea"/>
                <a:cs typeface="+mn-cs"/>
              </a:rPr>
              <a:t>. </a:t>
            </a:r>
            <a:r>
              <a:rPr lang="en-US" dirty="0">
                <a:solidFill>
                  <a:schemeClr val="bg2"/>
                </a:solidFill>
                <a:latin typeface="+mj-lt"/>
                <a:ea typeface="+mn-ea"/>
                <a:cs typeface="+mn-cs"/>
              </a:rPr>
              <a:t>Visual Source Safe, Clear Case, PVCS, VSS-SOS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10.xml><?xml version="1.0" encoding="utf-8"?>
<p:tagLst xmlns:a="http://schemas.openxmlformats.org/drawingml/2006/main" xmlns:r="http://schemas.openxmlformats.org/officeDocument/2006/relationships" xmlns:p="http://schemas.openxmlformats.org/presentationml/2006/main">
  <p:tag name="RNRSTYLE" val="04 Text half page"/>
</p:tagLst>
</file>

<file path=ppt/tags/tag11.xml><?xml version="1.0" encoding="utf-8"?>
<p:tagLst xmlns:a="http://schemas.openxmlformats.org/drawingml/2006/main" xmlns:r="http://schemas.openxmlformats.org/officeDocument/2006/relationships" xmlns:p="http://schemas.openxmlformats.org/presentationml/2006/main">
  <p:tag name="RNRSTYLE" val="01 Chapter heading"/>
</p:tagLst>
</file>

<file path=ppt/tags/tag12.xml><?xml version="1.0" encoding="utf-8"?>
<p:tagLst xmlns:a="http://schemas.openxmlformats.org/drawingml/2006/main" xmlns:r="http://schemas.openxmlformats.org/officeDocument/2006/relationships" xmlns:p="http://schemas.openxmlformats.org/presentationml/2006/main">
  <p:tag name="RNRSTYLE" val="00 Untertitel"/>
</p:tagLst>
</file>

<file path=ppt/tags/tag13.xml><?xml version="1.0" encoding="utf-8"?>
<p:tagLst xmlns:a="http://schemas.openxmlformats.org/drawingml/2006/main" xmlns:r="http://schemas.openxmlformats.org/officeDocument/2006/relationships" xmlns:p="http://schemas.openxmlformats.org/presentationml/2006/main">
  <p:tag name="RNRSTYLE" val="00 Titel"/>
</p:tagLst>
</file>

<file path=ppt/tags/tag2.xml><?xml version="1.0" encoding="utf-8"?>
<p:tagLst xmlns:a="http://schemas.openxmlformats.org/drawingml/2006/main" xmlns:r="http://schemas.openxmlformats.org/officeDocument/2006/relationships" xmlns:p="http://schemas.openxmlformats.org/presentationml/2006/main">
  <p:tag name="RNRSTYLE" val="04 Text"/>
</p:tagLst>
</file>

<file path=ppt/tags/tag3.xml><?xml version="1.0" encoding="utf-8"?>
<p:tagLst xmlns:a="http://schemas.openxmlformats.org/drawingml/2006/main" xmlns:r="http://schemas.openxmlformats.org/officeDocument/2006/relationships" xmlns:p="http://schemas.openxmlformats.org/presentationml/2006/main">
  <p:tag name="RNRSTYLE" val="00 Subheading"/>
</p:tagLst>
</file>

<file path=ppt/tags/tag4.xml><?xml version="1.0" encoding="utf-8"?>
<p:tagLst xmlns:a="http://schemas.openxmlformats.org/drawingml/2006/main" xmlns:r="http://schemas.openxmlformats.org/officeDocument/2006/relationships" xmlns:p="http://schemas.openxmlformats.org/presentationml/2006/main">
  <p:tag name="RNRSTYLE" val="00 Title"/>
</p:tagLst>
</file>

<file path=ppt/tags/tag5.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6.xml><?xml version="1.0" encoding="utf-8"?>
<p:tagLst xmlns:a="http://schemas.openxmlformats.org/drawingml/2006/main" xmlns:r="http://schemas.openxmlformats.org/officeDocument/2006/relationships" xmlns:p="http://schemas.openxmlformats.org/presentationml/2006/main">
  <p:tag name="RNRSTYLE" val="04 Text"/>
</p:tagLst>
</file>

<file path=ppt/tags/tag7.xml><?xml version="1.0" encoding="utf-8"?>
<p:tagLst xmlns:a="http://schemas.openxmlformats.org/drawingml/2006/main" xmlns:r="http://schemas.openxmlformats.org/officeDocument/2006/relationships" xmlns:p="http://schemas.openxmlformats.org/presentationml/2006/main">
  <p:tag name="RNRSTYLE" val="01 Kapitelüberschrift"/>
</p:tagLst>
</file>

<file path=ppt/tags/tag8.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9.xml><?xml version="1.0" encoding="utf-8"?>
<p:tagLst xmlns:a="http://schemas.openxmlformats.org/drawingml/2006/main" xmlns:r="http://schemas.openxmlformats.org/officeDocument/2006/relationships" xmlns:p="http://schemas.openxmlformats.org/presentationml/2006/main">
  <p:tag name="RNRSTYLE" val="04 Text half page"/>
</p:tagLst>
</file>

<file path=ppt/theme/theme1.xml><?xml version="1.0" encoding="utf-8"?>
<a:theme xmlns:a="http://schemas.openxmlformats.org/drawingml/2006/main" name="SQSMaster_India 2">
  <a:themeElements>
    <a:clrScheme name="SQS 2008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fontScheme name="SQS 2008">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SQS 2008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2631</Words>
  <Application>Microsoft Office PowerPoint</Application>
  <PresentationFormat>On-screen Show (4:3)</PresentationFormat>
  <Paragraphs>356</Paragraphs>
  <Slides>36</Slides>
  <Notes>30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SQSMaster_India 2</vt:lpstr>
      <vt:lpstr>Session 6 Tool Support For Testing (K3)</vt:lpstr>
      <vt:lpstr>Tool support for testing</vt:lpstr>
      <vt:lpstr>Tool support for testing</vt:lpstr>
      <vt:lpstr>Test Tool Classification </vt:lpstr>
      <vt:lpstr>Tool support for management of testing and tests </vt:lpstr>
      <vt:lpstr>Test management tools</vt:lpstr>
      <vt:lpstr>Requirement management tools</vt:lpstr>
      <vt:lpstr>Incident management tools</vt:lpstr>
      <vt:lpstr>Configuration management tools</vt:lpstr>
      <vt:lpstr>Tool support for static testing</vt:lpstr>
      <vt:lpstr>Static analysis tools (D)</vt:lpstr>
      <vt:lpstr>Modeling tools (D)</vt:lpstr>
      <vt:lpstr>Tool support for test specification </vt:lpstr>
      <vt:lpstr>Tool support for test execution and logging</vt:lpstr>
      <vt:lpstr>Tool support for test execution and logging</vt:lpstr>
      <vt:lpstr>Tool support for test execution and logging </vt:lpstr>
      <vt:lpstr>Tool support for test execution and logging</vt:lpstr>
      <vt:lpstr>Tool support for test execution and logging </vt:lpstr>
      <vt:lpstr>Tool support for performance and monitoring </vt:lpstr>
      <vt:lpstr>Tool support for performance and monitoring </vt:lpstr>
      <vt:lpstr>Tool Support for Performance and Monitoring </vt:lpstr>
      <vt:lpstr>Tools for specific application areas</vt:lpstr>
      <vt:lpstr>Other tools</vt:lpstr>
      <vt:lpstr>Tool support for testing</vt:lpstr>
      <vt:lpstr>Effective use of tools: Potential benefits and risks </vt:lpstr>
      <vt:lpstr>Effective use of tools: Potential benefits and risks </vt:lpstr>
      <vt:lpstr>Special consideration for some types of tools</vt:lpstr>
      <vt:lpstr>Special consideration for some types of tools contd…</vt:lpstr>
      <vt:lpstr>Special consideration for some types of tools contd…</vt:lpstr>
      <vt:lpstr>Tool support for testing</vt:lpstr>
      <vt:lpstr>Tool selection and implementation</vt:lpstr>
      <vt:lpstr>Tool selection and implementation</vt:lpstr>
      <vt:lpstr>Tool Selection Process</vt:lpstr>
      <vt:lpstr>Tool implementation process</vt:lpstr>
      <vt:lpstr>Pilot process</vt:lpstr>
      <vt:lpstr>Success factors of tool implementation</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Support for Testing (K2)</dc:title>
  <dc:creator>chimanpurem</dc:creator>
  <cp:lastModifiedBy>Madhuri Chimanpure</cp:lastModifiedBy>
  <cp:revision>7</cp:revision>
  <dcterms:created xsi:type="dcterms:W3CDTF">2010-07-14T12:23:31Z</dcterms:created>
  <dcterms:modified xsi:type="dcterms:W3CDTF">2013-02-19T09:34:43Z</dcterms:modified>
</cp:coreProperties>
</file>