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5" r:id="rId10"/>
    <p:sldId id="266" r:id="rId11"/>
    <p:sldId id="268" r:id="rId12"/>
  </p:sldIdLst>
  <p:sldSz cx="12192000" cy="6858000"/>
  <p:notesSz cx="6858000" cy="9144000"/>
  <p:embeddedFontLst>
    <p:embeddedFont>
      <p:font typeface="Century Gothic"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1" autoAdjust="0"/>
    <p:restoredTop sz="94660"/>
  </p:normalViewPr>
  <p:slideViewPr>
    <p:cSldViewPr>
      <p:cViewPr>
        <p:scale>
          <a:sx n="90" d="100"/>
          <a:sy n="90" d="100"/>
        </p:scale>
        <p:origin x="-360"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81303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2800" dirty="0" smtClean="0">
                <a:solidFill>
                  <a:schemeClr val="lt1"/>
                </a:solidFill>
                <a:latin typeface="Times New Roman"/>
                <a:ea typeface="Times New Roman"/>
                <a:cs typeface="Times New Roman"/>
                <a:sym typeface="Times New Roman"/>
              </a:rPr>
              <a:t>Amazon Sales Analysis </a:t>
            </a:r>
            <a:endParaRPr lang="en-US" sz="2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r>
              <a:rPr lang="en-US" sz="2800" dirty="0" smtClean="0">
                <a:solidFill>
                  <a:schemeClr val="lt1"/>
                </a:solidFill>
                <a:latin typeface="Times New Roman"/>
                <a:ea typeface="Times New Roman"/>
                <a:cs typeface="Times New Roman"/>
                <a:sym typeface="Times New Roman"/>
              </a:rPr>
              <a:t>			- </a:t>
            </a:r>
            <a:r>
              <a:rPr lang="en-US" sz="2200" dirty="0" smtClean="0">
                <a:solidFill>
                  <a:schemeClr val="lt1"/>
                </a:solidFill>
                <a:latin typeface="Times New Roman"/>
                <a:ea typeface="Times New Roman"/>
                <a:cs typeface="Times New Roman"/>
                <a:sym typeface="Times New Roman"/>
              </a:rPr>
              <a:t>By Aniket Ghorpade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23392" y="260648"/>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bg1"/>
                </a:solidFill>
                <a:latin typeface="Times New Roman"/>
                <a:ea typeface="Times New Roman"/>
                <a:cs typeface="Times New Roman"/>
                <a:sym typeface="Times New Roman"/>
              </a:rPr>
              <a:t>Q 5) </a:t>
            </a:r>
            <a:r>
              <a:rPr lang="en-US" sz="1800" dirty="0" smtClean="0">
                <a:solidFill>
                  <a:schemeClr val="bg1"/>
                </a:solidFill>
                <a:latin typeface="Times New Roman"/>
                <a:ea typeface="Times New Roman"/>
                <a:cs typeface="Times New Roman"/>
                <a:sym typeface="Times New Roman"/>
              </a:rPr>
              <a:t>Which type of connection you used in this project to connect with your data by using tableau?</a:t>
            </a:r>
            <a:endParaRPr dirty="0">
              <a:solidFill>
                <a:schemeClr val="bg1"/>
              </a:solidFill>
            </a:endParaRPr>
          </a:p>
          <a:p>
            <a:pPr marL="0" lvl="0" indent="0" algn="l" rtl="0">
              <a:spcBef>
                <a:spcPts val="960"/>
              </a:spcBef>
              <a:spcAft>
                <a:spcPts val="0"/>
              </a:spcAft>
              <a:buSzPts val="1440"/>
              <a:buNone/>
            </a:pPr>
            <a:r>
              <a:rPr lang="en-US" sz="1800" dirty="0">
                <a:solidFill>
                  <a:schemeClr val="bg1"/>
                </a:solidFill>
                <a:latin typeface="Times New Roman"/>
                <a:ea typeface="Times New Roman"/>
                <a:cs typeface="Times New Roman"/>
                <a:sym typeface="Times New Roman"/>
              </a:rPr>
              <a:t>	</a:t>
            </a:r>
            <a:r>
              <a:rPr lang="en-US" sz="1800" dirty="0" smtClean="0">
                <a:solidFill>
                  <a:schemeClr val="bg1"/>
                </a:solidFill>
                <a:latin typeface="Times New Roman"/>
                <a:ea typeface="Times New Roman"/>
                <a:cs typeface="Times New Roman"/>
                <a:sym typeface="Times New Roman"/>
              </a:rPr>
              <a:t>I am using extract connection type to connect with my data in this project. Here I was connected to snapshot of previous data. In change made in the data source will not be reflected in tableau desktop as our connection is extract that it is not live.</a:t>
            </a:r>
            <a:endParaRPr dirty="0">
              <a:solidFill>
                <a:schemeClr val="bg1"/>
              </a:solidFill>
            </a:endParaRPr>
          </a:p>
          <a:p>
            <a:pPr marL="0" lvl="0" indent="0" algn="l" rtl="0">
              <a:spcBef>
                <a:spcPts val="960"/>
              </a:spcBef>
              <a:spcAft>
                <a:spcPts val="0"/>
              </a:spcAft>
              <a:buSzPts val="1440"/>
              <a:buNone/>
            </a:pPr>
            <a:r>
              <a:rPr lang="en-US" sz="1800" dirty="0">
                <a:solidFill>
                  <a:schemeClr val="bg1"/>
                </a:solidFill>
                <a:latin typeface="Times New Roman"/>
                <a:ea typeface="Times New Roman"/>
                <a:cs typeface="Times New Roman"/>
                <a:sym typeface="Times New Roman"/>
              </a:rPr>
              <a:t>Q 6</a:t>
            </a:r>
            <a:r>
              <a:rPr lang="en-US" sz="1800" dirty="0" smtClean="0">
                <a:solidFill>
                  <a:schemeClr val="bg1"/>
                </a:solidFill>
                <a:latin typeface="Times New Roman"/>
                <a:ea typeface="Times New Roman"/>
                <a:cs typeface="Times New Roman"/>
                <a:sym typeface="Times New Roman"/>
              </a:rPr>
              <a:t>) Are you using any hierarchical field in this project? Why</a:t>
            </a:r>
            <a:r>
              <a:rPr lang="en-US" sz="1800" dirty="0">
                <a:solidFill>
                  <a:schemeClr val="bg1"/>
                </a:solidFill>
                <a:latin typeface="Times New Roman"/>
                <a:ea typeface="Times New Roman"/>
                <a:cs typeface="Times New Roman"/>
                <a:sym typeface="Times New Roman"/>
              </a:rPr>
              <a:t>?</a:t>
            </a:r>
            <a:endParaRPr dirty="0">
              <a:solidFill>
                <a:schemeClr val="bg1"/>
              </a:solidFill>
            </a:endParaRPr>
          </a:p>
          <a:p>
            <a:pPr marL="742950" lvl="1" indent="-194309" algn="l" rtl="0">
              <a:spcBef>
                <a:spcPts val="960"/>
              </a:spcBef>
              <a:spcAft>
                <a:spcPts val="0"/>
              </a:spcAft>
              <a:buSzPts val="1440"/>
              <a:buNone/>
            </a:pPr>
            <a:r>
              <a:rPr lang="en-IN" dirty="0" smtClean="0">
                <a:solidFill>
                  <a:schemeClr val="bg1"/>
                </a:solidFill>
                <a:latin typeface="Times New Roman"/>
                <a:ea typeface="Times New Roman"/>
                <a:cs typeface="Times New Roman"/>
                <a:sym typeface="Times New Roman"/>
              </a:rPr>
              <a:t>	Yes I am using three hierarchical fields in this project as I need to show data in the form of categories and sub-categories  in various cases that’s why I am using them.</a:t>
            </a:r>
            <a:endParaRPr dirty="0">
              <a:solidFill>
                <a:schemeClr val="bg1"/>
              </a:solidFill>
              <a:latin typeface="Times New Roman"/>
              <a:ea typeface="Times New Roman"/>
              <a:cs typeface="Times New Roman"/>
              <a:sym typeface="Times New Roman"/>
            </a:endParaRPr>
          </a:p>
          <a:p>
            <a:pPr marL="0" lvl="0" indent="0" algn="l" rtl="0">
              <a:spcBef>
                <a:spcPts val="1000"/>
              </a:spcBef>
              <a:spcAft>
                <a:spcPts val="0"/>
              </a:spcAft>
              <a:buSzPts val="1600"/>
              <a:buNone/>
            </a:pPr>
            <a:r>
              <a:rPr lang="en-IN" dirty="0" smtClean="0">
                <a:solidFill>
                  <a:schemeClr val="bg1"/>
                </a:solidFill>
                <a:latin typeface="Times New Roman"/>
                <a:ea typeface="Times New Roman"/>
                <a:cs typeface="Times New Roman"/>
                <a:sym typeface="Times New Roman"/>
              </a:rPr>
              <a:t>Q 7) Are you using concept of dual axes in this project? </a:t>
            </a:r>
          </a:p>
          <a:p>
            <a:pPr marL="0" lvl="0" indent="0" algn="l" rtl="0">
              <a:spcBef>
                <a:spcPts val="1000"/>
              </a:spcBef>
              <a:spcAft>
                <a:spcPts val="0"/>
              </a:spcAft>
              <a:buSzPts val="1600"/>
              <a:buNone/>
            </a:pPr>
            <a:r>
              <a:rPr lang="en-IN" dirty="0" smtClean="0">
                <a:solidFill>
                  <a:schemeClr val="bg1"/>
                </a:solidFill>
                <a:latin typeface="Times New Roman"/>
                <a:ea typeface="Times New Roman"/>
                <a:cs typeface="Times New Roman"/>
                <a:sym typeface="Times New Roman"/>
              </a:rPr>
              <a:t>	Yes as I am using advanced version of pie chart that is donut pie chart, so to develop that chart I am using dual axes method what it does is, it overlaps two different axes over each other. </a:t>
            </a:r>
          </a:p>
          <a:p>
            <a:pPr marL="0" lvl="0" indent="0" algn="l" rtl="0">
              <a:spcBef>
                <a:spcPts val="1000"/>
              </a:spcBef>
              <a:spcAft>
                <a:spcPts val="0"/>
              </a:spcAft>
              <a:buSzPts val="1600"/>
              <a:buNone/>
            </a:pPr>
            <a:r>
              <a:rPr lang="en-IN" dirty="0" smtClean="0">
                <a:solidFill>
                  <a:schemeClr val="bg1"/>
                </a:solidFill>
                <a:latin typeface="Times New Roman"/>
                <a:ea typeface="Times New Roman"/>
                <a:cs typeface="Times New Roman"/>
                <a:sym typeface="Times New Roman"/>
              </a:rPr>
              <a:t>Q8) Which components in dashboard you are using in this </a:t>
            </a:r>
            <a:r>
              <a:rPr lang="en-IN" dirty="0" err="1" smtClean="0">
                <a:solidFill>
                  <a:schemeClr val="bg1"/>
                </a:solidFill>
                <a:latin typeface="Times New Roman"/>
                <a:ea typeface="Times New Roman"/>
                <a:cs typeface="Times New Roman"/>
                <a:sym typeface="Times New Roman"/>
              </a:rPr>
              <a:t>proejct</a:t>
            </a:r>
            <a:r>
              <a:rPr lang="en-IN" dirty="0" smtClean="0">
                <a:solidFill>
                  <a:schemeClr val="bg1"/>
                </a:solidFill>
                <a:latin typeface="Times New Roman"/>
                <a:ea typeface="Times New Roman"/>
                <a:cs typeface="Times New Roman"/>
                <a:sym typeface="Times New Roman"/>
              </a:rPr>
              <a:t>?</a:t>
            </a:r>
          </a:p>
          <a:p>
            <a:pPr marL="0" lvl="0" indent="0">
              <a:spcBef>
                <a:spcPts val="1000"/>
              </a:spcBef>
              <a:buSzPts val="1600"/>
              <a:buNone/>
            </a:pPr>
            <a:r>
              <a:rPr lang="en-IN" dirty="0">
                <a:solidFill>
                  <a:schemeClr val="bg1"/>
                </a:solidFill>
                <a:latin typeface="Times New Roman"/>
                <a:ea typeface="Times New Roman"/>
                <a:cs typeface="Times New Roman"/>
                <a:sym typeface="Times New Roman"/>
              </a:rPr>
              <a:t>	</a:t>
            </a:r>
            <a:r>
              <a:rPr lang="en-IN" dirty="0" smtClean="0">
                <a:solidFill>
                  <a:schemeClr val="bg1"/>
                </a:solidFill>
                <a:latin typeface="Times New Roman"/>
                <a:ea typeface="Times New Roman"/>
                <a:cs typeface="Times New Roman"/>
                <a:sym typeface="Times New Roman"/>
              </a:rPr>
              <a:t>I am using </a:t>
            </a:r>
            <a:r>
              <a:rPr lang="en-IN" dirty="0">
                <a:solidFill>
                  <a:schemeClr val="bg1"/>
                </a:solidFill>
                <a:latin typeface="Times New Roman" pitchFamily="18" charset="0"/>
                <a:cs typeface="Times New Roman" pitchFamily="18" charset="0"/>
              </a:rPr>
              <a:t>Sheets, </a:t>
            </a:r>
            <a:r>
              <a:rPr lang="en-IN" dirty="0" smtClean="0">
                <a:solidFill>
                  <a:schemeClr val="bg1"/>
                </a:solidFill>
                <a:latin typeface="Times New Roman" pitchFamily="18" charset="0"/>
                <a:cs typeface="Times New Roman" pitchFamily="18" charset="0"/>
              </a:rPr>
              <a:t>objects, images</a:t>
            </a:r>
            <a:r>
              <a:rPr lang="en-IN" dirty="0">
                <a:solidFill>
                  <a:schemeClr val="bg1"/>
                </a:solidFill>
                <a:latin typeface="Times New Roman" pitchFamily="18" charset="0"/>
                <a:cs typeface="Times New Roman" pitchFamily="18" charset="0"/>
              </a:rPr>
              <a:t>, text box, navigations, download </a:t>
            </a:r>
            <a:r>
              <a:rPr lang="en-IN" dirty="0" smtClean="0">
                <a:solidFill>
                  <a:schemeClr val="bg1"/>
                </a:solidFill>
                <a:latin typeface="Times New Roman" pitchFamily="18" charset="0"/>
                <a:cs typeface="Times New Roman" pitchFamily="18" charset="0"/>
              </a:rPr>
              <a:t>extensions etc.</a:t>
            </a:r>
            <a:endParaRPr dirty="0">
              <a:solidFill>
                <a:schemeClr val="bg1"/>
              </a:solidFill>
              <a:latin typeface="Times New Roman" pitchFamily="18" charset="0"/>
              <a:ea typeface="Times New Roman"/>
              <a:cs typeface="Times New Roman"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23392" y="260648"/>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bg1"/>
                </a:solidFill>
                <a:latin typeface="Times New Roman"/>
                <a:ea typeface="Times New Roman"/>
                <a:cs typeface="Times New Roman"/>
                <a:sym typeface="Times New Roman"/>
              </a:rPr>
              <a:t>Q </a:t>
            </a:r>
            <a:r>
              <a:rPr lang="en-US" dirty="0" smtClean="0">
                <a:solidFill>
                  <a:schemeClr val="bg1"/>
                </a:solidFill>
                <a:latin typeface="Times New Roman"/>
                <a:ea typeface="Times New Roman"/>
                <a:cs typeface="Times New Roman"/>
                <a:sym typeface="Times New Roman"/>
              </a:rPr>
              <a:t>9) Have you used any calculated field in </a:t>
            </a:r>
            <a:r>
              <a:rPr lang="en-US" dirty="0" smtClean="0">
                <a:solidFill>
                  <a:schemeClr val="bg1"/>
                </a:solidFill>
                <a:latin typeface="Times New Roman"/>
                <a:ea typeface="Times New Roman"/>
                <a:cs typeface="Times New Roman"/>
                <a:sym typeface="Times New Roman"/>
              </a:rPr>
              <a:t>this project </a:t>
            </a:r>
            <a:r>
              <a:rPr lang="en-US" sz="1800" dirty="0" smtClean="0">
                <a:solidFill>
                  <a:schemeClr val="bg1"/>
                </a:solidFill>
                <a:latin typeface="Times New Roman"/>
                <a:ea typeface="Times New Roman"/>
                <a:cs typeface="Times New Roman"/>
                <a:sym typeface="Times New Roman"/>
              </a:rPr>
              <a:t>?</a:t>
            </a:r>
            <a:endParaRPr lang="en-US" dirty="0">
              <a:solidFill>
                <a:schemeClr val="bg1"/>
              </a:solidFill>
              <a:ea typeface="Times New Roman"/>
              <a:cs typeface="Times New Roman"/>
            </a:endParaRPr>
          </a:p>
          <a:p>
            <a:pPr marL="0" lvl="0" indent="0" algn="l" rtl="0">
              <a:spcBef>
                <a:spcPts val="0"/>
              </a:spcBef>
              <a:spcAft>
                <a:spcPts val="0"/>
              </a:spcAft>
              <a:buSzPts val="1600"/>
              <a:buNone/>
            </a:pPr>
            <a:r>
              <a:rPr lang="en-US" sz="1800" dirty="0">
                <a:solidFill>
                  <a:schemeClr val="bg1"/>
                </a:solidFill>
                <a:latin typeface="Times New Roman"/>
                <a:cs typeface="Times New Roman"/>
                <a:sym typeface="Times New Roman"/>
              </a:rPr>
              <a:t> </a:t>
            </a:r>
            <a:r>
              <a:rPr lang="en-US" sz="1800" dirty="0" smtClean="0">
                <a:solidFill>
                  <a:schemeClr val="bg1"/>
                </a:solidFill>
                <a:latin typeface="Times New Roman"/>
                <a:cs typeface="Times New Roman"/>
                <a:sym typeface="Times New Roman"/>
              </a:rPr>
              <a:t>	Yes, We have used number of calculated fields in this project as we haven’t  did calculation work in excel as well as not performed those tasks as a part of query extraction in MySQL also, so it was necessary to perform those calculations for visualization and we did that by using tableau.</a:t>
            </a:r>
          </a:p>
          <a:p>
            <a:pPr marL="0" lvl="0" indent="0" algn="l" rtl="0">
              <a:spcBef>
                <a:spcPts val="0"/>
              </a:spcBef>
              <a:spcAft>
                <a:spcPts val="0"/>
              </a:spcAft>
              <a:buSzPts val="1600"/>
              <a:buNone/>
            </a:pPr>
            <a:endParaRPr lang="en-US" sz="1800" dirty="0">
              <a:solidFill>
                <a:schemeClr val="bg1"/>
              </a:solidFill>
              <a:latin typeface="Times New Roman"/>
              <a:cs typeface="Times New Roman"/>
              <a:sym typeface="Times New Roman"/>
            </a:endParaRPr>
          </a:p>
          <a:p>
            <a:pPr marL="0" lvl="0" indent="0" algn="l" rtl="0">
              <a:spcBef>
                <a:spcPts val="0"/>
              </a:spcBef>
              <a:spcAft>
                <a:spcPts val="0"/>
              </a:spcAft>
              <a:buSzPts val="1600"/>
              <a:buNone/>
            </a:pPr>
            <a:r>
              <a:rPr lang="en-US" sz="1800" dirty="0" smtClean="0">
                <a:solidFill>
                  <a:schemeClr val="bg1"/>
                </a:solidFill>
                <a:latin typeface="Times New Roman"/>
                <a:cs typeface="Times New Roman"/>
                <a:sym typeface="Times New Roman"/>
              </a:rPr>
              <a:t>Q10) What is the role of SQL in this project ?</a:t>
            </a:r>
          </a:p>
          <a:p>
            <a:pPr marL="0" lvl="0" indent="0" algn="l" rtl="0">
              <a:spcBef>
                <a:spcPts val="0"/>
              </a:spcBef>
              <a:spcAft>
                <a:spcPts val="0"/>
              </a:spcAft>
              <a:buSzPts val="1600"/>
              <a:buNone/>
            </a:pPr>
            <a:r>
              <a:rPr lang="en-US" sz="1800" dirty="0">
                <a:solidFill>
                  <a:schemeClr val="bg1"/>
                </a:solidFill>
                <a:latin typeface="Times New Roman"/>
                <a:cs typeface="Times New Roman"/>
                <a:sym typeface="Times New Roman"/>
              </a:rPr>
              <a:t>	</a:t>
            </a:r>
            <a:r>
              <a:rPr lang="en-US" sz="1800" dirty="0" smtClean="0">
                <a:solidFill>
                  <a:schemeClr val="bg1"/>
                </a:solidFill>
                <a:latin typeface="Times New Roman"/>
                <a:cs typeface="Times New Roman"/>
                <a:sym typeface="Times New Roman"/>
              </a:rPr>
              <a:t>We haven’t used SQL to such extent in this project, we are just using it to perform some extraction and grouping operations which should not be performed by using tableau. </a:t>
            </a:r>
          </a:p>
          <a:p>
            <a:pPr marL="0" lvl="0" indent="0" algn="l" rtl="0">
              <a:spcBef>
                <a:spcPts val="0"/>
              </a:spcBef>
              <a:spcAft>
                <a:spcPts val="0"/>
              </a:spcAft>
              <a:buSzPts val="1600"/>
              <a:buNone/>
            </a:pPr>
            <a:endParaRPr lang="en-US" sz="1800" dirty="0">
              <a:solidFill>
                <a:schemeClr val="bg1"/>
              </a:solidFill>
              <a:latin typeface="Times New Roman"/>
              <a:cs typeface="Times New Roman"/>
              <a:sym typeface="Times New Roman"/>
            </a:endParaRPr>
          </a:p>
          <a:p>
            <a:pPr marL="0" lvl="0" indent="0" algn="l" rtl="0">
              <a:spcBef>
                <a:spcPts val="0"/>
              </a:spcBef>
              <a:spcAft>
                <a:spcPts val="0"/>
              </a:spcAft>
              <a:buSzPts val="1600"/>
              <a:buNone/>
            </a:pPr>
            <a:r>
              <a:rPr lang="en-US" sz="1800" dirty="0" smtClean="0">
                <a:solidFill>
                  <a:schemeClr val="bg1"/>
                </a:solidFill>
                <a:latin typeface="Times New Roman"/>
                <a:cs typeface="Times New Roman"/>
                <a:sym typeface="Times New Roman"/>
              </a:rPr>
              <a:t>Q11) Which Database tool you have used for this project?</a:t>
            </a:r>
          </a:p>
          <a:p>
            <a:pPr marL="0" lvl="0" indent="0" algn="l" rtl="0">
              <a:spcBef>
                <a:spcPts val="0"/>
              </a:spcBef>
              <a:spcAft>
                <a:spcPts val="0"/>
              </a:spcAft>
              <a:buSzPts val="1600"/>
              <a:buNone/>
            </a:pPr>
            <a:r>
              <a:rPr lang="en-US" sz="1800" dirty="0">
                <a:solidFill>
                  <a:schemeClr val="bg1"/>
                </a:solidFill>
                <a:latin typeface="Times New Roman"/>
                <a:cs typeface="Times New Roman"/>
                <a:sym typeface="Times New Roman"/>
              </a:rPr>
              <a:t>	</a:t>
            </a:r>
            <a:r>
              <a:rPr lang="en-US" sz="1800" dirty="0" smtClean="0">
                <a:solidFill>
                  <a:schemeClr val="bg1"/>
                </a:solidFill>
                <a:latin typeface="Times New Roman"/>
                <a:cs typeface="Times New Roman"/>
                <a:sym typeface="Times New Roman"/>
              </a:rPr>
              <a:t>I am using MySQL database tool for this project, as I have did some projects before also by using same tool and I have hands on practice on this tool also so that is the main reason behind using this tool.</a:t>
            </a:r>
            <a:r>
              <a:rPr lang="en-US" sz="1800" dirty="0" smtClean="0">
                <a:solidFill>
                  <a:schemeClr val="bg1"/>
                </a:solidFill>
                <a:latin typeface="Times New Roman"/>
                <a:cs typeface="Times New Roman"/>
                <a:sym typeface="Times New Roman"/>
              </a:rPr>
              <a:t> </a:t>
            </a:r>
          </a:p>
          <a:p>
            <a:pPr marL="0" lvl="0" indent="0" algn="l" rtl="0">
              <a:spcBef>
                <a:spcPts val="0"/>
              </a:spcBef>
              <a:spcAft>
                <a:spcPts val="0"/>
              </a:spcAft>
              <a:buSzPts val="1600"/>
              <a:buNone/>
            </a:pPr>
            <a:endParaRPr lang="en-US" sz="1800" dirty="0">
              <a:solidFill>
                <a:schemeClr val="bg1"/>
              </a:solidFill>
              <a:latin typeface="Times New Roman"/>
              <a:cs typeface="Times New Roman"/>
              <a:sym typeface="Times New Roman"/>
            </a:endParaRPr>
          </a:p>
          <a:p>
            <a:pPr marL="0" lvl="0" indent="0" algn="l" rtl="0">
              <a:spcBef>
                <a:spcPts val="0"/>
              </a:spcBef>
              <a:spcAft>
                <a:spcPts val="0"/>
              </a:spcAft>
              <a:buSzPts val="1600"/>
              <a:buNone/>
            </a:pPr>
            <a:r>
              <a:rPr lang="en-US" sz="1800" dirty="0" smtClean="0">
                <a:solidFill>
                  <a:schemeClr val="bg1"/>
                </a:solidFill>
                <a:latin typeface="Times New Roman"/>
                <a:cs typeface="Times New Roman"/>
                <a:sym typeface="Times New Roman"/>
              </a:rPr>
              <a:t>Q12) How much time it took for execution of importing of data into MySQL tool?</a:t>
            </a:r>
          </a:p>
          <a:p>
            <a:pPr marL="0" lvl="0" indent="0" algn="l" rtl="0">
              <a:spcBef>
                <a:spcPts val="0"/>
              </a:spcBef>
              <a:spcAft>
                <a:spcPts val="0"/>
              </a:spcAft>
              <a:buSzPts val="1600"/>
              <a:buNone/>
            </a:pPr>
            <a:r>
              <a:rPr lang="en-US" sz="1800" dirty="0">
                <a:solidFill>
                  <a:schemeClr val="bg1"/>
                </a:solidFill>
                <a:latin typeface="Times New Roman"/>
                <a:cs typeface="Times New Roman"/>
                <a:sym typeface="Times New Roman"/>
              </a:rPr>
              <a:t>	</a:t>
            </a:r>
            <a:r>
              <a:rPr lang="en-US" sz="1800" dirty="0" smtClean="0">
                <a:solidFill>
                  <a:schemeClr val="bg1"/>
                </a:solidFill>
                <a:latin typeface="Times New Roman"/>
                <a:cs typeface="Times New Roman"/>
                <a:sym typeface="Times New Roman"/>
              </a:rPr>
              <a:t>It took around 45 minutes to get imported data of around 65000 records with 15 features, that depends on version of tool which you are using, As I was using Workbench 2008 so that’s why it took so much time.</a:t>
            </a:r>
            <a:endParaRPr dirty="0">
              <a:solidFill>
                <a:schemeClr val="bg1"/>
              </a:solidFill>
            </a:endParaRPr>
          </a:p>
        </p:txBody>
      </p:sp>
    </p:spTree>
    <p:extLst>
      <p:ext uri="{BB962C8B-B14F-4D97-AF65-F5344CB8AC3E}">
        <p14:creationId xmlns:p14="http://schemas.microsoft.com/office/powerpoint/2010/main" val="184195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solidFill>
              <a:schemeClr val="bg1"/>
            </a:solid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Analysis of Amazon sales data and </a:t>
            </a:r>
            <a:r>
              <a:rPr lang="en-US" dirty="0">
                <a:solidFill>
                  <a:schemeClr val="lt1"/>
                </a:solidFill>
                <a:latin typeface="Times New Roman"/>
                <a:ea typeface="Times New Roman"/>
                <a:cs typeface="Times New Roman"/>
                <a:sym typeface="Times New Roman"/>
              </a:rPr>
              <a:t>d</a:t>
            </a:r>
            <a:r>
              <a:rPr lang="en-US" dirty="0" smtClean="0">
                <a:solidFill>
                  <a:schemeClr val="lt1"/>
                </a:solidFill>
                <a:latin typeface="Times New Roman"/>
                <a:ea typeface="Times New Roman"/>
                <a:cs typeface="Times New Roman"/>
                <a:sym typeface="Times New Roman"/>
              </a:rPr>
              <a:t>evelopment </a:t>
            </a:r>
            <a:r>
              <a:rPr lang="en-US" dirty="0">
                <a:solidFill>
                  <a:schemeClr val="lt1"/>
                </a:solidFill>
                <a:latin typeface="Times New Roman"/>
                <a:ea typeface="Times New Roman"/>
                <a:cs typeface="Times New Roman"/>
                <a:sym typeface="Times New Roman"/>
              </a:rPr>
              <a:t>of </a:t>
            </a:r>
            <a:r>
              <a:rPr lang="en-US" dirty="0" smtClean="0">
                <a:solidFill>
                  <a:schemeClr val="lt1"/>
                </a:solidFill>
                <a:latin typeface="Times New Roman"/>
                <a:ea typeface="Times New Roman"/>
                <a:cs typeface="Times New Roman"/>
                <a:sym typeface="Times New Roman"/>
              </a:rPr>
              <a:t>visualization dashboard by using tableau which will be helpful for further decision making in business.   .</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Wingdings" pitchFamily="2" charset="2"/>
              <a:buChar char="q"/>
            </a:pPr>
            <a:r>
              <a:rPr lang="en-US" dirty="0" smtClean="0">
                <a:solidFill>
                  <a:schemeClr val="lt1"/>
                </a:solidFill>
                <a:latin typeface="Times New Roman"/>
                <a:ea typeface="Times New Roman"/>
                <a:cs typeface="Times New Roman"/>
                <a:sym typeface="Times New Roman"/>
              </a:rPr>
              <a:t>Will be helpful for decision making in case of employees salary appraisal.</a:t>
            </a:r>
            <a:endParaRPr dirty="0"/>
          </a:p>
          <a:p>
            <a:pPr marL="742950" lvl="1" indent="-285750" algn="l" rtl="0">
              <a:spcBef>
                <a:spcPts val="960"/>
              </a:spcBef>
              <a:spcAft>
                <a:spcPts val="0"/>
              </a:spcAft>
              <a:buSzPts val="1440"/>
              <a:buFont typeface="Wingdings" pitchFamily="2" charset="2"/>
              <a:buChar char="q"/>
            </a:pPr>
            <a:r>
              <a:rPr lang="en-US" dirty="0" smtClean="0">
                <a:solidFill>
                  <a:schemeClr val="lt1"/>
                </a:solidFill>
                <a:latin typeface="Times New Roman"/>
                <a:ea typeface="Times New Roman"/>
                <a:cs typeface="Times New Roman"/>
                <a:sym typeface="Times New Roman"/>
              </a:rPr>
              <a:t>Will be useful for taking decision about warehouses locations.</a:t>
            </a:r>
            <a:endParaRPr dirty="0"/>
          </a:p>
          <a:p>
            <a:pPr marL="742950" lvl="1" indent="-285750" algn="l" rtl="0">
              <a:spcBef>
                <a:spcPts val="960"/>
              </a:spcBef>
              <a:spcAft>
                <a:spcPts val="0"/>
              </a:spcAft>
              <a:buSzPts val="1440"/>
              <a:buFont typeface="Wingdings" pitchFamily="2" charset="2"/>
              <a:buChar char="q"/>
            </a:pPr>
            <a:r>
              <a:rPr lang="en-US" dirty="0" smtClean="0">
                <a:solidFill>
                  <a:schemeClr val="lt1"/>
                </a:solidFill>
                <a:latin typeface="Times New Roman"/>
                <a:ea typeface="Times New Roman"/>
                <a:cs typeface="Times New Roman"/>
                <a:sym typeface="Times New Roman"/>
              </a:rPr>
              <a:t>Helps in deciding about the stocks of various items.</a:t>
            </a:r>
            <a:endParaRPr dirty="0"/>
          </a:p>
          <a:p>
            <a:pPr marL="742950" lvl="1" indent="-285750" algn="l" rtl="0">
              <a:spcBef>
                <a:spcPts val="960"/>
              </a:spcBef>
              <a:spcAft>
                <a:spcPts val="0"/>
              </a:spcAft>
              <a:buSzPts val="1440"/>
              <a:buFont typeface="Wingdings" pitchFamily="2" charset="2"/>
              <a:buChar char="q"/>
            </a:pPr>
            <a:r>
              <a:rPr lang="en-US" dirty="0" smtClean="0">
                <a:solidFill>
                  <a:schemeClr val="lt1"/>
                </a:solidFill>
                <a:latin typeface="Times New Roman"/>
                <a:ea typeface="Times New Roman"/>
                <a:cs typeface="Times New Roman"/>
                <a:sym typeface="Times New Roman"/>
              </a:rPr>
              <a:t>Will be helpful in case of giving priority to the customers when material or supply shortage will be ther</a:t>
            </a:r>
            <a:r>
              <a:rPr lang="en-US" dirty="0">
                <a:solidFill>
                  <a:schemeClr val="lt1"/>
                </a:solidFill>
                <a:latin typeface="Times New Roman"/>
                <a:ea typeface="Times New Roman"/>
                <a:cs typeface="Times New Roman"/>
                <a:sym typeface="Times New Roman"/>
              </a:rPr>
              <a:t>e</a:t>
            </a:r>
            <a:r>
              <a:rPr lang="en-US" dirty="0" smtClean="0">
                <a:solidFill>
                  <a:schemeClr val="lt1"/>
                </a:solidFill>
                <a:latin typeface="Times New Roman"/>
                <a:ea typeface="Times New Roman"/>
                <a:cs typeface="Times New Roman"/>
                <a:sym typeface="Times New Roman"/>
              </a:rPr>
              <a:t> .</a:t>
            </a:r>
          </a:p>
          <a:p>
            <a:pPr marL="742950" lvl="1" indent="-285750" algn="l" rtl="0">
              <a:spcBef>
                <a:spcPts val="960"/>
              </a:spcBef>
              <a:spcAft>
                <a:spcPts val="0"/>
              </a:spcAft>
              <a:buSzPts val="1440"/>
              <a:buFont typeface="Wingdings" pitchFamily="2" charset="2"/>
              <a:buChar char="q"/>
            </a:pPr>
            <a:r>
              <a:rPr lang="en-IN" dirty="0" smtClean="0">
                <a:solidFill>
                  <a:schemeClr val="bg1"/>
                </a:solidFill>
                <a:latin typeface="Times New Roman" pitchFamily="18" charset="0"/>
                <a:cs typeface="Times New Roman" pitchFamily="18" charset="0"/>
              </a:rPr>
              <a:t>Will</a:t>
            </a:r>
            <a:r>
              <a:rPr lang="en-IN" dirty="0" smtClean="0">
                <a:latin typeface="Times New Roman" pitchFamily="18" charset="0"/>
                <a:cs typeface="Times New Roman" pitchFamily="18" charset="0"/>
              </a:rPr>
              <a:t> </a:t>
            </a:r>
            <a:r>
              <a:rPr lang="en-IN" dirty="0" smtClean="0">
                <a:solidFill>
                  <a:schemeClr val="bg1"/>
                </a:solidFill>
                <a:latin typeface="Times New Roman" pitchFamily="18" charset="0"/>
                <a:cs typeface="Times New Roman" pitchFamily="18" charset="0"/>
              </a:rPr>
              <a:t>be helpful for deciding discounts.</a:t>
            </a:r>
            <a:endParaRPr dirty="0">
              <a:solidFill>
                <a:schemeClr val="bg1"/>
              </a:solidFill>
              <a:latin typeface="Times New Roman" pitchFamily="18" charset="0"/>
              <a:cs typeface="Times New Roman" pitchFamily="18" charset="0"/>
            </a:endParaRPr>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Sample file name – Sales.xlsx</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Length </a:t>
            </a:r>
            <a:r>
              <a:rPr lang="en-US" dirty="0">
                <a:solidFill>
                  <a:schemeClr val="lt1"/>
                </a:solidFill>
                <a:latin typeface="Times New Roman"/>
                <a:ea typeface="Times New Roman"/>
                <a:cs typeface="Times New Roman"/>
                <a:sym typeface="Times New Roman"/>
              </a:rPr>
              <a:t>of date </a:t>
            </a:r>
            <a:r>
              <a:rPr lang="en-US" dirty="0" smtClean="0">
                <a:solidFill>
                  <a:schemeClr val="lt1"/>
                </a:solidFill>
                <a:latin typeface="Times New Roman"/>
                <a:ea typeface="Times New Roman"/>
                <a:cs typeface="Times New Roman"/>
                <a:sym typeface="Times New Roman"/>
              </a:rPr>
              <a:t>stamp - 8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a:t>
            </a:r>
            <a:r>
              <a:rPr lang="en-US" dirty="0" smtClean="0">
                <a:solidFill>
                  <a:schemeClr val="lt1"/>
                </a:solidFill>
                <a:latin typeface="Times New Roman"/>
                <a:ea typeface="Times New Roman"/>
                <a:cs typeface="Times New Roman"/>
                <a:sym typeface="Times New Roman"/>
              </a:rPr>
              <a:t>stamp - 6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a:t>
            </a:r>
            <a:r>
              <a:rPr lang="en-US" dirty="0" smtClean="0">
                <a:solidFill>
                  <a:schemeClr val="lt1"/>
                </a:solidFill>
                <a:latin typeface="Times New Roman"/>
                <a:ea typeface="Times New Roman"/>
                <a:cs typeface="Times New Roman"/>
                <a:sym typeface="Times New Roman"/>
              </a:rPr>
              <a:t>Columns - 15</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r>
              <a:rPr lang="en-US" dirty="0" smtClean="0">
                <a:solidFill>
                  <a:schemeClr val="lt1"/>
                </a:solidFill>
                <a:latin typeface="Times New Roman"/>
                <a:ea typeface="Times New Roman"/>
                <a:cs typeface="Times New Roman"/>
                <a:sym typeface="Times New Roman"/>
              </a:rPr>
              <a:t>– Customer,City,Country,Zone,BusinessFamily,SalesManeger,CustomerType,DateKey,DiscountAmount,Item,PromiseDelieveryDate,SalesAmount,SalesQuantity,SalesRep,UM</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Column data </a:t>
            </a:r>
            <a:r>
              <a:rPr lang="en-US" dirty="0" smtClean="0">
                <a:solidFill>
                  <a:schemeClr val="lt1"/>
                </a:solidFill>
                <a:latin typeface="Times New Roman"/>
                <a:ea typeface="Times New Roman"/>
                <a:cs typeface="Times New Roman"/>
                <a:sym typeface="Times New Roman"/>
              </a:rPr>
              <a:t>type –text,text,text,text,text,text,text,text,double,text,text,text,double,int,int</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1"/>
            <a:ext cx="7932068" cy="438943"/>
          </a:xfrm>
          <a:prstGeom prst="rect">
            <a:avLst/>
          </a:prstGeom>
          <a:noFill/>
          <a:ln>
            <a:noFill/>
          </a:ln>
        </p:spPr>
        <p:txBody>
          <a:bodyPr spcFirstLastPara="1" wrap="square" lIns="91425" tIns="45700" rIns="91425" bIns="45700" anchor="ctr" anchorCtr="0">
            <a:normAutofit fontScale="92500" lnSpcReduction="20000"/>
          </a:bodyPr>
          <a:lstStyle/>
          <a:p>
            <a:pPr marL="3657600" lvl="8" indent="0" algn="l" rtl="0">
              <a:spcBef>
                <a:spcPts val="0"/>
              </a:spcBef>
              <a:spcAft>
                <a:spcPts val="0"/>
              </a:spcAft>
              <a:buSzPts val="1760"/>
              <a:buNone/>
            </a:pPr>
            <a:r>
              <a:rPr lang="en-US" sz="2400" b="1" dirty="0" smtClean="0">
                <a:solidFill>
                  <a:schemeClr val="lt1"/>
                </a:solidFill>
                <a:latin typeface="Times New Roman" pitchFamily="18" charset="0"/>
                <a:ea typeface="Times New Roman"/>
                <a:cs typeface="Times New Roman" pitchFamily="18" charset="0"/>
                <a:sym typeface="Times New Roman"/>
              </a:rPr>
              <a:t>             </a:t>
            </a:r>
            <a:r>
              <a:rPr lang="en-US" sz="2800" b="1" dirty="0" smtClean="0">
                <a:solidFill>
                  <a:schemeClr val="lt1"/>
                </a:solidFill>
                <a:latin typeface="Times New Roman" pitchFamily="18" charset="0"/>
                <a:ea typeface="Times New Roman"/>
                <a:cs typeface="Times New Roman" pitchFamily="18" charset="0"/>
                <a:sym typeface="Times New Roman"/>
              </a:rPr>
              <a:t>Architecture</a:t>
            </a:r>
            <a:endParaRPr sz="2800" b="1" dirty="0">
              <a:latin typeface="Times New Roman" pitchFamily="18" charset="0"/>
              <a:cs typeface="Times New Roman"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3" name="TextBox 2"/>
          <p:cNvSpPr txBox="1"/>
          <p:nvPr/>
        </p:nvSpPr>
        <p:spPr>
          <a:xfrm>
            <a:off x="2495600" y="1268760"/>
            <a:ext cx="1368152" cy="307777"/>
          </a:xfrm>
          <a:prstGeom prst="rect">
            <a:avLst/>
          </a:prstGeom>
          <a:noFill/>
        </p:spPr>
        <p:txBody>
          <a:bodyPr wrap="square" rtlCol="0">
            <a:spAutoFit/>
          </a:bodyPr>
          <a:lstStyle/>
          <a:p>
            <a:endParaRPr lang="en-IN" dirty="0"/>
          </a:p>
        </p:txBody>
      </p:sp>
      <p:sp>
        <p:nvSpPr>
          <p:cNvPr id="4" name="TextBox 3"/>
          <p:cNvSpPr txBox="1"/>
          <p:nvPr/>
        </p:nvSpPr>
        <p:spPr>
          <a:xfrm>
            <a:off x="1271464" y="1433858"/>
            <a:ext cx="2448272" cy="707886"/>
          </a:xfrm>
          <a:prstGeom prst="rect">
            <a:avLst/>
          </a:prstGeom>
          <a:noFill/>
        </p:spPr>
        <p:txBody>
          <a:bodyPr wrap="square" rtlCol="0">
            <a:spAutoFit/>
          </a:bodyPr>
          <a:lstStyle/>
          <a:p>
            <a:pPr algn="ctr"/>
            <a:r>
              <a:rPr lang="en-IN" sz="2000" dirty="0" smtClean="0">
                <a:solidFill>
                  <a:schemeClr val="bg1"/>
                </a:solidFill>
              </a:rPr>
              <a:t>Problem </a:t>
            </a:r>
          </a:p>
          <a:p>
            <a:pPr algn="ctr"/>
            <a:r>
              <a:rPr lang="en-IN" sz="2000" dirty="0" smtClean="0">
                <a:solidFill>
                  <a:schemeClr val="bg1"/>
                </a:solidFill>
              </a:rPr>
              <a:t>Statement</a:t>
            </a:r>
            <a:endParaRPr lang="en-IN" sz="2000" dirty="0">
              <a:solidFill>
                <a:schemeClr val="bg1"/>
              </a:solidFill>
            </a:endParaRPr>
          </a:p>
        </p:txBody>
      </p:sp>
      <p:sp>
        <p:nvSpPr>
          <p:cNvPr id="5" name="Right Arrow 4"/>
          <p:cNvSpPr/>
          <p:nvPr/>
        </p:nvSpPr>
        <p:spPr>
          <a:xfrm>
            <a:off x="3525569" y="1690935"/>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4439816" y="1424970"/>
            <a:ext cx="1800200" cy="707886"/>
          </a:xfrm>
          <a:prstGeom prst="rect">
            <a:avLst/>
          </a:prstGeom>
          <a:noFill/>
        </p:spPr>
        <p:txBody>
          <a:bodyPr wrap="square" rtlCol="0">
            <a:spAutoFit/>
          </a:bodyPr>
          <a:lstStyle/>
          <a:p>
            <a:pPr algn="ctr"/>
            <a:r>
              <a:rPr lang="en-IN" sz="2000" dirty="0" smtClean="0">
                <a:solidFill>
                  <a:schemeClr val="bg1"/>
                </a:solidFill>
              </a:rPr>
              <a:t>Data Collection </a:t>
            </a:r>
            <a:endParaRPr lang="en-IN" sz="2000" dirty="0">
              <a:solidFill>
                <a:schemeClr val="bg1"/>
              </a:solidFill>
            </a:endParaRPr>
          </a:p>
        </p:txBody>
      </p:sp>
      <p:sp>
        <p:nvSpPr>
          <p:cNvPr id="9" name="Right Arrow 8"/>
          <p:cNvSpPr/>
          <p:nvPr/>
        </p:nvSpPr>
        <p:spPr>
          <a:xfrm>
            <a:off x="6096000" y="1707481"/>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7248128" y="1268760"/>
            <a:ext cx="1800200" cy="1323439"/>
          </a:xfrm>
          <a:prstGeom prst="rect">
            <a:avLst/>
          </a:prstGeom>
          <a:noFill/>
        </p:spPr>
        <p:txBody>
          <a:bodyPr wrap="square" rtlCol="0">
            <a:spAutoFit/>
          </a:bodyPr>
          <a:lstStyle/>
          <a:p>
            <a:pPr algn="ctr"/>
            <a:r>
              <a:rPr lang="en-IN" sz="2000" dirty="0" smtClean="0">
                <a:solidFill>
                  <a:schemeClr val="bg1"/>
                </a:solidFill>
              </a:rPr>
              <a:t>Data Cleaning in Excel, Feature Selection</a:t>
            </a:r>
            <a:endParaRPr lang="en-IN" sz="2000" dirty="0">
              <a:solidFill>
                <a:schemeClr val="bg1"/>
              </a:solidFill>
            </a:endParaRPr>
          </a:p>
        </p:txBody>
      </p:sp>
      <p:sp>
        <p:nvSpPr>
          <p:cNvPr id="11" name="Right Arrow 10"/>
          <p:cNvSpPr/>
          <p:nvPr/>
        </p:nvSpPr>
        <p:spPr>
          <a:xfrm>
            <a:off x="9408368" y="1707481"/>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Down Arrow 5"/>
          <p:cNvSpPr/>
          <p:nvPr/>
        </p:nvSpPr>
        <p:spPr>
          <a:xfrm>
            <a:off x="10200456" y="2132856"/>
            <a:ext cx="21602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8472264" y="2924944"/>
            <a:ext cx="2016224" cy="707886"/>
          </a:xfrm>
          <a:prstGeom prst="rect">
            <a:avLst/>
          </a:prstGeom>
          <a:noFill/>
        </p:spPr>
        <p:txBody>
          <a:bodyPr wrap="square" rtlCol="0">
            <a:spAutoFit/>
          </a:bodyPr>
          <a:lstStyle/>
          <a:p>
            <a:pPr algn="ctr"/>
            <a:r>
              <a:rPr lang="en-IN" sz="2000" dirty="0" smtClean="0">
                <a:solidFill>
                  <a:schemeClr val="bg1"/>
                </a:solidFill>
              </a:rPr>
              <a:t>Data Import to MySQL</a:t>
            </a:r>
            <a:endParaRPr lang="en-IN" sz="2000" dirty="0">
              <a:solidFill>
                <a:schemeClr val="bg1"/>
              </a:solidFill>
            </a:endParaRPr>
          </a:p>
        </p:txBody>
      </p:sp>
      <p:sp>
        <p:nvSpPr>
          <p:cNvPr id="15" name="Right Arrow 14"/>
          <p:cNvSpPr/>
          <p:nvPr/>
        </p:nvSpPr>
        <p:spPr>
          <a:xfrm rot="10800000">
            <a:off x="7732057" y="3201942"/>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5807968" y="2925304"/>
            <a:ext cx="1800200" cy="707886"/>
          </a:xfrm>
          <a:prstGeom prst="rect">
            <a:avLst/>
          </a:prstGeom>
          <a:noFill/>
        </p:spPr>
        <p:txBody>
          <a:bodyPr wrap="square" rtlCol="0">
            <a:spAutoFit/>
          </a:bodyPr>
          <a:lstStyle/>
          <a:p>
            <a:pPr algn="ctr"/>
            <a:r>
              <a:rPr lang="en-IN" sz="2000" dirty="0" smtClean="0">
                <a:solidFill>
                  <a:schemeClr val="bg1"/>
                </a:solidFill>
              </a:rPr>
              <a:t>SQL Query Extraction</a:t>
            </a:r>
            <a:endParaRPr lang="en-IN" sz="2000" dirty="0">
              <a:solidFill>
                <a:schemeClr val="bg1"/>
              </a:solidFill>
            </a:endParaRPr>
          </a:p>
        </p:txBody>
      </p:sp>
      <p:sp>
        <p:nvSpPr>
          <p:cNvPr id="17" name="Right Arrow 16"/>
          <p:cNvSpPr/>
          <p:nvPr/>
        </p:nvSpPr>
        <p:spPr>
          <a:xfrm rot="10800000">
            <a:off x="5159896" y="3194272"/>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3071664" y="2925304"/>
            <a:ext cx="2016224" cy="707886"/>
          </a:xfrm>
          <a:prstGeom prst="rect">
            <a:avLst/>
          </a:prstGeom>
          <a:noFill/>
        </p:spPr>
        <p:txBody>
          <a:bodyPr wrap="square" rtlCol="0">
            <a:spAutoFit/>
          </a:bodyPr>
          <a:lstStyle/>
          <a:p>
            <a:pPr algn="ctr"/>
            <a:r>
              <a:rPr lang="en-IN" sz="2000" dirty="0" smtClean="0">
                <a:solidFill>
                  <a:schemeClr val="bg1"/>
                </a:solidFill>
              </a:rPr>
              <a:t>Data Export from MySQL</a:t>
            </a:r>
            <a:endParaRPr lang="en-IN" sz="2000" dirty="0">
              <a:solidFill>
                <a:schemeClr val="bg1"/>
              </a:solidFill>
            </a:endParaRPr>
          </a:p>
        </p:txBody>
      </p:sp>
      <p:sp>
        <p:nvSpPr>
          <p:cNvPr id="19" name="Right Arrow 18"/>
          <p:cNvSpPr/>
          <p:nvPr/>
        </p:nvSpPr>
        <p:spPr>
          <a:xfrm rot="10800000">
            <a:off x="2315580" y="3202302"/>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Down Arrow 19"/>
          <p:cNvSpPr/>
          <p:nvPr/>
        </p:nvSpPr>
        <p:spPr>
          <a:xfrm>
            <a:off x="2099555" y="3348162"/>
            <a:ext cx="21602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1487488" y="4305290"/>
            <a:ext cx="2016224" cy="1015663"/>
          </a:xfrm>
          <a:prstGeom prst="rect">
            <a:avLst/>
          </a:prstGeom>
          <a:noFill/>
        </p:spPr>
        <p:txBody>
          <a:bodyPr wrap="square" rtlCol="0">
            <a:spAutoFit/>
          </a:bodyPr>
          <a:lstStyle/>
          <a:p>
            <a:pPr algn="ctr"/>
            <a:r>
              <a:rPr lang="en-IN" sz="2000" dirty="0" smtClean="0">
                <a:solidFill>
                  <a:schemeClr val="bg1"/>
                </a:solidFill>
              </a:rPr>
              <a:t>Data Source Creation in Tableau Public</a:t>
            </a:r>
            <a:endParaRPr lang="en-IN" sz="2000" dirty="0">
              <a:solidFill>
                <a:schemeClr val="bg1"/>
              </a:solidFill>
            </a:endParaRPr>
          </a:p>
        </p:txBody>
      </p:sp>
      <p:sp>
        <p:nvSpPr>
          <p:cNvPr id="22" name="Right Arrow 21"/>
          <p:cNvSpPr/>
          <p:nvPr/>
        </p:nvSpPr>
        <p:spPr>
          <a:xfrm>
            <a:off x="3511021" y="4736176"/>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p:cNvSpPr txBox="1"/>
          <p:nvPr/>
        </p:nvSpPr>
        <p:spPr>
          <a:xfrm>
            <a:off x="4331804" y="4521314"/>
            <a:ext cx="2016224" cy="707886"/>
          </a:xfrm>
          <a:prstGeom prst="rect">
            <a:avLst/>
          </a:prstGeom>
          <a:noFill/>
        </p:spPr>
        <p:txBody>
          <a:bodyPr wrap="square" rtlCol="0">
            <a:spAutoFit/>
          </a:bodyPr>
          <a:lstStyle/>
          <a:p>
            <a:pPr algn="ctr"/>
            <a:r>
              <a:rPr lang="en-IN" sz="2000" dirty="0" smtClean="0">
                <a:solidFill>
                  <a:schemeClr val="bg1"/>
                </a:solidFill>
              </a:rPr>
              <a:t>Analysis Using Tableau</a:t>
            </a:r>
            <a:endParaRPr lang="en-IN" sz="2000" dirty="0">
              <a:solidFill>
                <a:schemeClr val="bg1"/>
              </a:solidFill>
            </a:endParaRPr>
          </a:p>
        </p:txBody>
      </p:sp>
      <p:sp>
        <p:nvSpPr>
          <p:cNvPr id="24" name="Right Arrow 23"/>
          <p:cNvSpPr/>
          <p:nvPr/>
        </p:nvSpPr>
        <p:spPr>
          <a:xfrm>
            <a:off x="6461295" y="4798312"/>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p:cNvSpPr txBox="1"/>
          <p:nvPr/>
        </p:nvSpPr>
        <p:spPr>
          <a:xfrm>
            <a:off x="7520868" y="4520683"/>
            <a:ext cx="2016224" cy="707886"/>
          </a:xfrm>
          <a:prstGeom prst="rect">
            <a:avLst/>
          </a:prstGeom>
          <a:noFill/>
        </p:spPr>
        <p:txBody>
          <a:bodyPr wrap="square" rtlCol="0">
            <a:spAutoFit/>
          </a:bodyPr>
          <a:lstStyle/>
          <a:p>
            <a:pPr algn="ctr"/>
            <a:r>
              <a:rPr lang="en-IN" sz="2000" dirty="0" smtClean="0">
                <a:solidFill>
                  <a:schemeClr val="bg1"/>
                </a:solidFill>
              </a:rPr>
              <a:t>Interactive Dash boarding</a:t>
            </a:r>
            <a:endParaRPr lang="en-IN" sz="2000" dirty="0">
              <a:solidFill>
                <a:schemeClr val="bg1"/>
              </a:solidFill>
            </a:endParaRPr>
          </a:p>
        </p:txBody>
      </p:sp>
      <p:sp>
        <p:nvSpPr>
          <p:cNvPr id="26" name="Right Arrow 25"/>
          <p:cNvSpPr/>
          <p:nvPr/>
        </p:nvSpPr>
        <p:spPr>
          <a:xfrm>
            <a:off x="9516380" y="4813120"/>
            <a:ext cx="756084" cy="15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Down Arrow 26"/>
          <p:cNvSpPr/>
          <p:nvPr/>
        </p:nvSpPr>
        <p:spPr>
          <a:xfrm>
            <a:off x="10200456" y="5013176"/>
            <a:ext cx="21602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p:cNvSpPr txBox="1"/>
          <p:nvPr/>
        </p:nvSpPr>
        <p:spPr>
          <a:xfrm>
            <a:off x="8688288" y="5770101"/>
            <a:ext cx="2448272" cy="400110"/>
          </a:xfrm>
          <a:prstGeom prst="rect">
            <a:avLst/>
          </a:prstGeom>
          <a:noFill/>
        </p:spPr>
        <p:txBody>
          <a:bodyPr wrap="square" rtlCol="0">
            <a:spAutoFit/>
          </a:bodyPr>
          <a:lstStyle/>
          <a:p>
            <a:pPr algn="ctr"/>
            <a:r>
              <a:rPr lang="en-IN" sz="2000" dirty="0" smtClean="0">
                <a:solidFill>
                  <a:schemeClr val="bg1"/>
                </a:solidFill>
              </a:rPr>
              <a:t>Presentation</a:t>
            </a:r>
            <a:endParaRPr lang="en-IN"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623392" y="404664"/>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a:t>
            </a:r>
            <a:r>
              <a:rPr lang="en-US" sz="2200" dirty="0" smtClean="0">
                <a:solidFill>
                  <a:schemeClr val="lt1"/>
                </a:solidFill>
                <a:latin typeface="Times New Roman"/>
                <a:ea typeface="Times New Roman"/>
                <a:cs typeface="Times New Roman"/>
                <a:sym typeface="Times New Roman"/>
              </a:rPr>
              <a:t>Collection : Collected data from provided link by ineauron.ai which contains number of various files about different data sources. Selected required data which was necessary do analysis of amazon sales from given datasets. Downloaded it from that link and in my PC locally.</a:t>
            </a:r>
            <a:br>
              <a:rPr lang="en-US" sz="2200" dirty="0" smtClean="0">
                <a:solidFill>
                  <a:schemeClr val="lt1"/>
                </a:solidFill>
                <a:latin typeface="Times New Roman"/>
                <a:ea typeface="Times New Roman"/>
                <a:cs typeface="Times New Roman"/>
                <a:sym typeface="Times New Roman"/>
              </a:rPr>
            </a:br>
            <a:endParaRPr lang="en-US" sz="2200" dirty="0" smtClean="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endParaRPr lang="en-US"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Cleaning, Feature Selection: As data was not in the format which is necessary to perform further actions as well as so many features were present in the data which not necessary from the point of view performing analysis so removed them completely and converted data in desired format. Extensively used Vlook-up  function to convert data in excel as well as used other techniques in excel such as sorting and filtering.</a:t>
            </a:r>
          </a:p>
          <a:p>
            <a:pPr marL="0" lvl="0" indent="0" algn="l" rtl="0">
              <a:spcBef>
                <a:spcPts val="0"/>
              </a:spcBef>
              <a:spcAft>
                <a:spcPts val="0"/>
              </a:spcAft>
              <a:buSzPts val="176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245516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“Sales"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a:t>
            </a: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in the table - All the files in the </a:t>
            </a:r>
            <a:r>
              <a:rPr lang="en-US" dirty="0" smtClean="0">
                <a:solidFill>
                  <a:schemeClr val="lt1"/>
                </a:solidFill>
                <a:latin typeface="Times New Roman"/>
                <a:ea typeface="Times New Roman"/>
                <a:cs typeface="Times New Roman"/>
                <a:sym typeface="Times New Roman"/>
              </a:rPr>
              <a:t>dataset was inserted into the sales data table. </a:t>
            </a:r>
            <a:r>
              <a:rPr lang="en-US" dirty="0">
                <a:solidFill>
                  <a:schemeClr val="lt1"/>
                </a:solidFill>
                <a:latin typeface="Times New Roman"/>
                <a:ea typeface="Times New Roman"/>
                <a:cs typeface="Times New Roman"/>
                <a:sym typeface="Times New Roman"/>
              </a:rPr>
              <a:t>If any file has invalid data type in any of the columns, the file is not loaded in the table  </a:t>
            </a:r>
            <a:endParaRPr lang="en-US" dirty="0"/>
          </a:p>
          <a:p>
            <a:pPr marL="742950" lvl="1" indent="-285750" algn="l" rtl="0">
              <a:spcBef>
                <a:spcPts val="960"/>
              </a:spcBef>
              <a:spcAft>
                <a:spcPts val="0"/>
              </a:spcAft>
              <a:buSzPts val="1440"/>
              <a:buFont typeface="Noto Sans Symbols"/>
              <a:buChar char="⮚"/>
            </a:pPr>
            <a:endParaRPr lang="en-US" dirty="0" smtClean="0">
              <a:solidFill>
                <a:schemeClr val="lt1"/>
              </a:solidFill>
              <a:latin typeface="Times New Roman"/>
              <a:ea typeface="Times New Roman"/>
              <a:cs typeface="Times New Roman"/>
              <a:sym typeface="Times New Roman"/>
            </a:endParaRPr>
          </a:p>
        </p:txBody>
      </p:sp>
      <p:sp>
        <p:nvSpPr>
          <p:cNvPr id="3" name="Google Shape;165;p6"/>
          <p:cNvSpPr txBox="1">
            <a:spLocks/>
          </p:cNvSpPr>
          <p:nvPr/>
        </p:nvSpPr>
        <p:spPr>
          <a:xfrm>
            <a:off x="623392" y="3645024"/>
            <a:ext cx="8534400" cy="2743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0" indent="0">
              <a:spcBef>
                <a:spcPts val="0"/>
              </a:spcBef>
              <a:buSzPts val="1760"/>
              <a:buFont typeface="Noto Sans Symbols"/>
              <a:buNone/>
            </a:pPr>
            <a:r>
              <a:rPr lang="en-US" sz="2200" dirty="0" smtClean="0">
                <a:solidFill>
                  <a:schemeClr val="lt1"/>
                </a:solidFill>
                <a:latin typeface="Times New Roman"/>
                <a:ea typeface="Times New Roman"/>
                <a:cs typeface="Times New Roman"/>
                <a:sym typeface="Times New Roman"/>
              </a:rPr>
              <a:t>Query Extraction In MySQL:</a:t>
            </a:r>
            <a:endParaRPr lang="en-US" dirty="0" smtClean="0"/>
          </a:p>
          <a:p>
            <a:pPr marL="742950" lvl="1" indent="-285750">
              <a:spcBef>
                <a:spcPts val="960"/>
              </a:spcBef>
              <a:buFont typeface="Noto Sans Symbols"/>
              <a:buChar char="⮚"/>
            </a:pPr>
            <a:r>
              <a:rPr lang="en-US" dirty="0" smtClean="0">
                <a:solidFill>
                  <a:schemeClr val="lt1"/>
                </a:solidFill>
                <a:latin typeface="Times New Roman"/>
                <a:ea typeface="Times New Roman"/>
                <a:cs typeface="Times New Roman"/>
                <a:sym typeface="Times New Roman"/>
              </a:rPr>
              <a:t>Made one list of all required information and necessary calculated or well formatted data which is necessary for performing analysis.</a:t>
            </a:r>
            <a:endParaRPr lang="en-US" dirty="0" smtClean="0"/>
          </a:p>
          <a:p>
            <a:pPr marL="742950" lvl="1" indent="-285750">
              <a:spcBef>
                <a:spcPts val="960"/>
              </a:spcBef>
              <a:buFont typeface="Noto Sans Symbols"/>
              <a:buChar char="⮚"/>
            </a:pPr>
            <a:r>
              <a:rPr lang="en-US" dirty="0" smtClean="0">
                <a:solidFill>
                  <a:schemeClr val="lt1"/>
                </a:solidFill>
                <a:latin typeface="Times New Roman"/>
                <a:ea typeface="Times New Roman"/>
                <a:cs typeface="Times New Roman"/>
                <a:sym typeface="Times New Roman"/>
              </a:rPr>
              <a:t>Performed queries in MySQL server which was necessary to gather above listed information.</a:t>
            </a:r>
          </a:p>
          <a:p>
            <a:pPr marL="742950" lvl="1" indent="-285750">
              <a:spcBef>
                <a:spcPts val="960"/>
              </a:spcBef>
              <a:buFont typeface="Noto Sans Symbols"/>
              <a:buChar char="⮚"/>
            </a:pPr>
            <a:r>
              <a:rPr lang="en-US" dirty="0" smtClean="0">
                <a:solidFill>
                  <a:schemeClr val="lt1"/>
                </a:solidFill>
                <a:latin typeface="Times New Roman"/>
                <a:ea typeface="Times New Roman"/>
                <a:cs typeface="Times New Roman"/>
                <a:sym typeface="Times New Roman"/>
              </a:rPr>
              <a:t>Extracted that information from MySQL server to excel file as I was using Tableau public for analysis and it doesn’t have access to the online database server directly.</a:t>
            </a:r>
          </a:p>
          <a:p>
            <a:pPr marL="742950" lvl="1" indent="-285750">
              <a:spcBef>
                <a:spcPts val="960"/>
              </a:spcBef>
              <a:buFont typeface="Noto Sans Symbols"/>
              <a:buChar char="⮚"/>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Analysis using tableau:</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Imported extracted files from MySQL server into Tableau public server as a data source. Developed various sheets by using that data. Sheets contains various types of graphs such as bar graph, pie chart, line chart, table chart, tree plot etc.  </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Developed dashboard by using those sheets and connected various dashboards with each other by using navigation buttons.</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Sheets on each dashboards tells various stories like performance of sales managers and sales representatives, highest selling items and provided discounts, order quantity of each item by particular customers, important customers from the point of view sales amount etc.</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Month on month sales analysis can also be observed by looking at the line chart present on dashboard.</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Various filters such as customer, item and other filters should be used to extract particular information regarding customers, items or selling zones etc.    </a:t>
            </a:r>
            <a:endParaRPr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Interactive Dash Boarding and Story Telling </a:t>
            </a:r>
            <a:r>
              <a:rPr lang="en-US" sz="2200" dirty="0" smtClean="0">
                <a:solidFill>
                  <a:schemeClr val="lt1"/>
                </a:solidFill>
                <a:latin typeface="Times New Roman"/>
                <a:ea typeface="Times New Roman"/>
                <a:cs typeface="Times New Roman"/>
                <a:sym typeface="Times New Roman"/>
              </a:rPr>
              <a:t>: </a:t>
            </a:r>
          </a:p>
          <a:p>
            <a:pPr marL="0" lvl="0" indent="0" algn="l" rtl="0">
              <a:spcBef>
                <a:spcPts val="0"/>
              </a:spcBef>
              <a:spcAft>
                <a:spcPts val="0"/>
              </a:spcAft>
              <a:buSzPts val="1760"/>
              <a:buNone/>
            </a:pPr>
            <a:r>
              <a:rPr lang="en-US" sz="2200" dirty="0" smtClean="0">
                <a:solidFill>
                  <a:schemeClr val="lt1"/>
                </a:solidFill>
                <a:latin typeface="Times New Roman"/>
                <a:cs typeface="Times New Roman"/>
                <a:sym typeface="Times New Roman"/>
              </a:rPr>
              <a:t>It is very Important part of any business intelligence project we have did dash boarding by using tableau itself, and story telling should be performed by using those dashboards. </a:t>
            </a:r>
            <a:r>
              <a:rPr lang="en-US" dirty="0" smtClean="0">
                <a:solidFill>
                  <a:schemeClr val="lt1"/>
                </a:solidFill>
                <a:latin typeface="Times New Roman"/>
                <a:cs typeface="Times New Roman"/>
                <a:sym typeface="Times New Roman"/>
              </a:rPr>
              <a:t>  </a:t>
            </a:r>
            <a:endParaRPr dirty="0" smtClean="0"/>
          </a:p>
        </p:txBody>
      </p:sp>
    </p:spTree>
    <p:extLst>
      <p:ext uri="{BB962C8B-B14F-4D97-AF65-F5344CB8AC3E}">
        <p14:creationId xmlns:p14="http://schemas.microsoft.com/office/powerpoint/2010/main" val="302154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a:t>
            </a:r>
            <a:r>
              <a:rPr lang="en-US" dirty="0" smtClean="0">
                <a:solidFill>
                  <a:schemeClr val="lt1"/>
                </a:solidFill>
                <a:latin typeface="Times New Roman"/>
                <a:ea typeface="Times New Roman"/>
                <a:cs typeface="Times New Roman"/>
                <a:sym typeface="Times New Roman"/>
              </a:rPr>
              <a:t>was downloaded from given link by Ineauron.ai in project details.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The </a:t>
            </a:r>
            <a:r>
              <a:rPr lang="en-US" dirty="0">
                <a:solidFill>
                  <a:schemeClr val="lt1"/>
                </a:solidFill>
                <a:latin typeface="Times New Roman"/>
                <a:ea typeface="Times New Roman"/>
                <a:cs typeface="Times New Roman"/>
                <a:sym typeface="Times New Roman"/>
              </a:rPr>
              <a:t>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a:t>
            </a:r>
            <a:r>
              <a:rPr lang="en-US" dirty="0" smtClean="0">
                <a:solidFill>
                  <a:schemeClr val="lt1"/>
                </a:solidFill>
                <a:latin typeface="Times New Roman"/>
                <a:ea typeface="Times New Roman"/>
                <a:cs typeface="Times New Roman"/>
                <a:sym typeface="Times New Roman"/>
              </a:rPr>
              <a:t>) What kind of filters you are using in this project for tableau visualization?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1. Mostly used measure and dimension filters in this project.</a:t>
            </a: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2. In some cases used Calculation filters also.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501</Words>
  <Application>Microsoft Office PowerPoint</Application>
  <PresentationFormat>Custom</PresentationFormat>
  <Paragraphs>77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Noto Sans Symbols</vt:lpstr>
      <vt:lpstr>Century Gothic</vt:lpstr>
      <vt:lpstr>Wingdings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User</cp:lastModifiedBy>
  <cp:revision>13</cp:revision>
  <dcterms:created xsi:type="dcterms:W3CDTF">2021-06-19T13:01:53Z</dcterms:created>
  <dcterms:modified xsi:type="dcterms:W3CDTF">2022-06-14T16:51:51Z</dcterms:modified>
</cp:coreProperties>
</file>