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8" r:id="rId3"/>
    <p:sldId id="260" r:id="rId4"/>
    <p:sldId id="261" r:id="rId5"/>
    <p:sldId id="259" r:id="rId6"/>
    <p:sldId id="262" r:id="rId7"/>
    <p:sldId id="263" r:id="rId8"/>
    <p:sldId id="264" r:id="rId9"/>
    <p:sldId id="265" r:id="rId10"/>
    <p:sldId id="266" r:id="rId11"/>
    <p:sldId id="267" r:id="rId12"/>
    <p:sldId id="276" r:id="rId13"/>
    <p:sldId id="268" r:id="rId14"/>
    <p:sldId id="269" r:id="rId15"/>
    <p:sldId id="270" r:id="rId16"/>
    <p:sldId id="273" r:id="rId17"/>
    <p:sldId id="274" r:id="rId18"/>
    <p:sldId id="275" r:id="rId19"/>
    <p:sldId id="277" r:id="rId20"/>
    <p:sldId id="2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1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DF143ABB-BA54-446F-AF27-1CF015FB0918}" type="datetimeFigureOut">
              <a:rPr lang="en-IN" smtClean="0"/>
              <a:t>03-01-2023</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2EFEBFA-BE3A-4E20-B967-E4D8B986A055}"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143ABB-BA54-446F-AF27-1CF015FB0918}" type="datetimeFigureOut">
              <a:rPr lang="en-IN" smtClean="0"/>
              <a:t>03-01-2023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EFEBFA-BE3A-4E20-B967-E4D8B986A05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143ABB-BA54-446F-AF27-1CF015FB0918}" type="datetimeFigureOut">
              <a:rPr lang="en-IN" smtClean="0"/>
              <a:t>03-01-2023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EFEBFA-BE3A-4E20-B967-E4D8B986A05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DF143ABB-BA54-446F-AF27-1CF015FB0918}" type="datetimeFigureOut">
              <a:rPr lang="en-IN" smtClean="0"/>
              <a:t>03-01-2023</a:t>
            </a:fld>
            <a:endParaRPr lang="en-IN"/>
          </a:p>
        </p:txBody>
      </p:sp>
      <p:sp>
        <p:nvSpPr>
          <p:cNvPr id="9" name="Slide Number Placeholder 8"/>
          <p:cNvSpPr>
            <a:spLocks noGrp="1"/>
          </p:cNvSpPr>
          <p:nvPr>
            <p:ph type="sldNum" sz="quarter" idx="15"/>
          </p:nvPr>
        </p:nvSpPr>
        <p:spPr/>
        <p:txBody>
          <a:bodyPr rtlCol="0"/>
          <a:lstStyle/>
          <a:p>
            <a:fld id="{42EFEBFA-BE3A-4E20-B967-E4D8B986A055}"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F143ABB-BA54-446F-AF27-1CF015FB0918}" type="datetimeFigureOut">
              <a:rPr lang="en-IN" smtClean="0"/>
              <a:t>03-01-2023</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42EFEBFA-BE3A-4E20-B967-E4D8B986A055}"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F143ABB-BA54-446F-AF27-1CF015FB0918}" type="datetimeFigureOut">
              <a:rPr lang="en-IN" smtClean="0"/>
              <a:t>03-01-2023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EFEBFA-BE3A-4E20-B967-E4D8B986A055}"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F143ABB-BA54-446F-AF27-1CF015FB0918}" type="datetimeFigureOut">
              <a:rPr lang="en-IN" smtClean="0"/>
              <a:t>03-01-2023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EFEBFA-BE3A-4E20-B967-E4D8B986A055}"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DF143ABB-BA54-446F-AF27-1CF015FB0918}" type="datetimeFigureOut">
              <a:rPr lang="en-IN" smtClean="0"/>
              <a:t>03-01-2023</a:t>
            </a:fld>
            <a:endParaRPr lang="en-IN"/>
          </a:p>
        </p:txBody>
      </p:sp>
      <p:sp>
        <p:nvSpPr>
          <p:cNvPr id="7" name="Slide Number Placeholder 6"/>
          <p:cNvSpPr>
            <a:spLocks noGrp="1"/>
          </p:cNvSpPr>
          <p:nvPr>
            <p:ph type="sldNum" sz="quarter" idx="11"/>
          </p:nvPr>
        </p:nvSpPr>
        <p:spPr/>
        <p:txBody>
          <a:bodyPr rtlCol="0"/>
          <a:lstStyle/>
          <a:p>
            <a:fld id="{42EFEBFA-BE3A-4E20-B967-E4D8B986A055}"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143ABB-BA54-446F-AF27-1CF015FB0918}" type="datetimeFigureOut">
              <a:rPr lang="en-IN" smtClean="0"/>
              <a:t>03-01-2023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EFEBFA-BE3A-4E20-B967-E4D8B986A05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DF143ABB-BA54-446F-AF27-1CF015FB0918}" type="datetimeFigureOut">
              <a:rPr lang="en-IN" smtClean="0"/>
              <a:t>03-01-2023</a:t>
            </a:fld>
            <a:endParaRPr lang="en-IN"/>
          </a:p>
        </p:txBody>
      </p:sp>
      <p:sp>
        <p:nvSpPr>
          <p:cNvPr id="22" name="Slide Number Placeholder 21"/>
          <p:cNvSpPr>
            <a:spLocks noGrp="1"/>
          </p:cNvSpPr>
          <p:nvPr>
            <p:ph type="sldNum" sz="quarter" idx="15"/>
          </p:nvPr>
        </p:nvSpPr>
        <p:spPr/>
        <p:txBody>
          <a:bodyPr rtlCol="0"/>
          <a:lstStyle/>
          <a:p>
            <a:fld id="{42EFEBFA-BE3A-4E20-B967-E4D8B986A055}"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F143ABB-BA54-446F-AF27-1CF015FB0918}" type="datetimeFigureOut">
              <a:rPr lang="en-IN" smtClean="0"/>
              <a:t>03-01-2023</a:t>
            </a:fld>
            <a:endParaRPr lang="en-IN"/>
          </a:p>
        </p:txBody>
      </p:sp>
      <p:sp>
        <p:nvSpPr>
          <p:cNvPr id="18" name="Slide Number Placeholder 17"/>
          <p:cNvSpPr>
            <a:spLocks noGrp="1"/>
          </p:cNvSpPr>
          <p:nvPr>
            <p:ph type="sldNum" sz="quarter" idx="11"/>
          </p:nvPr>
        </p:nvSpPr>
        <p:spPr/>
        <p:txBody>
          <a:bodyPr rtlCol="0"/>
          <a:lstStyle/>
          <a:p>
            <a:fld id="{42EFEBFA-BE3A-4E20-B967-E4D8B986A055}"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F143ABB-BA54-446F-AF27-1CF015FB0918}" type="datetimeFigureOut">
              <a:rPr lang="en-IN" smtClean="0"/>
              <a:t>03-01-2023</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2EFEBFA-BE3A-4E20-B967-E4D8B986A05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268760"/>
            <a:ext cx="7772400" cy="648071"/>
          </a:xfrm>
        </p:spPr>
        <p:txBody>
          <a:bodyPr>
            <a:normAutofit fontScale="90000"/>
          </a:bodyPr>
          <a:lstStyle/>
          <a:p>
            <a:r>
              <a:rPr lang="en-US" sz="2700" b="1" i="1" u="sng" dirty="0"/>
              <a:t>Exploratory Data Analysis on Global </a:t>
            </a:r>
            <a:r>
              <a:rPr lang="en-US" sz="2700" b="1" i="1" u="sng" dirty="0" smtClean="0"/>
              <a:t>             Terrorism</a:t>
            </a:r>
            <a:r>
              <a:rPr lang="en-US" sz="2700" b="1" i="1" u="sng" dirty="0"/>
              <a:t> Dataset.</a:t>
            </a:r>
            <a:r>
              <a:rPr lang="en-US" dirty="0"/>
              <a:t/>
            </a:r>
            <a:br>
              <a:rPr lang="en-US" dirty="0"/>
            </a:br>
            <a:endParaRPr lang="en-IN" dirty="0"/>
          </a:p>
        </p:txBody>
      </p:sp>
      <p:sp>
        <p:nvSpPr>
          <p:cNvPr id="3" name="Subtitle 2"/>
          <p:cNvSpPr>
            <a:spLocks noGrp="1"/>
          </p:cNvSpPr>
          <p:nvPr>
            <p:ph type="subTitle" idx="1"/>
          </p:nvPr>
        </p:nvSpPr>
        <p:spPr>
          <a:xfrm>
            <a:off x="1043608" y="1916832"/>
            <a:ext cx="7272808" cy="3721968"/>
          </a:xfrm>
        </p:spPr>
        <p:txBody>
          <a:bodyPr>
            <a:normAutofit fontScale="85000" lnSpcReduction="20000"/>
          </a:bodyPr>
          <a:lstStyle/>
          <a:p>
            <a:pPr marL="285750" indent="-285750" algn="l">
              <a:buFont typeface="Wingdings" pitchFamily="2" charset="2"/>
              <a:buChar char="ü"/>
            </a:pPr>
            <a:r>
              <a:rPr lang="en-US" sz="1700" dirty="0" smtClean="0">
                <a:solidFill>
                  <a:schemeClr val="tx1"/>
                </a:solidFill>
              </a:rPr>
              <a:t>The</a:t>
            </a:r>
            <a:r>
              <a:rPr lang="en-US" sz="1700" dirty="0">
                <a:solidFill>
                  <a:schemeClr val="tx1"/>
                </a:solidFill>
              </a:rPr>
              <a:t> global terrorism database is an open source database including information on terrorist attacks around the world from 1970 through 2017. The GTD includes systematic data on domestic as well as international terrorists incidents that have </a:t>
            </a:r>
            <a:r>
              <a:rPr lang="en-US" sz="1700" dirty="0" smtClean="0">
                <a:solidFill>
                  <a:schemeClr val="tx1"/>
                </a:solidFill>
              </a:rPr>
              <a:t>occurred</a:t>
            </a:r>
            <a:r>
              <a:rPr lang="en-US" sz="1700" dirty="0">
                <a:solidFill>
                  <a:schemeClr val="tx1"/>
                </a:solidFill>
              </a:rPr>
              <a:t> during this time period and now includes more than 180000 </a:t>
            </a:r>
            <a:r>
              <a:rPr lang="en-US" sz="1700" dirty="0" smtClean="0">
                <a:solidFill>
                  <a:schemeClr val="tx1"/>
                </a:solidFill>
              </a:rPr>
              <a:t>attacks. The</a:t>
            </a:r>
            <a:r>
              <a:rPr lang="en-US" sz="1700" dirty="0">
                <a:solidFill>
                  <a:schemeClr val="tx1"/>
                </a:solidFill>
              </a:rPr>
              <a:t> database in maintained by researchers at the national consortium for the "Study of Terrorism and Response to Terrorism (START)" headquartered at the university of </a:t>
            </a:r>
            <a:r>
              <a:rPr lang="en-US" sz="1700" dirty="0" smtClean="0">
                <a:solidFill>
                  <a:schemeClr val="tx1"/>
                </a:solidFill>
              </a:rPr>
              <a:t>Maryland.</a:t>
            </a:r>
            <a:endParaRPr lang="en-US" sz="1700" dirty="0">
              <a:solidFill>
                <a:schemeClr val="tx1"/>
              </a:solidFill>
            </a:endParaRPr>
          </a:p>
          <a:p>
            <a:pPr marL="285750" indent="-285750" algn="l">
              <a:buFont typeface="Wingdings" pitchFamily="2" charset="2"/>
              <a:buChar char="ü"/>
            </a:pPr>
            <a:r>
              <a:rPr lang="en-US" sz="1700" dirty="0" smtClean="0">
                <a:solidFill>
                  <a:schemeClr val="tx1"/>
                </a:solidFill>
              </a:rPr>
              <a:t>The</a:t>
            </a:r>
            <a:r>
              <a:rPr lang="en-US" sz="1700" dirty="0">
                <a:solidFill>
                  <a:schemeClr val="tx1"/>
                </a:solidFill>
              </a:rPr>
              <a:t> goal of this capstone project is to explore and </a:t>
            </a:r>
            <a:r>
              <a:rPr lang="en-US" sz="1700" dirty="0" smtClean="0">
                <a:solidFill>
                  <a:schemeClr val="tx1"/>
                </a:solidFill>
              </a:rPr>
              <a:t>analyze</a:t>
            </a:r>
            <a:r>
              <a:rPr lang="en-US" sz="1700" dirty="0">
                <a:solidFill>
                  <a:schemeClr val="tx1"/>
                </a:solidFill>
              </a:rPr>
              <a:t> the data to discover key findings pertaining to terrorist </a:t>
            </a:r>
            <a:r>
              <a:rPr lang="en-US" sz="1700" dirty="0" smtClean="0">
                <a:solidFill>
                  <a:schemeClr val="tx1"/>
                </a:solidFill>
              </a:rPr>
              <a:t>activities.</a:t>
            </a:r>
          </a:p>
          <a:p>
            <a:pPr marL="285750" indent="-285750" algn="l">
              <a:buFont typeface="Wingdings" pitchFamily="2" charset="2"/>
              <a:buChar char="ü"/>
            </a:pPr>
            <a:r>
              <a:rPr lang="en-US" sz="1700" dirty="0" smtClean="0">
                <a:solidFill>
                  <a:schemeClr val="tx1"/>
                </a:solidFill>
              </a:rPr>
              <a:t>Understand major causes behind terrorism throughout the world. To analyze casualties and number of attacks throughout the world and India over the period of time.</a:t>
            </a:r>
          </a:p>
          <a:p>
            <a:pPr marL="285750" indent="-285750" algn="l">
              <a:buFont typeface="Wingdings" pitchFamily="2" charset="2"/>
              <a:buChar char="ü"/>
            </a:pPr>
            <a:r>
              <a:rPr lang="en-US" sz="1700" dirty="0" smtClean="0">
                <a:solidFill>
                  <a:schemeClr val="tx1"/>
                </a:solidFill>
              </a:rPr>
              <a:t>Business</a:t>
            </a:r>
            <a:r>
              <a:rPr lang="en-US" sz="1700" dirty="0">
                <a:solidFill>
                  <a:schemeClr val="tx1"/>
                </a:solidFill>
              </a:rPr>
              <a:t> objective of this project is to understand </a:t>
            </a:r>
            <a:r>
              <a:rPr lang="en-US" sz="1700" dirty="0" smtClean="0">
                <a:solidFill>
                  <a:schemeClr val="tx1"/>
                </a:solidFill>
              </a:rPr>
              <a:t>vulnerable</a:t>
            </a:r>
            <a:r>
              <a:rPr lang="en-US" sz="1700" dirty="0">
                <a:solidFill>
                  <a:schemeClr val="tx1"/>
                </a:solidFill>
              </a:rPr>
              <a:t> </a:t>
            </a:r>
            <a:r>
              <a:rPr lang="en-US" sz="1700" dirty="0" smtClean="0">
                <a:solidFill>
                  <a:schemeClr val="tx1"/>
                </a:solidFill>
              </a:rPr>
              <a:t>areas to attacks</a:t>
            </a:r>
            <a:r>
              <a:rPr lang="en-US" sz="1700" dirty="0">
                <a:solidFill>
                  <a:schemeClr val="tx1"/>
                </a:solidFill>
              </a:rPr>
              <a:t> in India, active terrorism groups, there attack patterns , effectiveness. So </a:t>
            </a:r>
            <a:r>
              <a:rPr lang="en-US" sz="1700" dirty="0" smtClean="0">
                <a:solidFill>
                  <a:schemeClr val="tx1"/>
                </a:solidFill>
              </a:rPr>
              <a:t>   that</a:t>
            </a:r>
            <a:r>
              <a:rPr lang="en-US" sz="1700" dirty="0">
                <a:solidFill>
                  <a:schemeClr val="tx1"/>
                </a:solidFill>
              </a:rPr>
              <a:t>, decisions about the selection of </a:t>
            </a:r>
            <a:r>
              <a:rPr lang="en-US" sz="1700" dirty="0" smtClean="0">
                <a:solidFill>
                  <a:schemeClr val="tx1"/>
                </a:solidFill>
              </a:rPr>
              <a:t>areas</a:t>
            </a:r>
            <a:r>
              <a:rPr lang="en-US" sz="1700" dirty="0">
                <a:solidFill>
                  <a:schemeClr val="tx1"/>
                </a:solidFill>
              </a:rPr>
              <a:t> from the perspective of upcoming investments in infrastructure and developments could be taken from the point of </a:t>
            </a:r>
            <a:r>
              <a:rPr lang="en-US" sz="1700" dirty="0" smtClean="0">
                <a:solidFill>
                  <a:schemeClr val="tx1"/>
                </a:solidFill>
              </a:rPr>
              <a:t>view of private</a:t>
            </a:r>
            <a:r>
              <a:rPr lang="en-US" sz="1700" dirty="0">
                <a:solidFill>
                  <a:schemeClr val="tx1"/>
                </a:solidFill>
              </a:rPr>
              <a:t> </a:t>
            </a:r>
            <a:r>
              <a:rPr lang="en-US" sz="1700" dirty="0" smtClean="0">
                <a:solidFill>
                  <a:schemeClr val="tx1"/>
                </a:solidFill>
              </a:rPr>
              <a:t>businesses</a:t>
            </a:r>
            <a:r>
              <a:rPr lang="en-US" sz="1700" dirty="0">
                <a:solidFill>
                  <a:schemeClr val="tx1"/>
                </a:solidFill>
              </a:rPr>
              <a:t> as well as state of India.</a:t>
            </a:r>
          </a:p>
          <a:p>
            <a:pPr algn="l"/>
            <a:endParaRPr lang="en-US" sz="1700" dirty="0">
              <a:solidFill>
                <a:schemeClr val="tx1"/>
              </a:solidFill>
            </a:endParaRPr>
          </a:p>
          <a:p>
            <a:endParaRPr lang="en-IN" dirty="0" smtClean="0"/>
          </a:p>
          <a:p>
            <a:endParaRPr lang="en-IN" dirty="0"/>
          </a:p>
        </p:txBody>
      </p:sp>
    </p:spTree>
    <p:extLst>
      <p:ext uri="{BB962C8B-B14F-4D97-AF65-F5344CB8AC3E}">
        <p14:creationId xmlns:p14="http://schemas.microsoft.com/office/powerpoint/2010/main" val="2203275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76672"/>
            <a:ext cx="7772400" cy="648071"/>
          </a:xfrm>
        </p:spPr>
        <p:txBody>
          <a:bodyPr>
            <a:normAutofit fontScale="90000"/>
          </a:bodyPr>
          <a:lstStyle/>
          <a:p>
            <a:r>
              <a:rPr lang="en-US" sz="2400" b="1" dirty="0" smtClean="0"/>
              <a:t>Nature Of Terror Attacks In Terms Of Execution Type</a:t>
            </a:r>
            <a:r>
              <a:rPr lang="en-US" sz="2400" b="1" dirty="0"/>
              <a:t> </a:t>
            </a:r>
            <a:r>
              <a:rPr lang="en-US" dirty="0"/>
              <a:t/>
            </a:r>
            <a:br>
              <a:rPr lang="en-US" dirty="0"/>
            </a:br>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0531" y="854460"/>
            <a:ext cx="5488657" cy="3935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67544" y="4797152"/>
            <a:ext cx="7974632" cy="1477328"/>
          </a:xfrm>
          <a:prstGeom prst="rect">
            <a:avLst/>
          </a:prstGeom>
        </p:spPr>
        <p:txBody>
          <a:bodyPr wrap="square">
            <a:spAutoFit/>
          </a:bodyPr>
          <a:lstStyle/>
          <a:p>
            <a:pPr marL="285750" indent="-285750">
              <a:buFont typeface="Wingdings" pitchFamily="2" charset="2"/>
              <a:buChar char="q"/>
            </a:pPr>
            <a:r>
              <a:rPr lang="en-US" dirty="0"/>
              <a:t>95% of the terror attacks happened in world has non-extended nature of attacks that means terror attacks happening in the globe usually doesn't extend beyond 24hrs.</a:t>
            </a:r>
          </a:p>
          <a:p>
            <a:pPr marL="285750" indent="-285750">
              <a:buFont typeface="Wingdings" pitchFamily="2" charset="2"/>
              <a:buChar char="q"/>
            </a:pPr>
            <a:r>
              <a:rPr lang="en-US" dirty="0"/>
              <a:t>Only 1% of the terror attacks in the world has extended-multiple nature which is obvious as such type of attacks should only be attempted by well-trained brats</a:t>
            </a:r>
          </a:p>
        </p:txBody>
      </p:sp>
    </p:spTree>
    <p:extLst>
      <p:ext uri="{BB962C8B-B14F-4D97-AF65-F5344CB8AC3E}">
        <p14:creationId xmlns:p14="http://schemas.microsoft.com/office/powerpoint/2010/main" val="35287703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76672"/>
            <a:ext cx="7772400" cy="648071"/>
          </a:xfrm>
        </p:spPr>
        <p:txBody>
          <a:bodyPr>
            <a:normAutofit fontScale="90000"/>
          </a:bodyPr>
          <a:lstStyle/>
          <a:p>
            <a:r>
              <a:rPr lang="en-US" sz="2400" b="1" dirty="0" smtClean="0"/>
              <a:t>Multiple &amp; Extended Terror Attacks In World</a:t>
            </a:r>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800" y="1340768"/>
            <a:ext cx="8788400"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86127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7384"/>
            <a:ext cx="7772400" cy="648071"/>
          </a:xfrm>
        </p:spPr>
        <p:txBody>
          <a:bodyPr>
            <a:normAutofit/>
          </a:bodyPr>
          <a:lstStyle/>
          <a:p>
            <a:r>
              <a:rPr lang="en-US" sz="2400" b="1" dirty="0" smtClean="0"/>
              <a:t>Attack Types &amp; There Success Rates In </a:t>
            </a:r>
            <a:r>
              <a:rPr lang="en-US" sz="2400" b="1" dirty="0"/>
              <a:t>India</a:t>
            </a:r>
            <a:endParaRPr lang="en-IN"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620688"/>
            <a:ext cx="8108950" cy="463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15616" y="5157192"/>
            <a:ext cx="7416824" cy="1569660"/>
          </a:xfrm>
          <a:prstGeom prst="rect">
            <a:avLst/>
          </a:prstGeom>
        </p:spPr>
        <p:txBody>
          <a:bodyPr wrap="square">
            <a:spAutoFit/>
          </a:bodyPr>
          <a:lstStyle/>
          <a:p>
            <a:r>
              <a:rPr lang="en-US" sz="1600" dirty="0"/>
              <a:t>I) Total 11960 terrorist attacks happened in India from 1972 to 2017, Out of which 92% attacks were successful.</a:t>
            </a:r>
          </a:p>
          <a:p>
            <a:r>
              <a:rPr lang="en-US" sz="1600" dirty="0"/>
              <a:t>II) Hostage Taking (Kidnapping),Unarmed Assault this type of attack types have highest success rate around 99%.</a:t>
            </a:r>
          </a:p>
          <a:p>
            <a:r>
              <a:rPr lang="en-US" sz="1600" dirty="0"/>
              <a:t>III) Bombing/Explosion and Assassination kind of activities has usually low success rates around 70%.</a:t>
            </a:r>
          </a:p>
        </p:txBody>
      </p:sp>
    </p:spTree>
    <p:extLst>
      <p:ext uri="{BB962C8B-B14F-4D97-AF65-F5344CB8AC3E}">
        <p14:creationId xmlns:p14="http://schemas.microsoft.com/office/powerpoint/2010/main" val="1605484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76672"/>
            <a:ext cx="7772400" cy="648071"/>
          </a:xfrm>
        </p:spPr>
        <p:txBody>
          <a:bodyPr>
            <a:normAutofit/>
          </a:bodyPr>
          <a:lstStyle/>
          <a:p>
            <a:r>
              <a:rPr lang="en-US" sz="2400" b="1" dirty="0" smtClean="0"/>
              <a:t>Terror Attacks In India w.r.t. Time</a:t>
            </a:r>
            <a:endParaRPr lang="en-IN"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12776"/>
            <a:ext cx="8156911" cy="2768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115616" y="4293096"/>
            <a:ext cx="7272808" cy="1200329"/>
          </a:xfrm>
          <a:prstGeom prst="rect">
            <a:avLst/>
          </a:prstGeom>
        </p:spPr>
        <p:txBody>
          <a:bodyPr wrap="square">
            <a:spAutoFit/>
          </a:bodyPr>
          <a:lstStyle/>
          <a:p>
            <a:r>
              <a:rPr lang="en-US" dirty="0"/>
              <a:t>Chart shows attacks are increasing in India on yearly basis with time. It has positive trend which is not a good thing from the perspective of state of India. As a citizen of India we expect solid actions must be taken to prevent terror attacks by state.</a:t>
            </a:r>
            <a:endParaRPr lang="en-IN" dirty="0"/>
          </a:p>
        </p:txBody>
      </p:sp>
    </p:spTree>
    <p:extLst>
      <p:ext uri="{BB962C8B-B14F-4D97-AF65-F5344CB8AC3E}">
        <p14:creationId xmlns:p14="http://schemas.microsoft.com/office/powerpoint/2010/main" val="40287549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6632"/>
            <a:ext cx="7772400" cy="648071"/>
          </a:xfrm>
        </p:spPr>
        <p:txBody>
          <a:bodyPr>
            <a:normAutofit/>
          </a:bodyPr>
          <a:lstStyle/>
          <a:p>
            <a:r>
              <a:rPr lang="en-US" sz="2400" b="1" dirty="0" smtClean="0"/>
              <a:t>Casualties In India w.r.t. Time</a:t>
            </a:r>
            <a:endParaRPr lang="en-IN"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700" y="690488"/>
            <a:ext cx="8102600" cy="353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71600" y="4077072"/>
            <a:ext cx="7416824" cy="2646878"/>
          </a:xfrm>
          <a:prstGeom prst="rect">
            <a:avLst/>
          </a:prstGeom>
        </p:spPr>
        <p:txBody>
          <a:bodyPr wrap="square">
            <a:spAutoFit/>
          </a:bodyPr>
          <a:lstStyle/>
          <a:p>
            <a:r>
              <a:rPr lang="en-US" sz="1600" dirty="0" smtClean="0"/>
              <a:t>1) </a:t>
            </a:r>
            <a:r>
              <a:rPr lang="en-US" sz="1600" dirty="0"/>
              <a:t>Chart shows casualties were also increasing in India on yearly basis with time. It has positive trend which is not a good thing from the perspective of state of India.</a:t>
            </a:r>
          </a:p>
          <a:p>
            <a:r>
              <a:rPr lang="en-US" sz="1600" dirty="0" smtClean="0"/>
              <a:t>2) </a:t>
            </a:r>
            <a:r>
              <a:rPr lang="en-US" sz="1600" dirty="0"/>
              <a:t>T</a:t>
            </a:r>
            <a:r>
              <a:rPr lang="en-US" sz="1600" dirty="0" smtClean="0"/>
              <a:t>here </a:t>
            </a:r>
            <a:r>
              <a:rPr lang="en-US" sz="1600" dirty="0"/>
              <a:t>is one thing positive and that is from 2010 onwards number of casualties are constant irrespective of increasing attacks in our country</a:t>
            </a:r>
            <a:r>
              <a:rPr lang="en-US" sz="1600" dirty="0" smtClean="0"/>
              <a:t>. Which </a:t>
            </a:r>
            <a:r>
              <a:rPr lang="en-US" sz="1600" dirty="0"/>
              <a:t>is positive side of our security forces and we could conclude here that our forces are very successful in terms of eliminating terror attacks in last decade</a:t>
            </a:r>
            <a:r>
              <a:rPr lang="en-US" sz="1600" dirty="0" smtClean="0"/>
              <a:t>.</a:t>
            </a:r>
          </a:p>
          <a:p>
            <a:r>
              <a:rPr lang="en-US" sz="1600" dirty="0" smtClean="0"/>
              <a:t>3) </a:t>
            </a:r>
            <a:r>
              <a:rPr lang="en-US" sz="1600" dirty="0"/>
              <a:t>On yearly basis average number of deaths that happen in </a:t>
            </a:r>
            <a:r>
              <a:rPr lang="en-US" sz="1600" dirty="0" smtClean="0"/>
              <a:t>India </a:t>
            </a:r>
            <a:r>
              <a:rPr lang="en-US" sz="1600" dirty="0"/>
              <a:t>: 461</a:t>
            </a:r>
          </a:p>
          <a:p>
            <a:r>
              <a:rPr lang="en-US" sz="1600" dirty="0"/>
              <a:t>4</a:t>
            </a:r>
            <a:r>
              <a:rPr lang="en-US" sz="1600" dirty="0" smtClean="0"/>
              <a:t>) </a:t>
            </a:r>
            <a:r>
              <a:rPr lang="en-US" sz="1600" dirty="0"/>
              <a:t>On yearly basis average number of peoples get wounded in </a:t>
            </a:r>
            <a:r>
              <a:rPr lang="en-US" sz="1600" dirty="0" smtClean="0"/>
              <a:t>India </a:t>
            </a:r>
            <a:r>
              <a:rPr lang="en-US" sz="1600" dirty="0"/>
              <a:t>: 690</a:t>
            </a:r>
          </a:p>
          <a:p>
            <a:r>
              <a:rPr lang="en-US" sz="1600" dirty="0"/>
              <a:t>5</a:t>
            </a:r>
            <a:r>
              <a:rPr lang="en-US" sz="1600" dirty="0" smtClean="0"/>
              <a:t>) </a:t>
            </a:r>
            <a:r>
              <a:rPr lang="en-US" sz="1600" dirty="0"/>
              <a:t>On yearly basis average number of casualties in </a:t>
            </a:r>
            <a:r>
              <a:rPr lang="en-US" sz="1600" dirty="0" smtClean="0"/>
              <a:t>India </a:t>
            </a:r>
            <a:r>
              <a:rPr lang="en-US" sz="1600" dirty="0"/>
              <a:t>: 1150</a:t>
            </a:r>
          </a:p>
          <a:p>
            <a:endParaRPr lang="en-US" sz="1600" dirty="0"/>
          </a:p>
        </p:txBody>
      </p:sp>
    </p:spTree>
    <p:extLst>
      <p:ext uri="{BB962C8B-B14F-4D97-AF65-F5344CB8AC3E}">
        <p14:creationId xmlns:p14="http://schemas.microsoft.com/office/powerpoint/2010/main" val="36318228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6632"/>
            <a:ext cx="7772400" cy="648071"/>
          </a:xfrm>
        </p:spPr>
        <p:txBody>
          <a:bodyPr>
            <a:normAutofit/>
          </a:bodyPr>
          <a:lstStyle/>
          <a:p>
            <a:r>
              <a:rPr lang="en-US" sz="2400" b="1" dirty="0" smtClean="0"/>
              <a:t>Vulnerable </a:t>
            </a:r>
            <a:r>
              <a:rPr lang="en-US" sz="2400" b="1" dirty="0"/>
              <a:t>A</a:t>
            </a:r>
            <a:r>
              <a:rPr lang="en-US" sz="2400" b="1" dirty="0" smtClean="0"/>
              <a:t>reas To Terror Attacks In </a:t>
            </a:r>
            <a:r>
              <a:rPr lang="en-US" sz="2400" b="1" dirty="0"/>
              <a:t>India</a:t>
            </a:r>
            <a:endParaRPr lang="en-IN"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980728"/>
            <a:ext cx="7416824"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259632" y="4797152"/>
            <a:ext cx="7272808" cy="1323439"/>
          </a:xfrm>
          <a:prstGeom prst="rect">
            <a:avLst/>
          </a:prstGeom>
        </p:spPr>
        <p:txBody>
          <a:bodyPr wrap="square">
            <a:spAutoFit/>
          </a:bodyPr>
          <a:lstStyle/>
          <a:p>
            <a:r>
              <a:rPr lang="en-US" sz="1600" dirty="0"/>
              <a:t>Chart shows cities in Kashmir &amp; North East has been heavily attacked by terrorist consistently. There is wide scope for improvement from security &amp; safety point of view in such cities, as this cities has been consistently attacked and targeted by terrorist </a:t>
            </a:r>
            <a:r>
              <a:rPr lang="en-US" sz="1600" dirty="0" smtClean="0"/>
              <a:t>organizations </a:t>
            </a:r>
            <a:r>
              <a:rPr lang="en-US" sz="1600" dirty="0"/>
              <a:t>and still state is not able to find </a:t>
            </a:r>
            <a:r>
              <a:rPr lang="en-US" sz="1600" dirty="0" smtClean="0"/>
              <a:t>permanent </a:t>
            </a:r>
            <a:r>
              <a:rPr lang="en-US" sz="1600" dirty="0"/>
              <a:t>solutions of such </a:t>
            </a:r>
            <a:r>
              <a:rPr lang="en-US" sz="1600" dirty="0" smtClean="0"/>
              <a:t>problems.</a:t>
            </a:r>
            <a:endParaRPr lang="en-IN" sz="1600" dirty="0"/>
          </a:p>
        </p:txBody>
      </p:sp>
    </p:spTree>
    <p:extLst>
      <p:ext uri="{BB962C8B-B14F-4D97-AF65-F5344CB8AC3E}">
        <p14:creationId xmlns:p14="http://schemas.microsoft.com/office/powerpoint/2010/main" val="32731261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6632"/>
            <a:ext cx="7772400" cy="648071"/>
          </a:xfrm>
        </p:spPr>
        <p:txBody>
          <a:bodyPr>
            <a:normAutofit/>
          </a:bodyPr>
          <a:lstStyle/>
          <a:p>
            <a:r>
              <a:rPr lang="en-US" sz="2400" b="1" dirty="0" smtClean="0"/>
              <a:t>Execution Type &amp; Terror Groups In </a:t>
            </a:r>
            <a:r>
              <a:rPr lang="en-US" sz="2400" b="1" dirty="0"/>
              <a:t>India</a:t>
            </a:r>
            <a:endParaRPr lang="en-IN"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836712"/>
            <a:ext cx="6192688" cy="4401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71600" y="5013176"/>
            <a:ext cx="7776864" cy="1077218"/>
          </a:xfrm>
          <a:prstGeom prst="rect">
            <a:avLst/>
          </a:prstGeom>
        </p:spPr>
        <p:txBody>
          <a:bodyPr wrap="square">
            <a:spAutoFit/>
          </a:bodyPr>
          <a:lstStyle/>
          <a:p>
            <a:r>
              <a:rPr lang="en-US" sz="1600" dirty="0" smtClean="0"/>
              <a:t>1) </a:t>
            </a:r>
            <a:r>
              <a:rPr lang="en-US" sz="1600" dirty="0"/>
              <a:t>Chart shows 82% of the terror attacks are Non Extended Single in nature, followed by Not extended multiple that is 12%.</a:t>
            </a:r>
          </a:p>
          <a:p>
            <a:r>
              <a:rPr lang="en-US" sz="1600" dirty="0" smtClean="0"/>
              <a:t>2) </a:t>
            </a:r>
            <a:r>
              <a:rPr lang="en-US" sz="1600" dirty="0"/>
              <a:t>Here also we can conclude that forces are quick enough to respond and eliminate attacks within 24 hours.</a:t>
            </a:r>
          </a:p>
        </p:txBody>
      </p:sp>
    </p:spTree>
    <p:extLst>
      <p:ext uri="{BB962C8B-B14F-4D97-AF65-F5344CB8AC3E}">
        <p14:creationId xmlns:p14="http://schemas.microsoft.com/office/powerpoint/2010/main" val="19885248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6632"/>
            <a:ext cx="7772400" cy="648071"/>
          </a:xfrm>
        </p:spPr>
        <p:txBody>
          <a:bodyPr>
            <a:normAutofit/>
          </a:bodyPr>
          <a:lstStyle/>
          <a:p>
            <a:r>
              <a:rPr lang="en-IN" sz="2400" b="1" dirty="0" smtClean="0"/>
              <a:t>Top Corporations Under Attacks In India</a:t>
            </a:r>
            <a:endParaRPr lang="en-IN" sz="2400" b="1"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196752"/>
            <a:ext cx="7943850"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15616" y="5013176"/>
            <a:ext cx="7511802" cy="923330"/>
          </a:xfrm>
          <a:prstGeom prst="rect">
            <a:avLst/>
          </a:prstGeom>
        </p:spPr>
        <p:txBody>
          <a:bodyPr wrap="square">
            <a:spAutoFit/>
          </a:bodyPr>
          <a:lstStyle/>
          <a:p>
            <a:r>
              <a:rPr lang="en-US" dirty="0"/>
              <a:t>By </a:t>
            </a:r>
            <a:r>
              <a:rPr lang="en-US" dirty="0" smtClean="0"/>
              <a:t>analyzing </a:t>
            </a:r>
            <a:r>
              <a:rPr lang="en-US" dirty="0"/>
              <a:t>above graph we conclude that Indian Police, Army and peoples related with government </a:t>
            </a:r>
            <a:r>
              <a:rPr lang="en-US" dirty="0" smtClean="0"/>
              <a:t>institutions </a:t>
            </a:r>
            <a:r>
              <a:rPr lang="en-US" dirty="0"/>
              <a:t>has been targeted most of the times by terrorists in India.</a:t>
            </a:r>
            <a:endParaRPr lang="en-IN" dirty="0"/>
          </a:p>
        </p:txBody>
      </p:sp>
    </p:spTree>
    <p:extLst>
      <p:ext uri="{BB962C8B-B14F-4D97-AF65-F5344CB8AC3E}">
        <p14:creationId xmlns:p14="http://schemas.microsoft.com/office/powerpoint/2010/main" val="2598896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04664"/>
            <a:ext cx="7772400" cy="648071"/>
          </a:xfrm>
        </p:spPr>
        <p:txBody>
          <a:bodyPr>
            <a:normAutofit/>
          </a:bodyPr>
          <a:lstStyle/>
          <a:p>
            <a:r>
              <a:rPr lang="en-US" sz="2400" b="1" dirty="0" smtClean="0"/>
              <a:t>Weapons Used In India For Terror Attacks</a:t>
            </a:r>
            <a:endParaRPr lang="en-IN" dirty="0"/>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853" y="1268760"/>
            <a:ext cx="8134350" cy="456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2723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404665"/>
            <a:ext cx="7772400" cy="432048"/>
          </a:xfrm>
        </p:spPr>
        <p:txBody>
          <a:bodyPr>
            <a:normAutofit fontScale="90000"/>
          </a:bodyPr>
          <a:lstStyle/>
          <a:p>
            <a:r>
              <a:rPr lang="en-IN" sz="2400" b="1" dirty="0"/>
              <a:t>Solution to Business </a:t>
            </a:r>
            <a:r>
              <a:rPr lang="en-IN" sz="2400" b="1" dirty="0" smtClean="0"/>
              <a:t>Objective</a:t>
            </a:r>
            <a:br>
              <a:rPr lang="en-IN" sz="2400" b="1" dirty="0" smtClean="0"/>
            </a:br>
            <a:endParaRPr lang="en-IN" sz="2400" dirty="0"/>
          </a:p>
        </p:txBody>
      </p:sp>
      <p:sp>
        <p:nvSpPr>
          <p:cNvPr id="3" name="Rectangle 2"/>
          <p:cNvSpPr/>
          <p:nvPr/>
        </p:nvSpPr>
        <p:spPr>
          <a:xfrm>
            <a:off x="755576" y="1124744"/>
            <a:ext cx="7488832" cy="4524315"/>
          </a:xfrm>
          <a:prstGeom prst="rect">
            <a:avLst/>
          </a:prstGeom>
        </p:spPr>
        <p:txBody>
          <a:bodyPr wrap="square">
            <a:spAutoFit/>
          </a:bodyPr>
          <a:lstStyle/>
          <a:p>
            <a:pPr marL="342900" indent="-342900">
              <a:buFont typeface="Wingdings" pitchFamily="2" charset="2"/>
              <a:buChar char="q"/>
            </a:pPr>
            <a:r>
              <a:rPr lang="en-US" sz="1600" b="1" dirty="0" smtClean="0"/>
              <a:t>Middle East and North Africa , South and East Asia, Sub-Saharan Africa, South America are top vulnerable regions </a:t>
            </a:r>
            <a:r>
              <a:rPr lang="en-US" sz="1600" dirty="0" smtClean="0"/>
              <a:t>to terror attacks and this are the regions which has most of the under-developed countries followed by developing countries which has high poverty and unemployment rates, so this are the regions which has become easy targets for extremist groups to operate and expand terrorism.</a:t>
            </a:r>
          </a:p>
          <a:p>
            <a:pPr marL="285750" indent="-285750">
              <a:buFont typeface="Wingdings" pitchFamily="2" charset="2"/>
              <a:buChar char="q"/>
            </a:pPr>
            <a:r>
              <a:rPr lang="en-US" sz="1600" dirty="0" smtClean="0"/>
              <a:t>Apart </a:t>
            </a:r>
            <a:r>
              <a:rPr lang="en-US" sz="1600" dirty="0"/>
              <a:t>form that state could expand its </a:t>
            </a:r>
            <a:r>
              <a:rPr lang="en-US" sz="1600" dirty="0" smtClean="0"/>
              <a:t>creditability </a:t>
            </a:r>
            <a:r>
              <a:rPr lang="en-US" sz="1600" dirty="0"/>
              <a:t>in world by investing in such countries as, India is gaining importance at world stage and in united nations also and this could be one of the great initiatives which we could take to build and maintain good international relations.</a:t>
            </a:r>
          </a:p>
          <a:p>
            <a:pPr marL="285750" indent="-285750">
              <a:buFont typeface="Wingdings" pitchFamily="2" charset="2"/>
              <a:buChar char="q"/>
            </a:pPr>
            <a:r>
              <a:rPr lang="en-US" sz="1600" b="1" dirty="0"/>
              <a:t>Cities in </a:t>
            </a:r>
            <a:r>
              <a:rPr lang="en-US" sz="1600" b="1" dirty="0" smtClean="0"/>
              <a:t>Kashmir </a:t>
            </a:r>
            <a:r>
              <a:rPr lang="en-US" sz="1600" b="1" dirty="0"/>
              <a:t>valley, some cities in north-east such as capital cities of seven sisters are very prone to terror attacks </a:t>
            </a:r>
            <a:r>
              <a:rPr lang="en-US" sz="1600" dirty="0"/>
              <a:t>at the time of investing in infrastructure and other development projects private players needs to be more alert in such areas.</a:t>
            </a:r>
          </a:p>
          <a:p>
            <a:pPr marL="285750" indent="-285750">
              <a:buFont typeface="Wingdings" pitchFamily="2" charset="2"/>
              <a:buChar char="q"/>
            </a:pPr>
            <a:r>
              <a:rPr lang="en-US" sz="1600" dirty="0"/>
              <a:t>From the perspective of state of India this area should have well equipped healthcare facilities and alert emergency services as this areas are too </a:t>
            </a:r>
            <a:r>
              <a:rPr lang="en-US" sz="1600" dirty="0" smtClean="0"/>
              <a:t>vulnerable </a:t>
            </a:r>
            <a:r>
              <a:rPr lang="en-US" sz="1600" dirty="0"/>
              <a:t>to terror attacks.</a:t>
            </a:r>
          </a:p>
          <a:p>
            <a:pPr marL="285750" indent="-285750">
              <a:buFont typeface="Wingdings" pitchFamily="2" charset="2"/>
              <a:buChar char="q"/>
            </a:pPr>
            <a:r>
              <a:rPr lang="en-US" sz="1600" dirty="0"/>
              <a:t>Special </a:t>
            </a:r>
            <a:r>
              <a:rPr lang="en-US" sz="1600" dirty="0" smtClean="0"/>
              <a:t>initiative </a:t>
            </a:r>
            <a:r>
              <a:rPr lang="en-US" sz="1600" dirty="0"/>
              <a:t>should be taken by state of India to </a:t>
            </a:r>
            <a:r>
              <a:rPr lang="en-US" sz="1600" dirty="0" smtClean="0"/>
              <a:t>minimize </a:t>
            </a:r>
            <a:r>
              <a:rPr lang="en-US" sz="1600" dirty="0"/>
              <a:t>terror attacks as number of attacks with respect to time in India are increasing as per line chart which is </a:t>
            </a:r>
            <a:r>
              <a:rPr lang="en-US" sz="1600" dirty="0" smtClean="0"/>
              <a:t>definitely </a:t>
            </a:r>
            <a:r>
              <a:rPr lang="en-US" sz="1600" dirty="0"/>
              <a:t>a negative thing from the point of view of State and private businesses.</a:t>
            </a:r>
          </a:p>
        </p:txBody>
      </p:sp>
    </p:spTree>
    <p:extLst>
      <p:ext uri="{BB962C8B-B14F-4D97-AF65-F5344CB8AC3E}">
        <p14:creationId xmlns:p14="http://schemas.microsoft.com/office/powerpoint/2010/main" val="16184514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620688"/>
            <a:ext cx="7772400" cy="648071"/>
          </a:xfrm>
        </p:spPr>
        <p:txBody>
          <a:bodyPr>
            <a:normAutofit fontScale="90000"/>
          </a:bodyPr>
          <a:lstStyle/>
          <a:p>
            <a:r>
              <a:rPr lang="en-US" sz="2700" b="1" i="1" u="sng" dirty="0" smtClean="0"/>
              <a:t>Dataset Information.</a:t>
            </a:r>
            <a:r>
              <a:rPr lang="en-US" dirty="0"/>
              <a:t/>
            </a:r>
            <a:br>
              <a:rPr lang="en-US" dirty="0"/>
            </a:br>
            <a:endParaRPr lang="en-IN" dirty="0"/>
          </a:p>
        </p:txBody>
      </p:sp>
      <p:sp>
        <p:nvSpPr>
          <p:cNvPr id="3" name="Subtitle 2"/>
          <p:cNvSpPr>
            <a:spLocks noGrp="1"/>
          </p:cNvSpPr>
          <p:nvPr>
            <p:ph type="subTitle" idx="1"/>
          </p:nvPr>
        </p:nvSpPr>
        <p:spPr>
          <a:xfrm>
            <a:off x="971600" y="1268760"/>
            <a:ext cx="7488832" cy="792088"/>
          </a:xfrm>
        </p:spPr>
        <p:txBody>
          <a:bodyPr>
            <a:normAutofit lnSpcReduction="10000"/>
          </a:bodyPr>
          <a:lstStyle/>
          <a:p>
            <a:pPr algn="l"/>
            <a:r>
              <a:rPr lang="en-US" sz="1600" dirty="0" smtClean="0">
                <a:solidFill>
                  <a:schemeClr val="tx1"/>
                </a:solidFill>
              </a:rPr>
              <a:t>The features which has selected to achieve objectives from the original dataset  with 157 features after doing feature selection and feature engineering are as follows.</a:t>
            </a:r>
            <a:endParaRPr lang="en-US" sz="1600" dirty="0">
              <a:solidFill>
                <a:schemeClr val="tx1"/>
              </a:solidFill>
            </a:endParaRPr>
          </a:p>
          <a:p>
            <a:pPr algn="l"/>
            <a:endParaRPr lang="en-US" sz="1700" dirty="0">
              <a:solidFill>
                <a:schemeClr val="tx1"/>
              </a:solidFill>
            </a:endParaRPr>
          </a:p>
          <a:p>
            <a:endParaRPr lang="en-IN" dirty="0" smtClean="0"/>
          </a:p>
          <a:p>
            <a:endParaRPr lang="en-IN" dirty="0"/>
          </a:p>
        </p:txBody>
      </p:sp>
      <p:sp>
        <p:nvSpPr>
          <p:cNvPr id="4" name="Subtitle 2"/>
          <p:cNvSpPr txBox="1">
            <a:spLocks/>
          </p:cNvSpPr>
          <p:nvPr/>
        </p:nvSpPr>
        <p:spPr>
          <a:xfrm>
            <a:off x="971600" y="2204864"/>
            <a:ext cx="7488832" cy="3168352"/>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mj-lt"/>
              <a:buAutoNum type="arabicPeriod"/>
            </a:pPr>
            <a:r>
              <a:rPr lang="en-US" sz="2100" dirty="0" smtClean="0">
                <a:solidFill>
                  <a:schemeClr val="tx1"/>
                </a:solidFill>
              </a:rPr>
              <a:t>Country, </a:t>
            </a:r>
            <a:r>
              <a:rPr lang="en-US" sz="2100" dirty="0">
                <a:solidFill>
                  <a:schemeClr val="tx1"/>
                </a:solidFill>
              </a:rPr>
              <a:t>R</a:t>
            </a:r>
            <a:r>
              <a:rPr lang="en-US" sz="2100" dirty="0" smtClean="0">
                <a:solidFill>
                  <a:schemeClr val="tx1"/>
                </a:solidFill>
              </a:rPr>
              <a:t>egion, City : </a:t>
            </a:r>
            <a:r>
              <a:rPr lang="en-US" sz="2100" dirty="0">
                <a:solidFill>
                  <a:schemeClr val="tx1"/>
                </a:solidFill>
              </a:rPr>
              <a:t>L</a:t>
            </a:r>
            <a:r>
              <a:rPr lang="en-US" sz="2100" dirty="0" smtClean="0">
                <a:solidFill>
                  <a:schemeClr val="tx1"/>
                </a:solidFill>
              </a:rPr>
              <a:t>ocation of attack.</a:t>
            </a:r>
          </a:p>
          <a:p>
            <a:pPr marL="342900" indent="-342900" algn="l">
              <a:buFont typeface="+mj-lt"/>
              <a:buAutoNum type="arabicPeriod"/>
            </a:pPr>
            <a:r>
              <a:rPr lang="en-US" sz="2100" dirty="0" smtClean="0">
                <a:solidFill>
                  <a:schemeClr val="tx1"/>
                </a:solidFill>
              </a:rPr>
              <a:t>Crit1, Crit2, Crit3 : Nature of attacks (political, economical, social goal), Intention to humiliate larger crowd, </a:t>
            </a:r>
            <a:r>
              <a:rPr lang="en-IN" sz="2100" dirty="0" smtClean="0">
                <a:solidFill>
                  <a:schemeClr val="tx1"/>
                </a:solidFill>
              </a:rPr>
              <a:t>Outside International Humanitarian  Law.</a:t>
            </a:r>
            <a:r>
              <a:rPr lang="en-US" sz="2100" dirty="0" smtClean="0">
                <a:solidFill>
                  <a:schemeClr val="tx1"/>
                </a:solidFill>
              </a:rPr>
              <a:t>   </a:t>
            </a:r>
          </a:p>
          <a:p>
            <a:pPr marL="342900" indent="-342900" algn="l">
              <a:buFont typeface="+mj-lt"/>
              <a:buAutoNum type="arabicPeriod"/>
            </a:pPr>
            <a:r>
              <a:rPr lang="en-US" sz="2100" dirty="0" smtClean="0">
                <a:solidFill>
                  <a:schemeClr val="tx1"/>
                </a:solidFill>
              </a:rPr>
              <a:t>Success : Weather attacks succeed or not.</a:t>
            </a:r>
          </a:p>
          <a:p>
            <a:pPr marL="342900" indent="-342900" algn="l">
              <a:buFont typeface="+mj-lt"/>
              <a:buAutoNum type="arabicPeriod"/>
            </a:pPr>
            <a:r>
              <a:rPr lang="en-US" sz="2100" dirty="0" smtClean="0">
                <a:solidFill>
                  <a:schemeClr val="tx1"/>
                </a:solidFill>
              </a:rPr>
              <a:t>Attack type, target type, target sub type </a:t>
            </a:r>
          </a:p>
          <a:p>
            <a:pPr marL="342900" indent="-342900" algn="l">
              <a:buFont typeface="+mj-lt"/>
              <a:buAutoNum type="arabicPeriod"/>
            </a:pPr>
            <a:r>
              <a:rPr lang="en-US" sz="2100" dirty="0" smtClean="0">
                <a:solidFill>
                  <a:schemeClr val="tx1"/>
                </a:solidFill>
              </a:rPr>
              <a:t>Gname : Perpetrator / terror attack group name</a:t>
            </a:r>
          </a:p>
          <a:p>
            <a:pPr marL="342900" indent="-342900" algn="l">
              <a:buFont typeface="+mj-lt"/>
              <a:buAutoNum type="arabicPeriod"/>
            </a:pPr>
            <a:r>
              <a:rPr lang="en-US" sz="2100" dirty="0" smtClean="0">
                <a:solidFill>
                  <a:schemeClr val="tx1"/>
                </a:solidFill>
              </a:rPr>
              <a:t>Weapon type, weapon sub-type: Details of weapons </a:t>
            </a:r>
          </a:p>
          <a:p>
            <a:pPr marL="342900" indent="-342900" algn="l">
              <a:buFont typeface="+mj-lt"/>
              <a:buAutoNum type="arabicPeriod"/>
            </a:pPr>
            <a:r>
              <a:rPr lang="en-US" sz="2100" dirty="0" smtClean="0">
                <a:solidFill>
                  <a:schemeClr val="tx1"/>
                </a:solidFill>
              </a:rPr>
              <a:t>Nkill, nwound : details about casualties</a:t>
            </a:r>
          </a:p>
          <a:p>
            <a:pPr marL="342900" indent="-342900" algn="l">
              <a:buFont typeface="+mj-lt"/>
              <a:buAutoNum type="arabicPeriod"/>
            </a:pPr>
            <a:r>
              <a:rPr lang="en-US" sz="2100" dirty="0" smtClean="0">
                <a:solidFill>
                  <a:schemeClr val="tx1"/>
                </a:solidFill>
              </a:rPr>
              <a:t>INT_ANY : weather domestic or international </a:t>
            </a:r>
          </a:p>
          <a:p>
            <a:pPr marL="342900" indent="-342900" algn="l">
              <a:buFont typeface="+mj-lt"/>
              <a:buAutoNum type="arabicPeriod"/>
            </a:pPr>
            <a:r>
              <a:rPr lang="en-US" sz="2100" dirty="0" smtClean="0">
                <a:solidFill>
                  <a:schemeClr val="tx1"/>
                </a:solidFill>
              </a:rPr>
              <a:t>Date : date of attack</a:t>
            </a:r>
          </a:p>
          <a:p>
            <a:pPr marL="342900" indent="-342900" algn="l">
              <a:buFont typeface="+mj-lt"/>
              <a:buAutoNum type="arabicPeriod"/>
            </a:pPr>
            <a:r>
              <a:rPr lang="en-US" sz="2100" dirty="0" smtClean="0">
                <a:solidFill>
                  <a:schemeClr val="tx1"/>
                </a:solidFill>
              </a:rPr>
              <a:t>Execution type : Weather attack is extended for more than 24 hours, weather attack is of multiple/single nature</a:t>
            </a:r>
          </a:p>
          <a:p>
            <a:pPr marL="342900" indent="-342900" algn="l">
              <a:buFont typeface="+mj-lt"/>
              <a:buAutoNum type="arabicPeriod"/>
            </a:pPr>
            <a:endParaRPr lang="en-US" sz="2100" dirty="0" smtClean="0">
              <a:solidFill>
                <a:schemeClr val="tx1"/>
              </a:solidFill>
            </a:endParaRPr>
          </a:p>
          <a:p>
            <a:pPr algn="l"/>
            <a:endParaRPr lang="en-US" sz="1700" dirty="0" smtClean="0">
              <a:solidFill>
                <a:schemeClr val="tx1"/>
              </a:solidFill>
            </a:endParaRPr>
          </a:p>
          <a:p>
            <a:endParaRPr lang="en-IN" dirty="0" smtClean="0"/>
          </a:p>
          <a:p>
            <a:endParaRPr lang="en-IN" dirty="0"/>
          </a:p>
        </p:txBody>
      </p:sp>
    </p:spTree>
    <p:extLst>
      <p:ext uri="{BB962C8B-B14F-4D97-AF65-F5344CB8AC3E}">
        <p14:creationId xmlns:p14="http://schemas.microsoft.com/office/powerpoint/2010/main" val="6272002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548680"/>
            <a:ext cx="7772400" cy="432048"/>
          </a:xfrm>
        </p:spPr>
        <p:txBody>
          <a:bodyPr>
            <a:normAutofit fontScale="90000"/>
          </a:bodyPr>
          <a:lstStyle/>
          <a:p>
            <a:r>
              <a:rPr lang="en-IN" sz="2400" b="1" dirty="0" smtClean="0"/>
              <a:t>Conclusion</a:t>
            </a:r>
            <a:br>
              <a:rPr lang="en-IN" sz="2400" b="1" dirty="0" smtClean="0"/>
            </a:br>
            <a:endParaRPr lang="en-IN" sz="2400" dirty="0"/>
          </a:p>
        </p:txBody>
      </p:sp>
      <p:sp>
        <p:nvSpPr>
          <p:cNvPr id="4" name="Rectangle 3"/>
          <p:cNvSpPr/>
          <p:nvPr/>
        </p:nvSpPr>
        <p:spPr>
          <a:xfrm>
            <a:off x="395536" y="1116608"/>
            <a:ext cx="8496944" cy="4616648"/>
          </a:xfrm>
          <a:prstGeom prst="rect">
            <a:avLst/>
          </a:prstGeom>
        </p:spPr>
        <p:txBody>
          <a:bodyPr wrap="square">
            <a:spAutoFit/>
          </a:bodyPr>
          <a:lstStyle/>
          <a:p>
            <a:pPr marL="285750" indent="-285750">
              <a:buFont typeface="Wingdings" pitchFamily="2" charset="2"/>
              <a:buChar char="q"/>
            </a:pPr>
            <a:r>
              <a:rPr lang="en-US" sz="1400" b="1" dirty="0" smtClean="0"/>
              <a:t>Major Causes Behind Terrorism Throughout The World </a:t>
            </a:r>
            <a:r>
              <a:rPr lang="en-US" sz="1400" dirty="0" smtClean="0"/>
              <a:t>:</a:t>
            </a:r>
          </a:p>
          <a:p>
            <a:pPr marL="285750" indent="-285750">
              <a:buFont typeface="Wingdings" pitchFamily="2" charset="2"/>
              <a:buChar char="q"/>
            </a:pPr>
            <a:r>
              <a:rPr lang="en-US" sz="1400" dirty="0" smtClean="0"/>
              <a:t>ISIS (Islamic Statism), Taliban ,AL QAEDA, THE TALIBAN, AND OTHER EXTREMISTS GROUPS IN AFGHANISTAN AND PAKISTAN (Islamic fundamentalism, Deobandi Islamism Religious nationalism) has been responsible for the major terror attacks in the Iraq, Afghanistan and Pakistan.</a:t>
            </a:r>
          </a:p>
          <a:p>
            <a:pPr marL="285750" indent="-285750">
              <a:buFont typeface="Wingdings" pitchFamily="2" charset="2"/>
              <a:buChar char="q"/>
            </a:pPr>
            <a:r>
              <a:rPr lang="en-US" sz="1400" dirty="0" smtClean="0"/>
              <a:t>The Communist Party of India (Maoist) (Naxalism), ULFA, Bode National, Nagaland (seeks to establish an independent sovereign nation states in North-East) has been responsible for the major terror attacks in India. </a:t>
            </a:r>
          </a:p>
          <a:p>
            <a:pPr marL="285750" indent="-285750">
              <a:buFont typeface="Wingdings" pitchFamily="2" charset="2"/>
              <a:buChar char="q"/>
            </a:pPr>
            <a:r>
              <a:rPr lang="en-US" sz="1400" dirty="0" smtClean="0"/>
              <a:t>Colombia FARC-(Left-wing nationalism Revolutionary socialism ), Peru Shining path (Anti-revisionism, Revolutionary socialism) has been responsible for the major terror attacks in south American continents with far-left ideologies. Terrorism is a major social issue in the Philippines and it is linked to the Moro conflict and the communist rebellion. </a:t>
            </a:r>
          </a:p>
          <a:p>
            <a:pPr marL="285750" indent="-285750">
              <a:buFont typeface="Wingdings" pitchFamily="2" charset="2"/>
              <a:buChar char="q"/>
            </a:pPr>
            <a:r>
              <a:rPr lang="en-US" sz="1400" dirty="0" smtClean="0"/>
              <a:t>Turkey- The Revolutionary People’s Liberation Party (Marxist-Leninist group espouses an anti-US, anti-NATO, and anti-Turkish establishment ideology) is root cause behind terrorism in Turkey.</a:t>
            </a:r>
          </a:p>
          <a:p>
            <a:pPr marL="285750" indent="-285750">
              <a:buFont typeface="Wingdings" pitchFamily="2" charset="2"/>
              <a:buChar char="q"/>
            </a:pPr>
            <a:r>
              <a:rPr lang="en-US" sz="1400" b="1" dirty="0" smtClean="0"/>
              <a:t>90 %</a:t>
            </a:r>
            <a:r>
              <a:rPr lang="en-US" sz="1400" dirty="0" smtClean="0"/>
              <a:t> of the terror attacks that happened in the world has </a:t>
            </a:r>
            <a:r>
              <a:rPr lang="en-US" sz="1400" b="1" dirty="0" smtClean="0"/>
              <a:t>major cities </a:t>
            </a:r>
            <a:r>
              <a:rPr lang="en-US" sz="1400" dirty="0" smtClean="0"/>
              <a:t>as there targets out of which </a:t>
            </a:r>
            <a:r>
              <a:rPr lang="en-US" sz="1400" b="1" dirty="0" smtClean="0"/>
              <a:t>70% </a:t>
            </a:r>
            <a:r>
              <a:rPr lang="en-US" sz="1400" dirty="0" smtClean="0"/>
              <a:t>attacks has been performed by using various </a:t>
            </a:r>
            <a:r>
              <a:rPr lang="en-US" sz="1400" b="1" dirty="0" smtClean="0"/>
              <a:t>explosives</a:t>
            </a:r>
            <a:r>
              <a:rPr lang="en-US" sz="1400" dirty="0" smtClean="0"/>
              <a:t>, which is clearly indicating that </a:t>
            </a:r>
            <a:r>
              <a:rPr lang="en-US" sz="1400" b="1" dirty="0" smtClean="0"/>
              <a:t>maximum collateral damage and casualties</a:t>
            </a:r>
            <a:r>
              <a:rPr lang="en-US" sz="1400" dirty="0" smtClean="0"/>
              <a:t> is one of the main aim of terrorists across the world.</a:t>
            </a:r>
          </a:p>
          <a:p>
            <a:pPr marL="285750" indent="-285750">
              <a:buFont typeface="Wingdings" pitchFamily="2" charset="2"/>
              <a:buChar char="q"/>
            </a:pPr>
            <a:r>
              <a:rPr lang="en-US" sz="1400" dirty="0" smtClean="0"/>
              <a:t>There is </a:t>
            </a:r>
            <a:r>
              <a:rPr lang="en-US" sz="1400" b="1" dirty="0" smtClean="0"/>
              <a:t>major threat for security personals</a:t>
            </a:r>
            <a:r>
              <a:rPr lang="en-US" sz="1400" dirty="0" smtClean="0"/>
              <a:t>, army and police professionals, government officials and business tycoons throughout the world as they are the top targets of terror groups.</a:t>
            </a:r>
          </a:p>
          <a:p>
            <a:pPr marL="342900" indent="-342900">
              <a:buFont typeface="Wingdings" pitchFamily="2" charset="2"/>
              <a:buChar char="q"/>
            </a:pPr>
            <a:r>
              <a:rPr lang="en-US" sz="1400" b="1" dirty="0" smtClean="0"/>
              <a:t>Explosives, armored vehicles and automatic and semi-automatic rifles are being widely used </a:t>
            </a:r>
            <a:r>
              <a:rPr lang="en-US" sz="1400" dirty="0" smtClean="0"/>
              <a:t>by terrorists throughout the world.</a:t>
            </a:r>
          </a:p>
          <a:p>
            <a:pPr marL="342900" indent="-342900">
              <a:buFont typeface="Wingdings" pitchFamily="2" charset="2"/>
              <a:buChar char="q"/>
            </a:pPr>
            <a:r>
              <a:rPr lang="en-US" sz="1400" dirty="0" smtClean="0"/>
              <a:t>As per line graph of terror attacks happened </a:t>
            </a:r>
            <a:r>
              <a:rPr lang="en-US" sz="1400" b="1" dirty="0" smtClean="0"/>
              <a:t>casualties with respect to time has been increasing rapidly throughout the world </a:t>
            </a:r>
            <a:r>
              <a:rPr lang="en-US" sz="1400" dirty="0" smtClean="0"/>
              <a:t>and it is become a </a:t>
            </a:r>
            <a:r>
              <a:rPr lang="en-US" sz="1400" b="1" dirty="0" smtClean="0"/>
              <a:t>global challenge for all the countries in the world</a:t>
            </a:r>
            <a:r>
              <a:rPr lang="en-US" sz="1400" dirty="0" smtClean="0"/>
              <a:t>.</a:t>
            </a:r>
            <a:endParaRPr lang="en-IN" sz="1400" dirty="0"/>
          </a:p>
        </p:txBody>
      </p:sp>
    </p:spTree>
    <p:extLst>
      <p:ext uri="{BB962C8B-B14F-4D97-AF65-F5344CB8AC3E}">
        <p14:creationId xmlns:p14="http://schemas.microsoft.com/office/powerpoint/2010/main" val="39410178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620688"/>
            <a:ext cx="7772400" cy="648071"/>
          </a:xfrm>
        </p:spPr>
        <p:txBody>
          <a:bodyPr>
            <a:normAutofit fontScale="90000"/>
          </a:bodyPr>
          <a:lstStyle/>
          <a:p>
            <a:r>
              <a:rPr lang="en-US" sz="2700" b="1" i="1" u="sng" dirty="0" smtClean="0"/>
              <a:t>Geographical Analysis.</a:t>
            </a:r>
            <a:r>
              <a:rPr lang="en-US" dirty="0"/>
              <a:t/>
            </a:r>
            <a:br>
              <a:rPr lang="en-US" dirty="0"/>
            </a:b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25574"/>
            <a:ext cx="8248158" cy="4595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89162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620688"/>
            <a:ext cx="7772400" cy="648071"/>
          </a:xfrm>
        </p:spPr>
        <p:txBody>
          <a:bodyPr>
            <a:normAutofit fontScale="90000"/>
          </a:bodyPr>
          <a:lstStyle/>
          <a:p>
            <a:r>
              <a:rPr lang="en-US" sz="2700" b="1" i="1" u="sng" dirty="0" smtClean="0"/>
              <a:t>Geographical Analysis.</a:t>
            </a:r>
            <a:r>
              <a:rPr lang="en-US" dirty="0"/>
              <a:t/>
            </a:r>
            <a:br>
              <a:rPr lang="en-US" dirty="0"/>
            </a:b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347" y="1307905"/>
            <a:ext cx="8353425" cy="4429125"/>
          </a:xfrm>
          <a:prstGeom prst="rect">
            <a:avLst/>
          </a:prstGeom>
          <a:noFill/>
          <a:ln/>
        </p:spPr>
        <p:style>
          <a:lnRef idx="2">
            <a:schemeClr val="accent1"/>
          </a:lnRef>
          <a:fillRef idx="1">
            <a:schemeClr val="lt1"/>
          </a:fillRef>
          <a:effectRef idx="0">
            <a:schemeClr val="accent1"/>
          </a:effectRef>
          <a:fontRef idx="minor">
            <a:schemeClr val="dk1"/>
          </a:fontRef>
        </p:style>
      </p:pic>
      <p:sp>
        <p:nvSpPr>
          <p:cNvPr id="3" name="Oval 2"/>
          <p:cNvSpPr/>
          <p:nvPr/>
        </p:nvSpPr>
        <p:spPr>
          <a:xfrm>
            <a:off x="2452944" y="3212976"/>
            <a:ext cx="1224136" cy="792088"/>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Oval 5"/>
          <p:cNvSpPr/>
          <p:nvPr/>
        </p:nvSpPr>
        <p:spPr>
          <a:xfrm>
            <a:off x="4139952" y="2276871"/>
            <a:ext cx="2304256" cy="612003"/>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 name="Oval 6"/>
          <p:cNvSpPr/>
          <p:nvPr/>
        </p:nvSpPr>
        <p:spPr>
          <a:xfrm rot="20064009" flipH="1">
            <a:off x="4245133" y="2903727"/>
            <a:ext cx="224229" cy="684383"/>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8" name="Oval 7"/>
          <p:cNvSpPr/>
          <p:nvPr/>
        </p:nvSpPr>
        <p:spPr>
          <a:xfrm>
            <a:off x="2123728" y="2571362"/>
            <a:ext cx="792088" cy="674556"/>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9" name="Oval 8"/>
          <p:cNvSpPr/>
          <p:nvPr/>
        </p:nvSpPr>
        <p:spPr>
          <a:xfrm>
            <a:off x="7308304" y="2959388"/>
            <a:ext cx="648072" cy="507175"/>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6770974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620688"/>
            <a:ext cx="7772400" cy="648071"/>
          </a:xfrm>
        </p:spPr>
        <p:txBody>
          <a:bodyPr>
            <a:normAutofit fontScale="90000"/>
          </a:bodyPr>
          <a:lstStyle/>
          <a:p>
            <a:r>
              <a:rPr lang="en-US" sz="2700" b="1" i="1" u="sng" dirty="0" smtClean="0"/>
              <a:t>Geographical Analysis.</a:t>
            </a:r>
            <a:r>
              <a:rPr lang="en-US" dirty="0"/>
              <a:t/>
            </a:r>
            <a:br>
              <a:rPr lang="en-US" dirty="0"/>
            </a:b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412776"/>
            <a:ext cx="8317688"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68801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620688"/>
            <a:ext cx="7772400" cy="648071"/>
          </a:xfrm>
        </p:spPr>
        <p:txBody>
          <a:bodyPr>
            <a:normAutofit fontScale="90000"/>
          </a:bodyPr>
          <a:lstStyle/>
          <a:p>
            <a:r>
              <a:rPr lang="en-US" sz="2400" b="1" dirty="0" smtClean="0"/>
              <a:t>Motive &amp; Intentions</a:t>
            </a:r>
            <a:r>
              <a:rPr lang="en-US" sz="2400" b="1" dirty="0"/>
              <a:t> </a:t>
            </a:r>
            <a:r>
              <a:rPr lang="en-US" sz="2400" b="1" dirty="0" smtClean="0"/>
              <a:t>Of</a:t>
            </a:r>
            <a:r>
              <a:rPr lang="en-US" sz="2400" b="1" dirty="0"/>
              <a:t> </a:t>
            </a:r>
            <a:r>
              <a:rPr lang="en-US" sz="2400" b="1" dirty="0" smtClean="0"/>
              <a:t>Terror</a:t>
            </a:r>
            <a:r>
              <a:rPr lang="en-US" sz="2400" b="1" dirty="0"/>
              <a:t> </a:t>
            </a:r>
            <a:r>
              <a:rPr lang="en-US" sz="2400" b="1" dirty="0" smtClean="0"/>
              <a:t>Attacks</a:t>
            </a:r>
            <a:r>
              <a:rPr lang="en-US" sz="2400" b="1" dirty="0"/>
              <a:t> </a:t>
            </a:r>
            <a:r>
              <a:rPr lang="en-US" dirty="0"/>
              <a:t/>
            </a:r>
            <a:br>
              <a:rPr lang="en-US" dirty="0"/>
            </a:br>
            <a:endParaRPr lang="en-IN" dirty="0"/>
          </a:p>
        </p:txBody>
      </p:sp>
      <p:sp>
        <p:nvSpPr>
          <p:cNvPr id="4" name="Subtitle 2"/>
          <p:cNvSpPr txBox="1">
            <a:spLocks/>
          </p:cNvSpPr>
          <p:nvPr/>
        </p:nvSpPr>
        <p:spPr>
          <a:xfrm>
            <a:off x="957888" y="1196752"/>
            <a:ext cx="7488832" cy="2520280"/>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mj-lt"/>
              <a:buAutoNum type="arabicPeriod"/>
            </a:pPr>
            <a:r>
              <a:rPr lang="en-US" sz="1600" dirty="0">
                <a:solidFill>
                  <a:schemeClr val="tx1"/>
                </a:solidFill>
              </a:rPr>
              <a:t>99 % terrorism attacks were carried out to achieve either Political or Economic or Religious or </a:t>
            </a:r>
            <a:r>
              <a:rPr lang="en-US" sz="1600" dirty="0" smtClean="0">
                <a:solidFill>
                  <a:schemeClr val="tx1"/>
                </a:solidFill>
              </a:rPr>
              <a:t>Social Goal.</a:t>
            </a:r>
            <a:endParaRPr lang="en-US" sz="1600" dirty="0">
              <a:solidFill>
                <a:schemeClr val="tx1"/>
              </a:solidFill>
            </a:endParaRPr>
          </a:p>
          <a:p>
            <a:pPr marL="342900" indent="-342900" algn="l">
              <a:buFont typeface="+mj-lt"/>
              <a:buAutoNum type="arabicPeriod"/>
            </a:pPr>
            <a:r>
              <a:rPr lang="en-US" sz="1600" dirty="0">
                <a:solidFill>
                  <a:schemeClr val="tx1"/>
                </a:solidFill>
              </a:rPr>
              <a:t>In 99 % cases main intention was to COERCE, INTIMIDATE OR PUBLICIZE to larger audience.</a:t>
            </a:r>
          </a:p>
          <a:p>
            <a:pPr marL="342900" indent="-342900" algn="l">
              <a:buFont typeface="+mj-lt"/>
              <a:buAutoNum type="arabicPeriod"/>
            </a:pPr>
            <a:r>
              <a:rPr lang="en-US" sz="1600" dirty="0">
                <a:solidFill>
                  <a:schemeClr val="tx1"/>
                </a:solidFill>
              </a:rPr>
              <a:t>In 98 % cases The action is outside the context of legitimate warfare activities</a:t>
            </a:r>
            <a:r>
              <a:rPr lang="en-US" sz="1600" dirty="0" smtClean="0">
                <a:solidFill>
                  <a:schemeClr val="tx1"/>
                </a:solidFill>
              </a:rPr>
              <a:t>, insofar</a:t>
            </a:r>
            <a:r>
              <a:rPr lang="en-US" sz="1600" dirty="0">
                <a:solidFill>
                  <a:schemeClr val="tx1"/>
                </a:solidFill>
              </a:rPr>
              <a:t> as it targets </a:t>
            </a:r>
            <a:r>
              <a:rPr lang="en-US" sz="1600" dirty="0" smtClean="0">
                <a:solidFill>
                  <a:schemeClr val="tx1"/>
                </a:solidFill>
              </a:rPr>
              <a:t>noncombatants</a:t>
            </a:r>
            <a:r>
              <a:rPr lang="en-US" sz="1600" dirty="0">
                <a:solidFill>
                  <a:schemeClr val="tx1"/>
                </a:solidFill>
              </a:rPr>
              <a:t> </a:t>
            </a:r>
            <a:r>
              <a:rPr lang="en-US" sz="1600" dirty="0" smtClean="0">
                <a:solidFill>
                  <a:schemeClr val="tx1"/>
                </a:solidFill>
              </a:rPr>
              <a:t> (</a:t>
            </a:r>
            <a:r>
              <a:rPr lang="en-US" sz="1600" dirty="0">
                <a:solidFill>
                  <a:schemeClr val="tx1"/>
                </a:solidFill>
              </a:rPr>
              <a:t>i.e. the act must be outside the parameters permitted by international humanitarian law as reflected in the Additional Protocol to </a:t>
            </a:r>
            <a:r>
              <a:rPr lang="en-US" sz="1600" dirty="0" smtClean="0">
                <a:solidFill>
                  <a:schemeClr val="tx1"/>
                </a:solidFill>
              </a:rPr>
              <a:t>  the</a:t>
            </a:r>
            <a:r>
              <a:rPr lang="en-US" sz="1600" dirty="0">
                <a:solidFill>
                  <a:schemeClr val="tx1"/>
                </a:solidFill>
              </a:rPr>
              <a:t> Geneva Conventions of 12 August 1949 and elsewhere</a:t>
            </a:r>
            <a:r>
              <a:rPr lang="en-US" sz="1600" dirty="0" smtClean="0">
                <a:solidFill>
                  <a:schemeClr val="tx1"/>
                </a:solidFill>
              </a:rPr>
              <a:t>).</a:t>
            </a:r>
            <a:endParaRPr lang="en-US" sz="1600" dirty="0">
              <a:solidFill>
                <a:schemeClr val="tx1"/>
              </a:solidFill>
            </a:endParaRPr>
          </a:p>
          <a:p>
            <a:pPr marL="342900" indent="-342900" algn="l">
              <a:buFont typeface="+mj-lt"/>
              <a:buAutoNum type="arabicPeriod"/>
            </a:pPr>
            <a:endParaRPr lang="en-IN" dirty="0" smtClean="0"/>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573016"/>
            <a:ext cx="5688632" cy="259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98498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620688"/>
            <a:ext cx="7772400" cy="648071"/>
          </a:xfrm>
        </p:spPr>
        <p:txBody>
          <a:bodyPr>
            <a:normAutofit fontScale="90000"/>
          </a:bodyPr>
          <a:lstStyle/>
          <a:p>
            <a:r>
              <a:rPr lang="en-US" sz="2400" b="1" dirty="0" smtClean="0"/>
              <a:t>Terror</a:t>
            </a:r>
            <a:r>
              <a:rPr lang="en-US" sz="2400" b="1" dirty="0"/>
              <a:t> </a:t>
            </a:r>
            <a:r>
              <a:rPr lang="en-US" sz="2400" b="1" dirty="0" smtClean="0"/>
              <a:t>Attack In The World w. r. t. Time</a:t>
            </a:r>
            <a:r>
              <a:rPr lang="en-US" sz="2400" b="1" dirty="0"/>
              <a:t> </a:t>
            </a:r>
            <a:r>
              <a:rPr lang="en-US" dirty="0"/>
              <a:t/>
            </a:r>
            <a:br>
              <a:rPr lang="en-US" dirty="0"/>
            </a:br>
            <a:endParaRPr lang="en-IN" dirty="0"/>
          </a:p>
        </p:txBody>
      </p:sp>
      <p:sp>
        <p:nvSpPr>
          <p:cNvPr id="4" name="Subtitle 2"/>
          <p:cNvSpPr txBox="1">
            <a:spLocks/>
          </p:cNvSpPr>
          <p:nvPr/>
        </p:nvSpPr>
        <p:spPr>
          <a:xfrm>
            <a:off x="940736" y="4077072"/>
            <a:ext cx="7646560" cy="172819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600" dirty="0" smtClean="0">
                <a:solidFill>
                  <a:schemeClr val="tx1"/>
                </a:solidFill>
              </a:rPr>
              <a:t>1.By</a:t>
            </a:r>
            <a:r>
              <a:rPr lang="en-US" sz="1600" dirty="0">
                <a:solidFill>
                  <a:schemeClr val="tx1"/>
                </a:solidFill>
              </a:rPr>
              <a:t> </a:t>
            </a:r>
            <a:r>
              <a:rPr lang="en-US" sz="1600" dirty="0" smtClean="0">
                <a:solidFill>
                  <a:schemeClr val="tx1"/>
                </a:solidFill>
              </a:rPr>
              <a:t>analyzing</a:t>
            </a:r>
            <a:r>
              <a:rPr lang="en-US" sz="1600" dirty="0">
                <a:solidFill>
                  <a:schemeClr val="tx1"/>
                </a:solidFill>
              </a:rPr>
              <a:t> above graph we conclude that terror attacks across the world are increasing w.r.t time consistently.</a:t>
            </a:r>
          </a:p>
          <a:p>
            <a:pPr algn="l"/>
            <a:r>
              <a:rPr lang="en-US" sz="1600" dirty="0" smtClean="0">
                <a:solidFill>
                  <a:schemeClr val="tx1"/>
                </a:solidFill>
              </a:rPr>
              <a:t>2.Specially</a:t>
            </a:r>
            <a:r>
              <a:rPr lang="en-US" sz="1600" dirty="0">
                <a:solidFill>
                  <a:schemeClr val="tx1"/>
                </a:solidFill>
              </a:rPr>
              <a:t> there is sudden increase in terror attacks after 2005 to 2015, this decade has seen exponential increase terror attacks throughout the world.</a:t>
            </a:r>
          </a:p>
          <a:p>
            <a:pPr algn="l"/>
            <a:r>
              <a:rPr lang="en-US" sz="1600" dirty="0" smtClean="0">
                <a:solidFill>
                  <a:schemeClr val="tx1"/>
                </a:solidFill>
              </a:rPr>
              <a:t>3.From</a:t>
            </a:r>
            <a:r>
              <a:rPr lang="en-US" sz="1600" dirty="0">
                <a:solidFill>
                  <a:schemeClr val="tx1"/>
                </a:solidFill>
              </a:rPr>
              <a:t> 2015 to 2017 there is decrease in terror attacks which is only positive note in above chart.</a:t>
            </a:r>
          </a:p>
          <a:p>
            <a:pPr marL="342900" indent="-342900" algn="l">
              <a:buFont typeface="+mj-lt"/>
              <a:buAutoNum type="arabicPeriod"/>
            </a:pPr>
            <a:endParaRPr lang="en-IN" dirty="0" smtClean="0"/>
          </a:p>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879" y="1052736"/>
            <a:ext cx="8070850" cy="278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45442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620688"/>
            <a:ext cx="7772400" cy="648071"/>
          </a:xfrm>
        </p:spPr>
        <p:txBody>
          <a:bodyPr>
            <a:normAutofit fontScale="90000"/>
          </a:bodyPr>
          <a:lstStyle/>
          <a:p>
            <a:r>
              <a:rPr lang="en-US" sz="2400" b="1" dirty="0" smtClean="0"/>
              <a:t>Terror</a:t>
            </a:r>
            <a:r>
              <a:rPr lang="en-US" sz="2400" b="1" dirty="0"/>
              <a:t> </a:t>
            </a:r>
            <a:r>
              <a:rPr lang="en-US" sz="2400" b="1" dirty="0" smtClean="0"/>
              <a:t>Attack Casualties In The World w. r. t. Time</a:t>
            </a:r>
            <a:r>
              <a:rPr lang="en-US" sz="2400" b="1" dirty="0"/>
              <a:t> </a:t>
            </a:r>
            <a:r>
              <a:rPr lang="en-US" dirty="0"/>
              <a:t/>
            </a:r>
            <a:br>
              <a:rPr lang="en-US" dirty="0"/>
            </a:br>
            <a:endParaRPr lang="en-IN" dirty="0"/>
          </a:p>
        </p:txBody>
      </p:sp>
      <p:sp>
        <p:nvSpPr>
          <p:cNvPr id="4" name="Subtitle 2"/>
          <p:cNvSpPr txBox="1">
            <a:spLocks/>
          </p:cNvSpPr>
          <p:nvPr/>
        </p:nvSpPr>
        <p:spPr>
          <a:xfrm>
            <a:off x="899592" y="4653136"/>
            <a:ext cx="7646560" cy="1728192"/>
          </a:xfrm>
          <a:prstGeom prst="rect">
            <a:avLst/>
          </a:prstGeom>
        </p:spPr>
        <p:txBody>
          <a:bodyPr vert="horz" lIns="91440" tIns="45720" rIns="91440" bIns="45720" rtlCol="0">
            <a:normAutofit fontScale="8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mj-lt"/>
              <a:buAutoNum type="arabicPeriod"/>
            </a:pPr>
            <a:r>
              <a:rPr lang="en-US" sz="1600" dirty="0">
                <a:solidFill>
                  <a:schemeClr val="tx1"/>
                </a:solidFill>
              </a:rPr>
              <a:t>By </a:t>
            </a:r>
            <a:r>
              <a:rPr lang="en-US" sz="1600" dirty="0" smtClean="0">
                <a:solidFill>
                  <a:schemeClr val="tx1"/>
                </a:solidFill>
              </a:rPr>
              <a:t>analyzing </a:t>
            </a:r>
            <a:r>
              <a:rPr lang="en-US" sz="1600" dirty="0">
                <a:solidFill>
                  <a:schemeClr val="tx1"/>
                </a:solidFill>
              </a:rPr>
              <a:t>above graph we conclude that casualties in terror attacks across the world are increasing w.r.t time consistently as it is obvious because we seen in above graph that there is sudden increase in attacks.</a:t>
            </a:r>
          </a:p>
          <a:p>
            <a:pPr marL="342900" indent="-342900" algn="l">
              <a:buFont typeface="+mj-lt"/>
              <a:buAutoNum type="arabicPeriod"/>
            </a:pPr>
            <a:r>
              <a:rPr lang="en-US" sz="1600" dirty="0">
                <a:solidFill>
                  <a:schemeClr val="tx1"/>
                </a:solidFill>
              </a:rPr>
              <a:t>From 2015 to 2017 there is decrease in terror attacks but casualties happened in this period are so </a:t>
            </a:r>
            <a:r>
              <a:rPr lang="en-US" sz="1600" dirty="0" smtClean="0">
                <a:solidFill>
                  <a:schemeClr val="tx1"/>
                </a:solidFill>
              </a:rPr>
              <a:t>high.</a:t>
            </a:r>
          </a:p>
          <a:p>
            <a:pPr marL="342900" indent="-342900" algn="l">
              <a:buFont typeface="+mj-lt"/>
              <a:buAutoNum type="arabicPeriod"/>
            </a:pPr>
            <a:r>
              <a:rPr lang="en-US" sz="1600" dirty="0" smtClean="0">
                <a:solidFill>
                  <a:schemeClr val="tx1"/>
                </a:solidFill>
              </a:rPr>
              <a:t>On </a:t>
            </a:r>
            <a:r>
              <a:rPr lang="en-US" sz="1600" dirty="0">
                <a:solidFill>
                  <a:schemeClr val="tx1"/>
                </a:solidFill>
              </a:rPr>
              <a:t>yearly basis average number of deaths that happen in world : </a:t>
            </a:r>
            <a:r>
              <a:rPr lang="en-US" sz="1600" dirty="0" smtClean="0">
                <a:solidFill>
                  <a:schemeClr val="tx1"/>
                </a:solidFill>
              </a:rPr>
              <a:t>7084</a:t>
            </a:r>
          </a:p>
          <a:p>
            <a:pPr marL="342900" indent="-342900" algn="l">
              <a:buFont typeface="+mj-lt"/>
              <a:buAutoNum type="arabicPeriod"/>
            </a:pPr>
            <a:r>
              <a:rPr lang="en-US" sz="1600" dirty="0" smtClean="0">
                <a:solidFill>
                  <a:schemeClr val="tx1"/>
                </a:solidFill>
              </a:rPr>
              <a:t>On </a:t>
            </a:r>
            <a:r>
              <a:rPr lang="en-US" sz="1600" dirty="0">
                <a:solidFill>
                  <a:schemeClr val="tx1"/>
                </a:solidFill>
              </a:rPr>
              <a:t>yearly basis average number of peoples get wounded in world : </a:t>
            </a:r>
            <a:r>
              <a:rPr lang="en-US" sz="1600" dirty="0" smtClean="0">
                <a:solidFill>
                  <a:schemeClr val="tx1"/>
                </a:solidFill>
              </a:rPr>
              <a:t>9430</a:t>
            </a:r>
          </a:p>
          <a:p>
            <a:pPr marL="342900" indent="-342900" algn="l">
              <a:buFont typeface="+mj-lt"/>
              <a:buAutoNum type="arabicPeriod"/>
            </a:pPr>
            <a:r>
              <a:rPr lang="en-US" sz="1600" dirty="0" smtClean="0">
                <a:solidFill>
                  <a:schemeClr val="tx1"/>
                </a:solidFill>
              </a:rPr>
              <a:t>On </a:t>
            </a:r>
            <a:r>
              <a:rPr lang="en-US" sz="1600" dirty="0">
                <a:solidFill>
                  <a:schemeClr val="tx1"/>
                </a:solidFill>
              </a:rPr>
              <a:t>yearly basis average number of casualties in world : 16513</a:t>
            </a:r>
          </a:p>
          <a:p>
            <a:pPr marL="342900" indent="-342900" algn="l">
              <a:buFont typeface="+mj-lt"/>
              <a:buAutoNum type="arabicPeriod"/>
            </a:pPr>
            <a:endParaRPr lang="en-US" sz="1600" dirty="0">
              <a:solidFill>
                <a:schemeClr val="tx1"/>
              </a:solidFill>
            </a:endParaRPr>
          </a:p>
          <a:p>
            <a:pPr marL="342900" indent="-342900" algn="l">
              <a:buFont typeface="+mj-lt"/>
              <a:buAutoNum type="arabicPeriod"/>
            </a:pPr>
            <a:endParaRPr lang="en-IN" dirty="0" smtClean="0"/>
          </a:p>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37" y="980728"/>
            <a:ext cx="8153319"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7498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620688"/>
            <a:ext cx="7772400" cy="648071"/>
          </a:xfrm>
        </p:spPr>
        <p:txBody>
          <a:bodyPr>
            <a:normAutofit fontScale="90000"/>
          </a:bodyPr>
          <a:lstStyle/>
          <a:p>
            <a:r>
              <a:rPr lang="en-US" sz="2400" b="1" dirty="0" smtClean="0"/>
              <a:t>International Terror Attacks</a:t>
            </a:r>
            <a:r>
              <a:rPr lang="en-US" sz="2400" b="1" dirty="0"/>
              <a:t> </a:t>
            </a:r>
            <a:r>
              <a:rPr lang="en-US" dirty="0"/>
              <a:t/>
            </a:r>
            <a:br>
              <a:rPr lang="en-US" dirty="0"/>
            </a:b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852" y="980728"/>
            <a:ext cx="8102600" cy="343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043608" y="4416739"/>
            <a:ext cx="7416824" cy="1815882"/>
          </a:xfrm>
          <a:prstGeom prst="rect">
            <a:avLst/>
          </a:prstGeom>
        </p:spPr>
        <p:txBody>
          <a:bodyPr wrap="square">
            <a:spAutoFit/>
          </a:bodyPr>
          <a:lstStyle/>
          <a:p>
            <a:pPr marL="342900" indent="-342900">
              <a:buFont typeface="+mj-lt"/>
              <a:buAutoNum type="arabicPeriod"/>
            </a:pPr>
            <a:r>
              <a:rPr lang="en-US" sz="1600" dirty="0"/>
              <a:t>As per available information 21% of the attacks are of International nature that means The attack was international on any of the dimensions described above logistically, ideologically or miscellaneous</a:t>
            </a:r>
            <a:endParaRPr lang="en-US" sz="1600" dirty="0" smtClean="0"/>
          </a:p>
          <a:p>
            <a:pPr marL="342900" indent="-342900">
              <a:buFont typeface="+mj-lt"/>
              <a:buAutoNum type="arabicPeriod"/>
            </a:pPr>
            <a:r>
              <a:rPr lang="en-US" sz="1600" dirty="0" smtClean="0"/>
              <a:t>By analyzing </a:t>
            </a:r>
            <a:r>
              <a:rPr lang="en-US" sz="1600" dirty="0"/>
              <a:t>above graph we conclude Iraq, United Kingdom, Afghanistan are top </a:t>
            </a:r>
            <a:r>
              <a:rPr lang="en-US" sz="1600" dirty="0" smtClean="0"/>
              <a:t>countries </a:t>
            </a:r>
            <a:r>
              <a:rPr lang="en-US" sz="1600" dirty="0"/>
              <a:t>which have International nature of terror attacks.</a:t>
            </a:r>
          </a:p>
          <a:p>
            <a:pPr marL="342900" indent="-342900">
              <a:buFont typeface="+mj-lt"/>
              <a:buAutoNum type="arabicPeriod"/>
            </a:pPr>
            <a:r>
              <a:rPr lang="en-US" sz="1600" dirty="0"/>
              <a:t>That is either </a:t>
            </a:r>
            <a:r>
              <a:rPr lang="en-US" sz="1600" dirty="0" smtClean="0"/>
              <a:t>target </a:t>
            </a:r>
            <a:r>
              <a:rPr lang="en-US" sz="1600" dirty="0"/>
              <a:t>or perpetrator was outside of the country in which incident has happened.</a:t>
            </a:r>
          </a:p>
        </p:txBody>
      </p:sp>
    </p:spTree>
    <p:extLst>
      <p:ext uri="{BB962C8B-B14F-4D97-AF65-F5344CB8AC3E}">
        <p14:creationId xmlns:p14="http://schemas.microsoft.com/office/powerpoint/2010/main" val="11862623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1466</TotalTime>
  <Words>1376</Words>
  <Application>Microsoft Office PowerPoint</Application>
  <PresentationFormat>On-screen Show (4:3)</PresentationFormat>
  <Paragraphs>83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Oriel</vt:lpstr>
      <vt:lpstr>Exploratory Data Analysis on Global              Terrorism Dataset. </vt:lpstr>
      <vt:lpstr>Dataset Information. </vt:lpstr>
      <vt:lpstr>Geographical Analysis. </vt:lpstr>
      <vt:lpstr>Geographical Analysis. </vt:lpstr>
      <vt:lpstr>Geographical Analysis. </vt:lpstr>
      <vt:lpstr>Motive &amp; Intentions Of Terror Attacks  </vt:lpstr>
      <vt:lpstr>Terror Attack In The World w. r. t. Time  </vt:lpstr>
      <vt:lpstr>Terror Attack Casualties In The World w. r. t. Time  </vt:lpstr>
      <vt:lpstr>International Terror Attacks  </vt:lpstr>
      <vt:lpstr>Nature Of Terror Attacks In Terms Of Execution Type  </vt:lpstr>
      <vt:lpstr>Multiple &amp; Extended Terror Attacks In World</vt:lpstr>
      <vt:lpstr>Attack Types &amp; There Success Rates In India</vt:lpstr>
      <vt:lpstr>Terror Attacks In India w.r.t. Time</vt:lpstr>
      <vt:lpstr>Casualties In India w.r.t. Time</vt:lpstr>
      <vt:lpstr>Vulnerable Areas To Terror Attacks In India</vt:lpstr>
      <vt:lpstr>Execution Type &amp; Terror Groups In India</vt:lpstr>
      <vt:lpstr>Top Corporations Under Attacks In India</vt:lpstr>
      <vt:lpstr>Weapons Used In India For Terror Attacks</vt:lpstr>
      <vt:lpstr>Solution to Business Objective </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on Global Terrorism Dataset.</dc:title>
  <dc:creator>Windows User</dc:creator>
  <cp:lastModifiedBy>Windows User</cp:lastModifiedBy>
  <cp:revision>19</cp:revision>
  <dcterms:created xsi:type="dcterms:W3CDTF">2023-01-03T14:38:42Z</dcterms:created>
  <dcterms:modified xsi:type="dcterms:W3CDTF">2023-01-04T15:05:41Z</dcterms:modified>
</cp:coreProperties>
</file>