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70" r:id="rId6"/>
    <p:sldId id="272" r:id="rId7"/>
    <p:sldId id="271" r:id="rId8"/>
    <p:sldId id="267" r:id="rId9"/>
    <p:sldId id="259" r:id="rId10"/>
    <p:sldId id="260" r:id="rId11"/>
    <p:sldId id="265" r:id="rId12"/>
    <p:sldId id="261" r:id="rId13"/>
    <p:sldId id="262" r:id="rId14"/>
    <p:sldId id="269"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48" y="9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97C55-FC55-86C3-1C7D-BD4920CB94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284776-4245-FBEC-3AF0-B61B92A4B7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E0E162-1B47-0FE4-71B4-326B6819A5A4}"/>
              </a:ext>
            </a:extLst>
          </p:cNvPr>
          <p:cNvSpPr>
            <a:spLocks noGrp="1"/>
          </p:cNvSpPr>
          <p:nvPr>
            <p:ph type="dt" sz="half" idx="10"/>
          </p:nvPr>
        </p:nvSpPr>
        <p:spPr/>
        <p:txBody>
          <a:bodyPr/>
          <a:lstStyle/>
          <a:p>
            <a:fld id="{5220BDED-E0C7-4F6F-8C53-C4C36D015B37}" type="datetimeFigureOut">
              <a:rPr lang="en-IN" smtClean="0"/>
              <a:t>24-03-2024</a:t>
            </a:fld>
            <a:endParaRPr lang="en-IN" dirty="0"/>
          </a:p>
        </p:txBody>
      </p:sp>
      <p:sp>
        <p:nvSpPr>
          <p:cNvPr id="5" name="Footer Placeholder 4">
            <a:extLst>
              <a:ext uri="{FF2B5EF4-FFF2-40B4-BE49-F238E27FC236}">
                <a16:creationId xmlns:a16="http://schemas.microsoft.com/office/drawing/2014/main" id="{9F1AA309-10A7-E7D5-E503-50801EFA07E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66E960A-82C9-0B0D-B9E7-66BAFF6ED39A}"/>
              </a:ext>
            </a:extLst>
          </p:cNvPr>
          <p:cNvSpPr>
            <a:spLocks noGrp="1"/>
          </p:cNvSpPr>
          <p:nvPr>
            <p:ph type="sldNum" sz="quarter" idx="12"/>
          </p:nvPr>
        </p:nvSpPr>
        <p:spPr/>
        <p:txBody>
          <a:bodyPr/>
          <a:lstStyle/>
          <a:p>
            <a:fld id="{32CE4B86-493E-47E4-A0F1-24019A38A58F}" type="slidenum">
              <a:rPr lang="en-IN" smtClean="0"/>
              <a:t>‹#›</a:t>
            </a:fld>
            <a:endParaRPr lang="en-IN" dirty="0"/>
          </a:p>
        </p:txBody>
      </p:sp>
    </p:spTree>
    <p:extLst>
      <p:ext uri="{BB962C8B-B14F-4D97-AF65-F5344CB8AC3E}">
        <p14:creationId xmlns:p14="http://schemas.microsoft.com/office/powerpoint/2010/main" val="863740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B3297-FAFF-1CE4-1A21-735865A563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7F99C6-38EB-D20A-A387-8519106682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6A7CA2-CDD0-51BC-01A2-055B9E3934F8}"/>
              </a:ext>
            </a:extLst>
          </p:cNvPr>
          <p:cNvSpPr>
            <a:spLocks noGrp="1"/>
          </p:cNvSpPr>
          <p:nvPr>
            <p:ph type="dt" sz="half" idx="10"/>
          </p:nvPr>
        </p:nvSpPr>
        <p:spPr/>
        <p:txBody>
          <a:bodyPr/>
          <a:lstStyle/>
          <a:p>
            <a:fld id="{5220BDED-E0C7-4F6F-8C53-C4C36D015B37}" type="datetimeFigureOut">
              <a:rPr lang="en-IN" smtClean="0"/>
              <a:t>24-03-2024</a:t>
            </a:fld>
            <a:endParaRPr lang="en-IN" dirty="0"/>
          </a:p>
        </p:txBody>
      </p:sp>
      <p:sp>
        <p:nvSpPr>
          <p:cNvPr id="5" name="Footer Placeholder 4">
            <a:extLst>
              <a:ext uri="{FF2B5EF4-FFF2-40B4-BE49-F238E27FC236}">
                <a16:creationId xmlns:a16="http://schemas.microsoft.com/office/drawing/2014/main" id="{82D33733-71AB-57BF-EA1F-F5487FD5AF1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80D6DA4-BD55-031E-4B22-65F15156462E}"/>
              </a:ext>
            </a:extLst>
          </p:cNvPr>
          <p:cNvSpPr>
            <a:spLocks noGrp="1"/>
          </p:cNvSpPr>
          <p:nvPr>
            <p:ph type="sldNum" sz="quarter" idx="12"/>
          </p:nvPr>
        </p:nvSpPr>
        <p:spPr/>
        <p:txBody>
          <a:bodyPr/>
          <a:lstStyle/>
          <a:p>
            <a:fld id="{32CE4B86-493E-47E4-A0F1-24019A38A58F}" type="slidenum">
              <a:rPr lang="en-IN" smtClean="0"/>
              <a:t>‹#›</a:t>
            </a:fld>
            <a:endParaRPr lang="en-IN" dirty="0"/>
          </a:p>
        </p:txBody>
      </p:sp>
    </p:spTree>
    <p:extLst>
      <p:ext uri="{BB962C8B-B14F-4D97-AF65-F5344CB8AC3E}">
        <p14:creationId xmlns:p14="http://schemas.microsoft.com/office/powerpoint/2010/main" val="1676752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0D2009-F387-13E5-B78A-6E367A720B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596842-22BF-5CCC-1488-F8FD4848C2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73914F-6A97-BC66-58C9-982E2D9DBBE9}"/>
              </a:ext>
            </a:extLst>
          </p:cNvPr>
          <p:cNvSpPr>
            <a:spLocks noGrp="1"/>
          </p:cNvSpPr>
          <p:nvPr>
            <p:ph type="dt" sz="half" idx="10"/>
          </p:nvPr>
        </p:nvSpPr>
        <p:spPr/>
        <p:txBody>
          <a:bodyPr/>
          <a:lstStyle/>
          <a:p>
            <a:fld id="{5220BDED-E0C7-4F6F-8C53-C4C36D015B37}" type="datetimeFigureOut">
              <a:rPr lang="en-IN" smtClean="0"/>
              <a:t>24-03-2024</a:t>
            </a:fld>
            <a:endParaRPr lang="en-IN" dirty="0"/>
          </a:p>
        </p:txBody>
      </p:sp>
      <p:sp>
        <p:nvSpPr>
          <p:cNvPr id="5" name="Footer Placeholder 4">
            <a:extLst>
              <a:ext uri="{FF2B5EF4-FFF2-40B4-BE49-F238E27FC236}">
                <a16:creationId xmlns:a16="http://schemas.microsoft.com/office/drawing/2014/main" id="{D80E4961-DC52-1AAE-89F0-48536A891DE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B49485E-EA03-C3AE-2AF5-7AF679A19A40}"/>
              </a:ext>
            </a:extLst>
          </p:cNvPr>
          <p:cNvSpPr>
            <a:spLocks noGrp="1"/>
          </p:cNvSpPr>
          <p:nvPr>
            <p:ph type="sldNum" sz="quarter" idx="12"/>
          </p:nvPr>
        </p:nvSpPr>
        <p:spPr/>
        <p:txBody>
          <a:bodyPr/>
          <a:lstStyle/>
          <a:p>
            <a:fld id="{32CE4B86-493E-47E4-A0F1-24019A38A58F}" type="slidenum">
              <a:rPr lang="en-IN" smtClean="0"/>
              <a:t>‹#›</a:t>
            </a:fld>
            <a:endParaRPr lang="en-IN" dirty="0"/>
          </a:p>
        </p:txBody>
      </p:sp>
    </p:spTree>
    <p:extLst>
      <p:ext uri="{BB962C8B-B14F-4D97-AF65-F5344CB8AC3E}">
        <p14:creationId xmlns:p14="http://schemas.microsoft.com/office/powerpoint/2010/main" val="54525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EEEDA-0EE6-A772-4327-58C198DEC8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EBD43B-A087-5562-EA4B-BD4D1D686B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7A5439-9DE5-44E3-2426-CC78A94203D7}"/>
              </a:ext>
            </a:extLst>
          </p:cNvPr>
          <p:cNvSpPr>
            <a:spLocks noGrp="1"/>
          </p:cNvSpPr>
          <p:nvPr>
            <p:ph type="dt" sz="half" idx="10"/>
          </p:nvPr>
        </p:nvSpPr>
        <p:spPr/>
        <p:txBody>
          <a:bodyPr/>
          <a:lstStyle/>
          <a:p>
            <a:fld id="{5220BDED-E0C7-4F6F-8C53-C4C36D015B37}" type="datetimeFigureOut">
              <a:rPr lang="en-IN" smtClean="0"/>
              <a:t>24-03-2024</a:t>
            </a:fld>
            <a:endParaRPr lang="en-IN" dirty="0"/>
          </a:p>
        </p:txBody>
      </p:sp>
      <p:sp>
        <p:nvSpPr>
          <p:cNvPr id="5" name="Footer Placeholder 4">
            <a:extLst>
              <a:ext uri="{FF2B5EF4-FFF2-40B4-BE49-F238E27FC236}">
                <a16:creationId xmlns:a16="http://schemas.microsoft.com/office/drawing/2014/main" id="{D96EF738-7B02-76EC-6BB1-B427A7CF048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23FFA58-78B4-4112-CD48-CBD96A17478A}"/>
              </a:ext>
            </a:extLst>
          </p:cNvPr>
          <p:cNvSpPr>
            <a:spLocks noGrp="1"/>
          </p:cNvSpPr>
          <p:nvPr>
            <p:ph type="sldNum" sz="quarter" idx="12"/>
          </p:nvPr>
        </p:nvSpPr>
        <p:spPr/>
        <p:txBody>
          <a:bodyPr/>
          <a:lstStyle/>
          <a:p>
            <a:fld id="{32CE4B86-493E-47E4-A0F1-24019A38A58F}" type="slidenum">
              <a:rPr lang="en-IN" smtClean="0"/>
              <a:t>‹#›</a:t>
            </a:fld>
            <a:endParaRPr lang="en-IN" dirty="0"/>
          </a:p>
        </p:txBody>
      </p:sp>
    </p:spTree>
    <p:extLst>
      <p:ext uri="{BB962C8B-B14F-4D97-AF65-F5344CB8AC3E}">
        <p14:creationId xmlns:p14="http://schemas.microsoft.com/office/powerpoint/2010/main" val="1568817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4B847-F26D-17B1-5E78-1F8107D8F9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F75363-B671-2180-117A-1B5365862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E0F5C8-06CB-0A18-4A29-6EE1FBF4558A}"/>
              </a:ext>
            </a:extLst>
          </p:cNvPr>
          <p:cNvSpPr>
            <a:spLocks noGrp="1"/>
          </p:cNvSpPr>
          <p:nvPr>
            <p:ph type="dt" sz="half" idx="10"/>
          </p:nvPr>
        </p:nvSpPr>
        <p:spPr/>
        <p:txBody>
          <a:bodyPr/>
          <a:lstStyle/>
          <a:p>
            <a:fld id="{5220BDED-E0C7-4F6F-8C53-C4C36D015B37}" type="datetimeFigureOut">
              <a:rPr lang="en-IN" smtClean="0"/>
              <a:t>24-03-2024</a:t>
            </a:fld>
            <a:endParaRPr lang="en-IN" dirty="0"/>
          </a:p>
        </p:txBody>
      </p:sp>
      <p:sp>
        <p:nvSpPr>
          <p:cNvPr id="5" name="Footer Placeholder 4">
            <a:extLst>
              <a:ext uri="{FF2B5EF4-FFF2-40B4-BE49-F238E27FC236}">
                <a16:creationId xmlns:a16="http://schemas.microsoft.com/office/drawing/2014/main" id="{BCA6782F-723D-FDF6-7131-E1C4C471C0E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0F789FA-58FD-34FD-4AB4-6A38FFC1BFAF}"/>
              </a:ext>
            </a:extLst>
          </p:cNvPr>
          <p:cNvSpPr>
            <a:spLocks noGrp="1"/>
          </p:cNvSpPr>
          <p:nvPr>
            <p:ph type="sldNum" sz="quarter" idx="12"/>
          </p:nvPr>
        </p:nvSpPr>
        <p:spPr/>
        <p:txBody>
          <a:bodyPr/>
          <a:lstStyle/>
          <a:p>
            <a:fld id="{32CE4B86-493E-47E4-A0F1-24019A38A58F}" type="slidenum">
              <a:rPr lang="en-IN" smtClean="0"/>
              <a:t>‹#›</a:t>
            </a:fld>
            <a:endParaRPr lang="en-IN" dirty="0"/>
          </a:p>
        </p:txBody>
      </p:sp>
    </p:spTree>
    <p:extLst>
      <p:ext uri="{BB962C8B-B14F-4D97-AF65-F5344CB8AC3E}">
        <p14:creationId xmlns:p14="http://schemas.microsoft.com/office/powerpoint/2010/main" val="65925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4096A-343E-02BB-0822-47221B2EA9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5A99FC-9D42-480C-FDCE-50C81400F5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3A8E16-41CA-60A0-F19F-21876C2F01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E92B16-F907-DD5A-ACDA-B4BE11401ECA}"/>
              </a:ext>
            </a:extLst>
          </p:cNvPr>
          <p:cNvSpPr>
            <a:spLocks noGrp="1"/>
          </p:cNvSpPr>
          <p:nvPr>
            <p:ph type="dt" sz="half" idx="10"/>
          </p:nvPr>
        </p:nvSpPr>
        <p:spPr/>
        <p:txBody>
          <a:bodyPr/>
          <a:lstStyle/>
          <a:p>
            <a:fld id="{5220BDED-E0C7-4F6F-8C53-C4C36D015B37}" type="datetimeFigureOut">
              <a:rPr lang="en-IN" smtClean="0"/>
              <a:t>24-03-2024</a:t>
            </a:fld>
            <a:endParaRPr lang="en-IN" dirty="0"/>
          </a:p>
        </p:txBody>
      </p:sp>
      <p:sp>
        <p:nvSpPr>
          <p:cNvPr id="6" name="Footer Placeholder 5">
            <a:extLst>
              <a:ext uri="{FF2B5EF4-FFF2-40B4-BE49-F238E27FC236}">
                <a16:creationId xmlns:a16="http://schemas.microsoft.com/office/drawing/2014/main" id="{09344E3E-389C-66E8-E108-A40C4C86EDB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76AE083-BAA3-C3AF-ED8E-5A3406D6BF34}"/>
              </a:ext>
            </a:extLst>
          </p:cNvPr>
          <p:cNvSpPr>
            <a:spLocks noGrp="1"/>
          </p:cNvSpPr>
          <p:nvPr>
            <p:ph type="sldNum" sz="quarter" idx="12"/>
          </p:nvPr>
        </p:nvSpPr>
        <p:spPr/>
        <p:txBody>
          <a:bodyPr/>
          <a:lstStyle/>
          <a:p>
            <a:fld id="{32CE4B86-493E-47E4-A0F1-24019A38A58F}" type="slidenum">
              <a:rPr lang="en-IN" smtClean="0"/>
              <a:t>‹#›</a:t>
            </a:fld>
            <a:endParaRPr lang="en-IN" dirty="0"/>
          </a:p>
        </p:txBody>
      </p:sp>
    </p:spTree>
    <p:extLst>
      <p:ext uri="{BB962C8B-B14F-4D97-AF65-F5344CB8AC3E}">
        <p14:creationId xmlns:p14="http://schemas.microsoft.com/office/powerpoint/2010/main" val="2892840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7847C-C0AE-366F-947A-46E22349A1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18B0E0-E32E-E97B-075D-403755B41B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6C241C-DF85-3ACA-1220-123BE14A5F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45BC4F-4F21-52A6-8CE8-35BDECE299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5CDE9-ECAF-32F0-4FBC-54E897362A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B794BB-AEA0-7FEF-17D1-E71D83CB4291}"/>
              </a:ext>
            </a:extLst>
          </p:cNvPr>
          <p:cNvSpPr>
            <a:spLocks noGrp="1"/>
          </p:cNvSpPr>
          <p:nvPr>
            <p:ph type="dt" sz="half" idx="10"/>
          </p:nvPr>
        </p:nvSpPr>
        <p:spPr/>
        <p:txBody>
          <a:bodyPr/>
          <a:lstStyle/>
          <a:p>
            <a:fld id="{5220BDED-E0C7-4F6F-8C53-C4C36D015B37}" type="datetimeFigureOut">
              <a:rPr lang="en-IN" smtClean="0"/>
              <a:t>24-03-2024</a:t>
            </a:fld>
            <a:endParaRPr lang="en-IN" dirty="0"/>
          </a:p>
        </p:txBody>
      </p:sp>
      <p:sp>
        <p:nvSpPr>
          <p:cNvPr id="8" name="Footer Placeholder 7">
            <a:extLst>
              <a:ext uri="{FF2B5EF4-FFF2-40B4-BE49-F238E27FC236}">
                <a16:creationId xmlns:a16="http://schemas.microsoft.com/office/drawing/2014/main" id="{E300677A-9577-6377-5E52-A87027A69E89}"/>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5C1BF169-8722-44CD-846D-4A0492B52DCB}"/>
              </a:ext>
            </a:extLst>
          </p:cNvPr>
          <p:cNvSpPr>
            <a:spLocks noGrp="1"/>
          </p:cNvSpPr>
          <p:nvPr>
            <p:ph type="sldNum" sz="quarter" idx="12"/>
          </p:nvPr>
        </p:nvSpPr>
        <p:spPr/>
        <p:txBody>
          <a:bodyPr/>
          <a:lstStyle/>
          <a:p>
            <a:fld id="{32CE4B86-493E-47E4-A0F1-24019A38A58F}" type="slidenum">
              <a:rPr lang="en-IN" smtClean="0"/>
              <a:t>‹#›</a:t>
            </a:fld>
            <a:endParaRPr lang="en-IN" dirty="0"/>
          </a:p>
        </p:txBody>
      </p:sp>
    </p:spTree>
    <p:extLst>
      <p:ext uri="{BB962C8B-B14F-4D97-AF65-F5344CB8AC3E}">
        <p14:creationId xmlns:p14="http://schemas.microsoft.com/office/powerpoint/2010/main" val="2881313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C4316-0ABE-122E-E706-E82E74C830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4B8D8B-D1C9-6E64-FBA1-206E50761B39}"/>
              </a:ext>
            </a:extLst>
          </p:cNvPr>
          <p:cNvSpPr>
            <a:spLocks noGrp="1"/>
          </p:cNvSpPr>
          <p:nvPr>
            <p:ph type="dt" sz="half" idx="10"/>
          </p:nvPr>
        </p:nvSpPr>
        <p:spPr/>
        <p:txBody>
          <a:bodyPr/>
          <a:lstStyle/>
          <a:p>
            <a:fld id="{5220BDED-E0C7-4F6F-8C53-C4C36D015B37}" type="datetimeFigureOut">
              <a:rPr lang="en-IN" smtClean="0"/>
              <a:t>24-03-2024</a:t>
            </a:fld>
            <a:endParaRPr lang="en-IN" dirty="0"/>
          </a:p>
        </p:txBody>
      </p:sp>
      <p:sp>
        <p:nvSpPr>
          <p:cNvPr id="4" name="Footer Placeholder 3">
            <a:extLst>
              <a:ext uri="{FF2B5EF4-FFF2-40B4-BE49-F238E27FC236}">
                <a16:creationId xmlns:a16="http://schemas.microsoft.com/office/drawing/2014/main" id="{09A327A1-F70E-C5C5-14EB-330CEA66DE3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600A03DA-9231-D93B-EEFA-1439B0463994}"/>
              </a:ext>
            </a:extLst>
          </p:cNvPr>
          <p:cNvSpPr>
            <a:spLocks noGrp="1"/>
          </p:cNvSpPr>
          <p:nvPr>
            <p:ph type="sldNum" sz="quarter" idx="12"/>
          </p:nvPr>
        </p:nvSpPr>
        <p:spPr/>
        <p:txBody>
          <a:bodyPr/>
          <a:lstStyle/>
          <a:p>
            <a:fld id="{32CE4B86-493E-47E4-A0F1-24019A38A58F}" type="slidenum">
              <a:rPr lang="en-IN" smtClean="0"/>
              <a:t>‹#›</a:t>
            </a:fld>
            <a:endParaRPr lang="en-IN" dirty="0"/>
          </a:p>
        </p:txBody>
      </p:sp>
    </p:spTree>
    <p:extLst>
      <p:ext uri="{BB962C8B-B14F-4D97-AF65-F5344CB8AC3E}">
        <p14:creationId xmlns:p14="http://schemas.microsoft.com/office/powerpoint/2010/main" val="1788777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8846E4-9BEA-381F-49B6-B6D298AB9160}"/>
              </a:ext>
            </a:extLst>
          </p:cNvPr>
          <p:cNvSpPr>
            <a:spLocks noGrp="1"/>
          </p:cNvSpPr>
          <p:nvPr>
            <p:ph type="dt" sz="half" idx="10"/>
          </p:nvPr>
        </p:nvSpPr>
        <p:spPr/>
        <p:txBody>
          <a:bodyPr/>
          <a:lstStyle/>
          <a:p>
            <a:fld id="{5220BDED-E0C7-4F6F-8C53-C4C36D015B37}" type="datetimeFigureOut">
              <a:rPr lang="en-IN" smtClean="0"/>
              <a:t>24-03-2024</a:t>
            </a:fld>
            <a:endParaRPr lang="en-IN" dirty="0"/>
          </a:p>
        </p:txBody>
      </p:sp>
      <p:sp>
        <p:nvSpPr>
          <p:cNvPr id="3" name="Footer Placeholder 2">
            <a:extLst>
              <a:ext uri="{FF2B5EF4-FFF2-40B4-BE49-F238E27FC236}">
                <a16:creationId xmlns:a16="http://schemas.microsoft.com/office/drawing/2014/main" id="{D1E22E2B-BCC9-6D5D-6F52-DF1A53DFFD1A}"/>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EE5549CD-3641-24B5-675E-21A3D79F768E}"/>
              </a:ext>
            </a:extLst>
          </p:cNvPr>
          <p:cNvSpPr>
            <a:spLocks noGrp="1"/>
          </p:cNvSpPr>
          <p:nvPr>
            <p:ph type="sldNum" sz="quarter" idx="12"/>
          </p:nvPr>
        </p:nvSpPr>
        <p:spPr/>
        <p:txBody>
          <a:bodyPr/>
          <a:lstStyle/>
          <a:p>
            <a:fld id="{32CE4B86-493E-47E4-A0F1-24019A38A58F}" type="slidenum">
              <a:rPr lang="en-IN" smtClean="0"/>
              <a:t>‹#›</a:t>
            </a:fld>
            <a:endParaRPr lang="en-IN" dirty="0"/>
          </a:p>
        </p:txBody>
      </p:sp>
    </p:spTree>
    <p:extLst>
      <p:ext uri="{BB962C8B-B14F-4D97-AF65-F5344CB8AC3E}">
        <p14:creationId xmlns:p14="http://schemas.microsoft.com/office/powerpoint/2010/main" val="4226715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52997-252B-03E1-85D1-7A3C75B21B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EAD95F-11D5-640E-8E5E-70648029F8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7285C3-4E2B-82D8-A30D-7B6900B430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58B46-85FA-76C9-2893-368CBDD4D38A}"/>
              </a:ext>
            </a:extLst>
          </p:cNvPr>
          <p:cNvSpPr>
            <a:spLocks noGrp="1"/>
          </p:cNvSpPr>
          <p:nvPr>
            <p:ph type="dt" sz="half" idx="10"/>
          </p:nvPr>
        </p:nvSpPr>
        <p:spPr/>
        <p:txBody>
          <a:bodyPr/>
          <a:lstStyle/>
          <a:p>
            <a:fld id="{5220BDED-E0C7-4F6F-8C53-C4C36D015B37}" type="datetimeFigureOut">
              <a:rPr lang="en-IN" smtClean="0"/>
              <a:t>24-03-2024</a:t>
            </a:fld>
            <a:endParaRPr lang="en-IN" dirty="0"/>
          </a:p>
        </p:txBody>
      </p:sp>
      <p:sp>
        <p:nvSpPr>
          <p:cNvPr id="6" name="Footer Placeholder 5">
            <a:extLst>
              <a:ext uri="{FF2B5EF4-FFF2-40B4-BE49-F238E27FC236}">
                <a16:creationId xmlns:a16="http://schemas.microsoft.com/office/drawing/2014/main" id="{C9650496-3E3A-B91D-C422-1DD7C275F29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47C393A-F238-28C4-F470-59131905B9E2}"/>
              </a:ext>
            </a:extLst>
          </p:cNvPr>
          <p:cNvSpPr>
            <a:spLocks noGrp="1"/>
          </p:cNvSpPr>
          <p:nvPr>
            <p:ph type="sldNum" sz="quarter" idx="12"/>
          </p:nvPr>
        </p:nvSpPr>
        <p:spPr/>
        <p:txBody>
          <a:bodyPr/>
          <a:lstStyle/>
          <a:p>
            <a:fld id="{32CE4B86-493E-47E4-A0F1-24019A38A58F}" type="slidenum">
              <a:rPr lang="en-IN" smtClean="0"/>
              <a:t>‹#›</a:t>
            </a:fld>
            <a:endParaRPr lang="en-IN" dirty="0"/>
          </a:p>
        </p:txBody>
      </p:sp>
    </p:spTree>
    <p:extLst>
      <p:ext uri="{BB962C8B-B14F-4D97-AF65-F5344CB8AC3E}">
        <p14:creationId xmlns:p14="http://schemas.microsoft.com/office/powerpoint/2010/main" val="3875960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4939-AF0C-F3D8-A957-FDD985E3D1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5AA350-A21D-2DD6-0E81-E694C9A1A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E56F50C0-4645-1E46-0CB7-CDD6EAB485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6BEE02-B86B-D015-0F0D-E42DF9C6AD58}"/>
              </a:ext>
            </a:extLst>
          </p:cNvPr>
          <p:cNvSpPr>
            <a:spLocks noGrp="1"/>
          </p:cNvSpPr>
          <p:nvPr>
            <p:ph type="dt" sz="half" idx="10"/>
          </p:nvPr>
        </p:nvSpPr>
        <p:spPr/>
        <p:txBody>
          <a:bodyPr/>
          <a:lstStyle/>
          <a:p>
            <a:fld id="{5220BDED-E0C7-4F6F-8C53-C4C36D015B37}" type="datetimeFigureOut">
              <a:rPr lang="en-IN" smtClean="0"/>
              <a:t>24-03-2024</a:t>
            </a:fld>
            <a:endParaRPr lang="en-IN" dirty="0"/>
          </a:p>
        </p:txBody>
      </p:sp>
      <p:sp>
        <p:nvSpPr>
          <p:cNvPr id="6" name="Footer Placeholder 5">
            <a:extLst>
              <a:ext uri="{FF2B5EF4-FFF2-40B4-BE49-F238E27FC236}">
                <a16:creationId xmlns:a16="http://schemas.microsoft.com/office/drawing/2014/main" id="{134E413D-6989-C13B-81FB-2B604AF416D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534F647-C357-AB6D-D21E-25F1E9102031}"/>
              </a:ext>
            </a:extLst>
          </p:cNvPr>
          <p:cNvSpPr>
            <a:spLocks noGrp="1"/>
          </p:cNvSpPr>
          <p:nvPr>
            <p:ph type="sldNum" sz="quarter" idx="12"/>
          </p:nvPr>
        </p:nvSpPr>
        <p:spPr/>
        <p:txBody>
          <a:bodyPr/>
          <a:lstStyle/>
          <a:p>
            <a:fld id="{32CE4B86-493E-47E4-A0F1-24019A38A58F}" type="slidenum">
              <a:rPr lang="en-IN" smtClean="0"/>
              <a:t>‹#›</a:t>
            </a:fld>
            <a:endParaRPr lang="en-IN" dirty="0"/>
          </a:p>
        </p:txBody>
      </p:sp>
    </p:spTree>
    <p:extLst>
      <p:ext uri="{BB962C8B-B14F-4D97-AF65-F5344CB8AC3E}">
        <p14:creationId xmlns:p14="http://schemas.microsoft.com/office/powerpoint/2010/main" val="1046425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8488C4"/>
            </a:gs>
            <a:gs pos="53000">
              <a:srgbClr val="D4DEFF"/>
            </a:gs>
            <a:gs pos="83000">
              <a:srgbClr val="D4DEFF"/>
            </a:gs>
            <a:gs pos="100000">
              <a:srgbClr val="96AB94"/>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C225B3-67F7-2343-96BB-D4CAC57A9A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95D0F4-C103-5D9D-80AA-DE27C9DED4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7DCCCB-3DCA-CA7D-9744-502EFAA09D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0BDED-E0C7-4F6F-8C53-C4C36D015B37}" type="datetimeFigureOut">
              <a:rPr lang="en-IN" smtClean="0"/>
              <a:t>24-03-2024</a:t>
            </a:fld>
            <a:endParaRPr lang="en-IN" dirty="0"/>
          </a:p>
        </p:txBody>
      </p:sp>
      <p:sp>
        <p:nvSpPr>
          <p:cNvPr id="5" name="Footer Placeholder 4">
            <a:extLst>
              <a:ext uri="{FF2B5EF4-FFF2-40B4-BE49-F238E27FC236}">
                <a16:creationId xmlns:a16="http://schemas.microsoft.com/office/drawing/2014/main" id="{943E6060-4F0F-4AA8-4F58-58A6B9530A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BEA4127E-8C4C-6891-DC31-2E5B79D940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CE4B86-493E-47E4-A0F1-24019A38A58F}" type="slidenum">
              <a:rPr lang="en-IN" smtClean="0"/>
              <a:t>‹#›</a:t>
            </a:fld>
            <a:endParaRPr lang="en-IN" dirty="0"/>
          </a:p>
        </p:txBody>
      </p:sp>
    </p:spTree>
    <p:extLst>
      <p:ext uri="{BB962C8B-B14F-4D97-AF65-F5344CB8AC3E}">
        <p14:creationId xmlns:p14="http://schemas.microsoft.com/office/powerpoint/2010/main" val="2069501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28E27-0DF0-FA56-D39A-C0800E9FC68D}"/>
              </a:ext>
            </a:extLst>
          </p:cNvPr>
          <p:cNvSpPr>
            <a:spLocks noGrp="1"/>
          </p:cNvSpPr>
          <p:nvPr>
            <p:ph type="ctrTitle"/>
          </p:nvPr>
        </p:nvSpPr>
        <p:spPr>
          <a:xfrm>
            <a:off x="1297858" y="1092866"/>
            <a:ext cx="11287431" cy="165663"/>
          </a:xfrm>
        </p:spPr>
        <p:txBody>
          <a:bodyPr>
            <a:normAutofit fontScale="90000"/>
          </a:bodyPr>
          <a:lstStyle/>
          <a:p>
            <a:pPr algn="l"/>
            <a:r>
              <a:rPr lang="en-IN" sz="2700" dirty="0"/>
              <a:t>                       </a:t>
            </a:r>
            <a:r>
              <a:rPr lang="en-IN" sz="2700" b="1" dirty="0"/>
              <a:t>EDI End Semester assessment SEM I 2023-24 </a:t>
            </a:r>
            <a:r>
              <a:rPr lang="en-US" sz="2700" b="1" i="0" u="none" strike="noStrike" dirty="0">
                <a:solidFill>
                  <a:srgbClr val="000000"/>
                </a:solidFill>
                <a:effectLst/>
                <a:latin typeface="Times New Roman" panose="02020603050405020304" pitchFamily="18" charset="0"/>
              </a:rPr>
              <a:t> </a:t>
            </a:r>
            <a:r>
              <a:rPr lang="en-US" b="0" i="0" dirty="0">
                <a:solidFill>
                  <a:srgbClr val="000000"/>
                </a:solidFill>
                <a:effectLst/>
                <a:latin typeface="Times New Roman" panose="02020603050405020304" pitchFamily="18" charset="0"/>
              </a:rPr>
              <a:t>​</a:t>
            </a:r>
            <a:br>
              <a:rPr lang="en-US" b="0" i="0" dirty="0">
                <a:solidFill>
                  <a:srgbClr val="000000"/>
                </a:solidFill>
                <a:effectLst/>
                <a:latin typeface="Times New Roman" panose="02020603050405020304" pitchFamily="18" charset="0"/>
              </a:rPr>
            </a:br>
            <a:endParaRPr lang="en-IN" dirty="0"/>
          </a:p>
        </p:txBody>
      </p:sp>
      <p:graphicFrame>
        <p:nvGraphicFramePr>
          <p:cNvPr id="4" name="Table 4">
            <a:extLst>
              <a:ext uri="{FF2B5EF4-FFF2-40B4-BE49-F238E27FC236}">
                <a16:creationId xmlns:a16="http://schemas.microsoft.com/office/drawing/2014/main" id="{EE91B51F-3FB1-1D12-5D0E-7813184DD75B}"/>
              </a:ext>
            </a:extLst>
          </p:cNvPr>
          <p:cNvGraphicFramePr>
            <a:graphicFrameLocks noGrp="1"/>
          </p:cNvGraphicFramePr>
          <p:nvPr>
            <p:extLst>
              <p:ext uri="{D42A27DB-BD31-4B8C-83A1-F6EECF244321}">
                <p14:modId xmlns:p14="http://schemas.microsoft.com/office/powerpoint/2010/main" val="284631260"/>
              </p:ext>
            </p:extLst>
          </p:nvPr>
        </p:nvGraphicFramePr>
        <p:xfrm>
          <a:off x="1297859" y="740204"/>
          <a:ext cx="9288862" cy="1524000"/>
        </p:xfrm>
        <a:graphic>
          <a:graphicData uri="http://schemas.openxmlformats.org/drawingml/2006/table">
            <a:tbl>
              <a:tblPr firstRow="1" bandRow="1">
                <a:tableStyleId>{5C22544A-7EE6-4342-B048-85BDC9FD1C3A}</a:tableStyleId>
              </a:tblPr>
              <a:tblGrid>
                <a:gridCol w="9288862">
                  <a:extLst>
                    <a:ext uri="{9D8B030D-6E8A-4147-A177-3AD203B41FA5}">
                      <a16:colId xmlns:a16="http://schemas.microsoft.com/office/drawing/2014/main" val="3250365205"/>
                    </a:ext>
                  </a:extLst>
                </a:gridCol>
              </a:tblGrid>
              <a:tr h="1117038">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AU" sz="4000" b="1" kern="1200" dirty="0">
                          <a:solidFill>
                            <a:schemeClr val="lt1"/>
                          </a:solidFill>
                          <a:effectLst/>
                          <a:latin typeface="+mn-lt"/>
                          <a:ea typeface="+mn-ea"/>
                          <a:cs typeface="+mn-cs"/>
                        </a:rPr>
                        <a:t>Automatic Smart Gate Surveillance</a:t>
                      </a:r>
                      <a:endParaRPr lang="en-IN" sz="4000" b="1" kern="1200" dirty="0">
                        <a:solidFill>
                          <a:schemeClr val="lt1"/>
                        </a:solidFill>
                        <a:effectLst/>
                        <a:latin typeface="+mn-lt"/>
                        <a:ea typeface="+mn-ea"/>
                        <a:cs typeface="+mn-cs"/>
                      </a:endParaRPr>
                    </a:p>
                    <a:p>
                      <a:pPr algn="ctr" rtl="0" fontAlgn="base"/>
                      <a:endParaRPr lang="en-US" sz="1800" b="1" i="0" kern="1200" dirty="0">
                        <a:solidFill>
                          <a:schemeClr val="lt1"/>
                        </a:solidFill>
                        <a:effectLst/>
                        <a:latin typeface="+mn-lt"/>
                        <a:ea typeface="+mn-ea"/>
                        <a:cs typeface="+mn-cs"/>
                      </a:endParaRPr>
                    </a:p>
                    <a:p>
                      <a:pPr rtl="0" fontAlgn="base"/>
                      <a:r>
                        <a:rPr lang="en-US" sz="1800" b="1" i="0" kern="1200" dirty="0">
                          <a:solidFill>
                            <a:schemeClr val="lt1"/>
                          </a:solidFill>
                          <a:effectLst/>
                          <a:latin typeface="+mn-lt"/>
                          <a:ea typeface="+mn-ea"/>
                          <a:cs typeface="+mn-cs"/>
                        </a:rPr>
                        <a:t>​</a:t>
                      </a:r>
                    </a:p>
                    <a:p>
                      <a:pPr algn="ctr"/>
                      <a:endParaRPr lang="en-IN" dirty="0"/>
                    </a:p>
                  </a:txBody>
                  <a:tcPr/>
                </a:tc>
                <a:extLst>
                  <a:ext uri="{0D108BD9-81ED-4DB2-BD59-A6C34878D82A}">
                    <a16:rowId xmlns:a16="http://schemas.microsoft.com/office/drawing/2014/main" val="3214267534"/>
                  </a:ext>
                </a:extLst>
              </a:tr>
            </a:tbl>
          </a:graphicData>
        </a:graphic>
      </p:graphicFrame>
      <p:sp>
        <p:nvSpPr>
          <p:cNvPr id="6" name="TextBox 5">
            <a:extLst>
              <a:ext uri="{FF2B5EF4-FFF2-40B4-BE49-F238E27FC236}">
                <a16:creationId xmlns:a16="http://schemas.microsoft.com/office/drawing/2014/main" id="{E84897C6-FB98-55CB-0851-F6EC837AE151}"/>
              </a:ext>
            </a:extLst>
          </p:cNvPr>
          <p:cNvSpPr txBox="1"/>
          <p:nvPr/>
        </p:nvSpPr>
        <p:spPr>
          <a:xfrm>
            <a:off x="1602658" y="2195796"/>
            <a:ext cx="1435182" cy="400110"/>
          </a:xfrm>
          <a:prstGeom prst="rect">
            <a:avLst/>
          </a:prstGeom>
          <a:noFill/>
        </p:spPr>
        <p:txBody>
          <a:bodyPr wrap="square">
            <a:spAutoFit/>
          </a:bodyPr>
          <a:lstStyle/>
          <a:p>
            <a:r>
              <a:rPr lang="en-US" sz="2000" b="0" i="0" u="none" strike="noStrike" dirty="0">
                <a:solidFill>
                  <a:srgbClr val="000000"/>
                </a:solidFill>
                <a:effectLst/>
                <a:latin typeface="Times New Roman" panose="02020603050405020304" pitchFamily="18" charset="0"/>
              </a:rPr>
              <a:t>Div:- CS B</a:t>
            </a:r>
            <a:r>
              <a:rPr lang="en-US" sz="2000" b="0" i="0" dirty="0">
                <a:solidFill>
                  <a:srgbClr val="000000"/>
                </a:solidFill>
                <a:effectLst/>
                <a:latin typeface="Times New Roman" panose="02020603050405020304" pitchFamily="18" charset="0"/>
              </a:rPr>
              <a:t>​</a:t>
            </a:r>
            <a:endParaRPr lang="en-IN" sz="2000" dirty="0"/>
          </a:p>
        </p:txBody>
      </p:sp>
      <p:sp>
        <p:nvSpPr>
          <p:cNvPr id="8" name="TextBox 7">
            <a:extLst>
              <a:ext uri="{FF2B5EF4-FFF2-40B4-BE49-F238E27FC236}">
                <a16:creationId xmlns:a16="http://schemas.microsoft.com/office/drawing/2014/main" id="{BA0F57F6-F597-3967-3395-C96A16E51EAA}"/>
              </a:ext>
            </a:extLst>
          </p:cNvPr>
          <p:cNvSpPr txBox="1"/>
          <p:nvPr/>
        </p:nvSpPr>
        <p:spPr>
          <a:xfrm>
            <a:off x="3559277" y="2195986"/>
            <a:ext cx="2359742" cy="400110"/>
          </a:xfrm>
          <a:prstGeom prst="rect">
            <a:avLst/>
          </a:prstGeom>
          <a:noFill/>
        </p:spPr>
        <p:txBody>
          <a:bodyPr wrap="square">
            <a:spAutoFit/>
          </a:bodyPr>
          <a:lstStyle/>
          <a:p>
            <a:r>
              <a:rPr lang="en-US" sz="2000" b="0" i="0" u="none" strike="noStrike" dirty="0">
                <a:solidFill>
                  <a:srgbClr val="000000"/>
                </a:solidFill>
                <a:effectLst/>
                <a:latin typeface="Times New Roman" panose="02020603050405020304" pitchFamily="18" charset="0"/>
              </a:rPr>
              <a:t>EDAI Group No.:- 8</a:t>
            </a:r>
            <a:r>
              <a:rPr lang="en-US" sz="2000" b="0" i="0" dirty="0">
                <a:solidFill>
                  <a:srgbClr val="000000"/>
                </a:solidFill>
                <a:effectLst/>
                <a:latin typeface="Times New Roman" panose="02020603050405020304" pitchFamily="18" charset="0"/>
              </a:rPr>
              <a:t>​</a:t>
            </a:r>
            <a:endParaRPr lang="en-IN" sz="2000" dirty="0"/>
          </a:p>
        </p:txBody>
      </p:sp>
      <p:sp>
        <p:nvSpPr>
          <p:cNvPr id="12" name="TextBox 11">
            <a:extLst>
              <a:ext uri="{FF2B5EF4-FFF2-40B4-BE49-F238E27FC236}">
                <a16:creationId xmlns:a16="http://schemas.microsoft.com/office/drawing/2014/main" id="{B08F8B27-EF09-6142-13D4-88AF39594259}"/>
              </a:ext>
            </a:extLst>
          </p:cNvPr>
          <p:cNvSpPr txBox="1"/>
          <p:nvPr/>
        </p:nvSpPr>
        <p:spPr>
          <a:xfrm>
            <a:off x="8996517" y="2226574"/>
            <a:ext cx="2359742" cy="400110"/>
          </a:xfrm>
          <a:prstGeom prst="rect">
            <a:avLst/>
          </a:prstGeom>
          <a:noFill/>
        </p:spPr>
        <p:txBody>
          <a:bodyPr wrap="square">
            <a:spAutoFit/>
          </a:bodyPr>
          <a:lstStyle/>
          <a:p>
            <a:r>
              <a:rPr lang="en-US" sz="2000" b="0" i="0" u="none" strike="noStrike" dirty="0">
                <a:solidFill>
                  <a:srgbClr val="000000"/>
                </a:solidFill>
                <a:effectLst/>
                <a:latin typeface="Times New Roman" panose="02020603050405020304" pitchFamily="18" charset="0"/>
              </a:rPr>
              <a:t>Date:- 25/11/2023</a:t>
            </a:r>
            <a:r>
              <a:rPr lang="en-US" sz="2000" b="0" i="0" dirty="0">
                <a:solidFill>
                  <a:srgbClr val="000000"/>
                </a:solidFill>
                <a:effectLst/>
                <a:latin typeface="Times New Roman" panose="02020603050405020304" pitchFamily="18" charset="0"/>
              </a:rPr>
              <a:t>​</a:t>
            </a:r>
            <a:endParaRPr lang="en-IN" sz="2000" dirty="0"/>
          </a:p>
        </p:txBody>
      </p:sp>
      <p:sp>
        <p:nvSpPr>
          <p:cNvPr id="14" name="TextBox 13">
            <a:extLst>
              <a:ext uri="{FF2B5EF4-FFF2-40B4-BE49-F238E27FC236}">
                <a16:creationId xmlns:a16="http://schemas.microsoft.com/office/drawing/2014/main" id="{B87BEC05-EE53-4ADE-FFCE-7BF7291CA836}"/>
              </a:ext>
            </a:extLst>
          </p:cNvPr>
          <p:cNvSpPr txBox="1"/>
          <p:nvPr/>
        </p:nvSpPr>
        <p:spPr>
          <a:xfrm>
            <a:off x="2217174" y="2870683"/>
            <a:ext cx="1612490" cy="369332"/>
          </a:xfrm>
          <a:prstGeom prst="rect">
            <a:avLst/>
          </a:prstGeom>
          <a:noFill/>
        </p:spPr>
        <p:txBody>
          <a:bodyPr wrap="square">
            <a:spAutoFit/>
          </a:bodyPr>
          <a:lstStyle/>
          <a:p>
            <a:r>
              <a:rPr lang="en-IN" b="1" i="0" u="none" strike="noStrike" dirty="0">
                <a:solidFill>
                  <a:srgbClr val="000000"/>
                </a:solidFill>
                <a:effectLst/>
                <a:latin typeface="Times New Roman" panose="02020603050405020304" pitchFamily="18" charset="0"/>
              </a:rPr>
              <a:t>Presented by-</a:t>
            </a:r>
            <a:r>
              <a:rPr lang="en-IN" b="1" i="0" u="none" strike="noStrike" dirty="0">
                <a:solidFill>
                  <a:srgbClr val="000000"/>
                </a:solidFill>
                <a:effectLst/>
                <a:latin typeface="Corbel" panose="020B0503020204020204" pitchFamily="34" charset="0"/>
              </a:rPr>
              <a:t> </a:t>
            </a:r>
            <a:r>
              <a:rPr lang="en-IN" b="0" i="0" dirty="0">
                <a:solidFill>
                  <a:srgbClr val="000000"/>
                </a:solidFill>
                <a:effectLst/>
                <a:latin typeface="Corbel" panose="020B0503020204020204" pitchFamily="34" charset="0"/>
              </a:rPr>
              <a:t>​</a:t>
            </a:r>
            <a:endParaRPr lang="en-IN" dirty="0"/>
          </a:p>
        </p:txBody>
      </p:sp>
      <p:graphicFrame>
        <p:nvGraphicFramePr>
          <p:cNvPr id="15" name="Table 14">
            <a:extLst>
              <a:ext uri="{FF2B5EF4-FFF2-40B4-BE49-F238E27FC236}">
                <a16:creationId xmlns:a16="http://schemas.microsoft.com/office/drawing/2014/main" id="{E29FB572-9104-7496-8B19-881D80BEE026}"/>
              </a:ext>
            </a:extLst>
          </p:cNvPr>
          <p:cNvGraphicFramePr>
            <a:graphicFrameLocks noGrp="1"/>
          </p:cNvGraphicFramePr>
          <p:nvPr>
            <p:extLst>
              <p:ext uri="{D42A27DB-BD31-4B8C-83A1-F6EECF244321}">
                <p14:modId xmlns:p14="http://schemas.microsoft.com/office/powerpoint/2010/main" val="3353773362"/>
              </p:ext>
            </p:extLst>
          </p:nvPr>
        </p:nvGraphicFramePr>
        <p:xfrm>
          <a:off x="944880" y="3254467"/>
          <a:ext cx="4154557" cy="2743200"/>
        </p:xfrm>
        <a:graphic>
          <a:graphicData uri="http://schemas.openxmlformats.org/drawingml/2006/table">
            <a:tbl>
              <a:tblPr/>
              <a:tblGrid>
                <a:gridCol w="894080">
                  <a:extLst>
                    <a:ext uri="{9D8B030D-6E8A-4147-A177-3AD203B41FA5}">
                      <a16:colId xmlns:a16="http://schemas.microsoft.com/office/drawing/2014/main" val="3771225322"/>
                    </a:ext>
                  </a:extLst>
                </a:gridCol>
                <a:gridCol w="1757680">
                  <a:extLst>
                    <a:ext uri="{9D8B030D-6E8A-4147-A177-3AD203B41FA5}">
                      <a16:colId xmlns:a16="http://schemas.microsoft.com/office/drawing/2014/main" val="3385083310"/>
                    </a:ext>
                  </a:extLst>
                </a:gridCol>
                <a:gridCol w="1502797">
                  <a:extLst>
                    <a:ext uri="{9D8B030D-6E8A-4147-A177-3AD203B41FA5}">
                      <a16:colId xmlns:a16="http://schemas.microsoft.com/office/drawing/2014/main" val="413137276"/>
                    </a:ext>
                  </a:extLst>
                </a:gridCol>
              </a:tblGrid>
              <a:tr h="274320">
                <a:tc>
                  <a:txBody>
                    <a:bodyPr/>
                    <a:lstStyle/>
                    <a:p>
                      <a:pPr algn="ctr" rtl="0" fontAlgn="base"/>
                      <a:r>
                        <a:rPr lang="en-US" b="1" i="0" dirty="0">
                          <a:solidFill>
                            <a:srgbClr val="FFFFFF"/>
                          </a:solidFill>
                          <a:effectLst/>
                          <a:latin typeface="Times New Roman" panose="02020603050405020304" pitchFamily="18" charset="0"/>
                        </a:rPr>
                        <a:t>Roll No.​</a:t>
                      </a:r>
                      <a:endParaRPr lang="en-US" b="1" i="0" dirty="0">
                        <a:solidFill>
                          <a:srgbClr val="FFFFFF"/>
                        </a:solidFill>
                        <a:effectLst/>
                      </a:endParaRPr>
                    </a:p>
                  </a:txBody>
                  <a:tcPr>
                    <a:lnL w="7818" cap="flat" cmpd="sng" algn="ctr">
                      <a:solidFill>
                        <a:srgbClr val="FFFFFF"/>
                      </a:solidFill>
                      <a:prstDash val="solid"/>
                      <a:round/>
                      <a:headEnd type="none" w="med" len="med"/>
                      <a:tailEnd type="none" w="med" len="med"/>
                    </a:lnL>
                    <a:lnR w="7818" cap="flat" cmpd="sng" algn="ctr">
                      <a:solidFill>
                        <a:srgbClr val="FFFFFF"/>
                      </a:solidFill>
                      <a:prstDash val="solid"/>
                      <a:round/>
                      <a:headEnd type="none" w="med" len="med"/>
                      <a:tailEnd type="none" w="med" len="med"/>
                    </a:lnR>
                    <a:lnT w="7818" cap="flat" cmpd="sng" algn="ctr">
                      <a:solidFill>
                        <a:srgbClr val="FFFFFF"/>
                      </a:solidFill>
                      <a:prstDash val="solid"/>
                      <a:round/>
                      <a:headEnd type="none" w="med" len="med"/>
                      <a:tailEnd type="none" w="med" len="med"/>
                    </a:lnT>
                    <a:lnB w="7818" cap="flat" cmpd="sng" algn="ctr">
                      <a:solidFill>
                        <a:srgbClr val="FFFFFF"/>
                      </a:solidFill>
                      <a:prstDash val="solid"/>
                      <a:round/>
                      <a:headEnd type="none" w="med" len="med"/>
                      <a:tailEnd type="none" w="med" len="med"/>
                    </a:lnB>
                    <a:solidFill>
                      <a:srgbClr val="30ACEC"/>
                    </a:solidFill>
                  </a:tcPr>
                </a:tc>
                <a:tc>
                  <a:txBody>
                    <a:bodyPr/>
                    <a:lstStyle/>
                    <a:p>
                      <a:pPr algn="ctr" rtl="0" fontAlgn="base"/>
                      <a:r>
                        <a:rPr lang="en-US" b="1" i="0" dirty="0">
                          <a:solidFill>
                            <a:srgbClr val="FFFFFF"/>
                          </a:solidFill>
                          <a:effectLst/>
                          <a:latin typeface="Times New Roman" panose="02020603050405020304" pitchFamily="18" charset="0"/>
                        </a:rPr>
                        <a:t>Name ​</a:t>
                      </a:r>
                      <a:endParaRPr lang="en-US" b="1" i="0" dirty="0">
                        <a:solidFill>
                          <a:srgbClr val="FFFFFF"/>
                        </a:solidFill>
                        <a:effectLst/>
                      </a:endParaRPr>
                    </a:p>
                  </a:txBody>
                  <a:tcPr>
                    <a:lnL w="7818" cap="flat" cmpd="sng" algn="ctr">
                      <a:solidFill>
                        <a:srgbClr val="FFFFFF"/>
                      </a:solidFill>
                      <a:prstDash val="solid"/>
                      <a:round/>
                      <a:headEnd type="none" w="med" len="med"/>
                      <a:tailEnd type="none" w="med" len="med"/>
                    </a:lnL>
                    <a:lnR w="7818" cap="flat" cmpd="sng" algn="ctr">
                      <a:solidFill>
                        <a:srgbClr val="FFFFFF"/>
                      </a:solidFill>
                      <a:prstDash val="solid"/>
                      <a:round/>
                      <a:headEnd type="none" w="med" len="med"/>
                      <a:tailEnd type="none" w="med" len="med"/>
                    </a:lnR>
                    <a:lnT w="7818" cap="flat" cmpd="sng" algn="ctr">
                      <a:solidFill>
                        <a:srgbClr val="FFFFFF"/>
                      </a:solidFill>
                      <a:prstDash val="solid"/>
                      <a:round/>
                      <a:headEnd type="none" w="med" len="med"/>
                      <a:tailEnd type="none" w="med" len="med"/>
                    </a:lnT>
                    <a:lnB w="7818" cap="flat" cmpd="sng" algn="ctr">
                      <a:solidFill>
                        <a:srgbClr val="FFFFFF"/>
                      </a:solidFill>
                      <a:prstDash val="solid"/>
                      <a:round/>
                      <a:headEnd type="none" w="med" len="med"/>
                      <a:tailEnd type="none" w="med" len="med"/>
                    </a:lnB>
                    <a:solidFill>
                      <a:srgbClr val="30ACEC"/>
                    </a:solidFill>
                  </a:tcPr>
                </a:tc>
                <a:tc>
                  <a:txBody>
                    <a:bodyPr/>
                    <a:lstStyle/>
                    <a:p>
                      <a:pPr algn="l" rtl="0" fontAlgn="base"/>
                      <a:r>
                        <a:rPr lang="en-US" b="1" i="0" dirty="0">
                          <a:solidFill>
                            <a:srgbClr val="FFFFFF"/>
                          </a:solidFill>
                          <a:effectLst/>
                          <a:latin typeface="Times New Roman" panose="02020603050405020304" pitchFamily="18" charset="0"/>
                        </a:rPr>
                        <a:t>PRN No.​</a:t>
                      </a:r>
                      <a:endParaRPr lang="en-US" b="1" i="0" dirty="0">
                        <a:solidFill>
                          <a:srgbClr val="FFFFFF"/>
                        </a:solidFill>
                        <a:effectLst/>
                      </a:endParaRPr>
                    </a:p>
                  </a:txBody>
                  <a:tcPr>
                    <a:lnL w="7818" cap="flat" cmpd="sng" algn="ctr">
                      <a:solidFill>
                        <a:srgbClr val="FFFFFF"/>
                      </a:solidFill>
                      <a:prstDash val="solid"/>
                      <a:round/>
                      <a:headEnd type="none" w="med" len="med"/>
                      <a:tailEnd type="none" w="med" len="med"/>
                    </a:lnL>
                    <a:lnR w="7818" cap="flat" cmpd="sng" algn="ctr">
                      <a:solidFill>
                        <a:srgbClr val="FFFFFF"/>
                      </a:solidFill>
                      <a:prstDash val="solid"/>
                      <a:round/>
                      <a:headEnd type="none" w="med" len="med"/>
                      <a:tailEnd type="none" w="med" len="med"/>
                    </a:lnR>
                    <a:lnT w="7818" cap="flat" cmpd="sng" algn="ctr">
                      <a:solidFill>
                        <a:srgbClr val="FFFFFF"/>
                      </a:solidFill>
                      <a:prstDash val="solid"/>
                      <a:round/>
                      <a:headEnd type="none" w="med" len="med"/>
                      <a:tailEnd type="none" w="med" len="med"/>
                    </a:lnT>
                    <a:lnB w="7818" cap="flat" cmpd="sng" algn="ctr">
                      <a:solidFill>
                        <a:srgbClr val="FFFFFF"/>
                      </a:solidFill>
                      <a:prstDash val="solid"/>
                      <a:round/>
                      <a:headEnd type="none" w="med" len="med"/>
                      <a:tailEnd type="none" w="med" len="med"/>
                    </a:lnB>
                    <a:solidFill>
                      <a:srgbClr val="30ACEC"/>
                    </a:solidFill>
                  </a:tcPr>
                </a:tc>
                <a:extLst>
                  <a:ext uri="{0D108BD9-81ED-4DB2-BD59-A6C34878D82A}">
                    <a16:rowId xmlns:a16="http://schemas.microsoft.com/office/drawing/2014/main" val="4063763561"/>
                  </a:ext>
                </a:extLst>
              </a:tr>
              <a:tr h="0">
                <a:tc>
                  <a:txBody>
                    <a:bodyPr/>
                    <a:lstStyle/>
                    <a:p>
                      <a:pPr algn="ctr" rtl="0" fontAlgn="base"/>
                      <a:r>
                        <a:rPr lang="en-US" b="0" i="0" dirty="0">
                          <a:solidFill>
                            <a:srgbClr val="000000"/>
                          </a:solidFill>
                          <a:effectLst/>
                          <a:latin typeface="Times New Roman" panose="02020603050405020304" pitchFamily="18" charset="0"/>
                        </a:rPr>
                        <a:t>39</a:t>
                      </a:r>
                      <a:endParaRPr lang="en-US" b="0" i="0" dirty="0">
                        <a:solidFill>
                          <a:srgbClr val="000000"/>
                        </a:solidFill>
                        <a:effectLst/>
                      </a:endParaRPr>
                    </a:p>
                  </a:txBody>
                  <a:tcPr>
                    <a:lnL w="7818" cap="flat" cmpd="sng" algn="ctr">
                      <a:solidFill>
                        <a:srgbClr val="FFFFFF"/>
                      </a:solidFill>
                      <a:prstDash val="solid"/>
                      <a:round/>
                      <a:headEnd type="none" w="med" len="med"/>
                      <a:tailEnd type="none" w="med" len="med"/>
                    </a:lnL>
                    <a:lnR w="7818" cap="flat" cmpd="sng" algn="ctr">
                      <a:solidFill>
                        <a:srgbClr val="FFFFFF"/>
                      </a:solidFill>
                      <a:prstDash val="solid"/>
                      <a:round/>
                      <a:headEnd type="none" w="med" len="med"/>
                      <a:tailEnd type="none" w="med" len="med"/>
                    </a:lnR>
                    <a:lnT w="7818" cap="flat" cmpd="sng" algn="ctr">
                      <a:solidFill>
                        <a:srgbClr val="FFFFFF"/>
                      </a:solidFill>
                      <a:prstDash val="solid"/>
                      <a:round/>
                      <a:headEnd type="none" w="med" len="med"/>
                      <a:tailEnd type="none" w="med" len="med"/>
                    </a:lnT>
                    <a:lnB w="7818" cap="flat" cmpd="sng" algn="ctr">
                      <a:solidFill>
                        <a:srgbClr val="FFFFFF"/>
                      </a:solidFill>
                      <a:prstDash val="solid"/>
                      <a:round/>
                      <a:headEnd type="none" w="med" len="med"/>
                      <a:tailEnd type="none" w="med" len="med"/>
                    </a:lnB>
                    <a:solidFill>
                      <a:srgbClr val="CDE3F8"/>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b="0" i="0" dirty="0">
                          <a:solidFill>
                            <a:srgbClr val="000000"/>
                          </a:solidFill>
                          <a:effectLst/>
                          <a:latin typeface="Times New Roman" panose="02020603050405020304" pitchFamily="18" charset="0"/>
                        </a:rPr>
                        <a:t>Aastha Jain​</a:t>
                      </a:r>
                      <a:endParaRPr lang="en-US" b="0" i="0" dirty="0">
                        <a:solidFill>
                          <a:srgbClr val="000000"/>
                        </a:solidFill>
                        <a:effectLst/>
                      </a:endParaRPr>
                    </a:p>
                    <a:p>
                      <a:pPr algn="l" rtl="0" fontAlgn="base"/>
                      <a:endParaRPr lang="en-US" b="0" i="0" dirty="0">
                        <a:solidFill>
                          <a:srgbClr val="000000"/>
                        </a:solidFill>
                        <a:effectLst/>
                      </a:endParaRPr>
                    </a:p>
                  </a:txBody>
                  <a:tcPr>
                    <a:lnL w="7818" cap="flat" cmpd="sng" algn="ctr">
                      <a:solidFill>
                        <a:srgbClr val="FFFFFF"/>
                      </a:solidFill>
                      <a:prstDash val="solid"/>
                      <a:round/>
                      <a:headEnd type="none" w="med" len="med"/>
                      <a:tailEnd type="none" w="med" len="med"/>
                    </a:lnL>
                    <a:lnR w="7818" cap="flat" cmpd="sng" algn="ctr">
                      <a:solidFill>
                        <a:srgbClr val="FFFFFF"/>
                      </a:solidFill>
                      <a:prstDash val="solid"/>
                      <a:round/>
                      <a:headEnd type="none" w="med" len="med"/>
                      <a:tailEnd type="none" w="med" len="med"/>
                    </a:lnR>
                    <a:lnT w="7818" cap="flat" cmpd="sng" algn="ctr">
                      <a:solidFill>
                        <a:srgbClr val="FFFFFF"/>
                      </a:solidFill>
                      <a:prstDash val="solid"/>
                      <a:round/>
                      <a:headEnd type="none" w="med" len="med"/>
                      <a:tailEnd type="none" w="med" len="med"/>
                    </a:lnT>
                    <a:lnB w="7818" cap="flat" cmpd="sng" algn="ctr">
                      <a:solidFill>
                        <a:srgbClr val="FFFFFF"/>
                      </a:solidFill>
                      <a:prstDash val="solid"/>
                      <a:round/>
                      <a:headEnd type="none" w="med" len="med"/>
                      <a:tailEnd type="none" w="med" len="med"/>
                    </a:lnB>
                    <a:solidFill>
                      <a:srgbClr val="CDE3F8"/>
                    </a:solidFill>
                  </a:tcPr>
                </a:tc>
                <a:tc>
                  <a:txBody>
                    <a:bodyPr/>
                    <a:lstStyle/>
                    <a:p>
                      <a:pPr algn="l" rtl="0" fontAlgn="base"/>
                      <a:r>
                        <a:rPr lang="en-US" b="0" i="0" dirty="0">
                          <a:solidFill>
                            <a:srgbClr val="000000"/>
                          </a:solidFill>
                          <a:effectLst/>
                          <a:latin typeface="Times New Roman" panose="02020603050405020304" pitchFamily="18" charset="0"/>
                        </a:rPr>
                        <a:t>12211635</a:t>
                      </a:r>
                      <a:endParaRPr lang="en-US" b="0" i="0" dirty="0">
                        <a:solidFill>
                          <a:srgbClr val="000000"/>
                        </a:solidFill>
                        <a:effectLst/>
                      </a:endParaRPr>
                    </a:p>
                  </a:txBody>
                  <a:tcPr>
                    <a:lnL w="7818" cap="flat" cmpd="sng" algn="ctr">
                      <a:solidFill>
                        <a:srgbClr val="FFFFFF"/>
                      </a:solidFill>
                      <a:prstDash val="solid"/>
                      <a:round/>
                      <a:headEnd type="none" w="med" len="med"/>
                      <a:tailEnd type="none" w="med" len="med"/>
                    </a:lnL>
                    <a:lnR w="7818" cap="flat" cmpd="sng" algn="ctr">
                      <a:solidFill>
                        <a:srgbClr val="FFFFFF"/>
                      </a:solidFill>
                      <a:prstDash val="solid"/>
                      <a:round/>
                      <a:headEnd type="none" w="med" len="med"/>
                      <a:tailEnd type="none" w="med" len="med"/>
                    </a:lnR>
                    <a:lnT w="7818" cap="flat" cmpd="sng" algn="ctr">
                      <a:solidFill>
                        <a:srgbClr val="FFFFFF"/>
                      </a:solidFill>
                      <a:prstDash val="solid"/>
                      <a:round/>
                      <a:headEnd type="none" w="med" len="med"/>
                      <a:tailEnd type="none" w="med" len="med"/>
                    </a:lnT>
                    <a:lnB w="7818" cap="flat" cmpd="sng" algn="ctr">
                      <a:solidFill>
                        <a:srgbClr val="FFFFFF"/>
                      </a:solidFill>
                      <a:prstDash val="solid"/>
                      <a:round/>
                      <a:headEnd type="none" w="med" len="med"/>
                      <a:tailEnd type="none" w="med" len="med"/>
                    </a:lnB>
                    <a:solidFill>
                      <a:srgbClr val="CDE3F8"/>
                    </a:solidFill>
                  </a:tcPr>
                </a:tc>
                <a:extLst>
                  <a:ext uri="{0D108BD9-81ED-4DB2-BD59-A6C34878D82A}">
                    <a16:rowId xmlns:a16="http://schemas.microsoft.com/office/drawing/2014/main" val="2461930046"/>
                  </a:ext>
                </a:extLst>
              </a:tr>
              <a:tr h="257907">
                <a:tc>
                  <a:txBody>
                    <a:bodyPr/>
                    <a:lstStyle/>
                    <a:p>
                      <a:pPr algn="ctr" rtl="0" fontAlgn="base"/>
                      <a:r>
                        <a:rPr lang="en-US" b="0" i="0" dirty="0">
                          <a:solidFill>
                            <a:srgbClr val="000000"/>
                          </a:solidFill>
                          <a:effectLst/>
                          <a:latin typeface="Times New Roman" panose="02020603050405020304" pitchFamily="18" charset="0"/>
                        </a:rPr>
                        <a:t>41</a:t>
                      </a:r>
                      <a:endParaRPr lang="en-US" b="0" i="0" dirty="0">
                        <a:solidFill>
                          <a:srgbClr val="000000"/>
                        </a:solidFill>
                        <a:effectLst/>
                      </a:endParaRPr>
                    </a:p>
                  </a:txBody>
                  <a:tcPr>
                    <a:lnL w="7818" cap="flat" cmpd="sng" algn="ctr">
                      <a:solidFill>
                        <a:srgbClr val="FFFFFF"/>
                      </a:solidFill>
                      <a:prstDash val="solid"/>
                      <a:round/>
                      <a:headEnd type="none" w="med" len="med"/>
                      <a:tailEnd type="none" w="med" len="med"/>
                    </a:lnL>
                    <a:lnR w="7818" cap="flat" cmpd="sng" algn="ctr">
                      <a:solidFill>
                        <a:srgbClr val="FFFFFF"/>
                      </a:solidFill>
                      <a:prstDash val="solid"/>
                      <a:round/>
                      <a:headEnd type="none" w="med" len="med"/>
                      <a:tailEnd type="none" w="med" len="med"/>
                    </a:lnR>
                    <a:lnT w="7818" cap="flat" cmpd="sng" algn="ctr">
                      <a:solidFill>
                        <a:srgbClr val="FFFFFF"/>
                      </a:solidFill>
                      <a:prstDash val="solid"/>
                      <a:round/>
                      <a:headEnd type="none" w="med" len="med"/>
                      <a:tailEnd type="none" w="med" len="med"/>
                    </a:lnT>
                    <a:lnB w="7818" cap="flat" cmpd="sng" algn="ctr">
                      <a:solidFill>
                        <a:srgbClr val="FFFFFF"/>
                      </a:solidFill>
                      <a:prstDash val="solid"/>
                      <a:round/>
                      <a:headEnd type="none" w="med" len="med"/>
                      <a:tailEnd type="none" w="med" len="med"/>
                    </a:lnB>
                    <a:solidFill>
                      <a:srgbClr val="E8F1FB"/>
                    </a:solidFill>
                  </a:tcPr>
                </a:tc>
                <a:tc>
                  <a:txBody>
                    <a:bodyPr/>
                    <a:lstStyle/>
                    <a:p>
                      <a:pPr algn="l" rtl="0" fontAlgn="base"/>
                      <a:r>
                        <a:rPr lang="en-US" b="0" i="0" dirty="0">
                          <a:solidFill>
                            <a:srgbClr val="000000"/>
                          </a:solidFill>
                          <a:effectLst/>
                          <a:latin typeface="Times New Roman" panose="02020603050405020304" pitchFamily="18" charset="0"/>
                        </a:rPr>
                        <a:t>​</a:t>
                      </a:r>
                      <a:r>
                        <a:rPr lang="en-US" b="0" i="0" dirty="0" err="1">
                          <a:solidFill>
                            <a:srgbClr val="000000"/>
                          </a:solidFill>
                          <a:effectLst/>
                          <a:latin typeface="Times New Roman" panose="02020603050405020304" pitchFamily="18" charset="0"/>
                        </a:rPr>
                        <a:t>Jannu</a:t>
                      </a:r>
                      <a:r>
                        <a:rPr lang="en-US" b="0" i="0" dirty="0">
                          <a:solidFill>
                            <a:srgbClr val="000000"/>
                          </a:solidFill>
                          <a:effectLst/>
                          <a:latin typeface="Times New Roman" panose="02020603050405020304" pitchFamily="18" charset="0"/>
                        </a:rPr>
                        <a:t> </a:t>
                      </a:r>
                      <a:endParaRPr lang="en-US" b="0" i="0" dirty="0">
                        <a:solidFill>
                          <a:srgbClr val="000000"/>
                        </a:solidFill>
                        <a:effectLst/>
                      </a:endParaRPr>
                    </a:p>
                  </a:txBody>
                  <a:tcPr>
                    <a:lnL w="7818" cap="flat" cmpd="sng" algn="ctr">
                      <a:solidFill>
                        <a:srgbClr val="FFFFFF"/>
                      </a:solidFill>
                      <a:prstDash val="solid"/>
                      <a:round/>
                      <a:headEnd type="none" w="med" len="med"/>
                      <a:tailEnd type="none" w="med" len="med"/>
                    </a:lnL>
                    <a:lnR w="7818" cap="flat" cmpd="sng" algn="ctr">
                      <a:solidFill>
                        <a:srgbClr val="FFFFFF"/>
                      </a:solidFill>
                      <a:prstDash val="solid"/>
                      <a:round/>
                      <a:headEnd type="none" w="med" len="med"/>
                      <a:tailEnd type="none" w="med" len="med"/>
                    </a:lnR>
                    <a:lnT w="7818" cap="flat" cmpd="sng" algn="ctr">
                      <a:solidFill>
                        <a:srgbClr val="FFFFFF"/>
                      </a:solidFill>
                      <a:prstDash val="solid"/>
                      <a:round/>
                      <a:headEnd type="none" w="med" len="med"/>
                      <a:tailEnd type="none" w="med" len="med"/>
                    </a:lnT>
                    <a:lnB w="7818" cap="flat" cmpd="sng" algn="ctr">
                      <a:solidFill>
                        <a:srgbClr val="FFFFFF"/>
                      </a:solidFill>
                      <a:prstDash val="solid"/>
                      <a:round/>
                      <a:headEnd type="none" w="med" len="med"/>
                      <a:tailEnd type="none" w="med" len="med"/>
                    </a:lnB>
                    <a:solidFill>
                      <a:srgbClr val="E8F1FB"/>
                    </a:solidFill>
                  </a:tcPr>
                </a:tc>
                <a:tc>
                  <a:txBody>
                    <a:bodyPr/>
                    <a:lstStyle/>
                    <a:p>
                      <a:pPr algn="l" rtl="0" fontAlgn="base"/>
                      <a:r>
                        <a:rPr lang="en-US" sz="1800" kern="1200" dirty="0">
                          <a:solidFill>
                            <a:schemeClr val="tx1"/>
                          </a:solidFill>
                          <a:effectLst/>
                          <a:latin typeface="+mn-lt"/>
                          <a:ea typeface="+mn-ea"/>
                          <a:cs typeface="+mn-cs"/>
                        </a:rPr>
                        <a:t>12210209</a:t>
                      </a:r>
                      <a:endParaRPr lang="en-US" b="0" i="0" dirty="0">
                        <a:solidFill>
                          <a:srgbClr val="000000"/>
                        </a:solidFill>
                        <a:effectLst/>
                      </a:endParaRPr>
                    </a:p>
                  </a:txBody>
                  <a:tcPr>
                    <a:lnL w="7818" cap="flat" cmpd="sng" algn="ctr">
                      <a:solidFill>
                        <a:srgbClr val="FFFFFF"/>
                      </a:solidFill>
                      <a:prstDash val="solid"/>
                      <a:round/>
                      <a:headEnd type="none" w="med" len="med"/>
                      <a:tailEnd type="none" w="med" len="med"/>
                    </a:lnL>
                    <a:lnR w="7818" cap="flat" cmpd="sng" algn="ctr">
                      <a:solidFill>
                        <a:srgbClr val="FFFFFF"/>
                      </a:solidFill>
                      <a:prstDash val="solid"/>
                      <a:round/>
                      <a:headEnd type="none" w="med" len="med"/>
                      <a:tailEnd type="none" w="med" len="med"/>
                    </a:lnR>
                    <a:lnT w="7818" cap="flat" cmpd="sng" algn="ctr">
                      <a:solidFill>
                        <a:srgbClr val="FFFFFF"/>
                      </a:solidFill>
                      <a:prstDash val="solid"/>
                      <a:round/>
                      <a:headEnd type="none" w="med" len="med"/>
                      <a:tailEnd type="none" w="med" len="med"/>
                    </a:lnT>
                    <a:lnB w="7818" cap="flat" cmpd="sng" algn="ctr">
                      <a:solidFill>
                        <a:srgbClr val="FFFFFF"/>
                      </a:solidFill>
                      <a:prstDash val="solid"/>
                      <a:round/>
                      <a:headEnd type="none" w="med" len="med"/>
                      <a:tailEnd type="none" w="med" len="med"/>
                    </a:lnB>
                    <a:solidFill>
                      <a:srgbClr val="E8F1FB"/>
                    </a:solidFill>
                  </a:tcPr>
                </a:tc>
                <a:extLst>
                  <a:ext uri="{0D108BD9-81ED-4DB2-BD59-A6C34878D82A}">
                    <a16:rowId xmlns:a16="http://schemas.microsoft.com/office/drawing/2014/main" val="3511045643"/>
                  </a:ext>
                </a:extLst>
              </a:tr>
              <a:tr h="257907">
                <a:tc>
                  <a:txBody>
                    <a:bodyPr/>
                    <a:lstStyle/>
                    <a:p>
                      <a:pPr algn="ctr" rtl="0" fontAlgn="base"/>
                      <a:r>
                        <a:rPr lang="en-US" b="0" i="0" dirty="0">
                          <a:solidFill>
                            <a:srgbClr val="000000"/>
                          </a:solidFill>
                          <a:effectLst/>
                          <a:latin typeface="Times New Roman" panose="02020603050405020304" pitchFamily="18" charset="0"/>
                        </a:rPr>
                        <a:t>48</a:t>
                      </a:r>
                      <a:endParaRPr lang="en-US" b="0" i="0" dirty="0">
                        <a:solidFill>
                          <a:srgbClr val="000000"/>
                        </a:solidFill>
                        <a:effectLst/>
                      </a:endParaRPr>
                    </a:p>
                  </a:txBody>
                  <a:tcPr>
                    <a:lnL w="7818" cap="flat" cmpd="sng" algn="ctr">
                      <a:solidFill>
                        <a:srgbClr val="FFFFFF"/>
                      </a:solidFill>
                      <a:prstDash val="solid"/>
                      <a:round/>
                      <a:headEnd type="none" w="med" len="med"/>
                      <a:tailEnd type="none" w="med" len="med"/>
                    </a:lnL>
                    <a:lnR w="7818" cap="flat" cmpd="sng" algn="ctr">
                      <a:solidFill>
                        <a:srgbClr val="FFFFFF"/>
                      </a:solidFill>
                      <a:prstDash val="solid"/>
                      <a:round/>
                      <a:headEnd type="none" w="med" len="med"/>
                      <a:tailEnd type="none" w="med" len="med"/>
                    </a:lnR>
                    <a:lnT w="7818" cap="flat" cmpd="sng" algn="ctr">
                      <a:solidFill>
                        <a:srgbClr val="FFFFFF"/>
                      </a:solidFill>
                      <a:prstDash val="solid"/>
                      <a:round/>
                      <a:headEnd type="none" w="med" len="med"/>
                      <a:tailEnd type="none" w="med" len="med"/>
                    </a:lnT>
                    <a:lnB w="7818" cap="flat" cmpd="sng" algn="ctr">
                      <a:solidFill>
                        <a:srgbClr val="FFFFFF"/>
                      </a:solidFill>
                      <a:prstDash val="solid"/>
                      <a:round/>
                      <a:headEnd type="none" w="med" len="med"/>
                      <a:tailEnd type="none" w="med" len="med"/>
                    </a:lnB>
                    <a:solidFill>
                      <a:srgbClr val="CDE3F8"/>
                    </a:solidFill>
                  </a:tcPr>
                </a:tc>
                <a:tc>
                  <a:txBody>
                    <a:bodyPr/>
                    <a:lstStyle/>
                    <a:p>
                      <a:pPr algn="l" rtl="0" fontAlgn="base"/>
                      <a:r>
                        <a:rPr lang="en-US" b="0" i="0" dirty="0">
                          <a:solidFill>
                            <a:srgbClr val="000000"/>
                          </a:solidFill>
                          <a:effectLst/>
                        </a:rPr>
                        <a:t>Aniket </a:t>
                      </a:r>
                      <a:r>
                        <a:rPr lang="en-US" b="0" i="0" dirty="0" err="1">
                          <a:solidFill>
                            <a:srgbClr val="000000"/>
                          </a:solidFill>
                          <a:effectLst/>
                        </a:rPr>
                        <a:t>Kalbhor</a:t>
                      </a:r>
                      <a:endParaRPr lang="en-US" b="0" i="0" dirty="0">
                        <a:solidFill>
                          <a:srgbClr val="000000"/>
                        </a:solidFill>
                        <a:effectLst/>
                      </a:endParaRPr>
                    </a:p>
                  </a:txBody>
                  <a:tcPr>
                    <a:lnL w="7818" cap="flat" cmpd="sng" algn="ctr">
                      <a:solidFill>
                        <a:srgbClr val="FFFFFF"/>
                      </a:solidFill>
                      <a:prstDash val="solid"/>
                      <a:round/>
                      <a:headEnd type="none" w="med" len="med"/>
                      <a:tailEnd type="none" w="med" len="med"/>
                    </a:lnL>
                    <a:lnR w="7818" cap="flat" cmpd="sng" algn="ctr">
                      <a:solidFill>
                        <a:srgbClr val="FFFFFF"/>
                      </a:solidFill>
                      <a:prstDash val="solid"/>
                      <a:round/>
                      <a:headEnd type="none" w="med" len="med"/>
                      <a:tailEnd type="none" w="med" len="med"/>
                    </a:lnR>
                    <a:lnT w="7818" cap="flat" cmpd="sng" algn="ctr">
                      <a:solidFill>
                        <a:srgbClr val="FFFFFF"/>
                      </a:solidFill>
                      <a:prstDash val="solid"/>
                      <a:round/>
                      <a:headEnd type="none" w="med" len="med"/>
                      <a:tailEnd type="none" w="med" len="med"/>
                    </a:lnT>
                    <a:lnB w="7818" cap="flat" cmpd="sng" algn="ctr">
                      <a:solidFill>
                        <a:srgbClr val="FFFFFF"/>
                      </a:solidFill>
                      <a:prstDash val="solid"/>
                      <a:round/>
                      <a:headEnd type="none" w="med" len="med"/>
                      <a:tailEnd type="none" w="med" len="med"/>
                    </a:lnB>
                    <a:solidFill>
                      <a:srgbClr val="CDE3F8"/>
                    </a:solidFill>
                  </a:tcPr>
                </a:tc>
                <a:tc>
                  <a:txBody>
                    <a:bodyPr/>
                    <a:lstStyle/>
                    <a:p>
                      <a:pPr algn="l" rtl="0" fontAlgn="base"/>
                      <a:r>
                        <a:rPr lang="en-US" sz="1800" kern="1200" dirty="0">
                          <a:solidFill>
                            <a:schemeClr val="tx1"/>
                          </a:solidFill>
                          <a:effectLst/>
                          <a:latin typeface="+mn-lt"/>
                          <a:ea typeface="+mn-ea"/>
                          <a:cs typeface="+mn-cs"/>
                        </a:rPr>
                        <a:t>12210601</a:t>
                      </a:r>
                      <a:endParaRPr lang="en-US" b="0" i="0" dirty="0">
                        <a:solidFill>
                          <a:srgbClr val="000000"/>
                        </a:solidFill>
                        <a:effectLst/>
                      </a:endParaRPr>
                    </a:p>
                  </a:txBody>
                  <a:tcPr>
                    <a:lnL w="7818" cap="flat" cmpd="sng" algn="ctr">
                      <a:solidFill>
                        <a:srgbClr val="FFFFFF"/>
                      </a:solidFill>
                      <a:prstDash val="solid"/>
                      <a:round/>
                      <a:headEnd type="none" w="med" len="med"/>
                      <a:tailEnd type="none" w="med" len="med"/>
                    </a:lnL>
                    <a:lnR w="7818" cap="flat" cmpd="sng" algn="ctr">
                      <a:solidFill>
                        <a:srgbClr val="FFFFFF"/>
                      </a:solidFill>
                      <a:prstDash val="solid"/>
                      <a:round/>
                      <a:headEnd type="none" w="med" len="med"/>
                      <a:tailEnd type="none" w="med" len="med"/>
                    </a:lnR>
                    <a:lnT w="7818" cap="flat" cmpd="sng" algn="ctr">
                      <a:solidFill>
                        <a:srgbClr val="FFFFFF"/>
                      </a:solidFill>
                      <a:prstDash val="solid"/>
                      <a:round/>
                      <a:headEnd type="none" w="med" len="med"/>
                      <a:tailEnd type="none" w="med" len="med"/>
                    </a:lnT>
                    <a:lnB w="7818" cap="flat" cmpd="sng" algn="ctr">
                      <a:solidFill>
                        <a:srgbClr val="FFFFFF"/>
                      </a:solidFill>
                      <a:prstDash val="solid"/>
                      <a:round/>
                      <a:headEnd type="none" w="med" len="med"/>
                      <a:tailEnd type="none" w="med" len="med"/>
                    </a:lnB>
                    <a:solidFill>
                      <a:srgbClr val="CDE3F8"/>
                    </a:solidFill>
                  </a:tcPr>
                </a:tc>
                <a:extLst>
                  <a:ext uri="{0D108BD9-81ED-4DB2-BD59-A6C34878D82A}">
                    <a16:rowId xmlns:a16="http://schemas.microsoft.com/office/drawing/2014/main" val="3286718429"/>
                  </a:ext>
                </a:extLst>
              </a:tr>
              <a:tr h="257907">
                <a:tc>
                  <a:txBody>
                    <a:bodyPr/>
                    <a:lstStyle/>
                    <a:p>
                      <a:pPr algn="ctr" rtl="0" fontAlgn="base"/>
                      <a:r>
                        <a:rPr lang="en-US" b="0" i="0" dirty="0">
                          <a:solidFill>
                            <a:srgbClr val="000000"/>
                          </a:solidFill>
                          <a:effectLst/>
                          <a:latin typeface="Times New Roman" panose="02020603050405020304" pitchFamily="18" charset="0"/>
                        </a:rPr>
                        <a:t>51</a:t>
                      </a:r>
                      <a:endParaRPr lang="en-US" b="0" i="0" dirty="0">
                        <a:solidFill>
                          <a:srgbClr val="000000"/>
                        </a:solidFill>
                        <a:effectLst/>
                      </a:endParaRPr>
                    </a:p>
                  </a:txBody>
                  <a:tcPr>
                    <a:lnL w="7818" cap="flat" cmpd="sng" algn="ctr">
                      <a:solidFill>
                        <a:srgbClr val="FFFFFF"/>
                      </a:solidFill>
                      <a:prstDash val="solid"/>
                      <a:round/>
                      <a:headEnd type="none" w="med" len="med"/>
                      <a:tailEnd type="none" w="med" len="med"/>
                    </a:lnL>
                    <a:lnR w="7818" cap="flat" cmpd="sng" algn="ctr">
                      <a:solidFill>
                        <a:srgbClr val="FFFFFF"/>
                      </a:solidFill>
                      <a:prstDash val="solid"/>
                      <a:round/>
                      <a:headEnd type="none" w="med" len="med"/>
                      <a:tailEnd type="none" w="med" len="med"/>
                    </a:lnR>
                    <a:lnT w="7818" cap="flat" cmpd="sng" algn="ctr">
                      <a:solidFill>
                        <a:srgbClr val="FFFFFF"/>
                      </a:solidFill>
                      <a:prstDash val="solid"/>
                      <a:round/>
                      <a:headEnd type="none" w="med" len="med"/>
                      <a:tailEnd type="none" w="med" len="med"/>
                    </a:lnT>
                    <a:lnB w="7818" cap="flat" cmpd="sng" algn="ctr">
                      <a:solidFill>
                        <a:srgbClr val="FFFFFF"/>
                      </a:solidFill>
                      <a:prstDash val="solid"/>
                      <a:round/>
                      <a:headEnd type="none" w="med" len="med"/>
                      <a:tailEnd type="none" w="med" len="med"/>
                    </a:lnB>
                    <a:solidFill>
                      <a:srgbClr val="E8F1FB"/>
                    </a:solidFill>
                  </a:tcPr>
                </a:tc>
                <a:tc>
                  <a:txBody>
                    <a:bodyPr/>
                    <a:lstStyle/>
                    <a:p>
                      <a:pPr algn="l" rtl="0" fontAlgn="base"/>
                      <a:r>
                        <a:rPr lang="en-US" b="0" i="0" dirty="0">
                          <a:solidFill>
                            <a:srgbClr val="000000"/>
                          </a:solidFill>
                          <a:effectLst/>
                          <a:latin typeface="Times New Roman" panose="02020603050405020304" pitchFamily="18" charset="0"/>
                        </a:rPr>
                        <a:t>Sujit </a:t>
                      </a:r>
                      <a:r>
                        <a:rPr lang="en-US" b="0" i="0" dirty="0" err="1">
                          <a:solidFill>
                            <a:srgbClr val="000000"/>
                          </a:solidFill>
                          <a:effectLst/>
                          <a:latin typeface="Times New Roman" panose="02020603050405020304" pitchFamily="18" charset="0"/>
                        </a:rPr>
                        <a:t>Kanawade</a:t>
                      </a:r>
                      <a:endParaRPr lang="en-US" b="0" i="0" dirty="0">
                        <a:solidFill>
                          <a:srgbClr val="000000"/>
                        </a:solidFill>
                        <a:effectLst/>
                      </a:endParaRPr>
                    </a:p>
                  </a:txBody>
                  <a:tcPr>
                    <a:lnL w="7818" cap="flat" cmpd="sng" algn="ctr">
                      <a:solidFill>
                        <a:srgbClr val="FFFFFF"/>
                      </a:solidFill>
                      <a:prstDash val="solid"/>
                      <a:round/>
                      <a:headEnd type="none" w="med" len="med"/>
                      <a:tailEnd type="none" w="med" len="med"/>
                    </a:lnL>
                    <a:lnR w="7818" cap="flat" cmpd="sng" algn="ctr">
                      <a:solidFill>
                        <a:srgbClr val="FFFFFF"/>
                      </a:solidFill>
                      <a:prstDash val="solid"/>
                      <a:round/>
                      <a:headEnd type="none" w="med" len="med"/>
                      <a:tailEnd type="none" w="med" len="med"/>
                    </a:lnR>
                    <a:lnT w="7818" cap="flat" cmpd="sng" algn="ctr">
                      <a:solidFill>
                        <a:srgbClr val="FFFFFF"/>
                      </a:solidFill>
                      <a:prstDash val="solid"/>
                      <a:round/>
                      <a:headEnd type="none" w="med" len="med"/>
                      <a:tailEnd type="none" w="med" len="med"/>
                    </a:lnT>
                    <a:lnB w="7818" cap="flat" cmpd="sng" algn="ctr">
                      <a:solidFill>
                        <a:srgbClr val="FFFFFF"/>
                      </a:solidFill>
                      <a:prstDash val="solid"/>
                      <a:round/>
                      <a:headEnd type="none" w="med" len="med"/>
                      <a:tailEnd type="none" w="med" len="med"/>
                    </a:lnB>
                    <a:solidFill>
                      <a:srgbClr val="E8F1FB"/>
                    </a:solidFill>
                  </a:tcPr>
                </a:tc>
                <a:tc>
                  <a:txBody>
                    <a:bodyPr/>
                    <a:lstStyle/>
                    <a:p>
                      <a:pPr algn="l" rtl="0" fontAlgn="base"/>
                      <a:r>
                        <a:rPr lang="en-US" sz="1800" kern="1200" dirty="0">
                          <a:solidFill>
                            <a:schemeClr val="tx1"/>
                          </a:solidFill>
                          <a:effectLst/>
                          <a:latin typeface="+mn-lt"/>
                          <a:ea typeface="+mn-ea"/>
                          <a:cs typeface="+mn-cs"/>
                        </a:rPr>
                        <a:t>12211417</a:t>
                      </a:r>
                      <a:endParaRPr lang="en-US" b="0" i="0" dirty="0">
                        <a:solidFill>
                          <a:srgbClr val="000000"/>
                        </a:solidFill>
                        <a:effectLst/>
                      </a:endParaRPr>
                    </a:p>
                  </a:txBody>
                  <a:tcPr>
                    <a:lnL w="7818" cap="flat" cmpd="sng" algn="ctr">
                      <a:solidFill>
                        <a:srgbClr val="FFFFFF"/>
                      </a:solidFill>
                      <a:prstDash val="solid"/>
                      <a:round/>
                      <a:headEnd type="none" w="med" len="med"/>
                      <a:tailEnd type="none" w="med" len="med"/>
                    </a:lnL>
                    <a:lnR w="7818" cap="flat" cmpd="sng" algn="ctr">
                      <a:solidFill>
                        <a:srgbClr val="FFFFFF"/>
                      </a:solidFill>
                      <a:prstDash val="solid"/>
                      <a:round/>
                      <a:headEnd type="none" w="med" len="med"/>
                      <a:tailEnd type="none" w="med" len="med"/>
                    </a:lnR>
                    <a:lnT w="7818" cap="flat" cmpd="sng" algn="ctr">
                      <a:solidFill>
                        <a:srgbClr val="FFFFFF"/>
                      </a:solidFill>
                      <a:prstDash val="solid"/>
                      <a:round/>
                      <a:headEnd type="none" w="med" len="med"/>
                      <a:tailEnd type="none" w="med" len="med"/>
                    </a:lnT>
                    <a:lnB w="7818" cap="flat" cmpd="sng" algn="ctr">
                      <a:solidFill>
                        <a:srgbClr val="FFFFFF"/>
                      </a:solidFill>
                      <a:prstDash val="solid"/>
                      <a:round/>
                      <a:headEnd type="none" w="med" len="med"/>
                      <a:tailEnd type="none" w="med" len="med"/>
                    </a:lnB>
                    <a:solidFill>
                      <a:srgbClr val="E8F1FB"/>
                    </a:solidFill>
                  </a:tcPr>
                </a:tc>
                <a:extLst>
                  <a:ext uri="{0D108BD9-81ED-4DB2-BD59-A6C34878D82A}">
                    <a16:rowId xmlns:a16="http://schemas.microsoft.com/office/drawing/2014/main" val="2094968449"/>
                  </a:ext>
                </a:extLst>
              </a:tr>
              <a:tr h="257907">
                <a:tc>
                  <a:txBody>
                    <a:bodyPr/>
                    <a:lstStyle/>
                    <a:p>
                      <a:pPr algn="ctr" rtl="0" fontAlgn="base"/>
                      <a:r>
                        <a:rPr lang="en-US" b="0" i="0" dirty="0">
                          <a:solidFill>
                            <a:srgbClr val="000000"/>
                          </a:solidFill>
                          <a:effectLst/>
                          <a:latin typeface="Times New Roman" panose="02020603050405020304" pitchFamily="18" charset="0"/>
                        </a:rPr>
                        <a:t>52</a:t>
                      </a:r>
                      <a:endParaRPr lang="en-US" b="0" i="0" dirty="0">
                        <a:solidFill>
                          <a:srgbClr val="000000"/>
                        </a:solidFill>
                        <a:effectLst/>
                      </a:endParaRPr>
                    </a:p>
                  </a:txBody>
                  <a:tcPr>
                    <a:lnL w="7818" cap="flat" cmpd="sng" algn="ctr">
                      <a:solidFill>
                        <a:srgbClr val="FFFFFF"/>
                      </a:solidFill>
                      <a:prstDash val="solid"/>
                      <a:round/>
                      <a:headEnd type="none" w="med" len="med"/>
                      <a:tailEnd type="none" w="med" len="med"/>
                    </a:lnL>
                    <a:lnR w="7818" cap="flat" cmpd="sng" algn="ctr">
                      <a:solidFill>
                        <a:srgbClr val="FFFFFF"/>
                      </a:solidFill>
                      <a:prstDash val="solid"/>
                      <a:round/>
                      <a:headEnd type="none" w="med" len="med"/>
                      <a:tailEnd type="none" w="med" len="med"/>
                    </a:lnR>
                    <a:lnT w="7818" cap="flat" cmpd="sng" algn="ctr">
                      <a:solidFill>
                        <a:srgbClr val="FFFFFF"/>
                      </a:solidFill>
                      <a:prstDash val="solid"/>
                      <a:round/>
                      <a:headEnd type="none" w="med" len="med"/>
                      <a:tailEnd type="none" w="med" len="med"/>
                    </a:lnT>
                    <a:lnB w="7818" cap="flat" cmpd="sng" algn="ctr">
                      <a:solidFill>
                        <a:srgbClr val="FFFFFF"/>
                      </a:solidFill>
                      <a:prstDash val="solid"/>
                      <a:round/>
                      <a:headEnd type="none" w="med" len="med"/>
                      <a:tailEnd type="none" w="med" len="med"/>
                    </a:lnB>
                    <a:solidFill>
                      <a:srgbClr val="CDE3F8"/>
                    </a:solidFill>
                  </a:tcPr>
                </a:tc>
                <a:tc>
                  <a:txBody>
                    <a:bodyPr/>
                    <a:lstStyle/>
                    <a:p>
                      <a:pPr algn="l" rtl="0" fontAlgn="base"/>
                      <a:r>
                        <a:rPr lang="en-US" b="0" i="0" dirty="0">
                          <a:solidFill>
                            <a:srgbClr val="000000"/>
                          </a:solidFill>
                          <a:effectLst/>
                        </a:rPr>
                        <a:t>Karan </a:t>
                      </a:r>
                      <a:r>
                        <a:rPr lang="en-US" b="0" i="0" dirty="0" err="1">
                          <a:solidFill>
                            <a:srgbClr val="000000"/>
                          </a:solidFill>
                          <a:effectLst/>
                        </a:rPr>
                        <a:t>Harshey</a:t>
                      </a:r>
                      <a:endParaRPr lang="en-US" b="0" i="0" dirty="0">
                        <a:solidFill>
                          <a:srgbClr val="000000"/>
                        </a:solidFill>
                        <a:effectLst/>
                      </a:endParaRPr>
                    </a:p>
                  </a:txBody>
                  <a:tcPr>
                    <a:lnL w="7818" cap="flat" cmpd="sng" algn="ctr">
                      <a:solidFill>
                        <a:srgbClr val="FFFFFF"/>
                      </a:solidFill>
                      <a:prstDash val="solid"/>
                      <a:round/>
                      <a:headEnd type="none" w="med" len="med"/>
                      <a:tailEnd type="none" w="med" len="med"/>
                    </a:lnL>
                    <a:lnR w="7818" cap="flat" cmpd="sng" algn="ctr">
                      <a:solidFill>
                        <a:srgbClr val="FFFFFF"/>
                      </a:solidFill>
                      <a:prstDash val="solid"/>
                      <a:round/>
                      <a:headEnd type="none" w="med" len="med"/>
                      <a:tailEnd type="none" w="med" len="med"/>
                    </a:lnR>
                    <a:lnT w="7818" cap="flat" cmpd="sng" algn="ctr">
                      <a:solidFill>
                        <a:srgbClr val="FFFFFF"/>
                      </a:solidFill>
                      <a:prstDash val="solid"/>
                      <a:round/>
                      <a:headEnd type="none" w="med" len="med"/>
                      <a:tailEnd type="none" w="med" len="med"/>
                    </a:lnT>
                    <a:lnB w="7818" cap="flat" cmpd="sng" algn="ctr">
                      <a:solidFill>
                        <a:srgbClr val="FFFFFF"/>
                      </a:solidFill>
                      <a:prstDash val="solid"/>
                      <a:round/>
                      <a:headEnd type="none" w="med" len="med"/>
                      <a:tailEnd type="none" w="med" len="med"/>
                    </a:lnB>
                    <a:solidFill>
                      <a:srgbClr val="CDE3F8"/>
                    </a:solidFill>
                  </a:tcPr>
                </a:tc>
                <a:tc>
                  <a:txBody>
                    <a:bodyPr/>
                    <a:lstStyle/>
                    <a:p>
                      <a:pPr algn="l" rtl="0" fontAlgn="base"/>
                      <a:r>
                        <a:rPr lang="en-US" sz="1800" kern="1200" dirty="0">
                          <a:solidFill>
                            <a:schemeClr val="tx1"/>
                          </a:solidFill>
                          <a:effectLst/>
                          <a:latin typeface="+mn-lt"/>
                          <a:ea typeface="+mn-ea"/>
                          <a:cs typeface="+mn-cs"/>
                        </a:rPr>
                        <a:t>12210612</a:t>
                      </a:r>
                      <a:endParaRPr lang="en-US" b="0" i="0" dirty="0">
                        <a:solidFill>
                          <a:srgbClr val="000000"/>
                        </a:solidFill>
                        <a:effectLst/>
                      </a:endParaRPr>
                    </a:p>
                  </a:txBody>
                  <a:tcPr>
                    <a:lnL w="7818" cap="flat" cmpd="sng" algn="ctr">
                      <a:solidFill>
                        <a:srgbClr val="FFFFFF"/>
                      </a:solidFill>
                      <a:prstDash val="solid"/>
                      <a:round/>
                      <a:headEnd type="none" w="med" len="med"/>
                      <a:tailEnd type="none" w="med" len="med"/>
                    </a:lnL>
                    <a:lnR w="7818" cap="flat" cmpd="sng" algn="ctr">
                      <a:solidFill>
                        <a:srgbClr val="FFFFFF"/>
                      </a:solidFill>
                      <a:prstDash val="solid"/>
                      <a:round/>
                      <a:headEnd type="none" w="med" len="med"/>
                      <a:tailEnd type="none" w="med" len="med"/>
                    </a:lnR>
                    <a:lnT w="7818" cap="flat" cmpd="sng" algn="ctr">
                      <a:solidFill>
                        <a:srgbClr val="FFFFFF"/>
                      </a:solidFill>
                      <a:prstDash val="solid"/>
                      <a:round/>
                      <a:headEnd type="none" w="med" len="med"/>
                      <a:tailEnd type="none" w="med" len="med"/>
                    </a:lnT>
                    <a:lnB w="7818" cap="flat" cmpd="sng" algn="ctr">
                      <a:solidFill>
                        <a:srgbClr val="FFFFFF"/>
                      </a:solidFill>
                      <a:prstDash val="solid"/>
                      <a:round/>
                      <a:headEnd type="none" w="med" len="med"/>
                      <a:tailEnd type="none" w="med" len="med"/>
                    </a:lnB>
                    <a:solidFill>
                      <a:srgbClr val="CDE3F8"/>
                    </a:solidFill>
                  </a:tcPr>
                </a:tc>
                <a:extLst>
                  <a:ext uri="{0D108BD9-81ED-4DB2-BD59-A6C34878D82A}">
                    <a16:rowId xmlns:a16="http://schemas.microsoft.com/office/drawing/2014/main" val="440150695"/>
                  </a:ext>
                </a:extLst>
              </a:tr>
            </a:tbl>
          </a:graphicData>
        </a:graphic>
      </p:graphicFrame>
      <p:sp>
        <p:nvSpPr>
          <p:cNvPr id="19" name="TextBox 18">
            <a:extLst>
              <a:ext uri="{FF2B5EF4-FFF2-40B4-BE49-F238E27FC236}">
                <a16:creationId xmlns:a16="http://schemas.microsoft.com/office/drawing/2014/main" id="{DCD07651-3BDC-3B5B-B052-9B57C148203F}"/>
              </a:ext>
            </a:extLst>
          </p:cNvPr>
          <p:cNvSpPr txBox="1"/>
          <p:nvPr/>
        </p:nvSpPr>
        <p:spPr>
          <a:xfrm>
            <a:off x="8475405" y="2886630"/>
            <a:ext cx="1838633" cy="369332"/>
          </a:xfrm>
          <a:prstGeom prst="rect">
            <a:avLst/>
          </a:prstGeom>
          <a:noFill/>
        </p:spPr>
        <p:txBody>
          <a:bodyPr wrap="square">
            <a:spAutoFit/>
          </a:bodyPr>
          <a:lstStyle/>
          <a:p>
            <a:r>
              <a:rPr lang="en-US" b="1" i="0" u="none" strike="noStrike" dirty="0">
                <a:solidFill>
                  <a:srgbClr val="000000"/>
                </a:solidFill>
                <a:effectLst/>
                <a:latin typeface="Times New Roman" panose="02020603050405020304" pitchFamily="18" charset="0"/>
              </a:rPr>
              <a:t>Project Guide-</a:t>
            </a:r>
            <a:r>
              <a:rPr lang="en-US" b="0" i="0" dirty="0">
                <a:solidFill>
                  <a:srgbClr val="000000"/>
                </a:solidFill>
                <a:effectLst/>
                <a:latin typeface="Times New Roman" panose="02020603050405020304" pitchFamily="18" charset="0"/>
              </a:rPr>
              <a:t>​</a:t>
            </a:r>
            <a:endParaRPr lang="en-IN" dirty="0"/>
          </a:p>
        </p:txBody>
      </p:sp>
      <p:sp>
        <p:nvSpPr>
          <p:cNvPr id="21" name="TextBox 20">
            <a:extLst>
              <a:ext uri="{FF2B5EF4-FFF2-40B4-BE49-F238E27FC236}">
                <a16:creationId xmlns:a16="http://schemas.microsoft.com/office/drawing/2014/main" id="{EBA8C767-AAAC-6FDB-8DE1-3278401BE9F1}"/>
              </a:ext>
            </a:extLst>
          </p:cNvPr>
          <p:cNvSpPr txBox="1"/>
          <p:nvPr/>
        </p:nvSpPr>
        <p:spPr>
          <a:xfrm>
            <a:off x="6459795" y="5816427"/>
            <a:ext cx="6292644" cy="369332"/>
          </a:xfrm>
          <a:prstGeom prst="rect">
            <a:avLst/>
          </a:prstGeom>
          <a:noFill/>
        </p:spPr>
        <p:txBody>
          <a:bodyPr wrap="square">
            <a:spAutoFit/>
          </a:bodyPr>
          <a:lstStyle/>
          <a:p>
            <a:r>
              <a:rPr lang="en-US" b="1" i="0" dirty="0">
                <a:solidFill>
                  <a:srgbClr val="FFFFFF"/>
                </a:solidFill>
                <a:effectLst/>
                <a:latin typeface="Corbel" panose="020B0503020204020204" pitchFamily="34" charset="0"/>
              </a:rPr>
              <a:t>​</a:t>
            </a:r>
            <a:endParaRPr lang="en-IN" dirty="0"/>
          </a:p>
        </p:txBody>
      </p:sp>
      <p:graphicFrame>
        <p:nvGraphicFramePr>
          <p:cNvPr id="22" name="Table 22">
            <a:extLst>
              <a:ext uri="{FF2B5EF4-FFF2-40B4-BE49-F238E27FC236}">
                <a16:creationId xmlns:a16="http://schemas.microsoft.com/office/drawing/2014/main" id="{09D64D7B-4144-060C-21D1-C3E6219D24C0}"/>
              </a:ext>
            </a:extLst>
          </p:cNvPr>
          <p:cNvGraphicFramePr>
            <a:graphicFrameLocks noGrp="1"/>
          </p:cNvGraphicFramePr>
          <p:nvPr>
            <p:extLst>
              <p:ext uri="{D42A27DB-BD31-4B8C-83A1-F6EECF244321}">
                <p14:modId xmlns:p14="http://schemas.microsoft.com/office/powerpoint/2010/main" val="2865401199"/>
              </p:ext>
            </p:extLst>
          </p:nvPr>
        </p:nvGraphicFramePr>
        <p:xfrm>
          <a:off x="7860070" y="3232472"/>
          <a:ext cx="3069302" cy="640080"/>
        </p:xfrm>
        <a:graphic>
          <a:graphicData uri="http://schemas.openxmlformats.org/drawingml/2006/table">
            <a:tbl>
              <a:tblPr firstRow="1" bandRow="1">
                <a:tableStyleId>{5C22544A-7EE6-4342-B048-85BDC9FD1C3A}</a:tableStyleId>
              </a:tblPr>
              <a:tblGrid>
                <a:gridCol w="3069302">
                  <a:extLst>
                    <a:ext uri="{9D8B030D-6E8A-4147-A177-3AD203B41FA5}">
                      <a16:colId xmlns:a16="http://schemas.microsoft.com/office/drawing/2014/main" val="419417535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chemeClr val="bg1"/>
                          </a:solidFill>
                          <a:effectLst/>
                          <a:latin typeface="Corbel" panose="020B0503020204020204" pitchFamily="34" charset="0"/>
                        </a:rPr>
                        <a:t>Dr. Ajay Keshav </a:t>
                      </a:r>
                      <a:r>
                        <a:rPr lang="en-US" b="1" i="0" dirty="0" err="1">
                          <a:solidFill>
                            <a:schemeClr val="bg1"/>
                          </a:solidFill>
                          <a:effectLst/>
                          <a:latin typeface="Corbel" panose="020B0503020204020204" pitchFamily="34" charset="0"/>
                        </a:rPr>
                        <a:t>Talele</a:t>
                      </a:r>
                      <a:r>
                        <a:rPr lang="en-US" b="1" i="0" dirty="0">
                          <a:solidFill>
                            <a:schemeClr val="bg1"/>
                          </a:solidFill>
                          <a:effectLst/>
                          <a:latin typeface="Corbel" panose="020B0503020204020204" pitchFamily="34" charset="0"/>
                        </a:rPr>
                        <a:t>​</a:t>
                      </a:r>
                      <a:endParaRPr lang="en-IN" dirty="0">
                        <a:solidFill>
                          <a:schemeClr val="bg1"/>
                        </a:solidFill>
                      </a:endParaRPr>
                    </a:p>
                    <a:p>
                      <a:endParaRPr lang="en-IN" dirty="0"/>
                    </a:p>
                  </a:txBody>
                  <a:tcPr/>
                </a:tc>
                <a:extLst>
                  <a:ext uri="{0D108BD9-81ED-4DB2-BD59-A6C34878D82A}">
                    <a16:rowId xmlns:a16="http://schemas.microsoft.com/office/drawing/2014/main" val="3392485299"/>
                  </a:ext>
                </a:extLst>
              </a:tr>
            </a:tbl>
          </a:graphicData>
        </a:graphic>
      </p:graphicFrame>
      <p:sp>
        <p:nvSpPr>
          <p:cNvPr id="26" name="TextBox 25">
            <a:extLst>
              <a:ext uri="{FF2B5EF4-FFF2-40B4-BE49-F238E27FC236}">
                <a16:creationId xmlns:a16="http://schemas.microsoft.com/office/drawing/2014/main" id="{A321F542-BFC5-8951-671E-F273FED84BAF}"/>
              </a:ext>
            </a:extLst>
          </p:cNvPr>
          <p:cNvSpPr txBox="1"/>
          <p:nvPr/>
        </p:nvSpPr>
        <p:spPr>
          <a:xfrm>
            <a:off x="3271686" y="6117796"/>
            <a:ext cx="6376218" cy="646331"/>
          </a:xfrm>
          <a:prstGeom prst="rect">
            <a:avLst/>
          </a:prstGeom>
          <a:noFill/>
        </p:spPr>
        <p:txBody>
          <a:bodyPr wrap="square">
            <a:spAutoFit/>
          </a:bodyPr>
          <a:lstStyle/>
          <a:p>
            <a:r>
              <a:rPr lang="en-GB" b="1" dirty="0"/>
              <a:t>Department of Multidisciplinary Engineering Vishwakarma Institute of Technology, Pune A.Y.(2023-2024) SEM 1 </a:t>
            </a:r>
            <a:endParaRPr lang="en-IN" b="1" dirty="0"/>
          </a:p>
        </p:txBody>
      </p:sp>
    </p:spTree>
    <p:extLst>
      <p:ext uri="{BB962C8B-B14F-4D97-AF65-F5344CB8AC3E}">
        <p14:creationId xmlns:p14="http://schemas.microsoft.com/office/powerpoint/2010/main" val="1921494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00DEC-CD22-178F-5DF5-76C23974B54C}"/>
              </a:ext>
            </a:extLst>
          </p:cNvPr>
          <p:cNvSpPr>
            <a:spLocks noGrp="1"/>
          </p:cNvSpPr>
          <p:nvPr>
            <p:ph type="title"/>
          </p:nvPr>
        </p:nvSpPr>
        <p:spPr/>
        <p:txBody>
          <a:bodyPr>
            <a:normAutofit/>
          </a:bodyPr>
          <a:lstStyle/>
          <a:p>
            <a:pPr algn="ctr"/>
            <a:r>
              <a:rPr lang="en-US" sz="4000" b="1" u="sng" dirty="0">
                <a:solidFill>
                  <a:srgbClr val="000000"/>
                </a:solidFill>
                <a:latin typeface="Times New Roman" panose="02020603050405020304" pitchFamily="18" charset="0"/>
                <a:cs typeface="Times New Roman" panose="02020603050405020304" pitchFamily="18" charset="0"/>
              </a:rPr>
              <a:t>DOMAIN, </a:t>
            </a:r>
            <a:r>
              <a:rPr lang="en-US" sz="4000" b="1" i="0" u="sng" dirty="0">
                <a:solidFill>
                  <a:srgbClr val="000000"/>
                </a:solidFill>
                <a:effectLst/>
                <a:latin typeface="Times New Roman" panose="02020603050405020304" pitchFamily="18" charset="0"/>
                <a:cs typeface="Times New Roman" panose="02020603050405020304" pitchFamily="18" charset="0"/>
              </a:rPr>
              <a:t>TOOLS &amp; TECHNOLOGY IN USE</a:t>
            </a:r>
            <a:r>
              <a:rPr lang="en-US" sz="4000" b="0" i="0" dirty="0">
                <a:solidFill>
                  <a:srgbClr val="000000"/>
                </a:solidFill>
                <a:effectLst/>
                <a:latin typeface="Times New Roman" panose="02020603050405020304" pitchFamily="18" charset="0"/>
                <a:cs typeface="Times New Roman" panose="02020603050405020304" pitchFamily="18" charset="0"/>
              </a:rPr>
              <a:t>​</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3AA704-B5C4-4380-6079-60D5F5815764}"/>
              </a:ext>
            </a:extLst>
          </p:cNvPr>
          <p:cNvSpPr>
            <a:spLocks noGrp="1"/>
          </p:cNvSpPr>
          <p:nvPr>
            <p:ph idx="1"/>
          </p:nvPr>
        </p:nvSpPr>
        <p:spPr>
          <a:xfrm>
            <a:off x="710381" y="1690688"/>
            <a:ext cx="10515600" cy="4351338"/>
          </a:xfrm>
        </p:spPr>
        <p:txBody>
          <a:bodyPr>
            <a:normAutofit/>
          </a:bodyPr>
          <a:lstStyle/>
          <a:p>
            <a:r>
              <a:rPr lang="en-US" sz="1800" dirty="0">
                <a:effectLst/>
                <a:latin typeface="Times New Roman" panose="02020603050405020304" pitchFamily="18" charset="0"/>
                <a:ea typeface="Times New Roman" panose="02020603050405020304" pitchFamily="18" charset="0"/>
              </a:rPr>
              <a:t>Camera Module- Camera module is a integral component within the Automatic Smart Gate Surveillance System, playing a pivotal role in data collection, analysis, and security enhancement.</a:t>
            </a:r>
            <a:endParaRPr lang="en-IN" sz="1800"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Relay-It  enables to controlled and secure access through their ability to switch high-power devices based on                low-power signals.</a:t>
            </a:r>
            <a:r>
              <a:rPr lang="en-IN" sz="1800" dirty="0">
                <a:latin typeface="Times New Roman" panose="02020603050405020304" pitchFamily="18" charset="0"/>
                <a:ea typeface="Times New Roman" panose="02020603050405020304" pitchFamily="18" charset="0"/>
              </a:rPr>
              <a:t> </a:t>
            </a:r>
          </a:p>
          <a:p>
            <a:r>
              <a:rPr lang="en-US" sz="1800" dirty="0">
                <a:effectLst/>
                <a:latin typeface="Times New Roman" panose="02020603050405020304" pitchFamily="18" charset="0"/>
                <a:ea typeface="Times New Roman" panose="02020603050405020304" pitchFamily="18" charset="0"/>
              </a:rPr>
              <a:t>Actuators- Actuators play a crucial role in the Automatic Smart Gate Surveillance System by converting control signals into physical actions, enabling efficient and precise gate operation.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Open CV- OpenCV (Open Source Computer Vision Library) serves as a foundational technology within the Automatic Smart Gate Surveillance System, enabling powerful image and video processing capabilities.</a:t>
            </a:r>
            <a:endParaRPr lang="en-IN" sz="1800" dirty="0">
              <a:effectLst/>
              <a:latin typeface="Times New Roman" panose="02020603050405020304" pitchFamily="18" charset="0"/>
              <a:ea typeface="Times New Roman" panose="02020603050405020304" pitchFamily="18" charset="0"/>
            </a:endParaRPr>
          </a:p>
          <a:p>
            <a:pPr algn="l">
              <a:buFont typeface="Arial" panose="020B0604020202020204" pitchFamily="34" charset="0"/>
              <a:buChar char="•"/>
            </a:pPr>
            <a:r>
              <a:rPr lang="en-IN" sz="1800" dirty="0" err="1">
                <a:effectLst/>
                <a:latin typeface="Times New Roman" panose="02020603050405020304" pitchFamily="18" charset="0"/>
                <a:ea typeface="Times New Roman" panose="02020603050405020304" pitchFamily="18" charset="0"/>
              </a:rPr>
              <a:t>ThingsSpeak</a:t>
            </a:r>
            <a:r>
              <a:rPr lang="en-IN" sz="1800" dirty="0">
                <a:effectLst/>
                <a:latin typeface="Times New Roman" panose="02020603050405020304" pitchFamily="18" charset="0"/>
                <a:ea typeface="Times New Roman" panose="02020603050405020304" pitchFamily="18" charset="0"/>
              </a:rPr>
              <a:t>- </a:t>
            </a:r>
            <a:r>
              <a:rPr lang="en-GB" sz="1800" b="0" i="0" dirty="0">
                <a:effectLst/>
                <a:latin typeface="Söhne"/>
              </a:rPr>
              <a:t>facilitates real-time data collection and analysis from sensors and cameras.</a:t>
            </a:r>
          </a:p>
          <a:p>
            <a:pPr algn="l">
              <a:buFont typeface="Arial" panose="020B0604020202020204" pitchFamily="34" charset="0"/>
              <a:buChar char="•"/>
            </a:pPr>
            <a:r>
              <a:rPr lang="en-GB" sz="1800" b="0" i="0" dirty="0" err="1">
                <a:effectLst/>
                <a:latin typeface="Söhne"/>
              </a:rPr>
              <a:t>NodeMCU</a:t>
            </a:r>
            <a:r>
              <a:rPr lang="en-GB" sz="1800" b="0" i="0" dirty="0">
                <a:effectLst/>
                <a:latin typeface="Söhne"/>
              </a:rPr>
              <a:t> integrates with </a:t>
            </a:r>
            <a:r>
              <a:rPr lang="en-GB" sz="1800" b="0" i="0" dirty="0" err="1">
                <a:effectLst/>
                <a:latin typeface="Söhne"/>
              </a:rPr>
              <a:t>ThingSpeak</a:t>
            </a:r>
            <a:r>
              <a:rPr lang="en-GB" sz="1800" b="0" i="0" dirty="0">
                <a:effectLst/>
                <a:latin typeface="Söhne"/>
              </a:rPr>
              <a:t>, enabling remote control and updates based on surveillance system data.</a:t>
            </a:r>
          </a:p>
          <a:p>
            <a:pPr algn="l">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Database- Stores the number plates of the cars that are to be given access inside the premises</a:t>
            </a:r>
            <a:endParaRPr lang="en-IN" sz="1800" dirty="0">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Domain- </a:t>
            </a:r>
            <a:r>
              <a:rPr lang="en-US" sz="1800" dirty="0">
                <a:effectLst/>
                <a:latin typeface="Times New Roman" panose="02020603050405020304" pitchFamily="18" charset="0"/>
                <a:ea typeface="Times New Roman" panose="02020603050405020304" pitchFamily="18" charset="0"/>
              </a:rPr>
              <a:t>Security and Access control</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1501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15D0-55FA-F7E8-729B-4DCF43B03A4F}"/>
              </a:ext>
            </a:extLst>
          </p:cNvPr>
          <p:cNvSpPr>
            <a:spLocks noGrp="1"/>
          </p:cNvSpPr>
          <p:nvPr>
            <p:ph type="title"/>
          </p:nvPr>
        </p:nvSpPr>
        <p:spPr>
          <a:xfrm>
            <a:off x="838200" y="365125"/>
            <a:ext cx="10774680" cy="1325563"/>
          </a:xfrm>
        </p:spPr>
        <p:txBody>
          <a:bodyPr/>
          <a:lstStyle/>
          <a:p>
            <a:r>
              <a:rPr lang="en-IN" dirty="0"/>
              <a:t>		</a:t>
            </a:r>
            <a:r>
              <a:rPr lang="en-IN" b="1" u="sng" dirty="0"/>
              <a:t>DESIGN – SYSTEM ARCHITECTURE</a:t>
            </a:r>
          </a:p>
        </p:txBody>
      </p:sp>
      <p:sp>
        <p:nvSpPr>
          <p:cNvPr id="5" name="Content Placeholder 4">
            <a:extLst>
              <a:ext uri="{FF2B5EF4-FFF2-40B4-BE49-F238E27FC236}">
                <a16:creationId xmlns:a16="http://schemas.microsoft.com/office/drawing/2014/main" id="{434DA26C-F9C6-EEE8-009A-3AFAF64DC017}"/>
              </a:ext>
            </a:extLst>
          </p:cNvPr>
          <p:cNvSpPr>
            <a:spLocks noGrp="1"/>
          </p:cNvSpPr>
          <p:nvPr>
            <p:ph idx="1"/>
          </p:nvPr>
        </p:nvSpPr>
        <p:spPr/>
        <p:txBody>
          <a:bodyPr/>
          <a:lstStyle/>
          <a:p>
            <a:endParaRPr lang="en-IN" dirty="0"/>
          </a:p>
        </p:txBody>
      </p:sp>
      <p:pic>
        <p:nvPicPr>
          <p:cNvPr id="6" name="image3.png">
            <a:extLst>
              <a:ext uri="{FF2B5EF4-FFF2-40B4-BE49-F238E27FC236}">
                <a16:creationId xmlns:a16="http://schemas.microsoft.com/office/drawing/2014/main" id="{9482F958-D592-8F20-CB79-25D2DE75040C}"/>
              </a:ext>
            </a:extLst>
          </p:cNvPr>
          <p:cNvPicPr/>
          <p:nvPr/>
        </p:nvPicPr>
        <p:blipFill>
          <a:blip r:embed="rId2"/>
          <a:srcRect/>
          <a:stretch>
            <a:fillRect/>
          </a:stretch>
        </p:blipFill>
        <p:spPr>
          <a:xfrm>
            <a:off x="3409950" y="1543050"/>
            <a:ext cx="5372100" cy="3771900"/>
          </a:xfrm>
          <a:prstGeom prst="rect">
            <a:avLst/>
          </a:prstGeom>
          <a:ln/>
        </p:spPr>
      </p:pic>
    </p:spTree>
    <p:extLst>
      <p:ext uri="{BB962C8B-B14F-4D97-AF65-F5344CB8AC3E}">
        <p14:creationId xmlns:p14="http://schemas.microsoft.com/office/powerpoint/2010/main" val="166352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D04D9-7AE3-92B2-79BC-44CCCC24051C}"/>
              </a:ext>
            </a:extLst>
          </p:cNvPr>
          <p:cNvSpPr>
            <a:spLocks noGrp="1"/>
          </p:cNvSpPr>
          <p:nvPr>
            <p:ph type="title"/>
          </p:nvPr>
        </p:nvSpPr>
        <p:spPr/>
        <p:txBody>
          <a:bodyPr/>
          <a:lstStyle/>
          <a:p>
            <a:pPr algn="ctr"/>
            <a:r>
              <a:rPr lang="en-IN" sz="4000" b="1" i="0" u="sng" dirty="0">
                <a:solidFill>
                  <a:srgbClr val="000000"/>
                </a:solidFill>
                <a:effectLst/>
                <a:latin typeface="Times New Roman" panose="02020603050405020304" pitchFamily="18" charset="0"/>
                <a:cs typeface="Times New Roman" panose="02020603050405020304" pitchFamily="18" charset="0"/>
              </a:rPr>
              <a:t>METHODOLOGY IMPLEMENTED</a:t>
            </a:r>
            <a:r>
              <a:rPr lang="en-IN" b="0" i="0" dirty="0">
                <a:solidFill>
                  <a:srgbClr val="000000"/>
                </a:solidFill>
                <a:effectLst/>
                <a:latin typeface="Corbel" panose="020B0503020204020204" pitchFamily="34" charset="0"/>
              </a:rPr>
              <a:t>​</a:t>
            </a:r>
            <a:endParaRPr lang="en-IN" dirty="0"/>
          </a:p>
        </p:txBody>
      </p:sp>
      <p:sp>
        <p:nvSpPr>
          <p:cNvPr id="3" name="Content Placeholder 2">
            <a:extLst>
              <a:ext uri="{FF2B5EF4-FFF2-40B4-BE49-F238E27FC236}">
                <a16:creationId xmlns:a16="http://schemas.microsoft.com/office/drawing/2014/main" id="{298B3274-A66B-26EF-971C-57EC2FDA0233}"/>
              </a:ext>
            </a:extLst>
          </p:cNvPr>
          <p:cNvSpPr>
            <a:spLocks noGrp="1"/>
          </p:cNvSpPr>
          <p:nvPr>
            <p:ph idx="1"/>
          </p:nvPr>
        </p:nvSpPr>
        <p:spPr>
          <a:xfrm>
            <a:off x="286603" y="1690688"/>
            <a:ext cx="11464119" cy="4861181"/>
          </a:xfrm>
        </p:spPr>
        <p:txBody>
          <a:bodyPr>
            <a:normAutofit fontScale="92500" lnSpcReduction="10000"/>
          </a:bodyPr>
          <a:lstStyle/>
          <a:p>
            <a:r>
              <a:rPr lang="en-IN" sz="2400" dirty="0"/>
              <a:t>First step is installation of camera systems to ensure vehicle number gets captured at entry points.</a:t>
            </a:r>
          </a:p>
          <a:p>
            <a:r>
              <a:rPr lang="en-IN" sz="2400" dirty="0"/>
              <a:t>When a car comes by, the camera system captures it.</a:t>
            </a:r>
          </a:p>
          <a:p>
            <a:r>
              <a:rPr lang="en-IN" sz="2400" dirty="0"/>
              <a:t>It detects the presence of a number plate, and the general area where the number plate is in the picture is marked.</a:t>
            </a:r>
          </a:p>
          <a:p>
            <a:r>
              <a:rPr lang="en-IN" sz="2400" dirty="0"/>
              <a:t>The image then undergoes image processing.</a:t>
            </a:r>
          </a:p>
          <a:p>
            <a:pPr marL="514350" indent="-514350">
              <a:buFont typeface="+mj-lt"/>
              <a:buAutoNum type="arabicPeriod"/>
            </a:pPr>
            <a:r>
              <a:rPr lang="en-IN" sz="2400" dirty="0"/>
              <a:t>Blur and make image grayscale</a:t>
            </a:r>
          </a:p>
          <a:p>
            <a:pPr marL="514350" indent="-514350">
              <a:buFont typeface="+mj-lt"/>
              <a:buAutoNum type="arabicPeriod"/>
            </a:pPr>
            <a:r>
              <a:rPr lang="en-IN" sz="2400" dirty="0"/>
              <a:t>Apply filters and find edges for localization</a:t>
            </a:r>
          </a:p>
          <a:p>
            <a:pPr marL="514350" indent="-514350">
              <a:buFont typeface="+mj-lt"/>
              <a:buAutoNum type="arabicPeriod"/>
            </a:pPr>
            <a:r>
              <a:rPr lang="en-IN" sz="2400" dirty="0"/>
              <a:t>Contouring and Masking</a:t>
            </a:r>
          </a:p>
          <a:p>
            <a:pPr marL="514350" indent="-514350">
              <a:buFont typeface="+mj-lt"/>
              <a:buAutoNum type="arabicPeriod"/>
            </a:pPr>
            <a:r>
              <a:rPr lang="en-IN" sz="2400" dirty="0"/>
              <a:t>After this, </a:t>
            </a:r>
            <a:r>
              <a:rPr lang="en-IN" sz="2400" dirty="0" err="1"/>
              <a:t>EasyOCR</a:t>
            </a:r>
            <a:r>
              <a:rPr lang="en-IN" sz="2400" dirty="0"/>
              <a:t> algorithm is used for character recognition.</a:t>
            </a:r>
          </a:p>
          <a:p>
            <a:r>
              <a:rPr lang="en-IN" sz="2400" dirty="0"/>
              <a:t>When recognized, it is parsed into text and pushes it to the stored database.</a:t>
            </a:r>
          </a:p>
          <a:p>
            <a:r>
              <a:rPr lang="en-IN" sz="2400" dirty="0"/>
              <a:t>It tries to find a match within the current database.</a:t>
            </a:r>
          </a:p>
          <a:p>
            <a:r>
              <a:rPr lang="en-IN" sz="2400" dirty="0"/>
              <a:t>If a match is found, the gate for the society opens.</a:t>
            </a:r>
          </a:p>
        </p:txBody>
      </p:sp>
      <p:sp>
        <p:nvSpPr>
          <p:cNvPr id="4" name="Title 1">
            <a:extLst>
              <a:ext uri="{FF2B5EF4-FFF2-40B4-BE49-F238E27FC236}">
                <a16:creationId xmlns:a16="http://schemas.microsoft.com/office/drawing/2014/main" id="{88C0BE95-6EF0-15A8-1C54-26D84A1F7573}"/>
              </a:ext>
            </a:extLst>
          </p:cNvPr>
          <p:cNvSpPr txBox="1">
            <a:spLocks/>
          </p:cNvSpPr>
          <p:nvPr/>
        </p:nvSpPr>
        <p:spPr>
          <a:xfrm>
            <a:off x="838200" y="3061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Tree>
    <p:extLst>
      <p:ext uri="{BB962C8B-B14F-4D97-AF65-F5344CB8AC3E}">
        <p14:creationId xmlns:p14="http://schemas.microsoft.com/office/powerpoint/2010/main" val="1210294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95D40-41A4-E306-246E-D48A039812A9}"/>
              </a:ext>
            </a:extLst>
          </p:cNvPr>
          <p:cNvSpPr>
            <a:spLocks noGrp="1"/>
          </p:cNvSpPr>
          <p:nvPr>
            <p:ph type="title"/>
          </p:nvPr>
        </p:nvSpPr>
        <p:spPr>
          <a:xfrm>
            <a:off x="765629" y="161925"/>
            <a:ext cx="10515600" cy="1325563"/>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RESULTS &amp; DISCUSSIONS</a:t>
            </a:r>
          </a:p>
        </p:txBody>
      </p:sp>
      <p:sp>
        <p:nvSpPr>
          <p:cNvPr id="3" name="Content Placeholder 2">
            <a:extLst>
              <a:ext uri="{FF2B5EF4-FFF2-40B4-BE49-F238E27FC236}">
                <a16:creationId xmlns:a16="http://schemas.microsoft.com/office/drawing/2014/main" id="{79CEAB4A-DFDE-9F2F-EEDA-9501B51D6047}"/>
              </a:ext>
            </a:extLst>
          </p:cNvPr>
          <p:cNvSpPr>
            <a:spLocks noGrp="1"/>
          </p:cNvSpPr>
          <p:nvPr>
            <p:ph idx="1"/>
          </p:nvPr>
        </p:nvSpPr>
        <p:spPr>
          <a:xfrm>
            <a:off x="838200" y="1571897"/>
            <a:ext cx="10515600" cy="4745668"/>
          </a:xfrm>
        </p:spPr>
        <p:txBody>
          <a:bodyPr>
            <a:normAutofit/>
          </a:bodyPr>
          <a:lstStyle/>
          <a:p>
            <a:pPr marL="0" indent="0">
              <a:lnSpc>
                <a:spcPct val="120000"/>
              </a:lnSpc>
              <a:buNone/>
            </a:pPr>
            <a:r>
              <a:rPr lang="en-IN" sz="2400" dirty="0">
                <a:latin typeface="Times New Roman" panose="02020603050405020304" pitchFamily="18" charset="0"/>
                <a:cs typeface="Times New Roman" panose="02020603050405020304" pitchFamily="18" charset="0"/>
              </a:rPr>
              <a:t>The results are quite satisfactory, it performs all the functions which were initially thought of. Although, there still remains a large future scope for improvement and expansion of feature set. We can increase the accuracy of our model, and definitely use a better camera system, in order to improve recognition of blurry and bad quality images. Also, we can scale this project more by adding additional cameras. </a:t>
            </a:r>
          </a:p>
        </p:txBody>
      </p:sp>
    </p:spTree>
    <p:extLst>
      <p:ext uri="{BB962C8B-B14F-4D97-AF65-F5344CB8AC3E}">
        <p14:creationId xmlns:p14="http://schemas.microsoft.com/office/powerpoint/2010/main" val="77528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73B60-343D-F8B9-D5C6-DD27C5077A48}"/>
              </a:ext>
            </a:extLst>
          </p:cNvPr>
          <p:cNvSpPr>
            <a:spLocks noGrp="1"/>
          </p:cNvSpPr>
          <p:nvPr>
            <p:ph type="title"/>
          </p:nvPr>
        </p:nvSpPr>
        <p:spPr/>
        <p:txBody>
          <a:bodyPr>
            <a:normAutofit/>
          </a:bodyPr>
          <a:lstStyle/>
          <a:p>
            <a:pPr algn="ctr"/>
            <a:r>
              <a:rPr lang="en-IN" sz="4000" b="1" u="sng" dirty="0">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17A857FB-2256-96EB-4839-1355B33F5DAA}"/>
              </a:ext>
            </a:extLst>
          </p:cNvPr>
          <p:cNvSpPr>
            <a:spLocks noGrp="1"/>
          </p:cNvSpPr>
          <p:nvPr>
            <p:ph idx="1"/>
          </p:nvPr>
        </p:nvSpPr>
        <p:spPr/>
        <p:txBody>
          <a:bodyPr>
            <a:normAutofit fontScale="85000" lnSpcReduction="20000"/>
          </a:bodyPr>
          <a:lstStyle/>
          <a:p>
            <a:pPr marL="285750" indent="-285750">
              <a:lnSpc>
                <a:spcPct val="150000"/>
              </a:lnSpc>
              <a:buFont typeface="Wingdings" panose="05000000000000000000" pitchFamily="2" charset="2"/>
              <a:buChar char="Ø"/>
            </a:pPr>
            <a:r>
              <a:rPr lang="en-US" b="0" dirty="0">
                <a:latin typeface="Times New Roman" panose="02020603050405020304" pitchFamily="18" charset="0"/>
                <a:cs typeface="Times New Roman" panose="02020603050405020304" pitchFamily="18" charset="0"/>
              </a:rPr>
              <a:t>Innovative autonomous smart gate surveillance and regulation system.</a:t>
            </a:r>
          </a:p>
          <a:p>
            <a:pPr marL="285750" indent="-285750">
              <a:lnSpc>
                <a:spcPct val="150000"/>
              </a:lnSpc>
              <a:buFont typeface="Wingdings" panose="05000000000000000000" pitchFamily="2" charset="2"/>
              <a:buChar char="Ø"/>
            </a:pPr>
            <a:r>
              <a:rPr lang="en-US" b="0" dirty="0">
                <a:latin typeface="Times New Roman" panose="02020603050405020304" pitchFamily="18" charset="0"/>
                <a:cs typeface="Times New Roman" panose="02020603050405020304" pitchFamily="18" charset="0"/>
              </a:rPr>
              <a:t>Unmatched security and safety improvements.</a:t>
            </a:r>
          </a:p>
          <a:p>
            <a:pPr marL="285750" indent="-285750">
              <a:lnSpc>
                <a:spcPct val="150000"/>
              </a:lnSpc>
              <a:buFont typeface="Wingdings" panose="05000000000000000000" pitchFamily="2" charset="2"/>
              <a:buChar char="Ø"/>
            </a:pPr>
            <a:r>
              <a:rPr lang="en-US" b="0" dirty="0">
                <a:latin typeface="Times New Roman" panose="02020603050405020304" pitchFamily="18" charset="0"/>
                <a:cs typeface="Times New Roman" panose="02020603050405020304" pitchFamily="18" charset="0"/>
              </a:rPr>
              <a:t>Prevents security lapses and strengthens precautions.</a:t>
            </a:r>
          </a:p>
          <a:p>
            <a:pPr marL="285750" indent="-285750">
              <a:lnSpc>
                <a:spcPct val="150000"/>
              </a:lnSpc>
              <a:buFont typeface="Wingdings" panose="05000000000000000000" pitchFamily="2" charset="2"/>
              <a:buChar char="Ø"/>
            </a:pPr>
            <a:r>
              <a:rPr lang="en-US" b="0" dirty="0">
                <a:latin typeface="Times New Roman" panose="02020603050405020304" pitchFamily="18" charset="0"/>
                <a:cs typeface="Times New Roman" panose="02020603050405020304" pitchFamily="18" charset="0"/>
              </a:rPr>
              <a:t>Saves time and money through automation.</a:t>
            </a:r>
          </a:p>
          <a:p>
            <a:pPr marL="285750" indent="-285750">
              <a:lnSpc>
                <a:spcPct val="150000"/>
              </a:lnSpc>
              <a:buFont typeface="Wingdings" panose="05000000000000000000" pitchFamily="2" charset="2"/>
              <a:buChar char="Ø"/>
            </a:pPr>
            <a:r>
              <a:rPr lang="en-US" b="0" dirty="0">
                <a:latin typeface="Times New Roman" panose="02020603050405020304" pitchFamily="18" charset="0"/>
                <a:cs typeface="Times New Roman" panose="02020603050405020304" pitchFamily="18" charset="0"/>
              </a:rPr>
              <a:t>Provides invaluable information and insights for ongoing enhancement.</a:t>
            </a:r>
          </a:p>
          <a:p>
            <a:pPr marL="285750" indent="-285750">
              <a:lnSpc>
                <a:spcPct val="150000"/>
              </a:lnSpc>
              <a:buFont typeface="Wingdings" panose="05000000000000000000" pitchFamily="2" charset="2"/>
              <a:buChar char="Ø"/>
            </a:pPr>
            <a:r>
              <a:rPr lang="en-US" b="0" dirty="0">
                <a:latin typeface="Times New Roman" panose="02020603050405020304" pitchFamily="18" charset="0"/>
                <a:cs typeface="Times New Roman" panose="02020603050405020304" pitchFamily="18" charset="0"/>
              </a:rPr>
              <a:t>Optimizes security operations and reduces unauthorized entrance.</a:t>
            </a:r>
          </a:p>
          <a:p>
            <a:pPr marL="285750" indent="-285750">
              <a:lnSpc>
                <a:spcPct val="150000"/>
              </a:lnSpc>
              <a:buFont typeface="Wingdings" panose="05000000000000000000" pitchFamily="2" charset="2"/>
              <a:buChar char="Ø"/>
            </a:pPr>
            <a:r>
              <a:rPr lang="en-US" b="0" dirty="0">
                <a:latin typeface="Times New Roman" panose="02020603050405020304" pitchFamily="18" charset="0"/>
                <a:cs typeface="Times New Roman" panose="02020603050405020304" pitchFamily="18" charset="0"/>
              </a:rPr>
              <a:t>Seamlessly integrates multiple security technologies.</a:t>
            </a:r>
          </a:p>
          <a:p>
            <a:pPr marL="0" indent="0">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9298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4C8F-11F5-9013-DEE8-DBFCD36EF0AE}"/>
              </a:ext>
            </a:extLst>
          </p:cNvPr>
          <p:cNvSpPr>
            <a:spLocks noGrp="1"/>
          </p:cNvSpPr>
          <p:nvPr>
            <p:ph type="title"/>
          </p:nvPr>
        </p:nvSpPr>
        <p:spPr>
          <a:xfrm>
            <a:off x="946354" y="2459395"/>
            <a:ext cx="10515600" cy="1325563"/>
          </a:xfrm>
        </p:spPr>
        <p:txBody>
          <a:bodyPr/>
          <a:lstStyle/>
          <a:p>
            <a:pPr algn="ctr"/>
            <a:r>
              <a:rPr lang="en-IN" b="1" dirty="0"/>
              <a:t>THANK YOU !</a:t>
            </a:r>
          </a:p>
        </p:txBody>
      </p:sp>
      <p:sp>
        <p:nvSpPr>
          <p:cNvPr id="3" name="Content Placeholder 2">
            <a:extLst>
              <a:ext uri="{FF2B5EF4-FFF2-40B4-BE49-F238E27FC236}">
                <a16:creationId xmlns:a16="http://schemas.microsoft.com/office/drawing/2014/main" id="{3BCFCC41-830C-C4D9-E7CC-907CFF092E13}"/>
              </a:ext>
            </a:extLst>
          </p:cNvPr>
          <p:cNvSpPr>
            <a:spLocks noGrp="1"/>
          </p:cNvSpPr>
          <p:nvPr>
            <p:ph idx="1"/>
          </p:nvPr>
        </p:nvSpPr>
        <p:spPr>
          <a:xfrm>
            <a:off x="730045" y="4077212"/>
            <a:ext cx="10515600" cy="4351338"/>
          </a:xfrm>
        </p:spPr>
        <p:txBody>
          <a:bodyPr/>
          <a:lstStyle/>
          <a:p>
            <a:endParaRPr lang="en-IN" dirty="0"/>
          </a:p>
        </p:txBody>
      </p:sp>
    </p:spTree>
    <p:extLst>
      <p:ext uri="{BB962C8B-B14F-4D97-AF65-F5344CB8AC3E}">
        <p14:creationId xmlns:p14="http://schemas.microsoft.com/office/powerpoint/2010/main" val="3855166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67657-B192-3976-23A5-843888E9F82F}"/>
              </a:ext>
            </a:extLst>
          </p:cNvPr>
          <p:cNvSpPr>
            <a:spLocks noGrp="1"/>
          </p:cNvSpPr>
          <p:nvPr>
            <p:ph type="title"/>
          </p:nvPr>
        </p:nvSpPr>
        <p:spPr/>
        <p:txBody>
          <a:bodyPr>
            <a:normAutofit/>
          </a:bodyPr>
          <a:lstStyle/>
          <a:p>
            <a:pPr algn="ctr"/>
            <a:r>
              <a:rPr lang="en-US" sz="4000" b="1" i="0" u="sng" dirty="0">
                <a:solidFill>
                  <a:srgbClr val="000000"/>
                </a:solidFill>
                <a:effectLst/>
                <a:latin typeface="Times New Roman" panose="02020603050405020304" pitchFamily="18" charset="0"/>
              </a:rPr>
              <a:t>CONTENT</a:t>
            </a:r>
            <a:endParaRPr lang="en-IN" sz="4000" u="sng" dirty="0"/>
          </a:p>
        </p:txBody>
      </p:sp>
      <p:sp>
        <p:nvSpPr>
          <p:cNvPr id="3" name="Content Placeholder 2">
            <a:extLst>
              <a:ext uri="{FF2B5EF4-FFF2-40B4-BE49-F238E27FC236}">
                <a16:creationId xmlns:a16="http://schemas.microsoft.com/office/drawing/2014/main" id="{AAC3A97F-74F1-8600-3B8E-DA1466A6A812}"/>
              </a:ext>
            </a:extLst>
          </p:cNvPr>
          <p:cNvSpPr>
            <a:spLocks noGrp="1"/>
          </p:cNvSpPr>
          <p:nvPr>
            <p:ph idx="1"/>
          </p:nvPr>
        </p:nvSpPr>
        <p:spPr>
          <a:xfrm>
            <a:off x="1517093" y="1908402"/>
            <a:ext cx="10515600" cy="4351338"/>
          </a:xfrm>
        </p:spPr>
        <p:txBody>
          <a:bodyPr anchor="ctr">
            <a:normAutofit fontScale="77500" lnSpcReduction="20000"/>
          </a:bodyPr>
          <a:lstStyle/>
          <a:p>
            <a:pPr algn="l" rtl="0" fontAlgn="base">
              <a:buFont typeface="+mj-lt"/>
              <a:buAutoNum type="arabicPeriod"/>
            </a:pPr>
            <a:r>
              <a:rPr lang="en-US" b="0" i="0" u="none" strike="noStrike" dirty="0">
                <a:solidFill>
                  <a:srgbClr val="000000"/>
                </a:solidFill>
                <a:effectLst/>
                <a:latin typeface="Times New Roman" panose="02020603050405020304" pitchFamily="18" charset="0"/>
              </a:rPr>
              <a:t> </a:t>
            </a:r>
            <a:r>
              <a:rPr lang="en-GB" dirty="0"/>
              <a:t>Introduction </a:t>
            </a:r>
          </a:p>
          <a:p>
            <a:pPr algn="l" rtl="0" fontAlgn="base">
              <a:buFont typeface="+mj-lt"/>
              <a:buAutoNum type="arabicPeriod"/>
            </a:pPr>
            <a:r>
              <a:rPr lang="en-GB" dirty="0"/>
              <a:t>Literature Review </a:t>
            </a:r>
          </a:p>
          <a:p>
            <a:pPr algn="l" rtl="0" fontAlgn="base">
              <a:buFont typeface="+mj-lt"/>
              <a:buAutoNum type="arabicPeriod"/>
            </a:pPr>
            <a:r>
              <a:rPr lang="en-GB" dirty="0"/>
              <a:t> Problem Statement </a:t>
            </a:r>
          </a:p>
          <a:p>
            <a:pPr algn="l" rtl="0" fontAlgn="base">
              <a:buFont typeface="+mj-lt"/>
              <a:buAutoNum type="arabicPeriod"/>
            </a:pPr>
            <a:r>
              <a:rPr lang="en-GB" dirty="0"/>
              <a:t> Objective of EDI Project</a:t>
            </a:r>
          </a:p>
          <a:p>
            <a:pPr algn="l" rtl="0" fontAlgn="base">
              <a:buFont typeface="+mj-lt"/>
              <a:buAutoNum type="arabicPeriod"/>
            </a:pPr>
            <a:r>
              <a:rPr lang="en-GB" dirty="0"/>
              <a:t> EDI Domain, technology and tools being used </a:t>
            </a:r>
          </a:p>
          <a:p>
            <a:pPr algn="l" rtl="0" fontAlgn="base">
              <a:buFont typeface="+mj-lt"/>
              <a:buAutoNum type="arabicPeriod"/>
            </a:pPr>
            <a:r>
              <a:rPr lang="en-GB" dirty="0"/>
              <a:t> Design- System Architecture </a:t>
            </a:r>
          </a:p>
          <a:p>
            <a:pPr algn="l" rtl="0" fontAlgn="base">
              <a:buFont typeface="+mj-lt"/>
              <a:buAutoNum type="arabicPeriod"/>
            </a:pPr>
            <a:r>
              <a:rPr lang="en-GB" dirty="0"/>
              <a:t> Methodology/Algorithm/Technique used </a:t>
            </a:r>
          </a:p>
          <a:p>
            <a:pPr algn="l" rtl="0" fontAlgn="base">
              <a:buFont typeface="+mj-lt"/>
              <a:buAutoNum type="arabicPeriod"/>
            </a:pPr>
            <a:r>
              <a:rPr lang="en-GB" dirty="0"/>
              <a:t> Executable Project Demo. </a:t>
            </a:r>
          </a:p>
          <a:p>
            <a:pPr algn="l" rtl="0" fontAlgn="base">
              <a:buFont typeface="+mj-lt"/>
              <a:buAutoNum type="arabicPeriod"/>
            </a:pPr>
            <a:r>
              <a:rPr lang="en-GB" dirty="0"/>
              <a:t> Result Discussion </a:t>
            </a:r>
          </a:p>
          <a:p>
            <a:pPr algn="l" rtl="0" fontAlgn="base">
              <a:buFont typeface="+mj-lt"/>
              <a:buAutoNum type="arabicPeriod"/>
            </a:pPr>
            <a:r>
              <a:rPr lang="en-GB" dirty="0"/>
              <a:t> Individual responsibility </a:t>
            </a:r>
          </a:p>
          <a:p>
            <a:pPr algn="l" rtl="0" fontAlgn="base">
              <a:buFont typeface="+mj-lt"/>
              <a:buAutoNum type="arabicPeriod"/>
            </a:pPr>
            <a:r>
              <a:rPr lang="en-GB" dirty="0"/>
              <a:t> Conclusion </a:t>
            </a:r>
          </a:p>
          <a:p>
            <a:pPr algn="l" rtl="0" fontAlgn="base">
              <a:buFont typeface="+mj-lt"/>
              <a:buAutoNum type="arabicPeriod"/>
            </a:pPr>
            <a:r>
              <a:rPr lang="en-GB" dirty="0"/>
              <a:t> Reference</a:t>
            </a:r>
            <a:endParaRPr lang="en-IN" dirty="0"/>
          </a:p>
        </p:txBody>
      </p:sp>
    </p:spTree>
    <p:extLst>
      <p:ext uri="{BB962C8B-B14F-4D97-AF65-F5344CB8AC3E}">
        <p14:creationId xmlns:p14="http://schemas.microsoft.com/office/powerpoint/2010/main" val="918613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028D9-AB7B-09E8-BE5D-5013B6771DCB}"/>
              </a:ext>
            </a:extLst>
          </p:cNvPr>
          <p:cNvSpPr>
            <a:spLocks noGrp="1"/>
          </p:cNvSpPr>
          <p:nvPr>
            <p:ph type="title"/>
          </p:nvPr>
        </p:nvSpPr>
        <p:spPr>
          <a:xfrm>
            <a:off x="838200" y="0"/>
            <a:ext cx="10515600" cy="1325563"/>
          </a:xfrm>
        </p:spPr>
        <p:txBody>
          <a:bodyPr/>
          <a:lstStyle/>
          <a:p>
            <a:pPr algn="ctr"/>
            <a:r>
              <a:rPr lang="en-US" sz="4000" b="1" i="0" u="sng" dirty="0">
                <a:solidFill>
                  <a:srgbClr val="000000"/>
                </a:solidFill>
                <a:effectLst/>
                <a:latin typeface="Times New Roman" panose="02020603050405020304" pitchFamily="18" charset="0"/>
                <a:cs typeface="Times New Roman" panose="02020603050405020304" pitchFamily="18" charset="0"/>
              </a:rPr>
              <a:t>INTRODUCTION</a:t>
            </a:r>
            <a:r>
              <a:rPr lang="en-US" b="0" i="0" dirty="0">
                <a:solidFill>
                  <a:srgbClr val="000000"/>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546C9A-2A68-0C5D-6D19-A0F7D200B720}"/>
              </a:ext>
            </a:extLst>
          </p:cNvPr>
          <p:cNvSpPr>
            <a:spLocks noGrp="1"/>
          </p:cNvSpPr>
          <p:nvPr>
            <p:ph idx="1"/>
          </p:nvPr>
        </p:nvSpPr>
        <p:spPr>
          <a:xfrm>
            <a:off x="809172" y="1317625"/>
            <a:ext cx="10515600" cy="4351338"/>
          </a:xfrm>
        </p:spPr>
        <p:txBody>
          <a:bodyPr>
            <a:noAutofit/>
          </a:bodyPr>
          <a:lstStyle/>
          <a:p>
            <a:pPr marL="342900" indent="-342900">
              <a:lnSpc>
                <a:spcPct val="110000"/>
              </a:lnSpc>
              <a:buFont typeface="Wingdings" pitchFamily="2" charset="2"/>
              <a:buChar char="ü"/>
            </a:pPr>
            <a:r>
              <a:rPr lang="en-IN" sz="2400" dirty="0">
                <a:latin typeface="Times New Roman" panose="02020603050405020304" pitchFamily="18" charset="0"/>
                <a:cs typeface="Times New Roman" panose="02020603050405020304" pitchFamily="18" charset="0"/>
              </a:rPr>
              <a:t>Our project : Automatic Gate </a:t>
            </a:r>
            <a:r>
              <a:rPr lang="en-IN" sz="2400" dirty="0" err="1">
                <a:latin typeface="Times New Roman" panose="02020603050405020304" pitchFamily="18" charset="0"/>
                <a:cs typeface="Times New Roman" panose="02020603050405020304" pitchFamily="18" charset="0"/>
              </a:rPr>
              <a:t>Survellience</a:t>
            </a:r>
            <a:r>
              <a:rPr lang="en-IN" sz="2400" dirty="0">
                <a:latin typeface="Times New Roman" panose="02020603050405020304" pitchFamily="18" charset="0"/>
                <a:cs typeface="Times New Roman" panose="02020603050405020304" pitchFamily="18" charset="0"/>
              </a:rPr>
              <a:t>  </a:t>
            </a:r>
          </a:p>
          <a:p>
            <a:pPr marL="342900" indent="-342900">
              <a:lnSpc>
                <a:spcPct val="110000"/>
              </a:lnSpc>
              <a:buFont typeface="Wingdings" pitchFamily="2" charset="2"/>
              <a:buChar char="ü"/>
            </a:pPr>
            <a:r>
              <a:rPr lang="en-GB" sz="2400" dirty="0">
                <a:latin typeface="Times New Roman" panose="02020603050405020304" pitchFamily="18" charset="0"/>
                <a:cs typeface="Times New Roman" panose="02020603050405020304" pitchFamily="18" charset="0"/>
              </a:rPr>
              <a:t>Evolving to meet security demands, the Automatic Smart Gate Surveillance System automates access control. </a:t>
            </a:r>
          </a:p>
          <a:p>
            <a:pPr marL="342900" indent="-342900">
              <a:lnSpc>
                <a:spcPct val="110000"/>
              </a:lnSpc>
              <a:buFont typeface="Wingdings" pitchFamily="2" charset="2"/>
              <a:buChar char="ü"/>
            </a:pPr>
            <a:r>
              <a:rPr lang="en-GB" sz="2400" dirty="0">
                <a:latin typeface="Times New Roman" panose="02020603050405020304" pitchFamily="18" charset="0"/>
                <a:cs typeface="Times New Roman" panose="02020603050405020304" pitchFamily="18" charset="0"/>
              </a:rPr>
              <a:t>-Integration of sensors and cameras facilitates verified entry of vehicles, ensuring safety in varied settings.</a:t>
            </a:r>
          </a:p>
          <a:p>
            <a:pPr marL="342900" indent="-342900">
              <a:lnSpc>
                <a:spcPct val="110000"/>
              </a:lnSpc>
              <a:buFont typeface="Wingdings" pitchFamily="2" charset="2"/>
              <a:buChar char="ü"/>
            </a:pPr>
            <a:r>
              <a:rPr lang="en-GB" sz="2400" dirty="0">
                <a:latin typeface="Times New Roman" panose="02020603050405020304" pitchFamily="18" charset="0"/>
                <a:cs typeface="Times New Roman" panose="02020603050405020304" pitchFamily="18" charset="0"/>
              </a:rPr>
              <a:t>-Used in residences, schools, and more, it employs cutting-edge technology for efficient monitoring and enhanced security.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4402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028D9-AB7B-09E8-BE5D-5013B6771DCB}"/>
              </a:ext>
            </a:extLst>
          </p:cNvPr>
          <p:cNvSpPr>
            <a:spLocks noGrp="1"/>
          </p:cNvSpPr>
          <p:nvPr>
            <p:ph type="title"/>
          </p:nvPr>
        </p:nvSpPr>
        <p:spPr>
          <a:xfrm>
            <a:off x="838200" y="0"/>
            <a:ext cx="10515600" cy="1325563"/>
          </a:xfrm>
        </p:spPr>
        <p:txBody>
          <a:bodyPr/>
          <a:lstStyle/>
          <a:p>
            <a:pPr algn="ctr"/>
            <a:r>
              <a:rPr lang="en-US" sz="4000" b="1" u="sng" dirty="0">
                <a:solidFill>
                  <a:srgbClr val="000000"/>
                </a:solidFill>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546C9A-2A68-0C5D-6D19-A0F7D200B720}"/>
              </a:ext>
            </a:extLst>
          </p:cNvPr>
          <p:cNvSpPr>
            <a:spLocks noGrp="1"/>
          </p:cNvSpPr>
          <p:nvPr>
            <p:ph idx="1"/>
          </p:nvPr>
        </p:nvSpPr>
        <p:spPr>
          <a:xfrm>
            <a:off x="809172" y="1317625"/>
            <a:ext cx="10515600" cy="4351338"/>
          </a:xfrm>
        </p:spPr>
        <p:txBody>
          <a:bodyPr>
            <a:noAutofit/>
          </a:bodyPr>
          <a:lstStyle/>
          <a:p>
            <a:pPr marL="342900" indent="-342900">
              <a:lnSpc>
                <a:spcPct val="110000"/>
              </a:lnSpc>
              <a:buFont typeface="Wingdings" pitchFamily="2" charset="2"/>
              <a:buChar char="ü"/>
            </a:pPr>
            <a:endParaRPr lang="en-IN" sz="24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9557ABAA-93B4-6F4E-4201-5216E401AEEE}"/>
              </a:ext>
            </a:extLst>
          </p:cNvPr>
          <p:cNvGraphicFramePr>
            <a:graphicFrameLocks noGrp="1"/>
          </p:cNvGraphicFramePr>
          <p:nvPr>
            <p:extLst>
              <p:ext uri="{D42A27DB-BD31-4B8C-83A1-F6EECF244321}">
                <p14:modId xmlns:p14="http://schemas.microsoft.com/office/powerpoint/2010/main" val="1284981381"/>
              </p:ext>
            </p:extLst>
          </p:nvPr>
        </p:nvGraphicFramePr>
        <p:xfrm>
          <a:off x="1503679" y="1189037"/>
          <a:ext cx="8656321" cy="6583680"/>
        </p:xfrm>
        <a:graphic>
          <a:graphicData uri="http://schemas.openxmlformats.org/drawingml/2006/table">
            <a:tbl>
              <a:tblPr firstRow="1" bandRow="1">
                <a:tableStyleId>{5C22544A-7EE6-4342-B048-85BDC9FD1C3A}</a:tableStyleId>
              </a:tblPr>
              <a:tblGrid>
                <a:gridCol w="699164">
                  <a:extLst>
                    <a:ext uri="{9D8B030D-6E8A-4147-A177-3AD203B41FA5}">
                      <a16:colId xmlns:a16="http://schemas.microsoft.com/office/drawing/2014/main" val="2815662291"/>
                    </a:ext>
                  </a:extLst>
                </a:gridCol>
                <a:gridCol w="2430428">
                  <a:extLst>
                    <a:ext uri="{9D8B030D-6E8A-4147-A177-3AD203B41FA5}">
                      <a16:colId xmlns:a16="http://schemas.microsoft.com/office/drawing/2014/main" val="213398857"/>
                    </a:ext>
                  </a:extLst>
                </a:gridCol>
                <a:gridCol w="2072523">
                  <a:extLst>
                    <a:ext uri="{9D8B030D-6E8A-4147-A177-3AD203B41FA5}">
                      <a16:colId xmlns:a16="http://schemas.microsoft.com/office/drawing/2014/main" val="159331729"/>
                    </a:ext>
                  </a:extLst>
                </a:gridCol>
                <a:gridCol w="3454206">
                  <a:extLst>
                    <a:ext uri="{9D8B030D-6E8A-4147-A177-3AD203B41FA5}">
                      <a16:colId xmlns:a16="http://schemas.microsoft.com/office/drawing/2014/main" val="3108737957"/>
                    </a:ext>
                  </a:extLst>
                </a:gridCol>
              </a:tblGrid>
              <a:tr h="538163">
                <a:tc>
                  <a:txBody>
                    <a:bodyPr/>
                    <a:lstStyle/>
                    <a:p>
                      <a:r>
                        <a:rPr lang="en-IN" dirty="0"/>
                        <a:t>Sr. no </a:t>
                      </a:r>
                    </a:p>
                  </a:txBody>
                  <a:tcPr/>
                </a:tc>
                <a:tc>
                  <a:txBody>
                    <a:bodyPr/>
                    <a:lstStyle/>
                    <a:p>
                      <a:r>
                        <a:rPr lang="en-IN" dirty="0"/>
                        <a:t>Title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Publication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Abstract</a:t>
                      </a:r>
                    </a:p>
                    <a:p>
                      <a:endParaRPr lang="en-IN" dirty="0"/>
                    </a:p>
                  </a:txBody>
                  <a:tcPr/>
                </a:tc>
                <a:extLst>
                  <a:ext uri="{0D108BD9-81ED-4DB2-BD59-A6C34878D82A}">
                    <a16:rowId xmlns:a16="http://schemas.microsoft.com/office/drawing/2014/main" val="173166286"/>
                  </a:ext>
                </a:extLst>
              </a:tr>
              <a:tr h="2152868">
                <a:tc>
                  <a:txBody>
                    <a:bodyPr/>
                    <a:lstStyle/>
                    <a:p>
                      <a:r>
                        <a:rPr lang="en-IN" dirty="0"/>
                        <a:t>1</a:t>
                      </a:r>
                    </a:p>
                  </a:txBody>
                  <a:tcPr/>
                </a:tc>
                <a:tc>
                  <a:txBody>
                    <a:bodyPr/>
                    <a:lstStyle/>
                    <a:p>
                      <a:r>
                        <a:rPr lang="en-IN" dirty="0"/>
                        <a:t>An efficient automated vehicle license plate recognition system under image processing</a:t>
                      </a:r>
                    </a:p>
                  </a:txBody>
                  <a:tcPr/>
                </a:tc>
                <a:tc>
                  <a:txBody>
                    <a:bodyPr/>
                    <a:lstStyle/>
                    <a:p>
                      <a:r>
                        <a:rPr lang="en-GB" dirty="0"/>
                        <a:t>Indonesian Journal of Electrical Engineering and Computer Science</a:t>
                      </a:r>
                      <a:endParaRPr lang="en-IN" dirty="0"/>
                    </a:p>
                  </a:txBody>
                  <a:tcPr/>
                </a:tc>
                <a:tc>
                  <a:txBody>
                    <a:bodyPr/>
                    <a:lstStyle/>
                    <a:p>
                      <a:r>
                        <a:rPr lang="en-GB" dirty="0"/>
                        <a:t>This paper introduces an efficient automated license plate recognition system using image processing techniques with four modules: preprocessing, extraction, segmentation, and recognition, achieving a 94.17% accuracy in MATLAB. The system finds applications in various fields like access control and border security.</a:t>
                      </a:r>
                      <a:endParaRPr lang="en-IN" dirty="0"/>
                    </a:p>
                  </a:txBody>
                  <a:tcPr/>
                </a:tc>
                <a:extLst>
                  <a:ext uri="{0D108BD9-81ED-4DB2-BD59-A6C34878D82A}">
                    <a16:rowId xmlns:a16="http://schemas.microsoft.com/office/drawing/2014/main" val="3953036015"/>
                  </a:ext>
                </a:extLst>
              </a:tr>
              <a:tr h="2361210">
                <a:tc>
                  <a:txBody>
                    <a:bodyPr/>
                    <a:lstStyle/>
                    <a:p>
                      <a:r>
                        <a:rPr lang="en-IN" dirty="0"/>
                        <a:t>2</a:t>
                      </a:r>
                    </a:p>
                  </a:txBody>
                  <a:tcPr/>
                </a:tc>
                <a:tc>
                  <a:txBody>
                    <a:bodyPr/>
                    <a:lstStyle/>
                    <a:p>
                      <a:r>
                        <a:rPr lang="en-GB" dirty="0"/>
                        <a:t>A Robust Real-Time Automatic License Plate Recognition Based on the YOLO Detector</a:t>
                      </a:r>
                      <a:endParaRPr lang="en-IN" dirty="0"/>
                    </a:p>
                  </a:txBody>
                  <a:tcPr/>
                </a:tc>
                <a:tc>
                  <a:txBody>
                    <a:bodyPr/>
                    <a:lstStyle/>
                    <a:p>
                      <a:r>
                        <a:rPr lang="en-IN" dirty="0"/>
                        <a:t>IJCNN</a:t>
                      </a:r>
                    </a:p>
                  </a:txBody>
                  <a:tcPr/>
                </a:tc>
                <a:tc>
                  <a:txBody>
                    <a:bodyPr/>
                    <a:lstStyle/>
                    <a:p>
                      <a:r>
                        <a:rPr lang="en-IN" dirty="0"/>
                        <a:t>This paper introduces a robust ALPR system using YOLO object detection and CNNs, achieving a 93.53% recognition rate at 47 FPS in the SSIG dataset, surpassing commercial systems. In the UFPR-ALPR dataset, it achieves a 78.33% recognition rate at 35 FPS in realistic moving scenarios, outperforming commercial trials.</a:t>
                      </a:r>
                    </a:p>
                  </a:txBody>
                  <a:tcPr/>
                </a:tc>
                <a:extLst>
                  <a:ext uri="{0D108BD9-81ED-4DB2-BD59-A6C34878D82A}">
                    <a16:rowId xmlns:a16="http://schemas.microsoft.com/office/drawing/2014/main" val="3331184426"/>
                  </a:ext>
                </a:extLst>
              </a:tr>
            </a:tbl>
          </a:graphicData>
        </a:graphic>
      </p:graphicFrame>
    </p:spTree>
    <p:extLst>
      <p:ext uri="{BB962C8B-B14F-4D97-AF65-F5344CB8AC3E}">
        <p14:creationId xmlns:p14="http://schemas.microsoft.com/office/powerpoint/2010/main" val="4082973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028D9-AB7B-09E8-BE5D-5013B6771DCB}"/>
              </a:ext>
            </a:extLst>
          </p:cNvPr>
          <p:cNvSpPr>
            <a:spLocks noGrp="1"/>
          </p:cNvSpPr>
          <p:nvPr>
            <p:ph type="title"/>
          </p:nvPr>
        </p:nvSpPr>
        <p:spPr>
          <a:xfrm>
            <a:off x="838200" y="0"/>
            <a:ext cx="10515600" cy="1325563"/>
          </a:xfrm>
        </p:spPr>
        <p:txBody>
          <a:bodyPr/>
          <a:lstStyle/>
          <a:p>
            <a:pPr algn="ctr"/>
            <a:r>
              <a:rPr lang="en-US" sz="4000" b="1" u="sng" dirty="0">
                <a:solidFill>
                  <a:srgbClr val="000000"/>
                </a:solidFill>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546C9A-2A68-0C5D-6D19-A0F7D200B720}"/>
              </a:ext>
            </a:extLst>
          </p:cNvPr>
          <p:cNvSpPr>
            <a:spLocks noGrp="1"/>
          </p:cNvSpPr>
          <p:nvPr>
            <p:ph idx="1"/>
          </p:nvPr>
        </p:nvSpPr>
        <p:spPr>
          <a:xfrm>
            <a:off x="809172" y="1317625"/>
            <a:ext cx="10515600" cy="4351338"/>
          </a:xfrm>
        </p:spPr>
        <p:txBody>
          <a:bodyPr>
            <a:noAutofit/>
          </a:bodyPr>
          <a:lstStyle/>
          <a:p>
            <a:pPr marL="342900" indent="-342900">
              <a:lnSpc>
                <a:spcPct val="110000"/>
              </a:lnSpc>
              <a:buFont typeface="Wingdings" pitchFamily="2" charset="2"/>
              <a:buChar char="ü"/>
            </a:pPr>
            <a:endParaRPr lang="en-IN" sz="24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9557ABAA-93B4-6F4E-4201-5216E401AEEE}"/>
              </a:ext>
            </a:extLst>
          </p:cNvPr>
          <p:cNvGraphicFramePr>
            <a:graphicFrameLocks noGrp="1"/>
          </p:cNvGraphicFramePr>
          <p:nvPr>
            <p:extLst>
              <p:ext uri="{D42A27DB-BD31-4B8C-83A1-F6EECF244321}">
                <p14:modId xmlns:p14="http://schemas.microsoft.com/office/powerpoint/2010/main" val="1358135647"/>
              </p:ext>
            </p:extLst>
          </p:nvPr>
        </p:nvGraphicFramePr>
        <p:xfrm>
          <a:off x="1503679" y="1189037"/>
          <a:ext cx="8656321" cy="6583680"/>
        </p:xfrm>
        <a:graphic>
          <a:graphicData uri="http://schemas.openxmlformats.org/drawingml/2006/table">
            <a:tbl>
              <a:tblPr firstRow="1" bandRow="1">
                <a:tableStyleId>{5C22544A-7EE6-4342-B048-85BDC9FD1C3A}</a:tableStyleId>
              </a:tblPr>
              <a:tblGrid>
                <a:gridCol w="699164">
                  <a:extLst>
                    <a:ext uri="{9D8B030D-6E8A-4147-A177-3AD203B41FA5}">
                      <a16:colId xmlns:a16="http://schemas.microsoft.com/office/drawing/2014/main" val="2815662291"/>
                    </a:ext>
                  </a:extLst>
                </a:gridCol>
                <a:gridCol w="2430428">
                  <a:extLst>
                    <a:ext uri="{9D8B030D-6E8A-4147-A177-3AD203B41FA5}">
                      <a16:colId xmlns:a16="http://schemas.microsoft.com/office/drawing/2014/main" val="213398857"/>
                    </a:ext>
                  </a:extLst>
                </a:gridCol>
                <a:gridCol w="2072523">
                  <a:extLst>
                    <a:ext uri="{9D8B030D-6E8A-4147-A177-3AD203B41FA5}">
                      <a16:colId xmlns:a16="http://schemas.microsoft.com/office/drawing/2014/main" val="159331729"/>
                    </a:ext>
                  </a:extLst>
                </a:gridCol>
                <a:gridCol w="3454206">
                  <a:extLst>
                    <a:ext uri="{9D8B030D-6E8A-4147-A177-3AD203B41FA5}">
                      <a16:colId xmlns:a16="http://schemas.microsoft.com/office/drawing/2014/main" val="3108737957"/>
                    </a:ext>
                  </a:extLst>
                </a:gridCol>
              </a:tblGrid>
              <a:tr h="538163">
                <a:tc>
                  <a:txBody>
                    <a:bodyPr/>
                    <a:lstStyle/>
                    <a:p>
                      <a:r>
                        <a:rPr lang="en-IN" dirty="0"/>
                        <a:t>Sr. no </a:t>
                      </a:r>
                    </a:p>
                  </a:txBody>
                  <a:tcPr/>
                </a:tc>
                <a:tc>
                  <a:txBody>
                    <a:bodyPr/>
                    <a:lstStyle/>
                    <a:p>
                      <a:r>
                        <a:rPr lang="en-IN" dirty="0"/>
                        <a:t>Title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Publication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Abstract</a:t>
                      </a:r>
                    </a:p>
                    <a:p>
                      <a:endParaRPr lang="en-IN" dirty="0"/>
                    </a:p>
                  </a:txBody>
                  <a:tcPr/>
                </a:tc>
                <a:extLst>
                  <a:ext uri="{0D108BD9-81ED-4DB2-BD59-A6C34878D82A}">
                    <a16:rowId xmlns:a16="http://schemas.microsoft.com/office/drawing/2014/main" val="173166286"/>
                  </a:ext>
                </a:extLst>
              </a:tr>
              <a:tr h="2152868">
                <a:tc>
                  <a:txBody>
                    <a:bodyPr/>
                    <a:lstStyle/>
                    <a:p>
                      <a:r>
                        <a:rPr lang="en-IN" dirty="0"/>
                        <a:t>3</a:t>
                      </a:r>
                    </a:p>
                  </a:txBody>
                  <a:tcPr/>
                </a:tc>
                <a:tc>
                  <a:txBody>
                    <a:bodyPr/>
                    <a:lstStyle/>
                    <a:p>
                      <a:r>
                        <a:rPr lang="en-IN" dirty="0"/>
                        <a:t>Automatic License Plate Recognition</a:t>
                      </a:r>
                    </a:p>
                  </a:txBody>
                  <a:tcPr/>
                </a:tc>
                <a:tc>
                  <a:txBody>
                    <a:bodyPr/>
                    <a:lstStyle/>
                    <a:p>
                      <a:r>
                        <a:rPr lang="en-IN" dirty="0"/>
                        <a:t>IEEE</a:t>
                      </a:r>
                    </a:p>
                  </a:txBody>
                  <a:tcPr/>
                </a:tc>
                <a:tc>
                  <a:txBody>
                    <a:bodyPr/>
                    <a:lstStyle/>
                    <a:p>
                      <a:r>
                        <a:rPr lang="en-GB" dirty="0"/>
                        <a:t>This study introduces a robust LPR technique with high success rates: 97.9% in locating license plates and 95.6% in identifying numbers. Overall, the proposed algorithm achieves a 93.7% success rate across varied conditions, minimizing environmental constraints.</a:t>
                      </a:r>
                      <a:endParaRPr lang="en-IN" dirty="0"/>
                    </a:p>
                  </a:txBody>
                  <a:tcPr/>
                </a:tc>
                <a:extLst>
                  <a:ext uri="{0D108BD9-81ED-4DB2-BD59-A6C34878D82A}">
                    <a16:rowId xmlns:a16="http://schemas.microsoft.com/office/drawing/2014/main" val="3953036015"/>
                  </a:ext>
                </a:extLst>
              </a:tr>
              <a:tr h="2361210">
                <a:tc>
                  <a:txBody>
                    <a:bodyPr/>
                    <a:lstStyle/>
                    <a:p>
                      <a:r>
                        <a:rPr lang="en-IN" dirty="0"/>
                        <a:t>4</a:t>
                      </a:r>
                    </a:p>
                  </a:txBody>
                  <a:tcPr/>
                </a:tc>
                <a:tc>
                  <a:txBody>
                    <a:bodyPr/>
                    <a:lstStyle/>
                    <a:p>
                      <a:r>
                        <a:rPr lang="en-GB" dirty="0"/>
                        <a:t>Automatic Number Plate Recognition System (ANPR): A Survey </a:t>
                      </a:r>
                      <a:endParaRPr lang="en-IN" dirty="0"/>
                    </a:p>
                  </a:txBody>
                  <a:tcPr/>
                </a:tc>
                <a:tc>
                  <a:txBody>
                    <a:bodyPr/>
                    <a:lstStyle/>
                    <a:p>
                      <a:r>
                        <a:rPr lang="en-IN" dirty="0"/>
                        <a:t>International Journal of Computer Applications</a:t>
                      </a:r>
                    </a:p>
                  </a:txBody>
                  <a:tcPr/>
                </a:tc>
                <a:tc>
                  <a:txBody>
                    <a:bodyPr/>
                    <a:lstStyle/>
                    <a:p>
                      <a:r>
                        <a:rPr lang="en-GB" dirty="0"/>
                        <a:t>This paper addresses the need for an ANPR system to overcome challenges in identifying speeding vehicles, proposing various approaches while considering image size, success rate, and processing time as critical parameters. Additionally, an extension to ANPR is suggested to further enhance its capabilities in recognizing vehicle plates under diverse conditions.</a:t>
                      </a:r>
                      <a:endParaRPr lang="en-IN" dirty="0"/>
                    </a:p>
                  </a:txBody>
                  <a:tcPr/>
                </a:tc>
                <a:extLst>
                  <a:ext uri="{0D108BD9-81ED-4DB2-BD59-A6C34878D82A}">
                    <a16:rowId xmlns:a16="http://schemas.microsoft.com/office/drawing/2014/main" val="3331184426"/>
                  </a:ext>
                </a:extLst>
              </a:tr>
            </a:tbl>
          </a:graphicData>
        </a:graphic>
      </p:graphicFrame>
    </p:spTree>
    <p:extLst>
      <p:ext uri="{BB962C8B-B14F-4D97-AF65-F5344CB8AC3E}">
        <p14:creationId xmlns:p14="http://schemas.microsoft.com/office/powerpoint/2010/main" val="1627389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028D9-AB7B-09E8-BE5D-5013B6771DCB}"/>
              </a:ext>
            </a:extLst>
          </p:cNvPr>
          <p:cNvSpPr>
            <a:spLocks noGrp="1"/>
          </p:cNvSpPr>
          <p:nvPr>
            <p:ph type="title"/>
          </p:nvPr>
        </p:nvSpPr>
        <p:spPr>
          <a:xfrm>
            <a:off x="838200" y="0"/>
            <a:ext cx="10515600" cy="1325563"/>
          </a:xfrm>
        </p:spPr>
        <p:txBody>
          <a:bodyPr/>
          <a:lstStyle/>
          <a:p>
            <a:pPr algn="ctr"/>
            <a:r>
              <a:rPr lang="en-US" sz="4000" b="1" u="sng" dirty="0">
                <a:solidFill>
                  <a:srgbClr val="000000"/>
                </a:solidFill>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546C9A-2A68-0C5D-6D19-A0F7D200B720}"/>
              </a:ext>
            </a:extLst>
          </p:cNvPr>
          <p:cNvSpPr>
            <a:spLocks noGrp="1"/>
          </p:cNvSpPr>
          <p:nvPr>
            <p:ph idx="1"/>
          </p:nvPr>
        </p:nvSpPr>
        <p:spPr>
          <a:xfrm>
            <a:off x="809172" y="1317625"/>
            <a:ext cx="10515600" cy="4351338"/>
          </a:xfrm>
        </p:spPr>
        <p:txBody>
          <a:bodyPr>
            <a:noAutofit/>
          </a:bodyPr>
          <a:lstStyle/>
          <a:p>
            <a:pPr marL="342900" indent="-342900">
              <a:lnSpc>
                <a:spcPct val="110000"/>
              </a:lnSpc>
              <a:buFont typeface="Wingdings" pitchFamily="2" charset="2"/>
              <a:buChar char="ü"/>
            </a:pPr>
            <a:endParaRPr lang="en-IN" sz="24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9557ABAA-93B4-6F4E-4201-5216E401AEEE}"/>
              </a:ext>
            </a:extLst>
          </p:cNvPr>
          <p:cNvGraphicFramePr>
            <a:graphicFrameLocks noGrp="1"/>
          </p:cNvGraphicFramePr>
          <p:nvPr>
            <p:extLst>
              <p:ext uri="{D42A27DB-BD31-4B8C-83A1-F6EECF244321}">
                <p14:modId xmlns:p14="http://schemas.microsoft.com/office/powerpoint/2010/main" val="376204413"/>
              </p:ext>
            </p:extLst>
          </p:nvPr>
        </p:nvGraphicFramePr>
        <p:xfrm>
          <a:off x="1503679" y="1189037"/>
          <a:ext cx="8656321" cy="6110250"/>
        </p:xfrm>
        <a:graphic>
          <a:graphicData uri="http://schemas.openxmlformats.org/drawingml/2006/table">
            <a:tbl>
              <a:tblPr firstRow="1" bandRow="1">
                <a:tableStyleId>{5C22544A-7EE6-4342-B048-85BDC9FD1C3A}</a:tableStyleId>
              </a:tblPr>
              <a:tblGrid>
                <a:gridCol w="699164">
                  <a:extLst>
                    <a:ext uri="{9D8B030D-6E8A-4147-A177-3AD203B41FA5}">
                      <a16:colId xmlns:a16="http://schemas.microsoft.com/office/drawing/2014/main" val="2815662291"/>
                    </a:ext>
                  </a:extLst>
                </a:gridCol>
                <a:gridCol w="2430428">
                  <a:extLst>
                    <a:ext uri="{9D8B030D-6E8A-4147-A177-3AD203B41FA5}">
                      <a16:colId xmlns:a16="http://schemas.microsoft.com/office/drawing/2014/main" val="213398857"/>
                    </a:ext>
                  </a:extLst>
                </a:gridCol>
                <a:gridCol w="2072523">
                  <a:extLst>
                    <a:ext uri="{9D8B030D-6E8A-4147-A177-3AD203B41FA5}">
                      <a16:colId xmlns:a16="http://schemas.microsoft.com/office/drawing/2014/main" val="159331729"/>
                    </a:ext>
                  </a:extLst>
                </a:gridCol>
                <a:gridCol w="3454206">
                  <a:extLst>
                    <a:ext uri="{9D8B030D-6E8A-4147-A177-3AD203B41FA5}">
                      <a16:colId xmlns:a16="http://schemas.microsoft.com/office/drawing/2014/main" val="3108737957"/>
                    </a:ext>
                  </a:extLst>
                </a:gridCol>
              </a:tblGrid>
              <a:tr h="538163">
                <a:tc>
                  <a:txBody>
                    <a:bodyPr/>
                    <a:lstStyle/>
                    <a:p>
                      <a:r>
                        <a:rPr lang="en-IN" dirty="0"/>
                        <a:t>Sr. no </a:t>
                      </a:r>
                    </a:p>
                  </a:txBody>
                  <a:tcPr/>
                </a:tc>
                <a:tc>
                  <a:txBody>
                    <a:bodyPr/>
                    <a:lstStyle/>
                    <a:p>
                      <a:r>
                        <a:rPr lang="en-IN" dirty="0"/>
                        <a:t>Title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Publication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Abstract</a:t>
                      </a:r>
                    </a:p>
                    <a:p>
                      <a:endParaRPr lang="en-IN" dirty="0"/>
                    </a:p>
                  </a:txBody>
                  <a:tcPr/>
                </a:tc>
                <a:extLst>
                  <a:ext uri="{0D108BD9-81ED-4DB2-BD59-A6C34878D82A}">
                    <a16:rowId xmlns:a16="http://schemas.microsoft.com/office/drawing/2014/main" val="173166286"/>
                  </a:ext>
                </a:extLst>
              </a:tr>
              <a:tr h="2152868">
                <a:tc>
                  <a:txBody>
                    <a:bodyPr/>
                    <a:lstStyle/>
                    <a:p>
                      <a:r>
                        <a:rPr lang="en-IN" dirty="0"/>
                        <a:t>5</a:t>
                      </a:r>
                    </a:p>
                  </a:txBody>
                  <a:tcPr/>
                </a:tc>
                <a:tc>
                  <a:txBody>
                    <a:bodyPr/>
                    <a:lstStyle/>
                    <a:p>
                      <a:r>
                        <a:rPr lang="en-GB" dirty="0"/>
                        <a:t>Proposal for Automatic Vehicle Number Plate Recognition System in POLIMAS</a:t>
                      </a:r>
                      <a:endParaRPr lang="en-IN" dirty="0"/>
                    </a:p>
                  </a:txBody>
                  <a:tcPr/>
                </a:tc>
                <a:tc>
                  <a:txBody>
                    <a:bodyPr/>
                    <a:lstStyle/>
                    <a:p>
                      <a:r>
                        <a:rPr lang="en-GB" dirty="0"/>
                        <a:t>Journal of Engineering and Science Research 4</a:t>
                      </a:r>
                      <a:endParaRPr lang="en-IN" dirty="0"/>
                    </a:p>
                  </a:txBody>
                  <a:tcPr/>
                </a:tc>
                <a:tc>
                  <a:txBody>
                    <a:bodyPr/>
                    <a:lstStyle/>
                    <a:p>
                      <a:r>
                        <a:rPr lang="en-GB" dirty="0"/>
                        <a:t>This paper proposes an AVNPR system for efficient vehicle identification at POLIMAS, enhancing campus security. Using image processing techniques like edge detection and OCR, it accurately detects and recognizes vehicle plate numbers, ensuring authorized access while conserving energy by activating the camera only when a vehicle is present.</a:t>
                      </a:r>
                      <a:endParaRPr lang="en-IN" dirty="0"/>
                    </a:p>
                  </a:txBody>
                  <a:tcPr/>
                </a:tc>
                <a:extLst>
                  <a:ext uri="{0D108BD9-81ED-4DB2-BD59-A6C34878D82A}">
                    <a16:rowId xmlns:a16="http://schemas.microsoft.com/office/drawing/2014/main" val="3953036015"/>
                  </a:ext>
                </a:extLst>
              </a:tr>
              <a:tr h="2361210">
                <a:tc>
                  <a:txBody>
                    <a:bodyPr/>
                    <a:lstStyle/>
                    <a:p>
                      <a:r>
                        <a:rPr lang="en-IN" dirty="0"/>
                        <a:t>6</a:t>
                      </a:r>
                    </a:p>
                  </a:txBody>
                  <a:tcPr/>
                </a:tc>
                <a:tc>
                  <a:txBody>
                    <a:bodyPr/>
                    <a:lstStyle/>
                    <a:p>
                      <a:r>
                        <a:rPr lang="en-GB" dirty="0"/>
                        <a:t>Implementing ALPR for detection of traffic violations: a step towards sustainability</a:t>
                      </a:r>
                      <a:endParaRPr lang="en-IN" dirty="0"/>
                    </a:p>
                  </a:txBody>
                  <a:tcPr/>
                </a:tc>
                <a:tc>
                  <a:txBody>
                    <a:bodyPr/>
                    <a:lstStyle/>
                    <a:p>
                      <a:r>
                        <a:rPr lang="en-IN" dirty="0"/>
                        <a:t>International Conference on Computational Intelligence and Data Science </a:t>
                      </a:r>
                    </a:p>
                  </a:txBody>
                  <a:tcPr/>
                </a:tc>
                <a:tc>
                  <a:txBody>
                    <a:bodyPr/>
                    <a:lstStyle/>
                    <a:p>
                      <a:r>
                        <a:rPr lang="en-GB" dirty="0"/>
                        <a:t>This Sustainable Transportation ALPR system identifies violations in enclosed spaces via image refinement and OCR. Matching plates trigger mobile warnings, enhancing safety by enforcing traffic rules in office or campus settings.</a:t>
                      </a:r>
                      <a:endParaRPr lang="en-IN" dirty="0"/>
                    </a:p>
                  </a:txBody>
                  <a:tcPr/>
                </a:tc>
                <a:extLst>
                  <a:ext uri="{0D108BD9-81ED-4DB2-BD59-A6C34878D82A}">
                    <a16:rowId xmlns:a16="http://schemas.microsoft.com/office/drawing/2014/main" val="3331184426"/>
                  </a:ext>
                </a:extLst>
              </a:tr>
            </a:tbl>
          </a:graphicData>
        </a:graphic>
      </p:graphicFrame>
    </p:spTree>
    <p:extLst>
      <p:ext uri="{BB962C8B-B14F-4D97-AF65-F5344CB8AC3E}">
        <p14:creationId xmlns:p14="http://schemas.microsoft.com/office/powerpoint/2010/main" val="4042397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028D9-AB7B-09E8-BE5D-5013B6771DCB}"/>
              </a:ext>
            </a:extLst>
          </p:cNvPr>
          <p:cNvSpPr>
            <a:spLocks noGrp="1"/>
          </p:cNvSpPr>
          <p:nvPr>
            <p:ph type="title"/>
          </p:nvPr>
        </p:nvSpPr>
        <p:spPr>
          <a:xfrm>
            <a:off x="838200" y="0"/>
            <a:ext cx="10515600" cy="1325563"/>
          </a:xfrm>
        </p:spPr>
        <p:txBody>
          <a:bodyPr/>
          <a:lstStyle/>
          <a:p>
            <a:pPr algn="ctr"/>
            <a:r>
              <a:rPr lang="en-US" sz="4000" b="1" u="sng" dirty="0">
                <a:solidFill>
                  <a:srgbClr val="000000"/>
                </a:solidFill>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546C9A-2A68-0C5D-6D19-A0F7D200B720}"/>
              </a:ext>
            </a:extLst>
          </p:cNvPr>
          <p:cNvSpPr>
            <a:spLocks noGrp="1"/>
          </p:cNvSpPr>
          <p:nvPr>
            <p:ph idx="1"/>
          </p:nvPr>
        </p:nvSpPr>
        <p:spPr>
          <a:xfrm>
            <a:off x="809172" y="1317625"/>
            <a:ext cx="10515600" cy="4351338"/>
          </a:xfrm>
        </p:spPr>
        <p:txBody>
          <a:bodyPr>
            <a:noAutofit/>
          </a:bodyPr>
          <a:lstStyle/>
          <a:p>
            <a:pPr marL="342900" indent="-342900">
              <a:lnSpc>
                <a:spcPct val="110000"/>
              </a:lnSpc>
              <a:buFont typeface="Wingdings" pitchFamily="2" charset="2"/>
              <a:buChar char="ü"/>
            </a:pPr>
            <a:endParaRPr lang="en-IN" sz="24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9557ABAA-93B4-6F4E-4201-5216E401AEEE}"/>
              </a:ext>
            </a:extLst>
          </p:cNvPr>
          <p:cNvGraphicFramePr>
            <a:graphicFrameLocks noGrp="1"/>
          </p:cNvGraphicFramePr>
          <p:nvPr>
            <p:extLst>
              <p:ext uri="{D42A27DB-BD31-4B8C-83A1-F6EECF244321}">
                <p14:modId xmlns:p14="http://schemas.microsoft.com/office/powerpoint/2010/main" val="3215527911"/>
              </p:ext>
            </p:extLst>
          </p:nvPr>
        </p:nvGraphicFramePr>
        <p:xfrm>
          <a:off x="1503679" y="1189037"/>
          <a:ext cx="8656321" cy="5561610"/>
        </p:xfrm>
        <a:graphic>
          <a:graphicData uri="http://schemas.openxmlformats.org/drawingml/2006/table">
            <a:tbl>
              <a:tblPr firstRow="1" bandRow="1">
                <a:tableStyleId>{5C22544A-7EE6-4342-B048-85BDC9FD1C3A}</a:tableStyleId>
              </a:tblPr>
              <a:tblGrid>
                <a:gridCol w="699164">
                  <a:extLst>
                    <a:ext uri="{9D8B030D-6E8A-4147-A177-3AD203B41FA5}">
                      <a16:colId xmlns:a16="http://schemas.microsoft.com/office/drawing/2014/main" val="2815662291"/>
                    </a:ext>
                  </a:extLst>
                </a:gridCol>
                <a:gridCol w="2430428">
                  <a:extLst>
                    <a:ext uri="{9D8B030D-6E8A-4147-A177-3AD203B41FA5}">
                      <a16:colId xmlns:a16="http://schemas.microsoft.com/office/drawing/2014/main" val="213398857"/>
                    </a:ext>
                  </a:extLst>
                </a:gridCol>
                <a:gridCol w="2072523">
                  <a:extLst>
                    <a:ext uri="{9D8B030D-6E8A-4147-A177-3AD203B41FA5}">
                      <a16:colId xmlns:a16="http://schemas.microsoft.com/office/drawing/2014/main" val="159331729"/>
                    </a:ext>
                  </a:extLst>
                </a:gridCol>
                <a:gridCol w="3454206">
                  <a:extLst>
                    <a:ext uri="{9D8B030D-6E8A-4147-A177-3AD203B41FA5}">
                      <a16:colId xmlns:a16="http://schemas.microsoft.com/office/drawing/2014/main" val="3108737957"/>
                    </a:ext>
                  </a:extLst>
                </a:gridCol>
              </a:tblGrid>
              <a:tr h="538163">
                <a:tc>
                  <a:txBody>
                    <a:bodyPr/>
                    <a:lstStyle/>
                    <a:p>
                      <a:r>
                        <a:rPr lang="en-IN" dirty="0"/>
                        <a:t>Sr. no </a:t>
                      </a:r>
                    </a:p>
                  </a:txBody>
                  <a:tcPr/>
                </a:tc>
                <a:tc>
                  <a:txBody>
                    <a:bodyPr/>
                    <a:lstStyle/>
                    <a:p>
                      <a:r>
                        <a:rPr lang="en-IN" dirty="0"/>
                        <a:t>Title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Publication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Abstract</a:t>
                      </a:r>
                    </a:p>
                    <a:p>
                      <a:endParaRPr lang="en-IN" dirty="0"/>
                    </a:p>
                  </a:txBody>
                  <a:tcPr/>
                </a:tc>
                <a:extLst>
                  <a:ext uri="{0D108BD9-81ED-4DB2-BD59-A6C34878D82A}">
                    <a16:rowId xmlns:a16="http://schemas.microsoft.com/office/drawing/2014/main" val="173166286"/>
                  </a:ext>
                </a:extLst>
              </a:tr>
              <a:tr h="2152868">
                <a:tc>
                  <a:txBody>
                    <a:bodyPr/>
                    <a:lstStyle/>
                    <a:p>
                      <a:r>
                        <a:rPr lang="en-IN" dirty="0"/>
                        <a:t>7</a:t>
                      </a:r>
                    </a:p>
                  </a:txBody>
                  <a:tcPr/>
                </a:tc>
                <a:tc>
                  <a:txBody>
                    <a:bodyPr/>
                    <a:lstStyle/>
                    <a:p>
                      <a:r>
                        <a:rPr lang="en-GB" dirty="0"/>
                        <a:t>Two Wheel Vehicle License Plate Detection System with Image Processing</a:t>
                      </a:r>
                      <a:endParaRPr lang="en-IN" dirty="0"/>
                    </a:p>
                  </a:txBody>
                  <a:tcPr/>
                </a:tc>
                <a:tc>
                  <a:txBody>
                    <a:bodyPr/>
                    <a:lstStyle/>
                    <a:p>
                      <a:r>
                        <a:rPr lang="en-GB" dirty="0"/>
                        <a:t>The International Conference on Applied Engineering</a:t>
                      </a:r>
                      <a:endParaRPr lang="en-IN" dirty="0"/>
                    </a:p>
                  </a:txBody>
                  <a:tcPr/>
                </a:tc>
                <a:tc>
                  <a:txBody>
                    <a:bodyPr/>
                    <a:lstStyle/>
                    <a:p>
                      <a:r>
                        <a:rPr lang="en-IN" dirty="0"/>
                        <a:t>Image processing aids in detecting vehicle license plates at </a:t>
                      </a:r>
                      <a:r>
                        <a:rPr lang="en-IN" dirty="0" err="1"/>
                        <a:t>Politeknik</a:t>
                      </a:r>
                      <a:r>
                        <a:rPr lang="en-IN" dirty="0"/>
                        <a:t> Negeri </a:t>
                      </a:r>
                      <a:r>
                        <a:rPr lang="en-IN" dirty="0" err="1"/>
                        <a:t>Batam</a:t>
                      </a:r>
                      <a:r>
                        <a:rPr lang="en-IN" dirty="0"/>
                        <a:t>, replacing the manual entry system. This system, using cameras and K-Nearest </a:t>
                      </a:r>
                      <a:r>
                        <a:rPr lang="en-IN" dirty="0" err="1"/>
                        <a:t>Neighbor</a:t>
                      </a:r>
                      <a:r>
                        <a:rPr lang="en-IN" dirty="0"/>
                        <a:t> method, achieves 84.5% accuracy in recognizing characters from license plates, streamlining vehicle entry records.</a:t>
                      </a:r>
                    </a:p>
                  </a:txBody>
                  <a:tcPr/>
                </a:tc>
                <a:extLst>
                  <a:ext uri="{0D108BD9-81ED-4DB2-BD59-A6C34878D82A}">
                    <a16:rowId xmlns:a16="http://schemas.microsoft.com/office/drawing/2014/main" val="3953036015"/>
                  </a:ext>
                </a:extLst>
              </a:tr>
              <a:tr h="2361210">
                <a:tc>
                  <a:txBody>
                    <a:bodyPr/>
                    <a:lstStyle/>
                    <a:p>
                      <a:r>
                        <a:rPr lang="en-IN"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Detecting Vehicle Numbers Using Google Lens-Based ESP32CAM to Read Number Characters</a:t>
                      </a:r>
                      <a:endParaRPr lang="en-IN" dirty="0"/>
                    </a:p>
                    <a:p>
                      <a:endParaRPr lang="en-IN" dirty="0"/>
                    </a:p>
                  </a:txBody>
                  <a:tcPr/>
                </a:tc>
                <a:tc>
                  <a:txBody>
                    <a:bodyPr/>
                    <a:lstStyle/>
                    <a:p>
                      <a:r>
                        <a:rPr lang="en-IN" dirty="0" err="1"/>
                        <a:t>Jurnal</a:t>
                      </a:r>
                      <a:r>
                        <a:rPr lang="en-IN" dirty="0"/>
                        <a:t> </a:t>
                      </a:r>
                      <a:r>
                        <a:rPr lang="en-IN" dirty="0" err="1"/>
                        <a:t>Manajemen</a:t>
                      </a:r>
                      <a:r>
                        <a:rPr lang="en-IN" dirty="0"/>
                        <a:t>, Teknik </a:t>
                      </a:r>
                      <a:r>
                        <a:rPr lang="en-IN" dirty="0" err="1"/>
                        <a:t>Informatika</a:t>
                      </a:r>
                      <a:r>
                        <a:rPr lang="en-IN" dirty="0"/>
                        <a:t>, dan </a:t>
                      </a:r>
                      <a:r>
                        <a:rPr lang="en-IN" dirty="0" err="1"/>
                        <a:t>Rekayasa</a:t>
                      </a:r>
                      <a:r>
                        <a:rPr lang="en-IN" dirty="0"/>
                        <a:t> </a:t>
                      </a:r>
                      <a:r>
                        <a:rPr lang="en-IN" dirty="0" err="1"/>
                        <a:t>Komputer</a:t>
                      </a:r>
                      <a:endParaRPr lang="en-IN" dirty="0"/>
                    </a:p>
                  </a:txBody>
                  <a:tcPr/>
                </a:tc>
                <a:tc>
                  <a:txBody>
                    <a:bodyPr/>
                    <a:lstStyle/>
                    <a:p>
                      <a:r>
                        <a:rPr lang="en-GB" sz="1800" b="0" i="0" kern="1200" dirty="0">
                          <a:solidFill>
                            <a:schemeClr val="dk1"/>
                          </a:solidFill>
                          <a:effectLst/>
                          <a:latin typeface="+mn-lt"/>
                          <a:ea typeface="+mn-ea"/>
                          <a:cs typeface="+mn-cs"/>
                        </a:rPr>
                        <a:t>This research used ESP32CAM for vehicle plate detection, utilizing Google Lens for text extraction. Results demonstrated high accuracy, reading six out of ten plates perfectly, despite one error linked to plate </a:t>
                      </a:r>
                      <a:r>
                        <a:rPr lang="en-GB" sz="1800" b="0" i="0" kern="1200" dirty="0" err="1">
                          <a:solidFill>
                            <a:schemeClr val="dk1"/>
                          </a:solidFill>
                          <a:effectLst/>
                          <a:latin typeface="+mn-lt"/>
                          <a:ea typeface="+mn-ea"/>
                          <a:cs typeface="+mn-cs"/>
                        </a:rPr>
                        <a:t>color</a:t>
                      </a:r>
                      <a:r>
                        <a:rPr lang="en-GB" sz="18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3331184426"/>
                  </a:ext>
                </a:extLst>
              </a:tr>
            </a:tbl>
          </a:graphicData>
        </a:graphic>
      </p:graphicFrame>
    </p:spTree>
    <p:extLst>
      <p:ext uri="{BB962C8B-B14F-4D97-AF65-F5344CB8AC3E}">
        <p14:creationId xmlns:p14="http://schemas.microsoft.com/office/powerpoint/2010/main" val="625688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028D9-AB7B-09E8-BE5D-5013B6771DCB}"/>
              </a:ext>
            </a:extLst>
          </p:cNvPr>
          <p:cNvSpPr>
            <a:spLocks noGrp="1"/>
          </p:cNvSpPr>
          <p:nvPr>
            <p:ph type="title"/>
          </p:nvPr>
        </p:nvSpPr>
        <p:spPr>
          <a:xfrm>
            <a:off x="838200" y="0"/>
            <a:ext cx="10515600" cy="1325563"/>
          </a:xfrm>
        </p:spPr>
        <p:txBody>
          <a:bodyPr/>
          <a:lstStyle/>
          <a:p>
            <a:pPr algn="ctr"/>
            <a:r>
              <a:rPr lang="en-US" sz="4000" b="1" u="sng" dirty="0">
                <a:solidFill>
                  <a:srgbClr val="000000"/>
                </a:solidFill>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546C9A-2A68-0C5D-6D19-A0F7D200B720}"/>
              </a:ext>
            </a:extLst>
          </p:cNvPr>
          <p:cNvSpPr>
            <a:spLocks noGrp="1"/>
          </p:cNvSpPr>
          <p:nvPr>
            <p:ph idx="1"/>
          </p:nvPr>
        </p:nvSpPr>
        <p:spPr>
          <a:xfrm>
            <a:off x="809172" y="1317625"/>
            <a:ext cx="10515600" cy="4351338"/>
          </a:xfrm>
        </p:spPr>
        <p:txBody>
          <a:bodyPr>
            <a:noAutofit/>
          </a:bodyPr>
          <a:lstStyle/>
          <a:p>
            <a:pPr marL="342900" indent="-342900">
              <a:lnSpc>
                <a:spcPct val="110000"/>
              </a:lnSpc>
              <a:buFont typeface="Wingdings" pitchFamily="2" charset="2"/>
              <a:buChar char="ü"/>
            </a:pPr>
            <a:endParaRPr lang="en-IN" sz="2400" dirty="0">
              <a:latin typeface="Times New Roman" panose="02020603050405020304" pitchFamily="18" charset="0"/>
              <a:cs typeface="Times New Roman" panose="02020603050405020304" pitchFamily="18" charset="0"/>
            </a:endParaRPr>
          </a:p>
          <a:p>
            <a:pPr marL="342900" indent="-342900">
              <a:lnSpc>
                <a:spcPct val="110000"/>
              </a:lnSpc>
              <a:buFont typeface="Wingdings" pitchFamily="2" charset="2"/>
              <a:buChar char="ü"/>
            </a:pPr>
            <a:endParaRPr lang="en-IN" sz="2400" dirty="0">
              <a:latin typeface="Times New Roman" panose="02020603050405020304" pitchFamily="18" charset="0"/>
              <a:cs typeface="Times New Roman" panose="02020603050405020304" pitchFamily="18" charset="0"/>
            </a:endParaRPr>
          </a:p>
          <a:p>
            <a:pPr marL="0" indent="0">
              <a:lnSpc>
                <a:spcPct val="110000"/>
              </a:lnSpc>
              <a:buNone/>
            </a:pPr>
            <a:r>
              <a:rPr lang="en-GB" sz="2400" dirty="0">
                <a:latin typeface="Times New Roman" panose="02020603050405020304" pitchFamily="18" charset="0"/>
                <a:cs typeface="Times New Roman" panose="02020603050405020304" pitchFamily="18" charset="0"/>
              </a:rPr>
              <a:t>"The existing manual security monitoring methods are inefficient and error-prone, failing to swiftly and accurately detect threats, highlighting the urgent need for a comprehensive, automated surveillance system to bolster security in diverse environments."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3432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5A7A8-EF2E-CBD7-DC1A-F3BB7E33D675}"/>
              </a:ext>
            </a:extLst>
          </p:cNvPr>
          <p:cNvSpPr>
            <a:spLocks noGrp="1"/>
          </p:cNvSpPr>
          <p:nvPr>
            <p:ph type="title"/>
          </p:nvPr>
        </p:nvSpPr>
        <p:spPr/>
        <p:txBody>
          <a:bodyPr>
            <a:normAutofit/>
          </a:bodyPr>
          <a:lstStyle/>
          <a:p>
            <a:pPr algn="ctr"/>
            <a:r>
              <a:rPr lang="en-US" sz="4000" b="1" i="0" u="sng" dirty="0">
                <a:solidFill>
                  <a:srgbClr val="000000"/>
                </a:solidFill>
                <a:effectLst/>
                <a:latin typeface="Times New Roman" panose="02020603050405020304" pitchFamily="18" charset="0"/>
              </a:rPr>
              <a:t>OBJECTIVES</a:t>
            </a:r>
            <a:r>
              <a:rPr lang="en-US" sz="4000" b="1" i="0" dirty="0">
                <a:solidFill>
                  <a:srgbClr val="000000"/>
                </a:solidFill>
                <a:effectLst/>
                <a:latin typeface="Times New Roman" panose="02020603050405020304" pitchFamily="18" charset="0"/>
              </a:rPr>
              <a:t>​</a:t>
            </a:r>
            <a:endParaRPr lang="en-IN" sz="4000" b="1" dirty="0"/>
          </a:p>
        </p:txBody>
      </p:sp>
      <p:sp>
        <p:nvSpPr>
          <p:cNvPr id="3" name="Content Placeholder 2">
            <a:extLst>
              <a:ext uri="{FF2B5EF4-FFF2-40B4-BE49-F238E27FC236}">
                <a16:creationId xmlns:a16="http://schemas.microsoft.com/office/drawing/2014/main" id="{C2620F42-7791-8491-2C7E-D16EE72AAC59}"/>
              </a:ext>
            </a:extLst>
          </p:cNvPr>
          <p:cNvSpPr>
            <a:spLocks noGrp="1"/>
          </p:cNvSpPr>
          <p:nvPr>
            <p:ph idx="1"/>
          </p:nvPr>
        </p:nvSpPr>
        <p:spPr/>
        <p:txBody>
          <a:bodyPr>
            <a:normAutofit/>
          </a:bodyPr>
          <a:lstStyle/>
          <a:p>
            <a:pPr marL="0" indent="0" algn="l" rtl="0" fontAlgn="base">
              <a:buNone/>
            </a:pPr>
            <a:r>
              <a:rPr lang="en-US" b="0" i="0" dirty="0">
                <a:solidFill>
                  <a:srgbClr val="000000"/>
                </a:solidFill>
                <a:effectLst/>
                <a:latin typeface="Times New Roman" panose="02020603050405020304" pitchFamily="18" charset="0"/>
                <a:cs typeface="Times New Roman" panose="02020603050405020304" pitchFamily="18" charset="0"/>
              </a:rPr>
              <a:t>​</a:t>
            </a:r>
          </a:p>
          <a:p>
            <a:pPr marL="457200" indent="-457200">
              <a:lnSpc>
                <a:spcPct val="110000"/>
              </a:lnSpc>
              <a:buFont typeface="Wingdings" pitchFamily="2" charset="2"/>
              <a:buChar char="ü"/>
            </a:pPr>
            <a:r>
              <a:rPr lang="en-US" b="0" i="0" u="none" strike="noStrike" dirty="0">
                <a:solidFill>
                  <a:srgbClr val="000000"/>
                </a:solidFill>
                <a:effectLst/>
                <a:latin typeface="Times New Roman" panose="02020603050405020304" pitchFamily="18" charset="0"/>
                <a:cs typeface="Times New Roman" panose="02020603050405020304" pitchFamily="18" charset="0"/>
              </a:rPr>
              <a:t>To come up with a cheap surveillance system fo</a:t>
            </a:r>
            <a:r>
              <a:rPr lang="en-US" dirty="0">
                <a:solidFill>
                  <a:srgbClr val="000000"/>
                </a:solidFill>
                <a:latin typeface="Times New Roman" panose="02020603050405020304" pitchFamily="18" charset="0"/>
                <a:cs typeface="Times New Roman" panose="02020603050405020304" pitchFamily="18" charset="0"/>
              </a:rPr>
              <a:t>r household societies.</a:t>
            </a:r>
          </a:p>
          <a:p>
            <a:pPr marL="457200" indent="-457200">
              <a:lnSpc>
                <a:spcPct val="110000"/>
              </a:lnSpc>
              <a:buFont typeface="Wingdings" pitchFamily="2" charset="2"/>
              <a:buChar char="ü"/>
            </a:pPr>
            <a:r>
              <a:rPr lang="en-US" b="0" i="0" u="none" strike="noStrike" dirty="0">
                <a:solidFill>
                  <a:srgbClr val="000000"/>
                </a:solidFill>
                <a:effectLst/>
                <a:latin typeface="Times New Roman" panose="02020603050405020304" pitchFamily="18" charset="0"/>
                <a:cs typeface="Times New Roman" panose="02020603050405020304" pitchFamily="18" charset="0"/>
              </a:rPr>
              <a:t>To serve as an alternative to current systems,</a:t>
            </a:r>
            <a:r>
              <a:rPr lang="en-US" dirty="0">
                <a:solidFill>
                  <a:srgbClr val="000000"/>
                </a:solidFill>
                <a:latin typeface="Times New Roman" panose="02020603050405020304" pitchFamily="18" charset="0"/>
                <a:cs typeface="Times New Roman" panose="02020603050405020304" pitchFamily="18" charset="0"/>
              </a:rPr>
              <a:t> which aren’t as robust while being expensive at the same time.</a:t>
            </a:r>
          </a:p>
          <a:p>
            <a:pPr marL="457200" indent="-457200">
              <a:lnSpc>
                <a:spcPct val="110000"/>
              </a:lnSpc>
              <a:buFont typeface="Wingdings" pitchFamily="2" charset="2"/>
              <a:buChar char="ü"/>
            </a:pPr>
            <a:r>
              <a:rPr lang="en-US" b="0" i="0" u="none" strike="noStrike" dirty="0">
                <a:solidFill>
                  <a:srgbClr val="000000"/>
                </a:solidFill>
                <a:effectLst/>
                <a:latin typeface="Times New Roman" panose="02020603050405020304" pitchFamily="18" charset="0"/>
                <a:cs typeface="Times New Roman" panose="02020603050405020304" pitchFamily="18" charset="0"/>
              </a:rPr>
              <a:t>To ensure a reliable system so that no security ela</a:t>
            </a:r>
            <a:r>
              <a:rPr lang="en-US" dirty="0">
                <a:solidFill>
                  <a:srgbClr val="000000"/>
                </a:solidFill>
                <a:latin typeface="Times New Roman" panose="02020603050405020304" pitchFamily="18" charset="0"/>
                <a:cs typeface="Times New Roman" panose="02020603050405020304" pitchFamily="18" charset="0"/>
              </a:rPr>
              <a:t>pses happen, and human error and time delay is minimized.</a:t>
            </a:r>
            <a:r>
              <a:rPr lang="en-US" b="0"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0819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791</TotalTime>
  <Words>1276</Words>
  <Application>Microsoft Office PowerPoint</Application>
  <PresentationFormat>Widescreen</PresentationFormat>
  <Paragraphs>142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Corbel</vt:lpstr>
      <vt:lpstr>Söhne</vt:lpstr>
      <vt:lpstr>Times New Roman</vt:lpstr>
      <vt:lpstr>Wingdings</vt:lpstr>
      <vt:lpstr>Office Theme</vt:lpstr>
      <vt:lpstr>                       EDI End Semester assessment SEM I 2023-24  ​ </vt:lpstr>
      <vt:lpstr>CONTENT</vt:lpstr>
      <vt:lpstr>INTRODUCTION​</vt:lpstr>
      <vt:lpstr>LITERATURE REVIEW</vt:lpstr>
      <vt:lpstr>LITERATURE REVIEW</vt:lpstr>
      <vt:lpstr>LITERATURE REVIEW</vt:lpstr>
      <vt:lpstr>LITERATURE REVIEW</vt:lpstr>
      <vt:lpstr>PROBLEM STATEMENT</vt:lpstr>
      <vt:lpstr>OBJECTIVES​</vt:lpstr>
      <vt:lpstr>DOMAIN, TOOLS &amp; TECHNOLOGY IN USE​</vt:lpstr>
      <vt:lpstr>  DESIGN – SYSTEM ARCHITECTURE</vt:lpstr>
      <vt:lpstr>METHODOLOGY IMPLEMENTED​</vt:lpstr>
      <vt:lpstr>RESULTS &amp; DISCUSSIONS</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DESIGN &amp; INNOVATION - 1 PROJECT –  PPT for END SEMESTER ASSESSMENT</dc:title>
  <dc:creator>Jai Ughade</dc:creator>
  <cp:lastModifiedBy>Aniket Kalbhor</cp:lastModifiedBy>
  <cp:revision>16</cp:revision>
  <dcterms:created xsi:type="dcterms:W3CDTF">2023-02-24T05:24:52Z</dcterms:created>
  <dcterms:modified xsi:type="dcterms:W3CDTF">2024-03-24T05:13:53Z</dcterms:modified>
</cp:coreProperties>
</file>