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9"/>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4" r:id="rId66"/>
    <p:sldId id="325" r:id="rId67"/>
    <p:sldId id="32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5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64" autoAdjust="0"/>
    <p:restoredTop sz="94542" autoAdjust="0"/>
  </p:normalViewPr>
  <p:slideViewPr>
    <p:cSldViewPr snapToGrid="0">
      <p:cViewPr varScale="1">
        <p:scale>
          <a:sx n="93" d="100"/>
          <a:sy n="93" d="100"/>
        </p:scale>
        <p:origin x="696" y="82"/>
      </p:cViewPr>
      <p:guideLst/>
    </p:cSldViewPr>
  </p:slideViewPr>
  <p:outlineViewPr>
    <p:cViewPr>
      <p:scale>
        <a:sx n="33" d="100"/>
        <a:sy n="33" d="100"/>
      </p:scale>
      <p:origin x="0" y="-781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dik, Aniket Ashok" userId="5a854bb2-e781-4d17-be88-01963b1f2e52" providerId="ADAL" clId="{B5446B13-7BBE-4509-8AD5-D67C3CADF9C0}"/>
    <pc:docChg chg="mod modMainMaster">
      <pc:chgData name="Mahadik, Aniket Ashok" userId="5a854bb2-e781-4d17-be88-01963b1f2e52" providerId="ADAL" clId="{B5446B13-7BBE-4509-8AD5-D67C3CADF9C0}" dt="2023-08-18T09:48:26.349" v="1" actId="33475"/>
      <pc:docMkLst>
        <pc:docMk/>
      </pc:docMkLst>
      <pc:sldMasterChg chg="addSp mod">
        <pc:chgData name="Mahadik, Aniket Ashok" userId="5a854bb2-e781-4d17-be88-01963b1f2e52" providerId="ADAL" clId="{B5446B13-7BBE-4509-8AD5-D67C3CADF9C0}" dt="2023-08-18T09:48:26.345" v="0" actId="33475"/>
        <pc:sldMasterMkLst>
          <pc:docMk/>
          <pc:sldMasterMk cId="306335351" sldId="2147483840"/>
        </pc:sldMasterMkLst>
        <pc:spChg chg="add">
          <ac:chgData name="Mahadik, Aniket Ashok" userId="5a854bb2-e781-4d17-be88-01963b1f2e52" providerId="ADAL" clId="{B5446B13-7BBE-4509-8AD5-D67C3CADF9C0}" dt="2023-08-18T09:48:26.345" v="0" actId="33475"/>
          <ac:spMkLst>
            <pc:docMk/>
            <pc:sldMasterMk cId="306335351" sldId="2147483840"/>
            <ac:spMk id="14" creationId="{36FF100A-3617-3129-9F54-D423118B30E1}"/>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DAB30-E767-4546-92C7-E67F2CA5F1D8}"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85474-5DE2-4D38-BEC3-ADE010F8CFF2}" type="slidenum">
              <a:rPr lang="en-US" smtClean="0"/>
              <a:t>‹#›</a:t>
            </a:fld>
            <a:endParaRPr lang="en-US"/>
          </a:p>
        </p:txBody>
      </p:sp>
    </p:spTree>
    <p:extLst>
      <p:ext uri="{BB962C8B-B14F-4D97-AF65-F5344CB8AC3E}">
        <p14:creationId xmlns:p14="http://schemas.microsoft.com/office/powerpoint/2010/main" val="263732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13</a:t>
            </a:fld>
            <a:endParaRPr lang="en-US"/>
          </a:p>
        </p:txBody>
      </p:sp>
    </p:spTree>
    <p:extLst>
      <p:ext uri="{BB962C8B-B14F-4D97-AF65-F5344CB8AC3E}">
        <p14:creationId xmlns:p14="http://schemas.microsoft.com/office/powerpoint/2010/main" val="305441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585474-5DE2-4D38-BEC3-ADE010F8CFF2}" type="slidenum">
              <a:rPr lang="en-US" smtClean="0"/>
              <a:t>37</a:t>
            </a:fld>
            <a:endParaRPr lang="en-US"/>
          </a:p>
        </p:txBody>
      </p:sp>
    </p:spTree>
    <p:extLst>
      <p:ext uri="{BB962C8B-B14F-4D97-AF65-F5344CB8AC3E}">
        <p14:creationId xmlns:p14="http://schemas.microsoft.com/office/powerpoint/2010/main" val="125954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4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D5E129A4-2DE7-42B3-B86D-DDE55C284464}"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58333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095702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1448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14404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28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20156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6070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486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46011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129A4-2DE7-42B3-B86D-DDE55C284464}"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63237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129A4-2DE7-42B3-B86D-DDE55C28446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925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129A4-2DE7-42B3-B86D-DDE55C284464}"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277637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129A4-2DE7-42B3-B86D-DDE55C284464}"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9800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129A4-2DE7-42B3-B86D-DDE55C284464}"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220571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38517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E129A4-2DE7-42B3-B86D-DDE55C284464}"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0CF9A-B88A-410C-9924-DBA227FAB448}" type="slidenum">
              <a:rPr lang="en-US" smtClean="0"/>
              <a:t>‹#›</a:t>
            </a:fld>
            <a:endParaRPr lang="en-US"/>
          </a:p>
        </p:txBody>
      </p:sp>
    </p:spTree>
    <p:extLst>
      <p:ext uri="{BB962C8B-B14F-4D97-AF65-F5344CB8AC3E}">
        <p14:creationId xmlns:p14="http://schemas.microsoft.com/office/powerpoint/2010/main" val="18675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5E129A4-2DE7-42B3-B86D-DDE55C284464}" type="datetimeFigureOut">
              <a:rPr lang="en-US" smtClean="0"/>
              <a:t>8/18/2023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10CF9A-B88A-410C-9924-DBA227FAB448}" type="slidenum">
              <a:rPr lang="en-US" smtClean="0"/>
              <a:t>‹#›</a:t>
            </a:fld>
            <a:endParaRPr lang="en-US"/>
          </a:p>
        </p:txBody>
      </p:sp>
      <p:sp>
        <p:nvSpPr>
          <p:cNvPr id="14" name="TextBox 13">
            <a:extLst>
              <a:ext uri="{FF2B5EF4-FFF2-40B4-BE49-F238E27FC236}">
                <a16:creationId xmlns:a16="http://schemas.microsoft.com/office/drawing/2014/main" id="{36FF100A-3617-3129-9F54-D423118B30E1}"/>
              </a:ext>
            </a:extLst>
          </p:cNvPr>
          <p:cNvSpPr txBox="1"/>
          <p:nvPr userDrawn="1">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AU"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06335351"/>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witter.com/ahejlsberg"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teacher.com/articles/what-is-ecmascript"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tutorialsteacher.com/javascript/new-keyword-in-javascrip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hyperlink" Target="https://www.tutorialsteacher.com/nodejs/what-is-node-package-manager" TargetMode="Externa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a:solidFill>
                  <a:schemeClr val="bg1"/>
                </a:solidFill>
                <a:latin typeface="Calibri" panose="020F0502020204030204" pitchFamily="34" charset="0"/>
                <a:cs typeface="Calibri" panose="020F0502020204030204" pitchFamily="34" charset="0"/>
              </a:rPr>
              <a:t>TYPESCRIPT</a:t>
            </a:r>
          </a:p>
        </p:txBody>
      </p:sp>
      <p:sp>
        <p:nvSpPr>
          <p:cNvPr id="3" name="Subtitle 2"/>
          <p:cNvSpPr>
            <a:spLocks noGrp="1"/>
          </p:cNvSpPr>
          <p:nvPr>
            <p:ph type="subTitle" idx="1"/>
          </p:nvPr>
        </p:nvSpPr>
        <p:spPr>
          <a:xfrm>
            <a:off x="902215" y="3226193"/>
            <a:ext cx="6400800" cy="1947333"/>
          </a:xfrm>
        </p:spPr>
        <p:txBody>
          <a:bodyPr>
            <a:normAutofit/>
          </a:bodyPr>
          <a:lstStyle/>
          <a:p>
            <a:endParaRPr lang="en-US" sz="3200" b="1" dirty="0">
              <a:solidFill>
                <a:schemeClr val="tx1"/>
              </a:solidFill>
            </a:endParaRPr>
          </a:p>
        </p:txBody>
      </p:sp>
    </p:spTree>
    <p:extLst>
      <p:ext uri="{BB962C8B-B14F-4D97-AF65-F5344CB8AC3E}">
        <p14:creationId xmlns:p14="http://schemas.microsoft.com/office/powerpoint/2010/main" val="52023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97" y="1420513"/>
            <a:ext cx="9907383" cy="19338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52" y="3611150"/>
            <a:ext cx="9912517" cy="1481620"/>
          </a:xfrm>
          <a:prstGeom prst="rect">
            <a:avLst/>
          </a:prstGeom>
        </p:spPr>
      </p:pic>
    </p:spTree>
    <p:extLst>
      <p:ext uri="{BB962C8B-B14F-4D97-AF65-F5344CB8AC3E}">
        <p14:creationId xmlns:p14="http://schemas.microsoft.com/office/powerpoint/2010/main" val="7614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267" y="411783"/>
            <a:ext cx="10421812" cy="2040747"/>
          </a:xfrm>
        </p:spPr>
        <p:txBody>
          <a:bodyPr>
            <a:noAutofit/>
          </a:bodyPr>
          <a:lstStyle/>
          <a:p>
            <a:pPr>
              <a:lnSpc>
                <a:spcPct val="150000"/>
              </a:lnSpc>
            </a:pPr>
            <a:r>
              <a:rPr lang="en-US" sz="3200" b="1" dirty="0">
                <a:solidFill>
                  <a:schemeClr val="bg1"/>
                </a:solidFill>
                <a:latin typeface="Calibri" panose="020F0502020204030204" pitchFamily="34" charset="0"/>
                <a:cs typeface="Calibri" panose="020F0502020204030204" pitchFamily="34" charset="0"/>
              </a:rPr>
              <a:t>TypeScript Data Type - Tuple</a:t>
            </a:r>
            <a:br>
              <a:rPr lang="en-US" sz="3200" dirty="0">
                <a:solidFill>
                  <a:schemeClr val="bg1"/>
                </a:solidFill>
                <a:latin typeface="Calibri" panose="020F0502020204030204" pitchFamily="34" charset="0"/>
                <a:cs typeface="Calibri" panose="020F0502020204030204" pitchFamily="34" charset="0"/>
              </a:rPr>
            </a:br>
            <a:r>
              <a:rPr lang="en-US" sz="1800" cap="none" dirty="0">
                <a:latin typeface="Arial" panose="020B0604020202020204" pitchFamily="34" charset="0"/>
                <a:cs typeface="Arial" panose="020B0604020202020204" pitchFamily="34" charset="0"/>
              </a:rPr>
              <a:t>Typescript introduced a new data type called tuple. There are other data types such as number, string, boolean etc. In typescript which only store a value of that particular data type. Tuple is a new data type which includes two set of values of different data types.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24" y="2615239"/>
            <a:ext cx="9907383" cy="18576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67" y="4570164"/>
            <a:ext cx="9913440" cy="1919654"/>
          </a:xfrm>
          <a:prstGeom prst="rect">
            <a:avLst/>
          </a:prstGeom>
        </p:spPr>
      </p:pic>
    </p:spTree>
    <p:extLst>
      <p:ext uri="{BB962C8B-B14F-4D97-AF65-F5344CB8AC3E}">
        <p14:creationId xmlns:p14="http://schemas.microsoft.com/office/powerpoint/2010/main" val="349893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83" y="1654047"/>
            <a:ext cx="9869277" cy="1200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583" y="3830460"/>
            <a:ext cx="9897856" cy="1486107"/>
          </a:xfrm>
          <a:prstGeom prst="rect">
            <a:avLst/>
          </a:prstGeom>
        </p:spPr>
      </p:pic>
      <p:sp>
        <p:nvSpPr>
          <p:cNvPr id="6" name="Rectangle 5"/>
          <p:cNvSpPr/>
          <p:nvPr/>
        </p:nvSpPr>
        <p:spPr>
          <a:xfrm>
            <a:off x="982041" y="3189834"/>
            <a:ext cx="4327851" cy="584775"/>
          </a:xfrm>
          <a:prstGeom prst="rect">
            <a:avLst/>
          </a:prstGeom>
        </p:spPr>
        <p:txBody>
          <a:bodyPr wrap="none">
            <a:spAutoFit/>
          </a:bodyPr>
          <a:lstStyle/>
          <a:p>
            <a:pPr algn="just"/>
            <a:r>
              <a:rPr lang="en-US" sz="3200" b="1" i="0" dirty="0">
                <a:solidFill>
                  <a:schemeClr val="bg1"/>
                </a:solidFill>
                <a:effectLst/>
                <a:latin typeface="Calibri" panose="020F0502020204030204" pitchFamily="34" charset="0"/>
                <a:cs typeface="Calibri" panose="020F0502020204030204" pitchFamily="34" charset="0"/>
              </a:rPr>
              <a:t>Add Elements into Tuple</a:t>
            </a:r>
          </a:p>
        </p:txBody>
      </p:sp>
      <p:sp>
        <p:nvSpPr>
          <p:cNvPr id="7" name="Rectangle 6"/>
          <p:cNvSpPr/>
          <p:nvPr/>
        </p:nvSpPr>
        <p:spPr>
          <a:xfrm>
            <a:off x="982041" y="1138211"/>
            <a:ext cx="4113306" cy="369332"/>
          </a:xfrm>
          <a:prstGeom prst="rect">
            <a:avLst/>
          </a:prstGeom>
        </p:spPr>
        <p:txBody>
          <a:bodyPr wrap="none">
            <a:spAutoFit/>
          </a:bodyPr>
          <a:lstStyle/>
          <a:p>
            <a:r>
              <a:rPr lang="en-US" b="0" i="0" dirty="0">
                <a:solidFill>
                  <a:srgbClr val="181717"/>
                </a:solidFill>
                <a:effectLst/>
                <a:latin typeface="Arial" panose="020B0604020202020204" pitchFamily="34" charset="0"/>
                <a:cs typeface="Arial" panose="020B0604020202020204" pitchFamily="34" charset="0"/>
              </a:rPr>
              <a:t>You can declare an array of tuple also.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39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328" y="766950"/>
            <a:ext cx="8534400" cy="805288"/>
          </a:xfrm>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TypeScript</a:t>
            </a:r>
            <a:r>
              <a:rPr lang="en-US" sz="3200" b="1" dirty="0">
                <a:solidFill>
                  <a:schemeClr val="bg1"/>
                </a:solidFill>
                <a:latin typeface="Calibri" panose="020F0502020204030204" pitchFamily="34" charset="0"/>
                <a:cs typeface="Calibri" panose="020F0502020204030204" pitchFamily="34" charset="0"/>
              </a:rPr>
              <a:t> Data Type - Enum</a:t>
            </a:r>
            <a:br>
              <a:rPr lang="en-US" dirty="0"/>
            </a:br>
            <a:endParaRPr lang="en-US" dirty="0"/>
          </a:p>
        </p:txBody>
      </p:sp>
      <p:sp>
        <p:nvSpPr>
          <p:cNvPr id="4" name="Rectangle 3"/>
          <p:cNvSpPr/>
          <p:nvPr/>
        </p:nvSpPr>
        <p:spPr>
          <a:xfrm>
            <a:off x="1077827" y="1345207"/>
            <a:ext cx="10700371" cy="958660"/>
          </a:xfrm>
          <a:prstGeom prst="rect">
            <a:avLst/>
          </a:prstGeom>
        </p:spPr>
        <p:txBody>
          <a:bodyPr wrap="square">
            <a:spAutoFit/>
          </a:bodyPr>
          <a:lstStyle/>
          <a:p>
            <a:pPr>
              <a:lnSpc>
                <a:spcPct val="150000"/>
              </a:lnSpc>
            </a:pPr>
            <a:r>
              <a:rPr lang="en-US" sz="2000" b="0" i="0" dirty="0">
                <a:effectLst/>
                <a:latin typeface="Arial" panose="020B0604020202020204" pitchFamily="34" charset="0"/>
                <a:cs typeface="Arial" panose="020B0604020202020204" pitchFamily="34" charset="0"/>
              </a:rPr>
              <a:t>Enums or enumerations are a new data type supported in typescript. Most object-oriented languages like java and C# use enums. This is now available in typescript too.</a:t>
            </a:r>
            <a:endParaRPr lang="en-US" sz="2000" dirty="0">
              <a:latin typeface="Arial" panose="020B0604020202020204" pitchFamily="34" charset="0"/>
              <a:cs typeface="Arial" panose="020B0604020202020204" pitchFamily="34" charset="0"/>
            </a:endParaRPr>
          </a:p>
        </p:txBody>
      </p:sp>
      <p:sp>
        <p:nvSpPr>
          <p:cNvPr id="5" name="Rectangle 4"/>
          <p:cNvSpPr/>
          <p:nvPr/>
        </p:nvSpPr>
        <p:spPr>
          <a:xfrm>
            <a:off x="629710" y="2665333"/>
            <a:ext cx="6096000" cy="2343398"/>
          </a:xfrm>
          <a:prstGeom prst="rect">
            <a:avLst/>
          </a:prstGeom>
        </p:spPr>
        <p:txBody>
          <a:bodyPr>
            <a:spAutoFit/>
          </a:bodyPr>
          <a:lstStyle/>
          <a:p>
            <a:pPr algn="just">
              <a:lnSpc>
                <a:spcPct val="150000"/>
              </a:lnSpc>
            </a:pPr>
            <a:r>
              <a:rPr lang="fa-IR" sz="2400" b="0" i="0" dirty="0">
                <a:effectLst/>
                <a:latin typeface="Arial" panose="020B0604020202020204" pitchFamily="34" charset="0"/>
                <a:cs typeface="Arial" panose="020B0604020202020204" pitchFamily="34" charset="0"/>
              </a:rPr>
              <a:t>     </a:t>
            </a:r>
            <a:r>
              <a:rPr lang="en-US" sz="2800" b="1" i="0" dirty="0">
                <a:effectLst/>
                <a:latin typeface="Calibri" panose="020F0502020204030204" pitchFamily="34" charset="0"/>
                <a:cs typeface="Calibri" panose="020F0502020204030204" pitchFamily="34" charset="0"/>
              </a:rPr>
              <a:t>There are three types of enums:</a:t>
            </a: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Numeric enum</a:t>
            </a: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String enum</a:t>
            </a:r>
            <a:endParaRPr lang="fa-IR" sz="2400" b="1" i="0" dirty="0">
              <a:solidFill>
                <a:schemeClr val="bg1"/>
              </a:solidFill>
              <a:effectLst/>
              <a:latin typeface="Calibri" panose="020F0502020204030204" pitchFamily="34" charset="0"/>
              <a:cs typeface="Calibri" panose="020F0502020204030204" pitchFamily="34" charset="0"/>
            </a:endParaRPr>
          </a:p>
          <a:p>
            <a:pPr lvl="1" algn="just">
              <a:lnSpc>
                <a:spcPct val="150000"/>
              </a:lnSpc>
            </a:pPr>
            <a:r>
              <a:rPr lang="en-US" sz="2400" b="1" i="0" dirty="0">
                <a:solidFill>
                  <a:schemeClr val="bg1"/>
                </a:solidFill>
                <a:effectLst/>
                <a:latin typeface="Calibri" panose="020F0502020204030204" pitchFamily="34" charset="0"/>
                <a:cs typeface="Calibri" panose="020F0502020204030204" pitchFamily="34" charset="0"/>
              </a:rPr>
              <a:t>Heterogeneous enum</a:t>
            </a:r>
          </a:p>
        </p:txBody>
      </p:sp>
    </p:spTree>
    <p:extLst>
      <p:ext uri="{BB962C8B-B14F-4D97-AF65-F5344CB8AC3E}">
        <p14:creationId xmlns:p14="http://schemas.microsoft.com/office/powerpoint/2010/main" val="234466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059" y="337632"/>
            <a:ext cx="269977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Numeric Enum</a:t>
            </a:r>
          </a:p>
        </p:txBody>
      </p:sp>
      <p:sp>
        <p:nvSpPr>
          <p:cNvPr id="3" name="Rectangle 2"/>
          <p:cNvSpPr/>
          <p:nvPr/>
        </p:nvSpPr>
        <p:spPr>
          <a:xfrm>
            <a:off x="525339" y="895529"/>
            <a:ext cx="10153272"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are number-based enums i.e. they store string values as numbers.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39" y="1353135"/>
            <a:ext cx="9821646" cy="21148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355" y="2232658"/>
            <a:ext cx="9850225" cy="3781953"/>
          </a:xfrm>
          <a:prstGeom prst="rect">
            <a:avLst/>
          </a:prstGeom>
        </p:spPr>
      </p:pic>
    </p:spTree>
    <p:extLst>
      <p:ext uri="{BB962C8B-B14F-4D97-AF65-F5344CB8AC3E}">
        <p14:creationId xmlns:p14="http://schemas.microsoft.com/office/powerpoint/2010/main" val="319634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1" y="1065810"/>
            <a:ext cx="9812119" cy="3934374"/>
          </a:xfrm>
          <a:prstGeom prst="rect">
            <a:avLst/>
          </a:prstGeom>
        </p:spPr>
      </p:pic>
      <p:sp>
        <p:nvSpPr>
          <p:cNvPr id="3" name="Rectangle 2"/>
          <p:cNvSpPr/>
          <p:nvPr/>
        </p:nvSpPr>
        <p:spPr>
          <a:xfrm>
            <a:off x="365354" y="304421"/>
            <a:ext cx="11001059"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Numeric enums can include members with computed numeric value. The value of an enum member can be either a constant or computed. The following enum includes members with computed values.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438025" y="5106532"/>
            <a:ext cx="10583220" cy="646331"/>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When the enum includes computed and constant members, then uninitiated enum members either must come first or must come after other initialized members with numeric constants.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94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440" y="319466"/>
            <a:ext cx="264123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STRING ENUM</a:t>
            </a:r>
          </a:p>
        </p:txBody>
      </p:sp>
      <p:sp>
        <p:nvSpPr>
          <p:cNvPr id="3" name="Rectangle 2"/>
          <p:cNvSpPr/>
          <p:nvPr/>
        </p:nvSpPr>
        <p:spPr>
          <a:xfrm>
            <a:off x="536440" y="904241"/>
            <a:ext cx="11005589"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String enums are similar to numeric enums, except that the enum values are initialized with string values rather than numeric values.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52" y="2002707"/>
            <a:ext cx="9831172" cy="2743583"/>
          </a:xfrm>
          <a:prstGeom prst="rect">
            <a:avLst/>
          </a:prstGeom>
        </p:spPr>
      </p:pic>
      <p:sp>
        <p:nvSpPr>
          <p:cNvPr id="5" name="Rectangle 4"/>
          <p:cNvSpPr/>
          <p:nvPr/>
        </p:nvSpPr>
        <p:spPr>
          <a:xfrm>
            <a:off x="560664" y="4815080"/>
            <a:ext cx="10660418"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difference between numeric and string enums is that numeric enum values are auto-incremented, while string enum values need to be individually initialized.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15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06" y="1408477"/>
            <a:ext cx="4408771" cy="584775"/>
          </a:xfrm>
          <a:prstGeom prst="rect">
            <a:avLst/>
          </a:prstGeom>
        </p:spPr>
        <p:txBody>
          <a:bodyPr wrap="none">
            <a:spAutoFit/>
          </a:bodyPr>
          <a:lstStyle/>
          <a:p>
            <a:pPr algn="just"/>
            <a:r>
              <a:rPr lang="en-US" sz="3200" b="1" i="0" dirty="0">
                <a:solidFill>
                  <a:schemeClr val="bg1"/>
                </a:solidFill>
                <a:effectLst/>
                <a:latin typeface="Calibri" panose="020F0502020204030204" pitchFamily="34" charset="0"/>
                <a:cs typeface="Calibri" panose="020F0502020204030204" pitchFamily="34" charset="0"/>
              </a:rPr>
              <a:t>HETEROGENEOUS ENUM</a:t>
            </a:r>
          </a:p>
        </p:txBody>
      </p:sp>
      <p:sp>
        <p:nvSpPr>
          <p:cNvPr id="3" name="Rectangle 2"/>
          <p:cNvSpPr/>
          <p:nvPr/>
        </p:nvSpPr>
        <p:spPr>
          <a:xfrm>
            <a:off x="548906" y="1896913"/>
            <a:ext cx="9420540"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Heterogeneous enums are enums that contain both string and numeric values.</a:t>
            </a: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656158" y="2402000"/>
            <a:ext cx="9850225" cy="2549243"/>
            <a:chOff x="571380" y="1378599"/>
            <a:chExt cx="9850225" cy="2549243"/>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80" y="1378599"/>
              <a:ext cx="9850225" cy="1848108"/>
            </a:xfrm>
            <a:prstGeom prst="rect">
              <a:avLst/>
            </a:prstGeom>
          </p:spPr>
        </p:pic>
        <p:grpSp>
          <p:nvGrpSpPr>
            <p:cNvPr id="8" name="Group 7"/>
            <p:cNvGrpSpPr/>
            <p:nvPr/>
          </p:nvGrpSpPr>
          <p:grpSpPr>
            <a:xfrm>
              <a:off x="4065671" y="2395768"/>
              <a:ext cx="4154161" cy="1532074"/>
              <a:chOff x="722963" y="3358613"/>
              <a:chExt cx="4154161" cy="1532074"/>
            </a:xfrm>
          </p:grpSpPr>
          <p:sp>
            <p:nvSpPr>
              <p:cNvPr id="7" name="Rectangle 6"/>
              <p:cNvSpPr/>
              <p:nvPr/>
            </p:nvSpPr>
            <p:spPr>
              <a:xfrm>
                <a:off x="722963" y="3358613"/>
                <a:ext cx="4154161" cy="153207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82" y="3472096"/>
                <a:ext cx="3915321" cy="1305107"/>
              </a:xfrm>
              <a:prstGeom prst="rect">
                <a:avLst/>
              </a:prstGeom>
            </p:spPr>
          </p:pic>
        </p:grpSp>
      </p:grpSp>
    </p:spTree>
    <p:extLst>
      <p:ext uri="{BB962C8B-B14F-4D97-AF65-F5344CB8AC3E}">
        <p14:creationId xmlns:p14="http://schemas.microsoft.com/office/powerpoint/2010/main" val="254472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46" y="307353"/>
            <a:ext cx="369479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 UNION</a:t>
            </a:r>
          </a:p>
        </p:txBody>
      </p:sp>
      <p:sp>
        <p:nvSpPr>
          <p:cNvPr id="3" name="Rectangle 2"/>
          <p:cNvSpPr/>
          <p:nvPr/>
        </p:nvSpPr>
        <p:spPr>
          <a:xfrm>
            <a:off x="468301" y="837624"/>
            <a:ext cx="11091895" cy="87203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allows us to use more than one data type for a variable or a function parameter. This is called union type.</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80" y="1874462"/>
            <a:ext cx="9850225" cy="27150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010" y="3044844"/>
            <a:ext cx="7729738" cy="2514223"/>
          </a:xfrm>
          <a:prstGeom prst="rect">
            <a:avLst/>
          </a:prstGeom>
        </p:spPr>
      </p:pic>
    </p:spTree>
    <p:extLst>
      <p:ext uri="{BB962C8B-B14F-4D97-AF65-F5344CB8AC3E}">
        <p14:creationId xmlns:p14="http://schemas.microsoft.com/office/powerpoint/2010/main" val="105863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477" y="252855"/>
            <a:ext cx="513730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ANY</a:t>
            </a:r>
          </a:p>
        </p:txBody>
      </p:sp>
      <p:sp>
        <p:nvSpPr>
          <p:cNvPr id="3" name="Rectangle 2"/>
          <p:cNvSpPr/>
          <p:nvPr/>
        </p:nvSpPr>
        <p:spPr>
          <a:xfrm>
            <a:off x="384476" y="765422"/>
            <a:ext cx="11308943" cy="1287532"/>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Typescript has type-checking and compile-time checks. However, we do not always have prior knowledge about the type of some variables, especially when there are user-entered values from third party libraries. In such cases, we need a provision that can deal with dynamic content.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01" y="2263326"/>
            <a:ext cx="9850225" cy="13622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706" y="3835963"/>
            <a:ext cx="9840698" cy="1705213"/>
          </a:xfrm>
          <a:prstGeom prst="rect">
            <a:avLst/>
          </a:prstGeom>
        </p:spPr>
      </p:pic>
    </p:spTree>
    <p:extLst>
      <p:ext uri="{BB962C8B-B14F-4D97-AF65-F5344CB8AC3E}">
        <p14:creationId xmlns:p14="http://schemas.microsoft.com/office/powerpoint/2010/main" val="391717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70" y="526839"/>
            <a:ext cx="11263543" cy="4226829"/>
          </a:xfrm>
        </p:spPr>
        <p:txBody>
          <a:bodyPr>
            <a:noAutofit/>
          </a:bodyPr>
          <a:lstStyle/>
          <a:p>
            <a:pPr>
              <a:lnSpc>
                <a:spcPct val="150000"/>
              </a:lnSpc>
            </a:pPr>
            <a:r>
              <a:rPr lang="en-US" sz="3200" b="1" cap="none" dirty="0">
                <a:solidFill>
                  <a:schemeClr val="bg1"/>
                </a:solidFill>
                <a:latin typeface="Calibri" panose="020F0502020204030204" pitchFamily="34" charset="0"/>
                <a:cs typeface="Calibri" panose="020F0502020204030204" pitchFamily="34" charset="0"/>
              </a:rPr>
              <a:t>A brief history of typescript</a:t>
            </a:r>
            <a:br>
              <a:rPr lang="en-US" sz="3200" cap="none" dirty="0">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 2010, </a:t>
            </a:r>
            <a:r>
              <a:rPr lang="en-US" sz="2000" cap="none" dirty="0">
                <a:latin typeface="Arial" panose="020B0604020202020204" pitchFamily="34" charset="0"/>
                <a:cs typeface="Arial" panose="020B0604020202020204" pitchFamily="34" charset="0"/>
                <a:hlinkClick r:id="rId2"/>
              </a:rPr>
              <a:t>anders hejlsberg</a:t>
            </a:r>
            <a:r>
              <a:rPr lang="en-US" sz="2000" cap="none" dirty="0">
                <a:latin typeface="Arial" panose="020B0604020202020204" pitchFamily="34" charset="0"/>
                <a:cs typeface="Arial" panose="020B0604020202020204" pitchFamily="34" charset="0"/>
              </a:rPr>
              <a:t>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first version of typescript (typescript 0.8) released to the public October 2012.</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latest version of typescript (typescript 3.0) was released to the public in July 2018.</a:t>
            </a:r>
          </a:p>
        </p:txBody>
      </p:sp>
    </p:spTree>
    <p:extLst>
      <p:ext uri="{BB962C8B-B14F-4D97-AF65-F5344CB8AC3E}">
        <p14:creationId xmlns:p14="http://schemas.microsoft.com/office/powerpoint/2010/main" val="2786924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82" y="448455"/>
            <a:ext cx="528317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VOID</a:t>
            </a:r>
          </a:p>
        </p:txBody>
      </p:sp>
      <p:sp>
        <p:nvSpPr>
          <p:cNvPr id="3" name="Rectangle 2"/>
          <p:cNvSpPr/>
          <p:nvPr/>
        </p:nvSpPr>
        <p:spPr>
          <a:xfrm>
            <a:off x="433302" y="1073516"/>
            <a:ext cx="10407608" cy="870046"/>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Similar to languages like java, void is used where there is no data type. For example, in return type of functions that do not return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12" y="2244005"/>
            <a:ext cx="9878804" cy="2133898"/>
          </a:xfrm>
          <a:prstGeom prst="rect">
            <a:avLst/>
          </a:prstGeom>
        </p:spPr>
      </p:pic>
      <p:sp>
        <p:nvSpPr>
          <p:cNvPr id="5" name="Rectangle 4"/>
          <p:cNvSpPr/>
          <p:nvPr/>
        </p:nvSpPr>
        <p:spPr>
          <a:xfrm>
            <a:off x="526812" y="4710576"/>
            <a:ext cx="10360497" cy="958660"/>
          </a:xfrm>
          <a:prstGeom prst="rect">
            <a:avLst/>
          </a:prstGeom>
        </p:spPr>
        <p:txBody>
          <a:bodyPr wrap="square">
            <a:spAutoFit/>
          </a:bodyPr>
          <a:lstStyle/>
          <a:p>
            <a:pPr>
              <a:lnSpc>
                <a:spcPct val="150000"/>
              </a:lnSpc>
            </a:pPr>
            <a:r>
              <a:rPr lang="en-US" sz="2000" b="1" i="0" dirty="0">
                <a:solidFill>
                  <a:schemeClr val="bg1"/>
                </a:solidFill>
                <a:effectLst/>
                <a:latin typeface="Arial" panose="020B0604020202020204" pitchFamily="34" charset="0"/>
                <a:cs typeface="Arial" panose="020B0604020202020204" pitchFamily="34" charset="0"/>
              </a:rPr>
              <a:t>* There is no meaning to assign void to a variable, as only null or undefined is assignable to void.</a:t>
            </a: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54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941" y="567746"/>
            <a:ext cx="554927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NEVER</a:t>
            </a:r>
          </a:p>
        </p:txBody>
      </p:sp>
      <p:sp>
        <p:nvSpPr>
          <p:cNvPr id="7" name="Rectangle 6"/>
          <p:cNvSpPr/>
          <p:nvPr/>
        </p:nvSpPr>
        <p:spPr>
          <a:xfrm>
            <a:off x="619692" y="1250657"/>
            <a:ext cx="11104005"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a new type never, which indicates the values that will never occur.</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The never type is used when you are sure that something is never going to occur. For example, you write a function which will not return to its end point or always throws an exception.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74" y="3098777"/>
            <a:ext cx="9859751" cy="2743583"/>
          </a:xfrm>
          <a:prstGeom prst="rect">
            <a:avLst/>
          </a:prstGeom>
        </p:spPr>
      </p:pic>
    </p:spTree>
    <p:extLst>
      <p:ext uri="{BB962C8B-B14F-4D97-AF65-F5344CB8AC3E}">
        <p14:creationId xmlns:p14="http://schemas.microsoft.com/office/powerpoint/2010/main" val="146698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773" y="246798"/>
            <a:ext cx="7101624"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DIFFERENCE BETWEEN NEVER AND VOID</a:t>
            </a:r>
          </a:p>
        </p:txBody>
      </p:sp>
      <p:sp>
        <p:nvSpPr>
          <p:cNvPr id="3" name="Rectangle 2"/>
          <p:cNvSpPr/>
          <p:nvPr/>
        </p:nvSpPr>
        <p:spPr>
          <a:xfrm>
            <a:off x="484450" y="827469"/>
            <a:ext cx="9531365" cy="507831"/>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The void type can have undefined or null as a value where as never cannot have any value.</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5" y="1325981"/>
            <a:ext cx="9850225" cy="2695951"/>
          </a:xfrm>
          <a:prstGeom prst="rect">
            <a:avLst/>
          </a:prstGeom>
        </p:spPr>
      </p:pic>
      <p:sp>
        <p:nvSpPr>
          <p:cNvPr id="5" name="Rectangle 4"/>
          <p:cNvSpPr/>
          <p:nvPr/>
        </p:nvSpPr>
        <p:spPr>
          <a:xfrm>
            <a:off x="484450" y="4097391"/>
            <a:ext cx="10698278" cy="369332"/>
          </a:xfrm>
          <a:prstGeom prst="rect">
            <a:avLst/>
          </a:prstGeom>
        </p:spPr>
        <p:txBody>
          <a:bodyPr wrap="square">
            <a:spAutoFit/>
          </a:bodyPr>
          <a:lstStyle/>
          <a:p>
            <a:r>
              <a:rPr lang="en-US" b="0" i="0" dirty="0">
                <a:effectLst/>
                <a:latin typeface="Arial" panose="020B0604020202020204" pitchFamily="34" charset="0"/>
                <a:cs typeface="Arial" panose="020B0604020202020204" pitchFamily="34" charset="0"/>
              </a:rPr>
              <a:t>In typescript, a function that does not return a value, actually returns undefined.</a:t>
            </a: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587395" y="4533336"/>
            <a:ext cx="9253002" cy="1570736"/>
            <a:chOff x="484450" y="4612061"/>
            <a:chExt cx="9253002" cy="1570736"/>
          </a:xfrm>
        </p:grpSpPr>
        <p:sp>
          <p:nvSpPr>
            <p:cNvPr id="7" name="Rectangle 6"/>
            <p:cNvSpPr/>
            <p:nvPr/>
          </p:nvSpPr>
          <p:spPr>
            <a:xfrm>
              <a:off x="484450" y="4612061"/>
              <a:ext cx="9253002" cy="1570736"/>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95" y="4717800"/>
              <a:ext cx="9021434" cy="1381318"/>
            </a:xfrm>
            <a:prstGeom prst="rect">
              <a:avLst/>
            </a:prstGeom>
          </p:spPr>
        </p:pic>
      </p:grpSp>
    </p:spTree>
    <p:extLst>
      <p:ext uri="{BB962C8B-B14F-4D97-AF65-F5344CB8AC3E}">
        <p14:creationId xmlns:p14="http://schemas.microsoft.com/office/powerpoint/2010/main" val="35074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232" y="93808"/>
            <a:ext cx="5571910"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 INFERENCE IN TYPESCRIPT</a:t>
            </a:r>
          </a:p>
        </p:txBody>
      </p:sp>
      <p:sp>
        <p:nvSpPr>
          <p:cNvPr id="3" name="Rectangle 2"/>
          <p:cNvSpPr/>
          <p:nvPr/>
        </p:nvSpPr>
        <p:spPr>
          <a:xfrm>
            <a:off x="360494" y="571126"/>
            <a:ext cx="11831506"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a:t>
            </a:r>
            <a:r>
              <a:rPr lang="en-US" b="0" i="0" dirty="0">
                <a:effectLst/>
                <a:latin typeface="Arial" panose="020B0604020202020204" pitchFamily="34" charset="0"/>
                <a:cs typeface="Arial" panose="020B0604020202020204" pitchFamily="34" charset="0"/>
              </a:rPr>
              <a:t>t is not mandatory to annotate type. TypeScript infers types of variables when there is no explicit information available in the form of type annotations.</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360494" y="1481762"/>
            <a:ext cx="6096000" cy="1754326"/>
          </a:xfrm>
          <a:prstGeom prst="rect">
            <a:avLst/>
          </a:prstGeom>
        </p:spPr>
        <p:txBody>
          <a:bodyPr>
            <a:spAutoFit/>
          </a:bodyPr>
          <a:lstStyle/>
          <a:p>
            <a:pPr algn="just">
              <a:lnSpc>
                <a:spcPct val="150000"/>
              </a:lnSpc>
            </a:pPr>
            <a:r>
              <a:rPr lang="en-US" b="1" i="0" dirty="0">
                <a:effectLst/>
                <a:latin typeface="Arial" panose="020B0604020202020204" pitchFamily="34" charset="0"/>
                <a:cs typeface="Arial" panose="020B0604020202020204" pitchFamily="34" charset="0"/>
              </a:rPr>
              <a:t>Types are inferred by TypeScript compiler when:</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Variables are initialized</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Default values are set for parameters</a:t>
            </a:r>
          </a:p>
          <a:p>
            <a:pPr algn="just">
              <a:lnSpc>
                <a:spcPct val="150000"/>
              </a:lnSpc>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 Function return types are determined</a:t>
            </a:r>
          </a:p>
        </p:txBody>
      </p:sp>
      <p:grpSp>
        <p:nvGrpSpPr>
          <p:cNvPr id="10" name="Group 9"/>
          <p:cNvGrpSpPr/>
          <p:nvPr/>
        </p:nvGrpSpPr>
        <p:grpSpPr>
          <a:xfrm>
            <a:off x="360494" y="3143839"/>
            <a:ext cx="6433463" cy="1408546"/>
            <a:chOff x="409398" y="3993076"/>
            <a:chExt cx="6433463" cy="1408546"/>
          </a:xfrm>
        </p:grpSpPr>
        <p:grpSp>
          <p:nvGrpSpPr>
            <p:cNvPr id="7" name="Group 6"/>
            <p:cNvGrpSpPr/>
            <p:nvPr/>
          </p:nvGrpSpPr>
          <p:grpSpPr>
            <a:xfrm>
              <a:off x="506290" y="4450888"/>
              <a:ext cx="6336571" cy="950734"/>
              <a:chOff x="433622" y="4020938"/>
              <a:chExt cx="6336571" cy="950734"/>
            </a:xfrm>
          </p:grpSpPr>
          <p:sp>
            <p:nvSpPr>
              <p:cNvPr id="6" name="Rectangle 5"/>
              <p:cNvSpPr/>
              <p:nvPr/>
            </p:nvSpPr>
            <p:spPr>
              <a:xfrm>
                <a:off x="433622" y="4020938"/>
                <a:ext cx="6336571" cy="9507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47" y="4130612"/>
                <a:ext cx="6106377" cy="752580"/>
              </a:xfrm>
              <a:prstGeom prst="rect">
                <a:avLst/>
              </a:prstGeom>
            </p:spPr>
          </p:pic>
        </p:grpSp>
        <p:sp>
          <p:nvSpPr>
            <p:cNvPr id="8" name="Rectangle 7"/>
            <p:cNvSpPr/>
            <p:nvPr/>
          </p:nvSpPr>
          <p:spPr>
            <a:xfrm>
              <a:off x="409398" y="3993076"/>
              <a:ext cx="1531188" cy="456535"/>
            </a:xfrm>
            <a:prstGeom prst="rect">
              <a:avLst/>
            </a:prstGeom>
          </p:spPr>
          <p:txBody>
            <a:bodyPr wrap="none">
              <a:spAutoFit/>
            </a:bodyPr>
            <a:lstStyle/>
            <a:p>
              <a:pPr>
                <a:lnSpc>
                  <a:spcPct val="150000"/>
                </a:lnSpc>
              </a:pPr>
              <a:r>
                <a:rPr lang="en-US" b="0" i="0" dirty="0">
                  <a:effectLst/>
                  <a:latin typeface="Arial" panose="020B0604020202020204" pitchFamily="34" charset="0"/>
                  <a:cs typeface="Arial" panose="020B0604020202020204" pitchFamily="34" charset="0"/>
                </a:rPr>
                <a:t>For example:</a:t>
              </a:r>
              <a:endParaRPr lang="en-US" dirty="0">
                <a:latin typeface="Arial" panose="020B0604020202020204" pitchFamily="34" charset="0"/>
                <a:cs typeface="Arial" panose="020B0604020202020204" pitchFamily="34" charset="0"/>
              </a:endParaRPr>
            </a:p>
          </p:txBody>
        </p:sp>
      </p:grpSp>
      <p:sp>
        <p:nvSpPr>
          <p:cNvPr id="9" name="Rectangle 8"/>
          <p:cNvSpPr/>
          <p:nvPr/>
        </p:nvSpPr>
        <p:spPr>
          <a:xfrm>
            <a:off x="360494" y="4662059"/>
            <a:ext cx="1107207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code shows an error because while inferring types, typescript inferred the type of variable a as string and variable b as number. When we try to assign b to a, the compiler complains saying a number type cannot be assigned to a string type.</a:t>
            </a:r>
          </a:p>
        </p:txBody>
      </p:sp>
    </p:spTree>
    <p:extLst>
      <p:ext uri="{BB962C8B-B14F-4D97-AF65-F5344CB8AC3E}">
        <p14:creationId xmlns:p14="http://schemas.microsoft.com/office/powerpoint/2010/main" val="3005665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46" y="192297"/>
            <a:ext cx="678480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 INFERENCE IN COMPLEX OBJECTS</a:t>
            </a:r>
          </a:p>
        </p:txBody>
      </p:sp>
      <p:sp>
        <p:nvSpPr>
          <p:cNvPr id="3" name="Rectangle 2"/>
          <p:cNvSpPr/>
          <p:nvPr/>
        </p:nvSpPr>
        <p:spPr>
          <a:xfrm>
            <a:off x="281346" y="1127362"/>
            <a:ext cx="1620957" cy="369332"/>
          </a:xfrm>
          <a:prstGeom prst="rect">
            <a:avLst/>
          </a:prstGeom>
        </p:spPr>
        <p:txBody>
          <a:bodyPr wrap="none">
            <a:spAutoFit/>
          </a:bodyPr>
          <a:lstStyle/>
          <a:p>
            <a:r>
              <a:rPr lang="en-US" b="1" i="0" dirty="0">
                <a:solidFill>
                  <a:schemeClr val="bg1"/>
                </a:solidFill>
                <a:effectLst/>
                <a:latin typeface="Arial" panose="020B0604020202020204" pitchFamily="34" charset="0"/>
                <a:cs typeface="Arial" panose="020B0604020202020204" pitchFamily="34" charset="0"/>
              </a:rPr>
              <a:t>For example:</a:t>
            </a:r>
            <a:endParaRPr lang="en-US"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303" y="1112407"/>
            <a:ext cx="2838846" cy="466790"/>
          </a:xfrm>
          <a:prstGeom prst="rect">
            <a:avLst/>
          </a:prstGeom>
        </p:spPr>
      </p:pic>
      <p:sp>
        <p:nvSpPr>
          <p:cNvPr id="5" name="Rectangle 4"/>
          <p:cNvSpPr/>
          <p:nvPr/>
        </p:nvSpPr>
        <p:spPr>
          <a:xfrm>
            <a:off x="333998" y="1579197"/>
            <a:ext cx="11379600" cy="1338828"/>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In the above example, we have an array that has the values 10, null, 30, and, 40 . typescript looks for the most common type to infer the type of the object. In this case, it picks the one that's is compatible with all types i.e. Number, as well as null.</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281346" y="3053081"/>
            <a:ext cx="3147015" cy="369332"/>
          </a:xfrm>
          <a:prstGeom prst="rect">
            <a:avLst/>
          </a:prstGeom>
        </p:spPr>
        <p:txBody>
          <a:bodyPr wrap="none">
            <a:spAutoFit/>
          </a:bodyPr>
          <a:lstStyle/>
          <a:p>
            <a:r>
              <a:rPr lang="en-US" b="1" i="0" dirty="0">
                <a:solidFill>
                  <a:schemeClr val="bg1"/>
                </a:solidFill>
                <a:effectLst/>
                <a:latin typeface="Arial" panose="020B0604020202020204" pitchFamily="34" charset="0"/>
                <a:cs typeface="Arial" panose="020B0604020202020204" pitchFamily="34" charset="0"/>
              </a:rPr>
              <a:t>Consider another example</a:t>
            </a:r>
            <a:r>
              <a:rPr lang="en-US" b="0" i="0" dirty="0">
                <a:solidFill>
                  <a:schemeClr val="bg1"/>
                </a:solidFill>
                <a:effectLst/>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361" y="3053081"/>
            <a:ext cx="2295845" cy="400106"/>
          </a:xfrm>
          <a:prstGeom prst="rect">
            <a:avLst/>
          </a:prstGeom>
        </p:spPr>
      </p:pic>
      <p:sp>
        <p:nvSpPr>
          <p:cNvPr id="8" name="Rectangle 7"/>
          <p:cNvSpPr/>
          <p:nvPr/>
        </p:nvSpPr>
        <p:spPr>
          <a:xfrm>
            <a:off x="333998" y="3412513"/>
            <a:ext cx="1137960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the array has values of type number as well as type string. In such cases, the typescript compiler looks for the most common type to infer the type of the object but does not find any super type that can encompass all the types present in the array. In such cases, the compiler treats the type as a union of all types present in the array. Here, the type would be (string | number) which means that the array can hold either string values or number values. This is called union type.</a:t>
            </a:r>
          </a:p>
        </p:txBody>
      </p:sp>
    </p:spTree>
    <p:extLst>
      <p:ext uri="{BB962C8B-B14F-4D97-AF65-F5344CB8AC3E}">
        <p14:creationId xmlns:p14="http://schemas.microsoft.com/office/powerpoint/2010/main" val="403449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658" y="467296"/>
            <a:ext cx="560634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 ASSERTION IN TYPESCRIPT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451658" y="1176260"/>
            <a:ext cx="9760131" cy="496996"/>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There are two ways to do type assertion in typescript:</a:t>
            </a:r>
          </a:p>
        </p:txBody>
      </p:sp>
      <p:sp>
        <p:nvSpPr>
          <p:cNvPr id="4" name="Rectangle 3"/>
          <p:cNvSpPr/>
          <p:nvPr/>
        </p:nvSpPr>
        <p:spPr>
          <a:xfrm>
            <a:off x="451658" y="1735762"/>
            <a:ext cx="4294765" cy="369332"/>
          </a:xfrm>
          <a:prstGeom prst="rect">
            <a:avLst/>
          </a:prstGeom>
        </p:spPr>
        <p:txBody>
          <a:bodyPr wrap="non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Using the angular bracket &lt;&gt; syntax.</a:t>
            </a:r>
          </a:p>
        </p:txBody>
      </p:sp>
      <p:sp>
        <p:nvSpPr>
          <p:cNvPr id="5" name="Rectangle 4"/>
          <p:cNvSpPr/>
          <p:nvPr/>
        </p:nvSpPr>
        <p:spPr>
          <a:xfrm>
            <a:off x="451658" y="2747163"/>
            <a:ext cx="2358338" cy="456535"/>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Using as keyword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66" y="2200400"/>
            <a:ext cx="3134162" cy="55252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66" y="3286305"/>
            <a:ext cx="2991267" cy="552527"/>
          </a:xfrm>
          <a:prstGeom prst="rect">
            <a:avLst/>
          </a:prstGeom>
        </p:spPr>
      </p:pic>
      <p:sp>
        <p:nvSpPr>
          <p:cNvPr id="8" name="Rectangle 7"/>
          <p:cNvSpPr/>
          <p:nvPr/>
        </p:nvSpPr>
        <p:spPr>
          <a:xfrm>
            <a:off x="451658" y="4120308"/>
            <a:ext cx="11226536" cy="2031325"/>
          </a:xfrm>
          <a:prstGeom prst="rect">
            <a:avLst/>
          </a:prstGeom>
        </p:spPr>
        <p:txBody>
          <a:bodyPr wrap="square">
            <a:spAutoFit/>
          </a:bodyPr>
          <a:lstStyle/>
          <a:p>
            <a:pPr algn="just"/>
            <a:r>
              <a:rPr lang="en-US" dirty="0">
                <a:latin typeface="Verdana" panose="020B0604030504040204" pitchFamily="34" charset="0"/>
              </a:rPr>
              <a:t>Type assertion allows you to set the type of a value and tell the compiler not to infer it. This is when you, as a programmer, might have a better </a:t>
            </a:r>
            <a:r>
              <a:rPr lang="en-US" dirty="0">
                <a:latin typeface="Arial" panose="020B0604020202020204" pitchFamily="34" charset="0"/>
                <a:cs typeface="Arial" panose="020B0604020202020204" pitchFamily="34" charset="0"/>
              </a:rPr>
              <a:t>understanding</a:t>
            </a:r>
            <a:r>
              <a:rPr lang="en-US" dirty="0">
                <a:latin typeface="Verdana" panose="020B0604030504040204" pitchFamily="34" charset="0"/>
              </a:rPr>
              <a:t> of the type of a variable than what Typescript can infer on its own. Such a situation can occur when you might be porting over code from JavaScript and you may know a more accurate type of the variable than what is currently assigned. It is similar to </a:t>
            </a:r>
            <a:r>
              <a:rPr lang="en-US" dirty="0">
                <a:solidFill>
                  <a:srgbClr val="FF0000"/>
                </a:solidFill>
                <a:latin typeface="Verdana" panose="020B0604030504040204" pitchFamily="34" charset="0"/>
              </a:rPr>
              <a:t>type casting</a:t>
            </a:r>
            <a:r>
              <a:rPr lang="en-US" dirty="0">
                <a:latin typeface="Verdana" panose="020B0604030504040204" pitchFamily="34" charset="0"/>
              </a:rPr>
              <a:t> in other languages like C# and Java. However, unlike C# and Java, there is no runtime effect of type assertion in Typescript. It is merely a way to let the Typescript compiler know the type of a variable.</a:t>
            </a:r>
            <a:endParaRPr lang="en-US" dirty="0"/>
          </a:p>
        </p:txBody>
      </p:sp>
    </p:spTree>
    <p:extLst>
      <p:ext uri="{BB962C8B-B14F-4D97-AF65-F5344CB8AC3E}">
        <p14:creationId xmlns:p14="http://schemas.microsoft.com/office/powerpoint/2010/main" val="2564077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574" y="130581"/>
            <a:ext cx="430752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FUNCTION</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56483" y="637664"/>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Functions can also include parameter types and return type.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04" y="1113034"/>
            <a:ext cx="7959239" cy="1684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04" y="4606231"/>
            <a:ext cx="7865128" cy="1787529"/>
          </a:xfrm>
          <a:prstGeom prst="rect">
            <a:avLst/>
          </a:prstGeom>
        </p:spPr>
      </p:pic>
      <p:sp>
        <p:nvSpPr>
          <p:cNvPr id="7" name="Rectangle 6"/>
          <p:cNvSpPr/>
          <p:nvPr/>
        </p:nvSpPr>
        <p:spPr>
          <a:xfrm>
            <a:off x="356483" y="2797163"/>
            <a:ext cx="10739846"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Parameters are values or arguments passed to a function. In Typescript, the compiler expects a function to receive the exact number and type of arguments as defined in the function signature. If the function expects three parameters, the compiler checks that the user has passed values for all three parameters i.e. it checks for exact matches.</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10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304" y="586043"/>
            <a:ext cx="692465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OPTIONAL PARAMETERS IN FUNCTIONS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26044" y="1260146"/>
            <a:ext cx="966216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All optional parameters must follow required parameters and should be at the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44" y="1923040"/>
            <a:ext cx="9859751" cy="2286319"/>
          </a:xfrm>
          <a:prstGeom prst="rect">
            <a:avLst/>
          </a:prstGeom>
        </p:spPr>
      </p:pic>
      <p:sp>
        <p:nvSpPr>
          <p:cNvPr id="6" name="Rectangle 5"/>
          <p:cNvSpPr/>
          <p:nvPr/>
        </p:nvSpPr>
        <p:spPr>
          <a:xfrm>
            <a:off x="478304" y="4380636"/>
            <a:ext cx="11145620"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extLst>
      <p:ext uri="{BB962C8B-B14F-4D97-AF65-F5344CB8AC3E}">
        <p14:creationId xmlns:p14="http://schemas.microsoft.com/office/powerpoint/2010/main" val="3178898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771" y="279066"/>
            <a:ext cx="692939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FUNCTION OVERLOADING</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8771" y="863841"/>
            <a:ext cx="10315303"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the concept of function overloading. You can have multiple functions with the same name but different parameter types and return type. However, the number of parameters should be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2" y="2276681"/>
            <a:ext cx="9888330" cy="2905530"/>
          </a:xfrm>
          <a:prstGeom prst="rect">
            <a:avLst/>
          </a:prstGeom>
        </p:spPr>
      </p:pic>
      <p:sp>
        <p:nvSpPr>
          <p:cNvPr id="5" name="Rectangle 4"/>
          <p:cNvSpPr/>
          <p:nvPr/>
        </p:nvSpPr>
        <p:spPr>
          <a:xfrm>
            <a:off x="404085" y="5307519"/>
            <a:ext cx="10184674"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Function overloading with different number of parameters and types with same name is not supported.</a:t>
            </a:r>
          </a:p>
        </p:txBody>
      </p:sp>
    </p:spTree>
    <p:extLst>
      <p:ext uri="{BB962C8B-B14F-4D97-AF65-F5344CB8AC3E}">
        <p14:creationId xmlns:p14="http://schemas.microsoft.com/office/powerpoint/2010/main" val="54853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395" y="304323"/>
            <a:ext cx="571470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REST PARAMETERS</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16" y="2218637"/>
            <a:ext cx="8675912" cy="1993115"/>
          </a:xfrm>
          <a:prstGeom prst="rect">
            <a:avLst/>
          </a:prstGeom>
        </p:spPr>
      </p:pic>
      <p:sp>
        <p:nvSpPr>
          <p:cNvPr id="5" name="Rectangle 4"/>
          <p:cNvSpPr/>
          <p:nvPr/>
        </p:nvSpPr>
        <p:spPr>
          <a:xfrm>
            <a:off x="278675" y="4264977"/>
            <a:ext cx="1086394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Remember, rest parameters must come last in the function definition, otherwise the Typescript compiler will show an error. The following is not valid.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16" y="4952349"/>
            <a:ext cx="9869277" cy="1457528"/>
          </a:xfrm>
          <a:prstGeom prst="rect">
            <a:avLst/>
          </a:prstGeom>
        </p:spPr>
      </p:pic>
      <p:sp>
        <p:nvSpPr>
          <p:cNvPr id="7" name="Rectangle 6"/>
          <p:cNvSpPr/>
          <p:nvPr/>
        </p:nvSpPr>
        <p:spPr>
          <a:xfrm>
            <a:off x="324395" y="915711"/>
            <a:ext cx="1147571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Typescript introduced rest parameters to accommodate n number of parameters easily.</a:t>
            </a:r>
          </a:p>
          <a:p>
            <a:r>
              <a:rPr lang="en-US" dirty="0">
                <a:latin typeface="Arial" panose="020B0604020202020204" pitchFamily="34" charset="0"/>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p>
        </p:txBody>
      </p:sp>
    </p:spTree>
    <p:extLst>
      <p:ext uri="{BB962C8B-B14F-4D97-AF65-F5344CB8AC3E}">
        <p14:creationId xmlns:p14="http://schemas.microsoft.com/office/powerpoint/2010/main" val="218749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60228"/>
            <a:ext cx="11154543" cy="5704402"/>
          </a:xfrm>
        </p:spPr>
        <p:txBody>
          <a:bodyPr>
            <a:normAutofit/>
          </a:bodyPr>
          <a:lstStyle/>
          <a:p>
            <a:pPr>
              <a:lnSpc>
                <a:spcPct val="150000"/>
              </a:lnSpc>
            </a:pPr>
            <a:r>
              <a:rPr lang="en-US" sz="3200" b="1" cap="none" dirty="0">
                <a:solidFill>
                  <a:schemeClr val="bg1">
                    <a:lumMod val="95000"/>
                    <a:lumOff val="5000"/>
                  </a:schemeClr>
                </a:solidFill>
                <a:latin typeface="Calibri" panose="020F0502020204030204" pitchFamily="34" charset="0"/>
                <a:cs typeface="Calibri" panose="020F0502020204030204" pitchFamily="34" charset="0"/>
              </a:rPr>
              <a:t>Why typescript?</a:t>
            </a:r>
            <a:br>
              <a:rPr lang="en-US" sz="3200" cap="none" dirty="0">
                <a:solidFill>
                  <a:schemeClr val="bg1">
                    <a:lumMod val="95000"/>
                    <a:lumOff val="5000"/>
                  </a:schemeClr>
                </a:solidFill>
                <a:latin typeface="Calibri" panose="020F0502020204030204" pitchFamily="34" charset="0"/>
                <a:cs typeface="Calibri" panose="020F0502020204030204" pitchFamily="34" charset="0"/>
              </a:rPr>
            </a:br>
            <a:r>
              <a:rPr lang="en-US" sz="1800" cap="none" dirty="0">
                <a:latin typeface="Arial" panose="020B0604020202020204" pitchFamily="34" charset="0"/>
                <a:cs typeface="Arial" panose="020B0604020202020204" pitchFamily="34" charset="0"/>
              </a:rPr>
              <a:t>Typescript is open source.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simplifies JavaScript code, making it easier to read and debug.</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a superset of ES3, ES5, and ES6.</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will save developers time.</a:t>
            </a:r>
            <a:br>
              <a:rPr lang="fa-IR"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code can be compiled as per ES5 and ES6 standards to support the latest browser.</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can help us to avoid painful bugs that developers commonly run into when writing JavaScript by type checking the code.</a:t>
            </a:r>
            <a:br>
              <a:rPr lang="en-US" sz="1800" cap="none" dirty="0">
                <a:latin typeface="Arial" panose="020B0604020202020204" pitchFamily="34" charset="0"/>
                <a:cs typeface="Arial" panose="020B0604020202020204" pitchFamily="34" charset="0"/>
              </a:rPr>
            </a:br>
            <a:r>
              <a:rPr lang="en-US" sz="1800" cap="none" dirty="0">
                <a:latin typeface="Arial" panose="020B0604020202020204" pitchFamily="34" charset="0"/>
                <a:cs typeface="Arial" panose="020B0604020202020204" pitchFamily="34" charset="0"/>
              </a:rPr>
              <a:t>Typescript is nothing but JavaScript with some additional features.</a:t>
            </a:r>
            <a:br>
              <a:rPr lang="en-US" sz="1800" dirty="0"/>
            </a:br>
            <a:r>
              <a:rPr lang="en-US" sz="1800" dirty="0"/>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029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59" y="605637"/>
            <a:ext cx="434157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9459" y="1190412"/>
            <a:ext cx="11390987"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is a structure that defines the contract in your application. It defines the syntax for classes to follow. Classes that are derived from an interface must follow the structure provided by their interface.</a:t>
            </a:r>
          </a:p>
          <a:p>
            <a:pPr>
              <a:lnSpc>
                <a:spcPct val="150000"/>
              </a:lnSpc>
            </a:pPr>
            <a:r>
              <a:rPr lang="en-US" dirty="0">
                <a:latin typeface="Arial" panose="020B0604020202020204" pitchFamily="34" charset="0"/>
                <a:cs typeface="Arial" panose="020B0604020202020204" pitchFamily="34" charset="0"/>
              </a:rPr>
              <a:t>The typescript compiler does not convert interface to JavaScript. It uses interface for type checking. This is also known as "duck typing" or "structural subtyping".</a:t>
            </a:r>
          </a:p>
          <a:p>
            <a:pPr>
              <a:lnSpc>
                <a:spcPct val="150000"/>
              </a:lnSpc>
            </a:pPr>
            <a:r>
              <a:rPr lang="en-US" dirty="0">
                <a:latin typeface="Arial" panose="020B0604020202020204" pitchFamily="34" charset="0"/>
                <a:cs typeface="Arial" panose="020B0604020202020204" pitchFamily="34" charset="0"/>
              </a:rPr>
              <a:t>An interface is defined with the keyword interface and it can include properties and method declarations using a function or an arrow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2" y="3994750"/>
            <a:ext cx="9812119" cy="2057687"/>
          </a:xfrm>
          <a:prstGeom prst="rect">
            <a:avLst/>
          </a:prstGeom>
        </p:spPr>
      </p:pic>
    </p:spTree>
    <p:extLst>
      <p:ext uri="{BB962C8B-B14F-4D97-AF65-F5344CB8AC3E}">
        <p14:creationId xmlns:p14="http://schemas.microsoft.com/office/powerpoint/2010/main" val="135563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99" y="157876"/>
            <a:ext cx="349082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AS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6599" y="592428"/>
            <a:ext cx="10720252"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 in typescript can be used to define a type and also to implement it in the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75" y="1154618"/>
            <a:ext cx="8541348" cy="2552492"/>
          </a:xfrm>
          <a:prstGeom prst="rect">
            <a:avLst/>
          </a:prstGeom>
        </p:spPr>
      </p:pic>
      <p:sp>
        <p:nvSpPr>
          <p:cNvPr id="5" name="Rectangle 4"/>
          <p:cNvSpPr/>
          <p:nvPr/>
        </p:nvSpPr>
        <p:spPr>
          <a:xfrm>
            <a:off x="196599" y="3707110"/>
            <a:ext cx="11618755" cy="300082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an interface key pair includes two properties key and value. A variable kv1 is declared as key pair type. So, it must follow the same structure as key pair. It means only an object with properties key of number type and value of string type can be assigned to a variable kv1. The typescript compiler will show an error if there is any change in the name of the properties or the data type is different than key pair. Another variable kv2 is also declared as key pair type but the assigned value is Val instead of value, so this will cause an error. In the same way, kv3 assigns a number to the value property, so the compiler will show an error. Thus, typescript uses an interface to ensure the proper structure of an object.</a:t>
            </a:r>
          </a:p>
        </p:txBody>
      </p:sp>
    </p:spTree>
    <p:extLst>
      <p:ext uri="{BB962C8B-B14F-4D97-AF65-F5344CB8AC3E}">
        <p14:creationId xmlns:p14="http://schemas.microsoft.com/office/powerpoint/2010/main" val="274490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10" y="337850"/>
            <a:ext cx="5392374"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AS FUNCTION TYPE</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1" y="2706318"/>
            <a:ext cx="8144697" cy="3768795"/>
          </a:xfrm>
          <a:prstGeom prst="rect">
            <a:avLst/>
          </a:prstGeom>
        </p:spPr>
      </p:pic>
      <p:sp>
        <p:nvSpPr>
          <p:cNvPr id="4" name="Rectangle 3"/>
          <p:cNvSpPr/>
          <p:nvPr/>
        </p:nvSpPr>
        <p:spPr>
          <a:xfrm>
            <a:off x="323510" y="844247"/>
            <a:ext cx="11576753"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example, an interface KeyValueProcessor includes a method signature. This defines the function type. Now, we can define a variable of type KeyValueProcessor which can only point to functions with the same signature as defined in the KeyValueProcessor interface. So, addKeyValue or updateKeyValue function is assigned to kvp. So, kvp can be called like a function.</a:t>
            </a:r>
          </a:p>
        </p:txBody>
      </p:sp>
    </p:spTree>
    <p:extLst>
      <p:ext uri="{BB962C8B-B14F-4D97-AF65-F5344CB8AC3E}">
        <p14:creationId xmlns:p14="http://schemas.microsoft.com/office/powerpoint/2010/main" val="1332090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15" y="298659"/>
            <a:ext cx="497399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INTERFACE FOR ARRAY TYPE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9415" y="883434"/>
            <a:ext cx="109488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define the type of an array where you can define the type of index as well as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29" y="1329958"/>
            <a:ext cx="9859751" cy="3962953"/>
          </a:xfrm>
          <a:prstGeom prst="rect">
            <a:avLst/>
          </a:prstGeom>
        </p:spPr>
      </p:pic>
      <p:sp>
        <p:nvSpPr>
          <p:cNvPr id="5" name="Rectangle 4"/>
          <p:cNvSpPr/>
          <p:nvPr/>
        </p:nvSpPr>
        <p:spPr>
          <a:xfrm>
            <a:off x="369414" y="5370103"/>
            <a:ext cx="1094885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interface numlist defines a type of array with index as number and value as number type. In the same way, istringlist defines a string array with index as string and value as string.</a:t>
            </a:r>
          </a:p>
        </p:txBody>
      </p:sp>
    </p:spTree>
    <p:extLst>
      <p:ext uri="{BB962C8B-B14F-4D97-AF65-F5344CB8AC3E}">
        <p14:creationId xmlns:p14="http://schemas.microsoft.com/office/powerpoint/2010/main" val="24940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902" y="135374"/>
            <a:ext cx="383823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OPTIONAL PROPERTY</a:t>
            </a:r>
            <a:endParaRPr lang="en-US" sz="3200" b="1" i="0" dirty="0">
              <a:solidFill>
                <a:srgbClr val="181717"/>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29" y="2062650"/>
            <a:ext cx="9859751" cy="4058216"/>
          </a:xfrm>
          <a:prstGeom prst="rect">
            <a:avLst/>
          </a:prstGeom>
        </p:spPr>
      </p:pic>
      <p:sp>
        <p:nvSpPr>
          <p:cNvPr id="4" name="Rectangle 3"/>
          <p:cNvSpPr/>
          <p:nvPr/>
        </p:nvSpPr>
        <p:spPr>
          <a:xfrm>
            <a:off x="284152" y="641772"/>
            <a:ext cx="11237287" cy="128618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Sometimes, we may declare an interface with excess properties but may not expect all objects to define all the given interface properties. We can have optional properties, marked with a "?". in such cases, objects of the interface may or may not define these properties.</a:t>
            </a:r>
          </a:p>
        </p:txBody>
      </p:sp>
      <p:sp>
        <p:nvSpPr>
          <p:cNvPr id="5" name="Rectangle 4"/>
          <p:cNvSpPr/>
          <p:nvPr/>
        </p:nvSpPr>
        <p:spPr>
          <a:xfrm>
            <a:off x="284152" y="6120866"/>
            <a:ext cx="11570391"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empDept is marked with ?, so objects of IEmployee may or may not include this property.</a:t>
            </a:r>
          </a:p>
        </p:txBody>
      </p:sp>
    </p:spTree>
    <p:extLst>
      <p:ext uri="{BB962C8B-B14F-4D97-AF65-F5344CB8AC3E}">
        <p14:creationId xmlns:p14="http://schemas.microsoft.com/office/powerpoint/2010/main" val="3888330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713" y="285597"/>
            <a:ext cx="427200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READ ONLY PROPERTIES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67713" y="870372"/>
            <a:ext cx="114607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provides a way to mark a property as read only. This means that once a property is assigned a value, it cannot be 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26" y="1863148"/>
            <a:ext cx="9821646" cy="2667372"/>
          </a:xfrm>
          <a:prstGeom prst="rect">
            <a:avLst/>
          </a:prstGeom>
        </p:spPr>
      </p:pic>
      <p:sp>
        <p:nvSpPr>
          <p:cNvPr id="5" name="Rectangle 4"/>
          <p:cNvSpPr/>
          <p:nvPr/>
        </p:nvSpPr>
        <p:spPr>
          <a:xfrm>
            <a:off x="367713" y="4599014"/>
            <a:ext cx="110557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SSN property is read only. We define the personobj object of type citizen and assign values to the two interface properties. Next, we try to change the values assigned to both the properties-name and SSN. The typescript compiler will show an error when we try to change the read only SSN property.</a:t>
            </a:r>
          </a:p>
        </p:txBody>
      </p:sp>
    </p:spTree>
    <p:extLst>
      <p:ext uri="{BB962C8B-B14F-4D97-AF65-F5344CB8AC3E}">
        <p14:creationId xmlns:p14="http://schemas.microsoft.com/office/powerpoint/2010/main" val="3410173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91" y="376845"/>
            <a:ext cx="431073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EXTENDING INTERFACES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15691" y="808654"/>
            <a:ext cx="1173479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Interfaces can extend one or more interfaces. This makes writing interfaces flexible and reusable.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41" y="1404610"/>
            <a:ext cx="9859751" cy="3705742"/>
          </a:xfrm>
          <a:prstGeom prst="rect">
            <a:avLst/>
          </a:prstGeom>
        </p:spPr>
      </p:pic>
      <p:sp>
        <p:nvSpPr>
          <p:cNvPr id="6" name="Rectangle 5"/>
          <p:cNvSpPr/>
          <p:nvPr/>
        </p:nvSpPr>
        <p:spPr>
          <a:xfrm>
            <a:off x="315691" y="5218000"/>
            <a:ext cx="11323315"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the iemployee interface extends the iperson interface. So, objects of iemployee must include all the properties and methods of the iperson interface otherwise, the compiler will show an error.</a:t>
            </a:r>
          </a:p>
        </p:txBody>
      </p:sp>
    </p:spTree>
    <p:extLst>
      <p:ext uri="{BB962C8B-B14F-4D97-AF65-F5344CB8AC3E}">
        <p14:creationId xmlns:p14="http://schemas.microsoft.com/office/powerpoint/2010/main" val="265942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591" y="239877"/>
            <a:ext cx="5467331"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IMPLEMENTING AN INTERFACE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94591" y="923172"/>
            <a:ext cx="10935789"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Similar to languages like java and C#, interfaces in typescript can be implemented with a class. The class implementing the interface needs to strictly conform to the structure of the interface.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4130" y="2144548"/>
            <a:ext cx="7112200" cy="3755572"/>
          </a:xfrm>
          <a:prstGeom prst="rect">
            <a:avLst/>
          </a:prstGeom>
        </p:spPr>
      </p:pic>
      <p:sp>
        <p:nvSpPr>
          <p:cNvPr id="5" name="Rectangle 4"/>
          <p:cNvSpPr/>
          <p:nvPr/>
        </p:nvSpPr>
        <p:spPr>
          <a:xfrm>
            <a:off x="194591" y="1861457"/>
            <a:ext cx="4114800" cy="4524315"/>
          </a:xfrm>
          <a:prstGeom prst="rect">
            <a:avLst/>
          </a:prstGeom>
        </p:spPr>
        <p:txBody>
          <a:bodyPr wrap="square">
            <a:spAutoFit/>
          </a:bodyPr>
          <a:lstStyle/>
          <a:p>
            <a:pPr algn="just">
              <a:lnSpc>
                <a:spcPct val="150000"/>
              </a:lnSpc>
            </a:pPr>
            <a:r>
              <a:rPr lang="en-US" sz="1600" dirty="0">
                <a:latin typeface="Arial" panose="020B0604020202020204" pitchFamily="34" charset="0"/>
                <a:cs typeface="Arial" panose="020B0604020202020204" pitchFamily="34" charset="0"/>
              </a:rPr>
              <a:t>In the example, the iemployee interface is implemented in the employee class using the implement keyword. The implementing class should strictly define the properties and the function with the same name and data type. If the implementing class does not follow the structure, then the compiler will show an error.</a:t>
            </a:r>
          </a:p>
          <a:p>
            <a:pPr algn="just">
              <a:lnSpc>
                <a:spcPct val="150000"/>
              </a:lnSpc>
            </a:pPr>
            <a:r>
              <a:rPr lang="en-US" sz="1600" dirty="0">
                <a:latin typeface="Arial" panose="020B0604020202020204" pitchFamily="34" charset="0"/>
                <a:cs typeface="Arial" panose="020B0604020202020204" pitchFamily="34" charset="0"/>
              </a:rPr>
              <a:t>Of course, the implementing class can define extra properties and methods, but at least it must define all the members of an interface.</a:t>
            </a:r>
          </a:p>
        </p:txBody>
      </p:sp>
      <p:cxnSp>
        <p:nvCxnSpPr>
          <p:cNvPr id="7" name="Straight Connector 6"/>
          <p:cNvCxnSpPr/>
          <p:nvPr/>
        </p:nvCxnSpPr>
        <p:spPr>
          <a:xfrm>
            <a:off x="274321" y="824652"/>
            <a:ext cx="10580914" cy="0"/>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17720" y="1861457"/>
            <a:ext cx="0" cy="4519749"/>
          </a:xfrm>
          <a:prstGeom prst="line">
            <a:avLst/>
          </a:prstGeom>
          <a:ln>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3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458" y="311643"/>
            <a:ext cx="3526478"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94458" y="896418"/>
            <a:ext cx="11401303"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languages like Java and C#, classes are the fundamental entities used to create reusable components. Functionalities are passed down to classes and objects are created from classes. However, until ECMAScript 6 (also known as ECMAScript 2015), this was not the case with JavaScript. JavaScript has been primarily a functional programming language where inheritance is prototype-based. Functions are used to build reusable components. In ECMAScript 6, object-oriented class based approach was introduced. Typescript introduced classes to avail the benefit of object-oriented techniques like encapsulation and abstraction. The class in Typescript is compiled to plain JavaScript functions by the Typescript compiler to work across platforms and browsers.</a:t>
            </a:r>
          </a:p>
        </p:txBody>
      </p:sp>
      <p:sp>
        <p:nvSpPr>
          <p:cNvPr id="4" name="Rectangle 3"/>
          <p:cNvSpPr/>
          <p:nvPr/>
        </p:nvSpPr>
        <p:spPr>
          <a:xfrm>
            <a:off x="394458" y="4422505"/>
            <a:ext cx="6096000" cy="1892826"/>
          </a:xfrm>
          <a:prstGeom prst="rect">
            <a:avLst/>
          </a:prstGeom>
        </p:spPr>
        <p:txBody>
          <a:bodyPr>
            <a:spAutoFit/>
          </a:bodyPr>
          <a:lstStyle/>
          <a:p>
            <a:pPr algn="just">
              <a:lnSpc>
                <a:spcPct val="200000"/>
              </a:lnSpc>
            </a:pPr>
            <a:r>
              <a:rPr lang="en-US" b="1" dirty="0">
                <a:solidFill>
                  <a:schemeClr val="bg1"/>
                </a:solidFill>
                <a:latin typeface="Arial" panose="020B0604020202020204" pitchFamily="34" charset="0"/>
                <a:cs typeface="Arial" panose="020B0604020202020204" pitchFamily="34" charset="0"/>
              </a:rPr>
              <a:t>A class can include the following:</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Constructor</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Properties</a:t>
            </a:r>
          </a:p>
          <a:p>
            <a:pPr algn="just">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Methods</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394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60" y="409586"/>
            <a:ext cx="9859751" cy="3562847"/>
          </a:xfrm>
          <a:prstGeom prst="rect">
            <a:avLst/>
          </a:prstGeom>
        </p:spPr>
      </p:pic>
      <p:sp>
        <p:nvSpPr>
          <p:cNvPr id="3" name="Rectangle 2"/>
          <p:cNvSpPr/>
          <p:nvPr/>
        </p:nvSpPr>
        <p:spPr>
          <a:xfrm>
            <a:off x="359229" y="4216181"/>
            <a:ext cx="8617132" cy="369332"/>
          </a:xfrm>
          <a:prstGeom prst="rect">
            <a:avLst/>
          </a:prstGeom>
        </p:spPr>
        <p:txBody>
          <a:bodyPr wrap="square" anchor="ctr">
            <a:spAutoFit/>
          </a:bodyPr>
          <a:lstStyle/>
          <a:p>
            <a:pPr algn="just"/>
            <a:r>
              <a:rPr lang="en-US" b="1" dirty="0">
                <a:latin typeface="Arial" panose="020B0604020202020204" pitchFamily="34" charset="0"/>
                <a:cs typeface="Arial" panose="020B0604020202020204" pitchFamily="34" charset="0"/>
              </a:rPr>
              <a:t>It is not necessary for a class to have a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60" y="4829261"/>
            <a:ext cx="9831172" cy="1609950"/>
          </a:xfrm>
          <a:prstGeom prst="rect">
            <a:avLst/>
          </a:prstGeom>
        </p:spPr>
      </p:pic>
    </p:spTree>
    <p:extLst>
      <p:ext uri="{BB962C8B-B14F-4D97-AF65-F5344CB8AC3E}">
        <p14:creationId xmlns:p14="http://schemas.microsoft.com/office/powerpoint/2010/main" val="87080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2504"/>
            <a:ext cx="11009208" cy="6352354"/>
          </a:xfrm>
        </p:spPr>
        <p:txBody>
          <a:bodyPr>
            <a:noAutofit/>
          </a:bodyPr>
          <a:lstStyle/>
          <a:p>
            <a:pPr>
              <a:lnSpc>
                <a:spcPct val="150000"/>
              </a:lnSpc>
            </a:pPr>
            <a:r>
              <a:rPr lang="en-US" sz="3200" b="1" cap="none" dirty="0">
                <a:solidFill>
                  <a:schemeClr val="bg1">
                    <a:lumMod val="95000"/>
                    <a:lumOff val="5000"/>
                  </a:schemeClr>
                </a:solidFill>
                <a:latin typeface="Calibri" panose="020F0502020204030204" pitchFamily="34" charset="0"/>
                <a:cs typeface="Calibri" panose="020F0502020204030204" pitchFamily="34" charset="0"/>
              </a:rPr>
              <a:t>Typescript features</a:t>
            </a:r>
            <a:br>
              <a:rPr lang="en-US" sz="3200" b="1" cap="none" dirty="0">
                <a:solidFill>
                  <a:schemeClr val="bg1">
                    <a:lumMod val="95000"/>
                    <a:lumOff val="5000"/>
                  </a:schemeClr>
                </a:solidFill>
                <a:latin typeface="Calibri" panose="020F0502020204030204" pitchFamily="34" charset="0"/>
                <a:cs typeface="Calibri" panose="020F050202020403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Cross-platform</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runs on any platform that JavaScript runs on. The typescript compiler can be installed on any operating system such as windows, mac os and Linux.</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Object oriented language</a:t>
            </a:r>
            <a:r>
              <a:rPr lang="en-US" sz="1600" b="1" cap="none" dirty="0">
                <a:latin typeface="Arial" panose="020B0604020202020204" pitchFamily="34" charset="0"/>
                <a:cs typeface="Arial" panose="020B0604020202020204" pitchFamily="34" charset="0"/>
              </a:rPr>
              <a:t>: </a:t>
            </a:r>
            <a:r>
              <a:rPr lang="en-US" sz="1600" cap="none" dirty="0">
                <a:latin typeface="Arial" panose="020B0604020202020204" pitchFamily="34" charset="0"/>
                <a:cs typeface="Arial" panose="020B0604020202020204" pitchFamily="34" charset="0"/>
              </a:rPr>
              <a:t>typescript provides powerful features such as classes, interfaces, and modules. You can write pure object-oriented code for client-side as well as server-side development.</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Static type-checking</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Optional static typing</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also allows optional static typing if you would rather use JavaScript's dynamic typing.</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DOM manipulation</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just like JavaScript, typescript can be used to manipulate the DOM for adding or removing elements.</a:t>
            </a:r>
            <a:br>
              <a:rPr lang="en-US" sz="1600" cap="none" dirty="0">
                <a:latin typeface="Arial" panose="020B0604020202020204" pitchFamily="34" charset="0"/>
                <a:cs typeface="Arial" panose="020B0604020202020204" pitchFamily="34" charset="0"/>
              </a:rPr>
            </a:br>
            <a:r>
              <a:rPr lang="en-US" sz="1600" b="1" cap="none" dirty="0">
                <a:solidFill>
                  <a:schemeClr val="bg1">
                    <a:lumMod val="95000"/>
                    <a:lumOff val="5000"/>
                  </a:schemeClr>
                </a:solidFill>
                <a:latin typeface="Arial" panose="020B0604020202020204" pitchFamily="34" charset="0"/>
                <a:cs typeface="Arial" panose="020B0604020202020204" pitchFamily="34" charset="0"/>
              </a:rPr>
              <a:t>ES 6 features</a:t>
            </a:r>
            <a:r>
              <a:rPr lang="en-US" sz="1600" b="1" cap="none" dirty="0">
                <a:latin typeface="Arial" panose="020B0604020202020204" pitchFamily="34" charset="0"/>
                <a:cs typeface="Arial" panose="020B0604020202020204" pitchFamily="34" charset="0"/>
              </a:rPr>
              <a:t>:</a:t>
            </a:r>
            <a:r>
              <a:rPr lang="en-US" sz="1600" cap="none" dirty="0">
                <a:latin typeface="Arial" panose="020B0604020202020204" pitchFamily="34" charset="0"/>
                <a:cs typeface="Arial" panose="020B0604020202020204" pitchFamily="34" charset="0"/>
              </a:rPr>
              <a:t> typescript includes most features of planned </a:t>
            </a:r>
            <a:r>
              <a:rPr lang="en-US" sz="1600" b="1" cap="none" dirty="0">
                <a:solidFill>
                  <a:schemeClr val="bg1">
                    <a:lumMod val="95000"/>
                    <a:lumOff val="5000"/>
                  </a:schemeClr>
                </a:solidFill>
                <a:latin typeface="Arial" panose="020B0604020202020204" pitchFamily="34" charset="0"/>
                <a:cs typeface="Arial" panose="020B0604020202020204" pitchFamily="34" charset="0"/>
                <a:hlinkClick r:id="rId2"/>
              </a:rPr>
              <a:t>ECMAScript</a:t>
            </a:r>
            <a:r>
              <a:rPr lang="en-US" sz="1600" cap="none" dirty="0">
                <a:latin typeface="Arial" panose="020B0604020202020204" pitchFamily="34" charset="0"/>
                <a:cs typeface="Arial" panose="020B0604020202020204" pitchFamily="34" charset="0"/>
              </a:rPr>
              <a:t> 2015 (ES 6, 7) such as class, interface, arrow functions etc.</a:t>
            </a:r>
            <a:br>
              <a:rPr lang="en-US" sz="1600" cap="none" dirty="0">
                <a:latin typeface="Arial" panose="020B0604020202020204" pitchFamily="34" charset="0"/>
                <a:cs typeface="Arial" panose="020B0604020202020204" pitchFamily="34" charset="0"/>
              </a:rPr>
            </a:br>
            <a:endParaRPr lang="en-US"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650" y="780230"/>
            <a:ext cx="553767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CREATING AN OBJECT OF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625243" y="1455996"/>
            <a:ext cx="8368937"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object of the class can be created using the </a:t>
            </a:r>
            <a:r>
              <a:rPr lang="en-US" dirty="0">
                <a:latin typeface="Arial" panose="020B0604020202020204" pitchFamily="34" charset="0"/>
                <a:cs typeface="Arial" panose="020B0604020202020204" pitchFamily="34" charset="0"/>
                <a:hlinkClick r:id="rId2"/>
              </a:rPr>
              <a:t>new keyword</a:t>
            </a:r>
            <a:r>
              <a:rPr lang="en-US"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43" y="2026902"/>
            <a:ext cx="9831172" cy="2057687"/>
          </a:xfrm>
          <a:prstGeom prst="rect">
            <a:avLst/>
          </a:prstGeom>
        </p:spPr>
      </p:pic>
      <p:sp>
        <p:nvSpPr>
          <p:cNvPr id="5" name="Rectangle 4"/>
          <p:cNvSpPr/>
          <p:nvPr/>
        </p:nvSpPr>
        <p:spPr>
          <a:xfrm>
            <a:off x="539931" y="4242138"/>
            <a:ext cx="10765972"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Here, we create an object called emp of type employee using let emp = new employee();. The above class does not include any parameterized constructor so we cannot pass values while creating an object. If the class includes a parameterized constructor, then we can pass the values while creating the object.</a:t>
            </a:r>
          </a:p>
        </p:txBody>
      </p:sp>
    </p:spTree>
    <p:extLst>
      <p:ext uri="{BB962C8B-B14F-4D97-AF65-F5344CB8AC3E}">
        <p14:creationId xmlns:p14="http://schemas.microsoft.com/office/powerpoint/2010/main" val="3974515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4349" y="2534194"/>
            <a:ext cx="4402183" cy="2854234"/>
            <a:chOff x="3905794" y="2011680"/>
            <a:chExt cx="4402183" cy="2854234"/>
          </a:xfrm>
        </p:grpSpPr>
        <p:sp>
          <p:nvSpPr>
            <p:cNvPr id="3" name="Rectangle 2"/>
            <p:cNvSpPr/>
            <p:nvPr/>
          </p:nvSpPr>
          <p:spPr>
            <a:xfrm>
              <a:off x="3905794" y="2011680"/>
              <a:ext cx="4402183" cy="285423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23" y="2114366"/>
              <a:ext cx="4143953" cy="2629267"/>
            </a:xfrm>
            <a:prstGeom prst="rect">
              <a:avLst/>
            </a:prstGeom>
          </p:spPr>
        </p:pic>
      </p:grpSp>
      <p:sp>
        <p:nvSpPr>
          <p:cNvPr id="6" name="Rectangle 5"/>
          <p:cNvSpPr/>
          <p:nvPr/>
        </p:nvSpPr>
        <p:spPr>
          <a:xfrm>
            <a:off x="748937" y="1604779"/>
            <a:ext cx="5971903" cy="2805320"/>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example, we pass values to the object to initialize the member variables. When we instantiate a new object, the class constructor is called with the values passed and the member variables empCode and empName are initialized with these values.</a:t>
            </a:r>
          </a:p>
        </p:txBody>
      </p:sp>
    </p:spTree>
    <p:extLst>
      <p:ext uri="{BB962C8B-B14F-4D97-AF65-F5344CB8AC3E}">
        <p14:creationId xmlns:p14="http://schemas.microsoft.com/office/powerpoint/2010/main" val="42429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715" y="122311"/>
            <a:ext cx="247356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INHERITANCE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176183" y="570505"/>
            <a:ext cx="11142779"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Just like object-oriented languages such as java and C#, typescript classes can be extended to create new classes with inheritance, using the keyword extends.</a:t>
            </a:r>
          </a:p>
        </p:txBody>
      </p:sp>
      <p:sp>
        <p:nvSpPr>
          <p:cNvPr id="8" name="Rectangle 7"/>
          <p:cNvSpPr/>
          <p:nvPr/>
        </p:nvSpPr>
        <p:spPr>
          <a:xfrm>
            <a:off x="6191713" y="1841303"/>
            <a:ext cx="5662830" cy="2677656"/>
          </a:xfrm>
          <a:prstGeom prst="rect">
            <a:avLst/>
          </a:prstGeom>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In the last example, the employee class extends the person class using extends keyword. This means that the employee class now includes all the members of the person class.</a:t>
            </a:r>
          </a:p>
          <a:p>
            <a:pPr>
              <a:lnSpc>
                <a:spcPct val="150000"/>
              </a:lnSpc>
            </a:pPr>
            <a:r>
              <a:rPr lang="en-US" sz="1600" dirty="0">
                <a:latin typeface="Arial" panose="020B0604020202020204" pitchFamily="34" charset="0"/>
                <a:cs typeface="Arial" panose="020B0604020202020204" pitchFamily="34" charset="0"/>
              </a:rPr>
              <a:t>The constructor of the employee class initializes its own members as well as the parent class's properties using a special keyword 'super'. The super keyword is used to call the parent constructor and passes the property values.</a:t>
            </a:r>
          </a:p>
        </p:txBody>
      </p:sp>
      <p:sp>
        <p:nvSpPr>
          <p:cNvPr id="9" name="Rectangle 8"/>
          <p:cNvSpPr/>
          <p:nvPr/>
        </p:nvSpPr>
        <p:spPr>
          <a:xfrm>
            <a:off x="6145993" y="5160831"/>
            <a:ext cx="4820355" cy="83099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We must call super() method first before assigning values to properties in the constructor of the derived class.</a:t>
            </a:r>
          </a:p>
        </p:txBody>
      </p:sp>
      <p:sp>
        <p:nvSpPr>
          <p:cNvPr id="10" name="Rectangle 9"/>
          <p:cNvSpPr/>
          <p:nvPr/>
        </p:nvSpPr>
        <p:spPr>
          <a:xfrm>
            <a:off x="6152524" y="4764731"/>
            <a:ext cx="1025596" cy="400110"/>
          </a:xfrm>
          <a:prstGeom prst="rect">
            <a:avLst/>
          </a:prstGeom>
        </p:spPr>
        <p:txBody>
          <a:bodyPr wrap="square">
            <a:spAutoFit/>
          </a:bodyPr>
          <a:lstStyle/>
          <a:p>
            <a:r>
              <a:rPr lang="en-US" sz="2000" b="1" dirty="0">
                <a:solidFill>
                  <a:srgbClr val="181717"/>
                </a:solidFill>
                <a:latin typeface="Calibri" panose="020F0502020204030204" pitchFamily="34" charset="0"/>
                <a:cs typeface="Calibri" panose="020F0502020204030204" pitchFamily="34" charset="0"/>
              </a:rPr>
              <a:t>Note:</a:t>
            </a:r>
            <a:endParaRPr lang="en-US" sz="2000" b="1" dirty="0">
              <a:latin typeface="Calibri" panose="020F0502020204030204" pitchFamily="34" charset="0"/>
              <a:cs typeface="Calibri" panose="020F0502020204030204" pitchFamily="34" charset="0"/>
            </a:endParaRPr>
          </a:p>
        </p:txBody>
      </p:sp>
      <p:grpSp>
        <p:nvGrpSpPr>
          <p:cNvPr id="15" name="Group 14"/>
          <p:cNvGrpSpPr/>
          <p:nvPr/>
        </p:nvGrpSpPr>
        <p:grpSpPr>
          <a:xfrm>
            <a:off x="274205" y="1505936"/>
            <a:ext cx="5819577" cy="4757096"/>
            <a:chOff x="274205" y="1505936"/>
            <a:chExt cx="5819577" cy="4757096"/>
          </a:xfrm>
        </p:grpSpPr>
        <p:grpSp>
          <p:nvGrpSpPr>
            <p:cNvPr id="13" name="Group 12"/>
            <p:cNvGrpSpPr/>
            <p:nvPr/>
          </p:nvGrpSpPr>
          <p:grpSpPr>
            <a:xfrm>
              <a:off x="274205" y="1505936"/>
              <a:ext cx="5819577" cy="4757096"/>
              <a:chOff x="202475" y="1787001"/>
              <a:chExt cx="5819577" cy="4757096"/>
            </a:xfrm>
          </p:grpSpPr>
          <p:sp>
            <p:nvSpPr>
              <p:cNvPr id="12" name="Rectangle 11"/>
              <p:cNvSpPr/>
              <p:nvPr/>
            </p:nvSpPr>
            <p:spPr>
              <a:xfrm>
                <a:off x="5786846" y="1799842"/>
                <a:ext cx="235206" cy="4737724"/>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75" y="1787001"/>
                <a:ext cx="5728098" cy="4757096"/>
              </a:xfrm>
              <a:prstGeom prst="rect">
                <a:avLst/>
              </a:prstGeom>
            </p:spPr>
          </p:pic>
        </p:grpSp>
        <p:sp>
          <p:nvSpPr>
            <p:cNvPr id="14" name="Rectangle 13"/>
            <p:cNvSpPr/>
            <p:nvPr/>
          </p:nvSpPr>
          <p:spPr>
            <a:xfrm>
              <a:off x="5858576" y="1513280"/>
              <a:ext cx="235206" cy="87837"/>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8526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142" y="127505"/>
            <a:ext cx="820565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class can implement single or multiple interfaces.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27" y="594808"/>
            <a:ext cx="8813899" cy="5918512"/>
          </a:xfrm>
          <a:prstGeom prst="rect">
            <a:avLst/>
          </a:prstGeom>
        </p:spPr>
      </p:pic>
    </p:spTree>
    <p:extLst>
      <p:ext uri="{BB962C8B-B14F-4D97-AF65-F5344CB8AC3E}">
        <p14:creationId xmlns:p14="http://schemas.microsoft.com/office/powerpoint/2010/main" val="3810049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9083" y="119474"/>
            <a:ext cx="11438708"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employee class implements two interfaces - iperson and iemployee. So, an instance of the employee class can be assigned to a variable of iperson or iemployee type. However, an object of type iemployee cannot call the display() method because iemployee does not include it. You can only use properties and methods specific to the object type.</a:t>
            </a:r>
          </a:p>
        </p:txBody>
      </p:sp>
      <p:sp>
        <p:nvSpPr>
          <p:cNvPr id="5" name="Rectangle 4"/>
          <p:cNvSpPr/>
          <p:nvPr/>
        </p:nvSpPr>
        <p:spPr>
          <a:xfrm>
            <a:off x="239490" y="1906061"/>
            <a:ext cx="4218912" cy="523220"/>
          </a:xfrm>
          <a:prstGeom prst="rect">
            <a:avLst/>
          </a:prstGeom>
        </p:spPr>
        <p:txBody>
          <a:bodyPr wrap="none">
            <a:spAutoFit/>
          </a:bodyPr>
          <a:lstStyle/>
          <a:p>
            <a:pPr algn="just"/>
            <a:r>
              <a:rPr lang="en-US" sz="2800" b="1" dirty="0">
                <a:solidFill>
                  <a:srgbClr val="181717"/>
                </a:solidFill>
                <a:latin typeface="Calibri" panose="020F0502020204030204" pitchFamily="34" charset="0"/>
                <a:cs typeface="Calibri" panose="020F0502020204030204" pitchFamily="34" charset="0"/>
              </a:rPr>
              <a:t>INTERFACE EXTENDS CLASS</a:t>
            </a:r>
            <a:endParaRPr lang="en-US" sz="2800" b="1" i="0" dirty="0">
              <a:solidFill>
                <a:srgbClr val="181717"/>
              </a:solidFill>
              <a:effectLst/>
              <a:latin typeface="Calibri" panose="020F0502020204030204" pitchFamily="34" charset="0"/>
              <a:cs typeface="Calibri" panose="020F0502020204030204" pitchFamily="34" charset="0"/>
            </a:endParaRPr>
          </a:p>
        </p:txBody>
      </p:sp>
      <p:sp>
        <p:nvSpPr>
          <p:cNvPr id="6" name="Rectangle 5"/>
          <p:cNvSpPr/>
          <p:nvPr/>
        </p:nvSpPr>
        <p:spPr>
          <a:xfrm>
            <a:off x="238009" y="2389159"/>
            <a:ext cx="847997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An interface can also extend a class to represent a type.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64" y="2898678"/>
            <a:ext cx="9821646" cy="2667372"/>
          </a:xfrm>
          <a:prstGeom prst="rect">
            <a:avLst/>
          </a:prstGeom>
        </p:spPr>
      </p:pic>
      <p:sp>
        <p:nvSpPr>
          <p:cNvPr id="8" name="Rectangle 7"/>
          <p:cNvSpPr/>
          <p:nvPr/>
        </p:nvSpPr>
        <p:spPr>
          <a:xfrm>
            <a:off x="238009" y="5575609"/>
            <a:ext cx="11412582"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iemployee is an interface that extends the person class. So, we can declare a variable of type iemployee with two properties. So now, we must declare and initialize values at the same time.</a:t>
            </a:r>
          </a:p>
        </p:txBody>
      </p:sp>
    </p:spTree>
    <p:extLst>
      <p:ext uri="{BB962C8B-B14F-4D97-AF65-F5344CB8AC3E}">
        <p14:creationId xmlns:p14="http://schemas.microsoft.com/office/powerpoint/2010/main" val="1399073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353" y="213754"/>
            <a:ext cx="5390322"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ABSTRACT CLASS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99213" y="713623"/>
            <a:ext cx="4650838" cy="5909310"/>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Typescript allows us to define an abstract class using keyword abstract. Abstract classes are mainly for inheritance where other classes may derive from them. We cannot create an instance of an abstract class.</a:t>
            </a:r>
          </a:p>
          <a:p>
            <a:pPr algn="just">
              <a:lnSpc>
                <a:spcPct val="150000"/>
              </a:lnSpc>
            </a:pPr>
            <a:r>
              <a:rPr lang="en-US" dirty="0">
                <a:latin typeface="Arial" panose="020B0604020202020204" pitchFamily="34" charset="0"/>
                <a:cs typeface="Arial" panose="020B0604020202020204" pitchFamily="34" charset="0"/>
              </a:rPr>
              <a:t>An abstract class typically includes one or more abstract methods or property declarations. The class which extends the abstract class must define all the abstract methods.</a:t>
            </a:r>
          </a:p>
          <a:p>
            <a:pPr algn="just">
              <a:lnSpc>
                <a:spcPct val="150000"/>
              </a:lnSpc>
            </a:pPr>
            <a:r>
              <a:rPr lang="en-US" dirty="0">
                <a:latin typeface="Arial" panose="020B0604020202020204" pitchFamily="34" charset="0"/>
                <a:cs typeface="Arial" panose="020B0604020202020204" pitchFamily="34" charset="0"/>
              </a:rPr>
              <a:t>The following abstract class declares one abstract method find and also includes a normal method display.</a:t>
            </a:r>
          </a:p>
        </p:txBody>
      </p:sp>
      <p:grpSp>
        <p:nvGrpSpPr>
          <p:cNvPr id="6" name="Group 5"/>
          <p:cNvGrpSpPr/>
          <p:nvPr/>
        </p:nvGrpSpPr>
        <p:grpSpPr>
          <a:xfrm>
            <a:off x="5166360" y="991644"/>
            <a:ext cx="6720840" cy="5172892"/>
            <a:chOff x="5225143" y="1606731"/>
            <a:chExt cx="6720840" cy="5172892"/>
          </a:xfrm>
        </p:grpSpPr>
        <p:sp>
          <p:nvSpPr>
            <p:cNvPr id="5" name="Rectangle 4"/>
            <p:cNvSpPr/>
            <p:nvPr/>
          </p:nvSpPr>
          <p:spPr>
            <a:xfrm>
              <a:off x="5225143" y="1606731"/>
              <a:ext cx="6720840" cy="517289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01" y="1708031"/>
              <a:ext cx="6525536" cy="4944165"/>
            </a:xfrm>
            <a:prstGeom prst="rect">
              <a:avLst/>
            </a:prstGeom>
          </p:spPr>
        </p:pic>
      </p:grpSp>
    </p:spTree>
    <p:extLst>
      <p:ext uri="{BB962C8B-B14F-4D97-AF65-F5344CB8AC3E}">
        <p14:creationId xmlns:p14="http://schemas.microsoft.com/office/powerpoint/2010/main" val="2293524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331" y="385916"/>
            <a:ext cx="5743303" cy="383181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In the last example, person is an abstract class which includes one property and two methods, one of which is declared as abstract. The find() method is an abstract method and so must be defined in the derived class. The employee class derives from the person class and so it must define the find() method as abstract. The employee class must implement all the abstract methods of the person class, otherwise the compiler will show an error.</a:t>
            </a:r>
          </a:p>
        </p:txBody>
      </p:sp>
      <p:sp>
        <p:nvSpPr>
          <p:cNvPr id="5" name="Rectangle 4"/>
          <p:cNvSpPr/>
          <p:nvPr/>
        </p:nvSpPr>
        <p:spPr>
          <a:xfrm>
            <a:off x="475736" y="4866064"/>
            <a:ext cx="3741037" cy="1338828"/>
          </a:xfrm>
          <a:prstGeom prst="rect">
            <a:avLst/>
          </a:prstGeom>
        </p:spPr>
        <p:txBody>
          <a:bodyPr wrap="square">
            <a:spAutoFit/>
          </a:bodyPr>
          <a:lstStyle/>
          <a:p>
            <a:pPr algn="just">
              <a:lnSpc>
                <a:spcPct val="150000"/>
              </a:lnSpc>
            </a:pPr>
            <a:r>
              <a:rPr lang="en-US" dirty="0">
                <a:latin typeface="Arial" panose="020B0604020202020204" pitchFamily="34" charset="0"/>
                <a:cs typeface="Arial" panose="020B0604020202020204" pitchFamily="34" charset="0"/>
              </a:rPr>
              <a:t>The class which implements an abstract class must call super() in the constructor.</a:t>
            </a:r>
          </a:p>
        </p:txBody>
      </p:sp>
      <p:sp>
        <p:nvSpPr>
          <p:cNvPr id="6" name="Rectangle 5"/>
          <p:cNvSpPr/>
          <p:nvPr/>
        </p:nvSpPr>
        <p:spPr>
          <a:xfrm>
            <a:off x="415832" y="4539218"/>
            <a:ext cx="910827" cy="400110"/>
          </a:xfrm>
          <a:prstGeom prst="rect">
            <a:avLst/>
          </a:prstGeom>
        </p:spPr>
        <p:txBody>
          <a:bodyPr wrap="none">
            <a:spAutoFit/>
          </a:bodyPr>
          <a:lstStyle/>
          <a:p>
            <a:r>
              <a:rPr lang="en-US" sz="2000" b="1" dirty="0">
                <a:solidFill>
                  <a:srgbClr val="181717"/>
                </a:solidFill>
                <a:latin typeface="Arial" panose="020B0604020202020204" pitchFamily="34" charset="0"/>
                <a:cs typeface="Arial" panose="020B0604020202020204" pitchFamily="34" charset="0"/>
              </a:rPr>
              <a:t> Note:</a:t>
            </a:r>
            <a:endParaRPr lang="en-US" sz="2000" b="1" dirty="0">
              <a:latin typeface="Arial" panose="020B0604020202020204" pitchFamily="34" charset="0"/>
              <a:cs typeface="Arial" panose="020B0604020202020204" pitchFamily="34" charset="0"/>
            </a:endParaRPr>
          </a:p>
        </p:txBody>
      </p:sp>
      <p:sp>
        <p:nvSpPr>
          <p:cNvPr id="7" name="Rectangle 6"/>
          <p:cNvSpPr/>
          <p:nvPr/>
        </p:nvSpPr>
        <p:spPr>
          <a:xfrm>
            <a:off x="6620691" y="1378495"/>
            <a:ext cx="5442857" cy="9233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abstract class can also include an abstract property, as shown below.</a:t>
            </a:r>
          </a:p>
        </p:txBody>
      </p:sp>
      <p:sp>
        <p:nvSpPr>
          <p:cNvPr id="8" name="Rectangle 7"/>
          <p:cNvSpPr/>
          <p:nvPr/>
        </p:nvSpPr>
        <p:spPr>
          <a:xfrm>
            <a:off x="415832" y="4333620"/>
            <a:ext cx="3881848" cy="1972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6714308" y="2466412"/>
            <a:ext cx="4193177" cy="3839700"/>
            <a:chOff x="7589520" y="2835420"/>
            <a:chExt cx="4193177" cy="3839700"/>
          </a:xfrm>
        </p:grpSpPr>
        <p:sp>
          <p:nvSpPr>
            <p:cNvPr id="10" name="Rectangle 9"/>
            <p:cNvSpPr/>
            <p:nvPr/>
          </p:nvSpPr>
          <p:spPr>
            <a:xfrm>
              <a:off x="7589520" y="2835420"/>
              <a:ext cx="4193177" cy="3839700"/>
            </a:xfrm>
            <a:prstGeom prst="rect">
              <a:avLst/>
            </a:prstGeom>
            <a:solidFill>
              <a:srgbClr val="D8E5E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757" y="2916083"/>
              <a:ext cx="4001058" cy="3639058"/>
            </a:xfrm>
            <a:prstGeom prst="rect">
              <a:avLst/>
            </a:prstGeom>
          </p:spPr>
        </p:pic>
      </p:grpSp>
    </p:spTree>
    <p:extLst>
      <p:ext uri="{BB962C8B-B14F-4D97-AF65-F5344CB8AC3E}">
        <p14:creationId xmlns:p14="http://schemas.microsoft.com/office/powerpoint/2010/main" val="730914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547" y="239877"/>
            <a:ext cx="5399363"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DATA MODIFIERS</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26547" y="824652"/>
            <a:ext cx="11249299" cy="147732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object-oriented programming, the concept of 'encapsulation' is used to make class members public or private i.e. A class can control the visibility of its data members. This is done using access modifiers.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three types of access modifiers in typescript:</a:t>
            </a:r>
          </a:p>
        </p:txBody>
      </p:sp>
      <p:sp>
        <p:nvSpPr>
          <p:cNvPr id="4" name="Rectangle 3"/>
          <p:cNvSpPr/>
          <p:nvPr/>
        </p:nvSpPr>
        <p:spPr>
          <a:xfrm>
            <a:off x="5951196" y="1932648"/>
            <a:ext cx="3339376" cy="369332"/>
          </a:xfrm>
          <a:prstGeom prst="rect">
            <a:avLst/>
          </a:prstGeom>
        </p:spPr>
        <p:txBody>
          <a:bodyPr wrap="none">
            <a:spAutoFit/>
          </a:bodyPr>
          <a:lstStyle/>
          <a:p>
            <a:r>
              <a:rPr lang="en-US" b="1" dirty="0">
                <a:solidFill>
                  <a:srgbClr val="181717"/>
                </a:solidFill>
                <a:latin typeface="Arial" panose="020B0604020202020204" pitchFamily="34" charset="0"/>
                <a:cs typeface="Arial" panose="020B0604020202020204" pitchFamily="34" charset="0"/>
              </a:rPr>
              <a:t>public, private </a:t>
            </a:r>
            <a:r>
              <a:rPr lang="en-US" dirty="0">
                <a:latin typeface="Arial" panose="020B0604020202020204" pitchFamily="34" charset="0"/>
                <a:cs typeface="Arial" panose="020B0604020202020204" pitchFamily="34" charset="0"/>
              </a:rPr>
              <a:t>and</a:t>
            </a:r>
            <a:r>
              <a:rPr lang="en-US" b="1" dirty="0">
                <a:solidFill>
                  <a:srgbClr val="181717"/>
                </a:solidFill>
                <a:latin typeface="Arial" panose="020B0604020202020204" pitchFamily="34" charset="0"/>
                <a:cs typeface="Arial" panose="020B0604020202020204" pitchFamily="34" charset="0"/>
              </a:rPr>
              <a:t> protected</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272143" y="2545172"/>
            <a:ext cx="877163"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Public</a:t>
            </a:r>
            <a:endParaRPr lang="en-US" b="1" i="0" dirty="0">
              <a:solidFill>
                <a:srgbClr val="181717"/>
              </a:solidFill>
              <a:effectLst/>
              <a:latin typeface="Arial" panose="020B0604020202020204" pitchFamily="34" charset="0"/>
              <a:cs typeface="Arial" panose="020B0604020202020204" pitchFamily="34" charset="0"/>
            </a:endParaRPr>
          </a:p>
        </p:txBody>
      </p:sp>
      <p:sp>
        <p:nvSpPr>
          <p:cNvPr id="6" name="Rectangle 5"/>
          <p:cNvSpPr/>
          <p:nvPr/>
        </p:nvSpPr>
        <p:spPr>
          <a:xfrm>
            <a:off x="272143" y="2914504"/>
            <a:ext cx="1130370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all members of a class in Typescript are public. All the public members can be accessed anywhere without any restrictions.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644" y="4022500"/>
            <a:ext cx="9840698" cy="2400635"/>
          </a:xfrm>
          <a:prstGeom prst="rect">
            <a:avLst/>
          </a:prstGeom>
        </p:spPr>
      </p:pic>
    </p:spTree>
    <p:extLst>
      <p:ext uri="{BB962C8B-B14F-4D97-AF65-F5344CB8AC3E}">
        <p14:creationId xmlns:p14="http://schemas.microsoft.com/office/powerpoint/2010/main" val="58193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47" y="146938"/>
            <a:ext cx="11510556"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empcode and empname are declared as public. So, they can be accessible outside of the class using an object of the class.</a:t>
            </a:r>
          </a:p>
          <a:p>
            <a:pPr>
              <a:lnSpc>
                <a:spcPct val="150000"/>
              </a:lnSpc>
            </a:pPr>
            <a:r>
              <a:rPr lang="en-US" dirty="0">
                <a:latin typeface="Arial" panose="020B0604020202020204" pitchFamily="34" charset="0"/>
                <a:cs typeface="Arial" panose="020B0604020202020204" pitchFamily="34" charset="0"/>
              </a:rPr>
              <a:t>Please notice that there is not any modifier applied before empname, as typescript treats properties and methods as public by default if no modifier is applied to them.</a:t>
            </a:r>
          </a:p>
        </p:txBody>
      </p:sp>
      <p:sp>
        <p:nvSpPr>
          <p:cNvPr id="3" name="Rectangle 2"/>
          <p:cNvSpPr/>
          <p:nvPr/>
        </p:nvSpPr>
        <p:spPr>
          <a:xfrm>
            <a:off x="252547" y="1866216"/>
            <a:ext cx="941283" cy="369332"/>
          </a:xfrm>
          <a:prstGeom prst="rect">
            <a:avLst/>
          </a:prstGeom>
        </p:spPr>
        <p:txBody>
          <a:bodyPr wrap="none">
            <a:spAutoFit/>
          </a:bodyPr>
          <a:lstStyle/>
          <a:p>
            <a:pPr algn="just"/>
            <a:r>
              <a:rPr lang="en-US" b="1" dirty="0">
                <a:solidFill>
                  <a:schemeClr val="bg1"/>
                </a:solidFill>
                <a:latin typeface="Arial" panose="020B0604020202020204" pitchFamily="34" charset="0"/>
                <a:cs typeface="Arial" panose="020B0604020202020204" pitchFamily="34" charset="0"/>
              </a:rPr>
              <a:t>private</a:t>
            </a:r>
            <a:endParaRPr lang="en-US" b="1" i="0" dirty="0">
              <a:solidFill>
                <a:schemeClr val="bg1"/>
              </a:solidFill>
              <a:effectLst/>
              <a:latin typeface="Arial" panose="020B0604020202020204" pitchFamily="34" charset="0"/>
              <a:cs typeface="Arial" panose="020B0604020202020204" pitchFamily="34" charset="0"/>
            </a:endParaRPr>
          </a:p>
        </p:txBody>
      </p:sp>
      <p:sp>
        <p:nvSpPr>
          <p:cNvPr id="4" name="Rectangle 3"/>
          <p:cNvSpPr/>
          <p:nvPr/>
        </p:nvSpPr>
        <p:spPr>
          <a:xfrm>
            <a:off x="252547" y="2187419"/>
            <a:ext cx="114583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private access modifier ensures that class members are visible only to that class and are not accessible outside the containing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5" y="3179824"/>
            <a:ext cx="9840698" cy="2457793"/>
          </a:xfrm>
          <a:prstGeom prst="rect">
            <a:avLst/>
          </a:prstGeom>
        </p:spPr>
      </p:pic>
      <p:sp>
        <p:nvSpPr>
          <p:cNvPr id="6" name="Rectangle 5"/>
          <p:cNvSpPr/>
          <p:nvPr/>
        </p:nvSpPr>
        <p:spPr>
          <a:xfrm>
            <a:off x="232954" y="5656956"/>
            <a:ext cx="11556276"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we have marked the member empcode as private. Hence, when we create an object emp and try to access the emp.Empcode member, it will give an error.</a:t>
            </a:r>
          </a:p>
        </p:txBody>
      </p:sp>
    </p:spTree>
    <p:extLst>
      <p:ext uri="{BB962C8B-B14F-4D97-AF65-F5344CB8AC3E}">
        <p14:creationId xmlns:p14="http://schemas.microsoft.com/office/powerpoint/2010/main" val="1769266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992" y="207222"/>
            <a:ext cx="1236236" cy="369332"/>
          </a:xfrm>
          <a:prstGeom prst="rect">
            <a:avLst/>
          </a:prstGeom>
        </p:spPr>
        <p:txBody>
          <a:bodyPr wrap="none">
            <a:spAutoFit/>
          </a:bodyPr>
          <a:lstStyle/>
          <a:p>
            <a:pPr algn="just"/>
            <a:r>
              <a:rPr lang="en-US" b="1" dirty="0">
                <a:solidFill>
                  <a:srgbClr val="181717"/>
                </a:solidFill>
                <a:latin typeface="Arial" panose="020B0604020202020204" pitchFamily="34" charset="0"/>
                <a:cs typeface="Arial" panose="020B0604020202020204" pitchFamily="34" charset="0"/>
              </a:rPr>
              <a:t>protected</a:t>
            </a:r>
            <a:endParaRPr lang="en-US" b="1" i="0" dirty="0">
              <a:solidFill>
                <a:srgbClr val="181717"/>
              </a:solidFill>
              <a:effectLst/>
              <a:latin typeface="Arial" panose="020B0604020202020204" pitchFamily="34" charset="0"/>
              <a:cs typeface="Arial" panose="020B0604020202020204" pitchFamily="34" charset="0"/>
            </a:endParaRPr>
          </a:p>
        </p:txBody>
      </p:sp>
      <p:sp>
        <p:nvSpPr>
          <p:cNvPr id="3" name="Rectangle 2"/>
          <p:cNvSpPr/>
          <p:nvPr/>
        </p:nvSpPr>
        <p:spPr>
          <a:xfrm>
            <a:off x="304992" y="539154"/>
            <a:ext cx="1168671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protected access modifier is similar to the private access modifier, except that protected members can be accessed using their deriving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74" y="1580111"/>
            <a:ext cx="9408419" cy="4918660"/>
          </a:xfrm>
          <a:prstGeom prst="rect">
            <a:avLst/>
          </a:prstGeom>
        </p:spPr>
      </p:pic>
    </p:spTree>
    <p:extLst>
      <p:ext uri="{BB962C8B-B14F-4D97-AF65-F5344CB8AC3E}">
        <p14:creationId xmlns:p14="http://schemas.microsoft.com/office/powerpoint/2010/main" val="137842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44" y="2821251"/>
            <a:ext cx="10058400" cy="1059736"/>
          </a:xfrm>
        </p:spPr>
        <p:txBody>
          <a:bodyPr>
            <a:normAutofit fontScale="90000"/>
          </a:bodyPr>
          <a:lstStyle/>
          <a:p>
            <a:pPr>
              <a:lnSpc>
                <a:spcPct val="150000"/>
              </a:lnSpc>
            </a:pPr>
            <a:r>
              <a:rPr lang="en-US" sz="3600" b="1" dirty="0">
                <a:solidFill>
                  <a:schemeClr val="bg1"/>
                </a:solidFill>
                <a:latin typeface="Calibri" panose="020F0502020204030204" pitchFamily="34" charset="0"/>
                <a:cs typeface="Calibri" panose="020F0502020204030204" pitchFamily="34" charset="0"/>
              </a:rPr>
              <a:t>Setup Development Environment</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Install typescript using </a:t>
            </a:r>
            <a:r>
              <a:rPr lang="en-US" sz="2000" cap="none" dirty="0">
                <a:latin typeface="Arial" panose="020B0604020202020204" pitchFamily="34" charset="0"/>
                <a:cs typeface="Arial" panose="020B0604020202020204" pitchFamily="34" charset="0"/>
                <a:hlinkClick r:id="rId2"/>
              </a:rPr>
              <a:t>node.Js package manager</a:t>
            </a:r>
            <a:r>
              <a:rPr lang="en-US" sz="2000" cap="none" dirty="0">
                <a:latin typeface="Arial" panose="020B0604020202020204" pitchFamily="34" charset="0"/>
                <a:cs typeface="Arial" panose="020B0604020202020204" pitchFamily="34" charset="0"/>
              </a:rPr>
              <a:t> (npm).</a:t>
            </a: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Install the typescript plug-in in your IDE (integrated development environment).</a:t>
            </a:r>
            <a:br>
              <a:rPr lang="en-US" dirty="0"/>
            </a:br>
            <a:br>
              <a:rPr lang="en-US" b="1" dirty="0">
                <a:solidFill>
                  <a:schemeClr val="bg1"/>
                </a:solidFill>
                <a:latin typeface="Calibri" panose="020F0502020204030204" pitchFamily="34" charset="0"/>
                <a:cs typeface="Calibri" panose="020F0502020204030204" pitchFamily="34" charset="0"/>
              </a:rPr>
            </a:br>
            <a:br>
              <a:rPr lang="en-US" dirty="0"/>
            </a:br>
            <a:br>
              <a:rPr lang="en-US" dirty="0"/>
            </a:br>
            <a:r>
              <a:rPr lang="en-US" sz="3600" b="1" dirty="0">
                <a:solidFill>
                  <a:schemeClr val="bg1"/>
                </a:solidFill>
                <a:latin typeface="Calibri" panose="020F0502020204030204" pitchFamily="34" charset="0"/>
                <a:cs typeface="Calibri" panose="020F0502020204030204" pitchFamily="34" charset="0"/>
              </a:rPr>
              <a:t>Typescript Playground</a:t>
            </a:r>
            <a:br>
              <a:rPr lang="en-US" sz="3600" b="1" dirty="0">
                <a:solidFill>
                  <a:schemeClr val="bg1"/>
                </a:solidFill>
                <a:latin typeface="Calibri" panose="020F0502020204030204" pitchFamily="34" charset="0"/>
                <a:cs typeface="Calibri" panose="020F0502020204030204" pitchFamily="34" charset="0"/>
              </a:rPr>
            </a:br>
            <a:r>
              <a:rPr lang="en-US" sz="2000" cap="none" dirty="0">
                <a:latin typeface="Arial" panose="020B0604020202020204" pitchFamily="34" charset="0"/>
                <a:cs typeface="Arial" panose="020B0604020202020204" pitchFamily="34" charset="0"/>
              </a:rPr>
              <a:t>Typescript provides an online playground </a:t>
            </a:r>
            <a:r>
              <a:rPr lang="en-US" sz="2000" cap="none" dirty="0">
                <a:latin typeface="Arial" panose="020B0604020202020204" pitchFamily="34" charset="0"/>
                <a:cs typeface="Arial" panose="020B0604020202020204" pitchFamily="34" charset="0"/>
                <a:hlinkClick r:id="rId3"/>
              </a:rPr>
              <a:t>https://www.Typescriptlang.Org/play</a:t>
            </a:r>
            <a:r>
              <a:rPr lang="en-US" sz="2000" cap="none" dirty="0">
                <a:latin typeface="Arial" panose="020B0604020202020204" pitchFamily="34" charset="0"/>
                <a:cs typeface="Arial" panose="020B0604020202020204" pitchFamily="34" charset="0"/>
              </a:rPr>
              <a:t> to write and test your code on the fly without the need to download or install anything.</a:t>
            </a:r>
            <a:endParaRPr lang="en-US" sz="2000" b="1" cap="none" dirty="0">
              <a:latin typeface="Arial" panose="020B0604020202020204" pitchFamily="34" charset="0"/>
              <a:cs typeface="Arial" panose="020B0604020202020204" pitchFamily="34" charset="0"/>
            </a:endParaRPr>
          </a:p>
        </p:txBody>
      </p:sp>
      <p:sp>
        <p:nvSpPr>
          <p:cNvPr id="4" name="Text Placeholder 3"/>
          <p:cNvSpPr>
            <a:spLocks noGrp="1"/>
          </p:cNvSpPr>
          <p:nvPr>
            <p:ph type="body" idx="1"/>
          </p:nvPr>
        </p:nvSpPr>
        <p:spPr>
          <a:xfrm>
            <a:off x="611544" y="2821251"/>
            <a:ext cx="8535988" cy="1059736"/>
          </a:xfrm>
        </p:spPr>
        <p:txBody>
          <a:bodyPr>
            <a:normAutofit/>
          </a:bodyPr>
          <a:lstStyle/>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npm install -g typescript</a:t>
            </a:r>
          </a:p>
          <a:p>
            <a:pPr marL="342900" indent="-342900">
              <a:buFont typeface="Wingdings" panose="05000000000000000000" pitchFamily="2" charset="2"/>
              <a:buChar char="Ø"/>
            </a:pPr>
            <a:r>
              <a:rPr lang="en-US" sz="1600" dirty="0">
                <a:solidFill>
                  <a:schemeClr val="tx1"/>
                </a:solidFill>
                <a:latin typeface="Arial" panose="020B0604020202020204" pitchFamily="34" charset="0"/>
                <a:cs typeface="Arial" panose="020B0604020202020204" pitchFamily="34" charset="0"/>
              </a:rPr>
              <a:t>tsc -v</a:t>
            </a:r>
            <a:br>
              <a:rPr lang="en-US" sz="1600" dirty="0">
                <a:solidFill>
                  <a:schemeClr val="tx1"/>
                </a:solidFill>
                <a:latin typeface="Arial" panose="020B0604020202020204" pitchFamily="34" charset="0"/>
                <a:cs typeface="Arial" panose="020B0604020202020204" pitchFamily="34" charset="0"/>
              </a:rPr>
            </a:br>
            <a:r>
              <a:rPr lang="en-US" sz="1600" dirty="0">
                <a:solidFill>
                  <a:schemeClr val="tx1"/>
                </a:solidFill>
                <a:latin typeface="Arial" panose="020B0604020202020204" pitchFamily="34" charset="0"/>
                <a:cs typeface="Arial" panose="020B0604020202020204" pitchFamily="34" charset="0"/>
              </a:rPr>
              <a:t>Version blah.blah.blah</a:t>
            </a:r>
          </a:p>
        </p:txBody>
      </p:sp>
    </p:spTree>
    <p:extLst>
      <p:ext uri="{BB962C8B-B14F-4D97-AF65-F5344CB8AC3E}">
        <p14:creationId xmlns:p14="http://schemas.microsoft.com/office/powerpoint/2010/main" val="3847869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13" y="488913"/>
            <a:ext cx="6020549" cy="5632311"/>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In the last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p>
          <a:p>
            <a:pPr algn="just">
              <a:lnSpc>
                <a:spcPct val="150000"/>
              </a:lnSpc>
            </a:pPr>
            <a:r>
              <a:rPr lang="en-US" sz="2000" dirty="0">
                <a:latin typeface="Arial" panose="020B0604020202020204" pitchFamily="34" charset="0"/>
                <a:cs typeface="Arial" panose="020B0604020202020204" pitchFamily="34" charset="0"/>
              </a:rPr>
              <a:t>Error ts2445: property 'empcode' is protected and only accessible within class 'employee' and its subclasses.</a:t>
            </a:r>
          </a:p>
          <a:p>
            <a:pPr algn="just">
              <a:lnSpc>
                <a:spcPct val="150000"/>
              </a:lnSpc>
            </a:pPr>
            <a:r>
              <a:rPr lang="en-US" sz="2000" dirty="0">
                <a:latin typeface="Arial" panose="020B0604020202020204" pitchFamily="34" charset="0"/>
                <a:cs typeface="Arial" panose="020B0604020202020204" pitchFamily="34" charset="0"/>
              </a:rPr>
              <a:t>In addition to the access modifiers, typescript provides two more keywords: </a:t>
            </a:r>
            <a:r>
              <a:rPr lang="en-US" sz="2000" b="1" dirty="0">
                <a:solidFill>
                  <a:schemeClr val="bg1"/>
                </a:solidFill>
                <a:latin typeface="Arial" panose="020B0604020202020204" pitchFamily="34" charset="0"/>
                <a:cs typeface="Arial" panose="020B0604020202020204" pitchFamily="34" charset="0"/>
              </a:rPr>
              <a:t>read-only</a:t>
            </a:r>
            <a:r>
              <a:rPr lang="en-US" sz="2000" dirty="0">
                <a:latin typeface="Arial" panose="020B0604020202020204" pitchFamily="34" charset="0"/>
                <a:cs typeface="Arial" panose="020B0604020202020204" pitchFamily="34" charset="0"/>
              </a:rPr>
              <a:t> and </a:t>
            </a:r>
            <a:r>
              <a:rPr lang="en-US" sz="2000" b="1" dirty="0">
                <a:solidFill>
                  <a:schemeClr val="bg1"/>
                </a:solidFill>
                <a:latin typeface="Arial" panose="020B0604020202020204" pitchFamily="34" charset="0"/>
                <a:cs typeface="Arial" panose="020B0604020202020204" pitchFamily="34" charset="0"/>
              </a:rPr>
              <a:t>static</a:t>
            </a:r>
            <a:r>
              <a:rPr lang="en-US" sz="2000"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347" y="1848394"/>
            <a:ext cx="5213532" cy="3626104"/>
          </a:xfrm>
          <a:prstGeom prst="rect">
            <a:avLst/>
          </a:prstGeom>
        </p:spPr>
      </p:pic>
    </p:spTree>
    <p:extLst>
      <p:ext uri="{BB962C8B-B14F-4D97-AF65-F5344CB8AC3E}">
        <p14:creationId xmlns:p14="http://schemas.microsoft.com/office/powerpoint/2010/main" val="3154888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823" y="246408"/>
            <a:ext cx="4330160"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READONLY</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77823" y="831183"/>
            <a:ext cx="11385280"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Typescript introduced the keyword read-only, which makes a property as read-only in the class, type or interface.</a:t>
            </a:r>
          </a:p>
          <a:p>
            <a:pPr>
              <a:lnSpc>
                <a:spcPct val="150000"/>
              </a:lnSpc>
            </a:pPr>
            <a:r>
              <a:rPr lang="en-US" dirty="0">
                <a:latin typeface="Arial" panose="020B0604020202020204" pitchFamily="34" charset="0"/>
                <a:cs typeface="Arial" panose="020B0604020202020204" pitchFamily="34" charset="0"/>
              </a:rPr>
              <a:t>Prefix read-only is used to make a property as read-only. Read-only members can be accessed outside the class, but their value cannot be changed. Since read-only members cannot be changed outside the class, they either need to be initialized at declaration or initialized inside the class constructor.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20" y="3001008"/>
            <a:ext cx="9831172" cy="3267531"/>
          </a:xfrm>
          <a:prstGeom prst="rect">
            <a:avLst/>
          </a:prstGeom>
        </p:spPr>
      </p:pic>
    </p:spTree>
    <p:extLst>
      <p:ext uri="{BB962C8B-B14F-4D97-AF65-F5344CB8AC3E}">
        <p14:creationId xmlns:p14="http://schemas.microsoft.com/office/powerpoint/2010/main" val="3242162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52" y="111600"/>
            <a:ext cx="11654246" cy="2118529"/>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we have the employee class with two properties- empname and empcode. Since empcode is read only, it can be initialized at the time of declaration or in the constructor.</a:t>
            </a:r>
          </a:p>
          <a:p>
            <a:pPr>
              <a:lnSpc>
                <a:spcPct val="150000"/>
              </a:lnSpc>
            </a:pPr>
            <a:r>
              <a:rPr lang="en-US" dirty="0">
                <a:latin typeface="Arial" panose="020B0604020202020204" pitchFamily="34" charset="0"/>
                <a:cs typeface="Arial" panose="020B0604020202020204" pitchFamily="34" charset="0"/>
              </a:rPr>
              <a:t>If we try to change the value of empcode after the object has been initialized, the compiler shows the following compilation error:</a:t>
            </a:r>
          </a:p>
          <a:p>
            <a:pPr>
              <a:lnSpc>
                <a:spcPct val="150000"/>
              </a:lnSpc>
            </a:pPr>
            <a:r>
              <a:rPr lang="en-US" dirty="0">
                <a:latin typeface="Arial" panose="020B0604020202020204" pitchFamily="34" charset="0"/>
                <a:cs typeface="Arial" panose="020B0604020202020204" pitchFamily="34" charset="0"/>
              </a:rPr>
              <a:t>Error TS2540: cannot assign to empcode' because it is a constant or a read-only property.</a:t>
            </a:r>
          </a:p>
        </p:txBody>
      </p:sp>
      <p:sp>
        <p:nvSpPr>
          <p:cNvPr id="3" name="Rectangle 2"/>
          <p:cNvSpPr/>
          <p:nvPr/>
        </p:nvSpPr>
        <p:spPr>
          <a:xfrm>
            <a:off x="252552" y="2230129"/>
            <a:ext cx="8669383" cy="456535"/>
          </a:xfrm>
          <a:prstGeom prst="rect">
            <a:avLst/>
          </a:prstGeom>
        </p:spPr>
        <p:txBody>
          <a:bodyPr wrap="square">
            <a:spAutoFit/>
          </a:bodyPr>
          <a:lstStyle/>
          <a:p>
            <a:pPr>
              <a:lnSpc>
                <a:spcPct val="150000"/>
              </a:lnSpc>
            </a:pPr>
            <a:r>
              <a:rPr lang="en-US" b="1" dirty="0">
                <a:solidFill>
                  <a:srgbClr val="181717"/>
                </a:solidFill>
                <a:latin typeface="Arial" panose="020B0604020202020204" pitchFamily="34" charset="0"/>
                <a:cs typeface="Arial" panose="020B0604020202020204" pitchFamily="34" charset="0"/>
              </a:rPr>
              <a:t>An interface can also have read-only member properties.</a:t>
            </a:r>
            <a:endParaRPr lang="en-US"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8" y="2805535"/>
            <a:ext cx="9283338" cy="2872342"/>
          </a:xfrm>
          <a:prstGeom prst="rect">
            <a:avLst/>
          </a:prstGeom>
        </p:spPr>
      </p:pic>
      <p:sp>
        <p:nvSpPr>
          <p:cNvPr id="5" name="Rectangle 4"/>
          <p:cNvSpPr/>
          <p:nvPr/>
        </p:nvSpPr>
        <p:spPr>
          <a:xfrm>
            <a:off x="265610" y="5690939"/>
            <a:ext cx="11595463"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above, empcode is read-only, so we can assign a value at the time of creating an object but not after wards.</a:t>
            </a:r>
          </a:p>
        </p:txBody>
      </p:sp>
    </p:spTree>
    <p:extLst>
      <p:ext uri="{BB962C8B-B14F-4D97-AF65-F5344CB8AC3E}">
        <p14:creationId xmlns:p14="http://schemas.microsoft.com/office/powerpoint/2010/main" val="3626972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423" y="179758"/>
            <a:ext cx="10093234"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same way you can use read-only&lt;t&gt; to create a read-only type,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08" y="749680"/>
            <a:ext cx="9869277" cy="4953691"/>
          </a:xfrm>
          <a:prstGeom prst="rect">
            <a:avLst/>
          </a:prstGeom>
        </p:spPr>
      </p:pic>
      <p:sp>
        <p:nvSpPr>
          <p:cNvPr id="4" name="Rectangle 3"/>
          <p:cNvSpPr/>
          <p:nvPr/>
        </p:nvSpPr>
        <p:spPr>
          <a:xfrm>
            <a:off x="226423" y="5716433"/>
            <a:ext cx="11680372" cy="87068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emp1 is declared as read-only&lt;iemployee&gt; and so values cannot be changed once initialized.</a:t>
            </a:r>
          </a:p>
        </p:txBody>
      </p:sp>
    </p:spTree>
    <p:extLst>
      <p:ext uri="{BB962C8B-B14F-4D97-AF65-F5344CB8AC3E}">
        <p14:creationId xmlns:p14="http://schemas.microsoft.com/office/powerpoint/2010/main" val="3378426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06" y="1284906"/>
            <a:ext cx="3607206"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STATIC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546462" y="1869681"/>
            <a:ext cx="11497493"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ES6 includes static members and so does typescript. The static members of a class are accessed using the class name and dot notation, without creating an object e.g. &lt;Classname&gt;.&lt;Staticmember&gt;.</a:t>
            </a:r>
          </a:p>
          <a:p>
            <a:pPr>
              <a:lnSpc>
                <a:spcPct val="150000"/>
              </a:lnSpc>
            </a:pPr>
            <a:r>
              <a:rPr lang="en-US" dirty="0">
                <a:latin typeface="Arial" panose="020B0604020202020204" pitchFamily="34" charset="0"/>
                <a:cs typeface="Arial" panose="020B0604020202020204" pitchFamily="34" charset="0"/>
              </a:rPr>
              <a:t>The static members can be defined by using the keyword static. Consider the following example of a class with static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00" y="3709756"/>
            <a:ext cx="9812119" cy="1371791"/>
          </a:xfrm>
          <a:prstGeom prst="rect">
            <a:avLst/>
          </a:prstGeom>
        </p:spPr>
      </p:pic>
      <p:sp>
        <p:nvSpPr>
          <p:cNvPr id="5" name="Rectangle 4"/>
          <p:cNvSpPr/>
          <p:nvPr/>
        </p:nvSpPr>
        <p:spPr>
          <a:xfrm>
            <a:off x="546462" y="5128498"/>
            <a:ext cx="11432178"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pi. This can be accessed using circle.Pi.</a:t>
            </a:r>
          </a:p>
        </p:txBody>
      </p:sp>
    </p:spTree>
    <p:extLst>
      <p:ext uri="{BB962C8B-B14F-4D97-AF65-F5344CB8AC3E}">
        <p14:creationId xmlns:p14="http://schemas.microsoft.com/office/powerpoint/2010/main" val="2642606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336" y="1113746"/>
            <a:ext cx="10661469"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following example defines a class with static property and method and how to access 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80" y="1736617"/>
            <a:ext cx="9840698" cy="2705478"/>
          </a:xfrm>
          <a:prstGeom prst="rect">
            <a:avLst/>
          </a:prstGeom>
        </p:spPr>
      </p:pic>
      <p:sp>
        <p:nvSpPr>
          <p:cNvPr id="4" name="Rectangle 3"/>
          <p:cNvSpPr/>
          <p:nvPr/>
        </p:nvSpPr>
        <p:spPr>
          <a:xfrm>
            <a:off x="566058" y="4520476"/>
            <a:ext cx="11301548"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circle class includes a static property and a static method. Inside the static method calculatearea, the static property can be accessed using this keyword or using the class name circle.Pi.</a:t>
            </a:r>
          </a:p>
        </p:txBody>
      </p:sp>
    </p:spTree>
    <p:extLst>
      <p:ext uri="{BB962C8B-B14F-4D97-AF65-F5344CB8AC3E}">
        <p14:creationId xmlns:p14="http://schemas.microsoft.com/office/powerpoint/2010/main" val="3308770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744" y="1192126"/>
            <a:ext cx="10008326" cy="454548"/>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consider the following example with static and non-static members.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10" y="1797320"/>
            <a:ext cx="9802593" cy="2610214"/>
          </a:xfrm>
          <a:prstGeom prst="rect">
            <a:avLst/>
          </a:prstGeom>
        </p:spPr>
      </p:pic>
      <p:sp>
        <p:nvSpPr>
          <p:cNvPr id="4" name="Rectangle 3"/>
          <p:cNvSpPr/>
          <p:nvPr/>
        </p:nvSpPr>
        <p:spPr>
          <a:xfrm>
            <a:off x="500744" y="4505932"/>
            <a:ext cx="1128848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static and non-static fields with the same name can exists without any error. The static field will be accessed using dot notation and the non-static field can be accessed using an object.</a:t>
            </a:r>
          </a:p>
        </p:txBody>
      </p:sp>
    </p:spTree>
    <p:extLst>
      <p:ext uri="{BB962C8B-B14F-4D97-AF65-F5344CB8AC3E}">
        <p14:creationId xmlns:p14="http://schemas.microsoft.com/office/powerpoint/2010/main" val="997139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925" y="207220"/>
            <a:ext cx="4034631"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MODULE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337456" y="791995"/>
            <a:ext cx="11131731"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typescript code we write is in the global scope by default. If we have multiple files in a project, the variables, functions, etc. Written in one file are accessible in all the other files.</a:t>
            </a:r>
          </a:p>
        </p:txBody>
      </p:sp>
      <p:sp>
        <p:nvSpPr>
          <p:cNvPr id="4" name="Rectangle 3"/>
          <p:cNvSpPr/>
          <p:nvPr/>
        </p:nvSpPr>
        <p:spPr>
          <a:xfrm>
            <a:off x="337456" y="1664029"/>
            <a:ext cx="9662160" cy="456535"/>
          </a:xfrm>
          <a:prstGeom prst="rect">
            <a:avLst/>
          </a:prstGeom>
        </p:spPr>
        <p:txBody>
          <a:bodyPr wrap="square">
            <a:spAutoFit/>
          </a:bodyPr>
          <a:lstStyle/>
          <a:p>
            <a:pPr>
              <a:lnSpc>
                <a:spcPct val="150000"/>
              </a:lnSpc>
            </a:pPr>
            <a:r>
              <a:rPr lang="en-US" dirty="0">
                <a:solidFill>
                  <a:schemeClr val="bg1"/>
                </a:solidFill>
                <a:latin typeface="Arial" panose="020B0604020202020204" pitchFamily="34" charset="0"/>
                <a:cs typeface="Arial" panose="020B0604020202020204" pitchFamily="34" charset="0"/>
              </a:rPr>
              <a:t>For example, consider the following Typescript files: file1.ts and file2.ts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69" y="2248804"/>
            <a:ext cx="9831172" cy="9907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69" y="3367782"/>
            <a:ext cx="9831172" cy="1371568"/>
          </a:xfrm>
          <a:prstGeom prst="rect">
            <a:avLst/>
          </a:prstGeom>
        </p:spPr>
      </p:pic>
      <p:sp>
        <p:nvSpPr>
          <p:cNvPr id="8" name="Rectangle 7"/>
          <p:cNvSpPr/>
          <p:nvPr/>
        </p:nvSpPr>
        <p:spPr>
          <a:xfrm>
            <a:off x="337456" y="4789213"/>
            <a:ext cx="10700658" cy="170303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file1.Ts, we used the keyword export before the variable. Now, accessing a variable in file2.Ts will give an error. This is because greeting is no longer in the global scope. In order to access greeting in file2.Ts, we must import the file1 module into file2 using the import keyword.</a:t>
            </a:r>
          </a:p>
          <a:p>
            <a:pPr>
              <a:lnSpc>
                <a:spcPct val="150000"/>
              </a:lnSpc>
            </a:pPr>
            <a:r>
              <a:rPr lang="en-US" dirty="0">
                <a:latin typeface="Arial" panose="020B0604020202020204" pitchFamily="34" charset="0"/>
                <a:cs typeface="Arial" panose="020B0604020202020204" pitchFamily="34" charset="0"/>
              </a:rPr>
              <a:t>Let's learn </a:t>
            </a:r>
            <a:r>
              <a:rPr lang="en-US" b="1" dirty="0">
                <a:solidFill>
                  <a:schemeClr val="bg1"/>
                </a:solidFill>
                <a:latin typeface="Arial" panose="020B0604020202020204" pitchFamily="34" charset="0"/>
                <a:cs typeface="Arial" panose="020B0604020202020204" pitchFamily="34" charset="0"/>
              </a:rPr>
              <a:t>export</a:t>
            </a:r>
            <a:r>
              <a:rPr lang="en-US" dirty="0">
                <a:latin typeface="Arial" panose="020B0604020202020204" pitchFamily="34" charset="0"/>
                <a:cs typeface="Arial" panose="020B0604020202020204" pitchFamily="34" charset="0"/>
              </a:rPr>
              <a:t> and </a:t>
            </a:r>
            <a:r>
              <a:rPr lang="en-US" b="1" dirty="0">
                <a:solidFill>
                  <a:schemeClr val="bg1"/>
                </a:solidFill>
                <a:latin typeface="Arial" panose="020B0604020202020204" pitchFamily="34" charset="0"/>
                <a:cs typeface="Arial" panose="020B0604020202020204" pitchFamily="34" charset="0"/>
              </a:rPr>
              <a:t>import</a:t>
            </a:r>
            <a:r>
              <a:rPr lang="en-US" dirty="0">
                <a:latin typeface="Arial" panose="020B0604020202020204" pitchFamily="34" charset="0"/>
                <a:cs typeface="Arial" panose="020B0604020202020204" pitchFamily="34" charset="0"/>
              </a:rPr>
              <a:t> in detail.</a:t>
            </a:r>
          </a:p>
        </p:txBody>
      </p:sp>
    </p:spTree>
    <p:extLst>
      <p:ext uri="{BB962C8B-B14F-4D97-AF65-F5344CB8AC3E}">
        <p14:creationId xmlns:p14="http://schemas.microsoft.com/office/powerpoint/2010/main" val="3946993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202" y="141905"/>
            <a:ext cx="1303562" cy="584775"/>
          </a:xfrm>
          <a:prstGeom prst="rect">
            <a:avLst/>
          </a:prstGeom>
        </p:spPr>
        <p:txBody>
          <a:bodyPr wrap="none">
            <a:spAutoFit/>
          </a:bodyPr>
          <a:lstStyle/>
          <a:p>
            <a:pPr algn="just"/>
            <a:r>
              <a:rPr lang="en-US" sz="3200" b="1" dirty="0">
                <a:solidFill>
                  <a:schemeClr val="bg1"/>
                </a:solidFill>
                <a:latin typeface="Calibri" panose="020F0502020204030204" pitchFamily="34" charset="0"/>
                <a:cs typeface="Calibri" panose="020F0502020204030204" pitchFamily="34" charset="0"/>
              </a:rPr>
              <a:t>Export</a:t>
            </a:r>
            <a:endParaRPr lang="en-US" sz="3200" b="1" i="0" dirty="0">
              <a:solidFill>
                <a:schemeClr val="bg1"/>
              </a:solidFill>
              <a:effectLst/>
              <a:latin typeface="Calibri" panose="020F0502020204030204" pitchFamily="34" charset="0"/>
              <a:cs typeface="Calibri" panose="020F0502020204030204" pitchFamily="34" charset="0"/>
            </a:endParaRPr>
          </a:p>
        </p:txBody>
      </p:sp>
      <p:sp>
        <p:nvSpPr>
          <p:cNvPr id="3" name="Rectangle 2"/>
          <p:cNvSpPr/>
          <p:nvPr/>
        </p:nvSpPr>
        <p:spPr>
          <a:xfrm>
            <a:off x="245202" y="654834"/>
            <a:ext cx="1162240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 module can be defined in a separate </a:t>
            </a:r>
            <a:r>
              <a:rPr lang="en-US" dirty="0">
                <a:solidFill>
                  <a:schemeClr val="bg1"/>
                </a:solidFill>
                <a:latin typeface="Arial" panose="020B0604020202020204" pitchFamily="34" charset="0"/>
                <a:cs typeface="Arial" panose="020B0604020202020204" pitchFamily="34" charset="0"/>
              </a:rPr>
              <a:t>.ts </a:t>
            </a:r>
            <a:r>
              <a:rPr lang="en-US" dirty="0">
                <a:latin typeface="Arial" panose="020B0604020202020204" pitchFamily="34" charset="0"/>
                <a:cs typeface="Arial" panose="020B0604020202020204" pitchFamily="34" charset="0"/>
              </a:rPr>
              <a:t>file which can contain functions, variables, interfaces and classes. Use the prefix export with all the definitions you want to include in a module and want to access from other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4" y="1624182"/>
            <a:ext cx="7964804" cy="2783068"/>
          </a:xfrm>
          <a:prstGeom prst="rect">
            <a:avLst/>
          </a:prstGeom>
        </p:spPr>
      </p:pic>
      <p:sp>
        <p:nvSpPr>
          <p:cNvPr id="5" name="Rectangle 4"/>
          <p:cNvSpPr/>
          <p:nvPr/>
        </p:nvSpPr>
        <p:spPr>
          <a:xfrm>
            <a:off x="245202" y="4452317"/>
            <a:ext cx="11622404" cy="216982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above example, employee.Ts is a module which contains two variables and a class definition. The age variable and the employee class are prefixed with the export keyword, whereas companyname variable is not. Thus, employee.Ts is a module which exports the age variable and the employee class to be used in other modules by importing the employee module using the import keyword. The companyname variable cannot be accessed outside this employee module, as it is not exported.</a:t>
            </a:r>
          </a:p>
        </p:txBody>
      </p:sp>
    </p:spTree>
    <p:extLst>
      <p:ext uri="{BB962C8B-B14F-4D97-AF65-F5344CB8AC3E}">
        <p14:creationId xmlns:p14="http://schemas.microsoft.com/office/powerpoint/2010/main" val="174381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297" y="194157"/>
            <a:ext cx="1578445"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IMPORT</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4" name="Rectangle 3"/>
          <p:cNvSpPr/>
          <p:nvPr/>
        </p:nvSpPr>
        <p:spPr>
          <a:xfrm>
            <a:off x="323296" y="778932"/>
            <a:ext cx="11407149"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module can be used in another module using an import statement.</a:t>
            </a:r>
          </a:p>
        </p:txBody>
      </p:sp>
      <p:sp>
        <p:nvSpPr>
          <p:cNvPr id="5" name="Rectangle 4"/>
          <p:cNvSpPr/>
          <p:nvPr/>
        </p:nvSpPr>
        <p:spPr>
          <a:xfrm>
            <a:off x="323296" y="1276504"/>
            <a:ext cx="9250680" cy="456535"/>
          </a:xfrm>
          <a:prstGeom prst="rect">
            <a:avLst/>
          </a:prstGeom>
        </p:spPr>
        <p:txBody>
          <a:bodyPr wrap="square">
            <a:spAutoFit/>
          </a:bodyPr>
          <a:lstStyle/>
          <a:p>
            <a:pPr>
              <a:lnSpc>
                <a:spcPct val="150000"/>
              </a:lnSpc>
            </a:pPr>
            <a:r>
              <a:rPr lang="en-US" dirty="0">
                <a:solidFill>
                  <a:srgbClr val="181717"/>
                </a:solidFill>
                <a:latin typeface="Arial" panose="020B0604020202020204" pitchFamily="34" charset="0"/>
                <a:cs typeface="Arial" panose="020B0604020202020204" pitchFamily="34" charset="0"/>
              </a:rPr>
              <a:t>Let's see different ways of importing a module export.</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310234" y="1832203"/>
            <a:ext cx="3441968" cy="369332"/>
          </a:xfrm>
          <a:prstGeom prst="rect">
            <a:avLst/>
          </a:prstGeom>
        </p:spPr>
        <p:txBody>
          <a:bodyPr wrap="none">
            <a:spAutoFit/>
          </a:bodyPr>
          <a:lstStyle/>
          <a:p>
            <a:pPr algn="just"/>
            <a:r>
              <a:rPr lang="en-US" b="1" dirty="0">
                <a:latin typeface="Roboto"/>
              </a:rPr>
              <a:t>* Single export </a:t>
            </a:r>
            <a:r>
              <a:rPr lang="en-US" b="1" dirty="0">
                <a:latin typeface="Arial" panose="020B0604020202020204" pitchFamily="34" charset="0"/>
                <a:cs typeface="Arial" panose="020B0604020202020204" pitchFamily="34" charset="0"/>
              </a:rPr>
              <a:t>from</a:t>
            </a:r>
            <a:r>
              <a:rPr lang="en-US" b="1" dirty="0">
                <a:latin typeface="Roboto"/>
              </a:rPr>
              <a:t> a Module</a:t>
            </a:r>
            <a:endParaRPr lang="en-US" b="1" i="0" dirty="0">
              <a:effectLst/>
              <a:latin typeface="Roboto"/>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33" y="2240214"/>
            <a:ext cx="9802593" cy="1409897"/>
          </a:xfrm>
          <a:prstGeom prst="rect">
            <a:avLst/>
          </a:prstGeom>
        </p:spPr>
      </p:pic>
      <p:sp>
        <p:nvSpPr>
          <p:cNvPr id="8" name="Rectangle 7"/>
          <p:cNvSpPr/>
          <p:nvPr/>
        </p:nvSpPr>
        <p:spPr>
          <a:xfrm>
            <a:off x="310234" y="3727470"/>
            <a:ext cx="3493329"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Entire Module into a Variable</a:t>
            </a:r>
            <a:endParaRPr lang="en-US" b="1" i="0" dirty="0">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33" y="4174161"/>
            <a:ext cx="9831172" cy="1790950"/>
          </a:xfrm>
          <a:prstGeom prst="rect">
            <a:avLst/>
          </a:prstGeom>
        </p:spPr>
      </p:pic>
    </p:spTree>
    <p:extLst>
      <p:ext uri="{BB962C8B-B14F-4D97-AF65-F5344CB8AC3E}">
        <p14:creationId xmlns:p14="http://schemas.microsoft.com/office/powerpoint/2010/main" val="227779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871935" y="1030972"/>
            <a:ext cx="4937655" cy="5006492"/>
          </a:xfrm>
        </p:spPr>
        <p:txBody>
          <a:bodyPr>
            <a:normAutofit fontScale="92500" lnSpcReduction="20000"/>
          </a:bodyPr>
          <a:lstStyle/>
          <a:p>
            <a:pPr marL="0" indent="0">
              <a:buNone/>
            </a:pPr>
            <a:r>
              <a:rPr lang="en-US" sz="3500" b="1" dirty="0">
                <a:solidFill>
                  <a:schemeClr val="bg1"/>
                </a:solidFill>
                <a:latin typeface="Calibri" panose="020F0502020204030204" pitchFamily="34" charset="0"/>
                <a:cs typeface="Calibri" panose="020F0502020204030204" pitchFamily="34" charset="0"/>
              </a:rPr>
              <a:t>TypeScript Data Type</a:t>
            </a:r>
            <a:endParaRPr lang="en-US" sz="35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Number</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String</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Boolean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Array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Tuple</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Enum</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Union</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Any</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Void</a:t>
            </a:r>
          </a:p>
          <a:p>
            <a:pPr marL="342900" indent="-342900">
              <a:buFont typeface="Arial" panose="020B0604020202020204" pitchFamily="34" charset="0"/>
              <a:buChar char="•"/>
            </a:pPr>
            <a:r>
              <a:rPr lang="en-US" sz="2600" dirty="0">
                <a:solidFill>
                  <a:schemeClr val="tx1"/>
                </a:solidFill>
                <a:latin typeface="Arial" panose="020B0604020202020204" pitchFamily="34" charset="0"/>
                <a:cs typeface="Arial" panose="020B0604020202020204" pitchFamily="34" charset="0"/>
              </a:rPr>
              <a:t>Never</a:t>
            </a:r>
            <a:endParaRPr lang="en-US" sz="2600" dirty="0">
              <a:solidFill>
                <a:schemeClr val="tx1"/>
              </a:solidFill>
            </a:endParaRPr>
          </a:p>
        </p:txBody>
      </p:sp>
      <p:sp>
        <p:nvSpPr>
          <p:cNvPr id="4" name="Content Placeholder 3"/>
          <p:cNvSpPr>
            <a:spLocks noGrp="1"/>
          </p:cNvSpPr>
          <p:nvPr>
            <p:ph sz="half" idx="2"/>
          </p:nvPr>
        </p:nvSpPr>
        <p:spPr>
          <a:xfrm>
            <a:off x="5880799" y="2460101"/>
            <a:ext cx="4934479" cy="1678979"/>
          </a:xfrm>
        </p:spPr>
        <p:txBody>
          <a:bodyPr>
            <a:normAutofit fontScale="92500" lnSpcReduction="20000"/>
          </a:bodyPr>
          <a:lstStyle/>
          <a:p>
            <a:pPr marL="0" indent="0">
              <a:lnSpc>
                <a:spcPct val="120000"/>
              </a:lnSpc>
              <a:buNone/>
            </a:pPr>
            <a:r>
              <a:rPr lang="en-US" sz="3500" b="1" dirty="0">
                <a:solidFill>
                  <a:schemeClr val="bg1"/>
                </a:solidFill>
                <a:latin typeface="Calibri" panose="020F0502020204030204" pitchFamily="34" charset="0"/>
                <a:cs typeface="Calibri" panose="020F0502020204030204" pitchFamily="34" charset="0"/>
              </a:rPr>
              <a:t>Variable Declaration</a:t>
            </a:r>
            <a:br>
              <a:rPr lang="en-US" dirty="0"/>
            </a:br>
            <a:r>
              <a:rPr lang="en-US" sz="2600" dirty="0">
                <a:solidFill>
                  <a:schemeClr val="tx1"/>
                </a:solidFill>
                <a:latin typeface="Arial" panose="020B0604020202020204" pitchFamily="34" charset="0"/>
                <a:cs typeface="Arial" panose="020B0604020202020204" pitchFamily="34" charset="0"/>
              </a:rPr>
              <a:t>Variables can be declared using : </a:t>
            </a:r>
            <a:br>
              <a:rPr lang="en-US" sz="2600" dirty="0">
                <a:latin typeface="Arial" panose="020B0604020202020204" pitchFamily="34" charset="0"/>
                <a:cs typeface="Arial" panose="020B0604020202020204" pitchFamily="34" charset="0"/>
              </a:rPr>
            </a:br>
            <a:r>
              <a:rPr lang="en-US" sz="2600" b="1" dirty="0">
                <a:solidFill>
                  <a:schemeClr val="bg1"/>
                </a:solidFill>
                <a:latin typeface="Arial" panose="020B0604020202020204" pitchFamily="34" charset="0"/>
                <a:cs typeface="Arial" panose="020B0604020202020204" pitchFamily="34" charset="0"/>
              </a:rPr>
              <a:t>var, let, const</a:t>
            </a:r>
            <a:endParaRPr lang="en-US" sz="2600" dirty="0"/>
          </a:p>
        </p:txBody>
      </p:sp>
    </p:spTree>
    <p:extLst>
      <p:ext uri="{BB962C8B-B14F-4D97-AF65-F5344CB8AC3E}">
        <p14:creationId xmlns:p14="http://schemas.microsoft.com/office/powerpoint/2010/main" val="4147444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032" y="239877"/>
            <a:ext cx="4224233" cy="369332"/>
          </a:xfrm>
          <a:prstGeom prst="rect">
            <a:avLst/>
          </a:prstGeom>
        </p:spPr>
        <p:txBody>
          <a:bodyPr wrap="none">
            <a:spAutoFit/>
          </a:bodyPr>
          <a:lstStyle/>
          <a:p>
            <a:pPr algn="just"/>
            <a:r>
              <a:rPr lang="en-US" b="1" dirty="0">
                <a:latin typeface="Arial" panose="020B0604020202020204" pitchFamily="34" charset="0"/>
                <a:cs typeface="Arial" panose="020B0604020202020204" pitchFamily="34" charset="0"/>
              </a:rPr>
              <a:t>* Renaming an Export from a Module</a:t>
            </a:r>
            <a:endParaRPr lang="en-US" b="1" i="0" dirty="0">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0" y="737635"/>
            <a:ext cx="9840698" cy="1390844"/>
          </a:xfrm>
          <a:prstGeom prst="rect">
            <a:avLst/>
          </a:prstGeom>
        </p:spPr>
      </p:pic>
      <p:sp>
        <p:nvSpPr>
          <p:cNvPr id="4" name="Rectangle 3"/>
          <p:cNvSpPr/>
          <p:nvPr/>
        </p:nvSpPr>
        <p:spPr>
          <a:xfrm>
            <a:off x="274032" y="2259742"/>
            <a:ext cx="3996800" cy="400110"/>
          </a:xfrm>
          <a:prstGeom prst="rect">
            <a:avLst/>
          </a:prstGeom>
        </p:spPr>
        <p:txBody>
          <a:bodyPr wrap="none">
            <a:spAutoFit/>
          </a:bodyPr>
          <a:lstStyle/>
          <a:p>
            <a:pPr algn="just"/>
            <a:r>
              <a:rPr lang="en-US" sz="2000" b="1" dirty="0">
                <a:solidFill>
                  <a:srgbClr val="181717"/>
                </a:solidFill>
                <a:latin typeface="Arial" panose="020B0604020202020204" pitchFamily="34" charset="0"/>
                <a:cs typeface="Arial" panose="020B0604020202020204" pitchFamily="34" charset="0"/>
              </a:rPr>
              <a:t>Compiling a Typescript Module</a:t>
            </a:r>
            <a:endParaRPr lang="en-US" sz="2000" b="1" i="0" dirty="0">
              <a:solidFill>
                <a:srgbClr val="181717"/>
              </a:solidFill>
              <a:effectLst/>
              <a:latin typeface="Arial" panose="020B0604020202020204" pitchFamily="34" charset="0"/>
              <a:cs typeface="Arial" panose="020B0604020202020204" pitchFamily="34" charset="0"/>
            </a:endParaRPr>
          </a:p>
        </p:txBody>
      </p:sp>
      <p:sp>
        <p:nvSpPr>
          <p:cNvPr id="5" name="Rectangle 4"/>
          <p:cNvSpPr/>
          <p:nvPr/>
        </p:nvSpPr>
        <p:spPr>
          <a:xfrm>
            <a:off x="330925" y="2659852"/>
            <a:ext cx="11458304" cy="2585323"/>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cannot use typescript modules directly in our application. We need to use the JavaScript for typescript modules. To get the JavaScript files for the typescript modules, we need to compile modules using typescript compiler.</a:t>
            </a:r>
          </a:p>
          <a:p>
            <a:pPr>
              <a:lnSpc>
                <a:spcPct val="150000"/>
              </a:lnSpc>
            </a:pPr>
            <a:r>
              <a:rPr lang="en-US" dirty="0">
                <a:latin typeface="Arial" panose="020B0604020202020204" pitchFamily="34" charset="0"/>
                <a:cs typeface="Arial" panose="020B0604020202020204" pitchFamily="34" charset="0"/>
              </a:rPr>
              <a:t>Compilation of a module depends on the target environment you are aiming for. The typescript compiler generates the JavaScript code based on the module target option specified during compilation.</a:t>
            </a:r>
          </a:p>
          <a:p>
            <a:pPr>
              <a:lnSpc>
                <a:spcPct val="150000"/>
              </a:lnSpc>
            </a:pPr>
            <a:r>
              <a:rPr lang="en-US" dirty="0">
                <a:latin typeface="Arial" panose="020B0604020202020204" pitchFamily="34" charset="0"/>
                <a:cs typeface="Arial" panose="020B0604020202020204" pitchFamily="34" charset="0"/>
              </a:rPr>
              <a:t>Use the following command to compile a typescript module and generate the JavaScript code.</a:t>
            </a:r>
          </a:p>
        </p:txBody>
      </p:sp>
      <p:sp>
        <p:nvSpPr>
          <p:cNvPr id="6" name="Rectangle 5"/>
          <p:cNvSpPr/>
          <p:nvPr/>
        </p:nvSpPr>
        <p:spPr>
          <a:xfrm>
            <a:off x="444138" y="5341073"/>
            <a:ext cx="3520440" cy="435475"/>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pitchFamily="34" charset="0"/>
              <a:cs typeface="Calibri" panose="020F0502020204030204" pitchFamily="34" charset="0"/>
            </a:endParaRPr>
          </a:p>
        </p:txBody>
      </p:sp>
      <p:sp>
        <p:nvSpPr>
          <p:cNvPr id="7" name="Rectangle 6"/>
          <p:cNvSpPr/>
          <p:nvPr/>
        </p:nvSpPr>
        <p:spPr>
          <a:xfrm>
            <a:off x="564133" y="5358881"/>
            <a:ext cx="3280449" cy="369332"/>
          </a:xfrm>
          <a:prstGeom prst="rect">
            <a:avLst/>
          </a:prstGeom>
        </p:spPr>
        <p:txBody>
          <a:bodyPr wrap="none">
            <a:spAutoFit/>
          </a:bodyPr>
          <a:lstStyle/>
          <a:p>
            <a:pPr algn="ctr"/>
            <a:r>
              <a:rPr lang="en-US" dirty="0">
                <a:solidFill>
                  <a:schemeClr val="bg1"/>
                </a:solidFill>
                <a:latin typeface="Calibri" panose="020F0502020204030204" pitchFamily="34" charset="0"/>
                <a:cs typeface="Calibri" panose="020F0502020204030204" pitchFamily="34" charset="0"/>
              </a:rPr>
              <a:t>Tsc --module &lt;target&gt; &lt;file path&gt;</a:t>
            </a:r>
          </a:p>
        </p:txBody>
      </p:sp>
    </p:spTree>
    <p:extLst>
      <p:ext uri="{BB962C8B-B14F-4D97-AF65-F5344CB8AC3E}">
        <p14:creationId xmlns:p14="http://schemas.microsoft.com/office/powerpoint/2010/main" val="426421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18" y="134027"/>
            <a:ext cx="4619919"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NAMESPACE</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6004" y="656524"/>
            <a:ext cx="11575879" cy="170168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namespace is used for logical grouping of functionalities. A namespace can include interfaces, classes, functions and variables to support a single or a group of related functionalities.</a:t>
            </a:r>
          </a:p>
          <a:p>
            <a:pPr>
              <a:lnSpc>
                <a:spcPct val="150000"/>
              </a:lnSpc>
            </a:pPr>
            <a:r>
              <a:rPr lang="en-US" dirty="0">
                <a:latin typeface="Arial" panose="020B0604020202020204" pitchFamily="34" charset="0"/>
                <a:cs typeface="Arial" panose="020B0604020202020204" pitchFamily="34" charset="0"/>
              </a:rPr>
              <a:t>A namespace can be created using the namespace keyword followed by the namespace name. All the interfaces, classes etc. Can be defined in the curly brackets { }.</a:t>
            </a:r>
          </a:p>
        </p:txBody>
      </p:sp>
      <p:sp>
        <p:nvSpPr>
          <p:cNvPr id="4" name="Rectangle 3"/>
          <p:cNvSpPr/>
          <p:nvPr/>
        </p:nvSpPr>
        <p:spPr>
          <a:xfrm>
            <a:off x="246004" y="2362728"/>
            <a:ext cx="10981519" cy="369332"/>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Consider the following example of different string functions in the stringutilities namespace.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50" y="2914786"/>
            <a:ext cx="9296413" cy="2743796"/>
          </a:xfrm>
          <a:prstGeom prst="rect">
            <a:avLst/>
          </a:prstGeom>
        </p:spPr>
      </p:pic>
      <p:sp>
        <p:nvSpPr>
          <p:cNvPr id="6" name="Rectangle 5"/>
          <p:cNvSpPr/>
          <p:nvPr/>
        </p:nvSpPr>
        <p:spPr>
          <a:xfrm>
            <a:off x="246004" y="5658582"/>
            <a:ext cx="1137993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above StringUtility.ts file includes the namespace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which includes two simple string functions. The </a:t>
            </a:r>
            <a:r>
              <a:rPr lang="en-US" dirty="0" err="1">
                <a:latin typeface="Arial" panose="020B0604020202020204" pitchFamily="34" charset="0"/>
                <a:cs typeface="Arial" panose="020B0604020202020204" pitchFamily="34" charset="0"/>
              </a:rPr>
              <a:t>StringUtility</a:t>
            </a:r>
            <a:r>
              <a:rPr lang="en-US" dirty="0">
                <a:latin typeface="Arial" panose="020B0604020202020204" pitchFamily="34" charset="0"/>
                <a:cs typeface="Arial" panose="020B0604020202020204" pitchFamily="34" charset="0"/>
              </a:rPr>
              <a:t> namespace makes a logical grouping of the important string functions for our application.</a:t>
            </a:r>
          </a:p>
        </p:txBody>
      </p:sp>
    </p:spTree>
    <p:extLst>
      <p:ext uri="{BB962C8B-B14F-4D97-AF65-F5344CB8AC3E}">
        <p14:creationId xmlns:p14="http://schemas.microsoft.com/office/powerpoint/2010/main" val="123127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843" y="808575"/>
            <a:ext cx="11517087"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By default, namespace components cannot be used in other modules or namespaces. You must export each component to make it accessible outside, using the export keyword as shown below.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56" y="1802057"/>
            <a:ext cx="9831172" cy="2857899"/>
          </a:xfrm>
          <a:prstGeom prst="rect">
            <a:avLst/>
          </a:prstGeom>
        </p:spPr>
      </p:pic>
      <p:sp>
        <p:nvSpPr>
          <p:cNvPr id="4" name="Rectangle 3"/>
          <p:cNvSpPr/>
          <p:nvPr/>
        </p:nvSpPr>
        <p:spPr>
          <a:xfrm>
            <a:off x="572843" y="4775655"/>
            <a:ext cx="9798424" cy="872034"/>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Now, we can use the stringutility namespace elsewhere. The following JavaScript code will be generated for the above namespace.</a:t>
            </a:r>
          </a:p>
        </p:txBody>
      </p:sp>
    </p:spTree>
    <p:extLst>
      <p:ext uri="{BB962C8B-B14F-4D97-AF65-F5344CB8AC3E}">
        <p14:creationId xmlns:p14="http://schemas.microsoft.com/office/powerpoint/2010/main" val="3839452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15" y="590820"/>
            <a:ext cx="10526594" cy="4134427"/>
          </a:xfrm>
          <a:prstGeom prst="rect">
            <a:avLst/>
          </a:prstGeom>
        </p:spPr>
      </p:pic>
      <p:sp>
        <p:nvSpPr>
          <p:cNvPr id="3" name="Rectangle 2"/>
          <p:cNvSpPr/>
          <p:nvPr/>
        </p:nvSpPr>
        <p:spPr>
          <a:xfrm>
            <a:off x="384468" y="4958406"/>
            <a:ext cx="10327341" cy="1287532"/>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As you can see, the above generated JavaScript code for the namespace uses the IIFE pattern to stop polluting the global scope.</a:t>
            </a:r>
          </a:p>
          <a:p>
            <a:pPr>
              <a:lnSpc>
                <a:spcPct val="150000"/>
              </a:lnSpc>
            </a:pPr>
            <a:r>
              <a:rPr lang="en-US" dirty="0">
                <a:latin typeface="Arial" panose="020B0604020202020204" pitchFamily="34" charset="0"/>
                <a:cs typeface="Arial" panose="020B0604020202020204" pitchFamily="34" charset="0"/>
              </a:rPr>
              <a:t>Let's use the above stringutility namespace in the employee module, as shown below.</a:t>
            </a:r>
          </a:p>
        </p:txBody>
      </p:sp>
    </p:spTree>
    <p:extLst>
      <p:ext uri="{BB962C8B-B14F-4D97-AF65-F5344CB8AC3E}">
        <p14:creationId xmlns:p14="http://schemas.microsoft.com/office/powerpoint/2010/main" val="3732769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23" y="309234"/>
            <a:ext cx="10109583" cy="4520545"/>
          </a:xfrm>
          <a:prstGeom prst="rect">
            <a:avLst/>
          </a:prstGeom>
        </p:spPr>
      </p:pic>
      <p:sp>
        <p:nvSpPr>
          <p:cNvPr id="3" name="Rectangle 2"/>
          <p:cNvSpPr/>
          <p:nvPr/>
        </p:nvSpPr>
        <p:spPr>
          <a:xfrm>
            <a:off x="188256" y="4829779"/>
            <a:ext cx="11438967" cy="175432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order to use namespace components at other places, first we need to include the namespace using the triple slash reference syntax /// &lt;reference path="path to namespace file" /&gt;. after including the namespace file using the reference tag, we can access all the functionalities using the namespace. Above, we used the tocapital() function like this: stringutility.Tocapital()</a:t>
            </a:r>
          </a:p>
        </p:txBody>
      </p:sp>
    </p:spTree>
    <p:extLst>
      <p:ext uri="{BB962C8B-B14F-4D97-AF65-F5344CB8AC3E}">
        <p14:creationId xmlns:p14="http://schemas.microsoft.com/office/powerpoint/2010/main" val="24537780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233" y="232193"/>
            <a:ext cx="3989747" cy="584775"/>
          </a:xfrm>
          <a:prstGeom prst="rect">
            <a:avLst/>
          </a:prstGeom>
        </p:spPr>
        <p:txBody>
          <a:bodyPr wrap="none">
            <a:spAutoFit/>
          </a:bodyPr>
          <a:lstStyle/>
          <a:p>
            <a:pPr algn="just"/>
            <a:r>
              <a:rPr lang="en-US" sz="3200" b="1" dirty="0">
                <a:solidFill>
                  <a:srgbClr val="181717"/>
                </a:solidFill>
                <a:latin typeface="Calibri" panose="020F0502020204030204" pitchFamily="34" charset="0"/>
                <a:cs typeface="Calibri" panose="020F0502020204030204" pitchFamily="34" charset="0"/>
              </a:rPr>
              <a:t>TYPESCRIPT - GENERIC</a:t>
            </a:r>
            <a:endParaRPr lang="en-US" sz="32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64233" y="671006"/>
            <a:ext cx="11479532" cy="2532681"/>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When writing programs, one of the most important aspects is to build reusable components. This ensures that the program is flexible as well as scalable in the long-term.</a:t>
            </a:r>
          </a:p>
          <a:p>
            <a:pPr>
              <a:lnSpc>
                <a:spcPct val="150000"/>
              </a:lnSpc>
            </a:pPr>
            <a:r>
              <a:rPr lang="en-US" dirty="0">
                <a:latin typeface="Arial" panose="020B0604020202020204" pitchFamily="34" charset="0"/>
                <a:cs typeface="Arial" panose="020B0604020202020204" pitchFamily="34" charset="0"/>
              </a:rPr>
              <a:t>Generics offer a way to create reusable components. Generics provide a way to make components work with any data type and not restrict to one data type. So, components can be called or used with a variety of data types. Generics in typescript is almost similar to C# generics.</a:t>
            </a:r>
          </a:p>
          <a:p>
            <a:pPr>
              <a:lnSpc>
                <a:spcPct val="150000"/>
              </a:lnSpc>
            </a:pPr>
            <a:r>
              <a:rPr lang="en-US" dirty="0">
                <a:latin typeface="Arial" panose="020B0604020202020204" pitchFamily="34" charset="0"/>
                <a:cs typeface="Arial" panose="020B0604020202020204" pitchFamily="34" charset="0"/>
              </a:rPr>
              <a:t>Let's see why we need generics using the following example.</a:t>
            </a:r>
          </a:p>
        </p:txBody>
      </p:sp>
      <p:grpSp>
        <p:nvGrpSpPr>
          <p:cNvPr id="6" name="Group 5"/>
          <p:cNvGrpSpPr/>
          <p:nvPr/>
        </p:nvGrpSpPr>
        <p:grpSpPr>
          <a:xfrm>
            <a:off x="353880" y="3260002"/>
            <a:ext cx="10869932" cy="3281082"/>
            <a:chOff x="264233" y="3352800"/>
            <a:chExt cx="10869932" cy="3281082"/>
          </a:xfrm>
        </p:grpSpPr>
        <p:sp>
          <p:nvSpPr>
            <p:cNvPr id="5" name="Rectangle 4"/>
            <p:cNvSpPr/>
            <p:nvPr/>
          </p:nvSpPr>
          <p:spPr>
            <a:xfrm>
              <a:off x="264233" y="3352800"/>
              <a:ext cx="10869932" cy="3281082"/>
            </a:xfrm>
            <a:prstGeom prst="rect">
              <a:avLst/>
            </a:prstGeom>
            <a:solidFill>
              <a:srgbClr val="D8E5EE"/>
            </a:solidFill>
            <a:ln>
              <a:solidFill>
                <a:srgbClr val="D8E5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9" y="3455120"/>
              <a:ext cx="10669489" cy="3067478"/>
            </a:xfrm>
            <a:prstGeom prst="rect">
              <a:avLst/>
            </a:prstGeom>
          </p:spPr>
        </p:pic>
      </p:grpSp>
    </p:spTree>
    <p:extLst>
      <p:ext uri="{BB962C8B-B14F-4D97-AF65-F5344CB8AC3E}">
        <p14:creationId xmlns:p14="http://schemas.microsoft.com/office/powerpoint/2010/main" val="590747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84" y="3572375"/>
            <a:ext cx="9484682" cy="3047115"/>
          </a:xfrm>
          <a:prstGeom prst="rect">
            <a:avLst/>
          </a:prstGeom>
        </p:spPr>
      </p:pic>
      <p:sp>
        <p:nvSpPr>
          <p:cNvPr id="10" name="Rectangle 9"/>
          <p:cNvSpPr/>
          <p:nvPr/>
        </p:nvSpPr>
        <p:spPr>
          <a:xfrm>
            <a:off x="188259" y="96015"/>
            <a:ext cx="11707906" cy="3416320"/>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In the last example, the getarray() function accepts an array of type any. It creates a new array of type any, concats items to it and returns the new array. Since we have used type any for our arguments, we can pass any type of array to the function. However, this may not be the desired behavior. We may want to add the numbers to number array or the strings to the string array but not numbers to the string array or vice-versa.</a:t>
            </a:r>
          </a:p>
          <a:p>
            <a:pPr>
              <a:lnSpc>
                <a:spcPct val="150000"/>
              </a:lnSpc>
            </a:pPr>
            <a:r>
              <a:rPr lang="en-US" dirty="0">
                <a:latin typeface="Arial" panose="020B0604020202020204" pitchFamily="34" charset="0"/>
                <a:cs typeface="Arial" panose="020B0604020202020204" pitchFamily="34" charset="0"/>
              </a:rPr>
              <a:t>To solve this, typescript introduced generics. Generics uses the type variable &lt;T&gt;, a special kind of variable that denotes types. The type variable remembers the type that the user provides and works with that particular type only. This is called preserving the type information.</a:t>
            </a:r>
          </a:p>
          <a:p>
            <a:pPr>
              <a:lnSpc>
                <a:spcPct val="150000"/>
              </a:lnSpc>
            </a:pPr>
            <a:r>
              <a:rPr lang="en-US" dirty="0">
                <a:solidFill>
                  <a:schemeClr val="bg1"/>
                </a:solidFill>
                <a:latin typeface="Arial" panose="020B0604020202020204" pitchFamily="34" charset="0"/>
                <a:cs typeface="Arial" panose="020B0604020202020204" pitchFamily="34" charset="0"/>
              </a:rPr>
              <a:t>The above function can be rewritten as a generic function as below.</a:t>
            </a:r>
          </a:p>
        </p:txBody>
      </p:sp>
    </p:spTree>
    <p:extLst>
      <p:ext uri="{BB962C8B-B14F-4D97-AF65-F5344CB8AC3E}">
        <p14:creationId xmlns:p14="http://schemas.microsoft.com/office/powerpoint/2010/main" val="2912104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368" y="214264"/>
            <a:ext cx="3678956" cy="461665"/>
          </a:xfrm>
          <a:prstGeom prst="rect">
            <a:avLst/>
          </a:prstGeom>
        </p:spPr>
        <p:txBody>
          <a:bodyPr wrap="none">
            <a:spAutoFit/>
          </a:bodyPr>
          <a:lstStyle/>
          <a:p>
            <a:pPr algn="just"/>
            <a:r>
              <a:rPr lang="en-US" sz="2400" b="1" dirty="0">
                <a:solidFill>
                  <a:srgbClr val="181717"/>
                </a:solidFill>
                <a:latin typeface="Calibri" panose="020F0502020204030204" pitchFamily="34" charset="0"/>
                <a:cs typeface="Calibri" panose="020F0502020204030204" pitchFamily="34" charset="0"/>
              </a:rPr>
              <a:t>MULTIPLE TYPE VARIABLES:</a:t>
            </a:r>
            <a:endParaRPr lang="en-US" sz="2400" b="1" i="0" dirty="0">
              <a:solidFill>
                <a:srgbClr val="181717"/>
              </a:solidFill>
              <a:effectLst/>
              <a:latin typeface="Calibri" panose="020F0502020204030204" pitchFamily="34" charset="0"/>
              <a:cs typeface="Calibri" panose="020F0502020204030204" pitchFamily="34" charset="0"/>
            </a:endParaRPr>
          </a:p>
        </p:txBody>
      </p:sp>
      <p:sp>
        <p:nvSpPr>
          <p:cNvPr id="3" name="Rectangle 2"/>
          <p:cNvSpPr/>
          <p:nvPr/>
        </p:nvSpPr>
        <p:spPr>
          <a:xfrm>
            <a:off x="249298" y="634681"/>
            <a:ext cx="9439835" cy="456535"/>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We can specify multiple type variables with different names as shown below.</a:t>
            </a:r>
          </a:p>
        </p:txBody>
      </p:sp>
      <p:sp>
        <p:nvSpPr>
          <p:cNvPr id="4" name="Rectangle 3"/>
          <p:cNvSpPr/>
          <p:nvPr/>
        </p:nvSpPr>
        <p:spPr>
          <a:xfrm>
            <a:off x="249298" y="3633183"/>
            <a:ext cx="91440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Generic type can also be used with other non-generic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55" y="1190461"/>
            <a:ext cx="10564699" cy="23434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81" y="4101760"/>
            <a:ext cx="10555173" cy="2295845"/>
          </a:xfrm>
          <a:prstGeom prst="rect">
            <a:avLst/>
          </a:prstGeom>
        </p:spPr>
      </p:pic>
    </p:spTree>
    <p:extLst>
      <p:ext uri="{BB962C8B-B14F-4D97-AF65-F5344CB8AC3E}">
        <p14:creationId xmlns:p14="http://schemas.microsoft.com/office/powerpoint/2010/main" val="260850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060" y="872894"/>
            <a:ext cx="9926435" cy="2762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424" y="4536039"/>
            <a:ext cx="9946071" cy="1466039"/>
          </a:xfrm>
          <a:prstGeom prst="rect">
            <a:avLst/>
          </a:prstGeom>
        </p:spPr>
      </p:pic>
      <p:sp>
        <p:nvSpPr>
          <p:cNvPr id="4" name="Rectangle 3"/>
          <p:cNvSpPr/>
          <p:nvPr/>
        </p:nvSpPr>
        <p:spPr>
          <a:xfrm>
            <a:off x="1068958" y="207788"/>
            <a:ext cx="5633465"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NUMBER</a:t>
            </a:r>
          </a:p>
        </p:txBody>
      </p:sp>
      <p:sp>
        <p:nvSpPr>
          <p:cNvPr id="5" name="Rectangle 4"/>
          <p:cNvSpPr/>
          <p:nvPr/>
        </p:nvSpPr>
        <p:spPr>
          <a:xfrm>
            <a:off x="1023279" y="3778476"/>
            <a:ext cx="5339282" cy="9706"/>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STRING</a:t>
            </a:r>
          </a:p>
        </p:txBody>
      </p:sp>
    </p:spTree>
    <p:extLst>
      <p:ext uri="{BB962C8B-B14F-4D97-AF65-F5344CB8AC3E}">
        <p14:creationId xmlns:p14="http://schemas.microsoft.com/office/powerpoint/2010/main" val="303361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759" y="1812528"/>
            <a:ext cx="5747086"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BOOLEAN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30" y="2616566"/>
            <a:ext cx="2657846" cy="428685"/>
          </a:xfrm>
          <a:prstGeom prst="rect">
            <a:avLst/>
          </a:prstGeom>
        </p:spPr>
      </p:pic>
      <p:sp>
        <p:nvSpPr>
          <p:cNvPr id="4" name="Rectangle 3"/>
          <p:cNvSpPr/>
          <p:nvPr/>
        </p:nvSpPr>
        <p:spPr>
          <a:xfrm>
            <a:off x="866815" y="3329298"/>
            <a:ext cx="10747445" cy="1703030"/>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Note that, boolean with an upper case B is different from boolean with a lower case b. Upper case boolean is an object type whereas lower case boolean is a primitive type. It is always recommended to use boolean, the primitive type in your programs. This is because, while JavaScript coerces an object to its primitive type, the typescript type system does not. Typescript treats it like an object type.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54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814" y="404243"/>
            <a:ext cx="4993418" cy="584775"/>
          </a:xfrm>
          <a:prstGeom prst="rect">
            <a:avLst/>
          </a:prstGeom>
        </p:spPr>
        <p:txBody>
          <a:bodyPr wrap="none">
            <a:spAutoFit/>
          </a:bodyPr>
          <a:lstStyle/>
          <a:p>
            <a:pPr algn="just"/>
            <a:r>
              <a:rPr lang="en-US" sz="3200" b="1" i="0" dirty="0">
                <a:solidFill>
                  <a:srgbClr val="181717"/>
                </a:solidFill>
                <a:effectLst/>
                <a:latin typeface="Calibri" panose="020F0502020204030204" pitchFamily="34" charset="0"/>
                <a:cs typeface="Calibri" panose="020F0502020204030204" pitchFamily="34" charset="0"/>
              </a:rPr>
              <a:t>TypeScript Data Type - Array</a:t>
            </a:r>
          </a:p>
        </p:txBody>
      </p:sp>
      <p:sp>
        <p:nvSpPr>
          <p:cNvPr id="3" name="Title 2"/>
          <p:cNvSpPr>
            <a:spLocks noGrp="1"/>
          </p:cNvSpPr>
          <p:nvPr>
            <p:ph type="title"/>
          </p:nvPr>
        </p:nvSpPr>
        <p:spPr>
          <a:xfrm>
            <a:off x="825814" y="2113525"/>
            <a:ext cx="8534400" cy="1507067"/>
          </a:xfrm>
        </p:spPr>
        <p:txBody>
          <a:bodyPr>
            <a:normAutofit fontScale="90000"/>
          </a:bodyPr>
          <a:lstStyle/>
          <a:p>
            <a:pPr>
              <a:lnSpc>
                <a:spcPct val="150000"/>
              </a:lnSpc>
            </a:pP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1. Using square brackets. This method is similar to how you would declare arrays in JavaScript.</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2. Using a generic array type, array&lt;element type&gt;.</a:t>
            </a:r>
            <a:br>
              <a:rPr lang="en-US" dirty="0"/>
            </a:br>
            <a:br>
              <a:rPr lang="en-US" dirty="0"/>
            </a:br>
            <a:br>
              <a:rPr lang="en-US" sz="18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Of course, you can always initialize an array like shown below, but you will not get the advantage of typescript's type system.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4" y="2174567"/>
            <a:ext cx="4648849" cy="4001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14" y="3415776"/>
            <a:ext cx="5087060" cy="4096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814" y="5293916"/>
            <a:ext cx="5182323" cy="400106"/>
          </a:xfrm>
          <a:prstGeom prst="rect">
            <a:avLst/>
          </a:prstGeom>
        </p:spPr>
      </p:pic>
    </p:spTree>
    <p:extLst>
      <p:ext uri="{BB962C8B-B14F-4D97-AF65-F5344CB8AC3E}">
        <p14:creationId xmlns:p14="http://schemas.microsoft.com/office/powerpoint/2010/main" val="1143491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ab56b7-6ec4-4073-8d92-ac7cc2e7a5df}" enabled="1" method="Privileged" siteId="{49dfc6a3-5fb7-49f4-adea-c54e725bb854}" removed="0"/>
</clbl:labelList>
</file>

<file path=docProps/app.xml><?xml version="1.0" encoding="utf-8"?>
<Properties xmlns="http://schemas.openxmlformats.org/officeDocument/2006/extended-properties" xmlns:vt="http://schemas.openxmlformats.org/officeDocument/2006/docPropsVTypes">
  <Template>Slice</Template>
  <TotalTime>6633</TotalTime>
  <Words>5135</Words>
  <Application>Microsoft Office PowerPoint</Application>
  <PresentationFormat>Widescreen</PresentationFormat>
  <Paragraphs>219</Paragraphs>
  <Slides>67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Century Gothic</vt:lpstr>
      <vt:lpstr>Roboto</vt:lpstr>
      <vt:lpstr>Verdana</vt:lpstr>
      <vt:lpstr>Wingdings</vt:lpstr>
      <vt:lpstr>Wingdings 3</vt:lpstr>
      <vt:lpstr>Slice</vt:lpstr>
      <vt:lpstr>TYPESCRIPT</vt:lpstr>
      <vt:lpstr>A brief history of typescript in 2010, anders hejlsberg (the creator of typescript) started working on typescript at Microsoft and in 2012 the first version of typescript was released to the public (typescript 0.8). Although the release of typescript was praised by many people around the world, due to the lack of support by major ides, it was not majorly adopted by the JavaScript community. The first version of typescript (typescript 0.8) released to the public October 2012. The latest version of typescript (typescript 3.0) was released to the public in July 2018.</vt:lpstr>
      <vt:lpstr>Why typescript? Typescript is open source. Typescript simplifies JavaScript code, making it easier to read and debug. Typescript is a superset of ES3, ES5, and ES6. Typescript will save developers time. Typescript code can be compiled as per ES5 and ES6 standards to support the latest browser. Typescript can help us to avoid painful bugs that developers commonly run into when writing JavaScript by type checking the code. Typescript is nothing but JavaScript with some additional features. …</vt:lpstr>
      <vt:lpstr>Typescript features Cross-platform: typescript runs on any platform that JavaScript runs on. The typescript compiler can be installed on any operating system such as windows, mac os and Linux. Object oriented language: typescript provides powerful features such as classes, interfaces, and modules. You can write pure object-oriented code for client-side as well as server-side development. Static type-checking: 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 Optional static typing: typescript also allows optional static typing if you would rather use JavaScript's dynamic typing. DOM manipulation: just like JavaScript, typescript can be used to manipulate the DOM for adding or removing elements. ES 6 features: typescript includes most features of planned ECMAScript 2015 (ES 6, 7) such as class, interface, arrow functions etc. </vt:lpstr>
      <vt:lpstr>Setup Development Environment Install typescript using node.Js package manager (npm). Install the typescript plug-in in your IDE (integrated development environment).    Typescript Playground Typescript provides an online playground https://www.Typescriptlang.Org/play to write and test your code on the fly without the need to download or install anything.</vt:lpstr>
      <vt:lpstr>PowerPoint Presentation</vt:lpstr>
      <vt:lpstr>PowerPoint Presentation</vt:lpstr>
      <vt:lpstr>PowerPoint Presentation</vt:lpstr>
      <vt:lpstr> 1. Using square brackets. This method is similar to how you would declare arrays in JavaScript.   2. Using a generic array type, array&lt;element type&gt;.   Of course, you can always initialize an array like shown below, but you will not get the advantage of typescript's type system.</vt:lpstr>
      <vt:lpstr>PowerPoint Presentation</vt:lpstr>
      <vt:lpstr>TypeScript Data Type - Tuple Typescript introduced a new data type called tuple. There are other data types such as number, string, boolean etc. In typescript which only store a value of that particular data type. Tuple is a new data type which includes two set of values of different data types.</vt:lpstr>
      <vt:lpstr>PowerPoint Presentation</vt:lpstr>
      <vt:lpstr>TypeScript Data Type - Enum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Windows User</dc:creator>
  <cp:lastModifiedBy>Mahadik, Aniket Ashok</cp:lastModifiedBy>
  <cp:revision>109</cp:revision>
  <dcterms:created xsi:type="dcterms:W3CDTF">2019-12-07T07:16:01Z</dcterms:created>
  <dcterms:modified xsi:type="dcterms:W3CDTF">2023-08-18T09:48:46Z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Slice:14</vt:lpwstr>
  </property>
  <property fmtid="{D5CDD505-2E9C-101B-9397-08002B2CF9AE}" pid="3" name="ClassificationContentMarkingFooterText">
    <vt:lpwstr>General</vt:lpwstr>
  </property>
</Properties>
</file>