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59" r:id="rId6"/>
    <p:sldId id="262" r:id="rId7"/>
    <p:sldId id="263" r:id="rId8"/>
    <p:sldId id="261"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7"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0C9A9"/>
    <a:srgbClr val="83992A"/>
    <a:srgbClr val="F1D4D2"/>
    <a:srgbClr val="7D99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3D179A-4142-40A0-AD9A-D5F2FD4B31F2}" v="188" dt="2024-08-27T17:23:33.0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9324-A71E-9B0D-CC7E-5259165E6685}"/>
              </a:ext>
            </a:extLst>
          </p:cNvPr>
          <p:cNvSpPr>
            <a:spLocks noGrp="1"/>
          </p:cNvSpPr>
          <p:nvPr>
            <p:ph type="ctrTitle"/>
          </p:nvPr>
        </p:nvSpPr>
        <p:spPr>
          <a:xfrm>
            <a:off x="2692398" y="1871131"/>
            <a:ext cx="6815669" cy="1515533"/>
          </a:xfrm>
        </p:spPr>
        <p:txBody>
          <a:bodyPr/>
          <a:lstStyle/>
          <a:p>
            <a:r>
              <a:rPr lang="en-IN" sz="4400" dirty="0"/>
              <a:t>High Speed LVDS Receiver Design</a:t>
            </a:r>
          </a:p>
        </p:txBody>
      </p:sp>
      <p:sp>
        <p:nvSpPr>
          <p:cNvPr id="3" name="Subtitle 2">
            <a:extLst>
              <a:ext uri="{FF2B5EF4-FFF2-40B4-BE49-F238E27FC236}">
                <a16:creationId xmlns:a16="http://schemas.microsoft.com/office/drawing/2014/main" id="{9566F6A0-4E67-8318-A3C1-0A32D1565605}"/>
              </a:ext>
            </a:extLst>
          </p:cNvPr>
          <p:cNvSpPr>
            <a:spLocks noGrp="1"/>
          </p:cNvSpPr>
          <p:nvPr>
            <p:ph type="subTitle" idx="1"/>
          </p:nvPr>
        </p:nvSpPr>
        <p:spPr>
          <a:xfrm>
            <a:off x="2688165" y="3617840"/>
            <a:ext cx="6815669" cy="1637972"/>
          </a:xfrm>
        </p:spPr>
        <p:txBody>
          <a:bodyPr>
            <a:normAutofit fontScale="92500" lnSpcReduction="10000"/>
          </a:bodyPr>
          <a:lstStyle/>
          <a:p>
            <a:pPr algn="l"/>
            <a:r>
              <a:rPr lang="en-IN" b="1" dirty="0"/>
              <a:t>In LBC9 Technology Node</a:t>
            </a:r>
          </a:p>
          <a:p>
            <a:pPr algn="l"/>
            <a:endParaRPr lang="en-IN" dirty="0"/>
          </a:p>
          <a:p>
            <a:pPr algn="l"/>
            <a:endParaRPr lang="en-IN" dirty="0"/>
          </a:p>
          <a:p>
            <a:pPr algn="l"/>
            <a:r>
              <a:rPr lang="en-IN" dirty="0"/>
              <a:t>Aniket Sen, Analog Intern </a:t>
            </a:r>
          </a:p>
        </p:txBody>
      </p:sp>
    </p:spTree>
    <p:extLst>
      <p:ext uri="{BB962C8B-B14F-4D97-AF65-F5344CB8AC3E}">
        <p14:creationId xmlns:p14="http://schemas.microsoft.com/office/powerpoint/2010/main" val="18109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F1F60002-BCBE-7DF7-E47F-D23ABBD7C8F0}"/>
              </a:ext>
            </a:extLst>
          </p:cNvPr>
          <p:cNvSpPr/>
          <p:nvPr/>
        </p:nvSpPr>
        <p:spPr>
          <a:xfrm>
            <a:off x="8736529" y="3925559"/>
            <a:ext cx="2773560" cy="1919230"/>
          </a:xfrm>
          <a:prstGeom prst="rect">
            <a:avLst/>
          </a:prstGeom>
          <a:solidFill>
            <a:srgbClr val="83992A">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E3FCF661-A83A-AB80-D4B7-D4AF516B7713}"/>
              </a:ext>
            </a:extLst>
          </p:cNvPr>
          <p:cNvSpPr>
            <a:spLocks noGrp="1"/>
          </p:cNvSpPr>
          <p:nvPr>
            <p:ph type="title"/>
          </p:nvPr>
        </p:nvSpPr>
        <p:spPr/>
        <p:txBody>
          <a:bodyPr/>
          <a:lstStyle/>
          <a:p>
            <a:r>
              <a:rPr lang="en-IN" dirty="0"/>
              <a:t>Common Gate Architecture Design</a:t>
            </a:r>
          </a:p>
        </p:txBody>
      </p:sp>
      <p:pic>
        <p:nvPicPr>
          <p:cNvPr id="4" name="Picture 3">
            <a:extLst>
              <a:ext uri="{FF2B5EF4-FFF2-40B4-BE49-F238E27FC236}">
                <a16:creationId xmlns:a16="http://schemas.microsoft.com/office/drawing/2014/main" id="{3F8E2A0E-F763-CA5D-0EE4-47C8A30BC4E6}"/>
              </a:ext>
            </a:extLst>
          </p:cNvPr>
          <p:cNvPicPr>
            <a:picLocks noChangeAspect="1"/>
          </p:cNvPicPr>
          <p:nvPr/>
        </p:nvPicPr>
        <p:blipFill>
          <a:blip r:embed="rId2"/>
          <a:stretch>
            <a:fillRect/>
          </a:stretch>
        </p:blipFill>
        <p:spPr>
          <a:xfrm>
            <a:off x="2509952" y="2595243"/>
            <a:ext cx="6192114" cy="3400900"/>
          </a:xfrm>
          <a:prstGeom prst="rect">
            <a:avLst/>
          </a:prstGeom>
        </p:spPr>
      </p:pic>
      <p:sp>
        <p:nvSpPr>
          <p:cNvPr id="28" name="TextBox 27">
            <a:extLst>
              <a:ext uri="{FF2B5EF4-FFF2-40B4-BE49-F238E27FC236}">
                <a16:creationId xmlns:a16="http://schemas.microsoft.com/office/drawing/2014/main" id="{BAD69789-4701-0D94-1EB0-CE4765A28F0D}"/>
              </a:ext>
            </a:extLst>
          </p:cNvPr>
          <p:cNvSpPr txBox="1"/>
          <p:nvPr/>
        </p:nvSpPr>
        <p:spPr>
          <a:xfrm>
            <a:off x="2957279" y="4896197"/>
            <a:ext cx="444306" cy="369332"/>
          </a:xfrm>
          <a:prstGeom prst="rect">
            <a:avLst/>
          </a:prstGeom>
          <a:noFill/>
        </p:spPr>
        <p:txBody>
          <a:bodyPr wrap="square" rtlCol="0">
            <a:spAutoFit/>
          </a:bodyPr>
          <a:lstStyle/>
          <a:p>
            <a:pPr algn="r"/>
            <a:r>
              <a:rPr lang="en-IN" dirty="0"/>
              <a:t>R</a:t>
            </a:r>
            <a:r>
              <a:rPr lang="en-IN" baseline="-25000" dirty="0"/>
              <a:t>1</a:t>
            </a:r>
            <a:endParaRPr lang="en-IN" dirty="0"/>
          </a:p>
        </p:txBody>
      </p:sp>
      <p:sp>
        <p:nvSpPr>
          <p:cNvPr id="29" name="TextBox 28">
            <a:extLst>
              <a:ext uri="{FF2B5EF4-FFF2-40B4-BE49-F238E27FC236}">
                <a16:creationId xmlns:a16="http://schemas.microsoft.com/office/drawing/2014/main" id="{A245B6FE-FF3A-DC99-B6A3-9A2685AD1BA3}"/>
              </a:ext>
            </a:extLst>
          </p:cNvPr>
          <p:cNvSpPr txBox="1"/>
          <p:nvPr/>
        </p:nvSpPr>
        <p:spPr>
          <a:xfrm>
            <a:off x="4184542" y="4896197"/>
            <a:ext cx="444306" cy="369332"/>
          </a:xfrm>
          <a:prstGeom prst="rect">
            <a:avLst/>
          </a:prstGeom>
          <a:noFill/>
        </p:spPr>
        <p:txBody>
          <a:bodyPr wrap="square" rtlCol="0">
            <a:spAutoFit/>
          </a:bodyPr>
          <a:lstStyle/>
          <a:p>
            <a:pPr algn="r"/>
            <a:r>
              <a:rPr lang="en-IN" dirty="0"/>
              <a:t>R</a:t>
            </a:r>
            <a:r>
              <a:rPr lang="en-IN" baseline="-25000" dirty="0"/>
              <a:t>1</a:t>
            </a:r>
            <a:endParaRPr lang="en-IN" dirty="0"/>
          </a:p>
        </p:txBody>
      </p:sp>
      <p:sp>
        <p:nvSpPr>
          <p:cNvPr id="30" name="TextBox 29">
            <a:extLst>
              <a:ext uri="{FF2B5EF4-FFF2-40B4-BE49-F238E27FC236}">
                <a16:creationId xmlns:a16="http://schemas.microsoft.com/office/drawing/2014/main" id="{DC6B5720-3E5F-1600-74A0-0F5D36ACC5F4}"/>
              </a:ext>
            </a:extLst>
          </p:cNvPr>
          <p:cNvSpPr txBox="1"/>
          <p:nvPr/>
        </p:nvSpPr>
        <p:spPr>
          <a:xfrm>
            <a:off x="5924061" y="5198346"/>
            <a:ext cx="444306" cy="369332"/>
          </a:xfrm>
          <a:prstGeom prst="rect">
            <a:avLst/>
          </a:prstGeom>
          <a:noFill/>
        </p:spPr>
        <p:txBody>
          <a:bodyPr wrap="square" rtlCol="0">
            <a:spAutoFit/>
          </a:bodyPr>
          <a:lstStyle/>
          <a:p>
            <a:pPr algn="r"/>
            <a:r>
              <a:rPr lang="en-IN" dirty="0"/>
              <a:t>R</a:t>
            </a:r>
            <a:r>
              <a:rPr lang="en-IN" baseline="-25000" dirty="0"/>
              <a:t>2</a:t>
            </a:r>
            <a:endParaRPr lang="en-IN" dirty="0"/>
          </a:p>
        </p:txBody>
      </p:sp>
      <p:sp>
        <p:nvSpPr>
          <p:cNvPr id="31" name="TextBox 30">
            <a:extLst>
              <a:ext uri="{FF2B5EF4-FFF2-40B4-BE49-F238E27FC236}">
                <a16:creationId xmlns:a16="http://schemas.microsoft.com/office/drawing/2014/main" id="{0E16D778-F61F-95D4-1E24-7EC8120E155F}"/>
              </a:ext>
            </a:extLst>
          </p:cNvPr>
          <p:cNvSpPr txBox="1"/>
          <p:nvPr/>
        </p:nvSpPr>
        <p:spPr>
          <a:xfrm>
            <a:off x="7730824" y="5198346"/>
            <a:ext cx="444306" cy="369332"/>
          </a:xfrm>
          <a:prstGeom prst="rect">
            <a:avLst/>
          </a:prstGeom>
          <a:noFill/>
        </p:spPr>
        <p:txBody>
          <a:bodyPr wrap="square" rtlCol="0">
            <a:spAutoFit/>
          </a:bodyPr>
          <a:lstStyle/>
          <a:p>
            <a:pPr algn="r"/>
            <a:r>
              <a:rPr lang="en-IN" dirty="0"/>
              <a:t>R</a:t>
            </a:r>
            <a:r>
              <a:rPr lang="en-IN" baseline="-25000" dirty="0"/>
              <a:t>2</a:t>
            </a:r>
            <a:endParaRPr lang="en-IN" dirty="0"/>
          </a:p>
        </p:txBody>
      </p:sp>
      <p:sp>
        <p:nvSpPr>
          <p:cNvPr id="32" name="TextBox 31">
            <a:extLst>
              <a:ext uri="{FF2B5EF4-FFF2-40B4-BE49-F238E27FC236}">
                <a16:creationId xmlns:a16="http://schemas.microsoft.com/office/drawing/2014/main" id="{936CA3AA-768C-43FD-DC38-A013FEA81046}"/>
              </a:ext>
            </a:extLst>
          </p:cNvPr>
          <p:cNvSpPr txBox="1"/>
          <p:nvPr/>
        </p:nvSpPr>
        <p:spPr>
          <a:xfrm>
            <a:off x="4087435" y="3099425"/>
            <a:ext cx="319260" cy="369332"/>
          </a:xfrm>
          <a:prstGeom prst="rect">
            <a:avLst/>
          </a:prstGeom>
          <a:noFill/>
        </p:spPr>
        <p:txBody>
          <a:bodyPr wrap="square" rtlCol="0">
            <a:spAutoFit/>
          </a:bodyPr>
          <a:lstStyle/>
          <a:p>
            <a:r>
              <a:rPr lang="en-IN" b="1" dirty="0"/>
              <a:t>I</a:t>
            </a:r>
          </a:p>
        </p:txBody>
      </p:sp>
      <p:sp>
        <p:nvSpPr>
          <p:cNvPr id="33" name="TextBox 32">
            <a:extLst>
              <a:ext uri="{FF2B5EF4-FFF2-40B4-BE49-F238E27FC236}">
                <a16:creationId xmlns:a16="http://schemas.microsoft.com/office/drawing/2014/main" id="{CD6D90EF-367E-00DF-43EA-D8225524846D}"/>
              </a:ext>
            </a:extLst>
          </p:cNvPr>
          <p:cNvSpPr txBox="1"/>
          <p:nvPr/>
        </p:nvSpPr>
        <p:spPr>
          <a:xfrm>
            <a:off x="6521858" y="3113946"/>
            <a:ext cx="446473" cy="369332"/>
          </a:xfrm>
          <a:prstGeom prst="rect">
            <a:avLst/>
          </a:prstGeom>
          <a:noFill/>
        </p:spPr>
        <p:txBody>
          <a:bodyPr wrap="square" rtlCol="0">
            <a:spAutoFit/>
          </a:bodyPr>
          <a:lstStyle/>
          <a:p>
            <a:r>
              <a:rPr lang="en-IN" b="1" dirty="0" err="1"/>
              <a:t>nI</a:t>
            </a:r>
            <a:endParaRPr lang="en-IN" b="1" dirty="0"/>
          </a:p>
        </p:txBody>
      </p:sp>
      <p:sp>
        <p:nvSpPr>
          <p:cNvPr id="34" name="TextBox 33">
            <a:extLst>
              <a:ext uri="{FF2B5EF4-FFF2-40B4-BE49-F238E27FC236}">
                <a16:creationId xmlns:a16="http://schemas.microsoft.com/office/drawing/2014/main" id="{23316118-9DC5-756D-1F8B-FA18DD1B3D27}"/>
              </a:ext>
            </a:extLst>
          </p:cNvPr>
          <p:cNvSpPr txBox="1"/>
          <p:nvPr/>
        </p:nvSpPr>
        <p:spPr>
          <a:xfrm>
            <a:off x="7165489" y="3114148"/>
            <a:ext cx="446473" cy="369332"/>
          </a:xfrm>
          <a:prstGeom prst="rect">
            <a:avLst/>
          </a:prstGeom>
          <a:noFill/>
        </p:spPr>
        <p:txBody>
          <a:bodyPr wrap="square" rtlCol="0">
            <a:spAutoFit/>
          </a:bodyPr>
          <a:lstStyle/>
          <a:p>
            <a:r>
              <a:rPr lang="en-IN" b="1" dirty="0" err="1"/>
              <a:t>nI</a:t>
            </a:r>
            <a:endParaRPr lang="en-IN" b="1" dirty="0"/>
          </a:p>
        </p:txBody>
      </p:sp>
      <p:sp>
        <p:nvSpPr>
          <p:cNvPr id="35" name="TextBox 34">
            <a:extLst>
              <a:ext uri="{FF2B5EF4-FFF2-40B4-BE49-F238E27FC236}">
                <a16:creationId xmlns:a16="http://schemas.microsoft.com/office/drawing/2014/main" id="{B54C3380-5729-4059-C6A0-7948E843D5B5}"/>
              </a:ext>
            </a:extLst>
          </p:cNvPr>
          <p:cNvSpPr txBox="1"/>
          <p:nvPr/>
        </p:nvSpPr>
        <p:spPr>
          <a:xfrm>
            <a:off x="4062184" y="5535016"/>
            <a:ext cx="563234" cy="369332"/>
          </a:xfrm>
          <a:prstGeom prst="rect">
            <a:avLst/>
          </a:prstGeom>
          <a:noFill/>
        </p:spPr>
        <p:txBody>
          <a:bodyPr wrap="square" rtlCol="0">
            <a:spAutoFit/>
          </a:bodyPr>
          <a:lstStyle/>
          <a:p>
            <a:r>
              <a:rPr lang="en-IN" b="1" dirty="0"/>
              <a:t>I/2</a:t>
            </a:r>
          </a:p>
        </p:txBody>
      </p:sp>
      <p:sp>
        <p:nvSpPr>
          <p:cNvPr id="36" name="TextBox 35">
            <a:extLst>
              <a:ext uri="{FF2B5EF4-FFF2-40B4-BE49-F238E27FC236}">
                <a16:creationId xmlns:a16="http://schemas.microsoft.com/office/drawing/2014/main" id="{51E5D338-8172-ABF3-3684-6FF2B1DB089A}"/>
              </a:ext>
            </a:extLst>
          </p:cNvPr>
          <p:cNvSpPr txBox="1"/>
          <p:nvPr/>
        </p:nvSpPr>
        <p:spPr>
          <a:xfrm>
            <a:off x="3205273" y="5535016"/>
            <a:ext cx="563234" cy="369332"/>
          </a:xfrm>
          <a:prstGeom prst="rect">
            <a:avLst/>
          </a:prstGeom>
          <a:noFill/>
        </p:spPr>
        <p:txBody>
          <a:bodyPr wrap="square" rtlCol="0">
            <a:spAutoFit/>
          </a:bodyPr>
          <a:lstStyle/>
          <a:p>
            <a:r>
              <a:rPr lang="en-IN" b="1" dirty="0"/>
              <a:t>I/2</a:t>
            </a:r>
          </a:p>
        </p:txBody>
      </p:sp>
      <p:cxnSp>
        <p:nvCxnSpPr>
          <p:cNvPr id="37" name="Straight Arrow Connector 36">
            <a:extLst>
              <a:ext uri="{FF2B5EF4-FFF2-40B4-BE49-F238E27FC236}">
                <a16:creationId xmlns:a16="http://schemas.microsoft.com/office/drawing/2014/main" id="{91D59E94-14BF-1ADD-B9FE-1FF4E5D17D3D}"/>
              </a:ext>
            </a:extLst>
          </p:cNvPr>
          <p:cNvCxnSpPr>
            <a:cxnSpLocks/>
          </p:cNvCxnSpPr>
          <p:nvPr/>
        </p:nvCxnSpPr>
        <p:spPr>
          <a:xfrm flipH="1">
            <a:off x="3055892" y="5567678"/>
            <a:ext cx="712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2640309-392D-5CD9-2980-4088D4A25507}"/>
              </a:ext>
            </a:extLst>
          </p:cNvPr>
          <p:cNvCxnSpPr/>
          <p:nvPr/>
        </p:nvCxnSpPr>
        <p:spPr>
          <a:xfrm>
            <a:off x="3998370" y="5535016"/>
            <a:ext cx="630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3D80CAF-110A-ABE5-E2DB-56B8CB184498}"/>
              </a:ext>
            </a:extLst>
          </p:cNvPr>
          <p:cNvCxnSpPr/>
          <p:nvPr/>
        </p:nvCxnSpPr>
        <p:spPr>
          <a:xfrm>
            <a:off x="4313609" y="3113946"/>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B9228A7-6369-B83E-4376-CFAD8073A07D}"/>
              </a:ext>
            </a:extLst>
          </p:cNvPr>
          <p:cNvCxnSpPr/>
          <p:nvPr/>
        </p:nvCxnSpPr>
        <p:spPr>
          <a:xfrm>
            <a:off x="6548049" y="3113946"/>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A82808D-CFA1-1653-05D3-6E2A138361C4}"/>
              </a:ext>
            </a:extLst>
          </p:cNvPr>
          <p:cNvCxnSpPr/>
          <p:nvPr/>
        </p:nvCxnSpPr>
        <p:spPr>
          <a:xfrm>
            <a:off x="7519310" y="3137945"/>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917D09A-8876-41C8-72EF-AA76B4578C55}"/>
              </a:ext>
            </a:extLst>
          </p:cNvPr>
          <p:cNvSpPr txBox="1"/>
          <p:nvPr/>
        </p:nvSpPr>
        <p:spPr>
          <a:xfrm>
            <a:off x="2273579" y="5165684"/>
            <a:ext cx="580445" cy="369332"/>
          </a:xfrm>
          <a:prstGeom prst="rect">
            <a:avLst/>
          </a:prstGeom>
          <a:noFill/>
        </p:spPr>
        <p:txBody>
          <a:bodyPr wrap="square" rtlCol="0">
            <a:spAutoFit/>
          </a:bodyPr>
          <a:lstStyle/>
          <a:p>
            <a:r>
              <a:rPr lang="en-IN" dirty="0"/>
              <a:t>V</a:t>
            </a:r>
            <a:r>
              <a:rPr lang="en-IN" baseline="-25000" dirty="0"/>
              <a:t>in1</a:t>
            </a:r>
            <a:endParaRPr lang="en-IN" dirty="0"/>
          </a:p>
        </p:txBody>
      </p:sp>
      <p:sp>
        <p:nvSpPr>
          <p:cNvPr id="45" name="TextBox 44">
            <a:extLst>
              <a:ext uri="{FF2B5EF4-FFF2-40B4-BE49-F238E27FC236}">
                <a16:creationId xmlns:a16="http://schemas.microsoft.com/office/drawing/2014/main" id="{794E2C41-0E2B-597E-AC60-41DF7BE9A070}"/>
              </a:ext>
            </a:extLst>
          </p:cNvPr>
          <p:cNvSpPr txBox="1"/>
          <p:nvPr/>
        </p:nvSpPr>
        <p:spPr>
          <a:xfrm>
            <a:off x="4873322" y="5203682"/>
            <a:ext cx="580445" cy="369332"/>
          </a:xfrm>
          <a:prstGeom prst="rect">
            <a:avLst/>
          </a:prstGeom>
          <a:noFill/>
        </p:spPr>
        <p:txBody>
          <a:bodyPr wrap="square" rtlCol="0">
            <a:spAutoFit/>
          </a:bodyPr>
          <a:lstStyle/>
          <a:p>
            <a:r>
              <a:rPr lang="en-IN" dirty="0"/>
              <a:t>V</a:t>
            </a:r>
            <a:r>
              <a:rPr lang="en-IN" baseline="-25000" dirty="0"/>
              <a:t>in2</a:t>
            </a:r>
            <a:endParaRPr lang="en-IN" dirty="0"/>
          </a:p>
        </p:txBody>
      </p:sp>
      <p:sp>
        <p:nvSpPr>
          <p:cNvPr id="46" name="TextBox 45">
            <a:extLst>
              <a:ext uri="{FF2B5EF4-FFF2-40B4-BE49-F238E27FC236}">
                <a16:creationId xmlns:a16="http://schemas.microsoft.com/office/drawing/2014/main" id="{1A9E06B1-51A3-3291-C9B2-8D59AACA87EB}"/>
              </a:ext>
            </a:extLst>
          </p:cNvPr>
          <p:cNvSpPr txBox="1"/>
          <p:nvPr/>
        </p:nvSpPr>
        <p:spPr>
          <a:xfrm>
            <a:off x="6257826" y="5771720"/>
            <a:ext cx="580445" cy="369332"/>
          </a:xfrm>
          <a:prstGeom prst="rect">
            <a:avLst/>
          </a:prstGeom>
          <a:noFill/>
        </p:spPr>
        <p:txBody>
          <a:bodyPr wrap="square" rtlCol="0">
            <a:spAutoFit/>
          </a:bodyPr>
          <a:lstStyle/>
          <a:p>
            <a:r>
              <a:rPr lang="en-IN" dirty="0"/>
              <a:t>V</a:t>
            </a:r>
            <a:r>
              <a:rPr lang="en-IN" baseline="-25000" dirty="0"/>
              <a:t>in1</a:t>
            </a:r>
            <a:endParaRPr lang="en-IN" dirty="0"/>
          </a:p>
        </p:txBody>
      </p:sp>
      <p:sp>
        <p:nvSpPr>
          <p:cNvPr id="48" name="TextBox 47">
            <a:extLst>
              <a:ext uri="{FF2B5EF4-FFF2-40B4-BE49-F238E27FC236}">
                <a16:creationId xmlns:a16="http://schemas.microsoft.com/office/drawing/2014/main" id="{01B8CB79-1EFD-6506-C6D8-6B1DA2470631}"/>
              </a:ext>
            </a:extLst>
          </p:cNvPr>
          <p:cNvSpPr txBox="1"/>
          <p:nvPr/>
        </p:nvSpPr>
        <p:spPr>
          <a:xfrm>
            <a:off x="7360431" y="5771720"/>
            <a:ext cx="580445" cy="369332"/>
          </a:xfrm>
          <a:prstGeom prst="rect">
            <a:avLst/>
          </a:prstGeom>
          <a:noFill/>
        </p:spPr>
        <p:txBody>
          <a:bodyPr wrap="square" rtlCol="0">
            <a:spAutoFit/>
          </a:bodyPr>
          <a:lstStyle/>
          <a:p>
            <a:r>
              <a:rPr lang="en-IN" dirty="0"/>
              <a:t>V</a:t>
            </a:r>
            <a:r>
              <a:rPr lang="en-IN" baseline="-25000" dirty="0"/>
              <a:t>in2</a:t>
            </a:r>
            <a:endParaRPr lang="en-IN" dirty="0"/>
          </a:p>
        </p:txBody>
      </p:sp>
      <p:sp>
        <p:nvSpPr>
          <p:cNvPr id="50" name="TextBox 49">
            <a:extLst>
              <a:ext uri="{FF2B5EF4-FFF2-40B4-BE49-F238E27FC236}">
                <a16:creationId xmlns:a16="http://schemas.microsoft.com/office/drawing/2014/main" id="{65DC507C-8D50-0955-CDEB-EDDB9357AE7A}"/>
              </a:ext>
            </a:extLst>
          </p:cNvPr>
          <p:cNvSpPr txBox="1"/>
          <p:nvPr/>
        </p:nvSpPr>
        <p:spPr>
          <a:xfrm>
            <a:off x="1094529" y="2545427"/>
            <a:ext cx="2036326" cy="1200329"/>
          </a:xfrm>
          <a:prstGeom prst="rect">
            <a:avLst/>
          </a:prstGeom>
          <a:noFill/>
        </p:spPr>
        <p:txBody>
          <a:bodyPr wrap="square" rtlCol="0">
            <a:spAutoFit/>
          </a:bodyPr>
          <a:lstStyle/>
          <a:p>
            <a:r>
              <a:rPr lang="en-IN" dirty="0"/>
              <a:t>Fixing the error by adding an extra resistor R</a:t>
            </a:r>
            <a:r>
              <a:rPr lang="en-IN" baseline="-25000" dirty="0"/>
              <a:t>2 </a:t>
            </a:r>
            <a:r>
              <a:rPr lang="en-IN" dirty="0"/>
              <a:t>to raise the source voltage.</a:t>
            </a:r>
          </a:p>
        </p:txBody>
      </p:sp>
      <p:sp>
        <p:nvSpPr>
          <p:cNvPr id="51" name="Rectangle 50">
            <a:extLst>
              <a:ext uri="{FF2B5EF4-FFF2-40B4-BE49-F238E27FC236}">
                <a16:creationId xmlns:a16="http://schemas.microsoft.com/office/drawing/2014/main" id="{803518AE-2110-928A-977F-50A6FE700130}"/>
              </a:ext>
            </a:extLst>
          </p:cNvPr>
          <p:cNvSpPr/>
          <p:nvPr/>
        </p:nvSpPr>
        <p:spPr>
          <a:xfrm>
            <a:off x="1094530" y="2595243"/>
            <a:ext cx="1862748" cy="1102114"/>
          </a:xfrm>
          <a:prstGeom prst="rect">
            <a:avLst/>
          </a:prstGeom>
          <a:solidFill>
            <a:srgbClr val="83992A">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476EF2F7-9392-765A-227B-2ADEA9160CFF}"/>
              </a:ext>
            </a:extLst>
          </p:cNvPr>
          <p:cNvSpPr txBox="1"/>
          <p:nvPr/>
        </p:nvSpPr>
        <p:spPr>
          <a:xfrm>
            <a:off x="8805486" y="3905797"/>
            <a:ext cx="2920881" cy="1938992"/>
          </a:xfrm>
          <a:prstGeom prst="rect">
            <a:avLst/>
          </a:prstGeom>
          <a:noFill/>
        </p:spPr>
        <p:txBody>
          <a:bodyPr wrap="square" rtlCol="0">
            <a:spAutoFit/>
          </a:bodyPr>
          <a:lstStyle/>
          <a:p>
            <a:r>
              <a:rPr lang="en-IN" b="1" dirty="0"/>
              <a:t>Equating the potentials :</a:t>
            </a:r>
          </a:p>
          <a:p>
            <a:endParaRPr lang="en-IN" dirty="0"/>
          </a:p>
          <a:p>
            <a:r>
              <a:rPr lang="en-IN" dirty="0"/>
              <a:t>V</a:t>
            </a:r>
            <a:r>
              <a:rPr lang="en-IN" baseline="-25000" dirty="0"/>
              <a:t>in1 </a:t>
            </a:r>
            <a:r>
              <a:rPr lang="en-IN" dirty="0"/>
              <a:t>+ IR</a:t>
            </a:r>
            <a:r>
              <a:rPr lang="en-IN" baseline="-25000" dirty="0"/>
              <a:t>1</a:t>
            </a:r>
            <a:r>
              <a:rPr lang="en-IN" dirty="0"/>
              <a:t>/2 = V</a:t>
            </a:r>
            <a:r>
              <a:rPr lang="en-IN" baseline="-25000" dirty="0"/>
              <a:t>in1 </a:t>
            </a:r>
            <a:r>
              <a:rPr lang="en-IN" dirty="0"/>
              <a:t>+ nIR</a:t>
            </a:r>
            <a:r>
              <a:rPr lang="en-IN" baseline="-25000" dirty="0"/>
              <a:t>2</a:t>
            </a:r>
            <a:r>
              <a:rPr lang="en-IN" dirty="0"/>
              <a:t>/2</a:t>
            </a:r>
          </a:p>
          <a:p>
            <a:endParaRPr lang="en-IN" dirty="0"/>
          </a:p>
          <a:p>
            <a:r>
              <a:rPr lang="en-IN" dirty="0"/>
              <a:t>IR</a:t>
            </a:r>
            <a:r>
              <a:rPr lang="en-IN" baseline="-25000" dirty="0"/>
              <a:t>1</a:t>
            </a:r>
            <a:r>
              <a:rPr lang="en-IN" dirty="0"/>
              <a:t> = nIR</a:t>
            </a:r>
            <a:r>
              <a:rPr lang="en-IN" baseline="-25000" dirty="0"/>
              <a:t>2</a:t>
            </a:r>
          </a:p>
          <a:p>
            <a:endParaRPr lang="en-IN" baseline="-25000" dirty="0"/>
          </a:p>
          <a:p>
            <a:r>
              <a:rPr lang="en-IN" dirty="0">
                <a:solidFill>
                  <a:srgbClr val="FF0000"/>
                </a:solidFill>
              </a:rPr>
              <a:t>R</a:t>
            </a:r>
            <a:r>
              <a:rPr lang="en-IN" baseline="-25000" dirty="0">
                <a:solidFill>
                  <a:srgbClr val="FF0000"/>
                </a:solidFill>
              </a:rPr>
              <a:t>1 </a:t>
            </a:r>
            <a:r>
              <a:rPr lang="en-IN" dirty="0">
                <a:solidFill>
                  <a:srgbClr val="FF0000"/>
                </a:solidFill>
              </a:rPr>
              <a:t>= nR</a:t>
            </a:r>
            <a:r>
              <a:rPr lang="en-IN" baseline="-25000" dirty="0">
                <a:solidFill>
                  <a:srgbClr val="FF0000"/>
                </a:solidFill>
              </a:rPr>
              <a:t>2</a:t>
            </a:r>
            <a:endParaRPr lang="en-IN" dirty="0">
              <a:solidFill>
                <a:srgbClr val="FF0000"/>
              </a:solidFill>
            </a:endParaRPr>
          </a:p>
        </p:txBody>
      </p:sp>
    </p:spTree>
    <p:extLst>
      <p:ext uri="{BB962C8B-B14F-4D97-AF65-F5344CB8AC3E}">
        <p14:creationId xmlns:p14="http://schemas.microsoft.com/office/powerpoint/2010/main" val="221013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CF661-A83A-AB80-D4B7-D4AF516B7713}"/>
              </a:ext>
            </a:extLst>
          </p:cNvPr>
          <p:cNvSpPr>
            <a:spLocks noGrp="1"/>
          </p:cNvSpPr>
          <p:nvPr>
            <p:ph type="title"/>
          </p:nvPr>
        </p:nvSpPr>
        <p:spPr/>
        <p:txBody>
          <a:bodyPr/>
          <a:lstStyle/>
          <a:p>
            <a:r>
              <a:rPr lang="en-IN" dirty="0"/>
              <a:t>Common Gate Architecture Design</a:t>
            </a:r>
          </a:p>
        </p:txBody>
      </p:sp>
      <p:pic>
        <p:nvPicPr>
          <p:cNvPr id="26" name="Picture 25">
            <a:extLst>
              <a:ext uri="{FF2B5EF4-FFF2-40B4-BE49-F238E27FC236}">
                <a16:creationId xmlns:a16="http://schemas.microsoft.com/office/drawing/2014/main" id="{1DB43CC6-D774-570D-25D6-64F8A58AFDD8}"/>
              </a:ext>
            </a:extLst>
          </p:cNvPr>
          <p:cNvPicPr>
            <a:picLocks noChangeAspect="1"/>
          </p:cNvPicPr>
          <p:nvPr/>
        </p:nvPicPr>
        <p:blipFill>
          <a:blip r:embed="rId2"/>
          <a:stretch>
            <a:fillRect/>
          </a:stretch>
        </p:blipFill>
        <p:spPr>
          <a:xfrm>
            <a:off x="2509952" y="2595243"/>
            <a:ext cx="6192114" cy="3400900"/>
          </a:xfrm>
          <a:prstGeom prst="rect">
            <a:avLst/>
          </a:prstGeom>
        </p:spPr>
      </p:pic>
      <p:sp>
        <p:nvSpPr>
          <p:cNvPr id="27" name="TextBox 26">
            <a:extLst>
              <a:ext uri="{FF2B5EF4-FFF2-40B4-BE49-F238E27FC236}">
                <a16:creationId xmlns:a16="http://schemas.microsoft.com/office/drawing/2014/main" id="{CA8E5B6D-6FDA-8B93-F77F-C16D471112C1}"/>
              </a:ext>
            </a:extLst>
          </p:cNvPr>
          <p:cNvSpPr txBox="1"/>
          <p:nvPr/>
        </p:nvSpPr>
        <p:spPr>
          <a:xfrm>
            <a:off x="2957279" y="4896197"/>
            <a:ext cx="444306" cy="369332"/>
          </a:xfrm>
          <a:prstGeom prst="rect">
            <a:avLst/>
          </a:prstGeom>
          <a:noFill/>
        </p:spPr>
        <p:txBody>
          <a:bodyPr wrap="square" rtlCol="0">
            <a:spAutoFit/>
          </a:bodyPr>
          <a:lstStyle/>
          <a:p>
            <a:pPr algn="r"/>
            <a:r>
              <a:rPr lang="en-IN" dirty="0"/>
              <a:t>R</a:t>
            </a:r>
            <a:r>
              <a:rPr lang="en-IN" baseline="-25000" dirty="0"/>
              <a:t>1</a:t>
            </a:r>
            <a:endParaRPr lang="en-IN" dirty="0"/>
          </a:p>
        </p:txBody>
      </p:sp>
      <p:sp>
        <p:nvSpPr>
          <p:cNvPr id="38" name="TextBox 37">
            <a:extLst>
              <a:ext uri="{FF2B5EF4-FFF2-40B4-BE49-F238E27FC236}">
                <a16:creationId xmlns:a16="http://schemas.microsoft.com/office/drawing/2014/main" id="{87F7FF4E-673B-279B-3CBD-4D2846F3897C}"/>
              </a:ext>
            </a:extLst>
          </p:cNvPr>
          <p:cNvSpPr txBox="1"/>
          <p:nvPr/>
        </p:nvSpPr>
        <p:spPr>
          <a:xfrm>
            <a:off x="4184542" y="4896197"/>
            <a:ext cx="444306" cy="369332"/>
          </a:xfrm>
          <a:prstGeom prst="rect">
            <a:avLst/>
          </a:prstGeom>
          <a:noFill/>
        </p:spPr>
        <p:txBody>
          <a:bodyPr wrap="square" rtlCol="0">
            <a:spAutoFit/>
          </a:bodyPr>
          <a:lstStyle/>
          <a:p>
            <a:pPr algn="r"/>
            <a:r>
              <a:rPr lang="en-IN" dirty="0"/>
              <a:t>R</a:t>
            </a:r>
            <a:r>
              <a:rPr lang="en-IN" baseline="-25000" dirty="0"/>
              <a:t>1</a:t>
            </a:r>
            <a:endParaRPr lang="en-IN" dirty="0"/>
          </a:p>
        </p:txBody>
      </p:sp>
      <p:sp>
        <p:nvSpPr>
          <p:cNvPr id="40" name="TextBox 39">
            <a:extLst>
              <a:ext uri="{FF2B5EF4-FFF2-40B4-BE49-F238E27FC236}">
                <a16:creationId xmlns:a16="http://schemas.microsoft.com/office/drawing/2014/main" id="{B199AF54-88DE-4C94-6A59-2E2473DB2E52}"/>
              </a:ext>
            </a:extLst>
          </p:cNvPr>
          <p:cNvSpPr txBox="1"/>
          <p:nvPr/>
        </p:nvSpPr>
        <p:spPr>
          <a:xfrm>
            <a:off x="5924061" y="5198346"/>
            <a:ext cx="444306" cy="369332"/>
          </a:xfrm>
          <a:prstGeom prst="rect">
            <a:avLst/>
          </a:prstGeom>
          <a:noFill/>
        </p:spPr>
        <p:txBody>
          <a:bodyPr wrap="square" rtlCol="0">
            <a:spAutoFit/>
          </a:bodyPr>
          <a:lstStyle/>
          <a:p>
            <a:pPr algn="r"/>
            <a:r>
              <a:rPr lang="en-IN" dirty="0"/>
              <a:t>R</a:t>
            </a:r>
            <a:r>
              <a:rPr lang="en-IN" baseline="-25000" dirty="0"/>
              <a:t>2</a:t>
            </a:r>
            <a:endParaRPr lang="en-IN" dirty="0"/>
          </a:p>
        </p:txBody>
      </p:sp>
      <p:sp>
        <p:nvSpPr>
          <p:cNvPr id="47" name="TextBox 46">
            <a:extLst>
              <a:ext uri="{FF2B5EF4-FFF2-40B4-BE49-F238E27FC236}">
                <a16:creationId xmlns:a16="http://schemas.microsoft.com/office/drawing/2014/main" id="{FBB267B2-8508-8C1F-BE8A-B84202E3E370}"/>
              </a:ext>
            </a:extLst>
          </p:cNvPr>
          <p:cNvSpPr txBox="1"/>
          <p:nvPr/>
        </p:nvSpPr>
        <p:spPr>
          <a:xfrm>
            <a:off x="7730824" y="5198346"/>
            <a:ext cx="444306" cy="369332"/>
          </a:xfrm>
          <a:prstGeom prst="rect">
            <a:avLst/>
          </a:prstGeom>
          <a:noFill/>
        </p:spPr>
        <p:txBody>
          <a:bodyPr wrap="square" rtlCol="0">
            <a:spAutoFit/>
          </a:bodyPr>
          <a:lstStyle/>
          <a:p>
            <a:pPr algn="r"/>
            <a:r>
              <a:rPr lang="en-IN" dirty="0"/>
              <a:t>R</a:t>
            </a:r>
            <a:r>
              <a:rPr lang="en-IN" baseline="-25000" dirty="0"/>
              <a:t>2</a:t>
            </a:r>
            <a:endParaRPr lang="en-IN" dirty="0"/>
          </a:p>
        </p:txBody>
      </p:sp>
      <p:sp>
        <p:nvSpPr>
          <p:cNvPr id="49" name="TextBox 48">
            <a:extLst>
              <a:ext uri="{FF2B5EF4-FFF2-40B4-BE49-F238E27FC236}">
                <a16:creationId xmlns:a16="http://schemas.microsoft.com/office/drawing/2014/main" id="{99507E6E-0DFD-C244-56A2-CC1C1CF7AE1A}"/>
              </a:ext>
            </a:extLst>
          </p:cNvPr>
          <p:cNvSpPr txBox="1"/>
          <p:nvPr/>
        </p:nvSpPr>
        <p:spPr>
          <a:xfrm>
            <a:off x="4087435" y="3099425"/>
            <a:ext cx="319260" cy="369332"/>
          </a:xfrm>
          <a:prstGeom prst="rect">
            <a:avLst/>
          </a:prstGeom>
          <a:noFill/>
        </p:spPr>
        <p:txBody>
          <a:bodyPr wrap="square" rtlCol="0">
            <a:spAutoFit/>
          </a:bodyPr>
          <a:lstStyle/>
          <a:p>
            <a:r>
              <a:rPr lang="en-IN" b="1" dirty="0"/>
              <a:t>I</a:t>
            </a:r>
          </a:p>
        </p:txBody>
      </p:sp>
      <p:sp>
        <p:nvSpPr>
          <p:cNvPr id="54" name="TextBox 53">
            <a:extLst>
              <a:ext uri="{FF2B5EF4-FFF2-40B4-BE49-F238E27FC236}">
                <a16:creationId xmlns:a16="http://schemas.microsoft.com/office/drawing/2014/main" id="{EFD4BD7A-6669-5C73-2CE8-F20ACA05D64A}"/>
              </a:ext>
            </a:extLst>
          </p:cNvPr>
          <p:cNvSpPr txBox="1"/>
          <p:nvPr/>
        </p:nvSpPr>
        <p:spPr>
          <a:xfrm>
            <a:off x="6521858" y="3113946"/>
            <a:ext cx="446473" cy="369332"/>
          </a:xfrm>
          <a:prstGeom prst="rect">
            <a:avLst/>
          </a:prstGeom>
          <a:noFill/>
        </p:spPr>
        <p:txBody>
          <a:bodyPr wrap="square" rtlCol="0">
            <a:spAutoFit/>
          </a:bodyPr>
          <a:lstStyle/>
          <a:p>
            <a:r>
              <a:rPr lang="en-IN" b="1" dirty="0" err="1"/>
              <a:t>nI</a:t>
            </a:r>
            <a:endParaRPr lang="en-IN" b="1" dirty="0"/>
          </a:p>
        </p:txBody>
      </p:sp>
      <p:sp>
        <p:nvSpPr>
          <p:cNvPr id="55" name="TextBox 54">
            <a:extLst>
              <a:ext uri="{FF2B5EF4-FFF2-40B4-BE49-F238E27FC236}">
                <a16:creationId xmlns:a16="http://schemas.microsoft.com/office/drawing/2014/main" id="{59485571-E49E-8841-0AC7-E5A8015EAE1F}"/>
              </a:ext>
            </a:extLst>
          </p:cNvPr>
          <p:cNvSpPr txBox="1"/>
          <p:nvPr/>
        </p:nvSpPr>
        <p:spPr>
          <a:xfrm>
            <a:off x="7165489" y="3114148"/>
            <a:ext cx="446473" cy="369332"/>
          </a:xfrm>
          <a:prstGeom prst="rect">
            <a:avLst/>
          </a:prstGeom>
          <a:noFill/>
        </p:spPr>
        <p:txBody>
          <a:bodyPr wrap="square" rtlCol="0">
            <a:spAutoFit/>
          </a:bodyPr>
          <a:lstStyle/>
          <a:p>
            <a:r>
              <a:rPr lang="en-IN" b="1" dirty="0" err="1"/>
              <a:t>nI</a:t>
            </a:r>
            <a:endParaRPr lang="en-IN" b="1" dirty="0"/>
          </a:p>
        </p:txBody>
      </p:sp>
      <p:sp>
        <p:nvSpPr>
          <p:cNvPr id="56" name="TextBox 55">
            <a:extLst>
              <a:ext uri="{FF2B5EF4-FFF2-40B4-BE49-F238E27FC236}">
                <a16:creationId xmlns:a16="http://schemas.microsoft.com/office/drawing/2014/main" id="{5318C70D-F9D6-D338-5C99-8EE70C637931}"/>
              </a:ext>
            </a:extLst>
          </p:cNvPr>
          <p:cNvSpPr txBox="1"/>
          <p:nvPr/>
        </p:nvSpPr>
        <p:spPr>
          <a:xfrm>
            <a:off x="3998370" y="5535016"/>
            <a:ext cx="563234" cy="369332"/>
          </a:xfrm>
          <a:prstGeom prst="rect">
            <a:avLst/>
          </a:prstGeom>
          <a:noFill/>
        </p:spPr>
        <p:txBody>
          <a:bodyPr wrap="square" rtlCol="0">
            <a:spAutoFit/>
          </a:bodyPr>
          <a:lstStyle/>
          <a:p>
            <a:r>
              <a:rPr lang="en-IN" b="1" dirty="0"/>
              <a:t>I/2</a:t>
            </a:r>
          </a:p>
        </p:txBody>
      </p:sp>
      <p:sp>
        <p:nvSpPr>
          <p:cNvPr id="57" name="TextBox 56">
            <a:extLst>
              <a:ext uri="{FF2B5EF4-FFF2-40B4-BE49-F238E27FC236}">
                <a16:creationId xmlns:a16="http://schemas.microsoft.com/office/drawing/2014/main" id="{B5EC53F2-9B82-6CB8-BA6E-4A2612AF6C9D}"/>
              </a:ext>
            </a:extLst>
          </p:cNvPr>
          <p:cNvSpPr txBox="1"/>
          <p:nvPr/>
        </p:nvSpPr>
        <p:spPr>
          <a:xfrm>
            <a:off x="3339546" y="5535016"/>
            <a:ext cx="563234" cy="369332"/>
          </a:xfrm>
          <a:prstGeom prst="rect">
            <a:avLst/>
          </a:prstGeom>
          <a:noFill/>
        </p:spPr>
        <p:txBody>
          <a:bodyPr wrap="square" rtlCol="0">
            <a:spAutoFit/>
          </a:bodyPr>
          <a:lstStyle/>
          <a:p>
            <a:r>
              <a:rPr lang="en-IN" b="1" dirty="0"/>
              <a:t>I/2</a:t>
            </a:r>
          </a:p>
        </p:txBody>
      </p:sp>
      <p:cxnSp>
        <p:nvCxnSpPr>
          <p:cNvPr id="58" name="Straight Arrow Connector 57">
            <a:extLst>
              <a:ext uri="{FF2B5EF4-FFF2-40B4-BE49-F238E27FC236}">
                <a16:creationId xmlns:a16="http://schemas.microsoft.com/office/drawing/2014/main" id="{DC2FF05D-159B-0204-FFD3-FCFA1DFD052F}"/>
              </a:ext>
            </a:extLst>
          </p:cNvPr>
          <p:cNvCxnSpPr/>
          <p:nvPr/>
        </p:nvCxnSpPr>
        <p:spPr>
          <a:xfrm flipH="1">
            <a:off x="3339546" y="5535016"/>
            <a:ext cx="503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2E1A1BC-BD39-4932-7070-4965E2268DD2}"/>
              </a:ext>
            </a:extLst>
          </p:cNvPr>
          <p:cNvCxnSpPr/>
          <p:nvPr/>
        </p:nvCxnSpPr>
        <p:spPr>
          <a:xfrm>
            <a:off x="3998370" y="5535016"/>
            <a:ext cx="630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201C098-763A-467C-3690-56C39BC9D8C7}"/>
              </a:ext>
            </a:extLst>
          </p:cNvPr>
          <p:cNvCxnSpPr/>
          <p:nvPr/>
        </p:nvCxnSpPr>
        <p:spPr>
          <a:xfrm>
            <a:off x="4313609" y="3113946"/>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3137BDD-D76A-6835-6C36-CACE71569D5D}"/>
              </a:ext>
            </a:extLst>
          </p:cNvPr>
          <p:cNvCxnSpPr/>
          <p:nvPr/>
        </p:nvCxnSpPr>
        <p:spPr>
          <a:xfrm>
            <a:off x="6548049" y="3113946"/>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9233305-55AA-A946-39D0-2050887449DD}"/>
              </a:ext>
            </a:extLst>
          </p:cNvPr>
          <p:cNvCxnSpPr/>
          <p:nvPr/>
        </p:nvCxnSpPr>
        <p:spPr>
          <a:xfrm>
            <a:off x="7519310" y="3137945"/>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C3C711AF-46A0-3352-1873-FFFC0673E698}"/>
              </a:ext>
            </a:extLst>
          </p:cNvPr>
          <p:cNvSpPr txBox="1"/>
          <p:nvPr/>
        </p:nvSpPr>
        <p:spPr>
          <a:xfrm>
            <a:off x="2273579" y="5165684"/>
            <a:ext cx="580445" cy="369332"/>
          </a:xfrm>
          <a:prstGeom prst="rect">
            <a:avLst/>
          </a:prstGeom>
          <a:noFill/>
        </p:spPr>
        <p:txBody>
          <a:bodyPr wrap="square" rtlCol="0">
            <a:spAutoFit/>
          </a:bodyPr>
          <a:lstStyle/>
          <a:p>
            <a:r>
              <a:rPr lang="en-IN" dirty="0"/>
              <a:t>V</a:t>
            </a:r>
            <a:r>
              <a:rPr lang="en-IN" baseline="-25000" dirty="0"/>
              <a:t>in1</a:t>
            </a:r>
            <a:endParaRPr lang="en-IN" dirty="0"/>
          </a:p>
        </p:txBody>
      </p:sp>
      <p:sp>
        <p:nvSpPr>
          <p:cNvPr id="64" name="TextBox 63">
            <a:extLst>
              <a:ext uri="{FF2B5EF4-FFF2-40B4-BE49-F238E27FC236}">
                <a16:creationId xmlns:a16="http://schemas.microsoft.com/office/drawing/2014/main" id="{6A0C38B1-DB35-B720-C955-38D2BA278AFF}"/>
              </a:ext>
            </a:extLst>
          </p:cNvPr>
          <p:cNvSpPr txBox="1"/>
          <p:nvPr/>
        </p:nvSpPr>
        <p:spPr>
          <a:xfrm>
            <a:off x="4873322" y="5203682"/>
            <a:ext cx="580445" cy="369332"/>
          </a:xfrm>
          <a:prstGeom prst="rect">
            <a:avLst/>
          </a:prstGeom>
          <a:noFill/>
        </p:spPr>
        <p:txBody>
          <a:bodyPr wrap="square" rtlCol="0">
            <a:spAutoFit/>
          </a:bodyPr>
          <a:lstStyle/>
          <a:p>
            <a:r>
              <a:rPr lang="en-IN" dirty="0"/>
              <a:t>V</a:t>
            </a:r>
            <a:r>
              <a:rPr lang="en-IN" baseline="-25000" dirty="0"/>
              <a:t>in2</a:t>
            </a:r>
            <a:endParaRPr lang="en-IN" dirty="0"/>
          </a:p>
        </p:txBody>
      </p:sp>
      <p:sp>
        <p:nvSpPr>
          <p:cNvPr id="65" name="TextBox 64">
            <a:extLst>
              <a:ext uri="{FF2B5EF4-FFF2-40B4-BE49-F238E27FC236}">
                <a16:creationId xmlns:a16="http://schemas.microsoft.com/office/drawing/2014/main" id="{07967BEC-D121-9C14-AD55-389D6AB9C7EB}"/>
              </a:ext>
            </a:extLst>
          </p:cNvPr>
          <p:cNvSpPr txBox="1"/>
          <p:nvPr/>
        </p:nvSpPr>
        <p:spPr>
          <a:xfrm>
            <a:off x="6257826" y="5771720"/>
            <a:ext cx="580445" cy="369332"/>
          </a:xfrm>
          <a:prstGeom prst="rect">
            <a:avLst/>
          </a:prstGeom>
          <a:noFill/>
        </p:spPr>
        <p:txBody>
          <a:bodyPr wrap="square" rtlCol="0">
            <a:spAutoFit/>
          </a:bodyPr>
          <a:lstStyle/>
          <a:p>
            <a:r>
              <a:rPr lang="en-IN" dirty="0"/>
              <a:t>V</a:t>
            </a:r>
            <a:r>
              <a:rPr lang="en-IN" baseline="-25000" dirty="0"/>
              <a:t>in1</a:t>
            </a:r>
            <a:endParaRPr lang="en-IN" dirty="0"/>
          </a:p>
        </p:txBody>
      </p:sp>
      <p:sp>
        <p:nvSpPr>
          <p:cNvPr id="66" name="TextBox 65">
            <a:extLst>
              <a:ext uri="{FF2B5EF4-FFF2-40B4-BE49-F238E27FC236}">
                <a16:creationId xmlns:a16="http://schemas.microsoft.com/office/drawing/2014/main" id="{792CBEF0-AB46-062F-677F-A1069AD5FF45}"/>
              </a:ext>
            </a:extLst>
          </p:cNvPr>
          <p:cNvSpPr txBox="1"/>
          <p:nvPr/>
        </p:nvSpPr>
        <p:spPr>
          <a:xfrm>
            <a:off x="7360431" y="5771720"/>
            <a:ext cx="580445" cy="369332"/>
          </a:xfrm>
          <a:prstGeom prst="rect">
            <a:avLst/>
          </a:prstGeom>
          <a:noFill/>
        </p:spPr>
        <p:txBody>
          <a:bodyPr wrap="square" rtlCol="0">
            <a:spAutoFit/>
          </a:bodyPr>
          <a:lstStyle/>
          <a:p>
            <a:r>
              <a:rPr lang="en-IN" dirty="0"/>
              <a:t>V</a:t>
            </a:r>
            <a:r>
              <a:rPr lang="en-IN" baseline="-25000" dirty="0"/>
              <a:t>in2</a:t>
            </a:r>
            <a:endParaRPr lang="en-IN" dirty="0"/>
          </a:p>
        </p:txBody>
      </p:sp>
      <p:sp>
        <p:nvSpPr>
          <p:cNvPr id="3" name="TextBox 2">
            <a:extLst>
              <a:ext uri="{FF2B5EF4-FFF2-40B4-BE49-F238E27FC236}">
                <a16:creationId xmlns:a16="http://schemas.microsoft.com/office/drawing/2014/main" id="{CDA3EBDC-80D3-A209-0F4E-A25E7D31CEC5}"/>
              </a:ext>
            </a:extLst>
          </p:cNvPr>
          <p:cNvSpPr txBox="1"/>
          <p:nvPr/>
        </p:nvSpPr>
        <p:spPr>
          <a:xfrm>
            <a:off x="8539701" y="3815043"/>
            <a:ext cx="1296062" cy="646331"/>
          </a:xfrm>
          <a:prstGeom prst="rect">
            <a:avLst/>
          </a:prstGeom>
          <a:noFill/>
        </p:spPr>
        <p:txBody>
          <a:bodyPr wrap="square" rtlCol="0">
            <a:spAutoFit/>
          </a:bodyPr>
          <a:lstStyle/>
          <a:p>
            <a:r>
              <a:rPr lang="en-IN" dirty="0"/>
              <a:t>This voltage is fixed !</a:t>
            </a:r>
          </a:p>
        </p:txBody>
      </p:sp>
      <p:sp>
        <p:nvSpPr>
          <p:cNvPr id="5" name="Speech Bubble: Rectangle 4">
            <a:extLst>
              <a:ext uri="{FF2B5EF4-FFF2-40B4-BE49-F238E27FC236}">
                <a16:creationId xmlns:a16="http://schemas.microsoft.com/office/drawing/2014/main" id="{2E0AA4DF-309F-0829-39DC-738A181D3D2D}"/>
              </a:ext>
            </a:extLst>
          </p:cNvPr>
          <p:cNvSpPr/>
          <p:nvPr/>
        </p:nvSpPr>
        <p:spPr>
          <a:xfrm>
            <a:off x="8539701" y="3856383"/>
            <a:ext cx="1232452" cy="580445"/>
          </a:xfrm>
          <a:prstGeom prst="wedgeRectCallout">
            <a:avLst>
              <a:gd name="adj1" fmla="val -62150"/>
              <a:gd name="adj2" fmla="val -37500"/>
            </a:avLst>
          </a:prstGeom>
          <a:solidFill>
            <a:srgbClr val="83992A">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Speech Bubble: Rectangle 66">
            <a:extLst>
              <a:ext uri="{FF2B5EF4-FFF2-40B4-BE49-F238E27FC236}">
                <a16:creationId xmlns:a16="http://schemas.microsoft.com/office/drawing/2014/main" id="{3C3674CF-F2CD-5ADE-DCC1-DF58E098120A}"/>
              </a:ext>
            </a:extLst>
          </p:cNvPr>
          <p:cNvSpPr/>
          <p:nvPr/>
        </p:nvSpPr>
        <p:spPr>
          <a:xfrm>
            <a:off x="4438393" y="3067625"/>
            <a:ext cx="1350157" cy="934345"/>
          </a:xfrm>
          <a:prstGeom prst="wedgeRectCallout">
            <a:avLst>
              <a:gd name="adj1" fmla="val 49865"/>
              <a:gd name="adj2" fmla="val 98518"/>
            </a:avLst>
          </a:prstGeom>
          <a:solidFill>
            <a:srgbClr val="83992A">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19F43C4-084B-8039-30DB-669FE4450328}"/>
              </a:ext>
            </a:extLst>
          </p:cNvPr>
          <p:cNvSpPr txBox="1"/>
          <p:nvPr/>
        </p:nvSpPr>
        <p:spPr>
          <a:xfrm>
            <a:off x="4436897" y="3067626"/>
            <a:ext cx="1490862" cy="954107"/>
          </a:xfrm>
          <a:prstGeom prst="rect">
            <a:avLst/>
          </a:prstGeom>
          <a:noFill/>
        </p:spPr>
        <p:txBody>
          <a:bodyPr wrap="square" rtlCol="0">
            <a:spAutoFit/>
          </a:bodyPr>
          <a:lstStyle/>
          <a:p>
            <a:r>
              <a:rPr lang="en-IN" sz="1400" dirty="0"/>
              <a:t>Gate voltage keep rising as common mode input increases</a:t>
            </a:r>
          </a:p>
        </p:txBody>
      </p:sp>
      <p:sp>
        <p:nvSpPr>
          <p:cNvPr id="7" name="TextBox 6">
            <a:extLst>
              <a:ext uri="{FF2B5EF4-FFF2-40B4-BE49-F238E27FC236}">
                <a16:creationId xmlns:a16="http://schemas.microsoft.com/office/drawing/2014/main" id="{B2B4ADE5-89F1-855D-52AA-18FF99ABE760}"/>
              </a:ext>
            </a:extLst>
          </p:cNvPr>
          <p:cNvSpPr txBox="1"/>
          <p:nvPr/>
        </p:nvSpPr>
        <p:spPr>
          <a:xfrm flipH="1">
            <a:off x="8324367" y="4896197"/>
            <a:ext cx="3188108" cy="830997"/>
          </a:xfrm>
          <a:prstGeom prst="rect">
            <a:avLst/>
          </a:prstGeom>
          <a:noFill/>
        </p:spPr>
        <p:txBody>
          <a:bodyPr wrap="square" rtlCol="0">
            <a:spAutoFit/>
          </a:bodyPr>
          <a:lstStyle/>
          <a:p>
            <a:r>
              <a:rPr lang="en-IN" sz="2400" b="1" dirty="0">
                <a:solidFill>
                  <a:srgbClr val="FF0000"/>
                </a:solidFill>
              </a:rPr>
              <a:t>Thus, there is an upper bound to this design !</a:t>
            </a:r>
          </a:p>
        </p:txBody>
      </p:sp>
    </p:spTree>
    <p:extLst>
      <p:ext uri="{BB962C8B-B14F-4D97-AF65-F5344CB8AC3E}">
        <p14:creationId xmlns:p14="http://schemas.microsoft.com/office/powerpoint/2010/main" val="327021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CF661-A83A-AB80-D4B7-D4AF516B7713}"/>
              </a:ext>
            </a:extLst>
          </p:cNvPr>
          <p:cNvSpPr>
            <a:spLocks noGrp="1"/>
          </p:cNvSpPr>
          <p:nvPr>
            <p:ph type="title"/>
          </p:nvPr>
        </p:nvSpPr>
        <p:spPr/>
        <p:txBody>
          <a:bodyPr/>
          <a:lstStyle/>
          <a:p>
            <a:r>
              <a:rPr lang="en-IN" dirty="0"/>
              <a:t>Common Gate Architecture Design</a:t>
            </a:r>
          </a:p>
        </p:txBody>
      </p:sp>
      <p:pic>
        <p:nvPicPr>
          <p:cNvPr id="26" name="Picture 25">
            <a:extLst>
              <a:ext uri="{FF2B5EF4-FFF2-40B4-BE49-F238E27FC236}">
                <a16:creationId xmlns:a16="http://schemas.microsoft.com/office/drawing/2014/main" id="{1DB43CC6-D774-570D-25D6-64F8A58AFDD8}"/>
              </a:ext>
            </a:extLst>
          </p:cNvPr>
          <p:cNvPicPr>
            <a:picLocks noChangeAspect="1"/>
          </p:cNvPicPr>
          <p:nvPr/>
        </p:nvPicPr>
        <p:blipFill>
          <a:blip r:embed="rId2"/>
          <a:stretch>
            <a:fillRect/>
          </a:stretch>
        </p:blipFill>
        <p:spPr>
          <a:xfrm>
            <a:off x="1166182" y="2547535"/>
            <a:ext cx="6192114" cy="3400900"/>
          </a:xfrm>
          <a:prstGeom prst="rect">
            <a:avLst/>
          </a:prstGeom>
        </p:spPr>
      </p:pic>
      <p:sp>
        <p:nvSpPr>
          <p:cNvPr id="27" name="TextBox 26">
            <a:extLst>
              <a:ext uri="{FF2B5EF4-FFF2-40B4-BE49-F238E27FC236}">
                <a16:creationId xmlns:a16="http://schemas.microsoft.com/office/drawing/2014/main" id="{CA8E5B6D-6FDA-8B93-F77F-C16D471112C1}"/>
              </a:ext>
            </a:extLst>
          </p:cNvPr>
          <p:cNvSpPr txBox="1"/>
          <p:nvPr/>
        </p:nvSpPr>
        <p:spPr>
          <a:xfrm>
            <a:off x="1626521" y="4848489"/>
            <a:ext cx="444306" cy="369332"/>
          </a:xfrm>
          <a:prstGeom prst="rect">
            <a:avLst/>
          </a:prstGeom>
          <a:noFill/>
        </p:spPr>
        <p:txBody>
          <a:bodyPr wrap="square" rtlCol="0">
            <a:spAutoFit/>
          </a:bodyPr>
          <a:lstStyle/>
          <a:p>
            <a:pPr algn="r"/>
            <a:r>
              <a:rPr lang="en-IN" dirty="0"/>
              <a:t>R</a:t>
            </a:r>
            <a:r>
              <a:rPr lang="en-IN" baseline="-25000" dirty="0"/>
              <a:t>1</a:t>
            </a:r>
            <a:endParaRPr lang="en-IN" dirty="0"/>
          </a:p>
        </p:txBody>
      </p:sp>
      <p:sp>
        <p:nvSpPr>
          <p:cNvPr id="38" name="TextBox 37">
            <a:extLst>
              <a:ext uri="{FF2B5EF4-FFF2-40B4-BE49-F238E27FC236}">
                <a16:creationId xmlns:a16="http://schemas.microsoft.com/office/drawing/2014/main" id="{87F7FF4E-673B-279B-3CBD-4D2846F3897C}"/>
              </a:ext>
            </a:extLst>
          </p:cNvPr>
          <p:cNvSpPr txBox="1"/>
          <p:nvPr/>
        </p:nvSpPr>
        <p:spPr>
          <a:xfrm>
            <a:off x="2840772" y="4848489"/>
            <a:ext cx="444306" cy="369332"/>
          </a:xfrm>
          <a:prstGeom prst="rect">
            <a:avLst/>
          </a:prstGeom>
          <a:noFill/>
        </p:spPr>
        <p:txBody>
          <a:bodyPr wrap="square" rtlCol="0">
            <a:spAutoFit/>
          </a:bodyPr>
          <a:lstStyle/>
          <a:p>
            <a:pPr algn="r"/>
            <a:r>
              <a:rPr lang="en-IN" dirty="0"/>
              <a:t>R</a:t>
            </a:r>
            <a:r>
              <a:rPr lang="en-IN" baseline="-25000" dirty="0"/>
              <a:t>1</a:t>
            </a:r>
            <a:endParaRPr lang="en-IN" dirty="0"/>
          </a:p>
        </p:txBody>
      </p:sp>
      <p:sp>
        <p:nvSpPr>
          <p:cNvPr id="40" name="TextBox 39">
            <a:extLst>
              <a:ext uri="{FF2B5EF4-FFF2-40B4-BE49-F238E27FC236}">
                <a16:creationId xmlns:a16="http://schemas.microsoft.com/office/drawing/2014/main" id="{B199AF54-88DE-4C94-6A59-2E2473DB2E52}"/>
              </a:ext>
            </a:extLst>
          </p:cNvPr>
          <p:cNvSpPr txBox="1"/>
          <p:nvPr/>
        </p:nvSpPr>
        <p:spPr>
          <a:xfrm>
            <a:off x="4580291" y="5150638"/>
            <a:ext cx="444306" cy="369332"/>
          </a:xfrm>
          <a:prstGeom prst="rect">
            <a:avLst/>
          </a:prstGeom>
          <a:noFill/>
        </p:spPr>
        <p:txBody>
          <a:bodyPr wrap="square" rtlCol="0">
            <a:spAutoFit/>
          </a:bodyPr>
          <a:lstStyle/>
          <a:p>
            <a:pPr algn="r"/>
            <a:r>
              <a:rPr lang="en-IN" dirty="0"/>
              <a:t>R</a:t>
            </a:r>
            <a:r>
              <a:rPr lang="en-IN" baseline="-25000" dirty="0"/>
              <a:t>2</a:t>
            </a:r>
            <a:endParaRPr lang="en-IN" dirty="0"/>
          </a:p>
        </p:txBody>
      </p:sp>
      <p:sp>
        <p:nvSpPr>
          <p:cNvPr id="47" name="TextBox 46">
            <a:extLst>
              <a:ext uri="{FF2B5EF4-FFF2-40B4-BE49-F238E27FC236}">
                <a16:creationId xmlns:a16="http://schemas.microsoft.com/office/drawing/2014/main" id="{FBB267B2-8508-8C1F-BE8A-B84202E3E370}"/>
              </a:ext>
            </a:extLst>
          </p:cNvPr>
          <p:cNvSpPr txBox="1"/>
          <p:nvPr/>
        </p:nvSpPr>
        <p:spPr>
          <a:xfrm>
            <a:off x="6387054" y="5150638"/>
            <a:ext cx="444306" cy="369332"/>
          </a:xfrm>
          <a:prstGeom prst="rect">
            <a:avLst/>
          </a:prstGeom>
          <a:noFill/>
        </p:spPr>
        <p:txBody>
          <a:bodyPr wrap="square" rtlCol="0">
            <a:spAutoFit/>
          </a:bodyPr>
          <a:lstStyle/>
          <a:p>
            <a:pPr algn="r"/>
            <a:r>
              <a:rPr lang="en-IN" dirty="0"/>
              <a:t>R</a:t>
            </a:r>
            <a:r>
              <a:rPr lang="en-IN" baseline="-25000" dirty="0"/>
              <a:t>2</a:t>
            </a:r>
            <a:endParaRPr lang="en-IN" dirty="0"/>
          </a:p>
        </p:txBody>
      </p:sp>
      <p:sp>
        <p:nvSpPr>
          <p:cNvPr id="49" name="TextBox 48">
            <a:extLst>
              <a:ext uri="{FF2B5EF4-FFF2-40B4-BE49-F238E27FC236}">
                <a16:creationId xmlns:a16="http://schemas.microsoft.com/office/drawing/2014/main" id="{99507E6E-0DFD-C244-56A2-CC1C1CF7AE1A}"/>
              </a:ext>
            </a:extLst>
          </p:cNvPr>
          <p:cNvSpPr txBox="1"/>
          <p:nvPr/>
        </p:nvSpPr>
        <p:spPr>
          <a:xfrm>
            <a:off x="2743665" y="3051717"/>
            <a:ext cx="319260" cy="369332"/>
          </a:xfrm>
          <a:prstGeom prst="rect">
            <a:avLst/>
          </a:prstGeom>
          <a:noFill/>
        </p:spPr>
        <p:txBody>
          <a:bodyPr wrap="square" rtlCol="0">
            <a:spAutoFit/>
          </a:bodyPr>
          <a:lstStyle/>
          <a:p>
            <a:r>
              <a:rPr lang="en-IN" b="1" dirty="0"/>
              <a:t>I</a:t>
            </a:r>
          </a:p>
        </p:txBody>
      </p:sp>
      <p:sp>
        <p:nvSpPr>
          <p:cNvPr id="54" name="TextBox 53">
            <a:extLst>
              <a:ext uri="{FF2B5EF4-FFF2-40B4-BE49-F238E27FC236}">
                <a16:creationId xmlns:a16="http://schemas.microsoft.com/office/drawing/2014/main" id="{EFD4BD7A-6669-5C73-2CE8-F20ACA05D64A}"/>
              </a:ext>
            </a:extLst>
          </p:cNvPr>
          <p:cNvSpPr txBox="1"/>
          <p:nvPr/>
        </p:nvSpPr>
        <p:spPr>
          <a:xfrm>
            <a:off x="5178088" y="3066238"/>
            <a:ext cx="446473" cy="369332"/>
          </a:xfrm>
          <a:prstGeom prst="rect">
            <a:avLst/>
          </a:prstGeom>
          <a:noFill/>
        </p:spPr>
        <p:txBody>
          <a:bodyPr wrap="square" rtlCol="0">
            <a:spAutoFit/>
          </a:bodyPr>
          <a:lstStyle/>
          <a:p>
            <a:r>
              <a:rPr lang="en-IN" b="1" dirty="0" err="1"/>
              <a:t>nI</a:t>
            </a:r>
            <a:endParaRPr lang="en-IN" b="1" dirty="0"/>
          </a:p>
        </p:txBody>
      </p:sp>
      <p:sp>
        <p:nvSpPr>
          <p:cNvPr id="55" name="TextBox 54">
            <a:extLst>
              <a:ext uri="{FF2B5EF4-FFF2-40B4-BE49-F238E27FC236}">
                <a16:creationId xmlns:a16="http://schemas.microsoft.com/office/drawing/2014/main" id="{59485571-E49E-8841-0AC7-E5A8015EAE1F}"/>
              </a:ext>
            </a:extLst>
          </p:cNvPr>
          <p:cNvSpPr txBox="1"/>
          <p:nvPr/>
        </p:nvSpPr>
        <p:spPr>
          <a:xfrm>
            <a:off x="5821719" y="3066440"/>
            <a:ext cx="446473" cy="369332"/>
          </a:xfrm>
          <a:prstGeom prst="rect">
            <a:avLst/>
          </a:prstGeom>
          <a:noFill/>
        </p:spPr>
        <p:txBody>
          <a:bodyPr wrap="square" rtlCol="0">
            <a:spAutoFit/>
          </a:bodyPr>
          <a:lstStyle/>
          <a:p>
            <a:r>
              <a:rPr lang="en-IN" b="1" dirty="0" err="1"/>
              <a:t>nI</a:t>
            </a:r>
            <a:endParaRPr lang="en-IN" b="1" dirty="0"/>
          </a:p>
        </p:txBody>
      </p:sp>
      <p:sp>
        <p:nvSpPr>
          <p:cNvPr id="56" name="TextBox 55">
            <a:extLst>
              <a:ext uri="{FF2B5EF4-FFF2-40B4-BE49-F238E27FC236}">
                <a16:creationId xmlns:a16="http://schemas.microsoft.com/office/drawing/2014/main" id="{5318C70D-F9D6-D338-5C99-8EE70C637931}"/>
              </a:ext>
            </a:extLst>
          </p:cNvPr>
          <p:cNvSpPr txBox="1"/>
          <p:nvPr/>
        </p:nvSpPr>
        <p:spPr>
          <a:xfrm>
            <a:off x="2654600" y="5487308"/>
            <a:ext cx="563234" cy="369332"/>
          </a:xfrm>
          <a:prstGeom prst="rect">
            <a:avLst/>
          </a:prstGeom>
          <a:noFill/>
        </p:spPr>
        <p:txBody>
          <a:bodyPr wrap="square" rtlCol="0">
            <a:spAutoFit/>
          </a:bodyPr>
          <a:lstStyle/>
          <a:p>
            <a:r>
              <a:rPr lang="en-IN" b="1" dirty="0"/>
              <a:t>I/2</a:t>
            </a:r>
          </a:p>
        </p:txBody>
      </p:sp>
      <p:sp>
        <p:nvSpPr>
          <p:cNvPr id="57" name="TextBox 56">
            <a:extLst>
              <a:ext uri="{FF2B5EF4-FFF2-40B4-BE49-F238E27FC236}">
                <a16:creationId xmlns:a16="http://schemas.microsoft.com/office/drawing/2014/main" id="{B5EC53F2-9B82-6CB8-BA6E-4A2612AF6C9D}"/>
              </a:ext>
            </a:extLst>
          </p:cNvPr>
          <p:cNvSpPr txBox="1"/>
          <p:nvPr/>
        </p:nvSpPr>
        <p:spPr>
          <a:xfrm>
            <a:off x="1995776" y="5487308"/>
            <a:ext cx="563234" cy="369332"/>
          </a:xfrm>
          <a:prstGeom prst="rect">
            <a:avLst/>
          </a:prstGeom>
          <a:noFill/>
        </p:spPr>
        <p:txBody>
          <a:bodyPr wrap="square" rtlCol="0">
            <a:spAutoFit/>
          </a:bodyPr>
          <a:lstStyle/>
          <a:p>
            <a:r>
              <a:rPr lang="en-IN" b="1" dirty="0"/>
              <a:t>I/2</a:t>
            </a:r>
          </a:p>
        </p:txBody>
      </p:sp>
      <p:cxnSp>
        <p:nvCxnSpPr>
          <p:cNvPr id="58" name="Straight Arrow Connector 57">
            <a:extLst>
              <a:ext uri="{FF2B5EF4-FFF2-40B4-BE49-F238E27FC236}">
                <a16:creationId xmlns:a16="http://schemas.microsoft.com/office/drawing/2014/main" id="{DC2FF05D-159B-0204-FFD3-FCFA1DFD052F}"/>
              </a:ext>
            </a:extLst>
          </p:cNvPr>
          <p:cNvCxnSpPr/>
          <p:nvPr/>
        </p:nvCxnSpPr>
        <p:spPr>
          <a:xfrm flipH="1">
            <a:off x="1995776" y="5487308"/>
            <a:ext cx="503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2E1A1BC-BD39-4932-7070-4965E2268DD2}"/>
              </a:ext>
            </a:extLst>
          </p:cNvPr>
          <p:cNvCxnSpPr/>
          <p:nvPr/>
        </p:nvCxnSpPr>
        <p:spPr>
          <a:xfrm>
            <a:off x="2654600" y="5487308"/>
            <a:ext cx="630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201C098-763A-467C-3690-56C39BC9D8C7}"/>
              </a:ext>
            </a:extLst>
          </p:cNvPr>
          <p:cNvCxnSpPr/>
          <p:nvPr/>
        </p:nvCxnSpPr>
        <p:spPr>
          <a:xfrm>
            <a:off x="2969839" y="3066238"/>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3137BDD-D76A-6835-6C36-CACE71569D5D}"/>
              </a:ext>
            </a:extLst>
          </p:cNvPr>
          <p:cNvCxnSpPr/>
          <p:nvPr/>
        </p:nvCxnSpPr>
        <p:spPr>
          <a:xfrm>
            <a:off x="5204279" y="3066238"/>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9233305-55AA-A946-39D0-2050887449DD}"/>
              </a:ext>
            </a:extLst>
          </p:cNvPr>
          <p:cNvCxnSpPr/>
          <p:nvPr/>
        </p:nvCxnSpPr>
        <p:spPr>
          <a:xfrm>
            <a:off x="6175540" y="3090237"/>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C3C711AF-46A0-3352-1873-FFFC0673E698}"/>
              </a:ext>
            </a:extLst>
          </p:cNvPr>
          <p:cNvSpPr txBox="1"/>
          <p:nvPr/>
        </p:nvSpPr>
        <p:spPr>
          <a:xfrm>
            <a:off x="929809" y="5117976"/>
            <a:ext cx="580445" cy="369332"/>
          </a:xfrm>
          <a:prstGeom prst="rect">
            <a:avLst/>
          </a:prstGeom>
          <a:noFill/>
        </p:spPr>
        <p:txBody>
          <a:bodyPr wrap="square" rtlCol="0">
            <a:spAutoFit/>
          </a:bodyPr>
          <a:lstStyle/>
          <a:p>
            <a:r>
              <a:rPr lang="en-IN" dirty="0"/>
              <a:t>V</a:t>
            </a:r>
            <a:r>
              <a:rPr lang="en-IN" baseline="-25000" dirty="0"/>
              <a:t>in1</a:t>
            </a:r>
            <a:endParaRPr lang="en-IN" dirty="0"/>
          </a:p>
        </p:txBody>
      </p:sp>
      <p:sp>
        <p:nvSpPr>
          <p:cNvPr id="64" name="TextBox 63">
            <a:extLst>
              <a:ext uri="{FF2B5EF4-FFF2-40B4-BE49-F238E27FC236}">
                <a16:creationId xmlns:a16="http://schemas.microsoft.com/office/drawing/2014/main" id="{6A0C38B1-DB35-B720-C955-38D2BA278AFF}"/>
              </a:ext>
            </a:extLst>
          </p:cNvPr>
          <p:cNvSpPr txBox="1"/>
          <p:nvPr/>
        </p:nvSpPr>
        <p:spPr>
          <a:xfrm>
            <a:off x="3529552" y="5155974"/>
            <a:ext cx="580445" cy="369332"/>
          </a:xfrm>
          <a:prstGeom prst="rect">
            <a:avLst/>
          </a:prstGeom>
          <a:noFill/>
        </p:spPr>
        <p:txBody>
          <a:bodyPr wrap="square" rtlCol="0">
            <a:spAutoFit/>
          </a:bodyPr>
          <a:lstStyle/>
          <a:p>
            <a:r>
              <a:rPr lang="en-IN" dirty="0"/>
              <a:t>V</a:t>
            </a:r>
            <a:r>
              <a:rPr lang="en-IN" baseline="-25000" dirty="0"/>
              <a:t>in2</a:t>
            </a:r>
            <a:endParaRPr lang="en-IN" dirty="0"/>
          </a:p>
        </p:txBody>
      </p:sp>
      <p:sp>
        <p:nvSpPr>
          <p:cNvPr id="65" name="TextBox 64">
            <a:extLst>
              <a:ext uri="{FF2B5EF4-FFF2-40B4-BE49-F238E27FC236}">
                <a16:creationId xmlns:a16="http://schemas.microsoft.com/office/drawing/2014/main" id="{07967BEC-D121-9C14-AD55-389D6AB9C7EB}"/>
              </a:ext>
            </a:extLst>
          </p:cNvPr>
          <p:cNvSpPr txBox="1"/>
          <p:nvPr/>
        </p:nvSpPr>
        <p:spPr>
          <a:xfrm>
            <a:off x="4914056" y="5724012"/>
            <a:ext cx="580445" cy="369332"/>
          </a:xfrm>
          <a:prstGeom prst="rect">
            <a:avLst/>
          </a:prstGeom>
          <a:noFill/>
        </p:spPr>
        <p:txBody>
          <a:bodyPr wrap="square" rtlCol="0">
            <a:spAutoFit/>
          </a:bodyPr>
          <a:lstStyle/>
          <a:p>
            <a:r>
              <a:rPr lang="en-IN" dirty="0"/>
              <a:t>V</a:t>
            </a:r>
            <a:r>
              <a:rPr lang="en-IN" baseline="-25000" dirty="0"/>
              <a:t>in1</a:t>
            </a:r>
            <a:endParaRPr lang="en-IN" dirty="0"/>
          </a:p>
        </p:txBody>
      </p:sp>
      <p:sp>
        <p:nvSpPr>
          <p:cNvPr id="66" name="TextBox 65">
            <a:extLst>
              <a:ext uri="{FF2B5EF4-FFF2-40B4-BE49-F238E27FC236}">
                <a16:creationId xmlns:a16="http://schemas.microsoft.com/office/drawing/2014/main" id="{792CBEF0-AB46-062F-677F-A1069AD5FF45}"/>
              </a:ext>
            </a:extLst>
          </p:cNvPr>
          <p:cNvSpPr txBox="1"/>
          <p:nvPr/>
        </p:nvSpPr>
        <p:spPr>
          <a:xfrm>
            <a:off x="6016661" y="5724012"/>
            <a:ext cx="580445" cy="369332"/>
          </a:xfrm>
          <a:prstGeom prst="rect">
            <a:avLst/>
          </a:prstGeom>
          <a:noFill/>
        </p:spPr>
        <p:txBody>
          <a:bodyPr wrap="square" rtlCol="0">
            <a:spAutoFit/>
          </a:bodyPr>
          <a:lstStyle/>
          <a:p>
            <a:r>
              <a:rPr lang="en-IN" dirty="0"/>
              <a:t>V</a:t>
            </a:r>
            <a:r>
              <a:rPr lang="en-IN" baseline="-25000" dirty="0"/>
              <a:t>in2</a:t>
            </a:r>
            <a:endParaRPr lang="en-IN" dirty="0"/>
          </a:p>
        </p:txBody>
      </p:sp>
      <p:sp>
        <p:nvSpPr>
          <p:cNvPr id="28" name="TextBox 27">
            <a:extLst>
              <a:ext uri="{FF2B5EF4-FFF2-40B4-BE49-F238E27FC236}">
                <a16:creationId xmlns:a16="http://schemas.microsoft.com/office/drawing/2014/main" id="{EC21A6B3-C0B3-9D92-2AAB-E88B349DD710}"/>
              </a:ext>
            </a:extLst>
          </p:cNvPr>
          <p:cNvSpPr txBox="1"/>
          <p:nvPr/>
        </p:nvSpPr>
        <p:spPr>
          <a:xfrm>
            <a:off x="1766603" y="4294492"/>
            <a:ext cx="552219" cy="369332"/>
          </a:xfrm>
          <a:prstGeom prst="rect">
            <a:avLst/>
          </a:prstGeom>
          <a:noFill/>
        </p:spPr>
        <p:txBody>
          <a:bodyPr wrap="square" rtlCol="0">
            <a:spAutoFit/>
          </a:bodyPr>
          <a:lstStyle/>
          <a:p>
            <a:pPr algn="r"/>
            <a:r>
              <a:rPr lang="en-IN" dirty="0"/>
              <a:t>M</a:t>
            </a:r>
            <a:r>
              <a:rPr lang="en-IN" baseline="-25000" dirty="0"/>
              <a:t>1</a:t>
            </a:r>
            <a:endParaRPr lang="en-IN" dirty="0"/>
          </a:p>
        </p:txBody>
      </p:sp>
      <p:sp>
        <p:nvSpPr>
          <p:cNvPr id="29" name="TextBox 28">
            <a:extLst>
              <a:ext uri="{FF2B5EF4-FFF2-40B4-BE49-F238E27FC236}">
                <a16:creationId xmlns:a16="http://schemas.microsoft.com/office/drawing/2014/main" id="{890041D5-03C8-BCE0-F665-1BEB745F72FC}"/>
              </a:ext>
            </a:extLst>
          </p:cNvPr>
          <p:cNvSpPr txBox="1"/>
          <p:nvPr/>
        </p:nvSpPr>
        <p:spPr>
          <a:xfrm>
            <a:off x="4275860" y="4396047"/>
            <a:ext cx="552219" cy="369332"/>
          </a:xfrm>
          <a:prstGeom prst="rect">
            <a:avLst/>
          </a:prstGeom>
          <a:noFill/>
        </p:spPr>
        <p:txBody>
          <a:bodyPr wrap="square" rtlCol="0">
            <a:spAutoFit/>
          </a:bodyPr>
          <a:lstStyle/>
          <a:p>
            <a:pPr algn="r"/>
            <a:r>
              <a:rPr lang="en-IN" dirty="0"/>
              <a:t>M</a:t>
            </a:r>
            <a:r>
              <a:rPr lang="en-IN" baseline="-25000" dirty="0"/>
              <a:t>2</a:t>
            </a:r>
            <a:endParaRPr lang="en-IN" dirty="0"/>
          </a:p>
        </p:txBody>
      </p:sp>
      <p:sp>
        <p:nvSpPr>
          <p:cNvPr id="30" name="TextBox 29">
            <a:extLst>
              <a:ext uri="{FF2B5EF4-FFF2-40B4-BE49-F238E27FC236}">
                <a16:creationId xmlns:a16="http://schemas.microsoft.com/office/drawing/2014/main" id="{3862343D-D7CA-32B4-3477-AF1B4A4856AE}"/>
              </a:ext>
            </a:extLst>
          </p:cNvPr>
          <p:cNvSpPr txBox="1"/>
          <p:nvPr/>
        </p:nvSpPr>
        <p:spPr>
          <a:xfrm>
            <a:off x="6555250" y="4395226"/>
            <a:ext cx="552219" cy="369332"/>
          </a:xfrm>
          <a:prstGeom prst="rect">
            <a:avLst/>
          </a:prstGeom>
          <a:noFill/>
        </p:spPr>
        <p:txBody>
          <a:bodyPr wrap="square" rtlCol="0">
            <a:spAutoFit/>
          </a:bodyPr>
          <a:lstStyle/>
          <a:p>
            <a:pPr algn="r"/>
            <a:r>
              <a:rPr lang="en-IN" dirty="0"/>
              <a:t>M</a:t>
            </a:r>
            <a:r>
              <a:rPr lang="en-IN" baseline="-25000" dirty="0"/>
              <a:t>3</a:t>
            </a:r>
            <a:endParaRPr lang="en-IN" dirty="0"/>
          </a:p>
        </p:txBody>
      </p:sp>
      <p:sp>
        <p:nvSpPr>
          <p:cNvPr id="31" name="TextBox 30">
            <a:extLst>
              <a:ext uri="{FF2B5EF4-FFF2-40B4-BE49-F238E27FC236}">
                <a16:creationId xmlns:a16="http://schemas.microsoft.com/office/drawing/2014/main" id="{9FCEB716-8974-2051-525A-5B2FAA5D8197}"/>
              </a:ext>
            </a:extLst>
          </p:cNvPr>
          <p:cNvSpPr txBox="1"/>
          <p:nvPr/>
        </p:nvSpPr>
        <p:spPr>
          <a:xfrm>
            <a:off x="4637946" y="3435570"/>
            <a:ext cx="552219" cy="369332"/>
          </a:xfrm>
          <a:prstGeom prst="rect">
            <a:avLst/>
          </a:prstGeom>
          <a:noFill/>
        </p:spPr>
        <p:txBody>
          <a:bodyPr wrap="square" rtlCol="0">
            <a:spAutoFit/>
          </a:bodyPr>
          <a:lstStyle/>
          <a:p>
            <a:pPr algn="r"/>
            <a:r>
              <a:rPr lang="en-IN" dirty="0"/>
              <a:t>M</a:t>
            </a:r>
            <a:r>
              <a:rPr lang="en-IN" baseline="-25000" dirty="0"/>
              <a:t>4</a:t>
            </a:r>
            <a:endParaRPr lang="en-IN" dirty="0"/>
          </a:p>
        </p:txBody>
      </p:sp>
      <p:sp>
        <p:nvSpPr>
          <p:cNvPr id="32" name="TextBox 31">
            <a:extLst>
              <a:ext uri="{FF2B5EF4-FFF2-40B4-BE49-F238E27FC236}">
                <a16:creationId xmlns:a16="http://schemas.microsoft.com/office/drawing/2014/main" id="{2091CADC-887F-3082-22CA-E211EBA06BDF}"/>
              </a:ext>
            </a:extLst>
          </p:cNvPr>
          <p:cNvSpPr txBox="1"/>
          <p:nvPr/>
        </p:nvSpPr>
        <p:spPr>
          <a:xfrm>
            <a:off x="6171714" y="3467943"/>
            <a:ext cx="552219" cy="369332"/>
          </a:xfrm>
          <a:prstGeom prst="rect">
            <a:avLst/>
          </a:prstGeom>
          <a:noFill/>
        </p:spPr>
        <p:txBody>
          <a:bodyPr wrap="square" rtlCol="0">
            <a:spAutoFit/>
          </a:bodyPr>
          <a:lstStyle/>
          <a:p>
            <a:pPr algn="r"/>
            <a:r>
              <a:rPr lang="en-IN" dirty="0"/>
              <a:t>M</a:t>
            </a:r>
            <a:r>
              <a:rPr lang="en-IN" baseline="-25000" dirty="0"/>
              <a:t>5</a:t>
            </a:r>
            <a:endParaRPr lang="en-IN" dirty="0"/>
          </a:p>
        </p:txBody>
      </p:sp>
      <p:sp>
        <p:nvSpPr>
          <p:cNvPr id="4" name="TextBox 3">
            <a:extLst>
              <a:ext uri="{FF2B5EF4-FFF2-40B4-BE49-F238E27FC236}">
                <a16:creationId xmlns:a16="http://schemas.microsoft.com/office/drawing/2014/main" id="{65A77E64-40CD-C99E-D1AD-F4BBD9B59A2E}"/>
              </a:ext>
            </a:extLst>
          </p:cNvPr>
          <p:cNvSpPr txBox="1"/>
          <p:nvPr/>
        </p:nvSpPr>
        <p:spPr>
          <a:xfrm>
            <a:off x="7485641" y="3555828"/>
            <a:ext cx="3474720" cy="1384995"/>
          </a:xfrm>
          <a:prstGeom prst="rect">
            <a:avLst/>
          </a:prstGeom>
          <a:noFill/>
        </p:spPr>
        <p:txBody>
          <a:bodyPr wrap="square" rtlCol="0">
            <a:spAutoFit/>
          </a:bodyPr>
          <a:lstStyle/>
          <a:p>
            <a:endParaRPr lang="en-IN" dirty="0"/>
          </a:p>
          <a:p>
            <a:r>
              <a:rPr lang="en-IN" dirty="0">
                <a:solidFill>
                  <a:srgbClr val="FF0000"/>
                </a:solidFill>
              </a:rPr>
              <a:t>V</a:t>
            </a:r>
            <a:r>
              <a:rPr lang="en-IN" baseline="-25000" dirty="0">
                <a:solidFill>
                  <a:srgbClr val="FF0000"/>
                </a:solidFill>
              </a:rPr>
              <a:t>CM </a:t>
            </a:r>
            <a:r>
              <a:rPr lang="en-IN" dirty="0">
                <a:solidFill>
                  <a:srgbClr val="FF0000"/>
                </a:solidFill>
              </a:rPr>
              <a:t>&lt; V</a:t>
            </a:r>
            <a:r>
              <a:rPr lang="en-IN" baseline="-25000" dirty="0">
                <a:solidFill>
                  <a:srgbClr val="FF0000"/>
                </a:solidFill>
              </a:rPr>
              <a:t>DD  </a:t>
            </a:r>
            <a:r>
              <a:rPr lang="en-IN" dirty="0">
                <a:solidFill>
                  <a:srgbClr val="FF0000"/>
                </a:solidFill>
              </a:rPr>
              <a:t>- |</a:t>
            </a:r>
            <a:r>
              <a:rPr lang="en-IN" dirty="0" err="1">
                <a:solidFill>
                  <a:srgbClr val="FF0000"/>
                </a:solidFill>
              </a:rPr>
              <a:t>V</a:t>
            </a:r>
            <a:r>
              <a:rPr lang="en-IN" baseline="-25000" dirty="0" err="1">
                <a:solidFill>
                  <a:srgbClr val="FF0000"/>
                </a:solidFill>
              </a:rPr>
              <a:t>tp</a:t>
            </a:r>
            <a:r>
              <a:rPr lang="en-IN" dirty="0">
                <a:solidFill>
                  <a:srgbClr val="FF0000"/>
                </a:solidFill>
              </a:rPr>
              <a:t>|- V</a:t>
            </a:r>
            <a:r>
              <a:rPr lang="en-IN" baseline="-25000" dirty="0">
                <a:solidFill>
                  <a:srgbClr val="FF0000"/>
                </a:solidFill>
              </a:rPr>
              <a:t>ov|M4 </a:t>
            </a:r>
            <a:r>
              <a:rPr lang="en-IN" dirty="0">
                <a:solidFill>
                  <a:srgbClr val="FF0000"/>
                </a:solidFill>
              </a:rPr>
              <a:t> - V</a:t>
            </a:r>
            <a:r>
              <a:rPr lang="en-IN" baseline="-25000" dirty="0">
                <a:solidFill>
                  <a:srgbClr val="FF0000"/>
                </a:solidFill>
              </a:rPr>
              <a:t>ov|M5</a:t>
            </a:r>
          </a:p>
          <a:p>
            <a:endParaRPr lang="en-IN" baseline="-25000" dirty="0"/>
          </a:p>
          <a:p>
            <a:r>
              <a:rPr lang="en-IN" dirty="0"/>
              <a:t> </a:t>
            </a:r>
          </a:p>
          <a:p>
            <a:endParaRPr lang="en-IN" dirty="0"/>
          </a:p>
        </p:txBody>
      </p:sp>
      <p:sp>
        <p:nvSpPr>
          <p:cNvPr id="8" name="Rectangle 7">
            <a:extLst>
              <a:ext uri="{FF2B5EF4-FFF2-40B4-BE49-F238E27FC236}">
                <a16:creationId xmlns:a16="http://schemas.microsoft.com/office/drawing/2014/main" id="{8DC27096-BC4D-9ACF-1576-85CB7007BD1D}"/>
              </a:ext>
            </a:extLst>
          </p:cNvPr>
          <p:cNvSpPr/>
          <p:nvPr/>
        </p:nvSpPr>
        <p:spPr>
          <a:xfrm>
            <a:off x="9287123" y="3826119"/>
            <a:ext cx="1526650" cy="392819"/>
          </a:xfrm>
          <a:prstGeom prst="rect">
            <a:avLst/>
          </a:prstGeom>
          <a:solidFill>
            <a:srgbClr val="83992A">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peech Bubble: Rectangle 8">
            <a:extLst>
              <a:ext uri="{FF2B5EF4-FFF2-40B4-BE49-F238E27FC236}">
                <a16:creationId xmlns:a16="http://schemas.microsoft.com/office/drawing/2014/main" id="{8EE589AB-F05E-D925-6449-81A7E79846C5}"/>
              </a:ext>
            </a:extLst>
          </p:cNvPr>
          <p:cNvSpPr/>
          <p:nvPr/>
        </p:nvSpPr>
        <p:spPr>
          <a:xfrm>
            <a:off x="8141253" y="4530712"/>
            <a:ext cx="2955748" cy="547770"/>
          </a:xfrm>
          <a:prstGeom prst="wedgeRectCallout">
            <a:avLst>
              <a:gd name="adj1" fmla="val 17661"/>
              <a:gd name="adj2" fmla="val -1008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we would control and try to make it as small as possible</a:t>
            </a:r>
          </a:p>
        </p:txBody>
      </p:sp>
      <p:sp>
        <p:nvSpPr>
          <p:cNvPr id="10" name="TextBox 9">
            <a:extLst>
              <a:ext uri="{FF2B5EF4-FFF2-40B4-BE49-F238E27FC236}">
                <a16:creationId xmlns:a16="http://schemas.microsoft.com/office/drawing/2014/main" id="{FEBF4CAF-3AAD-CEDF-37F3-E74DEE24F8A0}"/>
              </a:ext>
            </a:extLst>
          </p:cNvPr>
          <p:cNvSpPr txBox="1"/>
          <p:nvPr/>
        </p:nvSpPr>
        <p:spPr>
          <a:xfrm>
            <a:off x="7485641" y="5533474"/>
            <a:ext cx="4198413" cy="646331"/>
          </a:xfrm>
          <a:prstGeom prst="rect">
            <a:avLst/>
          </a:prstGeom>
          <a:noFill/>
        </p:spPr>
        <p:txBody>
          <a:bodyPr wrap="square" rtlCol="0">
            <a:spAutoFit/>
          </a:bodyPr>
          <a:lstStyle/>
          <a:p>
            <a:r>
              <a:rPr lang="en-IN" b="1" dirty="0"/>
              <a:t>Now, apply similar architecture for high common mode voltage in its input</a:t>
            </a:r>
          </a:p>
        </p:txBody>
      </p:sp>
    </p:spTree>
    <p:extLst>
      <p:ext uri="{BB962C8B-B14F-4D97-AF65-F5344CB8AC3E}">
        <p14:creationId xmlns:p14="http://schemas.microsoft.com/office/powerpoint/2010/main" val="3932828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B8CAF9C-2219-C07F-A4CE-BAD0243F8D24}"/>
              </a:ext>
            </a:extLst>
          </p:cNvPr>
          <p:cNvSpPr/>
          <p:nvPr/>
        </p:nvSpPr>
        <p:spPr>
          <a:xfrm>
            <a:off x="6595471" y="3696070"/>
            <a:ext cx="3686665" cy="749470"/>
          </a:xfrm>
          <a:prstGeom prst="rect">
            <a:avLst/>
          </a:prstGeom>
          <a:solidFill>
            <a:srgbClr val="83992A">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E3FCF661-A83A-AB80-D4B7-D4AF516B7713}"/>
              </a:ext>
            </a:extLst>
          </p:cNvPr>
          <p:cNvSpPr>
            <a:spLocks noGrp="1"/>
          </p:cNvSpPr>
          <p:nvPr>
            <p:ph type="title"/>
          </p:nvPr>
        </p:nvSpPr>
        <p:spPr/>
        <p:txBody>
          <a:bodyPr/>
          <a:lstStyle/>
          <a:p>
            <a:r>
              <a:rPr lang="en-IN" dirty="0"/>
              <a:t>Common Gate Architecture Design</a:t>
            </a:r>
          </a:p>
        </p:txBody>
      </p:sp>
      <p:pic>
        <p:nvPicPr>
          <p:cNvPr id="5" name="Picture 4">
            <a:extLst>
              <a:ext uri="{FF2B5EF4-FFF2-40B4-BE49-F238E27FC236}">
                <a16:creationId xmlns:a16="http://schemas.microsoft.com/office/drawing/2014/main" id="{1F4CE833-8AFC-B931-2A83-B818D2BACB2A}"/>
              </a:ext>
            </a:extLst>
          </p:cNvPr>
          <p:cNvPicPr>
            <a:picLocks noChangeAspect="1"/>
          </p:cNvPicPr>
          <p:nvPr/>
        </p:nvPicPr>
        <p:blipFill>
          <a:blip r:embed="rId2"/>
          <a:stretch>
            <a:fillRect/>
          </a:stretch>
        </p:blipFill>
        <p:spPr>
          <a:xfrm>
            <a:off x="1426246" y="2611144"/>
            <a:ext cx="5029902" cy="3400900"/>
          </a:xfrm>
          <a:prstGeom prst="rect">
            <a:avLst/>
          </a:prstGeom>
        </p:spPr>
      </p:pic>
      <p:sp>
        <p:nvSpPr>
          <p:cNvPr id="33" name="TextBox 32">
            <a:extLst>
              <a:ext uri="{FF2B5EF4-FFF2-40B4-BE49-F238E27FC236}">
                <a16:creationId xmlns:a16="http://schemas.microsoft.com/office/drawing/2014/main" id="{0EC1ED82-AFAD-3C92-E1A7-6929271F51EA}"/>
              </a:ext>
            </a:extLst>
          </p:cNvPr>
          <p:cNvSpPr txBox="1"/>
          <p:nvPr/>
        </p:nvSpPr>
        <p:spPr>
          <a:xfrm>
            <a:off x="2840942" y="4890245"/>
            <a:ext cx="319260" cy="369332"/>
          </a:xfrm>
          <a:prstGeom prst="rect">
            <a:avLst/>
          </a:prstGeom>
          <a:noFill/>
        </p:spPr>
        <p:txBody>
          <a:bodyPr wrap="square" rtlCol="0">
            <a:spAutoFit/>
          </a:bodyPr>
          <a:lstStyle/>
          <a:p>
            <a:r>
              <a:rPr lang="en-IN" b="1" dirty="0"/>
              <a:t>I</a:t>
            </a:r>
          </a:p>
        </p:txBody>
      </p:sp>
      <p:cxnSp>
        <p:nvCxnSpPr>
          <p:cNvPr id="34" name="Straight Arrow Connector 33">
            <a:extLst>
              <a:ext uri="{FF2B5EF4-FFF2-40B4-BE49-F238E27FC236}">
                <a16:creationId xmlns:a16="http://schemas.microsoft.com/office/drawing/2014/main" id="{9723794D-CBD4-EC90-6A34-2426781F234E}"/>
              </a:ext>
            </a:extLst>
          </p:cNvPr>
          <p:cNvCxnSpPr/>
          <p:nvPr/>
        </p:nvCxnSpPr>
        <p:spPr>
          <a:xfrm>
            <a:off x="3067115" y="4890245"/>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7356887-BB98-C97E-1CFD-35EDDD357E66}"/>
              </a:ext>
            </a:extLst>
          </p:cNvPr>
          <p:cNvSpPr txBox="1"/>
          <p:nvPr/>
        </p:nvSpPr>
        <p:spPr>
          <a:xfrm>
            <a:off x="5179693" y="4807691"/>
            <a:ext cx="446473" cy="369332"/>
          </a:xfrm>
          <a:prstGeom prst="rect">
            <a:avLst/>
          </a:prstGeom>
          <a:noFill/>
        </p:spPr>
        <p:txBody>
          <a:bodyPr wrap="square" rtlCol="0">
            <a:spAutoFit/>
          </a:bodyPr>
          <a:lstStyle/>
          <a:p>
            <a:r>
              <a:rPr lang="en-IN" b="1" dirty="0" err="1"/>
              <a:t>nI</a:t>
            </a:r>
            <a:endParaRPr lang="en-IN" b="1" dirty="0"/>
          </a:p>
        </p:txBody>
      </p:sp>
      <p:cxnSp>
        <p:nvCxnSpPr>
          <p:cNvPr id="36" name="Straight Arrow Connector 35">
            <a:extLst>
              <a:ext uri="{FF2B5EF4-FFF2-40B4-BE49-F238E27FC236}">
                <a16:creationId xmlns:a16="http://schemas.microsoft.com/office/drawing/2014/main" id="{AD9CC436-A4CA-7BF5-F330-19B01209760E}"/>
              </a:ext>
            </a:extLst>
          </p:cNvPr>
          <p:cNvCxnSpPr/>
          <p:nvPr/>
        </p:nvCxnSpPr>
        <p:spPr>
          <a:xfrm>
            <a:off x="5533514" y="4831488"/>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A369D62-EC7D-F600-7918-EC63C86CD113}"/>
              </a:ext>
            </a:extLst>
          </p:cNvPr>
          <p:cNvSpPr txBox="1"/>
          <p:nvPr/>
        </p:nvSpPr>
        <p:spPr>
          <a:xfrm>
            <a:off x="4793187" y="4807691"/>
            <a:ext cx="446473" cy="369332"/>
          </a:xfrm>
          <a:prstGeom prst="rect">
            <a:avLst/>
          </a:prstGeom>
          <a:noFill/>
        </p:spPr>
        <p:txBody>
          <a:bodyPr wrap="square" rtlCol="0">
            <a:spAutoFit/>
          </a:bodyPr>
          <a:lstStyle/>
          <a:p>
            <a:r>
              <a:rPr lang="en-IN" b="1" dirty="0" err="1"/>
              <a:t>nI</a:t>
            </a:r>
            <a:endParaRPr lang="en-IN" b="1" dirty="0"/>
          </a:p>
        </p:txBody>
      </p:sp>
      <p:cxnSp>
        <p:nvCxnSpPr>
          <p:cNvPr id="39" name="Straight Arrow Connector 38">
            <a:extLst>
              <a:ext uri="{FF2B5EF4-FFF2-40B4-BE49-F238E27FC236}">
                <a16:creationId xmlns:a16="http://schemas.microsoft.com/office/drawing/2014/main" id="{75D00DCC-6F72-22E3-B334-4DA4084CF8B5}"/>
              </a:ext>
            </a:extLst>
          </p:cNvPr>
          <p:cNvCxnSpPr/>
          <p:nvPr/>
        </p:nvCxnSpPr>
        <p:spPr>
          <a:xfrm>
            <a:off x="4820152" y="4831488"/>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7592D16-3964-AF6E-FAD9-59091AE369C1}"/>
              </a:ext>
            </a:extLst>
          </p:cNvPr>
          <p:cNvSpPr txBox="1"/>
          <p:nvPr/>
        </p:nvSpPr>
        <p:spPr>
          <a:xfrm>
            <a:off x="4162002" y="3137013"/>
            <a:ext cx="444306" cy="369332"/>
          </a:xfrm>
          <a:prstGeom prst="rect">
            <a:avLst/>
          </a:prstGeom>
          <a:noFill/>
        </p:spPr>
        <p:txBody>
          <a:bodyPr wrap="square" rtlCol="0">
            <a:spAutoFit/>
          </a:bodyPr>
          <a:lstStyle/>
          <a:p>
            <a:pPr algn="r"/>
            <a:r>
              <a:rPr lang="en-IN" dirty="0"/>
              <a:t>R</a:t>
            </a:r>
            <a:r>
              <a:rPr lang="en-IN" baseline="-25000" dirty="0"/>
              <a:t>2</a:t>
            </a:r>
            <a:endParaRPr lang="en-IN" dirty="0"/>
          </a:p>
        </p:txBody>
      </p:sp>
      <p:sp>
        <p:nvSpPr>
          <p:cNvPr id="42" name="TextBox 41">
            <a:extLst>
              <a:ext uri="{FF2B5EF4-FFF2-40B4-BE49-F238E27FC236}">
                <a16:creationId xmlns:a16="http://schemas.microsoft.com/office/drawing/2014/main" id="{17EF7455-267E-4B1D-045E-871D71E2761F}"/>
              </a:ext>
            </a:extLst>
          </p:cNvPr>
          <p:cNvSpPr txBox="1"/>
          <p:nvPr/>
        </p:nvSpPr>
        <p:spPr>
          <a:xfrm>
            <a:off x="5653183" y="3137013"/>
            <a:ext cx="444306" cy="369332"/>
          </a:xfrm>
          <a:prstGeom prst="rect">
            <a:avLst/>
          </a:prstGeom>
          <a:noFill/>
        </p:spPr>
        <p:txBody>
          <a:bodyPr wrap="square" rtlCol="0">
            <a:spAutoFit/>
          </a:bodyPr>
          <a:lstStyle/>
          <a:p>
            <a:pPr algn="r"/>
            <a:r>
              <a:rPr lang="en-IN" dirty="0"/>
              <a:t>R</a:t>
            </a:r>
            <a:r>
              <a:rPr lang="en-IN" baseline="-25000" dirty="0"/>
              <a:t>2</a:t>
            </a:r>
            <a:endParaRPr lang="en-IN" dirty="0"/>
          </a:p>
        </p:txBody>
      </p:sp>
      <p:sp>
        <p:nvSpPr>
          <p:cNvPr id="43" name="TextBox 42">
            <a:extLst>
              <a:ext uri="{FF2B5EF4-FFF2-40B4-BE49-F238E27FC236}">
                <a16:creationId xmlns:a16="http://schemas.microsoft.com/office/drawing/2014/main" id="{7833CC01-61CC-783D-2DDD-63276107F42C}"/>
              </a:ext>
            </a:extLst>
          </p:cNvPr>
          <p:cNvSpPr txBox="1"/>
          <p:nvPr/>
        </p:nvSpPr>
        <p:spPr>
          <a:xfrm>
            <a:off x="1840530" y="2952347"/>
            <a:ext cx="444306" cy="369332"/>
          </a:xfrm>
          <a:prstGeom prst="rect">
            <a:avLst/>
          </a:prstGeom>
          <a:noFill/>
        </p:spPr>
        <p:txBody>
          <a:bodyPr wrap="square" rtlCol="0">
            <a:spAutoFit/>
          </a:bodyPr>
          <a:lstStyle/>
          <a:p>
            <a:pPr algn="r"/>
            <a:r>
              <a:rPr lang="en-IN" dirty="0"/>
              <a:t>R</a:t>
            </a:r>
            <a:r>
              <a:rPr lang="en-IN" baseline="-25000" dirty="0"/>
              <a:t>1</a:t>
            </a:r>
            <a:endParaRPr lang="en-IN" dirty="0"/>
          </a:p>
        </p:txBody>
      </p:sp>
      <p:sp>
        <p:nvSpPr>
          <p:cNvPr id="44" name="TextBox 43">
            <a:extLst>
              <a:ext uri="{FF2B5EF4-FFF2-40B4-BE49-F238E27FC236}">
                <a16:creationId xmlns:a16="http://schemas.microsoft.com/office/drawing/2014/main" id="{29E0101D-1F07-FFA2-CB6C-F9055400EFB4}"/>
              </a:ext>
            </a:extLst>
          </p:cNvPr>
          <p:cNvSpPr txBox="1"/>
          <p:nvPr/>
        </p:nvSpPr>
        <p:spPr>
          <a:xfrm>
            <a:off x="2887405" y="2952347"/>
            <a:ext cx="444306" cy="369332"/>
          </a:xfrm>
          <a:prstGeom prst="rect">
            <a:avLst/>
          </a:prstGeom>
          <a:noFill/>
        </p:spPr>
        <p:txBody>
          <a:bodyPr wrap="square" rtlCol="0">
            <a:spAutoFit/>
          </a:bodyPr>
          <a:lstStyle/>
          <a:p>
            <a:pPr algn="r"/>
            <a:r>
              <a:rPr lang="en-IN" dirty="0"/>
              <a:t>R</a:t>
            </a:r>
            <a:r>
              <a:rPr lang="en-IN" baseline="-25000" dirty="0"/>
              <a:t>1</a:t>
            </a:r>
            <a:endParaRPr lang="en-IN" dirty="0"/>
          </a:p>
        </p:txBody>
      </p:sp>
      <p:sp>
        <p:nvSpPr>
          <p:cNvPr id="45" name="TextBox 44">
            <a:extLst>
              <a:ext uri="{FF2B5EF4-FFF2-40B4-BE49-F238E27FC236}">
                <a16:creationId xmlns:a16="http://schemas.microsoft.com/office/drawing/2014/main" id="{00992398-A842-7C8A-8CD8-ACCC34CACEDE}"/>
              </a:ext>
            </a:extLst>
          </p:cNvPr>
          <p:cNvSpPr txBox="1"/>
          <p:nvPr/>
        </p:nvSpPr>
        <p:spPr>
          <a:xfrm>
            <a:off x="1840530" y="3827564"/>
            <a:ext cx="552219" cy="369332"/>
          </a:xfrm>
          <a:prstGeom prst="rect">
            <a:avLst/>
          </a:prstGeom>
          <a:noFill/>
        </p:spPr>
        <p:txBody>
          <a:bodyPr wrap="square" rtlCol="0">
            <a:spAutoFit/>
          </a:bodyPr>
          <a:lstStyle/>
          <a:p>
            <a:pPr algn="r"/>
            <a:r>
              <a:rPr lang="en-IN" dirty="0"/>
              <a:t>M</a:t>
            </a:r>
            <a:r>
              <a:rPr lang="en-IN" baseline="-25000" dirty="0"/>
              <a:t>1</a:t>
            </a:r>
            <a:endParaRPr lang="en-IN" dirty="0"/>
          </a:p>
        </p:txBody>
      </p:sp>
      <p:sp>
        <p:nvSpPr>
          <p:cNvPr id="46" name="TextBox 45">
            <a:extLst>
              <a:ext uri="{FF2B5EF4-FFF2-40B4-BE49-F238E27FC236}">
                <a16:creationId xmlns:a16="http://schemas.microsoft.com/office/drawing/2014/main" id="{B1954280-B6A8-1772-BD6C-BBDF9491FD6F}"/>
              </a:ext>
            </a:extLst>
          </p:cNvPr>
          <p:cNvSpPr txBox="1"/>
          <p:nvPr/>
        </p:nvSpPr>
        <p:spPr>
          <a:xfrm>
            <a:off x="4022679" y="4992357"/>
            <a:ext cx="552219" cy="369332"/>
          </a:xfrm>
          <a:prstGeom prst="rect">
            <a:avLst/>
          </a:prstGeom>
          <a:noFill/>
        </p:spPr>
        <p:txBody>
          <a:bodyPr wrap="square" rtlCol="0">
            <a:spAutoFit/>
          </a:bodyPr>
          <a:lstStyle/>
          <a:p>
            <a:pPr algn="r"/>
            <a:r>
              <a:rPr lang="en-IN" dirty="0"/>
              <a:t>M</a:t>
            </a:r>
            <a:r>
              <a:rPr lang="en-IN" baseline="-25000" dirty="0"/>
              <a:t>4</a:t>
            </a:r>
            <a:endParaRPr lang="en-IN" dirty="0"/>
          </a:p>
        </p:txBody>
      </p:sp>
      <p:sp>
        <p:nvSpPr>
          <p:cNvPr id="48" name="TextBox 47">
            <a:extLst>
              <a:ext uri="{FF2B5EF4-FFF2-40B4-BE49-F238E27FC236}">
                <a16:creationId xmlns:a16="http://schemas.microsoft.com/office/drawing/2014/main" id="{C4C80925-B0B3-CC23-49FF-E5D62514F58C}"/>
              </a:ext>
            </a:extLst>
          </p:cNvPr>
          <p:cNvSpPr txBox="1"/>
          <p:nvPr/>
        </p:nvSpPr>
        <p:spPr>
          <a:xfrm>
            <a:off x="5765047" y="5016154"/>
            <a:ext cx="552219" cy="369332"/>
          </a:xfrm>
          <a:prstGeom prst="rect">
            <a:avLst/>
          </a:prstGeom>
          <a:noFill/>
        </p:spPr>
        <p:txBody>
          <a:bodyPr wrap="square" rtlCol="0">
            <a:spAutoFit/>
          </a:bodyPr>
          <a:lstStyle/>
          <a:p>
            <a:pPr algn="r"/>
            <a:r>
              <a:rPr lang="en-IN" dirty="0"/>
              <a:t>M</a:t>
            </a:r>
            <a:r>
              <a:rPr lang="en-IN" baseline="-25000" dirty="0"/>
              <a:t>5</a:t>
            </a:r>
            <a:endParaRPr lang="en-IN" dirty="0"/>
          </a:p>
        </p:txBody>
      </p:sp>
      <p:sp>
        <p:nvSpPr>
          <p:cNvPr id="50" name="TextBox 49">
            <a:extLst>
              <a:ext uri="{FF2B5EF4-FFF2-40B4-BE49-F238E27FC236}">
                <a16:creationId xmlns:a16="http://schemas.microsoft.com/office/drawing/2014/main" id="{04612E5B-3DFB-4C89-0509-EEE380DCCA1E}"/>
              </a:ext>
            </a:extLst>
          </p:cNvPr>
          <p:cNvSpPr txBox="1"/>
          <p:nvPr/>
        </p:nvSpPr>
        <p:spPr>
          <a:xfrm>
            <a:off x="4022678" y="3827564"/>
            <a:ext cx="552219" cy="369332"/>
          </a:xfrm>
          <a:prstGeom prst="rect">
            <a:avLst/>
          </a:prstGeom>
          <a:noFill/>
        </p:spPr>
        <p:txBody>
          <a:bodyPr wrap="square" rtlCol="0">
            <a:spAutoFit/>
          </a:bodyPr>
          <a:lstStyle/>
          <a:p>
            <a:pPr algn="r"/>
            <a:r>
              <a:rPr lang="en-IN" dirty="0"/>
              <a:t>M</a:t>
            </a:r>
            <a:r>
              <a:rPr lang="en-IN" baseline="-25000" dirty="0"/>
              <a:t>2</a:t>
            </a:r>
            <a:endParaRPr lang="en-IN" dirty="0"/>
          </a:p>
        </p:txBody>
      </p:sp>
      <p:sp>
        <p:nvSpPr>
          <p:cNvPr id="51" name="TextBox 50">
            <a:extLst>
              <a:ext uri="{FF2B5EF4-FFF2-40B4-BE49-F238E27FC236}">
                <a16:creationId xmlns:a16="http://schemas.microsoft.com/office/drawing/2014/main" id="{AFFE080B-0B88-4B88-139E-9E2092CA033D}"/>
              </a:ext>
            </a:extLst>
          </p:cNvPr>
          <p:cNvSpPr txBox="1"/>
          <p:nvPr/>
        </p:nvSpPr>
        <p:spPr>
          <a:xfrm>
            <a:off x="5732845" y="3827564"/>
            <a:ext cx="552219" cy="369332"/>
          </a:xfrm>
          <a:prstGeom prst="rect">
            <a:avLst/>
          </a:prstGeom>
          <a:noFill/>
        </p:spPr>
        <p:txBody>
          <a:bodyPr wrap="square" rtlCol="0">
            <a:spAutoFit/>
          </a:bodyPr>
          <a:lstStyle/>
          <a:p>
            <a:pPr algn="r"/>
            <a:r>
              <a:rPr lang="en-IN" dirty="0"/>
              <a:t>M</a:t>
            </a:r>
            <a:r>
              <a:rPr lang="en-IN" baseline="-25000" dirty="0"/>
              <a:t>3</a:t>
            </a:r>
            <a:endParaRPr lang="en-IN" dirty="0"/>
          </a:p>
        </p:txBody>
      </p:sp>
      <p:sp>
        <p:nvSpPr>
          <p:cNvPr id="52" name="TextBox 51">
            <a:extLst>
              <a:ext uri="{FF2B5EF4-FFF2-40B4-BE49-F238E27FC236}">
                <a16:creationId xmlns:a16="http://schemas.microsoft.com/office/drawing/2014/main" id="{30330DD8-AFB6-64D9-C2EF-40B048F47C5D}"/>
              </a:ext>
            </a:extLst>
          </p:cNvPr>
          <p:cNvSpPr txBox="1"/>
          <p:nvPr/>
        </p:nvSpPr>
        <p:spPr>
          <a:xfrm>
            <a:off x="1135162" y="3137013"/>
            <a:ext cx="580445" cy="369332"/>
          </a:xfrm>
          <a:prstGeom prst="rect">
            <a:avLst/>
          </a:prstGeom>
          <a:noFill/>
        </p:spPr>
        <p:txBody>
          <a:bodyPr wrap="square" rtlCol="0">
            <a:spAutoFit/>
          </a:bodyPr>
          <a:lstStyle/>
          <a:p>
            <a:r>
              <a:rPr lang="en-IN" dirty="0"/>
              <a:t>V</a:t>
            </a:r>
            <a:r>
              <a:rPr lang="en-IN" baseline="-25000" dirty="0"/>
              <a:t>in1</a:t>
            </a:r>
            <a:endParaRPr lang="en-IN" dirty="0"/>
          </a:p>
        </p:txBody>
      </p:sp>
      <p:sp>
        <p:nvSpPr>
          <p:cNvPr id="53" name="TextBox 52">
            <a:extLst>
              <a:ext uri="{FF2B5EF4-FFF2-40B4-BE49-F238E27FC236}">
                <a16:creationId xmlns:a16="http://schemas.microsoft.com/office/drawing/2014/main" id="{21E15E49-8ACF-7401-CC08-D08FD7BA2818}"/>
              </a:ext>
            </a:extLst>
          </p:cNvPr>
          <p:cNvSpPr txBox="1"/>
          <p:nvPr/>
        </p:nvSpPr>
        <p:spPr>
          <a:xfrm>
            <a:off x="3442233" y="3177209"/>
            <a:ext cx="580445" cy="369332"/>
          </a:xfrm>
          <a:prstGeom prst="rect">
            <a:avLst/>
          </a:prstGeom>
          <a:noFill/>
        </p:spPr>
        <p:txBody>
          <a:bodyPr wrap="square" rtlCol="0">
            <a:spAutoFit/>
          </a:bodyPr>
          <a:lstStyle/>
          <a:p>
            <a:r>
              <a:rPr lang="en-IN" dirty="0"/>
              <a:t>V</a:t>
            </a:r>
            <a:r>
              <a:rPr lang="en-IN" baseline="-25000" dirty="0"/>
              <a:t>in2</a:t>
            </a:r>
            <a:endParaRPr lang="en-IN" dirty="0"/>
          </a:p>
        </p:txBody>
      </p:sp>
      <p:sp>
        <p:nvSpPr>
          <p:cNvPr id="69" name="TextBox 68">
            <a:extLst>
              <a:ext uri="{FF2B5EF4-FFF2-40B4-BE49-F238E27FC236}">
                <a16:creationId xmlns:a16="http://schemas.microsoft.com/office/drawing/2014/main" id="{2F03E48D-5957-55D1-904B-E213291E4A72}"/>
              </a:ext>
            </a:extLst>
          </p:cNvPr>
          <p:cNvSpPr txBox="1"/>
          <p:nvPr/>
        </p:nvSpPr>
        <p:spPr>
          <a:xfrm>
            <a:off x="5437267" y="2504747"/>
            <a:ext cx="580445" cy="369332"/>
          </a:xfrm>
          <a:prstGeom prst="rect">
            <a:avLst/>
          </a:prstGeom>
          <a:noFill/>
        </p:spPr>
        <p:txBody>
          <a:bodyPr wrap="square" rtlCol="0">
            <a:spAutoFit/>
          </a:bodyPr>
          <a:lstStyle/>
          <a:p>
            <a:r>
              <a:rPr lang="en-IN" dirty="0"/>
              <a:t>V</a:t>
            </a:r>
            <a:r>
              <a:rPr lang="en-IN" baseline="-25000" dirty="0"/>
              <a:t>in2</a:t>
            </a:r>
            <a:endParaRPr lang="en-IN" dirty="0"/>
          </a:p>
        </p:txBody>
      </p:sp>
      <p:sp>
        <p:nvSpPr>
          <p:cNvPr id="70" name="TextBox 69">
            <a:extLst>
              <a:ext uri="{FF2B5EF4-FFF2-40B4-BE49-F238E27FC236}">
                <a16:creationId xmlns:a16="http://schemas.microsoft.com/office/drawing/2014/main" id="{A97DCE87-9BA3-8A2C-F210-E43D70F331D0}"/>
              </a:ext>
            </a:extLst>
          </p:cNvPr>
          <p:cNvSpPr txBox="1"/>
          <p:nvPr/>
        </p:nvSpPr>
        <p:spPr>
          <a:xfrm>
            <a:off x="4574897" y="2499063"/>
            <a:ext cx="580445" cy="369332"/>
          </a:xfrm>
          <a:prstGeom prst="rect">
            <a:avLst/>
          </a:prstGeom>
          <a:noFill/>
        </p:spPr>
        <p:txBody>
          <a:bodyPr wrap="square" rtlCol="0">
            <a:spAutoFit/>
          </a:bodyPr>
          <a:lstStyle/>
          <a:p>
            <a:r>
              <a:rPr lang="en-IN" dirty="0"/>
              <a:t>V</a:t>
            </a:r>
            <a:r>
              <a:rPr lang="en-IN" baseline="-25000" dirty="0"/>
              <a:t>in1</a:t>
            </a:r>
            <a:endParaRPr lang="en-IN" dirty="0"/>
          </a:p>
        </p:txBody>
      </p:sp>
      <p:sp>
        <p:nvSpPr>
          <p:cNvPr id="71" name="TextBox 70">
            <a:extLst>
              <a:ext uri="{FF2B5EF4-FFF2-40B4-BE49-F238E27FC236}">
                <a16:creationId xmlns:a16="http://schemas.microsoft.com/office/drawing/2014/main" id="{4723404E-C93E-9355-26B0-D5B539EE2353}"/>
              </a:ext>
            </a:extLst>
          </p:cNvPr>
          <p:cNvSpPr txBox="1"/>
          <p:nvPr/>
        </p:nvSpPr>
        <p:spPr>
          <a:xfrm>
            <a:off x="2871681" y="3593937"/>
            <a:ext cx="563234" cy="369332"/>
          </a:xfrm>
          <a:prstGeom prst="rect">
            <a:avLst/>
          </a:prstGeom>
          <a:noFill/>
        </p:spPr>
        <p:txBody>
          <a:bodyPr wrap="square" rtlCol="0">
            <a:spAutoFit/>
          </a:bodyPr>
          <a:lstStyle/>
          <a:p>
            <a:r>
              <a:rPr lang="en-IN" b="1" dirty="0"/>
              <a:t>I/2</a:t>
            </a:r>
          </a:p>
        </p:txBody>
      </p:sp>
      <p:sp>
        <p:nvSpPr>
          <p:cNvPr id="72" name="TextBox 71">
            <a:extLst>
              <a:ext uri="{FF2B5EF4-FFF2-40B4-BE49-F238E27FC236}">
                <a16:creationId xmlns:a16="http://schemas.microsoft.com/office/drawing/2014/main" id="{423A7856-C6E6-245F-DBF6-8232580C6842}"/>
              </a:ext>
            </a:extLst>
          </p:cNvPr>
          <p:cNvSpPr txBox="1"/>
          <p:nvPr/>
        </p:nvSpPr>
        <p:spPr>
          <a:xfrm>
            <a:off x="2003219" y="3569185"/>
            <a:ext cx="563234" cy="369332"/>
          </a:xfrm>
          <a:prstGeom prst="rect">
            <a:avLst/>
          </a:prstGeom>
          <a:noFill/>
        </p:spPr>
        <p:txBody>
          <a:bodyPr wrap="square" rtlCol="0">
            <a:spAutoFit/>
          </a:bodyPr>
          <a:lstStyle/>
          <a:p>
            <a:r>
              <a:rPr lang="en-IN" b="1" dirty="0"/>
              <a:t>I/2</a:t>
            </a:r>
          </a:p>
        </p:txBody>
      </p:sp>
      <p:cxnSp>
        <p:nvCxnSpPr>
          <p:cNvPr id="73" name="Straight Arrow Connector 72">
            <a:extLst>
              <a:ext uri="{FF2B5EF4-FFF2-40B4-BE49-F238E27FC236}">
                <a16:creationId xmlns:a16="http://schemas.microsoft.com/office/drawing/2014/main" id="{08112A0F-879D-B4BF-0A94-7C4510EA8160}"/>
              </a:ext>
            </a:extLst>
          </p:cNvPr>
          <p:cNvCxnSpPr>
            <a:cxnSpLocks/>
          </p:cNvCxnSpPr>
          <p:nvPr/>
        </p:nvCxnSpPr>
        <p:spPr>
          <a:xfrm>
            <a:off x="1949431" y="3593937"/>
            <a:ext cx="559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2C8F7A8-DE17-6ECF-C557-0AFF55545DA3}"/>
              </a:ext>
            </a:extLst>
          </p:cNvPr>
          <p:cNvCxnSpPr>
            <a:cxnSpLocks/>
          </p:cNvCxnSpPr>
          <p:nvPr/>
        </p:nvCxnSpPr>
        <p:spPr>
          <a:xfrm flipH="1">
            <a:off x="2815145" y="3598368"/>
            <a:ext cx="5039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1A08CBA-E2FA-5D88-047D-CB927CBA270A}"/>
              </a:ext>
            </a:extLst>
          </p:cNvPr>
          <p:cNvSpPr txBox="1"/>
          <p:nvPr/>
        </p:nvSpPr>
        <p:spPr>
          <a:xfrm>
            <a:off x="6595472" y="2952347"/>
            <a:ext cx="4066043" cy="646331"/>
          </a:xfrm>
          <a:prstGeom prst="rect">
            <a:avLst/>
          </a:prstGeom>
          <a:noFill/>
        </p:spPr>
        <p:txBody>
          <a:bodyPr wrap="square" rtlCol="0">
            <a:spAutoFit/>
          </a:bodyPr>
          <a:lstStyle/>
          <a:p>
            <a:r>
              <a:rPr lang="en-IN" dirty="0"/>
              <a:t>This would work for higher common mode voltages. </a:t>
            </a:r>
          </a:p>
        </p:txBody>
      </p:sp>
      <p:sp>
        <p:nvSpPr>
          <p:cNvPr id="75" name="TextBox 74">
            <a:extLst>
              <a:ext uri="{FF2B5EF4-FFF2-40B4-BE49-F238E27FC236}">
                <a16:creationId xmlns:a16="http://schemas.microsoft.com/office/drawing/2014/main" id="{581E26FE-80FB-9F78-0465-925192306264}"/>
              </a:ext>
            </a:extLst>
          </p:cNvPr>
          <p:cNvSpPr txBox="1"/>
          <p:nvPr/>
        </p:nvSpPr>
        <p:spPr>
          <a:xfrm>
            <a:off x="6595470" y="3712808"/>
            <a:ext cx="4066043" cy="646331"/>
          </a:xfrm>
          <a:prstGeom prst="rect">
            <a:avLst/>
          </a:prstGeom>
          <a:noFill/>
        </p:spPr>
        <p:txBody>
          <a:bodyPr wrap="square" rtlCol="0">
            <a:spAutoFit/>
          </a:bodyPr>
          <a:lstStyle/>
          <a:p>
            <a:r>
              <a:rPr lang="en-IN" dirty="0"/>
              <a:t>The limit is</a:t>
            </a:r>
          </a:p>
          <a:p>
            <a:r>
              <a:rPr lang="en-IN" dirty="0"/>
              <a:t> </a:t>
            </a:r>
            <a:r>
              <a:rPr lang="en-IN" dirty="0">
                <a:solidFill>
                  <a:srgbClr val="FF0000"/>
                </a:solidFill>
              </a:rPr>
              <a:t>V</a:t>
            </a:r>
            <a:r>
              <a:rPr lang="en-IN" baseline="-25000" dirty="0">
                <a:solidFill>
                  <a:srgbClr val="FF0000"/>
                </a:solidFill>
              </a:rPr>
              <a:t>CM  </a:t>
            </a:r>
            <a:r>
              <a:rPr lang="en-IN" dirty="0">
                <a:solidFill>
                  <a:srgbClr val="FF0000"/>
                </a:solidFill>
              </a:rPr>
              <a:t>&gt; V</a:t>
            </a:r>
            <a:r>
              <a:rPr lang="en-IN" baseline="-25000" dirty="0">
                <a:solidFill>
                  <a:srgbClr val="FF0000"/>
                </a:solidFill>
              </a:rPr>
              <a:t>ov|M2 </a:t>
            </a:r>
            <a:r>
              <a:rPr lang="en-IN" dirty="0">
                <a:solidFill>
                  <a:srgbClr val="FF0000"/>
                </a:solidFill>
              </a:rPr>
              <a:t> + V</a:t>
            </a:r>
            <a:r>
              <a:rPr lang="en-IN" baseline="-25000" dirty="0">
                <a:solidFill>
                  <a:srgbClr val="FF0000"/>
                </a:solidFill>
              </a:rPr>
              <a:t>ov|M4  </a:t>
            </a:r>
            <a:r>
              <a:rPr lang="en-IN" dirty="0">
                <a:solidFill>
                  <a:srgbClr val="FF0000"/>
                </a:solidFill>
              </a:rPr>
              <a:t>+ IR/2  + </a:t>
            </a:r>
            <a:r>
              <a:rPr lang="en-IN" dirty="0" err="1">
                <a:solidFill>
                  <a:srgbClr val="FF0000"/>
                </a:solidFill>
              </a:rPr>
              <a:t>V</a:t>
            </a:r>
            <a:r>
              <a:rPr lang="en-IN" baseline="-25000" dirty="0" err="1">
                <a:solidFill>
                  <a:srgbClr val="FF0000"/>
                </a:solidFill>
              </a:rPr>
              <a:t>tn</a:t>
            </a:r>
            <a:endParaRPr lang="en-IN" dirty="0">
              <a:solidFill>
                <a:srgbClr val="FF0000"/>
              </a:solidFill>
            </a:endParaRPr>
          </a:p>
        </p:txBody>
      </p:sp>
      <p:sp>
        <p:nvSpPr>
          <p:cNvPr id="76" name="Speech Bubble: Rectangle 75">
            <a:extLst>
              <a:ext uri="{FF2B5EF4-FFF2-40B4-BE49-F238E27FC236}">
                <a16:creationId xmlns:a16="http://schemas.microsoft.com/office/drawing/2014/main" id="{72113D8F-76E2-BF3C-F150-92E3C8E8B420}"/>
              </a:ext>
            </a:extLst>
          </p:cNvPr>
          <p:cNvSpPr/>
          <p:nvPr/>
        </p:nvSpPr>
        <p:spPr>
          <a:xfrm>
            <a:off x="7150618" y="4734863"/>
            <a:ext cx="2955748" cy="626825"/>
          </a:xfrm>
          <a:prstGeom prst="wedgeRectCallout">
            <a:avLst>
              <a:gd name="adj1" fmla="val 17661"/>
              <a:gd name="adj2" fmla="val -1008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we would control and try to make it as small as possible</a:t>
            </a:r>
          </a:p>
        </p:txBody>
      </p:sp>
    </p:spTree>
    <p:extLst>
      <p:ext uri="{BB962C8B-B14F-4D97-AF65-F5344CB8AC3E}">
        <p14:creationId xmlns:p14="http://schemas.microsoft.com/office/powerpoint/2010/main" val="1163516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CF661-A83A-AB80-D4B7-D4AF516B7713}"/>
              </a:ext>
            </a:extLst>
          </p:cNvPr>
          <p:cNvSpPr>
            <a:spLocks noGrp="1"/>
          </p:cNvSpPr>
          <p:nvPr>
            <p:ph type="title"/>
          </p:nvPr>
        </p:nvSpPr>
        <p:spPr/>
        <p:txBody>
          <a:bodyPr/>
          <a:lstStyle/>
          <a:p>
            <a:r>
              <a:rPr lang="en-IN" dirty="0"/>
              <a:t>Common Gate Architecture Design</a:t>
            </a:r>
          </a:p>
        </p:txBody>
      </p:sp>
      <p:pic>
        <p:nvPicPr>
          <p:cNvPr id="4" name="Picture 3">
            <a:extLst>
              <a:ext uri="{FF2B5EF4-FFF2-40B4-BE49-F238E27FC236}">
                <a16:creationId xmlns:a16="http://schemas.microsoft.com/office/drawing/2014/main" id="{3BF59E1C-2D03-7DD0-C32E-24BA05793FBB}"/>
              </a:ext>
            </a:extLst>
          </p:cNvPr>
          <p:cNvPicPr>
            <a:picLocks noChangeAspect="1"/>
          </p:cNvPicPr>
          <p:nvPr/>
        </p:nvPicPr>
        <p:blipFill>
          <a:blip r:embed="rId2"/>
          <a:stretch>
            <a:fillRect/>
          </a:stretch>
        </p:blipFill>
        <p:spPr>
          <a:xfrm>
            <a:off x="3648245" y="2604703"/>
            <a:ext cx="3752423" cy="3271165"/>
          </a:xfrm>
          <a:prstGeom prst="rect">
            <a:avLst/>
          </a:prstGeom>
        </p:spPr>
      </p:pic>
      <p:sp>
        <p:nvSpPr>
          <p:cNvPr id="5" name="Speech Bubble: Rectangle 4">
            <a:extLst>
              <a:ext uri="{FF2B5EF4-FFF2-40B4-BE49-F238E27FC236}">
                <a16:creationId xmlns:a16="http://schemas.microsoft.com/office/drawing/2014/main" id="{6DE042BE-C5B8-0CB1-3F29-FBE868E88009}"/>
              </a:ext>
            </a:extLst>
          </p:cNvPr>
          <p:cNvSpPr/>
          <p:nvPr/>
        </p:nvSpPr>
        <p:spPr>
          <a:xfrm>
            <a:off x="7326096" y="2585911"/>
            <a:ext cx="2558374" cy="414144"/>
          </a:xfrm>
          <a:prstGeom prst="wedgeRectCallout">
            <a:avLst>
              <a:gd name="adj1" fmla="val -58129"/>
              <a:gd name="adj2" fmla="val 2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 NMOS based design</a:t>
            </a:r>
          </a:p>
        </p:txBody>
      </p:sp>
      <p:sp>
        <p:nvSpPr>
          <p:cNvPr id="6" name="Speech Bubble: Rectangle 5">
            <a:extLst>
              <a:ext uri="{FF2B5EF4-FFF2-40B4-BE49-F238E27FC236}">
                <a16:creationId xmlns:a16="http://schemas.microsoft.com/office/drawing/2014/main" id="{7F429A35-20CD-8EBD-0308-3D3F30A21145}"/>
              </a:ext>
            </a:extLst>
          </p:cNvPr>
          <p:cNvSpPr/>
          <p:nvPr/>
        </p:nvSpPr>
        <p:spPr>
          <a:xfrm>
            <a:off x="1295402" y="4773024"/>
            <a:ext cx="2558374" cy="379422"/>
          </a:xfrm>
          <a:prstGeom prst="wedgeRectCallout">
            <a:avLst>
              <a:gd name="adj1" fmla="val 58419"/>
              <a:gd name="adj2" fmla="val -362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 PMOS based design</a:t>
            </a:r>
          </a:p>
        </p:txBody>
      </p:sp>
      <p:sp>
        <p:nvSpPr>
          <p:cNvPr id="7" name="TextBox 6">
            <a:extLst>
              <a:ext uri="{FF2B5EF4-FFF2-40B4-BE49-F238E27FC236}">
                <a16:creationId xmlns:a16="http://schemas.microsoft.com/office/drawing/2014/main" id="{B499203D-E6A6-B4B3-BE9D-5F6F0886EBBC}"/>
              </a:ext>
            </a:extLst>
          </p:cNvPr>
          <p:cNvSpPr txBox="1"/>
          <p:nvPr/>
        </p:nvSpPr>
        <p:spPr>
          <a:xfrm flipH="1">
            <a:off x="3981613" y="3837009"/>
            <a:ext cx="526775" cy="369332"/>
          </a:xfrm>
          <a:prstGeom prst="rect">
            <a:avLst/>
          </a:prstGeom>
          <a:noFill/>
        </p:spPr>
        <p:txBody>
          <a:bodyPr wrap="square" rtlCol="0">
            <a:spAutoFit/>
          </a:bodyPr>
          <a:lstStyle/>
          <a:p>
            <a:r>
              <a:rPr lang="en-IN" dirty="0"/>
              <a:t>R</a:t>
            </a:r>
            <a:r>
              <a:rPr lang="en-IN" baseline="-25000" dirty="0"/>
              <a:t>1</a:t>
            </a:r>
            <a:endParaRPr lang="en-IN" dirty="0"/>
          </a:p>
        </p:txBody>
      </p:sp>
      <p:sp>
        <p:nvSpPr>
          <p:cNvPr id="8" name="TextBox 7">
            <a:extLst>
              <a:ext uri="{FF2B5EF4-FFF2-40B4-BE49-F238E27FC236}">
                <a16:creationId xmlns:a16="http://schemas.microsoft.com/office/drawing/2014/main" id="{A3D9A48D-6195-46E3-4A1C-9BC3A54D4047}"/>
              </a:ext>
            </a:extLst>
          </p:cNvPr>
          <p:cNvSpPr txBox="1"/>
          <p:nvPr/>
        </p:nvSpPr>
        <p:spPr>
          <a:xfrm flipH="1">
            <a:off x="4665135" y="3837009"/>
            <a:ext cx="526775" cy="369332"/>
          </a:xfrm>
          <a:prstGeom prst="rect">
            <a:avLst/>
          </a:prstGeom>
          <a:noFill/>
        </p:spPr>
        <p:txBody>
          <a:bodyPr wrap="square" rtlCol="0">
            <a:spAutoFit/>
          </a:bodyPr>
          <a:lstStyle/>
          <a:p>
            <a:r>
              <a:rPr lang="en-IN" dirty="0"/>
              <a:t>R</a:t>
            </a:r>
            <a:r>
              <a:rPr lang="en-IN" baseline="-25000" dirty="0"/>
              <a:t>1</a:t>
            </a:r>
            <a:endParaRPr lang="en-IN" dirty="0"/>
          </a:p>
        </p:txBody>
      </p:sp>
      <p:sp>
        <p:nvSpPr>
          <p:cNvPr id="9" name="TextBox 8">
            <a:extLst>
              <a:ext uri="{FF2B5EF4-FFF2-40B4-BE49-F238E27FC236}">
                <a16:creationId xmlns:a16="http://schemas.microsoft.com/office/drawing/2014/main" id="{AD13AE35-3400-DDBF-97B8-866DDEBB7525}"/>
              </a:ext>
            </a:extLst>
          </p:cNvPr>
          <p:cNvSpPr txBox="1"/>
          <p:nvPr/>
        </p:nvSpPr>
        <p:spPr>
          <a:xfrm flipH="1">
            <a:off x="5569225" y="3837009"/>
            <a:ext cx="526775" cy="369332"/>
          </a:xfrm>
          <a:prstGeom prst="rect">
            <a:avLst/>
          </a:prstGeom>
          <a:noFill/>
        </p:spPr>
        <p:txBody>
          <a:bodyPr wrap="square" rtlCol="0">
            <a:spAutoFit/>
          </a:bodyPr>
          <a:lstStyle/>
          <a:p>
            <a:r>
              <a:rPr lang="en-IN" dirty="0"/>
              <a:t>R</a:t>
            </a:r>
            <a:r>
              <a:rPr lang="en-IN" baseline="-25000" dirty="0"/>
              <a:t>2</a:t>
            </a:r>
            <a:endParaRPr lang="en-IN" dirty="0"/>
          </a:p>
        </p:txBody>
      </p:sp>
      <p:sp>
        <p:nvSpPr>
          <p:cNvPr id="10" name="TextBox 9">
            <a:extLst>
              <a:ext uri="{FF2B5EF4-FFF2-40B4-BE49-F238E27FC236}">
                <a16:creationId xmlns:a16="http://schemas.microsoft.com/office/drawing/2014/main" id="{84E14400-2EAF-BAB7-208B-AC20041CB6B5}"/>
              </a:ext>
            </a:extLst>
          </p:cNvPr>
          <p:cNvSpPr txBox="1"/>
          <p:nvPr/>
        </p:nvSpPr>
        <p:spPr>
          <a:xfrm flipH="1">
            <a:off x="6850629" y="3843275"/>
            <a:ext cx="526775" cy="369332"/>
          </a:xfrm>
          <a:prstGeom prst="rect">
            <a:avLst/>
          </a:prstGeom>
          <a:noFill/>
        </p:spPr>
        <p:txBody>
          <a:bodyPr wrap="square" rtlCol="0">
            <a:spAutoFit/>
          </a:bodyPr>
          <a:lstStyle/>
          <a:p>
            <a:r>
              <a:rPr lang="en-IN" dirty="0"/>
              <a:t>R</a:t>
            </a:r>
            <a:r>
              <a:rPr lang="en-IN" baseline="-25000" dirty="0"/>
              <a:t>2</a:t>
            </a:r>
            <a:endParaRPr lang="en-IN" dirty="0"/>
          </a:p>
        </p:txBody>
      </p:sp>
      <p:sp>
        <p:nvSpPr>
          <p:cNvPr id="11" name="Rectangle: Rounded Corners 10">
            <a:extLst>
              <a:ext uri="{FF2B5EF4-FFF2-40B4-BE49-F238E27FC236}">
                <a16:creationId xmlns:a16="http://schemas.microsoft.com/office/drawing/2014/main" id="{EC3C5AB1-4C68-1699-02E0-EE2DA8359980}"/>
              </a:ext>
            </a:extLst>
          </p:cNvPr>
          <p:cNvSpPr/>
          <p:nvPr/>
        </p:nvSpPr>
        <p:spPr>
          <a:xfrm>
            <a:off x="3853776" y="2878372"/>
            <a:ext cx="3546892" cy="1017767"/>
          </a:xfrm>
          <a:prstGeom prst="roundRect">
            <a:avLst/>
          </a:prstGeom>
          <a:solidFill>
            <a:srgbClr val="F1D4D2">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2FB61BAD-9A1C-5919-8551-4A570FAD97AB}"/>
              </a:ext>
            </a:extLst>
          </p:cNvPr>
          <p:cNvSpPr/>
          <p:nvPr/>
        </p:nvSpPr>
        <p:spPr>
          <a:xfrm>
            <a:off x="3830512" y="4377120"/>
            <a:ext cx="3546892" cy="1017767"/>
          </a:xfrm>
          <a:prstGeom prst="roundRect">
            <a:avLst/>
          </a:prstGeom>
          <a:solidFill>
            <a:srgbClr val="F1D4D2">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peech Bubble: Rectangle 12">
            <a:extLst>
              <a:ext uri="{FF2B5EF4-FFF2-40B4-BE49-F238E27FC236}">
                <a16:creationId xmlns:a16="http://schemas.microsoft.com/office/drawing/2014/main" id="{B827C34B-4D6C-DC47-1FAC-D85A205A2020}"/>
              </a:ext>
            </a:extLst>
          </p:cNvPr>
          <p:cNvSpPr/>
          <p:nvPr/>
        </p:nvSpPr>
        <p:spPr>
          <a:xfrm>
            <a:off x="7457055" y="4773025"/>
            <a:ext cx="2296456" cy="944330"/>
          </a:xfrm>
          <a:prstGeom prst="wedgeRectCallout">
            <a:avLst>
              <a:gd name="adj1" fmla="val -63179"/>
              <a:gd name="adj2" fmla="val -34350"/>
            </a:avLst>
          </a:prstGeom>
          <a:solidFill>
            <a:srgbClr val="83992A">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Current will be mirrored to Max current Selector Block</a:t>
            </a:r>
          </a:p>
        </p:txBody>
      </p:sp>
      <p:sp>
        <p:nvSpPr>
          <p:cNvPr id="14" name="Speech Bubble: Rectangle 13">
            <a:extLst>
              <a:ext uri="{FF2B5EF4-FFF2-40B4-BE49-F238E27FC236}">
                <a16:creationId xmlns:a16="http://schemas.microsoft.com/office/drawing/2014/main" id="{51147647-3D5E-0429-FC95-58A2200A669A}"/>
              </a:ext>
            </a:extLst>
          </p:cNvPr>
          <p:cNvSpPr/>
          <p:nvPr/>
        </p:nvSpPr>
        <p:spPr>
          <a:xfrm>
            <a:off x="7457055" y="3394344"/>
            <a:ext cx="2196096" cy="944330"/>
          </a:xfrm>
          <a:prstGeom prst="wedgeRectCallout">
            <a:avLst>
              <a:gd name="adj1" fmla="val -61794"/>
              <a:gd name="adj2" fmla="val -81502"/>
            </a:avLst>
          </a:prstGeom>
          <a:solidFill>
            <a:srgbClr val="83992A">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Current will be mirrored to Max current Selector Block</a:t>
            </a:r>
          </a:p>
        </p:txBody>
      </p:sp>
    </p:spTree>
    <p:extLst>
      <p:ext uri="{BB962C8B-B14F-4D97-AF65-F5344CB8AC3E}">
        <p14:creationId xmlns:p14="http://schemas.microsoft.com/office/powerpoint/2010/main" val="1904312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CF661-A83A-AB80-D4B7-D4AF516B7713}"/>
              </a:ext>
            </a:extLst>
          </p:cNvPr>
          <p:cNvSpPr>
            <a:spLocks noGrp="1"/>
          </p:cNvSpPr>
          <p:nvPr>
            <p:ph type="title"/>
          </p:nvPr>
        </p:nvSpPr>
        <p:spPr/>
        <p:txBody>
          <a:bodyPr/>
          <a:lstStyle/>
          <a:p>
            <a:r>
              <a:rPr lang="en-IN" dirty="0"/>
              <a:t>Max Current Selector Block</a:t>
            </a:r>
          </a:p>
        </p:txBody>
      </p:sp>
      <p:pic>
        <p:nvPicPr>
          <p:cNvPr id="4" name="Picture 3">
            <a:extLst>
              <a:ext uri="{FF2B5EF4-FFF2-40B4-BE49-F238E27FC236}">
                <a16:creationId xmlns:a16="http://schemas.microsoft.com/office/drawing/2014/main" id="{8911EA6D-260E-D1A7-9A6A-BBF196EAEC08}"/>
              </a:ext>
            </a:extLst>
          </p:cNvPr>
          <p:cNvPicPr>
            <a:picLocks noChangeAspect="1"/>
          </p:cNvPicPr>
          <p:nvPr/>
        </p:nvPicPr>
        <p:blipFill>
          <a:blip r:embed="rId2"/>
          <a:stretch>
            <a:fillRect/>
          </a:stretch>
        </p:blipFill>
        <p:spPr>
          <a:xfrm>
            <a:off x="1431050" y="2497570"/>
            <a:ext cx="3704723" cy="2999061"/>
          </a:xfrm>
          <a:prstGeom prst="rect">
            <a:avLst/>
          </a:prstGeom>
        </p:spPr>
      </p:pic>
      <p:sp>
        <p:nvSpPr>
          <p:cNvPr id="5" name="TextBox 4">
            <a:extLst>
              <a:ext uri="{FF2B5EF4-FFF2-40B4-BE49-F238E27FC236}">
                <a16:creationId xmlns:a16="http://schemas.microsoft.com/office/drawing/2014/main" id="{30A3AFCB-365A-7D66-2FDB-916404113969}"/>
              </a:ext>
            </a:extLst>
          </p:cNvPr>
          <p:cNvSpPr txBox="1"/>
          <p:nvPr/>
        </p:nvSpPr>
        <p:spPr>
          <a:xfrm>
            <a:off x="4691467" y="4292759"/>
            <a:ext cx="444306" cy="369332"/>
          </a:xfrm>
          <a:prstGeom prst="rect">
            <a:avLst/>
          </a:prstGeom>
          <a:noFill/>
        </p:spPr>
        <p:txBody>
          <a:bodyPr wrap="square" rtlCol="0">
            <a:spAutoFit/>
          </a:bodyPr>
          <a:lstStyle/>
          <a:p>
            <a:pPr algn="r"/>
            <a:r>
              <a:rPr lang="en-IN" dirty="0"/>
              <a:t>R</a:t>
            </a:r>
            <a:r>
              <a:rPr lang="en-IN" baseline="-25000" dirty="0"/>
              <a:t>L</a:t>
            </a:r>
            <a:endParaRPr lang="en-IN" dirty="0"/>
          </a:p>
        </p:txBody>
      </p:sp>
      <p:sp>
        <p:nvSpPr>
          <p:cNvPr id="7" name="TextBox 6">
            <a:extLst>
              <a:ext uri="{FF2B5EF4-FFF2-40B4-BE49-F238E27FC236}">
                <a16:creationId xmlns:a16="http://schemas.microsoft.com/office/drawing/2014/main" id="{F9CFE3A5-D39D-B539-002D-C7F9D2302E78}"/>
              </a:ext>
            </a:extLst>
          </p:cNvPr>
          <p:cNvSpPr txBox="1"/>
          <p:nvPr/>
        </p:nvSpPr>
        <p:spPr>
          <a:xfrm>
            <a:off x="3498575" y="4366106"/>
            <a:ext cx="381662" cy="369332"/>
          </a:xfrm>
          <a:prstGeom prst="rect">
            <a:avLst/>
          </a:prstGeom>
          <a:noFill/>
        </p:spPr>
        <p:txBody>
          <a:bodyPr wrap="square" rtlCol="0">
            <a:spAutoFit/>
          </a:bodyPr>
          <a:lstStyle/>
          <a:p>
            <a:r>
              <a:rPr lang="en-IN" dirty="0"/>
              <a:t>I</a:t>
            </a:r>
            <a:r>
              <a:rPr lang="en-IN" baseline="-25000" dirty="0"/>
              <a:t>p</a:t>
            </a:r>
            <a:endParaRPr lang="en-IN" dirty="0"/>
          </a:p>
        </p:txBody>
      </p:sp>
      <p:sp>
        <p:nvSpPr>
          <p:cNvPr id="8" name="TextBox 7">
            <a:extLst>
              <a:ext uri="{FF2B5EF4-FFF2-40B4-BE49-F238E27FC236}">
                <a16:creationId xmlns:a16="http://schemas.microsoft.com/office/drawing/2014/main" id="{622D57DA-0522-B062-6481-15208A8A10DA}"/>
              </a:ext>
            </a:extLst>
          </p:cNvPr>
          <p:cNvSpPr txBox="1"/>
          <p:nvPr/>
        </p:nvSpPr>
        <p:spPr>
          <a:xfrm>
            <a:off x="2076615" y="3020492"/>
            <a:ext cx="381662" cy="369332"/>
          </a:xfrm>
          <a:prstGeom prst="rect">
            <a:avLst/>
          </a:prstGeom>
          <a:noFill/>
        </p:spPr>
        <p:txBody>
          <a:bodyPr wrap="square" rtlCol="0">
            <a:spAutoFit/>
          </a:bodyPr>
          <a:lstStyle/>
          <a:p>
            <a:r>
              <a:rPr lang="en-IN" dirty="0"/>
              <a:t>I</a:t>
            </a:r>
            <a:r>
              <a:rPr lang="en-IN" baseline="-25000" dirty="0"/>
              <a:t>N</a:t>
            </a:r>
            <a:endParaRPr lang="en-IN" dirty="0"/>
          </a:p>
        </p:txBody>
      </p:sp>
      <p:cxnSp>
        <p:nvCxnSpPr>
          <p:cNvPr id="10" name="Straight Arrow Connector 9">
            <a:extLst>
              <a:ext uri="{FF2B5EF4-FFF2-40B4-BE49-F238E27FC236}">
                <a16:creationId xmlns:a16="http://schemas.microsoft.com/office/drawing/2014/main" id="{6449CA78-D009-9A05-03D2-BEAC84497595}"/>
              </a:ext>
            </a:extLst>
          </p:cNvPr>
          <p:cNvCxnSpPr/>
          <p:nvPr/>
        </p:nvCxnSpPr>
        <p:spPr>
          <a:xfrm>
            <a:off x="2140226" y="2973245"/>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DB14880-8ECF-5C49-108E-9CF9D809B88E}"/>
              </a:ext>
            </a:extLst>
          </p:cNvPr>
          <p:cNvCxnSpPr/>
          <p:nvPr/>
        </p:nvCxnSpPr>
        <p:spPr>
          <a:xfrm>
            <a:off x="2992341" y="2879536"/>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A734F13-1FBB-62ED-173D-1573D83B217E}"/>
              </a:ext>
            </a:extLst>
          </p:cNvPr>
          <p:cNvSpPr txBox="1"/>
          <p:nvPr/>
        </p:nvSpPr>
        <p:spPr>
          <a:xfrm>
            <a:off x="2960730" y="2950014"/>
            <a:ext cx="537845" cy="369332"/>
          </a:xfrm>
          <a:prstGeom prst="rect">
            <a:avLst/>
          </a:prstGeom>
          <a:noFill/>
        </p:spPr>
        <p:txBody>
          <a:bodyPr wrap="square" rtlCol="0">
            <a:spAutoFit/>
          </a:bodyPr>
          <a:lstStyle/>
          <a:p>
            <a:r>
              <a:rPr lang="en-IN" dirty="0"/>
              <a:t>I</a:t>
            </a:r>
            <a:r>
              <a:rPr lang="en-IN" baseline="-25000" dirty="0"/>
              <a:t>N1</a:t>
            </a:r>
            <a:endParaRPr lang="en-IN" dirty="0"/>
          </a:p>
        </p:txBody>
      </p:sp>
      <p:sp>
        <p:nvSpPr>
          <p:cNvPr id="13" name="TextBox 12">
            <a:extLst>
              <a:ext uri="{FF2B5EF4-FFF2-40B4-BE49-F238E27FC236}">
                <a16:creationId xmlns:a16="http://schemas.microsoft.com/office/drawing/2014/main" id="{0E62A6D3-AE9D-2299-FFA7-5C04DFF7F114}"/>
              </a:ext>
            </a:extLst>
          </p:cNvPr>
          <p:cNvSpPr txBox="1"/>
          <p:nvPr/>
        </p:nvSpPr>
        <p:spPr>
          <a:xfrm>
            <a:off x="1440323" y="3054364"/>
            <a:ext cx="554709" cy="369332"/>
          </a:xfrm>
          <a:prstGeom prst="rect">
            <a:avLst/>
          </a:prstGeom>
          <a:noFill/>
        </p:spPr>
        <p:txBody>
          <a:bodyPr wrap="square" rtlCol="0">
            <a:spAutoFit/>
          </a:bodyPr>
          <a:lstStyle/>
          <a:p>
            <a:pPr algn="r"/>
            <a:r>
              <a:rPr lang="en-IN" dirty="0"/>
              <a:t>M</a:t>
            </a:r>
            <a:r>
              <a:rPr lang="en-IN" baseline="-25000" dirty="0"/>
              <a:t>1</a:t>
            </a:r>
            <a:endParaRPr lang="en-IN" dirty="0"/>
          </a:p>
        </p:txBody>
      </p:sp>
      <p:sp>
        <p:nvSpPr>
          <p:cNvPr id="14" name="TextBox 13">
            <a:extLst>
              <a:ext uri="{FF2B5EF4-FFF2-40B4-BE49-F238E27FC236}">
                <a16:creationId xmlns:a16="http://schemas.microsoft.com/office/drawing/2014/main" id="{9270EAAF-6C00-37A5-C31E-61BA97C67579}"/>
              </a:ext>
            </a:extLst>
          </p:cNvPr>
          <p:cNvSpPr txBox="1"/>
          <p:nvPr/>
        </p:nvSpPr>
        <p:spPr>
          <a:xfrm>
            <a:off x="2390215" y="3091514"/>
            <a:ext cx="554709" cy="369332"/>
          </a:xfrm>
          <a:prstGeom prst="rect">
            <a:avLst/>
          </a:prstGeom>
          <a:noFill/>
        </p:spPr>
        <p:txBody>
          <a:bodyPr wrap="square" rtlCol="0">
            <a:spAutoFit/>
          </a:bodyPr>
          <a:lstStyle/>
          <a:p>
            <a:pPr algn="r"/>
            <a:r>
              <a:rPr lang="en-IN" dirty="0"/>
              <a:t>M</a:t>
            </a:r>
            <a:r>
              <a:rPr lang="en-IN" baseline="-25000" dirty="0"/>
              <a:t>2</a:t>
            </a:r>
            <a:endParaRPr lang="en-IN" dirty="0"/>
          </a:p>
        </p:txBody>
      </p:sp>
      <p:sp>
        <p:nvSpPr>
          <p:cNvPr id="15" name="TextBox 14">
            <a:extLst>
              <a:ext uri="{FF2B5EF4-FFF2-40B4-BE49-F238E27FC236}">
                <a16:creationId xmlns:a16="http://schemas.microsoft.com/office/drawing/2014/main" id="{7243DBC1-CF8E-5EF8-2539-A84E62EFA066}"/>
              </a:ext>
            </a:extLst>
          </p:cNvPr>
          <p:cNvSpPr txBox="1"/>
          <p:nvPr/>
        </p:nvSpPr>
        <p:spPr>
          <a:xfrm>
            <a:off x="3196982" y="2671117"/>
            <a:ext cx="554709" cy="369332"/>
          </a:xfrm>
          <a:prstGeom prst="rect">
            <a:avLst/>
          </a:prstGeom>
          <a:noFill/>
        </p:spPr>
        <p:txBody>
          <a:bodyPr wrap="square" rtlCol="0">
            <a:spAutoFit/>
          </a:bodyPr>
          <a:lstStyle/>
          <a:p>
            <a:pPr algn="r"/>
            <a:r>
              <a:rPr lang="en-IN" dirty="0"/>
              <a:t>M</a:t>
            </a:r>
            <a:r>
              <a:rPr lang="en-IN" baseline="-25000" dirty="0"/>
              <a:t>3</a:t>
            </a:r>
            <a:endParaRPr lang="en-IN" dirty="0"/>
          </a:p>
        </p:txBody>
      </p:sp>
      <p:sp>
        <p:nvSpPr>
          <p:cNvPr id="16" name="TextBox 15">
            <a:extLst>
              <a:ext uri="{FF2B5EF4-FFF2-40B4-BE49-F238E27FC236}">
                <a16:creationId xmlns:a16="http://schemas.microsoft.com/office/drawing/2014/main" id="{18CC19A3-4563-7E7C-22FB-3772DB8F38DD}"/>
              </a:ext>
            </a:extLst>
          </p:cNvPr>
          <p:cNvSpPr txBox="1"/>
          <p:nvPr/>
        </p:nvSpPr>
        <p:spPr>
          <a:xfrm>
            <a:off x="3946854" y="2714634"/>
            <a:ext cx="554709" cy="369332"/>
          </a:xfrm>
          <a:prstGeom prst="rect">
            <a:avLst/>
          </a:prstGeom>
          <a:noFill/>
        </p:spPr>
        <p:txBody>
          <a:bodyPr wrap="square" rtlCol="0">
            <a:spAutoFit/>
          </a:bodyPr>
          <a:lstStyle/>
          <a:p>
            <a:pPr algn="r"/>
            <a:r>
              <a:rPr lang="en-IN" dirty="0"/>
              <a:t>M</a:t>
            </a:r>
            <a:r>
              <a:rPr lang="en-IN" baseline="-25000" dirty="0"/>
              <a:t>4</a:t>
            </a:r>
            <a:endParaRPr lang="en-IN" dirty="0"/>
          </a:p>
        </p:txBody>
      </p:sp>
      <p:sp>
        <p:nvSpPr>
          <p:cNvPr id="17" name="TextBox 16">
            <a:extLst>
              <a:ext uri="{FF2B5EF4-FFF2-40B4-BE49-F238E27FC236}">
                <a16:creationId xmlns:a16="http://schemas.microsoft.com/office/drawing/2014/main" id="{8DE79C94-B8AC-AFF7-5240-33440D06F774}"/>
              </a:ext>
            </a:extLst>
          </p:cNvPr>
          <p:cNvSpPr txBox="1"/>
          <p:nvPr/>
        </p:nvSpPr>
        <p:spPr>
          <a:xfrm>
            <a:off x="2656195" y="4181440"/>
            <a:ext cx="554709" cy="369332"/>
          </a:xfrm>
          <a:prstGeom prst="rect">
            <a:avLst/>
          </a:prstGeom>
          <a:noFill/>
        </p:spPr>
        <p:txBody>
          <a:bodyPr wrap="square" rtlCol="0">
            <a:spAutoFit/>
          </a:bodyPr>
          <a:lstStyle/>
          <a:p>
            <a:pPr algn="r"/>
            <a:r>
              <a:rPr lang="en-IN" dirty="0"/>
              <a:t>M</a:t>
            </a:r>
            <a:r>
              <a:rPr lang="en-IN" baseline="-25000" dirty="0"/>
              <a:t>5</a:t>
            </a:r>
            <a:endParaRPr lang="en-IN" dirty="0"/>
          </a:p>
        </p:txBody>
      </p:sp>
      <p:cxnSp>
        <p:nvCxnSpPr>
          <p:cNvPr id="18" name="Straight Arrow Connector 17">
            <a:extLst>
              <a:ext uri="{FF2B5EF4-FFF2-40B4-BE49-F238E27FC236}">
                <a16:creationId xmlns:a16="http://schemas.microsoft.com/office/drawing/2014/main" id="{88904BD9-85C7-7E09-392F-824ED1CA6D38}"/>
              </a:ext>
            </a:extLst>
          </p:cNvPr>
          <p:cNvCxnSpPr/>
          <p:nvPr/>
        </p:nvCxnSpPr>
        <p:spPr>
          <a:xfrm>
            <a:off x="3572786" y="4295628"/>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F08193-B78C-67B2-4BE8-A84BBC0D61D1}"/>
              </a:ext>
            </a:extLst>
          </p:cNvPr>
          <p:cNvSpPr txBox="1"/>
          <p:nvPr/>
        </p:nvSpPr>
        <p:spPr>
          <a:xfrm>
            <a:off x="5183189" y="2497570"/>
            <a:ext cx="6052003" cy="3600986"/>
          </a:xfrm>
          <a:prstGeom prst="rect">
            <a:avLst/>
          </a:prstGeom>
          <a:noFill/>
        </p:spPr>
        <p:txBody>
          <a:bodyPr wrap="square" rtlCol="0">
            <a:spAutoFit/>
          </a:bodyPr>
          <a:lstStyle/>
          <a:p>
            <a:r>
              <a:rPr lang="en-IN" b="1" dirty="0"/>
              <a:t>Case 1 : I</a:t>
            </a:r>
            <a:r>
              <a:rPr lang="en-IN" b="1" baseline="-25000" dirty="0"/>
              <a:t>N </a:t>
            </a:r>
            <a:r>
              <a:rPr lang="en-IN" b="1" dirty="0"/>
              <a:t> &gt;  I</a:t>
            </a:r>
            <a:r>
              <a:rPr lang="en-IN" b="1" baseline="-25000" dirty="0"/>
              <a:t>P</a:t>
            </a:r>
          </a:p>
          <a:p>
            <a:r>
              <a:rPr lang="en-IN" dirty="0"/>
              <a:t>The drain of M</a:t>
            </a:r>
            <a:r>
              <a:rPr lang="en-IN" baseline="-25000" dirty="0"/>
              <a:t>5 </a:t>
            </a:r>
            <a:r>
              <a:rPr lang="en-IN" dirty="0"/>
              <a:t> is pulled up to V</a:t>
            </a:r>
            <a:r>
              <a:rPr lang="en-IN" baseline="-25000" dirty="0"/>
              <a:t>DD</a:t>
            </a:r>
            <a:r>
              <a:rPr lang="en-IN" dirty="0"/>
              <a:t> such that the current from M</a:t>
            </a:r>
            <a:r>
              <a:rPr lang="en-IN" baseline="-25000" dirty="0"/>
              <a:t>3  </a:t>
            </a:r>
            <a:r>
              <a:rPr lang="en-IN" dirty="0"/>
              <a:t>drops to zero and the M</a:t>
            </a:r>
            <a:r>
              <a:rPr lang="en-IN" baseline="-25000" dirty="0"/>
              <a:t>2 </a:t>
            </a:r>
            <a:r>
              <a:rPr lang="en-IN" dirty="0"/>
              <a:t>goes to linear region and matches I</a:t>
            </a:r>
            <a:r>
              <a:rPr lang="en-IN" baseline="-25000" dirty="0"/>
              <a:t>p </a:t>
            </a:r>
            <a:r>
              <a:rPr lang="en-IN" dirty="0"/>
              <a:t>. Thus, total current in load branch = 0 + I</a:t>
            </a:r>
            <a:r>
              <a:rPr lang="en-IN" baseline="-25000" dirty="0"/>
              <a:t>N</a:t>
            </a:r>
            <a:r>
              <a:rPr lang="en-IN" dirty="0"/>
              <a:t> = I</a:t>
            </a:r>
            <a:r>
              <a:rPr lang="en-IN" baseline="-25000" dirty="0"/>
              <a:t>N </a:t>
            </a:r>
            <a:r>
              <a:rPr lang="en-IN" dirty="0"/>
              <a:t>= max(I</a:t>
            </a:r>
            <a:r>
              <a:rPr lang="en-IN" baseline="-25000" dirty="0"/>
              <a:t>P </a:t>
            </a:r>
            <a:r>
              <a:rPr lang="en-IN" dirty="0"/>
              <a:t>, I</a:t>
            </a:r>
            <a:r>
              <a:rPr lang="en-IN" baseline="-25000" dirty="0"/>
              <a:t>N</a:t>
            </a:r>
            <a:r>
              <a:rPr lang="en-IN" dirty="0"/>
              <a:t>)</a:t>
            </a:r>
            <a:endParaRPr lang="en-IN" baseline="-25000" dirty="0"/>
          </a:p>
          <a:p>
            <a:endParaRPr lang="en-IN" baseline="-25000" dirty="0"/>
          </a:p>
          <a:p>
            <a:r>
              <a:rPr lang="en-IN" b="1" dirty="0"/>
              <a:t>Case 2 : I</a:t>
            </a:r>
            <a:r>
              <a:rPr lang="en-IN" b="1" baseline="-25000" dirty="0"/>
              <a:t>N </a:t>
            </a:r>
            <a:r>
              <a:rPr lang="en-IN" b="1" dirty="0"/>
              <a:t> &lt;  I</a:t>
            </a:r>
            <a:r>
              <a:rPr lang="en-IN" b="1" baseline="-25000" dirty="0"/>
              <a:t>P</a:t>
            </a:r>
          </a:p>
          <a:p>
            <a:r>
              <a:rPr lang="en-IN" dirty="0"/>
              <a:t>Then I</a:t>
            </a:r>
            <a:r>
              <a:rPr lang="en-IN" baseline="-25000" dirty="0"/>
              <a:t>N1</a:t>
            </a:r>
            <a:r>
              <a:rPr lang="en-IN" dirty="0"/>
              <a:t> = I</a:t>
            </a:r>
            <a:r>
              <a:rPr lang="en-IN" baseline="-25000" dirty="0"/>
              <a:t>N</a:t>
            </a:r>
            <a:r>
              <a:rPr lang="en-IN" dirty="0"/>
              <a:t> and remaining (I</a:t>
            </a:r>
            <a:r>
              <a:rPr lang="en-IN" baseline="-25000" dirty="0"/>
              <a:t>P</a:t>
            </a:r>
            <a:r>
              <a:rPr lang="en-IN" dirty="0"/>
              <a:t> – I</a:t>
            </a:r>
            <a:r>
              <a:rPr lang="en-IN" baseline="-25000" dirty="0"/>
              <a:t>N</a:t>
            </a:r>
            <a:r>
              <a:rPr lang="en-IN" dirty="0"/>
              <a:t>) flows from the transistor M</a:t>
            </a:r>
            <a:r>
              <a:rPr lang="en-IN" baseline="-25000" dirty="0"/>
              <a:t>3 </a:t>
            </a:r>
            <a:r>
              <a:rPr lang="en-IN" dirty="0"/>
              <a:t> which is mirrored to the M</a:t>
            </a:r>
            <a:r>
              <a:rPr lang="en-IN" baseline="-25000" dirty="0"/>
              <a:t>4 </a:t>
            </a:r>
            <a:r>
              <a:rPr lang="en-IN" dirty="0"/>
              <a:t>branch. Thus, total current from load is (I</a:t>
            </a:r>
            <a:r>
              <a:rPr lang="en-IN" baseline="-25000" dirty="0"/>
              <a:t>P </a:t>
            </a:r>
            <a:r>
              <a:rPr lang="en-IN" dirty="0"/>
              <a:t>– I</a:t>
            </a:r>
            <a:r>
              <a:rPr lang="en-IN" baseline="-25000" dirty="0"/>
              <a:t>N</a:t>
            </a:r>
            <a:r>
              <a:rPr lang="en-IN" dirty="0"/>
              <a:t>) + I</a:t>
            </a:r>
            <a:r>
              <a:rPr lang="en-IN" baseline="-25000" dirty="0"/>
              <a:t>N </a:t>
            </a:r>
            <a:r>
              <a:rPr lang="en-IN" dirty="0"/>
              <a:t>= I</a:t>
            </a:r>
            <a:r>
              <a:rPr lang="en-IN" baseline="-25000" dirty="0"/>
              <a:t>P </a:t>
            </a:r>
            <a:r>
              <a:rPr lang="en-IN" dirty="0"/>
              <a:t>= max ( I</a:t>
            </a:r>
            <a:r>
              <a:rPr lang="en-IN" baseline="-25000" dirty="0"/>
              <a:t>P </a:t>
            </a:r>
            <a:r>
              <a:rPr lang="en-IN" dirty="0"/>
              <a:t>, I</a:t>
            </a:r>
            <a:r>
              <a:rPr lang="en-IN" baseline="-25000" dirty="0"/>
              <a:t>N </a:t>
            </a:r>
            <a:r>
              <a:rPr lang="en-IN" dirty="0"/>
              <a:t>)</a:t>
            </a:r>
          </a:p>
          <a:p>
            <a:endParaRPr lang="en-IN" dirty="0"/>
          </a:p>
          <a:p>
            <a:r>
              <a:rPr lang="en-IN" b="1" dirty="0"/>
              <a:t>Case 3 : I</a:t>
            </a:r>
            <a:r>
              <a:rPr lang="en-IN" b="1" baseline="-25000" dirty="0"/>
              <a:t>N </a:t>
            </a:r>
            <a:r>
              <a:rPr lang="en-IN" b="1" dirty="0"/>
              <a:t> =  I</a:t>
            </a:r>
            <a:r>
              <a:rPr lang="en-IN" b="1" baseline="-25000" dirty="0"/>
              <a:t>P</a:t>
            </a:r>
          </a:p>
          <a:p>
            <a:r>
              <a:rPr lang="en-IN" dirty="0"/>
              <a:t>Then no current flows from M</a:t>
            </a:r>
            <a:r>
              <a:rPr lang="en-IN" baseline="-25000" dirty="0"/>
              <a:t>3 </a:t>
            </a:r>
            <a:r>
              <a:rPr lang="en-IN" dirty="0"/>
              <a:t>branch and again current from load branch is I</a:t>
            </a:r>
            <a:r>
              <a:rPr lang="en-IN" baseline="-25000" dirty="0"/>
              <a:t>N </a:t>
            </a:r>
            <a:r>
              <a:rPr lang="en-IN" dirty="0"/>
              <a:t>which is max of (I</a:t>
            </a:r>
            <a:r>
              <a:rPr lang="en-IN" baseline="-25000" dirty="0"/>
              <a:t>N</a:t>
            </a:r>
            <a:r>
              <a:rPr lang="en-IN" dirty="0"/>
              <a:t> , I</a:t>
            </a:r>
            <a:r>
              <a:rPr lang="en-IN" baseline="-25000" dirty="0"/>
              <a:t>P </a:t>
            </a:r>
            <a:r>
              <a:rPr lang="en-IN" dirty="0"/>
              <a:t>).</a:t>
            </a:r>
          </a:p>
        </p:txBody>
      </p:sp>
      <p:sp>
        <p:nvSpPr>
          <p:cNvPr id="20" name="Oval 19">
            <a:extLst>
              <a:ext uri="{FF2B5EF4-FFF2-40B4-BE49-F238E27FC236}">
                <a16:creationId xmlns:a16="http://schemas.microsoft.com/office/drawing/2014/main" id="{ABFE048D-8775-FEAD-3D56-28519B9B84F6}"/>
              </a:ext>
            </a:extLst>
          </p:cNvPr>
          <p:cNvSpPr/>
          <p:nvPr/>
        </p:nvSpPr>
        <p:spPr>
          <a:xfrm>
            <a:off x="3387256" y="3498898"/>
            <a:ext cx="100717" cy="79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0A1D5A51-986E-1A84-9BB0-8F9B0FDFB114}"/>
              </a:ext>
            </a:extLst>
          </p:cNvPr>
          <p:cNvSpPr/>
          <p:nvPr/>
        </p:nvSpPr>
        <p:spPr>
          <a:xfrm>
            <a:off x="3846137" y="3310310"/>
            <a:ext cx="100717" cy="79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498E99D-C9AE-9A92-547C-C12F46F406E1}"/>
              </a:ext>
            </a:extLst>
          </p:cNvPr>
          <p:cNvSpPr/>
          <p:nvPr/>
        </p:nvSpPr>
        <p:spPr>
          <a:xfrm>
            <a:off x="4641108" y="3768917"/>
            <a:ext cx="100717" cy="79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40727C97-18CC-68BF-5E0D-F1084C8E1B46}"/>
              </a:ext>
            </a:extLst>
          </p:cNvPr>
          <p:cNvSpPr txBox="1"/>
          <p:nvPr/>
        </p:nvSpPr>
        <p:spPr>
          <a:xfrm>
            <a:off x="3572786" y="2082480"/>
            <a:ext cx="6178163" cy="369332"/>
          </a:xfrm>
          <a:prstGeom prst="rect">
            <a:avLst/>
          </a:prstGeom>
          <a:noFill/>
        </p:spPr>
        <p:txBody>
          <a:bodyPr wrap="square" rtlCol="0">
            <a:spAutoFit/>
          </a:bodyPr>
          <a:lstStyle/>
          <a:p>
            <a:r>
              <a:rPr lang="en-IN" dirty="0">
                <a:highlight>
                  <a:srgbClr val="FFFF00"/>
                </a:highlight>
              </a:rPr>
              <a:t>Maximum of I</a:t>
            </a:r>
            <a:r>
              <a:rPr lang="en-IN" baseline="-25000" dirty="0">
                <a:highlight>
                  <a:srgbClr val="FFFF00"/>
                </a:highlight>
              </a:rPr>
              <a:t>N </a:t>
            </a:r>
            <a:r>
              <a:rPr lang="en-IN" dirty="0">
                <a:highlight>
                  <a:srgbClr val="FFFF00"/>
                </a:highlight>
              </a:rPr>
              <a:t>and I</a:t>
            </a:r>
            <a:r>
              <a:rPr lang="en-IN" baseline="-25000" dirty="0">
                <a:highlight>
                  <a:srgbClr val="FFFF00"/>
                </a:highlight>
              </a:rPr>
              <a:t>P </a:t>
            </a:r>
            <a:r>
              <a:rPr lang="en-IN" dirty="0">
                <a:highlight>
                  <a:srgbClr val="FFFF00"/>
                </a:highlight>
              </a:rPr>
              <a:t>flows through the load R</a:t>
            </a:r>
            <a:r>
              <a:rPr lang="en-IN" baseline="-25000" dirty="0">
                <a:highlight>
                  <a:srgbClr val="FFFF00"/>
                </a:highlight>
              </a:rPr>
              <a:t>L</a:t>
            </a:r>
            <a:r>
              <a:rPr lang="en-IN" dirty="0">
                <a:highlight>
                  <a:srgbClr val="FFFF00"/>
                </a:highlight>
              </a:rPr>
              <a:t> </a:t>
            </a:r>
          </a:p>
        </p:txBody>
      </p:sp>
      <p:sp>
        <p:nvSpPr>
          <p:cNvPr id="24" name="TextBox 23">
            <a:extLst>
              <a:ext uri="{FF2B5EF4-FFF2-40B4-BE49-F238E27FC236}">
                <a16:creationId xmlns:a16="http://schemas.microsoft.com/office/drawing/2014/main" id="{A2EF6AA5-373C-B147-4B6A-1EE738C88015}"/>
              </a:ext>
            </a:extLst>
          </p:cNvPr>
          <p:cNvSpPr txBox="1"/>
          <p:nvPr/>
        </p:nvSpPr>
        <p:spPr>
          <a:xfrm>
            <a:off x="2002415" y="5478949"/>
            <a:ext cx="3140741" cy="338554"/>
          </a:xfrm>
          <a:prstGeom prst="rect">
            <a:avLst/>
          </a:prstGeom>
          <a:noFill/>
        </p:spPr>
        <p:txBody>
          <a:bodyPr wrap="square" rtlCol="0">
            <a:spAutoFit/>
          </a:bodyPr>
          <a:lstStyle/>
          <a:p>
            <a:r>
              <a:rPr lang="en-IN" sz="1600" i="1" dirty="0"/>
              <a:t>Fig. Max Current Selector Block</a:t>
            </a:r>
          </a:p>
        </p:txBody>
      </p:sp>
    </p:spTree>
    <p:extLst>
      <p:ext uri="{BB962C8B-B14F-4D97-AF65-F5344CB8AC3E}">
        <p14:creationId xmlns:p14="http://schemas.microsoft.com/office/powerpoint/2010/main" val="1629074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70892C-15FE-CBD4-13F7-E566FDE71A18}"/>
              </a:ext>
            </a:extLst>
          </p:cNvPr>
          <p:cNvPicPr>
            <a:picLocks noChangeAspect="1"/>
          </p:cNvPicPr>
          <p:nvPr/>
        </p:nvPicPr>
        <p:blipFill>
          <a:blip r:embed="rId2"/>
          <a:stretch>
            <a:fillRect/>
          </a:stretch>
        </p:blipFill>
        <p:spPr>
          <a:xfrm>
            <a:off x="4028953" y="2639833"/>
            <a:ext cx="3704723" cy="2999061"/>
          </a:xfrm>
          <a:prstGeom prst="rect">
            <a:avLst/>
          </a:prstGeom>
        </p:spPr>
      </p:pic>
      <p:sp>
        <p:nvSpPr>
          <p:cNvPr id="2" name="Title 1">
            <a:extLst>
              <a:ext uri="{FF2B5EF4-FFF2-40B4-BE49-F238E27FC236}">
                <a16:creationId xmlns:a16="http://schemas.microsoft.com/office/drawing/2014/main" id="{E3FCF661-A83A-AB80-D4B7-D4AF516B7713}"/>
              </a:ext>
            </a:extLst>
          </p:cNvPr>
          <p:cNvSpPr>
            <a:spLocks noGrp="1"/>
          </p:cNvSpPr>
          <p:nvPr>
            <p:ph type="title"/>
          </p:nvPr>
        </p:nvSpPr>
        <p:spPr/>
        <p:txBody>
          <a:bodyPr/>
          <a:lstStyle/>
          <a:p>
            <a:r>
              <a:rPr lang="en-IN" dirty="0"/>
              <a:t>Common Gate Architecture Design</a:t>
            </a:r>
          </a:p>
        </p:txBody>
      </p:sp>
      <p:sp>
        <p:nvSpPr>
          <p:cNvPr id="3" name="Speech Bubble: Rectangle 2">
            <a:extLst>
              <a:ext uri="{FF2B5EF4-FFF2-40B4-BE49-F238E27FC236}">
                <a16:creationId xmlns:a16="http://schemas.microsoft.com/office/drawing/2014/main" id="{0CAF7293-2ED5-4C54-4E4E-BAA48B2D3A59}"/>
              </a:ext>
            </a:extLst>
          </p:cNvPr>
          <p:cNvSpPr/>
          <p:nvPr/>
        </p:nvSpPr>
        <p:spPr>
          <a:xfrm>
            <a:off x="3236181" y="4956075"/>
            <a:ext cx="2353586" cy="1110625"/>
          </a:xfrm>
          <a:prstGeom prst="wedgeRectCallout">
            <a:avLst>
              <a:gd name="adj1" fmla="val 49167"/>
              <a:gd name="adj2" fmla="val -693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is being mirrored from the PMOS-based common gate</a:t>
            </a:r>
          </a:p>
        </p:txBody>
      </p:sp>
      <p:sp>
        <p:nvSpPr>
          <p:cNvPr id="5" name="Speech Bubble: Rectangle 4">
            <a:extLst>
              <a:ext uri="{FF2B5EF4-FFF2-40B4-BE49-F238E27FC236}">
                <a16:creationId xmlns:a16="http://schemas.microsoft.com/office/drawing/2014/main" id="{5452BEC2-B7B5-B8D9-E14F-3A6E2FB1DCD0}"/>
              </a:ext>
            </a:extLst>
          </p:cNvPr>
          <p:cNvSpPr/>
          <p:nvPr/>
        </p:nvSpPr>
        <p:spPr>
          <a:xfrm>
            <a:off x="1090654" y="3555226"/>
            <a:ext cx="3322320" cy="722575"/>
          </a:xfrm>
          <a:prstGeom prst="wedgeRectCallout">
            <a:avLst>
              <a:gd name="adj1" fmla="val 46534"/>
              <a:gd name="adj2" fmla="val -92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is being mirrored from the NMOS-based common gate</a:t>
            </a:r>
          </a:p>
        </p:txBody>
      </p:sp>
      <p:sp>
        <p:nvSpPr>
          <p:cNvPr id="6" name="TextBox 5">
            <a:extLst>
              <a:ext uri="{FF2B5EF4-FFF2-40B4-BE49-F238E27FC236}">
                <a16:creationId xmlns:a16="http://schemas.microsoft.com/office/drawing/2014/main" id="{FADFDE91-14CC-9173-68BC-FBF777681E56}"/>
              </a:ext>
            </a:extLst>
          </p:cNvPr>
          <p:cNvSpPr txBox="1"/>
          <p:nvPr/>
        </p:nvSpPr>
        <p:spPr>
          <a:xfrm>
            <a:off x="7964264" y="2989690"/>
            <a:ext cx="3270929" cy="2308324"/>
          </a:xfrm>
          <a:prstGeom prst="rect">
            <a:avLst/>
          </a:prstGeom>
          <a:noFill/>
        </p:spPr>
        <p:txBody>
          <a:bodyPr wrap="square" rtlCol="0">
            <a:spAutoFit/>
          </a:bodyPr>
          <a:lstStyle/>
          <a:p>
            <a:r>
              <a:rPr lang="en-IN" dirty="0"/>
              <a:t>Thus, the motive behind this block is to send the maximum current between the PMOS based and NMOS based common gate design which would be a </a:t>
            </a:r>
            <a:r>
              <a:rPr lang="en-IN" dirty="0">
                <a:solidFill>
                  <a:srgbClr val="FF0000"/>
                </a:solidFill>
              </a:rPr>
              <a:t>constant current “</a:t>
            </a:r>
            <a:r>
              <a:rPr lang="en-IN" dirty="0" err="1">
                <a:solidFill>
                  <a:srgbClr val="FF0000"/>
                </a:solidFill>
              </a:rPr>
              <a:t>nI</a:t>
            </a:r>
            <a:r>
              <a:rPr lang="en-IN" dirty="0">
                <a:solidFill>
                  <a:srgbClr val="FF0000"/>
                </a:solidFill>
              </a:rPr>
              <a:t>” through the load </a:t>
            </a:r>
            <a:r>
              <a:rPr lang="en-IN" dirty="0"/>
              <a:t>covering the wide common-mode range.</a:t>
            </a:r>
          </a:p>
        </p:txBody>
      </p:sp>
      <p:sp>
        <p:nvSpPr>
          <p:cNvPr id="7" name="Oval 6">
            <a:extLst>
              <a:ext uri="{FF2B5EF4-FFF2-40B4-BE49-F238E27FC236}">
                <a16:creationId xmlns:a16="http://schemas.microsoft.com/office/drawing/2014/main" id="{736280DA-D6D9-C798-19C1-A391194A788F}"/>
              </a:ext>
            </a:extLst>
          </p:cNvPr>
          <p:cNvSpPr/>
          <p:nvPr/>
        </p:nvSpPr>
        <p:spPr>
          <a:xfrm>
            <a:off x="5995283" y="3617843"/>
            <a:ext cx="100717" cy="79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85197E2-9A17-6686-306F-E4C04F4E1E38}"/>
              </a:ext>
            </a:extLst>
          </p:cNvPr>
          <p:cNvSpPr/>
          <p:nvPr/>
        </p:nvSpPr>
        <p:spPr>
          <a:xfrm>
            <a:off x="7250556" y="3876756"/>
            <a:ext cx="100717" cy="79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7072EC97-BE53-B8A5-B8C4-1555E885F0E3}"/>
              </a:ext>
            </a:extLst>
          </p:cNvPr>
          <p:cNvSpPr/>
          <p:nvPr/>
        </p:nvSpPr>
        <p:spPr>
          <a:xfrm>
            <a:off x="6448799" y="3429000"/>
            <a:ext cx="100717" cy="79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3D43ECD-D5F8-7E43-E6FC-C75F7EA0D274}"/>
              </a:ext>
            </a:extLst>
          </p:cNvPr>
          <p:cNvSpPr txBox="1"/>
          <p:nvPr/>
        </p:nvSpPr>
        <p:spPr>
          <a:xfrm>
            <a:off x="7351273" y="4387336"/>
            <a:ext cx="444306" cy="369332"/>
          </a:xfrm>
          <a:prstGeom prst="rect">
            <a:avLst/>
          </a:prstGeom>
          <a:noFill/>
        </p:spPr>
        <p:txBody>
          <a:bodyPr wrap="square" rtlCol="0">
            <a:spAutoFit/>
          </a:bodyPr>
          <a:lstStyle/>
          <a:p>
            <a:pPr algn="r"/>
            <a:r>
              <a:rPr lang="en-IN" dirty="0"/>
              <a:t>R</a:t>
            </a:r>
            <a:r>
              <a:rPr lang="en-IN" baseline="-25000" dirty="0"/>
              <a:t>L</a:t>
            </a:r>
            <a:endParaRPr lang="en-IN" dirty="0"/>
          </a:p>
        </p:txBody>
      </p:sp>
    </p:spTree>
    <p:extLst>
      <p:ext uri="{BB962C8B-B14F-4D97-AF65-F5344CB8AC3E}">
        <p14:creationId xmlns:p14="http://schemas.microsoft.com/office/powerpoint/2010/main" val="2773093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10431D45-0FD1-FABF-7B42-1B7C48B1DFA1}"/>
              </a:ext>
            </a:extLst>
          </p:cNvPr>
          <p:cNvPicPr>
            <a:picLocks noChangeAspect="1"/>
          </p:cNvPicPr>
          <p:nvPr/>
        </p:nvPicPr>
        <p:blipFill>
          <a:blip r:embed="rId2"/>
          <a:stretch>
            <a:fillRect/>
          </a:stretch>
        </p:blipFill>
        <p:spPr>
          <a:xfrm>
            <a:off x="838818" y="2821654"/>
            <a:ext cx="3752423" cy="3271165"/>
          </a:xfrm>
          <a:prstGeom prst="rect">
            <a:avLst/>
          </a:prstGeom>
        </p:spPr>
      </p:pic>
      <p:sp>
        <p:nvSpPr>
          <p:cNvPr id="2" name="Title 1">
            <a:extLst>
              <a:ext uri="{FF2B5EF4-FFF2-40B4-BE49-F238E27FC236}">
                <a16:creationId xmlns:a16="http://schemas.microsoft.com/office/drawing/2014/main" id="{D19860C5-161B-998E-4E5B-3C618A37275B}"/>
              </a:ext>
            </a:extLst>
          </p:cNvPr>
          <p:cNvSpPr>
            <a:spLocks noGrp="1"/>
          </p:cNvSpPr>
          <p:nvPr>
            <p:ph type="title"/>
          </p:nvPr>
        </p:nvSpPr>
        <p:spPr/>
        <p:txBody>
          <a:bodyPr/>
          <a:lstStyle/>
          <a:p>
            <a:r>
              <a:rPr lang="en-IN" dirty="0"/>
              <a:t>Common Gate Architecture Design</a:t>
            </a:r>
          </a:p>
        </p:txBody>
      </p:sp>
      <p:pic>
        <p:nvPicPr>
          <p:cNvPr id="4" name="Picture 3">
            <a:extLst>
              <a:ext uri="{FF2B5EF4-FFF2-40B4-BE49-F238E27FC236}">
                <a16:creationId xmlns:a16="http://schemas.microsoft.com/office/drawing/2014/main" id="{BB77FCBC-3698-BEC0-F574-EB4EE8C7F571}"/>
              </a:ext>
            </a:extLst>
          </p:cNvPr>
          <p:cNvPicPr>
            <a:picLocks noChangeAspect="1"/>
          </p:cNvPicPr>
          <p:nvPr/>
        </p:nvPicPr>
        <p:blipFill>
          <a:blip r:embed="rId3"/>
          <a:stretch>
            <a:fillRect/>
          </a:stretch>
        </p:blipFill>
        <p:spPr>
          <a:xfrm>
            <a:off x="4598239" y="3081552"/>
            <a:ext cx="3376936" cy="2733710"/>
          </a:xfrm>
          <a:prstGeom prst="rect">
            <a:avLst/>
          </a:prstGeom>
        </p:spPr>
      </p:pic>
      <p:sp>
        <p:nvSpPr>
          <p:cNvPr id="5" name="TextBox 4">
            <a:extLst>
              <a:ext uri="{FF2B5EF4-FFF2-40B4-BE49-F238E27FC236}">
                <a16:creationId xmlns:a16="http://schemas.microsoft.com/office/drawing/2014/main" id="{8D80477F-5917-5265-D4B2-D5CFBFDE3B40}"/>
              </a:ext>
            </a:extLst>
          </p:cNvPr>
          <p:cNvSpPr txBox="1"/>
          <p:nvPr/>
        </p:nvSpPr>
        <p:spPr>
          <a:xfrm>
            <a:off x="7550226" y="4636450"/>
            <a:ext cx="444306" cy="369332"/>
          </a:xfrm>
          <a:prstGeom prst="rect">
            <a:avLst/>
          </a:prstGeom>
          <a:noFill/>
        </p:spPr>
        <p:txBody>
          <a:bodyPr wrap="square" rtlCol="0">
            <a:spAutoFit/>
          </a:bodyPr>
          <a:lstStyle/>
          <a:p>
            <a:pPr algn="r"/>
            <a:r>
              <a:rPr lang="en-IN" dirty="0"/>
              <a:t>R</a:t>
            </a:r>
            <a:r>
              <a:rPr lang="en-IN" baseline="-25000" dirty="0"/>
              <a:t>L</a:t>
            </a:r>
            <a:endParaRPr lang="en-IN" dirty="0"/>
          </a:p>
        </p:txBody>
      </p:sp>
      <p:sp>
        <p:nvSpPr>
          <p:cNvPr id="6" name="TextBox 5">
            <a:extLst>
              <a:ext uri="{FF2B5EF4-FFF2-40B4-BE49-F238E27FC236}">
                <a16:creationId xmlns:a16="http://schemas.microsoft.com/office/drawing/2014/main" id="{1D84136F-29B1-C98C-8832-BE488F327E7C}"/>
              </a:ext>
            </a:extLst>
          </p:cNvPr>
          <p:cNvSpPr txBox="1"/>
          <p:nvPr/>
        </p:nvSpPr>
        <p:spPr>
          <a:xfrm>
            <a:off x="6471806" y="4684737"/>
            <a:ext cx="444306" cy="369332"/>
          </a:xfrm>
          <a:prstGeom prst="rect">
            <a:avLst/>
          </a:prstGeom>
          <a:noFill/>
        </p:spPr>
        <p:txBody>
          <a:bodyPr wrap="square" rtlCol="0">
            <a:spAutoFit/>
          </a:bodyPr>
          <a:lstStyle/>
          <a:p>
            <a:r>
              <a:rPr lang="en-IN" dirty="0"/>
              <a:t>I</a:t>
            </a:r>
            <a:r>
              <a:rPr lang="en-IN" baseline="-25000" dirty="0"/>
              <a:t>P1</a:t>
            </a:r>
            <a:endParaRPr lang="en-IN" dirty="0"/>
          </a:p>
        </p:txBody>
      </p:sp>
      <p:sp>
        <p:nvSpPr>
          <p:cNvPr id="7" name="TextBox 6">
            <a:extLst>
              <a:ext uri="{FF2B5EF4-FFF2-40B4-BE49-F238E27FC236}">
                <a16:creationId xmlns:a16="http://schemas.microsoft.com/office/drawing/2014/main" id="{43EC56CF-F427-0BD2-0D2A-49C77770C3E8}"/>
              </a:ext>
            </a:extLst>
          </p:cNvPr>
          <p:cNvSpPr txBox="1"/>
          <p:nvPr/>
        </p:nvSpPr>
        <p:spPr>
          <a:xfrm>
            <a:off x="5154012" y="3554212"/>
            <a:ext cx="485387" cy="369332"/>
          </a:xfrm>
          <a:prstGeom prst="rect">
            <a:avLst/>
          </a:prstGeom>
          <a:noFill/>
        </p:spPr>
        <p:txBody>
          <a:bodyPr wrap="square" rtlCol="0">
            <a:spAutoFit/>
          </a:bodyPr>
          <a:lstStyle/>
          <a:p>
            <a:r>
              <a:rPr lang="en-IN" dirty="0"/>
              <a:t>I</a:t>
            </a:r>
            <a:r>
              <a:rPr lang="en-IN" baseline="-25000" dirty="0"/>
              <a:t>N1</a:t>
            </a:r>
            <a:endParaRPr lang="en-IN" dirty="0"/>
          </a:p>
        </p:txBody>
      </p:sp>
      <p:cxnSp>
        <p:nvCxnSpPr>
          <p:cNvPr id="8" name="Straight Arrow Connector 7">
            <a:extLst>
              <a:ext uri="{FF2B5EF4-FFF2-40B4-BE49-F238E27FC236}">
                <a16:creationId xmlns:a16="http://schemas.microsoft.com/office/drawing/2014/main" id="{FD038C05-ACF7-8F3E-CD6F-5808AF432558}"/>
              </a:ext>
            </a:extLst>
          </p:cNvPr>
          <p:cNvCxnSpPr/>
          <p:nvPr/>
        </p:nvCxnSpPr>
        <p:spPr>
          <a:xfrm>
            <a:off x="5225355" y="3497766"/>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495118-71AE-25E6-FA01-3A875C49355D}"/>
              </a:ext>
            </a:extLst>
          </p:cNvPr>
          <p:cNvSpPr txBox="1"/>
          <p:nvPr/>
        </p:nvSpPr>
        <p:spPr>
          <a:xfrm>
            <a:off x="4564429" y="3617634"/>
            <a:ext cx="554709" cy="276999"/>
          </a:xfrm>
          <a:prstGeom prst="rect">
            <a:avLst/>
          </a:prstGeom>
          <a:noFill/>
        </p:spPr>
        <p:txBody>
          <a:bodyPr wrap="square" rtlCol="0">
            <a:spAutoFit/>
          </a:bodyPr>
          <a:lstStyle/>
          <a:p>
            <a:pPr algn="r"/>
            <a:r>
              <a:rPr lang="en-IN" sz="1200" dirty="0"/>
              <a:t>M</a:t>
            </a:r>
            <a:r>
              <a:rPr lang="en-IN" sz="1200" baseline="-25000" dirty="0"/>
              <a:t>11</a:t>
            </a:r>
            <a:endParaRPr lang="en-IN" dirty="0"/>
          </a:p>
        </p:txBody>
      </p:sp>
      <p:sp>
        <p:nvSpPr>
          <p:cNvPr id="12" name="TextBox 11">
            <a:extLst>
              <a:ext uri="{FF2B5EF4-FFF2-40B4-BE49-F238E27FC236}">
                <a16:creationId xmlns:a16="http://schemas.microsoft.com/office/drawing/2014/main" id="{92E77249-D5AB-A651-68E6-B22E8287EEFB}"/>
              </a:ext>
            </a:extLst>
          </p:cNvPr>
          <p:cNvSpPr txBox="1"/>
          <p:nvPr/>
        </p:nvSpPr>
        <p:spPr>
          <a:xfrm>
            <a:off x="5258488" y="3289576"/>
            <a:ext cx="554709" cy="276999"/>
          </a:xfrm>
          <a:prstGeom prst="rect">
            <a:avLst/>
          </a:prstGeom>
          <a:noFill/>
        </p:spPr>
        <p:txBody>
          <a:bodyPr wrap="square" rtlCol="0">
            <a:spAutoFit/>
          </a:bodyPr>
          <a:lstStyle/>
          <a:p>
            <a:pPr algn="r"/>
            <a:r>
              <a:rPr lang="en-IN" sz="1200" dirty="0"/>
              <a:t>M</a:t>
            </a:r>
            <a:r>
              <a:rPr lang="en-IN" sz="1200" baseline="-25000" dirty="0"/>
              <a:t>12</a:t>
            </a:r>
            <a:endParaRPr lang="en-IN" dirty="0"/>
          </a:p>
        </p:txBody>
      </p:sp>
      <p:sp>
        <p:nvSpPr>
          <p:cNvPr id="13" name="TextBox 12">
            <a:extLst>
              <a:ext uri="{FF2B5EF4-FFF2-40B4-BE49-F238E27FC236}">
                <a16:creationId xmlns:a16="http://schemas.microsoft.com/office/drawing/2014/main" id="{D8AF8F17-26B2-1630-AA53-D8578EA099FF}"/>
              </a:ext>
            </a:extLst>
          </p:cNvPr>
          <p:cNvSpPr txBox="1"/>
          <p:nvPr/>
        </p:nvSpPr>
        <p:spPr>
          <a:xfrm>
            <a:off x="6075098" y="3289576"/>
            <a:ext cx="554709" cy="276999"/>
          </a:xfrm>
          <a:prstGeom prst="rect">
            <a:avLst/>
          </a:prstGeom>
          <a:noFill/>
        </p:spPr>
        <p:txBody>
          <a:bodyPr wrap="square" rtlCol="0">
            <a:spAutoFit/>
          </a:bodyPr>
          <a:lstStyle/>
          <a:p>
            <a:pPr algn="r"/>
            <a:r>
              <a:rPr lang="en-IN" sz="1200" dirty="0"/>
              <a:t>M</a:t>
            </a:r>
            <a:r>
              <a:rPr lang="en-IN" sz="1200" baseline="-25000" dirty="0"/>
              <a:t>13</a:t>
            </a:r>
            <a:endParaRPr lang="en-IN" dirty="0"/>
          </a:p>
        </p:txBody>
      </p:sp>
      <p:sp>
        <p:nvSpPr>
          <p:cNvPr id="14" name="TextBox 13">
            <a:extLst>
              <a:ext uri="{FF2B5EF4-FFF2-40B4-BE49-F238E27FC236}">
                <a16:creationId xmlns:a16="http://schemas.microsoft.com/office/drawing/2014/main" id="{ABA8DE66-614B-4759-395A-3157145E30F1}"/>
              </a:ext>
            </a:extLst>
          </p:cNvPr>
          <p:cNvSpPr txBox="1"/>
          <p:nvPr/>
        </p:nvSpPr>
        <p:spPr>
          <a:xfrm>
            <a:off x="6840231" y="3317031"/>
            <a:ext cx="554709" cy="276999"/>
          </a:xfrm>
          <a:prstGeom prst="rect">
            <a:avLst/>
          </a:prstGeom>
          <a:noFill/>
        </p:spPr>
        <p:txBody>
          <a:bodyPr wrap="square" rtlCol="0">
            <a:spAutoFit/>
          </a:bodyPr>
          <a:lstStyle/>
          <a:p>
            <a:pPr algn="r"/>
            <a:r>
              <a:rPr lang="en-IN" sz="1200" dirty="0"/>
              <a:t>M</a:t>
            </a:r>
            <a:r>
              <a:rPr lang="en-IN" sz="1200" baseline="-25000" dirty="0"/>
              <a:t>14</a:t>
            </a:r>
            <a:endParaRPr lang="en-IN" dirty="0"/>
          </a:p>
        </p:txBody>
      </p:sp>
      <p:sp>
        <p:nvSpPr>
          <p:cNvPr id="15" name="TextBox 14">
            <a:extLst>
              <a:ext uri="{FF2B5EF4-FFF2-40B4-BE49-F238E27FC236}">
                <a16:creationId xmlns:a16="http://schemas.microsoft.com/office/drawing/2014/main" id="{0089DBEC-14D0-8CC1-7CEC-781A84E99F1F}"/>
              </a:ext>
            </a:extLst>
          </p:cNvPr>
          <p:cNvSpPr txBox="1"/>
          <p:nvPr/>
        </p:nvSpPr>
        <p:spPr>
          <a:xfrm>
            <a:off x="5764394" y="4628950"/>
            <a:ext cx="554709" cy="276999"/>
          </a:xfrm>
          <a:prstGeom prst="rect">
            <a:avLst/>
          </a:prstGeom>
          <a:noFill/>
        </p:spPr>
        <p:txBody>
          <a:bodyPr wrap="square" rtlCol="0">
            <a:spAutoFit/>
          </a:bodyPr>
          <a:lstStyle/>
          <a:p>
            <a:pPr algn="r"/>
            <a:r>
              <a:rPr lang="en-IN" sz="1200" dirty="0"/>
              <a:t>M</a:t>
            </a:r>
            <a:r>
              <a:rPr lang="en-IN" sz="1200" baseline="-25000" dirty="0"/>
              <a:t>15</a:t>
            </a:r>
            <a:endParaRPr lang="en-IN" dirty="0"/>
          </a:p>
        </p:txBody>
      </p:sp>
      <p:cxnSp>
        <p:nvCxnSpPr>
          <p:cNvPr id="16" name="Straight Arrow Connector 15">
            <a:extLst>
              <a:ext uri="{FF2B5EF4-FFF2-40B4-BE49-F238E27FC236}">
                <a16:creationId xmlns:a16="http://schemas.microsoft.com/office/drawing/2014/main" id="{EBABF20D-BE60-B747-0429-7239DE9CFF49}"/>
              </a:ext>
            </a:extLst>
          </p:cNvPr>
          <p:cNvCxnSpPr/>
          <p:nvPr/>
        </p:nvCxnSpPr>
        <p:spPr>
          <a:xfrm>
            <a:off x="3374026" y="5087167"/>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9DC9825-006E-1F58-B2F8-9795E737D9A0}"/>
              </a:ext>
            </a:extLst>
          </p:cNvPr>
          <p:cNvSpPr/>
          <p:nvPr/>
        </p:nvSpPr>
        <p:spPr>
          <a:xfrm>
            <a:off x="6355201" y="3979297"/>
            <a:ext cx="100717" cy="79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97A02255-B1B8-CEDF-C665-CB14FA0A59E3}"/>
              </a:ext>
            </a:extLst>
          </p:cNvPr>
          <p:cNvSpPr/>
          <p:nvPr/>
        </p:nvSpPr>
        <p:spPr>
          <a:xfrm>
            <a:off x="6789873" y="3809670"/>
            <a:ext cx="100717" cy="79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C8A95649-DB06-15C5-B4ED-582C0A2C8788}"/>
              </a:ext>
            </a:extLst>
          </p:cNvPr>
          <p:cNvSpPr/>
          <p:nvPr/>
        </p:nvSpPr>
        <p:spPr>
          <a:xfrm>
            <a:off x="7550226" y="4225180"/>
            <a:ext cx="100717" cy="79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6EA6DA8A-1A9E-0615-A451-CEEC57D0389D}"/>
              </a:ext>
            </a:extLst>
          </p:cNvPr>
          <p:cNvPicPr>
            <a:picLocks noChangeAspect="1"/>
          </p:cNvPicPr>
          <p:nvPr/>
        </p:nvPicPr>
        <p:blipFill>
          <a:blip r:embed="rId3"/>
          <a:stretch>
            <a:fillRect/>
          </a:stretch>
        </p:blipFill>
        <p:spPr>
          <a:xfrm>
            <a:off x="8086284" y="3033265"/>
            <a:ext cx="3376936" cy="2733710"/>
          </a:xfrm>
          <a:prstGeom prst="rect">
            <a:avLst/>
          </a:prstGeom>
        </p:spPr>
      </p:pic>
      <p:sp>
        <p:nvSpPr>
          <p:cNvPr id="22" name="TextBox 21">
            <a:extLst>
              <a:ext uri="{FF2B5EF4-FFF2-40B4-BE49-F238E27FC236}">
                <a16:creationId xmlns:a16="http://schemas.microsoft.com/office/drawing/2014/main" id="{21FA415A-F7ED-5956-B9EE-4D3F6689BA5A}"/>
              </a:ext>
            </a:extLst>
          </p:cNvPr>
          <p:cNvSpPr txBox="1"/>
          <p:nvPr/>
        </p:nvSpPr>
        <p:spPr>
          <a:xfrm>
            <a:off x="11018914" y="4563103"/>
            <a:ext cx="444306" cy="369332"/>
          </a:xfrm>
          <a:prstGeom prst="rect">
            <a:avLst/>
          </a:prstGeom>
          <a:noFill/>
        </p:spPr>
        <p:txBody>
          <a:bodyPr wrap="square" rtlCol="0">
            <a:spAutoFit/>
          </a:bodyPr>
          <a:lstStyle/>
          <a:p>
            <a:pPr algn="r"/>
            <a:r>
              <a:rPr lang="en-IN" dirty="0"/>
              <a:t>R</a:t>
            </a:r>
            <a:r>
              <a:rPr lang="en-IN" baseline="-25000" dirty="0"/>
              <a:t>L</a:t>
            </a:r>
            <a:endParaRPr lang="en-IN" dirty="0"/>
          </a:p>
        </p:txBody>
      </p:sp>
      <p:sp>
        <p:nvSpPr>
          <p:cNvPr id="23" name="TextBox 22">
            <a:extLst>
              <a:ext uri="{FF2B5EF4-FFF2-40B4-BE49-F238E27FC236}">
                <a16:creationId xmlns:a16="http://schemas.microsoft.com/office/drawing/2014/main" id="{89BAB9B0-DE2C-6478-744E-E720B08FF567}"/>
              </a:ext>
            </a:extLst>
          </p:cNvPr>
          <p:cNvSpPr txBox="1"/>
          <p:nvPr/>
        </p:nvSpPr>
        <p:spPr>
          <a:xfrm>
            <a:off x="9979280" y="4636450"/>
            <a:ext cx="444306" cy="369332"/>
          </a:xfrm>
          <a:prstGeom prst="rect">
            <a:avLst/>
          </a:prstGeom>
          <a:noFill/>
        </p:spPr>
        <p:txBody>
          <a:bodyPr wrap="square" rtlCol="0">
            <a:spAutoFit/>
          </a:bodyPr>
          <a:lstStyle/>
          <a:p>
            <a:r>
              <a:rPr lang="en-IN" dirty="0"/>
              <a:t>I</a:t>
            </a:r>
            <a:r>
              <a:rPr lang="en-IN" baseline="-25000" dirty="0"/>
              <a:t>P2</a:t>
            </a:r>
            <a:endParaRPr lang="en-IN" dirty="0"/>
          </a:p>
        </p:txBody>
      </p:sp>
      <p:sp>
        <p:nvSpPr>
          <p:cNvPr id="24" name="TextBox 23">
            <a:extLst>
              <a:ext uri="{FF2B5EF4-FFF2-40B4-BE49-F238E27FC236}">
                <a16:creationId xmlns:a16="http://schemas.microsoft.com/office/drawing/2014/main" id="{DEE29145-E62A-23FF-CF4B-FF57B50C2A51}"/>
              </a:ext>
            </a:extLst>
          </p:cNvPr>
          <p:cNvSpPr txBox="1"/>
          <p:nvPr/>
        </p:nvSpPr>
        <p:spPr>
          <a:xfrm>
            <a:off x="8662776" y="3533520"/>
            <a:ext cx="462871" cy="369332"/>
          </a:xfrm>
          <a:prstGeom prst="rect">
            <a:avLst/>
          </a:prstGeom>
          <a:noFill/>
        </p:spPr>
        <p:txBody>
          <a:bodyPr wrap="square" rtlCol="0">
            <a:spAutoFit/>
          </a:bodyPr>
          <a:lstStyle/>
          <a:p>
            <a:r>
              <a:rPr lang="en-IN" dirty="0"/>
              <a:t>I</a:t>
            </a:r>
            <a:r>
              <a:rPr lang="en-IN" baseline="-25000" dirty="0"/>
              <a:t>N2</a:t>
            </a:r>
            <a:endParaRPr lang="en-IN" dirty="0"/>
          </a:p>
        </p:txBody>
      </p:sp>
      <p:cxnSp>
        <p:nvCxnSpPr>
          <p:cNvPr id="25" name="Straight Arrow Connector 24">
            <a:extLst>
              <a:ext uri="{FF2B5EF4-FFF2-40B4-BE49-F238E27FC236}">
                <a16:creationId xmlns:a16="http://schemas.microsoft.com/office/drawing/2014/main" id="{8784191E-1A99-0823-0B26-0BE201B2BCDA}"/>
              </a:ext>
            </a:extLst>
          </p:cNvPr>
          <p:cNvCxnSpPr/>
          <p:nvPr/>
        </p:nvCxnSpPr>
        <p:spPr>
          <a:xfrm>
            <a:off x="8717662" y="3437028"/>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D9E6E06-5BA8-882F-8105-531E290BC244}"/>
              </a:ext>
            </a:extLst>
          </p:cNvPr>
          <p:cNvSpPr txBox="1"/>
          <p:nvPr/>
        </p:nvSpPr>
        <p:spPr>
          <a:xfrm>
            <a:off x="8150345" y="3583677"/>
            <a:ext cx="542405" cy="276999"/>
          </a:xfrm>
          <a:prstGeom prst="rect">
            <a:avLst/>
          </a:prstGeom>
          <a:noFill/>
        </p:spPr>
        <p:txBody>
          <a:bodyPr wrap="square" rtlCol="0">
            <a:spAutoFit/>
          </a:bodyPr>
          <a:lstStyle/>
          <a:p>
            <a:pPr algn="r"/>
            <a:r>
              <a:rPr lang="en-IN" sz="1200" dirty="0"/>
              <a:t>M</a:t>
            </a:r>
            <a:r>
              <a:rPr lang="en-IN" sz="1200" baseline="-25000" dirty="0"/>
              <a:t>16</a:t>
            </a:r>
            <a:endParaRPr lang="en-IN" dirty="0"/>
          </a:p>
        </p:txBody>
      </p:sp>
      <p:sp>
        <p:nvSpPr>
          <p:cNvPr id="29" name="TextBox 28">
            <a:extLst>
              <a:ext uri="{FF2B5EF4-FFF2-40B4-BE49-F238E27FC236}">
                <a16:creationId xmlns:a16="http://schemas.microsoft.com/office/drawing/2014/main" id="{18DA6953-EB9C-0F26-2D2E-65351E9DE304}"/>
              </a:ext>
            </a:extLst>
          </p:cNvPr>
          <p:cNvSpPr txBox="1"/>
          <p:nvPr/>
        </p:nvSpPr>
        <p:spPr>
          <a:xfrm>
            <a:off x="8905461" y="3598965"/>
            <a:ext cx="589379" cy="276999"/>
          </a:xfrm>
          <a:prstGeom prst="rect">
            <a:avLst/>
          </a:prstGeom>
          <a:noFill/>
        </p:spPr>
        <p:txBody>
          <a:bodyPr wrap="square" rtlCol="0">
            <a:spAutoFit/>
          </a:bodyPr>
          <a:lstStyle/>
          <a:p>
            <a:pPr algn="r"/>
            <a:r>
              <a:rPr lang="en-IN" sz="1200" dirty="0"/>
              <a:t>M</a:t>
            </a:r>
            <a:r>
              <a:rPr lang="en-IN" sz="1200" baseline="-25000" dirty="0"/>
              <a:t>17</a:t>
            </a:r>
            <a:endParaRPr lang="en-IN" dirty="0"/>
          </a:p>
        </p:txBody>
      </p:sp>
      <p:sp>
        <p:nvSpPr>
          <p:cNvPr id="30" name="TextBox 29">
            <a:extLst>
              <a:ext uri="{FF2B5EF4-FFF2-40B4-BE49-F238E27FC236}">
                <a16:creationId xmlns:a16="http://schemas.microsoft.com/office/drawing/2014/main" id="{9801A8E7-B4E4-F917-90DF-A6D5F1B45D03}"/>
              </a:ext>
            </a:extLst>
          </p:cNvPr>
          <p:cNvSpPr txBox="1"/>
          <p:nvPr/>
        </p:nvSpPr>
        <p:spPr>
          <a:xfrm>
            <a:off x="9638078" y="3186360"/>
            <a:ext cx="554709" cy="276999"/>
          </a:xfrm>
          <a:prstGeom prst="rect">
            <a:avLst/>
          </a:prstGeom>
          <a:noFill/>
        </p:spPr>
        <p:txBody>
          <a:bodyPr wrap="square" rtlCol="0">
            <a:spAutoFit/>
          </a:bodyPr>
          <a:lstStyle/>
          <a:p>
            <a:pPr algn="r"/>
            <a:r>
              <a:rPr lang="en-IN" sz="1200" dirty="0"/>
              <a:t>M</a:t>
            </a:r>
            <a:r>
              <a:rPr lang="en-IN" sz="1200" baseline="-25000" dirty="0"/>
              <a:t>18</a:t>
            </a:r>
            <a:endParaRPr lang="en-IN" dirty="0"/>
          </a:p>
        </p:txBody>
      </p:sp>
      <p:sp>
        <p:nvSpPr>
          <p:cNvPr id="31" name="TextBox 30">
            <a:extLst>
              <a:ext uri="{FF2B5EF4-FFF2-40B4-BE49-F238E27FC236}">
                <a16:creationId xmlns:a16="http://schemas.microsoft.com/office/drawing/2014/main" id="{18CA289B-F31C-D220-AA66-0078E957215D}"/>
              </a:ext>
            </a:extLst>
          </p:cNvPr>
          <p:cNvSpPr txBox="1"/>
          <p:nvPr/>
        </p:nvSpPr>
        <p:spPr>
          <a:xfrm>
            <a:off x="10380914" y="3184880"/>
            <a:ext cx="554709" cy="276999"/>
          </a:xfrm>
          <a:prstGeom prst="rect">
            <a:avLst/>
          </a:prstGeom>
          <a:noFill/>
        </p:spPr>
        <p:txBody>
          <a:bodyPr wrap="square" rtlCol="0">
            <a:spAutoFit/>
          </a:bodyPr>
          <a:lstStyle/>
          <a:p>
            <a:pPr algn="r"/>
            <a:r>
              <a:rPr lang="en-IN" sz="1200" dirty="0"/>
              <a:t>M</a:t>
            </a:r>
            <a:r>
              <a:rPr lang="en-IN" sz="1200" baseline="-25000" dirty="0"/>
              <a:t>19</a:t>
            </a:r>
            <a:endParaRPr lang="en-IN" dirty="0"/>
          </a:p>
        </p:txBody>
      </p:sp>
      <p:sp>
        <p:nvSpPr>
          <p:cNvPr id="32" name="TextBox 31">
            <a:extLst>
              <a:ext uri="{FF2B5EF4-FFF2-40B4-BE49-F238E27FC236}">
                <a16:creationId xmlns:a16="http://schemas.microsoft.com/office/drawing/2014/main" id="{C296EA09-D732-05C9-4832-5254EFB5B7BE}"/>
              </a:ext>
            </a:extLst>
          </p:cNvPr>
          <p:cNvSpPr txBox="1"/>
          <p:nvPr/>
        </p:nvSpPr>
        <p:spPr>
          <a:xfrm>
            <a:off x="9313361" y="4521068"/>
            <a:ext cx="554709" cy="276999"/>
          </a:xfrm>
          <a:prstGeom prst="rect">
            <a:avLst/>
          </a:prstGeom>
          <a:noFill/>
        </p:spPr>
        <p:txBody>
          <a:bodyPr wrap="square" rtlCol="0">
            <a:spAutoFit/>
          </a:bodyPr>
          <a:lstStyle/>
          <a:p>
            <a:pPr algn="r"/>
            <a:r>
              <a:rPr lang="en-IN" sz="1200" dirty="0"/>
              <a:t>M</a:t>
            </a:r>
            <a:r>
              <a:rPr lang="en-IN" sz="1200" baseline="-25000" dirty="0"/>
              <a:t>20</a:t>
            </a:r>
            <a:endParaRPr lang="en-IN" dirty="0"/>
          </a:p>
        </p:txBody>
      </p:sp>
      <p:cxnSp>
        <p:nvCxnSpPr>
          <p:cNvPr id="33" name="Straight Arrow Connector 32">
            <a:extLst>
              <a:ext uri="{FF2B5EF4-FFF2-40B4-BE49-F238E27FC236}">
                <a16:creationId xmlns:a16="http://schemas.microsoft.com/office/drawing/2014/main" id="{78CE54DB-0F1A-A095-3DDD-19FC56358B2F}"/>
              </a:ext>
            </a:extLst>
          </p:cNvPr>
          <p:cNvCxnSpPr/>
          <p:nvPr/>
        </p:nvCxnSpPr>
        <p:spPr>
          <a:xfrm>
            <a:off x="10016853" y="4641945"/>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A0E7004-3817-36CE-849F-54522D8246E7}"/>
              </a:ext>
            </a:extLst>
          </p:cNvPr>
          <p:cNvSpPr/>
          <p:nvPr/>
        </p:nvSpPr>
        <p:spPr>
          <a:xfrm>
            <a:off x="9849874" y="3928540"/>
            <a:ext cx="100717" cy="79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7DE2DDB4-C0DA-D159-9CE2-F2F42EA42F4B}"/>
              </a:ext>
            </a:extLst>
          </p:cNvPr>
          <p:cNvSpPr/>
          <p:nvPr/>
        </p:nvSpPr>
        <p:spPr>
          <a:xfrm>
            <a:off x="10277073" y="3762407"/>
            <a:ext cx="100717" cy="79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25478F22-9F30-FD97-7F78-4F9E4E79DAAF}"/>
              </a:ext>
            </a:extLst>
          </p:cNvPr>
          <p:cNvSpPr/>
          <p:nvPr/>
        </p:nvSpPr>
        <p:spPr>
          <a:xfrm>
            <a:off x="11018914" y="4178417"/>
            <a:ext cx="100717" cy="79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F041476D-649B-9043-30B7-DF5E27026F2A}"/>
              </a:ext>
            </a:extLst>
          </p:cNvPr>
          <p:cNvSpPr txBox="1"/>
          <p:nvPr/>
        </p:nvSpPr>
        <p:spPr>
          <a:xfrm flipH="1">
            <a:off x="1182772" y="4082452"/>
            <a:ext cx="526775" cy="369332"/>
          </a:xfrm>
          <a:prstGeom prst="rect">
            <a:avLst/>
          </a:prstGeom>
          <a:noFill/>
        </p:spPr>
        <p:txBody>
          <a:bodyPr wrap="square" rtlCol="0">
            <a:spAutoFit/>
          </a:bodyPr>
          <a:lstStyle/>
          <a:p>
            <a:r>
              <a:rPr lang="en-IN" dirty="0"/>
              <a:t>R</a:t>
            </a:r>
            <a:r>
              <a:rPr lang="en-IN" baseline="-25000" dirty="0"/>
              <a:t>1</a:t>
            </a:r>
            <a:endParaRPr lang="en-IN" dirty="0"/>
          </a:p>
        </p:txBody>
      </p:sp>
      <p:sp>
        <p:nvSpPr>
          <p:cNvPr id="39" name="TextBox 38">
            <a:extLst>
              <a:ext uri="{FF2B5EF4-FFF2-40B4-BE49-F238E27FC236}">
                <a16:creationId xmlns:a16="http://schemas.microsoft.com/office/drawing/2014/main" id="{C4AFC46C-F870-B759-3B50-CE7D83E1CE48}"/>
              </a:ext>
            </a:extLst>
          </p:cNvPr>
          <p:cNvSpPr txBox="1"/>
          <p:nvPr/>
        </p:nvSpPr>
        <p:spPr>
          <a:xfrm flipH="1">
            <a:off x="1866294" y="4082452"/>
            <a:ext cx="526775" cy="369332"/>
          </a:xfrm>
          <a:prstGeom prst="rect">
            <a:avLst/>
          </a:prstGeom>
          <a:noFill/>
        </p:spPr>
        <p:txBody>
          <a:bodyPr wrap="square" rtlCol="0">
            <a:spAutoFit/>
          </a:bodyPr>
          <a:lstStyle/>
          <a:p>
            <a:r>
              <a:rPr lang="en-IN" dirty="0"/>
              <a:t>R</a:t>
            </a:r>
            <a:r>
              <a:rPr lang="en-IN" baseline="-25000" dirty="0"/>
              <a:t>1</a:t>
            </a:r>
            <a:endParaRPr lang="en-IN" dirty="0"/>
          </a:p>
        </p:txBody>
      </p:sp>
      <p:sp>
        <p:nvSpPr>
          <p:cNvPr id="40" name="TextBox 39">
            <a:extLst>
              <a:ext uri="{FF2B5EF4-FFF2-40B4-BE49-F238E27FC236}">
                <a16:creationId xmlns:a16="http://schemas.microsoft.com/office/drawing/2014/main" id="{31EDD0E0-9D39-090B-83C9-372BBF242868}"/>
              </a:ext>
            </a:extLst>
          </p:cNvPr>
          <p:cNvSpPr txBox="1"/>
          <p:nvPr/>
        </p:nvSpPr>
        <p:spPr>
          <a:xfrm flipH="1">
            <a:off x="2770384" y="4082452"/>
            <a:ext cx="526775" cy="369332"/>
          </a:xfrm>
          <a:prstGeom prst="rect">
            <a:avLst/>
          </a:prstGeom>
          <a:noFill/>
        </p:spPr>
        <p:txBody>
          <a:bodyPr wrap="square" rtlCol="0">
            <a:spAutoFit/>
          </a:bodyPr>
          <a:lstStyle/>
          <a:p>
            <a:r>
              <a:rPr lang="en-IN" dirty="0"/>
              <a:t>R</a:t>
            </a:r>
            <a:r>
              <a:rPr lang="en-IN" baseline="-25000" dirty="0"/>
              <a:t>2</a:t>
            </a:r>
            <a:endParaRPr lang="en-IN" dirty="0"/>
          </a:p>
        </p:txBody>
      </p:sp>
      <p:sp>
        <p:nvSpPr>
          <p:cNvPr id="41" name="TextBox 40">
            <a:extLst>
              <a:ext uri="{FF2B5EF4-FFF2-40B4-BE49-F238E27FC236}">
                <a16:creationId xmlns:a16="http://schemas.microsoft.com/office/drawing/2014/main" id="{5BF99027-115C-DD3A-FA0F-FBD249E6FDCC}"/>
              </a:ext>
            </a:extLst>
          </p:cNvPr>
          <p:cNvSpPr txBox="1"/>
          <p:nvPr/>
        </p:nvSpPr>
        <p:spPr>
          <a:xfrm flipH="1">
            <a:off x="4051788" y="4088718"/>
            <a:ext cx="526775" cy="369332"/>
          </a:xfrm>
          <a:prstGeom prst="rect">
            <a:avLst/>
          </a:prstGeom>
          <a:noFill/>
        </p:spPr>
        <p:txBody>
          <a:bodyPr wrap="square" rtlCol="0">
            <a:spAutoFit/>
          </a:bodyPr>
          <a:lstStyle/>
          <a:p>
            <a:r>
              <a:rPr lang="en-IN" dirty="0"/>
              <a:t>R</a:t>
            </a:r>
            <a:r>
              <a:rPr lang="en-IN" baseline="-25000" dirty="0"/>
              <a:t>2</a:t>
            </a:r>
            <a:endParaRPr lang="en-IN" dirty="0"/>
          </a:p>
        </p:txBody>
      </p:sp>
      <p:sp>
        <p:nvSpPr>
          <p:cNvPr id="44" name="TextBox 43">
            <a:extLst>
              <a:ext uri="{FF2B5EF4-FFF2-40B4-BE49-F238E27FC236}">
                <a16:creationId xmlns:a16="http://schemas.microsoft.com/office/drawing/2014/main" id="{6CD893B2-41E4-6E33-7229-1575BC43D095}"/>
              </a:ext>
            </a:extLst>
          </p:cNvPr>
          <p:cNvSpPr txBox="1"/>
          <p:nvPr/>
        </p:nvSpPr>
        <p:spPr>
          <a:xfrm flipH="1">
            <a:off x="3844939" y="2584616"/>
            <a:ext cx="719490" cy="369332"/>
          </a:xfrm>
          <a:prstGeom prst="rect">
            <a:avLst/>
          </a:prstGeom>
          <a:noFill/>
        </p:spPr>
        <p:txBody>
          <a:bodyPr wrap="square" rtlCol="0">
            <a:spAutoFit/>
          </a:bodyPr>
          <a:lstStyle/>
          <a:p>
            <a:r>
              <a:rPr lang="en-IN" dirty="0"/>
              <a:t>V</a:t>
            </a:r>
            <a:r>
              <a:rPr lang="en-IN" baseline="-25000" dirty="0"/>
              <a:t>DD</a:t>
            </a:r>
            <a:endParaRPr lang="en-IN" dirty="0"/>
          </a:p>
        </p:txBody>
      </p:sp>
      <p:sp>
        <p:nvSpPr>
          <p:cNvPr id="45" name="TextBox 44">
            <a:extLst>
              <a:ext uri="{FF2B5EF4-FFF2-40B4-BE49-F238E27FC236}">
                <a16:creationId xmlns:a16="http://schemas.microsoft.com/office/drawing/2014/main" id="{FC15E0FF-26FF-C384-C405-6193BA760FF2}"/>
              </a:ext>
            </a:extLst>
          </p:cNvPr>
          <p:cNvSpPr txBox="1"/>
          <p:nvPr/>
        </p:nvSpPr>
        <p:spPr>
          <a:xfrm flipH="1">
            <a:off x="7366741" y="2865942"/>
            <a:ext cx="719490" cy="369332"/>
          </a:xfrm>
          <a:prstGeom prst="rect">
            <a:avLst/>
          </a:prstGeom>
          <a:noFill/>
        </p:spPr>
        <p:txBody>
          <a:bodyPr wrap="square" rtlCol="0">
            <a:spAutoFit/>
          </a:bodyPr>
          <a:lstStyle/>
          <a:p>
            <a:r>
              <a:rPr lang="en-IN" dirty="0"/>
              <a:t>V</a:t>
            </a:r>
            <a:r>
              <a:rPr lang="en-IN" baseline="-25000" dirty="0"/>
              <a:t>DD</a:t>
            </a:r>
            <a:endParaRPr lang="en-IN" dirty="0"/>
          </a:p>
        </p:txBody>
      </p:sp>
      <p:cxnSp>
        <p:nvCxnSpPr>
          <p:cNvPr id="47" name="Straight Connector 46">
            <a:extLst>
              <a:ext uri="{FF2B5EF4-FFF2-40B4-BE49-F238E27FC236}">
                <a16:creationId xmlns:a16="http://schemas.microsoft.com/office/drawing/2014/main" id="{3FEA8C26-ADBD-68B3-B677-DB495030B01D}"/>
              </a:ext>
            </a:extLst>
          </p:cNvPr>
          <p:cNvCxnSpPr/>
          <p:nvPr/>
        </p:nvCxnSpPr>
        <p:spPr>
          <a:xfrm>
            <a:off x="3904090" y="4451784"/>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94C553-3845-7EA8-A380-0015419648CA}"/>
              </a:ext>
            </a:extLst>
          </p:cNvPr>
          <p:cNvSpPr txBox="1"/>
          <p:nvPr/>
        </p:nvSpPr>
        <p:spPr>
          <a:xfrm>
            <a:off x="3297159" y="3050608"/>
            <a:ext cx="485387" cy="369332"/>
          </a:xfrm>
          <a:prstGeom prst="rect">
            <a:avLst/>
          </a:prstGeom>
          <a:noFill/>
        </p:spPr>
        <p:txBody>
          <a:bodyPr wrap="square" rtlCol="0">
            <a:spAutoFit/>
          </a:bodyPr>
          <a:lstStyle/>
          <a:p>
            <a:r>
              <a:rPr lang="en-IN" dirty="0"/>
              <a:t>I</a:t>
            </a:r>
            <a:r>
              <a:rPr lang="en-IN" baseline="-25000" dirty="0"/>
              <a:t>N1</a:t>
            </a:r>
            <a:endParaRPr lang="en-IN" dirty="0"/>
          </a:p>
        </p:txBody>
      </p:sp>
      <p:cxnSp>
        <p:nvCxnSpPr>
          <p:cNvPr id="49" name="Straight Arrow Connector 48">
            <a:extLst>
              <a:ext uri="{FF2B5EF4-FFF2-40B4-BE49-F238E27FC236}">
                <a16:creationId xmlns:a16="http://schemas.microsoft.com/office/drawing/2014/main" id="{05EA5475-AACE-607F-4B68-4C88FDAEFF74}"/>
              </a:ext>
            </a:extLst>
          </p:cNvPr>
          <p:cNvCxnSpPr/>
          <p:nvPr/>
        </p:nvCxnSpPr>
        <p:spPr>
          <a:xfrm>
            <a:off x="3374026" y="3005801"/>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8FC7DA4-B29D-8DB0-BC55-52DED04FDE7E}"/>
              </a:ext>
            </a:extLst>
          </p:cNvPr>
          <p:cNvCxnSpPr/>
          <p:nvPr/>
        </p:nvCxnSpPr>
        <p:spPr>
          <a:xfrm>
            <a:off x="3876643" y="3346602"/>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139F695-F64A-EA91-9FE4-920318A9D146}"/>
              </a:ext>
            </a:extLst>
          </p:cNvPr>
          <p:cNvSpPr txBox="1"/>
          <p:nvPr/>
        </p:nvSpPr>
        <p:spPr>
          <a:xfrm>
            <a:off x="3473312" y="3331423"/>
            <a:ext cx="462871" cy="369332"/>
          </a:xfrm>
          <a:prstGeom prst="rect">
            <a:avLst/>
          </a:prstGeom>
          <a:noFill/>
        </p:spPr>
        <p:txBody>
          <a:bodyPr wrap="square" rtlCol="0">
            <a:spAutoFit/>
          </a:bodyPr>
          <a:lstStyle/>
          <a:p>
            <a:r>
              <a:rPr lang="en-IN" dirty="0"/>
              <a:t>I</a:t>
            </a:r>
            <a:r>
              <a:rPr lang="en-IN" baseline="-25000" dirty="0"/>
              <a:t>N2</a:t>
            </a:r>
            <a:endParaRPr lang="en-IN" dirty="0"/>
          </a:p>
        </p:txBody>
      </p:sp>
      <p:cxnSp>
        <p:nvCxnSpPr>
          <p:cNvPr id="52" name="Straight Arrow Connector 51">
            <a:extLst>
              <a:ext uri="{FF2B5EF4-FFF2-40B4-BE49-F238E27FC236}">
                <a16:creationId xmlns:a16="http://schemas.microsoft.com/office/drawing/2014/main" id="{DF903FDA-2691-DC57-E9C1-736336B62417}"/>
              </a:ext>
            </a:extLst>
          </p:cNvPr>
          <p:cNvCxnSpPr/>
          <p:nvPr/>
        </p:nvCxnSpPr>
        <p:spPr>
          <a:xfrm>
            <a:off x="3796174" y="4832023"/>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57DD960C-BF19-73A5-7C34-F51D95232AF2}"/>
              </a:ext>
            </a:extLst>
          </p:cNvPr>
          <p:cNvSpPr txBox="1"/>
          <p:nvPr/>
        </p:nvSpPr>
        <p:spPr>
          <a:xfrm>
            <a:off x="3297159" y="5157645"/>
            <a:ext cx="444306" cy="369332"/>
          </a:xfrm>
          <a:prstGeom prst="rect">
            <a:avLst/>
          </a:prstGeom>
          <a:noFill/>
        </p:spPr>
        <p:txBody>
          <a:bodyPr wrap="square" rtlCol="0">
            <a:spAutoFit/>
          </a:bodyPr>
          <a:lstStyle/>
          <a:p>
            <a:r>
              <a:rPr lang="en-IN" dirty="0"/>
              <a:t>I</a:t>
            </a:r>
            <a:r>
              <a:rPr lang="en-IN" baseline="-25000" dirty="0"/>
              <a:t>P1</a:t>
            </a:r>
            <a:endParaRPr lang="en-IN" dirty="0"/>
          </a:p>
        </p:txBody>
      </p:sp>
      <p:sp>
        <p:nvSpPr>
          <p:cNvPr id="54" name="TextBox 53">
            <a:extLst>
              <a:ext uri="{FF2B5EF4-FFF2-40B4-BE49-F238E27FC236}">
                <a16:creationId xmlns:a16="http://schemas.microsoft.com/office/drawing/2014/main" id="{DD70F3CF-8B3B-5DB3-D8A4-04CB14FFB98D}"/>
              </a:ext>
            </a:extLst>
          </p:cNvPr>
          <p:cNvSpPr txBox="1"/>
          <p:nvPr/>
        </p:nvSpPr>
        <p:spPr>
          <a:xfrm>
            <a:off x="3410802" y="4838644"/>
            <a:ext cx="444306" cy="369332"/>
          </a:xfrm>
          <a:prstGeom prst="rect">
            <a:avLst/>
          </a:prstGeom>
          <a:noFill/>
        </p:spPr>
        <p:txBody>
          <a:bodyPr wrap="square" rtlCol="0">
            <a:spAutoFit/>
          </a:bodyPr>
          <a:lstStyle/>
          <a:p>
            <a:r>
              <a:rPr lang="en-IN" dirty="0"/>
              <a:t>I</a:t>
            </a:r>
            <a:r>
              <a:rPr lang="en-IN" baseline="-25000" dirty="0"/>
              <a:t>P2</a:t>
            </a:r>
            <a:endParaRPr lang="en-IN" dirty="0"/>
          </a:p>
        </p:txBody>
      </p:sp>
      <p:sp>
        <p:nvSpPr>
          <p:cNvPr id="55" name="TextBox 54">
            <a:extLst>
              <a:ext uri="{FF2B5EF4-FFF2-40B4-BE49-F238E27FC236}">
                <a16:creationId xmlns:a16="http://schemas.microsoft.com/office/drawing/2014/main" id="{246DF970-1566-BC6A-C987-3DB274DAB5B3}"/>
              </a:ext>
            </a:extLst>
          </p:cNvPr>
          <p:cNvSpPr txBox="1"/>
          <p:nvPr/>
        </p:nvSpPr>
        <p:spPr>
          <a:xfrm flipH="1">
            <a:off x="10709527" y="2815548"/>
            <a:ext cx="719490" cy="369332"/>
          </a:xfrm>
          <a:prstGeom prst="rect">
            <a:avLst/>
          </a:prstGeom>
          <a:noFill/>
        </p:spPr>
        <p:txBody>
          <a:bodyPr wrap="square" rtlCol="0">
            <a:spAutoFit/>
          </a:bodyPr>
          <a:lstStyle/>
          <a:p>
            <a:r>
              <a:rPr lang="en-IN" dirty="0"/>
              <a:t>V</a:t>
            </a:r>
            <a:r>
              <a:rPr lang="en-IN" baseline="-25000" dirty="0"/>
              <a:t>DD</a:t>
            </a:r>
            <a:endParaRPr lang="en-IN" dirty="0"/>
          </a:p>
        </p:txBody>
      </p:sp>
      <p:cxnSp>
        <p:nvCxnSpPr>
          <p:cNvPr id="57" name="Straight Connector 56">
            <a:extLst>
              <a:ext uri="{FF2B5EF4-FFF2-40B4-BE49-F238E27FC236}">
                <a16:creationId xmlns:a16="http://schemas.microsoft.com/office/drawing/2014/main" id="{FBAFEED6-1AC6-6C44-52F7-4998B3F274C3}"/>
              </a:ext>
            </a:extLst>
          </p:cNvPr>
          <p:cNvCxnSpPr>
            <a:endCxn id="21" idx="1"/>
          </p:cNvCxnSpPr>
          <p:nvPr/>
        </p:nvCxnSpPr>
        <p:spPr>
          <a:xfrm>
            <a:off x="7600584" y="4400120"/>
            <a:ext cx="485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1B194F6-032C-8F06-67B8-2E215BD00D64}"/>
              </a:ext>
            </a:extLst>
          </p:cNvPr>
          <p:cNvCxnSpPr>
            <a:stCxn id="21" idx="1"/>
          </p:cNvCxnSpPr>
          <p:nvPr/>
        </p:nvCxnSpPr>
        <p:spPr>
          <a:xfrm flipH="1">
            <a:off x="8086231" y="4400120"/>
            <a:ext cx="53" cy="1499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7DEC5C4-5CFB-E201-B545-AF491BED5119}"/>
              </a:ext>
            </a:extLst>
          </p:cNvPr>
          <p:cNvCxnSpPr/>
          <p:nvPr/>
        </p:nvCxnSpPr>
        <p:spPr>
          <a:xfrm flipH="1">
            <a:off x="10612182" y="4400120"/>
            <a:ext cx="457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482466B-74DC-5B38-CDB0-D84DA0069214}"/>
              </a:ext>
            </a:extLst>
          </p:cNvPr>
          <p:cNvCxnSpPr>
            <a:cxnSpLocks/>
          </p:cNvCxnSpPr>
          <p:nvPr/>
        </p:nvCxnSpPr>
        <p:spPr>
          <a:xfrm>
            <a:off x="10612182" y="4400120"/>
            <a:ext cx="0" cy="1499748"/>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63A8D56D-0817-3455-CEFA-47BF9A9A7DFF}"/>
              </a:ext>
            </a:extLst>
          </p:cNvPr>
          <p:cNvSpPr txBox="1"/>
          <p:nvPr/>
        </p:nvSpPr>
        <p:spPr>
          <a:xfrm>
            <a:off x="7812833" y="5862292"/>
            <a:ext cx="1081378" cy="369332"/>
          </a:xfrm>
          <a:prstGeom prst="rect">
            <a:avLst/>
          </a:prstGeom>
          <a:noFill/>
        </p:spPr>
        <p:txBody>
          <a:bodyPr wrap="square" rtlCol="0">
            <a:spAutoFit/>
          </a:bodyPr>
          <a:lstStyle/>
          <a:p>
            <a:r>
              <a:rPr lang="en-IN" dirty="0"/>
              <a:t>V</a:t>
            </a:r>
            <a:r>
              <a:rPr lang="en-IN" baseline="-25000" dirty="0"/>
              <a:t>out1</a:t>
            </a:r>
            <a:endParaRPr lang="en-IN" dirty="0"/>
          </a:p>
        </p:txBody>
      </p:sp>
      <p:sp>
        <p:nvSpPr>
          <p:cNvPr id="66" name="TextBox 65">
            <a:extLst>
              <a:ext uri="{FF2B5EF4-FFF2-40B4-BE49-F238E27FC236}">
                <a16:creationId xmlns:a16="http://schemas.microsoft.com/office/drawing/2014/main" id="{BB5922E9-4820-407C-8626-8AA157D4836E}"/>
              </a:ext>
            </a:extLst>
          </p:cNvPr>
          <p:cNvSpPr txBox="1"/>
          <p:nvPr/>
        </p:nvSpPr>
        <p:spPr>
          <a:xfrm>
            <a:off x="10327431" y="5862824"/>
            <a:ext cx="1081378" cy="369332"/>
          </a:xfrm>
          <a:prstGeom prst="rect">
            <a:avLst/>
          </a:prstGeom>
          <a:noFill/>
        </p:spPr>
        <p:txBody>
          <a:bodyPr wrap="square" rtlCol="0">
            <a:spAutoFit/>
          </a:bodyPr>
          <a:lstStyle/>
          <a:p>
            <a:r>
              <a:rPr lang="en-IN" dirty="0"/>
              <a:t>V</a:t>
            </a:r>
            <a:r>
              <a:rPr lang="en-IN" baseline="-25000" dirty="0"/>
              <a:t>out2</a:t>
            </a:r>
            <a:endParaRPr lang="en-IN" dirty="0"/>
          </a:p>
        </p:txBody>
      </p:sp>
      <p:sp>
        <p:nvSpPr>
          <p:cNvPr id="67" name="TextBox 66">
            <a:extLst>
              <a:ext uri="{FF2B5EF4-FFF2-40B4-BE49-F238E27FC236}">
                <a16:creationId xmlns:a16="http://schemas.microsoft.com/office/drawing/2014/main" id="{F7F9928E-BF16-599D-6DAE-EA4DD6866AED}"/>
              </a:ext>
            </a:extLst>
          </p:cNvPr>
          <p:cNvSpPr txBox="1"/>
          <p:nvPr/>
        </p:nvSpPr>
        <p:spPr>
          <a:xfrm>
            <a:off x="4394506" y="4259618"/>
            <a:ext cx="1081378" cy="307777"/>
          </a:xfrm>
          <a:prstGeom prst="rect">
            <a:avLst/>
          </a:prstGeom>
          <a:noFill/>
        </p:spPr>
        <p:txBody>
          <a:bodyPr wrap="square" rtlCol="0">
            <a:spAutoFit/>
          </a:bodyPr>
          <a:lstStyle/>
          <a:p>
            <a:r>
              <a:rPr lang="en-IN" sz="1400" dirty="0"/>
              <a:t>V</a:t>
            </a:r>
            <a:r>
              <a:rPr lang="en-IN" sz="1400" baseline="-25000" dirty="0"/>
              <a:t>in2</a:t>
            </a:r>
            <a:endParaRPr lang="en-IN" dirty="0"/>
          </a:p>
        </p:txBody>
      </p:sp>
      <p:sp>
        <p:nvSpPr>
          <p:cNvPr id="68" name="TextBox 67">
            <a:extLst>
              <a:ext uri="{FF2B5EF4-FFF2-40B4-BE49-F238E27FC236}">
                <a16:creationId xmlns:a16="http://schemas.microsoft.com/office/drawing/2014/main" id="{EB3E7FF2-D1B6-D515-23B6-95B9CA9E18C4}"/>
              </a:ext>
            </a:extLst>
          </p:cNvPr>
          <p:cNvSpPr txBox="1"/>
          <p:nvPr/>
        </p:nvSpPr>
        <p:spPr>
          <a:xfrm>
            <a:off x="2214501" y="4389887"/>
            <a:ext cx="534746" cy="307777"/>
          </a:xfrm>
          <a:prstGeom prst="rect">
            <a:avLst/>
          </a:prstGeom>
          <a:noFill/>
        </p:spPr>
        <p:txBody>
          <a:bodyPr wrap="square" rtlCol="0">
            <a:spAutoFit/>
          </a:bodyPr>
          <a:lstStyle/>
          <a:p>
            <a:r>
              <a:rPr lang="en-IN" sz="1400" dirty="0"/>
              <a:t>V</a:t>
            </a:r>
            <a:r>
              <a:rPr lang="en-IN" sz="1400" baseline="-25000" dirty="0"/>
              <a:t>in2</a:t>
            </a:r>
            <a:endParaRPr lang="en-IN" dirty="0"/>
          </a:p>
        </p:txBody>
      </p:sp>
      <p:sp>
        <p:nvSpPr>
          <p:cNvPr id="69" name="TextBox 68">
            <a:extLst>
              <a:ext uri="{FF2B5EF4-FFF2-40B4-BE49-F238E27FC236}">
                <a16:creationId xmlns:a16="http://schemas.microsoft.com/office/drawing/2014/main" id="{26E6C4B8-1B02-E26A-B7A2-39A805BD6578}"/>
              </a:ext>
            </a:extLst>
          </p:cNvPr>
          <p:cNvSpPr txBox="1"/>
          <p:nvPr/>
        </p:nvSpPr>
        <p:spPr>
          <a:xfrm>
            <a:off x="2403636" y="4215900"/>
            <a:ext cx="534746" cy="307777"/>
          </a:xfrm>
          <a:prstGeom prst="rect">
            <a:avLst/>
          </a:prstGeom>
          <a:noFill/>
        </p:spPr>
        <p:txBody>
          <a:bodyPr wrap="square" rtlCol="0">
            <a:spAutoFit/>
          </a:bodyPr>
          <a:lstStyle/>
          <a:p>
            <a:r>
              <a:rPr lang="en-IN" sz="1400" dirty="0"/>
              <a:t>V</a:t>
            </a:r>
            <a:r>
              <a:rPr lang="en-IN" sz="1400" baseline="-25000" dirty="0"/>
              <a:t>in1</a:t>
            </a:r>
            <a:endParaRPr lang="en-IN" dirty="0"/>
          </a:p>
        </p:txBody>
      </p:sp>
      <p:sp>
        <p:nvSpPr>
          <p:cNvPr id="70" name="TextBox 69">
            <a:extLst>
              <a:ext uri="{FF2B5EF4-FFF2-40B4-BE49-F238E27FC236}">
                <a16:creationId xmlns:a16="http://schemas.microsoft.com/office/drawing/2014/main" id="{CB8392C6-77EB-568B-551C-4CB40F080590}"/>
              </a:ext>
            </a:extLst>
          </p:cNvPr>
          <p:cNvSpPr txBox="1"/>
          <p:nvPr/>
        </p:nvSpPr>
        <p:spPr>
          <a:xfrm>
            <a:off x="707651" y="4306344"/>
            <a:ext cx="534746" cy="307777"/>
          </a:xfrm>
          <a:prstGeom prst="rect">
            <a:avLst/>
          </a:prstGeom>
          <a:noFill/>
        </p:spPr>
        <p:txBody>
          <a:bodyPr wrap="square" rtlCol="0">
            <a:spAutoFit/>
          </a:bodyPr>
          <a:lstStyle/>
          <a:p>
            <a:r>
              <a:rPr lang="en-IN" sz="1400" dirty="0"/>
              <a:t>V</a:t>
            </a:r>
            <a:r>
              <a:rPr lang="en-IN" sz="1400" baseline="-25000" dirty="0"/>
              <a:t>in1</a:t>
            </a:r>
            <a:endParaRPr lang="en-IN" dirty="0"/>
          </a:p>
        </p:txBody>
      </p:sp>
      <p:cxnSp>
        <p:nvCxnSpPr>
          <p:cNvPr id="71" name="Straight Arrow Connector 70">
            <a:extLst>
              <a:ext uri="{FF2B5EF4-FFF2-40B4-BE49-F238E27FC236}">
                <a16:creationId xmlns:a16="http://schemas.microsoft.com/office/drawing/2014/main" id="{C681CED7-8A71-7C8F-E871-1F9314575FDC}"/>
              </a:ext>
            </a:extLst>
          </p:cNvPr>
          <p:cNvCxnSpPr/>
          <p:nvPr/>
        </p:nvCxnSpPr>
        <p:spPr>
          <a:xfrm>
            <a:off x="6527556" y="4618502"/>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34C6A3D9-EEB1-B16B-7183-B10E1DA23EA1}"/>
              </a:ext>
            </a:extLst>
          </p:cNvPr>
          <p:cNvSpPr txBox="1"/>
          <p:nvPr/>
        </p:nvSpPr>
        <p:spPr>
          <a:xfrm>
            <a:off x="1335063" y="2055784"/>
            <a:ext cx="7032389" cy="369332"/>
          </a:xfrm>
          <a:prstGeom prst="rect">
            <a:avLst/>
          </a:prstGeom>
          <a:noFill/>
        </p:spPr>
        <p:txBody>
          <a:bodyPr wrap="square" rtlCol="0">
            <a:spAutoFit/>
          </a:bodyPr>
          <a:lstStyle/>
          <a:p>
            <a:r>
              <a:rPr lang="en-IN" dirty="0">
                <a:highlight>
                  <a:srgbClr val="FFFF00"/>
                </a:highlight>
              </a:rPr>
              <a:t>New Architecture of Input Stage of High Speed LVDS Receiver Design</a:t>
            </a:r>
          </a:p>
        </p:txBody>
      </p:sp>
      <p:cxnSp>
        <p:nvCxnSpPr>
          <p:cNvPr id="74" name="Straight Connector 73">
            <a:extLst>
              <a:ext uri="{FF2B5EF4-FFF2-40B4-BE49-F238E27FC236}">
                <a16:creationId xmlns:a16="http://schemas.microsoft.com/office/drawing/2014/main" id="{7811F211-4FEB-C9E1-8C34-FEE45E3CADC5}"/>
              </a:ext>
            </a:extLst>
          </p:cNvPr>
          <p:cNvCxnSpPr/>
          <p:nvPr/>
        </p:nvCxnSpPr>
        <p:spPr>
          <a:xfrm>
            <a:off x="3861042" y="4451784"/>
            <a:ext cx="175145" cy="10907"/>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51E2A7B2-D4E4-F38E-ADD0-A8137854A1BF}"/>
              </a:ext>
            </a:extLst>
          </p:cNvPr>
          <p:cNvSpPr txBox="1"/>
          <p:nvPr/>
        </p:nvSpPr>
        <p:spPr>
          <a:xfrm>
            <a:off x="2371032" y="3186360"/>
            <a:ext cx="554709" cy="276999"/>
          </a:xfrm>
          <a:prstGeom prst="rect">
            <a:avLst/>
          </a:prstGeom>
          <a:noFill/>
        </p:spPr>
        <p:txBody>
          <a:bodyPr wrap="square" rtlCol="0">
            <a:spAutoFit/>
          </a:bodyPr>
          <a:lstStyle/>
          <a:p>
            <a:pPr algn="r"/>
            <a:r>
              <a:rPr lang="en-IN" sz="1200" dirty="0"/>
              <a:t>M</a:t>
            </a:r>
            <a:r>
              <a:rPr lang="en-IN" sz="1200" baseline="-25000" dirty="0"/>
              <a:t>3</a:t>
            </a:r>
            <a:endParaRPr lang="en-IN" dirty="0"/>
          </a:p>
        </p:txBody>
      </p:sp>
      <p:sp>
        <p:nvSpPr>
          <p:cNvPr id="76" name="TextBox 75">
            <a:extLst>
              <a:ext uri="{FF2B5EF4-FFF2-40B4-BE49-F238E27FC236}">
                <a16:creationId xmlns:a16="http://schemas.microsoft.com/office/drawing/2014/main" id="{F155D78C-A4FE-496A-5E81-47F11B9EF37B}"/>
              </a:ext>
            </a:extLst>
          </p:cNvPr>
          <p:cNvSpPr txBox="1"/>
          <p:nvPr/>
        </p:nvSpPr>
        <p:spPr>
          <a:xfrm>
            <a:off x="3882640" y="3008344"/>
            <a:ext cx="554709" cy="276999"/>
          </a:xfrm>
          <a:prstGeom prst="rect">
            <a:avLst/>
          </a:prstGeom>
          <a:noFill/>
        </p:spPr>
        <p:txBody>
          <a:bodyPr wrap="square" rtlCol="0">
            <a:spAutoFit/>
          </a:bodyPr>
          <a:lstStyle/>
          <a:p>
            <a:pPr algn="r"/>
            <a:r>
              <a:rPr lang="en-IN" sz="1200" dirty="0"/>
              <a:t>M</a:t>
            </a:r>
            <a:r>
              <a:rPr lang="en-IN" sz="1200" baseline="-25000" dirty="0"/>
              <a:t>4</a:t>
            </a:r>
            <a:endParaRPr lang="en-IN" dirty="0"/>
          </a:p>
        </p:txBody>
      </p:sp>
      <p:sp>
        <p:nvSpPr>
          <p:cNvPr id="77" name="TextBox 76">
            <a:extLst>
              <a:ext uri="{FF2B5EF4-FFF2-40B4-BE49-F238E27FC236}">
                <a16:creationId xmlns:a16="http://schemas.microsoft.com/office/drawing/2014/main" id="{7BCE246B-1FDE-E0A0-43FF-0F9551AAD962}"/>
              </a:ext>
            </a:extLst>
          </p:cNvPr>
          <p:cNvSpPr txBox="1"/>
          <p:nvPr/>
        </p:nvSpPr>
        <p:spPr>
          <a:xfrm>
            <a:off x="2253485" y="3699103"/>
            <a:ext cx="554709" cy="276999"/>
          </a:xfrm>
          <a:prstGeom prst="rect">
            <a:avLst/>
          </a:prstGeom>
          <a:noFill/>
        </p:spPr>
        <p:txBody>
          <a:bodyPr wrap="square" rtlCol="0">
            <a:spAutoFit/>
          </a:bodyPr>
          <a:lstStyle/>
          <a:p>
            <a:pPr algn="r"/>
            <a:r>
              <a:rPr lang="en-IN" sz="1200" dirty="0"/>
              <a:t>M</a:t>
            </a:r>
            <a:r>
              <a:rPr lang="en-IN" sz="1200" baseline="-25000" dirty="0"/>
              <a:t>5</a:t>
            </a:r>
            <a:endParaRPr lang="en-IN" dirty="0"/>
          </a:p>
        </p:txBody>
      </p:sp>
      <p:sp>
        <p:nvSpPr>
          <p:cNvPr id="78" name="TextBox 77">
            <a:extLst>
              <a:ext uri="{FF2B5EF4-FFF2-40B4-BE49-F238E27FC236}">
                <a16:creationId xmlns:a16="http://schemas.microsoft.com/office/drawing/2014/main" id="{918867F1-172B-0C53-2AAD-54D9BCD0F414}"/>
              </a:ext>
            </a:extLst>
          </p:cNvPr>
          <p:cNvSpPr txBox="1"/>
          <p:nvPr/>
        </p:nvSpPr>
        <p:spPr>
          <a:xfrm>
            <a:off x="3906841" y="3891328"/>
            <a:ext cx="554709" cy="261610"/>
          </a:xfrm>
          <a:prstGeom prst="rect">
            <a:avLst/>
          </a:prstGeom>
          <a:noFill/>
        </p:spPr>
        <p:txBody>
          <a:bodyPr wrap="square" rtlCol="0">
            <a:spAutoFit/>
          </a:bodyPr>
          <a:lstStyle/>
          <a:p>
            <a:pPr algn="r"/>
            <a:r>
              <a:rPr lang="en-IN" sz="1100" dirty="0"/>
              <a:t>M</a:t>
            </a:r>
            <a:r>
              <a:rPr lang="en-IN" sz="1100" baseline="-25000" dirty="0"/>
              <a:t>6</a:t>
            </a:r>
            <a:endParaRPr lang="en-IN" sz="1100" dirty="0"/>
          </a:p>
        </p:txBody>
      </p:sp>
      <p:sp>
        <p:nvSpPr>
          <p:cNvPr id="79" name="TextBox 78">
            <a:extLst>
              <a:ext uri="{FF2B5EF4-FFF2-40B4-BE49-F238E27FC236}">
                <a16:creationId xmlns:a16="http://schemas.microsoft.com/office/drawing/2014/main" id="{A73BFC7C-9EB0-3D40-D9F4-BDF80B787453}"/>
              </a:ext>
            </a:extLst>
          </p:cNvPr>
          <p:cNvSpPr txBox="1"/>
          <p:nvPr/>
        </p:nvSpPr>
        <p:spPr>
          <a:xfrm>
            <a:off x="3873280" y="4517125"/>
            <a:ext cx="554709" cy="276999"/>
          </a:xfrm>
          <a:prstGeom prst="rect">
            <a:avLst/>
          </a:prstGeom>
          <a:noFill/>
        </p:spPr>
        <p:txBody>
          <a:bodyPr wrap="square" rtlCol="0">
            <a:spAutoFit/>
          </a:bodyPr>
          <a:lstStyle/>
          <a:p>
            <a:pPr algn="r"/>
            <a:r>
              <a:rPr lang="en-IN" sz="1200" dirty="0"/>
              <a:t>M</a:t>
            </a:r>
            <a:r>
              <a:rPr lang="en-IN" sz="1200" baseline="-25000" dirty="0"/>
              <a:t>10</a:t>
            </a:r>
            <a:endParaRPr lang="en-IN" dirty="0"/>
          </a:p>
        </p:txBody>
      </p:sp>
      <p:sp>
        <p:nvSpPr>
          <p:cNvPr id="80" name="TextBox 79">
            <a:extLst>
              <a:ext uri="{FF2B5EF4-FFF2-40B4-BE49-F238E27FC236}">
                <a16:creationId xmlns:a16="http://schemas.microsoft.com/office/drawing/2014/main" id="{8F3F09D4-C5BF-B11D-EE4F-71C5C2FCE07E}"/>
              </a:ext>
            </a:extLst>
          </p:cNvPr>
          <p:cNvSpPr txBox="1"/>
          <p:nvPr/>
        </p:nvSpPr>
        <p:spPr>
          <a:xfrm>
            <a:off x="2344758" y="4719757"/>
            <a:ext cx="554709" cy="276999"/>
          </a:xfrm>
          <a:prstGeom prst="rect">
            <a:avLst/>
          </a:prstGeom>
          <a:noFill/>
        </p:spPr>
        <p:txBody>
          <a:bodyPr wrap="square" rtlCol="0">
            <a:spAutoFit/>
          </a:bodyPr>
          <a:lstStyle/>
          <a:p>
            <a:pPr algn="r"/>
            <a:r>
              <a:rPr lang="en-IN" sz="1200" dirty="0"/>
              <a:t>M</a:t>
            </a:r>
            <a:r>
              <a:rPr lang="en-IN" sz="1200" baseline="-25000" dirty="0"/>
              <a:t>9</a:t>
            </a:r>
            <a:endParaRPr lang="en-IN" dirty="0"/>
          </a:p>
        </p:txBody>
      </p:sp>
      <p:sp>
        <p:nvSpPr>
          <p:cNvPr id="81" name="TextBox 80">
            <a:extLst>
              <a:ext uri="{FF2B5EF4-FFF2-40B4-BE49-F238E27FC236}">
                <a16:creationId xmlns:a16="http://schemas.microsoft.com/office/drawing/2014/main" id="{30315057-9113-2288-1E00-D85E174B9CEE}"/>
              </a:ext>
            </a:extLst>
          </p:cNvPr>
          <p:cNvSpPr txBox="1"/>
          <p:nvPr/>
        </p:nvSpPr>
        <p:spPr>
          <a:xfrm>
            <a:off x="3873279" y="5331004"/>
            <a:ext cx="554709" cy="276999"/>
          </a:xfrm>
          <a:prstGeom prst="rect">
            <a:avLst/>
          </a:prstGeom>
          <a:noFill/>
        </p:spPr>
        <p:txBody>
          <a:bodyPr wrap="square" rtlCol="0">
            <a:spAutoFit/>
          </a:bodyPr>
          <a:lstStyle/>
          <a:p>
            <a:pPr algn="r"/>
            <a:r>
              <a:rPr lang="en-IN" sz="1200" dirty="0"/>
              <a:t>M</a:t>
            </a:r>
            <a:r>
              <a:rPr lang="en-IN" sz="1200" baseline="-25000" dirty="0"/>
              <a:t>8</a:t>
            </a:r>
            <a:endParaRPr lang="en-IN" dirty="0"/>
          </a:p>
        </p:txBody>
      </p:sp>
      <p:sp>
        <p:nvSpPr>
          <p:cNvPr id="82" name="TextBox 81">
            <a:extLst>
              <a:ext uri="{FF2B5EF4-FFF2-40B4-BE49-F238E27FC236}">
                <a16:creationId xmlns:a16="http://schemas.microsoft.com/office/drawing/2014/main" id="{E6F988C2-B45F-965C-E05C-0FD80EEB61F6}"/>
              </a:ext>
            </a:extLst>
          </p:cNvPr>
          <p:cNvSpPr txBox="1"/>
          <p:nvPr/>
        </p:nvSpPr>
        <p:spPr>
          <a:xfrm>
            <a:off x="2602883" y="5342205"/>
            <a:ext cx="554709" cy="261610"/>
          </a:xfrm>
          <a:prstGeom prst="rect">
            <a:avLst/>
          </a:prstGeom>
          <a:noFill/>
        </p:spPr>
        <p:txBody>
          <a:bodyPr wrap="square" rtlCol="0">
            <a:spAutoFit/>
          </a:bodyPr>
          <a:lstStyle/>
          <a:p>
            <a:pPr algn="r"/>
            <a:r>
              <a:rPr lang="en-IN" sz="1100" dirty="0"/>
              <a:t>M</a:t>
            </a:r>
            <a:r>
              <a:rPr lang="en-IN" sz="1100" baseline="-25000" dirty="0"/>
              <a:t>7</a:t>
            </a:r>
            <a:endParaRPr lang="en-IN" dirty="0"/>
          </a:p>
        </p:txBody>
      </p:sp>
      <p:sp>
        <p:nvSpPr>
          <p:cNvPr id="83" name="TextBox 82">
            <a:extLst>
              <a:ext uri="{FF2B5EF4-FFF2-40B4-BE49-F238E27FC236}">
                <a16:creationId xmlns:a16="http://schemas.microsoft.com/office/drawing/2014/main" id="{BA7F7814-FC6A-B7B8-379A-C4725F655EE6}"/>
              </a:ext>
            </a:extLst>
          </p:cNvPr>
          <p:cNvSpPr txBox="1"/>
          <p:nvPr/>
        </p:nvSpPr>
        <p:spPr>
          <a:xfrm>
            <a:off x="1037079" y="5037244"/>
            <a:ext cx="554709" cy="307777"/>
          </a:xfrm>
          <a:prstGeom prst="rect">
            <a:avLst/>
          </a:prstGeom>
          <a:noFill/>
        </p:spPr>
        <p:txBody>
          <a:bodyPr wrap="square" rtlCol="0">
            <a:spAutoFit/>
          </a:bodyPr>
          <a:lstStyle/>
          <a:p>
            <a:pPr algn="r"/>
            <a:r>
              <a:rPr lang="en-IN" sz="1400" dirty="0"/>
              <a:t>M</a:t>
            </a:r>
            <a:r>
              <a:rPr lang="en-IN" sz="1400" baseline="-25000" dirty="0"/>
              <a:t>2</a:t>
            </a:r>
            <a:endParaRPr lang="en-IN" dirty="0"/>
          </a:p>
        </p:txBody>
      </p:sp>
      <p:sp>
        <p:nvSpPr>
          <p:cNvPr id="84" name="TextBox 83">
            <a:extLst>
              <a:ext uri="{FF2B5EF4-FFF2-40B4-BE49-F238E27FC236}">
                <a16:creationId xmlns:a16="http://schemas.microsoft.com/office/drawing/2014/main" id="{968B8053-2815-E12F-25C1-9BD8BB6EF40B}"/>
              </a:ext>
            </a:extLst>
          </p:cNvPr>
          <p:cNvSpPr txBox="1"/>
          <p:nvPr/>
        </p:nvSpPr>
        <p:spPr>
          <a:xfrm>
            <a:off x="1164551" y="3445133"/>
            <a:ext cx="554709" cy="307777"/>
          </a:xfrm>
          <a:prstGeom prst="rect">
            <a:avLst/>
          </a:prstGeom>
          <a:noFill/>
        </p:spPr>
        <p:txBody>
          <a:bodyPr wrap="square" rtlCol="0">
            <a:spAutoFit/>
          </a:bodyPr>
          <a:lstStyle/>
          <a:p>
            <a:pPr algn="r"/>
            <a:r>
              <a:rPr lang="en-IN" sz="1400" dirty="0"/>
              <a:t>M</a:t>
            </a:r>
            <a:r>
              <a:rPr lang="en-IN" sz="1400" baseline="-25000" dirty="0"/>
              <a:t>1</a:t>
            </a:r>
            <a:endParaRPr lang="en-IN" dirty="0"/>
          </a:p>
        </p:txBody>
      </p:sp>
    </p:spTree>
    <p:extLst>
      <p:ext uri="{BB962C8B-B14F-4D97-AF65-F5344CB8AC3E}">
        <p14:creationId xmlns:p14="http://schemas.microsoft.com/office/powerpoint/2010/main" val="307856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865D-EFBF-0099-1D8B-E1FF76BCCE40}"/>
              </a:ext>
            </a:extLst>
          </p:cNvPr>
          <p:cNvSpPr>
            <a:spLocks noGrp="1"/>
          </p:cNvSpPr>
          <p:nvPr>
            <p:ph type="title"/>
          </p:nvPr>
        </p:nvSpPr>
        <p:spPr/>
        <p:txBody>
          <a:bodyPr/>
          <a:lstStyle/>
          <a:p>
            <a:r>
              <a:rPr lang="en-IN" dirty="0"/>
              <a:t>Body Connection</a:t>
            </a:r>
          </a:p>
        </p:txBody>
      </p:sp>
      <p:sp>
        <p:nvSpPr>
          <p:cNvPr id="4" name="TextBox 3">
            <a:extLst>
              <a:ext uri="{FF2B5EF4-FFF2-40B4-BE49-F238E27FC236}">
                <a16:creationId xmlns:a16="http://schemas.microsoft.com/office/drawing/2014/main" id="{9F03F4F4-47AA-4D56-9EE2-D8FFAEEDD110}"/>
              </a:ext>
            </a:extLst>
          </p:cNvPr>
          <p:cNvSpPr txBox="1"/>
          <p:nvPr/>
        </p:nvSpPr>
        <p:spPr>
          <a:xfrm>
            <a:off x="1295402" y="2560320"/>
            <a:ext cx="4731687" cy="923330"/>
          </a:xfrm>
          <a:prstGeom prst="rect">
            <a:avLst/>
          </a:prstGeom>
          <a:noFill/>
        </p:spPr>
        <p:txBody>
          <a:bodyPr wrap="square" rtlCol="0">
            <a:spAutoFit/>
          </a:bodyPr>
          <a:lstStyle/>
          <a:p>
            <a:r>
              <a:rPr lang="en-IN" dirty="0"/>
              <a:t>For removing the non-linearity of body-effect, we tied the body locally to its source. But, </a:t>
            </a:r>
            <a:r>
              <a:rPr lang="en-IN" dirty="0">
                <a:solidFill>
                  <a:srgbClr val="FF0000"/>
                </a:solidFill>
              </a:rPr>
              <a:t>the negative voltage was creating some problem. </a:t>
            </a:r>
          </a:p>
        </p:txBody>
      </p:sp>
      <p:pic>
        <p:nvPicPr>
          <p:cNvPr id="6" name="Picture 5">
            <a:extLst>
              <a:ext uri="{FF2B5EF4-FFF2-40B4-BE49-F238E27FC236}">
                <a16:creationId xmlns:a16="http://schemas.microsoft.com/office/drawing/2014/main" id="{A4544217-3C3B-6DAF-8806-86618C372FD7}"/>
              </a:ext>
            </a:extLst>
          </p:cNvPr>
          <p:cNvPicPr>
            <a:picLocks noChangeAspect="1"/>
          </p:cNvPicPr>
          <p:nvPr/>
        </p:nvPicPr>
        <p:blipFill>
          <a:blip r:embed="rId2"/>
          <a:stretch>
            <a:fillRect/>
          </a:stretch>
        </p:blipFill>
        <p:spPr>
          <a:xfrm>
            <a:off x="1068349" y="3482799"/>
            <a:ext cx="4829849" cy="1552792"/>
          </a:xfrm>
          <a:prstGeom prst="rect">
            <a:avLst/>
          </a:prstGeom>
        </p:spPr>
      </p:pic>
      <p:sp>
        <p:nvSpPr>
          <p:cNvPr id="7" name="Speech Bubble: Rectangle 6">
            <a:extLst>
              <a:ext uri="{FF2B5EF4-FFF2-40B4-BE49-F238E27FC236}">
                <a16:creationId xmlns:a16="http://schemas.microsoft.com/office/drawing/2014/main" id="{345D64A8-7E94-23CC-6C46-FF0EE1A62AAD}"/>
              </a:ext>
            </a:extLst>
          </p:cNvPr>
          <p:cNvSpPr/>
          <p:nvPr/>
        </p:nvSpPr>
        <p:spPr>
          <a:xfrm>
            <a:off x="3267654" y="3559858"/>
            <a:ext cx="675861" cy="265389"/>
          </a:xfrm>
          <a:prstGeom prst="wedgeRectCallout">
            <a:avLst>
              <a:gd name="adj1" fmla="val -39496"/>
              <a:gd name="adj2" fmla="val 180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P-epi</a:t>
            </a:r>
          </a:p>
        </p:txBody>
      </p:sp>
      <p:sp>
        <p:nvSpPr>
          <p:cNvPr id="8" name="Speech Bubble: Rectangle 7">
            <a:extLst>
              <a:ext uri="{FF2B5EF4-FFF2-40B4-BE49-F238E27FC236}">
                <a16:creationId xmlns:a16="http://schemas.microsoft.com/office/drawing/2014/main" id="{5C7DD69E-8C27-B09A-5AAD-282B46F3D417}"/>
              </a:ext>
            </a:extLst>
          </p:cNvPr>
          <p:cNvSpPr/>
          <p:nvPr/>
        </p:nvSpPr>
        <p:spPr>
          <a:xfrm>
            <a:off x="4089127" y="3625276"/>
            <a:ext cx="590293" cy="265390"/>
          </a:xfrm>
          <a:prstGeom prst="wedgeRectCallout">
            <a:avLst>
              <a:gd name="adj1" fmla="val -15718"/>
              <a:gd name="adj2" fmla="val 1699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ISO</a:t>
            </a:r>
          </a:p>
        </p:txBody>
      </p:sp>
      <p:sp>
        <p:nvSpPr>
          <p:cNvPr id="9" name="Speech Bubble: Rectangle 8">
            <a:extLst>
              <a:ext uri="{FF2B5EF4-FFF2-40B4-BE49-F238E27FC236}">
                <a16:creationId xmlns:a16="http://schemas.microsoft.com/office/drawing/2014/main" id="{9A6F68C7-659A-E247-61AF-28E598844BE4}"/>
              </a:ext>
            </a:extLst>
          </p:cNvPr>
          <p:cNvSpPr/>
          <p:nvPr/>
        </p:nvSpPr>
        <p:spPr>
          <a:xfrm>
            <a:off x="4826441" y="5027913"/>
            <a:ext cx="2735249" cy="930157"/>
          </a:xfrm>
          <a:prstGeom prst="wedgeRectCallout">
            <a:avLst>
              <a:gd name="adj1" fmla="val -69036"/>
              <a:gd name="adj2" fmla="val -81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For D</a:t>
            </a:r>
            <a:r>
              <a:rPr lang="en-IN" baseline="-25000" dirty="0"/>
              <a:t>3 </a:t>
            </a:r>
            <a:r>
              <a:rPr lang="en-IN" dirty="0"/>
              <a:t>to be reverse biased, ISO could be grounded or make to it AVDD </a:t>
            </a:r>
          </a:p>
        </p:txBody>
      </p:sp>
      <p:sp>
        <p:nvSpPr>
          <p:cNvPr id="10" name="TextBox 9">
            <a:extLst>
              <a:ext uri="{FF2B5EF4-FFF2-40B4-BE49-F238E27FC236}">
                <a16:creationId xmlns:a16="http://schemas.microsoft.com/office/drawing/2014/main" id="{AAA09449-9247-6AD8-022F-A32A21ED3C10}"/>
              </a:ext>
            </a:extLst>
          </p:cNvPr>
          <p:cNvSpPr txBox="1"/>
          <p:nvPr/>
        </p:nvSpPr>
        <p:spPr>
          <a:xfrm flipH="1">
            <a:off x="2740879" y="4378394"/>
            <a:ext cx="526775" cy="369332"/>
          </a:xfrm>
          <a:prstGeom prst="rect">
            <a:avLst/>
          </a:prstGeom>
          <a:noFill/>
        </p:spPr>
        <p:txBody>
          <a:bodyPr wrap="square" rtlCol="0">
            <a:spAutoFit/>
          </a:bodyPr>
          <a:lstStyle/>
          <a:p>
            <a:r>
              <a:rPr lang="en-IN" dirty="0"/>
              <a:t>D</a:t>
            </a:r>
            <a:r>
              <a:rPr lang="en-IN" baseline="-25000" dirty="0"/>
              <a:t>1</a:t>
            </a:r>
            <a:endParaRPr lang="en-IN" dirty="0"/>
          </a:p>
        </p:txBody>
      </p:sp>
      <p:sp>
        <p:nvSpPr>
          <p:cNvPr id="11" name="TextBox 10">
            <a:extLst>
              <a:ext uri="{FF2B5EF4-FFF2-40B4-BE49-F238E27FC236}">
                <a16:creationId xmlns:a16="http://schemas.microsoft.com/office/drawing/2014/main" id="{ED95B038-04A2-9F2B-7C0A-110DB4734D11}"/>
              </a:ext>
            </a:extLst>
          </p:cNvPr>
          <p:cNvSpPr txBox="1"/>
          <p:nvPr/>
        </p:nvSpPr>
        <p:spPr>
          <a:xfrm flipH="1">
            <a:off x="3605584" y="4443813"/>
            <a:ext cx="526775" cy="369332"/>
          </a:xfrm>
          <a:prstGeom prst="rect">
            <a:avLst/>
          </a:prstGeom>
          <a:noFill/>
        </p:spPr>
        <p:txBody>
          <a:bodyPr wrap="square" rtlCol="0">
            <a:spAutoFit/>
          </a:bodyPr>
          <a:lstStyle/>
          <a:p>
            <a:r>
              <a:rPr lang="en-IN" dirty="0"/>
              <a:t>D</a:t>
            </a:r>
            <a:r>
              <a:rPr lang="en-IN" baseline="-25000" dirty="0"/>
              <a:t>2</a:t>
            </a:r>
            <a:endParaRPr lang="en-IN" dirty="0"/>
          </a:p>
        </p:txBody>
      </p:sp>
      <p:sp>
        <p:nvSpPr>
          <p:cNvPr id="12" name="TextBox 11">
            <a:extLst>
              <a:ext uri="{FF2B5EF4-FFF2-40B4-BE49-F238E27FC236}">
                <a16:creationId xmlns:a16="http://schemas.microsoft.com/office/drawing/2014/main" id="{D2954D41-0114-14D6-FDF5-7001F4ADB121}"/>
              </a:ext>
            </a:extLst>
          </p:cNvPr>
          <p:cNvSpPr txBox="1"/>
          <p:nvPr/>
        </p:nvSpPr>
        <p:spPr>
          <a:xfrm flipH="1">
            <a:off x="4436034" y="4438754"/>
            <a:ext cx="526775" cy="369332"/>
          </a:xfrm>
          <a:prstGeom prst="rect">
            <a:avLst/>
          </a:prstGeom>
          <a:noFill/>
        </p:spPr>
        <p:txBody>
          <a:bodyPr wrap="square" rtlCol="0">
            <a:spAutoFit/>
          </a:bodyPr>
          <a:lstStyle/>
          <a:p>
            <a:r>
              <a:rPr lang="en-IN" dirty="0"/>
              <a:t>D</a:t>
            </a:r>
            <a:r>
              <a:rPr lang="en-IN" baseline="-25000" dirty="0"/>
              <a:t>3</a:t>
            </a:r>
            <a:endParaRPr lang="en-IN" dirty="0"/>
          </a:p>
        </p:txBody>
      </p:sp>
      <p:sp>
        <p:nvSpPr>
          <p:cNvPr id="13" name="Speech Bubble: Rectangle 12">
            <a:extLst>
              <a:ext uri="{FF2B5EF4-FFF2-40B4-BE49-F238E27FC236}">
                <a16:creationId xmlns:a16="http://schemas.microsoft.com/office/drawing/2014/main" id="{8D4FDFCD-8D1B-C26E-F2A1-BAE1A9F57B92}"/>
              </a:ext>
            </a:extLst>
          </p:cNvPr>
          <p:cNvSpPr/>
          <p:nvPr/>
        </p:nvSpPr>
        <p:spPr>
          <a:xfrm>
            <a:off x="773202" y="5090879"/>
            <a:ext cx="3611071" cy="1097988"/>
          </a:xfrm>
          <a:prstGeom prst="wedgeRectCallout">
            <a:avLst>
              <a:gd name="adj1" fmla="val 22570"/>
              <a:gd name="adj2" fmla="val -778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For D</a:t>
            </a:r>
            <a:r>
              <a:rPr lang="en-IN" baseline="-25000" dirty="0"/>
              <a:t>1 </a:t>
            </a:r>
            <a:r>
              <a:rPr lang="en-IN" dirty="0"/>
              <a:t>to be reverse biased, we try to bias p-epi to ground but at negative common-mode voltages, the diode D</a:t>
            </a:r>
            <a:r>
              <a:rPr lang="en-IN" baseline="-25000" dirty="0"/>
              <a:t>1</a:t>
            </a:r>
            <a:r>
              <a:rPr lang="en-IN" dirty="0"/>
              <a:t> would become forward biased. </a:t>
            </a:r>
          </a:p>
        </p:txBody>
      </p:sp>
      <p:pic>
        <p:nvPicPr>
          <p:cNvPr id="14" name="Picture 13">
            <a:extLst>
              <a:ext uri="{FF2B5EF4-FFF2-40B4-BE49-F238E27FC236}">
                <a16:creationId xmlns:a16="http://schemas.microsoft.com/office/drawing/2014/main" id="{DB738B2A-15D5-A7C0-B8F5-F91B2DEBF824}"/>
              </a:ext>
            </a:extLst>
          </p:cNvPr>
          <p:cNvPicPr>
            <a:picLocks noChangeAspect="1"/>
          </p:cNvPicPr>
          <p:nvPr/>
        </p:nvPicPr>
        <p:blipFill>
          <a:blip r:embed="rId2"/>
          <a:stretch>
            <a:fillRect/>
          </a:stretch>
        </p:blipFill>
        <p:spPr>
          <a:xfrm>
            <a:off x="7378273" y="3023085"/>
            <a:ext cx="3339188" cy="1073546"/>
          </a:xfrm>
          <a:prstGeom prst="rect">
            <a:avLst/>
          </a:prstGeom>
        </p:spPr>
      </p:pic>
      <p:cxnSp>
        <p:nvCxnSpPr>
          <p:cNvPr id="16" name="Straight Arrow Connector 15">
            <a:extLst>
              <a:ext uri="{FF2B5EF4-FFF2-40B4-BE49-F238E27FC236}">
                <a16:creationId xmlns:a16="http://schemas.microsoft.com/office/drawing/2014/main" id="{ABAE1C13-06EB-FDAD-AEFE-119B05B4943B}"/>
              </a:ext>
            </a:extLst>
          </p:cNvPr>
          <p:cNvCxnSpPr>
            <a:cxnSpLocks/>
          </p:cNvCxnSpPr>
          <p:nvPr/>
        </p:nvCxnSpPr>
        <p:spPr>
          <a:xfrm flipV="1">
            <a:off x="8229600" y="2830665"/>
            <a:ext cx="0" cy="34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0473D19-1D1F-5CC6-5064-20237D0A5FFA}"/>
              </a:ext>
            </a:extLst>
          </p:cNvPr>
          <p:cNvCxnSpPr>
            <a:cxnSpLocks/>
          </p:cNvCxnSpPr>
          <p:nvPr/>
        </p:nvCxnSpPr>
        <p:spPr>
          <a:xfrm flipV="1">
            <a:off x="8342244" y="3246120"/>
            <a:ext cx="0" cy="302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6E65BB9-903F-F81E-705C-D3DBA490636E}"/>
              </a:ext>
            </a:extLst>
          </p:cNvPr>
          <p:cNvCxnSpPr>
            <a:cxnSpLocks/>
          </p:cNvCxnSpPr>
          <p:nvPr/>
        </p:nvCxnSpPr>
        <p:spPr>
          <a:xfrm flipV="1">
            <a:off x="9041241" y="3585508"/>
            <a:ext cx="6626" cy="34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845DDC-219D-CCA6-9002-62479EF2D8A5}"/>
              </a:ext>
            </a:extLst>
          </p:cNvPr>
          <p:cNvCxnSpPr>
            <a:cxnSpLocks/>
          </p:cNvCxnSpPr>
          <p:nvPr/>
        </p:nvCxnSpPr>
        <p:spPr>
          <a:xfrm flipH="1">
            <a:off x="8563556" y="3341663"/>
            <a:ext cx="365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ED755AD-9764-7C4C-57F5-9C6AECA7E9AD}"/>
              </a:ext>
            </a:extLst>
          </p:cNvPr>
          <p:cNvCxnSpPr/>
          <p:nvPr/>
        </p:nvCxnSpPr>
        <p:spPr>
          <a:xfrm flipV="1">
            <a:off x="8137259" y="2910177"/>
            <a:ext cx="0" cy="270345"/>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B9F5A47-486E-1435-29EC-7B8963D6DC2C}"/>
              </a:ext>
            </a:extLst>
          </p:cNvPr>
          <p:cNvSpPr txBox="1"/>
          <p:nvPr/>
        </p:nvSpPr>
        <p:spPr>
          <a:xfrm>
            <a:off x="7755857" y="4100200"/>
            <a:ext cx="3140741" cy="338554"/>
          </a:xfrm>
          <a:prstGeom prst="rect">
            <a:avLst/>
          </a:prstGeom>
          <a:noFill/>
        </p:spPr>
        <p:txBody>
          <a:bodyPr wrap="square" rtlCol="0">
            <a:spAutoFit/>
          </a:bodyPr>
          <a:lstStyle/>
          <a:p>
            <a:r>
              <a:rPr lang="en-IN" sz="1600" i="1" dirty="0"/>
              <a:t>Fig. Current leakage from body in PMOS</a:t>
            </a:r>
          </a:p>
        </p:txBody>
      </p:sp>
      <p:sp>
        <p:nvSpPr>
          <p:cNvPr id="29" name="Arrow: Right 28">
            <a:extLst>
              <a:ext uri="{FF2B5EF4-FFF2-40B4-BE49-F238E27FC236}">
                <a16:creationId xmlns:a16="http://schemas.microsoft.com/office/drawing/2014/main" id="{9810DF99-67E9-9E05-049F-3E13B426D828}"/>
              </a:ext>
            </a:extLst>
          </p:cNvPr>
          <p:cNvSpPr/>
          <p:nvPr/>
        </p:nvSpPr>
        <p:spPr>
          <a:xfrm>
            <a:off x="6181909" y="3397248"/>
            <a:ext cx="1290237" cy="344926"/>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44322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D133-B100-B55F-9F4A-13E0D1E5557F}"/>
              </a:ext>
            </a:extLst>
          </p:cNvPr>
          <p:cNvSpPr>
            <a:spLocks noGrp="1"/>
          </p:cNvSpPr>
          <p:nvPr>
            <p:ph type="title"/>
          </p:nvPr>
        </p:nvSpPr>
        <p:spPr/>
        <p:txBody>
          <a:bodyPr/>
          <a:lstStyle/>
          <a:p>
            <a:r>
              <a:rPr lang="en-IN" dirty="0"/>
              <a:t>FIXATION OF THE ISSUE</a:t>
            </a:r>
          </a:p>
        </p:txBody>
      </p:sp>
      <p:pic>
        <p:nvPicPr>
          <p:cNvPr id="5" name="Picture 4">
            <a:extLst>
              <a:ext uri="{FF2B5EF4-FFF2-40B4-BE49-F238E27FC236}">
                <a16:creationId xmlns:a16="http://schemas.microsoft.com/office/drawing/2014/main" id="{CDB1A757-B844-122B-D7A5-71F60852E7E9}"/>
              </a:ext>
            </a:extLst>
          </p:cNvPr>
          <p:cNvPicPr>
            <a:picLocks noChangeAspect="1"/>
          </p:cNvPicPr>
          <p:nvPr/>
        </p:nvPicPr>
        <p:blipFill>
          <a:blip r:embed="rId2"/>
          <a:stretch>
            <a:fillRect/>
          </a:stretch>
        </p:blipFill>
        <p:spPr>
          <a:xfrm>
            <a:off x="3157521" y="3429000"/>
            <a:ext cx="4382112" cy="1686160"/>
          </a:xfrm>
          <a:prstGeom prst="rect">
            <a:avLst/>
          </a:prstGeom>
        </p:spPr>
      </p:pic>
      <p:sp>
        <p:nvSpPr>
          <p:cNvPr id="6" name="TextBox 5">
            <a:extLst>
              <a:ext uri="{FF2B5EF4-FFF2-40B4-BE49-F238E27FC236}">
                <a16:creationId xmlns:a16="http://schemas.microsoft.com/office/drawing/2014/main" id="{2C74155C-E0BC-AC4C-9A88-555EF23866FC}"/>
              </a:ext>
            </a:extLst>
          </p:cNvPr>
          <p:cNvSpPr txBox="1"/>
          <p:nvPr/>
        </p:nvSpPr>
        <p:spPr>
          <a:xfrm flipH="1">
            <a:off x="4283431" y="3902748"/>
            <a:ext cx="526775" cy="369332"/>
          </a:xfrm>
          <a:prstGeom prst="rect">
            <a:avLst/>
          </a:prstGeom>
          <a:noFill/>
        </p:spPr>
        <p:txBody>
          <a:bodyPr wrap="square" rtlCol="0">
            <a:spAutoFit/>
          </a:bodyPr>
          <a:lstStyle/>
          <a:p>
            <a:r>
              <a:rPr lang="en-IN" dirty="0"/>
              <a:t>D</a:t>
            </a:r>
            <a:r>
              <a:rPr lang="en-IN" baseline="-25000" dirty="0"/>
              <a:t>1</a:t>
            </a:r>
            <a:endParaRPr lang="en-IN" dirty="0"/>
          </a:p>
        </p:txBody>
      </p:sp>
      <p:sp>
        <p:nvSpPr>
          <p:cNvPr id="7" name="TextBox 6">
            <a:extLst>
              <a:ext uri="{FF2B5EF4-FFF2-40B4-BE49-F238E27FC236}">
                <a16:creationId xmlns:a16="http://schemas.microsoft.com/office/drawing/2014/main" id="{1965901D-A1AB-2912-B3FB-FC65434A6AFB}"/>
              </a:ext>
            </a:extLst>
          </p:cNvPr>
          <p:cNvSpPr txBox="1"/>
          <p:nvPr/>
        </p:nvSpPr>
        <p:spPr>
          <a:xfrm flipH="1">
            <a:off x="5562267" y="4428153"/>
            <a:ext cx="526775" cy="369332"/>
          </a:xfrm>
          <a:prstGeom prst="rect">
            <a:avLst/>
          </a:prstGeom>
          <a:noFill/>
        </p:spPr>
        <p:txBody>
          <a:bodyPr wrap="square" rtlCol="0">
            <a:spAutoFit/>
          </a:bodyPr>
          <a:lstStyle/>
          <a:p>
            <a:r>
              <a:rPr lang="en-IN" dirty="0"/>
              <a:t>D</a:t>
            </a:r>
            <a:r>
              <a:rPr lang="en-IN" baseline="-25000" dirty="0"/>
              <a:t>2</a:t>
            </a:r>
            <a:endParaRPr lang="en-IN" dirty="0"/>
          </a:p>
        </p:txBody>
      </p:sp>
      <p:sp>
        <p:nvSpPr>
          <p:cNvPr id="8" name="TextBox 7">
            <a:extLst>
              <a:ext uri="{FF2B5EF4-FFF2-40B4-BE49-F238E27FC236}">
                <a16:creationId xmlns:a16="http://schemas.microsoft.com/office/drawing/2014/main" id="{C91600D7-2558-77E3-E47C-9115E0D571B7}"/>
              </a:ext>
            </a:extLst>
          </p:cNvPr>
          <p:cNvSpPr txBox="1"/>
          <p:nvPr/>
        </p:nvSpPr>
        <p:spPr>
          <a:xfrm flipH="1">
            <a:off x="6344346" y="4486704"/>
            <a:ext cx="526775" cy="369332"/>
          </a:xfrm>
          <a:prstGeom prst="rect">
            <a:avLst/>
          </a:prstGeom>
          <a:noFill/>
        </p:spPr>
        <p:txBody>
          <a:bodyPr wrap="square" rtlCol="0">
            <a:spAutoFit/>
          </a:bodyPr>
          <a:lstStyle/>
          <a:p>
            <a:r>
              <a:rPr lang="en-IN" dirty="0"/>
              <a:t>D</a:t>
            </a:r>
            <a:r>
              <a:rPr lang="en-IN" baseline="-25000" dirty="0"/>
              <a:t>3</a:t>
            </a:r>
            <a:endParaRPr lang="en-IN" dirty="0"/>
          </a:p>
        </p:txBody>
      </p:sp>
      <p:sp>
        <p:nvSpPr>
          <p:cNvPr id="9" name="Speech Bubble: Rectangle 8">
            <a:extLst>
              <a:ext uri="{FF2B5EF4-FFF2-40B4-BE49-F238E27FC236}">
                <a16:creationId xmlns:a16="http://schemas.microsoft.com/office/drawing/2014/main" id="{C5F45B4A-F174-FDDD-1D01-AC4462CBCE0E}"/>
              </a:ext>
            </a:extLst>
          </p:cNvPr>
          <p:cNvSpPr/>
          <p:nvPr/>
        </p:nvSpPr>
        <p:spPr>
          <a:xfrm>
            <a:off x="4556096" y="5203085"/>
            <a:ext cx="2735249" cy="490292"/>
          </a:xfrm>
          <a:prstGeom prst="wedgeRectCallout">
            <a:avLst>
              <a:gd name="adj1" fmla="val -31245"/>
              <a:gd name="adj2" fmla="val -1444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Now, D</a:t>
            </a:r>
            <a:r>
              <a:rPr lang="en-IN" baseline="-25000" dirty="0"/>
              <a:t>1 </a:t>
            </a:r>
            <a:r>
              <a:rPr lang="en-IN" dirty="0"/>
              <a:t>is reverse-biased</a:t>
            </a:r>
          </a:p>
        </p:txBody>
      </p:sp>
      <p:sp>
        <p:nvSpPr>
          <p:cNvPr id="10" name="Rectangle: Rounded Corners 9">
            <a:extLst>
              <a:ext uri="{FF2B5EF4-FFF2-40B4-BE49-F238E27FC236}">
                <a16:creationId xmlns:a16="http://schemas.microsoft.com/office/drawing/2014/main" id="{AA92FD88-9BD5-F69C-4672-74AD4FE3BB94}"/>
              </a:ext>
            </a:extLst>
          </p:cNvPr>
          <p:cNvSpPr/>
          <p:nvPr/>
        </p:nvSpPr>
        <p:spPr>
          <a:xfrm>
            <a:off x="5430740" y="3604171"/>
            <a:ext cx="1440381" cy="1309977"/>
          </a:xfrm>
          <a:prstGeom prst="roundRect">
            <a:avLst/>
          </a:prstGeom>
          <a:solidFill>
            <a:srgbClr val="F0C9A9">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peech Bubble: Rectangle 10">
            <a:extLst>
              <a:ext uri="{FF2B5EF4-FFF2-40B4-BE49-F238E27FC236}">
                <a16:creationId xmlns:a16="http://schemas.microsoft.com/office/drawing/2014/main" id="{FC3159D2-52A8-97A8-A677-E2528350CE90}"/>
              </a:ext>
            </a:extLst>
          </p:cNvPr>
          <p:cNvSpPr/>
          <p:nvPr/>
        </p:nvSpPr>
        <p:spPr>
          <a:xfrm>
            <a:off x="7293142" y="2707177"/>
            <a:ext cx="3537005" cy="1176152"/>
          </a:xfrm>
          <a:prstGeom prst="wedgeRectCallout">
            <a:avLst>
              <a:gd name="adj1" fmla="val -60990"/>
              <a:gd name="adj2" fmla="val 490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Just ensure D2 and D3 to be reverse biased and that could be pretty much done by either making ISO to AVDD or GND</a:t>
            </a:r>
          </a:p>
        </p:txBody>
      </p:sp>
      <p:sp>
        <p:nvSpPr>
          <p:cNvPr id="12" name="TextBox 11">
            <a:extLst>
              <a:ext uri="{FF2B5EF4-FFF2-40B4-BE49-F238E27FC236}">
                <a16:creationId xmlns:a16="http://schemas.microsoft.com/office/drawing/2014/main" id="{5CCD255E-407D-7CEF-3557-800B766EA913}"/>
              </a:ext>
            </a:extLst>
          </p:cNvPr>
          <p:cNvSpPr txBox="1"/>
          <p:nvPr/>
        </p:nvSpPr>
        <p:spPr>
          <a:xfrm>
            <a:off x="1295402" y="2515165"/>
            <a:ext cx="3603457" cy="1200329"/>
          </a:xfrm>
          <a:prstGeom prst="rect">
            <a:avLst/>
          </a:prstGeom>
          <a:noFill/>
        </p:spPr>
        <p:txBody>
          <a:bodyPr wrap="square" rtlCol="0">
            <a:spAutoFit/>
          </a:bodyPr>
          <a:lstStyle/>
          <a:p>
            <a:r>
              <a:rPr lang="en-IN" b="1" dirty="0">
                <a:solidFill>
                  <a:srgbClr val="FF0000"/>
                </a:solidFill>
              </a:rPr>
              <a:t>SOLUTION :</a:t>
            </a:r>
          </a:p>
          <a:p>
            <a:r>
              <a:rPr lang="en-IN" dirty="0"/>
              <a:t>Short the Body and drain to the p-epi node for not having any path for the current to flow.</a:t>
            </a:r>
          </a:p>
        </p:txBody>
      </p:sp>
      <p:sp>
        <p:nvSpPr>
          <p:cNvPr id="13" name="TextBox 12">
            <a:extLst>
              <a:ext uri="{FF2B5EF4-FFF2-40B4-BE49-F238E27FC236}">
                <a16:creationId xmlns:a16="http://schemas.microsoft.com/office/drawing/2014/main" id="{BBAD20E3-C28A-6A06-4FC8-8B8CA8865623}"/>
              </a:ext>
            </a:extLst>
          </p:cNvPr>
          <p:cNvSpPr txBox="1"/>
          <p:nvPr/>
        </p:nvSpPr>
        <p:spPr>
          <a:xfrm>
            <a:off x="8150087" y="4856036"/>
            <a:ext cx="2949934" cy="1200329"/>
          </a:xfrm>
          <a:prstGeom prst="rect">
            <a:avLst/>
          </a:prstGeom>
          <a:noFill/>
        </p:spPr>
        <p:txBody>
          <a:bodyPr wrap="square" rtlCol="0">
            <a:spAutoFit/>
          </a:bodyPr>
          <a:lstStyle/>
          <a:p>
            <a:r>
              <a:rPr lang="en-IN" dirty="0"/>
              <a:t>Remember, </a:t>
            </a:r>
            <a:r>
              <a:rPr lang="en-IN" dirty="0">
                <a:solidFill>
                  <a:srgbClr val="FF0000"/>
                </a:solidFill>
              </a:rPr>
              <a:t>the objective was to get a flat gain </a:t>
            </a:r>
            <a:r>
              <a:rPr lang="en-IN" dirty="0"/>
              <a:t>across V</a:t>
            </a:r>
            <a:r>
              <a:rPr lang="en-IN" baseline="-25000" dirty="0"/>
              <a:t>CM </a:t>
            </a:r>
            <a:r>
              <a:rPr lang="en-IN" dirty="0"/>
              <a:t>which motivated to nullify the body-source effect.</a:t>
            </a:r>
          </a:p>
        </p:txBody>
      </p:sp>
    </p:spTree>
    <p:extLst>
      <p:ext uri="{BB962C8B-B14F-4D97-AF65-F5344CB8AC3E}">
        <p14:creationId xmlns:p14="http://schemas.microsoft.com/office/powerpoint/2010/main" val="259064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8ECE5-7BD9-E090-82A7-502702B99854}"/>
              </a:ext>
            </a:extLst>
          </p:cNvPr>
          <p:cNvSpPr>
            <a:spLocks noGrp="1"/>
          </p:cNvSpPr>
          <p:nvPr>
            <p:ph type="title"/>
          </p:nvPr>
        </p:nvSpPr>
        <p:spPr/>
        <p:txBody>
          <a:bodyPr/>
          <a:lstStyle/>
          <a:p>
            <a:r>
              <a:rPr lang="en-IN" dirty="0"/>
              <a:t>Key Specifications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0A41E4D8-4900-BF66-ED9C-43F5A2330C2B}"/>
                  </a:ext>
                </a:extLst>
              </p:cNvPr>
              <p:cNvGraphicFramePr>
                <a:graphicFrameLocks noGrp="1"/>
              </p:cNvGraphicFramePr>
              <p:nvPr>
                <p:extLst>
                  <p:ext uri="{D42A27DB-BD31-4B8C-83A1-F6EECF244321}">
                    <p14:modId xmlns:p14="http://schemas.microsoft.com/office/powerpoint/2010/main" val="1031220277"/>
                  </p:ext>
                </p:extLst>
              </p:nvPr>
            </p:nvGraphicFramePr>
            <p:xfrm>
              <a:off x="1435652" y="2620028"/>
              <a:ext cx="6518174" cy="2595880"/>
            </p:xfrm>
            <a:graphic>
              <a:graphicData uri="http://schemas.openxmlformats.org/drawingml/2006/table">
                <a:tbl>
                  <a:tblPr firstRow="1" bandRow="1">
                    <a:tableStyleId>{5C22544A-7EE6-4342-B048-85BDC9FD1C3A}</a:tableStyleId>
                  </a:tblPr>
                  <a:tblGrid>
                    <a:gridCol w="3321749">
                      <a:extLst>
                        <a:ext uri="{9D8B030D-6E8A-4147-A177-3AD203B41FA5}">
                          <a16:colId xmlns:a16="http://schemas.microsoft.com/office/drawing/2014/main" val="969176279"/>
                        </a:ext>
                      </a:extLst>
                    </a:gridCol>
                    <a:gridCol w="1057524">
                      <a:extLst>
                        <a:ext uri="{9D8B030D-6E8A-4147-A177-3AD203B41FA5}">
                          <a16:colId xmlns:a16="http://schemas.microsoft.com/office/drawing/2014/main" val="3551161138"/>
                        </a:ext>
                      </a:extLst>
                    </a:gridCol>
                    <a:gridCol w="985961">
                      <a:extLst>
                        <a:ext uri="{9D8B030D-6E8A-4147-A177-3AD203B41FA5}">
                          <a16:colId xmlns:a16="http://schemas.microsoft.com/office/drawing/2014/main" val="2207101249"/>
                        </a:ext>
                      </a:extLst>
                    </a:gridCol>
                    <a:gridCol w="1152940">
                      <a:extLst>
                        <a:ext uri="{9D8B030D-6E8A-4147-A177-3AD203B41FA5}">
                          <a16:colId xmlns:a16="http://schemas.microsoft.com/office/drawing/2014/main" val="1535661706"/>
                        </a:ext>
                      </a:extLst>
                    </a:gridCol>
                  </a:tblGrid>
                  <a:tr h="370840">
                    <a:tc>
                      <a:txBody>
                        <a:bodyPr/>
                        <a:lstStyle/>
                        <a:p>
                          <a:endParaRPr lang="en-IN"/>
                        </a:p>
                      </a:txBody>
                      <a:tcPr/>
                    </a:tc>
                    <a:tc>
                      <a:txBody>
                        <a:bodyPr/>
                        <a:lstStyle/>
                        <a:p>
                          <a:r>
                            <a:rPr lang="en-IN" dirty="0"/>
                            <a:t>Min.</a:t>
                          </a:r>
                        </a:p>
                      </a:txBody>
                      <a:tcPr/>
                    </a:tc>
                    <a:tc>
                      <a:txBody>
                        <a:bodyPr/>
                        <a:lstStyle/>
                        <a:p>
                          <a:r>
                            <a:rPr lang="en-IN" dirty="0"/>
                            <a:t>Typ.</a:t>
                          </a:r>
                        </a:p>
                      </a:txBody>
                      <a:tcPr/>
                    </a:tc>
                    <a:tc>
                      <a:txBody>
                        <a:bodyPr/>
                        <a:lstStyle/>
                        <a:p>
                          <a:r>
                            <a:rPr lang="en-IN" dirty="0"/>
                            <a:t>Max.</a:t>
                          </a:r>
                        </a:p>
                      </a:txBody>
                      <a:tcPr/>
                    </a:tc>
                    <a:extLst>
                      <a:ext uri="{0D108BD9-81ED-4DB2-BD59-A6C34878D82A}">
                        <a16:rowId xmlns:a16="http://schemas.microsoft.com/office/drawing/2014/main" val="3181196730"/>
                      </a:ext>
                    </a:extLst>
                  </a:tr>
                  <a:tr h="370840">
                    <a:tc>
                      <a:txBody>
                        <a:bodyPr/>
                        <a:lstStyle/>
                        <a:p>
                          <a:r>
                            <a:rPr lang="en-IN" dirty="0"/>
                            <a:t>Common Mode Range</a:t>
                          </a:r>
                        </a:p>
                      </a:txBody>
                      <a:tcPr/>
                    </a:tc>
                    <a:tc>
                      <a:txBody>
                        <a:bodyPr/>
                        <a:lstStyle/>
                        <a:p>
                          <a:r>
                            <a:rPr lang="en-IN" dirty="0"/>
                            <a:t>-1V</a:t>
                          </a:r>
                        </a:p>
                      </a:txBody>
                      <a:tcPr/>
                    </a:tc>
                    <a:tc>
                      <a:txBody>
                        <a:bodyPr/>
                        <a:lstStyle/>
                        <a:p>
                          <a:r>
                            <a:rPr lang="en-IN" dirty="0"/>
                            <a:t>--</a:t>
                          </a:r>
                        </a:p>
                      </a:txBody>
                      <a:tcPr/>
                    </a:tc>
                    <a:tc>
                      <a:txBody>
                        <a:bodyPr/>
                        <a:lstStyle/>
                        <a:p>
                          <a:r>
                            <a:rPr lang="en-IN" dirty="0"/>
                            <a:t>3.4V</a:t>
                          </a:r>
                        </a:p>
                      </a:txBody>
                      <a:tcPr/>
                    </a:tc>
                    <a:extLst>
                      <a:ext uri="{0D108BD9-81ED-4DB2-BD59-A6C34878D82A}">
                        <a16:rowId xmlns:a16="http://schemas.microsoft.com/office/drawing/2014/main" val="3997943146"/>
                      </a:ext>
                    </a:extLst>
                  </a:tr>
                  <a:tr h="370840">
                    <a:tc>
                      <a:txBody>
                        <a:bodyPr/>
                        <a:lstStyle/>
                        <a:p>
                          <a:r>
                            <a:rPr lang="en-IN" dirty="0"/>
                            <a:t>Supply Voltage</a:t>
                          </a:r>
                        </a:p>
                      </a:txBody>
                      <a:tcPr/>
                    </a:tc>
                    <a:tc>
                      <a:txBody>
                        <a:bodyPr/>
                        <a:lstStyle/>
                        <a:p>
                          <a:r>
                            <a:rPr lang="en-IN" dirty="0"/>
                            <a:t>3.0</a:t>
                          </a:r>
                        </a:p>
                      </a:txBody>
                      <a:tcPr/>
                    </a:tc>
                    <a:tc>
                      <a:txBody>
                        <a:bodyPr/>
                        <a:lstStyle/>
                        <a:p>
                          <a:r>
                            <a:rPr lang="en-IN" dirty="0"/>
                            <a:t>3.3</a:t>
                          </a:r>
                        </a:p>
                      </a:txBody>
                      <a:tcPr/>
                    </a:tc>
                    <a:tc>
                      <a:txBody>
                        <a:bodyPr/>
                        <a:lstStyle/>
                        <a:p>
                          <a:r>
                            <a:rPr lang="en-IN" dirty="0"/>
                            <a:t>3.6</a:t>
                          </a:r>
                        </a:p>
                      </a:txBody>
                      <a:tcPr/>
                    </a:tc>
                    <a:extLst>
                      <a:ext uri="{0D108BD9-81ED-4DB2-BD59-A6C34878D82A}">
                        <a16:rowId xmlns:a16="http://schemas.microsoft.com/office/drawing/2014/main" val="3051280232"/>
                      </a:ext>
                    </a:extLst>
                  </a:tr>
                  <a:tr h="370840">
                    <a:tc>
                      <a:txBody>
                        <a:bodyPr/>
                        <a:lstStyle/>
                        <a:p>
                          <a:r>
                            <a:rPr lang="en-IN" dirty="0"/>
                            <a:t>Maximum Operating Frequency</a:t>
                          </a:r>
                        </a:p>
                      </a:txBody>
                      <a:tcPr/>
                    </a:tc>
                    <a:tc gridSpan="3">
                      <a:txBody>
                        <a:bodyPr/>
                        <a:lstStyle/>
                        <a:p>
                          <a:r>
                            <a:rPr lang="en-IN" dirty="0"/>
                            <a:t>250MHz (500Mbps)</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684633604"/>
                      </a:ext>
                    </a:extLst>
                  </a:tr>
                  <a:tr h="370840">
                    <a:tc>
                      <a:txBody>
                        <a:bodyPr/>
                        <a:lstStyle/>
                        <a:p>
                          <a:r>
                            <a:rPr lang="en-IN" dirty="0"/>
                            <a:t>Ambient Temperature</a:t>
                          </a:r>
                        </a:p>
                      </a:txBody>
                      <a:tcPr/>
                    </a:tc>
                    <a:tc>
                      <a:txBody>
                        <a:bodyPr/>
                        <a:lstStyle/>
                        <a:p>
                          <a:r>
                            <a:rPr lang="en-IN" dirty="0"/>
                            <a:t>-40º C</a:t>
                          </a:r>
                        </a:p>
                      </a:txBody>
                      <a:tcPr/>
                    </a:tc>
                    <a:tc>
                      <a:txBody>
                        <a:bodyPr/>
                        <a:lstStyle/>
                        <a:p>
                          <a:r>
                            <a:rPr lang="en-IN" dirty="0"/>
                            <a:t>--</a:t>
                          </a:r>
                        </a:p>
                      </a:txBody>
                      <a:tcPr/>
                    </a:tc>
                    <a:tc>
                      <a:txBody>
                        <a:bodyPr/>
                        <a:lstStyle/>
                        <a:p>
                          <a:r>
                            <a:rPr lang="en-IN" dirty="0"/>
                            <a:t>150º C</a:t>
                          </a:r>
                        </a:p>
                      </a:txBody>
                      <a:tcPr/>
                    </a:tc>
                    <a:extLst>
                      <a:ext uri="{0D108BD9-81ED-4DB2-BD59-A6C34878D82A}">
                        <a16:rowId xmlns:a16="http://schemas.microsoft.com/office/drawing/2014/main" val="3261315279"/>
                      </a:ext>
                    </a:extLst>
                  </a:tr>
                  <a:tr h="370840">
                    <a:tc>
                      <a:txBody>
                        <a:bodyPr/>
                        <a:lstStyle/>
                        <a:p>
                          <a:r>
                            <a:rPr lang="en-IN" dirty="0"/>
                            <a:t>Input Differential Voltage (|V</a:t>
                          </a:r>
                          <a:r>
                            <a:rPr lang="en-IN" baseline="-25000" dirty="0"/>
                            <a:t>ID </a:t>
                          </a:r>
                          <a:r>
                            <a:rPr lang="en-IN" baseline="0" dirty="0"/>
                            <a:t>|)</a:t>
                          </a:r>
                          <a:endParaRPr lang="en-IN" dirty="0"/>
                        </a:p>
                      </a:txBody>
                      <a:tcPr/>
                    </a:tc>
                    <a:tc>
                      <a:txBody>
                        <a:bodyPr/>
                        <a:lstStyle/>
                        <a:p>
                          <a:r>
                            <a:rPr lang="en-IN" dirty="0"/>
                            <a:t>100mV</a:t>
                          </a:r>
                        </a:p>
                      </a:txBody>
                      <a:tcPr/>
                    </a:tc>
                    <a:tc>
                      <a:txBody>
                        <a:bodyPr/>
                        <a:lstStyle/>
                        <a:p>
                          <a:r>
                            <a:rPr lang="en-IN" dirty="0"/>
                            <a:t>200mV</a:t>
                          </a:r>
                        </a:p>
                      </a:txBody>
                      <a:tcPr/>
                    </a:tc>
                    <a:tc>
                      <a:txBody>
                        <a:bodyPr/>
                        <a:lstStyle/>
                        <a:p>
                          <a:r>
                            <a:rPr lang="en-IN" dirty="0"/>
                            <a:t>400mV</a:t>
                          </a:r>
                        </a:p>
                      </a:txBody>
                      <a:tcPr/>
                    </a:tc>
                    <a:extLst>
                      <a:ext uri="{0D108BD9-81ED-4DB2-BD59-A6C34878D82A}">
                        <a16:rowId xmlns:a16="http://schemas.microsoft.com/office/drawing/2014/main" val="846389969"/>
                      </a:ext>
                    </a:extLst>
                  </a:tr>
                  <a:tr h="370840">
                    <a:tc>
                      <a:txBody>
                        <a:bodyPr/>
                        <a:lstStyle/>
                        <a:p>
                          <a:r>
                            <a:rPr lang="en-IN" dirty="0"/>
                            <a:t>Leakage Current in Bus</a:t>
                          </a:r>
                        </a:p>
                      </a:txBody>
                      <a:tcPr/>
                    </a:tc>
                    <a:tc>
                      <a:txBody>
                        <a:bodyPr/>
                        <a:lstStyle/>
                        <a:p>
                          <a:endParaRPr lang="en-IN" dirty="0"/>
                        </a:p>
                      </a:txBody>
                      <a:tcPr/>
                    </a:tc>
                    <a:tc>
                      <a:txBody>
                        <a:bodyPr/>
                        <a:lstStyle/>
                        <a:p>
                          <a:endParaRPr lang="en-IN" dirty="0"/>
                        </a:p>
                      </a:txBody>
                      <a:tcPr/>
                    </a:tc>
                    <a:tc>
                      <a:txBody>
                        <a:bodyPr/>
                        <a:lstStyle/>
                        <a:p>
                          <a:r>
                            <a:rPr lang="en-IN" dirty="0"/>
                            <a:t>2</a:t>
                          </a:r>
                          <a14:m>
                            <m:oMath xmlns:m="http://schemas.openxmlformats.org/officeDocument/2006/math">
                              <m:r>
                                <a:rPr lang="en-IN" b="0" i="0" smtClean="0">
                                  <a:latin typeface="Cambria Math" panose="02040503050406030204" pitchFamily="18" charset="0"/>
                                  <a:ea typeface="Cambria Math" panose="02040503050406030204" pitchFamily="18" charset="0"/>
                                </a:rPr>
                                <m:t> </m:t>
                              </m:r>
                              <m:r>
                                <a:rPr lang="en-IN"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𝐴</m:t>
                              </m:r>
                            </m:oMath>
                          </a14:m>
                          <a:endParaRPr lang="en-IN" b="0" dirty="0">
                            <a:ea typeface="Cambria Math" panose="02040503050406030204" pitchFamily="18" charset="0"/>
                          </a:endParaRPr>
                        </a:p>
                      </a:txBody>
                      <a:tcPr/>
                    </a:tc>
                    <a:extLst>
                      <a:ext uri="{0D108BD9-81ED-4DB2-BD59-A6C34878D82A}">
                        <a16:rowId xmlns:a16="http://schemas.microsoft.com/office/drawing/2014/main" val="1654516043"/>
                      </a:ext>
                    </a:extLst>
                  </a:tr>
                </a:tbl>
              </a:graphicData>
            </a:graphic>
          </p:graphicFrame>
        </mc:Choice>
        <mc:Fallback xmlns="">
          <p:graphicFrame>
            <p:nvGraphicFramePr>
              <p:cNvPr id="4" name="Table 4">
                <a:extLst>
                  <a:ext uri="{FF2B5EF4-FFF2-40B4-BE49-F238E27FC236}">
                    <a16:creationId xmlns:a16="http://schemas.microsoft.com/office/drawing/2014/main" id="{0A41E4D8-4900-BF66-ED9C-43F5A2330C2B}"/>
                  </a:ext>
                </a:extLst>
              </p:cNvPr>
              <p:cNvGraphicFramePr>
                <a:graphicFrameLocks noGrp="1"/>
              </p:cNvGraphicFramePr>
              <p:nvPr>
                <p:extLst>
                  <p:ext uri="{D42A27DB-BD31-4B8C-83A1-F6EECF244321}">
                    <p14:modId xmlns:p14="http://schemas.microsoft.com/office/powerpoint/2010/main" val="1031220277"/>
                  </p:ext>
                </p:extLst>
              </p:nvPr>
            </p:nvGraphicFramePr>
            <p:xfrm>
              <a:off x="1435652" y="2620028"/>
              <a:ext cx="6518174" cy="2595880"/>
            </p:xfrm>
            <a:graphic>
              <a:graphicData uri="http://schemas.openxmlformats.org/drawingml/2006/table">
                <a:tbl>
                  <a:tblPr firstRow="1" bandRow="1">
                    <a:tableStyleId>{5C22544A-7EE6-4342-B048-85BDC9FD1C3A}</a:tableStyleId>
                  </a:tblPr>
                  <a:tblGrid>
                    <a:gridCol w="3321749">
                      <a:extLst>
                        <a:ext uri="{9D8B030D-6E8A-4147-A177-3AD203B41FA5}">
                          <a16:colId xmlns:a16="http://schemas.microsoft.com/office/drawing/2014/main" val="969176279"/>
                        </a:ext>
                      </a:extLst>
                    </a:gridCol>
                    <a:gridCol w="1057524">
                      <a:extLst>
                        <a:ext uri="{9D8B030D-6E8A-4147-A177-3AD203B41FA5}">
                          <a16:colId xmlns:a16="http://schemas.microsoft.com/office/drawing/2014/main" val="3551161138"/>
                        </a:ext>
                      </a:extLst>
                    </a:gridCol>
                    <a:gridCol w="985961">
                      <a:extLst>
                        <a:ext uri="{9D8B030D-6E8A-4147-A177-3AD203B41FA5}">
                          <a16:colId xmlns:a16="http://schemas.microsoft.com/office/drawing/2014/main" val="2207101249"/>
                        </a:ext>
                      </a:extLst>
                    </a:gridCol>
                    <a:gridCol w="1152940">
                      <a:extLst>
                        <a:ext uri="{9D8B030D-6E8A-4147-A177-3AD203B41FA5}">
                          <a16:colId xmlns:a16="http://schemas.microsoft.com/office/drawing/2014/main" val="1535661706"/>
                        </a:ext>
                      </a:extLst>
                    </a:gridCol>
                  </a:tblGrid>
                  <a:tr h="370840">
                    <a:tc>
                      <a:txBody>
                        <a:bodyPr/>
                        <a:lstStyle/>
                        <a:p>
                          <a:endParaRPr lang="en-IN"/>
                        </a:p>
                      </a:txBody>
                      <a:tcPr/>
                    </a:tc>
                    <a:tc>
                      <a:txBody>
                        <a:bodyPr/>
                        <a:lstStyle/>
                        <a:p>
                          <a:r>
                            <a:rPr lang="en-IN" dirty="0"/>
                            <a:t>Min.</a:t>
                          </a:r>
                        </a:p>
                      </a:txBody>
                      <a:tcPr/>
                    </a:tc>
                    <a:tc>
                      <a:txBody>
                        <a:bodyPr/>
                        <a:lstStyle/>
                        <a:p>
                          <a:r>
                            <a:rPr lang="en-IN" dirty="0"/>
                            <a:t>Typ.</a:t>
                          </a:r>
                        </a:p>
                      </a:txBody>
                      <a:tcPr/>
                    </a:tc>
                    <a:tc>
                      <a:txBody>
                        <a:bodyPr/>
                        <a:lstStyle/>
                        <a:p>
                          <a:r>
                            <a:rPr lang="en-IN" dirty="0"/>
                            <a:t>Max.</a:t>
                          </a:r>
                        </a:p>
                      </a:txBody>
                      <a:tcPr/>
                    </a:tc>
                    <a:extLst>
                      <a:ext uri="{0D108BD9-81ED-4DB2-BD59-A6C34878D82A}">
                        <a16:rowId xmlns:a16="http://schemas.microsoft.com/office/drawing/2014/main" val="3181196730"/>
                      </a:ext>
                    </a:extLst>
                  </a:tr>
                  <a:tr h="370840">
                    <a:tc>
                      <a:txBody>
                        <a:bodyPr/>
                        <a:lstStyle/>
                        <a:p>
                          <a:r>
                            <a:rPr lang="en-IN" dirty="0"/>
                            <a:t>Common Mode Range</a:t>
                          </a:r>
                        </a:p>
                      </a:txBody>
                      <a:tcPr/>
                    </a:tc>
                    <a:tc>
                      <a:txBody>
                        <a:bodyPr/>
                        <a:lstStyle/>
                        <a:p>
                          <a:r>
                            <a:rPr lang="en-IN" dirty="0"/>
                            <a:t>-1V</a:t>
                          </a:r>
                        </a:p>
                      </a:txBody>
                      <a:tcPr/>
                    </a:tc>
                    <a:tc>
                      <a:txBody>
                        <a:bodyPr/>
                        <a:lstStyle/>
                        <a:p>
                          <a:r>
                            <a:rPr lang="en-IN" dirty="0"/>
                            <a:t>--</a:t>
                          </a:r>
                        </a:p>
                      </a:txBody>
                      <a:tcPr/>
                    </a:tc>
                    <a:tc>
                      <a:txBody>
                        <a:bodyPr/>
                        <a:lstStyle/>
                        <a:p>
                          <a:r>
                            <a:rPr lang="en-IN" dirty="0"/>
                            <a:t>3.4V</a:t>
                          </a:r>
                        </a:p>
                      </a:txBody>
                      <a:tcPr/>
                    </a:tc>
                    <a:extLst>
                      <a:ext uri="{0D108BD9-81ED-4DB2-BD59-A6C34878D82A}">
                        <a16:rowId xmlns:a16="http://schemas.microsoft.com/office/drawing/2014/main" val="3997943146"/>
                      </a:ext>
                    </a:extLst>
                  </a:tr>
                  <a:tr h="370840">
                    <a:tc>
                      <a:txBody>
                        <a:bodyPr/>
                        <a:lstStyle/>
                        <a:p>
                          <a:r>
                            <a:rPr lang="en-IN" dirty="0"/>
                            <a:t>Supply Voltage</a:t>
                          </a:r>
                        </a:p>
                      </a:txBody>
                      <a:tcPr/>
                    </a:tc>
                    <a:tc>
                      <a:txBody>
                        <a:bodyPr/>
                        <a:lstStyle/>
                        <a:p>
                          <a:r>
                            <a:rPr lang="en-IN" dirty="0"/>
                            <a:t>3.0</a:t>
                          </a:r>
                        </a:p>
                      </a:txBody>
                      <a:tcPr/>
                    </a:tc>
                    <a:tc>
                      <a:txBody>
                        <a:bodyPr/>
                        <a:lstStyle/>
                        <a:p>
                          <a:r>
                            <a:rPr lang="en-IN" dirty="0"/>
                            <a:t>3.3</a:t>
                          </a:r>
                        </a:p>
                      </a:txBody>
                      <a:tcPr/>
                    </a:tc>
                    <a:tc>
                      <a:txBody>
                        <a:bodyPr/>
                        <a:lstStyle/>
                        <a:p>
                          <a:r>
                            <a:rPr lang="en-IN" dirty="0"/>
                            <a:t>3.6</a:t>
                          </a:r>
                        </a:p>
                      </a:txBody>
                      <a:tcPr/>
                    </a:tc>
                    <a:extLst>
                      <a:ext uri="{0D108BD9-81ED-4DB2-BD59-A6C34878D82A}">
                        <a16:rowId xmlns:a16="http://schemas.microsoft.com/office/drawing/2014/main" val="3051280232"/>
                      </a:ext>
                    </a:extLst>
                  </a:tr>
                  <a:tr h="370840">
                    <a:tc>
                      <a:txBody>
                        <a:bodyPr/>
                        <a:lstStyle/>
                        <a:p>
                          <a:r>
                            <a:rPr lang="en-IN" dirty="0"/>
                            <a:t>Maximum Operating Frequency</a:t>
                          </a:r>
                        </a:p>
                      </a:txBody>
                      <a:tcPr/>
                    </a:tc>
                    <a:tc gridSpan="3">
                      <a:txBody>
                        <a:bodyPr/>
                        <a:lstStyle/>
                        <a:p>
                          <a:r>
                            <a:rPr lang="en-IN" dirty="0"/>
                            <a:t>250MHz (500Mbps)</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684633604"/>
                      </a:ext>
                    </a:extLst>
                  </a:tr>
                  <a:tr h="370840">
                    <a:tc>
                      <a:txBody>
                        <a:bodyPr/>
                        <a:lstStyle/>
                        <a:p>
                          <a:r>
                            <a:rPr lang="en-IN" dirty="0"/>
                            <a:t>Ambient Temperature</a:t>
                          </a:r>
                        </a:p>
                      </a:txBody>
                      <a:tcPr/>
                    </a:tc>
                    <a:tc>
                      <a:txBody>
                        <a:bodyPr/>
                        <a:lstStyle/>
                        <a:p>
                          <a:r>
                            <a:rPr lang="en-IN" dirty="0"/>
                            <a:t>-40º C</a:t>
                          </a:r>
                        </a:p>
                      </a:txBody>
                      <a:tcPr/>
                    </a:tc>
                    <a:tc>
                      <a:txBody>
                        <a:bodyPr/>
                        <a:lstStyle/>
                        <a:p>
                          <a:r>
                            <a:rPr lang="en-IN" dirty="0"/>
                            <a:t>--</a:t>
                          </a:r>
                        </a:p>
                      </a:txBody>
                      <a:tcPr/>
                    </a:tc>
                    <a:tc>
                      <a:txBody>
                        <a:bodyPr/>
                        <a:lstStyle/>
                        <a:p>
                          <a:r>
                            <a:rPr lang="en-IN" dirty="0"/>
                            <a:t>150º C</a:t>
                          </a:r>
                        </a:p>
                      </a:txBody>
                      <a:tcPr/>
                    </a:tc>
                    <a:extLst>
                      <a:ext uri="{0D108BD9-81ED-4DB2-BD59-A6C34878D82A}">
                        <a16:rowId xmlns:a16="http://schemas.microsoft.com/office/drawing/2014/main" val="3261315279"/>
                      </a:ext>
                    </a:extLst>
                  </a:tr>
                  <a:tr h="370840">
                    <a:tc>
                      <a:txBody>
                        <a:bodyPr/>
                        <a:lstStyle/>
                        <a:p>
                          <a:r>
                            <a:rPr lang="en-IN" dirty="0"/>
                            <a:t>Input Differential Voltage (|V</a:t>
                          </a:r>
                          <a:r>
                            <a:rPr lang="en-IN" baseline="-25000" dirty="0"/>
                            <a:t>ID </a:t>
                          </a:r>
                          <a:r>
                            <a:rPr lang="en-IN" baseline="0" dirty="0"/>
                            <a:t>|)</a:t>
                          </a:r>
                          <a:endParaRPr lang="en-IN" dirty="0"/>
                        </a:p>
                      </a:txBody>
                      <a:tcPr/>
                    </a:tc>
                    <a:tc>
                      <a:txBody>
                        <a:bodyPr/>
                        <a:lstStyle/>
                        <a:p>
                          <a:r>
                            <a:rPr lang="en-IN" dirty="0"/>
                            <a:t>100mV</a:t>
                          </a:r>
                        </a:p>
                      </a:txBody>
                      <a:tcPr/>
                    </a:tc>
                    <a:tc>
                      <a:txBody>
                        <a:bodyPr/>
                        <a:lstStyle/>
                        <a:p>
                          <a:r>
                            <a:rPr lang="en-IN" dirty="0"/>
                            <a:t>200mV</a:t>
                          </a:r>
                        </a:p>
                      </a:txBody>
                      <a:tcPr/>
                    </a:tc>
                    <a:tc>
                      <a:txBody>
                        <a:bodyPr/>
                        <a:lstStyle/>
                        <a:p>
                          <a:r>
                            <a:rPr lang="en-IN" dirty="0"/>
                            <a:t>400mV</a:t>
                          </a:r>
                        </a:p>
                      </a:txBody>
                      <a:tcPr/>
                    </a:tc>
                    <a:extLst>
                      <a:ext uri="{0D108BD9-81ED-4DB2-BD59-A6C34878D82A}">
                        <a16:rowId xmlns:a16="http://schemas.microsoft.com/office/drawing/2014/main" val="846389969"/>
                      </a:ext>
                    </a:extLst>
                  </a:tr>
                  <a:tr h="370840">
                    <a:tc>
                      <a:txBody>
                        <a:bodyPr/>
                        <a:lstStyle/>
                        <a:p>
                          <a:r>
                            <a:rPr lang="en-IN" dirty="0"/>
                            <a:t>Leakage Current in Bus</a:t>
                          </a:r>
                        </a:p>
                      </a:txBody>
                      <a:tcPr/>
                    </a:tc>
                    <a:tc>
                      <a:txBody>
                        <a:bodyPr/>
                        <a:lstStyle/>
                        <a:p>
                          <a:endParaRPr lang="en-IN" dirty="0"/>
                        </a:p>
                      </a:txBody>
                      <a:tcPr/>
                    </a:tc>
                    <a:tc>
                      <a:txBody>
                        <a:bodyPr/>
                        <a:lstStyle/>
                        <a:p>
                          <a:endParaRPr lang="en-IN" dirty="0"/>
                        </a:p>
                      </a:txBody>
                      <a:tcPr/>
                    </a:tc>
                    <a:tc>
                      <a:txBody>
                        <a:bodyPr/>
                        <a:lstStyle/>
                        <a:p>
                          <a:endParaRPr lang="en-US"/>
                        </a:p>
                      </a:txBody>
                      <a:tcPr>
                        <a:blipFill>
                          <a:blip r:embed="rId2"/>
                          <a:stretch>
                            <a:fillRect l="-466667" t="-608197" r="-2116" b="-26230"/>
                          </a:stretch>
                        </a:blipFill>
                      </a:tcPr>
                    </a:tc>
                    <a:extLst>
                      <a:ext uri="{0D108BD9-81ED-4DB2-BD59-A6C34878D82A}">
                        <a16:rowId xmlns:a16="http://schemas.microsoft.com/office/drawing/2014/main" val="1654516043"/>
                      </a:ext>
                    </a:extLst>
                  </a:tr>
                </a:tbl>
              </a:graphicData>
            </a:graphic>
          </p:graphicFrame>
        </mc:Fallback>
      </mc:AlternateContent>
      <p:sp>
        <p:nvSpPr>
          <p:cNvPr id="5" name="Speech Bubble: Rectangle 4">
            <a:extLst>
              <a:ext uri="{FF2B5EF4-FFF2-40B4-BE49-F238E27FC236}">
                <a16:creationId xmlns:a16="http://schemas.microsoft.com/office/drawing/2014/main" id="{DF5C4E5C-7869-A933-5EFF-845577AEFEC5}"/>
              </a:ext>
            </a:extLst>
          </p:cNvPr>
          <p:cNvSpPr/>
          <p:nvPr/>
        </p:nvSpPr>
        <p:spPr>
          <a:xfrm>
            <a:off x="8603311" y="3164619"/>
            <a:ext cx="2790907" cy="1407383"/>
          </a:xfrm>
          <a:prstGeom prst="wedgeRectCallout">
            <a:avLst>
              <a:gd name="adj1" fmla="val -78099"/>
              <a:gd name="adj2" fmla="val -465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B78D9FF-56EB-A09D-4C40-89DAED1555BC}"/>
              </a:ext>
            </a:extLst>
          </p:cNvPr>
          <p:cNvSpPr txBox="1"/>
          <p:nvPr/>
        </p:nvSpPr>
        <p:spPr>
          <a:xfrm>
            <a:off x="8630038" y="3204475"/>
            <a:ext cx="2859597" cy="1323439"/>
          </a:xfrm>
          <a:prstGeom prst="rect">
            <a:avLst/>
          </a:prstGeom>
          <a:noFill/>
        </p:spPr>
        <p:txBody>
          <a:bodyPr wrap="square" rtlCol="0">
            <a:spAutoFit/>
          </a:bodyPr>
          <a:lstStyle/>
          <a:p>
            <a:r>
              <a:rPr lang="en-IN" sz="1600" dirty="0"/>
              <a:t>Typical common mode voltage for LVDS transmitter output is 1.2V but there is a ground variation of 2V that is considered between transmitter and receiver</a:t>
            </a:r>
          </a:p>
        </p:txBody>
      </p:sp>
    </p:spTree>
    <p:extLst>
      <p:ext uri="{BB962C8B-B14F-4D97-AF65-F5344CB8AC3E}">
        <p14:creationId xmlns:p14="http://schemas.microsoft.com/office/powerpoint/2010/main" val="4265929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8512-9825-3B1C-CAE1-CF9D0A3CAEB9}"/>
              </a:ext>
            </a:extLst>
          </p:cNvPr>
          <p:cNvSpPr>
            <a:spLocks noGrp="1"/>
          </p:cNvSpPr>
          <p:nvPr>
            <p:ph type="title"/>
          </p:nvPr>
        </p:nvSpPr>
        <p:spPr/>
        <p:txBody>
          <a:bodyPr/>
          <a:lstStyle/>
          <a:p>
            <a:r>
              <a:rPr lang="en-IN" dirty="0"/>
              <a:t>AC 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CF9D51-32CD-346B-A171-80454B8EBF18}"/>
                  </a:ext>
                </a:extLst>
              </p:cNvPr>
              <p:cNvSpPr>
                <a:spLocks noGrp="1"/>
              </p:cNvSpPr>
              <p:nvPr>
                <p:ph idx="1"/>
              </p:nvPr>
            </p:nvSpPr>
            <p:spPr>
              <a:xfrm>
                <a:off x="1295402" y="2540883"/>
                <a:ext cx="4800598" cy="3318936"/>
              </a:xfrm>
            </p:spPr>
            <p:txBody>
              <a:bodyPr>
                <a:normAutofit fontScale="92500" lnSpcReduction="10000"/>
              </a:bodyPr>
              <a:lstStyle/>
              <a:p>
                <a:pPr marL="0" indent="0">
                  <a:buNone/>
                </a:pPr>
                <a:r>
                  <a:rPr lang="en-IN" u="sng" dirty="0"/>
                  <a:t>For lower V</a:t>
                </a:r>
                <a:r>
                  <a:rPr lang="en-IN" u="sng" baseline="-25000" dirty="0"/>
                  <a:t>CM  </a:t>
                </a:r>
                <a:r>
                  <a:rPr lang="en-IN" dirty="0"/>
                  <a:t>:</a:t>
                </a:r>
              </a:p>
              <a:p>
                <a:pPr marL="0" indent="0">
                  <a:buNone/>
                </a:pPr>
                <a:r>
                  <a:rPr lang="en-IN" dirty="0"/>
                  <a:t>               Gain = </a:t>
                </a:r>
                <a14:m>
                  <m:oMath xmlns:m="http://schemas.openxmlformats.org/officeDocument/2006/math">
                    <m:f>
                      <m:fPr>
                        <m:ctrlPr>
                          <a:rPr lang="en-IN" i="1" smtClean="0">
                            <a:latin typeface="Cambria Math" panose="02040503050406030204" pitchFamily="18" charset="0"/>
                          </a:rPr>
                        </m:ctrlPr>
                      </m:fPr>
                      <m:num>
                        <m:sSub>
                          <m:sSubPr>
                            <m:ctrlPr>
                              <a:rPr lang="en-IN" i="1" smtClean="0">
                                <a:latin typeface="Cambria Math" panose="02040503050406030204" pitchFamily="18" charset="0"/>
                              </a:rPr>
                            </m:ctrlPr>
                          </m:sSubPr>
                          <m:e>
                            <m:r>
                              <a:rPr lang="en-IN" b="0" i="1" smtClean="0">
                                <a:latin typeface="Cambria Math" panose="02040503050406030204" pitchFamily="18" charset="0"/>
                              </a:rPr>
                              <m:t>𝑔</m:t>
                            </m:r>
                          </m:e>
                          <m:sub>
                            <m:r>
                              <a:rPr lang="en-IN" b="0" i="1" smtClean="0">
                                <a:latin typeface="Cambria Math" panose="02040503050406030204" pitchFamily="18" charset="0"/>
                              </a:rPr>
                              <m:t>𝑀</m:t>
                            </m:r>
                            <m:r>
                              <a:rPr lang="en-IN" b="0" i="1" smtClean="0">
                                <a:latin typeface="Cambria Math" panose="02040503050406030204" pitchFamily="18" charset="0"/>
                              </a:rPr>
                              <m:t>5</m:t>
                            </m:r>
                          </m:sub>
                        </m:sSub>
                        <m:sSub>
                          <m:sSubPr>
                            <m:ctrlPr>
                              <a:rPr lang="en-IN"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𝐿</m:t>
                            </m:r>
                          </m:sub>
                        </m:sSub>
                      </m:num>
                      <m:den>
                        <m:r>
                          <a:rPr lang="en-IN" b="0" i="1" smtClean="0">
                            <a:latin typeface="Cambria Math" panose="02040503050406030204" pitchFamily="18" charset="0"/>
                          </a:rPr>
                          <m:t>1+</m:t>
                        </m:r>
                        <m:sSub>
                          <m:sSubPr>
                            <m:ctrlPr>
                              <a:rPr lang="en-IN" i="1">
                                <a:latin typeface="Cambria Math" panose="02040503050406030204" pitchFamily="18" charset="0"/>
                              </a:rPr>
                            </m:ctrlPr>
                          </m:sSubPr>
                          <m:e>
                            <m:r>
                              <a:rPr lang="en-IN" i="1">
                                <a:latin typeface="Cambria Math" panose="02040503050406030204" pitchFamily="18" charset="0"/>
                              </a:rPr>
                              <m:t>𝑔</m:t>
                            </m:r>
                          </m:e>
                          <m:sub>
                            <m:r>
                              <a:rPr lang="en-IN" i="1">
                                <a:latin typeface="Cambria Math" panose="02040503050406030204" pitchFamily="18" charset="0"/>
                              </a:rPr>
                              <m:t>𝑀</m:t>
                            </m:r>
                            <m:r>
                              <a:rPr lang="en-IN" i="1">
                                <a:latin typeface="Cambria Math" panose="02040503050406030204" pitchFamily="18" charset="0"/>
                              </a:rPr>
                              <m:t>5</m:t>
                            </m:r>
                          </m:sub>
                        </m:sSub>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b="0" i="1" smtClean="0">
                                <a:latin typeface="Cambria Math" panose="02040503050406030204" pitchFamily="18" charset="0"/>
                              </a:rPr>
                              <m:t>2</m:t>
                            </m:r>
                          </m:sub>
                        </m:sSub>
                      </m:den>
                    </m:f>
                  </m:oMath>
                </a14:m>
                <a:endParaRPr lang="en-IN" dirty="0"/>
              </a:p>
              <a:p>
                <a:pPr marL="0" indent="0">
                  <a:buNone/>
                </a:pPr>
                <a:r>
                  <a:rPr lang="en-IN" u="sng" dirty="0"/>
                  <a:t>For V</a:t>
                </a:r>
                <a:r>
                  <a:rPr lang="en-IN" u="sng" baseline="-25000" dirty="0"/>
                  <a:t>CM </a:t>
                </a:r>
                <a:r>
                  <a:rPr lang="en-IN" u="sng" dirty="0"/>
                  <a:t>~ 1.5V </a:t>
                </a:r>
                <a:r>
                  <a:rPr lang="en-IN" dirty="0"/>
                  <a:t>:</a:t>
                </a:r>
              </a:p>
              <a:p>
                <a:pPr marL="0" indent="0">
                  <a:buNone/>
                </a:pPr>
                <a:r>
                  <a:rPr lang="en-IN" dirty="0"/>
                  <a:t>		    Gain = </a:t>
                </a:r>
                <a14:m>
                  <m:oMath xmlns:m="http://schemas.openxmlformats.org/officeDocument/2006/math">
                    <m:f>
                      <m:fPr>
                        <m:ctrlPr>
                          <a:rPr lang="en-IN" i="1" smtClean="0">
                            <a:latin typeface="Cambria Math" panose="02040503050406030204" pitchFamily="18" charset="0"/>
                          </a:rPr>
                        </m:ctrlPr>
                      </m:fPr>
                      <m:num>
                        <m:sSub>
                          <m:sSubPr>
                            <m:ctrlPr>
                              <a:rPr lang="en-IN" i="1" smtClean="0">
                                <a:latin typeface="Cambria Math" panose="02040503050406030204" pitchFamily="18" charset="0"/>
                              </a:rPr>
                            </m:ctrlPr>
                          </m:sSubPr>
                          <m:e>
                            <m:r>
                              <m:rPr>
                                <m:sty m:val="p"/>
                              </m:rPr>
                              <a:rPr lang="en-IN" b="0" i="0" smtClean="0">
                                <a:latin typeface="Cambria Math" panose="02040503050406030204" pitchFamily="18" charset="0"/>
                              </a:rPr>
                              <m:t>max</m:t>
                            </m:r>
                            <m:r>
                              <a:rPr lang="en-IN" b="0" i="1" smtClean="0">
                                <a:latin typeface="Cambria Math" panose="02040503050406030204" pitchFamily="18" charset="0"/>
                              </a:rPr>
                              <m:t>⁡(</m:t>
                            </m:r>
                            <m:r>
                              <a:rPr lang="en-IN" b="0" i="1" smtClean="0">
                                <a:latin typeface="Cambria Math" panose="02040503050406030204" pitchFamily="18" charset="0"/>
                              </a:rPr>
                              <m:t>𝑔</m:t>
                            </m:r>
                          </m:e>
                          <m:sub>
                            <m:r>
                              <a:rPr lang="en-IN" b="0" i="1" smtClean="0">
                                <a:latin typeface="Cambria Math" panose="02040503050406030204" pitchFamily="18" charset="0"/>
                              </a:rPr>
                              <m:t>𝑀</m:t>
                            </m:r>
                            <m:r>
                              <a:rPr lang="en-IN" b="0" i="1" smtClean="0">
                                <a:latin typeface="Cambria Math" panose="02040503050406030204" pitchFamily="18" charset="0"/>
                              </a:rPr>
                              <m:t>5 , </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𝑔</m:t>
                            </m:r>
                          </m:e>
                          <m:sub>
                            <m:r>
                              <a:rPr lang="en-IN" b="0" i="1" smtClean="0">
                                <a:latin typeface="Cambria Math" panose="02040503050406030204" pitchFamily="18" charset="0"/>
                              </a:rPr>
                              <m:t>𝑀</m:t>
                            </m:r>
                            <m:r>
                              <a:rPr lang="en-IN" b="0" i="1" smtClean="0">
                                <a:latin typeface="Cambria Math" panose="02040503050406030204" pitchFamily="18" charset="0"/>
                              </a:rPr>
                              <m:t>9</m:t>
                            </m:r>
                          </m:sub>
                        </m:sSub>
                        <m:r>
                          <a:rPr lang="en-IN" b="0" i="1" smtClean="0">
                            <a:latin typeface="Cambria Math" panose="02040503050406030204" pitchFamily="18" charset="0"/>
                          </a:rPr>
                          <m:t>)</m:t>
                        </m:r>
                        <m:sSub>
                          <m:sSubPr>
                            <m:ctrlPr>
                              <a:rPr lang="en-IN"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𝐿</m:t>
                            </m:r>
                          </m:sub>
                        </m:sSub>
                      </m:num>
                      <m:den>
                        <m:r>
                          <a:rPr lang="en-IN" b="0" i="1" smtClean="0">
                            <a:latin typeface="Cambria Math" panose="02040503050406030204" pitchFamily="18" charset="0"/>
                          </a:rPr>
                          <m:t>1+</m:t>
                        </m:r>
                        <m:sSub>
                          <m:sSubPr>
                            <m:ctrlPr>
                              <a:rPr lang="en-IN" i="1">
                                <a:latin typeface="Cambria Math" panose="02040503050406030204" pitchFamily="18" charset="0"/>
                              </a:rPr>
                            </m:ctrlPr>
                          </m:sSubPr>
                          <m:e>
                            <m:r>
                              <a:rPr lang="en-IN" b="0" i="1" smtClean="0">
                                <a:latin typeface="Cambria Math" panose="02040503050406030204" pitchFamily="18" charset="0"/>
                              </a:rPr>
                              <m:t>(</m:t>
                            </m:r>
                            <m:r>
                              <a:rPr lang="en-IN" i="1">
                                <a:latin typeface="Cambria Math" panose="02040503050406030204" pitchFamily="18" charset="0"/>
                              </a:rPr>
                              <m:t>𝑔</m:t>
                            </m:r>
                          </m:e>
                          <m:sub>
                            <m:r>
                              <a:rPr lang="en-IN" i="1">
                                <a:latin typeface="Cambria Math" panose="02040503050406030204" pitchFamily="18" charset="0"/>
                              </a:rPr>
                              <m:t>𝑀</m:t>
                            </m:r>
                            <m:r>
                              <a:rPr lang="en-IN" i="1">
                                <a:latin typeface="Cambria Math" panose="02040503050406030204" pitchFamily="18" charset="0"/>
                              </a:rPr>
                              <m:t>5</m:t>
                            </m:r>
                          </m:sub>
                        </m:sSub>
                        <m:sSub>
                          <m:sSubPr>
                            <m:ctrlPr>
                              <a:rPr lang="en-IN" i="1">
                                <a:latin typeface="Cambria Math" panose="02040503050406030204" pitchFamily="18" charset="0"/>
                              </a:rPr>
                            </m:ctrlPr>
                          </m:sSubPr>
                          <m:e>
                            <m:r>
                              <a:rPr lang="en-IN" b="0" i="1" smtClean="0">
                                <a:latin typeface="Cambria Math" panose="02040503050406030204" pitchFamily="18" charset="0"/>
                              </a:rPr>
                              <m:t>+</m:t>
                            </m:r>
                            <m:sSub>
                              <m:sSubPr>
                                <m:ctrlPr>
                                  <a:rPr lang="en-IN" i="1" smtClean="0">
                                    <a:latin typeface="Cambria Math" panose="02040503050406030204" pitchFamily="18" charset="0"/>
                                  </a:rPr>
                                </m:ctrlPr>
                              </m:sSubPr>
                              <m:e>
                                <m:r>
                                  <a:rPr lang="en-IN" i="1">
                                    <a:latin typeface="Cambria Math" panose="02040503050406030204" pitchFamily="18" charset="0"/>
                                  </a:rPr>
                                  <m:t>𝑔</m:t>
                                </m:r>
                              </m:e>
                              <m:sub>
                                <m:r>
                                  <a:rPr lang="en-IN" i="1">
                                    <a:latin typeface="Cambria Math" panose="02040503050406030204" pitchFamily="18" charset="0"/>
                                  </a:rPr>
                                  <m:t>𝑀</m:t>
                                </m:r>
                                <m:r>
                                  <a:rPr lang="en-IN" b="0" i="1" smtClean="0">
                                    <a:latin typeface="Cambria Math" panose="02040503050406030204" pitchFamily="18" charset="0"/>
                                  </a:rPr>
                                  <m:t>9</m:t>
                                </m:r>
                              </m:sub>
                            </m:sSub>
                            <m:r>
                              <a:rPr lang="en-IN" b="0" i="1" smtClean="0">
                                <a:latin typeface="Cambria Math" panose="02040503050406030204" pitchFamily="18" charset="0"/>
                              </a:rPr>
                              <m:t>)</m:t>
                            </m:r>
                            <m:r>
                              <a:rPr lang="en-IN" i="1">
                                <a:latin typeface="Cambria Math" panose="02040503050406030204" pitchFamily="18" charset="0"/>
                              </a:rPr>
                              <m:t>𝑅</m:t>
                            </m:r>
                          </m:e>
                          <m:sub>
                            <m:r>
                              <a:rPr lang="en-IN" b="0" i="1" smtClean="0">
                                <a:latin typeface="Cambria Math" panose="02040503050406030204" pitchFamily="18" charset="0"/>
                              </a:rPr>
                              <m:t>2</m:t>
                            </m:r>
                          </m:sub>
                        </m:sSub>
                      </m:den>
                    </m:f>
                  </m:oMath>
                </a14:m>
                <a:endParaRPr lang="en-IN" dirty="0"/>
              </a:p>
              <a:p>
                <a:pPr marL="0" indent="0">
                  <a:buNone/>
                </a:pPr>
                <a:r>
                  <a:rPr lang="en-IN" u="sng" dirty="0"/>
                  <a:t>For higher V</a:t>
                </a:r>
                <a:r>
                  <a:rPr lang="en-IN" u="sng" baseline="-25000" dirty="0"/>
                  <a:t>CM  </a:t>
                </a:r>
                <a:r>
                  <a:rPr lang="en-IN" dirty="0"/>
                  <a:t>: </a:t>
                </a:r>
              </a:p>
              <a:p>
                <a:pPr marL="0" indent="0">
                  <a:buNone/>
                </a:pPr>
                <a:r>
                  <a:rPr lang="en-IN" dirty="0"/>
                  <a:t> 		    Gain = </a:t>
                </a:r>
                <a14:m>
                  <m:oMath xmlns:m="http://schemas.openxmlformats.org/officeDocument/2006/math">
                    <m:f>
                      <m:fPr>
                        <m:ctrlPr>
                          <a:rPr lang="en-IN" i="1" smtClean="0">
                            <a:latin typeface="Cambria Math" panose="02040503050406030204" pitchFamily="18" charset="0"/>
                          </a:rPr>
                        </m:ctrlPr>
                      </m:fPr>
                      <m:num>
                        <m:sSub>
                          <m:sSubPr>
                            <m:ctrlPr>
                              <a:rPr lang="en-IN" i="1" smtClean="0">
                                <a:latin typeface="Cambria Math" panose="02040503050406030204" pitchFamily="18" charset="0"/>
                              </a:rPr>
                            </m:ctrlPr>
                          </m:sSubPr>
                          <m:e>
                            <m:r>
                              <a:rPr lang="en-IN" b="0" i="1" smtClean="0">
                                <a:latin typeface="Cambria Math" panose="02040503050406030204" pitchFamily="18" charset="0"/>
                              </a:rPr>
                              <m:t>𝑔</m:t>
                            </m:r>
                          </m:e>
                          <m:sub>
                            <m:r>
                              <a:rPr lang="en-IN" b="0" i="1" smtClean="0">
                                <a:latin typeface="Cambria Math" panose="02040503050406030204" pitchFamily="18" charset="0"/>
                              </a:rPr>
                              <m:t>𝑀</m:t>
                            </m:r>
                            <m:r>
                              <a:rPr lang="en-IN" b="0" i="1" smtClean="0">
                                <a:latin typeface="Cambria Math" panose="02040503050406030204" pitchFamily="18" charset="0"/>
                              </a:rPr>
                              <m:t>9</m:t>
                            </m:r>
                          </m:sub>
                        </m:sSub>
                        <m:sSub>
                          <m:sSubPr>
                            <m:ctrlPr>
                              <a:rPr lang="en-IN"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𝐿</m:t>
                            </m:r>
                          </m:sub>
                        </m:sSub>
                      </m:num>
                      <m:den>
                        <m:r>
                          <a:rPr lang="en-IN" b="0" i="1" smtClean="0">
                            <a:latin typeface="Cambria Math" panose="02040503050406030204" pitchFamily="18" charset="0"/>
                          </a:rPr>
                          <m:t>1+</m:t>
                        </m:r>
                        <m:sSub>
                          <m:sSubPr>
                            <m:ctrlPr>
                              <a:rPr lang="en-IN" i="1">
                                <a:latin typeface="Cambria Math" panose="02040503050406030204" pitchFamily="18" charset="0"/>
                              </a:rPr>
                            </m:ctrlPr>
                          </m:sSubPr>
                          <m:e>
                            <m:r>
                              <a:rPr lang="en-IN" i="1">
                                <a:latin typeface="Cambria Math" panose="02040503050406030204" pitchFamily="18" charset="0"/>
                              </a:rPr>
                              <m:t>𝑔</m:t>
                            </m:r>
                          </m:e>
                          <m:sub>
                            <m:r>
                              <a:rPr lang="en-IN" i="1">
                                <a:latin typeface="Cambria Math" panose="02040503050406030204" pitchFamily="18" charset="0"/>
                              </a:rPr>
                              <m:t>𝑀</m:t>
                            </m:r>
                            <m:r>
                              <a:rPr lang="en-IN" b="0" i="1" smtClean="0">
                                <a:latin typeface="Cambria Math" panose="02040503050406030204" pitchFamily="18" charset="0"/>
                              </a:rPr>
                              <m:t>9</m:t>
                            </m:r>
                          </m:sub>
                        </m:sSub>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b="0" i="1" smtClean="0">
                                <a:latin typeface="Cambria Math" panose="02040503050406030204" pitchFamily="18" charset="0"/>
                              </a:rPr>
                              <m:t>2</m:t>
                            </m:r>
                          </m:sub>
                        </m:sSub>
                      </m:den>
                    </m:f>
                  </m:oMath>
                </a14:m>
                <a:endParaRPr lang="en-IN" dirty="0"/>
              </a:p>
            </p:txBody>
          </p:sp>
        </mc:Choice>
        <mc:Fallback xmlns="">
          <p:sp>
            <p:nvSpPr>
              <p:cNvPr id="3" name="Content Placeholder 2">
                <a:extLst>
                  <a:ext uri="{FF2B5EF4-FFF2-40B4-BE49-F238E27FC236}">
                    <a16:creationId xmlns:a16="http://schemas.microsoft.com/office/drawing/2014/main" id="{D0CF9D51-32CD-346B-A171-80454B8EBF18}"/>
                  </a:ext>
                </a:extLst>
              </p:cNvPr>
              <p:cNvSpPr>
                <a:spLocks noGrp="1" noRot="1" noChangeAspect="1" noMove="1" noResize="1" noEditPoints="1" noAdjustHandles="1" noChangeArrowheads="1" noChangeShapeType="1" noTextEdit="1"/>
              </p:cNvSpPr>
              <p:nvPr>
                <p:ph idx="1"/>
              </p:nvPr>
            </p:nvSpPr>
            <p:spPr>
              <a:xfrm>
                <a:off x="1295402" y="2540883"/>
                <a:ext cx="4800598" cy="3318936"/>
              </a:xfrm>
              <a:blipFill>
                <a:blip r:embed="rId2"/>
                <a:stretch>
                  <a:fillRect l="-1652" t="-2206"/>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EA7EBB70-DB85-1270-A2DE-13AEE790D4FF}"/>
              </a:ext>
            </a:extLst>
          </p:cNvPr>
          <p:cNvSpPr/>
          <p:nvPr/>
        </p:nvSpPr>
        <p:spPr>
          <a:xfrm>
            <a:off x="1295402" y="2540883"/>
            <a:ext cx="4055826" cy="34225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150B9CCC-C4B9-9F96-B4B2-3566F78303C9}"/>
              </a:ext>
            </a:extLst>
          </p:cNvPr>
          <p:cNvPicPr>
            <a:picLocks noChangeAspect="1"/>
          </p:cNvPicPr>
          <p:nvPr/>
        </p:nvPicPr>
        <p:blipFill>
          <a:blip r:embed="rId3"/>
          <a:stretch>
            <a:fillRect/>
          </a:stretch>
        </p:blipFill>
        <p:spPr>
          <a:xfrm>
            <a:off x="5684613" y="2808390"/>
            <a:ext cx="4591691" cy="3067478"/>
          </a:xfrm>
          <a:prstGeom prst="rect">
            <a:avLst/>
          </a:prstGeom>
        </p:spPr>
      </p:pic>
      <p:cxnSp>
        <p:nvCxnSpPr>
          <p:cNvPr id="10" name="Straight Arrow Connector 9">
            <a:extLst>
              <a:ext uri="{FF2B5EF4-FFF2-40B4-BE49-F238E27FC236}">
                <a16:creationId xmlns:a16="http://schemas.microsoft.com/office/drawing/2014/main" id="{9B282B59-C7EB-AF84-3F18-0F62B05340B0}"/>
              </a:ext>
            </a:extLst>
          </p:cNvPr>
          <p:cNvCxnSpPr/>
          <p:nvPr/>
        </p:nvCxnSpPr>
        <p:spPr>
          <a:xfrm flipV="1">
            <a:off x="5947576" y="3220278"/>
            <a:ext cx="0" cy="1031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C61310-9D0F-701C-4B36-EC67498404FF}"/>
              </a:ext>
            </a:extLst>
          </p:cNvPr>
          <p:cNvCxnSpPr>
            <a:cxnSpLocks/>
          </p:cNvCxnSpPr>
          <p:nvPr/>
        </p:nvCxnSpPr>
        <p:spPr>
          <a:xfrm>
            <a:off x="8007296" y="5913456"/>
            <a:ext cx="1244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C3D7EAA-CA2F-D61B-82AB-418E15513BC4}"/>
              </a:ext>
            </a:extLst>
          </p:cNvPr>
          <p:cNvSpPr txBox="1"/>
          <p:nvPr/>
        </p:nvSpPr>
        <p:spPr>
          <a:xfrm rot="16200000">
            <a:off x="5258004" y="3406634"/>
            <a:ext cx="1009815" cy="369332"/>
          </a:xfrm>
          <a:prstGeom prst="rect">
            <a:avLst/>
          </a:prstGeom>
          <a:noFill/>
        </p:spPr>
        <p:txBody>
          <a:bodyPr wrap="square" rtlCol="0">
            <a:spAutoFit/>
          </a:bodyPr>
          <a:lstStyle/>
          <a:p>
            <a:r>
              <a:rPr lang="en-IN" dirty="0"/>
              <a:t>Gain</a:t>
            </a:r>
          </a:p>
        </p:txBody>
      </p:sp>
      <p:sp>
        <p:nvSpPr>
          <p:cNvPr id="15" name="TextBox 14">
            <a:extLst>
              <a:ext uri="{FF2B5EF4-FFF2-40B4-BE49-F238E27FC236}">
                <a16:creationId xmlns:a16="http://schemas.microsoft.com/office/drawing/2014/main" id="{64419D7E-8996-E0A8-E4A8-A3225923AFA5}"/>
              </a:ext>
            </a:extLst>
          </p:cNvPr>
          <p:cNvSpPr txBox="1"/>
          <p:nvPr/>
        </p:nvSpPr>
        <p:spPr>
          <a:xfrm>
            <a:off x="8471546" y="5859819"/>
            <a:ext cx="1009815" cy="369332"/>
          </a:xfrm>
          <a:prstGeom prst="rect">
            <a:avLst/>
          </a:prstGeom>
          <a:noFill/>
        </p:spPr>
        <p:txBody>
          <a:bodyPr wrap="square" rtlCol="0">
            <a:spAutoFit/>
          </a:bodyPr>
          <a:lstStyle/>
          <a:p>
            <a:r>
              <a:rPr lang="en-IN" dirty="0"/>
              <a:t>V</a:t>
            </a:r>
            <a:r>
              <a:rPr lang="en-IN" baseline="-25000" dirty="0"/>
              <a:t>CM</a:t>
            </a:r>
            <a:endParaRPr lang="en-IN" dirty="0"/>
          </a:p>
        </p:txBody>
      </p:sp>
      <p:sp>
        <p:nvSpPr>
          <p:cNvPr id="16" name="TextBox 15">
            <a:extLst>
              <a:ext uri="{FF2B5EF4-FFF2-40B4-BE49-F238E27FC236}">
                <a16:creationId xmlns:a16="http://schemas.microsoft.com/office/drawing/2014/main" id="{10D61E3A-AD18-E9CF-6A59-CAD175073C89}"/>
              </a:ext>
            </a:extLst>
          </p:cNvPr>
          <p:cNvSpPr txBox="1"/>
          <p:nvPr/>
        </p:nvSpPr>
        <p:spPr>
          <a:xfrm flipH="1">
            <a:off x="6125487" y="5532086"/>
            <a:ext cx="749410" cy="369332"/>
          </a:xfrm>
          <a:prstGeom prst="rect">
            <a:avLst/>
          </a:prstGeom>
          <a:noFill/>
        </p:spPr>
        <p:txBody>
          <a:bodyPr wrap="square" rtlCol="0">
            <a:spAutoFit/>
          </a:bodyPr>
          <a:lstStyle/>
          <a:p>
            <a:r>
              <a:rPr lang="en-IN" dirty="0"/>
              <a:t>-1V</a:t>
            </a:r>
          </a:p>
        </p:txBody>
      </p:sp>
      <p:sp>
        <p:nvSpPr>
          <p:cNvPr id="17" name="TextBox 16">
            <a:extLst>
              <a:ext uri="{FF2B5EF4-FFF2-40B4-BE49-F238E27FC236}">
                <a16:creationId xmlns:a16="http://schemas.microsoft.com/office/drawing/2014/main" id="{737B54E5-A41D-AA00-EEB9-4C8B502AC2F1}"/>
              </a:ext>
            </a:extLst>
          </p:cNvPr>
          <p:cNvSpPr txBox="1"/>
          <p:nvPr/>
        </p:nvSpPr>
        <p:spPr>
          <a:xfrm flipH="1">
            <a:off x="9251674" y="5544124"/>
            <a:ext cx="749410" cy="369332"/>
          </a:xfrm>
          <a:prstGeom prst="rect">
            <a:avLst/>
          </a:prstGeom>
          <a:noFill/>
        </p:spPr>
        <p:txBody>
          <a:bodyPr wrap="square" rtlCol="0">
            <a:spAutoFit/>
          </a:bodyPr>
          <a:lstStyle/>
          <a:p>
            <a:r>
              <a:rPr lang="en-IN" dirty="0"/>
              <a:t>3.4V</a:t>
            </a:r>
          </a:p>
        </p:txBody>
      </p:sp>
      <p:sp>
        <p:nvSpPr>
          <p:cNvPr id="18" name="TextBox 17">
            <a:extLst>
              <a:ext uri="{FF2B5EF4-FFF2-40B4-BE49-F238E27FC236}">
                <a16:creationId xmlns:a16="http://schemas.microsoft.com/office/drawing/2014/main" id="{FB5A6667-A288-2A09-D310-35120DB138E9}"/>
              </a:ext>
            </a:extLst>
          </p:cNvPr>
          <p:cNvSpPr txBox="1"/>
          <p:nvPr/>
        </p:nvSpPr>
        <p:spPr>
          <a:xfrm flipH="1">
            <a:off x="7735955" y="5544124"/>
            <a:ext cx="749410" cy="369332"/>
          </a:xfrm>
          <a:prstGeom prst="rect">
            <a:avLst/>
          </a:prstGeom>
          <a:noFill/>
        </p:spPr>
        <p:txBody>
          <a:bodyPr wrap="square" rtlCol="0">
            <a:spAutoFit/>
          </a:bodyPr>
          <a:lstStyle/>
          <a:p>
            <a:r>
              <a:rPr lang="en-IN" dirty="0"/>
              <a:t>1.5V</a:t>
            </a:r>
          </a:p>
        </p:txBody>
      </p:sp>
      <p:sp>
        <p:nvSpPr>
          <p:cNvPr id="19" name="Speech Bubble: Rectangle 18">
            <a:extLst>
              <a:ext uri="{FF2B5EF4-FFF2-40B4-BE49-F238E27FC236}">
                <a16:creationId xmlns:a16="http://schemas.microsoft.com/office/drawing/2014/main" id="{6E7AF9DA-E38B-E8C1-BFEE-D20F1349F329}"/>
              </a:ext>
            </a:extLst>
          </p:cNvPr>
          <p:cNvSpPr/>
          <p:nvPr/>
        </p:nvSpPr>
        <p:spPr>
          <a:xfrm>
            <a:off x="8161349" y="4461179"/>
            <a:ext cx="2735249" cy="709434"/>
          </a:xfrm>
          <a:prstGeom prst="wedgeRectCallout">
            <a:avLst>
              <a:gd name="adj1" fmla="val -47688"/>
              <a:gd name="adj2" fmla="val -1025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drop could be removed if g</a:t>
            </a:r>
            <a:r>
              <a:rPr lang="en-IN" baseline="-25000" dirty="0"/>
              <a:t>M5</a:t>
            </a:r>
            <a:r>
              <a:rPr lang="en-IN" dirty="0"/>
              <a:t>R</a:t>
            </a:r>
            <a:r>
              <a:rPr lang="en-IN" baseline="-25000" dirty="0"/>
              <a:t>2 </a:t>
            </a:r>
            <a:r>
              <a:rPr lang="en-IN" dirty="0"/>
              <a:t>+ g</a:t>
            </a:r>
            <a:r>
              <a:rPr lang="en-IN" baseline="-25000" dirty="0"/>
              <a:t>M9</a:t>
            </a:r>
            <a:r>
              <a:rPr lang="en-IN" dirty="0"/>
              <a:t>R</a:t>
            </a:r>
            <a:r>
              <a:rPr lang="en-IN" baseline="-25000" dirty="0"/>
              <a:t>2 </a:t>
            </a:r>
            <a:r>
              <a:rPr lang="en-IN" dirty="0"/>
              <a:t>&lt;&lt;1</a:t>
            </a:r>
          </a:p>
        </p:txBody>
      </p:sp>
      <p:sp>
        <p:nvSpPr>
          <p:cNvPr id="20" name="TextBox 19">
            <a:extLst>
              <a:ext uri="{FF2B5EF4-FFF2-40B4-BE49-F238E27FC236}">
                <a16:creationId xmlns:a16="http://schemas.microsoft.com/office/drawing/2014/main" id="{3E7B1849-FDB4-5B28-C780-FCD2F14CC6F3}"/>
              </a:ext>
            </a:extLst>
          </p:cNvPr>
          <p:cNvSpPr txBox="1"/>
          <p:nvPr/>
        </p:nvSpPr>
        <p:spPr>
          <a:xfrm>
            <a:off x="8161774" y="2553506"/>
            <a:ext cx="2735249" cy="646331"/>
          </a:xfrm>
          <a:prstGeom prst="rect">
            <a:avLst/>
          </a:prstGeom>
          <a:noFill/>
        </p:spPr>
        <p:txBody>
          <a:bodyPr wrap="square" rtlCol="0">
            <a:spAutoFit/>
          </a:bodyPr>
          <a:lstStyle/>
          <a:p>
            <a:r>
              <a:rPr lang="en-IN" dirty="0"/>
              <a:t>Design such that g</a:t>
            </a:r>
            <a:r>
              <a:rPr lang="en-IN" baseline="-25000" dirty="0"/>
              <a:t>M5 </a:t>
            </a:r>
            <a:r>
              <a:rPr lang="en-IN" dirty="0"/>
              <a:t>= g</a:t>
            </a:r>
            <a:r>
              <a:rPr lang="en-IN" baseline="-25000" dirty="0"/>
              <a:t>M9 </a:t>
            </a:r>
            <a:r>
              <a:rPr lang="en-IN" dirty="0"/>
              <a:t>for same gain at the corners </a:t>
            </a:r>
          </a:p>
        </p:txBody>
      </p:sp>
      <p:sp>
        <p:nvSpPr>
          <p:cNvPr id="21" name="Rectangle: Rounded Corners 20">
            <a:extLst>
              <a:ext uri="{FF2B5EF4-FFF2-40B4-BE49-F238E27FC236}">
                <a16:creationId xmlns:a16="http://schemas.microsoft.com/office/drawing/2014/main" id="{D3C809B0-7A40-C899-8501-778398907FAC}"/>
              </a:ext>
            </a:extLst>
          </p:cNvPr>
          <p:cNvSpPr/>
          <p:nvPr/>
        </p:nvSpPr>
        <p:spPr>
          <a:xfrm>
            <a:off x="8161349" y="2553506"/>
            <a:ext cx="2652425" cy="603162"/>
          </a:xfrm>
          <a:prstGeom prst="round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56875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B8CD-E158-98C0-06F9-16319D89B3D7}"/>
              </a:ext>
            </a:extLst>
          </p:cNvPr>
          <p:cNvSpPr>
            <a:spLocks noGrp="1"/>
          </p:cNvSpPr>
          <p:nvPr>
            <p:ph type="title"/>
          </p:nvPr>
        </p:nvSpPr>
        <p:spPr/>
        <p:txBody>
          <a:bodyPr/>
          <a:lstStyle/>
          <a:p>
            <a:r>
              <a:rPr lang="en-IN" dirty="0"/>
              <a:t>Frequency Response</a:t>
            </a:r>
          </a:p>
        </p:txBody>
      </p:sp>
      <p:pic>
        <p:nvPicPr>
          <p:cNvPr id="69" name="Picture 68">
            <a:extLst>
              <a:ext uri="{FF2B5EF4-FFF2-40B4-BE49-F238E27FC236}">
                <a16:creationId xmlns:a16="http://schemas.microsoft.com/office/drawing/2014/main" id="{146A0D6A-D83E-885A-F892-56F5D733F1D0}"/>
              </a:ext>
            </a:extLst>
          </p:cNvPr>
          <p:cNvPicPr>
            <a:picLocks noChangeAspect="1"/>
          </p:cNvPicPr>
          <p:nvPr/>
        </p:nvPicPr>
        <p:blipFill>
          <a:blip r:embed="rId2"/>
          <a:stretch>
            <a:fillRect/>
          </a:stretch>
        </p:blipFill>
        <p:spPr>
          <a:xfrm>
            <a:off x="689189" y="2604703"/>
            <a:ext cx="3752423" cy="3271165"/>
          </a:xfrm>
          <a:prstGeom prst="rect">
            <a:avLst/>
          </a:prstGeom>
        </p:spPr>
      </p:pic>
      <p:pic>
        <p:nvPicPr>
          <p:cNvPr id="70" name="Picture 69">
            <a:extLst>
              <a:ext uri="{FF2B5EF4-FFF2-40B4-BE49-F238E27FC236}">
                <a16:creationId xmlns:a16="http://schemas.microsoft.com/office/drawing/2014/main" id="{1BB46901-41D4-A263-FB46-A4CD38050F61}"/>
              </a:ext>
            </a:extLst>
          </p:cNvPr>
          <p:cNvPicPr>
            <a:picLocks noChangeAspect="1"/>
          </p:cNvPicPr>
          <p:nvPr/>
        </p:nvPicPr>
        <p:blipFill>
          <a:blip r:embed="rId3"/>
          <a:stretch>
            <a:fillRect/>
          </a:stretch>
        </p:blipFill>
        <p:spPr>
          <a:xfrm>
            <a:off x="4448610" y="2864601"/>
            <a:ext cx="3376936" cy="2733710"/>
          </a:xfrm>
          <a:prstGeom prst="rect">
            <a:avLst/>
          </a:prstGeom>
        </p:spPr>
      </p:pic>
      <p:sp>
        <p:nvSpPr>
          <p:cNvPr id="71" name="TextBox 70">
            <a:extLst>
              <a:ext uri="{FF2B5EF4-FFF2-40B4-BE49-F238E27FC236}">
                <a16:creationId xmlns:a16="http://schemas.microsoft.com/office/drawing/2014/main" id="{FEB1C5E9-9A0D-F816-0713-2315902256DB}"/>
              </a:ext>
            </a:extLst>
          </p:cNvPr>
          <p:cNvSpPr txBox="1"/>
          <p:nvPr/>
        </p:nvSpPr>
        <p:spPr>
          <a:xfrm>
            <a:off x="7400597" y="4419499"/>
            <a:ext cx="444306" cy="369332"/>
          </a:xfrm>
          <a:prstGeom prst="rect">
            <a:avLst/>
          </a:prstGeom>
          <a:noFill/>
        </p:spPr>
        <p:txBody>
          <a:bodyPr wrap="square" rtlCol="0">
            <a:spAutoFit/>
          </a:bodyPr>
          <a:lstStyle/>
          <a:p>
            <a:pPr algn="r"/>
            <a:r>
              <a:rPr lang="en-IN" dirty="0"/>
              <a:t>R</a:t>
            </a:r>
            <a:r>
              <a:rPr lang="en-IN" baseline="-25000" dirty="0"/>
              <a:t>L</a:t>
            </a:r>
            <a:endParaRPr lang="en-IN" dirty="0"/>
          </a:p>
        </p:txBody>
      </p:sp>
      <p:sp>
        <p:nvSpPr>
          <p:cNvPr id="72" name="TextBox 71">
            <a:extLst>
              <a:ext uri="{FF2B5EF4-FFF2-40B4-BE49-F238E27FC236}">
                <a16:creationId xmlns:a16="http://schemas.microsoft.com/office/drawing/2014/main" id="{8BAA08DE-F5FA-4E2D-D305-A1199E4FFFEC}"/>
              </a:ext>
            </a:extLst>
          </p:cNvPr>
          <p:cNvSpPr txBox="1"/>
          <p:nvPr/>
        </p:nvSpPr>
        <p:spPr>
          <a:xfrm>
            <a:off x="6322177" y="4467786"/>
            <a:ext cx="444306" cy="369332"/>
          </a:xfrm>
          <a:prstGeom prst="rect">
            <a:avLst/>
          </a:prstGeom>
          <a:noFill/>
        </p:spPr>
        <p:txBody>
          <a:bodyPr wrap="square" rtlCol="0">
            <a:spAutoFit/>
          </a:bodyPr>
          <a:lstStyle/>
          <a:p>
            <a:r>
              <a:rPr lang="en-IN" dirty="0"/>
              <a:t>I</a:t>
            </a:r>
            <a:r>
              <a:rPr lang="en-IN" baseline="-25000" dirty="0"/>
              <a:t>P1</a:t>
            </a:r>
            <a:endParaRPr lang="en-IN" dirty="0"/>
          </a:p>
        </p:txBody>
      </p:sp>
      <p:sp>
        <p:nvSpPr>
          <p:cNvPr id="73" name="TextBox 72">
            <a:extLst>
              <a:ext uri="{FF2B5EF4-FFF2-40B4-BE49-F238E27FC236}">
                <a16:creationId xmlns:a16="http://schemas.microsoft.com/office/drawing/2014/main" id="{377B5835-9BD6-644C-07FB-C350E52EB2B3}"/>
              </a:ext>
            </a:extLst>
          </p:cNvPr>
          <p:cNvSpPr txBox="1"/>
          <p:nvPr/>
        </p:nvSpPr>
        <p:spPr>
          <a:xfrm>
            <a:off x="5004383" y="3337261"/>
            <a:ext cx="485387" cy="369332"/>
          </a:xfrm>
          <a:prstGeom prst="rect">
            <a:avLst/>
          </a:prstGeom>
          <a:noFill/>
        </p:spPr>
        <p:txBody>
          <a:bodyPr wrap="square" rtlCol="0">
            <a:spAutoFit/>
          </a:bodyPr>
          <a:lstStyle/>
          <a:p>
            <a:r>
              <a:rPr lang="en-IN" dirty="0"/>
              <a:t>I</a:t>
            </a:r>
            <a:r>
              <a:rPr lang="en-IN" baseline="-25000" dirty="0"/>
              <a:t>N1</a:t>
            </a:r>
            <a:endParaRPr lang="en-IN" dirty="0"/>
          </a:p>
        </p:txBody>
      </p:sp>
      <p:cxnSp>
        <p:nvCxnSpPr>
          <p:cNvPr id="74" name="Straight Arrow Connector 73">
            <a:extLst>
              <a:ext uri="{FF2B5EF4-FFF2-40B4-BE49-F238E27FC236}">
                <a16:creationId xmlns:a16="http://schemas.microsoft.com/office/drawing/2014/main" id="{D375B471-6F45-09C9-23E2-EA3177562D50}"/>
              </a:ext>
            </a:extLst>
          </p:cNvPr>
          <p:cNvCxnSpPr/>
          <p:nvPr/>
        </p:nvCxnSpPr>
        <p:spPr>
          <a:xfrm>
            <a:off x="5075726" y="3280815"/>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807EE162-C17D-032B-1166-EB009A2160F0}"/>
              </a:ext>
            </a:extLst>
          </p:cNvPr>
          <p:cNvSpPr txBox="1"/>
          <p:nvPr/>
        </p:nvSpPr>
        <p:spPr>
          <a:xfrm>
            <a:off x="4414800" y="3400683"/>
            <a:ext cx="554709" cy="276999"/>
          </a:xfrm>
          <a:prstGeom prst="rect">
            <a:avLst/>
          </a:prstGeom>
          <a:noFill/>
        </p:spPr>
        <p:txBody>
          <a:bodyPr wrap="square" rtlCol="0">
            <a:spAutoFit/>
          </a:bodyPr>
          <a:lstStyle/>
          <a:p>
            <a:pPr algn="r"/>
            <a:r>
              <a:rPr lang="en-IN" sz="1200" dirty="0"/>
              <a:t>M</a:t>
            </a:r>
            <a:r>
              <a:rPr lang="en-IN" sz="1200" baseline="-25000" dirty="0"/>
              <a:t>11</a:t>
            </a:r>
            <a:endParaRPr lang="en-IN" dirty="0"/>
          </a:p>
        </p:txBody>
      </p:sp>
      <p:sp>
        <p:nvSpPr>
          <p:cNvPr id="76" name="TextBox 75">
            <a:extLst>
              <a:ext uri="{FF2B5EF4-FFF2-40B4-BE49-F238E27FC236}">
                <a16:creationId xmlns:a16="http://schemas.microsoft.com/office/drawing/2014/main" id="{99989EF3-70A7-9978-69CE-F940FB14F354}"/>
              </a:ext>
            </a:extLst>
          </p:cNvPr>
          <p:cNvSpPr txBox="1"/>
          <p:nvPr/>
        </p:nvSpPr>
        <p:spPr>
          <a:xfrm>
            <a:off x="5108859" y="3072625"/>
            <a:ext cx="554709" cy="276999"/>
          </a:xfrm>
          <a:prstGeom prst="rect">
            <a:avLst/>
          </a:prstGeom>
          <a:noFill/>
        </p:spPr>
        <p:txBody>
          <a:bodyPr wrap="square" rtlCol="0">
            <a:spAutoFit/>
          </a:bodyPr>
          <a:lstStyle/>
          <a:p>
            <a:pPr algn="r"/>
            <a:r>
              <a:rPr lang="en-IN" sz="1200" dirty="0"/>
              <a:t>M</a:t>
            </a:r>
            <a:r>
              <a:rPr lang="en-IN" sz="1200" baseline="-25000" dirty="0"/>
              <a:t>12</a:t>
            </a:r>
            <a:endParaRPr lang="en-IN" dirty="0"/>
          </a:p>
        </p:txBody>
      </p:sp>
      <p:sp>
        <p:nvSpPr>
          <p:cNvPr id="77" name="TextBox 76">
            <a:extLst>
              <a:ext uri="{FF2B5EF4-FFF2-40B4-BE49-F238E27FC236}">
                <a16:creationId xmlns:a16="http://schemas.microsoft.com/office/drawing/2014/main" id="{E09AAB12-209D-989B-009C-5455B1EB504C}"/>
              </a:ext>
            </a:extLst>
          </p:cNvPr>
          <p:cNvSpPr txBox="1"/>
          <p:nvPr/>
        </p:nvSpPr>
        <p:spPr>
          <a:xfrm>
            <a:off x="5925469" y="3072625"/>
            <a:ext cx="554709" cy="276999"/>
          </a:xfrm>
          <a:prstGeom prst="rect">
            <a:avLst/>
          </a:prstGeom>
          <a:noFill/>
        </p:spPr>
        <p:txBody>
          <a:bodyPr wrap="square" rtlCol="0">
            <a:spAutoFit/>
          </a:bodyPr>
          <a:lstStyle/>
          <a:p>
            <a:pPr algn="r"/>
            <a:r>
              <a:rPr lang="en-IN" sz="1200" dirty="0"/>
              <a:t>M</a:t>
            </a:r>
            <a:r>
              <a:rPr lang="en-IN" sz="1200" baseline="-25000" dirty="0"/>
              <a:t>13</a:t>
            </a:r>
            <a:endParaRPr lang="en-IN" dirty="0"/>
          </a:p>
        </p:txBody>
      </p:sp>
      <p:sp>
        <p:nvSpPr>
          <p:cNvPr id="78" name="TextBox 77">
            <a:extLst>
              <a:ext uri="{FF2B5EF4-FFF2-40B4-BE49-F238E27FC236}">
                <a16:creationId xmlns:a16="http://schemas.microsoft.com/office/drawing/2014/main" id="{FC103B97-ED0D-C56E-C95B-486BA48A7A61}"/>
              </a:ext>
            </a:extLst>
          </p:cNvPr>
          <p:cNvSpPr txBox="1"/>
          <p:nvPr/>
        </p:nvSpPr>
        <p:spPr>
          <a:xfrm>
            <a:off x="6690602" y="3100080"/>
            <a:ext cx="554709" cy="276999"/>
          </a:xfrm>
          <a:prstGeom prst="rect">
            <a:avLst/>
          </a:prstGeom>
          <a:noFill/>
        </p:spPr>
        <p:txBody>
          <a:bodyPr wrap="square" rtlCol="0">
            <a:spAutoFit/>
          </a:bodyPr>
          <a:lstStyle/>
          <a:p>
            <a:pPr algn="r"/>
            <a:r>
              <a:rPr lang="en-IN" sz="1200" dirty="0"/>
              <a:t>M</a:t>
            </a:r>
            <a:r>
              <a:rPr lang="en-IN" sz="1200" baseline="-25000" dirty="0"/>
              <a:t>14</a:t>
            </a:r>
            <a:endParaRPr lang="en-IN" dirty="0"/>
          </a:p>
        </p:txBody>
      </p:sp>
      <p:sp>
        <p:nvSpPr>
          <p:cNvPr id="79" name="TextBox 78">
            <a:extLst>
              <a:ext uri="{FF2B5EF4-FFF2-40B4-BE49-F238E27FC236}">
                <a16:creationId xmlns:a16="http://schemas.microsoft.com/office/drawing/2014/main" id="{D4222E87-7A68-04F2-ECF0-8BC707357E30}"/>
              </a:ext>
            </a:extLst>
          </p:cNvPr>
          <p:cNvSpPr txBox="1"/>
          <p:nvPr/>
        </p:nvSpPr>
        <p:spPr>
          <a:xfrm>
            <a:off x="5614765" y="4411999"/>
            <a:ext cx="554709" cy="276999"/>
          </a:xfrm>
          <a:prstGeom prst="rect">
            <a:avLst/>
          </a:prstGeom>
          <a:noFill/>
        </p:spPr>
        <p:txBody>
          <a:bodyPr wrap="square" rtlCol="0">
            <a:spAutoFit/>
          </a:bodyPr>
          <a:lstStyle/>
          <a:p>
            <a:pPr algn="r"/>
            <a:r>
              <a:rPr lang="en-IN" sz="1200" dirty="0"/>
              <a:t>M</a:t>
            </a:r>
            <a:r>
              <a:rPr lang="en-IN" sz="1200" baseline="-25000" dirty="0"/>
              <a:t>15</a:t>
            </a:r>
            <a:endParaRPr lang="en-IN" dirty="0"/>
          </a:p>
        </p:txBody>
      </p:sp>
      <p:cxnSp>
        <p:nvCxnSpPr>
          <p:cNvPr id="80" name="Straight Arrow Connector 79">
            <a:extLst>
              <a:ext uri="{FF2B5EF4-FFF2-40B4-BE49-F238E27FC236}">
                <a16:creationId xmlns:a16="http://schemas.microsoft.com/office/drawing/2014/main" id="{4899A4AF-B7CA-DCA8-66C6-C5ABCBECF027}"/>
              </a:ext>
            </a:extLst>
          </p:cNvPr>
          <p:cNvCxnSpPr/>
          <p:nvPr/>
        </p:nvCxnSpPr>
        <p:spPr>
          <a:xfrm>
            <a:off x="3224397" y="4870216"/>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1B9A6D7B-F9CE-310C-D31D-47F691FAAD65}"/>
              </a:ext>
            </a:extLst>
          </p:cNvPr>
          <p:cNvSpPr/>
          <p:nvPr/>
        </p:nvSpPr>
        <p:spPr>
          <a:xfrm>
            <a:off x="6205572" y="3762346"/>
            <a:ext cx="100717" cy="79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9F678665-DFBA-EF10-0E10-0B22B50DD84A}"/>
              </a:ext>
            </a:extLst>
          </p:cNvPr>
          <p:cNvSpPr/>
          <p:nvPr/>
        </p:nvSpPr>
        <p:spPr>
          <a:xfrm>
            <a:off x="6640244" y="3592719"/>
            <a:ext cx="100717" cy="79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Oval 82">
            <a:extLst>
              <a:ext uri="{FF2B5EF4-FFF2-40B4-BE49-F238E27FC236}">
                <a16:creationId xmlns:a16="http://schemas.microsoft.com/office/drawing/2014/main" id="{6B159125-CA23-479D-B43F-0B7A8FBF392A}"/>
              </a:ext>
            </a:extLst>
          </p:cNvPr>
          <p:cNvSpPr/>
          <p:nvPr/>
        </p:nvSpPr>
        <p:spPr>
          <a:xfrm>
            <a:off x="7400597" y="4008229"/>
            <a:ext cx="100717" cy="79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4" name="Picture 83">
            <a:extLst>
              <a:ext uri="{FF2B5EF4-FFF2-40B4-BE49-F238E27FC236}">
                <a16:creationId xmlns:a16="http://schemas.microsoft.com/office/drawing/2014/main" id="{C1DD2226-2291-0526-5CEA-7061B10C0683}"/>
              </a:ext>
            </a:extLst>
          </p:cNvPr>
          <p:cNvPicPr>
            <a:picLocks noChangeAspect="1"/>
          </p:cNvPicPr>
          <p:nvPr/>
        </p:nvPicPr>
        <p:blipFill>
          <a:blip r:embed="rId3"/>
          <a:stretch>
            <a:fillRect/>
          </a:stretch>
        </p:blipFill>
        <p:spPr>
          <a:xfrm>
            <a:off x="7936655" y="2816314"/>
            <a:ext cx="3376936" cy="2733710"/>
          </a:xfrm>
          <a:prstGeom prst="rect">
            <a:avLst/>
          </a:prstGeom>
        </p:spPr>
      </p:pic>
      <p:sp>
        <p:nvSpPr>
          <p:cNvPr id="85" name="TextBox 84">
            <a:extLst>
              <a:ext uri="{FF2B5EF4-FFF2-40B4-BE49-F238E27FC236}">
                <a16:creationId xmlns:a16="http://schemas.microsoft.com/office/drawing/2014/main" id="{7EF1618A-A63D-1863-341B-B5F2B9806894}"/>
              </a:ext>
            </a:extLst>
          </p:cNvPr>
          <p:cNvSpPr txBox="1"/>
          <p:nvPr/>
        </p:nvSpPr>
        <p:spPr>
          <a:xfrm>
            <a:off x="10869285" y="4346152"/>
            <a:ext cx="444306" cy="369332"/>
          </a:xfrm>
          <a:prstGeom prst="rect">
            <a:avLst/>
          </a:prstGeom>
          <a:noFill/>
        </p:spPr>
        <p:txBody>
          <a:bodyPr wrap="square" rtlCol="0">
            <a:spAutoFit/>
          </a:bodyPr>
          <a:lstStyle/>
          <a:p>
            <a:pPr algn="r"/>
            <a:r>
              <a:rPr lang="en-IN" dirty="0"/>
              <a:t>R</a:t>
            </a:r>
            <a:r>
              <a:rPr lang="en-IN" baseline="-25000" dirty="0"/>
              <a:t>L</a:t>
            </a:r>
            <a:endParaRPr lang="en-IN" dirty="0"/>
          </a:p>
        </p:txBody>
      </p:sp>
      <p:sp>
        <p:nvSpPr>
          <p:cNvPr id="86" name="TextBox 85">
            <a:extLst>
              <a:ext uri="{FF2B5EF4-FFF2-40B4-BE49-F238E27FC236}">
                <a16:creationId xmlns:a16="http://schemas.microsoft.com/office/drawing/2014/main" id="{2AFA2496-FD73-2737-B25F-991B031C1B46}"/>
              </a:ext>
            </a:extLst>
          </p:cNvPr>
          <p:cNvSpPr txBox="1"/>
          <p:nvPr/>
        </p:nvSpPr>
        <p:spPr>
          <a:xfrm>
            <a:off x="9829651" y="4419499"/>
            <a:ext cx="444306" cy="369332"/>
          </a:xfrm>
          <a:prstGeom prst="rect">
            <a:avLst/>
          </a:prstGeom>
          <a:noFill/>
        </p:spPr>
        <p:txBody>
          <a:bodyPr wrap="square" rtlCol="0">
            <a:spAutoFit/>
          </a:bodyPr>
          <a:lstStyle/>
          <a:p>
            <a:r>
              <a:rPr lang="en-IN" dirty="0"/>
              <a:t>I</a:t>
            </a:r>
            <a:r>
              <a:rPr lang="en-IN" baseline="-25000" dirty="0"/>
              <a:t>P2</a:t>
            </a:r>
            <a:endParaRPr lang="en-IN" dirty="0"/>
          </a:p>
        </p:txBody>
      </p:sp>
      <p:sp>
        <p:nvSpPr>
          <p:cNvPr id="87" name="TextBox 86">
            <a:extLst>
              <a:ext uri="{FF2B5EF4-FFF2-40B4-BE49-F238E27FC236}">
                <a16:creationId xmlns:a16="http://schemas.microsoft.com/office/drawing/2014/main" id="{EC1A27A8-4C54-2301-F345-60042BA7D8B4}"/>
              </a:ext>
            </a:extLst>
          </p:cNvPr>
          <p:cNvSpPr txBox="1"/>
          <p:nvPr/>
        </p:nvSpPr>
        <p:spPr>
          <a:xfrm>
            <a:off x="8513147" y="3316569"/>
            <a:ext cx="462871" cy="369332"/>
          </a:xfrm>
          <a:prstGeom prst="rect">
            <a:avLst/>
          </a:prstGeom>
          <a:noFill/>
        </p:spPr>
        <p:txBody>
          <a:bodyPr wrap="square" rtlCol="0">
            <a:spAutoFit/>
          </a:bodyPr>
          <a:lstStyle/>
          <a:p>
            <a:r>
              <a:rPr lang="en-IN" dirty="0"/>
              <a:t>I</a:t>
            </a:r>
            <a:r>
              <a:rPr lang="en-IN" baseline="-25000" dirty="0"/>
              <a:t>N2</a:t>
            </a:r>
            <a:endParaRPr lang="en-IN" dirty="0"/>
          </a:p>
        </p:txBody>
      </p:sp>
      <p:cxnSp>
        <p:nvCxnSpPr>
          <p:cNvPr id="88" name="Straight Arrow Connector 87">
            <a:extLst>
              <a:ext uri="{FF2B5EF4-FFF2-40B4-BE49-F238E27FC236}">
                <a16:creationId xmlns:a16="http://schemas.microsoft.com/office/drawing/2014/main" id="{2A829EA4-4CC2-8729-6992-977DFA399CC8}"/>
              </a:ext>
            </a:extLst>
          </p:cNvPr>
          <p:cNvCxnSpPr/>
          <p:nvPr/>
        </p:nvCxnSpPr>
        <p:spPr>
          <a:xfrm>
            <a:off x="8568033" y="3220077"/>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D6F72EA6-4B8F-41CA-E1A3-851E728BE979}"/>
              </a:ext>
            </a:extLst>
          </p:cNvPr>
          <p:cNvSpPr txBox="1"/>
          <p:nvPr/>
        </p:nvSpPr>
        <p:spPr>
          <a:xfrm>
            <a:off x="8000716" y="3366726"/>
            <a:ext cx="542405" cy="276999"/>
          </a:xfrm>
          <a:prstGeom prst="rect">
            <a:avLst/>
          </a:prstGeom>
          <a:noFill/>
        </p:spPr>
        <p:txBody>
          <a:bodyPr wrap="square" rtlCol="0">
            <a:spAutoFit/>
          </a:bodyPr>
          <a:lstStyle/>
          <a:p>
            <a:pPr algn="r"/>
            <a:r>
              <a:rPr lang="en-IN" sz="1200" dirty="0"/>
              <a:t>M</a:t>
            </a:r>
            <a:r>
              <a:rPr lang="en-IN" sz="1200" baseline="-25000" dirty="0"/>
              <a:t>16</a:t>
            </a:r>
            <a:endParaRPr lang="en-IN" dirty="0"/>
          </a:p>
        </p:txBody>
      </p:sp>
      <p:sp>
        <p:nvSpPr>
          <p:cNvPr id="90" name="TextBox 89">
            <a:extLst>
              <a:ext uri="{FF2B5EF4-FFF2-40B4-BE49-F238E27FC236}">
                <a16:creationId xmlns:a16="http://schemas.microsoft.com/office/drawing/2014/main" id="{E1976390-D2E5-FBA2-2CA4-CBBCC65A725B}"/>
              </a:ext>
            </a:extLst>
          </p:cNvPr>
          <p:cNvSpPr txBox="1"/>
          <p:nvPr/>
        </p:nvSpPr>
        <p:spPr>
          <a:xfrm>
            <a:off x="8755832" y="3382014"/>
            <a:ext cx="589379" cy="276999"/>
          </a:xfrm>
          <a:prstGeom prst="rect">
            <a:avLst/>
          </a:prstGeom>
          <a:noFill/>
        </p:spPr>
        <p:txBody>
          <a:bodyPr wrap="square" rtlCol="0">
            <a:spAutoFit/>
          </a:bodyPr>
          <a:lstStyle/>
          <a:p>
            <a:pPr algn="r"/>
            <a:r>
              <a:rPr lang="en-IN" sz="1200" dirty="0"/>
              <a:t>M</a:t>
            </a:r>
            <a:r>
              <a:rPr lang="en-IN" sz="1200" baseline="-25000" dirty="0"/>
              <a:t>17</a:t>
            </a:r>
            <a:endParaRPr lang="en-IN" dirty="0"/>
          </a:p>
        </p:txBody>
      </p:sp>
      <p:sp>
        <p:nvSpPr>
          <p:cNvPr id="91" name="TextBox 90">
            <a:extLst>
              <a:ext uri="{FF2B5EF4-FFF2-40B4-BE49-F238E27FC236}">
                <a16:creationId xmlns:a16="http://schemas.microsoft.com/office/drawing/2014/main" id="{C41959B6-334A-C64F-5330-92ABDE22E240}"/>
              </a:ext>
            </a:extLst>
          </p:cNvPr>
          <p:cNvSpPr txBox="1"/>
          <p:nvPr/>
        </p:nvSpPr>
        <p:spPr>
          <a:xfrm>
            <a:off x="9488449" y="2969409"/>
            <a:ext cx="554709" cy="276999"/>
          </a:xfrm>
          <a:prstGeom prst="rect">
            <a:avLst/>
          </a:prstGeom>
          <a:noFill/>
        </p:spPr>
        <p:txBody>
          <a:bodyPr wrap="square" rtlCol="0">
            <a:spAutoFit/>
          </a:bodyPr>
          <a:lstStyle/>
          <a:p>
            <a:pPr algn="r"/>
            <a:r>
              <a:rPr lang="en-IN" sz="1200" dirty="0"/>
              <a:t>M</a:t>
            </a:r>
            <a:r>
              <a:rPr lang="en-IN" sz="1200" baseline="-25000" dirty="0"/>
              <a:t>18</a:t>
            </a:r>
            <a:endParaRPr lang="en-IN" dirty="0"/>
          </a:p>
        </p:txBody>
      </p:sp>
      <p:sp>
        <p:nvSpPr>
          <p:cNvPr id="92" name="TextBox 91">
            <a:extLst>
              <a:ext uri="{FF2B5EF4-FFF2-40B4-BE49-F238E27FC236}">
                <a16:creationId xmlns:a16="http://schemas.microsoft.com/office/drawing/2014/main" id="{3E14748D-B2A3-A982-A714-AFFC7A0F106F}"/>
              </a:ext>
            </a:extLst>
          </p:cNvPr>
          <p:cNvSpPr txBox="1"/>
          <p:nvPr/>
        </p:nvSpPr>
        <p:spPr>
          <a:xfrm>
            <a:off x="10231285" y="2967929"/>
            <a:ext cx="554709" cy="276999"/>
          </a:xfrm>
          <a:prstGeom prst="rect">
            <a:avLst/>
          </a:prstGeom>
          <a:noFill/>
        </p:spPr>
        <p:txBody>
          <a:bodyPr wrap="square" rtlCol="0">
            <a:spAutoFit/>
          </a:bodyPr>
          <a:lstStyle/>
          <a:p>
            <a:pPr algn="r"/>
            <a:r>
              <a:rPr lang="en-IN" sz="1200" dirty="0"/>
              <a:t>M</a:t>
            </a:r>
            <a:r>
              <a:rPr lang="en-IN" sz="1200" baseline="-25000" dirty="0"/>
              <a:t>19</a:t>
            </a:r>
            <a:endParaRPr lang="en-IN" dirty="0"/>
          </a:p>
        </p:txBody>
      </p:sp>
      <p:sp>
        <p:nvSpPr>
          <p:cNvPr id="93" name="TextBox 92">
            <a:extLst>
              <a:ext uri="{FF2B5EF4-FFF2-40B4-BE49-F238E27FC236}">
                <a16:creationId xmlns:a16="http://schemas.microsoft.com/office/drawing/2014/main" id="{1063DDB5-D4D8-BA19-E489-7EE1ECE4D80C}"/>
              </a:ext>
            </a:extLst>
          </p:cNvPr>
          <p:cNvSpPr txBox="1"/>
          <p:nvPr/>
        </p:nvSpPr>
        <p:spPr>
          <a:xfrm>
            <a:off x="9163732" y="4304117"/>
            <a:ext cx="554709" cy="276999"/>
          </a:xfrm>
          <a:prstGeom prst="rect">
            <a:avLst/>
          </a:prstGeom>
          <a:noFill/>
        </p:spPr>
        <p:txBody>
          <a:bodyPr wrap="square" rtlCol="0">
            <a:spAutoFit/>
          </a:bodyPr>
          <a:lstStyle/>
          <a:p>
            <a:pPr algn="r"/>
            <a:r>
              <a:rPr lang="en-IN" sz="1200" dirty="0"/>
              <a:t>M</a:t>
            </a:r>
            <a:r>
              <a:rPr lang="en-IN" sz="1200" baseline="-25000" dirty="0"/>
              <a:t>20</a:t>
            </a:r>
            <a:endParaRPr lang="en-IN" dirty="0"/>
          </a:p>
        </p:txBody>
      </p:sp>
      <p:cxnSp>
        <p:nvCxnSpPr>
          <p:cNvPr id="94" name="Straight Arrow Connector 93">
            <a:extLst>
              <a:ext uri="{FF2B5EF4-FFF2-40B4-BE49-F238E27FC236}">
                <a16:creationId xmlns:a16="http://schemas.microsoft.com/office/drawing/2014/main" id="{F2B48B75-9D99-C74F-6F58-87922B11624C}"/>
              </a:ext>
            </a:extLst>
          </p:cNvPr>
          <p:cNvCxnSpPr/>
          <p:nvPr/>
        </p:nvCxnSpPr>
        <p:spPr>
          <a:xfrm>
            <a:off x="9867224" y="4424994"/>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EA932B94-30EF-07A3-5F94-253B947AAD6A}"/>
              </a:ext>
            </a:extLst>
          </p:cNvPr>
          <p:cNvSpPr/>
          <p:nvPr/>
        </p:nvSpPr>
        <p:spPr>
          <a:xfrm>
            <a:off x="9700245" y="3711589"/>
            <a:ext cx="100717" cy="79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95">
            <a:extLst>
              <a:ext uri="{FF2B5EF4-FFF2-40B4-BE49-F238E27FC236}">
                <a16:creationId xmlns:a16="http://schemas.microsoft.com/office/drawing/2014/main" id="{180B9C03-9BA5-1A81-E3EB-AF5CC3538322}"/>
              </a:ext>
            </a:extLst>
          </p:cNvPr>
          <p:cNvSpPr/>
          <p:nvPr/>
        </p:nvSpPr>
        <p:spPr>
          <a:xfrm>
            <a:off x="10127444" y="3545456"/>
            <a:ext cx="100717" cy="79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Oval 96">
            <a:extLst>
              <a:ext uri="{FF2B5EF4-FFF2-40B4-BE49-F238E27FC236}">
                <a16:creationId xmlns:a16="http://schemas.microsoft.com/office/drawing/2014/main" id="{9AE5ECB1-78A6-17D0-43E0-80A1DDEAFDBC}"/>
              </a:ext>
            </a:extLst>
          </p:cNvPr>
          <p:cNvSpPr/>
          <p:nvPr/>
        </p:nvSpPr>
        <p:spPr>
          <a:xfrm>
            <a:off x="10869285" y="3961466"/>
            <a:ext cx="100717" cy="79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TextBox 97">
            <a:extLst>
              <a:ext uri="{FF2B5EF4-FFF2-40B4-BE49-F238E27FC236}">
                <a16:creationId xmlns:a16="http://schemas.microsoft.com/office/drawing/2014/main" id="{82F00084-54AF-F7C7-3FF4-EAF350A3637B}"/>
              </a:ext>
            </a:extLst>
          </p:cNvPr>
          <p:cNvSpPr txBox="1"/>
          <p:nvPr/>
        </p:nvSpPr>
        <p:spPr>
          <a:xfrm flipH="1">
            <a:off x="1033143" y="3865501"/>
            <a:ext cx="526775" cy="369332"/>
          </a:xfrm>
          <a:prstGeom prst="rect">
            <a:avLst/>
          </a:prstGeom>
          <a:noFill/>
        </p:spPr>
        <p:txBody>
          <a:bodyPr wrap="square" rtlCol="0">
            <a:spAutoFit/>
          </a:bodyPr>
          <a:lstStyle/>
          <a:p>
            <a:r>
              <a:rPr lang="en-IN" dirty="0"/>
              <a:t>R</a:t>
            </a:r>
            <a:r>
              <a:rPr lang="en-IN" baseline="-25000" dirty="0"/>
              <a:t>1</a:t>
            </a:r>
            <a:endParaRPr lang="en-IN" dirty="0"/>
          </a:p>
        </p:txBody>
      </p:sp>
      <p:sp>
        <p:nvSpPr>
          <p:cNvPr id="99" name="TextBox 98">
            <a:extLst>
              <a:ext uri="{FF2B5EF4-FFF2-40B4-BE49-F238E27FC236}">
                <a16:creationId xmlns:a16="http://schemas.microsoft.com/office/drawing/2014/main" id="{30EC5FC5-64E9-A4EF-9EC6-7008ACBA4A30}"/>
              </a:ext>
            </a:extLst>
          </p:cNvPr>
          <p:cNvSpPr txBox="1"/>
          <p:nvPr/>
        </p:nvSpPr>
        <p:spPr>
          <a:xfrm flipH="1">
            <a:off x="1716665" y="3865501"/>
            <a:ext cx="526775" cy="369332"/>
          </a:xfrm>
          <a:prstGeom prst="rect">
            <a:avLst/>
          </a:prstGeom>
          <a:noFill/>
        </p:spPr>
        <p:txBody>
          <a:bodyPr wrap="square" rtlCol="0">
            <a:spAutoFit/>
          </a:bodyPr>
          <a:lstStyle/>
          <a:p>
            <a:r>
              <a:rPr lang="en-IN" dirty="0"/>
              <a:t>R</a:t>
            </a:r>
            <a:r>
              <a:rPr lang="en-IN" baseline="-25000" dirty="0"/>
              <a:t>1</a:t>
            </a:r>
            <a:endParaRPr lang="en-IN" dirty="0"/>
          </a:p>
        </p:txBody>
      </p:sp>
      <p:sp>
        <p:nvSpPr>
          <p:cNvPr id="100" name="TextBox 99">
            <a:extLst>
              <a:ext uri="{FF2B5EF4-FFF2-40B4-BE49-F238E27FC236}">
                <a16:creationId xmlns:a16="http://schemas.microsoft.com/office/drawing/2014/main" id="{8766DEAF-919F-B63F-CF50-BB585292D74E}"/>
              </a:ext>
            </a:extLst>
          </p:cNvPr>
          <p:cNvSpPr txBox="1"/>
          <p:nvPr/>
        </p:nvSpPr>
        <p:spPr>
          <a:xfrm flipH="1">
            <a:off x="2620755" y="3865501"/>
            <a:ext cx="526775" cy="369332"/>
          </a:xfrm>
          <a:prstGeom prst="rect">
            <a:avLst/>
          </a:prstGeom>
          <a:noFill/>
        </p:spPr>
        <p:txBody>
          <a:bodyPr wrap="square" rtlCol="0">
            <a:spAutoFit/>
          </a:bodyPr>
          <a:lstStyle/>
          <a:p>
            <a:r>
              <a:rPr lang="en-IN" dirty="0"/>
              <a:t>R</a:t>
            </a:r>
            <a:r>
              <a:rPr lang="en-IN" baseline="-25000" dirty="0"/>
              <a:t>2</a:t>
            </a:r>
            <a:endParaRPr lang="en-IN" dirty="0"/>
          </a:p>
        </p:txBody>
      </p:sp>
      <p:sp>
        <p:nvSpPr>
          <p:cNvPr id="101" name="TextBox 100">
            <a:extLst>
              <a:ext uri="{FF2B5EF4-FFF2-40B4-BE49-F238E27FC236}">
                <a16:creationId xmlns:a16="http://schemas.microsoft.com/office/drawing/2014/main" id="{37C5FA78-6749-15C7-8849-C751C723640A}"/>
              </a:ext>
            </a:extLst>
          </p:cNvPr>
          <p:cNvSpPr txBox="1"/>
          <p:nvPr/>
        </p:nvSpPr>
        <p:spPr>
          <a:xfrm flipH="1">
            <a:off x="3902159" y="3871767"/>
            <a:ext cx="526775" cy="369332"/>
          </a:xfrm>
          <a:prstGeom prst="rect">
            <a:avLst/>
          </a:prstGeom>
          <a:noFill/>
        </p:spPr>
        <p:txBody>
          <a:bodyPr wrap="square" rtlCol="0">
            <a:spAutoFit/>
          </a:bodyPr>
          <a:lstStyle/>
          <a:p>
            <a:r>
              <a:rPr lang="en-IN" dirty="0"/>
              <a:t>R</a:t>
            </a:r>
            <a:r>
              <a:rPr lang="en-IN" baseline="-25000" dirty="0"/>
              <a:t>2</a:t>
            </a:r>
            <a:endParaRPr lang="en-IN" dirty="0"/>
          </a:p>
        </p:txBody>
      </p:sp>
      <p:sp>
        <p:nvSpPr>
          <p:cNvPr id="102" name="TextBox 101">
            <a:extLst>
              <a:ext uri="{FF2B5EF4-FFF2-40B4-BE49-F238E27FC236}">
                <a16:creationId xmlns:a16="http://schemas.microsoft.com/office/drawing/2014/main" id="{7B760EB1-53DF-4B1E-00B3-61594B1B58F2}"/>
              </a:ext>
            </a:extLst>
          </p:cNvPr>
          <p:cNvSpPr txBox="1"/>
          <p:nvPr/>
        </p:nvSpPr>
        <p:spPr>
          <a:xfrm flipH="1">
            <a:off x="3695310" y="2367665"/>
            <a:ext cx="719490" cy="369332"/>
          </a:xfrm>
          <a:prstGeom prst="rect">
            <a:avLst/>
          </a:prstGeom>
          <a:noFill/>
        </p:spPr>
        <p:txBody>
          <a:bodyPr wrap="square" rtlCol="0">
            <a:spAutoFit/>
          </a:bodyPr>
          <a:lstStyle/>
          <a:p>
            <a:r>
              <a:rPr lang="en-IN" dirty="0"/>
              <a:t>V</a:t>
            </a:r>
            <a:r>
              <a:rPr lang="en-IN" baseline="-25000" dirty="0"/>
              <a:t>DD</a:t>
            </a:r>
            <a:endParaRPr lang="en-IN" dirty="0"/>
          </a:p>
        </p:txBody>
      </p:sp>
      <p:sp>
        <p:nvSpPr>
          <p:cNvPr id="103" name="TextBox 102">
            <a:extLst>
              <a:ext uri="{FF2B5EF4-FFF2-40B4-BE49-F238E27FC236}">
                <a16:creationId xmlns:a16="http://schemas.microsoft.com/office/drawing/2014/main" id="{A2ACCB13-C87B-F88A-9638-122C0B57165F}"/>
              </a:ext>
            </a:extLst>
          </p:cNvPr>
          <p:cNvSpPr txBox="1"/>
          <p:nvPr/>
        </p:nvSpPr>
        <p:spPr>
          <a:xfrm flipH="1">
            <a:off x="7217112" y="2648991"/>
            <a:ext cx="719490" cy="369332"/>
          </a:xfrm>
          <a:prstGeom prst="rect">
            <a:avLst/>
          </a:prstGeom>
          <a:noFill/>
        </p:spPr>
        <p:txBody>
          <a:bodyPr wrap="square" rtlCol="0">
            <a:spAutoFit/>
          </a:bodyPr>
          <a:lstStyle/>
          <a:p>
            <a:r>
              <a:rPr lang="en-IN" dirty="0"/>
              <a:t>V</a:t>
            </a:r>
            <a:r>
              <a:rPr lang="en-IN" baseline="-25000" dirty="0"/>
              <a:t>DD</a:t>
            </a:r>
            <a:endParaRPr lang="en-IN" dirty="0"/>
          </a:p>
        </p:txBody>
      </p:sp>
      <p:cxnSp>
        <p:nvCxnSpPr>
          <p:cNvPr id="104" name="Straight Connector 103">
            <a:extLst>
              <a:ext uri="{FF2B5EF4-FFF2-40B4-BE49-F238E27FC236}">
                <a16:creationId xmlns:a16="http://schemas.microsoft.com/office/drawing/2014/main" id="{A9867BD2-EB24-EF2F-726D-9E8317C4F974}"/>
              </a:ext>
            </a:extLst>
          </p:cNvPr>
          <p:cNvCxnSpPr/>
          <p:nvPr/>
        </p:nvCxnSpPr>
        <p:spPr>
          <a:xfrm>
            <a:off x="3754461" y="4234833"/>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BD89A77E-C9B2-EA6C-492E-F121770BA899}"/>
              </a:ext>
            </a:extLst>
          </p:cNvPr>
          <p:cNvSpPr txBox="1"/>
          <p:nvPr/>
        </p:nvSpPr>
        <p:spPr>
          <a:xfrm>
            <a:off x="3147530" y="2833657"/>
            <a:ext cx="485387" cy="369332"/>
          </a:xfrm>
          <a:prstGeom prst="rect">
            <a:avLst/>
          </a:prstGeom>
          <a:noFill/>
        </p:spPr>
        <p:txBody>
          <a:bodyPr wrap="square" rtlCol="0">
            <a:spAutoFit/>
          </a:bodyPr>
          <a:lstStyle/>
          <a:p>
            <a:r>
              <a:rPr lang="en-IN" dirty="0"/>
              <a:t>I</a:t>
            </a:r>
            <a:r>
              <a:rPr lang="en-IN" baseline="-25000" dirty="0"/>
              <a:t>N1</a:t>
            </a:r>
            <a:endParaRPr lang="en-IN" dirty="0"/>
          </a:p>
        </p:txBody>
      </p:sp>
      <p:cxnSp>
        <p:nvCxnSpPr>
          <p:cNvPr id="106" name="Straight Arrow Connector 105">
            <a:extLst>
              <a:ext uri="{FF2B5EF4-FFF2-40B4-BE49-F238E27FC236}">
                <a16:creationId xmlns:a16="http://schemas.microsoft.com/office/drawing/2014/main" id="{0218B826-96E1-CADF-2DA8-4BF5E74BAF08}"/>
              </a:ext>
            </a:extLst>
          </p:cNvPr>
          <p:cNvCxnSpPr/>
          <p:nvPr/>
        </p:nvCxnSpPr>
        <p:spPr>
          <a:xfrm>
            <a:off x="3224397" y="2788850"/>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CA9990CE-2DA1-36F0-A915-CCD062A042BE}"/>
              </a:ext>
            </a:extLst>
          </p:cNvPr>
          <p:cNvCxnSpPr/>
          <p:nvPr/>
        </p:nvCxnSpPr>
        <p:spPr>
          <a:xfrm>
            <a:off x="3727014" y="3129651"/>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B973FCE9-BCBD-05DA-C745-9C57D0016CF5}"/>
              </a:ext>
            </a:extLst>
          </p:cNvPr>
          <p:cNvSpPr txBox="1"/>
          <p:nvPr/>
        </p:nvSpPr>
        <p:spPr>
          <a:xfrm>
            <a:off x="3323683" y="3114472"/>
            <a:ext cx="462871" cy="369332"/>
          </a:xfrm>
          <a:prstGeom prst="rect">
            <a:avLst/>
          </a:prstGeom>
          <a:noFill/>
        </p:spPr>
        <p:txBody>
          <a:bodyPr wrap="square" rtlCol="0">
            <a:spAutoFit/>
          </a:bodyPr>
          <a:lstStyle/>
          <a:p>
            <a:r>
              <a:rPr lang="en-IN" dirty="0"/>
              <a:t>I</a:t>
            </a:r>
            <a:r>
              <a:rPr lang="en-IN" baseline="-25000" dirty="0"/>
              <a:t>N2</a:t>
            </a:r>
            <a:endParaRPr lang="en-IN" dirty="0"/>
          </a:p>
        </p:txBody>
      </p:sp>
      <p:cxnSp>
        <p:nvCxnSpPr>
          <p:cNvPr id="109" name="Straight Arrow Connector 108">
            <a:extLst>
              <a:ext uri="{FF2B5EF4-FFF2-40B4-BE49-F238E27FC236}">
                <a16:creationId xmlns:a16="http://schemas.microsoft.com/office/drawing/2014/main" id="{E70D261F-3795-E255-8FFB-1E35F294D6FA}"/>
              </a:ext>
            </a:extLst>
          </p:cNvPr>
          <p:cNvCxnSpPr/>
          <p:nvPr/>
        </p:nvCxnSpPr>
        <p:spPr>
          <a:xfrm>
            <a:off x="3646545" y="4615072"/>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C786402E-E5B2-3498-1A0F-98D7F6BF5F2A}"/>
              </a:ext>
            </a:extLst>
          </p:cNvPr>
          <p:cNvSpPr txBox="1"/>
          <p:nvPr/>
        </p:nvSpPr>
        <p:spPr>
          <a:xfrm>
            <a:off x="3147530" y="4940694"/>
            <a:ext cx="444306" cy="369332"/>
          </a:xfrm>
          <a:prstGeom prst="rect">
            <a:avLst/>
          </a:prstGeom>
          <a:noFill/>
        </p:spPr>
        <p:txBody>
          <a:bodyPr wrap="square" rtlCol="0">
            <a:spAutoFit/>
          </a:bodyPr>
          <a:lstStyle/>
          <a:p>
            <a:r>
              <a:rPr lang="en-IN" dirty="0"/>
              <a:t>I</a:t>
            </a:r>
            <a:r>
              <a:rPr lang="en-IN" baseline="-25000" dirty="0"/>
              <a:t>P1</a:t>
            </a:r>
            <a:endParaRPr lang="en-IN" dirty="0"/>
          </a:p>
        </p:txBody>
      </p:sp>
      <p:sp>
        <p:nvSpPr>
          <p:cNvPr id="111" name="TextBox 110">
            <a:extLst>
              <a:ext uri="{FF2B5EF4-FFF2-40B4-BE49-F238E27FC236}">
                <a16:creationId xmlns:a16="http://schemas.microsoft.com/office/drawing/2014/main" id="{C4A5BAC3-DA52-12B4-94CA-E959A66DC371}"/>
              </a:ext>
            </a:extLst>
          </p:cNvPr>
          <p:cNvSpPr txBox="1"/>
          <p:nvPr/>
        </p:nvSpPr>
        <p:spPr>
          <a:xfrm>
            <a:off x="3261173" y="4621693"/>
            <a:ext cx="444306" cy="369332"/>
          </a:xfrm>
          <a:prstGeom prst="rect">
            <a:avLst/>
          </a:prstGeom>
          <a:noFill/>
        </p:spPr>
        <p:txBody>
          <a:bodyPr wrap="square" rtlCol="0">
            <a:spAutoFit/>
          </a:bodyPr>
          <a:lstStyle/>
          <a:p>
            <a:r>
              <a:rPr lang="en-IN" dirty="0"/>
              <a:t>I</a:t>
            </a:r>
            <a:r>
              <a:rPr lang="en-IN" baseline="-25000" dirty="0"/>
              <a:t>P2</a:t>
            </a:r>
            <a:endParaRPr lang="en-IN" dirty="0"/>
          </a:p>
        </p:txBody>
      </p:sp>
      <p:sp>
        <p:nvSpPr>
          <p:cNvPr id="112" name="TextBox 111">
            <a:extLst>
              <a:ext uri="{FF2B5EF4-FFF2-40B4-BE49-F238E27FC236}">
                <a16:creationId xmlns:a16="http://schemas.microsoft.com/office/drawing/2014/main" id="{C95FAEE8-3AB8-0B87-15B7-7B04382B6E30}"/>
              </a:ext>
            </a:extLst>
          </p:cNvPr>
          <p:cNvSpPr txBox="1"/>
          <p:nvPr/>
        </p:nvSpPr>
        <p:spPr>
          <a:xfrm flipH="1">
            <a:off x="10559898" y="2598597"/>
            <a:ext cx="719490" cy="369332"/>
          </a:xfrm>
          <a:prstGeom prst="rect">
            <a:avLst/>
          </a:prstGeom>
          <a:noFill/>
        </p:spPr>
        <p:txBody>
          <a:bodyPr wrap="square" rtlCol="0">
            <a:spAutoFit/>
          </a:bodyPr>
          <a:lstStyle/>
          <a:p>
            <a:r>
              <a:rPr lang="en-IN" dirty="0"/>
              <a:t>V</a:t>
            </a:r>
            <a:r>
              <a:rPr lang="en-IN" baseline="-25000" dirty="0"/>
              <a:t>DD</a:t>
            </a:r>
            <a:endParaRPr lang="en-IN" dirty="0"/>
          </a:p>
        </p:txBody>
      </p:sp>
      <p:cxnSp>
        <p:nvCxnSpPr>
          <p:cNvPr id="113" name="Straight Connector 112">
            <a:extLst>
              <a:ext uri="{FF2B5EF4-FFF2-40B4-BE49-F238E27FC236}">
                <a16:creationId xmlns:a16="http://schemas.microsoft.com/office/drawing/2014/main" id="{FE93A10B-886C-2E01-CCD8-CA3A622A53C7}"/>
              </a:ext>
            </a:extLst>
          </p:cNvPr>
          <p:cNvCxnSpPr>
            <a:endCxn id="84" idx="1"/>
          </p:cNvCxnSpPr>
          <p:nvPr/>
        </p:nvCxnSpPr>
        <p:spPr>
          <a:xfrm>
            <a:off x="7450955" y="4183169"/>
            <a:ext cx="485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267A05C-A892-8835-3584-D309AC41ED0F}"/>
              </a:ext>
            </a:extLst>
          </p:cNvPr>
          <p:cNvCxnSpPr>
            <a:stCxn id="84" idx="1"/>
          </p:cNvCxnSpPr>
          <p:nvPr/>
        </p:nvCxnSpPr>
        <p:spPr>
          <a:xfrm flipH="1">
            <a:off x="7936602" y="4183169"/>
            <a:ext cx="53" cy="1499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936B517-87EA-EDE7-EA33-7ED4AD637482}"/>
              </a:ext>
            </a:extLst>
          </p:cNvPr>
          <p:cNvCxnSpPr/>
          <p:nvPr/>
        </p:nvCxnSpPr>
        <p:spPr>
          <a:xfrm flipH="1">
            <a:off x="10462553" y="4183169"/>
            <a:ext cx="4570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A7AF0B0-5C32-4859-B7B8-77FFA3190A88}"/>
              </a:ext>
            </a:extLst>
          </p:cNvPr>
          <p:cNvCxnSpPr>
            <a:cxnSpLocks/>
          </p:cNvCxnSpPr>
          <p:nvPr/>
        </p:nvCxnSpPr>
        <p:spPr>
          <a:xfrm>
            <a:off x="10462553" y="4183169"/>
            <a:ext cx="0" cy="1499748"/>
          </a:xfrm>
          <a:prstGeom prst="line">
            <a:avLst/>
          </a:prstGeom>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15D30775-141C-4036-5C1D-F10C25A8C6F7}"/>
              </a:ext>
            </a:extLst>
          </p:cNvPr>
          <p:cNvSpPr txBox="1"/>
          <p:nvPr/>
        </p:nvSpPr>
        <p:spPr>
          <a:xfrm>
            <a:off x="7663204" y="5645341"/>
            <a:ext cx="1081378" cy="369332"/>
          </a:xfrm>
          <a:prstGeom prst="rect">
            <a:avLst/>
          </a:prstGeom>
          <a:noFill/>
        </p:spPr>
        <p:txBody>
          <a:bodyPr wrap="square" rtlCol="0">
            <a:spAutoFit/>
          </a:bodyPr>
          <a:lstStyle/>
          <a:p>
            <a:r>
              <a:rPr lang="en-IN" dirty="0"/>
              <a:t>V</a:t>
            </a:r>
            <a:r>
              <a:rPr lang="en-IN" baseline="-25000" dirty="0"/>
              <a:t>out1</a:t>
            </a:r>
            <a:endParaRPr lang="en-IN" dirty="0"/>
          </a:p>
        </p:txBody>
      </p:sp>
      <p:sp>
        <p:nvSpPr>
          <p:cNvPr id="118" name="TextBox 117">
            <a:extLst>
              <a:ext uri="{FF2B5EF4-FFF2-40B4-BE49-F238E27FC236}">
                <a16:creationId xmlns:a16="http://schemas.microsoft.com/office/drawing/2014/main" id="{F88BF902-1923-57E2-E650-C975BE10A89D}"/>
              </a:ext>
            </a:extLst>
          </p:cNvPr>
          <p:cNvSpPr txBox="1"/>
          <p:nvPr/>
        </p:nvSpPr>
        <p:spPr>
          <a:xfrm>
            <a:off x="10177802" y="5645873"/>
            <a:ext cx="1081378" cy="369332"/>
          </a:xfrm>
          <a:prstGeom prst="rect">
            <a:avLst/>
          </a:prstGeom>
          <a:noFill/>
        </p:spPr>
        <p:txBody>
          <a:bodyPr wrap="square" rtlCol="0">
            <a:spAutoFit/>
          </a:bodyPr>
          <a:lstStyle/>
          <a:p>
            <a:r>
              <a:rPr lang="en-IN" dirty="0"/>
              <a:t>V</a:t>
            </a:r>
            <a:r>
              <a:rPr lang="en-IN" baseline="-25000" dirty="0"/>
              <a:t>out2</a:t>
            </a:r>
            <a:endParaRPr lang="en-IN" dirty="0"/>
          </a:p>
        </p:txBody>
      </p:sp>
      <p:sp>
        <p:nvSpPr>
          <p:cNvPr id="119" name="TextBox 118">
            <a:extLst>
              <a:ext uri="{FF2B5EF4-FFF2-40B4-BE49-F238E27FC236}">
                <a16:creationId xmlns:a16="http://schemas.microsoft.com/office/drawing/2014/main" id="{CDCD33F3-0448-C83A-5608-B0F6B827398B}"/>
              </a:ext>
            </a:extLst>
          </p:cNvPr>
          <p:cNvSpPr txBox="1"/>
          <p:nvPr/>
        </p:nvSpPr>
        <p:spPr>
          <a:xfrm>
            <a:off x="4244877" y="4042667"/>
            <a:ext cx="1081378" cy="307777"/>
          </a:xfrm>
          <a:prstGeom prst="rect">
            <a:avLst/>
          </a:prstGeom>
          <a:noFill/>
        </p:spPr>
        <p:txBody>
          <a:bodyPr wrap="square" rtlCol="0">
            <a:spAutoFit/>
          </a:bodyPr>
          <a:lstStyle/>
          <a:p>
            <a:r>
              <a:rPr lang="en-IN" sz="1400" dirty="0"/>
              <a:t>V</a:t>
            </a:r>
            <a:r>
              <a:rPr lang="en-IN" sz="1400" baseline="-25000" dirty="0"/>
              <a:t>in2</a:t>
            </a:r>
            <a:endParaRPr lang="en-IN" dirty="0"/>
          </a:p>
        </p:txBody>
      </p:sp>
      <p:sp>
        <p:nvSpPr>
          <p:cNvPr id="120" name="TextBox 119">
            <a:extLst>
              <a:ext uri="{FF2B5EF4-FFF2-40B4-BE49-F238E27FC236}">
                <a16:creationId xmlns:a16="http://schemas.microsoft.com/office/drawing/2014/main" id="{EEB3EC1D-4497-A824-8C0A-24B0BCD711F9}"/>
              </a:ext>
            </a:extLst>
          </p:cNvPr>
          <p:cNvSpPr txBox="1"/>
          <p:nvPr/>
        </p:nvSpPr>
        <p:spPr>
          <a:xfrm>
            <a:off x="2064872" y="4172936"/>
            <a:ext cx="534746" cy="307777"/>
          </a:xfrm>
          <a:prstGeom prst="rect">
            <a:avLst/>
          </a:prstGeom>
          <a:noFill/>
        </p:spPr>
        <p:txBody>
          <a:bodyPr wrap="square" rtlCol="0">
            <a:spAutoFit/>
          </a:bodyPr>
          <a:lstStyle/>
          <a:p>
            <a:r>
              <a:rPr lang="en-IN" sz="1400" dirty="0"/>
              <a:t>V</a:t>
            </a:r>
            <a:r>
              <a:rPr lang="en-IN" sz="1400" baseline="-25000" dirty="0"/>
              <a:t>in2</a:t>
            </a:r>
            <a:endParaRPr lang="en-IN" dirty="0"/>
          </a:p>
        </p:txBody>
      </p:sp>
      <p:sp>
        <p:nvSpPr>
          <p:cNvPr id="121" name="TextBox 120">
            <a:extLst>
              <a:ext uri="{FF2B5EF4-FFF2-40B4-BE49-F238E27FC236}">
                <a16:creationId xmlns:a16="http://schemas.microsoft.com/office/drawing/2014/main" id="{4ABBAFA4-CF8D-3BFF-843E-838A17583D41}"/>
              </a:ext>
            </a:extLst>
          </p:cNvPr>
          <p:cNvSpPr txBox="1"/>
          <p:nvPr/>
        </p:nvSpPr>
        <p:spPr>
          <a:xfrm>
            <a:off x="2254007" y="3998949"/>
            <a:ext cx="534746" cy="307777"/>
          </a:xfrm>
          <a:prstGeom prst="rect">
            <a:avLst/>
          </a:prstGeom>
          <a:noFill/>
        </p:spPr>
        <p:txBody>
          <a:bodyPr wrap="square" rtlCol="0">
            <a:spAutoFit/>
          </a:bodyPr>
          <a:lstStyle/>
          <a:p>
            <a:r>
              <a:rPr lang="en-IN" sz="1400" dirty="0"/>
              <a:t>V</a:t>
            </a:r>
            <a:r>
              <a:rPr lang="en-IN" sz="1400" baseline="-25000" dirty="0"/>
              <a:t>in1</a:t>
            </a:r>
            <a:endParaRPr lang="en-IN" dirty="0"/>
          </a:p>
        </p:txBody>
      </p:sp>
      <p:cxnSp>
        <p:nvCxnSpPr>
          <p:cNvPr id="122" name="Straight Arrow Connector 121">
            <a:extLst>
              <a:ext uri="{FF2B5EF4-FFF2-40B4-BE49-F238E27FC236}">
                <a16:creationId xmlns:a16="http://schemas.microsoft.com/office/drawing/2014/main" id="{8A48488B-93B4-0CE9-312F-B0D8FBE78DB7}"/>
              </a:ext>
            </a:extLst>
          </p:cNvPr>
          <p:cNvCxnSpPr/>
          <p:nvPr/>
        </p:nvCxnSpPr>
        <p:spPr>
          <a:xfrm>
            <a:off x="6377927" y="4401551"/>
            <a:ext cx="0" cy="51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5A3A8D9-78BB-2542-2BDA-D6D2D6020DD8}"/>
              </a:ext>
            </a:extLst>
          </p:cNvPr>
          <p:cNvCxnSpPr/>
          <p:nvPr/>
        </p:nvCxnSpPr>
        <p:spPr>
          <a:xfrm>
            <a:off x="3711413" y="4234833"/>
            <a:ext cx="175145" cy="10907"/>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CE222993-FB33-9D59-D023-8C2F701DDE34}"/>
              </a:ext>
            </a:extLst>
          </p:cNvPr>
          <p:cNvSpPr txBox="1"/>
          <p:nvPr/>
        </p:nvSpPr>
        <p:spPr>
          <a:xfrm>
            <a:off x="2221403" y="2969409"/>
            <a:ext cx="554709" cy="276999"/>
          </a:xfrm>
          <a:prstGeom prst="rect">
            <a:avLst/>
          </a:prstGeom>
          <a:noFill/>
        </p:spPr>
        <p:txBody>
          <a:bodyPr wrap="square" rtlCol="0">
            <a:spAutoFit/>
          </a:bodyPr>
          <a:lstStyle/>
          <a:p>
            <a:pPr algn="r"/>
            <a:r>
              <a:rPr lang="en-IN" sz="1200" dirty="0"/>
              <a:t>M</a:t>
            </a:r>
            <a:r>
              <a:rPr lang="en-IN" sz="1200" baseline="-25000" dirty="0"/>
              <a:t>3</a:t>
            </a:r>
            <a:endParaRPr lang="en-IN" dirty="0"/>
          </a:p>
        </p:txBody>
      </p:sp>
      <p:sp>
        <p:nvSpPr>
          <p:cNvPr id="125" name="TextBox 124">
            <a:extLst>
              <a:ext uri="{FF2B5EF4-FFF2-40B4-BE49-F238E27FC236}">
                <a16:creationId xmlns:a16="http://schemas.microsoft.com/office/drawing/2014/main" id="{94BAD256-F3B4-1D5C-F021-08A8667133CE}"/>
              </a:ext>
            </a:extLst>
          </p:cNvPr>
          <p:cNvSpPr txBox="1"/>
          <p:nvPr/>
        </p:nvSpPr>
        <p:spPr>
          <a:xfrm>
            <a:off x="3733011" y="2791393"/>
            <a:ext cx="554709" cy="276999"/>
          </a:xfrm>
          <a:prstGeom prst="rect">
            <a:avLst/>
          </a:prstGeom>
          <a:noFill/>
        </p:spPr>
        <p:txBody>
          <a:bodyPr wrap="square" rtlCol="0">
            <a:spAutoFit/>
          </a:bodyPr>
          <a:lstStyle/>
          <a:p>
            <a:pPr algn="r"/>
            <a:r>
              <a:rPr lang="en-IN" sz="1200" dirty="0"/>
              <a:t>M</a:t>
            </a:r>
            <a:r>
              <a:rPr lang="en-IN" sz="1200" baseline="-25000" dirty="0"/>
              <a:t>4</a:t>
            </a:r>
            <a:endParaRPr lang="en-IN" dirty="0"/>
          </a:p>
        </p:txBody>
      </p:sp>
      <p:sp>
        <p:nvSpPr>
          <p:cNvPr id="126" name="TextBox 125">
            <a:extLst>
              <a:ext uri="{FF2B5EF4-FFF2-40B4-BE49-F238E27FC236}">
                <a16:creationId xmlns:a16="http://schemas.microsoft.com/office/drawing/2014/main" id="{CF3F3E2C-6781-65EE-83B2-4FD91F31DDC1}"/>
              </a:ext>
            </a:extLst>
          </p:cNvPr>
          <p:cNvSpPr txBox="1"/>
          <p:nvPr/>
        </p:nvSpPr>
        <p:spPr>
          <a:xfrm>
            <a:off x="2103856" y="3482152"/>
            <a:ext cx="554709" cy="276999"/>
          </a:xfrm>
          <a:prstGeom prst="rect">
            <a:avLst/>
          </a:prstGeom>
          <a:noFill/>
        </p:spPr>
        <p:txBody>
          <a:bodyPr wrap="square" rtlCol="0">
            <a:spAutoFit/>
          </a:bodyPr>
          <a:lstStyle/>
          <a:p>
            <a:pPr algn="r"/>
            <a:r>
              <a:rPr lang="en-IN" sz="1200" dirty="0"/>
              <a:t>M</a:t>
            </a:r>
            <a:r>
              <a:rPr lang="en-IN" sz="1200" baseline="-25000" dirty="0"/>
              <a:t>5</a:t>
            </a:r>
            <a:endParaRPr lang="en-IN" dirty="0"/>
          </a:p>
        </p:txBody>
      </p:sp>
      <p:sp>
        <p:nvSpPr>
          <p:cNvPr id="127" name="TextBox 126">
            <a:extLst>
              <a:ext uri="{FF2B5EF4-FFF2-40B4-BE49-F238E27FC236}">
                <a16:creationId xmlns:a16="http://schemas.microsoft.com/office/drawing/2014/main" id="{D04FE475-A1C6-0303-A942-60D8EECAD618}"/>
              </a:ext>
            </a:extLst>
          </p:cNvPr>
          <p:cNvSpPr txBox="1"/>
          <p:nvPr/>
        </p:nvSpPr>
        <p:spPr>
          <a:xfrm>
            <a:off x="3757212" y="3674377"/>
            <a:ext cx="554709" cy="261610"/>
          </a:xfrm>
          <a:prstGeom prst="rect">
            <a:avLst/>
          </a:prstGeom>
          <a:noFill/>
        </p:spPr>
        <p:txBody>
          <a:bodyPr wrap="square" rtlCol="0">
            <a:spAutoFit/>
          </a:bodyPr>
          <a:lstStyle/>
          <a:p>
            <a:pPr algn="r"/>
            <a:r>
              <a:rPr lang="en-IN" sz="1100" dirty="0"/>
              <a:t>M</a:t>
            </a:r>
            <a:r>
              <a:rPr lang="en-IN" sz="1100" baseline="-25000" dirty="0"/>
              <a:t>6</a:t>
            </a:r>
            <a:endParaRPr lang="en-IN" sz="1100" dirty="0"/>
          </a:p>
        </p:txBody>
      </p:sp>
      <p:sp>
        <p:nvSpPr>
          <p:cNvPr id="128" name="TextBox 127">
            <a:extLst>
              <a:ext uri="{FF2B5EF4-FFF2-40B4-BE49-F238E27FC236}">
                <a16:creationId xmlns:a16="http://schemas.microsoft.com/office/drawing/2014/main" id="{41C7E4F6-A583-A222-C37D-78D944B13CAC}"/>
              </a:ext>
            </a:extLst>
          </p:cNvPr>
          <p:cNvSpPr txBox="1"/>
          <p:nvPr/>
        </p:nvSpPr>
        <p:spPr>
          <a:xfrm>
            <a:off x="3723651" y="4300174"/>
            <a:ext cx="554709" cy="276999"/>
          </a:xfrm>
          <a:prstGeom prst="rect">
            <a:avLst/>
          </a:prstGeom>
          <a:noFill/>
        </p:spPr>
        <p:txBody>
          <a:bodyPr wrap="square" rtlCol="0">
            <a:spAutoFit/>
          </a:bodyPr>
          <a:lstStyle/>
          <a:p>
            <a:pPr algn="r"/>
            <a:r>
              <a:rPr lang="en-IN" sz="1200" dirty="0"/>
              <a:t>M</a:t>
            </a:r>
            <a:r>
              <a:rPr lang="en-IN" sz="1200" baseline="-25000" dirty="0"/>
              <a:t>10</a:t>
            </a:r>
            <a:endParaRPr lang="en-IN" dirty="0"/>
          </a:p>
        </p:txBody>
      </p:sp>
      <p:sp>
        <p:nvSpPr>
          <p:cNvPr id="129" name="TextBox 128">
            <a:extLst>
              <a:ext uri="{FF2B5EF4-FFF2-40B4-BE49-F238E27FC236}">
                <a16:creationId xmlns:a16="http://schemas.microsoft.com/office/drawing/2014/main" id="{1D16F900-D80B-7036-2634-AE587F800388}"/>
              </a:ext>
            </a:extLst>
          </p:cNvPr>
          <p:cNvSpPr txBox="1"/>
          <p:nvPr/>
        </p:nvSpPr>
        <p:spPr>
          <a:xfrm>
            <a:off x="2195129" y="4502806"/>
            <a:ext cx="554709" cy="276999"/>
          </a:xfrm>
          <a:prstGeom prst="rect">
            <a:avLst/>
          </a:prstGeom>
          <a:noFill/>
        </p:spPr>
        <p:txBody>
          <a:bodyPr wrap="square" rtlCol="0">
            <a:spAutoFit/>
          </a:bodyPr>
          <a:lstStyle/>
          <a:p>
            <a:pPr algn="r"/>
            <a:r>
              <a:rPr lang="en-IN" sz="1200" dirty="0"/>
              <a:t>M</a:t>
            </a:r>
            <a:r>
              <a:rPr lang="en-IN" sz="1200" baseline="-25000" dirty="0"/>
              <a:t>9</a:t>
            </a:r>
            <a:endParaRPr lang="en-IN" dirty="0"/>
          </a:p>
        </p:txBody>
      </p:sp>
      <p:sp>
        <p:nvSpPr>
          <p:cNvPr id="130" name="TextBox 129">
            <a:extLst>
              <a:ext uri="{FF2B5EF4-FFF2-40B4-BE49-F238E27FC236}">
                <a16:creationId xmlns:a16="http://schemas.microsoft.com/office/drawing/2014/main" id="{FB8675AB-F64F-3D24-B55D-BF140E11542A}"/>
              </a:ext>
            </a:extLst>
          </p:cNvPr>
          <p:cNvSpPr txBox="1"/>
          <p:nvPr/>
        </p:nvSpPr>
        <p:spPr>
          <a:xfrm>
            <a:off x="3723650" y="5114053"/>
            <a:ext cx="554709" cy="276999"/>
          </a:xfrm>
          <a:prstGeom prst="rect">
            <a:avLst/>
          </a:prstGeom>
          <a:noFill/>
        </p:spPr>
        <p:txBody>
          <a:bodyPr wrap="square" rtlCol="0">
            <a:spAutoFit/>
          </a:bodyPr>
          <a:lstStyle/>
          <a:p>
            <a:pPr algn="r"/>
            <a:r>
              <a:rPr lang="en-IN" sz="1200" dirty="0"/>
              <a:t>M</a:t>
            </a:r>
            <a:r>
              <a:rPr lang="en-IN" sz="1200" baseline="-25000" dirty="0"/>
              <a:t>8</a:t>
            </a:r>
            <a:endParaRPr lang="en-IN" dirty="0"/>
          </a:p>
        </p:txBody>
      </p:sp>
      <p:sp>
        <p:nvSpPr>
          <p:cNvPr id="131" name="TextBox 130">
            <a:extLst>
              <a:ext uri="{FF2B5EF4-FFF2-40B4-BE49-F238E27FC236}">
                <a16:creationId xmlns:a16="http://schemas.microsoft.com/office/drawing/2014/main" id="{C66549BB-FCD5-5281-BF8F-774843573833}"/>
              </a:ext>
            </a:extLst>
          </p:cNvPr>
          <p:cNvSpPr txBox="1"/>
          <p:nvPr/>
        </p:nvSpPr>
        <p:spPr>
          <a:xfrm>
            <a:off x="2453254" y="5125254"/>
            <a:ext cx="554709" cy="261610"/>
          </a:xfrm>
          <a:prstGeom prst="rect">
            <a:avLst/>
          </a:prstGeom>
          <a:noFill/>
        </p:spPr>
        <p:txBody>
          <a:bodyPr wrap="square" rtlCol="0">
            <a:spAutoFit/>
          </a:bodyPr>
          <a:lstStyle/>
          <a:p>
            <a:pPr algn="r"/>
            <a:r>
              <a:rPr lang="en-IN" sz="1100" dirty="0"/>
              <a:t>M</a:t>
            </a:r>
            <a:r>
              <a:rPr lang="en-IN" sz="1100" baseline="-25000" dirty="0"/>
              <a:t>7</a:t>
            </a:r>
            <a:endParaRPr lang="en-IN" dirty="0"/>
          </a:p>
        </p:txBody>
      </p:sp>
      <p:sp>
        <p:nvSpPr>
          <p:cNvPr id="132" name="TextBox 131">
            <a:extLst>
              <a:ext uri="{FF2B5EF4-FFF2-40B4-BE49-F238E27FC236}">
                <a16:creationId xmlns:a16="http://schemas.microsoft.com/office/drawing/2014/main" id="{0896950A-5FE5-92AD-8F7E-78F3A9068314}"/>
              </a:ext>
            </a:extLst>
          </p:cNvPr>
          <p:cNvSpPr txBox="1"/>
          <p:nvPr/>
        </p:nvSpPr>
        <p:spPr>
          <a:xfrm>
            <a:off x="887450" y="4820293"/>
            <a:ext cx="554709" cy="307777"/>
          </a:xfrm>
          <a:prstGeom prst="rect">
            <a:avLst/>
          </a:prstGeom>
          <a:noFill/>
        </p:spPr>
        <p:txBody>
          <a:bodyPr wrap="square" rtlCol="0">
            <a:spAutoFit/>
          </a:bodyPr>
          <a:lstStyle/>
          <a:p>
            <a:pPr algn="r"/>
            <a:r>
              <a:rPr lang="en-IN" sz="1400" dirty="0"/>
              <a:t>M</a:t>
            </a:r>
            <a:r>
              <a:rPr lang="en-IN" sz="1400" baseline="-25000" dirty="0"/>
              <a:t>2</a:t>
            </a:r>
            <a:endParaRPr lang="en-IN" dirty="0"/>
          </a:p>
        </p:txBody>
      </p:sp>
      <p:sp>
        <p:nvSpPr>
          <p:cNvPr id="133" name="TextBox 132">
            <a:extLst>
              <a:ext uri="{FF2B5EF4-FFF2-40B4-BE49-F238E27FC236}">
                <a16:creationId xmlns:a16="http://schemas.microsoft.com/office/drawing/2014/main" id="{F7677492-79BC-5872-DD89-D07838BA60EC}"/>
              </a:ext>
            </a:extLst>
          </p:cNvPr>
          <p:cNvSpPr txBox="1"/>
          <p:nvPr/>
        </p:nvSpPr>
        <p:spPr>
          <a:xfrm>
            <a:off x="1014922" y="3228182"/>
            <a:ext cx="554709" cy="307777"/>
          </a:xfrm>
          <a:prstGeom prst="rect">
            <a:avLst/>
          </a:prstGeom>
          <a:noFill/>
        </p:spPr>
        <p:txBody>
          <a:bodyPr wrap="square" rtlCol="0">
            <a:spAutoFit/>
          </a:bodyPr>
          <a:lstStyle/>
          <a:p>
            <a:pPr algn="r"/>
            <a:r>
              <a:rPr lang="en-IN" sz="1400" dirty="0"/>
              <a:t>M</a:t>
            </a:r>
            <a:r>
              <a:rPr lang="en-IN" sz="1400" baseline="-25000" dirty="0"/>
              <a:t>1</a:t>
            </a:r>
            <a:endParaRPr lang="en-IN" dirty="0"/>
          </a:p>
        </p:txBody>
      </p:sp>
      <p:sp>
        <p:nvSpPr>
          <p:cNvPr id="134" name="Oval 133">
            <a:extLst>
              <a:ext uri="{FF2B5EF4-FFF2-40B4-BE49-F238E27FC236}">
                <a16:creationId xmlns:a16="http://schemas.microsoft.com/office/drawing/2014/main" id="{AF6BD160-8E82-48D3-DE37-C3EF5AFAB47B}"/>
              </a:ext>
            </a:extLst>
          </p:cNvPr>
          <p:cNvSpPr/>
          <p:nvPr/>
        </p:nvSpPr>
        <p:spPr>
          <a:xfrm>
            <a:off x="4150581" y="3018323"/>
            <a:ext cx="94296" cy="89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Oval 134">
            <a:extLst>
              <a:ext uri="{FF2B5EF4-FFF2-40B4-BE49-F238E27FC236}">
                <a16:creationId xmlns:a16="http://schemas.microsoft.com/office/drawing/2014/main" id="{D27751BB-8BB1-A853-4259-560D73B04AA9}"/>
              </a:ext>
            </a:extLst>
          </p:cNvPr>
          <p:cNvSpPr/>
          <p:nvPr/>
        </p:nvSpPr>
        <p:spPr>
          <a:xfrm>
            <a:off x="3103881" y="4172936"/>
            <a:ext cx="94296" cy="89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7476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4D601A-0E9C-2678-B91B-79507753F14F}"/>
              </a:ext>
            </a:extLst>
          </p:cNvPr>
          <p:cNvSpPr txBox="1"/>
          <p:nvPr/>
        </p:nvSpPr>
        <p:spPr>
          <a:xfrm>
            <a:off x="4850297" y="2075291"/>
            <a:ext cx="5446643" cy="369332"/>
          </a:xfrm>
          <a:prstGeom prst="rect">
            <a:avLst/>
          </a:prstGeom>
          <a:noFill/>
        </p:spPr>
        <p:txBody>
          <a:bodyPr wrap="square" rtlCol="0">
            <a:spAutoFit/>
          </a:bodyPr>
          <a:lstStyle/>
          <a:p>
            <a:r>
              <a:rPr lang="en-IN" dirty="0"/>
              <a:t>THANKS</a:t>
            </a:r>
          </a:p>
        </p:txBody>
      </p:sp>
    </p:spTree>
    <p:extLst>
      <p:ext uri="{BB962C8B-B14F-4D97-AF65-F5344CB8AC3E}">
        <p14:creationId xmlns:p14="http://schemas.microsoft.com/office/powerpoint/2010/main" val="362939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2A4F2-DBFD-44F3-1E0F-CBFDDB34189D}"/>
              </a:ext>
            </a:extLst>
          </p:cNvPr>
          <p:cNvSpPr>
            <a:spLocks noGrp="1"/>
          </p:cNvSpPr>
          <p:nvPr>
            <p:ph type="title"/>
          </p:nvPr>
        </p:nvSpPr>
        <p:spPr/>
        <p:txBody>
          <a:bodyPr/>
          <a:lstStyle/>
          <a:p>
            <a:r>
              <a:rPr lang="en-IN" dirty="0"/>
              <a:t>Existing LVDS Receiver Architecture</a:t>
            </a:r>
          </a:p>
        </p:txBody>
      </p:sp>
      <p:sp>
        <p:nvSpPr>
          <p:cNvPr id="4" name="Rectangle 3">
            <a:extLst>
              <a:ext uri="{FF2B5EF4-FFF2-40B4-BE49-F238E27FC236}">
                <a16:creationId xmlns:a16="http://schemas.microsoft.com/office/drawing/2014/main" id="{E9CFA693-1310-1276-6C16-6804457C1FCA}"/>
              </a:ext>
            </a:extLst>
          </p:cNvPr>
          <p:cNvSpPr/>
          <p:nvPr/>
        </p:nvSpPr>
        <p:spPr>
          <a:xfrm>
            <a:off x="2735248" y="2767055"/>
            <a:ext cx="1669774" cy="106547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C04D2D9-32FD-C352-01B7-599D85994EAA}"/>
              </a:ext>
            </a:extLst>
          </p:cNvPr>
          <p:cNvSpPr/>
          <p:nvPr/>
        </p:nvSpPr>
        <p:spPr>
          <a:xfrm>
            <a:off x="5104737" y="2767055"/>
            <a:ext cx="1574358" cy="106547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57A4308-EDEF-0784-B331-948C24BBFDCE}"/>
              </a:ext>
            </a:extLst>
          </p:cNvPr>
          <p:cNvSpPr/>
          <p:nvPr/>
        </p:nvSpPr>
        <p:spPr>
          <a:xfrm>
            <a:off x="7378810" y="2767055"/>
            <a:ext cx="1574358" cy="106547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1A87F393-0A71-0BA7-25CC-657E6EA54434}"/>
              </a:ext>
            </a:extLst>
          </p:cNvPr>
          <p:cNvSpPr/>
          <p:nvPr/>
        </p:nvSpPr>
        <p:spPr>
          <a:xfrm>
            <a:off x="4500438" y="3180522"/>
            <a:ext cx="516835" cy="24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CCB4CF87-CF21-DE71-0669-408B89BC6AFB}"/>
              </a:ext>
            </a:extLst>
          </p:cNvPr>
          <p:cNvSpPr/>
          <p:nvPr/>
        </p:nvSpPr>
        <p:spPr>
          <a:xfrm>
            <a:off x="6766559" y="3158656"/>
            <a:ext cx="516835" cy="24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FC43AC62-BDC7-6C1D-55A7-B4AFE5CA7218}"/>
              </a:ext>
            </a:extLst>
          </p:cNvPr>
          <p:cNvSpPr/>
          <p:nvPr/>
        </p:nvSpPr>
        <p:spPr>
          <a:xfrm>
            <a:off x="2122997" y="3202388"/>
            <a:ext cx="516835" cy="226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16B07956-79A0-A64F-27CA-2C83AF2BE6EE}"/>
              </a:ext>
            </a:extLst>
          </p:cNvPr>
          <p:cNvSpPr/>
          <p:nvPr/>
        </p:nvSpPr>
        <p:spPr>
          <a:xfrm>
            <a:off x="9048584" y="3175553"/>
            <a:ext cx="516835" cy="24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22D6199-4B2F-FCB3-EC60-73F58DAA96E7}"/>
              </a:ext>
            </a:extLst>
          </p:cNvPr>
          <p:cNvSpPr txBox="1"/>
          <p:nvPr/>
        </p:nvSpPr>
        <p:spPr>
          <a:xfrm>
            <a:off x="2735248" y="3098229"/>
            <a:ext cx="1796995" cy="369332"/>
          </a:xfrm>
          <a:prstGeom prst="rect">
            <a:avLst/>
          </a:prstGeom>
          <a:noFill/>
        </p:spPr>
        <p:txBody>
          <a:bodyPr wrap="square" rtlCol="0">
            <a:spAutoFit/>
          </a:bodyPr>
          <a:lstStyle/>
          <a:p>
            <a:r>
              <a:rPr lang="en-IN" dirty="0"/>
              <a:t>Attenuator Stage</a:t>
            </a:r>
          </a:p>
        </p:txBody>
      </p:sp>
      <p:sp>
        <p:nvSpPr>
          <p:cNvPr id="12" name="TextBox 11">
            <a:extLst>
              <a:ext uri="{FF2B5EF4-FFF2-40B4-BE49-F238E27FC236}">
                <a16:creationId xmlns:a16="http://schemas.microsoft.com/office/drawing/2014/main" id="{AC78BE1D-F407-D359-51A4-5E56B2A9A78E}"/>
              </a:ext>
            </a:extLst>
          </p:cNvPr>
          <p:cNvSpPr txBox="1"/>
          <p:nvPr/>
        </p:nvSpPr>
        <p:spPr>
          <a:xfrm>
            <a:off x="5104737" y="3111352"/>
            <a:ext cx="1796995" cy="369332"/>
          </a:xfrm>
          <a:prstGeom prst="rect">
            <a:avLst/>
          </a:prstGeom>
          <a:noFill/>
        </p:spPr>
        <p:txBody>
          <a:bodyPr wrap="square" rtlCol="0">
            <a:spAutoFit/>
          </a:bodyPr>
          <a:lstStyle/>
          <a:p>
            <a:r>
              <a:rPr lang="en-IN" dirty="0"/>
              <a:t>Rx Comparator</a:t>
            </a:r>
          </a:p>
        </p:txBody>
      </p:sp>
      <p:sp>
        <p:nvSpPr>
          <p:cNvPr id="13" name="TextBox 12">
            <a:extLst>
              <a:ext uri="{FF2B5EF4-FFF2-40B4-BE49-F238E27FC236}">
                <a16:creationId xmlns:a16="http://schemas.microsoft.com/office/drawing/2014/main" id="{C4970B25-F886-D398-170E-304E7486B155}"/>
              </a:ext>
            </a:extLst>
          </p:cNvPr>
          <p:cNvSpPr txBox="1"/>
          <p:nvPr/>
        </p:nvSpPr>
        <p:spPr>
          <a:xfrm>
            <a:off x="7510006" y="3098229"/>
            <a:ext cx="1796995" cy="369332"/>
          </a:xfrm>
          <a:prstGeom prst="rect">
            <a:avLst/>
          </a:prstGeom>
          <a:noFill/>
        </p:spPr>
        <p:txBody>
          <a:bodyPr wrap="square" rtlCol="0">
            <a:spAutoFit/>
          </a:bodyPr>
          <a:lstStyle/>
          <a:p>
            <a:r>
              <a:rPr lang="en-IN" dirty="0"/>
              <a:t>Outer Buffer</a:t>
            </a:r>
          </a:p>
        </p:txBody>
      </p:sp>
      <p:sp>
        <p:nvSpPr>
          <p:cNvPr id="14" name="TextBox 13">
            <a:extLst>
              <a:ext uri="{FF2B5EF4-FFF2-40B4-BE49-F238E27FC236}">
                <a16:creationId xmlns:a16="http://schemas.microsoft.com/office/drawing/2014/main" id="{A67AA11E-5D6D-B2B7-AC9B-B93592C2137F}"/>
              </a:ext>
            </a:extLst>
          </p:cNvPr>
          <p:cNvSpPr txBox="1"/>
          <p:nvPr/>
        </p:nvSpPr>
        <p:spPr>
          <a:xfrm>
            <a:off x="950181" y="2900195"/>
            <a:ext cx="1435210" cy="830997"/>
          </a:xfrm>
          <a:prstGeom prst="rect">
            <a:avLst/>
          </a:prstGeom>
          <a:noFill/>
        </p:spPr>
        <p:txBody>
          <a:bodyPr wrap="square" rtlCol="0">
            <a:spAutoFit/>
          </a:bodyPr>
          <a:lstStyle/>
          <a:p>
            <a:r>
              <a:rPr lang="en-IN" sz="1600" dirty="0"/>
              <a:t>Differential signal from Transmitter</a:t>
            </a:r>
          </a:p>
        </p:txBody>
      </p:sp>
      <p:sp>
        <p:nvSpPr>
          <p:cNvPr id="19" name="Speech Bubble: Rectangle 18">
            <a:extLst>
              <a:ext uri="{FF2B5EF4-FFF2-40B4-BE49-F238E27FC236}">
                <a16:creationId xmlns:a16="http://schemas.microsoft.com/office/drawing/2014/main" id="{541CA462-53D9-DBF0-50C1-BFD69E5875F0}"/>
              </a:ext>
            </a:extLst>
          </p:cNvPr>
          <p:cNvSpPr/>
          <p:nvPr/>
        </p:nvSpPr>
        <p:spPr>
          <a:xfrm>
            <a:off x="4349363" y="4340218"/>
            <a:ext cx="4166483" cy="1065474"/>
          </a:xfrm>
          <a:prstGeom prst="wedgeRectCallout">
            <a:avLst>
              <a:gd name="adj1" fmla="val -20259"/>
              <a:gd name="adj2" fmla="val -90485"/>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A54938F9-9B44-08FF-07D6-00A099CEFF9A}"/>
              </a:ext>
            </a:extLst>
          </p:cNvPr>
          <p:cNvSpPr/>
          <p:nvPr/>
        </p:nvSpPr>
        <p:spPr>
          <a:xfrm>
            <a:off x="4603806" y="4582731"/>
            <a:ext cx="1017767" cy="6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Low Gain Stage</a:t>
            </a:r>
          </a:p>
        </p:txBody>
      </p:sp>
      <p:sp>
        <p:nvSpPr>
          <p:cNvPr id="21" name="Rectangle 20">
            <a:extLst>
              <a:ext uri="{FF2B5EF4-FFF2-40B4-BE49-F238E27FC236}">
                <a16:creationId xmlns:a16="http://schemas.microsoft.com/office/drawing/2014/main" id="{F380E3AA-E877-3224-C652-0149EC98CD54}"/>
              </a:ext>
            </a:extLst>
          </p:cNvPr>
          <p:cNvSpPr/>
          <p:nvPr/>
        </p:nvSpPr>
        <p:spPr>
          <a:xfrm>
            <a:off x="5877340" y="4582731"/>
            <a:ext cx="1017767" cy="6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2" name="Rectangle 21">
            <a:extLst>
              <a:ext uri="{FF2B5EF4-FFF2-40B4-BE49-F238E27FC236}">
                <a16:creationId xmlns:a16="http://schemas.microsoft.com/office/drawing/2014/main" id="{C45BE337-737B-AB1C-FE92-DD4BB1EC7EB6}"/>
              </a:ext>
            </a:extLst>
          </p:cNvPr>
          <p:cNvSpPr/>
          <p:nvPr/>
        </p:nvSpPr>
        <p:spPr>
          <a:xfrm>
            <a:off x="7150874" y="4574182"/>
            <a:ext cx="1017767" cy="6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C4E3B9E2-0DA5-1843-415B-4200B9663931}"/>
              </a:ext>
            </a:extLst>
          </p:cNvPr>
          <p:cNvSpPr txBox="1"/>
          <p:nvPr/>
        </p:nvSpPr>
        <p:spPr>
          <a:xfrm>
            <a:off x="5817705" y="4608395"/>
            <a:ext cx="1077402" cy="584775"/>
          </a:xfrm>
          <a:prstGeom prst="rect">
            <a:avLst/>
          </a:prstGeom>
          <a:noFill/>
        </p:spPr>
        <p:txBody>
          <a:bodyPr wrap="square" rtlCol="0">
            <a:spAutoFit/>
          </a:bodyPr>
          <a:lstStyle/>
          <a:p>
            <a:pPr algn="ctr"/>
            <a:r>
              <a:rPr lang="en-IN" sz="1600" dirty="0">
                <a:solidFill>
                  <a:schemeClr val="bg1"/>
                </a:solidFill>
              </a:rPr>
              <a:t>High Gain Stage </a:t>
            </a:r>
          </a:p>
        </p:txBody>
      </p:sp>
      <p:sp>
        <p:nvSpPr>
          <p:cNvPr id="25" name="TextBox 24">
            <a:extLst>
              <a:ext uri="{FF2B5EF4-FFF2-40B4-BE49-F238E27FC236}">
                <a16:creationId xmlns:a16="http://schemas.microsoft.com/office/drawing/2014/main" id="{3D436E27-E07B-C84A-2440-38CE371CC8AA}"/>
              </a:ext>
            </a:extLst>
          </p:cNvPr>
          <p:cNvSpPr txBox="1"/>
          <p:nvPr/>
        </p:nvSpPr>
        <p:spPr>
          <a:xfrm>
            <a:off x="7121056" y="4608395"/>
            <a:ext cx="1077402" cy="584775"/>
          </a:xfrm>
          <a:prstGeom prst="rect">
            <a:avLst/>
          </a:prstGeom>
          <a:noFill/>
        </p:spPr>
        <p:txBody>
          <a:bodyPr wrap="square" rtlCol="0">
            <a:spAutoFit/>
          </a:bodyPr>
          <a:lstStyle/>
          <a:p>
            <a:pPr algn="ctr"/>
            <a:r>
              <a:rPr lang="en-IN" sz="1600" dirty="0">
                <a:solidFill>
                  <a:schemeClr val="bg1"/>
                </a:solidFill>
              </a:rPr>
              <a:t>Latch</a:t>
            </a:r>
          </a:p>
          <a:p>
            <a:pPr algn="ctr"/>
            <a:r>
              <a:rPr lang="en-IN" sz="1600" dirty="0">
                <a:solidFill>
                  <a:schemeClr val="bg1"/>
                </a:solidFill>
              </a:rPr>
              <a:t>Circuit</a:t>
            </a:r>
          </a:p>
        </p:txBody>
      </p:sp>
      <p:sp>
        <p:nvSpPr>
          <p:cNvPr id="26" name="TextBox 25">
            <a:extLst>
              <a:ext uri="{FF2B5EF4-FFF2-40B4-BE49-F238E27FC236}">
                <a16:creationId xmlns:a16="http://schemas.microsoft.com/office/drawing/2014/main" id="{ED56D568-0CE6-F6A5-2425-0C99B13B30BD}"/>
              </a:ext>
            </a:extLst>
          </p:cNvPr>
          <p:cNvSpPr txBox="1"/>
          <p:nvPr/>
        </p:nvSpPr>
        <p:spPr>
          <a:xfrm>
            <a:off x="7728668" y="1806942"/>
            <a:ext cx="2794219" cy="369332"/>
          </a:xfrm>
          <a:prstGeom prst="rect">
            <a:avLst/>
          </a:prstGeom>
          <a:noFill/>
        </p:spPr>
        <p:txBody>
          <a:bodyPr wrap="square" rtlCol="0">
            <a:spAutoFit/>
          </a:bodyPr>
          <a:lstStyle/>
          <a:p>
            <a:r>
              <a:rPr lang="en-IN" dirty="0"/>
              <a:t>In LBC7 technology node</a:t>
            </a:r>
          </a:p>
        </p:txBody>
      </p:sp>
      <p:sp>
        <p:nvSpPr>
          <p:cNvPr id="27" name="TextBox 26">
            <a:extLst>
              <a:ext uri="{FF2B5EF4-FFF2-40B4-BE49-F238E27FC236}">
                <a16:creationId xmlns:a16="http://schemas.microsoft.com/office/drawing/2014/main" id="{93C6943E-02D5-FA42-F126-CE72BEB672FE}"/>
              </a:ext>
            </a:extLst>
          </p:cNvPr>
          <p:cNvSpPr txBox="1"/>
          <p:nvPr/>
        </p:nvSpPr>
        <p:spPr>
          <a:xfrm>
            <a:off x="9565419" y="2827590"/>
            <a:ext cx="1486894" cy="923330"/>
          </a:xfrm>
          <a:prstGeom prst="rect">
            <a:avLst/>
          </a:prstGeom>
          <a:noFill/>
        </p:spPr>
        <p:txBody>
          <a:bodyPr wrap="square" rtlCol="0">
            <a:spAutoFit/>
          </a:bodyPr>
          <a:lstStyle/>
          <a:p>
            <a:pPr algn="ctr"/>
            <a:r>
              <a:rPr lang="en-IN" dirty="0"/>
              <a:t>Differential Rail-to-Rail Output</a:t>
            </a:r>
          </a:p>
        </p:txBody>
      </p:sp>
      <p:sp>
        <p:nvSpPr>
          <p:cNvPr id="29" name="Arrow: Right 28">
            <a:extLst>
              <a:ext uri="{FF2B5EF4-FFF2-40B4-BE49-F238E27FC236}">
                <a16:creationId xmlns:a16="http://schemas.microsoft.com/office/drawing/2014/main" id="{652575C2-400D-4F3B-1AE7-C83C2188C7E5}"/>
              </a:ext>
            </a:extLst>
          </p:cNvPr>
          <p:cNvSpPr/>
          <p:nvPr/>
        </p:nvSpPr>
        <p:spPr>
          <a:xfrm>
            <a:off x="5685183" y="4866198"/>
            <a:ext cx="13252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D3EB0E14-7979-851B-6EA4-A5BD1E9CBE16}"/>
              </a:ext>
            </a:extLst>
          </p:cNvPr>
          <p:cNvSpPr/>
          <p:nvPr/>
        </p:nvSpPr>
        <p:spPr>
          <a:xfrm>
            <a:off x="6942814" y="4843338"/>
            <a:ext cx="13252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7153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B685-F405-3258-400E-00B0CE9F45D2}"/>
              </a:ext>
            </a:extLst>
          </p:cNvPr>
          <p:cNvSpPr>
            <a:spLocks noGrp="1"/>
          </p:cNvSpPr>
          <p:nvPr>
            <p:ph type="title"/>
          </p:nvPr>
        </p:nvSpPr>
        <p:spPr/>
        <p:txBody>
          <a:bodyPr/>
          <a:lstStyle/>
          <a:p>
            <a:r>
              <a:rPr lang="en-IN" dirty="0"/>
              <a:t>Attenuator Block Diagram</a:t>
            </a:r>
          </a:p>
        </p:txBody>
      </p:sp>
      <p:pic>
        <p:nvPicPr>
          <p:cNvPr id="5" name="Picture 4">
            <a:extLst>
              <a:ext uri="{FF2B5EF4-FFF2-40B4-BE49-F238E27FC236}">
                <a16:creationId xmlns:a16="http://schemas.microsoft.com/office/drawing/2014/main" id="{E048AA5A-F1B1-D4FB-857A-CFBDED780E2F}"/>
              </a:ext>
            </a:extLst>
          </p:cNvPr>
          <p:cNvPicPr>
            <a:picLocks noChangeAspect="1"/>
          </p:cNvPicPr>
          <p:nvPr/>
        </p:nvPicPr>
        <p:blipFill>
          <a:blip r:embed="rId2"/>
          <a:stretch>
            <a:fillRect/>
          </a:stretch>
        </p:blipFill>
        <p:spPr>
          <a:xfrm>
            <a:off x="1295402" y="2565768"/>
            <a:ext cx="3908237" cy="2816129"/>
          </a:xfrm>
          <a:prstGeom prst="rect">
            <a:avLst/>
          </a:prstGeom>
        </p:spPr>
      </p:pic>
      <p:sp>
        <p:nvSpPr>
          <p:cNvPr id="6" name="Arrow: Right 5">
            <a:extLst>
              <a:ext uri="{FF2B5EF4-FFF2-40B4-BE49-F238E27FC236}">
                <a16:creationId xmlns:a16="http://schemas.microsoft.com/office/drawing/2014/main" id="{78CACCF1-AE88-43D7-D28F-CE5951D41493}"/>
              </a:ext>
            </a:extLst>
          </p:cNvPr>
          <p:cNvSpPr/>
          <p:nvPr/>
        </p:nvSpPr>
        <p:spPr>
          <a:xfrm>
            <a:off x="1367624" y="3713259"/>
            <a:ext cx="1081378" cy="453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654D400E-1169-B247-603C-34D2EB332118}"/>
              </a:ext>
            </a:extLst>
          </p:cNvPr>
          <p:cNvSpPr txBox="1"/>
          <p:nvPr/>
        </p:nvSpPr>
        <p:spPr>
          <a:xfrm>
            <a:off x="1538577" y="4076920"/>
            <a:ext cx="739471" cy="369332"/>
          </a:xfrm>
          <a:prstGeom prst="rect">
            <a:avLst/>
          </a:prstGeom>
          <a:noFill/>
        </p:spPr>
        <p:txBody>
          <a:bodyPr wrap="square" rtlCol="0">
            <a:spAutoFit/>
          </a:bodyPr>
          <a:lstStyle/>
          <a:p>
            <a:r>
              <a:rPr lang="en-IN" dirty="0"/>
              <a:t>Bus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DC5570B-B671-D9E9-9FF8-9525FEAAA05F}"/>
                  </a:ext>
                </a:extLst>
              </p:cNvPr>
              <p:cNvSpPr txBox="1"/>
              <p:nvPr/>
            </p:nvSpPr>
            <p:spPr>
              <a:xfrm>
                <a:off x="5746142" y="2948147"/>
                <a:ext cx="5078234" cy="660694"/>
              </a:xfrm>
              <a:prstGeom prst="rect">
                <a:avLst/>
              </a:prstGeom>
              <a:noFill/>
            </p:spPr>
            <p:txBody>
              <a:bodyPr wrap="square" rtlCol="0">
                <a:spAutoFit/>
              </a:bodyPr>
              <a:lstStyle/>
              <a:p>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𝑉</m:t>
                        </m:r>
                      </m:e>
                      <m:sub>
                        <m:r>
                          <a:rPr lang="en-IN" sz="2400" b="0" i="1" smtClean="0">
                            <a:latin typeface="Cambria Math" panose="02040503050406030204" pitchFamily="18" charset="0"/>
                          </a:rPr>
                          <m:t>𝑂𝑈𝑇</m:t>
                        </m:r>
                        <m:r>
                          <a:rPr lang="en-IN" sz="2400" b="0" i="1" smtClean="0">
                            <a:latin typeface="Cambria Math" panose="02040503050406030204" pitchFamily="18" charset="0"/>
                          </a:rPr>
                          <m:t> 1</m:t>
                        </m:r>
                      </m:sub>
                    </m:sSub>
                    <m:r>
                      <a:rPr lang="en-IN" sz="2400" b="0" i="1" smtClean="0">
                        <a:latin typeface="Cambria Math" panose="02040503050406030204" pitchFamily="18" charset="0"/>
                      </a:rPr>
                      <m:t>  </m:t>
                    </m:r>
                  </m:oMath>
                </a14:m>
                <a:r>
                  <a:rPr lang="en-IN" sz="2400" dirty="0"/>
                  <a:t>= (</a:t>
                </a:r>
                <a14:m>
                  <m:oMath xmlns:m="http://schemas.openxmlformats.org/officeDocument/2006/math">
                    <m:f>
                      <m:fPr>
                        <m:ctrlPr>
                          <a:rPr lang="en-IN" sz="2400" i="1" smtClean="0">
                            <a:latin typeface="Cambria Math" panose="02040503050406030204" pitchFamily="18" charset="0"/>
                          </a:rPr>
                        </m:ctrlPr>
                      </m:fPr>
                      <m:num>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𝑉</m:t>
                            </m:r>
                          </m:e>
                          <m:sub>
                            <m:r>
                              <a:rPr lang="en-IN" sz="2400" b="0" i="1" smtClean="0">
                                <a:latin typeface="Cambria Math" panose="02040503050406030204" pitchFamily="18" charset="0"/>
                              </a:rPr>
                              <m:t>𝐶𝑀</m:t>
                            </m:r>
                          </m:sub>
                        </m:sSub>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𝑅</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𝑉</m:t>
                            </m:r>
                          </m:e>
                          <m:sub>
                            <m:r>
                              <a:rPr lang="en-IN" sz="2400" b="0" i="1" smtClean="0">
                                <a:latin typeface="Cambria Math" panose="02040503050406030204" pitchFamily="18" charset="0"/>
                              </a:rPr>
                              <m:t>𝑟</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𝑅</m:t>
                            </m:r>
                          </m:e>
                          <m:sub>
                            <m:r>
                              <a:rPr lang="en-IN" sz="2400" b="0" i="1" smtClean="0">
                                <a:latin typeface="Cambria Math" panose="02040503050406030204" pitchFamily="18" charset="0"/>
                              </a:rPr>
                              <m:t>1</m:t>
                            </m:r>
                          </m:sub>
                        </m:sSub>
                      </m:num>
                      <m:den>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𝑅</m:t>
                            </m:r>
                          </m:e>
                          <m:sub>
                            <m:r>
                              <a:rPr lang="en-IN" sz="2400" b="0" i="1" smtClean="0">
                                <a:latin typeface="Cambria Math" panose="02040503050406030204" pitchFamily="18" charset="0"/>
                              </a:rPr>
                              <m:t>1 </m:t>
                            </m:r>
                          </m:sub>
                        </m:sSub>
                        <m:r>
                          <a:rPr lang="en-IN" sz="2400" b="0" i="1" smtClean="0">
                            <a:latin typeface="Cambria Math" panose="02040503050406030204" pitchFamily="18" charset="0"/>
                          </a:rPr>
                          <m:t>+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𝑅</m:t>
                            </m:r>
                          </m:e>
                          <m:sub>
                            <m:r>
                              <a:rPr lang="en-IN" sz="2400" b="0" i="1" smtClean="0">
                                <a:latin typeface="Cambria Math" panose="02040503050406030204" pitchFamily="18" charset="0"/>
                              </a:rPr>
                              <m:t>2</m:t>
                            </m:r>
                          </m:sub>
                        </m:sSub>
                      </m:den>
                    </m:f>
                    <m:r>
                      <a:rPr lang="en-IN" sz="2400" b="0" i="1" smtClean="0">
                        <a:latin typeface="Cambria Math" panose="02040503050406030204" pitchFamily="18" charset="0"/>
                      </a:rPr>
                      <m:t>)+ </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𝑣</m:t>
                        </m:r>
                      </m:num>
                      <m:den>
                        <m:r>
                          <a:rPr lang="en-IN" sz="2400" b="0" i="1" smtClean="0">
                            <a:latin typeface="Cambria Math" panose="02040503050406030204" pitchFamily="18" charset="0"/>
                          </a:rPr>
                          <m:t>2</m:t>
                        </m:r>
                      </m:den>
                    </m:f>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𝑅</m:t>
                            </m:r>
                          </m:e>
                          <m:sub>
                            <m:r>
                              <a:rPr lang="en-IN" sz="2400" b="0" i="1" smtClean="0">
                                <a:latin typeface="Cambria Math" panose="02040503050406030204" pitchFamily="18" charset="0"/>
                              </a:rPr>
                              <m:t>2</m:t>
                            </m:r>
                          </m:sub>
                        </m:sSub>
                      </m:num>
                      <m:den>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𝑅</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𝑅</m:t>
                            </m:r>
                          </m:e>
                          <m:sub>
                            <m:r>
                              <a:rPr lang="en-IN" sz="2400" b="0" i="1" smtClean="0">
                                <a:latin typeface="Cambria Math" panose="02040503050406030204" pitchFamily="18" charset="0"/>
                              </a:rPr>
                              <m:t>2</m:t>
                            </m:r>
                          </m:sub>
                        </m:sSub>
                      </m:den>
                    </m:f>
                    <m:r>
                      <a:rPr lang="en-IN" sz="2400" b="0" i="1" smtClean="0">
                        <a:latin typeface="Cambria Math" panose="02040503050406030204" pitchFamily="18" charset="0"/>
                      </a:rPr>
                      <m:t>)</m:t>
                    </m:r>
                  </m:oMath>
                </a14:m>
                <a:r>
                  <a:rPr lang="en-IN" dirty="0"/>
                  <a:t> </a:t>
                </a:r>
              </a:p>
            </p:txBody>
          </p:sp>
        </mc:Choice>
        <mc:Fallback xmlns="">
          <p:sp>
            <p:nvSpPr>
              <p:cNvPr id="8" name="TextBox 7">
                <a:extLst>
                  <a:ext uri="{FF2B5EF4-FFF2-40B4-BE49-F238E27FC236}">
                    <a16:creationId xmlns:a16="http://schemas.microsoft.com/office/drawing/2014/main" id="{FDC5570B-B671-D9E9-9FF8-9525FEAAA05F}"/>
                  </a:ext>
                </a:extLst>
              </p:cNvPr>
              <p:cNvSpPr txBox="1">
                <a:spLocks noRot="1" noChangeAspect="1" noMove="1" noResize="1" noEditPoints="1" noAdjustHandles="1" noChangeArrowheads="1" noChangeShapeType="1" noTextEdit="1"/>
              </p:cNvSpPr>
              <p:nvPr/>
            </p:nvSpPr>
            <p:spPr>
              <a:xfrm>
                <a:off x="5746142" y="2948147"/>
                <a:ext cx="5078234" cy="660694"/>
              </a:xfrm>
              <a:prstGeom prst="rect">
                <a:avLst/>
              </a:prstGeom>
              <a:blipFill>
                <a:blip r:embed="rId3"/>
                <a:stretch>
                  <a:fillRect b="-37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9A237F6-8FBF-1504-B740-6E6D8C4342EE}"/>
                  </a:ext>
                </a:extLst>
              </p:cNvPr>
              <p:cNvSpPr txBox="1"/>
              <p:nvPr/>
            </p:nvSpPr>
            <p:spPr>
              <a:xfrm>
                <a:off x="5746141" y="3989273"/>
                <a:ext cx="4907281" cy="660694"/>
              </a:xfrm>
              <a:prstGeom prst="rect">
                <a:avLst/>
              </a:prstGeom>
              <a:noFill/>
            </p:spPr>
            <p:txBody>
              <a:bodyPr wrap="square" rtlCol="0">
                <a:spAutoFit/>
              </a:bodyPr>
              <a:lstStyle/>
              <a:p>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𝑉</m:t>
                        </m:r>
                      </m:e>
                      <m:sub>
                        <m:r>
                          <a:rPr lang="en-IN" sz="2400" b="0" i="1" smtClean="0">
                            <a:latin typeface="Cambria Math" panose="02040503050406030204" pitchFamily="18" charset="0"/>
                          </a:rPr>
                          <m:t>𝑂𝑈𝑇</m:t>
                        </m:r>
                        <m:r>
                          <a:rPr lang="en-IN" sz="2400" b="0" i="1" smtClean="0">
                            <a:latin typeface="Cambria Math" panose="02040503050406030204" pitchFamily="18" charset="0"/>
                          </a:rPr>
                          <m:t> 2</m:t>
                        </m:r>
                      </m:sub>
                    </m:sSub>
                    <m:r>
                      <a:rPr lang="en-IN" sz="2400" b="0" i="1" smtClean="0">
                        <a:latin typeface="Cambria Math" panose="02040503050406030204" pitchFamily="18" charset="0"/>
                      </a:rPr>
                      <m:t>  </m:t>
                    </m:r>
                  </m:oMath>
                </a14:m>
                <a:r>
                  <a:rPr lang="en-IN" sz="2400" dirty="0"/>
                  <a:t>= (</a:t>
                </a:r>
                <a14:m>
                  <m:oMath xmlns:m="http://schemas.openxmlformats.org/officeDocument/2006/math">
                    <m:f>
                      <m:fPr>
                        <m:ctrlPr>
                          <a:rPr lang="en-IN" sz="2400" i="1" smtClean="0">
                            <a:latin typeface="Cambria Math" panose="02040503050406030204" pitchFamily="18" charset="0"/>
                          </a:rPr>
                        </m:ctrlPr>
                      </m:fPr>
                      <m:num>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𝑉</m:t>
                            </m:r>
                          </m:e>
                          <m:sub>
                            <m:r>
                              <a:rPr lang="en-IN" sz="2400" b="0" i="1" smtClean="0">
                                <a:latin typeface="Cambria Math" panose="02040503050406030204" pitchFamily="18" charset="0"/>
                              </a:rPr>
                              <m:t>𝐶𝑀</m:t>
                            </m:r>
                          </m:sub>
                        </m:sSub>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𝑅</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𝑉</m:t>
                            </m:r>
                          </m:e>
                          <m:sub>
                            <m:r>
                              <a:rPr lang="en-IN" sz="2400" b="0" i="1" smtClean="0">
                                <a:latin typeface="Cambria Math" panose="02040503050406030204" pitchFamily="18" charset="0"/>
                              </a:rPr>
                              <m:t>𝑟</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𝑅</m:t>
                            </m:r>
                          </m:e>
                          <m:sub>
                            <m:r>
                              <a:rPr lang="en-IN" sz="2400" b="0" i="1" smtClean="0">
                                <a:latin typeface="Cambria Math" panose="02040503050406030204" pitchFamily="18" charset="0"/>
                              </a:rPr>
                              <m:t>1</m:t>
                            </m:r>
                          </m:sub>
                        </m:sSub>
                      </m:num>
                      <m:den>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𝑅</m:t>
                            </m:r>
                          </m:e>
                          <m:sub>
                            <m:r>
                              <a:rPr lang="en-IN" sz="2400" b="0" i="1" smtClean="0">
                                <a:latin typeface="Cambria Math" panose="02040503050406030204" pitchFamily="18" charset="0"/>
                              </a:rPr>
                              <m:t>1 </m:t>
                            </m:r>
                          </m:sub>
                        </m:sSub>
                        <m:r>
                          <a:rPr lang="en-IN" sz="2400" b="0" i="1" smtClean="0">
                            <a:latin typeface="Cambria Math" panose="02040503050406030204" pitchFamily="18" charset="0"/>
                          </a:rPr>
                          <m:t>+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𝑅</m:t>
                            </m:r>
                          </m:e>
                          <m:sub>
                            <m:r>
                              <a:rPr lang="en-IN" sz="2400" b="0" i="1" smtClean="0">
                                <a:latin typeface="Cambria Math" panose="02040503050406030204" pitchFamily="18" charset="0"/>
                              </a:rPr>
                              <m:t>2</m:t>
                            </m:r>
                          </m:sub>
                        </m:sSub>
                      </m:den>
                    </m:f>
                    <m:r>
                      <a:rPr lang="en-IN" sz="2400" b="0" i="1" smtClean="0">
                        <a:latin typeface="Cambria Math" panose="02040503050406030204" pitchFamily="18" charset="0"/>
                      </a:rPr>
                      <m:t>) −</m:t>
                    </m:r>
                    <m:f>
                      <m:fPr>
                        <m:ctrlPr>
                          <a:rPr lang="en-IN" sz="2400" i="1">
                            <a:latin typeface="Cambria Math" panose="02040503050406030204" pitchFamily="18" charset="0"/>
                          </a:rPr>
                        </m:ctrlPr>
                      </m:fPr>
                      <m:num>
                        <m:r>
                          <a:rPr lang="en-IN" sz="2400" i="1">
                            <a:latin typeface="Cambria Math" panose="02040503050406030204" pitchFamily="18" charset="0"/>
                          </a:rPr>
                          <m:t>𝑣</m:t>
                        </m:r>
                      </m:num>
                      <m:den>
                        <m:r>
                          <a:rPr lang="en-IN" sz="2400" i="1">
                            <a:latin typeface="Cambria Math" panose="02040503050406030204" pitchFamily="18" charset="0"/>
                          </a:rPr>
                          <m:t>2</m:t>
                        </m:r>
                      </m:den>
                    </m:f>
                    <m:r>
                      <a:rPr lang="en-IN" sz="2400" i="1">
                        <a:latin typeface="Cambria Math" panose="02040503050406030204" pitchFamily="18" charset="0"/>
                      </a:rPr>
                      <m:t>(</m:t>
                    </m:r>
                    <m:f>
                      <m:fPr>
                        <m:ctrlPr>
                          <a:rPr lang="en-IN" sz="2400" i="1">
                            <a:latin typeface="Cambria Math" panose="02040503050406030204" pitchFamily="18" charset="0"/>
                          </a:rPr>
                        </m:ctrlPr>
                      </m:fPr>
                      <m:num>
                        <m:sSub>
                          <m:sSubPr>
                            <m:ctrlPr>
                              <a:rPr lang="en-IN" sz="2400" i="1">
                                <a:latin typeface="Cambria Math" panose="02040503050406030204" pitchFamily="18" charset="0"/>
                              </a:rPr>
                            </m:ctrlPr>
                          </m:sSubPr>
                          <m:e>
                            <m:r>
                              <a:rPr lang="en-IN" sz="2400" i="1">
                                <a:latin typeface="Cambria Math" panose="02040503050406030204" pitchFamily="18" charset="0"/>
                              </a:rPr>
                              <m:t>𝑅</m:t>
                            </m:r>
                          </m:e>
                          <m:sub>
                            <m:r>
                              <a:rPr lang="en-IN" sz="2400" i="1">
                                <a:latin typeface="Cambria Math" panose="02040503050406030204" pitchFamily="18" charset="0"/>
                              </a:rPr>
                              <m:t>2</m:t>
                            </m:r>
                          </m:sub>
                        </m:sSub>
                      </m:num>
                      <m:den>
                        <m:sSub>
                          <m:sSubPr>
                            <m:ctrlPr>
                              <a:rPr lang="en-IN" sz="2400" i="1">
                                <a:latin typeface="Cambria Math" panose="02040503050406030204" pitchFamily="18" charset="0"/>
                              </a:rPr>
                            </m:ctrlPr>
                          </m:sSubPr>
                          <m:e>
                            <m:r>
                              <a:rPr lang="en-IN" sz="2400" i="1">
                                <a:latin typeface="Cambria Math" panose="02040503050406030204" pitchFamily="18" charset="0"/>
                              </a:rPr>
                              <m:t>𝑅</m:t>
                            </m:r>
                          </m:e>
                          <m:sub>
                            <m:r>
                              <a:rPr lang="en-IN" sz="2400" i="1">
                                <a:latin typeface="Cambria Math" panose="02040503050406030204" pitchFamily="18" charset="0"/>
                              </a:rPr>
                              <m:t>1</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𝑅</m:t>
                            </m:r>
                          </m:e>
                          <m:sub>
                            <m:r>
                              <a:rPr lang="en-IN" sz="2400" i="1">
                                <a:latin typeface="Cambria Math" panose="02040503050406030204" pitchFamily="18" charset="0"/>
                              </a:rPr>
                              <m:t>2</m:t>
                            </m:r>
                          </m:sub>
                        </m:sSub>
                      </m:den>
                    </m:f>
                    <m:r>
                      <a:rPr lang="en-IN" sz="2400" i="1">
                        <a:latin typeface="Cambria Math" panose="02040503050406030204" pitchFamily="18" charset="0"/>
                      </a:rPr>
                      <m:t>)</m:t>
                    </m:r>
                  </m:oMath>
                </a14:m>
                <a:endParaRPr lang="en-IN" dirty="0"/>
              </a:p>
            </p:txBody>
          </p:sp>
        </mc:Choice>
        <mc:Fallback xmlns="">
          <p:sp>
            <p:nvSpPr>
              <p:cNvPr id="9" name="TextBox 8">
                <a:extLst>
                  <a:ext uri="{FF2B5EF4-FFF2-40B4-BE49-F238E27FC236}">
                    <a16:creationId xmlns:a16="http://schemas.microsoft.com/office/drawing/2014/main" id="{F9A237F6-8FBF-1504-B740-6E6D8C4342EE}"/>
                  </a:ext>
                </a:extLst>
              </p:cNvPr>
              <p:cNvSpPr txBox="1">
                <a:spLocks noRot="1" noChangeAspect="1" noMove="1" noResize="1" noEditPoints="1" noAdjustHandles="1" noChangeArrowheads="1" noChangeShapeType="1" noTextEdit="1"/>
              </p:cNvSpPr>
              <p:nvPr/>
            </p:nvSpPr>
            <p:spPr>
              <a:xfrm>
                <a:off x="5746141" y="3989273"/>
                <a:ext cx="4907281" cy="660694"/>
              </a:xfrm>
              <a:prstGeom prst="rect">
                <a:avLst/>
              </a:prstGeom>
              <a:blipFill>
                <a:blip r:embed="rId4"/>
                <a:stretch>
                  <a:fillRect b="-2752"/>
                </a:stretch>
              </a:blipFill>
            </p:spPr>
            <p:txBody>
              <a:bodyPr/>
              <a:lstStyle/>
              <a:p>
                <a:r>
                  <a:rPr lang="en-IN">
                    <a:noFill/>
                  </a:rPr>
                  <a:t> </a:t>
                </a:r>
              </a:p>
            </p:txBody>
          </p:sp>
        </mc:Fallback>
      </mc:AlternateContent>
      <p:sp>
        <p:nvSpPr>
          <p:cNvPr id="10" name="Speech Bubble: Rectangle 9">
            <a:extLst>
              <a:ext uri="{FF2B5EF4-FFF2-40B4-BE49-F238E27FC236}">
                <a16:creationId xmlns:a16="http://schemas.microsoft.com/office/drawing/2014/main" id="{41178642-4B10-829D-7F58-180CAA5F388C}"/>
              </a:ext>
            </a:extLst>
          </p:cNvPr>
          <p:cNvSpPr/>
          <p:nvPr/>
        </p:nvSpPr>
        <p:spPr>
          <a:xfrm>
            <a:off x="6663193" y="5072932"/>
            <a:ext cx="2522552" cy="802936"/>
          </a:xfrm>
          <a:prstGeom prst="wedgeRectCallout">
            <a:avLst>
              <a:gd name="adj1" fmla="val -4741"/>
              <a:gd name="adj2" fmla="val -979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546B173B-8B91-E119-2481-0FF814B9688D}"/>
              </a:ext>
            </a:extLst>
          </p:cNvPr>
          <p:cNvSpPr txBox="1"/>
          <p:nvPr/>
        </p:nvSpPr>
        <p:spPr>
          <a:xfrm flipH="1">
            <a:off x="6663193" y="5030399"/>
            <a:ext cx="2522552" cy="923330"/>
          </a:xfrm>
          <a:prstGeom prst="rect">
            <a:avLst/>
          </a:prstGeom>
          <a:noFill/>
        </p:spPr>
        <p:txBody>
          <a:bodyPr wrap="square" rtlCol="0">
            <a:spAutoFit/>
          </a:bodyPr>
          <a:lstStyle/>
          <a:p>
            <a:r>
              <a:rPr lang="en-IN" dirty="0"/>
              <a:t>This is the common mode attenuation that we want from the block </a:t>
            </a:r>
          </a:p>
        </p:txBody>
      </p:sp>
      <p:sp>
        <p:nvSpPr>
          <p:cNvPr id="12" name="Speech Bubble: Rectangle 11">
            <a:extLst>
              <a:ext uri="{FF2B5EF4-FFF2-40B4-BE49-F238E27FC236}">
                <a16:creationId xmlns:a16="http://schemas.microsoft.com/office/drawing/2014/main" id="{42197C81-5FF5-D6CC-5CD9-819B1480B1ED}"/>
              </a:ext>
            </a:extLst>
          </p:cNvPr>
          <p:cNvSpPr/>
          <p:nvPr/>
        </p:nvSpPr>
        <p:spPr>
          <a:xfrm>
            <a:off x="9462054" y="5025902"/>
            <a:ext cx="2043483" cy="693361"/>
          </a:xfrm>
          <a:prstGeom prst="wedgeRectCallout">
            <a:avLst>
              <a:gd name="adj1" fmla="val -27639"/>
              <a:gd name="adj2" fmla="val -101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3D2D3FC8-298A-1897-763C-5AD33102EB1A}"/>
              </a:ext>
            </a:extLst>
          </p:cNvPr>
          <p:cNvSpPr txBox="1"/>
          <p:nvPr/>
        </p:nvSpPr>
        <p:spPr>
          <a:xfrm>
            <a:off x="9462054" y="5072932"/>
            <a:ext cx="2138898" cy="646331"/>
          </a:xfrm>
          <a:prstGeom prst="rect">
            <a:avLst/>
          </a:prstGeom>
          <a:noFill/>
        </p:spPr>
        <p:txBody>
          <a:bodyPr wrap="square" rtlCol="0">
            <a:spAutoFit/>
          </a:bodyPr>
          <a:lstStyle/>
          <a:p>
            <a:r>
              <a:rPr lang="en-IN" dirty="0"/>
              <a:t>The differential signal also gets attenuated</a:t>
            </a:r>
          </a:p>
        </p:txBody>
      </p:sp>
    </p:spTree>
    <p:extLst>
      <p:ext uri="{BB962C8B-B14F-4D97-AF65-F5344CB8AC3E}">
        <p14:creationId xmlns:p14="http://schemas.microsoft.com/office/powerpoint/2010/main" val="4210404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B0C1-20D2-B2F4-C8B5-CF42C8B27207}"/>
              </a:ext>
            </a:extLst>
          </p:cNvPr>
          <p:cNvSpPr>
            <a:spLocks noGrp="1"/>
          </p:cNvSpPr>
          <p:nvPr>
            <p:ph type="title"/>
          </p:nvPr>
        </p:nvSpPr>
        <p:spPr/>
        <p:txBody>
          <a:bodyPr/>
          <a:lstStyle/>
          <a:p>
            <a:r>
              <a:rPr lang="en-IN" dirty="0"/>
              <a:t>Why we require Attenuator Block ?</a:t>
            </a:r>
          </a:p>
        </p:txBody>
      </p:sp>
      <p:sp>
        <p:nvSpPr>
          <p:cNvPr id="3" name="Content Placeholder 2">
            <a:extLst>
              <a:ext uri="{FF2B5EF4-FFF2-40B4-BE49-F238E27FC236}">
                <a16:creationId xmlns:a16="http://schemas.microsoft.com/office/drawing/2014/main" id="{DD4BBA39-6A18-84E3-7638-4D99077CBBE2}"/>
              </a:ext>
            </a:extLst>
          </p:cNvPr>
          <p:cNvSpPr>
            <a:spLocks noGrp="1"/>
          </p:cNvSpPr>
          <p:nvPr>
            <p:ph idx="1"/>
          </p:nvPr>
        </p:nvSpPr>
        <p:spPr>
          <a:xfrm>
            <a:off x="1494184" y="2556932"/>
            <a:ext cx="9402414" cy="3318936"/>
          </a:xfrm>
        </p:spPr>
        <p:txBody>
          <a:bodyPr/>
          <a:lstStyle/>
          <a:p>
            <a:pPr marL="0" indent="0">
              <a:buNone/>
            </a:pPr>
            <a:r>
              <a:rPr lang="en-IN" dirty="0"/>
              <a:t>There is a </a:t>
            </a:r>
            <a:r>
              <a:rPr lang="en-IN" b="1" dirty="0"/>
              <a:t>restriction in the input DC voltage </a:t>
            </a:r>
            <a:r>
              <a:rPr lang="en-IN" dirty="0"/>
              <a:t>of the low gain amplifier block so that all the transistors are in </a:t>
            </a:r>
            <a:r>
              <a:rPr lang="en-IN" b="1" dirty="0"/>
              <a:t>saturation</a:t>
            </a:r>
            <a:r>
              <a:rPr lang="en-IN" dirty="0"/>
              <a:t>. So, we attenuate the input signal first to the desired range. </a:t>
            </a:r>
          </a:p>
        </p:txBody>
      </p:sp>
      <p:sp>
        <p:nvSpPr>
          <p:cNvPr id="4" name="TextBox 3">
            <a:extLst>
              <a:ext uri="{FF2B5EF4-FFF2-40B4-BE49-F238E27FC236}">
                <a16:creationId xmlns:a16="http://schemas.microsoft.com/office/drawing/2014/main" id="{DAE70B7B-6331-9782-BD15-BE525DC14F72}"/>
              </a:ext>
            </a:extLst>
          </p:cNvPr>
          <p:cNvSpPr txBox="1"/>
          <p:nvPr/>
        </p:nvSpPr>
        <p:spPr>
          <a:xfrm>
            <a:off x="1494184" y="4131773"/>
            <a:ext cx="5788550" cy="1477328"/>
          </a:xfrm>
          <a:prstGeom prst="rect">
            <a:avLst/>
          </a:prstGeom>
          <a:noFill/>
        </p:spPr>
        <p:txBody>
          <a:bodyPr wrap="square" rtlCol="0">
            <a:spAutoFit/>
          </a:bodyPr>
          <a:lstStyle/>
          <a:p>
            <a:r>
              <a:rPr lang="en-IN" b="1" dirty="0"/>
              <a:t>How to choose the value of R</a:t>
            </a:r>
            <a:r>
              <a:rPr lang="en-IN" b="1" baseline="-25000" dirty="0"/>
              <a:t>1</a:t>
            </a:r>
            <a:r>
              <a:rPr lang="en-IN" b="1" dirty="0"/>
              <a:t> and R</a:t>
            </a:r>
            <a:r>
              <a:rPr lang="en-IN" b="1" baseline="-25000" dirty="0"/>
              <a:t>2</a:t>
            </a:r>
            <a:r>
              <a:rPr lang="en-IN" b="1" dirty="0"/>
              <a:t> ?</a:t>
            </a:r>
          </a:p>
          <a:p>
            <a:r>
              <a:rPr lang="en-IN" b="1" dirty="0"/>
              <a:t> </a:t>
            </a:r>
            <a:r>
              <a:rPr lang="en-IN" dirty="0"/>
              <a:t>If we know the attenuation required, we would get the value of R</a:t>
            </a:r>
            <a:r>
              <a:rPr lang="en-IN" baseline="-25000" dirty="0"/>
              <a:t>1 </a:t>
            </a:r>
            <a:r>
              <a:rPr lang="en-IN" dirty="0"/>
              <a:t>/ R</a:t>
            </a:r>
            <a:r>
              <a:rPr lang="en-IN" baseline="-25000" dirty="0"/>
              <a:t>2</a:t>
            </a:r>
            <a:r>
              <a:rPr lang="en-IN" dirty="0"/>
              <a:t> . To uniquely choose the values, we would get from the leakage current specs as the input signal to the attenuator block is directly connected to the bus channel.</a:t>
            </a:r>
            <a:endParaRPr lang="en-IN" b="1" dirty="0"/>
          </a:p>
        </p:txBody>
      </p:sp>
      <p:cxnSp>
        <p:nvCxnSpPr>
          <p:cNvPr id="6" name="Straight Connector 5">
            <a:extLst>
              <a:ext uri="{FF2B5EF4-FFF2-40B4-BE49-F238E27FC236}">
                <a16:creationId xmlns:a16="http://schemas.microsoft.com/office/drawing/2014/main" id="{0DB0FB80-14E0-67AB-241C-3B4928C4365E}"/>
              </a:ext>
            </a:extLst>
          </p:cNvPr>
          <p:cNvCxnSpPr>
            <a:cxnSpLocks/>
          </p:cNvCxnSpPr>
          <p:nvPr/>
        </p:nvCxnSpPr>
        <p:spPr>
          <a:xfrm>
            <a:off x="7561690" y="3967701"/>
            <a:ext cx="0" cy="206754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B69E5B3-9805-BD1E-746A-8C7ADA01B25F}"/>
                  </a:ext>
                </a:extLst>
              </p:cNvPr>
              <p:cNvSpPr txBox="1"/>
              <p:nvPr/>
            </p:nvSpPr>
            <p:spPr>
              <a:xfrm>
                <a:off x="7700839" y="3982630"/>
                <a:ext cx="3669517" cy="1626471"/>
              </a:xfrm>
              <a:prstGeom prst="rect">
                <a:avLst/>
              </a:prstGeom>
              <a:noFill/>
            </p:spPr>
            <p:txBody>
              <a:bodyPr wrap="square" rtlCol="0">
                <a:spAutoFit/>
              </a:bodyPr>
              <a:lstStyle/>
              <a:p>
                <a:r>
                  <a:rPr lang="en-IN" sz="1600" b="1" dirty="0"/>
                  <a:t>Leakage Current in the bus </a:t>
                </a:r>
                <a:r>
                  <a:rPr lang="en-IN" dirty="0"/>
                  <a:t>&lt; 2</a:t>
                </a:r>
                <a14:m>
                  <m:oMath xmlns:m="http://schemas.openxmlformats.org/officeDocument/2006/math">
                    <m:r>
                      <a:rPr lang="en-IN" b="0" i="0" smtClean="0">
                        <a:latin typeface="Cambria Math" panose="02040503050406030204" pitchFamily="18" charset="0"/>
                        <a:ea typeface="Cambria Math" panose="02040503050406030204" pitchFamily="18" charset="0"/>
                      </a:rPr>
                      <m:t> </m:t>
                    </m:r>
                    <m:r>
                      <a:rPr lang="en-IN"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𝐴</m:t>
                    </m:r>
                  </m:oMath>
                </a14:m>
                <a:endParaRPr lang="en-IN" b="0" dirty="0">
                  <a:ea typeface="Cambria Math" panose="02040503050406030204" pitchFamily="18" charset="0"/>
                </a:endParaRPr>
              </a:p>
              <a:p>
                <a:endParaRPr lang="en-IN" dirty="0"/>
              </a:p>
              <a:p>
                <a:r>
                  <a:rPr lang="en-IN" dirty="0"/>
                  <a:t>Thus, </a:t>
                </a:r>
                <a14:m>
                  <m:oMath xmlns:m="http://schemas.openxmlformats.org/officeDocument/2006/math">
                    <m:f>
                      <m:fPr>
                        <m:ctrlPr>
                          <a:rPr lang="en-IN" i="1" smtClean="0">
                            <a:latin typeface="Cambria Math" panose="02040503050406030204" pitchFamily="18" charset="0"/>
                          </a:rPr>
                        </m:ctrlPr>
                      </m:fPr>
                      <m:num>
                        <m:sSub>
                          <m:sSubPr>
                            <m:ctrlPr>
                              <a:rPr lang="en-IN"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𝐶𝑀</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𝑟</m:t>
                            </m:r>
                          </m:sub>
                        </m:sSub>
                      </m:num>
                      <m:den>
                        <m:sSub>
                          <m:sSubPr>
                            <m:ctrlPr>
                              <a:rPr lang="en-IN"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2</m:t>
                            </m:r>
                          </m:sub>
                        </m:sSub>
                      </m:den>
                    </m:f>
                    <m:r>
                      <a:rPr lang="en-IN" b="0" i="1" smtClean="0">
                        <a:latin typeface="Cambria Math" panose="02040503050406030204" pitchFamily="18" charset="0"/>
                      </a:rPr>
                      <m:t>&lt;2</m:t>
                    </m:r>
                  </m:oMath>
                </a14:m>
                <a:r>
                  <a:rPr lang="en-IN" dirty="0"/>
                  <a:t> </a:t>
                </a:r>
                <a14:m>
                  <m:oMath xmlns:m="http://schemas.openxmlformats.org/officeDocument/2006/math">
                    <m:r>
                      <a:rPr lang="en-IN" i="1">
                        <a:latin typeface="Cambria Math" panose="02040503050406030204" pitchFamily="18" charset="0"/>
                        <a:ea typeface="Cambria Math" panose="02040503050406030204" pitchFamily="18" charset="0"/>
                      </a:rPr>
                      <m:t>𝜇</m:t>
                    </m:r>
                    <m:r>
                      <a:rPr lang="en-IN" i="1">
                        <a:latin typeface="Cambria Math" panose="02040503050406030204" pitchFamily="18" charset="0"/>
                        <a:ea typeface="Cambria Math" panose="02040503050406030204" pitchFamily="18" charset="0"/>
                      </a:rPr>
                      <m:t>𝐴</m:t>
                    </m:r>
                  </m:oMath>
                </a14:m>
                <a:endParaRPr lang="en-IN" dirty="0">
                  <a:ea typeface="Cambria Math" panose="02040503050406030204" pitchFamily="18" charset="0"/>
                </a:endParaRPr>
              </a:p>
              <a:p>
                <a:endParaRPr lang="en-IN" dirty="0">
                  <a:ea typeface="Cambria Math" panose="02040503050406030204" pitchFamily="18" charset="0"/>
                </a:endParaRPr>
              </a:p>
              <a:p>
                <a:r>
                  <a:rPr lang="en-IN" dirty="0"/>
                  <a:t>So, R</a:t>
                </a:r>
                <a:r>
                  <a:rPr lang="en-IN" baseline="-25000" dirty="0"/>
                  <a:t>1 </a:t>
                </a:r>
                <a:r>
                  <a:rPr lang="en-IN" dirty="0"/>
                  <a:t>and R</a:t>
                </a:r>
                <a:r>
                  <a:rPr lang="en-IN" baseline="-25000" dirty="0"/>
                  <a:t>2</a:t>
                </a:r>
                <a:r>
                  <a:rPr lang="en-IN" dirty="0"/>
                  <a:t> would be of order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r>
                      <m:rPr>
                        <m:sty m:val="p"/>
                      </m:rPr>
                      <a:rPr lang="el-GR" i="1" smtClean="0">
                        <a:latin typeface="Cambria Math" panose="02040503050406030204" pitchFamily="18" charset="0"/>
                        <a:ea typeface="Cambria Math" panose="02040503050406030204" pitchFamily="18" charset="0"/>
                      </a:rPr>
                      <m:t>Ω</m:t>
                    </m:r>
                  </m:oMath>
                </a14:m>
                <a:endParaRPr lang="en-IN" dirty="0"/>
              </a:p>
            </p:txBody>
          </p:sp>
        </mc:Choice>
        <mc:Fallback xmlns="">
          <p:sp>
            <p:nvSpPr>
              <p:cNvPr id="7" name="TextBox 6">
                <a:extLst>
                  <a:ext uri="{FF2B5EF4-FFF2-40B4-BE49-F238E27FC236}">
                    <a16:creationId xmlns:a16="http://schemas.microsoft.com/office/drawing/2014/main" id="{8B69E5B3-9805-BD1E-746A-8C7ADA01B25F}"/>
                  </a:ext>
                </a:extLst>
              </p:cNvPr>
              <p:cNvSpPr txBox="1">
                <a:spLocks noRot="1" noChangeAspect="1" noMove="1" noResize="1" noEditPoints="1" noAdjustHandles="1" noChangeArrowheads="1" noChangeShapeType="1" noTextEdit="1"/>
              </p:cNvSpPr>
              <p:nvPr/>
            </p:nvSpPr>
            <p:spPr>
              <a:xfrm>
                <a:off x="7700839" y="3982630"/>
                <a:ext cx="3669517" cy="1626471"/>
              </a:xfrm>
              <a:prstGeom prst="rect">
                <a:avLst/>
              </a:prstGeom>
              <a:blipFill>
                <a:blip r:embed="rId2"/>
                <a:stretch>
                  <a:fillRect l="-1329" t="-1498" b="-5243"/>
                </a:stretch>
              </a:blipFill>
            </p:spPr>
            <p:txBody>
              <a:bodyPr/>
              <a:lstStyle/>
              <a:p>
                <a:r>
                  <a:rPr lang="en-IN">
                    <a:noFill/>
                  </a:rPr>
                  <a:t> </a:t>
                </a:r>
              </a:p>
            </p:txBody>
          </p:sp>
        </mc:Fallback>
      </mc:AlternateContent>
    </p:spTree>
    <p:extLst>
      <p:ext uri="{BB962C8B-B14F-4D97-AF65-F5344CB8AC3E}">
        <p14:creationId xmlns:p14="http://schemas.microsoft.com/office/powerpoint/2010/main" val="3897584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F7DA-3800-7D1A-932B-1279AC14ECF5}"/>
              </a:ext>
            </a:extLst>
          </p:cNvPr>
          <p:cNvSpPr>
            <a:spLocks noGrp="1"/>
          </p:cNvSpPr>
          <p:nvPr>
            <p:ph type="title"/>
          </p:nvPr>
        </p:nvSpPr>
        <p:spPr/>
        <p:txBody>
          <a:bodyPr/>
          <a:lstStyle/>
          <a:p>
            <a:r>
              <a:rPr lang="en-IN" b="1" dirty="0"/>
              <a:t>Low Gain </a:t>
            </a:r>
            <a:r>
              <a:rPr lang="en-IN" b="1" dirty="0" err="1"/>
              <a:t>G</a:t>
            </a:r>
            <a:r>
              <a:rPr lang="en-IN" b="1" baseline="-25000" dirty="0" err="1"/>
              <a:t>m</a:t>
            </a:r>
            <a:r>
              <a:rPr lang="en-IN" b="1" dirty="0" err="1"/>
              <a:t>R</a:t>
            </a:r>
            <a:r>
              <a:rPr lang="en-IN" b="1" dirty="0"/>
              <a:t> Stage</a:t>
            </a:r>
          </a:p>
        </p:txBody>
      </p:sp>
      <p:pic>
        <p:nvPicPr>
          <p:cNvPr id="5" name="Picture 4">
            <a:extLst>
              <a:ext uri="{FF2B5EF4-FFF2-40B4-BE49-F238E27FC236}">
                <a16:creationId xmlns:a16="http://schemas.microsoft.com/office/drawing/2014/main" id="{AB87BAE2-FDF0-3232-D12B-35CC872F0A26}"/>
              </a:ext>
            </a:extLst>
          </p:cNvPr>
          <p:cNvPicPr>
            <a:picLocks noChangeAspect="1"/>
          </p:cNvPicPr>
          <p:nvPr/>
        </p:nvPicPr>
        <p:blipFill>
          <a:blip r:embed="rId2"/>
          <a:stretch>
            <a:fillRect/>
          </a:stretch>
        </p:blipFill>
        <p:spPr>
          <a:xfrm>
            <a:off x="7655497" y="2672537"/>
            <a:ext cx="2735547" cy="3071384"/>
          </a:xfrm>
          <a:prstGeom prst="rect">
            <a:avLst/>
          </a:prstGeom>
        </p:spPr>
      </p:pic>
      <p:cxnSp>
        <p:nvCxnSpPr>
          <p:cNvPr id="7" name="Straight Arrow Connector 6">
            <a:extLst>
              <a:ext uri="{FF2B5EF4-FFF2-40B4-BE49-F238E27FC236}">
                <a16:creationId xmlns:a16="http://schemas.microsoft.com/office/drawing/2014/main" id="{A7CDB288-8758-4954-A8AD-0672E0D07550}"/>
              </a:ext>
            </a:extLst>
          </p:cNvPr>
          <p:cNvCxnSpPr/>
          <p:nvPr/>
        </p:nvCxnSpPr>
        <p:spPr>
          <a:xfrm>
            <a:off x="9698477" y="4708187"/>
            <a:ext cx="0" cy="408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B0600E1-E3BA-506D-2892-03EE8D61CD16}"/>
              </a:ext>
            </a:extLst>
          </p:cNvPr>
          <p:cNvCxnSpPr/>
          <p:nvPr/>
        </p:nvCxnSpPr>
        <p:spPr>
          <a:xfrm>
            <a:off x="9262481" y="4003948"/>
            <a:ext cx="0" cy="408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2E8D578-F34B-38A1-1EA3-90A92182019A}"/>
              </a:ext>
            </a:extLst>
          </p:cNvPr>
          <p:cNvSpPr txBox="1"/>
          <p:nvPr/>
        </p:nvSpPr>
        <p:spPr>
          <a:xfrm>
            <a:off x="8022866" y="3423037"/>
            <a:ext cx="310101" cy="369332"/>
          </a:xfrm>
          <a:prstGeom prst="rect">
            <a:avLst/>
          </a:prstGeom>
          <a:noFill/>
        </p:spPr>
        <p:txBody>
          <a:bodyPr wrap="square" rtlCol="0">
            <a:spAutoFit/>
          </a:bodyPr>
          <a:lstStyle/>
          <a:p>
            <a:r>
              <a:rPr lang="en-IN" dirty="0"/>
              <a:t>I</a:t>
            </a:r>
          </a:p>
        </p:txBody>
      </p:sp>
      <p:sp>
        <p:nvSpPr>
          <p:cNvPr id="10" name="TextBox 9">
            <a:extLst>
              <a:ext uri="{FF2B5EF4-FFF2-40B4-BE49-F238E27FC236}">
                <a16:creationId xmlns:a16="http://schemas.microsoft.com/office/drawing/2014/main" id="{1DC60057-2D4B-031C-8A2D-C4FEEDD04FCE}"/>
              </a:ext>
            </a:extLst>
          </p:cNvPr>
          <p:cNvSpPr txBox="1"/>
          <p:nvPr/>
        </p:nvSpPr>
        <p:spPr>
          <a:xfrm>
            <a:off x="9698477" y="4708187"/>
            <a:ext cx="310101" cy="369332"/>
          </a:xfrm>
          <a:prstGeom prst="rect">
            <a:avLst/>
          </a:prstGeom>
          <a:noFill/>
        </p:spPr>
        <p:txBody>
          <a:bodyPr wrap="square" rtlCol="0">
            <a:spAutoFit/>
          </a:bodyPr>
          <a:lstStyle/>
          <a:p>
            <a:r>
              <a:rPr lang="en-IN" dirty="0"/>
              <a:t>I</a:t>
            </a:r>
          </a:p>
        </p:txBody>
      </p:sp>
      <p:sp>
        <p:nvSpPr>
          <p:cNvPr id="11" name="TextBox 10">
            <a:extLst>
              <a:ext uri="{FF2B5EF4-FFF2-40B4-BE49-F238E27FC236}">
                <a16:creationId xmlns:a16="http://schemas.microsoft.com/office/drawing/2014/main" id="{BE775443-8A79-91E9-12BA-3CF978664410}"/>
              </a:ext>
            </a:extLst>
          </p:cNvPr>
          <p:cNvSpPr txBox="1"/>
          <p:nvPr/>
        </p:nvSpPr>
        <p:spPr>
          <a:xfrm>
            <a:off x="9262481" y="3960920"/>
            <a:ext cx="544367" cy="369332"/>
          </a:xfrm>
          <a:prstGeom prst="rect">
            <a:avLst/>
          </a:prstGeom>
          <a:noFill/>
        </p:spPr>
        <p:txBody>
          <a:bodyPr wrap="square" rtlCol="0">
            <a:spAutoFit/>
          </a:bodyPr>
          <a:lstStyle/>
          <a:p>
            <a:r>
              <a:rPr lang="en-IN" dirty="0"/>
              <a:t>I/2</a:t>
            </a:r>
          </a:p>
        </p:txBody>
      </p:sp>
      <p:sp>
        <p:nvSpPr>
          <p:cNvPr id="12" name="TextBox 11">
            <a:extLst>
              <a:ext uri="{FF2B5EF4-FFF2-40B4-BE49-F238E27FC236}">
                <a16:creationId xmlns:a16="http://schemas.microsoft.com/office/drawing/2014/main" id="{4110A348-541B-C888-E418-252E8490DABC}"/>
              </a:ext>
            </a:extLst>
          </p:cNvPr>
          <p:cNvSpPr txBox="1"/>
          <p:nvPr/>
        </p:nvSpPr>
        <p:spPr>
          <a:xfrm>
            <a:off x="8856293" y="3140766"/>
            <a:ext cx="333954" cy="369332"/>
          </a:xfrm>
          <a:prstGeom prst="rect">
            <a:avLst/>
          </a:prstGeom>
          <a:noFill/>
        </p:spPr>
        <p:txBody>
          <a:bodyPr wrap="square" rtlCol="0">
            <a:spAutoFit/>
          </a:bodyPr>
          <a:lstStyle/>
          <a:p>
            <a:r>
              <a:rPr lang="en-IN" dirty="0"/>
              <a:t>R</a:t>
            </a:r>
          </a:p>
        </p:txBody>
      </p:sp>
      <p:sp>
        <p:nvSpPr>
          <p:cNvPr id="13" name="TextBox 12">
            <a:extLst>
              <a:ext uri="{FF2B5EF4-FFF2-40B4-BE49-F238E27FC236}">
                <a16:creationId xmlns:a16="http://schemas.microsoft.com/office/drawing/2014/main" id="{01D58B1F-ECAB-3B4F-9166-2723E37AD6C4}"/>
              </a:ext>
            </a:extLst>
          </p:cNvPr>
          <p:cNvSpPr txBox="1"/>
          <p:nvPr/>
        </p:nvSpPr>
        <p:spPr>
          <a:xfrm>
            <a:off x="9806848" y="3140766"/>
            <a:ext cx="333954" cy="369332"/>
          </a:xfrm>
          <a:prstGeom prst="rect">
            <a:avLst/>
          </a:prstGeom>
          <a:noFill/>
        </p:spPr>
        <p:txBody>
          <a:bodyPr wrap="square" rtlCol="0">
            <a:spAutoFit/>
          </a:bodyPr>
          <a:lstStyle/>
          <a:p>
            <a:r>
              <a:rPr lang="en-IN" dirty="0"/>
              <a:t>R</a:t>
            </a:r>
          </a:p>
        </p:txBody>
      </p:sp>
      <p:sp>
        <p:nvSpPr>
          <p:cNvPr id="14" name="TextBox 13">
            <a:extLst>
              <a:ext uri="{FF2B5EF4-FFF2-40B4-BE49-F238E27FC236}">
                <a16:creationId xmlns:a16="http://schemas.microsoft.com/office/drawing/2014/main" id="{2FD88C78-9677-BCFC-74DF-8A80763981D3}"/>
              </a:ext>
            </a:extLst>
          </p:cNvPr>
          <p:cNvSpPr txBox="1"/>
          <p:nvPr/>
        </p:nvSpPr>
        <p:spPr>
          <a:xfrm>
            <a:off x="9262481" y="4461463"/>
            <a:ext cx="572493" cy="307777"/>
          </a:xfrm>
          <a:prstGeom prst="rect">
            <a:avLst/>
          </a:prstGeom>
          <a:noFill/>
        </p:spPr>
        <p:txBody>
          <a:bodyPr wrap="square" rtlCol="0">
            <a:spAutoFit/>
          </a:bodyPr>
          <a:lstStyle/>
          <a:p>
            <a:r>
              <a:rPr lang="en-IN" sz="1400" b="1" dirty="0"/>
              <a:t>V</a:t>
            </a:r>
            <a:r>
              <a:rPr lang="en-IN" sz="1400" b="1" baseline="-25000" dirty="0"/>
              <a:t>s</a:t>
            </a:r>
            <a:endParaRPr lang="en-IN" sz="1400" b="1" dirty="0"/>
          </a:p>
        </p:txBody>
      </p:sp>
      <p:sp>
        <p:nvSpPr>
          <p:cNvPr id="16" name="TextBox 15">
            <a:extLst>
              <a:ext uri="{FF2B5EF4-FFF2-40B4-BE49-F238E27FC236}">
                <a16:creationId xmlns:a16="http://schemas.microsoft.com/office/drawing/2014/main" id="{4EEA83FE-D23A-E3DE-D81A-84D26A00833D}"/>
              </a:ext>
            </a:extLst>
          </p:cNvPr>
          <p:cNvSpPr txBox="1"/>
          <p:nvPr/>
        </p:nvSpPr>
        <p:spPr>
          <a:xfrm flipH="1">
            <a:off x="8868964" y="3500477"/>
            <a:ext cx="413548" cy="307777"/>
          </a:xfrm>
          <a:prstGeom prst="rect">
            <a:avLst/>
          </a:prstGeom>
          <a:noFill/>
        </p:spPr>
        <p:txBody>
          <a:bodyPr wrap="square" rtlCol="0">
            <a:spAutoFit/>
          </a:bodyPr>
          <a:lstStyle/>
          <a:p>
            <a:r>
              <a:rPr lang="en-IN" sz="1400" b="1" dirty="0" err="1"/>
              <a:t>V</a:t>
            </a:r>
            <a:r>
              <a:rPr lang="en-IN" sz="1400" b="1" baseline="-25000" dirty="0" err="1"/>
              <a:t>d</a:t>
            </a:r>
            <a:endParaRPr lang="en-IN" b="1" dirty="0"/>
          </a:p>
        </p:txBody>
      </p:sp>
      <p:cxnSp>
        <p:nvCxnSpPr>
          <p:cNvPr id="18" name="Straight Connector 17">
            <a:extLst>
              <a:ext uri="{FF2B5EF4-FFF2-40B4-BE49-F238E27FC236}">
                <a16:creationId xmlns:a16="http://schemas.microsoft.com/office/drawing/2014/main" id="{4223A776-B4C4-00C8-D51C-ADAF31DD252B}"/>
              </a:ext>
            </a:extLst>
          </p:cNvPr>
          <p:cNvCxnSpPr>
            <a:cxnSpLocks/>
          </p:cNvCxnSpPr>
          <p:nvPr/>
        </p:nvCxnSpPr>
        <p:spPr>
          <a:xfrm>
            <a:off x="9797586" y="3660625"/>
            <a:ext cx="845354" cy="7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358AF5-96B7-C4E9-CCCC-8EE7AF70A26F}"/>
              </a:ext>
            </a:extLst>
          </p:cNvPr>
          <p:cNvCxnSpPr/>
          <p:nvPr/>
        </p:nvCxnSpPr>
        <p:spPr>
          <a:xfrm>
            <a:off x="9190247" y="3607703"/>
            <a:ext cx="14526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4CA994B-29EE-7C19-C973-FFC465DA966C}"/>
              </a:ext>
            </a:extLst>
          </p:cNvPr>
          <p:cNvCxnSpPr>
            <a:cxnSpLocks/>
          </p:cNvCxnSpPr>
          <p:nvPr/>
        </p:nvCxnSpPr>
        <p:spPr>
          <a:xfrm flipH="1">
            <a:off x="8022866" y="4189767"/>
            <a:ext cx="69971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2933B259-2F8B-EA19-CF9F-64A256F0D0C2}"/>
              </a:ext>
            </a:extLst>
          </p:cNvPr>
          <p:cNvCxnSpPr>
            <a:cxnSpLocks/>
          </p:cNvCxnSpPr>
          <p:nvPr/>
        </p:nvCxnSpPr>
        <p:spPr>
          <a:xfrm flipH="1">
            <a:off x="8022866" y="4325615"/>
            <a:ext cx="82738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id="{9D725396-24D1-E1E8-81BE-15425DA9ADCC}"/>
              </a:ext>
            </a:extLst>
          </p:cNvPr>
          <p:cNvCxnSpPr>
            <a:cxnSpLocks/>
          </p:cNvCxnSpPr>
          <p:nvPr/>
        </p:nvCxnSpPr>
        <p:spPr>
          <a:xfrm>
            <a:off x="8850252" y="4325615"/>
            <a:ext cx="0" cy="135848"/>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DC7465EC-A2D1-BCE9-0FFD-355E62C3C962}"/>
              </a:ext>
            </a:extLst>
          </p:cNvPr>
          <p:cNvCxnSpPr>
            <a:cxnSpLocks/>
          </p:cNvCxnSpPr>
          <p:nvPr/>
        </p:nvCxnSpPr>
        <p:spPr>
          <a:xfrm flipH="1">
            <a:off x="8848788" y="4461463"/>
            <a:ext cx="1371475" cy="9382"/>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Straight Connector 32">
            <a:extLst>
              <a:ext uri="{FF2B5EF4-FFF2-40B4-BE49-F238E27FC236}">
                <a16:creationId xmlns:a16="http://schemas.microsoft.com/office/drawing/2014/main" id="{E203526A-89C4-17EA-4EAB-79A2FB476D31}"/>
              </a:ext>
            </a:extLst>
          </p:cNvPr>
          <p:cNvCxnSpPr>
            <a:cxnSpLocks/>
          </p:cNvCxnSpPr>
          <p:nvPr/>
        </p:nvCxnSpPr>
        <p:spPr>
          <a:xfrm>
            <a:off x="10220263" y="4189767"/>
            <a:ext cx="0" cy="271696"/>
          </a:xfrm>
          <a:prstGeom prst="line">
            <a:avLst/>
          </a:prstGeom>
        </p:spPr>
        <p:style>
          <a:lnRef idx="3">
            <a:schemeClr val="accent1"/>
          </a:lnRef>
          <a:fillRef idx="0">
            <a:schemeClr val="accent1"/>
          </a:fillRef>
          <a:effectRef idx="2">
            <a:schemeClr val="accent1"/>
          </a:effectRef>
          <a:fontRef idx="minor">
            <a:schemeClr val="tx1"/>
          </a:fontRef>
        </p:style>
      </p:cxnSp>
      <p:sp>
        <p:nvSpPr>
          <p:cNvPr id="35" name="TextBox 34">
            <a:extLst>
              <a:ext uri="{FF2B5EF4-FFF2-40B4-BE49-F238E27FC236}">
                <a16:creationId xmlns:a16="http://schemas.microsoft.com/office/drawing/2014/main" id="{CE4C9C17-D274-1757-4AB5-5F57C9E07C37}"/>
              </a:ext>
            </a:extLst>
          </p:cNvPr>
          <p:cNvSpPr txBox="1"/>
          <p:nvPr/>
        </p:nvSpPr>
        <p:spPr>
          <a:xfrm flipH="1">
            <a:off x="6999192" y="3917297"/>
            <a:ext cx="1220518" cy="738664"/>
          </a:xfrm>
          <a:prstGeom prst="rect">
            <a:avLst/>
          </a:prstGeom>
          <a:noFill/>
        </p:spPr>
        <p:txBody>
          <a:bodyPr wrap="square" rtlCol="0">
            <a:spAutoFit/>
          </a:bodyPr>
          <a:lstStyle/>
          <a:p>
            <a:pPr algn="ctr"/>
            <a:r>
              <a:rPr lang="en-IN" sz="1400" dirty="0"/>
              <a:t>Differential Input</a:t>
            </a:r>
          </a:p>
          <a:p>
            <a:pPr algn="ctr"/>
            <a:r>
              <a:rPr lang="en-IN" sz="1400" dirty="0"/>
              <a:t>( V</a:t>
            </a:r>
            <a:r>
              <a:rPr lang="en-IN" sz="1400" baseline="-25000" dirty="0"/>
              <a:t>CM </a:t>
            </a:r>
            <a:r>
              <a:rPr lang="en-IN" sz="1400" dirty="0"/>
              <a:t>)</a:t>
            </a:r>
          </a:p>
        </p:txBody>
      </p:sp>
      <p:sp>
        <p:nvSpPr>
          <p:cNvPr id="36" name="TextBox 35">
            <a:extLst>
              <a:ext uri="{FF2B5EF4-FFF2-40B4-BE49-F238E27FC236}">
                <a16:creationId xmlns:a16="http://schemas.microsoft.com/office/drawing/2014/main" id="{357AD9C1-9E71-F259-DDD0-55564FA80435}"/>
              </a:ext>
            </a:extLst>
          </p:cNvPr>
          <p:cNvSpPr txBox="1"/>
          <p:nvPr/>
        </p:nvSpPr>
        <p:spPr>
          <a:xfrm flipH="1">
            <a:off x="10324440" y="3325432"/>
            <a:ext cx="1220518" cy="523220"/>
          </a:xfrm>
          <a:prstGeom prst="rect">
            <a:avLst/>
          </a:prstGeom>
          <a:noFill/>
        </p:spPr>
        <p:txBody>
          <a:bodyPr wrap="square" rtlCol="0">
            <a:spAutoFit/>
          </a:bodyPr>
          <a:lstStyle/>
          <a:p>
            <a:pPr algn="ctr"/>
            <a:r>
              <a:rPr lang="en-IN" sz="1400" dirty="0"/>
              <a:t>Differential Output</a:t>
            </a:r>
          </a:p>
        </p:txBody>
      </p:sp>
      <p:sp>
        <p:nvSpPr>
          <p:cNvPr id="37" name="TextBox 36">
            <a:extLst>
              <a:ext uri="{FF2B5EF4-FFF2-40B4-BE49-F238E27FC236}">
                <a16:creationId xmlns:a16="http://schemas.microsoft.com/office/drawing/2014/main" id="{2AA81175-5C5C-7787-CCCD-DB39DDB2746C}"/>
              </a:ext>
            </a:extLst>
          </p:cNvPr>
          <p:cNvSpPr txBox="1"/>
          <p:nvPr/>
        </p:nvSpPr>
        <p:spPr>
          <a:xfrm flipH="1">
            <a:off x="1319021" y="2776706"/>
            <a:ext cx="5623478" cy="2031325"/>
          </a:xfrm>
          <a:prstGeom prst="rect">
            <a:avLst/>
          </a:prstGeom>
          <a:noFill/>
        </p:spPr>
        <p:txBody>
          <a:bodyPr wrap="square" rtlCol="0">
            <a:spAutoFit/>
          </a:bodyPr>
          <a:lstStyle/>
          <a:p>
            <a:r>
              <a:rPr lang="en-IN" dirty="0"/>
              <a:t>To maintain the I/2, if we decrease our gate voltage of M</a:t>
            </a:r>
            <a:r>
              <a:rPr lang="en-IN" baseline="-25000" dirty="0"/>
              <a:t>2 </a:t>
            </a:r>
            <a:r>
              <a:rPr lang="en-IN" dirty="0"/>
              <a:t>, then the source V</a:t>
            </a:r>
            <a:r>
              <a:rPr lang="en-IN" baseline="-25000" dirty="0"/>
              <a:t>s </a:t>
            </a:r>
            <a:r>
              <a:rPr lang="en-IN" dirty="0"/>
              <a:t>would also decrease to make V</a:t>
            </a:r>
            <a:r>
              <a:rPr lang="en-IN" baseline="-25000" dirty="0"/>
              <a:t>GS </a:t>
            </a:r>
            <a:r>
              <a:rPr lang="en-IN" dirty="0"/>
              <a:t>constant of M</a:t>
            </a:r>
            <a:r>
              <a:rPr lang="en-IN" baseline="-25000" dirty="0"/>
              <a:t>2 </a:t>
            </a:r>
            <a:r>
              <a:rPr lang="en-IN" dirty="0"/>
              <a:t>. Thus, there we get a lower limit on our input voltage.</a:t>
            </a:r>
          </a:p>
          <a:p>
            <a:endParaRPr lang="en-IN" dirty="0"/>
          </a:p>
          <a:p>
            <a:r>
              <a:rPr lang="en-IN" dirty="0"/>
              <a:t>Also, if we keep increasing our gate voltage of M</a:t>
            </a:r>
            <a:r>
              <a:rPr lang="en-IN" baseline="-25000" dirty="0"/>
              <a:t>2 </a:t>
            </a:r>
            <a:r>
              <a:rPr lang="en-IN" dirty="0"/>
              <a:t>, then after a certain increase, the condition of saturation gets failed : V</a:t>
            </a:r>
            <a:r>
              <a:rPr lang="en-IN" baseline="-25000" dirty="0"/>
              <a:t>DS </a:t>
            </a:r>
            <a:r>
              <a:rPr lang="en-IN" dirty="0"/>
              <a:t>&gt; V</a:t>
            </a:r>
            <a:r>
              <a:rPr lang="en-IN" baseline="-25000" dirty="0"/>
              <a:t>GS </a:t>
            </a:r>
            <a:r>
              <a:rPr lang="en-IN" dirty="0"/>
              <a:t>– </a:t>
            </a:r>
            <a:r>
              <a:rPr lang="en-IN" dirty="0" err="1"/>
              <a:t>V</a:t>
            </a:r>
            <a:r>
              <a:rPr lang="en-IN" baseline="-25000" dirty="0" err="1"/>
              <a:t>tn</a:t>
            </a:r>
            <a:r>
              <a:rPr lang="en-IN" baseline="-25000" dirty="0"/>
              <a:t>  </a:t>
            </a:r>
            <a:r>
              <a:rPr lang="en-IN" dirty="0"/>
              <a:t>as the </a:t>
            </a:r>
            <a:r>
              <a:rPr lang="en-IN" dirty="0" err="1"/>
              <a:t>V</a:t>
            </a:r>
            <a:r>
              <a:rPr lang="en-IN" baseline="-25000" dirty="0" err="1"/>
              <a:t>d</a:t>
            </a:r>
            <a:r>
              <a:rPr lang="en-IN" baseline="-25000" dirty="0"/>
              <a:t> </a:t>
            </a:r>
            <a:r>
              <a:rPr lang="en-IN" dirty="0"/>
              <a:t>is fixed due to constant current.</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7A5EAA0-B0A8-EAA2-052E-8E0F8EB2C5CB}"/>
                  </a:ext>
                </a:extLst>
              </p:cNvPr>
              <p:cNvSpPr txBox="1"/>
              <p:nvPr/>
            </p:nvSpPr>
            <p:spPr>
              <a:xfrm>
                <a:off x="1997467" y="4892853"/>
                <a:ext cx="4974143" cy="489814"/>
              </a:xfrm>
              <a:prstGeom prst="rect">
                <a:avLst/>
              </a:prstGeom>
              <a:noFill/>
            </p:spPr>
            <p:txBody>
              <a:bodyPr wrap="square" rtlCol="0">
                <a:spAutoFit/>
              </a:bodyPr>
              <a:lstStyle/>
              <a:p>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𝑽</m:t>
                        </m:r>
                      </m:e>
                      <m:sub>
                        <m:r>
                          <a:rPr lang="en-IN" b="1" i="1" smtClean="0">
                            <a:latin typeface="Cambria Math" panose="02040503050406030204" pitchFamily="18" charset="0"/>
                          </a:rPr>
                          <m:t>𝒐𝒗</m:t>
                        </m:r>
                        <m:r>
                          <a:rPr lang="en-IN" b="1" i="1" smtClean="0">
                            <a:latin typeface="Cambria Math" panose="02040503050406030204" pitchFamily="18" charset="0"/>
                          </a:rPr>
                          <m:t>|</m:t>
                        </m:r>
                        <m:r>
                          <a:rPr lang="en-IN" b="1" i="1" smtClean="0">
                            <a:latin typeface="Cambria Math" panose="02040503050406030204" pitchFamily="18" charset="0"/>
                          </a:rPr>
                          <m:t>𝑴</m:t>
                        </m:r>
                        <m:r>
                          <a:rPr lang="en-IN" b="1" i="1" smtClean="0">
                            <a:latin typeface="Cambria Math" panose="02040503050406030204" pitchFamily="18" charset="0"/>
                          </a:rPr>
                          <m:t>𝟏</m:t>
                        </m:r>
                      </m:sub>
                    </m:sSub>
                    <m:r>
                      <a:rPr lang="en-IN" b="1" i="1" smtClean="0">
                        <a:latin typeface="Cambria Math" panose="02040503050406030204" pitchFamily="18" charset="0"/>
                      </a:rPr>
                      <m:t>+</m:t>
                    </m:r>
                    <m:sSub>
                      <m:sSubPr>
                        <m:ctrlPr>
                          <a:rPr lang="en-IN" b="1" i="1">
                            <a:latin typeface="Cambria Math" panose="02040503050406030204" pitchFamily="18" charset="0"/>
                          </a:rPr>
                        </m:ctrlPr>
                      </m:sSubPr>
                      <m:e>
                        <m:r>
                          <a:rPr lang="en-IN" b="1" i="1">
                            <a:latin typeface="Cambria Math" panose="02040503050406030204" pitchFamily="18" charset="0"/>
                          </a:rPr>
                          <m:t>𝑽</m:t>
                        </m:r>
                      </m:e>
                      <m:sub>
                        <m:r>
                          <a:rPr lang="en-IN" b="1" i="1">
                            <a:latin typeface="Cambria Math" panose="02040503050406030204" pitchFamily="18" charset="0"/>
                          </a:rPr>
                          <m:t>𝒐𝒗</m:t>
                        </m:r>
                        <m:r>
                          <a:rPr lang="en-IN" b="1" i="1">
                            <a:latin typeface="Cambria Math" panose="02040503050406030204" pitchFamily="18" charset="0"/>
                          </a:rPr>
                          <m:t>|</m:t>
                        </m:r>
                        <m:r>
                          <a:rPr lang="en-IN" b="1" i="1">
                            <a:latin typeface="Cambria Math" panose="02040503050406030204" pitchFamily="18" charset="0"/>
                          </a:rPr>
                          <m:t>𝑴</m:t>
                        </m:r>
                        <m:r>
                          <a:rPr lang="en-IN" b="1" i="1" smtClean="0">
                            <a:latin typeface="Cambria Math" panose="02040503050406030204" pitchFamily="18" charset="0"/>
                          </a:rPr>
                          <m:t>𝟐</m:t>
                        </m:r>
                      </m:sub>
                    </m:sSub>
                    <m:r>
                      <a:rPr lang="en-IN" b="1" i="1" smtClean="0">
                        <a:latin typeface="Cambria Math" panose="02040503050406030204" pitchFamily="18" charset="0"/>
                      </a:rPr>
                      <m:t>+</m:t>
                    </m:r>
                    <m:sSub>
                      <m:sSubPr>
                        <m:ctrlPr>
                          <a:rPr lang="en-IN" b="1" i="1">
                            <a:latin typeface="Cambria Math" panose="02040503050406030204" pitchFamily="18" charset="0"/>
                          </a:rPr>
                        </m:ctrlPr>
                      </m:sSubPr>
                      <m:e>
                        <m:r>
                          <a:rPr lang="en-IN" b="1" i="1">
                            <a:latin typeface="Cambria Math" panose="02040503050406030204" pitchFamily="18" charset="0"/>
                          </a:rPr>
                          <m:t>𝑽</m:t>
                        </m:r>
                      </m:e>
                      <m:sub>
                        <m:r>
                          <a:rPr lang="en-IN" b="1" i="1">
                            <a:latin typeface="Cambria Math" panose="02040503050406030204" pitchFamily="18" charset="0"/>
                          </a:rPr>
                          <m:t>𝒕𝒏</m:t>
                        </m:r>
                      </m:sub>
                    </m:sSub>
                    <m:r>
                      <a:rPr lang="en-IN" b="1" i="1" smtClean="0">
                        <a:latin typeface="Cambria Math" panose="02040503050406030204" pitchFamily="18" charset="0"/>
                      </a:rPr>
                      <m:t> </m:t>
                    </m:r>
                  </m:oMath>
                </a14:m>
                <a:r>
                  <a:rPr lang="en-IN" b="1" dirty="0"/>
                  <a:t>&lt;  </a:t>
                </a:r>
                <a:r>
                  <a:rPr lang="en-IN" b="1" dirty="0">
                    <a:solidFill>
                      <a:srgbClr val="FF0000"/>
                    </a:solidFill>
                  </a:rPr>
                  <a:t>V</a:t>
                </a:r>
                <a:r>
                  <a:rPr lang="en-IN" b="1" baseline="-25000" dirty="0">
                    <a:solidFill>
                      <a:srgbClr val="FF0000"/>
                    </a:solidFill>
                  </a:rPr>
                  <a:t>CM  </a:t>
                </a:r>
                <a:r>
                  <a:rPr lang="en-IN" b="1" dirty="0"/>
                  <a:t>&lt;  </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𝑽</m:t>
                        </m:r>
                      </m:e>
                      <m:sub>
                        <m:r>
                          <a:rPr lang="en-IN" b="1" i="1" smtClean="0">
                            <a:latin typeface="Cambria Math" panose="02040503050406030204" pitchFamily="18" charset="0"/>
                          </a:rPr>
                          <m:t>𝒄𝒄</m:t>
                        </m:r>
                      </m:sub>
                    </m:sSub>
                    <m:r>
                      <a:rPr lang="en-IN" b="1" i="1" smtClean="0">
                        <a:latin typeface="Cambria Math" panose="02040503050406030204" pitchFamily="18" charset="0"/>
                      </a:rPr>
                      <m:t> − </m:t>
                    </m:r>
                    <m:f>
                      <m:fPr>
                        <m:ctrlPr>
                          <a:rPr lang="en-IN" b="1" i="1" smtClean="0">
                            <a:latin typeface="Cambria Math" panose="02040503050406030204" pitchFamily="18" charset="0"/>
                          </a:rPr>
                        </m:ctrlPr>
                      </m:fPr>
                      <m:num>
                        <m:r>
                          <a:rPr lang="en-IN" b="1" i="1" smtClean="0">
                            <a:latin typeface="Cambria Math" panose="02040503050406030204" pitchFamily="18" charset="0"/>
                          </a:rPr>
                          <m:t>𝑰𝑹</m:t>
                        </m:r>
                      </m:num>
                      <m:den>
                        <m:r>
                          <a:rPr lang="en-IN" b="1" i="1" smtClean="0">
                            <a:latin typeface="Cambria Math" panose="02040503050406030204" pitchFamily="18" charset="0"/>
                          </a:rPr>
                          <m:t>𝟐</m:t>
                        </m:r>
                      </m:den>
                    </m:f>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𝑽</m:t>
                        </m:r>
                      </m:e>
                      <m:sub>
                        <m:r>
                          <a:rPr lang="en-IN" b="1" i="1" smtClean="0">
                            <a:latin typeface="Cambria Math" panose="02040503050406030204" pitchFamily="18" charset="0"/>
                          </a:rPr>
                          <m:t>𝒕𝒏</m:t>
                        </m:r>
                      </m:sub>
                    </m:sSub>
                  </m:oMath>
                </a14:m>
                <a:endParaRPr lang="en-IN" b="1" dirty="0"/>
              </a:p>
            </p:txBody>
          </p:sp>
        </mc:Choice>
        <mc:Fallback xmlns="">
          <p:sp>
            <p:nvSpPr>
              <p:cNvPr id="38" name="TextBox 37">
                <a:extLst>
                  <a:ext uri="{FF2B5EF4-FFF2-40B4-BE49-F238E27FC236}">
                    <a16:creationId xmlns:a16="http://schemas.microsoft.com/office/drawing/2014/main" id="{87A5EAA0-B0A8-EAA2-052E-8E0F8EB2C5CB}"/>
                  </a:ext>
                </a:extLst>
              </p:cNvPr>
              <p:cNvSpPr txBox="1">
                <a:spLocks noRot="1" noChangeAspect="1" noMove="1" noResize="1" noEditPoints="1" noAdjustHandles="1" noChangeArrowheads="1" noChangeShapeType="1" noTextEdit="1"/>
              </p:cNvSpPr>
              <p:nvPr/>
            </p:nvSpPr>
            <p:spPr>
              <a:xfrm>
                <a:off x="1997467" y="4892853"/>
                <a:ext cx="4974143" cy="489814"/>
              </a:xfrm>
              <a:prstGeom prst="rect">
                <a:avLst/>
              </a:prstGeom>
              <a:blipFill>
                <a:blip r:embed="rId3"/>
                <a:stretch>
                  <a:fillRect b="-10000"/>
                </a:stretch>
              </a:blipFill>
            </p:spPr>
            <p:txBody>
              <a:bodyPr/>
              <a:lstStyle/>
              <a:p>
                <a:r>
                  <a:rPr lang="en-IN">
                    <a:noFill/>
                  </a:rPr>
                  <a:t> </a:t>
                </a:r>
              </a:p>
            </p:txBody>
          </p:sp>
        </mc:Fallback>
      </mc:AlternateContent>
      <p:sp>
        <p:nvSpPr>
          <p:cNvPr id="39" name="TextBox 38">
            <a:extLst>
              <a:ext uri="{FF2B5EF4-FFF2-40B4-BE49-F238E27FC236}">
                <a16:creationId xmlns:a16="http://schemas.microsoft.com/office/drawing/2014/main" id="{48488691-A774-AB5D-A20B-82326F6C587E}"/>
              </a:ext>
            </a:extLst>
          </p:cNvPr>
          <p:cNvSpPr txBox="1"/>
          <p:nvPr/>
        </p:nvSpPr>
        <p:spPr>
          <a:xfrm flipH="1">
            <a:off x="9023270" y="4857383"/>
            <a:ext cx="487018" cy="369332"/>
          </a:xfrm>
          <a:prstGeom prst="rect">
            <a:avLst/>
          </a:prstGeom>
          <a:noFill/>
        </p:spPr>
        <p:txBody>
          <a:bodyPr wrap="square" rtlCol="0">
            <a:spAutoFit/>
          </a:bodyPr>
          <a:lstStyle/>
          <a:p>
            <a:r>
              <a:rPr lang="en-IN" dirty="0"/>
              <a:t>M</a:t>
            </a:r>
            <a:r>
              <a:rPr lang="en-IN" baseline="-25000" dirty="0"/>
              <a:t>1</a:t>
            </a:r>
            <a:endParaRPr lang="en-IN" dirty="0"/>
          </a:p>
        </p:txBody>
      </p:sp>
      <p:sp>
        <p:nvSpPr>
          <p:cNvPr id="40" name="TextBox 39">
            <a:extLst>
              <a:ext uri="{FF2B5EF4-FFF2-40B4-BE49-F238E27FC236}">
                <a16:creationId xmlns:a16="http://schemas.microsoft.com/office/drawing/2014/main" id="{B93B9379-29B1-2AA1-97D3-650D7281A341}"/>
              </a:ext>
            </a:extLst>
          </p:cNvPr>
          <p:cNvSpPr txBox="1"/>
          <p:nvPr/>
        </p:nvSpPr>
        <p:spPr>
          <a:xfrm flipH="1">
            <a:off x="8598177" y="3841462"/>
            <a:ext cx="487018" cy="369332"/>
          </a:xfrm>
          <a:prstGeom prst="rect">
            <a:avLst/>
          </a:prstGeom>
          <a:noFill/>
        </p:spPr>
        <p:txBody>
          <a:bodyPr wrap="square" rtlCol="0">
            <a:spAutoFit/>
          </a:bodyPr>
          <a:lstStyle/>
          <a:p>
            <a:r>
              <a:rPr lang="en-IN" dirty="0"/>
              <a:t>M</a:t>
            </a:r>
            <a:r>
              <a:rPr lang="en-IN" baseline="-25000" dirty="0"/>
              <a:t>2</a:t>
            </a:r>
            <a:endParaRPr lang="en-IN" dirty="0"/>
          </a:p>
        </p:txBody>
      </p:sp>
      <p:sp>
        <p:nvSpPr>
          <p:cNvPr id="41" name="TextBox 40">
            <a:extLst>
              <a:ext uri="{FF2B5EF4-FFF2-40B4-BE49-F238E27FC236}">
                <a16:creationId xmlns:a16="http://schemas.microsoft.com/office/drawing/2014/main" id="{912B1B1E-86C9-7B2C-BB4F-7604BB468A70}"/>
              </a:ext>
            </a:extLst>
          </p:cNvPr>
          <p:cNvSpPr txBox="1"/>
          <p:nvPr/>
        </p:nvSpPr>
        <p:spPr>
          <a:xfrm flipH="1">
            <a:off x="9732116" y="3754880"/>
            <a:ext cx="487018" cy="369332"/>
          </a:xfrm>
          <a:prstGeom prst="rect">
            <a:avLst/>
          </a:prstGeom>
          <a:noFill/>
        </p:spPr>
        <p:txBody>
          <a:bodyPr wrap="square" rtlCol="0">
            <a:spAutoFit/>
          </a:bodyPr>
          <a:lstStyle/>
          <a:p>
            <a:r>
              <a:rPr lang="en-IN" dirty="0"/>
              <a:t>M</a:t>
            </a:r>
            <a:r>
              <a:rPr lang="en-IN" baseline="-25000" dirty="0"/>
              <a:t>3</a:t>
            </a:r>
            <a:endParaRPr lang="en-IN" dirty="0"/>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D245693-AB85-C9D9-CA8B-13B32FD21DEB}"/>
                  </a:ext>
                </a:extLst>
              </p:cNvPr>
              <p:cNvSpPr txBox="1"/>
              <p:nvPr/>
            </p:nvSpPr>
            <p:spPr>
              <a:xfrm>
                <a:off x="3524330" y="5543668"/>
                <a:ext cx="1435495" cy="529569"/>
              </a:xfrm>
              <a:prstGeom prst="rect">
                <a:avLst/>
              </a:prstGeom>
              <a:noFill/>
            </p:spPr>
            <p:txBody>
              <a:bodyPr wrap="square" rtlCol="0">
                <a:spAutoFit/>
              </a:bodyPr>
              <a:lstStyle/>
              <a:p>
                <a:r>
                  <a:rPr lang="en-IN" dirty="0"/>
                  <a:t>Gain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𝐼𝑅</m:t>
                        </m:r>
                      </m:num>
                      <m:den>
                        <m:sSub>
                          <m:sSubPr>
                            <m:ctrlPr>
                              <a:rPr lang="en-IN"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𝑜𝑣</m:t>
                            </m:r>
                          </m:sub>
                        </m:sSub>
                      </m:den>
                    </m:f>
                  </m:oMath>
                </a14:m>
                <a:endParaRPr lang="en-IN" dirty="0"/>
              </a:p>
            </p:txBody>
          </p:sp>
        </mc:Choice>
        <mc:Fallback xmlns="">
          <p:sp>
            <p:nvSpPr>
              <p:cNvPr id="42" name="TextBox 41">
                <a:extLst>
                  <a:ext uri="{FF2B5EF4-FFF2-40B4-BE49-F238E27FC236}">
                    <a16:creationId xmlns:a16="http://schemas.microsoft.com/office/drawing/2014/main" id="{DD245693-AB85-C9D9-CA8B-13B32FD21DEB}"/>
                  </a:ext>
                </a:extLst>
              </p:cNvPr>
              <p:cNvSpPr txBox="1">
                <a:spLocks noRot="1" noChangeAspect="1" noMove="1" noResize="1" noEditPoints="1" noAdjustHandles="1" noChangeArrowheads="1" noChangeShapeType="1" noTextEdit="1"/>
              </p:cNvSpPr>
              <p:nvPr/>
            </p:nvSpPr>
            <p:spPr>
              <a:xfrm>
                <a:off x="3524330" y="5543668"/>
                <a:ext cx="1435495" cy="529569"/>
              </a:xfrm>
              <a:prstGeom prst="rect">
                <a:avLst/>
              </a:prstGeom>
              <a:blipFill>
                <a:blip r:embed="rId4"/>
                <a:stretch>
                  <a:fillRect l="-3390"/>
                </a:stretch>
              </a:blipFill>
            </p:spPr>
            <p:txBody>
              <a:bodyPr/>
              <a:lstStyle/>
              <a:p>
                <a:r>
                  <a:rPr lang="en-IN">
                    <a:noFill/>
                  </a:rPr>
                  <a:t> </a:t>
                </a:r>
              </a:p>
            </p:txBody>
          </p:sp>
        </mc:Fallback>
      </mc:AlternateContent>
    </p:spTree>
    <p:extLst>
      <p:ext uri="{BB962C8B-B14F-4D97-AF65-F5344CB8AC3E}">
        <p14:creationId xmlns:p14="http://schemas.microsoft.com/office/powerpoint/2010/main" val="3418390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7B01-9FA6-C7F1-3763-3F5600D583CB}"/>
              </a:ext>
            </a:extLst>
          </p:cNvPr>
          <p:cNvSpPr>
            <a:spLocks noGrp="1"/>
          </p:cNvSpPr>
          <p:nvPr>
            <p:ph type="title"/>
          </p:nvPr>
        </p:nvSpPr>
        <p:spPr>
          <a:xfrm>
            <a:off x="1040960" y="1037791"/>
            <a:ext cx="9601196" cy="1303867"/>
          </a:xfrm>
        </p:spPr>
        <p:txBody>
          <a:bodyPr/>
          <a:lstStyle/>
          <a:p>
            <a:r>
              <a:rPr lang="en-IN" dirty="0"/>
              <a:t>Effect of Attenuation and Gain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47D7699-CB62-D8D2-3F8F-74621D8DE206}"/>
                  </a:ext>
                </a:extLst>
              </p:cNvPr>
              <p:cNvSpPr txBox="1"/>
              <p:nvPr/>
            </p:nvSpPr>
            <p:spPr>
              <a:xfrm>
                <a:off x="1574357" y="2663687"/>
                <a:ext cx="7895645" cy="3417026"/>
              </a:xfrm>
              <a:prstGeom prst="rect">
                <a:avLst/>
              </a:prstGeom>
              <a:noFill/>
            </p:spPr>
            <p:txBody>
              <a:bodyPr wrap="square" rtlCol="0">
                <a:spAutoFit/>
              </a:bodyPr>
              <a:lstStyle/>
              <a:p>
                <a:r>
                  <a:rPr lang="en-IN" dirty="0"/>
                  <a:t>To increase gain, if we increase the IR, then the attenuation would decrease and maybe we won’t get the desired range. So, to optimize that we want the max of the product of attenuated range and the Gain :</a:t>
                </a:r>
              </a:p>
              <a:p>
                <a:r>
                  <a:rPr lang="en-IN" dirty="0"/>
                  <a:t>                </a:t>
                </a:r>
              </a:p>
              <a:p>
                <a:r>
                  <a:rPr lang="en-IN" dirty="0"/>
                  <a:t>                 Product = (</a:t>
                </a:r>
                <a14:m>
                  <m:oMath xmlns:m="http://schemas.openxmlformats.org/officeDocument/2006/math">
                    <m:sSub>
                      <m:sSubPr>
                        <m:ctrlPr>
                          <a:rPr lang="en-IN" b="1" i="1">
                            <a:latin typeface="Cambria Math" panose="02040503050406030204" pitchFamily="18" charset="0"/>
                          </a:rPr>
                        </m:ctrlPr>
                      </m:sSubPr>
                      <m:e>
                        <m:r>
                          <a:rPr lang="en-IN" b="1" i="1" smtClean="0">
                            <a:latin typeface="Cambria Math" panose="02040503050406030204" pitchFamily="18" charset="0"/>
                          </a:rPr>
                          <m:t>(</m:t>
                        </m:r>
                        <m:r>
                          <a:rPr lang="en-IN" b="1" i="1">
                            <a:latin typeface="Cambria Math" panose="02040503050406030204" pitchFamily="18" charset="0"/>
                          </a:rPr>
                          <m:t>𝑽</m:t>
                        </m:r>
                      </m:e>
                      <m:sub>
                        <m:r>
                          <a:rPr lang="en-IN" b="1" i="1">
                            <a:latin typeface="Cambria Math" panose="02040503050406030204" pitchFamily="18" charset="0"/>
                          </a:rPr>
                          <m:t>𝒄𝒄</m:t>
                        </m:r>
                      </m:sub>
                    </m:sSub>
                    <m:r>
                      <a:rPr lang="en-IN" b="1" i="1">
                        <a:latin typeface="Cambria Math" panose="02040503050406030204" pitchFamily="18" charset="0"/>
                      </a:rPr>
                      <m:t> − </m:t>
                    </m:r>
                    <m:f>
                      <m:fPr>
                        <m:ctrlPr>
                          <a:rPr lang="en-IN" b="1" i="1">
                            <a:latin typeface="Cambria Math" panose="02040503050406030204" pitchFamily="18" charset="0"/>
                          </a:rPr>
                        </m:ctrlPr>
                      </m:fPr>
                      <m:num>
                        <m:r>
                          <a:rPr lang="en-IN" b="1" i="1">
                            <a:latin typeface="Cambria Math" panose="02040503050406030204" pitchFamily="18" charset="0"/>
                          </a:rPr>
                          <m:t>𝑰𝑹</m:t>
                        </m:r>
                      </m:num>
                      <m:den>
                        <m:r>
                          <a:rPr lang="en-IN" b="1" i="1">
                            <a:latin typeface="Cambria Math" panose="02040503050406030204" pitchFamily="18" charset="0"/>
                          </a:rPr>
                          <m:t>𝟐</m:t>
                        </m:r>
                      </m:den>
                    </m:f>
                    <m:r>
                      <a:rPr lang="en-IN" b="1" i="1" smtClean="0">
                        <a:latin typeface="Cambria Math" panose="02040503050406030204" pitchFamily="18" charset="0"/>
                      </a:rPr>
                      <m:t> −</m:t>
                    </m:r>
                    <m:sSub>
                      <m:sSubPr>
                        <m:ctrlPr>
                          <a:rPr lang="en-IN" b="1" i="1">
                            <a:latin typeface="Cambria Math" panose="02040503050406030204" pitchFamily="18" charset="0"/>
                          </a:rPr>
                        </m:ctrlPr>
                      </m:sSubPr>
                      <m:e>
                        <m:r>
                          <a:rPr lang="en-IN" b="1" i="1">
                            <a:latin typeface="Cambria Math" panose="02040503050406030204" pitchFamily="18" charset="0"/>
                          </a:rPr>
                          <m:t>𝑽</m:t>
                        </m:r>
                      </m:e>
                      <m:sub>
                        <m:r>
                          <a:rPr lang="en-IN" b="1" i="1">
                            <a:latin typeface="Cambria Math" panose="02040503050406030204" pitchFamily="18" charset="0"/>
                          </a:rPr>
                          <m:t>𝒕𝒏</m:t>
                        </m:r>
                      </m:sub>
                    </m:sSub>
                    <m:r>
                      <a:rPr lang="en-IN" b="1" i="1" smtClean="0">
                        <a:latin typeface="Cambria Math" panose="02040503050406030204" pitchFamily="18" charset="0"/>
                      </a:rPr>
                      <m:t>)−</m:t>
                    </m:r>
                    <m:sSub>
                      <m:sSubPr>
                        <m:ctrlPr>
                          <a:rPr lang="en-IN" b="1" i="1">
                            <a:latin typeface="Cambria Math" panose="02040503050406030204" pitchFamily="18" charset="0"/>
                          </a:rPr>
                        </m:ctrlPr>
                      </m:sSubPr>
                      <m:e>
                        <m:r>
                          <a:rPr lang="en-IN" b="1" i="1" smtClean="0">
                            <a:latin typeface="Cambria Math" panose="02040503050406030204" pitchFamily="18" charset="0"/>
                          </a:rPr>
                          <m:t>(</m:t>
                        </m:r>
                        <m:r>
                          <a:rPr lang="en-IN" b="1" i="1">
                            <a:latin typeface="Cambria Math" panose="02040503050406030204" pitchFamily="18" charset="0"/>
                          </a:rPr>
                          <m:t>𝑽</m:t>
                        </m:r>
                      </m:e>
                      <m:sub>
                        <m:r>
                          <a:rPr lang="en-IN" b="1" i="1">
                            <a:latin typeface="Cambria Math" panose="02040503050406030204" pitchFamily="18" charset="0"/>
                          </a:rPr>
                          <m:t>𝒐𝒗</m:t>
                        </m:r>
                        <m:r>
                          <a:rPr lang="en-IN" b="1" i="1">
                            <a:latin typeface="Cambria Math" panose="02040503050406030204" pitchFamily="18" charset="0"/>
                          </a:rPr>
                          <m:t>|</m:t>
                        </m:r>
                        <m:r>
                          <a:rPr lang="en-IN" b="1" i="1">
                            <a:latin typeface="Cambria Math" panose="02040503050406030204" pitchFamily="18" charset="0"/>
                          </a:rPr>
                          <m:t>𝑴</m:t>
                        </m:r>
                        <m:r>
                          <a:rPr lang="en-IN" b="1" i="1">
                            <a:latin typeface="Cambria Math" panose="02040503050406030204" pitchFamily="18" charset="0"/>
                          </a:rPr>
                          <m:t>𝟏</m:t>
                        </m:r>
                      </m:sub>
                    </m:sSub>
                    <m:r>
                      <a:rPr lang="en-IN" b="1" i="1" smtClean="0">
                        <a:latin typeface="Cambria Math" panose="02040503050406030204" pitchFamily="18" charset="0"/>
                      </a:rPr>
                      <m:t>+</m:t>
                    </m:r>
                    <m:sSub>
                      <m:sSubPr>
                        <m:ctrlPr>
                          <a:rPr lang="en-IN" b="1" i="1">
                            <a:latin typeface="Cambria Math" panose="02040503050406030204" pitchFamily="18" charset="0"/>
                          </a:rPr>
                        </m:ctrlPr>
                      </m:sSubPr>
                      <m:e>
                        <m:r>
                          <a:rPr lang="en-IN" b="1" i="1">
                            <a:latin typeface="Cambria Math" panose="02040503050406030204" pitchFamily="18" charset="0"/>
                          </a:rPr>
                          <m:t>𝑽</m:t>
                        </m:r>
                      </m:e>
                      <m:sub>
                        <m:r>
                          <a:rPr lang="en-IN" b="1" i="1">
                            <a:latin typeface="Cambria Math" panose="02040503050406030204" pitchFamily="18" charset="0"/>
                          </a:rPr>
                          <m:t>𝒐𝒗</m:t>
                        </m:r>
                        <m:r>
                          <a:rPr lang="en-IN" b="1" i="1">
                            <a:latin typeface="Cambria Math" panose="02040503050406030204" pitchFamily="18" charset="0"/>
                          </a:rPr>
                          <m:t>|</m:t>
                        </m:r>
                        <m:r>
                          <a:rPr lang="en-IN" b="1" i="1">
                            <a:latin typeface="Cambria Math" panose="02040503050406030204" pitchFamily="18" charset="0"/>
                          </a:rPr>
                          <m:t>𝑴</m:t>
                        </m:r>
                        <m:r>
                          <a:rPr lang="en-IN" b="1" i="1" smtClean="0">
                            <a:latin typeface="Cambria Math" panose="02040503050406030204" pitchFamily="18" charset="0"/>
                          </a:rPr>
                          <m:t>𝟐</m:t>
                        </m:r>
                      </m:sub>
                    </m:sSub>
                    <m:r>
                      <a:rPr lang="en-IN" b="1" i="1" smtClean="0">
                        <a:latin typeface="Cambria Math" panose="02040503050406030204" pitchFamily="18" charset="0"/>
                      </a:rPr>
                      <m:t>+ </m:t>
                    </m:r>
                    <m:sSub>
                      <m:sSubPr>
                        <m:ctrlPr>
                          <a:rPr lang="en-IN" b="1" i="1">
                            <a:latin typeface="Cambria Math" panose="02040503050406030204" pitchFamily="18" charset="0"/>
                          </a:rPr>
                        </m:ctrlPr>
                      </m:sSubPr>
                      <m:e>
                        <m:r>
                          <a:rPr lang="en-IN" b="1" i="1">
                            <a:latin typeface="Cambria Math" panose="02040503050406030204" pitchFamily="18" charset="0"/>
                          </a:rPr>
                          <m:t>𝑽</m:t>
                        </m:r>
                      </m:e>
                      <m:sub>
                        <m:r>
                          <a:rPr lang="en-IN" b="1" i="1">
                            <a:latin typeface="Cambria Math" panose="02040503050406030204" pitchFamily="18" charset="0"/>
                          </a:rPr>
                          <m:t>𝒕𝒏</m:t>
                        </m:r>
                      </m:sub>
                    </m:sSub>
                    <m:r>
                      <a:rPr lang="en-IN" b="1" i="1" smtClean="0">
                        <a:latin typeface="Cambria Math" panose="02040503050406030204" pitchFamily="18" charset="0"/>
                      </a:rPr>
                      <m:t>)) ∗</m:t>
                    </m:r>
                    <m:f>
                      <m:fPr>
                        <m:ctrlPr>
                          <a:rPr lang="en-IN" b="1" i="1" smtClean="0">
                            <a:latin typeface="Cambria Math" panose="02040503050406030204" pitchFamily="18" charset="0"/>
                          </a:rPr>
                        </m:ctrlPr>
                      </m:fPr>
                      <m:num>
                        <m:r>
                          <a:rPr lang="en-IN" b="1" i="1" smtClean="0">
                            <a:latin typeface="Cambria Math" panose="02040503050406030204" pitchFamily="18" charset="0"/>
                          </a:rPr>
                          <m:t>𝑰𝑹</m:t>
                        </m:r>
                      </m:num>
                      <m:den>
                        <m:sSub>
                          <m:sSubPr>
                            <m:ctrlPr>
                              <a:rPr lang="en-IN" b="1" i="1" smtClean="0">
                                <a:latin typeface="Cambria Math" panose="02040503050406030204" pitchFamily="18" charset="0"/>
                              </a:rPr>
                            </m:ctrlPr>
                          </m:sSubPr>
                          <m:e>
                            <m:r>
                              <a:rPr lang="en-IN" b="1" i="1" smtClean="0">
                                <a:latin typeface="Cambria Math" panose="02040503050406030204" pitchFamily="18" charset="0"/>
                              </a:rPr>
                              <m:t>𝑽</m:t>
                            </m:r>
                          </m:e>
                          <m:sub>
                            <m:r>
                              <a:rPr lang="en-IN" b="1" i="1" smtClean="0">
                                <a:latin typeface="Cambria Math" panose="02040503050406030204" pitchFamily="18" charset="0"/>
                              </a:rPr>
                              <m:t>𝒐𝒗</m:t>
                            </m:r>
                          </m:sub>
                        </m:sSub>
                      </m:den>
                    </m:f>
                  </m:oMath>
                </a14:m>
                <a:endParaRPr lang="en-IN" b="1" dirty="0"/>
              </a:p>
              <a:p>
                <a:r>
                  <a:rPr lang="en-IN" dirty="0"/>
                  <a:t>			       = ( 1.6 – 0.3 – 0.3 - </a:t>
                </a:r>
                <a14:m>
                  <m:oMath xmlns:m="http://schemas.openxmlformats.org/officeDocument/2006/math">
                    <m:f>
                      <m:fPr>
                        <m:ctrlPr>
                          <a:rPr lang="en-IN" b="1" i="1" smtClean="0">
                            <a:latin typeface="Cambria Math" panose="02040503050406030204" pitchFamily="18" charset="0"/>
                          </a:rPr>
                        </m:ctrlPr>
                      </m:fPr>
                      <m:num>
                        <m:r>
                          <a:rPr lang="en-IN" b="1" i="1">
                            <a:latin typeface="Cambria Math" panose="02040503050406030204" pitchFamily="18" charset="0"/>
                          </a:rPr>
                          <m:t>𝑰𝑹</m:t>
                        </m:r>
                      </m:num>
                      <m:den>
                        <m:r>
                          <a:rPr lang="en-IN" b="1" i="1">
                            <a:latin typeface="Cambria Math" panose="02040503050406030204" pitchFamily="18" charset="0"/>
                          </a:rPr>
                          <m:t>𝟐</m:t>
                        </m:r>
                      </m:den>
                    </m:f>
                  </m:oMath>
                </a14:m>
                <a:r>
                  <a:rPr lang="en-IN" dirty="0"/>
                  <a:t> ) * </a:t>
                </a:r>
                <a14:m>
                  <m:oMath xmlns:m="http://schemas.openxmlformats.org/officeDocument/2006/math">
                    <m:f>
                      <m:fPr>
                        <m:ctrlPr>
                          <a:rPr lang="en-IN" b="1" i="1">
                            <a:latin typeface="Cambria Math" panose="02040503050406030204" pitchFamily="18" charset="0"/>
                          </a:rPr>
                        </m:ctrlPr>
                      </m:fPr>
                      <m:num>
                        <m:r>
                          <a:rPr lang="en-IN" b="1" i="1">
                            <a:latin typeface="Cambria Math" panose="02040503050406030204" pitchFamily="18" charset="0"/>
                          </a:rPr>
                          <m:t>𝑰𝑹</m:t>
                        </m:r>
                      </m:num>
                      <m:den>
                        <m:r>
                          <a:rPr lang="en-IN" b="1" i="1" smtClean="0">
                            <a:latin typeface="Cambria Math" panose="02040503050406030204" pitchFamily="18" charset="0"/>
                          </a:rPr>
                          <m:t>𝟎</m:t>
                        </m:r>
                        <m:r>
                          <a:rPr lang="en-IN" b="1" i="1" smtClean="0">
                            <a:latin typeface="Cambria Math" panose="02040503050406030204" pitchFamily="18" charset="0"/>
                          </a:rPr>
                          <m:t>.</m:t>
                        </m:r>
                        <m:r>
                          <a:rPr lang="en-IN" b="1" i="1" smtClean="0">
                            <a:latin typeface="Cambria Math" panose="02040503050406030204" pitchFamily="18" charset="0"/>
                          </a:rPr>
                          <m:t>𝟑</m:t>
                        </m:r>
                      </m:den>
                    </m:f>
                  </m:oMath>
                </a14:m>
                <a:r>
                  <a:rPr lang="en-IN" dirty="0"/>
                  <a:t>  = (1 - </a:t>
                </a:r>
                <a14:m>
                  <m:oMath xmlns:m="http://schemas.openxmlformats.org/officeDocument/2006/math">
                    <m:f>
                      <m:fPr>
                        <m:ctrlPr>
                          <a:rPr lang="en-IN" b="1" i="1">
                            <a:latin typeface="Cambria Math" panose="02040503050406030204" pitchFamily="18" charset="0"/>
                          </a:rPr>
                        </m:ctrlPr>
                      </m:fPr>
                      <m:num>
                        <m:r>
                          <a:rPr lang="en-IN" b="1" i="1">
                            <a:latin typeface="Cambria Math" panose="02040503050406030204" pitchFamily="18" charset="0"/>
                          </a:rPr>
                          <m:t>𝑰𝑹</m:t>
                        </m:r>
                      </m:num>
                      <m:den>
                        <m:r>
                          <a:rPr lang="en-IN" b="1" i="1">
                            <a:latin typeface="Cambria Math" panose="02040503050406030204" pitchFamily="18" charset="0"/>
                          </a:rPr>
                          <m:t>𝟐</m:t>
                        </m:r>
                      </m:den>
                    </m:f>
                  </m:oMath>
                </a14:m>
                <a:r>
                  <a:rPr lang="en-IN" dirty="0"/>
                  <a:t> ) * </a:t>
                </a:r>
                <a14:m>
                  <m:oMath xmlns:m="http://schemas.openxmlformats.org/officeDocument/2006/math">
                    <m:f>
                      <m:fPr>
                        <m:ctrlPr>
                          <a:rPr lang="en-IN" b="1" i="1">
                            <a:latin typeface="Cambria Math" panose="02040503050406030204" pitchFamily="18" charset="0"/>
                          </a:rPr>
                        </m:ctrlPr>
                      </m:fPr>
                      <m:num>
                        <m:r>
                          <a:rPr lang="en-IN" b="1" i="1">
                            <a:latin typeface="Cambria Math" panose="02040503050406030204" pitchFamily="18" charset="0"/>
                          </a:rPr>
                          <m:t>𝑰𝑹</m:t>
                        </m:r>
                      </m:num>
                      <m:den>
                        <m:r>
                          <a:rPr lang="en-IN" b="1" i="1">
                            <a:latin typeface="Cambria Math" panose="02040503050406030204" pitchFamily="18" charset="0"/>
                          </a:rPr>
                          <m:t>𝟎</m:t>
                        </m:r>
                        <m:r>
                          <a:rPr lang="en-IN" b="1" i="1">
                            <a:latin typeface="Cambria Math" panose="02040503050406030204" pitchFamily="18" charset="0"/>
                          </a:rPr>
                          <m:t>.</m:t>
                        </m:r>
                        <m:r>
                          <a:rPr lang="en-IN" b="1" i="1">
                            <a:latin typeface="Cambria Math" panose="02040503050406030204" pitchFamily="18" charset="0"/>
                          </a:rPr>
                          <m:t>𝟑</m:t>
                        </m:r>
                      </m:den>
                    </m:f>
                  </m:oMath>
                </a14:m>
                <a:r>
                  <a:rPr lang="en-IN" dirty="0"/>
                  <a:t> </a:t>
                </a:r>
              </a:p>
              <a:p>
                <a:endParaRPr lang="en-IN" dirty="0"/>
              </a:p>
              <a:p>
                <a:r>
                  <a:rPr lang="en-IN" dirty="0"/>
                  <a:t>This product gets maximum at </a:t>
                </a:r>
                <a:r>
                  <a:rPr lang="en-IN" b="1" dirty="0"/>
                  <a:t>IR = 2</a:t>
                </a:r>
              </a:p>
              <a:p>
                <a:endParaRPr lang="en-IN" dirty="0"/>
              </a:p>
              <a:p>
                <a:r>
                  <a:rPr lang="en-IN" dirty="0"/>
                  <a:t>Choosing higher current will lead to a better rise time but would dissipate more power.   </a:t>
                </a:r>
              </a:p>
              <a:p>
                <a:r>
                  <a:rPr lang="en-IN" dirty="0"/>
                  <a:t> </a:t>
                </a:r>
              </a:p>
            </p:txBody>
          </p:sp>
        </mc:Choice>
        <mc:Fallback xmlns="">
          <p:sp>
            <p:nvSpPr>
              <p:cNvPr id="4" name="TextBox 3">
                <a:extLst>
                  <a:ext uri="{FF2B5EF4-FFF2-40B4-BE49-F238E27FC236}">
                    <a16:creationId xmlns:a16="http://schemas.microsoft.com/office/drawing/2014/main" id="{747D7699-CB62-D8D2-3F8F-74621D8DE206}"/>
                  </a:ext>
                </a:extLst>
              </p:cNvPr>
              <p:cNvSpPr txBox="1">
                <a:spLocks noRot="1" noChangeAspect="1" noMove="1" noResize="1" noEditPoints="1" noAdjustHandles="1" noChangeArrowheads="1" noChangeShapeType="1" noTextEdit="1"/>
              </p:cNvSpPr>
              <p:nvPr/>
            </p:nvSpPr>
            <p:spPr>
              <a:xfrm>
                <a:off x="1574357" y="2663687"/>
                <a:ext cx="7895645" cy="3417026"/>
              </a:xfrm>
              <a:prstGeom prst="rect">
                <a:avLst/>
              </a:prstGeom>
              <a:blipFill>
                <a:blip r:embed="rId2"/>
                <a:stretch>
                  <a:fillRect l="-618" t="-1071" r="-2162"/>
                </a:stretch>
              </a:blipFill>
            </p:spPr>
            <p:txBody>
              <a:bodyPr/>
              <a:lstStyle/>
              <a:p>
                <a:r>
                  <a:rPr lang="en-IN">
                    <a:noFill/>
                  </a:rPr>
                  <a:t> </a:t>
                </a:r>
              </a:p>
            </p:txBody>
          </p:sp>
        </mc:Fallback>
      </mc:AlternateContent>
      <p:sp>
        <p:nvSpPr>
          <p:cNvPr id="5" name="Speech Bubble: Rectangle 4">
            <a:extLst>
              <a:ext uri="{FF2B5EF4-FFF2-40B4-BE49-F238E27FC236}">
                <a16:creationId xmlns:a16="http://schemas.microsoft.com/office/drawing/2014/main" id="{A3268403-F456-B70B-279F-F36EF735100C}"/>
              </a:ext>
            </a:extLst>
          </p:cNvPr>
          <p:cNvSpPr/>
          <p:nvPr/>
        </p:nvSpPr>
        <p:spPr>
          <a:xfrm>
            <a:off x="7331103" y="4738978"/>
            <a:ext cx="2138900" cy="572493"/>
          </a:xfrm>
          <a:prstGeom prst="wedgeRectCallout">
            <a:avLst>
              <a:gd name="adj1" fmla="val -72312"/>
              <a:gd name="adj2" fmla="val -624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is a quadratic in IR !</a:t>
            </a:r>
          </a:p>
        </p:txBody>
      </p:sp>
      <p:cxnSp>
        <p:nvCxnSpPr>
          <p:cNvPr id="7" name="Straight Connector 6">
            <a:extLst>
              <a:ext uri="{FF2B5EF4-FFF2-40B4-BE49-F238E27FC236}">
                <a16:creationId xmlns:a16="http://schemas.microsoft.com/office/drawing/2014/main" id="{9A52AA28-B740-CF7F-3E63-3B33C80A25E4}"/>
              </a:ext>
            </a:extLst>
          </p:cNvPr>
          <p:cNvCxnSpPr/>
          <p:nvPr/>
        </p:nvCxnSpPr>
        <p:spPr>
          <a:xfrm>
            <a:off x="9605176" y="3061252"/>
            <a:ext cx="0" cy="155845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03EED1-1B83-F949-C9A3-8FBCCBA31C1D}"/>
                  </a:ext>
                </a:extLst>
              </p:cNvPr>
              <p:cNvSpPr txBox="1"/>
              <p:nvPr/>
            </p:nvSpPr>
            <p:spPr>
              <a:xfrm>
                <a:off x="9549516" y="3643375"/>
                <a:ext cx="1868555" cy="6960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a:latin typeface="Cambria Math" panose="02040503050406030204" pitchFamily="18" charset="0"/>
                            </a:rPr>
                            <m:t>𝑽</m:t>
                          </m:r>
                        </m:e>
                        <m:sub>
                          <m:r>
                            <a:rPr lang="en-IN" b="1" i="1">
                              <a:latin typeface="Cambria Math" panose="02040503050406030204" pitchFamily="18" charset="0"/>
                            </a:rPr>
                            <m:t>𝒐𝒗</m:t>
                          </m:r>
                          <m:r>
                            <a:rPr lang="en-IN" b="1" i="1">
                              <a:latin typeface="Cambria Math" panose="02040503050406030204" pitchFamily="18" charset="0"/>
                            </a:rPr>
                            <m:t>|</m:t>
                          </m:r>
                          <m:r>
                            <a:rPr lang="en-IN" b="1" i="1">
                              <a:latin typeface="Cambria Math" panose="02040503050406030204" pitchFamily="18" charset="0"/>
                            </a:rPr>
                            <m:t>𝑴</m:t>
                          </m:r>
                          <m:r>
                            <a:rPr lang="en-IN" b="1" i="1">
                              <a:latin typeface="Cambria Math" panose="02040503050406030204" pitchFamily="18" charset="0"/>
                            </a:rPr>
                            <m:t>𝟏</m:t>
                          </m:r>
                        </m:sub>
                      </m:sSub>
                      <m:r>
                        <a:rPr lang="en-IN" b="1" i="1" smtClean="0">
                          <a:latin typeface="Cambria Math" panose="02040503050406030204" pitchFamily="18" charset="0"/>
                        </a:rPr>
                        <m:t>=</m:t>
                      </m:r>
                      <m:r>
                        <a:rPr lang="en-IN" b="0" i="1" smtClean="0">
                          <a:latin typeface="Cambria Math" panose="02040503050406030204" pitchFamily="18" charset="0"/>
                        </a:rPr>
                        <m:t>0.3 </m:t>
                      </m:r>
                      <m:r>
                        <a:rPr lang="en-IN" b="0" i="1" smtClean="0">
                          <a:latin typeface="Cambria Math" panose="02040503050406030204" pitchFamily="18" charset="0"/>
                        </a:rPr>
                        <m:t>𝑉</m:t>
                      </m:r>
                    </m:oMath>
                  </m:oMathPara>
                </a14:m>
                <a:endParaRPr lang="en-IN" b="0" dirty="0"/>
              </a:p>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a:latin typeface="Cambria Math" panose="02040503050406030204" pitchFamily="18" charset="0"/>
                            </a:rPr>
                            <m:t>𝑽</m:t>
                          </m:r>
                        </m:e>
                        <m:sub>
                          <m:r>
                            <a:rPr lang="en-IN" b="1" i="1">
                              <a:latin typeface="Cambria Math" panose="02040503050406030204" pitchFamily="18" charset="0"/>
                            </a:rPr>
                            <m:t>𝒐𝒗</m:t>
                          </m:r>
                          <m:r>
                            <a:rPr lang="en-IN" b="1" i="1">
                              <a:latin typeface="Cambria Math" panose="02040503050406030204" pitchFamily="18" charset="0"/>
                            </a:rPr>
                            <m:t>|</m:t>
                          </m:r>
                          <m:r>
                            <a:rPr lang="en-IN" b="1" i="1">
                              <a:latin typeface="Cambria Math" panose="02040503050406030204" pitchFamily="18" charset="0"/>
                            </a:rPr>
                            <m:t>𝑴</m:t>
                          </m:r>
                          <m:r>
                            <a:rPr lang="en-IN" b="1" i="1" smtClean="0">
                              <a:latin typeface="Cambria Math" panose="02040503050406030204" pitchFamily="18" charset="0"/>
                            </a:rPr>
                            <m:t>𝟐</m:t>
                          </m:r>
                        </m:sub>
                      </m:sSub>
                      <m:r>
                        <a:rPr lang="en-IN" b="1" i="1" smtClean="0">
                          <a:latin typeface="Cambria Math" panose="02040503050406030204" pitchFamily="18" charset="0"/>
                        </a:rPr>
                        <m:t>=</m:t>
                      </m:r>
                      <m:r>
                        <a:rPr lang="en-IN" b="0" i="1" smtClean="0">
                          <a:latin typeface="Cambria Math" panose="02040503050406030204" pitchFamily="18" charset="0"/>
                        </a:rPr>
                        <m:t>0.3 </m:t>
                      </m:r>
                      <m:r>
                        <a:rPr lang="en-IN" b="0" i="1" smtClean="0">
                          <a:latin typeface="Cambria Math" panose="02040503050406030204" pitchFamily="18" charset="0"/>
                        </a:rPr>
                        <m:t>𝑉</m:t>
                      </m:r>
                    </m:oMath>
                  </m:oMathPara>
                </a14:m>
                <a:endParaRPr lang="en-IN" dirty="0"/>
              </a:p>
            </p:txBody>
          </p:sp>
        </mc:Choice>
        <mc:Fallback xmlns="">
          <p:sp>
            <p:nvSpPr>
              <p:cNvPr id="9" name="TextBox 8">
                <a:extLst>
                  <a:ext uri="{FF2B5EF4-FFF2-40B4-BE49-F238E27FC236}">
                    <a16:creationId xmlns:a16="http://schemas.microsoft.com/office/drawing/2014/main" id="{A503EED1-1B83-F949-C9A3-8FBCCBA31C1D}"/>
                  </a:ext>
                </a:extLst>
              </p:cNvPr>
              <p:cNvSpPr txBox="1">
                <a:spLocks noRot="1" noChangeAspect="1" noMove="1" noResize="1" noEditPoints="1" noAdjustHandles="1" noChangeArrowheads="1" noChangeShapeType="1" noTextEdit="1"/>
              </p:cNvSpPr>
              <p:nvPr/>
            </p:nvSpPr>
            <p:spPr>
              <a:xfrm>
                <a:off x="9549516" y="3643375"/>
                <a:ext cx="1868555" cy="696088"/>
              </a:xfrm>
              <a:prstGeom prst="rect">
                <a:avLst/>
              </a:prstGeom>
              <a:blipFill>
                <a:blip r:embed="rId3"/>
                <a:stretch>
                  <a:fillRect b="-5263"/>
                </a:stretch>
              </a:blipFill>
            </p:spPr>
            <p:txBody>
              <a:bodyPr/>
              <a:lstStyle/>
              <a:p>
                <a:r>
                  <a:rPr lang="en-IN">
                    <a:noFill/>
                  </a:rPr>
                  <a:t> </a:t>
                </a:r>
              </a:p>
            </p:txBody>
          </p:sp>
        </mc:Fallback>
      </mc:AlternateContent>
    </p:spTree>
    <p:extLst>
      <p:ext uri="{BB962C8B-B14F-4D97-AF65-F5344CB8AC3E}">
        <p14:creationId xmlns:p14="http://schemas.microsoft.com/office/powerpoint/2010/main" val="3538549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45CF-FF48-F5D1-EF05-33E4B5FA96C6}"/>
              </a:ext>
            </a:extLst>
          </p:cNvPr>
          <p:cNvSpPr>
            <a:spLocks noGrp="1"/>
          </p:cNvSpPr>
          <p:nvPr>
            <p:ph type="title"/>
          </p:nvPr>
        </p:nvSpPr>
        <p:spPr/>
        <p:txBody>
          <a:bodyPr/>
          <a:lstStyle/>
          <a:p>
            <a:r>
              <a:rPr lang="en-IN" dirty="0"/>
              <a:t>Problems of Attenuation Block</a:t>
            </a:r>
          </a:p>
        </p:txBody>
      </p:sp>
      <p:sp>
        <p:nvSpPr>
          <p:cNvPr id="3" name="Content Placeholder 2">
            <a:extLst>
              <a:ext uri="{FF2B5EF4-FFF2-40B4-BE49-F238E27FC236}">
                <a16:creationId xmlns:a16="http://schemas.microsoft.com/office/drawing/2014/main" id="{AD371A93-B182-A06F-A801-F3569CCE4553}"/>
              </a:ext>
            </a:extLst>
          </p:cNvPr>
          <p:cNvSpPr>
            <a:spLocks noGrp="1"/>
          </p:cNvSpPr>
          <p:nvPr>
            <p:ph idx="1"/>
          </p:nvPr>
        </p:nvSpPr>
        <p:spPr>
          <a:xfrm>
            <a:off x="1295400" y="2556932"/>
            <a:ext cx="10162429" cy="3318936"/>
          </a:xfrm>
        </p:spPr>
        <p:txBody>
          <a:bodyPr/>
          <a:lstStyle/>
          <a:p>
            <a:r>
              <a:rPr lang="en-IN" dirty="0"/>
              <a:t>Too much RC compensation required for flattening out the frequency response.</a:t>
            </a:r>
          </a:p>
          <a:p>
            <a:r>
              <a:rPr lang="en-IN" dirty="0"/>
              <a:t>Node capacitors are large due to high resistances used making the circuit slow.</a:t>
            </a:r>
          </a:p>
          <a:p>
            <a:r>
              <a:rPr lang="en-IN" dirty="0"/>
              <a:t>Differential Signal also gets attenuated along with the common-mode.</a:t>
            </a:r>
          </a:p>
        </p:txBody>
      </p:sp>
      <p:sp>
        <p:nvSpPr>
          <p:cNvPr id="4" name="TextBox 3">
            <a:extLst>
              <a:ext uri="{FF2B5EF4-FFF2-40B4-BE49-F238E27FC236}">
                <a16:creationId xmlns:a16="http://schemas.microsoft.com/office/drawing/2014/main" id="{EF7D041F-2AB9-5F4D-AEFA-F4BF2E0972BE}"/>
              </a:ext>
            </a:extLst>
          </p:cNvPr>
          <p:cNvSpPr txBox="1"/>
          <p:nvPr/>
        </p:nvSpPr>
        <p:spPr>
          <a:xfrm>
            <a:off x="2939332" y="4818490"/>
            <a:ext cx="6419353" cy="707886"/>
          </a:xfrm>
          <a:prstGeom prst="rect">
            <a:avLst/>
          </a:prstGeom>
          <a:noFill/>
        </p:spPr>
        <p:txBody>
          <a:bodyPr wrap="square" rtlCol="0">
            <a:spAutoFit/>
          </a:bodyPr>
          <a:lstStyle/>
          <a:p>
            <a:r>
              <a:rPr lang="en-IN" sz="2000" b="1" dirty="0"/>
              <a:t>This motivates to work on a new input stage architecture for receiver block that could skip the attenuator thing !</a:t>
            </a:r>
          </a:p>
        </p:txBody>
      </p:sp>
      <p:sp>
        <p:nvSpPr>
          <p:cNvPr id="5" name="Rectangle 4">
            <a:extLst>
              <a:ext uri="{FF2B5EF4-FFF2-40B4-BE49-F238E27FC236}">
                <a16:creationId xmlns:a16="http://schemas.microsoft.com/office/drawing/2014/main" id="{8031C238-AC80-C4D2-2D5A-2DA03702D990}"/>
              </a:ext>
            </a:extLst>
          </p:cNvPr>
          <p:cNvSpPr/>
          <p:nvPr/>
        </p:nvSpPr>
        <p:spPr>
          <a:xfrm>
            <a:off x="9451449" y="4729093"/>
            <a:ext cx="1481924" cy="88668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B76A70F-8F5D-612B-0B95-01F9952B25FC}"/>
              </a:ext>
            </a:extLst>
          </p:cNvPr>
          <p:cNvSpPr txBox="1"/>
          <p:nvPr/>
        </p:nvSpPr>
        <p:spPr>
          <a:xfrm>
            <a:off x="9546535" y="4821023"/>
            <a:ext cx="1294074" cy="646331"/>
          </a:xfrm>
          <a:prstGeom prst="rect">
            <a:avLst/>
          </a:prstGeom>
          <a:noFill/>
        </p:spPr>
        <p:txBody>
          <a:bodyPr wrap="square" rtlCol="0">
            <a:spAutoFit/>
          </a:bodyPr>
          <a:lstStyle/>
          <a:p>
            <a:pPr algn="ctr"/>
            <a:r>
              <a:rPr lang="en-IN" dirty="0"/>
              <a:t>Attenuation Block</a:t>
            </a:r>
          </a:p>
        </p:txBody>
      </p:sp>
      <p:cxnSp>
        <p:nvCxnSpPr>
          <p:cNvPr id="8" name="Straight Connector 7">
            <a:extLst>
              <a:ext uri="{FF2B5EF4-FFF2-40B4-BE49-F238E27FC236}">
                <a16:creationId xmlns:a16="http://schemas.microsoft.com/office/drawing/2014/main" id="{3DB6241A-1E87-0CE8-C277-48D754820109}"/>
              </a:ext>
            </a:extLst>
          </p:cNvPr>
          <p:cNvCxnSpPr/>
          <p:nvPr/>
        </p:nvCxnSpPr>
        <p:spPr>
          <a:xfrm>
            <a:off x="9358685" y="4508390"/>
            <a:ext cx="1574688" cy="128811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CD50DB-3B97-557A-3C30-719032DFAEE0}"/>
              </a:ext>
            </a:extLst>
          </p:cNvPr>
          <p:cNvCxnSpPr/>
          <p:nvPr/>
        </p:nvCxnSpPr>
        <p:spPr>
          <a:xfrm flipH="1">
            <a:off x="9644932" y="4357315"/>
            <a:ext cx="1071935" cy="14391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344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CF661-A83A-AB80-D4B7-D4AF516B7713}"/>
              </a:ext>
            </a:extLst>
          </p:cNvPr>
          <p:cNvSpPr>
            <a:spLocks noGrp="1"/>
          </p:cNvSpPr>
          <p:nvPr>
            <p:ph type="title"/>
          </p:nvPr>
        </p:nvSpPr>
        <p:spPr/>
        <p:txBody>
          <a:bodyPr/>
          <a:lstStyle/>
          <a:p>
            <a:r>
              <a:rPr lang="en-IN" dirty="0"/>
              <a:t>Common Gate Architecture Design</a:t>
            </a:r>
          </a:p>
        </p:txBody>
      </p:sp>
      <p:pic>
        <p:nvPicPr>
          <p:cNvPr id="5" name="Picture 4">
            <a:extLst>
              <a:ext uri="{FF2B5EF4-FFF2-40B4-BE49-F238E27FC236}">
                <a16:creationId xmlns:a16="http://schemas.microsoft.com/office/drawing/2014/main" id="{07CD8FA6-5C19-6722-DCB0-CD0E0FF5EE93}"/>
              </a:ext>
            </a:extLst>
          </p:cNvPr>
          <p:cNvPicPr>
            <a:picLocks noChangeAspect="1"/>
          </p:cNvPicPr>
          <p:nvPr/>
        </p:nvPicPr>
        <p:blipFill>
          <a:blip r:embed="rId2"/>
          <a:stretch>
            <a:fillRect/>
          </a:stretch>
        </p:blipFill>
        <p:spPr>
          <a:xfrm>
            <a:off x="2693669" y="2607013"/>
            <a:ext cx="4850456" cy="2587919"/>
          </a:xfrm>
          <a:prstGeom prst="rect">
            <a:avLst/>
          </a:prstGeom>
        </p:spPr>
      </p:pic>
      <p:sp>
        <p:nvSpPr>
          <p:cNvPr id="6" name="Rectangle: Rounded Corners 5">
            <a:extLst>
              <a:ext uri="{FF2B5EF4-FFF2-40B4-BE49-F238E27FC236}">
                <a16:creationId xmlns:a16="http://schemas.microsoft.com/office/drawing/2014/main" id="{691E2004-B320-8506-0498-4399A8B9DF39}"/>
              </a:ext>
            </a:extLst>
          </p:cNvPr>
          <p:cNvSpPr/>
          <p:nvPr/>
        </p:nvSpPr>
        <p:spPr>
          <a:xfrm>
            <a:off x="2469260" y="2772745"/>
            <a:ext cx="2629947" cy="2422187"/>
          </a:xfrm>
          <a:prstGeom prst="roundRect">
            <a:avLst/>
          </a:prstGeom>
          <a:solidFill>
            <a:srgbClr val="7D992A">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peech Bubble: Rectangle 6">
            <a:extLst>
              <a:ext uri="{FF2B5EF4-FFF2-40B4-BE49-F238E27FC236}">
                <a16:creationId xmlns:a16="http://schemas.microsoft.com/office/drawing/2014/main" id="{6612C3DB-2EF3-9F69-64A1-7712367A4A1B}"/>
              </a:ext>
            </a:extLst>
          </p:cNvPr>
          <p:cNvSpPr/>
          <p:nvPr/>
        </p:nvSpPr>
        <p:spPr>
          <a:xfrm>
            <a:off x="1415332" y="5360664"/>
            <a:ext cx="2052536" cy="680936"/>
          </a:xfrm>
          <a:prstGeom prst="wedgeRectCallout">
            <a:avLst>
              <a:gd name="adj1" fmla="val 34880"/>
              <a:gd name="adj2" fmla="val -71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To track V</a:t>
            </a:r>
            <a:r>
              <a:rPr lang="en-IN" sz="1400" baseline="-25000" dirty="0"/>
              <a:t>GS </a:t>
            </a:r>
            <a:r>
              <a:rPr lang="en-IN" sz="1400" dirty="0"/>
              <a:t>and pushes constant current through the common gate design</a:t>
            </a:r>
          </a:p>
        </p:txBody>
      </p:sp>
      <p:sp>
        <p:nvSpPr>
          <p:cNvPr id="8" name="Oval 7">
            <a:extLst>
              <a:ext uri="{FF2B5EF4-FFF2-40B4-BE49-F238E27FC236}">
                <a16:creationId xmlns:a16="http://schemas.microsoft.com/office/drawing/2014/main" id="{F4BEDF39-98C2-1D87-D2EE-4FEF4B6DC1C7}"/>
              </a:ext>
            </a:extLst>
          </p:cNvPr>
          <p:cNvSpPr/>
          <p:nvPr/>
        </p:nvSpPr>
        <p:spPr>
          <a:xfrm>
            <a:off x="3840480" y="398383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B5F490B2-9F40-2C2D-B9F0-45969E58EDD1}"/>
              </a:ext>
            </a:extLst>
          </p:cNvPr>
          <p:cNvSpPr/>
          <p:nvPr/>
        </p:nvSpPr>
        <p:spPr>
          <a:xfrm>
            <a:off x="5153348" y="398383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0D8F7CFD-E3FB-9E95-6FD5-1348F6EB462D}"/>
              </a:ext>
            </a:extLst>
          </p:cNvPr>
          <p:cNvSpPr/>
          <p:nvPr/>
        </p:nvSpPr>
        <p:spPr>
          <a:xfrm>
            <a:off x="7333331" y="400669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CFFFE47-5E68-EFA5-54D2-8E362A44A0D4}"/>
              </a:ext>
            </a:extLst>
          </p:cNvPr>
          <p:cNvSpPr txBox="1"/>
          <p:nvPr/>
        </p:nvSpPr>
        <p:spPr>
          <a:xfrm>
            <a:off x="5677231" y="4665448"/>
            <a:ext cx="580445" cy="369332"/>
          </a:xfrm>
          <a:prstGeom prst="rect">
            <a:avLst/>
          </a:prstGeom>
          <a:noFill/>
        </p:spPr>
        <p:txBody>
          <a:bodyPr wrap="square" rtlCol="0">
            <a:spAutoFit/>
          </a:bodyPr>
          <a:lstStyle/>
          <a:p>
            <a:r>
              <a:rPr lang="en-IN" dirty="0"/>
              <a:t>V</a:t>
            </a:r>
            <a:r>
              <a:rPr lang="en-IN" baseline="-25000" dirty="0"/>
              <a:t>in1</a:t>
            </a:r>
            <a:endParaRPr lang="en-IN" dirty="0"/>
          </a:p>
        </p:txBody>
      </p:sp>
      <p:sp>
        <p:nvSpPr>
          <p:cNvPr id="14" name="TextBox 13">
            <a:extLst>
              <a:ext uri="{FF2B5EF4-FFF2-40B4-BE49-F238E27FC236}">
                <a16:creationId xmlns:a16="http://schemas.microsoft.com/office/drawing/2014/main" id="{CE8CBCF4-D9EE-E84B-BADE-70C52D1D0978}"/>
              </a:ext>
            </a:extLst>
          </p:cNvPr>
          <p:cNvSpPr txBox="1"/>
          <p:nvPr/>
        </p:nvSpPr>
        <p:spPr>
          <a:xfrm>
            <a:off x="4518762" y="4723800"/>
            <a:ext cx="580445" cy="369332"/>
          </a:xfrm>
          <a:prstGeom prst="rect">
            <a:avLst/>
          </a:prstGeom>
          <a:noFill/>
        </p:spPr>
        <p:txBody>
          <a:bodyPr wrap="square" rtlCol="0">
            <a:spAutoFit/>
          </a:bodyPr>
          <a:lstStyle/>
          <a:p>
            <a:r>
              <a:rPr lang="en-IN" dirty="0"/>
              <a:t>V</a:t>
            </a:r>
            <a:r>
              <a:rPr lang="en-IN" baseline="-25000" dirty="0"/>
              <a:t>in2</a:t>
            </a:r>
            <a:endParaRPr lang="en-IN" dirty="0"/>
          </a:p>
        </p:txBody>
      </p:sp>
      <p:sp>
        <p:nvSpPr>
          <p:cNvPr id="15" name="TextBox 14">
            <a:extLst>
              <a:ext uri="{FF2B5EF4-FFF2-40B4-BE49-F238E27FC236}">
                <a16:creationId xmlns:a16="http://schemas.microsoft.com/office/drawing/2014/main" id="{48961174-D235-283A-FA8B-788B2273E8FE}"/>
              </a:ext>
            </a:extLst>
          </p:cNvPr>
          <p:cNvSpPr txBox="1"/>
          <p:nvPr/>
        </p:nvSpPr>
        <p:spPr>
          <a:xfrm>
            <a:off x="2469260" y="4681169"/>
            <a:ext cx="580445" cy="369332"/>
          </a:xfrm>
          <a:prstGeom prst="rect">
            <a:avLst/>
          </a:prstGeom>
          <a:noFill/>
        </p:spPr>
        <p:txBody>
          <a:bodyPr wrap="square" rtlCol="0">
            <a:spAutoFit/>
          </a:bodyPr>
          <a:lstStyle/>
          <a:p>
            <a:r>
              <a:rPr lang="en-IN" dirty="0"/>
              <a:t>V</a:t>
            </a:r>
            <a:r>
              <a:rPr lang="en-IN" baseline="-25000" dirty="0"/>
              <a:t>in1</a:t>
            </a:r>
            <a:endParaRPr lang="en-IN" dirty="0"/>
          </a:p>
        </p:txBody>
      </p:sp>
      <p:sp>
        <p:nvSpPr>
          <p:cNvPr id="16" name="TextBox 15">
            <a:extLst>
              <a:ext uri="{FF2B5EF4-FFF2-40B4-BE49-F238E27FC236}">
                <a16:creationId xmlns:a16="http://schemas.microsoft.com/office/drawing/2014/main" id="{52BE05D2-7BC2-A711-1944-AC54BBAF3D4A}"/>
              </a:ext>
            </a:extLst>
          </p:cNvPr>
          <p:cNvSpPr txBox="1"/>
          <p:nvPr/>
        </p:nvSpPr>
        <p:spPr>
          <a:xfrm>
            <a:off x="6521512" y="4665448"/>
            <a:ext cx="580445" cy="369332"/>
          </a:xfrm>
          <a:prstGeom prst="rect">
            <a:avLst/>
          </a:prstGeom>
          <a:noFill/>
        </p:spPr>
        <p:txBody>
          <a:bodyPr wrap="square" rtlCol="0">
            <a:spAutoFit/>
          </a:bodyPr>
          <a:lstStyle/>
          <a:p>
            <a:r>
              <a:rPr lang="en-IN" dirty="0"/>
              <a:t>V</a:t>
            </a:r>
            <a:r>
              <a:rPr lang="en-IN" baseline="-25000" dirty="0"/>
              <a:t>in2</a:t>
            </a:r>
            <a:endParaRPr lang="en-IN" dirty="0"/>
          </a:p>
        </p:txBody>
      </p:sp>
      <p:sp>
        <p:nvSpPr>
          <p:cNvPr id="17" name="TextBox 16">
            <a:extLst>
              <a:ext uri="{FF2B5EF4-FFF2-40B4-BE49-F238E27FC236}">
                <a16:creationId xmlns:a16="http://schemas.microsoft.com/office/drawing/2014/main" id="{19A5C651-7AD5-D527-6A33-00FAA7738648}"/>
              </a:ext>
            </a:extLst>
          </p:cNvPr>
          <p:cNvSpPr txBox="1"/>
          <p:nvPr/>
        </p:nvSpPr>
        <p:spPr>
          <a:xfrm>
            <a:off x="6811734" y="2536615"/>
            <a:ext cx="580445" cy="369332"/>
          </a:xfrm>
          <a:prstGeom prst="rect">
            <a:avLst/>
          </a:prstGeom>
          <a:noFill/>
        </p:spPr>
        <p:txBody>
          <a:bodyPr wrap="square" rtlCol="0">
            <a:spAutoFit/>
          </a:bodyPr>
          <a:lstStyle/>
          <a:p>
            <a:r>
              <a:rPr lang="en-IN" b="1" dirty="0" err="1"/>
              <a:t>V</a:t>
            </a:r>
            <a:r>
              <a:rPr lang="en-IN" b="1" baseline="-25000" dirty="0" err="1"/>
              <a:t>dd</a:t>
            </a:r>
            <a:endParaRPr lang="en-IN" b="1" dirty="0"/>
          </a:p>
        </p:txBody>
      </p:sp>
      <p:sp>
        <p:nvSpPr>
          <p:cNvPr id="18" name="TextBox 17">
            <a:extLst>
              <a:ext uri="{FF2B5EF4-FFF2-40B4-BE49-F238E27FC236}">
                <a16:creationId xmlns:a16="http://schemas.microsoft.com/office/drawing/2014/main" id="{9A341EA2-9678-B4E1-3661-BBA93651F60B}"/>
              </a:ext>
            </a:extLst>
          </p:cNvPr>
          <p:cNvSpPr txBox="1"/>
          <p:nvPr/>
        </p:nvSpPr>
        <p:spPr>
          <a:xfrm>
            <a:off x="4030104" y="3114252"/>
            <a:ext cx="319260" cy="369332"/>
          </a:xfrm>
          <a:prstGeom prst="rect">
            <a:avLst/>
          </a:prstGeom>
          <a:noFill/>
        </p:spPr>
        <p:txBody>
          <a:bodyPr wrap="square" rtlCol="0">
            <a:spAutoFit/>
          </a:bodyPr>
          <a:lstStyle/>
          <a:p>
            <a:r>
              <a:rPr lang="en-IN" b="1" dirty="0"/>
              <a:t>I</a:t>
            </a:r>
          </a:p>
        </p:txBody>
      </p:sp>
      <p:sp>
        <p:nvSpPr>
          <p:cNvPr id="20" name="TextBox 19">
            <a:extLst>
              <a:ext uri="{FF2B5EF4-FFF2-40B4-BE49-F238E27FC236}">
                <a16:creationId xmlns:a16="http://schemas.microsoft.com/office/drawing/2014/main" id="{8313A759-D8F9-70B8-77B2-49050DC6F340}"/>
              </a:ext>
            </a:extLst>
          </p:cNvPr>
          <p:cNvSpPr txBox="1"/>
          <p:nvPr/>
        </p:nvSpPr>
        <p:spPr>
          <a:xfrm>
            <a:off x="3049705" y="4530436"/>
            <a:ext cx="444306" cy="369332"/>
          </a:xfrm>
          <a:prstGeom prst="rect">
            <a:avLst/>
          </a:prstGeom>
          <a:noFill/>
        </p:spPr>
        <p:txBody>
          <a:bodyPr wrap="square" rtlCol="0">
            <a:spAutoFit/>
          </a:bodyPr>
          <a:lstStyle/>
          <a:p>
            <a:pPr algn="r"/>
            <a:r>
              <a:rPr lang="en-IN" dirty="0"/>
              <a:t>R</a:t>
            </a:r>
            <a:r>
              <a:rPr lang="en-IN" baseline="-25000" dirty="0"/>
              <a:t>1</a:t>
            </a:r>
            <a:endParaRPr lang="en-IN" dirty="0"/>
          </a:p>
        </p:txBody>
      </p:sp>
      <p:sp>
        <p:nvSpPr>
          <p:cNvPr id="21" name="TextBox 20">
            <a:extLst>
              <a:ext uri="{FF2B5EF4-FFF2-40B4-BE49-F238E27FC236}">
                <a16:creationId xmlns:a16="http://schemas.microsoft.com/office/drawing/2014/main" id="{311B5ED6-9E04-6FDA-F5E0-BD1CDC932868}"/>
              </a:ext>
            </a:extLst>
          </p:cNvPr>
          <p:cNvSpPr txBox="1"/>
          <p:nvPr/>
        </p:nvSpPr>
        <p:spPr>
          <a:xfrm>
            <a:off x="4046380" y="4530436"/>
            <a:ext cx="444306" cy="369332"/>
          </a:xfrm>
          <a:prstGeom prst="rect">
            <a:avLst/>
          </a:prstGeom>
          <a:noFill/>
        </p:spPr>
        <p:txBody>
          <a:bodyPr wrap="square" rtlCol="0">
            <a:spAutoFit/>
          </a:bodyPr>
          <a:lstStyle/>
          <a:p>
            <a:pPr algn="r"/>
            <a:r>
              <a:rPr lang="en-IN" dirty="0"/>
              <a:t>R</a:t>
            </a:r>
            <a:r>
              <a:rPr lang="en-IN" baseline="-25000" dirty="0"/>
              <a:t>1</a:t>
            </a:r>
            <a:endParaRPr lang="en-IN" dirty="0"/>
          </a:p>
        </p:txBody>
      </p:sp>
      <p:sp>
        <p:nvSpPr>
          <p:cNvPr id="22" name="Speech Bubble: Rectangle 21">
            <a:extLst>
              <a:ext uri="{FF2B5EF4-FFF2-40B4-BE49-F238E27FC236}">
                <a16:creationId xmlns:a16="http://schemas.microsoft.com/office/drawing/2014/main" id="{90FD7980-F869-18A7-F61E-BC681E2B5853}"/>
              </a:ext>
            </a:extLst>
          </p:cNvPr>
          <p:cNvSpPr/>
          <p:nvPr/>
        </p:nvSpPr>
        <p:spPr>
          <a:xfrm>
            <a:off x="5785466" y="5194932"/>
            <a:ext cx="2197644" cy="680936"/>
          </a:xfrm>
          <a:prstGeom prst="wedgeRectCallout">
            <a:avLst>
              <a:gd name="adj1" fmla="val 6601"/>
              <a:gd name="adj2" fmla="val -741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Input is given directly at the Gate to make V</a:t>
            </a:r>
            <a:r>
              <a:rPr lang="en-IN" sz="1400" baseline="-25000" dirty="0"/>
              <a:t>GS </a:t>
            </a:r>
            <a:r>
              <a:rPr lang="en-IN" sz="1400" dirty="0"/>
              <a:t>&gt; </a:t>
            </a:r>
            <a:r>
              <a:rPr lang="en-IN" sz="1400" dirty="0" err="1"/>
              <a:t>V</a:t>
            </a:r>
            <a:r>
              <a:rPr lang="en-IN" sz="1400" baseline="-25000" dirty="0" err="1"/>
              <a:t>tn</a:t>
            </a:r>
            <a:r>
              <a:rPr lang="en-IN" sz="1400" dirty="0"/>
              <a:t> for negative common mode also</a:t>
            </a:r>
          </a:p>
        </p:txBody>
      </p:sp>
      <p:sp>
        <p:nvSpPr>
          <p:cNvPr id="23" name="Speech Bubble: Rectangle 22">
            <a:extLst>
              <a:ext uri="{FF2B5EF4-FFF2-40B4-BE49-F238E27FC236}">
                <a16:creationId xmlns:a16="http://schemas.microsoft.com/office/drawing/2014/main" id="{C0304290-4BA7-A0A9-E574-ADE4AA2D1CB4}"/>
              </a:ext>
            </a:extLst>
          </p:cNvPr>
          <p:cNvSpPr/>
          <p:nvPr/>
        </p:nvSpPr>
        <p:spPr>
          <a:xfrm>
            <a:off x="7671250" y="2891376"/>
            <a:ext cx="1827081" cy="1092462"/>
          </a:xfrm>
          <a:prstGeom prst="wedgeRectCallout">
            <a:avLst>
              <a:gd name="adj1" fmla="val -63018"/>
              <a:gd name="adj2" fmla="val 138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The reason of diode connection would be to  mirror the current which would be explained later why.</a:t>
            </a:r>
          </a:p>
        </p:txBody>
      </p:sp>
      <p:sp>
        <p:nvSpPr>
          <p:cNvPr id="24" name="Rectangle 23">
            <a:extLst>
              <a:ext uri="{FF2B5EF4-FFF2-40B4-BE49-F238E27FC236}">
                <a16:creationId xmlns:a16="http://schemas.microsoft.com/office/drawing/2014/main" id="{41D76455-79E8-5C22-3050-EFA3323CFE17}"/>
              </a:ext>
            </a:extLst>
          </p:cNvPr>
          <p:cNvSpPr/>
          <p:nvPr/>
        </p:nvSpPr>
        <p:spPr>
          <a:xfrm>
            <a:off x="8476090" y="4530436"/>
            <a:ext cx="2798860" cy="14250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5A9488D6-51FE-0F27-C31A-660C2C4B319F}"/>
              </a:ext>
            </a:extLst>
          </p:cNvPr>
          <p:cNvSpPr txBox="1"/>
          <p:nvPr/>
        </p:nvSpPr>
        <p:spPr>
          <a:xfrm>
            <a:off x="8584790" y="4590819"/>
            <a:ext cx="2587483" cy="369332"/>
          </a:xfrm>
          <a:prstGeom prst="rect">
            <a:avLst/>
          </a:prstGeom>
          <a:noFill/>
        </p:spPr>
        <p:txBody>
          <a:bodyPr wrap="square" rtlCol="0">
            <a:spAutoFit/>
          </a:bodyPr>
          <a:lstStyle/>
          <a:p>
            <a:r>
              <a:rPr lang="en-IN" b="1" dirty="0">
                <a:solidFill>
                  <a:srgbClr val="FF0000"/>
                </a:solidFill>
              </a:rPr>
              <a:t>There is an error here !</a:t>
            </a:r>
          </a:p>
        </p:txBody>
      </p:sp>
      <p:sp>
        <p:nvSpPr>
          <p:cNvPr id="26" name="Speech Bubble: Rectangle 25">
            <a:extLst>
              <a:ext uri="{FF2B5EF4-FFF2-40B4-BE49-F238E27FC236}">
                <a16:creationId xmlns:a16="http://schemas.microsoft.com/office/drawing/2014/main" id="{A81CD7A1-F944-3637-7D5A-59CE8CC32A33}"/>
              </a:ext>
            </a:extLst>
          </p:cNvPr>
          <p:cNvSpPr/>
          <p:nvPr/>
        </p:nvSpPr>
        <p:spPr>
          <a:xfrm>
            <a:off x="3603995" y="5360664"/>
            <a:ext cx="1329075" cy="468812"/>
          </a:xfrm>
          <a:prstGeom prst="wedgeRectCallout">
            <a:avLst>
              <a:gd name="adj1" fmla="val -29188"/>
              <a:gd name="adj2" fmla="val -123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To get the DC common mode</a:t>
            </a:r>
          </a:p>
        </p:txBody>
      </p:sp>
      <p:sp>
        <p:nvSpPr>
          <p:cNvPr id="27" name="TextBox 26">
            <a:extLst>
              <a:ext uri="{FF2B5EF4-FFF2-40B4-BE49-F238E27FC236}">
                <a16:creationId xmlns:a16="http://schemas.microsoft.com/office/drawing/2014/main" id="{38EF93DE-401C-32A1-2321-D7F582F36BF3}"/>
              </a:ext>
            </a:extLst>
          </p:cNvPr>
          <p:cNvSpPr txBox="1"/>
          <p:nvPr/>
        </p:nvSpPr>
        <p:spPr>
          <a:xfrm>
            <a:off x="8476090" y="4960151"/>
            <a:ext cx="2798860" cy="954107"/>
          </a:xfrm>
          <a:prstGeom prst="rect">
            <a:avLst/>
          </a:prstGeom>
          <a:noFill/>
        </p:spPr>
        <p:txBody>
          <a:bodyPr wrap="square" rtlCol="0">
            <a:spAutoFit/>
          </a:bodyPr>
          <a:lstStyle/>
          <a:p>
            <a:r>
              <a:rPr lang="en-IN" sz="1400" dirty="0"/>
              <a:t>We will not get DC common mode as there would be an I/2 current in R</a:t>
            </a:r>
            <a:r>
              <a:rPr lang="en-IN" sz="1400" baseline="-25000" dirty="0"/>
              <a:t>1 </a:t>
            </a:r>
            <a:r>
              <a:rPr lang="en-IN" sz="1400" dirty="0"/>
              <a:t>branch that would be contributing some more potential. </a:t>
            </a:r>
          </a:p>
        </p:txBody>
      </p:sp>
    </p:spTree>
    <p:extLst>
      <p:ext uri="{BB962C8B-B14F-4D97-AF65-F5344CB8AC3E}">
        <p14:creationId xmlns:p14="http://schemas.microsoft.com/office/powerpoint/2010/main" val="3309268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5733</TotalTime>
  <Words>1524</Words>
  <Application>Microsoft Office PowerPoint</Application>
  <PresentationFormat>Widescreen</PresentationFormat>
  <Paragraphs>352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Cambria Math</vt:lpstr>
      <vt:lpstr>Garamond</vt:lpstr>
      <vt:lpstr>Organic</vt:lpstr>
      <vt:lpstr>High Speed LVDS Receiver Design</vt:lpstr>
      <vt:lpstr>Key Specifications</vt:lpstr>
      <vt:lpstr>Existing LVDS Receiver Architecture</vt:lpstr>
      <vt:lpstr>Attenuator Block Diagram</vt:lpstr>
      <vt:lpstr>Why we require Attenuator Block ?</vt:lpstr>
      <vt:lpstr>Low Gain GmR Stage</vt:lpstr>
      <vt:lpstr>Effect of Attenuation and Gain</vt:lpstr>
      <vt:lpstr>Problems of Attenuation Block</vt:lpstr>
      <vt:lpstr>Common Gate Architecture Design</vt:lpstr>
      <vt:lpstr>Common Gate Architecture Design</vt:lpstr>
      <vt:lpstr>Common Gate Architecture Design</vt:lpstr>
      <vt:lpstr>Common Gate Architecture Design</vt:lpstr>
      <vt:lpstr>Common Gate Architecture Design</vt:lpstr>
      <vt:lpstr>Common Gate Architecture Design</vt:lpstr>
      <vt:lpstr>Max Current Selector Block</vt:lpstr>
      <vt:lpstr>Common Gate Architecture Design</vt:lpstr>
      <vt:lpstr>Common Gate Architecture Design</vt:lpstr>
      <vt:lpstr>Body Connection</vt:lpstr>
      <vt:lpstr>FIXATION OF THE ISSUE</vt:lpstr>
      <vt:lpstr>AC Gain</vt:lpstr>
      <vt:lpstr>Frequency Response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Speed LVDS Receiver Design</dc:title>
  <dc:creator>Aniket Sen</dc:creator>
  <cp:lastModifiedBy>Aniket Sen</cp:lastModifiedBy>
  <cp:revision>2</cp:revision>
  <dcterms:created xsi:type="dcterms:W3CDTF">2024-08-14T06:54:30Z</dcterms:created>
  <dcterms:modified xsi:type="dcterms:W3CDTF">2024-08-27T17:25:03Z</dcterms:modified>
</cp:coreProperties>
</file>