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6" r:id="rId3"/>
    <p:sldId id="267" r:id="rId4"/>
    <p:sldId id="261" r:id="rId5"/>
    <p:sldId id="268" r:id="rId6"/>
    <p:sldId id="269" r:id="rId7"/>
    <p:sldId id="270" r:id="rId8"/>
    <p:sldId id="271" r:id="rId9"/>
    <p:sldId id="274" r:id="rId10"/>
    <p:sldId id="272" r:id="rId11"/>
    <p:sldId id="292" r:id="rId12"/>
    <p:sldId id="277" r:id="rId13"/>
    <p:sldId id="276" r:id="rId14"/>
    <p:sldId id="284" r:id="rId15"/>
    <p:sldId id="287" r:id="rId16"/>
    <p:sldId id="291" r:id="rId17"/>
    <p:sldId id="290" r:id="rId18"/>
    <p:sldId id="289" r:id="rId19"/>
    <p:sldId id="273" r:id="rId20"/>
    <p:sldId id="280" r:id="rId21"/>
    <p:sldId id="282" r:id="rId22"/>
    <p:sldId id="283" r:id="rId23"/>
    <p:sldId id="281" r:id="rId24"/>
    <p:sldId id="275" r:id="rId25"/>
    <p:sldId id="293" r:id="rId26"/>
    <p:sldId id="295" r:id="rId27"/>
    <p:sldId id="296" r:id="rId28"/>
    <p:sldId id="297" r:id="rId29"/>
    <p:sldId id="29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DE34A1-05FB-4BFC-AE5D-4E131DCFBA5E}">
          <p14:sldIdLst>
            <p14:sldId id="256"/>
            <p14:sldId id="266"/>
            <p14:sldId id="267"/>
            <p14:sldId id="261"/>
            <p14:sldId id="268"/>
            <p14:sldId id="269"/>
            <p14:sldId id="270"/>
            <p14:sldId id="271"/>
            <p14:sldId id="274"/>
            <p14:sldId id="272"/>
            <p14:sldId id="292"/>
            <p14:sldId id="277"/>
            <p14:sldId id="276"/>
            <p14:sldId id="284"/>
            <p14:sldId id="287"/>
            <p14:sldId id="291"/>
            <p14:sldId id="290"/>
            <p14:sldId id="289"/>
            <p14:sldId id="273"/>
            <p14:sldId id="280"/>
            <p14:sldId id="282"/>
            <p14:sldId id="283"/>
            <p14:sldId id="281"/>
            <p14:sldId id="275"/>
            <p14:sldId id="293"/>
            <p14:sldId id="295"/>
            <p14:sldId id="296"/>
            <p14:sldId id="29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Modi" initials="AM" lastIdx="3" clrIdx="0">
    <p:extLst>
      <p:ext uri="{19B8F6BF-5375-455C-9EA6-DF929625EA0E}">
        <p15:presenceInfo xmlns:p15="http://schemas.microsoft.com/office/powerpoint/2012/main" userId="713640efcb49f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6" d="100"/>
          <a:sy n="86" d="100"/>
        </p:scale>
        <p:origin x="13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SUCCESS PROBABILITY</a:t>
            </a:r>
            <a:r>
              <a:rPr lang="en-US" baseline="0"/>
              <a:t> </a:t>
            </a:r>
            <a:r>
              <a:rPr lang="en-US"/>
              <a:t>BEC(9,4) PRODUCT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400339835302389"/>
          <c:y val="0.22019146583106769"/>
          <c:w val="0.7830575056727993"/>
          <c:h val="0.59935026035666561"/>
        </c:manualLayout>
      </c:layout>
      <c:scatterChart>
        <c:scatterStyle val="smoothMarker"/>
        <c:varyColors val="0"/>
        <c:ser>
          <c:idx val="0"/>
          <c:order val="0"/>
          <c:tx>
            <c:strRef>
              <c:f>Sheet1!$F$3</c:f>
              <c:strCache>
                <c:ptCount val="1"/>
                <c:pt idx="0">
                  <c:v>Success</c:v>
                </c:pt>
              </c:strCache>
            </c:strRef>
          </c:tx>
          <c:spPr>
            <a:ln w="19050" cap="rnd">
              <a:solidFill>
                <a:schemeClr val="accent1"/>
              </a:solidFill>
              <a:round/>
            </a:ln>
            <a:effectLst/>
          </c:spPr>
          <c:marker>
            <c:symbol val="none"/>
          </c:marker>
          <c:xVal>
            <c:numRef>
              <c:f>Sheet1!$E$4:$E$103</c:f>
              <c:numCache>
                <c:formatCode>General</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numCache>
            </c:numRef>
          </c:xVal>
          <c:yVal>
            <c:numRef>
              <c:f>Sheet1!$F$4:$F$103</c:f>
              <c:numCache>
                <c:formatCode>General</c:formatCode>
                <c:ptCount val="100"/>
                <c:pt idx="0">
                  <c:v>1</c:v>
                </c:pt>
                <c:pt idx="1">
                  <c:v>1</c:v>
                </c:pt>
                <c:pt idx="2">
                  <c:v>1</c:v>
                </c:pt>
                <c:pt idx="3">
                  <c:v>1</c:v>
                </c:pt>
                <c:pt idx="4">
                  <c:v>1</c:v>
                </c:pt>
                <c:pt idx="5">
                  <c:v>1</c:v>
                </c:pt>
                <c:pt idx="6">
                  <c:v>1</c:v>
                </c:pt>
                <c:pt idx="7">
                  <c:v>1</c:v>
                </c:pt>
                <c:pt idx="8">
                  <c:v>1</c:v>
                </c:pt>
                <c:pt idx="9">
                  <c:v>0.99982199999999999</c:v>
                </c:pt>
                <c:pt idx="10">
                  <c:v>0.99971100000000002</c:v>
                </c:pt>
                <c:pt idx="11">
                  <c:v>0.99960000000000004</c:v>
                </c:pt>
                <c:pt idx="12">
                  <c:v>0.99975499999999995</c:v>
                </c:pt>
                <c:pt idx="13">
                  <c:v>0.99886699999999995</c:v>
                </c:pt>
                <c:pt idx="14">
                  <c:v>0.99898900000000002</c:v>
                </c:pt>
                <c:pt idx="15">
                  <c:v>0.99851100000000004</c:v>
                </c:pt>
                <c:pt idx="16">
                  <c:v>0.99843300000000001</c:v>
                </c:pt>
                <c:pt idx="17">
                  <c:v>0.997533</c:v>
                </c:pt>
                <c:pt idx="18">
                  <c:v>0.99706600000000001</c:v>
                </c:pt>
                <c:pt idx="19">
                  <c:v>0.99598900000000001</c:v>
                </c:pt>
                <c:pt idx="20">
                  <c:v>0.99506700000000003</c:v>
                </c:pt>
                <c:pt idx="21">
                  <c:v>0.99361100000000002</c:v>
                </c:pt>
                <c:pt idx="22">
                  <c:v>0.99345499999999998</c:v>
                </c:pt>
                <c:pt idx="23">
                  <c:v>0.99105600000000005</c:v>
                </c:pt>
                <c:pt idx="24">
                  <c:v>0.989811</c:v>
                </c:pt>
                <c:pt idx="25">
                  <c:v>0.98766600000000004</c:v>
                </c:pt>
                <c:pt idx="26">
                  <c:v>0.98463199999999995</c:v>
                </c:pt>
                <c:pt idx="27">
                  <c:v>0.98280999999999996</c:v>
                </c:pt>
                <c:pt idx="28">
                  <c:v>0.98134299999999997</c:v>
                </c:pt>
                <c:pt idx="29">
                  <c:v>0.97837700000000005</c:v>
                </c:pt>
                <c:pt idx="30">
                  <c:v>0.97386499999999998</c:v>
                </c:pt>
                <c:pt idx="31">
                  <c:v>0.97253100000000003</c:v>
                </c:pt>
                <c:pt idx="32">
                  <c:v>0.968665</c:v>
                </c:pt>
                <c:pt idx="33">
                  <c:v>0.96523000000000003</c:v>
                </c:pt>
                <c:pt idx="34">
                  <c:v>0.95621999999999996</c:v>
                </c:pt>
                <c:pt idx="35">
                  <c:v>0.95007399999999997</c:v>
                </c:pt>
                <c:pt idx="36">
                  <c:v>0.94661799999999996</c:v>
                </c:pt>
                <c:pt idx="37">
                  <c:v>0.93909699999999996</c:v>
                </c:pt>
                <c:pt idx="38">
                  <c:v>0.92788400000000004</c:v>
                </c:pt>
                <c:pt idx="39">
                  <c:v>0.92370399999999997</c:v>
                </c:pt>
                <c:pt idx="40">
                  <c:v>0.92145900000000003</c:v>
                </c:pt>
                <c:pt idx="41">
                  <c:v>0.90854900000000005</c:v>
                </c:pt>
                <c:pt idx="42">
                  <c:v>0.89749199999999996</c:v>
                </c:pt>
                <c:pt idx="43">
                  <c:v>0.88868000000000003</c:v>
                </c:pt>
                <c:pt idx="44">
                  <c:v>0.87999000000000005</c:v>
                </c:pt>
                <c:pt idx="45">
                  <c:v>0.87125600000000003</c:v>
                </c:pt>
                <c:pt idx="46">
                  <c:v>0.86285500000000004</c:v>
                </c:pt>
                <c:pt idx="47">
                  <c:v>0.84333199999999997</c:v>
                </c:pt>
                <c:pt idx="48">
                  <c:v>0.83808499999999997</c:v>
                </c:pt>
                <c:pt idx="49">
                  <c:v>0.81999699999999998</c:v>
                </c:pt>
                <c:pt idx="50">
                  <c:v>0.81206100000000003</c:v>
                </c:pt>
                <c:pt idx="51">
                  <c:v>0.79757100000000003</c:v>
                </c:pt>
                <c:pt idx="52">
                  <c:v>0.78666899999999995</c:v>
                </c:pt>
                <c:pt idx="53">
                  <c:v>0.76579200000000003</c:v>
                </c:pt>
                <c:pt idx="54">
                  <c:v>0.75908900000000001</c:v>
                </c:pt>
                <c:pt idx="55">
                  <c:v>0.74209899999999995</c:v>
                </c:pt>
                <c:pt idx="56">
                  <c:v>0.72625399999999996</c:v>
                </c:pt>
                <c:pt idx="57">
                  <c:v>0.71315300000000004</c:v>
                </c:pt>
                <c:pt idx="58">
                  <c:v>0.692662</c:v>
                </c:pt>
                <c:pt idx="59">
                  <c:v>0.68148299999999995</c:v>
                </c:pt>
                <c:pt idx="60">
                  <c:v>0.65637999999999996</c:v>
                </c:pt>
                <c:pt idx="61">
                  <c:v>0.64197700000000002</c:v>
                </c:pt>
                <c:pt idx="62">
                  <c:v>0.62822</c:v>
                </c:pt>
                <c:pt idx="63">
                  <c:v>0.61386200000000002</c:v>
                </c:pt>
                <c:pt idx="64">
                  <c:v>0.59204900000000005</c:v>
                </c:pt>
                <c:pt idx="65">
                  <c:v>0.57415799999999995</c:v>
                </c:pt>
                <c:pt idx="66">
                  <c:v>0.56266700000000003</c:v>
                </c:pt>
                <c:pt idx="67">
                  <c:v>0.53670799999999996</c:v>
                </c:pt>
                <c:pt idx="68">
                  <c:v>0.52013699999999996</c:v>
                </c:pt>
                <c:pt idx="69">
                  <c:v>0.51094600000000001</c:v>
                </c:pt>
                <c:pt idx="70">
                  <c:v>0.48588799999999999</c:v>
                </c:pt>
                <c:pt idx="71">
                  <c:v>0.47329599999999999</c:v>
                </c:pt>
                <c:pt idx="72">
                  <c:v>0.45438000000000001</c:v>
                </c:pt>
                <c:pt idx="73">
                  <c:v>0.430508</c:v>
                </c:pt>
                <c:pt idx="74">
                  <c:v>0.412524</c:v>
                </c:pt>
                <c:pt idx="75">
                  <c:v>0.39480999999999999</c:v>
                </c:pt>
                <c:pt idx="76">
                  <c:v>0.380388</c:v>
                </c:pt>
                <c:pt idx="77">
                  <c:v>0.361875</c:v>
                </c:pt>
                <c:pt idx="78">
                  <c:v>0.340951</c:v>
                </c:pt>
                <c:pt idx="79">
                  <c:v>0.32340600000000003</c:v>
                </c:pt>
                <c:pt idx="80">
                  <c:v>0.30407200000000001</c:v>
                </c:pt>
                <c:pt idx="81">
                  <c:v>0.28594799999999998</c:v>
                </c:pt>
                <c:pt idx="82">
                  <c:v>0.26763599999999999</c:v>
                </c:pt>
                <c:pt idx="83">
                  <c:v>0.256301</c:v>
                </c:pt>
                <c:pt idx="84">
                  <c:v>0.238868</c:v>
                </c:pt>
                <c:pt idx="85">
                  <c:v>0.211835</c:v>
                </c:pt>
                <c:pt idx="86">
                  <c:v>0.195799</c:v>
                </c:pt>
                <c:pt idx="87">
                  <c:v>0.18002099999999999</c:v>
                </c:pt>
                <c:pt idx="88">
                  <c:v>0.16347500000000001</c:v>
                </c:pt>
                <c:pt idx="89">
                  <c:v>0.147897</c:v>
                </c:pt>
                <c:pt idx="90">
                  <c:v>0.127608</c:v>
                </c:pt>
                <c:pt idx="91">
                  <c:v>0.11687400000000001</c:v>
                </c:pt>
                <c:pt idx="92">
                  <c:v>0.10002999999999999</c:v>
                </c:pt>
                <c:pt idx="93">
                  <c:v>8.3896299999999993E-2</c:v>
                </c:pt>
                <c:pt idx="94">
                  <c:v>6.9573899999999994E-2</c:v>
                </c:pt>
                <c:pt idx="95">
                  <c:v>5.8329100000000002E-2</c:v>
                </c:pt>
                <c:pt idx="96">
                  <c:v>4.4862300000000001E-2</c:v>
                </c:pt>
                <c:pt idx="97">
                  <c:v>3.29051E-2</c:v>
                </c:pt>
                <c:pt idx="98">
                  <c:v>2.2303699999999999E-2</c:v>
                </c:pt>
                <c:pt idx="99">
                  <c:v>1.17246E-2</c:v>
                </c:pt>
              </c:numCache>
            </c:numRef>
          </c:yVal>
          <c:smooth val="1"/>
          <c:extLst>
            <c:ext xmlns:c16="http://schemas.microsoft.com/office/drawing/2014/chart" uri="{C3380CC4-5D6E-409C-BE32-E72D297353CC}">
              <c16:uniqueId val="{00000000-252D-4CEE-BFB6-E5EF91A1A48F}"/>
            </c:ext>
          </c:extLst>
        </c:ser>
        <c:dLbls>
          <c:showLegendKey val="0"/>
          <c:showVal val="0"/>
          <c:showCatName val="0"/>
          <c:showSerName val="0"/>
          <c:showPercent val="0"/>
          <c:showBubbleSize val="0"/>
        </c:dLbls>
        <c:axId val="535506296"/>
        <c:axId val="456967216"/>
      </c:scatterChart>
      <c:valAx>
        <c:axId val="535506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 PROBABILITY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967216"/>
        <c:crosses val="autoZero"/>
        <c:crossBetween val="midCat"/>
      </c:valAx>
      <c:valAx>
        <c:axId val="45696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SUCCESS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50629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SUCCESS PROBABILITY BSC (16,9) </a:t>
            </a:r>
          </a:p>
        </c:rich>
      </c:tx>
      <c:layout>
        <c:manualLayout>
          <c:xMode val="edge"/>
          <c:yMode val="edge"/>
          <c:x val="0.23630555555555555"/>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Sheet1!$J$11</c:f>
              <c:strCache>
                <c:ptCount val="1"/>
                <c:pt idx="0">
                  <c:v>SUCCESS</c:v>
                </c:pt>
              </c:strCache>
            </c:strRef>
          </c:tx>
          <c:spPr>
            <a:ln w="19050" cap="rnd">
              <a:solidFill>
                <a:schemeClr val="accent1"/>
              </a:solidFill>
              <a:round/>
            </a:ln>
            <a:effectLst/>
          </c:spPr>
          <c:marker>
            <c:symbol val="none"/>
          </c:marker>
          <c:xVal>
            <c:numRef>
              <c:f>Sheet1!$I$12:$I$112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0.83999900000000005</c:v>
                </c:pt>
                <c:pt idx="85">
                  <c:v>0.84999899999999995</c:v>
                </c:pt>
                <c:pt idx="86">
                  <c:v>0.85999899999999996</c:v>
                </c:pt>
                <c:pt idx="87">
                  <c:v>0.86999899999999997</c:v>
                </c:pt>
                <c:pt idx="88">
                  <c:v>0.87999899999999998</c:v>
                </c:pt>
                <c:pt idx="89">
                  <c:v>0.88999899999999998</c:v>
                </c:pt>
                <c:pt idx="90">
                  <c:v>0.89999899999999999</c:v>
                </c:pt>
                <c:pt idx="91">
                  <c:v>0.909999</c:v>
                </c:pt>
                <c:pt idx="92">
                  <c:v>0.91999900000000001</c:v>
                </c:pt>
                <c:pt idx="93">
                  <c:v>0.92999900000000002</c:v>
                </c:pt>
                <c:pt idx="94">
                  <c:v>0.93999900000000003</c:v>
                </c:pt>
                <c:pt idx="95">
                  <c:v>0.94999900000000004</c:v>
                </c:pt>
                <c:pt idx="96">
                  <c:v>0.95999900000000005</c:v>
                </c:pt>
                <c:pt idx="97">
                  <c:v>0.96999899999999994</c:v>
                </c:pt>
                <c:pt idx="98">
                  <c:v>0.97999899999999995</c:v>
                </c:pt>
                <c:pt idx="99">
                  <c:v>0.98999899999999996</c:v>
                </c:pt>
                <c:pt idx="100">
                  <c:v>0.99999899999999997</c:v>
                </c:pt>
              </c:numCache>
            </c:numRef>
          </c:xVal>
          <c:yVal>
            <c:numRef>
              <c:f>Sheet1!$J$12:$J$112</c:f>
              <c:numCache>
                <c:formatCode>General</c:formatCode>
                <c:ptCount val="101"/>
                <c:pt idx="0">
                  <c:v>1</c:v>
                </c:pt>
                <c:pt idx="1">
                  <c:v>0.99080000000000001</c:v>
                </c:pt>
                <c:pt idx="2">
                  <c:v>0.95929900000000001</c:v>
                </c:pt>
                <c:pt idx="3">
                  <c:v>0.91849599999999998</c:v>
                </c:pt>
                <c:pt idx="4">
                  <c:v>0.86739200000000005</c:v>
                </c:pt>
                <c:pt idx="5">
                  <c:v>0.81018699999999999</c:v>
                </c:pt>
                <c:pt idx="6">
                  <c:v>0.76438099999999998</c:v>
                </c:pt>
                <c:pt idx="7">
                  <c:v>0.70077599999999995</c:v>
                </c:pt>
                <c:pt idx="8">
                  <c:v>0.63736999999999999</c:v>
                </c:pt>
                <c:pt idx="9">
                  <c:v>0.58286400000000005</c:v>
                </c:pt>
                <c:pt idx="10">
                  <c:v>0.52825800000000001</c:v>
                </c:pt>
                <c:pt idx="11">
                  <c:v>0.46965299999999999</c:v>
                </c:pt>
                <c:pt idx="12">
                  <c:v>0.42424699999999999</c:v>
                </c:pt>
                <c:pt idx="13">
                  <c:v>0.37924200000000002</c:v>
                </c:pt>
                <c:pt idx="14">
                  <c:v>0.33903800000000001</c:v>
                </c:pt>
                <c:pt idx="15">
                  <c:v>0.29843399999999998</c:v>
                </c:pt>
                <c:pt idx="16">
                  <c:v>0.27033000000000001</c:v>
                </c:pt>
                <c:pt idx="17">
                  <c:v>0.23172699999999999</c:v>
                </c:pt>
                <c:pt idx="18">
                  <c:v>0.210423</c:v>
                </c:pt>
                <c:pt idx="19">
                  <c:v>0.174321</c:v>
                </c:pt>
                <c:pt idx="20">
                  <c:v>0.155417</c:v>
                </c:pt>
                <c:pt idx="21">
                  <c:v>0.138016</c:v>
                </c:pt>
                <c:pt idx="22">
                  <c:v>0.120514</c:v>
                </c:pt>
                <c:pt idx="23">
                  <c:v>0.107012</c:v>
                </c:pt>
                <c:pt idx="24">
                  <c:v>8.0910700000000002E-2</c:v>
                </c:pt>
                <c:pt idx="25">
                  <c:v>6.8208099999999994E-2</c:v>
                </c:pt>
                <c:pt idx="26">
                  <c:v>6.4206799999999994E-2</c:v>
                </c:pt>
                <c:pt idx="27">
                  <c:v>5.8206399999999998E-2</c:v>
                </c:pt>
                <c:pt idx="28">
                  <c:v>4.6605800000000003E-2</c:v>
                </c:pt>
                <c:pt idx="29">
                  <c:v>4.3204699999999999E-2</c:v>
                </c:pt>
                <c:pt idx="30">
                  <c:v>3.3104300000000003E-2</c:v>
                </c:pt>
                <c:pt idx="31">
                  <c:v>2.9203300000000001E-2</c:v>
                </c:pt>
                <c:pt idx="32">
                  <c:v>2.3302900000000001E-2</c:v>
                </c:pt>
                <c:pt idx="33">
                  <c:v>2.0402300000000002E-2</c:v>
                </c:pt>
                <c:pt idx="34">
                  <c:v>1.8402000000000002E-2</c:v>
                </c:pt>
                <c:pt idx="35">
                  <c:v>1.51018E-2</c:v>
                </c:pt>
                <c:pt idx="36">
                  <c:v>1.2701499999999999E-2</c:v>
                </c:pt>
                <c:pt idx="37">
                  <c:v>1.0001299999999999E-2</c:v>
                </c:pt>
                <c:pt idx="38">
                  <c:v>8.8009999999999998E-3</c:v>
                </c:pt>
                <c:pt idx="39">
                  <c:v>8.2008800000000007E-3</c:v>
                </c:pt>
                <c:pt idx="40">
                  <c:v>5.0008199999999996E-3</c:v>
                </c:pt>
                <c:pt idx="41">
                  <c:v>6.2005000000000003E-3</c:v>
                </c:pt>
                <c:pt idx="42">
                  <c:v>4.3006199999999998E-3</c:v>
                </c:pt>
                <c:pt idx="43">
                  <c:v>3.5004300000000001E-3</c:v>
                </c:pt>
                <c:pt idx="44">
                  <c:v>1.80035E-3</c:v>
                </c:pt>
                <c:pt idx="45">
                  <c:v>2.2001799999999999E-3</c:v>
                </c:pt>
                <c:pt idx="46">
                  <c:v>2.2002200000000001E-3</c:v>
                </c:pt>
                <c:pt idx="47">
                  <c:v>6.0022000000000005E-4</c:v>
                </c:pt>
                <c:pt idx="48">
                  <c:v>1.6000599999999999E-3</c:v>
                </c:pt>
                <c:pt idx="49">
                  <c:v>1.3001600000000001E-3</c:v>
                </c:pt>
                <c:pt idx="50">
                  <c:v>1.0001299999999999E-3</c:v>
                </c:pt>
                <c:pt idx="51">
                  <c:v>4.0010000000000002E-4</c:v>
                </c:pt>
                <c:pt idx="52">
                  <c:v>1.10004E-3</c:v>
                </c:pt>
                <c:pt idx="53">
                  <c:v>4.0011000000000002E-4</c:v>
                </c:pt>
                <c:pt idx="54">
                  <c:v>5.0003999999999999E-4</c:v>
                </c:pt>
                <c:pt idx="55">
                  <c:v>6.0004999999999998E-4</c:v>
                </c:pt>
                <c:pt idx="56">
                  <c:v>6.0006000000000002E-4</c:v>
                </c:pt>
                <c:pt idx="57">
                  <c:v>3.0006E-4</c:v>
                </c:pt>
                <c:pt idx="58">
                  <c:v>6.0002999999999999E-4</c:v>
                </c:pt>
                <c:pt idx="59">
                  <c:v>3.0006E-4</c:v>
                </c:pt>
                <c:pt idx="60">
                  <c:v>4.0003E-4</c:v>
                </c:pt>
                <c:pt idx="61">
                  <c:v>5.0003999999999999E-4</c:v>
                </c:pt>
                <c:pt idx="62" formatCode="0.00E+00">
                  <c:v>4.9999999999999998E-8</c:v>
                </c:pt>
                <c:pt idx="63">
                  <c:v>2.0000000000000001E-4</c:v>
                </c:pt>
                <c:pt idx="64">
                  <c:v>3.0002000000000002E-4</c:v>
                </c:pt>
                <c:pt idx="65">
                  <c:v>4.0003E-4</c:v>
                </c:pt>
                <c:pt idx="66">
                  <c:v>2.0003999999999999E-4</c:v>
                </c:pt>
                <c:pt idx="67">
                  <c:v>2.0002E-4</c:v>
                </c:pt>
                <c:pt idx="68">
                  <c:v>1.0001999999999999E-4</c:v>
                </c:pt>
                <c:pt idx="69">
                  <c:v>2.0001E-4</c:v>
                </c:pt>
                <c:pt idx="70" formatCode="0.00E+00">
                  <c:v>2E-8</c:v>
                </c:pt>
                <c:pt idx="71">
                  <c:v>4.0000000000000002E-4</c:v>
                </c:pt>
                <c:pt idx="72">
                  <c:v>4.0004E-4</c:v>
                </c:pt>
                <c:pt idx="73">
                  <c:v>1.0004E-4</c:v>
                </c:pt>
                <c:pt idx="74">
                  <c:v>2.0001E-4</c:v>
                </c:pt>
                <c:pt idx="75" formatCode="0.00E+00">
                  <c:v>2E-8</c:v>
                </c:pt>
                <c:pt idx="76">
                  <c:v>2.0000000000000001E-4</c:v>
                </c:pt>
                <c:pt idx="77">
                  <c:v>1.0001999999999999E-4</c:v>
                </c:pt>
                <c:pt idx="78">
                  <c:v>2.0001E-4</c:v>
                </c:pt>
                <c:pt idx="79" formatCode="0.00E+00">
                  <c:v>2E-8</c:v>
                </c:pt>
                <c:pt idx="80" formatCode="0.00E+00">
                  <c:v>2E-12</c:v>
                </c:pt>
                <c:pt idx="81" formatCode="0.00E+00">
                  <c:v>2E-16</c:v>
                </c:pt>
                <c:pt idx="82" formatCode="0.00E+00">
                  <c:v>1.9999999999999999E-20</c:v>
                </c:pt>
                <c:pt idx="83" formatCode="0.00E+00">
                  <c:v>1.9999999999999998E-24</c:v>
                </c:pt>
                <c:pt idx="84" formatCode="0.00E+00">
                  <c:v>1.9999999999999999E-28</c:v>
                </c:pt>
                <c:pt idx="85" formatCode="0.00E+00">
                  <c:v>2.0000000000000001E-32</c:v>
                </c:pt>
                <c:pt idx="86" formatCode="0.00E+00">
                  <c:v>1.9999999999999999E-36</c:v>
                </c:pt>
                <c:pt idx="87" formatCode="0.00E+00">
                  <c:v>1.9999999999999999E-40</c:v>
                </c:pt>
                <c:pt idx="88" formatCode="0.00E+00">
                  <c:v>1.9599999999999999E-44</c:v>
                </c:pt>
                <c:pt idx="89">
                  <c:v>0</c:v>
                </c:pt>
                <c:pt idx="90">
                  <c:v>0</c:v>
                </c:pt>
                <c:pt idx="91">
                  <c:v>0</c:v>
                </c:pt>
                <c:pt idx="92">
                  <c:v>0</c:v>
                </c:pt>
                <c:pt idx="93">
                  <c:v>0</c:v>
                </c:pt>
                <c:pt idx="94">
                  <c:v>0</c:v>
                </c:pt>
                <c:pt idx="95">
                  <c:v>0</c:v>
                </c:pt>
                <c:pt idx="96">
                  <c:v>0</c:v>
                </c:pt>
                <c:pt idx="97">
                  <c:v>0</c:v>
                </c:pt>
                <c:pt idx="98">
                  <c:v>0</c:v>
                </c:pt>
                <c:pt idx="99">
                  <c:v>0</c:v>
                </c:pt>
                <c:pt idx="100">
                  <c:v>0</c:v>
                </c:pt>
              </c:numCache>
            </c:numRef>
          </c:yVal>
          <c:smooth val="1"/>
          <c:extLst>
            <c:ext xmlns:c16="http://schemas.microsoft.com/office/drawing/2014/chart" uri="{C3380CC4-5D6E-409C-BE32-E72D297353CC}">
              <c16:uniqueId val="{00000000-CC7B-41BC-89C9-520D9D161199}"/>
            </c:ext>
          </c:extLst>
        </c:ser>
        <c:dLbls>
          <c:showLegendKey val="0"/>
          <c:showVal val="0"/>
          <c:showCatName val="0"/>
          <c:showSerName val="0"/>
          <c:showPercent val="0"/>
          <c:showBubbleSize val="0"/>
        </c:dLbls>
        <c:axId val="406133680"/>
        <c:axId val="406134000"/>
      </c:scatterChart>
      <c:valAx>
        <c:axId val="406133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 PROBABILITY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6134000"/>
        <c:crosses val="autoZero"/>
        <c:crossBetween val="midCat"/>
      </c:valAx>
      <c:valAx>
        <c:axId val="406134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SUCCESS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6133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SUCCESS PROBABILITY BSC(9,4) PRODUCT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39273231935977"/>
          <c:y val="0.13402281205768918"/>
          <c:w val="0.81455453037094239"/>
          <c:h val="0.6596459277149006"/>
        </c:manualLayout>
      </c:layout>
      <c:scatterChart>
        <c:scatterStyle val="smoothMarker"/>
        <c:varyColors val="0"/>
        <c:ser>
          <c:idx val="0"/>
          <c:order val="0"/>
          <c:tx>
            <c:strRef>
              <c:f>Sheet1!$F$4</c:f>
              <c:strCache>
                <c:ptCount val="1"/>
                <c:pt idx="0">
                  <c:v>Success</c:v>
                </c:pt>
              </c:strCache>
            </c:strRef>
          </c:tx>
          <c:spPr>
            <a:ln w="19050" cap="rnd">
              <a:solidFill>
                <a:schemeClr val="accent1"/>
              </a:solidFill>
              <a:round/>
            </a:ln>
            <a:effectLst/>
          </c:spPr>
          <c:marker>
            <c:symbol val="none"/>
          </c:marker>
          <c:xVal>
            <c:numRef>
              <c:f>Sheet1!$E$5:$E$104</c:f>
              <c:numCache>
                <c:formatCode>General</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numCache>
            </c:numRef>
          </c:xVal>
          <c:yVal>
            <c:numRef>
              <c:f>Sheet1!$F$5:$F$104</c:f>
              <c:numCache>
                <c:formatCode>General</c:formatCode>
                <c:ptCount val="100"/>
                <c:pt idx="0">
                  <c:v>1</c:v>
                </c:pt>
                <c:pt idx="1">
                  <c:v>0.99719999999999998</c:v>
                </c:pt>
                <c:pt idx="2">
                  <c:v>0.98550000000000004</c:v>
                </c:pt>
                <c:pt idx="3">
                  <c:v>0.97239900000000001</c:v>
                </c:pt>
                <c:pt idx="4">
                  <c:v>0.95149700000000004</c:v>
                </c:pt>
                <c:pt idx="5">
                  <c:v>0.932195</c:v>
                </c:pt>
                <c:pt idx="6">
                  <c:v>0.89959299999999998</c:v>
                </c:pt>
                <c:pt idx="7">
                  <c:v>0.87748999999999999</c:v>
                </c:pt>
                <c:pt idx="8">
                  <c:v>0.84248800000000001</c:v>
                </c:pt>
                <c:pt idx="9">
                  <c:v>0.80748399999999998</c:v>
                </c:pt>
                <c:pt idx="10">
                  <c:v>0.77688100000000004</c:v>
                </c:pt>
                <c:pt idx="11">
                  <c:v>0.73747799999999997</c:v>
                </c:pt>
                <c:pt idx="12">
                  <c:v>0.70977400000000002</c:v>
                </c:pt>
                <c:pt idx="13">
                  <c:v>0.67577100000000001</c:v>
                </c:pt>
                <c:pt idx="14">
                  <c:v>0.64596799999999999</c:v>
                </c:pt>
                <c:pt idx="15">
                  <c:v>0.60806499999999997</c:v>
                </c:pt>
                <c:pt idx="16">
                  <c:v>0.57766099999999998</c:v>
                </c:pt>
                <c:pt idx="17">
                  <c:v>0.54365799999999997</c:v>
                </c:pt>
                <c:pt idx="18">
                  <c:v>0.50225399999999998</c:v>
                </c:pt>
                <c:pt idx="19">
                  <c:v>0.47504999999999997</c:v>
                </c:pt>
                <c:pt idx="20">
                  <c:v>0.45234799999999997</c:v>
                </c:pt>
                <c:pt idx="21">
                  <c:v>0.42294500000000002</c:v>
                </c:pt>
                <c:pt idx="22">
                  <c:v>0.40034199999999998</c:v>
                </c:pt>
                <c:pt idx="23">
                  <c:v>0.36784</c:v>
                </c:pt>
                <c:pt idx="24">
                  <c:v>0.34053699999999998</c:v>
                </c:pt>
                <c:pt idx="25">
                  <c:v>0.31053399999999998</c:v>
                </c:pt>
                <c:pt idx="26">
                  <c:v>0.287331</c:v>
                </c:pt>
                <c:pt idx="27">
                  <c:v>0.27702900000000003</c:v>
                </c:pt>
                <c:pt idx="28">
                  <c:v>0.25112800000000002</c:v>
                </c:pt>
                <c:pt idx="29">
                  <c:v>0.23472499999999999</c:v>
                </c:pt>
                <c:pt idx="30">
                  <c:v>0.21812300000000001</c:v>
                </c:pt>
                <c:pt idx="31">
                  <c:v>0.19662199999999999</c:v>
                </c:pt>
                <c:pt idx="32">
                  <c:v>0.17682</c:v>
                </c:pt>
                <c:pt idx="33">
                  <c:v>0.172318</c:v>
                </c:pt>
                <c:pt idx="34">
                  <c:v>0.14891699999999999</c:v>
                </c:pt>
                <c:pt idx="35">
                  <c:v>0.14221500000000001</c:v>
                </c:pt>
                <c:pt idx="36">
                  <c:v>0.13411400000000001</c:v>
                </c:pt>
                <c:pt idx="37">
                  <c:v>0.115313</c:v>
                </c:pt>
                <c:pt idx="38">
                  <c:v>0.110612</c:v>
                </c:pt>
                <c:pt idx="39">
                  <c:v>9.40111E-2</c:v>
                </c:pt>
                <c:pt idx="40">
                  <c:v>8.8109400000000004E-2</c:v>
                </c:pt>
                <c:pt idx="41">
                  <c:v>8.0708799999999997E-2</c:v>
                </c:pt>
                <c:pt idx="42">
                  <c:v>7.2408100000000003E-2</c:v>
                </c:pt>
                <c:pt idx="43">
                  <c:v>6.9307199999999999E-2</c:v>
                </c:pt>
                <c:pt idx="44">
                  <c:v>5.51069E-2</c:v>
                </c:pt>
                <c:pt idx="45">
                  <c:v>5.0305500000000003E-2</c:v>
                </c:pt>
                <c:pt idx="46">
                  <c:v>4.7704999999999997E-2</c:v>
                </c:pt>
                <c:pt idx="47">
                  <c:v>4.5404800000000002E-2</c:v>
                </c:pt>
                <c:pt idx="48">
                  <c:v>4.20045E-2</c:v>
                </c:pt>
                <c:pt idx="49">
                  <c:v>3.5904199999999997E-2</c:v>
                </c:pt>
                <c:pt idx="50">
                  <c:v>3.3503600000000001E-2</c:v>
                </c:pt>
                <c:pt idx="51">
                  <c:v>2.94034E-2</c:v>
                </c:pt>
                <c:pt idx="52">
                  <c:v>2.7702899999999999E-2</c:v>
                </c:pt>
                <c:pt idx="53">
                  <c:v>2.4002800000000001E-2</c:v>
                </c:pt>
                <c:pt idx="54">
                  <c:v>2.46024E-2</c:v>
                </c:pt>
                <c:pt idx="55">
                  <c:v>2.1902499999999998E-2</c:v>
                </c:pt>
                <c:pt idx="56">
                  <c:v>1.96022E-2</c:v>
                </c:pt>
                <c:pt idx="57">
                  <c:v>1.9401999999999999E-2</c:v>
                </c:pt>
                <c:pt idx="58">
                  <c:v>1.9201900000000001E-2</c:v>
                </c:pt>
                <c:pt idx="59">
                  <c:v>2.0801900000000002E-2</c:v>
                </c:pt>
                <c:pt idx="60">
                  <c:v>1.8902100000000002E-2</c:v>
                </c:pt>
                <c:pt idx="61">
                  <c:v>2.11019E-2</c:v>
                </c:pt>
                <c:pt idx="62">
                  <c:v>2.0702100000000001E-2</c:v>
                </c:pt>
                <c:pt idx="63">
                  <c:v>2.26021E-2</c:v>
                </c:pt>
                <c:pt idx="64">
                  <c:v>2.2002299999999999E-2</c:v>
                </c:pt>
                <c:pt idx="65">
                  <c:v>2.6802200000000002E-2</c:v>
                </c:pt>
                <c:pt idx="66">
                  <c:v>2.8002699999999998E-2</c:v>
                </c:pt>
                <c:pt idx="67">
                  <c:v>3.1502799999999997E-2</c:v>
                </c:pt>
                <c:pt idx="68">
                  <c:v>3.4603099999999998E-2</c:v>
                </c:pt>
                <c:pt idx="69">
                  <c:v>3.5903499999999998E-2</c:v>
                </c:pt>
                <c:pt idx="70">
                  <c:v>4.1103599999999997E-2</c:v>
                </c:pt>
                <c:pt idx="71">
                  <c:v>4.7404099999999998E-2</c:v>
                </c:pt>
                <c:pt idx="72">
                  <c:v>5.2904699999999999E-2</c:v>
                </c:pt>
                <c:pt idx="73">
                  <c:v>5.7505300000000002E-2</c:v>
                </c:pt>
                <c:pt idx="74">
                  <c:v>7.2305700000000001E-2</c:v>
                </c:pt>
                <c:pt idx="75">
                  <c:v>7.4107199999999998E-2</c:v>
                </c:pt>
                <c:pt idx="76">
                  <c:v>8.0807400000000001E-2</c:v>
                </c:pt>
                <c:pt idx="77">
                  <c:v>9.8808099999999996E-2</c:v>
                </c:pt>
                <c:pt idx="78">
                  <c:v>0.10761</c:v>
                </c:pt>
                <c:pt idx="79">
                  <c:v>0.119811</c:v>
                </c:pt>
                <c:pt idx="80">
                  <c:v>0.13611200000000001</c:v>
                </c:pt>
                <c:pt idx="81">
                  <c:v>0.15381400000000001</c:v>
                </c:pt>
                <c:pt idx="82">
                  <c:v>0.17081499999999999</c:v>
                </c:pt>
                <c:pt idx="83">
                  <c:v>0.19131699999999999</c:v>
                </c:pt>
                <c:pt idx="84">
                  <c:v>0.21101900000000001</c:v>
                </c:pt>
                <c:pt idx="85">
                  <c:v>0.23222100000000001</c:v>
                </c:pt>
                <c:pt idx="86">
                  <c:v>0.26172299999999998</c:v>
                </c:pt>
                <c:pt idx="87">
                  <c:v>0.28442600000000001</c:v>
                </c:pt>
                <c:pt idx="88">
                  <c:v>0.31762800000000002</c:v>
                </c:pt>
                <c:pt idx="89">
                  <c:v>0.351632</c:v>
                </c:pt>
                <c:pt idx="90">
                  <c:v>0.387735</c:v>
                </c:pt>
                <c:pt idx="91">
                  <c:v>0.43133899999999997</c:v>
                </c:pt>
                <c:pt idx="92">
                  <c:v>0.469943</c:v>
                </c:pt>
                <c:pt idx="93">
                  <c:v>0.50654699999999997</c:v>
                </c:pt>
                <c:pt idx="94">
                  <c:v>0.56775100000000001</c:v>
                </c:pt>
                <c:pt idx="95">
                  <c:v>0.63025699999999996</c:v>
                </c:pt>
                <c:pt idx="96">
                  <c:v>0.69656300000000004</c:v>
                </c:pt>
                <c:pt idx="97">
                  <c:v>0.76687000000000005</c:v>
                </c:pt>
                <c:pt idx="98">
                  <c:v>0.83277699999999999</c:v>
                </c:pt>
                <c:pt idx="99">
                  <c:v>0.91638299999999995</c:v>
                </c:pt>
              </c:numCache>
            </c:numRef>
          </c:yVal>
          <c:smooth val="1"/>
          <c:extLst>
            <c:ext xmlns:c16="http://schemas.microsoft.com/office/drawing/2014/chart" uri="{C3380CC4-5D6E-409C-BE32-E72D297353CC}">
              <c16:uniqueId val="{00000000-C069-4E5D-ABDD-6FD833E86EB4}"/>
            </c:ext>
          </c:extLst>
        </c:ser>
        <c:dLbls>
          <c:showLegendKey val="0"/>
          <c:showVal val="0"/>
          <c:showCatName val="0"/>
          <c:showSerName val="0"/>
          <c:showPercent val="0"/>
          <c:showBubbleSize val="0"/>
        </c:dLbls>
        <c:axId val="558153528"/>
        <c:axId val="558154168"/>
      </c:scatterChart>
      <c:valAx>
        <c:axId val="5581535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a:t>
                </a:r>
                <a:r>
                  <a:rPr lang="en-IN" baseline="0"/>
                  <a:t> PROBABILITY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154168"/>
        <c:crosses val="autoZero"/>
        <c:crossBetween val="midCat"/>
      </c:valAx>
      <c:valAx>
        <c:axId val="558154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SUCCESS</a:t>
                </a:r>
                <a:r>
                  <a:rPr lang="en-IN" baseline="0"/>
                  <a:t> PROBABILITY</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153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r>
              <a:rPr lang="en-US" sz="1100"/>
              <a:t>www.website.com</a:t>
            </a: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ftr="0" dt="0"/>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663424" y="1757436"/>
            <a:ext cx="5326856" cy="1425577"/>
          </a:xfrm>
        </p:spPr>
        <p:txBody>
          <a:bodyPr/>
          <a:lstStyle/>
          <a:p>
            <a:r>
              <a:rPr lang="en-US" dirty="0">
                <a:solidFill>
                  <a:schemeClr val="bg1">
                    <a:lumMod val="95000"/>
                    <a:lumOff val="5000"/>
                  </a:schemeClr>
                </a:solidFill>
                <a:effectLst>
                  <a:outerShdw blurRad="38100" dist="38100" dir="2700000" algn="tl">
                    <a:srgbClr val="000000">
                      <a:alpha val="43137"/>
                    </a:srgbClr>
                  </a:outerShdw>
                </a:effectLst>
                <a:latin typeface="Palatino Linotype" panose="02040502050505030304" pitchFamily="18" charset="0"/>
              </a:rPr>
              <a:t>CT111-PROJECT</a:t>
            </a:r>
            <a:r>
              <a:rPr lang="en-US" dirty="0"/>
              <a:t> </a:t>
            </a:r>
            <a:br>
              <a:rPr lang="en-US" dirty="0"/>
            </a:br>
            <a:endParaRPr lang="en-US" b="0" dirty="0"/>
          </a:p>
        </p:txBody>
      </p:sp>
      <p:sp>
        <p:nvSpPr>
          <p:cNvPr id="3" name="Rectangle 2"/>
          <p:cNvSpPr>
            <a:spLocks noGrp="1"/>
          </p:cNvSpPr>
          <p:nvPr>
            <p:ph type="subTitle" idx="1"/>
          </p:nvPr>
        </p:nvSpPr>
        <p:spPr/>
        <p:txBody>
          <a:bodyPr/>
          <a:lstStyle/>
          <a:p>
            <a:pPr algn="r"/>
            <a:r>
              <a:rPr lang="en-US" dirty="0">
                <a:latin typeface="Arial Black" panose="020B0A04020102020204" pitchFamily="34" charset="0"/>
              </a:rPr>
              <a:t>CHANNEL CODING</a:t>
            </a:r>
          </a:p>
          <a:p>
            <a:pPr algn="r"/>
            <a:r>
              <a:rPr lang="en-US" dirty="0">
                <a:latin typeface="Arial Black" panose="020B0A04020102020204" pitchFamily="34" charset="0"/>
              </a:rPr>
              <a:t>GROUP-20</a:t>
            </a:r>
          </a:p>
        </p:txBody>
      </p:sp>
      <p:sp>
        <p:nvSpPr>
          <p:cNvPr id="4" name="TextBox 3">
            <a:extLst>
              <a:ext uri="{FF2B5EF4-FFF2-40B4-BE49-F238E27FC236}">
                <a16:creationId xmlns:a16="http://schemas.microsoft.com/office/drawing/2014/main" id="{63210A5C-59CE-49E2-B3AA-F82713A63C2B}"/>
              </a:ext>
            </a:extLst>
          </p:cNvPr>
          <p:cNvSpPr txBox="1"/>
          <p:nvPr/>
        </p:nvSpPr>
        <p:spPr>
          <a:xfrm>
            <a:off x="5940028" y="6021288"/>
            <a:ext cx="3024336" cy="400110"/>
          </a:xfrm>
          <a:prstGeom prst="rect">
            <a:avLst/>
          </a:prstGeom>
          <a:noFill/>
        </p:spPr>
        <p:txBody>
          <a:bodyPr wrap="square" rtlCol="0">
            <a:spAutoFit/>
          </a:bodyPr>
          <a:lstStyle/>
          <a:p>
            <a:r>
              <a:rPr lang="en-US" dirty="0"/>
              <a:t>t</a:t>
            </a:r>
            <a:r>
              <a:rPr lang="en-US" sz="2000" dirty="0">
                <a:solidFill>
                  <a:schemeClr val="bg1">
                    <a:lumMod val="95000"/>
                    <a:lumOff val="5000"/>
                  </a:schemeClr>
                </a:solidFill>
                <a:latin typeface="Palatino Linotype" panose="02040502050505030304" pitchFamily="18" charset="0"/>
              </a:rPr>
              <a:t>~ Prof. Yash Vasavada</a:t>
            </a:r>
            <a:endParaRPr lang="en-IN" sz="2000" dirty="0">
              <a:latin typeface="Palatino Linotype" panose="02040502050505030304" pitchFamily="18" charset="0"/>
            </a:endParaRPr>
          </a:p>
        </p:txBody>
      </p:sp>
      <p:pic>
        <p:nvPicPr>
          <p:cNvPr id="5" name="Picture 4">
            <a:extLst>
              <a:ext uri="{FF2B5EF4-FFF2-40B4-BE49-F238E27FC236}">
                <a16:creationId xmlns:a16="http://schemas.microsoft.com/office/drawing/2014/main" id="{7A21D4A1-BE02-4C13-B9DF-14FABFF5CABC}"/>
              </a:ext>
            </a:extLst>
          </p:cNvPr>
          <p:cNvPicPr>
            <a:picLocks noChangeAspect="1"/>
          </p:cNvPicPr>
          <p:nvPr/>
        </p:nvPicPr>
        <p:blipFill>
          <a:blip r:embed="rId3"/>
          <a:stretch>
            <a:fillRect/>
          </a:stretch>
        </p:blipFill>
        <p:spPr>
          <a:xfrm>
            <a:off x="7734353" y="116632"/>
            <a:ext cx="1182015" cy="11347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88EE-59C8-458F-8F96-0AF4D7526984}"/>
              </a:ext>
            </a:extLst>
          </p:cNvPr>
          <p:cNvSpPr>
            <a:spLocks noGrp="1"/>
          </p:cNvSpPr>
          <p:nvPr>
            <p:ph type="title"/>
          </p:nvPr>
        </p:nvSpPr>
        <p:spPr>
          <a:xfrm rot="5400000">
            <a:off x="1930160" y="-2282088"/>
            <a:ext cx="675168" cy="5472608"/>
          </a:xfrm>
        </p:spPr>
        <p:txBody>
          <a:bodyPr/>
          <a:lstStyle/>
          <a:p>
            <a:r>
              <a:rPr lang="en-US" sz="3200" b="1" dirty="0"/>
              <a:t>PARITY CHECK MATRIX</a:t>
            </a:r>
            <a:endParaRPr lang="en-IN" sz="3200" b="1" dirty="0"/>
          </a:p>
        </p:txBody>
      </p:sp>
      <p:sp>
        <p:nvSpPr>
          <p:cNvPr id="5" name="Text Placeholder 4">
            <a:extLst>
              <a:ext uri="{FF2B5EF4-FFF2-40B4-BE49-F238E27FC236}">
                <a16:creationId xmlns:a16="http://schemas.microsoft.com/office/drawing/2014/main" id="{57F359A1-6C05-4AA4-8ABE-1E4ECD0B7BD0}"/>
              </a:ext>
            </a:extLst>
          </p:cNvPr>
          <p:cNvSpPr>
            <a:spLocks noGrp="1"/>
          </p:cNvSpPr>
          <p:nvPr>
            <p:ph type="body" idx="1"/>
          </p:nvPr>
        </p:nvSpPr>
        <p:spPr>
          <a:xfrm>
            <a:off x="2987824" y="1196752"/>
            <a:ext cx="6156176" cy="5661248"/>
          </a:xfrm>
        </p:spPr>
        <p:txBody>
          <a:bodyPr>
            <a:normAutofit/>
          </a:bodyPr>
          <a:lstStyle/>
          <a:p>
            <a:pPr marL="342900" indent="-342900">
              <a:buFont typeface="Arial" panose="020B0604020202020204" pitchFamily="34" charset="0"/>
              <a:buChar char="•"/>
            </a:pPr>
            <a:r>
              <a:rPr lang="en-US" sz="2000" dirty="0">
                <a:latin typeface="Garamond" panose="02020404030301010803" pitchFamily="18" charset="0"/>
              </a:rPr>
              <a:t>The logic to make Parity Check matrix is divided into two cases :</a:t>
            </a:r>
          </a:p>
          <a:p>
            <a:pPr marL="342900" indent="-342900">
              <a:buFont typeface="Arial" panose="020B0604020202020204" pitchFamily="34" charset="0"/>
              <a:buChar char="•"/>
            </a:pPr>
            <a:r>
              <a:rPr lang="en-US" sz="2000" b="1" dirty="0">
                <a:latin typeface="Garamond" panose="02020404030301010803" pitchFamily="18" charset="0"/>
              </a:rPr>
              <a:t>1</a:t>
            </a:r>
            <a:r>
              <a:rPr lang="en-US" sz="2000" b="1" baseline="30000" dirty="0">
                <a:latin typeface="Garamond" panose="02020404030301010803" pitchFamily="18" charset="0"/>
              </a:rPr>
              <a:t>st</a:t>
            </a:r>
            <a:r>
              <a:rPr lang="en-US" sz="2000" b="1" dirty="0">
                <a:latin typeface="Garamond" panose="02020404030301010803" pitchFamily="18" charset="0"/>
              </a:rPr>
              <a:t> case :</a:t>
            </a:r>
            <a:r>
              <a:rPr lang="en-US" sz="2000" dirty="0">
                <a:latin typeface="Garamond" panose="02020404030301010803" pitchFamily="18" charset="0"/>
              </a:rPr>
              <a:t> There will be consecutive 1s </a:t>
            </a:r>
            <a:r>
              <a:rPr lang="en-US" sz="2000" dirty="0" err="1">
                <a:latin typeface="Garamond" panose="02020404030301010803" pitchFamily="18" charset="0"/>
              </a:rPr>
              <a:t>upto</a:t>
            </a:r>
            <a:r>
              <a:rPr lang="en-US" sz="2000" dirty="0">
                <a:latin typeface="Garamond" panose="02020404030301010803" pitchFamily="18" charset="0"/>
              </a:rPr>
              <a:t> value of </a:t>
            </a:r>
            <a:r>
              <a:rPr lang="en-US" sz="2000" dirty="0" err="1">
                <a:latin typeface="Garamond" panose="02020404030301010803" pitchFamily="18" charset="0"/>
              </a:rPr>
              <a:t>root_n</a:t>
            </a:r>
            <a:r>
              <a:rPr lang="en-US" sz="2000" dirty="0">
                <a:latin typeface="Garamond" panose="02020404030301010803" pitchFamily="18" charset="0"/>
              </a:rPr>
              <a:t> columns and in next row 1s will start from next column of previous row and this will continue till root_k rows .(For </a:t>
            </a:r>
            <a:r>
              <a:rPr lang="en-US" sz="2000" dirty="0" err="1">
                <a:latin typeface="Garamond" panose="02020404030301010803" pitchFamily="18" charset="0"/>
              </a:rPr>
              <a:t>Eg</a:t>
            </a:r>
            <a:r>
              <a:rPr lang="en-US" sz="2000" dirty="0">
                <a:latin typeface="Garamond" panose="02020404030301010803" pitchFamily="18" charset="0"/>
              </a:rPr>
              <a:t> 0,1  </a:t>
            </a:r>
            <a:r>
              <a:rPr lang="en-US" sz="2000" dirty="0" err="1">
                <a:latin typeface="Garamond" panose="02020404030301010803" pitchFamily="18" charset="0"/>
              </a:rPr>
              <a:t>i.e</a:t>
            </a:r>
            <a:r>
              <a:rPr lang="en-US" sz="2000" dirty="0">
                <a:latin typeface="Garamond" panose="02020404030301010803" pitchFamily="18" charset="0"/>
              </a:rPr>
              <a:t> </a:t>
            </a:r>
            <a:r>
              <a:rPr lang="en-US" sz="2000" dirty="0" err="1">
                <a:latin typeface="Garamond" panose="02020404030301010803" pitchFamily="18" charset="0"/>
              </a:rPr>
              <a:t>upto</a:t>
            </a:r>
            <a:r>
              <a:rPr lang="en-US" sz="2000" dirty="0">
                <a:latin typeface="Garamond" panose="02020404030301010803" pitchFamily="18" charset="0"/>
              </a:rPr>
              <a:t> 2 rows = root(4)</a:t>
            </a:r>
            <a:r>
              <a:rPr lang="en-US" sz="2000" b="1" dirty="0">
                <a:latin typeface="Garamond" panose="02020404030301010803" pitchFamily="18" charset="0"/>
              </a:rPr>
              <a:t>) </a:t>
            </a:r>
            <a:r>
              <a:rPr lang="en-US" sz="2000" dirty="0">
                <a:latin typeface="Garamond" panose="02020404030301010803" pitchFamily="18" charset="0"/>
              </a:rPr>
              <a:t>(Figure. 1)</a:t>
            </a:r>
            <a:endParaRPr lang="en-US" sz="2000" b="1" dirty="0">
              <a:latin typeface="Garamond" panose="02020404030301010803" pitchFamily="18" charset="0"/>
            </a:endParaRPr>
          </a:p>
          <a:p>
            <a:pPr marL="342900" indent="-342900">
              <a:buFont typeface="Arial" panose="020B0604020202020204" pitchFamily="34" charset="0"/>
              <a:buChar char="•"/>
            </a:pPr>
            <a:r>
              <a:rPr lang="en-US" sz="2000" b="1" dirty="0">
                <a:latin typeface="Garamond" panose="02020404030301010803" pitchFamily="18" charset="0"/>
              </a:rPr>
              <a:t>2</a:t>
            </a:r>
            <a:r>
              <a:rPr lang="en-US" sz="2000" b="1" baseline="30000" dirty="0">
                <a:latin typeface="Garamond" panose="02020404030301010803" pitchFamily="18" charset="0"/>
              </a:rPr>
              <a:t>nd</a:t>
            </a:r>
            <a:r>
              <a:rPr lang="en-US" sz="2000" b="1" dirty="0">
                <a:latin typeface="Garamond" panose="02020404030301010803" pitchFamily="18" charset="0"/>
              </a:rPr>
              <a:t> case :</a:t>
            </a:r>
            <a:r>
              <a:rPr lang="en-US" sz="2000" dirty="0">
                <a:latin typeface="Garamond" panose="02020404030301010803" pitchFamily="18" charset="0"/>
              </a:rPr>
              <a:t> And for remaining rows there will be 1s in each column with the increment of </a:t>
            </a:r>
            <a:r>
              <a:rPr lang="en-US" sz="2000" dirty="0" err="1">
                <a:latin typeface="Garamond" panose="02020404030301010803" pitchFamily="18" charset="0"/>
              </a:rPr>
              <a:t>root_n</a:t>
            </a:r>
            <a:r>
              <a:rPr lang="en-US" sz="2000" dirty="0">
                <a:latin typeface="Garamond" panose="02020404030301010803" pitchFamily="18" charset="0"/>
              </a:rPr>
              <a:t> value and in next row similar sequence 1s will get shifted by 1 towards right side. (For </a:t>
            </a:r>
            <a:r>
              <a:rPr lang="en-US" sz="2000" dirty="0" err="1">
                <a:latin typeface="Garamond" panose="02020404030301010803" pitchFamily="18" charset="0"/>
              </a:rPr>
              <a:t>eg.</a:t>
            </a:r>
            <a:r>
              <a:rPr lang="en-US" sz="2000" dirty="0">
                <a:latin typeface="Garamond" panose="02020404030301010803" pitchFamily="18" charset="0"/>
              </a:rPr>
              <a:t> 2,3,4 i.e. for 2</a:t>
            </a:r>
            <a:r>
              <a:rPr lang="en-US" sz="2000" baseline="30000" dirty="0">
                <a:latin typeface="Garamond" panose="02020404030301010803" pitchFamily="18" charset="0"/>
              </a:rPr>
              <a:t>nd</a:t>
            </a:r>
            <a:r>
              <a:rPr lang="en-US" sz="2000" dirty="0">
                <a:latin typeface="Garamond" panose="02020404030301010803" pitchFamily="18" charset="0"/>
              </a:rPr>
              <a:t> row 1 is in 0</a:t>
            </a:r>
            <a:r>
              <a:rPr lang="en-US" sz="2000" baseline="30000" dirty="0">
                <a:latin typeface="Garamond" panose="02020404030301010803" pitchFamily="18" charset="0"/>
              </a:rPr>
              <a:t>th</a:t>
            </a:r>
            <a:r>
              <a:rPr lang="en-US" sz="2000" dirty="0">
                <a:latin typeface="Garamond" panose="02020404030301010803" pitchFamily="18" charset="0"/>
              </a:rPr>
              <a:t> column next 1 is in (0+3)=3</a:t>
            </a:r>
            <a:r>
              <a:rPr lang="en-US" sz="2000" baseline="30000" dirty="0">
                <a:latin typeface="Garamond" panose="02020404030301010803" pitchFamily="18" charset="0"/>
              </a:rPr>
              <a:t>rd</a:t>
            </a:r>
            <a:r>
              <a:rPr lang="en-US" sz="2000" dirty="0">
                <a:latin typeface="Garamond" panose="02020404030301010803" pitchFamily="18" charset="0"/>
              </a:rPr>
              <a:t> column and next 1 is in (3+3)=6</a:t>
            </a:r>
            <a:r>
              <a:rPr lang="en-US" sz="2000" baseline="30000" dirty="0">
                <a:latin typeface="Garamond" panose="02020404030301010803" pitchFamily="18" charset="0"/>
              </a:rPr>
              <a:t>th</a:t>
            </a:r>
            <a:r>
              <a:rPr lang="en-US" sz="2000" dirty="0">
                <a:latin typeface="Garamond" panose="02020404030301010803" pitchFamily="18" charset="0"/>
              </a:rPr>
              <a:t> column) (Figure. 1)</a:t>
            </a:r>
          </a:p>
          <a:p>
            <a:pPr marL="342900" indent="-342900">
              <a:buFont typeface="Arial" panose="020B0604020202020204" pitchFamily="34" charset="0"/>
              <a:buChar char="•"/>
            </a:pPr>
            <a:r>
              <a:rPr lang="en-US" sz="2000" b="1" dirty="0">
                <a:latin typeface="Garamond" panose="02020404030301010803" pitchFamily="18" charset="0"/>
              </a:rPr>
              <a:t>NOTE : </a:t>
            </a:r>
            <a:r>
              <a:rPr lang="en-US" sz="2000" dirty="0">
                <a:latin typeface="Garamond" panose="02020404030301010803" pitchFamily="18" charset="0"/>
              </a:rPr>
              <a:t>For BSC logic is same but one row is added for the parity check of the variable nodes which are connected to only 1 check node.(Figure. 2)</a:t>
            </a:r>
          </a:p>
          <a:p>
            <a:pPr marL="342900" indent="-342900">
              <a:buFont typeface="Arial" panose="020B0604020202020204" pitchFamily="34" charset="0"/>
              <a:buChar char="•"/>
            </a:pPr>
            <a:r>
              <a:rPr lang="en-US" sz="2000" dirty="0">
                <a:latin typeface="Garamond" panose="02020404030301010803" pitchFamily="18" charset="0"/>
              </a:rPr>
              <a:t>Each row in this matrix represents a check node.</a:t>
            </a:r>
          </a:p>
          <a:p>
            <a:pPr marL="342900" indent="-342900">
              <a:buFont typeface="Arial" panose="020B0604020202020204" pitchFamily="34" charset="0"/>
              <a:buChar char="•"/>
            </a:pPr>
            <a:endParaRPr lang="en-US" sz="2000" b="1" dirty="0">
              <a:latin typeface="Garamond" panose="02020404030301010803" pitchFamily="18" charset="0"/>
            </a:endParaRPr>
          </a:p>
          <a:p>
            <a:pPr marL="342900" indent="-342900">
              <a:buFont typeface="Arial" panose="020B0604020202020204" pitchFamily="34" charset="0"/>
              <a:buChar char="•"/>
            </a:pPr>
            <a:endParaRPr lang="en-IN" sz="2000" dirty="0">
              <a:latin typeface="Garamond" panose="02020404030301010803" pitchFamily="18" charset="0"/>
            </a:endParaRPr>
          </a:p>
        </p:txBody>
      </p:sp>
      <p:pic>
        <p:nvPicPr>
          <p:cNvPr id="4" name="Content Placeholder 3">
            <a:extLst>
              <a:ext uri="{FF2B5EF4-FFF2-40B4-BE49-F238E27FC236}">
                <a16:creationId xmlns:a16="http://schemas.microsoft.com/office/drawing/2014/main" id="{7D452761-397B-4137-A056-BF8BBF5BA243}"/>
              </a:ext>
            </a:extLst>
          </p:cNvPr>
          <p:cNvPicPr>
            <a:picLocks noGrp="1" noChangeAspect="1"/>
          </p:cNvPicPr>
          <p:nvPr>
            <p:ph sz="half" idx="2"/>
          </p:nvPr>
        </p:nvPicPr>
        <p:blipFill>
          <a:blip r:embed="rId2"/>
          <a:stretch>
            <a:fillRect/>
          </a:stretch>
        </p:blipFill>
        <p:spPr>
          <a:xfrm>
            <a:off x="14785" y="1340768"/>
            <a:ext cx="2878832" cy="1224136"/>
          </a:xfrm>
          <a:prstGeom prst="rect">
            <a:avLst/>
          </a:prstGeom>
        </p:spPr>
      </p:pic>
      <p:pic>
        <p:nvPicPr>
          <p:cNvPr id="3" name="Picture 2">
            <a:extLst>
              <a:ext uri="{FF2B5EF4-FFF2-40B4-BE49-F238E27FC236}">
                <a16:creationId xmlns:a16="http://schemas.microsoft.com/office/drawing/2014/main" id="{506E4488-DF45-479D-93D8-D50A65EAB386}"/>
              </a:ext>
            </a:extLst>
          </p:cNvPr>
          <p:cNvPicPr>
            <a:picLocks noChangeAspect="1"/>
          </p:cNvPicPr>
          <p:nvPr/>
        </p:nvPicPr>
        <p:blipFill>
          <a:blip r:embed="rId3"/>
          <a:stretch>
            <a:fillRect/>
          </a:stretch>
        </p:blipFill>
        <p:spPr>
          <a:xfrm>
            <a:off x="57436" y="3744129"/>
            <a:ext cx="2741810" cy="1539999"/>
          </a:xfrm>
          <a:prstGeom prst="rect">
            <a:avLst/>
          </a:prstGeom>
        </p:spPr>
      </p:pic>
      <p:sp>
        <p:nvSpPr>
          <p:cNvPr id="9" name="TextBox 8">
            <a:extLst>
              <a:ext uri="{FF2B5EF4-FFF2-40B4-BE49-F238E27FC236}">
                <a16:creationId xmlns:a16="http://schemas.microsoft.com/office/drawing/2014/main" id="{E40438C1-CFB8-4983-AB7D-6458D922155B}"/>
              </a:ext>
            </a:extLst>
          </p:cNvPr>
          <p:cNvSpPr txBox="1"/>
          <p:nvPr/>
        </p:nvSpPr>
        <p:spPr>
          <a:xfrm>
            <a:off x="827584" y="2744540"/>
            <a:ext cx="1031051" cy="369332"/>
          </a:xfrm>
          <a:prstGeom prst="rect">
            <a:avLst/>
          </a:prstGeom>
          <a:noFill/>
        </p:spPr>
        <p:txBody>
          <a:bodyPr wrap="none" rtlCol="0">
            <a:spAutoFit/>
          </a:bodyPr>
          <a:lstStyle/>
          <a:p>
            <a:r>
              <a:rPr lang="en-US" dirty="0">
                <a:solidFill>
                  <a:schemeClr val="bg1"/>
                </a:solidFill>
              </a:rPr>
              <a:t>Figure 1</a:t>
            </a:r>
            <a:endParaRPr lang="en-IN" dirty="0">
              <a:solidFill>
                <a:schemeClr val="bg1"/>
              </a:solidFill>
            </a:endParaRPr>
          </a:p>
        </p:txBody>
      </p:sp>
      <p:sp>
        <p:nvSpPr>
          <p:cNvPr id="18" name="TextBox 17">
            <a:extLst>
              <a:ext uri="{FF2B5EF4-FFF2-40B4-BE49-F238E27FC236}">
                <a16:creationId xmlns:a16="http://schemas.microsoft.com/office/drawing/2014/main" id="{D28EB7F4-A463-439D-AEC4-CD456F37A7DE}"/>
              </a:ext>
            </a:extLst>
          </p:cNvPr>
          <p:cNvSpPr txBox="1"/>
          <p:nvPr/>
        </p:nvSpPr>
        <p:spPr>
          <a:xfrm>
            <a:off x="731041" y="5517232"/>
            <a:ext cx="1224136" cy="369332"/>
          </a:xfrm>
          <a:prstGeom prst="rect">
            <a:avLst/>
          </a:prstGeom>
          <a:noFill/>
        </p:spPr>
        <p:txBody>
          <a:bodyPr wrap="square" rtlCol="0">
            <a:spAutoFit/>
          </a:bodyPr>
          <a:lstStyle/>
          <a:p>
            <a:r>
              <a:rPr lang="en-US" dirty="0">
                <a:solidFill>
                  <a:schemeClr val="bg1"/>
                </a:solidFill>
              </a:rPr>
              <a:t>Figure 2</a:t>
            </a:r>
            <a:endParaRPr lang="en-IN" dirty="0">
              <a:solidFill>
                <a:schemeClr val="bg1"/>
              </a:solidFill>
            </a:endParaRPr>
          </a:p>
        </p:txBody>
      </p:sp>
      <p:sp>
        <p:nvSpPr>
          <p:cNvPr id="6" name="Slide Number Placeholder 5">
            <a:extLst>
              <a:ext uri="{FF2B5EF4-FFF2-40B4-BE49-F238E27FC236}">
                <a16:creationId xmlns:a16="http://schemas.microsoft.com/office/drawing/2014/main" id="{1AE8904F-C93B-43E5-AF15-96AF45FFAE9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Tree>
    <p:extLst>
      <p:ext uri="{BB962C8B-B14F-4D97-AF65-F5344CB8AC3E}">
        <p14:creationId xmlns:p14="http://schemas.microsoft.com/office/powerpoint/2010/main" val="22509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4644-BB70-4788-97D1-86A48F06B772}"/>
              </a:ext>
            </a:extLst>
          </p:cNvPr>
          <p:cNvSpPr>
            <a:spLocks noGrp="1"/>
          </p:cNvSpPr>
          <p:nvPr>
            <p:ph type="title"/>
          </p:nvPr>
        </p:nvSpPr>
        <p:spPr/>
        <p:txBody>
          <a:bodyPr/>
          <a:lstStyle/>
          <a:p>
            <a:r>
              <a:rPr lang="en-US" sz="2000" dirty="0"/>
              <a:t>VERIFICATION THAT RANDOM FUNCTION GENERATOR IS UNIFORMLY DISTRIBUTED</a:t>
            </a:r>
            <a:endParaRPr lang="en-IN" sz="2000" dirty="0"/>
          </a:p>
        </p:txBody>
      </p:sp>
      <p:sp>
        <p:nvSpPr>
          <p:cNvPr id="3" name="Content Placeholder 2">
            <a:extLst>
              <a:ext uri="{FF2B5EF4-FFF2-40B4-BE49-F238E27FC236}">
                <a16:creationId xmlns:a16="http://schemas.microsoft.com/office/drawing/2014/main" id="{EC2FA07A-A53C-4393-806B-166ADCDBAA38}"/>
              </a:ext>
            </a:extLst>
          </p:cNvPr>
          <p:cNvSpPr>
            <a:spLocks noGrp="1"/>
          </p:cNvSpPr>
          <p:nvPr>
            <p:ph idx="1"/>
          </p:nvPr>
        </p:nvSpPr>
        <p:spPr>
          <a:xfrm>
            <a:off x="755576" y="4422554"/>
            <a:ext cx="6995120" cy="2030782"/>
          </a:xfrm>
        </p:spPr>
        <p:txBody>
          <a:bodyPr>
            <a:normAutofit lnSpcReduction="10000"/>
          </a:bodyPr>
          <a:lstStyle/>
          <a:p>
            <a:r>
              <a:rPr lang="en-US" sz="2000" dirty="0">
                <a:latin typeface="Garamond" panose="02020404030301010803" pitchFamily="18" charset="0"/>
              </a:rPr>
              <a:t>We generated this graph by finding error vector 100 times as described in next slide for one value of probability and counting the number of ones for each time and dividing by the length of error vector </a:t>
            </a:r>
            <a:r>
              <a:rPr lang="en-US" sz="2000" dirty="0" err="1">
                <a:latin typeface="Garamond" panose="02020404030301010803" pitchFamily="18" charset="0"/>
              </a:rPr>
              <a:t>i.e</a:t>
            </a:r>
            <a:r>
              <a:rPr lang="en-US" sz="2000" dirty="0">
                <a:latin typeface="Garamond" panose="02020404030301010803" pitchFamily="18" charset="0"/>
              </a:rPr>
              <a:t> finding the probability of ones each time and taking sum of this values and dividing by 100.</a:t>
            </a:r>
          </a:p>
          <a:p>
            <a:r>
              <a:rPr lang="en-US" sz="2000" dirty="0">
                <a:latin typeface="Garamond" panose="02020404030301010803" pitchFamily="18" charset="0"/>
              </a:rPr>
              <a:t>So we should get the same value of probability . </a:t>
            </a:r>
          </a:p>
        </p:txBody>
      </p:sp>
      <p:pic>
        <p:nvPicPr>
          <p:cNvPr id="1025" name="Picture 1">
            <a:extLst>
              <a:ext uri="{FF2B5EF4-FFF2-40B4-BE49-F238E27FC236}">
                <a16:creationId xmlns:a16="http://schemas.microsoft.com/office/drawing/2014/main" id="{16A9C075-7D52-494F-ABEF-77A59CC89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2776"/>
            <a:ext cx="4608512"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EBD503E-6314-4145-A88C-FECCD3CBDFCD}"/>
              </a:ext>
            </a:extLst>
          </p:cNvPr>
          <p:cNvSpPr>
            <a:spLocks noGrp="1"/>
          </p:cNvSpPr>
          <p:nvPr>
            <p:ph type="sldNum" sz="quarter" idx="12"/>
          </p:nvPr>
        </p:nvSpPr>
        <p:spPr/>
        <p:txBody>
          <a:bodyPr/>
          <a:lstStyle/>
          <a:p>
            <a:fld id="{FEA1243F-3000-4347-94A4-FBDEAD3122CB}" type="slidenum">
              <a:rPr lang="en-US" smtClean="0"/>
              <a:pPr/>
              <a:t>11</a:t>
            </a:fld>
            <a:endParaRPr lang="en-US"/>
          </a:p>
        </p:txBody>
      </p:sp>
    </p:spTree>
    <p:extLst>
      <p:ext uri="{BB962C8B-B14F-4D97-AF65-F5344CB8AC3E}">
        <p14:creationId xmlns:p14="http://schemas.microsoft.com/office/powerpoint/2010/main" val="202362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01D68-39E6-4AB9-AB6E-C4577681592E}"/>
              </a:ext>
            </a:extLst>
          </p:cNvPr>
          <p:cNvSpPr>
            <a:spLocks noGrp="1"/>
          </p:cNvSpPr>
          <p:nvPr>
            <p:ph type="title"/>
          </p:nvPr>
        </p:nvSpPr>
        <p:spPr>
          <a:xfrm rot="5400000">
            <a:off x="2360933" y="-2008266"/>
            <a:ext cx="719391" cy="5015864"/>
          </a:xfrm>
        </p:spPr>
        <p:txBody>
          <a:bodyPr/>
          <a:lstStyle/>
          <a:p>
            <a:r>
              <a:rPr lang="en-US" sz="3200" b="1" dirty="0"/>
              <a:t>BEC AND BSC CHANNEL</a:t>
            </a:r>
            <a:endParaRPr lang="en-IN" sz="3200" b="1" dirty="0"/>
          </a:p>
        </p:txBody>
      </p:sp>
      <p:sp>
        <p:nvSpPr>
          <p:cNvPr id="5" name="Text Placeholder 4">
            <a:extLst>
              <a:ext uri="{FF2B5EF4-FFF2-40B4-BE49-F238E27FC236}">
                <a16:creationId xmlns:a16="http://schemas.microsoft.com/office/drawing/2014/main" id="{577B35FB-DDCD-47BF-BF32-68F5ED936DDD}"/>
              </a:ext>
            </a:extLst>
          </p:cNvPr>
          <p:cNvSpPr>
            <a:spLocks noGrp="1"/>
          </p:cNvSpPr>
          <p:nvPr>
            <p:ph type="body" idx="1"/>
          </p:nvPr>
        </p:nvSpPr>
        <p:spPr>
          <a:xfrm>
            <a:off x="3563888" y="1196752"/>
            <a:ext cx="5598843" cy="5015864"/>
          </a:xfrm>
        </p:spPr>
        <p:txBody>
          <a:bodyPr>
            <a:normAutofit/>
          </a:bodyPr>
          <a:lstStyle/>
          <a:p>
            <a:pPr marL="342900" indent="-342900">
              <a:buFont typeface="Arial" panose="020B0604020202020204" pitchFamily="34" charset="0"/>
              <a:buChar char="•"/>
            </a:pPr>
            <a:r>
              <a:rPr lang="en-US" sz="2000" dirty="0">
                <a:latin typeface="Garamond" panose="02020404030301010803" pitchFamily="18" charset="0"/>
              </a:rPr>
              <a:t>In our code we used the rand( ) function of C++ standard library which generates uniformly distributed random values between 0 and 1.</a:t>
            </a:r>
          </a:p>
          <a:p>
            <a:pPr marL="342900" indent="-342900">
              <a:buFont typeface="Arial" panose="020B0604020202020204" pitchFamily="34" charset="0"/>
              <a:buChar char="•"/>
            </a:pPr>
            <a:r>
              <a:rPr lang="en-US" sz="2000" dirty="0">
                <a:latin typeface="Garamond" panose="02020404030301010803" pitchFamily="18" charset="0"/>
              </a:rPr>
              <a:t>User inputs the value of error probability ‘p’ and if the random value generated by the rand( ) is less than ‘p’ then it is considered as ‘1’ in the error vector else ‘0’.</a:t>
            </a:r>
          </a:p>
          <a:p>
            <a:pPr marL="342900" indent="-342900">
              <a:buFont typeface="Arial" panose="020B0604020202020204" pitchFamily="34" charset="0"/>
              <a:buChar char="•"/>
            </a:pPr>
            <a:r>
              <a:rPr lang="en-US" sz="2000" dirty="0">
                <a:latin typeface="Garamond" panose="02020404030301010803" pitchFamily="18" charset="0"/>
              </a:rPr>
              <a:t>If the channel is BSC then the bit gets flipped in the received vector at the index at which there is ‘1’ in error vector. (Figure 2)</a:t>
            </a:r>
          </a:p>
          <a:p>
            <a:pPr marL="342900" indent="-342900">
              <a:buFont typeface="Arial" panose="020B0604020202020204" pitchFamily="34" charset="0"/>
              <a:buChar char="•"/>
            </a:pPr>
            <a:r>
              <a:rPr lang="en-US" sz="2000" dirty="0">
                <a:latin typeface="Garamond" panose="02020404030301010803" pitchFamily="18" charset="0"/>
              </a:rPr>
              <a:t>And if the channel is BEC then the bit gets erased from the received vector at the index at which there is ‘1’ in the error vector. (Figure 3)</a:t>
            </a:r>
          </a:p>
          <a:p>
            <a:pPr marL="342900" indent="-342900">
              <a:buFont typeface="Arial" panose="020B0604020202020204" pitchFamily="34" charset="0"/>
              <a:buChar char="•"/>
            </a:pPr>
            <a:endParaRPr lang="en-IN" sz="2000" dirty="0">
              <a:latin typeface="Garamond" panose="02020404030301010803" pitchFamily="18" charset="0"/>
            </a:endParaRPr>
          </a:p>
        </p:txBody>
      </p:sp>
      <p:pic>
        <p:nvPicPr>
          <p:cNvPr id="8" name="Content Placeholder 7">
            <a:extLst>
              <a:ext uri="{FF2B5EF4-FFF2-40B4-BE49-F238E27FC236}">
                <a16:creationId xmlns:a16="http://schemas.microsoft.com/office/drawing/2014/main" id="{E6D8F165-F0B9-48FC-8ACD-FF788186E05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1519" y="2557109"/>
            <a:ext cx="2952328" cy="1062154"/>
          </a:xfrm>
        </p:spPr>
      </p:pic>
      <p:pic>
        <p:nvPicPr>
          <p:cNvPr id="9" name="Picture 8">
            <a:extLst>
              <a:ext uri="{FF2B5EF4-FFF2-40B4-BE49-F238E27FC236}">
                <a16:creationId xmlns:a16="http://schemas.microsoft.com/office/drawing/2014/main" id="{BE8491D1-FDF6-4DC0-AB9F-FF311FBD3739}"/>
              </a:ext>
            </a:extLst>
          </p:cNvPr>
          <p:cNvPicPr>
            <a:picLocks noChangeAspect="1"/>
          </p:cNvPicPr>
          <p:nvPr/>
        </p:nvPicPr>
        <p:blipFill>
          <a:blip r:embed="rId3"/>
          <a:stretch>
            <a:fillRect/>
          </a:stretch>
        </p:blipFill>
        <p:spPr>
          <a:xfrm>
            <a:off x="212696" y="1196752"/>
            <a:ext cx="3029975" cy="719390"/>
          </a:xfrm>
          <a:prstGeom prst="rect">
            <a:avLst/>
          </a:prstGeom>
        </p:spPr>
      </p:pic>
      <p:pic>
        <p:nvPicPr>
          <p:cNvPr id="10" name="Picture 9">
            <a:extLst>
              <a:ext uri="{FF2B5EF4-FFF2-40B4-BE49-F238E27FC236}">
                <a16:creationId xmlns:a16="http://schemas.microsoft.com/office/drawing/2014/main" id="{777CB648-F2EB-4F8E-8A5C-7735C163E670}"/>
              </a:ext>
            </a:extLst>
          </p:cNvPr>
          <p:cNvPicPr>
            <a:picLocks noChangeAspect="1"/>
          </p:cNvPicPr>
          <p:nvPr/>
        </p:nvPicPr>
        <p:blipFill>
          <a:blip r:embed="rId4"/>
          <a:stretch>
            <a:fillRect/>
          </a:stretch>
        </p:blipFill>
        <p:spPr>
          <a:xfrm>
            <a:off x="212696" y="4294043"/>
            <a:ext cx="3029975" cy="1151181"/>
          </a:xfrm>
          <a:prstGeom prst="rect">
            <a:avLst/>
          </a:prstGeom>
        </p:spPr>
      </p:pic>
      <p:sp>
        <p:nvSpPr>
          <p:cNvPr id="11" name="TextBox 10">
            <a:extLst>
              <a:ext uri="{FF2B5EF4-FFF2-40B4-BE49-F238E27FC236}">
                <a16:creationId xmlns:a16="http://schemas.microsoft.com/office/drawing/2014/main" id="{1BB4C4A1-144E-48FB-B005-30049158FECD}"/>
              </a:ext>
            </a:extLst>
          </p:cNvPr>
          <p:cNvSpPr txBox="1"/>
          <p:nvPr/>
        </p:nvSpPr>
        <p:spPr>
          <a:xfrm>
            <a:off x="1115616" y="2029377"/>
            <a:ext cx="1092200" cy="369332"/>
          </a:xfrm>
          <a:prstGeom prst="rect">
            <a:avLst/>
          </a:prstGeom>
          <a:noFill/>
        </p:spPr>
        <p:txBody>
          <a:bodyPr wrap="square" rtlCol="0">
            <a:spAutoFit/>
          </a:bodyPr>
          <a:lstStyle/>
          <a:p>
            <a:r>
              <a:rPr lang="en-US" dirty="0">
                <a:solidFill>
                  <a:schemeClr val="bg1"/>
                </a:solidFill>
              </a:rPr>
              <a:t>Figure 1</a:t>
            </a:r>
            <a:endParaRPr lang="en-IN" dirty="0">
              <a:solidFill>
                <a:schemeClr val="bg1"/>
              </a:solidFill>
            </a:endParaRPr>
          </a:p>
        </p:txBody>
      </p:sp>
      <p:sp>
        <p:nvSpPr>
          <p:cNvPr id="12" name="TextBox 11">
            <a:extLst>
              <a:ext uri="{FF2B5EF4-FFF2-40B4-BE49-F238E27FC236}">
                <a16:creationId xmlns:a16="http://schemas.microsoft.com/office/drawing/2014/main" id="{905E3FD7-AFAD-43CF-B2C9-D04D170E6CC1}"/>
              </a:ext>
            </a:extLst>
          </p:cNvPr>
          <p:cNvSpPr txBox="1"/>
          <p:nvPr/>
        </p:nvSpPr>
        <p:spPr>
          <a:xfrm>
            <a:off x="1148037" y="3781113"/>
            <a:ext cx="1159292" cy="369332"/>
          </a:xfrm>
          <a:prstGeom prst="rect">
            <a:avLst/>
          </a:prstGeom>
          <a:noFill/>
        </p:spPr>
        <p:txBody>
          <a:bodyPr wrap="none" rtlCol="0">
            <a:spAutoFit/>
          </a:bodyPr>
          <a:lstStyle/>
          <a:p>
            <a:r>
              <a:rPr lang="en-US" dirty="0">
                <a:solidFill>
                  <a:schemeClr val="bg1"/>
                </a:solidFill>
              </a:rPr>
              <a:t>Figure 2</a:t>
            </a:r>
            <a:r>
              <a:rPr lang="en-US" dirty="0"/>
              <a:t>2</a:t>
            </a:r>
            <a:endParaRPr lang="en-IN" dirty="0"/>
          </a:p>
        </p:txBody>
      </p:sp>
      <p:sp>
        <p:nvSpPr>
          <p:cNvPr id="15" name="TextBox 14">
            <a:extLst>
              <a:ext uri="{FF2B5EF4-FFF2-40B4-BE49-F238E27FC236}">
                <a16:creationId xmlns:a16="http://schemas.microsoft.com/office/drawing/2014/main" id="{83890C86-66A1-4525-8C36-6DE9E7523260}"/>
              </a:ext>
            </a:extLst>
          </p:cNvPr>
          <p:cNvSpPr txBox="1"/>
          <p:nvPr/>
        </p:nvSpPr>
        <p:spPr>
          <a:xfrm>
            <a:off x="1115616" y="5588822"/>
            <a:ext cx="1031051" cy="369332"/>
          </a:xfrm>
          <a:prstGeom prst="rect">
            <a:avLst/>
          </a:prstGeom>
          <a:noFill/>
        </p:spPr>
        <p:txBody>
          <a:bodyPr wrap="none" rtlCol="0">
            <a:spAutoFit/>
          </a:bodyPr>
          <a:lstStyle/>
          <a:p>
            <a:r>
              <a:rPr lang="en-US" dirty="0">
                <a:solidFill>
                  <a:schemeClr val="bg1"/>
                </a:solidFill>
              </a:rPr>
              <a:t>Figure 3</a:t>
            </a:r>
            <a:endParaRPr lang="en-IN" dirty="0"/>
          </a:p>
        </p:txBody>
      </p:sp>
      <p:sp>
        <p:nvSpPr>
          <p:cNvPr id="2" name="Slide Number Placeholder 1">
            <a:extLst>
              <a:ext uri="{FF2B5EF4-FFF2-40B4-BE49-F238E27FC236}">
                <a16:creationId xmlns:a16="http://schemas.microsoft.com/office/drawing/2014/main" id="{2D8DBEF5-0191-4E34-9F9F-4D4F9EB95483}"/>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Tree>
    <p:extLst>
      <p:ext uri="{BB962C8B-B14F-4D97-AF65-F5344CB8AC3E}">
        <p14:creationId xmlns:p14="http://schemas.microsoft.com/office/powerpoint/2010/main" val="363342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93262D6-F7B8-489A-8AAD-526E03F5F9C5}"/>
              </a:ext>
            </a:extLst>
          </p:cNvPr>
          <p:cNvSpPr>
            <a:spLocks noGrp="1"/>
          </p:cNvSpPr>
          <p:nvPr>
            <p:ph type="title"/>
          </p:nvPr>
        </p:nvSpPr>
        <p:spPr>
          <a:xfrm rot="5400000">
            <a:off x="1870204" y="-1934100"/>
            <a:ext cx="914400" cy="5015864"/>
          </a:xfrm>
        </p:spPr>
        <p:txBody>
          <a:bodyPr/>
          <a:lstStyle/>
          <a:p>
            <a:r>
              <a:rPr lang="en-US" sz="3600" b="1" dirty="0"/>
              <a:t>VARIABLE NODE AND CHECK NODE MATRIX</a:t>
            </a:r>
            <a:endParaRPr lang="en-IN" sz="3600" b="1" dirty="0"/>
          </a:p>
        </p:txBody>
      </p:sp>
      <p:sp>
        <p:nvSpPr>
          <p:cNvPr id="9" name="Text Placeholder 8">
            <a:extLst>
              <a:ext uri="{FF2B5EF4-FFF2-40B4-BE49-F238E27FC236}">
                <a16:creationId xmlns:a16="http://schemas.microsoft.com/office/drawing/2014/main" id="{100DFE02-FF53-4ADB-95DC-B1C5B242A61A}"/>
              </a:ext>
            </a:extLst>
          </p:cNvPr>
          <p:cNvSpPr>
            <a:spLocks noGrp="1"/>
          </p:cNvSpPr>
          <p:nvPr>
            <p:ph type="body" idx="1"/>
          </p:nvPr>
        </p:nvSpPr>
        <p:spPr>
          <a:xfrm>
            <a:off x="1979712" y="1124744"/>
            <a:ext cx="6984776" cy="5447912"/>
          </a:xfrm>
        </p:spPr>
        <p:txBody>
          <a:bodyPr>
            <a:normAutofit/>
          </a:bodyPr>
          <a:lstStyle/>
          <a:p>
            <a:pPr marL="342900" indent="-342900">
              <a:buFont typeface="Arial" panose="020B0604020202020204" pitchFamily="34" charset="0"/>
              <a:buChar char="•"/>
            </a:pPr>
            <a:r>
              <a:rPr lang="en-US" sz="2000" dirty="0">
                <a:latin typeface="Garamond" panose="02020404030301010803" pitchFamily="18" charset="0"/>
              </a:rPr>
              <a:t>This check node matrix represents the index of the variable node to which that check node is connected.</a:t>
            </a:r>
          </a:p>
          <a:p>
            <a:pPr marL="342900" indent="-342900">
              <a:buFont typeface="Arial" panose="020B0604020202020204" pitchFamily="34" charset="0"/>
              <a:buChar char="•"/>
            </a:pPr>
            <a:r>
              <a:rPr lang="en-US" sz="2000" dirty="0">
                <a:latin typeface="Garamond" panose="02020404030301010803" pitchFamily="18" charset="0"/>
              </a:rPr>
              <a:t>This matrix is made from the parity check matrix by storing the index of column where there is 1 in parity check matrix for each row of parity check matrix .(Figure 1.)</a:t>
            </a:r>
          </a:p>
          <a:p>
            <a:pPr marL="342900" indent="-342900">
              <a:buFont typeface="Arial" panose="020B0604020202020204" pitchFamily="34" charset="0"/>
              <a:buChar char="•"/>
            </a:pPr>
            <a:r>
              <a:rPr lang="en-US" sz="2000" b="1" dirty="0">
                <a:latin typeface="Garamond" panose="02020404030301010803" pitchFamily="18" charset="0"/>
              </a:rPr>
              <a:t>NOTE: </a:t>
            </a:r>
            <a:r>
              <a:rPr lang="en-US" sz="2000" dirty="0">
                <a:latin typeface="Garamond" panose="02020404030301010803" pitchFamily="18" charset="0"/>
              </a:rPr>
              <a:t>For BSC channel there will be 6 check node i.e. 6 rows in this matrix .</a:t>
            </a:r>
          </a:p>
          <a:p>
            <a:pPr marL="342900" indent="-342900">
              <a:buFont typeface="Arial" panose="020B0604020202020204" pitchFamily="34" charset="0"/>
              <a:buChar char="•"/>
            </a:pPr>
            <a:r>
              <a:rPr lang="en-US" sz="2000" dirty="0">
                <a:latin typeface="Garamond" panose="02020404030301010803" pitchFamily="18" charset="0"/>
              </a:rPr>
              <a:t> For variable node matrix first column will be received codewords and will be updated after every iteration and remaining columns represent the index of check node to which that variable node is connected.(-1 in last three rows means that 6,7 and 8 variable node are connected to only one check node)</a:t>
            </a:r>
          </a:p>
          <a:p>
            <a:pPr marL="342900" indent="-342900">
              <a:buFont typeface="Arial" panose="020B0604020202020204" pitchFamily="34" charset="0"/>
              <a:buChar char="•"/>
            </a:pPr>
            <a:r>
              <a:rPr lang="en-US" sz="2000" b="1" dirty="0">
                <a:latin typeface="Garamond" panose="02020404030301010803" pitchFamily="18" charset="0"/>
              </a:rPr>
              <a:t>NOTE: </a:t>
            </a:r>
            <a:r>
              <a:rPr lang="en-US" sz="2000" dirty="0">
                <a:latin typeface="Garamond" panose="02020404030301010803" pitchFamily="18" charset="0"/>
              </a:rPr>
              <a:t>For BSC channel there will not be -1 for last three rows as we have taken one extra check node so it will represent the index of that check node.</a:t>
            </a:r>
          </a:p>
          <a:p>
            <a:pPr marL="342900" indent="-342900">
              <a:buFont typeface="Arial" panose="020B0604020202020204" pitchFamily="34" charset="0"/>
              <a:buChar char="•"/>
            </a:pPr>
            <a:endParaRPr lang="en-IN" sz="2000" dirty="0">
              <a:latin typeface="Garamond" panose="02020404030301010803" pitchFamily="18" charset="0"/>
            </a:endParaRPr>
          </a:p>
        </p:txBody>
      </p:sp>
      <p:pic>
        <p:nvPicPr>
          <p:cNvPr id="7" name="Content Placeholder 6">
            <a:extLst>
              <a:ext uri="{FF2B5EF4-FFF2-40B4-BE49-F238E27FC236}">
                <a16:creationId xmlns:a16="http://schemas.microsoft.com/office/drawing/2014/main" id="{DBA918BA-8C85-4F65-B511-A5687D2DE45D}"/>
              </a:ext>
            </a:extLst>
          </p:cNvPr>
          <p:cNvPicPr>
            <a:picLocks noGrp="1" noChangeAspect="1"/>
          </p:cNvPicPr>
          <p:nvPr>
            <p:ph sz="half" idx="2"/>
          </p:nvPr>
        </p:nvPicPr>
        <p:blipFill>
          <a:blip r:embed="rId2"/>
          <a:stretch>
            <a:fillRect/>
          </a:stretch>
        </p:blipFill>
        <p:spPr>
          <a:xfrm>
            <a:off x="115223" y="1190828"/>
            <a:ext cx="1579253" cy="1541667"/>
          </a:xfrm>
          <a:prstGeom prst="rect">
            <a:avLst/>
          </a:prstGeom>
        </p:spPr>
      </p:pic>
      <p:pic>
        <p:nvPicPr>
          <p:cNvPr id="11" name="Picture 10">
            <a:extLst>
              <a:ext uri="{FF2B5EF4-FFF2-40B4-BE49-F238E27FC236}">
                <a16:creationId xmlns:a16="http://schemas.microsoft.com/office/drawing/2014/main" id="{E79E6410-752C-472F-82DF-68967F8E4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3" y="2924601"/>
            <a:ext cx="1584176" cy="1539373"/>
          </a:xfrm>
          <a:prstGeom prst="rect">
            <a:avLst/>
          </a:prstGeom>
        </p:spPr>
      </p:pic>
      <p:pic>
        <p:nvPicPr>
          <p:cNvPr id="12" name="Picture 11">
            <a:extLst>
              <a:ext uri="{FF2B5EF4-FFF2-40B4-BE49-F238E27FC236}">
                <a16:creationId xmlns:a16="http://schemas.microsoft.com/office/drawing/2014/main" id="{8FA5CDF5-1D3F-40F2-911D-5A3401B88029}"/>
              </a:ext>
            </a:extLst>
          </p:cNvPr>
          <p:cNvPicPr>
            <a:picLocks noChangeAspect="1"/>
          </p:cNvPicPr>
          <p:nvPr/>
        </p:nvPicPr>
        <p:blipFill>
          <a:blip r:embed="rId4"/>
          <a:stretch>
            <a:fillRect/>
          </a:stretch>
        </p:blipFill>
        <p:spPr>
          <a:xfrm>
            <a:off x="88042" y="4705304"/>
            <a:ext cx="1633613" cy="1923735"/>
          </a:xfrm>
          <a:prstGeom prst="rect">
            <a:avLst/>
          </a:prstGeom>
        </p:spPr>
      </p:pic>
      <p:sp>
        <p:nvSpPr>
          <p:cNvPr id="2" name="Slide Number Placeholder 1">
            <a:extLst>
              <a:ext uri="{FF2B5EF4-FFF2-40B4-BE49-F238E27FC236}">
                <a16:creationId xmlns:a16="http://schemas.microsoft.com/office/drawing/2014/main" id="{7188B611-F48D-4DC4-8BCE-7DEE96DACAA6}"/>
              </a:ext>
            </a:extLst>
          </p:cNvPr>
          <p:cNvSpPr>
            <a:spLocks noGrp="1"/>
          </p:cNvSpPr>
          <p:nvPr>
            <p:ph type="sldNum" sz="quarter" idx="12"/>
          </p:nvPr>
        </p:nvSpPr>
        <p:spPr/>
        <p:txBody>
          <a:bodyPr/>
          <a:lstStyle/>
          <a:p>
            <a:fld id="{FEA1243F-3000-4347-94A4-FBDEAD3122CB}" type="slidenum">
              <a:rPr lang="en-US" smtClean="0"/>
              <a:pPr/>
              <a:t>13</a:t>
            </a:fld>
            <a:endParaRPr lang="en-US" dirty="0"/>
          </a:p>
        </p:txBody>
      </p:sp>
    </p:spTree>
    <p:extLst>
      <p:ext uri="{BB962C8B-B14F-4D97-AF65-F5344CB8AC3E}">
        <p14:creationId xmlns:p14="http://schemas.microsoft.com/office/powerpoint/2010/main" val="206142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17AB-80EB-4986-9CBB-0C1D126A9EFD}"/>
              </a:ext>
            </a:extLst>
          </p:cNvPr>
          <p:cNvSpPr>
            <a:spLocks noGrp="1"/>
          </p:cNvSpPr>
          <p:nvPr>
            <p:ph type="title"/>
          </p:nvPr>
        </p:nvSpPr>
        <p:spPr/>
        <p:txBody>
          <a:bodyPr/>
          <a:lstStyle/>
          <a:p>
            <a:r>
              <a:rPr lang="en-US" sz="3200" dirty="0"/>
              <a:t>MESSAGE PASSING DECODING FOR BEC</a:t>
            </a:r>
            <a:endParaRPr lang="en-IN" sz="3200" dirty="0"/>
          </a:p>
        </p:txBody>
      </p:sp>
      <p:sp>
        <p:nvSpPr>
          <p:cNvPr id="25" name="Content Placeholder 24">
            <a:extLst>
              <a:ext uri="{FF2B5EF4-FFF2-40B4-BE49-F238E27FC236}">
                <a16:creationId xmlns:a16="http://schemas.microsoft.com/office/drawing/2014/main" id="{FB83B708-6567-4F1A-9422-108D88166C03}"/>
              </a:ext>
            </a:extLst>
          </p:cNvPr>
          <p:cNvSpPr txBox="1">
            <a:spLocks noGrp="1"/>
          </p:cNvSpPr>
          <p:nvPr>
            <p:ph idx="1"/>
          </p:nvPr>
        </p:nvSpPr>
        <p:spPr>
          <a:xfrm>
            <a:off x="82875" y="4397111"/>
            <a:ext cx="8229600" cy="2318583"/>
          </a:xfrm>
          <a:prstGeom prst="rect">
            <a:avLst/>
          </a:prstGeom>
          <a:noFill/>
        </p:spPr>
        <p:txBody>
          <a:bodyPr wrap="square" rtlCol="0">
            <a:spAutoFit/>
          </a:bodyPr>
          <a:lstStyle/>
          <a:p>
            <a:r>
              <a:rPr lang="en-US" sz="2000" dirty="0">
                <a:solidFill>
                  <a:schemeClr val="bg2"/>
                </a:solidFill>
                <a:latin typeface="Garamond" panose="02020404030301010803" pitchFamily="18" charset="0"/>
              </a:rPr>
              <a:t>For first iteration we load received bits in variable node </a:t>
            </a:r>
            <a:r>
              <a:rPr lang="en-US" sz="2000" dirty="0" err="1">
                <a:solidFill>
                  <a:schemeClr val="bg2"/>
                </a:solidFill>
                <a:latin typeface="Garamond" panose="02020404030301010803" pitchFamily="18" charset="0"/>
              </a:rPr>
              <a:t>i.e</a:t>
            </a:r>
            <a:r>
              <a:rPr lang="en-US" sz="2000" dirty="0">
                <a:solidFill>
                  <a:schemeClr val="bg2"/>
                </a:solidFill>
                <a:latin typeface="Garamond" panose="02020404030301010803" pitchFamily="18" charset="0"/>
              </a:rPr>
              <a:t> we take received bits in first column of variable node matrix.</a:t>
            </a:r>
          </a:p>
          <a:p>
            <a:r>
              <a:rPr lang="en-US" sz="2000" dirty="0">
                <a:latin typeface="Garamond" panose="02020404030301010803" pitchFamily="18" charset="0"/>
              </a:rPr>
              <a:t>Here numbers displayed below circle(variable node) represents the index of  check node which are connected with that variable node .</a:t>
            </a:r>
          </a:p>
          <a:p>
            <a:r>
              <a:rPr lang="en-US" sz="2000" dirty="0">
                <a:solidFill>
                  <a:schemeClr val="bg2"/>
                </a:solidFill>
                <a:latin typeface="Garamond" panose="02020404030301010803" pitchFamily="18" charset="0"/>
              </a:rPr>
              <a:t>Numbers displayed above square </a:t>
            </a:r>
            <a:r>
              <a:rPr lang="en-US" sz="2000" dirty="0">
                <a:latin typeface="Garamond" panose="02020404030301010803" pitchFamily="18" charset="0"/>
              </a:rPr>
              <a:t>represents the index of variable node which are connected with that check node.</a:t>
            </a:r>
            <a:endParaRPr lang="en-IN" sz="2000" dirty="0">
              <a:solidFill>
                <a:schemeClr val="bg2"/>
              </a:solidFill>
              <a:latin typeface="Garamond" panose="02020404030301010803" pitchFamily="18" charset="0"/>
            </a:endParaRPr>
          </a:p>
        </p:txBody>
      </p:sp>
      <p:sp>
        <p:nvSpPr>
          <p:cNvPr id="6" name="Oval 5">
            <a:extLst>
              <a:ext uri="{FF2B5EF4-FFF2-40B4-BE49-F238E27FC236}">
                <a16:creationId xmlns:a16="http://schemas.microsoft.com/office/drawing/2014/main" id="{5E02A9BF-4804-40B4-BE03-4570F25BC6BE}"/>
              </a:ext>
            </a:extLst>
          </p:cNvPr>
          <p:cNvSpPr/>
          <p:nvPr/>
        </p:nvSpPr>
        <p:spPr>
          <a:xfrm>
            <a:off x="57609"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endParaRPr lang="en-IN" dirty="0"/>
          </a:p>
        </p:txBody>
      </p:sp>
      <p:sp>
        <p:nvSpPr>
          <p:cNvPr id="7" name="Oval 6">
            <a:extLst>
              <a:ext uri="{FF2B5EF4-FFF2-40B4-BE49-F238E27FC236}">
                <a16:creationId xmlns:a16="http://schemas.microsoft.com/office/drawing/2014/main" id="{57E3DEB7-0FB7-4329-9A27-B4A38968747E}"/>
              </a:ext>
            </a:extLst>
          </p:cNvPr>
          <p:cNvSpPr/>
          <p:nvPr/>
        </p:nvSpPr>
        <p:spPr>
          <a:xfrm>
            <a:off x="971600"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endParaRPr lang="en-IN" dirty="0"/>
          </a:p>
        </p:txBody>
      </p:sp>
      <p:sp>
        <p:nvSpPr>
          <p:cNvPr id="9" name="Oval 8">
            <a:extLst>
              <a:ext uri="{FF2B5EF4-FFF2-40B4-BE49-F238E27FC236}">
                <a16:creationId xmlns:a16="http://schemas.microsoft.com/office/drawing/2014/main" id="{36CD39B3-8A26-4401-AB62-B6499313E058}"/>
              </a:ext>
            </a:extLst>
          </p:cNvPr>
          <p:cNvSpPr/>
          <p:nvPr/>
        </p:nvSpPr>
        <p:spPr>
          <a:xfrm>
            <a:off x="1878927" y="300804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R3</a:t>
            </a:r>
            <a:endParaRPr lang="en-IN" dirty="0"/>
          </a:p>
        </p:txBody>
      </p:sp>
      <p:sp>
        <p:nvSpPr>
          <p:cNvPr id="10" name="Oval 9">
            <a:extLst>
              <a:ext uri="{FF2B5EF4-FFF2-40B4-BE49-F238E27FC236}">
                <a16:creationId xmlns:a16="http://schemas.microsoft.com/office/drawing/2014/main" id="{4F070D3B-24AD-4DED-9F12-81AE70BF53E9}"/>
              </a:ext>
            </a:extLst>
          </p:cNvPr>
          <p:cNvSpPr/>
          <p:nvPr/>
        </p:nvSpPr>
        <p:spPr>
          <a:xfrm>
            <a:off x="290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R4</a:t>
            </a:r>
            <a:endParaRPr lang="en-IN" dirty="0"/>
          </a:p>
        </p:txBody>
      </p:sp>
      <p:sp>
        <p:nvSpPr>
          <p:cNvPr id="11" name="Oval 10">
            <a:extLst>
              <a:ext uri="{FF2B5EF4-FFF2-40B4-BE49-F238E27FC236}">
                <a16:creationId xmlns:a16="http://schemas.microsoft.com/office/drawing/2014/main" id="{4657FD35-F0F0-4DAA-B596-A562D562DB7C}"/>
              </a:ext>
            </a:extLst>
          </p:cNvPr>
          <p:cNvSpPr/>
          <p:nvPr/>
        </p:nvSpPr>
        <p:spPr>
          <a:xfrm>
            <a:off x="398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endParaRPr lang="en-IN" dirty="0"/>
          </a:p>
        </p:txBody>
      </p:sp>
      <p:sp>
        <p:nvSpPr>
          <p:cNvPr id="13" name="Oval 12">
            <a:extLst>
              <a:ext uri="{FF2B5EF4-FFF2-40B4-BE49-F238E27FC236}">
                <a16:creationId xmlns:a16="http://schemas.microsoft.com/office/drawing/2014/main" id="{178D5E8E-0695-4E58-A32F-DFC09669BB78}"/>
              </a:ext>
            </a:extLst>
          </p:cNvPr>
          <p:cNvSpPr/>
          <p:nvPr/>
        </p:nvSpPr>
        <p:spPr>
          <a:xfrm>
            <a:off x="4993998"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R6</a:t>
            </a:r>
            <a:endParaRPr lang="en-IN" dirty="0"/>
          </a:p>
        </p:txBody>
      </p:sp>
      <p:sp>
        <p:nvSpPr>
          <p:cNvPr id="14" name="Oval 13">
            <a:extLst>
              <a:ext uri="{FF2B5EF4-FFF2-40B4-BE49-F238E27FC236}">
                <a16:creationId xmlns:a16="http://schemas.microsoft.com/office/drawing/2014/main" id="{889C2EDD-4535-4E2B-ABE7-C78F2EF02EE0}"/>
              </a:ext>
            </a:extLst>
          </p:cNvPr>
          <p:cNvSpPr/>
          <p:nvPr/>
        </p:nvSpPr>
        <p:spPr>
          <a:xfrm>
            <a:off x="6104531"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R7</a:t>
            </a:r>
            <a:endParaRPr lang="en-IN" dirty="0"/>
          </a:p>
        </p:txBody>
      </p:sp>
      <p:sp>
        <p:nvSpPr>
          <p:cNvPr id="15" name="Oval 14">
            <a:extLst>
              <a:ext uri="{FF2B5EF4-FFF2-40B4-BE49-F238E27FC236}">
                <a16:creationId xmlns:a16="http://schemas.microsoft.com/office/drawing/2014/main" id="{5ED1460D-4BB3-41E3-8C6B-5CEAF3A62371}"/>
              </a:ext>
            </a:extLst>
          </p:cNvPr>
          <p:cNvSpPr/>
          <p:nvPr/>
        </p:nvSpPr>
        <p:spPr>
          <a:xfrm>
            <a:off x="7246800"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R8</a:t>
            </a:r>
            <a:endParaRPr lang="en-IN" dirty="0"/>
          </a:p>
        </p:txBody>
      </p:sp>
      <p:sp>
        <p:nvSpPr>
          <p:cNvPr id="16" name="Oval 15">
            <a:extLst>
              <a:ext uri="{FF2B5EF4-FFF2-40B4-BE49-F238E27FC236}">
                <a16:creationId xmlns:a16="http://schemas.microsoft.com/office/drawing/2014/main" id="{C8FEF6B9-FBC8-43B0-9829-6658AD7DF227}"/>
              </a:ext>
            </a:extLst>
          </p:cNvPr>
          <p:cNvSpPr/>
          <p:nvPr/>
        </p:nvSpPr>
        <p:spPr>
          <a:xfrm>
            <a:off x="8175732" y="300779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R9</a:t>
            </a:r>
            <a:endParaRPr lang="en-IN" dirty="0"/>
          </a:p>
        </p:txBody>
      </p:sp>
      <p:sp>
        <p:nvSpPr>
          <p:cNvPr id="18" name="Rectangle 17">
            <a:extLst>
              <a:ext uri="{FF2B5EF4-FFF2-40B4-BE49-F238E27FC236}">
                <a16:creationId xmlns:a16="http://schemas.microsoft.com/office/drawing/2014/main" id="{00DBA802-B5CC-42B8-BD07-D32D720EEAE4}"/>
              </a:ext>
            </a:extLst>
          </p:cNvPr>
          <p:cNvSpPr/>
          <p:nvPr/>
        </p:nvSpPr>
        <p:spPr>
          <a:xfrm>
            <a:off x="1058268" y="1716792"/>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C1</a:t>
            </a:r>
            <a:endParaRPr lang="en-IN" dirty="0"/>
          </a:p>
        </p:txBody>
      </p:sp>
      <p:sp>
        <p:nvSpPr>
          <p:cNvPr id="19" name="Rectangle 18">
            <a:extLst>
              <a:ext uri="{FF2B5EF4-FFF2-40B4-BE49-F238E27FC236}">
                <a16:creationId xmlns:a16="http://schemas.microsoft.com/office/drawing/2014/main" id="{E0AB60C6-856E-4F63-957C-50E2D9B08803}"/>
              </a:ext>
            </a:extLst>
          </p:cNvPr>
          <p:cNvSpPr/>
          <p:nvPr/>
        </p:nvSpPr>
        <p:spPr>
          <a:xfrm>
            <a:off x="7905732" y="1712561"/>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C5</a:t>
            </a:r>
            <a:endParaRPr lang="en-IN" dirty="0"/>
          </a:p>
        </p:txBody>
      </p:sp>
      <p:sp>
        <p:nvSpPr>
          <p:cNvPr id="20" name="Rectangle 19">
            <a:extLst>
              <a:ext uri="{FF2B5EF4-FFF2-40B4-BE49-F238E27FC236}">
                <a16:creationId xmlns:a16="http://schemas.microsoft.com/office/drawing/2014/main" id="{D7368FC1-2AEA-41B5-AE29-54A1992122DA}"/>
              </a:ext>
            </a:extLst>
          </p:cNvPr>
          <p:cNvSpPr/>
          <p:nvPr/>
        </p:nvSpPr>
        <p:spPr>
          <a:xfrm>
            <a:off x="2895600" y="1716792"/>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C2</a:t>
            </a:r>
            <a:endParaRPr lang="en-IN" dirty="0"/>
          </a:p>
        </p:txBody>
      </p:sp>
      <p:sp>
        <p:nvSpPr>
          <p:cNvPr id="21" name="Rectangle 20">
            <a:extLst>
              <a:ext uri="{FF2B5EF4-FFF2-40B4-BE49-F238E27FC236}">
                <a16:creationId xmlns:a16="http://schemas.microsoft.com/office/drawing/2014/main" id="{450293F5-9549-4F3C-BC11-13FBF76BE4B3}"/>
              </a:ext>
            </a:extLst>
          </p:cNvPr>
          <p:cNvSpPr/>
          <p:nvPr/>
        </p:nvSpPr>
        <p:spPr>
          <a:xfrm>
            <a:off x="4611394" y="1741769"/>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C3</a:t>
            </a:r>
            <a:endParaRPr lang="en-IN" dirty="0"/>
          </a:p>
        </p:txBody>
      </p:sp>
      <p:sp>
        <p:nvSpPr>
          <p:cNvPr id="22" name="Rectangle 21">
            <a:extLst>
              <a:ext uri="{FF2B5EF4-FFF2-40B4-BE49-F238E27FC236}">
                <a16:creationId xmlns:a16="http://schemas.microsoft.com/office/drawing/2014/main" id="{A7DC337A-D1C9-41C8-B60B-7A3419297558}"/>
              </a:ext>
            </a:extLst>
          </p:cNvPr>
          <p:cNvSpPr/>
          <p:nvPr/>
        </p:nvSpPr>
        <p:spPr>
          <a:xfrm rot="10800000" flipV="1">
            <a:off x="6284531" y="1712561"/>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C4</a:t>
            </a:r>
            <a:endParaRPr lang="en-IN" dirty="0"/>
          </a:p>
        </p:txBody>
      </p:sp>
      <p:sp>
        <p:nvSpPr>
          <p:cNvPr id="23" name="TextBox 22">
            <a:extLst>
              <a:ext uri="{FF2B5EF4-FFF2-40B4-BE49-F238E27FC236}">
                <a16:creationId xmlns:a16="http://schemas.microsoft.com/office/drawing/2014/main" id="{146DF2BF-9B96-40F9-95B0-3EBF0CBA3329}"/>
              </a:ext>
            </a:extLst>
          </p:cNvPr>
          <p:cNvSpPr txBox="1"/>
          <p:nvPr/>
        </p:nvSpPr>
        <p:spPr>
          <a:xfrm>
            <a:off x="7812360" y="1336050"/>
            <a:ext cx="979335" cy="369332"/>
          </a:xfrm>
          <a:prstGeom prst="rect">
            <a:avLst/>
          </a:prstGeom>
          <a:noFill/>
        </p:spPr>
        <p:txBody>
          <a:bodyPr wrap="square" rtlCol="0">
            <a:spAutoFit/>
          </a:bodyPr>
          <a:lstStyle/>
          <a:p>
            <a:r>
              <a:rPr lang="en-US" dirty="0">
                <a:solidFill>
                  <a:schemeClr val="bg2"/>
                </a:solidFill>
              </a:rPr>
              <a:t>3,6,9</a:t>
            </a:r>
            <a:endParaRPr lang="en-IN" dirty="0">
              <a:solidFill>
                <a:schemeClr val="bg2"/>
              </a:solidFill>
            </a:endParaRPr>
          </a:p>
        </p:txBody>
      </p:sp>
      <p:sp>
        <p:nvSpPr>
          <p:cNvPr id="24" name="TextBox 23">
            <a:extLst>
              <a:ext uri="{FF2B5EF4-FFF2-40B4-BE49-F238E27FC236}">
                <a16:creationId xmlns:a16="http://schemas.microsoft.com/office/drawing/2014/main" id="{3F009A61-3EA0-4D63-AB09-3046D341C7FD}"/>
              </a:ext>
            </a:extLst>
          </p:cNvPr>
          <p:cNvSpPr txBox="1"/>
          <p:nvPr/>
        </p:nvSpPr>
        <p:spPr>
          <a:xfrm>
            <a:off x="6211266" y="1349347"/>
            <a:ext cx="979335" cy="369332"/>
          </a:xfrm>
          <a:prstGeom prst="rect">
            <a:avLst/>
          </a:prstGeom>
          <a:noFill/>
        </p:spPr>
        <p:txBody>
          <a:bodyPr wrap="square" rtlCol="0">
            <a:spAutoFit/>
          </a:bodyPr>
          <a:lstStyle/>
          <a:p>
            <a:r>
              <a:rPr lang="en-US" dirty="0">
                <a:solidFill>
                  <a:schemeClr val="bg2"/>
                </a:solidFill>
              </a:rPr>
              <a:t>2,5,8</a:t>
            </a:r>
            <a:endParaRPr lang="en-IN" dirty="0">
              <a:solidFill>
                <a:schemeClr val="bg2"/>
              </a:solidFill>
            </a:endParaRPr>
          </a:p>
        </p:txBody>
      </p:sp>
      <p:sp>
        <p:nvSpPr>
          <p:cNvPr id="26" name="TextBox 25">
            <a:extLst>
              <a:ext uri="{FF2B5EF4-FFF2-40B4-BE49-F238E27FC236}">
                <a16:creationId xmlns:a16="http://schemas.microsoft.com/office/drawing/2014/main" id="{3E9DFB6E-23FC-4841-A0DE-8AC264F43C9C}"/>
              </a:ext>
            </a:extLst>
          </p:cNvPr>
          <p:cNvSpPr txBox="1"/>
          <p:nvPr/>
        </p:nvSpPr>
        <p:spPr>
          <a:xfrm>
            <a:off x="4516801" y="1357223"/>
            <a:ext cx="979335" cy="369332"/>
          </a:xfrm>
          <a:prstGeom prst="rect">
            <a:avLst/>
          </a:prstGeom>
          <a:noFill/>
        </p:spPr>
        <p:txBody>
          <a:bodyPr wrap="square" rtlCol="0">
            <a:spAutoFit/>
          </a:bodyPr>
          <a:lstStyle/>
          <a:p>
            <a:r>
              <a:rPr lang="en-US" dirty="0">
                <a:solidFill>
                  <a:schemeClr val="bg2"/>
                </a:solidFill>
              </a:rPr>
              <a:t>1,4,7</a:t>
            </a:r>
            <a:endParaRPr lang="en-IN" dirty="0">
              <a:solidFill>
                <a:schemeClr val="bg2"/>
              </a:solidFill>
            </a:endParaRPr>
          </a:p>
        </p:txBody>
      </p:sp>
      <p:sp>
        <p:nvSpPr>
          <p:cNvPr id="27" name="TextBox 26">
            <a:extLst>
              <a:ext uri="{FF2B5EF4-FFF2-40B4-BE49-F238E27FC236}">
                <a16:creationId xmlns:a16="http://schemas.microsoft.com/office/drawing/2014/main" id="{62C01F3A-6E79-4459-84F2-51012722C9E3}"/>
              </a:ext>
            </a:extLst>
          </p:cNvPr>
          <p:cNvSpPr txBox="1"/>
          <p:nvPr/>
        </p:nvSpPr>
        <p:spPr>
          <a:xfrm>
            <a:off x="2766204" y="1348483"/>
            <a:ext cx="979335" cy="369332"/>
          </a:xfrm>
          <a:prstGeom prst="rect">
            <a:avLst/>
          </a:prstGeom>
          <a:noFill/>
        </p:spPr>
        <p:txBody>
          <a:bodyPr wrap="square" rtlCol="0">
            <a:spAutoFit/>
          </a:bodyPr>
          <a:lstStyle/>
          <a:p>
            <a:r>
              <a:rPr lang="en-US" dirty="0">
                <a:solidFill>
                  <a:schemeClr val="bg2"/>
                </a:solidFill>
              </a:rPr>
              <a:t>4,5,6</a:t>
            </a:r>
            <a:endParaRPr lang="en-IN" dirty="0">
              <a:solidFill>
                <a:schemeClr val="bg2"/>
              </a:solidFill>
            </a:endParaRPr>
          </a:p>
        </p:txBody>
      </p:sp>
      <p:sp>
        <p:nvSpPr>
          <p:cNvPr id="28" name="TextBox 27">
            <a:extLst>
              <a:ext uri="{FF2B5EF4-FFF2-40B4-BE49-F238E27FC236}">
                <a16:creationId xmlns:a16="http://schemas.microsoft.com/office/drawing/2014/main" id="{67062302-520D-47FB-A203-00142957D15F}"/>
              </a:ext>
            </a:extLst>
          </p:cNvPr>
          <p:cNvSpPr txBox="1"/>
          <p:nvPr/>
        </p:nvSpPr>
        <p:spPr>
          <a:xfrm>
            <a:off x="991000" y="1400468"/>
            <a:ext cx="979335" cy="369332"/>
          </a:xfrm>
          <a:prstGeom prst="rect">
            <a:avLst/>
          </a:prstGeom>
          <a:noFill/>
        </p:spPr>
        <p:txBody>
          <a:bodyPr wrap="square" rtlCol="0">
            <a:spAutoFit/>
          </a:bodyPr>
          <a:lstStyle/>
          <a:p>
            <a:r>
              <a:rPr lang="en-US" dirty="0">
                <a:solidFill>
                  <a:schemeClr val="bg2"/>
                </a:solidFill>
              </a:rPr>
              <a:t>1,2,3</a:t>
            </a:r>
            <a:endParaRPr lang="en-IN" dirty="0">
              <a:solidFill>
                <a:schemeClr val="bg2"/>
              </a:solidFill>
            </a:endParaRPr>
          </a:p>
        </p:txBody>
      </p:sp>
      <p:sp>
        <p:nvSpPr>
          <p:cNvPr id="29" name="TextBox 28">
            <a:extLst>
              <a:ext uri="{FF2B5EF4-FFF2-40B4-BE49-F238E27FC236}">
                <a16:creationId xmlns:a16="http://schemas.microsoft.com/office/drawing/2014/main" id="{3C32CCE5-0EC9-496F-B1DD-BA36590E7592}"/>
              </a:ext>
            </a:extLst>
          </p:cNvPr>
          <p:cNvSpPr txBox="1"/>
          <p:nvPr/>
        </p:nvSpPr>
        <p:spPr>
          <a:xfrm>
            <a:off x="194535" y="3815239"/>
            <a:ext cx="979335" cy="369332"/>
          </a:xfrm>
          <a:prstGeom prst="rect">
            <a:avLst/>
          </a:prstGeom>
          <a:noFill/>
        </p:spPr>
        <p:txBody>
          <a:bodyPr wrap="square" rtlCol="0">
            <a:spAutoFit/>
          </a:bodyPr>
          <a:lstStyle/>
          <a:p>
            <a:r>
              <a:rPr lang="en-US" dirty="0">
                <a:solidFill>
                  <a:schemeClr val="bg2"/>
                </a:solidFill>
              </a:rPr>
              <a:t>1,3</a:t>
            </a:r>
            <a:endParaRPr lang="en-IN" dirty="0">
              <a:solidFill>
                <a:schemeClr val="bg2"/>
              </a:solidFill>
            </a:endParaRPr>
          </a:p>
        </p:txBody>
      </p:sp>
      <p:sp>
        <p:nvSpPr>
          <p:cNvPr id="30" name="TextBox 29">
            <a:extLst>
              <a:ext uri="{FF2B5EF4-FFF2-40B4-BE49-F238E27FC236}">
                <a16:creationId xmlns:a16="http://schemas.microsoft.com/office/drawing/2014/main" id="{22876580-3B10-434C-92B8-FEF286CF5AC6}"/>
              </a:ext>
            </a:extLst>
          </p:cNvPr>
          <p:cNvSpPr txBox="1"/>
          <p:nvPr/>
        </p:nvSpPr>
        <p:spPr>
          <a:xfrm>
            <a:off x="1058268" y="3782698"/>
            <a:ext cx="979335" cy="369332"/>
          </a:xfrm>
          <a:prstGeom prst="rect">
            <a:avLst/>
          </a:prstGeom>
          <a:noFill/>
        </p:spPr>
        <p:txBody>
          <a:bodyPr wrap="square" rtlCol="0">
            <a:spAutoFit/>
          </a:bodyPr>
          <a:lstStyle/>
          <a:p>
            <a:r>
              <a:rPr lang="en-US" dirty="0">
                <a:solidFill>
                  <a:schemeClr val="bg2"/>
                </a:solidFill>
              </a:rPr>
              <a:t>1,4</a:t>
            </a:r>
            <a:endParaRPr lang="en-IN" dirty="0">
              <a:solidFill>
                <a:schemeClr val="bg2"/>
              </a:solidFill>
            </a:endParaRPr>
          </a:p>
        </p:txBody>
      </p:sp>
      <p:sp>
        <p:nvSpPr>
          <p:cNvPr id="31" name="TextBox 30">
            <a:extLst>
              <a:ext uri="{FF2B5EF4-FFF2-40B4-BE49-F238E27FC236}">
                <a16:creationId xmlns:a16="http://schemas.microsoft.com/office/drawing/2014/main" id="{DEDF4F74-47A9-4210-B6CA-6D9889FF0DE5}"/>
              </a:ext>
            </a:extLst>
          </p:cNvPr>
          <p:cNvSpPr txBox="1"/>
          <p:nvPr/>
        </p:nvSpPr>
        <p:spPr>
          <a:xfrm>
            <a:off x="7453575" y="3815239"/>
            <a:ext cx="979335" cy="369332"/>
          </a:xfrm>
          <a:prstGeom prst="rect">
            <a:avLst/>
          </a:prstGeom>
          <a:noFill/>
        </p:spPr>
        <p:txBody>
          <a:bodyPr wrap="square" rtlCol="0">
            <a:spAutoFit/>
          </a:bodyPr>
          <a:lstStyle/>
          <a:p>
            <a:r>
              <a:rPr lang="en-US" dirty="0">
                <a:solidFill>
                  <a:schemeClr val="bg2"/>
                </a:solidFill>
              </a:rPr>
              <a:t>4</a:t>
            </a:r>
            <a:endParaRPr lang="en-IN" dirty="0">
              <a:solidFill>
                <a:schemeClr val="bg2"/>
              </a:solidFill>
            </a:endParaRPr>
          </a:p>
        </p:txBody>
      </p:sp>
      <p:sp>
        <p:nvSpPr>
          <p:cNvPr id="32" name="TextBox 31">
            <a:extLst>
              <a:ext uri="{FF2B5EF4-FFF2-40B4-BE49-F238E27FC236}">
                <a16:creationId xmlns:a16="http://schemas.microsoft.com/office/drawing/2014/main" id="{1DE92603-6F27-4226-B251-91C8B580D535}"/>
              </a:ext>
            </a:extLst>
          </p:cNvPr>
          <p:cNvSpPr txBox="1"/>
          <p:nvPr/>
        </p:nvSpPr>
        <p:spPr>
          <a:xfrm>
            <a:off x="6334863" y="3782698"/>
            <a:ext cx="979335" cy="369332"/>
          </a:xfrm>
          <a:prstGeom prst="rect">
            <a:avLst/>
          </a:prstGeom>
          <a:noFill/>
        </p:spPr>
        <p:txBody>
          <a:bodyPr wrap="square" rtlCol="0">
            <a:spAutoFit/>
          </a:bodyPr>
          <a:lstStyle/>
          <a:p>
            <a:r>
              <a:rPr lang="en-US" dirty="0">
                <a:solidFill>
                  <a:schemeClr val="bg2"/>
                </a:solidFill>
              </a:rPr>
              <a:t>3</a:t>
            </a:r>
            <a:endParaRPr lang="en-IN" dirty="0">
              <a:solidFill>
                <a:schemeClr val="bg2"/>
              </a:solidFill>
            </a:endParaRPr>
          </a:p>
        </p:txBody>
      </p:sp>
      <p:sp>
        <p:nvSpPr>
          <p:cNvPr id="33" name="TextBox 32">
            <a:extLst>
              <a:ext uri="{FF2B5EF4-FFF2-40B4-BE49-F238E27FC236}">
                <a16:creationId xmlns:a16="http://schemas.microsoft.com/office/drawing/2014/main" id="{5354D78E-0E3F-4D53-9D4E-EA625319D972}"/>
              </a:ext>
            </a:extLst>
          </p:cNvPr>
          <p:cNvSpPr txBox="1"/>
          <p:nvPr/>
        </p:nvSpPr>
        <p:spPr>
          <a:xfrm>
            <a:off x="5114129" y="3782698"/>
            <a:ext cx="979335" cy="369332"/>
          </a:xfrm>
          <a:prstGeom prst="rect">
            <a:avLst/>
          </a:prstGeom>
          <a:noFill/>
        </p:spPr>
        <p:txBody>
          <a:bodyPr wrap="square" rtlCol="0">
            <a:spAutoFit/>
          </a:bodyPr>
          <a:lstStyle/>
          <a:p>
            <a:r>
              <a:rPr lang="en-US" dirty="0">
                <a:solidFill>
                  <a:schemeClr val="bg2"/>
                </a:solidFill>
              </a:rPr>
              <a:t>2,5</a:t>
            </a:r>
            <a:endParaRPr lang="en-IN" dirty="0">
              <a:solidFill>
                <a:schemeClr val="bg2"/>
              </a:solidFill>
            </a:endParaRPr>
          </a:p>
        </p:txBody>
      </p:sp>
      <p:sp>
        <p:nvSpPr>
          <p:cNvPr id="34" name="TextBox 33">
            <a:extLst>
              <a:ext uri="{FF2B5EF4-FFF2-40B4-BE49-F238E27FC236}">
                <a16:creationId xmlns:a16="http://schemas.microsoft.com/office/drawing/2014/main" id="{4760F6C8-4A98-4096-93DA-D7B5CD9E29A0}"/>
              </a:ext>
            </a:extLst>
          </p:cNvPr>
          <p:cNvSpPr txBox="1"/>
          <p:nvPr/>
        </p:nvSpPr>
        <p:spPr>
          <a:xfrm>
            <a:off x="4121726" y="3785876"/>
            <a:ext cx="979335" cy="369332"/>
          </a:xfrm>
          <a:prstGeom prst="rect">
            <a:avLst/>
          </a:prstGeom>
          <a:noFill/>
        </p:spPr>
        <p:txBody>
          <a:bodyPr wrap="square" rtlCol="0">
            <a:spAutoFit/>
          </a:bodyPr>
          <a:lstStyle/>
          <a:p>
            <a:r>
              <a:rPr lang="en-US" dirty="0">
                <a:solidFill>
                  <a:schemeClr val="bg2"/>
                </a:solidFill>
              </a:rPr>
              <a:t>2,4</a:t>
            </a:r>
            <a:endParaRPr lang="en-IN" dirty="0">
              <a:solidFill>
                <a:schemeClr val="bg2"/>
              </a:solidFill>
            </a:endParaRPr>
          </a:p>
        </p:txBody>
      </p:sp>
      <p:sp>
        <p:nvSpPr>
          <p:cNvPr id="35" name="TextBox 34">
            <a:extLst>
              <a:ext uri="{FF2B5EF4-FFF2-40B4-BE49-F238E27FC236}">
                <a16:creationId xmlns:a16="http://schemas.microsoft.com/office/drawing/2014/main" id="{CC7D913F-2AB1-4E93-8B4C-2BE41B3C5576}"/>
              </a:ext>
            </a:extLst>
          </p:cNvPr>
          <p:cNvSpPr txBox="1"/>
          <p:nvPr/>
        </p:nvSpPr>
        <p:spPr>
          <a:xfrm>
            <a:off x="3036717" y="3790913"/>
            <a:ext cx="979335" cy="369332"/>
          </a:xfrm>
          <a:prstGeom prst="rect">
            <a:avLst/>
          </a:prstGeom>
          <a:noFill/>
        </p:spPr>
        <p:txBody>
          <a:bodyPr wrap="square" rtlCol="0">
            <a:spAutoFit/>
          </a:bodyPr>
          <a:lstStyle/>
          <a:p>
            <a:r>
              <a:rPr lang="en-US" dirty="0">
                <a:solidFill>
                  <a:schemeClr val="bg2"/>
                </a:solidFill>
              </a:rPr>
              <a:t>2,3</a:t>
            </a:r>
            <a:endParaRPr lang="en-IN" dirty="0">
              <a:solidFill>
                <a:schemeClr val="bg2"/>
              </a:solidFill>
            </a:endParaRPr>
          </a:p>
        </p:txBody>
      </p:sp>
      <p:sp>
        <p:nvSpPr>
          <p:cNvPr id="36" name="TextBox 35">
            <a:extLst>
              <a:ext uri="{FF2B5EF4-FFF2-40B4-BE49-F238E27FC236}">
                <a16:creationId xmlns:a16="http://schemas.microsoft.com/office/drawing/2014/main" id="{5E314257-D17C-494F-AC72-98AB094EC1C4}"/>
              </a:ext>
            </a:extLst>
          </p:cNvPr>
          <p:cNvSpPr txBox="1"/>
          <p:nvPr/>
        </p:nvSpPr>
        <p:spPr>
          <a:xfrm>
            <a:off x="1983472" y="3801471"/>
            <a:ext cx="979335" cy="369332"/>
          </a:xfrm>
          <a:prstGeom prst="rect">
            <a:avLst/>
          </a:prstGeom>
          <a:noFill/>
        </p:spPr>
        <p:txBody>
          <a:bodyPr wrap="square" rtlCol="0">
            <a:spAutoFit/>
          </a:bodyPr>
          <a:lstStyle/>
          <a:p>
            <a:r>
              <a:rPr lang="en-US" dirty="0">
                <a:solidFill>
                  <a:schemeClr val="bg2"/>
                </a:solidFill>
              </a:rPr>
              <a:t>1,5</a:t>
            </a:r>
            <a:endParaRPr lang="en-IN" dirty="0">
              <a:solidFill>
                <a:schemeClr val="bg2"/>
              </a:solidFill>
            </a:endParaRPr>
          </a:p>
        </p:txBody>
      </p:sp>
      <p:sp>
        <p:nvSpPr>
          <p:cNvPr id="38" name="TextBox 37">
            <a:extLst>
              <a:ext uri="{FF2B5EF4-FFF2-40B4-BE49-F238E27FC236}">
                <a16:creationId xmlns:a16="http://schemas.microsoft.com/office/drawing/2014/main" id="{E95E7100-6B1F-4A16-AF73-CA2FD734D739}"/>
              </a:ext>
            </a:extLst>
          </p:cNvPr>
          <p:cNvSpPr txBox="1"/>
          <p:nvPr/>
        </p:nvSpPr>
        <p:spPr>
          <a:xfrm>
            <a:off x="8430830" y="3815239"/>
            <a:ext cx="979335" cy="369332"/>
          </a:xfrm>
          <a:prstGeom prst="rect">
            <a:avLst/>
          </a:prstGeom>
          <a:noFill/>
        </p:spPr>
        <p:txBody>
          <a:bodyPr wrap="square" rtlCol="0">
            <a:spAutoFit/>
          </a:bodyPr>
          <a:lstStyle/>
          <a:p>
            <a:r>
              <a:rPr lang="en-US" dirty="0">
                <a:solidFill>
                  <a:schemeClr val="bg2"/>
                </a:solidFill>
              </a:rPr>
              <a:t>5</a:t>
            </a:r>
            <a:endParaRPr lang="en-IN" dirty="0">
              <a:solidFill>
                <a:schemeClr val="bg2"/>
              </a:solidFill>
            </a:endParaRPr>
          </a:p>
        </p:txBody>
      </p:sp>
      <p:sp>
        <p:nvSpPr>
          <p:cNvPr id="3" name="Slide Number Placeholder 2">
            <a:extLst>
              <a:ext uri="{FF2B5EF4-FFF2-40B4-BE49-F238E27FC236}">
                <a16:creationId xmlns:a16="http://schemas.microsoft.com/office/drawing/2014/main" id="{666221F5-93E8-4E84-8B16-C7B89BD4FFB6}"/>
              </a:ext>
            </a:extLst>
          </p:cNvPr>
          <p:cNvSpPr>
            <a:spLocks noGrp="1"/>
          </p:cNvSpPr>
          <p:nvPr>
            <p:ph type="sldNum" sz="quarter" idx="12"/>
          </p:nvPr>
        </p:nvSpPr>
        <p:spPr/>
        <p:txBody>
          <a:bodyPr/>
          <a:lstStyle/>
          <a:p>
            <a:fld id="{FEA1243F-3000-4347-94A4-FBDEAD3122CB}" type="slidenum">
              <a:rPr lang="en-US" smtClean="0"/>
              <a:pPr/>
              <a:t>14</a:t>
            </a:fld>
            <a:endParaRPr lang="en-US"/>
          </a:p>
        </p:txBody>
      </p:sp>
    </p:spTree>
    <p:extLst>
      <p:ext uri="{BB962C8B-B14F-4D97-AF65-F5344CB8AC3E}">
        <p14:creationId xmlns:p14="http://schemas.microsoft.com/office/powerpoint/2010/main" val="226778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17AB-80EB-4986-9CBB-0C1D126A9EFD}"/>
              </a:ext>
            </a:extLst>
          </p:cNvPr>
          <p:cNvSpPr>
            <a:spLocks noGrp="1"/>
          </p:cNvSpPr>
          <p:nvPr>
            <p:ph type="title"/>
          </p:nvPr>
        </p:nvSpPr>
        <p:spPr/>
        <p:txBody>
          <a:bodyPr/>
          <a:lstStyle/>
          <a:p>
            <a:r>
              <a:rPr lang="en-US" sz="3200" dirty="0"/>
              <a:t>MESSAGE PASSING DECODING FOR BEC</a:t>
            </a:r>
            <a:endParaRPr lang="en-IN" sz="3200" dirty="0"/>
          </a:p>
        </p:txBody>
      </p:sp>
      <p:sp>
        <p:nvSpPr>
          <p:cNvPr id="25" name="Content Placeholder 24">
            <a:extLst>
              <a:ext uri="{FF2B5EF4-FFF2-40B4-BE49-F238E27FC236}">
                <a16:creationId xmlns:a16="http://schemas.microsoft.com/office/drawing/2014/main" id="{FB83B708-6567-4F1A-9422-108D88166C03}"/>
              </a:ext>
            </a:extLst>
          </p:cNvPr>
          <p:cNvSpPr txBox="1">
            <a:spLocks noGrp="1"/>
          </p:cNvSpPr>
          <p:nvPr>
            <p:ph idx="1"/>
          </p:nvPr>
        </p:nvSpPr>
        <p:spPr>
          <a:xfrm>
            <a:off x="58350" y="4224218"/>
            <a:ext cx="8837382" cy="3283976"/>
          </a:xfrm>
          <a:prstGeom prst="rect">
            <a:avLst/>
          </a:prstGeom>
          <a:noFill/>
        </p:spPr>
        <p:txBody>
          <a:bodyPr wrap="square" rtlCol="0">
            <a:spAutoFit/>
          </a:bodyPr>
          <a:lstStyle/>
          <a:p>
            <a:r>
              <a:rPr lang="en-US" sz="1900" dirty="0">
                <a:solidFill>
                  <a:schemeClr val="bg2"/>
                </a:solidFill>
                <a:latin typeface="Garamond" panose="02020404030301010803" pitchFamily="18" charset="0"/>
              </a:rPr>
              <a:t>Now in our code first we will find that in which bit there is an error .</a:t>
            </a:r>
          </a:p>
          <a:p>
            <a:r>
              <a:rPr lang="en-US" sz="1900" dirty="0">
                <a:latin typeface="Garamond" panose="02020404030301010803" pitchFamily="18" charset="0"/>
              </a:rPr>
              <a:t>If an error is detected then it will receive message from connected check nodes and that message will be sent only if any of other connected variable nodes are not erasure(E) otherwise it will check next connected check node .</a:t>
            </a:r>
            <a:r>
              <a:rPr lang="en-US" sz="1900" dirty="0">
                <a:solidFill>
                  <a:schemeClr val="bg2"/>
                </a:solidFill>
                <a:latin typeface="Garamond" panose="02020404030301010803" pitchFamily="18" charset="0"/>
              </a:rPr>
              <a:t>If any of the </a:t>
            </a:r>
            <a:r>
              <a:rPr lang="en-US" sz="1900" dirty="0">
                <a:latin typeface="Garamond" panose="02020404030301010803" pitchFamily="18" charset="0"/>
              </a:rPr>
              <a:t>bit</a:t>
            </a:r>
            <a:r>
              <a:rPr lang="en-US" sz="1900" dirty="0">
                <a:solidFill>
                  <a:schemeClr val="bg2"/>
                </a:solidFill>
                <a:latin typeface="Garamond" panose="02020404030301010803" pitchFamily="18" charset="0"/>
              </a:rPr>
              <a:t> in variable node are not erasure(E) than that message will be XOR of the value of bit of connected variable node. This algorithm will terminate if in any iteration no error is corrected.</a:t>
            </a:r>
          </a:p>
          <a:p>
            <a:endParaRPr lang="en-US" sz="1900" dirty="0">
              <a:solidFill>
                <a:schemeClr val="bg2"/>
              </a:solidFill>
              <a:latin typeface="Garamond" panose="02020404030301010803" pitchFamily="18" charset="0"/>
            </a:endParaRPr>
          </a:p>
          <a:p>
            <a:endParaRPr lang="en-IN" sz="1900" dirty="0">
              <a:solidFill>
                <a:schemeClr val="bg2"/>
              </a:solidFill>
              <a:latin typeface="Garamond" panose="02020404030301010803" pitchFamily="18" charset="0"/>
            </a:endParaRPr>
          </a:p>
        </p:txBody>
      </p:sp>
      <p:sp>
        <p:nvSpPr>
          <p:cNvPr id="6" name="Oval 5">
            <a:extLst>
              <a:ext uri="{FF2B5EF4-FFF2-40B4-BE49-F238E27FC236}">
                <a16:creationId xmlns:a16="http://schemas.microsoft.com/office/drawing/2014/main" id="{5E02A9BF-4804-40B4-BE03-4570F25BC6BE}"/>
              </a:ext>
            </a:extLst>
          </p:cNvPr>
          <p:cNvSpPr/>
          <p:nvPr/>
        </p:nvSpPr>
        <p:spPr>
          <a:xfrm>
            <a:off x="57609" y="3003376"/>
            <a:ext cx="720000" cy="72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endParaRPr lang="en-IN" dirty="0"/>
          </a:p>
        </p:txBody>
      </p:sp>
      <p:sp>
        <p:nvSpPr>
          <p:cNvPr id="7" name="Oval 6">
            <a:extLst>
              <a:ext uri="{FF2B5EF4-FFF2-40B4-BE49-F238E27FC236}">
                <a16:creationId xmlns:a16="http://schemas.microsoft.com/office/drawing/2014/main" id="{57E3DEB7-0FB7-4329-9A27-B4A38968747E}"/>
              </a:ext>
            </a:extLst>
          </p:cNvPr>
          <p:cNvSpPr/>
          <p:nvPr/>
        </p:nvSpPr>
        <p:spPr>
          <a:xfrm>
            <a:off x="971600"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endParaRPr lang="en-IN" dirty="0"/>
          </a:p>
        </p:txBody>
      </p:sp>
      <p:sp>
        <p:nvSpPr>
          <p:cNvPr id="9" name="Oval 8">
            <a:extLst>
              <a:ext uri="{FF2B5EF4-FFF2-40B4-BE49-F238E27FC236}">
                <a16:creationId xmlns:a16="http://schemas.microsoft.com/office/drawing/2014/main" id="{36CD39B3-8A26-4401-AB62-B6499313E058}"/>
              </a:ext>
            </a:extLst>
          </p:cNvPr>
          <p:cNvSpPr/>
          <p:nvPr/>
        </p:nvSpPr>
        <p:spPr>
          <a:xfrm>
            <a:off x="1878927" y="300804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R3</a:t>
            </a:r>
            <a:endParaRPr lang="en-IN" dirty="0"/>
          </a:p>
        </p:txBody>
      </p:sp>
      <p:sp>
        <p:nvSpPr>
          <p:cNvPr id="10" name="Oval 9">
            <a:extLst>
              <a:ext uri="{FF2B5EF4-FFF2-40B4-BE49-F238E27FC236}">
                <a16:creationId xmlns:a16="http://schemas.microsoft.com/office/drawing/2014/main" id="{4F070D3B-24AD-4DED-9F12-81AE70BF53E9}"/>
              </a:ext>
            </a:extLst>
          </p:cNvPr>
          <p:cNvSpPr/>
          <p:nvPr/>
        </p:nvSpPr>
        <p:spPr>
          <a:xfrm>
            <a:off x="290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R4</a:t>
            </a:r>
            <a:endParaRPr lang="en-IN" dirty="0"/>
          </a:p>
        </p:txBody>
      </p:sp>
      <p:sp>
        <p:nvSpPr>
          <p:cNvPr id="11" name="Oval 10">
            <a:extLst>
              <a:ext uri="{FF2B5EF4-FFF2-40B4-BE49-F238E27FC236}">
                <a16:creationId xmlns:a16="http://schemas.microsoft.com/office/drawing/2014/main" id="{4657FD35-F0F0-4DAA-B596-A562D562DB7C}"/>
              </a:ext>
            </a:extLst>
          </p:cNvPr>
          <p:cNvSpPr/>
          <p:nvPr/>
        </p:nvSpPr>
        <p:spPr>
          <a:xfrm>
            <a:off x="398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endParaRPr lang="en-IN" dirty="0"/>
          </a:p>
        </p:txBody>
      </p:sp>
      <p:sp>
        <p:nvSpPr>
          <p:cNvPr id="13" name="Oval 12">
            <a:extLst>
              <a:ext uri="{FF2B5EF4-FFF2-40B4-BE49-F238E27FC236}">
                <a16:creationId xmlns:a16="http://schemas.microsoft.com/office/drawing/2014/main" id="{178D5E8E-0695-4E58-A32F-DFC09669BB78}"/>
              </a:ext>
            </a:extLst>
          </p:cNvPr>
          <p:cNvSpPr/>
          <p:nvPr/>
        </p:nvSpPr>
        <p:spPr>
          <a:xfrm>
            <a:off x="4993998"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R6</a:t>
            </a:r>
            <a:endParaRPr lang="en-IN" dirty="0"/>
          </a:p>
        </p:txBody>
      </p:sp>
      <p:sp>
        <p:nvSpPr>
          <p:cNvPr id="14" name="Oval 13">
            <a:extLst>
              <a:ext uri="{FF2B5EF4-FFF2-40B4-BE49-F238E27FC236}">
                <a16:creationId xmlns:a16="http://schemas.microsoft.com/office/drawing/2014/main" id="{889C2EDD-4535-4E2B-ABE7-C78F2EF02EE0}"/>
              </a:ext>
            </a:extLst>
          </p:cNvPr>
          <p:cNvSpPr/>
          <p:nvPr/>
        </p:nvSpPr>
        <p:spPr>
          <a:xfrm>
            <a:off x="6104531"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R7</a:t>
            </a:r>
            <a:endParaRPr lang="en-IN" dirty="0"/>
          </a:p>
        </p:txBody>
      </p:sp>
      <p:sp>
        <p:nvSpPr>
          <p:cNvPr id="15" name="Oval 14">
            <a:extLst>
              <a:ext uri="{FF2B5EF4-FFF2-40B4-BE49-F238E27FC236}">
                <a16:creationId xmlns:a16="http://schemas.microsoft.com/office/drawing/2014/main" id="{5ED1460D-4BB3-41E3-8C6B-5CEAF3A62371}"/>
              </a:ext>
            </a:extLst>
          </p:cNvPr>
          <p:cNvSpPr/>
          <p:nvPr/>
        </p:nvSpPr>
        <p:spPr>
          <a:xfrm>
            <a:off x="7246800"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R8</a:t>
            </a:r>
            <a:endParaRPr lang="en-IN" dirty="0"/>
          </a:p>
        </p:txBody>
      </p:sp>
      <p:sp>
        <p:nvSpPr>
          <p:cNvPr id="16" name="Oval 15">
            <a:extLst>
              <a:ext uri="{FF2B5EF4-FFF2-40B4-BE49-F238E27FC236}">
                <a16:creationId xmlns:a16="http://schemas.microsoft.com/office/drawing/2014/main" id="{C8FEF6B9-FBC8-43B0-9829-6658AD7DF227}"/>
              </a:ext>
            </a:extLst>
          </p:cNvPr>
          <p:cNvSpPr/>
          <p:nvPr/>
        </p:nvSpPr>
        <p:spPr>
          <a:xfrm>
            <a:off x="8175732" y="300779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R9</a:t>
            </a:r>
            <a:endParaRPr lang="en-IN" dirty="0"/>
          </a:p>
        </p:txBody>
      </p:sp>
      <p:sp>
        <p:nvSpPr>
          <p:cNvPr id="18" name="Rectangle 17">
            <a:extLst>
              <a:ext uri="{FF2B5EF4-FFF2-40B4-BE49-F238E27FC236}">
                <a16:creationId xmlns:a16="http://schemas.microsoft.com/office/drawing/2014/main" id="{00DBA802-B5CC-42B8-BD07-D32D720EEAE4}"/>
              </a:ext>
            </a:extLst>
          </p:cNvPr>
          <p:cNvSpPr/>
          <p:nvPr/>
        </p:nvSpPr>
        <p:spPr>
          <a:xfrm>
            <a:off x="1058268" y="1712561"/>
            <a:ext cx="540000" cy="54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C1</a:t>
            </a:r>
            <a:endParaRPr lang="en-IN" dirty="0"/>
          </a:p>
        </p:txBody>
      </p:sp>
      <p:sp>
        <p:nvSpPr>
          <p:cNvPr id="19" name="Rectangle 18">
            <a:extLst>
              <a:ext uri="{FF2B5EF4-FFF2-40B4-BE49-F238E27FC236}">
                <a16:creationId xmlns:a16="http://schemas.microsoft.com/office/drawing/2014/main" id="{E0AB60C6-856E-4F63-957C-50E2D9B08803}"/>
              </a:ext>
            </a:extLst>
          </p:cNvPr>
          <p:cNvSpPr/>
          <p:nvPr/>
        </p:nvSpPr>
        <p:spPr>
          <a:xfrm>
            <a:off x="7905732" y="1712561"/>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C5</a:t>
            </a:r>
            <a:endParaRPr lang="en-IN" dirty="0"/>
          </a:p>
        </p:txBody>
      </p:sp>
      <p:sp>
        <p:nvSpPr>
          <p:cNvPr id="20" name="Rectangle 19">
            <a:extLst>
              <a:ext uri="{FF2B5EF4-FFF2-40B4-BE49-F238E27FC236}">
                <a16:creationId xmlns:a16="http://schemas.microsoft.com/office/drawing/2014/main" id="{D7368FC1-2AEA-41B5-AE29-54A1992122DA}"/>
              </a:ext>
            </a:extLst>
          </p:cNvPr>
          <p:cNvSpPr/>
          <p:nvPr/>
        </p:nvSpPr>
        <p:spPr>
          <a:xfrm>
            <a:off x="2895600" y="1716792"/>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C2</a:t>
            </a:r>
            <a:endParaRPr lang="en-IN" dirty="0"/>
          </a:p>
        </p:txBody>
      </p:sp>
      <p:sp>
        <p:nvSpPr>
          <p:cNvPr id="21" name="Rectangle 20">
            <a:extLst>
              <a:ext uri="{FF2B5EF4-FFF2-40B4-BE49-F238E27FC236}">
                <a16:creationId xmlns:a16="http://schemas.microsoft.com/office/drawing/2014/main" id="{450293F5-9549-4F3C-BC11-13FBF76BE4B3}"/>
              </a:ext>
            </a:extLst>
          </p:cNvPr>
          <p:cNvSpPr/>
          <p:nvPr/>
        </p:nvSpPr>
        <p:spPr>
          <a:xfrm>
            <a:off x="4611394" y="1741769"/>
            <a:ext cx="540000" cy="54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C3</a:t>
            </a:r>
            <a:endParaRPr lang="en-IN" dirty="0"/>
          </a:p>
        </p:txBody>
      </p:sp>
      <p:sp>
        <p:nvSpPr>
          <p:cNvPr id="22" name="Rectangle 21">
            <a:extLst>
              <a:ext uri="{FF2B5EF4-FFF2-40B4-BE49-F238E27FC236}">
                <a16:creationId xmlns:a16="http://schemas.microsoft.com/office/drawing/2014/main" id="{A7DC337A-D1C9-41C8-B60B-7A3419297558}"/>
              </a:ext>
            </a:extLst>
          </p:cNvPr>
          <p:cNvSpPr/>
          <p:nvPr/>
        </p:nvSpPr>
        <p:spPr>
          <a:xfrm rot="10800000" flipV="1">
            <a:off x="6284531" y="1712561"/>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C4</a:t>
            </a:r>
            <a:endParaRPr lang="en-IN" dirty="0"/>
          </a:p>
        </p:txBody>
      </p:sp>
      <p:sp>
        <p:nvSpPr>
          <p:cNvPr id="23" name="TextBox 22">
            <a:extLst>
              <a:ext uri="{FF2B5EF4-FFF2-40B4-BE49-F238E27FC236}">
                <a16:creationId xmlns:a16="http://schemas.microsoft.com/office/drawing/2014/main" id="{146DF2BF-9B96-40F9-95B0-3EBF0CBA3329}"/>
              </a:ext>
            </a:extLst>
          </p:cNvPr>
          <p:cNvSpPr txBox="1"/>
          <p:nvPr/>
        </p:nvSpPr>
        <p:spPr>
          <a:xfrm>
            <a:off x="7812360" y="1336050"/>
            <a:ext cx="979335" cy="369332"/>
          </a:xfrm>
          <a:prstGeom prst="rect">
            <a:avLst/>
          </a:prstGeom>
          <a:noFill/>
        </p:spPr>
        <p:txBody>
          <a:bodyPr wrap="square" rtlCol="0">
            <a:spAutoFit/>
          </a:bodyPr>
          <a:lstStyle/>
          <a:p>
            <a:r>
              <a:rPr lang="en-US" dirty="0">
                <a:solidFill>
                  <a:schemeClr val="bg2"/>
                </a:solidFill>
              </a:rPr>
              <a:t>3,6,9</a:t>
            </a:r>
            <a:endParaRPr lang="en-IN" dirty="0">
              <a:solidFill>
                <a:schemeClr val="bg2"/>
              </a:solidFill>
            </a:endParaRPr>
          </a:p>
        </p:txBody>
      </p:sp>
      <p:sp>
        <p:nvSpPr>
          <p:cNvPr id="24" name="TextBox 23">
            <a:extLst>
              <a:ext uri="{FF2B5EF4-FFF2-40B4-BE49-F238E27FC236}">
                <a16:creationId xmlns:a16="http://schemas.microsoft.com/office/drawing/2014/main" id="{3F009A61-3EA0-4D63-AB09-3046D341C7FD}"/>
              </a:ext>
            </a:extLst>
          </p:cNvPr>
          <p:cNvSpPr txBox="1"/>
          <p:nvPr/>
        </p:nvSpPr>
        <p:spPr>
          <a:xfrm>
            <a:off x="6211266" y="1349347"/>
            <a:ext cx="979335" cy="369332"/>
          </a:xfrm>
          <a:prstGeom prst="rect">
            <a:avLst/>
          </a:prstGeom>
          <a:noFill/>
        </p:spPr>
        <p:txBody>
          <a:bodyPr wrap="square" rtlCol="0">
            <a:spAutoFit/>
          </a:bodyPr>
          <a:lstStyle/>
          <a:p>
            <a:r>
              <a:rPr lang="en-US" dirty="0">
                <a:solidFill>
                  <a:schemeClr val="bg2"/>
                </a:solidFill>
              </a:rPr>
              <a:t>2,5,8</a:t>
            </a:r>
            <a:endParaRPr lang="en-IN" dirty="0">
              <a:solidFill>
                <a:schemeClr val="bg2"/>
              </a:solidFill>
            </a:endParaRPr>
          </a:p>
        </p:txBody>
      </p:sp>
      <p:sp>
        <p:nvSpPr>
          <p:cNvPr id="26" name="TextBox 25">
            <a:extLst>
              <a:ext uri="{FF2B5EF4-FFF2-40B4-BE49-F238E27FC236}">
                <a16:creationId xmlns:a16="http://schemas.microsoft.com/office/drawing/2014/main" id="{3E9DFB6E-23FC-4841-A0DE-8AC264F43C9C}"/>
              </a:ext>
            </a:extLst>
          </p:cNvPr>
          <p:cNvSpPr txBox="1"/>
          <p:nvPr/>
        </p:nvSpPr>
        <p:spPr>
          <a:xfrm>
            <a:off x="4516801" y="1357223"/>
            <a:ext cx="979335" cy="369332"/>
          </a:xfrm>
          <a:prstGeom prst="rect">
            <a:avLst/>
          </a:prstGeom>
          <a:noFill/>
        </p:spPr>
        <p:txBody>
          <a:bodyPr wrap="square" rtlCol="0">
            <a:spAutoFit/>
          </a:bodyPr>
          <a:lstStyle/>
          <a:p>
            <a:r>
              <a:rPr lang="en-US" dirty="0">
                <a:solidFill>
                  <a:schemeClr val="bg2"/>
                </a:solidFill>
              </a:rPr>
              <a:t>1,4,7</a:t>
            </a:r>
            <a:endParaRPr lang="en-IN" dirty="0">
              <a:solidFill>
                <a:schemeClr val="bg2"/>
              </a:solidFill>
            </a:endParaRPr>
          </a:p>
        </p:txBody>
      </p:sp>
      <p:sp>
        <p:nvSpPr>
          <p:cNvPr id="27" name="TextBox 26">
            <a:extLst>
              <a:ext uri="{FF2B5EF4-FFF2-40B4-BE49-F238E27FC236}">
                <a16:creationId xmlns:a16="http://schemas.microsoft.com/office/drawing/2014/main" id="{62C01F3A-6E79-4459-84F2-51012722C9E3}"/>
              </a:ext>
            </a:extLst>
          </p:cNvPr>
          <p:cNvSpPr txBox="1"/>
          <p:nvPr/>
        </p:nvSpPr>
        <p:spPr>
          <a:xfrm>
            <a:off x="2766204" y="1348483"/>
            <a:ext cx="979335" cy="369332"/>
          </a:xfrm>
          <a:prstGeom prst="rect">
            <a:avLst/>
          </a:prstGeom>
          <a:noFill/>
        </p:spPr>
        <p:txBody>
          <a:bodyPr wrap="square" rtlCol="0">
            <a:spAutoFit/>
          </a:bodyPr>
          <a:lstStyle/>
          <a:p>
            <a:r>
              <a:rPr lang="en-US" dirty="0">
                <a:solidFill>
                  <a:schemeClr val="bg2"/>
                </a:solidFill>
              </a:rPr>
              <a:t>4,5,6</a:t>
            </a:r>
            <a:endParaRPr lang="en-IN" dirty="0">
              <a:solidFill>
                <a:schemeClr val="bg2"/>
              </a:solidFill>
            </a:endParaRPr>
          </a:p>
        </p:txBody>
      </p:sp>
      <p:sp>
        <p:nvSpPr>
          <p:cNvPr id="28" name="TextBox 27">
            <a:extLst>
              <a:ext uri="{FF2B5EF4-FFF2-40B4-BE49-F238E27FC236}">
                <a16:creationId xmlns:a16="http://schemas.microsoft.com/office/drawing/2014/main" id="{67062302-520D-47FB-A203-00142957D15F}"/>
              </a:ext>
            </a:extLst>
          </p:cNvPr>
          <p:cNvSpPr txBox="1"/>
          <p:nvPr/>
        </p:nvSpPr>
        <p:spPr>
          <a:xfrm>
            <a:off x="991000" y="1400468"/>
            <a:ext cx="979335" cy="369332"/>
          </a:xfrm>
          <a:prstGeom prst="rect">
            <a:avLst/>
          </a:prstGeom>
          <a:noFill/>
        </p:spPr>
        <p:txBody>
          <a:bodyPr wrap="square" rtlCol="0">
            <a:spAutoFit/>
          </a:bodyPr>
          <a:lstStyle/>
          <a:p>
            <a:r>
              <a:rPr lang="en-US" dirty="0">
                <a:solidFill>
                  <a:schemeClr val="bg2"/>
                </a:solidFill>
              </a:rPr>
              <a:t>1,2,3</a:t>
            </a:r>
            <a:endParaRPr lang="en-IN" dirty="0">
              <a:solidFill>
                <a:schemeClr val="bg2"/>
              </a:solidFill>
            </a:endParaRPr>
          </a:p>
        </p:txBody>
      </p:sp>
      <p:sp>
        <p:nvSpPr>
          <p:cNvPr id="29" name="TextBox 28">
            <a:extLst>
              <a:ext uri="{FF2B5EF4-FFF2-40B4-BE49-F238E27FC236}">
                <a16:creationId xmlns:a16="http://schemas.microsoft.com/office/drawing/2014/main" id="{3C32CCE5-0EC9-496F-B1DD-BA36590E7592}"/>
              </a:ext>
            </a:extLst>
          </p:cNvPr>
          <p:cNvSpPr txBox="1"/>
          <p:nvPr/>
        </p:nvSpPr>
        <p:spPr>
          <a:xfrm>
            <a:off x="194535" y="3815239"/>
            <a:ext cx="979335" cy="369332"/>
          </a:xfrm>
          <a:prstGeom prst="rect">
            <a:avLst/>
          </a:prstGeom>
          <a:noFill/>
        </p:spPr>
        <p:txBody>
          <a:bodyPr wrap="square" rtlCol="0">
            <a:spAutoFit/>
          </a:bodyPr>
          <a:lstStyle/>
          <a:p>
            <a:r>
              <a:rPr lang="en-US" dirty="0">
                <a:solidFill>
                  <a:schemeClr val="bg2"/>
                </a:solidFill>
              </a:rPr>
              <a:t>1,3</a:t>
            </a:r>
            <a:endParaRPr lang="en-IN" dirty="0">
              <a:solidFill>
                <a:schemeClr val="bg2"/>
              </a:solidFill>
            </a:endParaRPr>
          </a:p>
        </p:txBody>
      </p:sp>
      <p:sp>
        <p:nvSpPr>
          <p:cNvPr id="30" name="TextBox 29">
            <a:extLst>
              <a:ext uri="{FF2B5EF4-FFF2-40B4-BE49-F238E27FC236}">
                <a16:creationId xmlns:a16="http://schemas.microsoft.com/office/drawing/2014/main" id="{22876580-3B10-434C-92B8-FEF286CF5AC6}"/>
              </a:ext>
            </a:extLst>
          </p:cNvPr>
          <p:cNvSpPr txBox="1"/>
          <p:nvPr/>
        </p:nvSpPr>
        <p:spPr>
          <a:xfrm>
            <a:off x="1058268" y="3782698"/>
            <a:ext cx="979335" cy="369332"/>
          </a:xfrm>
          <a:prstGeom prst="rect">
            <a:avLst/>
          </a:prstGeom>
          <a:noFill/>
        </p:spPr>
        <p:txBody>
          <a:bodyPr wrap="square" rtlCol="0">
            <a:spAutoFit/>
          </a:bodyPr>
          <a:lstStyle/>
          <a:p>
            <a:r>
              <a:rPr lang="en-US" dirty="0">
                <a:solidFill>
                  <a:schemeClr val="bg2"/>
                </a:solidFill>
              </a:rPr>
              <a:t>1,4</a:t>
            </a:r>
            <a:endParaRPr lang="en-IN" dirty="0">
              <a:solidFill>
                <a:schemeClr val="bg2"/>
              </a:solidFill>
            </a:endParaRPr>
          </a:p>
        </p:txBody>
      </p:sp>
      <p:sp>
        <p:nvSpPr>
          <p:cNvPr id="31" name="TextBox 30">
            <a:extLst>
              <a:ext uri="{FF2B5EF4-FFF2-40B4-BE49-F238E27FC236}">
                <a16:creationId xmlns:a16="http://schemas.microsoft.com/office/drawing/2014/main" id="{DEDF4F74-47A9-4210-B6CA-6D9889FF0DE5}"/>
              </a:ext>
            </a:extLst>
          </p:cNvPr>
          <p:cNvSpPr txBox="1"/>
          <p:nvPr/>
        </p:nvSpPr>
        <p:spPr>
          <a:xfrm>
            <a:off x="7453575" y="3815239"/>
            <a:ext cx="979335" cy="369332"/>
          </a:xfrm>
          <a:prstGeom prst="rect">
            <a:avLst/>
          </a:prstGeom>
          <a:noFill/>
        </p:spPr>
        <p:txBody>
          <a:bodyPr wrap="square" rtlCol="0">
            <a:spAutoFit/>
          </a:bodyPr>
          <a:lstStyle/>
          <a:p>
            <a:r>
              <a:rPr lang="en-US" dirty="0">
                <a:solidFill>
                  <a:schemeClr val="bg2"/>
                </a:solidFill>
              </a:rPr>
              <a:t>4</a:t>
            </a:r>
            <a:endParaRPr lang="en-IN" dirty="0">
              <a:solidFill>
                <a:schemeClr val="bg2"/>
              </a:solidFill>
            </a:endParaRPr>
          </a:p>
        </p:txBody>
      </p:sp>
      <p:sp>
        <p:nvSpPr>
          <p:cNvPr id="32" name="TextBox 31">
            <a:extLst>
              <a:ext uri="{FF2B5EF4-FFF2-40B4-BE49-F238E27FC236}">
                <a16:creationId xmlns:a16="http://schemas.microsoft.com/office/drawing/2014/main" id="{1DE92603-6F27-4226-B251-91C8B580D535}"/>
              </a:ext>
            </a:extLst>
          </p:cNvPr>
          <p:cNvSpPr txBox="1"/>
          <p:nvPr/>
        </p:nvSpPr>
        <p:spPr>
          <a:xfrm>
            <a:off x="6334863" y="3782698"/>
            <a:ext cx="979335" cy="369332"/>
          </a:xfrm>
          <a:prstGeom prst="rect">
            <a:avLst/>
          </a:prstGeom>
          <a:noFill/>
        </p:spPr>
        <p:txBody>
          <a:bodyPr wrap="square" rtlCol="0">
            <a:spAutoFit/>
          </a:bodyPr>
          <a:lstStyle/>
          <a:p>
            <a:r>
              <a:rPr lang="en-US" dirty="0">
                <a:solidFill>
                  <a:schemeClr val="bg2"/>
                </a:solidFill>
              </a:rPr>
              <a:t>3</a:t>
            </a:r>
            <a:endParaRPr lang="en-IN" dirty="0">
              <a:solidFill>
                <a:schemeClr val="bg2"/>
              </a:solidFill>
            </a:endParaRPr>
          </a:p>
        </p:txBody>
      </p:sp>
      <p:sp>
        <p:nvSpPr>
          <p:cNvPr id="33" name="TextBox 32">
            <a:extLst>
              <a:ext uri="{FF2B5EF4-FFF2-40B4-BE49-F238E27FC236}">
                <a16:creationId xmlns:a16="http://schemas.microsoft.com/office/drawing/2014/main" id="{5354D78E-0E3F-4D53-9D4E-EA625319D972}"/>
              </a:ext>
            </a:extLst>
          </p:cNvPr>
          <p:cNvSpPr txBox="1"/>
          <p:nvPr/>
        </p:nvSpPr>
        <p:spPr>
          <a:xfrm>
            <a:off x="5114129" y="3782698"/>
            <a:ext cx="979335" cy="369332"/>
          </a:xfrm>
          <a:prstGeom prst="rect">
            <a:avLst/>
          </a:prstGeom>
          <a:noFill/>
        </p:spPr>
        <p:txBody>
          <a:bodyPr wrap="square" rtlCol="0">
            <a:spAutoFit/>
          </a:bodyPr>
          <a:lstStyle/>
          <a:p>
            <a:r>
              <a:rPr lang="en-US" dirty="0">
                <a:solidFill>
                  <a:schemeClr val="bg2"/>
                </a:solidFill>
              </a:rPr>
              <a:t>2,5</a:t>
            </a:r>
            <a:endParaRPr lang="en-IN" dirty="0">
              <a:solidFill>
                <a:schemeClr val="bg2"/>
              </a:solidFill>
            </a:endParaRPr>
          </a:p>
        </p:txBody>
      </p:sp>
      <p:sp>
        <p:nvSpPr>
          <p:cNvPr id="34" name="TextBox 33">
            <a:extLst>
              <a:ext uri="{FF2B5EF4-FFF2-40B4-BE49-F238E27FC236}">
                <a16:creationId xmlns:a16="http://schemas.microsoft.com/office/drawing/2014/main" id="{4760F6C8-4A98-4096-93DA-D7B5CD9E29A0}"/>
              </a:ext>
            </a:extLst>
          </p:cNvPr>
          <p:cNvSpPr txBox="1"/>
          <p:nvPr/>
        </p:nvSpPr>
        <p:spPr>
          <a:xfrm>
            <a:off x="4121726" y="3785876"/>
            <a:ext cx="979335" cy="369332"/>
          </a:xfrm>
          <a:prstGeom prst="rect">
            <a:avLst/>
          </a:prstGeom>
          <a:noFill/>
        </p:spPr>
        <p:txBody>
          <a:bodyPr wrap="square" rtlCol="0">
            <a:spAutoFit/>
          </a:bodyPr>
          <a:lstStyle/>
          <a:p>
            <a:r>
              <a:rPr lang="en-US" dirty="0">
                <a:solidFill>
                  <a:schemeClr val="bg2"/>
                </a:solidFill>
              </a:rPr>
              <a:t>2,4</a:t>
            </a:r>
            <a:endParaRPr lang="en-IN" dirty="0">
              <a:solidFill>
                <a:schemeClr val="bg2"/>
              </a:solidFill>
            </a:endParaRPr>
          </a:p>
        </p:txBody>
      </p:sp>
      <p:sp>
        <p:nvSpPr>
          <p:cNvPr id="35" name="TextBox 34">
            <a:extLst>
              <a:ext uri="{FF2B5EF4-FFF2-40B4-BE49-F238E27FC236}">
                <a16:creationId xmlns:a16="http://schemas.microsoft.com/office/drawing/2014/main" id="{CC7D913F-2AB1-4E93-8B4C-2BE41B3C5576}"/>
              </a:ext>
            </a:extLst>
          </p:cNvPr>
          <p:cNvSpPr txBox="1"/>
          <p:nvPr/>
        </p:nvSpPr>
        <p:spPr>
          <a:xfrm>
            <a:off x="3036717" y="3790913"/>
            <a:ext cx="979335" cy="369332"/>
          </a:xfrm>
          <a:prstGeom prst="rect">
            <a:avLst/>
          </a:prstGeom>
          <a:noFill/>
        </p:spPr>
        <p:txBody>
          <a:bodyPr wrap="square" rtlCol="0">
            <a:spAutoFit/>
          </a:bodyPr>
          <a:lstStyle/>
          <a:p>
            <a:r>
              <a:rPr lang="en-US" dirty="0">
                <a:solidFill>
                  <a:schemeClr val="bg2"/>
                </a:solidFill>
              </a:rPr>
              <a:t>2,3</a:t>
            </a:r>
            <a:endParaRPr lang="en-IN" dirty="0">
              <a:solidFill>
                <a:schemeClr val="bg2"/>
              </a:solidFill>
            </a:endParaRPr>
          </a:p>
        </p:txBody>
      </p:sp>
      <p:sp>
        <p:nvSpPr>
          <p:cNvPr id="36" name="TextBox 35">
            <a:extLst>
              <a:ext uri="{FF2B5EF4-FFF2-40B4-BE49-F238E27FC236}">
                <a16:creationId xmlns:a16="http://schemas.microsoft.com/office/drawing/2014/main" id="{5E314257-D17C-494F-AC72-98AB094EC1C4}"/>
              </a:ext>
            </a:extLst>
          </p:cNvPr>
          <p:cNvSpPr txBox="1"/>
          <p:nvPr/>
        </p:nvSpPr>
        <p:spPr>
          <a:xfrm>
            <a:off x="1983472" y="3801471"/>
            <a:ext cx="979335" cy="369332"/>
          </a:xfrm>
          <a:prstGeom prst="rect">
            <a:avLst/>
          </a:prstGeom>
          <a:noFill/>
        </p:spPr>
        <p:txBody>
          <a:bodyPr wrap="square" rtlCol="0">
            <a:spAutoFit/>
          </a:bodyPr>
          <a:lstStyle/>
          <a:p>
            <a:r>
              <a:rPr lang="en-US" dirty="0">
                <a:solidFill>
                  <a:schemeClr val="bg2"/>
                </a:solidFill>
              </a:rPr>
              <a:t>1,5</a:t>
            </a:r>
            <a:endParaRPr lang="en-IN" dirty="0">
              <a:solidFill>
                <a:schemeClr val="bg2"/>
              </a:solidFill>
            </a:endParaRPr>
          </a:p>
        </p:txBody>
      </p:sp>
      <p:sp>
        <p:nvSpPr>
          <p:cNvPr id="38" name="TextBox 37">
            <a:extLst>
              <a:ext uri="{FF2B5EF4-FFF2-40B4-BE49-F238E27FC236}">
                <a16:creationId xmlns:a16="http://schemas.microsoft.com/office/drawing/2014/main" id="{E95E7100-6B1F-4A16-AF73-CA2FD734D739}"/>
              </a:ext>
            </a:extLst>
          </p:cNvPr>
          <p:cNvSpPr txBox="1"/>
          <p:nvPr/>
        </p:nvSpPr>
        <p:spPr>
          <a:xfrm>
            <a:off x="8430830" y="3815239"/>
            <a:ext cx="979335" cy="369332"/>
          </a:xfrm>
          <a:prstGeom prst="rect">
            <a:avLst/>
          </a:prstGeom>
          <a:noFill/>
        </p:spPr>
        <p:txBody>
          <a:bodyPr wrap="square" rtlCol="0">
            <a:spAutoFit/>
          </a:bodyPr>
          <a:lstStyle/>
          <a:p>
            <a:r>
              <a:rPr lang="en-US" dirty="0">
                <a:solidFill>
                  <a:schemeClr val="bg2"/>
                </a:solidFill>
              </a:rPr>
              <a:t>5</a:t>
            </a:r>
            <a:endParaRPr lang="en-IN" dirty="0">
              <a:solidFill>
                <a:schemeClr val="bg2"/>
              </a:solidFill>
            </a:endParaRPr>
          </a:p>
        </p:txBody>
      </p:sp>
      <p:cxnSp>
        <p:nvCxnSpPr>
          <p:cNvPr id="4" name="Straight Arrow Connector 3">
            <a:extLst>
              <a:ext uri="{FF2B5EF4-FFF2-40B4-BE49-F238E27FC236}">
                <a16:creationId xmlns:a16="http://schemas.microsoft.com/office/drawing/2014/main" id="{C070C30F-3501-4EFB-AA14-C23B70400E3C}"/>
              </a:ext>
            </a:extLst>
          </p:cNvPr>
          <p:cNvCxnSpPr>
            <a:stCxn id="7" idx="0"/>
            <a:endCxn id="18" idx="2"/>
          </p:cNvCxnSpPr>
          <p:nvPr/>
        </p:nvCxnSpPr>
        <p:spPr>
          <a:xfrm flipH="1" flipV="1">
            <a:off x="1328268" y="2252561"/>
            <a:ext cx="3332" cy="7411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A132269-B83E-4471-BFAA-01B6033FA63D}"/>
              </a:ext>
            </a:extLst>
          </p:cNvPr>
          <p:cNvCxnSpPr>
            <a:cxnSpLocks/>
            <a:stCxn id="9" idx="0"/>
          </p:cNvCxnSpPr>
          <p:nvPr/>
        </p:nvCxnSpPr>
        <p:spPr>
          <a:xfrm flipH="1" flipV="1">
            <a:off x="1498257" y="2245385"/>
            <a:ext cx="740670" cy="7626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A6E3DE-3F2E-41E4-8E32-4E33F9D23A88}"/>
              </a:ext>
            </a:extLst>
          </p:cNvPr>
          <p:cNvCxnSpPr>
            <a:stCxn id="10" idx="0"/>
            <a:endCxn id="21" idx="2"/>
          </p:cNvCxnSpPr>
          <p:nvPr/>
        </p:nvCxnSpPr>
        <p:spPr>
          <a:xfrm flipV="1">
            <a:off x="3261394" y="2281769"/>
            <a:ext cx="1620000" cy="71191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1D97114-8CB0-4E6C-A653-F65B3B0212C8}"/>
              </a:ext>
            </a:extLst>
          </p:cNvPr>
          <p:cNvCxnSpPr/>
          <p:nvPr/>
        </p:nvCxnSpPr>
        <p:spPr>
          <a:xfrm flipH="1" flipV="1">
            <a:off x="5006468" y="2281769"/>
            <a:ext cx="1278063" cy="72160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067D26-D52E-4EC4-AAAB-C5E561C8FE28}"/>
              </a:ext>
            </a:extLst>
          </p:cNvPr>
          <p:cNvCxnSpPr>
            <a:endCxn id="6" idx="0"/>
          </p:cNvCxnSpPr>
          <p:nvPr/>
        </p:nvCxnSpPr>
        <p:spPr>
          <a:xfrm flipH="1">
            <a:off x="417609" y="2244843"/>
            <a:ext cx="640659" cy="758533"/>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9EBEFB7-0383-499A-9BB0-1E4682B2E34A}"/>
              </a:ext>
            </a:extLst>
          </p:cNvPr>
          <p:cNvCxnSpPr/>
          <p:nvPr/>
        </p:nvCxnSpPr>
        <p:spPr>
          <a:xfrm flipH="1">
            <a:off x="547280" y="2227093"/>
            <a:ext cx="4055254" cy="789010"/>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8E446C3-5760-4809-9761-50A098B6C708}"/>
              </a:ext>
            </a:extLst>
          </p:cNvPr>
          <p:cNvSpPr>
            <a:spLocks noGrp="1"/>
          </p:cNvSpPr>
          <p:nvPr>
            <p:ph type="sldNum" sz="quarter" idx="12"/>
          </p:nvPr>
        </p:nvSpPr>
        <p:spPr/>
        <p:txBody>
          <a:bodyPr/>
          <a:lstStyle/>
          <a:p>
            <a:fld id="{FEA1243F-3000-4347-94A4-FBDEAD3122CB}" type="slidenum">
              <a:rPr lang="en-US" smtClean="0"/>
              <a:pPr/>
              <a:t>15</a:t>
            </a:fld>
            <a:endParaRPr lang="en-US"/>
          </a:p>
        </p:txBody>
      </p:sp>
    </p:spTree>
    <p:extLst>
      <p:ext uri="{BB962C8B-B14F-4D97-AF65-F5344CB8AC3E}">
        <p14:creationId xmlns:p14="http://schemas.microsoft.com/office/powerpoint/2010/main" val="7724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17AB-80EB-4986-9CBB-0C1D126A9EFD}"/>
              </a:ext>
            </a:extLst>
          </p:cNvPr>
          <p:cNvSpPr>
            <a:spLocks noGrp="1"/>
          </p:cNvSpPr>
          <p:nvPr>
            <p:ph type="title"/>
          </p:nvPr>
        </p:nvSpPr>
        <p:spPr/>
        <p:txBody>
          <a:bodyPr/>
          <a:lstStyle/>
          <a:p>
            <a:r>
              <a:rPr lang="en-US" sz="3200" dirty="0"/>
              <a:t>MESSAGE PASSING DECODING FOR BSC</a:t>
            </a:r>
            <a:endParaRPr lang="en-IN" sz="3200" dirty="0"/>
          </a:p>
        </p:txBody>
      </p:sp>
      <p:sp>
        <p:nvSpPr>
          <p:cNvPr id="25" name="Content Placeholder 24">
            <a:extLst>
              <a:ext uri="{FF2B5EF4-FFF2-40B4-BE49-F238E27FC236}">
                <a16:creationId xmlns:a16="http://schemas.microsoft.com/office/drawing/2014/main" id="{FB83B708-6567-4F1A-9422-108D88166C03}"/>
              </a:ext>
            </a:extLst>
          </p:cNvPr>
          <p:cNvSpPr txBox="1">
            <a:spLocks noGrp="1"/>
          </p:cNvSpPr>
          <p:nvPr>
            <p:ph idx="1"/>
          </p:nvPr>
        </p:nvSpPr>
        <p:spPr>
          <a:xfrm>
            <a:off x="82875" y="4397111"/>
            <a:ext cx="8229600" cy="2141099"/>
          </a:xfrm>
          <a:prstGeom prst="rect">
            <a:avLst/>
          </a:prstGeom>
          <a:noFill/>
        </p:spPr>
        <p:txBody>
          <a:bodyPr wrap="square" rtlCol="0">
            <a:spAutoFit/>
          </a:bodyPr>
          <a:lstStyle/>
          <a:p>
            <a:r>
              <a:rPr lang="en-US" sz="2400" dirty="0">
                <a:latin typeface="Garamond" panose="02020404030301010803" pitchFamily="18" charset="0"/>
              </a:rPr>
              <a:t>The above diagram represents same as described for BSC.</a:t>
            </a:r>
          </a:p>
          <a:p>
            <a:r>
              <a:rPr lang="en-US" sz="2400" dirty="0">
                <a:latin typeface="Garamond" panose="02020404030301010803" pitchFamily="18" charset="0"/>
              </a:rPr>
              <a:t>Here we have added extra check node(yellow colored) for the variable node that was previously connected to only one check node so now there will be no variable node that is connected to single check node .</a:t>
            </a:r>
          </a:p>
        </p:txBody>
      </p:sp>
      <p:sp>
        <p:nvSpPr>
          <p:cNvPr id="6" name="Oval 5">
            <a:extLst>
              <a:ext uri="{FF2B5EF4-FFF2-40B4-BE49-F238E27FC236}">
                <a16:creationId xmlns:a16="http://schemas.microsoft.com/office/drawing/2014/main" id="{5E02A9BF-4804-40B4-BE03-4570F25BC6BE}"/>
              </a:ext>
            </a:extLst>
          </p:cNvPr>
          <p:cNvSpPr/>
          <p:nvPr/>
        </p:nvSpPr>
        <p:spPr>
          <a:xfrm>
            <a:off x="57609"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endParaRPr lang="en-IN" dirty="0"/>
          </a:p>
        </p:txBody>
      </p:sp>
      <p:sp>
        <p:nvSpPr>
          <p:cNvPr id="7" name="Oval 6">
            <a:extLst>
              <a:ext uri="{FF2B5EF4-FFF2-40B4-BE49-F238E27FC236}">
                <a16:creationId xmlns:a16="http://schemas.microsoft.com/office/drawing/2014/main" id="{57E3DEB7-0FB7-4329-9A27-B4A38968747E}"/>
              </a:ext>
            </a:extLst>
          </p:cNvPr>
          <p:cNvSpPr/>
          <p:nvPr/>
        </p:nvSpPr>
        <p:spPr>
          <a:xfrm>
            <a:off x="971600"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endParaRPr lang="en-IN" dirty="0"/>
          </a:p>
        </p:txBody>
      </p:sp>
      <p:sp>
        <p:nvSpPr>
          <p:cNvPr id="9" name="Oval 8">
            <a:extLst>
              <a:ext uri="{FF2B5EF4-FFF2-40B4-BE49-F238E27FC236}">
                <a16:creationId xmlns:a16="http://schemas.microsoft.com/office/drawing/2014/main" id="{36CD39B3-8A26-4401-AB62-B6499313E058}"/>
              </a:ext>
            </a:extLst>
          </p:cNvPr>
          <p:cNvSpPr/>
          <p:nvPr/>
        </p:nvSpPr>
        <p:spPr>
          <a:xfrm>
            <a:off x="1878927" y="300804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R3</a:t>
            </a:r>
            <a:endParaRPr lang="en-IN" dirty="0"/>
          </a:p>
        </p:txBody>
      </p:sp>
      <p:sp>
        <p:nvSpPr>
          <p:cNvPr id="10" name="Oval 9">
            <a:extLst>
              <a:ext uri="{FF2B5EF4-FFF2-40B4-BE49-F238E27FC236}">
                <a16:creationId xmlns:a16="http://schemas.microsoft.com/office/drawing/2014/main" id="{4F070D3B-24AD-4DED-9F12-81AE70BF53E9}"/>
              </a:ext>
            </a:extLst>
          </p:cNvPr>
          <p:cNvSpPr/>
          <p:nvPr/>
        </p:nvSpPr>
        <p:spPr>
          <a:xfrm>
            <a:off x="290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R4</a:t>
            </a:r>
            <a:endParaRPr lang="en-IN" dirty="0"/>
          </a:p>
        </p:txBody>
      </p:sp>
      <p:sp>
        <p:nvSpPr>
          <p:cNvPr id="11" name="Oval 10">
            <a:extLst>
              <a:ext uri="{FF2B5EF4-FFF2-40B4-BE49-F238E27FC236}">
                <a16:creationId xmlns:a16="http://schemas.microsoft.com/office/drawing/2014/main" id="{4657FD35-F0F0-4DAA-B596-A562D562DB7C}"/>
              </a:ext>
            </a:extLst>
          </p:cNvPr>
          <p:cNvSpPr/>
          <p:nvPr/>
        </p:nvSpPr>
        <p:spPr>
          <a:xfrm>
            <a:off x="398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endParaRPr lang="en-IN" dirty="0"/>
          </a:p>
        </p:txBody>
      </p:sp>
      <p:sp>
        <p:nvSpPr>
          <p:cNvPr id="13" name="Oval 12">
            <a:extLst>
              <a:ext uri="{FF2B5EF4-FFF2-40B4-BE49-F238E27FC236}">
                <a16:creationId xmlns:a16="http://schemas.microsoft.com/office/drawing/2014/main" id="{178D5E8E-0695-4E58-A32F-DFC09669BB78}"/>
              </a:ext>
            </a:extLst>
          </p:cNvPr>
          <p:cNvSpPr/>
          <p:nvPr/>
        </p:nvSpPr>
        <p:spPr>
          <a:xfrm>
            <a:off x="4993998"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R6</a:t>
            </a:r>
            <a:endParaRPr lang="en-IN" dirty="0"/>
          </a:p>
        </p:txBody>
      </p:sp>
      <p:sp>
        <p:nvSpPr>
          <p:cNvPr id="14" name="Oval 13">
            <a:extLst>
              <a:ext uri="{FF2B5EF4-FFF2-40B4-BE49-F238E27FC236}">
                <a16:creationId xmlns:a16="http://schemas.microsoft.com/office/drawing/2014/main" id="{889C2EDD-4535-4E2B-ABE7-C78F2EF02EE0}"/>
              </a:ext>
            </a:extLst>
          </p:cNvPr>
          <p:cNvSpPr/>
          <p:nvPr/>
        </p:nvSpPr>
        <p:spPr>
          <a:xfrm>
            <a:off x="6104531"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R7</a:t>
            </a:r>
            <a:endParaRPr lang="en-IN" dirty="0"/>
          </a:p>
        </p:txBody>
      </p:sp>
      <p:sp>
        <p:nvSpPr>
          <p:cNvPr id="15" name="Oval 14">
            <a:extLst>
              <a:ext uri="{FF2B5EF4-FFF2-40B4-BE49-F238E27FC236}">
                <a16:creationId xmlns:a16="http://schemas.microsoft.com/office/drawing/2014/main" id="{5ED1460D-4BB3-41E3-8C6B-5CEAF3A62371}"/>
              </a:ext>
            </a:extLst>
          </p:cNvPr>
          <p:cNvSpPr/>
          <p:nvPr/>
        </p:nvSpPr>
        <p:spPr>
          <a:xfrm>
            <a:off x="7208202"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R8</a:t>
            </a:r>
            <a:endParaRPr lang="en-IN" dirty="0"/>
          </a:p>
        </p:txBody>
      </p:sp>
      <p:sp>
        <p:nvSpPr>
          <p:cNvPr id="16" name="Oval 15">
            <a:extLst>
              <a:ext uri="{FF2B5EF4-FFF2-40B4-BE49-F238E27FC236}">
                <a16:creationId xmlns:a16="http://schemas.microsoft.com/office/drawing/2014/main" id="{C8FEF6B9-FBC8-43B0-9829-6658AD7DF227}"/>
              </a:ext>
            </a:extLst>
          </p:cNvPr>
          <p:cNvSpPr/>
          <p:nvPr/>
        </p:nvSpPr>
        <p:spPr>
          <a:xfrm>
            <a:off x="8175732" y="300779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R9</a:t>
            </a:r>
            <a:endParaRPr lang="en-IN" dirty="0"/>
          </a:p>
        </p:txBody>
      </p:sp>
      <p:sp>
        <p:nvSpPr>
          <p:cNvPr id="18" name="Rectangle 17">
            <a:extLst>
              <a:ext uri="{FF2B5EF4-FFF2-40B4-BE49-F238E27FC236}">
                <a16:creationId xmlns:a16="http://schemas.microsoft.com/office/drawing/2014/main" id="{00DBA802-B5CC-42B8-BD07-D32D720EEAE4}"/>
              </a:ext>
            </a:extLst>
          </p:cNvPr>
          <p:cNvSpPr/>
          <p:nvPr/>
        </p:nvSpPr>
        <p:spPr>
          <a:xfrm>
            <a:off x="1058268" y="1716792"/>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C1</a:t>
            </a:r>
            <a:endParaRPr lang="en-IN" dirty="0"/>
          </a:p>
        </p:txBody>
      </p:sp>
      <p:sp>
        <p:nvSpPr>
          <p:cNvPr id="19" name="Rectangle 18">
            <a:extLst>
              <a:ext uri="{FF2B5EF4-FFF2-40B4-BE49-F238E27FC236}">
                <a16:creationId xmlns:a16="http://schemas.microsoft.com/office/drawing/2014/main" id="{E0AB60C6-856E-4F63-957C-50E2D9B08803}"/>
              </a:ext>
            </a:extLst>
          </p:cNvPr>
          <p:cNvSpPr/>
          <p:nvPr/>
        </p:nvSpPr>
        <p:spPr>
          <a:xfrm>
            <a:off x="6626204" y="1659335"/>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C5</a:t>
            </a:r>
            <a:endParaRPr lang="en-IN" dirty="0"/>
          </a:p>
        </p:txBody>
      </p:sp>
      <p:sp>
        <p:nvSpPr>
          <p:cNvPr id="20" name="Rectangle 19">
            <a:extLst>
              <a:ext uri="{FF2B5EF4-FFF2-40B4-BE49-F238E27FC236}">
                <a16:creationId xmlns:a16="http://schemas.microsoft.com/office/drawing/2014/main" id="{D7368FC1-2AEA-41B5-AE29-54A1992122DA}"/>
              </a:ext>
            </a:extLst>
          </p:cNvPr>
          <p:cNvSpPr/>
          <p:nvPr/>
        </p:nvSpPr>
        <p:spPr>
          <a:xfrm>
            <a:off x="2673630" y="1717815"/>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C2</a:t>
            </a:r>
            <a:endParaRPr lang="en-IN" dirty="0"/>
          </a:p>
        </p:txBody>
      </p:sp>
      <p:sp>
        <p:nvSpPr>
          <p:cNvPr id="21" name="Rectangle 20">
            <a:extLst>
              <a:ext uri="{FF2B5EF4-FFF2-40B4-BE49-F238E27FC236}">
                <a16:creationId xmlns:a16="http://schemas.microsoft.com/office/drawing/2014/main" id="{450293F5-9549-4F3C-BC11-13FBF76BE4B3}"/>
              </a:ext>
            </a:extLst>
          </p:cNvPr>
          <p:cNvSpPr/>
          <p:nvPr/>
        </p:nvSpPr>
        <p:spPr>
          <a:xfrm>
            <a:off x="4108560" y="1699483"/>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C3</a:t>
            </a:r>
            <a:endParaRPr lang="en-IN" dirty="0"/>
          </a:p>
        </p:txBody>
      </p:sp>
      <p:sp>
        <p:nvSpPr>
          <p:cNvPr id="22" name="Rectangle 21">
            <a:extLst>
              <a:ext uri="{FF2B5EF4-FFF2-40B4-BE49-F238E27FC236}">
                <a16:creationId xmlns:a16="http://schemas.microsoft.com/office/drawing/2014/main" id="{A7DC337A-D1C9-41C8-B60B-7A3419297558}"/>
              </a:ext>
            </a:extLst>
          </p:cNvPr>
          <p:cNvSpPr/>
          <p:nvPr/>
        </p:nvSpPr>
        <p:spPr>
          <a:xfrm rot="10800000" flipV="1">
            <a:off x="5443998" y="1645567"/>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C4</a:t>
            </a:r>
            <a:endParaRPr lang="en-IN" dirty="0"/>
          </a:p>
        </p:txBody>
      </p:sp>
      <p:sp>
        <p:nvSpPr>
          <p:cNvPr id="23" name="TextBox 22">
            <a:extLst>
              <a:ext uri="{FF2B5EF4-FFF2-40B4-BE49-F238E27FC236}">
                <a16:creationId xmlns:a16="http://schemas.microsoft.com/office/drawing/2014/main" id="{146DF2BF-9B96-40F9-95B0-3EBF0CBA3329}"/>
              </a:ext>
            </a:extLst>
          </p:cNvPr>
          <p:cNvSpPr txBox="1"/>
          <p:nvPr/>
        </p:nvSpPr>
        <p:spPr>
          <a:xfrm>
            <a:off x="6497797" y="1311849"/>
            <a:ext cx="979335" cy="369332"/>
          </a:xfrm>
          <a:prstGeom prst="rect">
            <a:avLst/>
          </a:prstGeom>
          <a:noFill/>
        </p:spPr>
        <p:txBody>
          <a:bodyPr wrap="square" rtlCol="0">
            <a:spAutoFit/>
          </a:bodyPr>
          <a:lstStyle/>
          <a:p>
            <a:r>
              <a:rPr lang="en-US" dirty="0">
                <a:solidFill>
                  <a:schemeClr val="bg2"/>
                </a:solidFill>
              </a:rPr>
              <a:t>3,6,9</a:t>
            </a:r>
            <a:endParaRPr lang="en-IN" dirty="0">
              <a:solidFill>
                <a:schemeClr val="bg2"/>
              </a:solidFill>
            </a:endParaRPr>
          </a:p>
        </p:txBody>
      </p:sp>
      <p:sp>
        <p:nvSpPr>
          <p:cNvPr id="24" name="TextBox 23">
            <a:extLst>
              <a:ext uri="{FF2B5EF4-FFF2-40B4-BE49-F238E27FC236}">
                <a16:creationId xmlns:a16="http://schemas.microsoft.com/office/drawing/2014/main" id="{3F009A61-3EA0-4D63-AB09-3046D341C7FD}"/>
              </a:ext>
            </a:extLst>
          </p:cNvPr>
          <p:cNvSpPr txBox="1"/>
          <p:nvPr/>
        </p:nvSpPr>
        <p:spPr>
          <a:xfrm>
            <a:off x="5365924" y="1318379"/>
            <a:ext cx="979335" cy="369332"/>
          </a:xfrm>
          <a:prstGeom prst="rect">
            <a:avLst/>
          </a:prstGeom>
          <a:noFill/>
        </p:spPr>
        <p:txBody>
          <a:bodyPr wrap="square" rtlCol="0">
            <a:spAutoFit/>
          </a:bodyPr>
          <a:lstStyle/>
          <a:p>
            <a:r>
              <a:rPr lang="en-US" dirty="0">
                <a:solidFill>
                  <a:schemeClr val="bg2"/>
                </a:solidFill>
              </a:rPr>
              <a:t>2,5,8</a:t>
            </a:r>
            <a:endParaRPr lang="en-IN" dirty="0">
              <a:solidFill>
                <a:schemeClr val="bg2"/>
              </a:solidFill>
            </a:endParaRPr>
          </a:p>
        </p:txBody>
      </p:sp>
      <p:sp>
        <p:nvSpPr>
          <p:cNvPr id="26" name="TextBox 25">
            <a:extLst>
              <a:ext uri="{FF2B5EF4-FFF2-40B4-BE49-F238E27FC236}">
                <a16:creationId xmlns:a16="http://schemas.microsoft.com/office/drawing/2014/main" id="{3E9DFB6E-23FC-4841-A0DE-8AC264F43C9C}"/>
              </a:ext>
            </a:extLst>
          </p:cNvPr>
          <p:cNvSpPr txBox="1"/>
          <p:nvPr/>
        </p:nvSpPr>
        <p:spPr>
          <a:xfrm>
            <a:off x="4029203" y="1357137"/>
            <a:ext cx="979335" cy="369332"/>
          </a:xfrm>
          <a:prstGeom prst="rect">
            <a:avLst/>
          </a:prstGeom>
          <a:noFill/>
        </p:spPr>
        <p:txBody>
          <a:bodyPr wrap="square" rtlCol="0">
            <a:spAutoFit/>
          </a:bodyPr>
          <a:lstStyle/>
          <a:p>
            <a:r>
              <a:rPr lang="en-US" dirty="0">
                <a:solidFill>
                  <a:schemeClr val="bg2"/>
                </a:solidFill>
              </a:rPr>
              <a:t>1,4,7</a:t>
            </a:r>
            <a:endParaRPr lang="en-IN" dirty="0">
              <a:solidFill>
                <a:schemeClr val="bg2"/>
              </a:solidFill>
            </a:endParaRPr>
          </a:p>
        </p:txBody>
      </p:sp>
      <p:sp>
        <p:nvSpPr>
          <p:cNvPr id="27" name="TextBox 26">
            <a:extLst>
              <a:ext uri="{FF2B5EF4-FFF2-40B4-BE49-F238E27FC236}">
                <a16:creationId xmlns:a16="http://schemas.microsoft.com/office/drawing/2014/main" id="{62C01F3A-6E79-4459-84F2-51012722C9E3}"/>
              </a:ext>
            </a:extLst>
          </p:cNvPr>
          <p:cNvSpPr txBox="1"/>
          <p:nvPr/>
        </p:nvSpPr>
        <p:spPr>
          <a:xfrm>
            <a:off x="2569847" y="1358130"/>
            <a:ext cx="979335" cy="369332"/>
          </a:xfrm>
          <a:prstGeom prst="rect">
            <a:avLst/>
          </a:prstGeom>
          <a:noFill/>
        </p:spPr>
        <p:txBody>
          <a:bodyPr wrap="square" rtlCol="0">
            <a:spAutoFit/>
          </a:bodyPr>
          <a:lstStyle/>
          <a:p>
            <a:r>
              <a:rPr lang="en-US" dirty="0">
                <a:solidFill>
                  <a:schemeClr val="bg2"/>
                </a:solidFill>
              </a:rPr>
              <a:t>4,5,6</a:t>
            </a:r>
            <a:endParaRPr lang="en-IN" dirty="0">
              <a:solidFill>
                <a:schemeClr val="bg2"/>
              </a:solidFill>
            </a:endParaRPr>
          </a:p>
        </p:txBody>
      </p:sp>
      <p:sp>
        <p:nvSpPr>
          <p:cNvPr id="28" name="TextBox 27">
            <a:extLst>
              <a:ext uri="{FF2B5EF4-FFF2-40B4-BE49-F238E27FC236}">
                <a16:creationId xmlns:a16="http://schemas.microsoft.com/office/drawing/2014/main" id="{67062302-520D-47FB-A203-00142957D15F}"/>
              </a:ext>
            </a:extLst>
          </p:cNvPr>
          <p:cNvSpPr txBox="1"/>
          <p:nvPr/>
        </p:nvSpPr>
        <p:spPr>
          <a:xfrm>
            <a:off x="991000" y="1400468"/>
            <a:ext cx="979335" cy="369332"/>
          </a:xfrm>
          <a:prstGeom prst="rect">
            <a:avLst/>
          </a:prstGeom>
          <a:noFill/>
        </p:spPr>
        <p:txBody>
          <a:bodyPr wrap="square" rtlCol="0">
            <a:spAutoFit/>
          </a:bodyPr>
          <a:lstStyle/>
          <a:p>
            <a:r>
              <a:rPr lang="en-US" dirty="0">
                <a:solidFill>
                  <a:schemeClr val="bg2"/>
                </a:solidFill>
              </a:rPr>
              <a:t>1,2,3</a:t>
            </a:r>
            <a:endParaRPr lang="en-IN" dirty="0">
              <a:solidFill>
                <a:schemeClr val="bg2"/>
              </a:solidFill>
            </a:endParaRPr>
          </a:p>
        </p:txBody>
      </p:sp>
      <p:sp>
        <p:nvSpPr>
          <p:cNvPr id="29" name="TextBox 28">
            <a:extLst>
              <a:ext uri="{FF2B5EF4-FFF2-40B4-BE49-F238E27FC236}">
                <a16:creationId xmlns:a16="http://schemas.microsoft.com/office/drawing/2014/main" id="{3C32CCE5-0EC9-496F-B1DD-BA36590E7592}"/>
              </a:ext>
            </a:extLst>
          </p:cNvPr>
          <p:cNvSpPr txBox="1"/>
          <p:nvPr/>
        </p:nvSpPr>
        <p:spPr>
          <a:xfrm>
            <a:off x="194535" y="3815239"/>
            <a:ext cx="979335" cy="369332"/>
          </a:xfrm>
          <a:prstGeom prst="rect">
            <a:avLst/>
          </a:prstGeom>
          <a:noFill/>
        </p:spPr>
        <p:txBody>
          <a:bodyPr wrap="square" rtlCol="0">
            <a:spAutoFit/>
          </a:bodyPr>
          <a:lstStyle/>
          <a:p>
            <a:r>
              <a:rPr lang="en-US" dirty="0">
                <a:solidFill>
                  <a:schemeClr val="bg2"/>
                </a:solidFill>
              </a:rPr>
              <a:t>1,3</a:t>
            </a:r>
            <a:endParaRPr lang="en-IN" dirty="0">
              <a:solidFill>
                <a:schemeClr val="bg2"/>
              </a:solidFill>
            </a:endParaRPr>
          </a:p>
        </p:txBody>
      </p:sp>
      <p:sp>
        <p:nvSpPr>
          <p:cNvPr id="30" name="TextBox 29">
            <a:extLst>
              <a:ext uri="{FF2B5EF4-FFF2-40B4-BE49-F238E27FC236}">
                <a16:creationId xmlns:a16="http://schemas.microsoft.com/office/drawing/2014/main" id="{22876580-3B10-434C-92B8-FEF286CF5AC6}"/>
              </a:ext>
            </a:extLst>
          </p:cNvPr>
          <p:cNvSpPr txBox="1"/>
          <p:nvPr/>
        </p:nvSpPr>
        <p:spPr>
          <a:xfrm>
            <a:off x="1058268" y="3782698"/>
            <a:ext cx="979335" cy="369332"/>
          </a:xfrm>
          <a:prstGeom prst="rect">
            <a:avLst/>
          </a:prstGeom>
          <a:noFill/>
        </p:spPr>
        <p:txBody>
          <a:bodyPr wrap="square" rtlCol="0">
            <a:spAutoFit/>
          </a:bodyPr>
          <a:lstStyle/>
          <a:p>
            <a:r>
              <a:rPr lang="en-US" dirty="0">
                <a:solidFill>
                  <a:schemeClr val="bg2"/>
                </a:solidFill>
              </a:rPr>
              <a:t>1,4</a:t>
            </a:r>
            <a:endParaRPr lang="en-IN" dirty="0">
              <a:solidFill>
                <a:schemeClr val="bg2"/>
              </a:solidFill>
            </a:endParaRPr>
          </a:p>
        </p:txBody>
      </p:sp>
      <p:sp>
        <p:nvSpPr>
          <p:cNvPr id="31" name="TextBox 30">
            <a:extLst>
              <a:ext uri="{FF2B5EF4-FFF2-40B4-BE49-F238E27FC236}">
                <a16:creationId xmlns:a16="http://schemas.microsoft.com/office/drawing/2014/main" id="{DEDF4F74-47A9-4210-B6CA-6D9889FF0DE5}"/>
              </a:ext>
            </a:extLst>
          </p:cNvPr>
          <p:cNvSpPr txBox="1"/>
          <p:nvPr/>
        </p:nvSpPr>
        <p:spPr>
          <a:xfrm>
            <a:off x="7252307" y="3782698"/>
            <a:ext cx="979335" cy="369332"/>
          </a:xfrm>
          <a:prstGeom prst="rect">
            <a:avLst/>
          </a:prstGeom>
          <a:noFill/>
        </p:spPr>
        <p:txBody>
          <a:bodyPr wrap="square" rtlCol="0">
            <a:spAutoFit/>
          </a:bodyPr>
          <a:lstStyle/>
          <a:p>
            <a:r>
              <a:rPr lang="en-US" dirty="0">
                <a:solidFill>
                  <a:schemeClr val="bg2"/>
                </a:solidFill>
              </a:rPr>
              <a:t>4,6</a:t>
            </a:r>
            <a:endParaRPr lang="en-IN" dirty="0">
              <a:solidFill>
                <a:schemeClr val="bg2"/>
              </a:solidFill>
            </a:endParaRPr>
          </a:p>
        </p:txBody>
      </p:sp>
      <p:sp>
        <p:nvSpPr>
          <p:cNvPr id="32" name="TextBox 31">
            <a:extLst>
              <a:ext uri="{FF2B5EF4-FFF2-40B4-BE49-F238E27FC236}">
                <a16:creationId xmlns:a16="http://schemas.microsoft.com/office/drawing/2014/main" id="{1DE92603-6F27-4226-B251-91C8B580D535}"/>
              </a:ext>
            </a:extLst>
          </p:cNvPr>
          <p:cNvSpPr txBox="1"/>
          <p:nvPr/>
        </p:nvSpPr>
        <p:spPr>
          <a:xfrm>
            <a:off x="6201805" y="3773815"/>
            <a:ext cx="979335" cy="369332"/>
          </a:xfrm>
          <a:prstGeom prst="rect">
            <a:avLst/>
          </a:prstGeom>
          <a:noFill/>
        </p:spPr>
        <p:txBody>
          <a:bodyPr wrap="square" rtlCol="0">
            <a:spAutoFit/>
          </a:bodyPr>
          <a:lstStyle/>
          <a:p>
            <a:r>
              <a:rPr lang="en-US" dirty="0">
                <a:solidFill>
                  <a:schemeClr val="bg2"/>
                </a:solidFill>
              </a:rPr>
              <a:t>3,6</a:t>
            </a:r>
            <a:endParaRPr lang="en-IN" dirty="0">
              <a:solidFill>
                <a:schemeClr val="bg2"/>
              </a:solidFill>
            </a:endParaRPr>
          </a:p>
        </p:txBody>
      </p:sp>
      <p:sp>
        <p:nvSpPr>
          <p:cNvPr id="33" name="TextBox 32">
            <a:extLst>
              <a:ext uri="{FF2B5EF4-FFF2-40B4-BE49-F238E27FC236}">
                <a16:creationId xmlns:a16="http://schemas.microsoft.com/office/drawing/2014/main" id="{5354D78E-0E3F-4D53-9D4E-EA625319D972}"/>
              </a:ext>
            </a:extLst>
          </p:cNvPr>
          <p:cNvSpPr txBox="1"/>
          <p:nvPr/>
        </p:nvSpPr>
        <p:spPr>
          <a:xfrm>
            <a:off x="5114129" y="3782698"/>
            <a:ext cx="979335" cy="369332"/>
          </a:xfrm>
          <a:prstGeom prst="rect">
            <a:avLst/>
          </a:prstGeom>
          <a:noFill/>
        </p:spPr>
        <p:txBody>
          <a:bodyPr wrap="square" rtlCol="0">
            <a:spAutoFit/>
          </a:bodyPr>
          <a:lstStyle/>
          <a:p>
            <a:r>
              <a:rPr lang="en-US" dirty="0">
                <a:solidFill>
                  <a:schemeClr val="bg2"/>
                </a:solidFill>
              </a:rPr>
              <a:t>2,5</a:t>
            </a:r>
            <a:endParaRPr lang="en-IN" dirty="0">
              <a:solidFill>
                <a:schemeClr val="bg2"/>
              </a:solidFill>
            </a:endParaRPr>
          </a:p>
        </p:txBody>
      </p:sp>
      <p:sp>
        <p:nvSpPr>
          <p:cNvPr id="34" name="TextBox 33">
            <a:extLst>
              <a:ext uri="{FF2B5EF4-FFF2-40B4-BE49-F238E27FC236}">
                <a16:creationId xmlns:a16="http://schemas.microsoft.com/office/drawing/2014/main" id="{4760F6C8-4A98-4096-93DA-D7B5CD9E29A0}"/>
              </a:ext>
            </a:extLst>
          </p:cNvPr>
          <p:cNvSpPr txBox="1"/>
          <p:nvPr/>
        </p:nvSpPr>
        <p:spPr>
          <a:xfrm>
            <a:off x="4121726" y="3785876"/>
            <a:ext cx="979335" cy="369332"/>
          </a:xfrm>
          <a:prstGeom prst="rect">
            <a:avLst/>
          </a:prstGeom>
          <a:noFill/>
        </p:spPr>
        <p:txBody>
          <a:bodyPr wrap="square" rtlCol="0">
            <a:spAutoFit/>
          </a:bodyPr>
          <a:lstStyle/>
          <a:p>
            <a:r>
              <a:rPr lang="en-US" dirty="0">
                <a:solidFill>
                  <a:schemeClr val="bg2"/>
                </a:solidFill>
              </a:rPr>
              <a:t>2,4</a:t>
            </a:r>
            <a:endParaRPr lang="en-IN" dirty="0">
              <a:solidFill>
                <a:schemeClr val="bg2"/>
              </a:solidFill>
            </a:endParaRPr>
          </a:p>
        </p:txBody>
      </p:sp>
      <p:sp>
        <p:nvSpPr>
          <p:cNvPr id="35" name="TextBox 34">
            <a:extLst>
              <a:ext uri="{FF2B5EF4-FFF2-40B4-BE49-F238E27FC236}">
                <a16:creationId xmlns:a16="http://schemas.microsoft.com/office/drawing/2014/main" id="{CC7D913F-2AB1-4E93-8B4C-2BE41B3C5576}"/>
              </a:ext>
            </a:extLst>
          </p:cNvPr>
          <p:cNvSpPr txBox="1"/>
          <p:nvPr/>
        </p:nvSpPr>
        <p:spPr>
          <a:xfrm>
            <a:off x="3036717" y="3790913"/>
            <a:ext cx="979335" cy="369332"/>
          </a:xfrm>
          <a:prstGeom prst="rect">
            <a:avLst/>
          </a:prstGeom>
          <a:noFill/>
        </p:spPr>
        <p:txBody>
          <a:bodyPr wrap="square" rtlCol="0">
            <a:spAutoFit/>
          </a:bodyPr>
          <a:lstStyle/>
          <a:p>
            <a:r>
              <a:rPr lang="en-US" dirty="0">
                <a:solidFill>
                  <a:schemeClr val="bg2"/>
                </a:solidFill>
              </a:rPr>
              <a:t>2,3</a:t>
            </a:r>
            <a:endParaRPr lang="en-IN" dirty="0">
              <a:solidFill>
                <a:schemeClr val="bg2"/>
              </a:solidFill>
            </a:endParaRPr>
          </a:p>
        </p:txBody>
      </p:sp>
      <p:sp>
        <p:nvSpPr>
          <p:cNvPr id="36" name="TextBox 35">
            <a:extLst>
              <a:ext uri="{FF2B5EF4-FFF2-40B4-BE49-F238E27FC236}">
                <a16:creationId xmlns:a16="http://schemas.microsoft.com/office/drawing/2014/main" id="{5E314257-D17C-494F-AC72-98AB094EC1C4}"/>
              </a:ext>
            </a:extLst>
          </p:cNvPr>
          <p:cNvSpPr txBox="1"/>
          <p:nvPr/>
        </p:nvSpPr>
        <p:spPr>
          <a:xfrm>
            <a:off x="1983472" y="3801471"/>
            <a:ext cx="979335" cy="369332"/>
          </a:xfrm>
          <a:prstGeom prst="rect">
            <a:avLst/>
          </a:prstGeom>
          <a:noFill/>
        </p:spPr>
        <p:txBody>
          <a:bodyPr wrap="square" rtlCol="0">
            <a:spAutoFit/>
          </a:bodyPr>
          <a:lstStyle/>
          <a:p>
            <a:r>
              <a:rPr lang="en-US" dirty="0">
                <a:solidFill>
                  <a:schemeClr val="bg2"/>
                </a:solidFill>
              </a:rPr>
              <a:t>1,5</a:t>
            </a:r>
            <a:endParaRPr lang="en-IN" dirty="0">
              <a:solidFill>
                <a:schemeClr val="bg2"/>
              </a:solidFill>
            </a:endParaRPr>
          </a:p>
        </p:txBody>
      </p:sp>
      <p:sp>
        <p:nvSpPr>
          <p:cNvPr id="38" name="TextBox 37">
            <a:extLst>
              <a:ext uri="{FF2B5EF4-FFF2-40B4-BE49-F238E27FC236}">
                <a16:creationId xmlns:a16="http://schemas.microsoft.com/office/drawing/2014/main" id="{E95E7100-6B1F-4A16-AF73-CA2FD734D739}"/>
              </a:ext>
            </a:extLst>
          </p:cNvPr>
          <p:cNvSpPr txBox="1"/>
          <p:nvPr/>
        </p:nvSpPr>
        <p:spPr>
          <a:xfrm>
            <a:off x="8302809" y="3773815"/>
            <a:ext cx="979335" cy="369332"/>
          </a:xfrm>
          <a:prstGeom prst="rect">
            <a:avLst/>
          </a:prstGeom>
          <a:noFill/>
        </p:spPr>
        <p:txBody>
          <a:bodyPr wrap="square" rtlCol="0">
            <a:spAutoFit/>
          </a:bodyPr>
          <a:lstStyle/>
          <a:p>
            <a:r>
              <a:rPr lang="en-US" dirty="0">
                <a:solidFill>
                  <a:schemeClr val="bg2"/>
                </a:solidFill>
              </a:rPr>
              <a:t>5,6</a:t>
            </a:r>
            <a:endParaRPr lang="en-IN" dirty="0">
              <a:solidFill>
                <a:schemeClr val="bg2"/>
              </a:solidFill>
            </a:endParaRPr>
          </a:p>
        </p:txBody>
      </p:sp>
      <p:sp>
        <p:nvSpPr>
          <p:cNvPr id="37" name="Rectangle 36">
            <a:extLst>
              <a:ext uri="{FF2B5EF4-FFF2-40B4-BE49-F238E27FC236}">
                <a16:creationId xmlns:a16="http://schemas.microsoft.com/office/drawing/2014/main" id="{6FBDDE55-8ADD-4AF7-B155-80DCEEAE710E}"/>
              </a:ext>
            </a:extLst>
          </p:cNvPr>
          <p:cNvSpPr/>
          <p:nvPr/>
        </p:nvSpPr>
        <p:spPr>
          <a:xfrm>
            <a:off x="7691642" y="1643790"/>
            <a:ext cx="54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2"/>
                </a:solidFill>
              </a:rPr>
              <a:t>C6</a:t>
            </a:r>
            <a:endParaRPr lang="en-IN" dirty="0">
              <a:solidFill>
                <a:schemeClr val="bg2"/>
              </a:solidFill>
            </a:endParaRPr>
          </a:p>
        </p:txBody>
      </p:sp>
      <p:sp>
        <p:nvSpPr>
          <p:cNvPr id="39" name="TextBox 38">
            <a:extLst>
              <a:ext uri="{FF2B5EF4-FFF2-40B4-BE49-F238E27FC236}">
                <a16:creationId xmlns:a16="http://schemas.microsoft.com/office/drawing/2014/main" id="{40C3163C-E149-4667-8AF4-68E78D437AF8}"/>
              </a:ext>
            </a:extLst>
          </p:cNvPr>
          <p:cNvSpPr txBox="1"/>
          <p:nvPr/>
        </p:nvSpPr>
        <p:spPr>
          <a:xfrm>
            <a:off x="7568202" y="1265967"/>
            <a:ext cx="979335" cy="369332"/>
          </a:xfrm>
          <a:prstGeom prst="rect">
            <a:avLst/>
          </a:prstGeom>
          <a:noFill/>
        </p:spPr>
        <p:txBody>
          <a:bodyPr wrap="square" rtlCol="0">
            <a:spAutoFit/>
          </a:bodyPr>
          <a:lstStyle/>
          <a:p>
            <a:r>
              <a:rPr lang="en-US" dirty="0">
                <a:solidFill>
                  <a:schemeClr val="bg2"/>
                </a:solidFill>
              </a:rPr>
              <a:t>7,8,9</a:t>
            </a:r>
            <a:endParaRPr lang="en-IN" dirty="0">
              <a:solidFill>
                <a:schemeClr val="bg2"/>
              </a:solidFill>
            </a:endParaRPr>
          </a:p>
        </p:txBody>
      </p:sp>
      <p:sp>
        <p:nvSpPr>
          <p:cNvPr id="3" name="Slide Number Placeholder 2">
            <a:extLst>
              <a:ext uri="{FF2B5EF4-FFF2-40B4-BE49-F238E27FC236}">
                <a16:creationId xmlns:a16="http://schemas.microsoft.com/office/drawing/2014/main" id="{F84B8468-F81C-420D-B3A4-5342567F66CE}"/>
              </a:ext>
            </a:extLst>
          </p:cNvPr>
          <p:cNvSpPr>
            <a:spLocks noGrp="1"/>
          </p:cNvSpPr>
          <p:nvPr>
            <p:ph type="sldNum" sz="quarter" idx="12"/>
          </p:nvPr>
        </p:nvSpPr>
        <p:spPr/>
        <p:txBody>
          <a:bodyPr/>
          <a:lstStyle/>
          <a:p>
            <a:fld id="{FEA1243F-3000-4347-94A4-FBDEAD3122CB}" type="slidenum">
              <a:rPr lang="en-US" smtClean="0"/>
              <a:pPr/>
              <a:t>16</a:t>
            </a:fld>
            <a:endParaRPr lang="en-US"/>
          </a:p>
        </p:txBody>
      </p:sp>
    </p:spTree>
    <p:extLst>
      <p:ext uri="{BB962C8B-B14F-4D97-AF65-F5344CB8AC3E}">
        <p14:creationId xmlns:p14="http://schemas.microsoft.com/office/powerpoint/2010/main" val="38610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17AB-80EB-4986-9CBB-0C1D126A9EFD}"/>
              </a:ext>
            </a:extLst>
          </p:cNvPr>
          <p:cNvSpPr>
            <a:spLocks noGrp="1"/>
          </p:cNvSpPr>
          <p:nvPr>
            <p:ph type="title"/>
          </p:nvPr>
        </p:nvSpPr>
        <p:spPr/>
        <p:txBody>
          <a:bodyPr/>
          <a:lstStyle/>
          <a:p>
            <a:r>
              <a:rPr lang="en-US" sz="3200" dirty="0"/>
              <a:t>MESSAGE PASSING DECODING FOR BSC</a:t>
            </a:r>
            <a:endParaRPr lang="en-IN" sz="3200" dirty="0"/>
          </a:p>
        </p:txBody>
      </p:sp>
      <p:sp>
        <p:nvSpPr>
          <p:cNvPr id="25" name="Content Placeholder 24">
            <a:extLst>
              <a:ext uri="{FF2B5EF4-FFF2-40B4-BE49-F238E27FC236}">
                <a16:creationId xmlns:a16="http://schemas.microsoft.com/office/drawing/2014/main" id="{FB83B708-6567-4F1A-9422-108D88166C03}"/>
              </a:ext>
            </a:extLst>
          </p:cNvPr>
          <p:cNvSpPr txBox="1">
            <a:spLocks noGrp="1"/>
          </p:cNvSpPr>
          <p:nvPr>
            <p:ph idx="1"/>
          </p:nvPr>
        </p:nvSpPr>
        <p:spPr>
          <a:xfrm>
            <a:off x="58350" y="4224218"/>
            <a:ext cx="8837382" cy="2675604"/>
          </a:xfrm>
          <a:prstGeom prst="rect">
            <a:avLst/>
          </a:prstGeom>
          <a:noFill/>
        </p:spPr>
        <p:txBody>
          <a:bodyPr wrap="square" rtlCol="0">
            <a:spAutoFit/>
          </a:bodyPr>
          <a:lstStyle/>
          <a:p>
            <a:r>
              <a:rPr lang="en-US" sz="1800" dirty="0">
                <a:latin typeface="Garamond" panose="02020404030301010803" pitchFamily="18" charset="0"/>
              </a:rPr>
              <a:t>F</a:t>
            </a:r>
            <a:r>
              <a:rPr lang="en-US" sz="1800" dirty="0">
                <a:solidFill>
                  <a:schemeClr val="bg2"/>
                </a:solidFill>
                <a:latin typeface="Garamond" panose="02020404030301010803" pitchFamily="18" charset="0"/>
              </a:rPr>
              <a:t>or decoding in BSC channel variable node will receive messages from its connected check nodes and that message will be XOR of the value of the bit of other connected variable nodes.</a:t>
            </a:r>
          </a:p>
          <a:p>
            <a:r>
              <a:rPr lang="en-US" sz="1800" dirty="0">
                <a:latin typeface="Garamond" panose="02020404030301010803" pitchFamily="18" charset="0"/>
              </a:rPr>
              <a:t>After receiving messages from all connected check nodes it will store the value of the majority bit of the received messages from connected check nodes and value stored in the first column of the variable node matrix.</a:t>
            </a:r>
          </a:p>
          <a:p>
            <a:r>
              <a:rPr lang="en-US" sz="1800" dirty="0">
                <a:latin typeface="Garamond" panose="02020404030301010803" pitchFamily="18" charset="0"/>
              </a:rPr>
              <a:t>After one complete iteration it will update the value of 1</a:t>
            </a:r>
            <a:r>
              <a:rPr lang="en-US" sz="1800" baseline="30000" dirty="0">
                <a:latin typeface="Garamond" panose="02020404030301010803" pitchFamily="18" charset="0"/>
              </a:rPr>
              <a:t>st</a:t>
            </a:r>
            <a:r>
              <a:rPr lang="en-US" sz="1800" dirty="0">
                <a:latin typeface="Garamond" panose="02020404030301010803" pitchFamily="18" charset="0"/>
              </a:rPr>
              <a:t> column of variable node matrix by the value of majority bit for each variable node.</a:t>
            </a:r>
            <a:endParaRPr lang="en-IN" sz="1800" dirty="0">
              <a:solidFill>
                <a:schemeClr val="bg2"/>
              </a:solidFill>
              <a:latin typeface="Garamond" panose="02020404030301010803" pitchFamily="18" charset="0"/>
            </a:endParaRPr>
          </a:p>
        </p:txBody>
      </p:sp>
      <p:sp>
        <p:nvSpPr>
          <p:cNvPr id="6" name="Oval 5">
            <a:extLst>
              <a:ext uri="{FF2B5EF4-FFF2-40B4-BE49-F238E27FC236}">
                <a16:creationId xmlns:a16="http://schemas.microsoft.com/office/drawing/2014/main" id="{5E02A9BF-4804-40B4-BE03-4570F25BC6BE}"/>
              </a:ext>
            </a:extLst>
          </p:cNvPr>
          <p:cNvSpPr/>
          <p:nvPr/>
        </p:nvSpPr>
        <p:spPr>
          <a:xfrm>
            <a:off x="57609" y="3003376"/>
            <a:ext cx="720000" cy="72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endParaRPr lang="en-IN" dirty="0"/>
          </a:p>
        </p:txBody>
      </p:sp>
      <p:sp>
        <p:nvSpPr>
          <p:cNvPr id="7" name="Oval 6">
            <a:extLst>
              <a:ext uri="{FF2B5EF4-FFF2-40B4-BE49-F238E27FC236}">
                <a16:creationId xmlns:a16="http://schemas.microsoft.com/office/drawing/2014/main" id="{57E3DEB7-0FB7-4329-9A27-B4A38968747E}"/>
              </a:ext>
            </a:extLst>
          </p:cNvPr>
          <p:cNvSpPr/>
          <p:nvPr/>
        </p:nvSpPr>
        <p:spPr>
          <a:xfrm>
            <a:off x="971600"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endParaRPr lang="en-IN" dirty="0"/>
          </a:p>
        </p:txBody>
      </p:sp>
      <p:sp>
        <p:nvSpPr>
          <p:cNvPr id="9" name="Oval 8">
            <a:extLst>
              <a:ext uri="{FF2B5EF4-FFF2-40B4-BE49-F238E27FC236}">
                <a16:creationId xmlns:a16="http://schemas.microsoft.com/office/drawing/2014/main" id="{36CD39B3-8A26-4401-AB62-B6499313E058}"/>
              </a:ext>
            </a:extLst>
          </p:cNvPr>
          <p:cNvSpPr/>
          <p:nvPr/>
        </p:nvSpPr>
        <p:spPr>
          <a:xfrm>
            <a:off x="1878927" y="300804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R3</a:t>
            </a:r>
            <a:endParaRPr lang="en-IN" dirty="0"/>
          </a:p>
        </p:txBody>
      </p:sp>
      <p:sp>
        <p:nvSpPr>
          <p:cNvPr id="10" name="Oval 9">
            <a:extLst>
              <a:ext uri="{FF2B5EF4-FFF2-40B4-BE49-F238E27FC236}">
                <a16:creationId xmlns:a16="http://schemas.microsoft.com/office/drawing/2014/main" id="{4F070D3B-24AD-4DED-9F12-81AE70BF53E9}"/>
              </a:ext>
            </a:extLst>
          </p:cNvPr>
          <p:cNvSpPr/>
          <p:nvPr/>
        </p:nvSpPr>
        <p:spPr>
          <a:xfrm>
            <a:off x="290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R4</a:t>
            </a:r>
            <a:endParaRPr lang="en-IN" dirty="0"/>
          </a:p>
        </p:txBody>
      </p:sp>
      <p:sp>
        <p:nvSpPr>
          <p:cNvPr id="11" name="Oval 10">
            <a:extLst>
              <a:ext uri="{FF2B5EF4-FFF2-40B4-BE49-F238E27FC236}">
                <a16:creationId xmlns:a16="http://schemas.microsoft.com/office/drawing/2014/main" id="{4657FD35-F0F0-4DAA-B596-A562D562DB7C}"/>
              </a:ext>
            </a:extLst>
          </p:cNvPr>
          <p:cNvSpPr/>
          <p:nvPr/>
        </p:nvSpPr>
        <p:spPr>
          <a:xfrm>
            <a:off x="3981394"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R5</a:t>
            </a:r>
            <a:endParaRPr lang="en-IN" dirty="0"/>
          </a:p>
        </p:txBody>
      </p:sp>
      <p:sp>
        <p:nvSpPr>
          <p:cNvPr id="13" name="Oval 12">
            <a:extLst>
              <a:ext uri="{FF2B5EF4-FFF2-40B4-BE49-F238E27FC236}">
                <a16:creationId xmlns:a16="http://schemas.microsoft.com/office/drawing/2014/main" id="{178D5E8E-0695-4E58-A32F-DFC09669BB78}"/>
              </a:ext>
            </a:extLst>
          </p:cNvPr>
          <p:cNvSpPr/>
          <p:nvPr/>
        </p:nvSpPr>
        <p:spPr>
          <a:xfrm>
            <a:off x="4993998"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R6</a:t>
            </a:r>
            <a:endParaRPr lang="en-IN" dirty="0"/>
          </a:p>
        </p:txBody>
      </p:sp>
      <p:sp>
        <p:nvSpPr>
          <p:cNvPr id="14" name="Oval 13">
            <a:extLst>
              <a:ext uri="{FF2B5EF4-FFF2-40B4-BE49-F238E27FC236}">
                <a16:creationId xmlns:a16="http://schemas.microsoft.com/office/drawing/2014/main" id="{889C2EDD-4535-4E2B-ABE7-C78F2EF02EE0}"/>
              </a:ext>
            </a:extLst>
          </p:cNvPr>
          <p:cNvSpPr/>
          <p:nvPr/>
        </p:nvSpPr>
        <p:spPr>
          <a:xfrm>
            <a:off x="6104531" y="2993688"/>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R7</a:t>
            </a:r>
            <a:endParaRPr lang="en-IN" dirty="0"/>
          </a:p>
        </p:txBody>
      </p:sp>
      <p:sp>
        <p:nvSpPr>
          <p:cNvPr id="15" name="Oval 14">
            <a:extLst>
              <a:ext uri="{FF2B5EF4-FFF2-40B4-BE49-F238E27FC236}">
                <a16:creationId xmlns:a16="http://schemas.microsoft.com/office/drawing/2014/main" id="{5ED1460D-4BB3-41E3-8C6B-5CEAF3A62371}"/>
              </a:ext>
            </a:extLst>
          </p:cNvPr>
          <p:cNvSpPr/>
          <p:nvPr/>
        </p:nvSpPr>
        <p:spPr>
          <a:xfrm>
            <a:off x="7246800" y="300337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R8</a:t>
            </a:r>
            <a:endParaRPr lang="en-IN" dirty="0"/>
          </a:p>
        </p:txBody>
      </p:sp>
      <p:sp>
        <p:nvSpPr>
          <p:cNvPr id="16" name="Oval 15">
            <a:extLst>
              <a:ext uri="{FF2B5EF4-FFF2-40B4-BE49-F238E27FC236}">
                <a16:creationId xmlns:a16="http://schemas.microsoft.com/office/drawing/2014/main" id="{C8FEF6B9-FBC8-43B0-9829-6658AD7DF227}"/>
              </a:ext>
            </a:extLst>
          </p:cNvPr>
          <p:cNvSpPr/>
          <p:nvPr/>
        </p:nvSpPr>
        <p:spPr>
          <a:xfrm>
            <a:off x="8175732" y="3007792"/>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R9</a:t>
            </a:r>
            <a:endParaRPr lang="en-IN" dirty="0"/>
          </a:p>
        </p:txBody>
      </p:sp>
      <p:sp>
        <p:nvSpPr>
          <p:cNvPr id="18" name="Rectangle 17">
            <a:extLst>
              <a:ext uri="{FF2B5EF4-FFF2-40B4-BE49-F238E27FC236}">
                <a16:creationId xmlns:a16="http://schemas.microsoft.com/office/drawing/2014/main" id="{00DBA802-B5CC-42B8-BD07-D32D720EEAE4}"/>
              </a:ext>
            </a:extLst>
          </p:cNvPr>
          <p:cNvSpPr/>
          <p:nvPr/>
        </p:nvSpPr>
        <p:spPr>
          <a:xfrm>
            <a:off x="1058268" y="1712561"/>
            <a:ext cx="540000" cy="54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C1</a:t>
            </a:r>
            <a:endParaRPr lang="en-IN" dirty="0"/>
          </a:p>
        </p:txBody>
      </p:sp>
      <p:sp>
        <p:nvSpPr>
          <p:cNvPr id="19" name="Rectangle 18">
            <a:extLst>
              <a:ext uri="{FF2B5EF4-FFF2-40B4-BE49-F238E27FC236}">
                <a16:creationId xmlns:a16="http://schemas.microsoft.com/office/drawing/2014/main" id="{E0AB60C6-856E-4F63-957C-50E2D9B08803}"/>
              </a:ext>
            </a:extLst>
          </p:cNvPr>
          <p:cNvSpPr/>
          <p:nvPr/>
        </p:nvSpPr>
        <p:spPr>
          <a:xfrm>
            <a:off x="7336800" y="1772598"/>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C5</a:t>
            </a:r>
            <a:endParaRPr lang="en-IN" dirty="0"/>
          </a:p>
        </p:txBody>
      </p:sp>
      <p:sp>
        <p:nvSpPr>
          <p:cNvPr id="20" name="Rectangle 19">
            <a:extLst>
              <a:ext uri="{FF2B5EF4-FFF2-40B4-BE49-F238E27FC236}">
                <a16:creationId xmlns:a16="http://schemas.microsoft.com/office/drawing/2014/main" id="{D7368FC1-2AEA-41B5-AE29-54A1992122DA}"/>
              </a:ext>
            </a:extLst>
          </p:cNvPr>
          <p:cNvSpPr/>
          <p:nvPr/>
        </p:nvSpPr>
        <p:spPr>
          <a:xfrm>
            <a:off x="2895600" y="1716792"/>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C2</a:t>
            </a:r>
            <a:endParaRPr lang="en-IN" dirty="0"/>
          </a:p>
        </p:txBody>
      </p:sp>
      <p:sp>
        <p:nvSpPr>
          <p:cNvPr id="21" name="Rectangle 20">
            <a:extLst>
              <a:ext uri="{FF2B5EF4-FFF2-40B4-BE49-F238E27FC236}">
                <a16:creationId xmlns:a16="http://schemas.microsoft.com/office/drawing/2014/main" id="{450293F5-9549-4F3C-BC11-13FBF76BE4B3}"/>
              </a:ext>
            </a:extLst>
          </p:cNvPr>
          <p:cNvSpPr/>
          <p:nvPr/>
        </p:nvSpPr>
        <p:spPr>
          <a:xfrm>
            <a:off x="4611394" y="1741769"/>
            <a:ext cx="540000" cy="540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C3</a:t>
            </a:r>
            <a:endParaRPr lang="en-IN" dirty="0"/>
          </a:p>
        </p:txBody>
      </p:sp>
      <p:sp>
        <p:nvSpPr>
          <p:cNvPr id="22" name="Rectangle 21">
            <a:extLst>
              <a:ext uri="{FF2B5EF4-FFF2-40B4-BE49-F238E27FC236}">
                <a16:creationId xmlns:a16="http://schemas.microsoft.com/office/drawing/2014/main" id="{A7DC337A-D1C9-41C8-B60B-7A3419297558}"/>
              </a:ext>
            </a:extLst>
          </p:cNvPr>
          <p:cNvSpPr/>
          <p:nvPr/>
        </p:nvSpPr>
        <p:spPr>
          <a:xfrm rot="10800000" flipV="1">
            <a:off x="5941266" y="1741769"/>
            <a:ext cx="5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C4</a:t>
            </a:r>
            <a:endParaRPr lang="en-IN" dirty="0"/>
          </a:p>
        </p:txBody>
      </p:sp>
      <p:sp>
        <p:nvSpPr>
          <p:cNvPr id="23" name="TextBox 22">
            <a:extLst>
              <a:ext uri="{FF2B5EF4-FFF2-40B4-BE49-F238E27FC236}">
                <a16:creationId xmlns:a16="http://schemas.microsoft.com/office/drawing/2014/main" id="{146DF2BF-9B96-40F9-95B0-3EBF0CBA3329}"/>
              </a:ext>
            </a:extLst>
          </p:cNvPr>
          <p:cNvSpPr txBox="1"/>
          <p:nvPr/>
        </p:nvSpPr>
        <p:spPr>
          <a:xfrm>
            <a:off x="7227840" y="1348483"/>
            <a:ext cx="979335" cy="360000"/>
          </a:xfrm>
          <a:prstGeom prst="rect">
            <a:avLst/>
          </a:prstGeom>
          <a:noFill/>
        </p:spPr>
        <p:txBody>
          <a:bodyPr wrap="square" rtlCol="0">
            <a:spAutoFit/>
          </a:bodyPr>
          <a:lstStyle/>
          <a:p>
            <a:r>
              <a:rPr lang="en-US" dirty="0">
                <a:solidFill>
                  <a:schemeClr val="bg2"/>
                </a:solidFill>
              </a:rPr>
              <a:t>3,6,9</a:t>
            </a:r>
            <a:endParaRPr lang="en-IN" dirty="0">
              <a:solidFill>
                <a:schemeClr val="bg2"/>
              </a:solidFill>
            </a:endParaRPr>
          </a:p>
        </p:txBody>
      </p:sp>
      <p:sp>
        <p:nvSpPr>
          <p:cNvPr id="24" name="TextBox 23">
            <a:extLst>
              <a:ext uri="{FF2B5EF4-FFF2-40B4-BE49-F238E27FC236}">
                <a16:creationId xmlns:a16="http://schemas.microsoft.com/office/drawing/2014/main" id="{3F009A61-3EA0-4D63-AB09-3046D341C7FD}"/>
              </a:ext>
            </a:extLst>
          </p:cNvPr>
          <p:cNvSpPr txBox="1"/>
          <p:nvPr/>
        </p:nvSpPr>
        <p:spPr>
          <a:xfrm>
            <a:off x="5845195" y="1368376"/>
            <a:ext cx="979335" cy="369332"/>
          </a:xfrm>
          <a:prstGeom prst="rect">
            <a:avLst/>
          </a:prstGeom>
          <a:noFill/>
        </p:spPr>
        <p:txBody>
          <a:bodyPr wrap="square" rtlCol="0">
            <a:spAutoFit/>
          </a:bodyPr>
          <a:lstStyle/>
          <a:p>
            <a:r>
              <a:rPr lang="en-US" dirty="0">
                <a:solidFill>
                  <a:schemeClr val="bg2"/>
                </a:solidFill>
              </a:rPr>
              <a:t>2,5,8</a:t>
            </a:r>
            <a:endParaRPr lang="en-IN" dirty="0">
              <a:solidFill>
                <a:schemeClr val="bg2"/>
              </a:solidFill>
            </a:endParaRPr>
          </a:p>
        </p:txBody>
      </p:sp>
      <p:sp>
        <p:nvSpPr>
          <p:cNvPr id="26" name="TextBox 25">
            <a:extLst>
              <a:ext uri="{FF2B5EF4-FFF2-40B4-BE49-F238E27FC236}">
                <a16:creationId xmlns:a16="http://schemas.microsoft.com/office/drawing/2014/main" id="{3E9DFB6E-23FC-4841-A0DE-8AC264F43C9C}"/>
              </a:ext>
            </a:extLst>
          </p:cNvPr>
          <p:cNvSpPr txBox="1"/>
          <p:nvPr/>
        </p:nvSpPr>
        <p:spPr>
          <a:xfrm>
            <a:off x="4516801" y="1357223"/>
            <a:ext cx="979335" cy="369332"/>
          </a:xfrm>
          <a:prstGeom prst="rect">
            <a:avLst/>
          </a:prstGeom>
          <a:noFill/>
        </p:spPr>
        <p:txBody>
          <a:bodyPr wrap="square" rtlCol="0">
            <a:spAutoFit/>
          </a:bodyPr>
          <a:lstStyle/>
          <a:p>
            <a:r>
              <a:rPr lang="en-US" dirty="0">
                <a:solidFill>
                  <a:schemeClr val="bg2"/>
                </a:solidFill>
              </a:rPr>
              <a:t>1,4,7</a:t>
            </a:r>
            <a:endParaRPr lang="en-IN" dirty="0">
              <a:solidFill>
                <a:schemeClr val="bg2"/>
              </a:solidFill>
            </a:endParaRPr>
          </a:p>
        </p:txBody>
      </p:sp>
      <p:sp>
        <p:nvSpPr>
          <p:cNvPr id="27" name="TextBox 26">
            <a:extLst>
              <a:ext uri="{FF2B5EF4-FFF2-40B4-BE49-F238E27FC236}">
                <a16:creationId xmlns:a16="http://schemas.microsoft.com/office/drawing/2014/main" id="{62C01F3A-6E79-4459-84F2-51012722C9E3}"/>
              </a:ext>
            </a:extLst>
          </p:cNvPr>
          <p:cNvSpPr txBox="1"/>
          <p:nvPr/>
        </p:nvSpPr>
        <p:spPr>
          <a:xfrm>
            <a:off x="2766204" y="1348483"/>
            <a:ext cx="979335" cy="369332"/>
          </a:xfrm>
          <a:prstGeom prst="rect">
            <a:avLst/>
          </a:prstGeom>
          <a:noFill/>
        </p:spPr>
        <p:txBody>
          <a:bodyPr wrap="square" rtlCol="0">
            <a:spAutoFit/>
          </a:bodyPr>
          <a:lstStyle/>
          <a:p>
            <a:r>
              <a:rPr lang="en-US" dirty="0">
                <a:solidFill>
                  <a:schemeClr val="bg2"/>
                </a:solidFill>
              </a:rPr>
              <a:t>4,5,6</a:t>
            </a:r>
            <a:endParaRPr lang="en-IN" dirty="0">
              <a:solidFill>
                <a:schemeClr val="bg2"/>
              </a:solidFill>
            </a:endParaRPr>
          </a:p>
        </p:txBody>
      </p:sp>
      <p:sp>
        <p:nvSpPr>
          <p:cNvPr id="28" name="TextBox 27">
            <a:extLst>
              <a:ext uri="{FF2B5EF4-FFF2-40B4-BE49-F238E27FC236}">
                <a16:creationId xmlns:a16="http://schemas.microsoft.com/office/drawing/2014/main" id="{67062302-520D-47FB-A203-00142957D15F}"/>
              </a:ext>
            </a:extLst>
          </p:cNvPr>
          <p:cNvSpPr txBox="1"/>
          <p:nvPr/>
        </p:nvSpPr>
        <p:spPr>
          <a:xfrm>
            <a:off x="991000" y="1400468"/>
            <a:ext cx="979335" cy="369332"/>
          </a:xfrm>
          <a:prstGeom prst="rect">
            <a:avLst/>
          </a:prstGeom>
          <a:noFill/>
        </p:spPr>
        <p:txBody>
          <a:bodyPr wrap="square" rtlCol="0">
            <a:spAutoFit/>
          </a:bodyPr>
          <a:lstStyle/>
          <a:p>
            <a:r>
              <a:rPr lang="en-US" dirty="0">
                <a:solidFill>
                  <a:schemeClr val="bg2"/>
                </a:solidFill>
              </a:rPr>
              <a:t>1,2,3</a:t>
            </a:r>
            <a:endParaRPr lang="en-IN" dirty="0">
              <a:solidFill>
                <a:schemeClr val="bg2"/>
              </a:solidFill>
            </a:endParaRPr>
          </a:p>
        </p:txBody>
      </p:sp>
      <p:sp>
        <p:nvSpPr>
          <p:cNvPr id="29" name="TextBox 28">
            <a:extLst>
              <a:ext uri="{FF2B5EF4-FFF2-40B4-BE49-F238E27FC236}">
                <a16:creationId xmlns:a16="http://schemas.microsoft.com/office/drawing/2014/main" id="{3C32CCE5-0EC9-496F-B1DD-BA36590E7592}"/>
              </a:ext>
            </a:extLst>
          </p:cNvPr>
          <p:cNvSpPr txBox="1"/>
          <p:nvPr/>
        </p:nvSpPr>
        <p:spPr>
          <a:xfrm>
            <a:off x="194535" y="3815239"/>
            <a:ext cx="979335" cy="369332"/>
          </a:xfrm>
          <a:prstGeom prst="rect">
            <a:avLst/>
          </a:prstGeom>
          <a:noFill/>
        </p:spPr>
        <p:txBody>
          <a:bodyPr wrap="square" rtlCol="0">
            <a:spAutoFit/>
          </a:bodyPr>
          <a:lstStyle/>
          <a:p>
            <a:r>
              <a:rPr lang="en-US" dirty="0">
                <a:solidFill>
                  <a:schemeClr val="bg2"/>
                </a:solidFill>
              </a:rPr>
              <a:t>1,3</a:t>
            </a:r>
            <a:endParaRPr lang="en-IN" dirty="0">
              <a:solidFill>
                <a:schemeClr val="bg2"/>
              </a:solidFill>
            </a:endParaRPr>
          </a:p>
        </p:txBody>
      </p:sp>
      <p:sp>
        <p:nvSpPr>
          <p:cNvPr id="30" name="TextBox 29">
            <a:extLst>
              <a:ext uri="{FF2B5EF4-FFF2-40B4-BE49-F238E27FC236}">
                <a16:creationId xmlns:a16="http://schemas.microsoft.com/office/drawing/2014/main" id="{22876580-3B10-434C-92B8-FEF286CF5AC6}"/>
              </a:ext>
            </a:extLst>
          </p:cNvPr>
          <p:cNvSpPr txBox="1"/>
          <p:nvPr/>
        </p:nvSpPr>
        <p:spPr>
          <a:xfrm>
            <a:off x="1058268" y="3782698"/>
            <a:ext cx="979335" cy="369332"/>
          </a:xfrm>
          <a:prstGeom prst="rect">
            <a:avLst/>
          </a:prstGeom>
          <a:noFill/>
        </p:spPr>
        <p:txBody>
          <a:bodyPr wrap="square" rtlCol="0">
            <a:spAutoFit/>
          </a:bodyPr>
          <a:lstStyle/>
          <a:p>
            <a:r>
              <a:rPr lang="en-US" dirty="0">
                <a:solidFill>
                  <a:schemeClr val="bg2"/>
                </a:solidFill>
              </a:rPr>
              <a:t>1,4</a:t>
            </a:r>
            <a:endParaRPr lang="en-IN" dirty="0">
              <a:solidFill>
                <a:schemeClr val="bg2"/>
              </a:solidFill>
            </a:endParaRPr>
          </a:p>
        </p:txBody>
      </p:sp>
      <p:sp>
        <p:nvSpPr>
          <p:cNvPr id="31" name="TextBox 30">
            <a:extLst>
              <a:ext uri="{FF2B5EF4-FFF2-40B4-BE49-F238E27FC236}">
                <a16:creationId xmlns:a16="http://schemas.microsoft.com/office/drawing/2014/main" id="{DEDF4F74-47A9-4210-B6CA-6D9889FF0DE5}"/>
              </a:ext>
            </a:extLst>
          </p:cNvPr>
          <p:cNvSpPr txBox="1"/>
          <p:nvPr/>
        </p:nvSpPr>
        <p:spPr>
          <a:xfrm>
            <a:off x="7323600" y="3792393"/>
            <a:ext cx="979335" cy="369332"/>
          </a:xfrm>
          <a:prstGeom prst="rect">
            <a:avLst/>
          </a:prstGeom>
          <a:noFill/>
        </p:spPr>
        <p:txBody>
          <a:bodyPr wrap="square" rtlCol="0">
            <a:spAutoFit/>
          </a:bodyPr>
          <a:lstStyle/>
          <a:p>
            <a:r>
              <a:rPr lang="en-US" dirty="0">
                <a:solidFill>
                  <a:schemeClr val="bg2"/>
                </a:solidFill>
              </a:rPr>
              <a:t>4,6</a:t>
            </a:r>
            <a:endParaRPr lang="en-IN" dirty="0">
              <a:solidFill>
                <a:schemeClr val="bg2"/>
              </a:solidFill>
            </a:endParaRPr>
          </a:p>
        </p:txBody>
      </p:sp>
      <p:sp>
        <p:nvSpPr>
          <p:cNvPr id="32" name="TextBox 31">
            <a:extLst>
              <a:ext uri="{FF2B5EF4-FFF2-40B4-BE49-F238E27FC236}">
                <a16:creationId xmlns:a16="http://schemas.microsoft.com/office/drawing/2014/main" id="{1DE92603-6F27-4226-B251-91C8B580D535}"/>
              </a:ext>
            </a:extLst>
          </p:cNvPr>
          <p:cNvSpPr txBox="1"/>
          <p:nvPr/>
        </p:nvSpPr>
        <p:spPr>
          <a:xfrm>
            <a:off x="6334862" y="3782698"/>
            <a:ext cx="979335" cy="369332"/>
          </a:xfrm>
          <a:prstGeom prst="rect">
            <a:avLst/>
          </a:prstGeom>
          <a:noFill/>
        </p:spPr>
        <p:txBody>
          <a:bodyPr wrap="square" rtlCol="0">
            <a:spAutoFit/>
          </a:bodyPr>
          <a:lstStyle/>
          <a:p>
            <a:r>
              <a:rPr lang="en-US" dirty="0">
                <a:solidFill>
                  <a:schemeClr val="bg2"/>
                </a:solidFill>
              </a:rPr>
              <a:t>3,6</a:t>
            </a:r>
            <a:endParaRPr lang="en-IN" dirty="0">
              <a:solidFill>
                <a:schemeClr val="bg2"/>
              </a:solidFill>
            </a:endParaRPr>
          </a:p>
        </p:txBody>
      </p:sp>
      <p:sp>
        <p:nvSpPr>
          <p:cNvPr id="33" name="TextBox 32">
            <a:extLst>
              <a:ext uri="{FF2B5EF4-FFF2-40B4-BE49-F238E27FC236}">
                <a16:creationId xmlns:a16="http://schemas.microsoft.com/office/drawing/2014/main" id="{5354D78E-0E3F-4D53-9D4E-EA625319D972}"/>
              </a:ext>
            </a:extLst>
          </p:cNvPr>
          <p:cNvSpPr txBox="1"/>
          <p:nvPr/>
        </p:nvSpPr>
        <p:spPr>
          <a:xfrm>
            <a:off x="5114129" y="3782698"/>
            <a:ext cx="979335" cy="369332"/>
          </a:xfrm>
          <a:prstGeom prst="rect">
            <a:avLst/>
          </a:prstGeom>
          <a:noFill/>
        </p:spPr>
        <p:txBody>
          <a:bodyPr wrap="square" rtlCol="0">
            <a:spAutoFit/>
          </a:bodyPr>
          <a:lstStyle/>
          <a:p>
            <a:r>
              <a:rPr lang="en-US" dirty="0">
                <a:solidFill>
                  <a:schemeClr val="bg2"/>
                </a:solidFill>
              </a:rPr>
              <a:t>2,5</a:t>
            </a:r>
            <a:endParaRPr lang="en-IN" dirty="0">
              <a:solidFill>
                <a:schemeClr val="bg2"/>
              </a:solidFill>
            </a:endParaRPr>
          </a:p>
        </p:txBody>
      </p:sp>
      <p:sp>
        <p:nvSpPr>
          <p:cNvPr id="34" name="TextBox 33">
            <a:extLst>
              <a:ext uri="{FF2B5EF4-FFF2-40B4-BE49-F238E27FC236}">
                <a16:creationId xmlns:a16="http://schemas.microsoft.com/office/drawing/2014/main" id="{4760F6C8-4A98-4096-93DA-D7B5CD9E29A0}"/>
              </a:ext>
            </a:extLst>
          </p:cNvPr>
          <p:cNvSpPr txBox="1"/>
          <p:nvPr/>
        </p:nvSpPr>
        <p:spPr>
          <a:xfrm>
            <a:off x="4121726" y="3785876"/>
            <a:ext cx="979335" cy="369332"/>
          </a:xfrm>
          <a:prstGeom prst="rect">
            <a:avLst/>
          </a:prstGeom>
          <a:noFill/>
        </p:spPr>
        <p:txBody>
          <a:bodyPr wrap="square" rtlCol="0">
            <a:spAutoFit/>
          </a:bodyPr>
          <a:lstStyle/>
          <a:p>
            <a:r>
              <a:rPr lang="en-US" dirty="0">
                <a:solidFill>
                  <a:schemeClr val="bg2"/>
                </a:solidFill>
              </a:rPr>
              <a:t>2,4</a:t>
            </a:r>
            <a:endParaRPr lang="en-IN" dirty="0">
              <a:solidFill>
                <a:schemeClr val="bg2"/>
              </a:solidFill>
            </a:endParaRPr>
          </a:p>
        </p:txBody>
      </p:sp>
      <p:sp>
        <p:nvSpPr>
          <p:cNvPr id="35" name="TextBox 34">
            <a:extLst>
              <a:ext uri="{FF2B5EF4-FFF2-40B4-BE49-F238E27FC236}">
                <a16:creationId xmlns:a16="http://schemas.microsoft.com/office/drawing/2014/main" id="{CC7D913F-2AB1-4E93-8B4C-2BE41B3C5576}"/>
              </a:ext>
            </a:extLst>
          </p:cNvPr>
          <p:cNvSpPr txBox="1"/>
          <p:nvPr/>
        </p:nvSpPr>
        <p:spPr>
          <a:xfrm>
            <a:off x="3036717" y="3790913"/>
            <a:ext cx="979335" cy="369332"/>
          </a:xfrm>
          <a:prstGeom prst="rect">
            <a:avLst/>
          </a:prstGeom>
          <a:noFill/>
        </p:spPr>
        <p:txBody>
          <a:bodyPr wrap="square" rtlCol="0">
            <a:spAutoFit/>
          </a:bodyPr>
          <a:lstStyle/>
          <a:p>
            <a:r>
              <a:rPr lang="en-US" dirty="0">
                <a:solidFill>
                  <a:schemeClr val="bg2"/>
                </a:solidFill>
              </a:rPr>
              <a:t>2,3</a:t>
            </a:r>
            <a:endParaRPr lang="en-IN" dirty="0">
              <a:solidFill>
                <a:schemeClr val="bg2"/>
              </a:solidFill>
            </a:endParaRPr>
          </a:p>
        </p:txBody>
      </p:sp>
      <p:sp>
        <p:nvSpPr>
          <p:cNvPr id="36" name="TextBox 35">
            <a:extLst>
              <a:ext uri="{FF2B5EF4-FFF2-40B4-BE49-F238E27FC236}">
                <a16:creationId xmlns:a16="http://schemas.microsoft.com/office/drawing/2014/main" id="{5E314257-D17C-494F-AC72-98AB094EC1C4}"/>
              </a:ext>
            </a:extLst>
          </p:cNvPr>
          <p:cNvSpPr txBox="1"/>
          <p:nvPr/>
        </p:nvSpPr>
        <p:spPr>
          <a:xfrm>
            <a:off x="1983472" y="3801471"/>
            <a:ext cx="979335" cy="369332"/>
          </a:xfrm>
          <a:prstGeom prst="rect">
            <a:avLst/>
          </a:prstGeom>
          <a:noFill/>
        </p:spPr>
        <p:txBody>
          <a:bodyPr wrap="square" rtlCol="0">
            <a:spAutoFit/>
          </a:bodyPr>
          <a:lstStyle/>
          <a:p>
            <a:r>
              <a:rPr lang="en-US" dirty="0">
                <a:solidFill>
                  <a:schemeClr val="bg2"/>
                </a:solidFill>
              </a:rPr>
              <a:t>1,5</a:t>
            </a:r>
            <a:endParaRPr lang="en-IN" dirty="0">
              <a:solidFill>
                <a:schemeClr val="bg2"/>
              </a:solidFill>
            </a:endParaRPr>
          </a:p>
        </p:txBody>
      </p:sp>
      <p:sp>
        <p:nvSpPr>
          <p:cNvPr id="38" name="TextBox 37">
            <a:extLst>
              <a:ext uri="{FF2B5EF4-FFF2-40B4-BE49-F238E27FC236}">
                <a16:creationId xmlns:a16="http://schemas.microsoft.com/office/drawing/2014/main" id="{E95E7100-6B1F-4A16-AF73-CA2FD734D739}"/>
              </a:ext>
            </a:extLst>
          </p:cNvPr>
          <p:cNvSpPr txBox="1"/>
          <p:nvPr/>
        </p:nvSpPr>
        <p:spPr>
          <a:xfrm>
            <a:off x="8317308" y="3839805"/>
            <a:ext cx="979335" cy="369332"/>
          </a:xfrm>
          <a:prstGeom prst="rect">
            <a:avLst/>
          </a:prstGeom>
          <a:noFill/>
        </p:spPr>
        <p:txBody>
          <a:bodyPr wrap="square" rtlCol="0">
            <a:spAutoFit/>
          </a:bodyPr>
          <a:lstStyle/>
          <a:p>
            <a:r>
              <a:rPr lang="en-US" dirty="0">
                <a:solidFill>
                  <a:schemeClr val="bg2"/>
                </a:solidFill>
              </a:rPr>
              <a:t>5,6</a:t>
            </a:r>
            <a:endParaRPr lang="en-IN" dirty="0">
              <a:solidFill>
                <a:schemeClr val="bg2"/>
              </a:solidFill>
            </a:endParaRPr>
          </a:p>
        </p:txBody>
      </p:sp>
      <p:cxnSp>
        <p:nvCxnSpPr>
          <p:cNvPr id="4" name="Straight Arrow Connector 3">
            <a:extLst>
              <a:ext uri="{FF2B5EF4-FFF2-40B4-BE49-F238E27FC236}">
                <a16:creationId xmlns:a16="http://schemas.microsoft.com/office/drawing/2014/main" id="{C070C30F-3501-4EFB-AA14-C23B70400E3C}"/>
              </a:ext>
            </a:extLst>
          </p:cNvPr>
          <p:cNvCxnSpPr>
            <a:stCxn id="7" idx="0"/>
            <a:endCxn id="18" idx="2"/>
          </p:cNvCxnSpPr>
          <p:nvPr/>
        </p:nvCxnSpPr>
        <p:spPr>
          <a:xfrm flipH="1" flipV="1">
            <a:off x="1328268" y="2252561"/>
            <a:ext cx="3332" cy="7411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A132269-B83E-4471-BFAA-01B6033FA63D}"/>
              </a:ext>
            </a:extLst>
          </p:cNvPr>
          <p:cNvCxnSpPr>
            <a:cxnSpLocks/>
            <a:stCxn id="9" idx="0"/>
          </p:cNvCxnSpPr>
          <p:nvPr/>
        </p:nvCxnSpPr>
        <p:spPr>
          <a:xfrm flipH="1" flipV="1">
            <a:off x="1498257" y="2245385"/>
            <a:ext cx="740670" cy="7626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A6E3DE-3F2E-41E4-8E32-4E33F9D23A88}"/>
              </a:ext>
            </a:extLst>
          </p:cNvPr>
          <p:cNvCxnSpPr>
            <a:stCxn id="10" idx="0"/>
            <a:endCxn id="21" idx="2"/>
          </p:cNvCxnSpPr>
          <p:nvPr/>
        </p:nvCxnSpPr>
        <p:spPr>
          <a:xfrm flipV="1">
            <a:off x="3261394" y="2281769"/>
            <a:ext cx="1620000" cy="71191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1D97114-8CB0-4E6C-A653-F65B3B0212C8}"/>
              </a:ext>
            </a:extLst>
          </p:cNvPr>
          <p:cNvCxnSpPr/>
          <p:nvPr/>
        </p:nvCxnSpPr>
        <p:spPr>
          <a:xfrm flipH="1" flipV="1">
            <a:off x="5006468" y="2281769"/>
            <a:ext cx="1278063" cy="72160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067D26-D52E-4EC4-AAAB-C5E561C8FE28}"/>
              </a:ext>
            </a:extLst>
          </p:cNvPr>
          <p:cNvCxnSpPr>
            <a:endCxn id="6" idx="0"/>
          </p:cNvCxnSpPr>
          <p:nvPr/>
        </p:nvCxnSpPr>
        <p:spPr>
          <a:xfrm flipH="1">
            <a:off x="417609" y="2244843"/>
            <a:ext cx="640659" cy="758533"/>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9EBEFB7-0383-499A-9BB0-1E4682B2E34A}"/>
              </a:ext>
            </a:extLst>
          </p:cNvPr>
          <p:cNvCxnSpPr/>
          <p:nvPr/>
        </p:nvCxnSpPr>
        <p:spPr>
          <a:xfrm flipH="1">
            <a:off x="547465" y="2228345"/>
            <a:ext cx="4055254" cy="789010"/>
          </a:xfrm>
          <a:prstGeom prst="straightConnector1">
            <a:avLst/>
          </a:prstGeom>
          <a:ln w="476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B28837A-6EA0-4F82-8C27-10BD43BEC4B3}"/>
              </a:ext>
            </a:extLst>
          </p:cNvPr>
          <p:cNvSpPr/>
          <p:nvPr/>
        </p:nvSpPr>
        <p:spPr>
          <a:xfrm>
            <a:off x="8320628" y="1769800"/>
            <a:ext cx="54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2"/>
                </a:solidFill>
              </a:rPr>
              <a:t>C6</a:t>
            </a:r>
            <a:endParaRPr lang="en-IN" dirty="0">
              <a:solidFill>
                <a:schemeClr val="bg2"/>
              </a:solidFill>
            </a:endParaRPr>
          </a:p>
        </p:txBody>
      </p:sp>
      <p:sp>
        <p:nvSpPr>
          <p:cNvPr id="39" name="TextBox 38">
            <a:extLst>
              <a:ext uri="{FF2B5EF4-FFF2-40B4-BE49-F238E27FC236}">
                <a16:creationId xmlns:a16="http://schemas.microsoft.com/office/drawing/2014/main" id="{B6445CBA-BA15-4BB7-87DC-4E3E725AD400}"/>
              </a:ext>
            </a:extLst>
          </p:cNvPr>
          <p:cNvSpPr txBox="1"/>
          <p:nvPr/>
        </p:nvSpPr>
        <p:spPr>
          <a:xfrm>
            <a:off x="8215707" y="1357316"/>
            <a:ext cx="979335" cy="369332"/>
          </a:xfrm>
          <a:prstGeom prst="rect">
            <a:avLst/>
          </a:prstGeom>
          <a:noFill/>
        </p:spPr>
        <p:txBody>
          <a:bodyPr wrap="square" rtlCol="0">
            <a:spAutoFit/>
          </a:bodyPr>
          <a:lstStyle/>
          <a:p>
            <a:r>
              <a:rPr lang="en-US" dirty="0">
                <a:solidFill>
                  <a:schemeClr val="bg2"/>
                </a:solidFill>
              </a:rPr>
              <a:t>7,8,9</a:t>
            </a:r>
            <a:endParaRPr lang="en-IN" dirty="0">
              <a:solidFill>
                <a:schemeClr val="bg2"/>
              </a:solidFill>
            </a:endParaRPr>
          </a:p>
        </p:txBody>
      </p:sp>
      <p:sp>
        <p:nvSpPr>
          <p:cNvPr id="5" name="Slide Number Placeholder 4">
            <a:extLst>
              <a:ext uri="{FF2B5EF4-FFF2-40B4-BE49-F238E27FC236}">
                <a16:creationId xmlns:a16="http://schemas.microsoft.com/office/drawing/2014/main" id="{85A83F8E-71F0-4068-8AF1-8CE4FA63251F}"/>
              </a:ext>
            </a:extLst>
          </p:cNvPr>
          <p:cNvSpPr>
            <a:spLocks noGrp="1"/>
          </p:cNvSpPr>
          <p:nvPr>
            <p:ph type="sldNum" sz="quarter" idx="12"/>
          </p:nvPr>
        </p:nvSpPr>
        <p:spPr/>
        <p:txBody>
          <a:bodyPr/>
          <a:lstStyle/>
          <a:p>
            <a:fld id="{FEA1243F-3000-4347-94A4-FBDEAD3122CB}" type="slidenum">
              <a:rPr lang="en-US" smtClean="0"/>
              <a:pPr/>
              <a:t>17</a:t>
            </a:fld>
            <a:endParaRPr lang="en-US"/>
          </a:p>
        </p:txBody>
      </p:sp>
    </p:spTree>
    <p:extLst>
      <p:ext uri="{BB962C8B-B14F-4D97-AF65-F5344CB8AC3E}">
        <p14:creationId xmlns:p14="http://schemas.microsoft.com/office/powerpoint/2010/main" val="404183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17AB-80EB-4986-9CBB-0C1D126A9EFD}"/>
              </a:ext>
            </a:extLst>
          </p:cNvPr>
          <p:cNvSpPr>
            <a:spLocks noGrp="1"/>
          </p:cNvSpPr>
          <p:nvPr>
            <p:ph type="title"/>
          </p:nvPr>
        </p:nvSpPr>
        <p:spPr/>
        <p:txBody>
          <a:bodyPr/>
          <a:lstStyle/>
          <a:p>
            <a:r>
              <a:rPr lang="en-US" sz="3200" dirty="0"/>
              <a:t>TERMINATION CONDITIONS OF BSC CODE</a:t>
            </a:r>
            <a:endParaRPr lang="en-IN" sz="3200" dirty="0"/>
          </a:p>
        </p:txBody>
      </p:sp>
      <p:sp>
        <p:nvSpPr>
          <p:cNvPr id="25" name="Content Placeholder 24">
            <a:extLst>
              <a:ext uri="{FF2B5EF4-FFF2-40B4-BE49-F238E27FC236}">
                <a16:creationId xmlns:a16="http://schemas.microsoft.com/office/drawing/2014/main" id="{FB83B708-6567-4F1A-9422-108D88166C03}"/>
              </a:ext>
            </a:extLst>
          </p:cNvPr>
          <p:cNvSpPr txBox="1">
            <a:spLocks noGrp="1"/>
          </p:cNvSpPr>
          <p:nvPr>
            <p:ph idx="1"/>
          </p:nvPr>
        </p:nvSpPr>
        <p:spPr>
          <a:xfrm>
            <a:off x="323528" y="1700808"/>
            <a:ext cx="8229600" cy="4938788"/>
          </a:xfrm>
          <a:prstGeom prst="rect">
            <a:avLst/>
          </a:prstGeom>
          <a:noFill/>
        </p:spPr>
        <p:txBody>
          <a:bodyPr wrap="square" rtlCol="0">
            <a:spAutoFit/>
          </a:bodyPr>
          <a:lstStyle/>
          <a:p>
            <a:r>
              <a:rPr lang="en-US" sz="3200" dirty="0">
                <a:solidFill>
                  <a:schemeClr val="bg2"/>
                </a:solidFill>
                <a:latin typeface="Garamond" panose="02020404030301010803" pitchFamily="18" charset="0"/>
              </a:rPr>
              <a:t>We have taken three termination conditions:</a:t>
            </a:r>
          </a:p>
          <a:p>
            <a:pPr marL="521208" indent="-457200">
              <a:buFont typeface="+mj-lt"/>
              <a:buAutoNum type="arabicPeriod"/>
            </a:pPr>
            <a:r>
              <a:rPr lang="en-US" sz="3200" dirty="0">
                <a:latin typeface="Garamond" panose="02020404030301010803" pitchFamily="18" charset="0"/>
              </a:rPr>
              <a:t>If the value of majority bit obtained in that iteration is equal to the values of 1</a:t>
            </a:r>
            <a:r>
              <a:rPr lang="en-US" sz="3200" baseline="30000" dirty="0">
                <a:latin typeface="Garamond" panose="02020404030301010803" pitchFamily="18" charset="0"/>
              </a:rPr>
              <a:t>st</a:t>
            </a:r>
            <a:r>
              <a:rPr lang="en-US" sz="3200" dirty="0">
                <a:latin typeface="Garamond" panose="02020404030301010803" pitchFamily="18" charset="0"/>
              </a:rPr>
              <a:t> column of variable node matrix .</a:t>
            </a:r>
          </a:p>
          <a:p>
            <a:pPr marL="521208" indent="-457200">
              <a:buFont typeface="+mj-lt"/>
              <a:buAutoNum type="arabicPeriod"/>
            </a:pPr>
            <a:r>
              <a:rPr lang="en-US" sz="3200" dirty="0">
                <a:latin typeface="Garamond" panose="02020404030301010803" pitchFamily="18" charset="0"/>
              </a:rPr>
              <a:t>If the value of majority bit is equal to received bit for each variable node.</a:t>
            </a:r>
          </a:p>
          <a:p>
            <a:pPr marL="521208" indent="-457200">
              <a:buFont typeface="+mj-lt"/>
              <a:buAutoNum type="arabicPeriod"/>
            </a:pPr>
            <a:r>
              <a:rPr lang="en-US" sz="3200" dirty="0">
                <a:latin typeface="Garamond" panose="02020404030301010803" pitchFamily="18" charset="0"/>
              </a:rPr>
              <a:t>Iterations will run maximum 100 times.</a:t>
            </a:r>
            <a:endParaRPr lang="en-US" sz="3200" dirty="0">
              <a:solidFill>
                <a:schemeClr val="bg2"/>
              </a:solidFill>
              <a:latin typeface="Garamond" panose="02020404030301010803" pitchFamily="18" charset="0"/>
            </a:endParaRPr>
          </a:p>
          <a:p>
            <a:pPr marL="521208" indent="-457200">
              <a:buFont typeface="+mj-lt"/>
              <a:buAutoNum type="arabicPeriod"/>
            </a:pPr>
            <a:endParaRPr lang="en-IN" sz="3200" dirty="0">
              <a:solidFill>
                <a:schemeClr val="bg2"/>
              </a:solidFill>
              <a:latin typeface="Garamond" panose="02020404030301010803" pitchFamily="18" charset="0"/>
            </a:endParaRPr>
          </a:p>
        </p:txBody>
      </p:sp>
      <p:sp>
        <p:nvSpPr>
          <p:cNvPr id="3" name="Slide Number Placeholder 2">
            <a:extLst>
              <a:ext uri="{FF2B5EF4-FFF2-40B4-BE49-F238E27FC236}">
                <a16:creationId xmlns:a16="http://schemas.microsoft.com/office/drawing/2014/main" id="{C35F9853-9338-438D-9E41-44CB662A209F}"/>
              </a:ext>
            </a:extLst>
          </p:cNvPr>
          <p:cNvSpPr>
            <a:spLocks noGrp="1"/>
          </p:cNvSpPr>
          <p:nvPr>
            <p:ph type="sldNum" sz="quarter" idx="12"/>
          </p:nvPr>
        </p:nvSpPr>
        <p:spPr/>
        <p:txBody>
          <a:bodyPr/>
          <a:lstStyle/>
          <a:p>
            <a:fld id="{FEA1243F-3000-4347-94A4-FBDEAD3122CB}" type="slidenum">
              <a:rPr lang="en-US" smtClean="0"/>
              <a:pPr/>
              <a:t>18</a:t>
            </a:fld>
            <a:endParaRPr lang="en-US"/>
          </a:p>
        </p:txBody>
      </p:sp>
    </p:spTree>
    <p:extLst>
      <p:ext uri="{BB962C8B-B14F-4D97-AF65-F5344CB8AC3E}">
        <p14:creationId xmlns:p14="http://schemas.microsoft.com/office/powerpoint/2010/main" val="159224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C85F-51D8-42B9-8E2C-075D7D9E628E}"/>
              </a:ext>
            </a:extLst>
          </p:cNvPr>
          <p:cNvSpPr>
            <a:spLocks noGrp="1"/>
          </p:cNvSpPr>
          <p:nvPr>
            <p:ph type="title"/>
          </p:nvPr>
        </p:nvSpPr>
        <p:spPr/>
        <p:txBody>
          <a:bodyPr/>
          <a:lstStyle/>
          <a:p>
            <a:r>
              <a:rPr lang="en-US" sz="3600" dirty="0">
                <a:latin typeface="Garamond" panose="02020404030301010803" pitchFamily="18" charset="0"/>
              </a:rPr>
              <a:t> ANALYSIS</a:t>
            </a:r>
            <a:endParaRPr lang="en-IN"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64D4C2D0-838A-44C3-ABCC-D16D4FC77C41}"/>
              </a:ext>
            </a:extLst>
          </p:cNvPr>
          <p:cNvGraphicFramePr>
            <a:graphicFrameLocks noGrp="1"/>
          </p:cNvGraphicFramePr>
          <p:nvPr>
            <p:ph idx="1"/>
            <p:extLst>
              <p:ext uri="{D42A27DB-BD31-4B8C-83A1-F6EECF244321}">
                <p14:modId xmlns:p14="http://schemas.microsoft.com/office/powerpoint/2010/main" val="2455516089"/>
              </p:ext>
            </p:extLst>
          </p:nvPr>
        </p:nvGraphicFramePr>
        <p:xfrm>
          <a:off x="251520" y="1340768"/>
          <a:ext cx="3754760" cy="312494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1">
            <a:extLst>
              <a:ext uri="{FF2B5EF4-FFF2-40B4-BE49-F238E27FC236}">
                <a16:creationId xmlns:a16="http://schemas.microsoft.com/office/drawing/2014/main" id="{8ED8D203-053C-4DD8-97C7-CE495901E3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13" r="456" b="9091"/>
          <a:stretch/>
        </p:blipFill>
        <p:spPr bwMode="auto">
          <a:xfrm>
            <a:off x="4067944" y="1979547"/>
            <a:ext cx="4536504" cy="2635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5A3795-A08F-43F5-B5D9-264E40747099}"/>
              </a:ext>
            </a:extLst>
          </p:cNvPr>
          <p:cNvSpPr txBox="1"/>
          <p:nvPr/>
        </p:nvSpPr>
        <p:spPr>
          <a:xfrm>
            <a:off x="457200" y="4641779"/>
            <a:ext cx="843528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Garamond" panose="02020404030301010803" pitchFamily="18" charset="0"/>
              </a:rPr>
              <a:t>By comparing these two graph between product code and LDPC code for BEC channel we could conclude that LDPC encoding is more efficient than product code encoding because as seen in graph for product code success probability drops from 0.2 error probability while in LDPC code success probability drops from 0.5 error probability for the same BEC decoder. As there are more check nodes in LDPC code and less in product code. Thus LDPC code can correct more errors.</a:t>
            </a:r>
          </a:p>
          <a:p>
            <a:pPr marL="285750" indent="-285750">
              <a:buFont typeface="Arial" panose="020B0604020202020204" pitchFamily="34" charset="0"/>
              <a:buChar char="•"/>
            </a:pPr>
            <a:r>
              <a:rPr lang="en-US" b="1" dirty="0">
                <a:solidFill>
                  <a:schemeClr val="bg1"/>
                </a:solidFill>
                <a:latin typeface="Garamond" panose="02020404030301010803" pitchFamily="18" charset="0"/>
              </a:rPr>
              <a:t>NOTE : </a:t>
            </a:r>
            <a:r>
              <a:rPr lang="en-US" dirty="0">
                <a:solidFill>
                  <a:schemeClr val="bg1"/>
                </a:solidFill>
                <a:latin typeface="Garamond" panose="02020404030301010803" pitchFamily="18" charset="0"/>
              </a:rPr>
              <a:t>Here we are getting rough edges in the graph of LDPC code because we have taken probability in the steps of 0.1 because of limited computing power of our device .</a:t>
            </a:r>
            <a:endParaRPr lang="en-IN" b="1" dirty="0">
              <a:latin typeface="Garamond" panose="02020404030301010803" pitchFamily="18" charset="0"/>
            </a:endParaRPr>
          </a:p>
        </p:txBody>
      </p:sp>
      <p:sp>
        <p:nvSpPr>
          <p:cNvPr id="8" name="TextBox 7">
            <a:extLst>
              <a:ext uri="{FF2B5EF4-FFF2-40B4-BE49-F238E27FC236}">
                <a16:creationId xmlns:a16="http://schemas.microsoft.com/office/drawing/2014/main" id="{AEBFB4FB-2AB1-4CEC-BDBD-BE2167ACEA5B}"/>
              </a:ext>
            </a:extLst>
          </p:cNvPr>
          <p:cNvSpPr txBox="1"/>
          <p:nvPr/>
        </p:nvSpPr>
        <p:spPr>
          <a:xfrm>
            <a:off x="5149269" y="1387458"/>
            <a:ext cx="441146" cy="369332"/>
          </a:xfrm>
          <a:prstGeom prst="rect">
            <a:avLst/>
          </a:prstGeom>
          <a:noFill/>
        </p:spPr>
        <p:txBody>
          <a:bodyPr wrap="none" rtlCol="0">
            <a:spAutoFit/>
          </a:bodyPr>
          <a:lstStyle/>
          <a:p>
            <a:r>
              <a:rPr lang="en-US" dirty="0" err="1"/>
              <a:t>hh</a:t>
            </a:r>
            <a:endParaRPr lang="en-IN" dirty="0"/>
          </a:p>
        </p:txBody>
      </p:sp>
      <p:sp>
        <p:nvSpPr>
          <p:cNvPr id="10" name="TextBox 9">
            <a:extLst>
              <a:ext uri="{FF2B5EF4-FFF2-40B4-BE49-F238E27FC236}">
                <a16:creationId xmlns:a16="http://schemas.microsoft.com/office/drawing/2014/main" id="{EC8AC57E-AE84-4F57-9EAC-1D15206C33D5}"/>
              </a:ext>
            </a:extLst>
          </p:cNvPr>
          <p:cNvSpPr txBox="1"/>
          <p:nvPr/>
        </p:nvSpPr>
        <p:spPr>
          <a:xfrm>
            <a:off x="4645995" y="1493029"/>
            <a:ext cx="3290131" cy="461665"/>
          </a:xfrm>
          <a:prstGeom prst="rect">
            <a:avLst/>
          </a:prstGeom>
          <a:noFill/>
        </p:spPr>
        <p:txBody>
          <a:bodyPr wrap="none" rtlCol="0">
            <a:spAutoFit/>
          </a:bodyPr>
          <a:lstStyle/>
          <a:p>
            <a:pPr algn="ctr"/>
            <a:r>
              <a:rPr lang="en-US" sz="1200" dirty="0">
                <a:solidFill>
                  <a:schemeClr val="bg1"/>
                </a:solidFill>
              </a:rPr>
              <a:t>SUCCESS PROBABILITY BEC (5000,2000)</a:t>
            </a:r>
          </a:p>
          <a:p>
            <a:pPr algn="ctr"/>
            <a:r>
              <a:rPr lang="en-US" sz="1200" dirty="0">
                <a:solidFill>
                  <a:schemeClr val="bg1"/>
                </a:solidFill>
              </a:rPr>
              <a:t> LDPC</a:t>
            </a:r>
            <a:endParaRPr lang="en-IN" sz="1200" dirty="0"/>
          </a:p>
        </p:txBody>
      </p:sp>
      <p:sp>
        <p:nvSpPr>
          <p:cNvPr id="3" name="Slide Number Placeholder 2">
            <a:extLst>
              <a:ext uri="{FF2B5EF4-FFF2-40B4-BE49-F238E27FC236}">
                <a16:creationId xmlns:a16="http://schemas.microsoft.com/office/drawing/2014/main" id="{6D7EF6CD-2383-4234-832F-E2C0BFE68DBD}"/>
              </a:ext>
            </a:extLst>
          </p:cNvPr>
          <p:cNvSpPr>
            <a:spLocks noGrp="1"/>
          </p:cNvSpPr>
          <p:nvPr>
            <p:ph type="sldNum" sz="quarter" idx="12"/>
          </p:nvPr>
        </p:nvSpPr>
        <p:spPr/>
        <p:txBody>
          <a:bodyPr/>
          <a:lstStyle/>
          <a:p>
            <a:fld id="{FEA1243F-3000-4347-94A4-FBDEAD3122CB}" type="slidenum">
              <a:rPr lang="en-US" smtClean="0"/>
              <a:pPr/>
              <a:t>19</a:t>
            </a:fld>
            <a:endParaRPr lang="en-US"/>
          </a:p>
        </p:txBody>
      </p:sp>
    </p:spTree>
    <p:extLst>
      <p:ext uri="{BB962C8B-B14F-4D97-AF65-F5344CB8AC3E}">
        <p14:creationId xmlns:p14="http://schemas.microsoft.com/office/powerpoint/2010/main" val="14270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CA19-E5DF-4E8B-8717-665A0476DC79}"/>
              </a:ext>
            </a:extLst>
          </p:cNvPr>
          <p:cNvSpPr>
            <a:spLocks noGrp="1"/>
          </p:cNvSpPr>
          <p:nvPr>
            <p:ph type="title"/>
          </p:nvPr>
        </p:nvSpPr>
        <p:spPr/>
        <p:txBody>
          <a:bodyPr/>
          <a:lstStyle/>
          <a:p>
            <a:r>
              <a:rPr lang="en-US" dirty="0"/>
              <a:t>HONOR CODE</a:t>
            </a:r>
            <a:endParaRPr lang="en-IN" dirty="0"/>
          </a:p>
        </p:txBody>
      </p:sp>
      <p:sp>
        <p:nvSpPr>
          <p:cNvPr id="3" name="Content Placeholder 2">
            <a:extLst>
              <a:ext uri="{FF2B5EF4-FFF2-40B4-BE49-F238E27FC236}">
                <a16:creationId xmlns:a16="http://schemas.microsoft.com/office/drawing/2014/main" id="{FF9A2131-942D-4983-8178-C893C48FD370}"/>
              </a:ext>
            </a:extLst>
          </p:cNvPr>
          <p:cNvSpPr>
            <a:spLocks noGrp="1"/>
          </p:cNvSpPr>
          <p:nvPr>
            <p:ph idx="1"/>
          </p:nvPr>
        </p:nvSpPr>
        <p:spPr/>
        <p:txBody>
          <a:bodyPr>
            <a:normAutofit fontScale="92500" lnSpcReduction="10000"/>
          </a:bodyPr>
          <a:lstStyle/>
          <a:p>
            <a:r>
              <a:rPr lang="en-US" b="1" dirty="0">
                <a:latin typeface="Garamond" panose="02020404030301010803" pitchFamily="18" charset="0"/>
              </a:rPr>
              <a:t>We declare that </a:t>
            </a:r>
            <a:r>
              <a:rPr lang="en-US" dirty="0">
                <a:latin typeface="Garamond" panose="02020404030301010803" pitchFamily="18" charset="0"/>
              </a:rPr>
              <a:t>:</a:t>
            </a:r>
          </a:p>
          <a:p>
            <a:r>
              <a:rPr lang="en-US" dirty="0">
                <a:latin typeface="Garamond" panose="02020404030301010803" pitchFamily="18" charset="0"/>
              </a:rPr>
              <a:t> The work that we are presenting is our own work. </a:t>
            </a:r>
          </a:p>
          <a:p>
            <a:r>
              <a:rPr lang="en-US" dirty="0">
                <a:latin typeface="Garamond" panose="02020404030301010803" pitchFamily="18" charset="0"/>
              </a:rPr>
              <a:t> We have not copied the work (the code, the results, etc.) that someone else has done. </a:t>
            </a:r>
          </a:p>
          <a:p>
            <a:r>
              <a:rPr lang="en-US" dirty="0">
                <a:latin typeface="Garamond" panose="02020404030301010803" pitchFamily="18" charset="0"/>
              </a:rPr>
              <a:t>Concepts, understanding and insights we will be describing are our own. </a:t>
            </a:r>
          </a:p>
          <a:p>
            <a:r>
              <a:rPr lang="en-US" dirty="0">
                <a:latin typeface="Garamond" panose="02020404030301010803" pitchFamily="18" charset="0"/>
              </a:rPr>
              <a:t> We make this pledge truthfully. We know that violation of this solemn pledge can carry grave consequences.</a:t>
            </a:r>
          </a:p>
          <a:p>
            <a:r>
              <a:rPr lang="en-US" dirty="0">
                <a:latin typeface="Garamond" panose="02020404030301010803" pitchFamily="18" charset="0"/>
              </a:rPr>
              <a:t> </a:t>
            </a:r>
            <a:r>
              <a:rPr lang="en-US" dirty="0"/>
              <a:t>Signed by: all the members of the project group.</a:t>
            </a:r>
            <a:endParaRPr lang="en-IN" dirty="0"/>
          </a:p>
        </p:txBody>
      </p:sp>
      <p:sp>
        <p:nvSpPr>
          <p:cNvPr id="4" name="Slide Number Placeholder 3">
            <a:extLst>
              <a:ext uri="{FF2B5EF4-FFF2-40B4-BE49-F238E27FC236}">
                <a16:creationId xmlns:a16="http://schemas.microsoft.com/office/drawing/2014/main" id="{A228A324-DE8F-432C-B8AA-D208E5032DAF}"/>
              </a:ext>
            </a:extLst>
          </p:cNvPr>
          <p:cNvSpPr>
            <a:spLocks noGrp="1"/>
          </p:cNvSpPr>
          <p:nvPr>
            <p:ph type="sldNum" sz="quarter" idx="12"/>
          </p:nvPr>
        </p:nvSpPr>
        <p:spPr/>
        <p:txBody>
          <a:bodyPr/>
          <a:lstStyle/>
          <a:p>
            <a:fld id="{FEA1243F-3000-4347-94A4-FBDEAD3122CB}" type="slidenum">
              <a:rPr lang="en-US" smtClean="0"/>
              <a:pPr/>
              <a:t>2</a:t>
            </a:fld>
            <a:endParaRPr lang="en-US"/>
          </a:p>
        </p:txBody>
      </p:sp>
    </p:spTree>
    <p:extLst>
      <p:ext uri="{BB962C8B-B14F-4D97-AF65-F5344CB8AC3E}">
        <p14:creationId xmlns:p14="http://schemas.microsoft.com/office/powerpoint/2010/main" val="32387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6860-39BD-40BC-AE4A-A33EF3E248C5}"/>
              </a:ext>
            </a:extLst>
          </p:cNvPr>
          <p:cNvSpPr>
            <a:spLocks noGrp="1"/>
          </p:cNvSpPr>
          <p:nvPr>
            <p:ph type="title"/>
          </p:nvPr>
        </p:nvSpPr>
        <p:spPr/>
        <p:txBody>
          <a:bodyPr/>
          <a:lstStyle/>
          <a:p>
            <a:r>
              <a:rPr lang="en-US" sz="3600" dirty="0">
                <a:latin typeface="Garamond" panose="02020404030301010803" pitchFamily="18" charset="0"/>
              </a:rPr>
              <a:t>BSC (16,9) PRODUCT CODE</a:t>
            </a:r>
            <a:endParaRPr lang="en-IN" sz="36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3BF60C5D-E60A-45BD-A3BF-C938E0D31AF5}"/>
              </a:ext>
            </a:extLst>
          </p:cNvPr>
          <p:cNvGraphicFramePr>
            <a:graphicFrameLocks noGrp="1"/>
          </p:cNvGraphicFramePr>
          <p:nvPr>
            <p:ph idx="1"/>
            <p:extLst>
              <p:ext uri="{D42A27DB-BD31-4B8C-83A1-F6EECF244321}">
                <p14:modId xmlns:p14="http://schemas.microsoft.com/office/powerpoint/2010/main" val="1175529075"/>
              </p:ext>
            </p:extLst>
          </p:nvPr>
        </p:nvGraphicFramePr>
        <p:xfrm>
          <a:off x="323528" y="1574796"/>
          <a:ext cx="3898776" cy="34849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
            <a:extLst>
              <a:ext uri="{FF2B5EF4-FFF2-40B4-BE49-F238E27FC236}">
                <a16:creationId xmlns:a16="http://schemas.microsoft.com/office/drawing/2014/main" id="{D9BF6944-AB26-4D4E-B4AA-2E426683C2AF}"/>
              </a:ext>
            </a:extLst>
          </p:cNvPr>
          <p:cNvGraphicFramePr>
            <a:graphicFrameLocks/>
          </p:cNvGraphicFramePr>
          <p:nvPr>
            <p:extLst>
              <p:ext uri="{D42A27DB-BD31-4B8C-83A1-F6EECF244321}">
                <p14:modId xmlns:p14="http://schemas.microsoft.com/office/powerpoint/2010/main" val="4033266359"/>
              </p:ext>
            </p:extLst>
          </p:nvPr>
        </p:nvGraphicFramePr>
        <p:xfrm>
          <a:off x="4355976" y="1679363"/>
          <a:ext cx="4330824" cy="340582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C9E766E-B07F-4459-8F3F-5610C13F2A41}"/>
              </a:ext>
            </a:extLst>
          </p:cNvPr>
          <p:cNvSpPr txBox="1"/>
          <p:nvPr/>
        </p:nvSpPr>
        <p:spPr>
          <a:xfrm>
            <a:off x="971600" y="5373216"/>
            <a:ext cx="7560840" cy="830997"/>
          </a:xfrm>
          <a:prstGeom prst="rect">
            <a:avLst/>
          </a:prstGeom>
          <a:noFill/>
        </p:spPr>
        <p:txBody>
          <a:bodyPr wrap="square" rtlCol="0">
            <a:spAutoFit/>
          </a:bodyPr>
          <a:lstStyle/>
          <a:p>
            <a:pPr algn="ctr"/>
            <a:r>
              <a:rPr lang="en-US" sz="2400" dirty="0">
                <a:solidFill>
                  <a:schemeClr val="bg1"/>
                </a:solidFill>
                <a:latin typeface="Garamond" panose="02020404030301010803" pitchFamily="18" charset="0"/>
              </a:rPr>
              <a:t>Why for the same BSC product code for different values of k’s decoding success probability is different ?</a:t>
            </a:r>
            <a:endParaRPr lang="en-IN" sz="2400" dirty="0">
              <a:latin typeface="Garamond" panose="02020404030301010803" pitchFamily="18" charset="0"/>
            </a:endParaRPr>
          </a:p>
        </p:txBody>
      </p:sp>
      <p:sp>
        <p:nvSpPr>
          <p:cNvPr id="3" name="Slide Number Placeholder 2">
            <a:extLst>
              <a:ext uri="{FF2B5EF4-FFF2-40B4-BE49-F238E27FC236}">
                <a16:creationId xmlns:a16="http://schemas.microsoft.com/office/drawing/2014/main" id="{A52E4D9C-A639-40CC-978A-8461C7731D92}"/>
              </a:ext>
            </a:extLst>
          </p:cNvPr>
          <p:cNvSpPr>
            <a:spLocks noGrp="1"/>
          </p:cNvSpPr>
          <p:nvPr>
            <p:ph type="sldNum" sz="quarter" idx="12"/>
          </p:nvPr>
        </p:nvSpPr>
        <p:spPr/>
        <p:txBody>
          <a:bodyPr/>
          <a:lstStyle/>
          <a:p>
            <a:fld id="{FEA1243F-3000-4347-94A4-FBDEAD3122CB}" type="slidenum">
              <a:rPr lang="en-US" smtClean="0"/>
              <a:pPr/>
              <a:t>20</a:t>
            </a:fld>
            <a:endParaRPr lang="en-US"/>
          </a:p>
        </p:txBody>
      </p:sp>
    </p:spTree>
    <p:extLst>
      <p:ext uri="{BB962C8B-B14F-4D97-AF65-F5344CB8AC3E}">
        <p14:creationId xmlns:p14="http://schemas.microsoft.com/office/powerpoint/2010/main" val="99892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9CF5-4501-49C7-9DD2-67F4DEB8DFD6}"/>
              </a:ext>
            </a:extLst>
          </p:cNvPr>
          <p:cNvSpPr>
            <a:spLocks noGrp="1"/>
          </p:cNvSpPr>
          <p:nvPr>
            <p:ph type="title"/>
          </p:nvPr>
        </p:nvSpPr>
        <p:spPr/>
        <p:txBody>
          <a:bodyPr/>
          <a:lstStyle/>
          <a:p>
            <a:r>
              <a:rPr lang="en-US" sz="2800" dirty="0">
                <a:latin typeface="Garamond" panose="02020404030301010803" pitchFamily="18" charset="0"/>
              </a:rPr>
              <a:t>For (9,4) Product Code</a:t>
            </a:r>
            <a:endParaRPr lang="en-IN" sz="28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23D29641-BD89-4F57-B036-A40BFF5F225A}"/>
              </a:ext>
            </a:extLst>
          </p:cNvPr>
          <p:cNvGraphicFramePr>
            <a:graphicFrameLocks noGrp="1"/>
          </p:cNvGraphicFramePr>
          <p:nvPr>
            <p:ph idx="1"/>
            <p:extLst>
              <p:ext uri="{D42A27DB-BD31-4B8C-83A1-F6EECF244321}">
                <p14:modId xmlns:p14="http://schemas.microsoft.com/office/powerpoint/2010/main" val="409279838"/>
              </p:ext>
            </p:extLst>
          </p:nvPr>
        </p:nvGraphicFramePr>
        <p:xfrm>
          <a:off x="457200" y="1600201"/>
          <a:ext cx="2386608" cy="1756791"/>
        </p:xfrm>
        <a:graphic>
          <a:graphicData uri="http://schemas.openxmlformats.org/drawingml/2006/table">
            <a:tbl>
              <a:tblPr firstRow="1" bandRow="1">
                <a:tableStyleId>{93296810-A885-4BE3-A3E7-6D5BEEA58F35}</a:tableStyleId>
              </a:tblPr>
              <a:tblGrid>
                <a:gridCol w="795536">
                  <a:extLst>
                    <a:ext uri="{9D8B030D-6E8A-4147-A177-3AD203B41FA5}">
                      <a16:colId xmlns:a16="http://schemas.microsoft.com/office/drawing/2014/main" val="3606884643"/>
                    </a:ext>
                  </a:extLst>
                </a:gridCol>
                <a:gridCol w="795536">
                  <a:extLst>
                    <a:ext uri="{9D8B030D-6E8A-4147-A177-3AD203B41FA5}">
                      <a16:colId xmlns:a16="http://schemas.microsoft.com/office/drawing/2014/main" val="647977729"/>
                    </a:ext>
                  </a:extLst>
                </a:gridCol>
                <a:gridCol w="795536">
                  <a:extLst>
                    <a:ext uri="{9D8B030D-6E8A-4147-A177-3AD203B41FA5}">
                      <a16:colId xmlns:a16="http://schemas.microsoft.com/office/drawing/2014/main" val="209380578"/>
                    </a:ext>
                  </a:extLst>
                </a:gridCol>
              </a:tblGrid>
              <a:tr h="585597">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41181508"/>
                  </a:ext>
                </a:extLst>
              </a:tr>
              <a:tr h="585597">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35818669"/>
                  </a:ext>
                </a:extLst>
              </a:tr>
              <a:tr h="585597">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773876111"/>
                  </a:ext>
                </a:extLst>
              </a:tr>
            </a:tbl>
          </a:graphicData>
        </a:graphic>
      </p:graphicFrame>
      <p:graphicFrame>
        <p:nvGraphicFramePr>
          <p:cNvPr id="5" name="Table 4">
            <a:extLst>
              <a:ext uri="{FF2B5EF4-FFF2-40B4-BE49-F238E27FC236}">
                <a16:creationId xmlns:a16="http://schemas.microsoft.com/office/drawing/2014/main" id="{ADF1E172-D066-401B-BF8F-8225061B5E02}"/>
              </a:ext>
            </a:extLst>
          </p:cNvPr>
          <p:cNvGraphicFramePr>
            <a:graphicFrameLocks noGrp="1"/>
          </p:cNvGraphicFramePr>
          <p:nvPr>
            <p:extLst>
              <p:ext uri="{D42A27DB-BD31-4B8C-83A1-F6EECF244321}">
                <p14:modId xmlns:p14="http://schemas.microsoft.com/office/powerpoint/2010/main" val="3772400360"/>
              </p:ext>
            </p:extLst>
          </p:nvPr>
        </p:nvGraphicFramePr>
        <p:xfrm>
          <a:off x="5652121" y="1564929"/>
          <a:ext cx="2592288" cy="1756791"/>
        </p:xfrm>
        <a:graphic>
          <a:graphicData uri="http://schemas.openxmlformats.org/drawingml/2006/table">
            <a:tbl>
              <a:tblPr firstRow="1" bandRow="1">
                <a:tableStyleId>{93296810-A885-4BE3-A3E7-6D5BEEA58F35}</a:tableStyleId>
              </a:tblPr>
              <a:tblGrid>
                <a:gridCol w="864096">
                  <a:extLst>
                    <a:ext uri="{9D8B030D-6E8A-4147-A177-3AD203B41FA5}">
                      <a16:colId xmlns:a16="http://schemas.microsoft.com/office/drawing/2014/main" val="85628556"/>
                    </a:ext>
                  </a:extLst>
                </a:gridCol>
                <a:gridCol w="864096">
                  <a:extLst>
                    <a:ext uri="{9D8B030D-6E8A-4147-A177-3AD203B41FA5}">
                      <a16:colId xmlns:a16="http://schemas.microsoft.com/office/drawing/2014/main" val="2979383034"/>
                    </a:ext>
                  </a:extLst>
                </a:gridCol>
                <a:gridCol w="864096">
                  <a:extLst>
                    <a:ext uri="{9D8B030D-6E8A-4147-A177-3AD203B41FA5}">
                      <a16:colId xmlns:a16="http://schemas.microsoft.com/office/drawing/2014/main" val="3739132096"/>
                    </a:ext>
                  </a:extLst>
                </a:gridCol>
              </a:tblGrid>
              <a:tr h="585597">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5590949"/>
                  </a:ext>
                </a:extLst>
              </a:tr>
              <a:tr h="585597">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811853438"/>
                  </a:ext>
                </a:extLst>
              </a:tr>
              <a:tr h="585597">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360989528"/>
                  </a:ext>
                </a:extLst>
              </a:tr>
            </a:tbl>
          </a:graphicData>
        </a:graphic>
      </p:graphicFrame>
      <p:sp>
        <p:nvSpPr>
          <p:cNvPr id="6" name="Arrow: Right 5">
            <a:extLst>
              <a:ext uri="{FF2B5EF4-FFF2-40B4-BE49-F238E27FC236}">
                <a16:creationId xmlns:a16="http://schemas.microsoft.com/office/drawing/2014/main" id="{F282D1EE-D654-4F4A-897F-F4F9D3A3E326}"/>
              </a:ext>
            </a:extLst>
          </p:cNvPr>
          <p:cNvSpPr/>
          <p:nvPr/>
        </p:nvSpPr>
        <p:spPr>
          <a:xfrm>
            <a:off x="3707904" y="2492896"/>
            <a:ext cx="136815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668C976-3E5E-4E88-A7C0-F49CE7D49281}"/>
              </a:ext>
            </a:extLst>
          </p:cNvPr>
          <p:cNvSpPr txBox="1"/>
          <p:nvPr/>
        </p:nvSpPr>
        <p:spPr>
          <a:xfrm>
            <a:off x="3645876" y="2109264"/>
            <a:ext cx="1204176" cy="369332"/>
          </a:xfrm>
          <a:prstGeom prst="rect">
            <a:avLst/>
          </a:prstGeom>
          <a:noFill/>
        </p:spPr>
        <p:txBody>
          <a:bodyPr wrap="none" rtlCol="0">
            <a:spAutoFit/>
          </a:bodyPr>
          <a:lstStyle/>
          <a:p>
            <a:r>
              <a:rPr lang="en-US" dirty="0">
                <a:solidFill>
                  <a:schemeClr val="bg1"/>
                </a:solidFill>
              </a:rPr>
              <a:t>BSC(p=1)</a:t>
            </a:r>
            <a:endParaRPr lang="en-IN" dirty="0">
              <a:solidFill>
                <a:schemeClr val="bg1"/>
              </a:solidFill>
            </a:endParaRPr>
          </a:p>
        </p:txBody>
      </p:sp>
      <p:graphicFrame>
        <p:nvGraphicFramePr>
          <p:cNvPr id="8" name="Table 7">
            <a:extLst>
              <a:ext uri="{FF2B5EF4-FFF2-40B4-BE49-F238E27FC236}">
                <a16:creationId xmlns:a16="http://schemas.microsoft.com/office/drawing/2014/main" id="{8FEE11D9-3F39-443B-BF4F-41EE61905118}"/>
              </a:ext>
            </a:extLst>
          </p:cNvPr>
          <p:cNvGraphicFramePr>
            <a:graphicFrameLocks noGrp="1"/>
          </p:cNvGraphicFramePr>
          <p:nvPr>
            <p:extLst>
              <p:ext uri="{D42A27DB-BD31-4B8C-83A1-F6EECF244321}">
                <p14:modId xmlns:p14="http://schemas.microsoft.com/office/powerpoint/2010/main" val="4041710520"/>
              </p:ext>
            </p:extLst>
          </p:nvPr>
        </p:nvGraphicFramePr>
        <p:xfrm>
          <a:off x="1475656" y="3834650"/>
          <a:ext cx="6095997" cy="111252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4043749450"/>
                    </a:ext>
                  </a:extLst>
                </a:gridCol>
                <a:gridCol w="677333">
                  <a:extLst>
                    <a:ext uri="{9D8B030D-6E8A-4147-A177-3AD203B41FA5}">
                      <a16:colId xmlns:a16="http://schemas.microsoft.com/office/drawing/2014/main" val="950274762"/>
                    </a:ext>
                  </a:extLst>
                </a:gridCol>
                <a:gridCol w="677333">
                  <a:extLst>
                    <a:ext uri="{9D8B030D-6E8A-4147-A177-3AD203B41FA5}">
                      <a16:colId xmlns:a16="http://schemas.microsoft.com/office/drawing/2014/main" val="3638162314"/>
                    </a:ext>
                  </a:extLst>
                </a:gridCol>
                <a:gridCol w="677333">
                  <a:extLst>
                    <a:ext uri="{9D8B030D-6E8A-4147-A177-3AD203B41FA5}">
                      <a16:colId xmlns:a16="http://schemas.microsoft.com/office/drawing/2014/main" val="4221767134"/>
                    </a:ext>
                  </a:extLst>
                </a:gridCol>
                <a:gridCol w="677333">
                  <a:extLst>
                    <a:ext uri="{9D8B030D-6E8A-4147-A177-3AD203B41FA5}">
                      <a16:colId xmlns:a16="http://schemas.microsoft.com/office/drawing/2014/main" val="696965186"/>
                    </a:ext>
                  </a:extLst>
                </a:gridCol>
                <a:gridCol w="677333">
                  <a:extLst>
                    <a:ext uri="{9D8B030D-6E8A-4147-A177-3AD203B41FA5}">
                      <a16:colId xmlns:a16="http://schemas.microsoft.com/office/drawing/2014/main" val="1196835634"/>
                    </a:ext>
                  </a:extLst>
                </a:gridCol>
                <a:gridCol w="677333">
                  <a:extLst>
                    <a:ext uri="{9D8B030D-6E8A-4147-A177-3AD203B41FA5}">
                      <a16:colId xmlns:a16="http://schemas.microsoft.com/office/drawing/2014/main" val="119594195"/>
                    </a:ext>
                  </a:extLst>
                </a:gridCol>
                <a:gridCol w="677333">
                  <a:extLst>
                    <a:ext uri="{9D8B030D-6E8A-4147-A177-3AD203B41FA5}">
                      <a16:colId xmlns:a16="http://schemas.microsoft.com/office/drawing/2014/main" val="3848190595"/>
                    </a:ext>
                  </a:extLst>
                </a:gridCol>
                <a:gridCol w="677333">
                  <a:extLst>
                    <a:ext uri="{9D8B030D-6E8A-4147-A177-3AD203B41FA5}">
                      <a16:colId xmlns:a16="http://schemas.microsoft.com/office/drawing/2014/main" val="2377251132"/>
                    </a:ext>
                  </a:extLst>
                </a:gridCol>
              </a:tblGrid>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370634376"/>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978773166"/>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68032"/>
                  </a:ext>
                </a:extLst>
              </a:tr>
            </a:tbl>
          </a:graphicData>
        </a:graphic>
      </p:graphicFrame>
      <p:graphicFrame>
        <p:nvGraphicFramePr>
          <p:cNvPr id="9" name="Table 8">
            <a:extLst>
              <a:ext uri="{FF2B5EF4-FFF2-40B4-BE49-F238E27FC236}">
                <a16:creationId xmlns:a16="http://schemas.microsoft.com/office/drawing/2014/main" id="{DCE74F82-7AA2-4A04-9A16-317272396EF4}"/>
              </a:ext>
            </a:extLst>
          </p:cNvPr>
          <p:cNvGraphicFramePr>
            <a:graphicFrameLocks noGrp="1"/>
          </p:cNvGraphicFramePr>
          <p:nvPr>
            <p:extLst>
              <p:ext uri="{D42A27DB-BD31-4B8C-83A1-F6EECF244321}">
                <p14:modId xmlns:p14="http://schemas.microsoft.com/office/powerpoint/2010/main" val="1971118168"/>
              </p:ext>
            </p:extLst>
          </p:nvPr>
        </p:nvGraphicFramePr>
        <p:xfrm>
          <a:off x="1524001" y="5615485"/>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636946084"/>
                    </a:ext>
                  </a:extLst>
                </a:gridCol>
                <a:gridCol w="677333">
                  <a:extLst>
                    <a:ext uri="{9D8B030D-6E8A-4147-A177-3AD203B41FA5}">
                      <a16:colId xmlns:a16="http://schemas.microsoft.com/office/drawing/2014/main" val="1943624597"/>
                    </a:ext>
                  </a:extLst>
                </a:gridCol>
                <a:gridCol w="677333">
                  <a:extLst>
                    <a:ext uri="{9D8B030D-6E8A-4147-A177-3AD203B41FA5}">
                      <a16:colId xmlns:a16="http://schemas.microsoft.com/office/drawing/2014/main" val="2706598847"/>
                    </a:ext>
                  </a:extLst>
                </a:gridCol>
                <a:gridCol w="677333">
                  <a:extLst>
                    <a:ext uri="{9D8B030D-6E8A-4147-A177-3AD203B41FA5}">
                      <a16:colId xmlns:a16="http://schemas.microsoft.com/office/drawing/2014/main" val="71253835"/>
                    </a:ext>
                  </a:extLst>
                </a:gridCol>
                <a:gridCol w="677333">
                  <a:extLst>
                    <a:ext uri="{9D8B030D-6E8A-4147-A177-3AD203B41FA5}">
                      <a16:colId xmlns:a16="http://schemas.microsoft.com/office/drawing/2014/main" val="296143460"/>
                    </a:ext>
                  </a:extLst>
                </a:gridCol>
                <a:gridCol w="677333">
                  <a:extLst>
                    <a:ext uri="{9D8B030D-6E8A-4147-A177-3AD203B41FA5}">
                      <a16:colId xmlns:a16="http://schemas.microsoft.com/office/drawing/2014/main" val="4078717974"/>
                    </a:ext>
                  </a:extLst>
                </a:gridCol>
                <a:gridCol w="677333">
                  <a:extLst>
                    <a:ext uri="{9D8B030D-6E8A-4147-A177-3AD203B41FA5}">
                      <a16:colId xmlns:a16="http://schemas.microsoft.com/office/drawing/2014/main" val="3267410443"/>
                    </a:ext>
                  </a:extLst>
                </a:gridCol>
                <a:gridCol w="677333">
                  <a:extLst>
                    <a:ext uri="{9D8B030D-6E8A-4147-A177-3AD203B41FA5}">
                      <a16:colId xmlns:a16="http://schemas.microsoft.com/office/drawing/2014/main" val="1769560500"/>
                    </a:ext>
                  </a:extLst>
                </a:gridCol>
                <a:gridCol w="677333">
                  <a:extLst>
                    <a:ext uri="{9D8B030D-6E8A-4147-A177-3AD203B41FA5}">
                      <a16:colId xmlns:a16="http://schemas.microsoft.com/office/drawing/2014/main" val="3149707510"/>
                    </a:ext>
                  </a:extLst>
                </a:gridCol>
              </a:tblGrid>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234329286"/>
                  </a:ext>
                </a:extLst>
              </a:tr>
            </a:tbl>
          </a:graphicData>
        </a:graphic>
      </p:graphicFrame>
      <p:sp>
        <p:nvSpPr>
          <p:cNvPr id="10" name="TextBox 9">
            <a:extLst>
              <a:ext uri="{FF2B5EF4-FFF2-40B4-BE49-F238E27FC236}">
                <a16:creationId xmlns:a16="http://schemas.microsoft.com/office/drawing/2014/main" id="{E7E4BEE2-2BC7-4806-AE7A-984B8F1A85EC}"/>
              </a:ext>
            </a:extLst>
          </p:cNvPr>
          <p:cNvSpPr txBox="1"/>
          <p:nvPr/>
        </p:nvSpPr>
        <p:spPr>
          <a:xfrm>
            <a:off x="3434956" y="5148545"/>
            <a:ext cx="1938992" cy="369332"/>
          </a:xfrm>
          <a:prstGeom prst="rect">
            <a:avLst/>
          </a:prstGeom>
          <a:noFill/>
        </p:spPr>
        <p:txBody>
          <a:bodyPr wrap="none" rtlCol="0">
            <a:spAutoFit/>
          </a:bodyPr>
          <a:lstStyle/>
          <a:p>
            <a:r>
              <a:rPr lang="en-US" dirty="0">
                <a:solidFill>
                  <a:schemeClr val="bg1"/>
                </a:solidFill>
                <a:latin typeface="Garamond" panose="02020404030301010803" pitchFamily="18" charset="0"/>
              </a:rPr>
              <a:t>Decoded codeword</a:t>
            </a:r>
            <a:endParaRPr lang="en-IN" dirty="0">
              <a:solidFill>
                <a:schemeClr val="bg1"/>
              </a:solidFill>
              <a:latin typeface="Garamond" panose="02020404030301010803" pitchFamily="18" charset="0"/>
            </a:endParaRPr>
          </a:p>
        </p:txBody>
      </p:sp>
      <p:sp>
        <p:nvSpPr>
          <p:cNvPr id="11" name="TextBox 10">
            <a:extLst>
              <a:ext uri="{FF2B5EF4-FFF2-40B4-BE49-F238E27FC236}">
                <a16:creationId xmlns:a16="http://schemas.microsoft.com/office/drawing/2014/main" id="{87DC41B8-BF42-434B-8BC7-4EB2512085D9}"/>
              </a:ext>
            </a:extLst>
          </p:cNvPr>
          <p:cNvSpPr txBox="1"/>
          <p:nvPr/>
        </p:nvSpPr>
        <p:spPr>
          <a:xfrm>
            <a:off x="3556336" y="3413287"/>
            <a:ext cx="1867819" cy="369332"/>
          </a:xfrm>
          <a:prstGeom prst="rect">
            <a:avLst/>
          </a:prstGeom>
          <a:noFill/>
        </p:spPr>
        <p:txBody>
          <a:bodyPr wrap="none" rtlCol="0">
            <a:spAutoFit/>
          </a:bodyPr>
          <a:lstStyle/>
          <a:p>
            <a:r>
              <a:rPr lang="en-US" dirty="0">
                <a:solidFill>
                  <a:schemeClr val="bg1"/>
                </a:solidFill>
                <a:latin typeface="Garamond" panose="02020404030301010803" pitchFamily="18" charset="0"/>
              </a:rPr>
              <a:t>Majority Decoding</a:t>
            </a:r>
            <a:endParaRPr lang="en-IN" dirty="0">
              <a:solidFill>
                <a:schemeClr val="bg1"/>
              </a:solidFill>
              <a:latin typeface="Garamond" panose="02020404030301010803" pitchFamily="18" charset="0"/>
            </a:endParaRPr>
          </a:p>
        </p:txBody>
      </p:sp>
      <p:sp>
        <p:nvSpPr>
          <p:cNvPr id="3" name="Slide Number Placeholder 2">
            <a:extLst>
              <a:ext uri="{FF2B5EF4-FFF2-40B4-BE49-F238E27FC236}">
                <a16:creationId xmlns:a16="http://schemas.microsoft.com/office/drawing/2014/main" id="{FBF61752-6010-4685-9AAB-0FB1535B20E3}"/>
              </a:ext>
            </a:extLst>
          </p:cNvPr>
          <p:cNvSpPr>
            <a:spLocks noGrp="1"/>
          </p:cNvSpPr>
          <p:nvPr>
            <p:ph type="sldNum" sz="quarter" idx="12"/>
          </p:nvPr>
        </p:nvSpPr>
        <p:spPr/>
        <p:txBody>
          <a:bodyPr/>
          <a:lstStyle/>
          <a:p>
            <a:fld id="{FEA1243F-3000-4347-94A4-FBDEAD3122CB}" type="slidenum">
              <a:rPr lang="en-US" smtClean="0"/>
              <a:pPr/>
              <a:t>21</a:t>
            </a:fld>
            <a:endParaRPr lang="en-US"/>
          </a:p>
        </p:txBody>
      </p:sp>
    </p:spTree>
    <p:extLst>
      <p:ext uri="{BB962C8B-B14F-4D97-AF65-F5344CB8AC3E}">
        <p14:creationId xmlns:p14="http://schemas.microsoft.com/office/powerpoint/2010/main" val="169872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47E3-9021-4803-A241-299464825C64}"/>
              </a:ext>
            </a:extLst>
          </p:cNvPr>
          <p:cNvSpPr>
            <a:spLocks noGrp="1"/>
          </p:cNvSpPr>
          <p:nvPr>
            <p:ph type="title"/>
          </p:nvPr>
        </p:nvSpPr>
        <p:spPr/>
        <p:txBody>
          <a:bodyPr/>
          <a:lstStyle/>
          <a:p>
            <a:r>
              <a:rPr lang="en-US" sz="2800" dirty="0">
                <a:latin typeface="Garamond" panose="02020404030301010803" pitchFamily="18" charset="0"/>
              </a:rPr>
              <a:t>For (16,9) Product Code</a:t>
            </a:r>
            <a:endParaRPr lang="en-IN" sz="2800" dirty="0">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3C089A6B-6A16-4F3A-805D-866B688A05DB}"/>
              </a:ext>
            </a:extLst>
          </p:cNvPr>
          <p:cNvGraphicFramePr>
            <a:graphicFrameLocks noGrp="1"/>
          </p:cNvGraphicFramePr>
          <p:nvPr>
            <p:ph idx="1"/>
            <p:extLst>
              <p:ext uri="{D42A27DB-BD31-4B8C-83A1-F6EECF244321}">
                <p14:modId xmlns:p14="http://schemas.microsoft.com/office/powerpoint/2010/main" val="724265335"/>
              </p:ext>
            </p:extLst>
          </p:nvPr>
        </p:nvGraphicFramePr>
        <p:xfrm>
          <a:off x="251520" y="1600200"/>
          <a:ext cx="3250704" cy="1828800"/>
        </p:xfrm>
        <a:graphic>
          <a:graphicData uri="http://schemas.openxmlformats.org/drawingml/2006/table">
            <a:tbl>
              <a:tblPr firstRow="1" bandRow="1">
                <a:tableStyleId>{5C22544A-7EE6-4342-B048-85BDC9FD1C3A}</a:tableStyleId>
              </a:tblPr>
              <a:tblGrid>
                <a:gridCol w="812676">
                  <a:extLst>
                    <a:ext uri="{9D8B030D-6E8A-4147-A177-3AD203B41FA5}">
                      <a16:colId xmlns:a16="http://schemas.microsoft.com/office/drawing/2014/main" val="1416525684"/>
                    </a:ext>
                  </a:extLst>
                </a:gridCol>
                <a:gridCol w="812676">
                  <a:extLst>
                    <a:ext uri="{9D8B030D-6E8A-4147-A177-3AD203B41FA5}">
                      <a16:colId xmlns:a16="http://schemas.microsoft.com/office/drawing/2014/main" val="1839713112"/>
                    </a:ext>
                  </a:extLst>
                </a:gridCol>
                <a:gridCol w="812676">
                  <a:extLst>
                    <a:ext uri="{9D8B030D-6E8A-4147-A177-3AD203B41FA5}">
                      <a16:colId xmlns:a16="http://schemas.microsoft.com/office/drawing/2014/main" val="409160682"/>
                    </a:ext>
                  </a:extLst>
                </a:gridCol>
                <a:gridCol w="812676">
                  <a:extLst>
                    <a:ext uri="{9D8B030D-6E8A-4147-A177-3AD203B41FA5}">
                      <a16:colId xmlns:a16="http://schemas.microsoft.com/office/drawing/2014/main" val="2384497841"/>
                    </a:ext>
                  </a:extLst>
                </a:gridCol>
              </a:tblGrid>
              <a:tr h="45720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118245297"/>
                  </a:ext>
                </a:extLst>
              </a:tr>
              <a:tr h="45720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722428073"/>
                  </a:ext>
                </a:extLst>
              </a:tr>
              <a:tr h="45720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161254744"/>
                  </a:ext>
                </a:extLst>
              </a:tr>
              <a:tr h="45720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762684611"/>
                  </a:ext>
                </a:extLst>
              </a:tr>
            </a:tbl>
          </a:graphicData>
        </a:graphic>
      </p:graphicFrame>
      <p:graphicFrame>
        <p:nvGraphicFramePr>
          <p:cNvPr id="5" name="Table 4">
            <a:extLst>
              <a:ext uri="{FF2B5EF4-FFF2-40B4-BE49-F238E27FC236}">
                <a16:creationId xmlns:a16="http://schemas.microsoft.com/office/drawing/2014/main" id="{9265FDE4-37BC-4CC2-8F5B-BBD23E2D8EF8}"/>
              </a:ext>
            </a:extLst>
          </p:cNvPr>
          <p:cNvGraphicFramePr>
            <a:graphicFrameLocks noGrp="1"/>
          </p:cNvGraphicFramePr>
          <p:nvPr>
            <p:extLst>
              <p:ext uri="{D42A27DB-BD31-4B8C-83A1-F6EECF244321}">
                <p14:modId xmlns:p14="http://schemas.microsoft.com/office/powerpoint/2010/main" val="294600226"/>
              </p:ext>
            </p:extLst>
          </p:nvPr>
        </p:nvGraphicFramePr>
        <p:xfrm>
          <a:off x="5086400" y="1600200"/>
          <a:ext cx="3600400" cy="1828800"/>
        </p:xfrm>
        <a:graphic>
          <a:graphicData uri="http://schemas.openxmlformats.org/drawingml/2006/table">
            <a:tbl>
              <a:tblPr firstRow="1" bandRow="1">
                <a:tableStyleId>{5C22544A-7EE6-4342-B048-85BDC9FD1C3A}</a:tableStyleId>
              </a:tblPr>
              <a:tblGrid>
                <a:gridCol w="900100">
                  <a:extLst>
                    <a:ext uri="{9D8B030D-6E8A-4147-A177-3AD203B41FA5}">
                      <a16:colId xmlns:a16="http://schemas.microsoft.com/office/drawing/2014/main" val="1644043445"/>
                    </a:ext>
                  </a:extLst>
                </a:gridCol>
                <a:gridCol w="900100">
                  <a:extLst>
                    <a:ext uri="{9D8B030D-6E8A-4147-A177-3AD203B41FA5}">
                      <a16:colId xmlns:a16="http://schemas.microsoft.com/office/drawing/2014/main" val="2431310855"/>
                    </a:ext>
                  </a:extLst>
                </a:gridCol>
                <a:gridCol w="900100">
                  <a:extLst>
                    <a:ext uri="{9D8B030D-6E8A-4147-A177-3AD203B41FA5}">
                      <a16:colId xmlns:a16="http://schemas.microsoft.com/office/drawing/2014/main" val="829344648"/>
                    </a:ext>
                  </a:extLst>
                </a:gridCol>
                <a:gridCol w="900100">
                  <a:extLst>
                    <a:ext uri="{9D8B030D-6E8A-4147-A177-3AD203B41FA5}">
                      <a16:colId xmlns:a16="http://schemas.microsoft.com/office/drawing/2014/main" val="2506566677"/>
                    </a:ext>
                  </a:extLst>
                </a:gridCol>
              </a:tblGrid>
              <a:tr h="45720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52190794"/>
                  </a:ext>
                </a:extLst>
              </a:tr>
              <a:tr h="45720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25479550"/>
                  </a:ext>
                </a:extLst>
              </a:tr>
              <a:tr h="45720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269470087"/>
                  </a:ext>
                </a:extLst>
              </a:tr>
              <a:tr h="45720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18758432"/>
                  </a:ext>
                </a:extLst>
              </a:tr>
            </a:tbl>
          </a:graphicData>
        </a:graphic>
      </p:graphicFrame>
      <p:sp>
        <p:nvSpPr>
          <p:cNvPr id="6" name="Arrow: Right 5">
            <a:extLst>
              <a:ext uri="{FF2B5EF4-FFF2-40B4-BE49-F238E27FC236}">
                <a16:creationId xmlns:a16="http://schemas.microsoft.com/office/drawing/2014/main" id="{D8DD0126-5E4B-4BCD-823B-117C632798EA}"/>
              </a:ext>
            </a:extLst>
          </p:cNvPr>
          <p:cNvSpPr/>
          <p:nvPr/>
        </p:nvSpPr>
        <p:spPr>
          <a:xfrm>
            <a:off x="3805108" y="24208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869F3F6-C510-4480-BC5B-11ABC32DF252}"/>
              </a:ext>
            </a:extLst>
          </p:cNvPr>
          <p:cNvSpPr txBox="1"/>
          <p:nvPr/>
        </p:nvSpPr>
        <p:spPr>
          <a:xfrm>
            <a:off x="3692224" y="1988840"/>
            <a:ext cx="1204176" cy="369332"/>
          </a:xfrm>
          <a:prstGeom prst="rect">
            <a:avLst/>
          </a:prstGeom>
          <a:noFill/>
        </p:spPr>
        <p:txBody>
          <a:bodyPr wrap="none" rtlCol="0">
            <a:spAutoFit/>
          </a:bodyPr>
          <a:lstStyle/>
          <a:p>
            <a:r>
              <a:rPr lang="en-US" dirty="0">
                <a:solidFill>
                  <a:schemeClr val="bg1"/>
                </a:solidFill>
              </a:rPr>
              <a:t>BSC(p=1)</a:t>
            </a:r>
            <a:endParaRPr lang="en-IN" dirty="0">
              <a:solidFill>
                <a:schemeClr val="bg1"/>
              </a:solidFill>
            </a:endParaRPr>
          </a:p>
        </p:txBody>
      </p:sp>
      <p:graphicFrame>
        <p:nvGraphicFramePr>
          <p:cNvPr id="8" name="Table 7">
            <a:extLst>
              <a:ext uri="{FF2B5EF4-FFF2-40B4-BE49-F238E27FC236}">
                <a16:creationId xmlns:a16="http://schemas.microsoft.com/office/drawing/2014/main" id="{AE844D5D-C842-49C5-B306-E6ADDC56C21B}"/>
              </a:ext>
            </a:extLst>
          </p:cNvPr>
          <p:cNvGraphicFramePr>
            <a:graphicFrameLocks noGrp="1"/>
          </p:cNvGraphicFramePr>
          <p:nvPr>
            <p:extLst>
              <p:ext uri="{D42A27DB-BD31-4B8C-83A1-F6EECF244321}">
                <p14:modId xmlns:p14="http://schemas.microsoft.com/office/powerpoint/2010/main" val="412753141"/>
              </p:ext>
            </p:extLst>
          </p:nvPr>
        </p:nvGraphicFramePr>
        <p:xfrm>
          <a:off x="1524000" y="4103381"/>
          <a:ext cx="6096000" cy="11125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626818615"/>
                    </a:ext>
                  </a:extLst>
                </a:gridCol>
                <a:gridCol w="381000">
                  <a:extLst>
                    <a:ext uri="{9D8B030D-6E8A-4147-A177-3AD203B41FA5}">
                      <a16:colId xmlns:a16="http://schemas.microsoft.com/office/drawing/2014/main" val="3432737543"/>
                    </a:ext>
                  </a:extLst>
                </a:gridCol>
                <a:gridCol w="381000">
                  <a:extLst>
                    <a:ext uri="{9D8B030D-6E8A-4147-A177-3AD203B41FA5}">
                      <a16:colId xmlns:a16="http://schemas.microsoft.com/office/drawing/2014/main" val="1727867321"/>
                    </a:ext>
                  </a:extLst>
                </a:gridCol>
                <a:gridCol w="381000">
                  <a:extLst>
                    <a:ext uri="{9D8B030D-6E8A-4147-A177-3AD203B41FA5}">
                      <a16:colId xmlns:a16="http://schemas.microsoft.com/office/drawing/2014/main" val="1236776251"/>
                    </a:ext>
                  </a:extLst>
                </a:gridCol>
                <a:gridCol w="381000">
                  <a:extLst>
                    <a:ext uri="{9D8B030D-6E8A-4147-A177-3AD203B41FA5}">
                      <a16:colId xmlns:a16="http://schemas.microsoft.com/office/drawing/2014/main" val="1914181547"/>
                    </a:ext>
                  </a:extLst>
                </a:gridCol>
                <a:gridCol w="381000">
                  <a:extLst>
                    <a:ext uri="{9D8B030D-6E8A-4147-A177-3AD203B41FA5}">
                      <a16:colId xmlns:a16="http://schemas.microsoft.com/office/drawing/2014/main" val="2381403163"/>
                    </a:ext>
                  </a:extLst>
                </a:gridCol>
                <a:gridCol w="381000">
                  <a:extLst>
                    <a:ext uri="{9D8B030D-6E8A-4147-A177-3AD203B41FA5}">
                      <a16:colId xmlns:a16="http://schemas.microsoft.com/office/drawing/2014/main" val="271350636"/>
                    </a:ext>
                  </a:extLst>
                </a:gridCol>
                <a:gridCol w="381000">
                  <a:extLst>
                    <a:ext uri="{9D8B030D-6E8A-4147-A177-3AD203B41FA5}">
                      <a16:colId xmlns:a16="http://schemas.microsoft.com/office/drawing/2014/main" val="4180233578"/>
                    </a:ext>
                  </a:extLst>
                </a:gridCol>
                <a:gridCol w="381000">
                  <a:extLst>
                    <a:ext uri="{9D8B030D-6E8A-4147-A177-3AD203B41FA5}">
                      <a16:colId xmlns:a16="http://schemas.microsoft.com/office/drawing/2014/main" val="4254036569"/>
                    </a:ext>
                  </a:extLst>
                </a:gridCol>
                <a:gridCol w="381000">
                  <a:extLst>
                    <a:ext uri="{9D8B030D-6E8A-4147-A177-3AD203B41FA5}">
                      <a16:colId xmlns:a16="http://schemas.microsoft.com/office/drawing/2014/main" val="176377187"/>
                    </a:ext>
                  </a:extLst>
                </a:gridCol>
                <a:gridCol w="381000">
                  <a:extLst>
                    <a:ext uri="{9D8B030D-6E8A-4147-A177-3AD203B41FA5}">
                      <a16:colId xmlns:a16="http://schemas.microsoft.com/office/drawing/2014/main" val="292824129"/>
                    </a:ext>
                  </a:extLst>
                </a:gridCol>
                <a:gridCol w="381000">
                  <a:extLst>
                    <a:ext uri="{9D8B030D-6E8A-4147-A177-3AD203B41FA5}">
                      <a16:colId xmlns:a16="http://schemas.microsoft.com/office/drawing/2014/main" val="1319067687"/>
                    </a:ext>
                  </a:extLst>
                </a:gridCol>
                <a:gridCol w="381000">
                  <a:extLst>
                    <a:ext uri="{9D8B030D-6E8A-4147-A177-3AD203B41FA5}">
                      <a16:colId xmlns:a16="http://schemas.microsoft.com/office/drawing/2014/main" val="1620382436"/>
                    </a:ext>
                  </a:extLst>
                </a:gridCol>
                <a:gridCol w="381000">
                  <a:extLst>
                    <a:ext uri="{9D8B030D-6E8A-4147-A177-3AD203B41FA5}">
                      <a16:colId xmlns:a16="http://schemas.microsoft.com/office/drawing/2014/main" val="2598435098"/>
                    </a:ext>
                  </a:extLst>
                </a:gridCol>
                <a:gridCol w="381000">
                  <a:extLst>
                    <a:ext uri="{9D8B030D-6E8A-4147-A177-3AD203B41FA5}">
                      <a16:colId xmlns:a16="http://schemas.microsoft.com/office/drawing/2014/main" val="3832437175"/>
                    </a:ext>
                  </a:extLst>
                </a:gridCol>
                <a:gridCol w="381000">
                  <a:extLst>
                    <a:ext uri="{9D8B030D-6E8A-4147-A177-3AD203B41FA5}">
                      <a16:colId xmlns:a16="http://schemas.microsoft.com/office/drawing/2014/main" val="2170396296"/>
                    </a:ext>
                  </a:extLst>
                </a:gridCol>
              </a:tblGrid>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234984399"/>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752846203"/>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093466525"/>
                  </a:ext>
                </a:extLst>
              </a:tr>
            </a:tbl>
          </a:graphicData>
        </a:graphic>
      </p:graphicFrame>
      <p:graphicFrame>
        <p:nvGraphicFramePr>
          <p:cNvPr id="9" name="Table 8">
            <a:extLst>
              <a:ext uri="{FF2B5EF4-FFF2-40B4-BE49-F238E27FC236}">
                <a16:creationId xmlns:a16="http://schemas.microsoft.com/office/drawing/2014/main" id="{5E2CDA88-F726-4368-9240-3A0FF9812E1B}"/>
              </a:ext>
            </a:extLst>
          </p:cNvPr>
          <p:cNvGraphicFramePr>
            <a:graphicFrameLocks noGrp="1"/>
          </p:cNvGraphicFramePr>
          <p:nvPr>
            <p:extLst>
              <p:ext uri="{D42A27DB-BD31-4B8C-83A1-F6EECF244321}">
                <p14:modId xmlns:p14="http://schemas.microsoft.com/office/powerpoint/2010/main" val="3429834222"/>
              </p:ext>
            </p:extLst>
          </p:nvPr>
        </p:nvGraphicFramePr>
        <p:xfrm>
          <a:off x="1524000" y="5779086"/>
          <a:ext cx="6096000" cy="3708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196568527"/>
                    </a:ext>
                  </a:extLst>
                </a:gridCol>
                <a:gridCol w="381000">
                  <a:extLst>
                    <a:ext uri="{9D8B030D-6E8A-4147-A177-3AD203B41FA5}">
                      <a16:colId xmlns:a16="http://schemas.microsoft.com/office/drawing/2014/main" val="2411920575"/>
                    </a:ext>
                  </a:extLst>
                </a:gridCol>
                <a:gridCol w="381000">
                  <a:extLst>
                    <a:ext uri="{9D8B030D-6E8A-4147-A177-3AD203B41FA5}">
                      <a16:colId xmlns:a16="http://schemas.microsoft.com/office/drawing/2014/main" val="2622495407"/>
                    </a:ext>
                  </a:extLst>
                </a:gridCol>
                <a:gridCol w="381000">
                  <a:extLst>
                    <a:ext uri="{9D8B030D-6E8A-4147-A177-3AD203B41FA5}">
                      <a16:colId xmlns:a16="http://schemas.microsoft.com/office/drawing/2014/main" val="1569685100"/>
                    </a:ext>
                  </a:extLst>
                </a:gridCol>
                <a:gridCol w="381000">
                  <a:extLst>
                    <a:ext uri="{9D8B030D-6E8A-4147-A177-3AD203B41FA5}">
                      <a16:colId xmlns:a16="http://schemas.microsoft.com/office/drawing/2014/main" val="200171704"/>
                    </a:ext>
                  </a:extLst>
                </a:gridCol>
                <a:gridCol w="381000">
                  <a:extLst>
                    <a:ext uri="{9D8B030D-6E8A-4147-A177-3AD203B41FA5}">
                      <a16:colId xmlns:a16="http://schemas.microsoft.com/office/drawing/2014/main" val="2107676762"/>
                    </a:ext>
                  </a:extLst>
                </a:gridCol>
                <a:gridCol w="381000">
                  <a:extLst>
                    <a:ext uri="{9D8B030D-6E8A-4147-A177-3AD203B41FA5}">
                      <a16:colId xmlns:a16="http://schemas.microsoft.com/office/drawing/2014/main" val="2056988738"/>
                    </a:ext>
                  </a:extLst>
                </a:gridCol>
                <a:gridCol w="381000">
                  <a:extLst>
                    <a:ext uri="{9D8B030D-6E8A-4147-A177-3AD203B41FA5}">
                      <a16:colId xmlns:a16="http://schemas.microsoft.com/office/drawing/2014/main" val="2022936994"/>
                    </a:ext>
                  </a:extLst>
                </a:gridCol>
                <a:gridCol w="381000">
                  <a:extLst>
                    <a:ext uri="{9D8B030D-6E8A-4147-A177-3AD203B41FA5}">
                      <a16:colId xmlns:a16="http://schemas.microsoft.com/office/drawing/2014/main" val="2729606699"/>
                    </a:ext>
                  </a:extLst>
                </a:gridCol>
                <a:gridCol w="381000">
                  <a:extLst>
                    <a:ext uri="{9D8B030D-6E8A-4147-A177-3AD203B41FA5}">
                      <a16:colId xmlns:a16="http://schemas.microsoft.com/office/drawing/2014/main" val="2768840418"/>
                    </a:ext>
                  </a:extLst>
                </a:gridCol>
                <a:gridCol w="381000">
                  <a:extLst>
                    <a:ext uri="{9D8B030D-6E8A-4147-A177-3AD203B41FA5}">
                      <a16:colId xmlns:a16="http://schemas.microsoft.com/office/drawing/2014/main" val="1419843792"/>
                    </a:ext>
                  </a:extLst>
                </a:gridCol>
                <a:gridCol w="381000">
                  <a:extLst>
                    <a:ext uri="{9D8B030D-6E8A-4147-A177-3AD203B41FA5}">
                      <a16:colId xmlns:a16="http://schemas.microsoft.com/office/drawing/2014/main" val="772198378"/>
                    </a:ext>
                  </a:extLst>
                </a:gridCol>
                <a:gridCol w="381000">
                  <a:extLst>
                    <a:ext uri="{9D8B030D-6E8A-4147-A177-3AD203B41FA5}">
                      <a16:colId xmlns:a16="http://schemas.microsoft.com/office/drawing/2014/main" val="3381185582"/>
                    </a:ext>
                  </a:extLst>
                </a:gridCol>
                <a:gridCol w="381000">
                  <a:extLst>
                    <a:ext uri="{9D8B030D-6E8A-4147-A177-3AD203B41FA5}">
                      <a16:colId xmlns:a16="http://schemas.microsoft.com/office/drawing/2014/main" val="1112812275"/>
                    </a:ext>
                  </a:extLst>
                </a:gridCol>
                <a:gridCol w="381000">
                  <a:extLst>
                    <a:ext uri="{9D8B030D-6E8A-4147-A177-3AD203B41FA5}">
                      <a16:colId xmlns:a16="http://schemas.microsoft.com/office/drawing/2014/main" val="1748149084"/>
                    </a:ext>
                  </a:extLst>
                </a:gridCol>
                <a:gridCol w="381000">
                  <a:extLst>
                    <a:ext uri="{9D8B030D-6E8A-4147-A177-3AD203B41FA5}">
                      <a16:colId xmlns:a16="http://schemas.microsoft.com/office/drawing/2014/main" val="792249688"/>
                    </a:ext>
                  </a:extLst>
                </a:gridCol>
              </a:tblGrid>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359345710"/>
                  </a:ext>
                </a:extLst>
              </a:tr>
            </a:tbl>
          </a:graphicData>
        </a:graphic>
      </p:graphicFrame>
      <p:sp>
        <p:nvSpPr>
          <p:cNvPr id="10" name="TextBox 9">
            <a:extLst>
              <a:ext uri="{FF2B5EF4-FFF2-40B4-BE49-F238E27FC236}">
                <a16:creationId xmlns:a16="http://schemas.microsoft.com/office/drawing/2014/main" id="{01E0CEA8-B43E-44A8-8F06-D1CBAE282715}"/>
              </a:ext>
            </a:extLst>
          </p:cNvPr>
          <p:cNvSpPr txBox="1"/>
          <p:nvPr/>
        </p:nvSpPr>
        <p:spPr>
          <a:xfrm>
            <a:off x="3402061" y="3670909"/>
            <a:ext cx="1931939" cy="369332"/>
          </a:xfrm>
          <a:prstGeom prst="rect">
            <a:avLst/>
          </a:prstGeom>
          <a:noFill/>
        </p:spPr>
        <p:txBody>
          <a:bodyPr wrap="none" rtlCol="0">
            <a:spAutoFit/>
          </a:bodyPr>
          <a:lstStyle/>
          <a:p>
            <a:r>
              <a:rPr lang="en-US" dirty="0">
                <a:solidFill>
                  <a:schemeClr val="bg1"/>
                </a:solidFill>
                <a:latin typeface="Garamond" panose="02020404030301010803" pitchFamily="18" charset="0"/>
              </a:rPr>
              <a:t>Majority</a:t>
            </a:r>
            <a:r>
              <a:rPr lang="en-US" dirty="0">
                <a:solidFill>
                  <a:schemeClr val="bg1"/>
                </a:solidFill>
              </a:rPr>
              <a:t> </a:t>
            </a:r>
            <a:r>
              <a:rPr lang="en-US" dirty="0">
                <a:solidFill>
                  <a:schemeClr val="bg1"/>
                </a:solidFill>
                <a:latin typeface="Garamond" panose="02020404030301010803" pitchFamily="18" charset="0"/>
              </a:rPr>
              <a:t>Decoding</a:t>
            </a:r>
            <a:endParaRPr lang="en-IN" dirty="0">
              <a:solidFill>
                <a:schemeClr val="bg1"/>
              </a:solidFill>
              <a:latin typeface="Garamond" panose="02020404030301010803" pitchFamily="18" charset="0"/>
            </a:endParaRPr>
          </a:p>
        </p:txBody>
      </p:sp>
      <p:sp>
        <p:nvSpPr>
          <p:cNvPr id="11" name="TextBox 10">
            <a:extLst>
              <a:ext uri="{FF2B5EF4-FFF2-40B4-BE49-F238E27FC236}">
                <a16:creationId xmlns:a16="http://schemas.microsoft.com/office/drawing/2014/main" id="{0DF3A70B-8E9A-4198-8CF8-70334904234C}"/>
              </a:ext>
            </a:extLst>
          </p:cNvPr>
          <p:cNvSpPr txBox="1"/>
          <p:nvPr/>
        </p:nvSpPr>
        <p:spPr>
          <a:xfrm>
            <a:off x="3398534" y="5352978"/>
            <a:ext cx="1938992" cy="369332"/>
          </a:xfrm>
          <a:prstGeom prst="rect">
            <a:avLst/>
          </a:prstGeom>
          <a:noFill/>
        </p:spPr>
        <p:txBody>
          <a:bodyPr wrap="none" rtlCol="0">
            <a:spAutoFit/>
          </a:bodyPr>
          <a:lstStyle/>
          <a:p>
            <a:r>
              <a:rPr lang="en-US" dirty="0">
                <a:solidFill>
                  <a:schemeClr val="bg1"/>
                </a:solidFill>
                <a:latin typeface="Garamond" panose="02020404030301010803" pitchFamily="18" charset="0"/>
              </a:rPr>
              <a:t>Decoded</a:t>
            </a:r>
            <a:r>
              <a:rPr lang="en-US" dirty="0">
                <a:latin typeface="Garamond" panose="02020404030301010803" pitchFamily="18" charset="0"/>
              </a:rPr>
              <a:t> </a:t>
            </a:r>
            <a:r>
              <a:rPr lang="en-US" dirty="0">
                <a:solidFill>
                  <a:schemeClr val="bg1"/>
                </a:solidFill>
                <a:latin typeface="Garamond" panose="02020404030301010803" pitchFamily="18" charset="0"/>
              </a:rPr>
              <a:t>codeword</a:t>
            </a:r>
            <a:endParaRPr lang="en-IN" dirty="0">
              <a:solidFill>
                <a:schemeClr val="bg1"/>
              </a:solidFill>
              <a:latin typeface="Garamond" panose="02020404030301010803" pitchFamily="18" charset="0"/>
            </a:endParaRPr>
          </a:p>
        </p:txBody>
      </p:sp>
      <p:sp>
        <p:nvSpPr>
          <p:cNvPr id="3" name="Slide Number Placeholder 2">
            <a:extLst>
              <a:ext uri="{FF2B5EF4-FFF2-40B4-BE49-F238E27FC236}">
                <a16:creationId xmlns:a16="http://schemas.microsoft.com/office/drawing/2014/main" id="{6CC141E9-6606-4BD1-ABDE-4D26252B5CAC}"/>
              </a:ext>
            </a:extLst>
          </p:cNvPr>
          <p:cNvSpPr>
            <a:spLocks noGrp="1"/>
          </p:cNvSpPr>
          <p:nvPr>
            <p:ph type="sldNum" sz="quarter" idx="12"/>
          </p:nvPr>
        </p:nvSpPr>
        <p:spPr/>
        <p:txBody>
          <a:bodyPr/>
          <a:lstStyle/>
          <a:p>
            <a:fld id="{FEA1243F-3000-4347-94A4-FBDEAD3122CB}" type="slidenum">
              <a:rPr lang="en-US" smtClean="0"/>
              <a:pPr/>
              <a:t>22</a:t>
            </a:fld>
            <a:endParaRPr lang="en-US"/>
          </a:p>
        </p:txBody>
      </p:sp>
    </p:spTree>
    <p:extLst>
      <p:ext uri="{BB962C8B-B14F-4D97-AF65-F5344CB8AC3E}">
        <p14:creationId xmlns:p14="http://schemas.microsoft.com/office/powerpoint/2010/main" val="17912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93C7-652A-49EB-9983-535A37F1DAD2}"/>
              </a:ext>
            </a:extLst>
          </p:cNvPr>
          <p:cNvSpPr>
            <a:spLocks noGrp="1"/>
          </p:cNvSpPr>
          <p:nvPr>
            <p:ph type="title"/>
          </p:nvPr>
        </p:nvSpPr>
        <p:spPr/>
        <p:txBody>
          <a:bodyPr/>
          <a:lstStyle/>
          <a:p>
            <a:r>
              <a:rPr lang="en-US" sz="3600" dirty="0">
                <a:latin typeface="Garamond" panose="02020404030301010803" pitchFamily="18" charset="0"/>
              </a:rPr>
              <a:t>BSC(5000,2000) LDPC CODE</a:t>
            </a:r>
            <a:endParaRPr lang="en-IN" sz="3600" dirty="0">
              <a:latin typeface="Garamond" panose="02020404030301010803" pitchFamily="18" charset="0"/>
            </a:endParaRPr>
          </a:p>
        </p:txBody>
      </p:sp>
      <p:pic>
        <p:nvPicPr>
          <p:cNvPr id="3073" name="Picture 1">
            <a:extLst>
              <a:ext uri="{FF2B5EF4-FFF2-40B4-BE49-F238E27FC236}">
                <a16:creationId xmlns:a16="http://schemas.microsoft.com/office/drawing/2014/main" id="{C634C395-5F50-4BC6-BE3D-97DDD3E6979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364" r="383" b="6933"/>
          <a:stretch/>
        </p:blipFill>
        <p:spPr bwMode="auto">
          <a:xfrm>
            <a:off x="1115617" y="1473622"/>
            <a:ext cx="6480720" cy="36115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27F2C0-A906-4CE7-B396-8FCB6F5E7346}"/>
              </a:ext>
            </a:extLst>
          </p:cNvPr>
          <p:cNvSpPr txBox="1"/>
          <p:nvPr/>
        </p:nvSpPr>
        <p:spPr>
          <a:xfrm>
            <a:off x="1115617" y="5108125"/>
            <a:ext cx="7982378" cy="1200329"/>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latin typeface="Garamond" panose="02020404030301010803" pitchFamily="18" charset="0"/>
              </a:rPr>
              <a:t>From this graph we could conclude that for error probabilities from 0.1-0.5 success </a:t>
            </a:r>
          </a:p>
          <a:p>
            <a:r>
              <a:rPr lang="en-US" dirty="0">
                <a:solidFill>
                  <a:schemeClr val="bg1"/>
                </a:solidFill>
                <a:latin typeface="Garamond" panose="02020404030301010803" pitchFamily="18" charset="0"/>
              </a:rPr>
              <a:t>    probabilities for (5000,2000)LDPC code decreases answer from 0.5-1 error </a:t>
            </a:r>
          </a:p>
          <a:p>
            <a:r>
              <a:rPr lang="en-US" dirty="0">
                <a:solidFill>
                  <a:schemeClr val="bg1"/>
                </a:solidFill>
                <a:latin typeface="Garamond" panose="02020404030301010803" pitchFamily="18" charset="0"/>
              </a:rPr>
              <a:t>    probabilities, success probabilities increases .</a:t>
            </a:r>
          </a:p>
          <a:p>
            <a:r>
              <a:rPr lang="en-IN" dirty="0">
                <a:solidFill>
                  <a:schemeClr val="bg1"/>
                </a:solidFill>
                <a:latin typeface="Garamond" panose="02020404030301010803" pitchFamily="18" charset="0"/>
              </a:rPr>
              <a:t>     </a:t>
            </a:r>
          </a:p>
        </p:txBody>
      </p:sp>
      <p:sp>
        <p:nvSpPr>
          <p:cNvPr id="3" name="Slide Number Placeholder 2">
            <a:extLst>
              <a:ext uri="{FF2B5EF4-FFF2-40B4-BE49-F238E27FC236}">
                <a16:creationId xmlns:a16="http://schemas.microsoft.com/office/drawing/2014/main" id="{3BA5294D-CC15-46D8-A0B1-16A80AF3A918}"/>
              </a:ext>
            </a:extLst>
          </p:cNvPr>
          <p:cNvSpPr>
            <a:spLocks noGrp="1"/>
          </p:cNvSpPr>
          <p:nvPr>
            <p:ph type="sldNum" sz="quarter" idx="12"/>
          </p:nvPr>
        </p:nvSpPr>
        <p:spPr/>
        <p:txBody>
          <a:bodyPr/>
          <a:lstStyle/>
          <a:p>
            <a:fld id="{FEA1243F-3000-4347-94A4-FBDEAD3122CB}" type="slidenum">
              <a:rPr lang="en-US" smtClean="0"/>
              <a:pPr/>
              <a:t>23</a:t>
            </a:fld>
            <a:endParaRPr lang="en-US"/>
          </a:p>
        </p:txBody>
      </p:sp>
    </p:spTree>
    <p:extLst>
      <p:ext uri="{BB962C8B-B14F-4D97-AF65-F5344CB8AC3E}">
        <p14:creationId xmlns:p14="http://schemas.microsoft.com/office/powerpoint/2010/main" val="298084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E795-745C-48C2-AD1E-5455FDD1DDE9}"/>
              </a:ext>
            </a:extLst>
          </p:cNvPr>
          <p:cNvSpPr>
            <a:spLocks noGrp="1"/>
          </p:cNvSpPr>
          <p:nvPr>
            <p:ph type="title"/>
          </p:nvPr>
        </p:nvSpPr>
        <p:spPr/>
        <p:txBody>
          <a:bodyPr/>
          <a:lstStyle/>
          <a:p>
            <a:r>
              <a:rPr lang="en-US" sz="2800" dirty="0">
                <a:latin typeface="Garamond" panose="02020404030301010803" pitchFamily="18" charset="0"/>
              </a:rPr>
              <a:t>ERRORS SOLVED PER ITERATION LDPC(5000,2000) FOR P=0.44</a:t>
            </a:r>
            <a:endParaRPr lang="en-IN" sz="2800" dirty="0">
              <a:latin typeface="Garamond" panose="02020404030301010803" pitchFamily="18" charset="0"/>
            </a:endParaRPr>
          </a:p>
        </p:txBody>
      </p:sp>
      <p:pic>
        <p:nvPicPr>
          <p:cNvPr id="1025" name="Picture 1">
            <a:extLst>
              <a:ext uri="{FF2B5EF4-FFF2-40B4-BE49-F238E27FC236}">
                <a16:creationId xmlns:a16="http://schemas.microsoft.com/office/drawing/2014/main" id="{1365851B-6350-4273-9BEF-1BDEFBDC41D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628" r="-578" b="7212"/>
          <a:stretch/>
        </p:blipFill>
        <p:spPr bwMode="auto">
          <a:xfrm>
            <a:off x="514456" y="1916832"/>
            <a:ext cx="8162000"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6BAE29-1E47-4860-85AA-FECF5B2E1D36}"/>
              </a:ext>
            </a:extLst>
          </p:cNvPr>
          <p:cNvSpPr txBox="1"/>
          <p:nvPr/>
        </p:nvSpPr>
        <p:spPr>
          <a:xfrm>
            <a:off x="827584" y="5850473"/>
            <a:ext cx="7632848"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Here from the graph we could see that number of errors decreases with each iteration.</a:t>
            </a:r>
            <a:endParaRPr lang="en-IN" dirty="0">
              <a:solidFill>
                <a:schemeClr val="bg1"/>
              </a:solidFill>
            </a:endParaRPr>
          </a:p>
        </p:txBody>
      </p:sp>
      <p:sp>
        <p:nvSpPr>
          <p:cNvPr id="3" name="Slide Number Placeholder 2">
            <a:extLst>
              <a:ext uri="{FF2B5EF4-FFF2-40B4-BE49-F238E27FC236}">
                <a16:creationId xmlns:a16="http://schemas.microsoft.com/office/drawing/2014/main" id="{6B18320E-AF20-4960-AC15-A611401A0AD8}"/>
              </a:ext>
            </a:extLst>
          </p:cNvPr>
          <p:cNvSpPr>
            <a:spLocks noGrp="1"/>
          </p:cNvSpPr>
          <p:nvPr>
            <p:ph type="sldNum" sz="quarter" idx="12"/>
          </p:nvPr>
        </p:nvSpPr>
        <p:spPr/>
        <p:txBody>
          <a:bodyPr/>
          <a:lstStyle/>
          <a:p>
            <a:fld id="{FEA1243F-3000-4347-94A4-FBDEAD3122CB}" type="slidenum">
              <a:rPr lang="en-US" smtClean="0"/>
              <a:pPr/>
              <a:t>24</a:t>
            </a:fld>
            <a:endParaRPr lang="en-US"/>
          </a:p>
        </p:txBody>
      </p:sp>
    </p:spTree>
    <p:extLst>
      <p:ext uri="{BB962C8B-B14F-4D97-AF65-F5344CB8AC3E}">
        <p14:creationId xmlns:p14="http://schemas.microsoft.com/office/powerpoint/2010/main" val="125973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0FBB-9E6F-4976-846C-9DD59E0AEBCC}"/>
              </a:ext>
            </a:extLst>
          </p:cNvPr>
          <p:cNvSpPr>
            <a:spLocks noGrp="1"/>
          </p:cNvSpPr>
          <p:nvPr>
            <p:ph type="title"/>
          </p:nvPr>
        </p:nvSpPr>
        <p:spPr>
          <a:xfrm>
            <a:off x="323528" y="188640"/>
            <a:ext cx="4876800" cy="799306"/>
          </a:xfrm>
        </p:spPr>
        <p:txBody>
          <a:bodyPr/>
          <a:lstStyle/>
          <a:p>
            <a:r>
              <a:rPr lang="en-US" dirty="0"/>
              <a:t>PRODUCT CODE ANALYSIS</a:t>
            </a:r>
            <a:endParaRPr lang="en-IN" dirty="0"/>
          </a:p>
        </p:txBody>
      </p:sp>
      <p:pic>
        <p:nvPicPr>
          <p:cNvPr id="2049" name="Picture 1">
            <a:extLst>
              <a:ext uri="{FF2B5EF4-FFF2-40B4-BE49-F238E27FC236}">
                <a16:creationId xmlns:a16="http://schemas.microsoft.com/office/drawing/2014/main" id="{2308D948-1354-4196-A3B8-DFC08E9553D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798" b="10751"/>
          <a:stretch/>
        </p:blipFill>
        <p:spPr bwMode="auto">
          <a:xfrm>
            <a:off x="395536" y="1124745"/>
            <a:ext cx="7848872"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9B5FCF-1757-4BF0-B239-EDBEE91EFBA3}"/>
              </a:ext>
            </a:extLst>
          </p:cNvPr>
          <p:cNvSpPr txBox="1"/>
          <p:nvPr/>
        </p:nvSpPr>
        <p:spPr>
          <a:xfrm>
            <a:off x="395536" y="4900519"/>
            <a:ext cx="8565165" cy="2308324"/>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Here from graph we could observe that as the value of message bits increases </a:t>
            </a:r>
          </a:p>
          <a:p>
            <a:r>
              <a:rPr lang="en-US" dirty="0">
                <a:solidFill>
                  <a:schemeClr val="bg1"/>
                </a:solidFill>
              </a:rPr>
              <a:t>the value of success probability (error probability =0.1) decreases.</a:t>
            </a:r>
          </a:p>
          <a:p>
            <a:r>
              <a:rPr lang="en-US" dirty="0">
                <a:solidFill>
                  <a:schemeClr val="bg1"/>
                </a:solidFill>
              </a:rPr>
              <a:t>		</a:t>
            </a:r>
            <a:r>
              <a:rPr lang="en-US" u="sng" dirty="0">
                <a:solidFill>
                  <a:schemeClr val="bg1"/>
                </a:solidFill>
              </a:rPr>
              <a:t>Message bits </a:t>
            </a:r>
            <a:r>
              <a:rPr lang="en-US" dirty="0">
                <a:solidFill>
                  <a:schemeClr val="bg1"/>
                </a:solidFill>
              </a:rPr>
              <a:t>		</a:t>
            </a:r>
            <a:r>
              <a:rPr lang="en-US" u="sng" dirty="0">
                <a:solidFill>
                  <a:schemeClr val="bg1"/>
                </a:solidFill>
              </a:rPr>
              <a:t>Parity bits</a:t>
            </a:r>
          </a:p>
          <a:p>
            <a:r>
              <a:rPr lang="en-US" dirty="0">
                <a:solidFill>
                  <a:schemeClr val="bg1"/>
                </a:solidFill>
              </a:rPr>
              <a:t>		      4                                         5</a:t>
            </a:r>
          </a:p>
          <a:p>
            <a:r>
              <a:rPr lang="en-US" dirty="0">
                <a:solidFill>
                  <a:schemeClr val="bg1"/>
                </a:solidFill>
              </a:rPr>
              <a:t>		      9			      7</a:t>
            </a:r>
          </a:p>
          <a:p>
            <a:r>
              <a:rPr lang="en-US" dirty="0">
                <a:solidFill>
                  <a:schemeClr val="bg1"/>
                </a:solidFill>
              </a:rPr>
              <a:t>		     16			      9</a:t>
            </a:r>
          </a:p>
          <a:p>
            <a:r>
              <a:rPr lang="en-US" dirty="0">
                <a:solidFill>
                  <a:schemeClr val="bg1"/>
                </a:solidFill>
              </a:rPr>
              <a:t>		      25			     11</a:t>
            </a:r>
          </a:p>
          <a:p>
            <a:endParaRPr lang="en-IN" dirty="0"/>
          </a:p>
        </p:txBody>
      </p:sp>
      <p:sp>
        <p:nvSpPr>
          <p:cNvPr id="4" name="Slide Number Placeholder 3">
            <a:extLst>
              <a:ext uri="{FF2B5EF4-FFF2-40B4-BE49-F238E27FC236}">
                <a16:creationId xmlns:a16="http://schemas.microsoft.com/office/drawing/2014/main" id="{A832EB0B-DFBE-47E1-A373-E8E94BDDA16C}"/>
              </a:ext>
            </a:extLst>
          </p:cNvPr>
          <p:cNvSpPr>
            <a:spLocks noGrp="1"/>
          </p:cNvSpPr>
          <p:nvPr>
            <p:ph type="sldNum" sz="quarter" idx="12"/>
          </p:nvPr>
        </p:nvSpPr>
        <p:spPr/>
        <p:txBody>
          <a:bodyPr/>
          <a:lstStyle/>
          <a:p>
            <a:fld id="{FEA1243F-3000-4347-94A4-FBDEAD3122CB}" type="slidenum">
              <a:rPr lang="en-US" smtClean="0"/>
              <a:pPr/>
              <a:t>25</a:t>
            </a:fld>
            <a:endParaRPr lang="en-US"/>
          </a:p>
        </p:txBody>
      </p:sp>
    </p:spTree>
    <p:extLst>
      <p:ext uri="{BB962C8B-B14F-4D97-AF65-F5344CB8AC3E}">
        <p14:creationId xmlns:p14="http://schemas.microsoft.com/office/powerpoint/2010/main" val="58159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0C26-9444-4276-860E-4E5683139696}"/>
              </a:ext>
            </a:extLst>
          </p:cNvPr>
          <p:cNvSpPr>
            <a:spLocks noGrp="1"/>
          </p:cNvSpPr>
          <p:nvPr>
            <p:ph type="title"/>
          </p:nvPr>
        </p:nvSpPr>
        <p:spPr/>
        <p:txBody>
          <a:bodyPr/>
          <a:lstStyle/>
          <a:p>
            <a:r>
              <a:rPr lang="en-US" dirty="0"/>
              <a:t>PRODUCT CODE ANALYSIS</a:t>
            </a:r>
            <a:endParaRPr lang="en-IN" dirty="0"/>
          </a:p>
        </p:txBody>
      </p:sp>
      <p:sp>
        <p:nvSpPr>
          <p:cNvPr id="3" name="Content Placeholder 2">
            <a:extLst>
              <a:ext uri="{FF2B5EF4-FFF2-40B4-BE49-F238E27FC236}">
                <a16:creationId xmlns:a16="http://schemas.microsoft.com/office/drawing/2014/main" id="{61339A37-633C-4025-BD5D-45248989798E}"/>
              </a:ext>
            </a:extLst>
          </p:cNvPr>
          <p:cNvSpPr>
            <a:spLocks noGrp="1"/>
          </p:cNvSpPr>
          <p:nvPr>
            <p:ph idx="1"/>
          </p:nvPr>
        </p:nvSpPr>
        <p:spPr/>
        <p:txBody>
          <a:bodyPr>
            <a:normAutofit/>
          </a:bodyPr>
          <a:lstStyle/>
          <a:p>
            <a:r>
              <a:rPr lang="en-US" sz="1800" dirty="0">
                <a:latin typeface="Garamond" panose="02020404030301010803" pitchFamily="18" charset="0"/>
              </a:rPr>
              <a:t> From the table given in previous slide we observed that the value of message bits    increase in the form of k^2 while comparatively parity increases by 2 only. So the </a:t>
            </a:r>
            <a:r>
              <a:rPr lang="en-IN" sz="1800" dirty="0">
                <a:latin typeface="Garamond" panose="02020404030301010803" pitchFamily="18" charset="0"/>
              </a:rPr>
              <a:t>number of check node compared to message bits decreases .</a:t>
            </a:r>
          </a:p>
          <a:p>
            <a:r>
              <a:rPr lang="en-IN" sz="1800" dirty="0">
                <a:latin typeface="Garamond" panose="02020404030301010803" pitchFamily="18" charset="0"/>
              </a:rPr>
              <a:t>Also there will be error in more bits for p=0.1 in (16,9) product code compared to (9,4) product code. Because for (9,4) arbitrarily there will be error in 1 bit and for (16,9) it will be arbitrarily 2 bits in error.(It is not necessary that there will be always 1 bit in error(9,4) because it is just probability)</a:t>
            </a:r>
          </a:p>
          <a:p>
            <a:r>
              <a:rPr lang="en-IN" sz="1800" dirty="0">
                <a:latin typeface="Garamond" panose="02020404030301010803" pitchFamily="18" charset="0"/>
              </a:rPr>
              <a:t>So for same value of error probability the value of error bits increases as the number of codeword bits increases. </a:t>
            </a:r>
          </a:p>
          <a:p>
            <a:endParaRPr lang="en-IN" sz="1800" dirty="0">
              <a:latin typeface="Garamond" panose="02020404030301010803" pitchFamily="18" charset="0"/>
            </a:endParaRPr>
          </a:p>
          <a:p>
            <a:endParaRPr lang="en-IN" sz="1800" dirty="0">
              <a:latin typeface="Garamond" panose="02020404030301010803" pitchFamily="18" charset="0"/>
            </a:endParaRPr>
          </a:p>
        </p:txBody>
      </p:sp>
      <p:graphicFrame>
        <p:nvGraphicFramePr>
          <p:cNvPr id="4" name="Table 3">
            <a:extLst>
              <a:ext uri="{FF2B5EF4-FFF2-40B4-BE49-F238E27FC236}">
                <a16:creationId xmlns:a16="http://schemas.microsoft.com/office/drawing/2014/main" id="{311E346C-2530-4A5B-BD12-F7009950858B}"/>
              </a:ext>
            </a:extLst>
          </p:cNvPr>
          <p:cNvGraphicFramePr>
            <a:graphicFrameLocks noGrp="1"/>
          </p:cNvGraphicFramePr>
          <p:nvPr>
            <p:extLst>
              <p:ext uri="{D42A27DB-BD31-4B8C-83A1-F6EECF244321}">
                <p14:modId xmlns:p14="http://schemas.microsoft.com/office/powerpoint/2010/main" val="3986572897"/>
              </p:ext>
            </p:extLst>
          </p:nvPr>
        </p:nvGraphicFramePr>
        <p:xfrm>
          <a:off x="1547664" y="4461831"/>
          <a:ext cx="5712297" cy="2265680"/>
        </p:xfrm>
        <a:graphic>
          <a:graphicData uri="http://schemas.openxmlformats.org/drawingml/2006/table">
            <a:tbl>
              <a:tblPr firstRow="1" bandRow="1">
                <a:tableStyleId>{5C22544A-7EE6-4342-B048-85BDC9FD1C3A}</a:tableStyleId>
              </a:tblPr>
              <a:tblGrid>
                <a:gridCol w="1904099">
                  <a:extLst>
                    <a:ext uri="{9D8B030D-6E8A-4147-A177-3AD203B41FA5}">
                      <a16:colId xmlns:a16="http://schemas.microsoft.com/office/drawing/2014/main" val="2057332569"/>
                    </a:ext>
                  </a:extLst>
                </a:gridCol>
                <a:gridCol w="1904099">
                  <a:extLst>
                    <a:ext uri="{9D8B030D-6E8A-4147-A177-3AD203B41FA5}">
                      <a16:colId xmlns:a16="http://schemas.microsoft.com/office/drawing/2014/main" val="3243976457"/>
                    </a:ext>
                  </a:extLst>
                </a:gridCol>
                <a:gridCol w="1904099">
                  <a:extLst>
                    <a:ext uri="{9D8B030D-6E8A-4147-A177-3AD203B41FA5}">
                      <a16:colId xmlns:a16="http://schemas.microsoft.com/office/drawing/2014/main" val="2689352073"/>
                    </a:ext>
                  </a:extLst>
                </a:gridCol>
              </a:tblGrid>
              <a:tr h="406400">
                <a:tc>
                  <a:txBody>
                    <a:bodyPr/>
                    <a:lstStyle/>
                    <a:p>
                      <a:r>
                        <a:rPr lang="en-US" dirty="0"/>
                        <a:t>Codeword bits(n)</a:t>
                      </a:r>
                      <a:endParaRPr lang="en-IN" dirty="0"/>
                    </a:p>
                  </a:txBody>
                  <a:tcPr/>
                </a:tc>
                <a:tc>
                  <a:txBody>
                    <a:bodyPr/>
                    <a:lstStyle/>
                    <a:p>
                      <a:endParaRPr lang="en-IN" dirty="0"/>
                    </a:p>
                  </a:txBody>
                  <a:tcPr/>
                </a:tc>
                <a:tc>
                  <a:txBody>
                    <a:bodyPr/>
                    <a:lstStyle/>
                    <a:p>
                      <a:r>
                        <a:rPr lang="en-US" dirty="0"/>
                        <a:t>Approx. error in bits.</a:t>
                      </a:r>
                      <a:endParaRPr lang="en-IN" dirty="0"/>
                    </a:p>
                  </a:txBody>
                  <a:tcPr/>
                </a:tc>
                <a:extLst>
                  <a:ext uri="{0D108BD9-81ED-4DB2-BD59-A6C34878D82A}">
                    <a16:rowId xmlns:a16="http://schemas.microsoft.com/office/drawing/2014/main" val="2993481476"/>
                  </a:ext>
                </a:extLst>
              </a:tr>
              <a:tr h="406400">
                <a:tc>
                  <a:txBody>
                    <a:bodyPr/>
                    <a:lstStyle/>
                    <a:p>
                      <a:r>
                        <a:rPr lang="en-US" dirty="0"/>
                        <a:t>9</a:t>
                      </a:r>
                      <a:endParaRPr lang="en-IN" dirty="0"/>
                    </a:p>
                  </a:txBody>
                  <a:tcPr/>
                </a:tc>
                <a:tc>
                  <a:txBody>
                    <a:bodyPr/>
                    <a:lstStyle/>
                    <a:p>
                      <a:r>
                        <a:rPr lang="en-US" dirty="0"/>
                        <a:t>9*0.1=0.9</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841096437"/>
                  </a:ext>
                </a:extLst>
              </a:tr>
              <a:tr h="406400">
                <a:tc>
                  <a:txBody>
                    <a:bodyPr/>
                    <a:lstStyle/>
                    <a:p>
                      <a:r>
                        <a:rPr lang="en-US" dirty="0"/>
                        <a:t>16</a:t>
                      </a:r>
                      <a:endParaRPr lang="en-IN" dirty="0"/>
                    </a:p>
                  </a:txBody>
                  <a:tcPr/>
                </a:tc>
                <a:tc>
                  <a:txBody>
                    <a:bodyPr/>
                    <a:lstStyle/>
                    <a:p>
                      <a:r>
                        <a:rPr lang="en-US" dirty="0"/>
                        <a:t>16*0.1=1.6</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2875907903"/>
                  </a:ext>
                </a:extLst>
              </a:tr>
              <a:tr h="406400">
                <a:tc>
                  <a:txBody>
                    <a:bodyPr/>
                    <a:lstStyle/>
                    <a:p>
                      <a:r>
                        <a:rPr lang="en-US" dirty="0"/>
                        <a:t>25</a:t>
                      </a:r>
                      <a:endParaRPr lang="en-IN" dirty="0"/>
                    </a:p>
                  </a:txBody>
                  <a:tcPr/>
                </a:tc>
                <a:tc>
                  <a:txBody>
                    <a:bodyPr/>
                    <a:lstStyle/>
                    <a:p>
                      <a:r>
                        <a:rPr lang="en-US" dirty="0"/>
                        <a:t>25*0.1=2.5</a:t>
                      </a:r>
                      <a:endParaRPr lang="en-IN" dirty="0"/>
                    </a:p>
                  </a:txBody>
                  <a:tcPr/>
                </a:tc>
                <a:tc>
                  <a:txBody>
                    <a:bodyPr/>
                    <a:lstStyle/>
                    <a:p>
                      <a:r>
                        <a:rPr lang="en-US" dirty="0"/>
                        <a:t>1-2-3</a:t>
                      </a:r>
                      <a:endParaRPr lang="en-IN" dirty="0"/>
                    </a:p>
                  </a:txBody>
                  <a:tcPr/>
                </a:tc>
                <a:extLst>
                  <a:ext uri="{0D108BD9-81ED-4DB2-BD59-A6C34878D82A}">
                    <a16:rowId xmlns:a16="http://schemas.microsoft.com/office/drawing/2014/main" val="3502265091"/>
                  </a:ext>
                </a:extLst>
              </a:tr>
              <a:tr h="406400">
                <a:tc>
                  <a:txBody>
                    <a:bodyPr/>
                    <a:lstStyle/>
                    <a:p>
                      <a:r>
                        <a:rPr lang="en-US" dirty="0"/>
                        <a:t>36</a:t>
                      </a:r>
                      <a:endParaRPr lang="en-IN" dirty="0"/>
                    </a:p>
                  </a:txBody>
                  <a:tcPr/>
                </a:tc>
                <a:tc>
                  <a:txBody>
                    <a:bodyPr/>
                    <a:lstStyle/>
                    <a:p>
                      <a:r>
                        <a:rPr lang="en-US" dirty="0"/>
                        <a:t>36*0.1=3.6</a:t>
                      </a:r>
                      <a:endParaRPr lang="en-IN" dirty="0"/>
                    </a:p>
                  </a:txBody>
                  <a:tcPr/>
                </a:tc>
                <a:tc>
                  <a:txBody>
                    <a:bodyPr/>
                    <a:lstStyle/>
                    <a:p>
                      <a:r>
                        <a:rPr lang="en-US" dirty="0"/>
                        <a:t>2-3-4</a:t>
                      </a:r>
                      <a:endParaRPr lang="en-IN" dirty="0"/>
                    </a:p>
                  </a:txBody>
                  <a:tcPr/>
                </a:tc>
                <a:extLst>
                  <a:ext uri="{0D108BD9-81ED-4DB2-BD59-A6C34878D82A}">
                    <a16:rowId xmlns:a16="http://schemas.microsoft.com/office/drawing/2014/main" val="532702136"/>
                  </a:ext>
                </a:extLst>
              </a:tr>
            </a:tbl>
          </a:graphicData>
        </a:graphic>
      </p:graphicFrame>
      <p:sp>
        <p:nvSpPr>
          <p:cNvPr id="5" name="Slide Number Placeholder 4">
            <a:extLst>
              <a:ext uri="{FF2B5EF4-FFF2-40B4-BE49-F238E27FC236}">
                <a16:creationId xmlns:a16="http://schemas.microsoft.com/office/drawing/2014/main" id="{18BAC926-45DA-4120-A39F-068086116A71}"/>
              </a:ext>
            </a:extLst>
          </p:cNvPr>
          <p:cNvSpPr>
            <a:spLocks noGrp="1"/>
          </p:cNvSpPr>
          <p:nvPr>
            <p:ph type="sldNum" sz="quarter" idx="12"/>
          </p:nvPr>
        </p:nvSpPr>
        <p:spPr/>
        <p:txBody>
          <a:bodyPr/>
          <a:lstStyle/>
          <a:p>
            <a:fld id="{FEA1243F-3000-4347-94A4-FBDEAD3122CB}" type="slidenum">
              <a:rPr lang="en-US" smtClean="0"/>
              <a:pPr/>
              <a:t>26</a:t>
            </a:fld>
            <a:endParaRPr lang="en-US"/>
          </a:p>
        </p:txBody>
      </p:sp>
    </p:spTree>
    <p:extLst>
      <p:ext uri="{BB962C8B-B14F-4D97-AF65-F5344CB8AC3E}">
        <p14:creationId xmlns:p14="http://schemas.microsoft.com/office/powerpoint/2010/main" val="3938772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8C95-A7A9-48ED-8647-848AF6693E20}"/>
              </a:ext>
            </a:extLst>
          </p:cNvPr>
          <p:cNvSpPr>
            <a:spLocks noGrp="1"/>
          </p:cNvSpPr>
          <p:nvPr>
            <p:ph type="title"/>
          </p:nvPr>
        </p:nvSpPr>
        <p:spPr/>
        <p:txBody>
          <a:bodyPr/>
          <a:lstStyle/>
          <a:p>
            <a:r>
              <a:rPr lang="en-US" dirty="0"/>
              <a:t>LIMITATIONS OF PRODUCT CODE</a:t>
            </a:r>
            <a:endParaRPr lang="en-IN" dirty="0"/>
          </a:p>
        </p:txBody>
      </p:sp>
      <p:sp>
        <p:nvSpPr>
          <p:cNvPr id="3" name="Content Placeholder 2">
            <a:extLst>
              <a:ext uri="{FF2B5EF4-FFF2-40B4-BE49-F238E27FC236}">
                <a16:creationId xmlns:a16="http://schemas.microsoft.com/office/drawing/2014/main" id="{D4A080C7-662B-48D2-A763-E67F9DB65695}"/>
              </a:ext>
            </a:extLst>
          </p:cNvPr>
          <p:cNvSpPr>
            <a:spLocks noGrp="1"/>
          </p:cNvSpPr>
          <p:nvPr>
            <p:ph idx="1"/>
          </p:nvPr>
        </p:nvSpPr>
        <p:spPr/>
        <p:txBody>
          <a:bodyPr>
            <a:normAutofit/>
          </a:bodyPr>
          <a:lstStyle/>
          <a:p>
            <a:r>
              <a:rPr lang="en-US" sz="2400" b="1" dirty="0"/>
              <a:t>Product code:</a:t>
            </a:r>
          </a:p>
          <a:p>
            <a:pPr marL="521208" indent="-457200">
              <a:buFont typeface="+mj-lt"/>
              <a:buAutoNum type="arabicPeriod"/>
            </a:pPr>
            <a:r>
              <a:rPr lang="en-US" sz="2000" dirty="0">
                <a:latin typeface="Garamond" panose="02020404030301010803" pitchFamily="18" charset="0"/>
              </a:rPr>
              <a:t>As product code has less number of parity bits so it can correct less bits of errors.</a:t>
            </a:r>
          </a:p>
          <a:p>
            <a:pPr marL="521208" indent="-457200">
              <a:buFont typeface="+mj-lt"/>
              <a:buAutoNum type="arabicPeriod"/>
            </a:pPr>
            <a:r>
              <a:rPr lang="en-US" sz="2000" dirty="0">
                <a:latin typeface="Garamond" panose="02020404030301010803" pitchFamily="18" charset="0"/>
              </a:rPr>
              <a:t>For BEC channel in product code if erasure bits are in following  pattern then it won’t be able to decode. For </a:t>
            </a:r>
            <a:r>
              <a:rPr lang="en-US" sz="2000" dirty="0" err="1">
                <a:latin typeface="Garamond" panose="02020404030301010803" pitchFamily="18" charset="0"/>
              </a:rPr>
              <a:t>eg</a:t>
            </a:r>
            <a:r>
              <a:rPr lang="en-US" sz="2000" dirty="0">
                <a:latin typeface="Garamond" panose="02020404030301010803" pitchFamily="18" charset="0"/>
              </a:rPr>
              <a:t> (9,4)  </a:t>
            </a:r>
          </a:p>
          <a:p>
            <a:pPr marL="64008" indent="0">
              <a:buNone/>
            </a:pPr>
            <a:endParaRPr lang="en-IN" sz="2000" dirty="0">
              <a:latin typeface="Garamond" panose="02020404030301010803" pitchFamily="18" charset="0"/>
            </a:endParaRPr>
          </a:p>
        </p:txBody>
      </p:sp>
      <p:graphicFrame>
        <p:nvGraphicFramePr>
          <p:cNvPr id="4" name="Table 3">
            <a:extLst>
              <a:ext uri="{FF2B5EF4-FFF2-40B4-BE49-F238E27FC236}">
                <a16:creationId xmlns:a16="http://schemas.microsoft.com/office/drawing/2014/main" id="{203D5C60-C4E9-454E-8CF9-BD5BA979C9A3}"/>
              </a:ext>
            </a:extLst>
          </p:cNvPr>
          <p:cNvGraphicFramePr>
            <a:graphicFrameLocks noGrp="1"/>
          </p:cNvGraphicFramePr>
          <p:nvPr>
            <p:extLst>
              <p:ext uri="{D42A27DB-BD31-4B8C-83A1-F6EECF244321}">
                <p14:modId xmlns:p14="http://schemas.microsoft.com/office/powerpoint/2010/main" val="2638889475"/>
              </p:ext>
            </p:extLst>
          </p:nvPr>
        </p:nvGraphicFramePr>
        <p:xfrm>
          <a:off x="1491072" y="3866224"/>
          <a:ext cx="2376264" cy="1616577"/>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590142056"/>
                    </a:ext>
                  </a:extLst>
                </a:gridCol>
                <a:gridCol w="792088">
                  <a:extLst>
                    <a:ext uri="{9D8B030D-6E8A-4147-A177-3AD203B41FA5}">
                      <a16:colId xmlns:a16="http://schemas.microsoft.com/office/drawing/2014/main" val="4249724303"/>
                    </a:ext>
                  </a:extLst>
                </a:gridCol>
                <a:gridCol w="792088">
                  <a:extLst>
                    <a:ext uri="{9D8B030D-6E8A-4147-A177-3AD203B41FA5}">
                      <a16:colId xmlns:a16="http://schemas.microsoft.com/office/drawing/2014/main" val="3296155320"/>
                    </a:ext>
                  </a:extLst>
                </a:gridCol>
              </a:tblGrid>
              <a:tr h="538859">
                <a:tc>
                  <a:txBody>
                    <a:bodyPr/>
                    <a:lstStyle/>
                    <a:p>
                      <a:r>
                        <a:rPr lang="en-US" dirty="0">
                          <a:solidFill>
                            <a:srgbClr val="00B050"/>
                          </a:solidFill>
                        </a:rPr>
                        <a:t>E</a:t>
                      </a:r>
                      <a:endParaRPr lang="en-IN" dirty="0"/>
                    </a:p>
                  </a:txBody>
                  <a:tcPr/>
                </a:tc>
                <a:tc>
                  <a:txBody>
                    <a:bodyPr/>
                    <a:lstStyle/>
                    <a:p>
                      <a:r>
                        <a:rPr lang="en-US" dirty="0"/>
                        <a:t>1</a:t>
                      </a:r>
                      <a:endParaRPr lang="en-IN" dirty="0"/>
                    </a:p>
                  </a:txBody>
                  <a:tcPr/>
                </a:tc>
                <a:tc>
                  <a:txBody>
                    <a:bodyPr/>
                    <a:lstStyle/>
                    <a:p>
                      <a:r>
                        <a:rPr lang="en-US" dirty="0">
                          <a:solidFill>
                            <a:srgbClr val="00B050"/>
                          </a:solidFill>
                        </a:rPr>
                        <a:t>E</a:t>
                      </a:r>
                      <a:endParaRPr lang="en-IN" dirty="0">
                        <a:solidFill>
                          <a:srgbClr val="00B050"/>
                        </a:solidFill>
                      </a:endParaRPr>
                    </a:p>
                  </a:txBody>
                  <a:tcPr/>
                </a:tc>
                <a:extLst>
                  <a:ext uri="{0D108BD9-81ED-4DB2-BD59-A6C34878D82A}">
                    <a16:rowId xmlns:a16="http://schemas.microsoft.com/office/drawing/2014/main" val="2270458514"/>
                  </a:ext>
                </a:extLst>
              </a:tr>
              <a:tr h="538859">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105531195"/>
                  </a:ext>
                </a:extLst>
              </a:tr>
              <a:tr h="538859">
                <a:tc>
                  <a:txBody>
                    <a:bodyPr/>
                    <a:lstStyle/>
                    <a:p>
                      <a:r>
                        <a:rPr lang="en-US" b="1" dirty="0">
                          <a:solidFill>
                            <a:srgbClr val="00B050"/>
                          </a:solidFill>
                        </a:rPr>
                        <a:t>E</a:t>
                      </a:r>
                      <a:endParaRPr lang="en-IN" b="1" dirty="0"/>
                    </a:p>
                  </a:txBody>
                  <a:tcPr/>
                </a:tc>
                <a:tc>
                  <a:txBody>
                    <a:bodyPr/>
                    <a:lstStyle/>
                    <a:p>
                      <a:r>
                        <a:rPr lang="en-US" dirty="0"/>
                        <a:t>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E</a:t>
                      </a:r>
                      <a:endParaRPr lang="en-IN" b="1" dirty="0">
                        <a:solidFill>
                          <a:srgbClr val="FFFF00"/>
                        </a:solidFill>
                      </a:endParaRPr>
                    </a:p>
                  </a:txBody>
                  <a:tcPr/>
                </a:tc>
                <a:extLst>
                  <a:ext uri="{0D108BD9-81ED-4DB2-BD59-A6C34878D82A}">
                    <a16:rowId xmlns:a16="http://schemas.microsoft.com/office/drawing/2014/main" val="999995743"/>
                  </a:ext>
                </a:extLst>
              </a:tr>
            </a:tbl>
          </a:graphicData>
        </a:graphic>
      </p:graphicFrame>
      <p:graphicFrame>
        <p:nvGraphicFramePr>
          <p:cNvPr id="5" name="Table 4">
            <a:extLst>
              <a:ext uri="{FF2B5EF4-FFF2-40B4-BE49-F238E27FC236}">
                <a16:creationId xmlns:a16="http://schemas.microsoft.com/office/drawing/2014/main" id="{C82BE1AD-38ED-444D-816E-61DE96717329}"/>
              </a:ext>
            </a:extLst>
          </p:cNvPr>
          <p:cNvGraphicFramePr>
            <a:graphicFrameLocks noGrp="1"/>
          </p:cNvGraphicFramePr>
          <p:nvPr>
            <p:extLst>
              <p:ext uri="{D42A27DB-BD31-4B8C-83A1-F6EECF244321}">
                <p14:modId xmlns:p14="http://schemas.microsoft.com/office/powerpoint/2010/main" val="1071117498"/>
              </p:ext>
            </p:extLst>
          </p:nvPr>
        </p:nvGraphicFramePr>
        <p:xfrm>
          <a:off x="4901208" y="3866225"/>
          <a:ext cx="2376264" cy="1616577"/>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590142056"/>
                    </a:ext>
                  </a:extLst>
                </a:gridCol>
                <a:gridCol w="792088">
                  <a:extLst>
                    <a:ext uri="{9D8B030D-6E8A-4147-A177-3AD203B41FA5}">
                      <a16:colId xmlns:a16="http://schemas.microsoft.com/office/drawing/2014/main" val="4249724303"/>
                    </a:ext>
                  </a:extLst>
                </a:gridCol>
                <a:gridCol w="792088">
                  <a:extLst>
                    <a:ext uri="{9D8B030D-6E8A-4147-A177-3AD203B41FA5}">
                      <a16:colId xmlns:a16="http://schemas.microsoft.com/office/drawing/2014/main" val="3296155320"/>
                    </a:ext>
                  </a:extLst>
                </a:gridCol>
              </a:tblGrid>
              <a:tr h="538859">
                <a:tc>
                  <a:txBody>
                    <a:bodyPr/>
                    <a:lstStyle/>
                    <a:p>
                      <a:r>
                        <a:rPr lang="en-US" dirty="0">
                          <a:solidFill>
                            <a:srgbClr val="00B050"/>
                          </a:solidFill>
                        </a:rPr>
                        <a:t>E</a:t>
                      </a:r>
                      <a:endParaRPr lang="en-IN" dirty="0"/>
                    </a:p>
                  </a:txBody>
                  <a:tcPr/>
                </a:tc>
                <a:tc>
                  <a:txBody>
                    <a:bodyPr/>
                    <a:lstStyle/>
                    <a:p>
                      <a:r>
                        <a:rPr lang="en-US" dirty="0">
                          <a:solidFill>
                            <a:srgbClr val="00B050"/>
                          </a:solidFill>
                        </a:rPr>
                        <a:t>E</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270458514"/>
                  </a:ext>
                </a:extLst>
              </a:tr>
              <a:tr h="538859">
                <a:tc>
                  <a:txBody>
                    <a:bodyPr/>
                    <a:lstStyle/>
                    <a:p>
                      <a:r>
                        <a:rPr lang="en-US" b="1" dirty="0">
                          <a:solidFill>
                            <a:srgbClr val="00B050"/>
                          </a:solidFill>
                        </a:rPr>
                        <a:t>E</a:t>
                      </a:r>
                      <a:endParaRPr lang="en-IN" b="1" dirty="0"/>
                    </a:p>
                  </a:txBody>
                  <a:tcPr/>
                </a:tc>
                <a:tc>
                  <a:txBody>
                    <a:bodyPr/>
                    <a:lstStyle/>
                    <a:p>
                      <a:r>
                        <a:rPr lang="en-US" b="1" dirty="0">
                          <a:solidFill>
                            <a:srgbClr val="00B050"/>
                          </a:solidFill>
                        </a:rPr>
                        <a:t>E</a:t>
                      </a:r>
                      <a:endParaRPr lang="en-IN" b="1" dirty="0"/>
                    </a:p>
                  </a:txBody>
                  <a:tcPr/>
                </a:tc>
                <a:tc>
                  <a:txBody>
                    <a:bodyPr/>
                    <a:lstStyle/>
                    <a:p>
                      <a:r>
                        <a:rPr lang="en-US" dirty="0"/>
                        <a:t>0</a:t>
                      </a:r>
                      <a:endParaRPr lang="en-IN" dirty="0"/>
                    </a:p>
                  </a:txBody>
                  <a:tcPr/>
                </a:tc>
                <a:extLst>
                  <a:ext uri="{0D108BD9-81ED-4DB2-BD59-A6C34878D82A}">
                    <a16:rowId xmlns:a16="http://schemas.microsoft.com/office/drawing/2014/main" val="2105531195"/>
                  </a:ext>
                </a:extLst>
              </a:tr>
              <a:tr h="538859">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999995743"/>
                  </a:ext>
                </a:extLst>
              </a:tr>
            </a:tbl>
          </a:graphicData>
        </a:graphic>
      </p:graphicFrame>
      <p:sp>
        <p:nvSpPr>
          <p:cNvPr id="6" name="Slide Number Placeholder 5">
            <a:extLst>
              <a:ext uri="{FF2B5EF4-FFF2-40B4-BE49-F238E27FC236}">
                <a16:creationId xmlns:a16="http://schemas.microsoft.com/office/drawing/2014/main" id="{F7191AF1-1D37-4F4B-B637-1E3C4119DA52}"/>
              </a:ext>
            </a:extLst>
          </p:cNvPr>
          <p:cNvSpPr>
            <a:spLocks noGrp="1"/>
          </p:cNvSpPr>
          <p:nvPr>
            <p:ph type="sldNum" sz="quarter" idx="12"/>
          </p:nvPr>
        </p:nvSpPr>
        <p:spPr/>
        <p:txBody>
          <a:bodyPr/>
          <a:lstStyle/>
          <a:p>
            <a:fld id="{FEA1243F-3000-4347-94A4-FBDEAD3122CB}" type="slidenum">
              <a:rPr lang="en-US" smtClean="0"/>
              <a:pPr/>
              <a:t>27</a:t>
            </a:fld>
            <a:endParaRPr lang="en-US"/>
          </a:p>
        </p:txBody>
      </p:sp>
    </p:spTree>
    <p:extLst>
      <p:ext uri="{BB962C8B-B14F-4D97-AF65-F5344CB8AC3E}">
        <p14:creationId xmlns:p14="http://schemas.microsoft.com/office/powerpoint/2010/main" val="112043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EEF7-308C-452A-9F72-C9C1B5338F31}"/>
              </a:ext>
            </a:extLst>
          </p:cNvPr>
          <p:cNvSpPr>
            <a:spLocks noGrp="1"/>
          </p:cNvSpPr>
          <p:nvPr>
            <p:ph type="title"/>
          </p:nvPr>
        </p:nvSpPr>
        <p:spPr/>
        <p:txBody>
          <a:bodyPr/>
          <a:lstStyle/>
          <a:p>
            <a:r>
              <a:rPr lang="en-US" sz="3600" dirty="0"/>
              <a:t>LIMITATION OF LDPC CODE</a:t>
            </a:r>
            <a:endParaRPr lang="en-IN" sz="3600" dirty="0"/>
          </a:p>
        </p:txBody>
      </p:sp>
      <p:sp>
        <p:nvSpPr>
          <p:cNvPr id="3" name="Content Placeholder 2">
            <a:extLst>
              <a:ext uri="{FF2B5EF4-FFF2-40B4-BE49-F238E27FC236}">
                <a16:creationId xmlns:a16="http://schemas.microsoft.com/office/drawing/2014/main" id="{310AC983-7527-48DE-B853-0964B83221B6}"/>
              </a:ext>
            </a:extLst>
          </p:cNvPr>
          <p:cNvSpPr>
            <a:spLocks noGrp="1"/>
          </p:cNvSpPr>
          <p:nvPr>
            <p:ph idx="1"/>
          </p:nvPr>
        </p:nvSpPr>
        <p:spPr/>
        <p:txBody>
          <a:bodyPr>
            <a:normAutofit/>
          </a:bodyPr>
          <a:lstStyle/>
          <a:p>
            <a:r>
              <a:rPr lang="en-US" sz="3600" dirty="0">
                <a:latin typeface="Garamond" panose="02020404030301010803" pitchFamily="18" charset="0"/>
              </a:rPr>
              <a:t>In LDPC code there will be more number of parity bits .So it can correct more number of error bits. </a:t>
            </a:r>
            <a:r>
              <a:rPr lang="en-IN" sz="3600" dirty="0">
                <a:latin typeface="Garamond" panose="02020404030301010803" pitchFamily="18" charset="0"/>
              </a:rPr>
              <a:t>But we also have to transmit that parity bits which didn’t provide any information and we also need more power to transmit those bits.</a:t>
            </a:r>
            <a:endParaRPr lang="en-US" sz="36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67E8D266-A65E-424E-A3A7-00969293607B}"/>
              </a:ext>
            </a:extLst>
          </p:cNvPr>
          <p:cNvSpPr>
            <a:spLocks noGrp="1"/>
          </p:cNvSpPr>
          <p:nvPr>
            <p:ph type="sldNum" sz="quarter" idx="12"/>
          </p:nvPr>
        </p:nvSpPr>
        <p:spPr/>
        <p:txBody>
          <a:bodyPr/>
          <a:lstStyle/>
          <a:p>
            <a:fld id="{FEA1243F-3000-4347-94A4-FBDEAD3122CB}" type="slidenum">
              <a:rPr lang="en-US" smtClean="0"/>
              <a:pPr/>
              <a:t>28</a:t>
            </a:fld>
            <a:endParaRPr lang="en-US"/>
          </a:p>
        </p:txBody>
      </p:sp>
    </p:spTree>
    <p:extLst>
      <p:ext uri="{BB962C8B-B14F-4D97-AF65-F5344CB8AC3E}">
        <p14:creationId xmlns:p14="http://schemas.microsoft.com/office/powerpoint/2010/main" val="366448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8AA56F-0CCB-476F-8CFB-C2C74AB45AF8}"/>
              </a:ext>
            </a:extLst>
          </p:cNvPr>
          <p:cNvSpPr/>
          <p:nvPr/>
        </p:nvSpPr>
        <p:spPr>
          <a:xfrm>
            <a:off x="899592" y="2132857"/>
            <a:ext cx="7488832" cy="3168352"/>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0000" b="1" i="1" cap="none" spc="0" dirty="0">
                <a:ln w="12700">
                  <a:solidFill>
                    <a:schemeClr val="accent5"/>
                  </a:solidFill>
                  <a:prstDash val="solid"/>
                </a:ln>
                <a:solidFill>
                  <a:schemeClr val="accent6">
                    <a:lumMod val="50000"/>
                  </a:schemeClr>
                </a:solidFill>
                <a:effectLst/>
                <a:latin typeface="Comic Sans MS" panose="030F0702030302020204" pitchFamily="66" charset="0"/>
              </a:rPr>
              <a:t>THANK YOU</a:t>
            </a:r>
          </a:p>
        </p:txBody>
      </p:sp>
      <p:sp>
        <p:nvSpPr>
          <p:cNvPr id="3" name="Slide Number Placeholder 2">
            <a:extLst>
              <a:ext uri="{FF2B5EF4-FFF2-40B4-BE49-F238E27FC236}">
                <a16:creationId xmlns:a16="http://schemas.microsoft.com/office/drawing/2014/main" id="{7BBC859A-9BF5-4367-8D69-725745B687FE}"/>
              </a:ext>
            </a:extLst>
          </p:cNvPr>
          <p:cNvSpPr>
            <a:spLocks noGrp="1"/>
          </p:cNvSpPr>
          <p:nvPr>
            <p:ph type="sldNum" sz="quarter" idx="12"/>
          </p:nvPr>
        </p:nvSpPr>
        <p:spPr/>
        <p:txBody>
          <a:bodyPr/>
          <a:lstStyle/>
          <a:p>
            <a:fld id="{FEA1243F-3000-4347-94A4-FBDEAD3122CB}" type="slidenum">
              <a:rPr lang="en-US" smtClean="0"/>
              <a:pPr/>
              <a:t>29</a:t>
            </a:fld>
            <a:endParaRPr lang="en-US"/>
          </a:p>
        </p:txBody>
      </p:sp>
    </p:spTree>
    <p:extLst>
      <p:ext uri="{BB962C8B-B14F-4D97-AF65-F5344CB8AC3E}">
        <p14:creationId xmlns:p14="http://schemas.microsoft.com/office/powerpoint/2010/main" val="23208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7B8A-B85C-478F-8F2A-D20CBB7B6DAE}"/>
              </a:ext>
            </a:extLst>
          </p:cNvPr>
          <p:cNvSpPr>
            <a:spLocks noGrp="1"/>
          </p:cNvSpPr>
          <p:nvPr>
            <p:ph type="title"/>
          </p:nvPr>
        </p:nvSpPr>
        <p:spPr/>
        <p:txBody>
          <a:bodyPr/>
          <a:lstStyle/>
          <a:p>
            <a:r>
              <a:rPr lang="en-US" dirty="0"/>
              <a:t>GROUP MEMBERS</a:t>
            </a:r>
            <a:endParaRPr lang="en-IN" dirty="0"/>
          </a:p>
        </p:txBody>
      </p:sp>
      <p:sp>
        <p:nvSpPr>
          <p:cNvPr id="8" name="Content Placeholder 7">
            <a:extLst>
              <a:ext uri="{FF2B5EF4-FFF2-40B4-BE49-F238E27FC236}">
                <a16:creationId xmlns:a16="http://schemas.microsoft.com/office/drawing/2014/main" id="{50659072-20F9-4E57-95B9-F202822BF427}"/>
              </a:ext>
            </a:extLst>
          </p:cNvPr>
          <p:cNvSpPr>
            <a:spLocks noGrp="1"/>
          </p:cNvSpPr>
          <p:nvPr>
            <p:ph idx="1"/>
          </p:nvPr>
        </p:nvSpPr>
        <p:spPr/>
        <p:txBody>
          <a:bodyPr>
            <a:normAutofit/>
          </a:bodyPr>
          <a:lstStyle/>
          <a:p>
            <a:r>
              <a:rPr lang="en-US" sz="1400" dirty="0">
                <a:solidFill>
                  <a:schemeClr val="accent2">
                    <a:lumMod val="50000"/>
                  </a:schemeClr>
                </a:solidFill>
                <a:latin typeface="Palatino Linotype" panose="02040502050505030304" pitchFamily="18" charset="0"/>
              </a:rPr>
              <a:t>201801210-Skand Vala</a:t>
            </a:r>
          </a:p>
          <a:p>
            <a:r>
              <a:rPr lang="en-US" sz="1400" dirty="0">
                <a:solidFill>
                  <a:schemeClr val="accent2">
                    <a:lumMod val="50000"/>
                  </a:schemeClr>
                </a:solidFill>
                <a:latin typeface="Palatino Linotype" panose="02040502050505030304" pitchFamily="18" charset="0"/>
              </a:rPr>
              <a:t>201801211-Pratikkumar Parmar</a:t>
            </a:r>
          </a:p>
          <a:p>
            <a:r>
              <a:rPr lang="en-US" sz="1400" dirty="0">
                <a:solidFill>
                  <a:schemeClr val="accent2">
                    <a:lumMod val="50000"/>
                  </a:schemeClr>
                </a:solidFill>
                <a:latin typeface="Palatino Linotype" panose="02040502050505030304" pitchFamily="18" charset="0"/>
              </a:rPr>
              <a:t>201801212-Akash Paramar</a:t>
            </a:r>
          </a:p>
          <a:p>
            <a:r>
              <a:rPr lang="en-US" sz="1400" dirty="0">
                <a:solidFill>
                  <a:schemeClr val="accent2">
                    <a:lumMod val="50000"/>
                  </a:schemeClr>
                </a:solidFill>
                <a:latin typeface="Palatino Linotype" panose="02040502050505030304" pitchFamily="18" charset="0"/>
              </a:rPr>
              <a:t>201801213-Shubham Makwana</a:t>
            </a:r>
          </a:p>
          <a:p>
            <a:r>
              <a:rPr lang="en-US" sz="1400" dirty="0">
                <a:solidFill>
                  <a:schemeClr val="accent2">
                    <a:lumMod val="50000"/>
                  </a:schemeClr>
                </a:solidFill>
                <a:latin typeface="Palatino Linotype" panose="02040502050505030304" pitchFamily="18" charset="0"/>
              </a:rPr>
              <a:t>201801214-Shyamkumar Vaghela</a:t>
            </a:r>
          </a:p>
          <a:p>
            <a:r>
              <a:rPr lang="en-US" sz="1400" dirty="0">
                <a:solidFill>
                  <a:schemeClr val="accent2">
                    <a:lumMod val="50000"/>
                  </a:schemeClr>
                </a:solidFill>
                <a:latin typeface="Palatino Linotype" panose="02040502050505030304" pitchFamily="18" charset="0"/>
              </a:rPr>
              <a:t>201801215-Aditya Padhiar</a:t>
            </a:r>
          </a:p>
          <a:p>
            <a:r>
              <a:rPr lang="en-US" sz="1400" dirty="0">
                <a:solidFill>
                  <a:schemeClr val="accent2">
                    <a:lumMod val="50000"/>
                  </a:schemeClr>
                </a:solidFill>
                <a:latin typeface="Palatino Linotype" panose="02040502050505030304" pitchFamily="18" charset="0"/>
              </a:rPr>
              <a:t>201801216-Maharshi Vaghela</a:t>
            </a:r>
          </a:p>
          <a:p>
            <a:r>
              <a:rPr lang="en-US" sz="1400" dirty="0">
                <a:solidFill>
                  <a:schemeClr val="accent2">
                    <a:lumMod val="50000"/>
                  </a:schemeClr>
                </a:solidFill>
                <a:latin typeface="Palatino Linotype" panose="02040502050505030304" pitchFamily="18" charset="0"/>
              </a:rPr>
              <a:t>201801217-Jenil Khandhara</a:t>
            </a:r>
          </a:p>
          <a:p>
            <a:r>
              <a:rPr lang="en-US" sz="1400" dirty="0">
                <a:solidFill>
                  <a:schemeClr val="accent2">
                    <a:lumMod val="50000"/>
                  </a:schemeClr>
                </a:solidFill>
                <a:latin typeface="Palatino Linotype" panose="02040502050505030304" pitchFamily="18" charset="0"/>
              </a:rPr>
              <a:t>201801218-Aniket Modi</a:t>
            </a:r>
          </a:p>
          <a:p>
            <a:r>
              <a:rPr lang="en-US" sz="1400" dirty="0">
                <a:solidFill>
                  <a:schemeClr val="accent2">
                    <a:lumMod val="50000"/>
                  </a:schemeClr>
                </a:solidFill>
                <a:latin typeface="Palatino Linotype" panose="02040502050505030304" pitchFamily="18" charset="0"/>
              </a:rPr>
              <a:t>201801219-Vyom Modi</a:t>
            </a:r>
          </a:p>
          <a:p>
            <a:r>
              <a:rPr lang="en-US" sz="1400" dirty="0">
                <a:solidFill>
                  <a:schemeClr val="accent2">
                    <a:lumMod val="50000"/>
                  </a:schemeClr>
                </a:solidFill>
                <a:latin typeface="Palatino Linotype" panose="02040502050505030304" pitchFamily="18" charset="0"/>
              </a:rPr>
              <a:t>201801220-Mihir Dangar</a:t>
            </a:r>
            <a:endParaRPr lang="en-IN" sz="1400" dirty="0">
              <a:solidFill>
                <a:schemeClr val="accent2">
                  <a:lumMod val="50000"/>
                </a:schemeClr>
              </a:solidFill>
              <a:latin typeface="Palatino Linotype" panose="02040502050505030304" pitchFamily="18" charset="0"/>
            </a:endParaRPr>
          </a:p>
        </p:txBody>
      </p:sp>
      <p:sp>
        <p:nvSpPr>
          <p:cNvPr id="3" name="Slide Number Placeholder 2">
            <a:extLst>
              <a:ext uri="{FF2B5EF4-FFF2-40B4-BE49-F238E27FC236}">
                <a16:creationId xmlns:a16="http://schemas.microsoft.com/office/drawing/2014/main" id="{4B37F76C-A66F-4974-A576-F1AF96507398}"/>
              </a:ext>
            </a:extLst>
          </p:cNvPr>
          <p:cNvSpPr>
            <a:spLocks noGrp="1"/>
          </p:cNvSpPr>
          <p:nvPr>
            <p:ph type="sldNum" sz="quarter" idx="12"/>
          </p:nvPr>
        </p:nvSpPr>
        <p:spPr/>
        <p:txBody>
          <a:bodyPr/>
          <a:lstStyle/>
          <a:p>
            <a:fld id="{FEA1243F-3000-4347-94A4-FBDEAD3122CB}" type="slidenum">
              <a:rPr lang="en-US" smtClean="0"/>
              <a:pPr/>
              <a:t>3</a:t>
            </a:fld>
            <a:endParaRPr lang="en-US"/>
          </a:p>
        </p:txBody>
      </p:sp>
    </p:spTree>
    <p:extLst>
      <p:ext uri="{BB962C8B-B14F-4D97-AF65-F5344CB8AC3E}">
        <p14:creationId xmlns:p14="http://schemas.microsoft.com/office/powerpoint/2010/main" val="425664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399A24-E8E0-4159-ACA1-F3CCCCEA35F1}"/>
              </a:ext>
            </a:extLst>
          </p:cNvPr>
          <p:cNvSpPr>
            <a:spLocks noGrp="1"/>
          </p:cNvSpPr>
          <p:nvPr>
            <p:ph type="title"/>
          </p:nvPr>
        </p:nvSpPr>
        <p:spPr/>
        <p:txBody>
          <a:bodyPr/>
          <a:lstStyle/>
          <a:p>
            <a:r>
              <a:rPr lang="en-US" dirty="0"/>
              <a:t>Technical Introduction</a:t>
            </a:r>
            <a:endParaRPr lang="en-IN" dirty="0"/>
          </a:p>
        </p:txBody>
      </p:sp>
      <p:sp>
        <p:nvSpPr>
          <p:cNvPr id="4" name="Content Placeholder 3">
            <a:extLst>
              <a:ext uri="{FF2B5EF4-FFF2-40B4-BE49-F238E27FC236}">
                <a16:creationId xmlns:a16="http://schemas.microsoft.com/office/drawing/2014/main" id="{EE351A90-CEF8-4910-B9A4-7474D11B67AB}"/>
              </a:ext>
            </a:extLst>
          </p:cNvPr>
          <p:cNvSpPr>
            <a:spLocks noGrp="1"/>
          </p:cNvSpPr>
          <p:nvPr>
            <p:ph idx="1"/>
          </p:nvPr>
        </p:nvSpPr>
        <p:spPr>
          <a:xfrm>
            <a:off x="457200" y="1628800"/>
            <a:ext cx="8229600" cy="4572000"/>
          </a:xfrm>
        </p:spPr>
        <p:txBody>
          <a:bodyPr>
            <a:normAutofit fontScale="92500"/>
          </a:bodyPr>
          <a:lstStyle/>
          <a:p>
            <a:r>
              <a:rPr lang="en-US" sz="2400" b="1" dirty="0">
                <a:latin typeface="Garamond" panose="02020404030301010803" pitchFamily="18" charset="0"/>
              </a:rPr>
              <a:t>Motivation::</a:t>
            </a:r>
            <a:r>
              <a:rPr lang="en-US" sz="2000" b="1" dirty="0">
                <a:latin typeface="Garamond" panose="02020404030301010803" pitchFamily="18" charset="0"/>
              </a:rPr>
              <a:t> </a:t>
            </a:r>
            <a:r>
              <a:rPr lang="en-US" sz="2000" dirty="0">
                <a:latin typeface="Garamond" panose="02020404030301010803" pitchFamily="18" charset="0"/>
              </a:rPr>
              <a:t>We are very thank full to Prof. Vasavada that he gave us this project so we understood the concept of decoding by tanner graph very deeply. This project also helped us to sharpen our coding skills and how to work in group.</a:t>
            </a:r>
          </a:p>
          <a:p>
            <a:r>
              <a:rPr lang="en-IN" sz="2400" b="1" dirty="0">
                <a:latin typeface="Garamond" panose="02020404030301010803" pitchFamily="18" charset="0"/>
              </a:rPr>
              <a:t>Why it is important to solve this problem ?</a:t>
            </a:r>
          </a:p>
          <a:p>
            <a:r>
              <a:rPr lang="en-IN" sz="2000" dirty="0">
                <a:latin typeface="Garamond" panose="02020404030301010803" pitchFamily="18" charset="0"/>
              </a:rPr>
              <a:t>It is important to solve this problem in order to have deep insight of the tanner graph decoding for product code and LDPC . This problem also helps us to develop logic.</a:t>
            </a:r>
          </a:p>
          <a:p>
            <a:r>
              <a:rPr lang="en-IN" sz="2400" b="1" dirty="0">
                <a:latin typeface="Garamond" panose="02020404030301010803" pitchFamily="18" charset="0"/>
              </a:rPr>
              <a:t>Problems faced during solving this problem::</a:t>
            </a:r>
          </a:p>
          <a:p>
            <a:r>
              <a:rPr lang="en-IN" sz="2000" dirty="0">
                <a:latin typeface="Garamond" panose="02020404030301010803" pitchFamily="18" charset="0"/>
              </a:rPr>
              <a:t>The main problem faced was that which bit to take when in majority vote at variable node when number of 0s and number of 1s are same for last row of product code as variable node at last row was connected to only one check node.</a:t>
            </a:r>
          </a:p>
        </p:txBody>
      </p:sp>
      <p:sp>
        <p:nvSpPr>
          <p:cNvPr id="2" name="Slide Number Placeholder 1">
            <a:extLst>
              <a:ext uri="{FF2B5EF4-FFF2-40B4-BE49-F238E27FC236}">
                <a16:creationId xmlns:a16="http://schemas.microsoft.com/office/drawing/2014/main" id="{FF06735A-1339-4FF0-A6BE-E5B302EC380F}"/>
              </a:ext>
            </a:extLst>
          </p:cNvPr>
          <p:cNvSpPr>
            <a:spLocks noGrp="1"/>
          </p:cNvSpPr>
          <p:nvPr>
            <p:ph type="sldNum" sz="quarter" idx="12"/>
          </p:nvPr>
        </p:nvSpPr>
        <p:spPr/>
        <p:txBody>
          <a:bodyPr/>
          <a:lstStyle/>
          <a:p>
            <a:fld id="{FEA1243F-3000-4347-94A4-FBDEAD3122C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18E2-D6D9-4AEC-B8C3-D4D851E40FA0}"/>
              </a:ext>
            </a:extLst>
          </p:cNvPr>
          <p:cNvSpPr>
            <a:spLocks noGrp="1"/>
          </p:cNvSpPr>
          <p:nvPr>
            <p:ph type="title"/>
          </p:nvPr>
        </p:nvSpPr>
        <p:spPr/>
        <p:txBody>
          <a:bodyPr/>
          <a:lstStyle/>
          <a:p>
            <a:r>
              <a:rPr lang="en-US" dirty="0"/>
              <a:t>Encoding and Decoding</a:t>
            </a:r>
            <a:endParaRPr lang="en-IN" dirty="0"/>
          </a:p>
        </p:txBody>
      </p:sp>
      <p:sp>
        <p:nvSpPr>
          <p:cNvPr id="3" name="Content Placeholder 2">
            <a:extLst>
              <a:ext uri="{FF2B5EF4-FFF2-40B4-BE49-F238E27FC236}">
                <a16:creationId xmlns:a16="http://schemas.microsoft.com/office/drawing/2014/main" id="{B1B9F9D3-5161-4FC7-A761-E357C57DE25D}"/>
              </a:ext>
            </a:extLst>
          </p:cNvPr>
          <p:cNvSpPr>
            <a:spLocks noGrp="1"/>
          </p:cNvSpPr>
          <p:nvPr>
            <p:ph idx="1"/>
          </p:nvPr>
        </p:nvSpPr>
        <p:spPr/>
        <p:txBody>
          <a:bodyPr>
            <a:normAutofit/>
          </a:bodyPr>
          <a:lstStyle/>
          <a:p>
            <a:r>
              <a:rPr lang="en-US" sz="2400" b="1" dirty="0">
                <a:latin typeface="Garamond" panose="02020404030301010803" pitchFamily="18" charset="0"/>
              </a:rPr>
              <a:t>Encoding</a:t>
            </a:r>
            <a:r>
              <a:rPr lang="en-US" sz="2000" b="1" dirty="0">
                <a:latin typeface="Garamond" panose="02020404030301010803" pitchFamily="18" charset="0"/>
              </a:rPr>
              <a:t>:: </a:t>
            </a:r>
            <a:r>
              <a:rPr lang="en-US" sz="2000" dirty="0">
                <a:latin typeface="Garamond" panose="02020404030301010803" pitchFamily="18" charset="0"/>
              </a:rPr>
              <a:t>Channel Encoding provides protection against transmission errors by selectively inserting redundant bits.</a:t>
            </a:r>
            <a:r>
              <a:rPr lang="en-US" sz="1800" dirty="0">
                <a:latin typeface="Garamond" panose="02020404030301010803" pitchFamily="18" charset="0"/>
              </a:rPr>
              <a:t> </a:t>
            </a:r>
          </a:p>
          <a:p>
            <a:r>
              <a:rPr lang="en-US" sz="2400" b="1" dirty="0">
                <a:latin typeface="Garamond" panose="02020404030301010803" pitchFamily="18" charset="0"/>
              </a:rPr>
              <a:t>Decoding</a:t>
            </a:r>
            <a:r>
              <a:rPr lang="en-US" sz="2000" b="1" dirty="0">
                <a:latin typeface="Garamond" panose="02020404030301010803" pitchFamily="18" charset="0"/>
              </a:rPr>
              <a:t>:: </a:t>
            </a:r>
            <a:r>
              <a:rPr lang="en-US" sz="2000" dirty="0">
                <a:latin typeface="Garamond" panose="02020404030301010803" pitchFamily="18" charset="0"/>
              </a:rPr>
              <a:t>When codeword bits are passed through transmission channel ,channel introduces noise and so codeword bits gets distorted and to recover original codeword bits some process is performed by receiver. This process is known as decoding. </a:t>
            </a:r>
            <a:endParaRPr lang="en-IN" sz="2000" b="1"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A7ED174B-8BB8-44BA-A8F7-4A263DC7B19A}"/>
              </a:ext>
            </a:extLst>
          </p:cNvPr>
          <p:cNvSpPr>
            <a:spLocks noGrp="1"/>
          </p:cNvSpPr>
          <p:nvPr>
            <p:ph type="sldNum" sz="quarter" idx="12"/>
          </p:nvPr>
        </p:nvSpPr>
        <p:spPr/>
        <p:txBody>
          <a:bodyPr/>
          <a:lstStyle/>
          <a:p>
            <a:fld id="{FEA1243F-3000-4347-94A4-FBDEAD3122CB}" type="slidenum">
              <a:rPr lang="en-US" smtClean="0"/>
              <a:pPr/>
              <a:t>5</a:t>
            </a:fld>
            <a:endParaRPr lang="en-US"/>
          </a:p>
        </p:txBody>
      </p:sp>
    </p:spTree>
    <p:extLst>
      <p:ext uri="{BB962C8B-B14F-4D97-AF65-F5344CB8AC3E}">
        <p14:creationId xmlns:p14="http://schemas.microsoft.com/office/powerpoint/2010/main" val="384625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26C2-976E-41F3-9CEF-A909460E39DD}"/>
              </a:ext>
            </a:extLst>
          </p:cNvPr>
          <p:cNvSpPr>
            <a:spLocks noGrp="1"/>
          </p:cNvSpPr>
          <p:nvPr>
            <p:ph type="title"/>
          </p:nvPr>
        </p:nvSpPr>
        <p:spPr/>
        <p:txBody>
          <a:bodyPr/>
          <a:lstStyle/>
          <a:p>
            <a:r>
              <a:rPr lang="en-US" dirty="0"/>
              <a:t>BEC Channel and BSC Channel</a:t>
            </a:r>
            <a:endParaRPr lang="en-IN" dirty="0"/>
          </a:p>
        </p:txBody>
      </p:sp>
      <p:sp>
        <p:nvSpPr>
          <p:cNvPr id="3" name="Content Placeholder 2">
            <a:extLst>
              <a:ext uri="{FF2B5EF4-FFF2-40B4-BE49-F238E27FC236}">
                <a16:creationId xmlns:a16="http://schemas.microsoft.com/office/drawing/2014/main" id="{40819980-C519-42D5-B8E8-131AB766FEA6}"/>
              </a:ext>
            </a:extLst>
          </p:cNvPr>
          <p:cNvSpPr>
            <a:spLocks noGrp="1"/>
          </p:cNvSpPr>
          <p:nvPr>
            <p:ph idx="1"/>
          </p:nvPr>
        </p:nvSpPr>
        <p:spPr>
          <a:xfrm>
            <a:off x="457200" y="1628800"/>
            <a:ext cx="8229600" cy="4572000"/>
          </a:xfrm>
        </p:spPr>
        <p:txBody>
          <a:bodyPr/>
          <a:lstStyle/>
          <a:p>
            <a:r>
              <a:rPr lang="en-US" sz="2400" b="1" dirty="0">
                <a:latin typeface="Garamond" panose="02020404030301010803" pitchFamily="18" charset="0"/>
              </a:rPr>
              <a:t>BEC</a:t>
            </a:r>
            <a:r>
              <a:rPr lang="en-US" sz="2400" dirty="0">
                <a:latin typeface="Garamond" panose="02020404030301010803" pitchFamily="18" charset="0"/>
              </a:rPr>
              <a:t> </a:t>
            </a:r>
            <a:r>
              <a:rPr lang="en-US" sz="2400" b="1" dirty="0">
                <a:latin typeface="Garamond" panose="02020404030301010803" pitchFamily="18" charset="0"/>
              </a:rPr>
              <a:t>(Binary Erasure Channel) Channel</a:t>
            </a:r>
            <a:r>
              <a:rPr lang="en-US" b="1" dirty="0"/>
              <a:t>:: </a:t>
            </a:r>
            <a:r>
              <a:rPr lang="en-US" sz="2000" dirty="0">
                <a:latin typeface="Garamond" panose="02020404030301010803" pitchFamily="18" charset="0"/>
              </a:rPr>
              <a:t>When codeword bits are transmitted through channel and bits affected by the noise introduced by channel gets erased is known as BEC(Binary Erasure Channel) channel . Mathematically, number of bits erased are according to error probability</a:t>
            </a:r>
            <a:r>
              <a:rPr lang="en-IN" sz="2000" b="1" dirty="0">
                <a:latin typeface="Garamond" panose="02020404030301010803" pitchFamily="18" charset="0"/>
              </a:rPr>
              <a:t> </a:t>
            </a:r>
            <a:r>
              <a:rPr lang="en-IN" sz="2000" dirty="0">
                <a:latin typeface="Garamond" panose="02020404030301010803" pitchFamily="18" charset="0"/>
              </a:rPr>
              <a:t>P of the channel . If P is more than random variable x than receiver will get erased bit , otherwise it will get original bit.</a:t>
            </a:r>
          </a:p>
          <a:p>
            <a:r>
              <a:rPr lang="en-IN" sz="2400" b="1" dirty="0">
                <a:latin typeface="Garamond" panose="02020404030301010803" pitchFamily="18" charset="0"/>
              </a:rPr>
              <a:t>BSC (Binary Symmetric Channel) Channel:: </a:t>
            </a:r>
            <a:r>
              <a:rPr lang="en-IN" sz="2000" dirty="0">
                <a:latin typeface="Garamond" panose="02020404030301010803" pitchFamily="18" charset="0"/>
              </a:rPr>
              <a:t>When codeword bits are transmitted through channel and bits affected by the noise gets flipped is known as BSC(Binary Symmetric Channel) channel. It means that receiver is not sure about received bit that the bit is original or error bit. Mathematically, bits flipped are according to error probability P. If P is more than random variable x than receiver will get flipped bit , otherwise it will get original bit.</a:t>
            </a:r>
            <a:endParaRPr lang="en-US" sz="2400" b="1"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FA61ED25-DDA7-4DA0-A149-A9E3927E0EC2}"/>
              </a:ext>
            </a:extLst>
          </p:cNvPr>
          <p:cNvSpPr>
            <a:spLocks noGrp="1"/>
          </p:cNvSpPr>
          <p:nvPr>
            <p:ph type="sldNum" sz="quarter" idx="12"/>
          </p:nvPr>
        </p:nvSpPr>
        <p:spPr/>
        <p:txBody>
          <a:bodyPr/>
          <a:lstStyle/>
          <a:p>
            <a:fld id="{FEA1243F-3000-4347-94A4-FBDEAD3122CB}" type="slidenum">
              <a:rPr lang="en-US" smtClean="0"/>
              <a:pPr/>
              <a:t>6</a:t>
            </a:fld>
            <a:endParaRPr lang="en-US"/>
          </a:p>
        </p:txBody>
      </p:sp>
    </p:spTree>
    <p:extLst>
      <p:ext uri="{BB962C8B-B14F-4D97-AF65-F5344CB8AC3E}">
        <p14:creationId xmlns:p14="http://schemas.microsoft.com/office/powerpoint/2010/main" val="185592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7966-2657-4A9F-9EB6-F4632EDD3985}"/>
              </a:ext>
            </a:extLst>
          </p:cNvPr>
          <p:cNvSpPr>
            <a:spLocks noGrp="1"/>
          </p:cNvSpPr>
          <p:nvPr>
            <p:ph type="title"/>
          </p:nvPr>
        </p:nvSpPr>
        <p:spPr/>
        <p:txBody>
          <a:bodyPr/>
          <a:lstStyle/>
          <a:p>
            <a:r>
              <a:rPr lang="en-US" dirty="0"/>
              <a:t>LOGIC OF THE CODE</a:t>
            </a:r>
            <a:endParaRPr lang="en-IN" dirty="0"/>
          </a:p>
        </p:txBody>
      </p:sp>
      <p:sp>
        <p:nvSpPr>
          <p:cNvPr id="3" name="Content Placeholder 2">
            <a:extLst>
              <a:ext uri="{FF2B5EF4-FFF2-40B4-BE49-F238E27FC236}">
                <a16:creationId xmlns:a16="http://schemas.microsoft.com/office/drawing/2014/main" id="{07FF814D-09F8-4467-98C2-3510372B6E3E}"/>
              </a:ext>
            </a:extLst>
          </p:cNvPr>
          <p:cNvSpPr>
            <a:spLocks noGrp="1"/>
          </p:cNvSpPr>
          <p:nvPr>
            <p:ph idx="1"/>
          </p:nvPr>
        </p:nvSpPr>
        <p:spPr/>
        <p:txBody>
          <a:bodyPr>
            <a:normAutofit lnSpcReduction="10000"/>
          </a:bodyPr>
          <a:lstStyle/>
          <a:p>
            <a:r>
              <a:rPr lang="en-US" sz="2000" dirty="0">
                <a:latin typeface="Garamond" panose="02020404030301010803" pitchFamily="18" charset="0"/>
              </a:rPr>
              <a:t>We had made our code in C++ language. The list of main functions in order to solve the problems are give below:</a:t>
            </a:r>
          </a:p>
          <a:p>
            <a:pPr marL="521208" indent="-457200">
              <a:buFont typeface="+mj-lt"/>
              <a:buAutoNum type="arabicPeriod"/>
            </a:pPr>
            <a:r>
              <a:rPr lang="en-IN" sz="2400" dirty="0">
                <a:latin typeface="Garamond" panose="02020404030301010803" pitchFamily="18" charset="0"/>
              </a:rPr>
              <a:t>Generator Matrix</a:t>
            </a:r>
          </a:p>
          <a:p>
            <a:pPr marL="521208" indent="-457200">
              <a:buFont typeface="+mj-lt"/>
              <a:buAutoNum type="arabicPeriod"/>
            </a:pPr>
            <a:r>
              <a:rPr lang="en-IN" sz="2400" dirty="0">
                <a:latin typeface="Garamond" panose="02020404030301010803" pitchFamily="18" charset="0"/>
              </a:rPr>
              <a:t>Parity Check Matrix</a:t>
            </a:r>
          </a:p>
          <a:p>
            <a:pPr marL="521208" indent="-457200">
              <a:buFont typeface="+mj-lt"/>
              <a:buAutoNum type="arabicPeriod"/>
            </a:pPr>
            <a:r>
              <a:rPr lang="en-IN" sz="2400" dirty="0">
                <a:latin typeface="Garamond" panose="02020404030301010803" pitchFamily="18" charset="0"/>
              </a:rPr>
              <a:t>Codeword bit generator</a:t>
            </a:r>
          </a:p>
          <a:p>
            <a:pPr marL="521208" indent="-457200">
              <a:buFont typeface="+mj-lt"/>
              <a:buAutoNum type="arabicPeriod"/>
            </a:pPr>
            <a:r>
              <a:rPr lang="en-IN" sz="2400" dirty="0">
                <a:latin typeface="Garamond" panose="02020404030301010803" pitchFamily="18" charset="0"/>
              </a:rPr>
              <a:t>BEC channel </a:t>
            </a:r>
          </a:p>
          <a:p>
            <a:pPr marL="521208" indent="-457200">
              <a:buFont typeface="+mj-lt"/>
              <a:buAutoNum type="arabicPeriod"/>
            </a:pPr>
            <a:r>
              <a:rPr lang="en-IN" sz="2400" dirty="0">
                <a:latin typeface="Garamond" panose="02020404030301010803" pitchFamily="18" charset="0"/>
              </a:rPr>
              <a:t>BSC channel </a:t>
            </a:r>
          </a:p>
          <a:p>
            <a:pPr marL="521208" indent="-457200">
              <a:buFont typeface="+mj-lt"/>
              <a:buAutoNum type="arabicPeriod"/>
            </a:pPr>
            <a:r>
              <a:rPr lang="en-IN" sz="2400" dirty="0">
                <a:latin typeface="Garamond" panose="02020404030301010803" pitchFamily="18" charset="0"/>
              </a:rPr>
              <a:t>Message Passing Decoder for BEC channel </a:t>
            </a:r>
          </a:p>
          <a:p>
            <a:pPr marL="521208" indent="-457200">
              <a:buFont typeface="+mj-lt"/>
              <a:buAutoNum type="arabicPeriod"/>
            </a:pPr>
            <a:r>
              <a:rPr lang="en-IN" sz="2400" dirty="0">
                <a:latin typeface="Garamond" panose="02020404030301010803" pitchFamily="18" charset="0"/>
              </a:rPr>
              <a:t>Message Passing Decoder for BSC channel </a:t>
            </a:r>
          </a:p>
          <a:p>
            <a:pPr marL="521208" indent="-457200">
              <a:buFont typeface="+mj-lt"/>
              <a:buAutoNum type="arabicPeriod"/>
            </a:pPr>
            <a:endParaRPr lang="en-IN" sz="2400" dirty="0">
              <a:latin typeface="Garamond" panose="02020404030301010803" pitchFamily="18" charset="0"/>
            </a:endParaRPr>
          </a:p>
          <a:p>
            <a:pPr marL="521208" indent="-457200">
              <a:buFont typeface="+mj-lt"/>
              <a:buAutoNum type="arabicPeriod"/>
            </a:pPr>
            <a:endParaRPr lang="en-IN" sz="2400" dirty="0">
              <a:latin typeface="Garamond" panose="02020404030301010803" pitchFamily="18" charset="0"/>
            </a:endParaRPr>
          </a:p>
          <a:p>
            <a:pPr marL="521208" indent="-457200">
              <a:buFont typeface="+mj-lt"/>
              <a:buAutoNum type="arabicPeriod"/>
            </a:pPr>
            <a:endParaRPr lang="en-IN" sz="2400" dirty="0">
              <a:latin typeface="Garamond" panose="02020404030301010803" pitchFamily="18" charset="0"/>
            </a:endParaRPr>
          </a:p>
          <a:p>
            <a:pPr marL="521208" indent="-457200">
              <a:buFont typeface="+mj-lt"/>
              <a:buAutoNum type="arabicPeriod"/>
            </a:pPr>
            <a:endParaRPr lang="en-IN"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DD6923FC-E076-4368-9458-8ED03201B1FB}"/>
              </a:ext>
            </a:extLst>
          </p:cNvPr>
          <p:cNvSpPr>
            <a:spLocks noGrp="1"/>
          </p:cNvSpPr>
          <p:nvPr>
            <p:ph type="sldNum" sz="quarter" idx="12"/>
          </p:nvPr>
        </p:nvSpPr>
        <p:spPr/>
        <p:txBody>
          <a:bodyPr/>
          <a:lstStyle/>
          <a:p>
            <a:fld id="{FEA1243F-3000-4347-94A4-FBDEAD3122CB}" type="slidenum">
              <a:rPr lang="en-US" smtClean="0"/>
              <a:pPr/>
              <a:t>7</a:t>
            </a:fld>
            <a:endParaRPr lang="en-US"/>
          </a:p>
        </p:txBody>
      </p:sp>
    </p:spTree>
    <p:extLst>
      <p:ext uri="{BB962C8B-B14F-4D97-AF65-F5344CB8AC3E}">
        <p14:creationId xmlns:p14="http://schemas.microsoft.com/office/powerpoint/2010/main" val="260130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875F-6CD2-4D0D-89D7-2EDB29C8CB51}"/>
              </a:ext>
            </a:extLst>
          </p:cNvPr>
          <p:cNvSpPr>
            <a:spLocks noGrp="1"/>
          </p:cNvSpPr>
          <p:nvPr>
            <p:ph type="title"/>
          </p:nvPr>
        </p:nvSpPr>
        <p:spPr/>
        <p:txBody>
          <a:bodyPr/>
          <a:lstStyle/>
          <a:p>
            <a:r>
              <a:rPr lang="en-US" sz="3600" dirty="0"/>
              <a:t>GENERATOR MATRIX</a:t>
            </a:r>
            <a:endParaRPr lang="en-IN" sz="3600" dirty="0"/>
          </a:p>
        </p:txBody>
      </p:sp>
      <p:pic>
        <p:nvPicPr>
          <p:cNvPr id="4" name="Content Placeholder 3">
            <a:extLst>
              <a:ext uri="{FF2B5EF4-FFF2-40B4-BE49-F238E27FC236}">
                <a16:creationId xmlns:a16="http://schemas.microsoft.com/office/drawing/2014/main" id="{6F99A4C4-34C1-4AE1-84AA-99BD5677E271}"/>
              </a:ext>
            </a:extLst>
          </p:cNvPr>
          <p:cNvPicPr>
            <a:picLocks noGrp="1" noChangeAspect="1"/>
          </p:cNvPicPr>
          <p:nvPr>
            <p:ph sz="half" idx="1"/>
          </p:nvPr>
        </p:nvPicPr>
        <p:blipFill>
          <a:blip r:embed="rId2"/>
          <a:stretch>
            <a:fillRect/>
          </a:stretch>
        </p:blipFill>
        <p:spPr>
          <a:xfrm>
            <a:off x="107504" y="1492002"/>
            <a:ext cx="3024336" cy="3161134"/>
          </a:xfrm>
          <a:prstGeom prst="rect">
            <a:avLst/>
          </a:prstGeom>
        </p:spPr>
      </p:pic>
      <p:sp>
        <p:nvSpPr>
          <p:cNvPr id="8" name="Content Placeholder 7">
            <a:extLst>
              <a:ext uri="{FF2B5EF4-FFF2-40B4-BE49-F238E27FC236}">
                <a16:creationId xmlns:a16="http://schemas.microsoft.com/office/drawing/2014/main" id="{B86BFCBD-8EE0-4464-9C89-E1DA4700F9AC}"/>
              </a:ext>
            </a:extLst>
          </p:cNvPr>
          <p:cNvSpPr>
            <a:spLocks noGrp="1"/>
          </p:cNvSpPr>
          <p:nvPr>
            <p:ph sz="half" idx="2"/>
          </p:nvPr>
        </p:nvSpPr>
        <p:spPr>
          <a:xfrm>
            <a:off x="3059832" y="1057124"/>
            <a:ext cx="5976664" cy="5800876"/>
          </a:xfrm>
        </p:spPr>
        <p:txBody>
          <a:bodyPr>
            <a:noAutofit/>
          </a:bodyPr>
          <a:lstStyle/>
          <a:p>
            <a:pPr algn="just"/>
            <a:r>
              <a:rPr lang="en-US" sz="1700" dirty="0">
                <a:latin typeface="Garamond" panose="02020404030301010803" pitchFamily="18" charset="0"/>
              </a:rPr>
              <a:t> We explain the logic of Generator Matrix by taking the example of (9,4) product code.(Indexing starts from 0)</a:t>
            </a:r>
          </a:p>
          <a:p>
            <a:pPr algn="just"/>
            <a:r>
              <a:rPr lang="en-US" sz="1700" dirty="0">
                <a:latin typeface="Garamond" panose="02020404030301010803" pitchFamily="18" charset="0"/>
              </a:rPr>
              <a:t>Each row in this matrix represents the sum of value of j(</a:t>
            </a:r>
            <a:r>
              <a:rPr lang="en-US" sz="1700" dirty="0" err="1">
                <a:latin typeface="Garamond" panose="02020404030301010803" pitchFamily="18" charset="0"/>
              </a:rPr>
              <a:t>th</a:t>
            </a:r>
            <a:r>
              <a:rPr lang="en-US" sz="1700" dirty="0">
                <a:latin typeface="Garamond" panose="02020404030301010803" pitchFamily="18" charset="0"/>
              </a:rPr>
              <a:t>) message bit modulo 2 .(where j is the index of column for which there is 1 in matrix For </a:t>
            </a:r>
            <a:r>
              <a:rPr lang="en-US" sz="1700" dirty="0" err="1">
                <a:latin typeface="Garamond" panose="02020404030301010803" pitchFamily="18" charset="0"/>
              </a:rPr>
              <a:t>eg.</a:t>
            </a:r>
            <a:r>
              <a:rPr lang="en-US" sz="1700" dirty="0">
                <a:latin typeface="Garamond" panose="02020404030301010803" pitchFamily="18" charset="0"/>
              </a:rPr>
              <a:t> Here for 2</a:t>
            </a:r>
            <a:r>
              <a:rPr lang="en-US" sz="1700" baseline="30000" dirty="0">
                <a:latin typeface="Garamond" panose="02020404030301010803" pitchFamily="18" charset="0"/>
              </a:rPr>
              <a:t>nd</a:t>
            </a:r>
            <a:r>
              <a:rPr lang="en-US" sz="1700" dirty="0">
                <a:latin typeface="Garamond" panose="02020404030301010803" pitchFamily="18" charset="0"/>
              </a:rPr>
              <a:t> row the value of that codeword bit will be value of m0 bit + m1 bit modulo 2).So each row will represent a codeword bit.</a:t>
            </a:r>
          </a:p>
          <a:p>
            <a:pPr algn="just"/>
            <a:r>
              <a:rPr lang="en-US" sz="1700" dirty="0">
                <a:latin typeface="Garamond" panose="02020404030301010803" pitchFamily="18" charset="0"/>
              </a:rPr>
              <a:t>We divide this into different conditions </a:t>
            </a:r>
            <a:r>
              <a:rPr lang="en-US" sz="1700" dirty="0">
                <a:latin typeface="Garamond" panose="02020404030301010803" pitchFamily="18" charset="0"/>
                <a:sym typeface="Wingdings" panose="05000000000000000000" pitchFamily="2" charset="2"/>
              </a:rPr>
              <a:t>(where </a:t>
            </a:r>
            <a:r>
              <a:rPr lang="en-US" sz="1700" dirty="0" err="1">
                <a:latin typeface="Garamond" panose="02020404030301010803" pitchFamily="18" charset="0"/>
                <a:sym typeface="Wingdings" panose="05000000000000000000" pitchFamily="2" charset="2"/>
              </a:rPr>
              <a:t>i</a:t>
            </a:r>
            <a:r>
              <a:rPr lang="en-US" sz="1700" dirty="0">
                <a:latin typeface="Garamond" panose="02020404030301010803" pitchFamily="18" charset="0"/>
                <a:sym typeface="Wingdings" panose="05000000000000000000" pitchFamily="2" charset="2"/>
              </a:rPr>
              <a:t> is index of row):</a:t>
            </a:r>
            <a:endParaRPr lang="en-US" sz="1700" dirty="0">
              <a:latin typeface="Garamond" panose="02020404030301010803" pitchFamily="18" charset="0"/>
            </a:endParaRPr>
          </a:p>
          <a:p>
            <a:pPr algn="just"/>
            <a:r>
              <a:rPr lang="en-US" sz="1700" b="1" dirty="0">
                <a:latin typeface="Garamond" panose="02020404030301010803" pitchFamily="18" charset="0"/>
              </a:rPr>
              <a:t>1</a:t>
            </a:r>
            <a:r>
              <a:rPr lang="en-US" sz="1700" b="1" baseline="30000" dirty="0">
                <a:latin typeface="Garamond" panose="02020404030301010803" pitchFamily="18" charset="0"/>
              </a:rPr>
              <a:t>st</a:t>
            </a:r>
            <a:r>
              <a:rPr lang="en-US" sz="1700" b="1" dirty="0">
                <a:latin typeface="Garamond" panose="02020404030301010803" pitchFamily="18" charset="0"/>
              </a:rPr>
              <a:t> case</a:t>
            </a:r>
            <a:r>
              <a:rPr lang="en-US" sz="1700" dirty="0">
                <a:latin typeface="Garamond" panose="02020404030301010803" pitchFamily="18" charset="0"/>
              </a:rPr>
              <a:t>: codeword bit is equal to message bit (</a:t>
            </a:r>
            <a:r>
              <a:rPr lang="en-US" sz="1700" dirty="0" err="1">
                <a:latin typeface="Garamond" panose="02020404030301010803" pitchFamily="18" charset="0"/>
              </a:rPr>
              <a:t>Eg.</a:t>
            </a:r>
            <a:r>
              <a:rPr lang="en-US" sz="1700" dirty="0">
                <a:latin typeface="Garamond" panose="02020404030301010803" pitchFamily="18" charset="0"/>
              </a:rPr>
              <a:t> </a:t>
            </a:r>
            <a:r>
              <a:rPr lang="en-US" sz="1700" dirty="0" err="1">
                <a:latin typeface="Garamond" panose="02020404030301010803" pitchFamily="18" charset="0"/>
              </a:rPr>
              <a:t>i</a:t>
            </a:r>
            <a:r>
              <a:rPr lang="en-US" sz="1700" dirty="0">
                <a:latin typeface="Garamond" panose="02020404030301010803" pitchFamily="18" charset="0"/>
              </a:rPr>
              <a:t>=0,1,3,4)</a:t>
            </a:r>
          </a:p>
          <a:p>
            <a:pPr algn="just"/>
            <a:r>
              <a:rPr lang="en-US" sz="1700" b="1" dirty="0">
                <a:latin typeface="Garamond" panose="02020404030301010803" pitchFamily="18" charset="0"/>
              </a:rPr>
              <a:t>2</a:t>
            </a:r>
            <a:r>
              <a:rPr lang="en-US" sz="1700" b="1" baseline="30000" dirty="0">
                <a:latin typeface="Garamond" panose="02020404030301010803" pitchFamily="18" charset="0"/>
              </a:rPr>
              <a:t>nd</a:t>
            </a:r>
            <a:r>
              <a:rPr lang="en-US" sz="1700" b="1" dirty="0">
                <a:latin typeface="Garamond" panose="02020404030301010803" pitchFamily="18" charset="0"/>
              </a:rPr>
              <a:t> case: </a:t>
            </a:r>
            <a:r>
              <a:rPr lang="en-US" sz="1700" dirty="0">
                <a:latin typeface="Garamond" panose="02020404030301010803" pitchFamily="18" charset="0"/>
              </a:rPr>
              <a:t>codeword bit is equal to sum modulo 2 of consecutive message bits.(</a:t>
            </a:r>
            <a:r>
              <a:rPr lang="en-US" sz="1700" dirty="0" err="1">
                <a:latin typeface="Garamond" panose="02020404030301010803" pitchFamily="18" charset="0"/>
              </a:rPr>
              <a:t>Eg.</a:t>
            </a:r>
            <a:r>
              <a:rPr lang="en-US" sz="1700" dirty="0">
                <a:latin typeface="Garamond" panose="02020404030301010803" pitchFamily="18" charset="0"/>
              </a:rPr>
              <a:t> </a:t>
            </a:r>
            <a:r>
              <a:rPr lang="en-US" sz="1700" dirty="0" err="1">
                <a:latin typeface="Garamond" panose="02020404030301010803" pitchFamily="18" charset="0"/>
              </a:rPr>
              <a:t>i</a:t>
            </a:r>
            <a:r>
              <a:rPr lang="en-US" sz="1700" dirty="0">
                <a:latin typeface="Garamond" panose="02020404030301010803" pitchFamily="18" charset="0"/>
              </a:rPr>
              <a:t>=2,5)</a:t>
            </a:r>
            <a:endParaRPr lang="en-US" sz="1700" b="1" dirty="0">
              <a:latin typeface="Garamond" panose="02020404030301010803" pitchFamily="18" charset="0"/>
            </a:endParaRPr>
          </a:p>
          <a:p>
            <a:pPr algn="just"/>
            <a:r>
              <a:rPr lang="en-US" sz="1700" b="1" dirty="0">
                <a:latin typeface="Garamond" panose="02020404030301010803" pitchFamily="18" charset="0"/>
              </a:rPr>
              <a:t>3</a:t>
            </a:r>
            <a:r>
              <a:rPr lang="en-US" sz="1700" b="1" baseline="30000" dirty="0">
                <a:latin typeface="Garamond" panose="02020404030301010803" pitchFamily="18" charset="0"/>
              </a:rPr>
              <a:t>rd</a:t>
            </a:r>
            <a:r>
              <a:rPr lang="en-US" sz="1700" b="1" dirty="0">
                <a:latin typeface="Garamond" panose="02020404030301010803" pitchFamily="18" charset="0"/>
              </a:rPr>
              <a:t> case: </a:t>
            </a:r>
            <a:r>
              <a:rPr lang="en-US" sz="1700" dirty="0">
                <a:latin typeface="Garamond" panose="02020404030301010803" pitchFamily="18" charset="0"/>
              </a:rPr>
              <a:t>codeword bit is equal to sum modulo 2 of message bits at the distance of </a:t>
            </a:r>
            <a:r>
              <a:rPr lang="en-US" sz="1700" dirty="0" err="1">
                <a:latin typeface="Garamond" panose="02020404030301010803" pitchFamily="18" charset="0"/>
              </a:rPr>
              <a:t>root_k</a:t>
            </a:r>
            <a:r>
              <a:rPr lang="en-US" sz="1700" dirty="0">
                <a:latin typeface="Garamond" panose="02020404030301010803" pitchFamily="18" charset="0"/>
              </a:rPr>
              <a:t> (</a:t>
            </a:r>
            <a:r>
              <a:rPr lang="en-US" sz="1700" dirty="0" err="1">
                <a:latin typeface="Garamond" panose="02020404030301010803" pitchFamily="18" charset="0"/>
              </a:rPr>
              <a:t>Eg.</a:t>
            </a:r>
            <a:r>
              <a:rPr lang="en-US" sz="1700" dirty="0">
                <a:latin typeface="Garamond" panose="02020404030301010803" pitchFamily="18" charset="0"/>
              </a:rPr>
              <a:t> </a:t>
            </a:r>
            <a:r>
              <a:rPr lang="en-US" sz="1700" dirty="0" err="1">
                <a:latin typeface="Garamond" panose="02020404030301010803" pitchFamily="18" charset="0"/>
              </a:rPr>
              <a:t>i</a:t>
            </a:r>
            <a:r>
              <a:rPr lang="en-US" sz="1700" dirty="0">
                <a:latin typeface="Garamond" panose="02020404030301010803" pitchFamily="18" charset="0"/>
              </a:rPr>
              <a:t>=6,7) as 1 in 6</a:t>
            </a:r>
            <a:r>
              <a:rPr lang="en-US" sz="1700" baseline="30000" dirty="0">
                <a:latin typeface="Garamond" panose="02020404030301010803" pitchFamily="18" charset="0"/>
              </a:rPr>
              <a:t>th</a:t>
            </a:r>
            <a:r>
              <a:rPr lang="en-US" sz="1700" dirty="0">
                <a:latin typeface="Garamond" panose="02020404030301010803" pitchFamily="18" charset="0"/>
              </a:rPr>
              <a:t> and 7</a:t>
            </a:r>
            <a:r>
              <a:rPr lang="en-US" sz="1700" baseline="30000" dirty="0">
                <a:latin typeface="Garamond" panose="02020404030301010803" pitchFamily="18" charset="0"/>
              </a:rPr>
              <a:t>th</a:t>
            </a:r>
            <a:r>
              <a:rPr lang="en-US" sz="1700" dirty="0">
                <a:latin typeface="Garamond" panose="02020404030301010803" pitchFamily="18" charset="0"/>
              </a:rPr>
              <a:t> row is at (j is index of column)j=0 and j=0+2 and j=1 and j=1+2=3 respectively.</a:t>
            </a:r>
          </a:p>
          <a:p>
            <a:pPr algn="just"/>
            <a:r>
              <a:rPr lang="en-US" sz="1700" b="1" dirty="0">
                <a:latin typeface="Garamond" panose="02020404030301010803" pitchFamily="18" charset="0"/>
              </a:rPr>
              <a:t>4</a:t>
            </a:r>
            <a:r>
              <a:rPr lang="en-US" sz="1700" b="1" baseline="30000" dirty="0">
                <a:latin typeface="Garamond" panose="02020404030301010803" pitchFamily="18" charset="0"/>
              </a:rPr>
              <a:t>th</a:t>
            </a:r>
            <a:r>
              <a:rPr lang="en-US" sz="1700" b="1" dirty="0">
                <a:latin typeface="Garamond" panose="02020404030301010803" pitchFamily="18" charset="0"/>
              </a:rPr>
              <a:t> case: </a:t>
            </a:r>
            <a:r>
              <a:rPr lang="en-US" sz="1700" dirty="0">
                <a:latin typeface="Garamond" panose="02020404030301010803" pitchFamily="18" charset="0"/>
              </a:rPr>
              <a:t>Last row where codeword bit is sum modulo 2 of all message bits.</a:t>
            </a:r>
            <a:endParaRPr lang="en-US" sz="1700" b="1" dirty="0">
              <a:latin typeface="Garamond" panose="02020404030301010803" pitchFamily="18" charset="0"/>
            </a:endParaRPr>
          </a:p>
        </p:txBody>
      </p:sp>
      <p:sp>
        <p:nvSpPr>
          <p:cNvPr id="3" name="Slide Number Placeholder 2">
            <a:extLst>
              <a:ext uri="{FF2B5EF4-FFF2-40B4-BE49-F238E27FC236}">
                <a16:creationId xmlns:a16="http://schemas.microsoft.com/office/drawing/2014/main" id="{458A5D08-309C-4268-A38B-6660DE90545F}"/>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Tree>
    <p:extLst>
      <p:ext uri="{BB962C8B-B14F-4D97-AF65-F5344CB8AC3E}">
        <p14:creationId xmlns:p14="http://schemas.microsoft.com/office/powerpoint/2010/main" val="203674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E0D6-C697-4076-B5AA-1CB72E10B413}"/>
              </a:ext>
            </a:extLst>
          </p:cNvPr>
          <p:cNvSpPr>
            <a:spLocks noGrp="1"/>
          </p:cNvSpPr>
          <p:nvPr>
            <p:ph type="title"/>
          </p:nvPr>
        </p:nvSpPr>
        <p:spPr>
          <a:xfrm rot="5400000">
            <a:off x="1535315" y="-2128796"/>
            <a:ext cx="720082" cy="5015864"/>
          </a:xfrm>
        </p:spPr>
        <p:txBody>
          <a:bodyPr/>
          <a:lstStyle/>
          <a:p>
            <a:r>
              <a:rPr lang="en-US" sz="3200" b="1" dirty="0"/>
              <a:t>CODEWORD BITS</a:t>
            </a:r>
            <a:endParaRPr lang="en-IN" sz="3200" b="1" dirty="0"/>
          </a:p>
        </p:txBody>
      </p:sp>
      <p:sp>
        <p:nvSpPr>
          <p:cNvPr id="5" name="Text Placeholder 4">
            <a:extLst>
              <a:ext uri="{FF2B5EF4-FFF2-40B4-BE49-F238E27FC236}">
                <a16:creationId xmlns:a16="http://schemas.microsoft.com/office/drawing/2014/main" id="{2B8C891C-B928-4A33-B211-C487E16881A4}"/>
              </a:ext>
            </a:extLst>
          </p:cNvPr>
          <p:cNvSpPr>
            <a:spLocks noGrp="1"/>
          </p:cNvSpPr>
          <p:nvPr>
            <p:ph type="body" idx="1"/>
          </p:nvPr>
        </p:nvSpPr>
        <p:spPr>
          <a:xfrm>
            <a:off x="3399100" y="1196753"/>
            <a:ext cx="5744900" cy="1616482"/>
          </a:xfrm>
        </p:spPr>
        <p:txBody>
          <a:bodyPr>
            <a:normAutofit lnSpcReduction="10000"/>
          </a:bodyPr>
          <a:lstStyle/>
          <a:p>
            <a:pPr marL="342900" indent="-342900">
              <a:buFont typeface="Arial" panose="020B0604020202020204" pitchFamily="34" charset="0"/>
              <a:buChar char="•"/>
            </a:pPr>
            <a:r>
              <a:rPr lang="en-US" sz="2000" dirty="0">
                <a:latin typeface="Garamond" panose="02020404030301010803" pitchFamily="18" charset="0"/>
              </a:rPr>
              <a:t>The value of codeword bits is obtained by the matrix multiplication of Generator matrix and message bits .</a:t>
            </a:r>
          </a:p>
          <a:p>
            <a:pPr marL="342900" indent="-342900">
              <a:buFont typeface="Arial" panose="020B0604020202020204" pitchFamily="34" charset="0"/>
              <a:buChar char="•"/>
            </a:pPr>
            <a:r>
              <a:rPr lang="en-IN" sz="2000" dirty="0">
                <a:latin typeface="Garamond" panose="02020404030301010803" pitchFamily="18" charset="0"/>
              </a:rPr>
              <a:t>This is explained with the example of (9,4) product code.</a:t>
            </a:r>
          </a:p>
        </p:txBody>
      </p:sp>
      <p:pic>
        <p:nvPicPr>
          <p:cNvPr id="4" name="Content Placeholder 3">
            <a:extLst>
              <a:ext uri="{FF2B5EF4-FFF2-40B4-BE49-F238E27FC236}">
                <a16:creationId xmlns:a16="http://schemas.microsoft.com/office/drawing/2014/main" id="{1F485A74-4C77-4145-85EE-96C6B838D7AA}"/>
              </a:ext>
            </a:extLst>
          </p:cNvPr>
          <p:cNvPicPr>
            <a:picLocks noGrp="1" noChangeAspect="1"/>
          </p:cNvPicPr>
          <p:nvPr>
            <p:ph sz="half" idx="2"/>
          </p:nvPr>
        </p:nvPicPr>
        <p:blipFill>
          <a:blip r:embed="rId2"/>
          <a:stretch>
            <a:fillRect/>
          </a:stretch>
        </p:blipFill>
        <p:spPr>
          <a:xfrm>
            <a:off x="179512" y="1373075"/>
            <a:ext cx="3024336" cy="720080"/>
          </a:xfrm>
          <a:prstGeom prst="rect">
            <a:avLst/>
          </a:prstGeom>
        </p:spPr>
      </p:pic>
      <p:pic>
        <p:nvPicPr>
          <p:cNvPr id="7" name="Picture 6">
            <a:extLst>
              <a:ext uri="{FF2B5EF4-FFF2-40B4-BE49-F238E27FC236}">
                <a16:creationId xmlns:a16="http://schemas.microsoft.com/office/drawing/2014/main" id="{BBA1E3EC-B789-483C-9EDA-ECB88BEBB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3652418"/>
            <a:ext cx="292230" cy="2008830"/>
          </a:xfrm>
          <a:prstGeom prst="rect">
            <a:avLst/>
          </a:prstGeom>
        </p:spPr>
      </p:pic>
      <p:pic>
        <p:nvPicPr>
          <p:cNvPr id="9" name="Picture 8">
            <a:extLst>
              <a:ext uri="{FF2B5EF4-FFF2-40B4-BE49-F238E27FC236}">
                <a16:creationId xmlns:a16="http://schemas.microsoft.com/office/drawing/2014/main" id="{E8AF79E0-1CD7-44A7-81F3-14C9D0D6B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652418"/>
            <a:ext cx="2257584" cy="2008830"/>
          </a:xfrm>
          <a:prstGeom prst="rect">
            <a:avLst/>
          </a:prstGeom>
        </p:spPr>
      </p:pic>
      <p:pic>
        <p:nvPicPr>
          <p:cNvPr id="10" name="Picture 9">
            <a:extLst>
              <a:ext uri="{FF2B5EF4-FFF2-40B4-BE49-F238E27FC236}">
                <a16:creationId xmlns:a16="http://schemas.microsoft.com/office/drawing/2014/main" id="{47A1DB77-6970-4B75-A3F7-CC39025A121E}"/>
              </a:ext>
            </a:extLst>
          </p:cNvPr>
          <p:cNvPicPr>
            <a:picLocks noChangeAspect="1"/>
          </p:cNvPicPr>
          <p:nvPr/>
        </p:nvPicPr>
        <p:blipFill>
          <a:blip r:embed="rId5"/>
          <a:stretch>
            <a:fillRect/>
          </a:stretch>
        </p:blipFill>
        <p:spPr>
          <a:xfrm rot="5400000">
            <a:off x="5988641" y="4172599"/>
            <a:ext cx="2592288" cy="673042"/>
          </a:xfrm>
          <a:prstGeom prst="rect">
            <a:avLst/>
          </a:prstGeom>
        </p:spPr>
      </p:pic>
      <p:sp>
        <p:nvSpPr>
          <p:cNvPr id="13" name="Multiplication Sign 12">
            <a:extLst>
              <a:ext uri="{FF2B5EF4-FFF2-40B4-BE49-F238E27FC236}">
                <a16:creationId xmlns:a16="http://schemas.microsoft.com/office/drawing/2014/main" id="{CACAF14F-9B60-43F0-BB11-2CFD3B1C658F}"/>
              </a:ext>
            </a:extLst>
          </p:cNvPr>
          <p:cNvSpPr/>
          <p:nvPr/>
        </p:nvSpPr>
        <p:spPr>
          <a:xfrm>
            <a:off x="2682830" y="4293096"/>
            <a:ext cx="716270" cy="4318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Equals 13">
            <a:extLst>
              <a:ext uri="{FF2B5EF4-FFF2-40B4-BE49-F238E27FC236}">
                <a16:creationId xmlns:a16="http://schemas.microsoft.com/office/drawing/2014/main" id="{E810D892-A754-4056-AFD7-8507658C712A}"/>
              </a:ext>
            </a:extLst>
          </p:cNvPr>
          <p:cNvSpPr/>
          <p:nvPr/>
        </p:nvSpPr>
        <p:spPr>
          <a:xfrm>
            <a:off x="5266869" y="4188567"/>
            <a:ext cx="673042" cy="53634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Slide Number Placeholder 2">
            <a:extLst>
              <a:ext uri="{FF2B5EF4-FFF2-40B4-BE49-F238E27FC236}">
                <a16:creationId xmlns:a16="http://schemas.microsoft.com/office/drawing/2014/main" id="{D4AA7987-FF83-4B92-943F-9684F78BEF26}"/>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Tree>
    <p:extLst>
      <p:ext uri="{BB962C8B-B14F-4D97-AF65-F5344CB8AC3E}">
        <p14:creationId xmlns:p14="http://schemas.microsoft.com/office/powerpoint/2010/main" val="446332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2680</Words>
  <Application>Microsoft Office PowerPoint</Application>
  <PresentationFormat>On-screen Show (4:3)</PresentationFormat>
  <Paragraphs>480</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Calibri</vt:lpstr>
      <vt:lpstr>Comic Sans MS</vt:lpstr>
      <vt:lpstr>Garamond</vt:lpstr>
      <vt:lpstr>Palatino Linotype</vt:lpstr>
      <vt:lpstr>Segoe UI</vt:lpstr>
      <vt:lpstr>Wingdings 2</vt:lpstr>
      <vt:lpstr>Verve</vt:lpstr>
      <vt:lpstr>CT111-PROJECT  </vt:lpstr>
      <vt:lpstr>HONOR CODE</vt:lpstr>
      <vt:lpstr>GROUP MEMBERS</vt:lpstr>
      <vt:lpstr>Technical Introduction</vt:lpstr>
      <vt:lpstr>Encoding and Decoding</vt:lpstr>
      <vt:lpstr>BEC Channel and BSC Channel</vt:lpstr>
      <vt:lpstr>LOGIC OF THE CODE</vt:lpstr>
      <vt:lpstr>GENERATOR MATRIX</vt:lpstr>
      <vt:lpstr>CODEWORD BITS</vt:lpstr>
      <vt:lpstr>PARITY CHECK MATRIX</vt:lpstr>
      <vt:lpstr>VERIFICATION THAT RANDOM FUNCTION GENERATOR IS UNIFORMLY DISTRIBUTED</vt:lpstr>
      <vt:lpstr>BEC AND BSC CHANNEL</vt:lpstr>
      <vt:lpstr>VARIABLE NODE AND CHECK NODE MATRIX</vt:lpstr>
      <vt:lpstr>MESSAGE PASSING DECODING FOR BEC</vt:lpstr>
      <vt:lpstr>MESSAGE PASSING DECODING FOR BEC</vt:lpstr>
      <vt:lpstr>MESSAGE PASSING DECODING FOR BSC</vt:lpstr>
      <vt:lpstr>MESSAGE PASSING DECODING FOR BSC</vt:lpstr>
      <vt:lpstr>TERMINATION CONDITIONS OF BSC CODE</vt:lpstr>
      <vt:lpstr> ANALYSIS</vt:lpstr>
      <vt:lpstr>BSC (16,9) PRODUCT CODE</vt:lpstr>
      <vt:lpstr>For (9,4) Product Code</vt:lpstr>
      <vt:lpstr>For (16,9) Product Code</vt:lpstr>
      <vt:lpstr>BSC(5000,2000) LDPC CODE</vt:lpstr>
      <vt:lpstr>ERRORS SOLVED PER ITERATION LDPC(5000,2000) FOR P=0.44</vt:lpstr>
      <vt:lpstr>PRODUCT CODE ANALYSIS</vt:lpstr>
      <vt:lpstr>PRODUCT CODE ANALYSIS</vt:lpstr>
      <vt:lpstr>LIMITATIONS OF PRODUCT CODE</vt:lpstr>
      <vt:lpstr>LIMITATION OF LDPC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CT111-PROJECT  </dc:title>
  <dc:creator>Aniket Modi</dc:creator>
  <cp:lastModifiedBy>Aniket Modi</cp:lastModifiedBy>
  <cp:revision>175</cp:revision>
  <dcterms:created xsi:type="dcterms:W3CDTF">2019-04-13T19:42:24Z</dcterms:created>
  <dcterms:modified xsi:type="dcterms:W3CDTF">2019-04-17T07:53:29Z</dcterms:modified>
</cp:coreProperties>
</file>