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1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870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9940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88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1265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98420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3204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4367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8173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954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5028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9929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5315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908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3870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1717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245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768972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Binary_number" TargetMode="External"/><Relationship Id="rId13" Type="http://schemas.openxmlformats.org/officeDocument/2006/relationships/hyperlink" Target="https://en.wikipedia.org/wiki/Floating_point" TargetMode="External"/><Relationship Id="rId18" Type="http://schemas.openxmlformats.org/officeDocument/2006/relationships/hyperlink" Target="https://en.wikipedia.org/wiki/Status_register" TargetMode="External"/><Relationship Id="rId3" Type="http://schemas.openxmlformats.org/officeDocument/2006/relationships/hyperlink" Target="https://en.wikipedia.org/wiki/Combinational_logic" TargetMode="External"/><Relationship Id="rId7" Type="http://schemas.openxmlformats.org/officeDocument/2006/relationships/hyperlink" Target="https://en.wikipedia.org/wiki/Integer" TargetMode="External"/><Relationship Id="rId12" Type="http://schemas.openxmlformats.org/officeDocument/2006/relationships/hyperlink" Target="https://en.wikipedia.org/wiki/Floating-point_unit" TargetMode="External"/><Relationship Id="rId17" Type="http://schemas.openxmlformats.org/officeDocument/2006/relationships/hyperlink" Target="https://en.wikipedia.org/wiki/Operand" TargetMode="External"/><Relationship Id="rId2" Type="http://schemas.openxmlformats.org/officeDocument/2006/relationships/hyperlink" Target="https://en.wikipedia.org/wiki/Computing" TargetMode="External"/><Relationship Id="rId16" Type="http://schemas.openxmlformats.org/officeDocument/2006/relationships/hyperlink" Target="https://en.wikipedia.org/wiki/Arithmetic_logic_unit#cite_note-4" TargetMode="External"/><Relationship Id="rId1" Type="http://schemas.openxmlformats.org/officeDocument/2006/relationships/slideLayout" Target="../slideLayouts/slideLayout2.xml"/><Relationship Id="rId6" Type="http://schemas.openxmlformats.org/officeDocument/2006/relationships/hyperlink" Target="https://en.wikipedia.org/wiki/Bitwise_operation" TargetMode="External"/><Relationship Id="rId11" Type="http://schemas.openxmlformats.org/officeDocument/2006/relationships/hyperlink" Target="https://en.wikipedia.org/wiki/Arithmetic_logic_unit#cite_note-A.P.GodseD.A.Godse2009-2-3" TargetMode="External"/><Relationship Id="rId5" Type="http://schemas.openxmlformats.org/officeDocument/2006/relationships/hyperlink" Target="https://en.wikipedia.org/wiki/Arithmetic" TargetMode="External"/><Relationship Id="rId15" Type="http://schemas.openxmlformats.org/officeDocument/2006/relationships/hyperlink" Target="https://en.wikipedia.org/wiki/Graphics_processing_unit" TargetMode="External"/><Relationship Id="rId10" Type="http://schemas.openxmlformats.org/officeDocument/2006/relationships/hyperlink" Target="https://en.wikipedia.org/wiki/Arithmetic_logic_unit#cite_note-let2pt-2" TargetMode="External"/><Relationship Id="rId4" Type="http://schemas.openxmlformats.org/officeDocument/2006/relationships/hyperlink" Target="https://en.wikipedia.org/wiki/Digital_circuit" TargetMode="External"/><Relationship Id="rId9" Type="http://schemas.openxmlformats.org/officeDocument/2006/relationships/hyperlink" Target="https://en.wikipedia.org/wiki/Arithmetic_logic_unit#cite_note-A.P.GodseD.A.Godse2009-1" TargetMode="External"/><Relationship Id="rId14" Type="http://schemas.openxmlformats.org/officeDocument/2006/relationships/hyperlink" Target="https://en.wikipedia.org/wiki/Central_processing_uni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britannica.com/technology/assembly-language" TargetMode="External"/><Relationship Id="rId2" Type="http://schemas.openxmlformats.org/officeDocument/2006/relationships/hyperlink" Target="https://www.britannica.com/technology/electric-circuit" TargetMode="External"/><Relationship Id="rId1" Type="http://schemas.openxmlformats.org/officeDocument/2006/relationships/slideLayout" Target="../slideLayouts/slideLayout2.xml"/><Relationship Id="rId5" Type="http://schemas.openxmlformats.org/officeDocument/2006/relationships/hyperlink" Target="https://www.britannica.com/technology/clock" TargetMode="External"/><Relationship Id="rId4" Type="http://schemas.openxmlformats.org/officeDocument/2006/relationships/hyperlink" Target="https://www.britannica.com/dictionary/circuit"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utorialspoint.com/computer_fundamentals/computer_cpu.htm" TargetMode="External"/><Relationship Id="rId2" Type="http://schemas.openxmlformats.org/officeDocument/2006/relationships/hyperlink" Target="https://www.tutorialspoint.com/digital_circuits/digital_circuits_flip_flops.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3746" y="849747"/>
            <a:ext cx="9056975" cy="3463635"/>
          </a:xfrm>
        </p:spPr>
        <p:txBody>
          <a:bodyPr>
            <a:normAutofit/>
          </a:bodyPr>
          <a:lstStyle/>
          <a:p>
            <a:r>
              <a:rPr lang="en-GB" sz="6000" dirty="0" smtClean="0">
                <a:latin typeface="Baskerville Old Face" panose="02020602080505020303" pitchFamily="18" charset="0"/>
              </a:rPr>
              <a:t>START</a:t>
            </a:r>
            <a:endParaRPr lang="en-GB" sz="6000" dirty="0">
              <a:latin typeface="Baskerville Old Face" panose="02020602080505020303" pitchFamily="18" charset="0"/>
            </a:endParaRPr>
          </a:p>
        </p:txBody>
      </p:sp>
    </p:spTree>
    <p:extLst>
      <p:ext uri="{BB962C8B-B14F-4D97-AF65-F5344CB8AC3E}">
        <p14:creationId xmlns:p14="http://schemas.microsoft.com/office/powerpoint/2010/main" val="2424056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6000" dirty="0" smtClean="0">
                <a:latin typeface="Baskerville Old Face" panose="02020602080505020303" pitchFamily="18" charset="0"/>
              </a:rPr>
              <a:t>THE END</a:t>
            </a:r>
            <a:endParaRPr lang="en-GB" sz="6000" dirty="0">
              <a:latin typeface="Baskerville Old Face" panose="02020602080505020303" pitchFamily="18" charset="0"/>
            </a:endParaRPr>
          </a:p>
        </p:txBody>
      </p:sp>
    </p:spTree>
    <p:extLst>
      <p:ext uri="{BB962C8B-B14F-4D97-AF65-F5344CB8AC3E}">
        <p14:creationId xmlns:p14="http://schemas.microsoft.com/office/powerpoint/2010/main" val="31093961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33" y="569977"/>
            <a:ext cx="8911687" cy="1280890"/>
          </a:xfrm>
        </p:spPr>
        <p:txBody>
          <a:bodyPr/>
          <a:lstStyle/>
          <a:p>
            <a:r>
              <a:rPr lang="en-GB" dirty="0" smtClean="0">
                <a:solidFill>
                  <a:schemeClr val="tx1"/>
                </a:solidFill>
                <a:latin typeface="Baskerville Old Face" panose="02020602080505020303" pitchFamily="18" charset="0"/>
              </a:rPr>
              <a:t>BLOCK DIAGRAM OF CPU SND GENERAL REGISTER ORGANIZATION</a:t>
            </a:r>
            <a:endParaRPr lang="en-GB" dirty="0">
              <a:solidFill>
                <a:schemeClr val="tx1"/>
              </a:solidFill>
              <a:latin typeface="Baskerville Old Face" panose="02020602080505020303" pitchFamily="18" charset="0"/>
            </a:endParaRPr>
          </a:p>
        </p:txBody>
      </p:sp>
      <p:sp>
        <p:nvSpPr>
          <p:cNvPr id="3" name="Content Placeholder 2"/>
          <p:cNvSpPr>
            <a:spLocks noGrp="1"/>
          </p:cNvSpPr>
          <p:nvPr>
            <p:ph idx="1"/>
          </p:nvPr>
        </p:nvSpPr>
        <p:spPr>
          <a:xfrm>
            <a:off x="2278887" y="2540000"/>
            <a:ext cx="8911687" cy="2262909"/>
          </a:xfrm>
        </p:spPr>
        <p:txBody>
          <a:bodyPr>
            <a:normAutofit/>
          </a:bodyPr>
          <a:lstStyle/>
          <a:p>
            <a:r>
              <a:rPr lang="en-GB" sz="2000" i="1" dirty="0" smtClean="0">
                <a:solidFill>
                  <a:schemeClr val="tx1"/>
                </a:solidFill>
              </a:rPr>
              <a:t>SUB:- COMPUTER ORGANIZATION.</a:t>
            </a:r>
          </a:p>
          <a:p>
            <a:r>
              <a:rPr lang="en-GB" sz="2000" i="1" dirty="0" smtClean="0">
                <a:solidFill>
                  <a:schemeClr val="tx1"/>
                </a:solidFill>
              </a:rPr>
              <a:t>CLASS:- BCA (B)</a:t>
            </a:r>
          </a:p>
          <a:p>
            <a:r>
              <a:rPr lang="en-GB" sz="2000" i="1" dirty="0" smtClean="0">
                <a:solidFill>
                  <a:schemeClr val="tx1"/>
                </a:solidFill>
              </a:rPr>
              <a:t>NAME:- MISS SANDESHA S. SAWANT.</a:t>
            </a:r>
          </a:p>
          <a:p>
            <a:r>
              <a:rPr lang="en-GB" sz="2000" i="1" dirty="0" smtClean="0">
                <a:solidFill>
                  <a:schemeClr val="tx1"/>
                </a:solidFill>
              </a:rPr>
              <a:t>ROLL NO:-120.</a:t>
            </a:r>
            <a:endParaRPr lang="en-GB" sz="2000" i="1" dirty="0">
              <a:solidFill>
                <a:schemeClr val="tx1"/>
              </a:solidFill>
            </a:endParaRPr>
          </a:p>
        </p:txBody>
      </p:sp>
    </p:spTree>
    <p:extLst>
      <p:ext uri="{BB962C8B-B14F-4D97-AF65-F5344CB8AC3E}">
        <p14:creationId xmlns:p14="http://schemas.microsoft.com/office/powerpoint/2010/main" val="222662674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8913124" cy="48772"/>
          </a:xfrm>
          <a:prstGeom prst="rect">
            <a:avLst/>
          </a:prstGeom>
        </p:spPr>
      </p:pic>
      <p:pic>
        <p:nvPicPr>
          <p:cNvPr id="4" name="Content Placeholder 3"/>
          <p:cNvPicPr>
            <a:picLocks noGrp="1" noChangeAspect="1"/>
          </p:cNvPicPr>
          <p:nvPr>
            <p:ph idx="1"/>
          </p:nvPr>
        </p:nvPicPr>
        <p:blipFill>
          <a:blip r:embed="rId2"/>
          <a:stretch>
            <a:fillRect/>
          </a:stretch>
        </p:blipFill>
        <p:spPr>
          <a:xfrm>
            <a:off x="2590351" y="3998339"/>
            <a:ext cx="8913124" cy="48772"/>
          </a:xfrm>
          <a:prstGeom prst="rect">
            <a:avLst/>
          </a:prstGeom>
        </p:spPr>
      </p:pic>
      <p:sp>
        <p:nvSpPr>
          <p:cNvPr id="6" name="AutoShape 2" descr="https://artoftesting.com/wp-content/uploads/2021/01/block-diagram-of-computer.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 name="Picture 6"/>
          <p:cNvPicPr>
            <a:picLocks noChangeAspect="1"/>
          </p:cNvPicPr>
          <p:nvPr/>
        </p:nvPicPr>
        <p:blipFill>
          <a:blip r:embed="rId3"/>
          <a:stretch>
            <a:fillRect/>
          </a:stretch>
        </p:blipFill>
        <p:spPr>
          <a:xfrm>
            <a:off x="2995612" y="923636"/>
            <a:ext cx="7395297" cy="4562763"/>
          </a:xfrm>
          <a:prstGeom prst="rect">
            <a:avLst/>
          </a:prstGeom>
        </p:spPr>
      </p:pic>
    </p:spTree>
    <p:extLst>
      <p:ext uri="{BB962C8B-B14F-4D97-AF65-F5344CB8AC3E}">
        <p14:creationId xmlns:p14="http://schemas.microsoft.com/office/powerpoint/2010/main" val="29993656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1107" y="651819"/>
            <a:ext cx="8911687" cy="1280890"/>
          </a:xfrm>
        </p:spPr>
        <p:txBody>
          <a:bodyPr/>
          <a:lstStyle/>
          <a:p>
            <a:r>
              <a:rPr lang="en-GB" dirty="0" smtClean="0">
                <a:solidFill>
                  <a:schemeClr val="tx1"/>
                </a:solidFill>
              </a:rPr>
              <a:t>CPU:- Central Processing Unit</a:t>
            </a:r>
            <a:endParaRPr lang="en-GB" dirty="0">
              <a:solidFill>
                <a:schemeClr val="tx1"/>
              </a:solidFill>
            </a:endParaRPr>
          </a:p>
        </p:txBody>
      </p:sp>
      <p:sp>
        <p:nvSpPr>
          <p:cNvPr id="3" name="Content Placeholder 2"/>
          <p:cNvSpPr>
            <a:spLocks noGrp="1"/>
          </p:cNvSpPr>
          <p:nvPr>
            <p:ph idx="1"/>
          </p:nvPr>
        </p:nvSpPr>
        <p:spPr>
          <a:xfrm>
            <a:off x="2589212" y="2096655"/>
            <a:ext cx="8915400" cy="3842327"/>
          </a:xfrm>
        </p:spPr>
        <p:txBody>
          <a:bodyPr/>
          <a:lstStyle/>
          <a:p>
            <a:r>
              <a:rPr lang="en-GB" dirty="0"/>
              <a:t>The Central Processing Unit (CPU) is the primary component of a computer that acts as its “control </a:t>
            </a:r>
            <a:r>
              <a:rPr lang="en-GB" dirty="0" smtClean="0"/>
              <a:t>centre.” </a:t>
            </a:r>
            <a:r>
              <a:rPr lang="en-GB" dirty="0"/>
              <a:t>The CPU, also referred to as the “central” or “main” processor, is a complex set of electronic circuitry that runs the machine’s operating system and apps. The CPU interprets, processes and executes instructions, most often from the hardware and software programs running on the device.</a:t>
            </a:r>
            <a:r>
              <a:rPr lang="en-GB" dirty="0"/>
              <a:t/>
            </a:r>
            <a:br>
              <a:rPr lang="en-GB" dirty="0"/>
            </a:br>
            <a:endParaRPr lang="en-GB" dirty="0" smtClean="0"/>
          </a:p>
          <a:p>
            <a:r>
              <a:rPr lang="en-GB" dirty="0" smtClean="0"/>
              <a:t>The </a:t>
            </a:r>
            <a:r>
              <a:rPr lang="en-GB" dirty="0"/>
              <a:t>CPU performs arithmetic, logic, and other operations to transform data input into more usable information output. While the CPU must contain at least one processing core, many contain multiple cores. A server with two hexa-core CPUs, for example, will have a total of 12 processors.</a:t>
            </a:r>
            <a:endParaRPr lang="en-GB" dirty="0"/>
          </a:p>
        </p:txBody>
      </p:sp>
    </p:spTree>
    <p:extLst>
      <p:ext uri="{BB962C8B-B14F-4D97-AF65-F5344CB8AC3E}">
        <p14:creationId xmlns:p14="http://schemas.microsoft.com/office/powerpoint/2010/main" val="134838052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4707" y="476328"/>
            <a:ext cx="8911687" cy="1280890"/>
          </a:xfrm>
        </p:spPr>
        <p:txBody>
          <a:bodyPr/>
          <a:lstStyle/>
          <a:p>
            <a:r>
              <a:rPr lang="en-GB" dirty="0" smtClean="0">
                <a:solidFill>
                  <a:schemeClr val="tx1"/>
                </a:solidFill>
              </a:rPr>
              <a:t>INPUT</a:t>
            </a:r>
            <a:endParaRPr lang="en-GB" dirty="0">
              <a:solidFill>
                <a:schemeClr val="tx1"/>
              </a:solidFill>
            </a:endParaRPr>
          </a:p>
        </p:txBody>
      </p:sp>
      <p:sp>
        <p:nvSpPr>
          <p:cNvPr id="3" name="Content Placeholder 2"/>
          <p:cNvSpPr>
            <a:spLocks noGrp="1"/>
          </p:cNvSpPr>
          <p:nvPr>
            <p:ph idx="1"/>
          </p:nvPr>
        </p:nvSpPr>
        <p:spPr/>
        <p:txBody>
          <a:bodyPr/>
          <a:lstStyle/>
          <a:p>
            <a:r>
              <a:rPr lang="en-GB" dirty="0"/>
              <a:t>The Input Unit means the data we write on a computer which data the computer receives and the Output Unit means that the data which is sent by the computer. The processing unit is the device that handles all the instructions which are given by the human for the input unit or the output unit.</a:t>
            </a:r>
          </a:p>
          <a:p>
            <a:r>
              <a:rPr lang="en-GB" b="1" dirty="0"/>
              <a:t>The Input Unit:</a:t>
            </a:r>
            <a:r>
              <a:rPr lang="en-GB" dirty="0"/>
              <a:t> Computer Input unit means the device of the input and a part of the computer hardware which is used for the transport of the data processing system involves the information devices of the computer with the control and data signals of the computer.</a:t>
            </a:r>
          </a:p>
          <a:p>
            <a:r>
              <a:rPr lang="en-GB" b="1" dirty="0"/>
              <a:t>Example –</a:t>
            </a:r>
            <a:r>
              <a:rPr lang="en-GB" dirty="0"/>
              <a:t> Mouse, Camera, and </a:t>
            </a:r>
            <a:r>
              <a:rPr lang="en-GB" dirty="0" smtClean="0"/>
              <a:t>Keyboard</a:t>
            </a:r>
            <a:endParaRPr lang="en-GB" dirty="0"/>
          </a:p>
        </p:txBody>
      </p:sp>
    </p:spTree>
    <p:extLst>
      <p:ext uri="{BB962C8B-B14F-4D97-AF65-F5344CB8AC3E}">
        <p14:creationId xmlns:p14="http://schemas.microsoft.com/office/powerpoint/2010/main" val="50416511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470" y="550219"/>
            <a:ext cx="8911687" cy="1280890"/>
          </a:xfrm>
        </p:spPr>
        <p:txBody>
          <a:bodyPr/>
          <a:lstStyle/>
          <a:p>
            <a:r>
              <a:rPr lang="en-GB" dirty="0" smtClean="0">
                <a:solidFill>
                  <a:schemeClr val="tx1"/>
                </a:solidFill>
              </a:rPr>
              <a:t>ALU:- Arithmetic Logic Unit.</a:t>
            </a:r>
            <a:endParaRPr lang="en-GB" dirty="0">
              <a:solidFill>
                <a:schemeClr val="tx1"/>
              </a:solidFill>
            </a:endParaRPr>
          </a:p>
        </p:txBody>
      </p:sp>
      <p:sp>
        <p:nvSpPr>
          <p:cNvPr id="3" name="Content Placeholder 2"/>
          <p:cNvSpPr>
            <a:spLocks noGrp="1"/>
          </p:cNvSpPr>
          <p:nvPr>
            <p:ph idx="1"/>
          </p:nvPr>
        </p:nvSpPr>
        <p:spPr/>
        <p:txBody>
          <a:bodyPr>
            <a:normAutofit/>
          </a:bodyPr>
          <a:lstStyle/>
          <a:p>
            <a:r>
              <a:rPr lang="en-GB" dirty="0"/>
              <a:t>In </a:t>
            </a:r>
            <a:r>
              <a:rPr lang="en-GB" dirty="0">
                <a:hlinkClick r:id="rId2" tooltip="Computing"/>
              </a:rPr>
              <a:t>computing</a:t>
            </a:r>
            <a:r>
              <a:rPr lang="en-GB" dirty="0"/>
              <a:t>, an </a:t>
            </a:r>
            <a:r>
              <a:rPr lang="en-GB" b="1" dirty="0"/>
              <a:t>arithmetic logic unit</a:t>
            </a:r>
            <a:r>
              <a:rPr lang="en-GB" dirty="0"/>
              <a:t> (</a:t>
            </a:r>
            <a:r>
              <a:rPr lang="en-GB" b="1" dirty="0"/>
              <a:t>ALU</a:t>
            </a:r>
            <a:r>
              <a:rPr lang="en-GB" dirty="0"/>
              <a:t>) is a </a:t>
            </a:r>
            <a:r>
              <a:rPr lang="en-GB" dirty="0">
                <a:hlinkClick r:id="rId3" tooltip="Combinational logic"/>
              </a:rPr>
              <a:t>combinational</a:t>
            </a:r>
            <a:r>
              <a:rPr lang="en-GB" dirty="0"/>
              <a:t> </a:t>
            </a:r>
            <a:r>
              <a:rPr lang="en-GB" dirty="0">
                <a:hlinkClick r:id="rId4" tooltip="Digital circuit"/>
              </a:rPr>
              <a:t>digital circuit</a:t>
            </a:r>
            <a:r>
              <a:rPr lang="en-GB" dirty="0"/>
              <a:t> that performs </a:t>
            </a:r>
            <a:r>
              <a:rPr lang="en-GB" dirty="0">
                <a:hlinkClick r:id="rId5" tooltip="Arithmetic"/>
              </a:rPr>
              <a:t>arithmetic</a:t>
            </a:r>
            <a:r>
              <a:rPr lang="en-GB" dirty="0"/>
              <a:t> and </a:t>
            </a:r>
            <a:r>
              <a:rPr lang="en-GB" dirty="0">
                <a:hlinkClick r:id="rId6" tooltip="Bitwise operation"/>
              </a:rPr>
              <a:t>bitwise operations</a:t>
            </a:r>
            <a:r>
              <a:rPr lang="en-GB" dirty="0"/>
              <a:t> on </a:t>
            </a:r>
            <a:r>
              <a:rPr lang="en-GB" dirty="0">
                <a:hlinkClick r:id="rId7" tooltip="Integer"/>
              </a:rPr>
              <a:t>integer</a:t>
            </a:r>
            <a:r>
              <a:rPr lang="en-GB" dirty="0"/>
              <a:t> </a:t>
            </a:r>
            <a:r>
              <a:rPr lang="en-GB" dirty="0">
                <a:hlinkClick r:id="rId8" tooltip="Binary number"/>
              </a:rPr>
              <a:t>binary numbers</a:t>
            </a:r>
            <a:r>
              <a:rPr lang="en-GB" dirty="0"/>
              <a:t>.</a:t>
            </a:r>
            <a:r>
              <a:rPr lang="en-GB" baseline="30000" dirty="0">
                <a:hlinkClick r:id="rId9"/>
              </a:rPr>
              <a:t>[1]</a:t>
            </a:r>
            <a:r>
              <a:rPr lang="en-GB" baseline="30000" dirty="0">
                <a:hlinkClick r:id="rId10"/>
              </a:rPr>
              <a:t>[2]</a:t>
            </a:r>
            <a:r>
              <a:rPr lang="en-GB" baseline="30000" dirty="0">
                <a:hlinkClick r:id="rId11"/>
              </a:rPr>
              <a:t>[3]</a:t>
            </a:r>
            <a:r>
              <a:rPr lang="en-GB" dirty="0"/>
              <a:t> This is in contrast to a </a:t>
            </a:r>
            <a:r>
              <a:rPr lang="en-GB" dirty="0">
                <a:hlinkClick r:id="rId12" tooltip="Floating-point unit"/>
              </a:rPr>
              <a:t>floating-point unit</a:t>
            </a:r>
            <a:r>
              <a:rPr lang="en-GB" dirty="0"/>
              <a:t> (FPU), which operates on </a:t>
            </a:r>
            <a:r>
              <a:rPr lang="en-GB" dirty="0">
                <a:hlinkClick r:id="rId13" tooltip="Floating point"/>
              </a:rPr>
              <a:t>floating point</a:t>
            </a:r>
            <a:r>
              <a:rPr lang="en-GB" dirty="0"/>
              <a:t> numbers. It is a fundamental building block of many types of computing circuits, including the </a:t>
            </a:r>
            <a:r>
              <a:rPr lang="en-GB" dirty="0">
                <a:hlinkClick r:id="rId14" tooltip="Central processing unit"/>
              </a:rPr>
              <a:t>central processing unit</a:t>
            </a:r>
            <a:r>
              <a:rPr lang="en-GB" dirty="0"/>
              <a:t> (CPU) of computers, FPUs, and </a:t>
            </a:r>
            <a:r>
              <a:rPr lang="en-GB" dirty="0">
                <a:hlinkClick r:id="rId15" tooltip="Graphics processing unit"/>
              </a:rPr>
              <a:t>graphics processing units</a:t>
            </a:r>
            <a:r>
              <a:rPr lang="en-GB" dirty="0"/>
              <a:t> (GPUs).</a:t>
            </a:r>
            <a:r>
              <a:rPr lang="en-GB" baseline="30000" dirty="0">
                <a:hlinkClick r:id="rId16"/>
              </a:rPr>
              <a:t>[4]</a:t>
            </a:r>
            <a:endParaRPr lang="en-GB" dirty="0"/>
          </a:p>
          <a:p>
            <a:r>
              <a:rPr lang="en-GB" dirty="0"/>
              <a:t>The inputs to an ALU are the data to be operated on, called </a:t>
            </a:r>
            <a:r>
              <a:rPr lang="en-GB" dirty="0">
                <a:hlinkClick r:id="rId17" tooltip="Operand"/>
              </a:rPr>
              <a:t>operands</a:t>
            </a:r>
            <a:r>
              <a:rPr lang="en-GB" dirty="0"/>
              <a:t>, and a code indicating the operation to be performed; the ALU's output is the result of the performed operation. In many designs, the ALU also has status inputs or outputs, or both, which convey information about a previous operation or the current operation, respectively, between the ALU and external </a:t>
            </a:r>
            <a:r>
              <a:rPr lang="en-GB" dirty="0">
                <a:hlinkClick r:id="rId18" tooltip="Status register"/>
              </a:rPr>
              <a:t>status registers</a:t>
            </a:r>
            <a:r>
              <a:rPr lang="en-GB" dirty="0"/>
              <a:t>.</a:t>
            </a:r>
          </a:p>
          <a:p>
            <a:pPr marL="0" indent="0">
              <a:buNone/>
            </a:pPr>
            <a:endParaRPr lang="en-GB" dirty="0"/>
          </a:p>
          <a:p>
            <a:endParaRPr lang="en-GB" dirty="0"/>
          </a:p>
        </p:txBody>
      </p:sp>
    </p:spTree>
    <p:extLst>
      <p:ext uri="{BB962C8B-B14F-4D97-AF65-F5344CB8AC3E}">
        <p14:creationId xmlns:p14="http://schemas.microsoft.com/office/powerpoint/2010/main" val="128556670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125" y="540983"/>
            <a:ext cx="8911687" cy="1280890"/>
          </a:xfrm>
        </p:spPr>
        <p:txBody>
          <a:bodyPr/>
          <a:lstStyle/>
          <a:p>
            <a:r>
              <a:rPr lang="en-GB" dirty="0" smtClean="0">
                <a:solidFill>
                  <a:schemeClr val="tx1"/>
                </a:solidFill>
              </a:rPr>
              <a:t>CU:-Control Unit.</a:t>
            </a:r>
            <a:br>
              <a:rPr lang="en-GB" dirty="0" smtClean="0">
                <a:solidFill>
                  <a:schemeClr val="tx1"/>
                </a:solidFill>
              </a:rPr>
            </a:br>
            <a:endParaRPr lang="en-GB" dirty="0">
              <a:solidFill>
                <a:schemeClr val="tx1"/>
              </a:solidFill>
            </a:endParaRPr>
          </a:p>
        </p:txBody>
      </p:sp>
      <p:sp>
        <p:nvSpPr>
          <p:cNvPr id="3" name="Content Placeholder 2"/>
          <p:cNvSpPr>
            <a:spLocks noGrp="1"/>
          </p:cNvSpPr>
          <p:nvPr>
            <p:ph idx="1"/>
          </p:nvPr>
        </p:nvSpPr>
        <p:spPr>
          <a:xfrm>
            <a:off x="2589212" y="1607127"/>
            <a:ext cx="8915400" cy="4304095"/>
          </a:xfrm>
        </p:spPr>
        <p:txBody>
          <a:bodyPr>
            <a:normAutofit fontScale="92500" lnSpcReduction="10000"/>
          </a:bodyPr>
          <a:lstStyle/>
          <a:p>
            <a:r>
              <a:rPr lang="en-GB" dirty="0"/>
              <a:t>A control unit, or CU, is circuitry within a computer’s processor that directs operations. It instructs the memory, logic unit, and both output and input devices of the computer on how to respond to the program’s </a:t>
            </a:r>
            <a:r>
              <a:rPr lang="en-GB" dirty="0" err="1" smtClean="0"/>
              <a:t>instructions.There</a:t>
            </a:r>
            <a:r>
              <a:rPr lang="en-GB" dirty="0" smtClean="0"/>
              <a:t> </a:t>
            </a:r>
            <a:r>
              <a:rPr lang="en-GB" dirty="0"/>
              <a:t>are two types of control units: hardwired and microprogrammed. A hardwired control unit translates the instructions it receives from the CPU’s memory into control signals via logic </a:t>
            </a:r>
            <a:r>
              <a:rPr lang="en-GB" u="sng" dirty="0">
                <a:hlinkClick r:id="rId2"/>
              </a:rPr>
              <a:t>circuits</a:t>
            </a:r>
            <a:r>
              <a:rPr lang="en-GB" dirty="0" smtClean="0"/>
              <a:t>.</a:t>
            </a:r>
          </a:p>
          <a:p>
            <a:r>
              <a:rPr lang="en-GB" dirty="0" smtClean="0"/>
              <a:t> </a:t>
            </a:r>
            <a:r>
              <a:rPr lang="en-GB" dirty="0"/>
              <a:t>An instruction from the computer’s main memory is sent to the instruction register, which identifies its operation code (“opcode”); the opcode is written in </a:t>
            </a:r>
            <a:r>
              <a:rPr lang="en-GB" u="sng" dirty="0">
                <a:hlinkClick r:id="rId3"/>
              </a:rPr>
              <a:t>assembly language</a:t>
            </a:r>
            <a:r>
              <a:rPr lang="en-GB" dirty="0"/>
              <a:t>. The opcode is passed along to the instruction decoder, which uses the opcode to interpret what control signals to generate. </a:t>
            </a:r>
            <a:endParaRPr lang="en-GB" dirty="0" smtClean="0"/>
          </a:p>
          <a:p>
            <a:r>
              <a:rPr lang="en-GB" dirty="0" smtClean="0"/>
              <a:t>The </a:t>
            </a:r>
            <a:r>
              <a:rPr lang="en-GB" dirty="0"/>
              <a:t>logic </a:t>
            </a:r>
            <a:r>
              <a:rPr lang="en-GB" dirty="0">
                <a:hlinkClick r:id="rId4"/>
              </a:rPr>
              <a:t>circuit</a:t>
            </a:r>
            <a:r>
              <a:rPr lang="en-GB" dirty="0"/>
              <a:t> then creates these signals, accounting for any external input and conditional codes. The whole process is synchronized by a system </a:t>
            </a:r>
            <a:r>
              <a:rPr lang="en-GB" u="sng" dirty="0">
                <a:hlinkClick r:id="rId5"/>
              </a:rPr>
              <a:t>clock</a:t>
            </a:r>
            <a:r>
              <a:rPr lang="en-GB" dirty="0"/>
              <a:t>, which generates regular pulses that continuously switch between a low (“0”) and high (“1”) state.</a:t>
            </a:r>
          </a:p>
          <a:p>
            <a:r>
              <a:rPr lang="en-GB" dirty="0"/>
              <a:t/>
            </a:r>
            <a:br>
              <a:rPr lang="en-GB" dirty="0"/>
            </a:br>
            <a:r>
              <a:rPr lang="en-GB" dirty="0"/>
              <a:t>CPUs </a:t>
            </a:r>
            <a:r>
              <a:rPr lang="en-GB" dirty="0"/>
              <a:t>and GPUs are examples of devices that use control </a:t>
            </a:r>
            <a:r>
              <a:rPr lang="en-GB" dirty="0" smtClean="0"/>
              <a:t>units </a:t>
            </a:r>
            <a:endParaRPr lang="en-GB" dirty="0"/>
          </a:p>
        </p:txBody>
      </p:sp>
    </p:spTree>
    <p:extLst>
      <p:ext uri="{BB962C8B-B14F-4D97-AF65-F5344CB8AC3E}">
        <p14:creationId xmlns:p14="http://schemas.microsoft.com/office/powerpoint/2010/main" val="3709255709"/>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rPr>
              <a:t>GENERAL REGISTER ORGANIZATION</a:t>
            </a:r>
            <a:endParaRPr lang="en-GB"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3786908" y="1514764"/>
            <a:ext cx="5920509" cy="4645891"/>
          </a:xfrm>
          <a:prstGeom prst="rect">
            <a:avLst/>
          </a:prstGeom>
        </p:spPr>
      </p:pic>
    </p:spTree>
    <p:extLst>
      <p:ext uri="{BB962C8B-B14F-4D97-AF65-F5344CB8AC3E}">
        <p14:creationId xmlns:p14="http://schemas.microsoft.com/office/powerpoint/2010/main" val="261855722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rPr>
              <a:t>WHAT IS GENERAL RESGISTER ORGANIZATION?</a:t>
            </a:r>
            <a:endParaRPr lang="en-GB" dirty="0">
              <a:solidFill>
                <a:schemeClr val="tx1"/>
              </a:solidFill>
            </a:endParaRPr>
          </a:p>
        </p:txBody>
      </p:sp>
      <p:sp>
        <p:nvSpPr>
          <p:cNvPr id="3" name="Content Placeholder 2"/>
          <p:cNvSpPr>
            <a:spLocks noGrp="1"/>
          </p:cNvSpPr>
          <p:nvPr>
            <p:ph idx="1"/>
          </p:nvPr>
        </p:nvSpPr>
        <p:spPr/>
        <p:txBody>
          <a:bodyPr/>
          <a:lstStyle/>
          <a:p>
            <a:r>
              <a:rPr lang="en-GB" dirty="0"/>
              <a:t>A set of </a:t>
            </a:r>
            <a:r>
              <a:rPr lang="en-GB" b="1" dirty="0">
                <a:hlinkClick r:id="rId2"/>
              </a:rPr>
              <a:t>flip-flops</a:t>
            </a:r>
            <a:r>
              <a:rPr lang="en-GB" dirty="0"/>
              <a:t> forms a register. A register is a unique high-speed storage area in the </a:t>
            </a:r>
            <a:r>
              <a:rPr lang="en-GB" b="1" dirty="0">
                <a:hlinkClick r:id="rId3"/>
              </a:rPr>
              <a:t>CPU</a:t>
            </a:r>
            <a:r>
              <a:rPr lang="en-GB" dirty="0"/>
              <a:t>. They include combinational circuits that implement data processing. The information is always defined in a register before processing. The registers speed up the implementation of programs.</a:t>
            </a:r>
          </a:p>
          <a:p>
            <a:r>
              <a:rPr lang="en-GB" dirty="0"/>
              <a:t>Registers implement two important functions in the CPU operation are as follows −</a:t>
            </a:r>
          </a:p>
          <a:p>
            <a:r>
              <a:rPr lang="en-GB" dirty="0"/>
              <a:t>It can support a temporary storage location for data. This supports the directly implementing programs to have fast access to the data if required.</a:t>
            </a:r>
          </a:p>
          <a:p>
            <a:r>
              <a:rPr lang="en-GB" dirty="0"/>
              <a:t>It can save the status of the CPU and data about the directly implementing program.</a:t>
            </a:r>
          </a:p>
          <a:p>
            <a:endParaRPr lang="en-GB" dirty="0"/>
          </a:p>
        </p:txBody>
      </p:sp>
    </p:spTree>
    <p:extLst>
      <p:ext uri="{BB962C8B-B14F-4D97-AF65-F5344CB8AC3E}">
        <p14:creationId xmlns:p14="http://schemas.microsoft.com/office/powerpoint/2010/main" val="28608327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41</TotalTime>
  <Words>789</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Baskerville Old Face</vt:lpstr>
      <vt:lpstr>Century Gothic</vt:lpstr>
      <vt:lpstr>Wingdings 3</vt:lpstr>
      <vt:lpstr>Wisp</vt:lpstr>
      <vt:lpstr>START</vt:lpstr>
      <vt:lpstr>BLOCK DIAGRAM OF CPU SND GENERAL REGISTER ORGANIZATION</vt:lpstr>
      <vt:lpstr>PowerPoint Presentation</vt:lpstr>
      <vt:lpstr>CPU:- Central Processing Unit</vt:lpstr>
      <vt:lpstr>INPUT</vt:lpstr>
      <vt:lpstr>ALU:- Arithmetic Logic Unit.</vt:lpstr>
      <vt:lpstr>CU:-Control Unit. </vt:lpstr>
      <vt:lpstr>GENERAL REGISTER ORGANIZATION</vt:lpstr>
      <vt:lpstr>WHAT IS GENERAL RESGISTER ORGANIZATION?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dc:title>
  <dc:creator>ADMIN</dc:creator>
  <cp:lastModifiedBy>ADMIN</cp:lastModifiedBy>
  <cp:revision>5</cp:revision>
  <dcterms:created xsi:type="dcterms:W3CDTF">2024-03-05T02:35:56Z</dcterms:created>
  <dcterms:modified xsi:type="dcterms:W3CDTF">2024-03-05T03:16:58Z</dcterms:modified>
</cp:coreProperties>
</file>