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drawingml.chart+xml" PartName="/ppt/charts/chart1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drawingml.chart+xml" PartName="/ppt/charts/chart2.xml"/>
  <Override ContentType="application/vnd.ms-office.chartstyle+xml" PartName="/ppt/charts/style2.xml"/>
  <Override ContentType="application/vnd.ms-office.chartcolorstyle+xml" PartName="/ppt/charts/colors2.xml"/>
  <Override ContentType="application/vnd.openxmlformats-officedocument.drawingml.chart+xml" PartName="/ppt/charts/chart3.xml"/>
  <Override ContentType="application/vnd.ms-office.chartstyle+xml" PartName="/ppt/charts/style3.xml"/>
  <Override ContentType="application/vnd.ms-office.chartcolorstyle+xml" PartName="/ppt/charts/colors3.xml"/>
  <Override ContentType="application/vnd.openxmlformats-officedocument.drawingml.chart+xml" PartName="/ppt/charts/chart4.xml"/>
  <Override ContentType="application/vnd.ms-office.chartstyle+xml" PartName="/ppt/charts/style4.xml"/>
  <Override ContentType="application/vnd.ms-office.chartcolorstyle+xml" PartName="/ppt/charts/colors4.xml"/>
  <Override ContentType="application/vnd.openxmlformats-officedocument.drawingml.chart+xml" PartName="/ppt/charts/chart5.xml"/>
  <Override ContentType="application/vnd.ms-office.chartstyle+xml" PartName="/ppt/charts/style5.xml"/>
  <Override ContentType="application/vnd.ms-office.chartcolorstyle+xml" PartName="/ppt/charts/colors5.xml"/>
  <Override ContentType="application/vnd.openxmlformats-officedocument.drawingml.chart+xml" PartName="/ppt/charts/chart6.xml"/>
  <Override ContentType="application/vnd.ms-office.chartstyle+xml" PartName="/ppt/charts/style6.xml"/>
  <Override ContentType="application/vnd.ms-office.chartcolorstyle+xml" PartName="/ppt/charts/colors6.xml"/>
  <Override ContentType="application/vnd.openxmlformats-officedocument.drawingml.chart+xml" PartName="/ppt/charts/chart7.xml"/>
  <Override ContentType="application/vnd.ms-office.chartstyle+xml" PartName="/ppt/charts/style7.xml"/>
  <Override ContentType="application/vnd.ms-office.chartcolorstyle+xml" PartName="/ppt/charts/colors7.xml"/>
  <Override ContentType="application/vnd.openxmlformats-officedocument.drawingml.chartshapes+xml" PartName="/ppt/drawings/drawing1.xml"/>
  <Override ContentType="application/vnd.openxmlformats-officedocument.drawingml.chart+xml" PartName="/ppt/charts/chart8.xml"/>
  <Override ContentType="application/vnd.ms-office.chartstyle+xml" PartName="/ppt/charts/style8.xml"/>
  <Override ContentType="application/vnd.ms-office.chartcolorstyle+xml" PartName="/ppt/charts/colors8.xml"/>
  <Override ContentType="application/vnd.openxmlformats-officedocument.drawingml.chart+xml" PartName="/ppt/charts/chart9.xml"/>
  <Override ContentType="application/vnd.ms-office.chartstyle+xml" PartName="/ppt/charts/style9.xml"/>
  <Override ContentType="application/vnd.ms-office.chartcolorstyle+xml" PartName="/ppt/charts/colors9.xml"/>
  <Override ContentType="application/vnd.ms-office.chartex+xml" PartName="/ppt/charts/chartEx1.xml"/>
  <Override ContentType="application/vnd.ms-office.chartstyle+xml" PartName="/ppt/charts/style10.xml"/>
  <Override ContentType="application/vnd.ms-office.chartcolorstyle+xml" PartName="/ppt/charts/colors10.xml"/>
  <Override ContentType="application/vnd.openxmlformats-officedocument.drawingml.chart+xml" PartName="/ppt/charts/chart10.xml"/>
  <Override ContentType="application/vnd.ms-office.chartstyle+xml" PartName="/ppt/charts/style11.xml"/>
  <Override ContentType="application/vnd.ms-office.chartcolorstyle+xml" PartName="/ppt/charts/colors11.xml"/>
  <Override ContentType="application/vnd.ms-office.chartex+xml" PartName="/ppt/charts/chartEx2.xml"/>
  <Override ContentType="application/vnd.ms-office.chartstyle+xml" PartName="/ppt/charts/style12.xml"/>
  <Override ContentType="application/vnd.ms-office.chartcolorstyle+xml" PartName="/ppt/charts/colors12.xml"/>
  <Override ContentType="application/vnd.openxmlformats-officedocument.drawingml.chart+xml" PartName="/ppt/charts/chart11.xml"/>
  <Override ContentType="application/vnd.ms-office.chartstyle+xml" PartName="/ppt/charts/style13.xml"/>
  <Override ContentType="application/vnd.ms-office.chartcolorstyle+xml" PartName="/ppt/charts/colors13.xml"/>
  <Override ContentType="application/vnd.openxmlformats-officedocument.drawingml.chart+xml" PartName="/ppt/charts/chart12.xml"/>
  <Override ContentType="application/vnd.ms-office.chartstyle+xml" PartName="/ppt/charts/style14.xml"/>
  <Override ContentType="application/vnd.ms-office.chartcolorstyle+xml" PartName="/ppt/charts/colors14.xml"/>
  <Override ContentType="application/vnd.openxmlformats-officedocument.drawingml.chart+xml" PartName="/ppt/charts/chart13.xml"/>
  <Override ContentType="application/vnd.ms-office.chartstyle+xml" PartName="/ppt/charts/style15.xml"/>
  <Override ContentType="application/vnd.ms-office.chartcolorstyle+xml" PartName="/ppt/charts/colors1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82" r:id="rId2"/>
    <p:sldId id="256" r:id="rId3"/>
    <p:sldId id="257" r:id="rId4"/>
    <p:sldId id="258" r:id="rId5"/>
    <p:sldId id="260" r:id="rId6"/>
    <p:sldId id="263" r:id="rId7"/>
    <p:sldId id="261" r:id="rId8"/>
    <p:sldId id="266" r:id="rId9"/>
    <p:sldId id="267" r:id="rId10"/>
    <p:sldId id="264" r:id="rId11"/>
    <p:sldId id="274" r:id="rId12"/>
    <p:sldId id="265" r:id="rId13"/>
    <p:sldId id="277" r:id="rId14"/>
    <p:sldId id="279" r:id="rId15"/>
    <p:sldId id="259" r:id="rId16"/>
    <p:sldId id="275" r:id="rId17"/>
    <p:sldId id="273" r:id="rId18"/>
    <p:sldId id="272" r:id="rId19"/>
    <p:sldId id="270" r:id="rId20"/>
    <p:sldId id="268" r:id="rId21"/>
    <p:sldId id="269" r:id="rId22"/>
    <p:sldId id="281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excel\ipl\ipl%20proj%20back%20u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F:\Board%20Infinity\excel\ipl\ipl%20proj%20back%20up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F:\Board%20Infinity\excel\ipl\ipl%20proj%20back%20u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[ipl proj back up.xlsx] pivot tables!City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/>
              <a:t>Matches</a:t>
            </a:r>
            <a:r>
              <a:rPr lang="en-US" sz="1800" baseline="0"/>
              <a:t> played  in Cities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pivot tables'!$C$8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tables'!$B$9:$B$40</c:f>
              <c:strCache>
                <c:ptCount val="32"/>
                <c:pt idx="0">
                  <c:v>Mumbai</c:v>
                </c:pt>
                <c:pt idx="1">
                  <c:v>Kolkata</c:v>
                </c:pt>
                <c:pt idx="2">
                  <c:v>Delhi</c:v>
                </c:pt>
                <c:pt idx="3">
                  <c:v>Bangalore</c:v>
                </c:pt>
                <c:pt idx="4">
                  <c:v>Chennai</c:v>
                </c:pt>
                <c:pt idx="5">
                  <c:v>Hyderabad</c:v>
                </c:pt>
                <c:pt idx="6">
                  <c:v>Jaipur</c:v>
                </c:pt>
                <c:pt idx="7">
                  <c:v>Chandigarh</c:v>
                </c:pt>
                <c:pt idx="8">
                  <c:v>Pune</c:v>
                </c:pt>
                <c:pt idx="9">
                  <c:v>Durban</c:v>
                </c:pt>
                <c:pt idx="10">
                  <c:v>Bengaluru</c:v>
                </c:pt>
                <c:pt idx="11">
                  <c:v>Visakhapatnam</c:v>
                </c:pt>
                <c:pt idx="12">
                  <c:v>Ahmedabad</c:v>
                </c:pt>
                <c:pt idx="13">
                  <c:v>Centurion</c:v>
                </c:pt>
                <c:pt idx="14">
                  <c:v>Rajkot</c:v>
                </c:pt>
                <c:pt idx="15">
                  <c:v>Mohali</c:v>
                </c:pt>
                <c:pt idx="16">
                  <c:v>Indore</c:v>
                </c:pt>
                <c:pt idx="17">
                  <c:v>Dharamsala</c:v>
                </c:pt>
                <c:pt idx="18">
                  <c:v>Johannesburg</c:v>
                </c:pt>
                <c:pt idx="19">
                  <c:v>Ranchi</c:v>
                </c:pt>
                <c:pt idx="20">
                  <c:v>Cuttack</c:v>
                </c:pt>
                <c:pt idx="21">
                  <c:v>Cape Town</c:v>
                </c:pt>
                <c:pt idx="22">
                  <c:v>Port Elizabeth</c:v>
                </c:pt>
                <c:pt idx="23">
                  <c:v>Raipur</c:v>
                </c:pt>
                <c:pt idx="24">
                  <c:v>Abu Dhabi</c:v>
                </c:pt>
                <c:pt idx="25">
                  <c:v>Kochi</c:v>
                </c:pt>
                <c:pt idx="26">
                  <c:v>Kanpur</c:v>
                </c:pt>
                <c:pt idx="27">
                  <c:v>Kimberley</c:v>
                </c:pt>
                <c:pt idx="28">
                  <c:v>Sharjah</c:v>
                </c:pt>
                <c:pt idx="29">
                  <c:v>East London</c:v>
                </c:pt>
                <c:pt idx="30">
                  <c:v>Nagpur</c:v>
                </c:pt>
                <c:pt idx="31">
                  <c:v>Bloemfontein</c:v>
                </c:pt>
              </c:strCache>
            </c:strRef>
          </c:cat>
          <c:val>
            <c:numRef>
              <c:f>' pivot tables'!$C$9:$C$40</c:f>
              <c:numCache>
                <c:formatCode>General</c:formatCode>
                <c:ptCount val="32"/>
                <c:pt idx="0">
                  <c:v>114</c:v>
                </c:pt>
                <c:pt idx="1">
                  <c:v>78</c:v>
                </c:pt>
                <c:pt idx="2">
                  <c:v>74</c:v>
                </c:pt>
                <c:pt idx="3">
                  <c:v>69</c:v>
                </c:pt>
                <c:pt idx="4">
                  <c:v>67</c:v>
                </c:pt>
                <c:pt idx="5">
                  <c:v>66</c:v>
                </c:pt>
                <c:pt idx="6">
                  <c:v>47</c:v>
                </c:pt>
                <c:pt idx="7">
                  <c:v>46</c:v>
                </c:pt>
                <c:pt idx="8">
                  <c:v>39</c:v>
                </c:pt>
                <c:pt idx="9">
                  <c:v>15</c:v>
                </c:pt>
                <c:pt idx="10">
                  <c:v>14</c:v>
                </c:pt>
                <c:pt idx="11">
                  <c:v>13</c:v>
                </c:pt>
                <c:pt idx="12">
                  <c:v>13</c:v>
                </c:pt>
                <c:pt idx="13">
                  <c:v>12</c:v>
                </c:pt>
                <c:pt idx="14">
                  <c:v>11</c:v>
                </c:pt>
                <c:pt idx="15">
                  <c:v>10</c:v>
                </c:pt>
                <c:pt idx="16">
                  <c:v>10</c:v>
                </c:pt>
                <c:pt idx="17">
                  <c:v>9</c:v>
                </c:pt>
                <c:pt idx="18">
                  <c:v>8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59-4A7C-998E-288B1FCA25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22832272"/>
        <c:axId val="1548474832"/>
      </c:barChart>
      <c:catAx>
        <c:axId val="142283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474832"/>
        <c:crosses val="autoZero"/>
        <c:auto val="1"/>
        <c:lblAlgn val="ctr"/>
        <c:lblOffset val="100"/>
        <c:noMultiLvlLbl val="0"/>
      </c:catAx>
      <c:valAx>
        <c:axId val="154847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3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'Players in ipl'!$T$8</c:f>
              <c:strCache>
                <c:ptCount val="1"/>
                <c:pt idx="0">
                  <c:v>&lt;23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'Players in ipl'!$U$7</c:f>
              <c:strCache>
                <c:ptCount val="1"/>
                <c:pt idx="0">
                  <c:v>Total no players</c:v>
                </c:pt>
              </c:strCache>
            </c:strRef>
          </c:cat>
          <c:val>
            <c:numRef>
              <c:f>'Players in ipl'!$U$8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9D-4A31-AC62-10A7685651BF}"/>
            </c:ext>
          </c:extLst>
        </c:ser>
        <c:ser>
          <c:idx val="1"/>
          <c:order val="1"/>
          <c:tx>
            <c:strRef>
              <c:f>'Players in ipl'!$T$9</c:f>
              <c:strCache>
                <c:ptCount val="1"/>
                <c:pt idx="0">
                  <c:v>23-30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'Players in ipl'!$U$7</c:f>
              <c:strCache>
                <c:ptCount val="1"/>
                <c:pt idx="0">
                  <c:v>Total no players</c:v>
                </c:pt>
              </c:strCache>
            </c:strRef>
          </c:cat>
          <c:val>
            <c:numRef>
              <c:f>'Players in ipl'!$U$9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9D-4A31-AC62-10A7685651BF}"/>
            </c:ext>
          </c:extLst>
        </c:ser>
        <c:ser>
          <c:idx val="2"/>
          <c:order val="2"/>
          <c:tx>
            <c:strRef>
              <c:f>'Players in ipl'!$T$10</c:f>
              <c:strCache>
                <c:ptCount val="1"/>
                <c:pt idx="0">
                  <c:v>31-35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'Players in ipl'!$U$7</c:f>
              <c:strCache>
                <c:ptCount val="1"/>
                <c:pt idx="0">
                  <c:v>Total no players</c:v>
                </c:pt>
              </c:strCache>
            </c:strRef>
          </c:cat>
          <c:val>
            <c:numRef>
              <c:f>'Players in ipl'!$U$10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9D-4A31-AC62-10A7685651BF}"/>
            </c:ext>
          </c:extLst>
        </c:ser>
        <c:ser>
          <c:idx val="3"/>
          <c:order val="3"/>
          <c:tx>
            <c:strRef>
              <c:f>'Players in ipl'!$T$11</c:f>
              <c:strCache>
                <c:ptCount val="1"/>
                <c:pt idx="0">
                  <c:v>36-40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'Players in ipl'!$U$7</c:f>
              <c:strCache>
                <c:ptCount val="1"/>
                <c:pt idx="0">
                  <c:v>Total no players</c:v>
                </c:pt>
              </c:strCache>
            </c:strRef>
          </c:cat>
          <c:val>
            <c:numRef>
              <c:f>'Players in ipl'!$U$11</c:f>
              <c:numCache>
                <c:formatCode>General</c:formatCode>
                <c:ptCount val="1"/>
                <c:pt idx="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9D-4A31-AC62-10A7685651BF}"/>
            </c:ext>
          </c:extLst>
        </c:ser>
        <c:ser>
          <c:idx val="4"/>
          <c:order val="4"/>
          <c:tx>
            <c:strRef>
              <c:f>'Players in ipl'!$T$12</c:f>
              <c:strCache>
                <c:ptCount val="1"/>
                <c:pt idx="0">
                  <c:v>41-45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'Players in ipl'!$U$7</c:f>
              <c:strCache>
                <c:ptCount val="1"/>
                <c:pt idx="0">
                  <c:v>Total no players</c:v>
                </c:pt>
              </c:strCache>
            </c:strRef>
          </c:cat>
          <c:val>
            <c:numRef>
              <c:f>'Players in ipl'!$U$12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9D-4A31-AC62-10A7685651BF}"/>
            </c:ext>
          </c:extLst>
        </c:ser>
        <c:ser>
          <c:idx val="5"/>
          <c:order val="5"/>
          <c:tx>
            <c:strRef>
              <c:f>'Players in ipl'!$T$13</c:f>
              <c:strCache>
                <c:ptCount val="1"/>
                <c:pt idx="0">
                  <c:v>46-52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'Players in ipl'!$U$7</c:f>
              <c:strCache>
                <c:ptCount val="1"/>
                <c:pt idx="0">
                  <c:v>Total no players</c:v>
                </c:pt>
              </c:strCache>
            </c:strRef>
          </c:cat>
          <c:val>
            <c:numRef>
              <c:f>'Players in ipl'!$U$13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9D-4A31-AC62-10A7685651BF}"/>
            </c:ext>
          </c:extLst>
        </c:ser>
        <c:ser>
          <c:idx val="6"/>
          <c:order val="6"/>
          <c:tx>
            <c:strRef>
              <c:f>'Players in ipl'!$T$14</c:f>
              <c:strCache>
                <c:ptCount val="1"/>
                <c:pt idx="0">
                  <c:v>&gt;52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'Players in ipl'!$U$7</c:f>
              <c:strCache>
                <c:ptCount val="1"/>
                <c:pt idx="0">
                  <c:v>Total no players</c:v>
                </c:pt>
              </c:strCache>
            </c:strRef>
          </c:cat>
          <c:val>
            <c:numRef>
              <c:f>'Players in ipl'!$U$14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59D-4A31-AC62-10A7685651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759111520"/>
        <c:axId val="-1759109888"/>
      </c:barChart>
      <c:catAx>
        <c:axId val="-175911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9109888"/>
        <c:crosses val="autoZero"/>
        <c:auto val="1"/>
        <c:lblAlgn val="ctr"/>
        <c:lblOffset val="100"/>
        <c:noMultiLvlLbl val="0"/>
      </c:catAx>
      <c:valAx>
        <c:axId val="-175910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911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Batting _ Hand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'Players in ipl'!$M$7</c:f>
              <c:strCache>
                <c:ptCount val="1"/>
                <c:pt idx="0">
                  <c:v>Total no players</c:v>
                </c:pt>
              </c:strCache>
            </c:strRef>
          </c:tx>
          <c:explosion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256E-45B8-A495-06B96EBEA40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256E-45B8-A495-06B96EBEA40B}"/>
              </c:ext>
            </c:extLst>
          </c:dPt>
          <c:dLbls>
            <c:dLbl>
              <c:idx val="1"/>
              <c:layout>
                <c:manualLayout>
                  <c:x val="-7.3461891643709998E-3"/>
                  <c:y val="-1.0256749870175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6E-45B8-A495-06B96EBEA4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'Players in ipl'!$L$8:$L$9</c:f>
              <c:strCache>
                <c:ptCount val="2"/>
                <c:pt idx="0">
                  <c:v>Right_Hand</c:v>
                </c:pt>
                <c:pt idx="1">
                  <c:v>Left_Hand</c:v>
                </c:pt>
              </c:strCache>
            </c:strRef>
          </c:cat>
          <c:val>
            <c:numRef>
              <c:f>'Players in ipl'!$M$8:$M$9</c:f>
              <c:numCache>
                <c:formatCode>General</c:formatCode>
                <c:ptCount val="2"/>
                <c:pt idx="0">
                  <c:v>138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6E-45B8-A495-06B96EBEA40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66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94776401399655"/>
          <c:y val="0.13588512040521475"/>
          <c:w val="0.50729245201192952"/>
          <c:h val="0.66338254557654941"/>
        </c:manualLayout>
      </c:layout>
      <c:doughnutChart>
        <c:varyColors val="1"/>
        <c:ser>
          <c:idx val="0"/>
          <c:order val="0"/>
          <c:tx>
            <c:strRef>
              <c:f>'Players in ipl'!$M$7</c:f>
              <c:strCache>
                <c:ptCount val="1"/>
                <c:pt idx="0">
                  <c:v>Total no players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CAA8-4BAF-9E6D-C71EB4B8420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CAA8-4BAF-9E6D-C71EB4B8420F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'Players in ipl'!$L$8:$L$9</c:f>
              <c:strCache>
                <c:ptCount val="2"/>
                <c:pt idx="0">
                  <c:v>Right_Hand</c:v>
                </c:pt>
                <c:pt idx="1">
                  <c:v>Left_Hand</c:v>
                </c:pt>
              </c:strCache>
            </c:strRef>
          </c:cat>
          <c:val>
            <c:numRef>
              <c:f>'Players in ipl'!$M$8:$M$9</c:f>
              <c:numCache>
                <c:formatCode>General</c:formatCode>
                <c:ptCount val="2"/>
                <c:pt idx="0">
                  <c:v>138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A8-4BAF-9E6D-C71EB4B84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[ipl proj back up.xlsx] pivot tables!man of match</c:name>
    <c:fmtId val="4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Most</a:t>
            </a:r>
            <a:r>
              <a:rPr lang="en-US" sz="2000" baseline="0"/>
              <a:t> </a:t>
            </a:r>
            <a:r>
              <a:rPr lang="en-US" sz="2000"/>
              <a:t>Top</a:t>
            </a:r>
            <a:r>
              <a:rPr lang="en-US" sz="2000" baseline="0"/>
              <a:t> 10 "Player of the Match "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4000"/>
                  <a:satMod val="105000"/>
                  <a:lumMod val="102000"/>
                </a:schemeClr>
              </a:gs>
              <a:gs pos="100000">
                <a:schemeClr val="accent2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4000"/>
                  <a:satMod val="105000"/>
                  <a:lumMod val="102000"/>
                </a:schemeClr>
              </a:gs>
              <a:gs pos="100000">
                <a:schemeClr val="accent2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4000"/>
                  <a:satMod val="105000"/>
                  <a:lumMod val="102000"/>
                </a:schemeClr>
              </a:gs>
              <a:gs pos="100000">
                <a:schemeClr val="accent2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 pivot tables'!$F$55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tables'!$E$56:$E$70</c:f>
              <c:strCache>
                <c:ptCount val="15"/>
                <c:pt idx="0">
                  <c:v>CH Gayle</c:v>
                </c:pt>
                <c:pt idx="1">
                  <c:v>AB de Villiers</c:v>
                </c:pt>
                <c:pt idx="2">
                  <c:v>MS Dhoni</c:v>
                </c:pt>
                <c:pt idx="3">
                  <c:v>RG Sharma</c:v>
                </c:pt>
                <c:pt idx="4">
                  <c:v>DA Warner</c:v>
                </c:pt>
                <c:pt idx="5">
                  <c:v>SR Watson</c:v>
                </c:pt>
                <c:pt idx="6">
                  <c:v>YK Pathan</c:v>
                </c:pt>
                <c:pt idx="7">
                  <c:v>SK Raina</c:v>
                </c:pt>
                <c:pt idx="8">
                  <c:v>G Gambhir</c:v>
                </c:pt>
                <c:pt idx="9">
                  <c:v>AM Rahane</c:v>
                </c:pt>
                <c:pt idx="10">
                  <c:v>V Kohli</c:v>
                </c:pt>
                <c:pt idx="11">
                  <c:v>A Mishra</c:v>
                </c:pt>
                <c:pt idx="12">
                  <c:v>MEK Hussey</c:v>
                </c:pt>
                <c:pt idx="13">
                  <c:v>AD Russell</c:v>
                </c:pt>
                <c:pt idx="14">
                  <c:v>V Sehwag</c:v>
                </c:pt>
              </c:strCache>
            </c:strRef>
          </c:cat>
          <c:val>
            <c:numRef>
              <c:f>' pivot tables'!$F$56:$F$70</c:f>
              <c:numCache>
                <c:formatCode>General</c:formatCode>
                <c:ptCount val="15"/>
                <c:pt idx="0">
                  <c:v>21</c:v>
                </c:pt>
                <c:pt idx="1">
                  <c:v>21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16</c:v>
                </c:pt>
                <c:pt idx="6">
                  <c:v>16</c:v>
                </c:pt>
                <c:pt idx="7">
                  <c:v>14</c:v>
                </c:pt>
                <c:pt idx="8">
                  <c:v>13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11</c:v>
                </c:pt>
                <c:pt idx="1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F-49AE-9343-8A77186E40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33056144"/>
        <c:axId val="1522233552"/>
        <c:axId val="0"/>
      </c:bar3DChart>
      <c:catAx>
        <c:axId val="433056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PLAyers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233552"/>
        <c:crosses val="autoZero"/>
        <c:auto val="1"/>
        <c:lblAlgn val="ctr"/>
        <c:lblOffset val="100"/>
        <c:noMultiLvlLbl val="0"/>
      </c:catAx>
      <c:valAx>
        <c:axId val="15222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COUN</a:t>
                </a:r>
                <a:r>
                  <a:rPr lang="en-US" sz="1200" baseline="0"/>
                  <a:t>T OF MAN OF THE MATCH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05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proj back up.xlsx] pivot tables!Season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</a:t>
            </a:r>
            <a:r>
              <a:rPr lang="en-US" sz="1800" b="1">
                <a:effectLst/>
              </a:rPr>
              <a:t>no.</a:t>
            </a:r>
            <a:r>
              <a:rPr lang="en-US" sz="1800" b="1" baseline="0">
                <a:effectLst/>
              </a:rPr>
              <a:t> </a:t>
            </a:r>
            <a:r>
              <a:rPr lang="en-US" sz="1800" b="1">
                <a:effectLst/>
              </a:rPr>
              <a:t>Matches Played Per Season 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12810113193099262"/>
          <c:y val="6.1665191462774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rgbClr val="FF0000"/>
            </a:soli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rgbClr val="FF0000"/>
            </a:soli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rgbClr val="FF0000"/>
            </a:soli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 pivot tables'!$K$8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tables'!$J$9:$J$21</c:f>
              <c:strCache>
                <c:ptCount val="13"/>
                <c:pt idx="0">
                  <c:v>IPL-2008</c:v>
                </c:pt>
                <c:pt idx="1">
                  <c:v>IPL-2009</c:v>
                </c:pt>
                <c:pt idx="2">
                  <c:v>IPL-2010</c:v>
                </c:pt>
                <c:pt idx="3">
                  <c:v>IPL-2011</c:v>
                </c:pt>
                <c:pt idx="4">
                  <c:v>IPL-2012</c:v>
                </c:pt>
                <c:pt idx="5">
                  <c:v>IPL-2013</c:v>
                </c:pt>
                <c:pt idx="6">
                  <c:v>IPL-2014</c:v>
                </c:pt>
                <c:pt idx="7">
                  <c:v>IPL-2015</c:v>
                </c:pt>
                <c:pt idx="8">
                  <c:v>IPL-2016</c:v>
                </c:pt>
                <c:pt idx="9">
                  <c:v>IPL-2017</c:v>
                </c:pt>
                <c:pt idx="10">
                  <c:v>IPL-2018</c:v>
                </c:pt>
                <c:pt idx="11">
                  <c:v>IPL-2019</c:v>
                </c:pt>
                <c:pt idx="12">
                  <c:v>IPL-2021</c:v>
                </c:pt>
              </c:strCache>
            </c:strRef>
          </c:cat>
          <c:val>
            <c:numRef>
              <c:f>' pivot tables'!$K$9:$K$21</c:f>
              <c:numCache>
                <c:formatCode>General</c:formatCode>
                <c:ptCount val="13"/>
                <c:pt idx="0">
                  <c:v>58</c:v>
                </c:pt>
                <c:pt idx="1">
                  <c:v>57</c:v>
                </c:pt>
                <c:pt idx="2">
                  <c:v>60</c:v>
                </c:pt>
                <c:pt idx="3">
                  <c:v>73</c:v>
                </c:pt>
                <c:pt idx="4">
                  <c:v>74</c:v>
                </c:pt>
                <c:pt idx="5">
                  <c:v>76</c:v>
                </c:pt>
                <c:pt idx="6">
                  <c:v>60</c:v>
                </c:pt>
                <c:pt idx="7">
                  <c:v>59</c:v>
                </c:pt>
                <c:pt idx="8">
                  <c:v>60</c:v>
                </c:pt>
                <c:pt idx="9">
                  <c:v>59</c:v>
                </c:pt>
                <c:pt idx="10">
                  <c:v>60</c:v>
                </c:pt>
                <c:pt idx="11">
                  <c:v>60</c:v>
                </c:pt>
                <c:pt idx="1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17-4ED9-99E4-2E65DE6D9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0138624"/>
        <c:axId val="1522227728"/>
      </c:lineChart>
      <c:catAx>
        <c:axId val="1290138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dirty="0"/>
                  <a:t>Season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227728"/>
        <c:crosses val="autoZero"/>
        <c:auto val="1"/>
        <c:lblAlgn val="ctr"/>
        <c:lblOffset val="100"/>
        <c:noMultiLvlLbl val="0"/>
      </c:catAx>
      <c:valAx>
        <c:axId val="152222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dirty="0"/>
                  <a:t>Matches</a:t>
                </a:r>
                <a:r>
                  <a:rPr lang="en-US" sz="1050" baseline="0" dirty="0"/>
                  <a:t>  played</a:t>
                </a:r>
                <a:endParaRPr lang="en-US" sz="10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13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proj back up.xlsx] pivot tables!total played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Total Matches played by Teams</a:t>
            </a:r>
            <a:endParaRPr lang="en-US" sz="24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 sz="2400"/>
          </a:p>
        </c:rich>
      </c:tx>
      <c:layout>
        <c:manualLayout>
          <c:xMode val="edge"/>
          <c:yMode val="edge"/>
          <c:x val="0.24816309282718949"/>
          <c:y val="2.8279390358276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4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646699064736081E-2"/>
          <c:y val="0.18709139184009807"/>
          <c:w val="0.90208166312212079"/>
          <c:h val="0.40998740633590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 pivot tables'!$K$95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tables'!$J$96:$J$111</c:f>
              <c:strCache>
                <c:ptCount val="16"/>
                <c:pt idx="0">
                  <c:v>Mumbai Indians</c:v>
                </c:pt>
                <c:pt idx="1">
                  <c:v>Kolkata Knight Riders</c:v>
                </c:pt>
                <c:pt idx="2">
                  <c:v>Royal Challengers Bangalore</c:v>
                </c:pt>
                <c:pt idx="3">
                  <c:v>Chennai Super Kings</c:v>
                </c:pt>
                <c:pt idx="4">
                  <c:v>Kings XI Punjab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Gujarat Lions</c:v>
                </c:pt>
                <c:pt idx="11">
                  <c:v>Delhi Capitals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  <c:pt idx="15">
                  <c:v>Punjab Kings</c:v>
                </c:pt>
              </c:strCache>
            </c:strRef>
          </c:cat>
          <c:val>
            <c:numRef>
              <c:f>' pivot tables'!$K$96:$K$111</c:f>
              <c:numCache>
                <c:formatCode>General</c:formatCode>
                <c:ptCount val="16"/>
                <c:pt idx="0">
                  <c:v>192</c:v>
                </c:pt>
                <c:pt idx="1">
                  <c:v>188</c:v>
                </c:pt>
                <c:pt idx="2">
                  <c:v>186</c:v>
                </c:pt>
                <c:pt idx="3">
                  <c:v>169</c:v>
                </c:pt>
                <c:pt idx="4">
                  <c:v>161</c:v>
                </c:pt>
                <c:pt idx="5">
                  <c:v>157</c:v>
                </c:pt>
                <c:pt idx="6">
                  <c:v>152</c:v>
                </c:pt>
                <c:pt idx="7">
                  <c:v>109</c:v>
                </c:pt>
                <c:pt idx="8">
                  <c:v>59</c:v>
                </c:pt>
                <c:pt idx="9">
                  <c:v>37</c:v>
                </c:pt>
                <c:pt idx="10">
                  <c:v>29</c:v>
                </c:pt>
                <c:pt idx="11">
                  <c:v>27</c:v>
                </c:pt>
                <c:pt idx="12">
                  <c:v>18</c:v>
                </c:pt>
                <c:pt idx="13">
                  <c:v>13</c:v>
                </c:pt>
                <c:pt idx="14">
                  <c:v>12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6-42C1-AEB0-D0A74C3E5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7358991"/>
        <c:axId val="68850607"/>
      </c:barChart>
      <c:catAx>
        <c:axId val="247358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Teams</a:t>
                </a:r>
              </a:p>
            </c:rich>
          </c:tx>
          <c:layout>
            <c:manualLayout>
              <c:xMode val="edge"/>
              <c:yMode val="edge"/>
              <c:x val="0.44671595399428587"/>
              <c:y val="0.890913767807579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50607"/>
        <c:crosses val="autoZero"/>
        <c:auto val="1"/>
        <c:lblAlgn val="ctr"/>
        <c:lblOffset val="100"/>
        <c:noMultiLvlLbl val="0"/>
      </c:catAx>
      <c:valAx>
        <c:axId val="6885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Total no. Matches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358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proj back up.xlsx] pivot tables!Toss decision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i="0" u="none" strike="noStrike" baseline="0" dirty="0">
                <a:effectLst/>
              </a:rPr>
              <a:t>Toss</a:t>
            </a:r>
            <a:r>
              <a:rPr lang="en-US" sz="1800" b="1" i="0" u="none" strike="noStrike" baseline="0" dirty="0">
                <a:effectLst/>
              </a:rPr>
              <a:t> </a:t>
            </a:r>
            <a:r>
              <a:rPr lang="en-US" sz="2400" b="1" i="0" u="none" strike="noStrike" baseline="0" dirty="0">
                <a:effectLst/>
              </a:rPr>
              <a:t>Decision</a:t>
            </a:r>
            <a:r>
              <a:rPr lang="en-US" sz="1800" b="1" i="0" u="none" strike="noStrike" baseline="0" dirty="0">
                <a:effectLst/>
              </a:rPr>
              <a:t> 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91440" tIns="0" rIns="182880" bIns="18288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91440" tIns="0" rIns="182880" bIns="18288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91440" tIns="0" rIns="182880" bIns="18288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 pivot tables'!$K$32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C306-4F28-9E26-3AE8B925288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C306-4F28-9E26-3AE8B925288D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91440" tIns="0" rIns="182880" bIns="182880" anchor="ctr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 pivot tables'!$J$33:$J$34</c:f>
              <c:strCache>
                <c:ptCount val="2"/>
                <c:pt idx="0">
                  <c:v>bat</c:v>
                </c:pt>
                <c:pt idx="1">
                  <c:v>field</c:v>
                </c:pt>
              </c:strCache>
            </c:strRef>
          </c:cat>
          <c:val>
            <c:numRef>
              <c:f>' pivot tables'!$K$33:$K$34</c:f>
              <c:numCache>
                <c:formatCode>General</c:formatCode>
                <c:ptCount val="2"/>
                <c:pt idx="0">
                  <c:v>299</c:v>
                </c:pt>
                <c:pt idx="1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06-4F28-9E26-3AE8B9252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proj back up.xlsx] pivot tables!Toss Win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Toss</a:t>
            </a:r>
            <a:r>
              <a:rPr lang="en-US" sz="2000" baseline="0"/>
              <a:t> Win = Match Win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 pivot tables'!$K$54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211D-4124-939A-F4C9806B161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211D-4124-939A-F4C9806B161D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 pivot tables'!$J$55:$J$56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 pivot tables'!$K$55:$K$56</c:f>
              <c:numCache>
                <c:formatCode>General</c:formatCode>
                <c:ptCount val="2"/>
                <c:pt idx="0">
                  <c:v>371</c:v>
                </c:pt>
                <c:pt idx="1">
                  <c:v>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1D-4124-939A-F4C9806B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[ipl proj back up.xlsx] pivot tables!Venue</c:name>
    <c:fmtId val="4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dirty="0"/>
              <a:t>Matches</a:t>
            </a:r>
            <a:r>
              <a:rPr lang="en-US" sz="2800" baseline="0" dirty="0"/>
              <a:t> played on Venue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4">
                  <a:tint val="94000"/>
                  <a:satMod val="105000"/>
                  <a:lumMod val="102000"/>
                </a:schemeClr>
              </a:gs>
              <a:gs pos="100000">
                <a:schemeClr val="accent4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tint val="94000"/>
                  <a:satMod val="105000"/>
                  <a:lumMod val="102000"/>
                </a:schemeClr>
              </a:gs>
              <a:gs pos="100000">
                <a:schemeClr val="accent4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tint val="94000"/>
                  <a:satMod val="105000"/>
                  <a:lumMod val="102000"/>
                </a:schemeClr>
              </a:gs>
              <a:gs pos="100000">
                <a:schemeClr val="accent4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pivot tables'!$S$8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tables'!$R$9:$R$52</c:f>
              <c:strCache>
                <c:ptCount val="44"/>
                <c:pt idx="0">
                  <c:v>Wankhede Stadium</c:v>
                </c:pt>
                <c:pt idx="1">
                  <c:v>Eden Gardens</c:v>
                </c:pt>
                <c:pt idx="2">
                  <c:v>M Chinnaswamy Stadium</c:v>
                </c:pt>
                <c:pt idx="3">
                  <c:v>Feroz Shah Kotla</c:v>
                </c:pt>
                <c:pt idx="4">
                  <c:v>Rajiv Gandhi International Stadium, Uppal</c:v>
                </c:pt>
                <c:pt idx="5">
                  <c:v>MA Chidambaram Stadium, Chepauk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Maharashtra Cricket Association Stadium</c:v>
                </c:pt>
                <c:pt idx="9">
                  <c:v>Dr DY Patil Sports Academy</c:v>
                </c:pt>
                <c:pt idx="10">
                  <c:v>Subrata Roy Sahara Stadium</c:v>
                </c:pt>
                <c:pt idx="11">
                  <c:v>Kingsmead</c:v>
                </c:pt>
                <c:pt idx="12">
                  <c:v>Punjab Cricket Association IS Bindra Stadium, Mohali</c:v>
                </c:pt>
                <c:pt idx="13">
                  <c:v>Sardar Patel Stadium, Motera</c:v>
                </c:pt>
                <c:pt idx="14">
                  <c:v>Dr. Y.S. Rajasekhara Reddy ACA-VDCA Cricket Stadium</c:v>
                </c:pt>
                <c:pt idx="15">
                  <c:v>Brabourne Stadium</c:v>
                </c:pt>
                <c:pt idx="16">
                  <c:v>Wankhede Stadium, Mumbai</c:v>
                </c:pt>
                <c:pt idx="17">
                  <c:v>Saurashtra Cricket Association Stadium</c:v>
                </c:pt>
                <c:pt idx="18">
                  <c:v>MA Chidambaram Stadium, Chepauk, Chennai</c:v>
                </c:pt>
                <c:pt idx="19">
                  <c:v>Holkar Cricket Stadium</c:v>
                </c:pt>
                <c:pt idx="20">
                  <c:v>Himachal Pradesh Cricket Association Stadium</c:v>
                </c:pt>
                <c:pt idx="21">
                  <c:v>M. A. Chidambaram Stadium</c:v>
                </c:pt>
                <c:pt idx="22">
                  <c:v>SuperSport Park</c:v>
                </c:pt>
                <c:pt idx="23">
                  <c:v>New Wanderers Stadium</c:v>
                </c:pt>
                <c:pt idx="24">
                  <c:v>Rajiv Gandhi Intl. Cricket Stadium</c:v>
                </c:pt>
                <c:pt idx="25">
                  <c:v>St George's Park</c:v>
                </c:pt>
                <c:pt idx="26">
                  <c:v>IS Bindra Stadium</c:v>
                </c:pt>
                <c:pt idx="27">
                  <c:v>Barabati Stadium</c:v>
                </c:pt>
                <c:pt idx="28">
                  <c:v>Newlands</c:v>
                </c:pt>
                <c:pt idx="29">
                  <c:v>Sheikh Zayed Stadium</c:v>
                </c:pt>
                <c:pt idx="30">
                  <c:v>Feroz Shah Kotla Ground</c:v>
                </c:pt>
                <c:pt idx="31">
                  <c:v>Dubai International Cricket Stadium</c:v>
                </c:pt>
                <c:pt idx="32">
                  <c:v>M. Chinnaswamy Stadium</c:v>
                </c:pt>
                <c:pt idx="33">
                  <c:v>JSCA International Stadium Complex</c:v>
                </c:pt>
                <c:pt idx="34">
                  <c:v>Sharjah Cricket Stadium</c:v>
                </c:pt>
                <c:pt idx="35">
                  <c:v>Shaheed Veer Narayan Singh International Stadium</c:v>
                </c:pt>
                <c:pt idx="36">
                  <c:v>Nehru Stadium</c:v>
                </c:pt>
                <c:pt idx="37">
                  <c:v>Green Park</c:v>
                </c:pt>
                <c:pt idx="38">
                  <c:v>Buffalo Park</c:v>
                </c:pt>
                <c:pt idx="39">
                  <c:v>Vidarbha Cricket Association Stadium, Jamtha</c:v>
                </c:pt>
                <c:pt idx="40">
                  <c:v>De Beers Diamond Oval</c:v>
                </c:pt>
                <c:pt idx="41">
                  <c:v>ACA-VDCA Stadium</c:v>
                </c:pt>
                <c:pt idx="42">
                  <c:v>OUTsurance Oval</c:v>
                </c:pt>
                <c:pt idx="43">
                  <c:v>Narendra Modi Stadium, Ahmedabad</c:v>
                </c:pt>
              </c:strCache>
            </c:strRef>
          </c:cat>
          <c:val>
            <c:numRef>
              <c:f>' pivot tables'!$S$9:$S$52</c:f>
              <c:numCache>
                <c:formatCode>General</c:formatCode>
                <c:ptCount val="44"/>
                <c:pt idx="0">
                  <c:v>77</c:v>
                </c:pt>
                <c:pt idx="1">
                  <c:v>77</c:v>
                </c:pt>
                <c:pt idx="2">
                  <c:v>73</c:v>
                </c:pt>
                <c:pt idx="3">
                  <c:v>67</c:v>
                </c:pt>
                <c:pt idx="4">
                  <c:v>56</c:v>
                </c:pt>
                <c:pt idx="5">
                  <c:v>49</c:v>
                </c:pt>
                <c:pt idx="6">
                  <c:v>47</c:v>
                </c:pt>
                <c:pt idx="7">
                  <c:v>35</c:v>
                </c:pt>
                <c:pt idx="8">
                  <c:v>21</c:v>
                </c:pt>
                <c:pt idx="9">
                  <c:v>17</c:v>
                </c:pt>
                <c:pt idx="10">
                  <c:v>17</c:v>
                </c:pt>
                <c:pt idx="11">
                  <c:v>15</c:v>
                </c:pt>
                <c:pt idx="12">
                  <c:v>14</c:v>
                </c:pt>
                <c:pt idx="13">
                  <c:v>12</c:v>
                </c:pt>
                <c:pt idx="14">
                  <c:v>11</c:v>
                </c:pt>
                <c:pt idx="15">
                  <c:v>11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9</c:v>
                </c:pt>
                <c:pt idx="20">
                  <c:v>9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6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B-406D-ACF4-91C25508AF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82212528"/>
        <c:axId val="68883055"/>
      </c:barChart>
      <c:catAx>
        <c:axId val="68221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stadium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83055"/>
        <c:crosses val="autoZero"/>
        <c:auto val="1"/>
        <c:lblAlgn val="ctr"/>
        <c:lblOffset val="100"/>
        <c:noMultiLvlLbl val="0"/>
      </c:catAx>
      <c:valAx>
        <c:axId val="68883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matches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21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proj back up.xlsx] pivot tables!PivotTable1</c:name>
    <c:fmtId val="1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pivot tables'!$AA$8:$AA$9</c:f>
              <c:strCache>
                <c:ptCount val="1"/>
                <c:pt idx="0">
                  <c:v>IPL-2008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elete val="1"/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tables'!$AA$10:$AA$25</c:f>
              <c:numCache>
                <c:formatCode>General</c:formatCode>
                <c:ptCount val="16"/>
                <c:pt idx="0">
                  <c:v>9</c:v>
                </c:pt>
                <c:pt idx="1">
                  <c:v>8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9</c:v>
                </c:pt>
                <c:pt idx="8">
                  <c:v>6</c:v>
                </c:pt>
                <c:pt idx="9">
                  <c:v>0</c:v>
                </c:pt>
                <c:pt idx="10">
                  <c:v>0</c:v>
                </c:pt>
                <c:pt idx="11">
                  <c:v>6</c:v>
                </c:pt>
                <c:pt idx="12">
                  <c:v>0</c:v>
                </c:pt>
                <c:pt idx="13">
                  <c:v>0</c:v>
                </c:pt>
                <c:pt idx="14">
                  <c:v>7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C-49D9-A32D-14662DBE6FEA}"/>
            </c:ext>
          </c:extLst>
        </c:ser>
        <c:ser>
          <c:idx val="1"/>
          <c:order val="1"/>
          <c:tx>
            <c:strRef>
              <c:f>' pivot tables'!$AB$8:$AB$9</c:f>
              <c:strCache>
                <c:ptCount val="1"/>
                <c:pt idx="0">
                  <c:v>IPL-2009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tables'!$AB$10:$AB$25</c:f>
              <c:numCache>
                <c:formatCode>General</c:formatCode>
                <c:ptCount val="16"/>
                <c:pt idx="0">
                  <c:v>10</c:v>
                </c:pt>
                <c:pt idx="1">
                  <c:v>8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7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  <c:pt idx="12">
                  <c:v>0</c:v>
                </c:pt>
                <c:pt idx="13">
                  <c:v>0</c:v>
                </c:pt>
                <c:pt idx="14">
                  <c:v>6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BC-49D9-A32D-14662DBE6FEA}"/>
            </c:ext>
          </c:extLst>
        </c:ser>
        <c:ser>
          <c:idx val="2"/>
          <c:order val="2"/>
          <c:tx>
            <c:strRef>
              <c:f>' pivot tables'!$AC$8:$AC$9</c:f>
              <c:strCache>
                <c:ptCount val="1"/>
                <c:pt idx="0">
                  <c:v>IPL-2010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tables'!$AC$10:$AC$25</c:f>
              <c:numCache>
                <c:formatCode>General</c:formatCode>
                <c:ptCount val="16"/>
                <c:pt idx="0">
                  <c:v>8</c:v>
                </c:pt>
                <c:pt idx="1">
                  <c:v>7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8</c:v>
                </c:pt>
                <c:pt idx="8">
                  <c:v>11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BC-49D9-A32D-14662DBE6FEA}"/>
            </c:ext>
          </c:extLst>
        </c:ser>
        <c:ser>
          <c:idx val="3"/>
          <c:order val="3"/>
          <c:tx>
            <c:strRef>
              <c:f>' pivot tables'!$AD$8:$AD$9</c:f>
              <c:strCache>
                <c:ptCount val="1"/>
                <c:pt idx="0">
                  <c:v>IPL-2011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tables'!$AD$10:$AD$25</c:f>
              <c:numCache>
                <c:formatCode>General</c:formatCode>
                <c:ptCount val="16"/>
                <c:pt idx="0">
                  <c:v>12</c:v>
                </c:pt>
                <c:pt idx="1">
                  <c:v>9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6</c:v>
                </c:pt>
                <c:pt idx="10">
                  <c:v>0</c:v>
                </c:pt>
                <c:pt idx="11">
                  <c:v>5</c:v>
                </c:pt>
                <c:pt idx="12">
                  <c:v>0</c:v>
                </c:pt>
                <c:pt idx="13">
                  <c:v>0</c:v>
                </c:pt>
                <c:pt idx="14">
                  <c:v>5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BC-49D9-A32D-14662DBE6FEA}"/>
            </c:ext>
          </c:extLst>
        </c:ser>
        <c:ser>
          <c:idx val="4"/>
          <c:order val="4"/>
          <c:tx>
            <c:strRef>
              <c:f>' pivot tables'!$AE$8:$AE$9</c:f>
              <c:strCache>
                <c:ptCount val="1"/>
                <c:pt idx="0">
                  <c:v>IPL-2012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tables'!$AE$10:$AE$25</c:f>
              <c:numCache>
                <c:formatCode>General</c:formatCode>
                <c:ptCount val="16"/>
                <c:pt idx="0">
                  <c:v>12</c:v>
                </c:pt>
                <c:pt idx="1">
                  <c:v>11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0</c:v>
                </c:pt>
                <c:pt idx="11">
                  <c:v>11</c:v>
                </c:pt>
                <c:pt idx="12">
                  <c:v>0</c:v>
                </c:pt>
                <c:pt idx="13">
                  <c:v>0</c:v>
                </c:pt>
                <c:pt idx="14">
                  <c:v>7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BC-49D9-A32D-14662DBE6FEA}"/>
            </c:ext>
          </c:extLst>
        </c:ser>
        <c:ser>
          <c:idx val="5"/>
          <c:order val="5"/>
          <c:tx>
            <c:strRef>
              <c:f>' pivot tables'!$AF$8:$AF$9</c:f>
              <c:strCache>
                <c:ptCount val="1"/>
                <c:pt idx="0">
                  <c:v>IPL-2013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tables'!$AF$10:$AF$25</c:f>
              <c:numCache>
                <c:formatCode>General</c:formatCode>
                <c:ptCount val="16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7</c:v>
                </c:pt>
                <c:pt idx="8">
                  <c:v>11</c:v>
                </c:pt>
                <c:pt idx="9">
                  <c:v>7</c:v>
                </c:pt>
                <c:pt idx="10">
                  <c:v>0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11</c:v>
                </c:pt>
                <c:pt idx="1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BC-49D9-A32D-14662DBE6FEA}"/>
            </c:ext>
          </c:extLst>
        </c:ser>
        <c:ser>
          <c:idx val="6"/>
          <c:order val="6"/>
          <c:tx>
            <c:strRef>
              <c:f>' pivot tables'!$AG$8:$AG$9</c:f>
              <c:strCache>
                <c:ptCount val="1"/>
                <c:pt idx="0">
                  <c:v>IPL-2014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tables'!$AG$10:$AG$25</c:f>
              <c:numCache>
                <c:formatCode>General</c:formatCode>
                <c:ptCount val="16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5</c:v>
                </c:pt>
                <c:pt idx="8">
                  <c:v>9</c:v>
                </c:pt>
                <c:pt idx="9">
                  <c:v>0</c:v>
                </c:pt>
                <c:pt idx="10">
                  <c:v>0</c:v>
                </c:pt>
                <c:pt idx="11">
                  <c:v>6</c:v>
                </c:pt>
                <c:pt idx="12">
                  <c:v>0</c:v>
                </c:pt>
                <c:pt idx="13">
                  <c:v>0</c:v>
                </c:pt>
                <c:pt idx="14">
                  <c:v>6</c:v>
                </c:pt>
                <c:pt idx="1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BC-49D9-A32D-14662DBE6FEA}"/>
            </c:ext>
          </c:extLst>
        </c:ser>
        <c:ser>
          <c:idx val="7"/>
          <c:order val="7"/>
          <c:tx>
            <c:strRef>
              <c:f>' pivot tables'!$AH$8:$AH$9</c:f>
              <c:strCache>
                <c:ptCount val="1"/>
                <c:pt idx="0">
                  <c:v>IPL-2015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tables'!$AH$10:$AH$25</c:f>
              <c:numCache>
                <c:formatCode>General</c:formatCode>
                <c:ptCount val="16"/>
                <c:pt idx="0">
                  <c:v>11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4</c:v>
                </c:pt>
                <c:pt idx="8">
                  <c:v>10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  <c:pt idx="12">
                  <c:v>0</c:v>
                </c:pt>
                <c:pt idx="13">
                  <c:v>0</c:v>
                </c:pt>
                <c:pt idx="14">
                  <c:v>6</c:v>
                </c:pt>
                <c:pt idx="1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8BC-49D9-A32D-14662DBE6FEA}"/>
            </c:ext>
          </c:extLst>
        </c:ser>
        <c:ser>
          <c:idx val="8"/>
          <c:order val="8"/>
          <c:tx>
            <c:strRef>
              <c:f>' pivot tables'!$AI$8:$AI$9</c:f>
              <c:strCache>
                <c:ptCount val="1"/>
                <c:pt idx="0">
                  <c:v>IPL-2016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tables'!$AI$10:$AI$25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  <c:pt idx="7">
                  <c:v>7</c:v>
                </c:pt>
                <c:pt idx="8">
                  <c:v>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7</c:v>
                </c:pt>
                <c:pt idx="14">
                  <c:v>10</c:v>
                </c:pt>
                <c:pt idx="1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BC-49D9-A32D-14662DBE6FEA}"/>
            </c:ext>
          </c:extLst>
        </c:ser>
        <c:ser>
          <c:idx val="9"/>
          <c:order val="9"/>
          <c:tx>
            <c:strRef>
              <c:f>' pivot tables'!$AJ$8:$AJ$9</c:f>
              <c:strCache>
                <c:ptCount val="1"/>
                <c:pt idx="0">
                  <c:v>IPL-2017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8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tables'!$AJ$10:$AJ$25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8</c:v>
                </c:pt>
                <c:pt idx="5">
                  <c:v>8</c:v>
                </c:pt>
                <c:pt idx="6">
                  <c:v>0</c:v>
                </c:pt>
                <c:pt idx="7">
                  <c:v>6</c:v>
                </c:pt>
                <c:pt idx="8">
                  <c:v>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</c:v>
                </c:pt>
                <c:pt idx="13">
                  <c:v>0</c:v>
                </c:pt>
                <c:pt idx="14">
                  <c:v>8</c:v>
                </c:pt>
                <c:pt idx="1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8BC-49D9-A32D-14662DBE6FEA}"/>
            </c:ext>
          </c:extLst>
        </c:ser>
        <c:ser>
          <c:idx val="10"/>
          <c:order val="10"/>
          <c:tx>
            <c:strRef>
              <c:f>' pivot tables'!$AK$8:$AK$9</c:f>
              <c:strCache>
                <c:ptCount val="1"/>
                <c:pt idx="0">
                  <c:v>IPL-2018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8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tables'!$AK$10:$AK$25</c:f>
              <c:numCache>
                <c:formatCode>General</c:formatCode>
                <c:ptCount val="16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6</c:v>
                </c:pt>
                <c:pt idx="8">
                  <c:v>9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6</c:v>
                </c:pt>
                <c:pt idx="1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8BC-49D9-A32D-14662DBE6FEA}"/>
            </c:ext>
          </c:extLst>
        </c:ser>
        <c:ser>
          <c:idx val="11"/>
          <c:order val="11"/>
          <c:tx>
            <c:strRef>
              <c:f>' pivot tables'!$AL$8:$AL$9</c:f>
              <c:strCache>
                <c:ptCount val="1"/>
                <c:pt idx="0">
                  <c:v>IPL-2019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8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tables'!$AL$10:$AL$25</c:f>
              <c:numCache>
                <c:formatCode>General</c:formatCode>
                <c:ptCount val="16"/>
                <c:pt idx="0">
                  <c:v>6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9</c:v>
                </c:pt>
                <c:pt idx="8">
                  <c:v>10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  <c:pt idx="12">
                  <c:v>0</c:v>
                </c:pt>
                <c:pt idx="13">
                  <c:v>0</c:v>
                </c:pt>
                <c:pt idx="14">
                  <c:v>9</c:v>
                </c:pt>
                <c:pt idx="1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8BC-49D9-A32D-14662DBE6FEA}"/>
            </c:ext>
          </c:extLst>
        </c:ser>
        <c:ser>
          <c:idx val="12"/>
          <c:order val="12"/>
          <c:tx>
            <c:strRef>
              <c:f>' pivot tables'!$AM$8:$AM$9</c:f>
              <c:strCache>
                <c:ptCount val="1"/>
                <c:pt idx="0">
                  <c:v>IPL-2021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60000"/>
                    <a:lumOff val="4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tables'!$Z$10:$Z$25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Punjab Kings</c:v>
                </c:pt>
                <c:pt idx="11">
                  <c:v>Rajasthan Royals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Royal Challengers Bangalore</c:v>
                </c:pt>
                <c:pt idx="15">
                  <c:v>Sunrisers Hyderabad</c:v>
                </c:pt>
              </c:strCache>
            </c:strRef>
          </c:cat>
          <c:val>
            <c:numRef>
              <c:f>' pivot tables'!$AM$10:$AM$25</c:f>
              <c:numCache>
                <c:formatCode>General</c:formatCode>
                <c:ptCount val="16"/>
                <c:pt idx="0">
                  <c:v>4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5</c:v>
                </c:pt>
                <c:pt idx="9">
                  <c:v>0</c:v>
                </c:pt>
                <c:pt idx="10">
                  <c:v>5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8BC-49D9-A32D-14662DBE6F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7414591"/>
        <c:axId val="68855183"/>
      </c:barChart>
      <c:catAx>
        <c:axId val="247414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Teams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55183"/>
        <c:crosses val="autoZero"/>
        <c:auto val="1"/>
        <c:lblAlgn val="ctr"/>
        <c:lblOffset val="100"/>
        <c:noMultiLvlLbl val="0"/>
      </c:catAx>
      <c:valAx>
        <c:axId val="6885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Matches</a:t>
                </a:r>
                <a:r>
                  <a:rPr lang="en-US" sz="1100" baseline="0"/>
                  <a:t>  win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41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proj back up.xlsx] pivot tables!totalwinsipl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Total  Matches Win in IPL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4000"/>
                  <a:satMod val="105000"/>
                  <a:lumMod val="102000"/>
                </a:schemeClr>
              </a:gs>
              <a:gs pos="100000">
                <a:schemeClr val="accent2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4000"/>
                  <a:satMod val="105000"/>
                  <a:lumMod val="102000"/>
                </a:schemeClr>
              </a:gs>
              <a:gs pos="100000">
                <a:schemeClr val="accent2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 pivot tables'!$S$76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tables'!$R$77:$R$92</c:f>
              <c:strCache>
                <c:ptCount val="16"/>
                <c:pt idx="0">
                  <c:v>Mumbai Indians</c:v>
                </c:pt>
                <c:pt idx="1">
                  <c:v>Chennai Super Kings</c:v>
                </c:pt>
                <c:pt idx="2">
                  <c:v>Kolkata Knight Riders</c:v>
                </c:pt>
                <c:pt idx="3">
                  <c:v>Royal Challengers Bangalore</c:v>
                </c:pt>
                <c:pt idx="4">
                  <c:v>Kings XI Punjab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Delhi Capitals</c:v>
                </c:pt>
                <c:pt idx="10">
                  <c:v>Gujarat Lions</c:v>
                </c:pt>
                <c:pt idx="11">
                  <c:v>Pune Warriors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  <c:pt idx="15">
                  <c:v>Punjab Kings</c:v>
                </c:pt>
              </c:strCache>
            </c:strRef>
          </c:cat>
          <c:val>
            <c:numRef>
              <c:f>' pivot tables'!$S$77:$S$92</c:f>
              <c:numCache>
                <c:formatCode>General</c:formatCode>
                <c:ptCount val="16"/>
                <c:pt idx="0">
                  <c:v>111</c:v>
                </c:pt>
                <c:pt idx="1">
                  <c:v>104</c:v>
                </c:pt>
                <c:pt idx="2">
                  <c:v>94</c:v>
                </c:pt>
                <c:pt idx="3">
                  <c:v>90</c:v>
                </c:pt>
                <c:pt idx="4">
                  <c:v>82</c:v>
                </c:pt>
                <c:pt idx="5">
                  <c:v>79</c:v>
                </c:pt>
                <c:pt idx="6">
                  <c:v>67</c:v>
                </c:pt>
                <c:pt idx="7">
                  <c:v>59</c:v>
                </c:pt>
                <c:pt idx="8">
                  <c:v>29</c:v>
                </c:pt>
                <c:pt idx="9">
                  <c:v>14</c:v>
                </c:pt>
                <c:pt idx="10">
                  <c:v>13</c:v>
                </c:pt>
                <c:pt idx="11">
                  <c:v>12</c:v>
                </c:pt>
                <c:pt idx="12">
                  <c:v>10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F-4265-BE2F-23CEF56BA7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9135968"/>
        <c:axId val="245614032"/>
      </c:lineChart>
      <c:catAx>
        <c:axId val="799135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Teams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14032"/>
        <c:crosses val="autoZero"/>
        <c:auto val="1"/>
        <c:lblAlgn val="ctr"/>
        <c:lblOffset val="100"/>
        <c:noMultiLvlLbl val="0"/>
      </c:catAx>
      <c:valAx>
        <c:axId val="24561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WINS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3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proj back up.xlsx] pivot tables!PivotTable8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Best Performing Teams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194062103590981E-2"/>
          <c:y val="0.17030751717839873"/>
          <c:w val="0.92047480955905836"/>
          <c:h val="0.4453191250345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 pivot tables'!$Z$76</c:f>
              <c:strCache>
                <c:ptCount val="1"/>
                <c:pt idx="0">
                  <c:v>Totals Wins in IPL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tables'!$Y$77:$Y$92</c:f>
              <c:strCache>
                <c:ptCount val="16"/>
                <c:pt idx="0">
                  <c:v>Mumbai Indians</c:v>
                </c:pt>
                <c:pt idx="1">
                  <c:v>Chennai Super Kings</c:v>
                </c:pt>
                <c:pt idx="2">
                  <c:v>Kolkata Knight Riders</c:v>
                </c:pt>
                <c:pt idx="3">
                  <c:v>Royal Challengers Bangalore</c:v>
                </c:pt>
                <c:pt idx="4">
                  <c:v>Kings XI Punjab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Delhi Capitals</c:v>
                </c:pt>
                <c:pt idx="10">
                  <c:v>Gujarat Lions</c:v>
                </c:pt>
                <c:pt idx="11">
                  <c:v>Pune Warriors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  <c:pt idx="15">
                  <c:v>Punjab Kings</c:v>
                </c:pt>
              </c:strCache>
            </c:strRef>
          </c:cat>
          <c:val>
            <c:numRef>
              <c:f>' pivot tables'!$Z$77:$Z$92</c:f>
              <c:numCache>
                <c:formatCode>General</c:formatCode>
                <c:ptCount val="16"/>
                <c:pt idx="0">
                  <c:v>111</c:v>
                </c:pt>
                <c:pt idx="1">
                  <c:v>104</c:v>
                </c:pt>
                <c:pt idx="2">
                  <c:v>94</c:v>
                </c:pt>
                <c:pt idx="3">
                  <c:v>90</c:v>
                </c:pt>
                <c:pt idx="4">
                  <c:v>82</c:v>
                </c:pt>
                <c:pt idx="5">
                  <c:v>79</c:v>
                </c:pt>
                <c:pt idx="6">
                  <c:v>67</c:v>
                </c:pt>
                <c:pt idx="7">
                  <c:v>59</c:v>
                </c:pt>
                <c:pt idx="8">
                  <c:v>29</c:v>
                </c:pt>
                <c:pt idx="9">
                  <c:v>14</c:v>
                </c:pt>
                <c:pt idx="10">
                  <c:v>13</c:v>
                </c:pt>
                <c:pt idx="11">
                  <c:v>12</c:v>
                </c:pt>
                <c:pt idx="12">
                  <c:v>10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8F-434B-83A6-24F8EC174F37}"/>
            </c:ext>
          </c:extLst>
        </c:ser>
        <c:ser>
          <c:idx val="1"/>
          <c:order val="1"/>
          <c:tx>
            <c:strRef>
              <c:f>' pivot tables'!$AA$76</c:f>
              <c:strCache>
                <c:ptCount val="1"/>
                <c:pt idx="0">
                  <c:v> Total matches played in IPL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pivot tables'!$Y$77:$Y$92</c:f>
              <c:strCache>
                <c:ptCount val="16"/>
                <c:pt idx="0">
                  <c:v>Mumbai Indians</c:v>
                </c:pt>
                <c:pt idx="1">
                  <c:v>Chennai Super Kings</c:v>
                </c:pt>
                <c:pt idx="2">
                  <c:v>Kolkata Knight Riders</c:v>
                </c:pt>
                <c:pt idx="3">
                  <c:v>Royal Challengers Bangalore</c:v>
                </c:pt>
                <c:pt idx="4">
                  <c:v>Kings XI Punjab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Delhi Capitals</c:v>
                </c:pt>
                <c:pt idx="10">
                  <c:v>Gujarat Lions</c:v>
                </c:pt>
                <c:pt idx="11">
                  <c:v>Pune Warriors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  <c:pt idx="15">
                  <c:v>Punjab Kings</c:v>
                </c:pt>
              </c:strCache>
            </c:strRef>
          </c:cat>
          <c:val>
            <c:numRef>
              <c:f>' pivot tables'!$AA$77:$AA$92</c:f>
              <c:numCache>
                <c:formatCode>General</c:formatCode>
                <c:ptCount val="16"/>
                <c:pt idx="0">
                  <c:v>192</c:v>
                </c:pt>
                <c:pt idx="1">
                  <c:v>169</c:v>
                </c:pt>
                <c:pt idx="2">
                  <c:v>188</c:v>
                </c:pt>
                <c:pt idx="3">
                  <c:v>186</c:v>
                </c:pt>
                <c:pt idx="4">
                  <c:v>161</c:v>
                </c:pt>
                <c:pt idx="5">
                  <c:v>157</c:v>
                </c:pt>
                <c:pt idx="6">
                  <c:v>152</c:v>
                </c:pt>
                <c:pt idx="7">
                  <c:v>109</c:v>
                </c:pt>
                <c:pt idx="8">
                  <c:v>59</c:v>
                </c:pt>
                <c:pt idx="9">
                  <c:v>27</c:v>
                </c:pt>
                <c:pt idx="10">
                  <c:v>29</c:v>
                </c:pt>
                <c:pt idx="11">
                  <c:v>37</c:v>
                </c:pt>
                <c:pt idx="12">
                  <c:v>18</c:v>
                </c:pt>
                <c:pt idx="13">
                  <c:v>13</c:v>
                </c:pt>
                <c:pt idx="14">
                  <c:v>12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8F-434B-83A6-24F8EC174F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04724768"/>
        <c:axId val="1038930480"/>
      </c:barChart>
      <c:catAx>
        <c:axId val="100472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Teams</a:t>
                </a:r>
              </a:p>
            </c:rich>
          </c:tx>
          <c:layout>
            <c:manualLayout>
              <c:xMode val="edge"/>
              <c:yMode val="edge"/>
              <c:x val="0.42255327400902948"/>
              <c:y val="0.910759042649243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30480"/>
        <c:crosses val="autoZero"/>
        <c:auto val="1"/>
        <c:lblAlgn val="ctr"/>
        <c:lblOffset val="100"/>
        <c:noMultiLvlLbl val="0"/>
      </c:catAx>
      <c:valAx>
        <c:axId val="103893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Matches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72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'Players in ipl'!$N$26</cx:f>
        <cx:nf>'Players in ipl'!$N$25</cx:nf>
        <cx:lvl ptCount="1" name="Country">
          <cx:pt idx="0">India</cx:pt>
        </cx:lvl>
      </cx:strDim>
      <cx:numDim type="colorVal">
        <cx:f>'Players in ipl'!$O$26</cx:f>
        <cx:nf>'Players in ipl'!$O$25</cx:nf>
        <cx:lvl ptCount="1" formatCode="General" name="Total  players">
          <cx:pt idx="0">180</cx:pt>
        </cx:lvl>
      </cx:numDim>
    </cx:data>
  </cx:chartData>
  <cx:chart>
    <cx:title pos="t" align="ctr" overlay="0">
      <cx:tx>
        <cx:txData>
          <cx:v>Country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800"/>
          </a:pPr>
          <a:r>
            <a:rPr lang="en-US" sz="2800" b="0" i="0" u="none" strike="noStrike" baseline="0">
              <a:solidFill>
                <a:schemeClr val="bg1"/>
              </a:solidFill>
              <a:latin typeface="Calibri" panose="020F0502020204030204"/>
            </a:rPr>
            <a:t>Country</a:t>
          </a:r>
        </a:p>
      </cx:txPr>
    </cx:title>
    <cx:plotArea>
      <cx:plotAreaRegion>
        <cx:series layoutId="regionMap" uniqueId="{206160C3-4384-4F64-A5C5-9483AD84F982}" formatIdx="0">
          <cx:tx>
            <cx:txData>
              <cx:f>'Players in ipl'!$O$25</cx:f>
              <cx:v>Total  players</cx:v>
            </cx:txData>
          </cx:tx>
          <cx:dataId val="0"/>
          <cx:layoutPr>
            <cx:regionLabelLayout val="bestFitOnly"/>
            <cx:geography projectionType="mercator" viewedRegionType="countryRegion" cultureLanguage="en-US" cultureRegion="US" attribution="Powered by Bing">
              <cx:geoCache provider="{E9337A44-BEBE-4D9F-B70C-5C5E7DAFC167}">
                <cx:binary>nHzZkty2su2vOPR8YYOYCO44Pg+sgT1L3ZKs4YUhSy1OIAmCBEnw62+W9z6ONnazGFFPlqu6MgFk
rkQisRL/833+13f1/M38Mteq6f/1ff79TT4M+l+//dZ/z5/rb/2vdfHdtH37c/j1e1v/1v78WXx/
/u2H+TYVTfYbwQH77Xv+zQzP85v//R+Qlj23d+33b0PRNo/22bin596qoT/z3atf/fK9tc1w+nkG
kn5/c938KL69+eW5GYrBfXD6+fc3//iLN7/85sv5L52/KBjWYH/Abwn5lXLCA0J5JIIoYMGbX1Tb
ZP/5Oox+pYIKyQUOowAHXPyf6odvNfx8czR/jeXbjx/mue9/+c9///7ZPwb+96dF3+7+Peddexri
9cNfc/rtn2v6v//jfQCz9D55seznvvt7efbfhm+Hv9b1xS/Pf/t/S+399Jx5/m256x+/vwkC+sJa
JxH/+d0ra/v33z9/64ff30ThrwwHQcBZEDKJmYje/DI9n74R8leCKYukZJhS+CcYtGnNkP/+hvJf
OQ4iMCVnNGL89FXf2tNX4tdQYPhQhiRkgYgi8rcTv2uVy9rm73X4z///0tj6XVs0Q//7G/7mF/3v
vzoNE5GAhSyUmEv4/Pu3J8AH/FHw/0ZdBIFpg+mqz3GTkDzXt1j14S7iFUteLMUrKtiKivCfKjLb
FWXLwvmK2KLc526pYpZm9f689LUJgLe/nICVLi9sUE1XA2mGR2pr/qVkCt1Km85Xl6k4qX6xRihQ
RZmJcrrqWOAeqoUYl7hK8OXAymX8fF7J2iqdPn+hxPV9v7hBgZK8HdSRFWU+7zKG9dYs1hSAI79U
oE0jQyyou5qGJlJxOzbFhyIXVRZfNgHyT/kRKUbRqzk8DDxXebwszn3KiZj/HSr+HSle8aKTt7zm
qACEl8MvQ1S5aW7Cg+kbld30quRBHGLTfx3NMkdxE0yp2Q3BEOa78xNa8yz8T41RvVTSVqk41GYM
yrdE4c7tcnrSSxUPzfV5NSt2YRAWXk6sFxhcK2vEIXd6ZLEuFmnjfCHt1/PyVxaOeQgPow7rMnLi
YAPN7kWEQvk0oCZwd04OzZygcBEmrl2nn84rXJuQh3ctsR7Dk8JRReF80+Y2tTvW27w4nFdwgvYr
rsA8yMtimfBgKT9I5dryY1rkdBhjHFUp3xvaSSdi1nM1vz+vLjgZ/DV9Hv51WPcV7x0/2Cwbu50k
MqH1bHajixT6Yq2Yy71j00xi60J0RyosqdqhTJL67vwQ1mbsBQeVuXpUfOKHSRK+o6b9mY/uusOj
2k9zdn9eyZrdvADRAlgn6QZ+cK4PP2fGhAdHsdoIomtT8MKDkmUhemr4oaJF8Ywha7vrexbGmHLR
xmxo3PH8NFbN5UWKFk1cdznnB5SleZzO4g/Ch3CXiajeLRHRsc1stlfCjjGpp4/VMO7Pa15bQC9g
GDWVWpOOH4YWLcvBBKbM9ppHNLtMAfVCBZmzQDpVioPAmZrjqqrqbDfzukgvVODFClI61LS9RknT
ulC8G1q5oPchYjjbiKkrwYh6saGX2OJp5gCgMGXJVOSDitGYVy6uy87s0DTnV3m50A11KxahXqSI
2oopS1yatEgu9XEygR4Pc1G3Y3Le5Ct7BPVCA2VtKieNwmQYLBmuGtE2+LA0gZoPuhimrb17Tc1p
fi+Sg64du5TOtUw0qZYPlXH5204P5l1ftvnby2bioX+qZhlMmEcJQXNxYEGXV7fRJGGzqLis5gsN
4kWBXGa6kqGWiVHMXaN6wW+jLDAqPj+JNXv70E8Lh2GFRGLDjswxLmf2RSytPpwXv2YGD+B2DFvI
oYVIRgVmmKupP8DO2qi4CKy+bIWIh3Fb0MYpV8qE9WNVHJSTM4p77IplY41WJkE8jFcR4l00n0zQ
GRodu9yW+FBIbYebCqmmu2ytiIf0kDjaB2gWSerq5Z5ES/fQu4jeu5Gry1JC4qG7jsaJlzYD8LGg
tnueiUk/mt6g6pZ2S4RvBpRH4SMclai4LFkjp0V9AcTQwZJhzMNkNGCmJOcuGPbNrBC9bJskHtLn
wnViICZMApTRMG6JFXyvI5u2cV+TUcalZabYULYSjYmHeZeVGa4n8DVejzo8YmvRdKcIGcd9m4VF
8FDxMcR3MhiC+ct5CJ3c+JVcingBQM1ZGrbLlCZwns2DhzZjS/+9J0uuD2gxrXisSqIyiHMqH+5w
STT57FhE+eN59SsBgngBwqUC0t8KpUkdIrvPmSK7SYR6f176WupBvADBx2EuOtJFCcUwmcMSpONw
kFmpXJL1zmafNGJTfcUW2fCHGWoBzT0JpSw/y4pwvgHwlTkGXgSRTcl1OxUs0WHa051Yomc9z1O3
EaBWErnAix/KUBG4uQwTRospydxUHoxUzROS7ZLMdWo3zi1r0/ACiA2MkGWZsSTDS/m1lB16l44q
2whPa9K92NHRrCkRCqOEqwmXOxvIeoltYVx/GbYCL1L0Rec4mY1MBjel5JqFAyF/dJoyd9UUVtcx
WYTOvut66cmGZU6iX8FWcJrri+BEp0aBHxmRCJnWNl6gPKjjpcq659FBaNxwrzUtXtBY2FJ1VsDh
IM9UdRBDne8bnZF9HugL07bACxIijXBTdvOS9DYbElKIca80D4/nUbpmei8GiADnaIYNIilJUe/I
EJT71LXkQsfyQgCcoloZFAAF0ndNjPPgU5Mxs2HhlaFjD9qB0A2bVbYkRYiWx2lsCN2PGWJb6fma
fA/beWkHTY1bEpTW0TXCtDvCeYBdtjTYQzTVI9dDBdKHlLAdq2E3c7hKN/xyLfhiD9KyIYscQ7Br
UPV7Otkriub7us4+s6h6P0uUoEocQz3vSB1en3ellQ0UnzDyAnElRgZPaQ/G1uUXjAoUZ3Z2sWK6
i9Ml63bRoDZUrcAOe+BuUp4vS4CmZEL8GY631XhkQ6WbZJhCsbGEa+b3oE3HcGzKKp0SCgB/ioa2
PASsrTZOGCcneiU8YQ/VQwPBb1rElASs6w4AwK+oqu4mzcqYsvRz3yobR2m54WxrpvFQHgy1SuVS
2qTnHMWtoXyfLeSq0rbep60hsZ7VxsTWls2DPOz4aVUFdEi6tkyDneGk34X5XOX78172qunDKPJQ
z9Osr9AC9ScJ1YubQQgWj3WrbqOmajZ2q1enACo84EPhFo2BLYejsdnUv0+DrMrutG3U82VT8KBf
BcXYZSOZD3Nml51yy4cw1FGs0vCi8jPMwEM/L1HFpEzHQ6dyKND2lsRdFNkNZJyk/JfvgvSTaV4A
neqSkbSU40E36Es2N3k89tFb3Zc3g+blJdEdlJyM80JJpReDUC/+MwVGOhLzUWxNYc3EPri5TK3M
g/EQTRGOyUl6f/kCeeCu8KhT1YP0bumzmGv3LtPiwcrKxkKQcsMMa3PwQJ0zLltMMNRwGHluaSMP
KUPLhcvvwbiCW2ZZZCBc9rI+LCx3h2wS+c15BLwaj8JIeiCeB6h4KVfB0Im5YpF5Pw+sjnu2HEfN
PvUhrjbWaE2RB+U616RpKbYHuKlIph4/lFX3js/lnzmlV6KoN6rFr2+3MCEP0v1iBt3mkz1kRXCk
6Xwnq+gKqW4nKnSVGXzIR/ZYF3zfpezCqXkYxyk31OVoOMzWQf5QJrJkadzPxTdWBe/DaD6et9WK
m0kP7V0fzSUk6fZQiiiPRVmo2BoSbsxiJZxLD+YhLVFWoGg4tAyJY4bEEDdLH76FWKg2nG1tAh7W
Z8tIw8LIJgtc7vYxWupK7ZY5D8P9+RVaczLyz1BFujmqrc7GhFdOP0WGi6OuJdiCLUGMTcTvayfr
5Lyytdl4qA+KlJh2rm2Spb26ico+2PdV6Q7npa+Zw4O9NammmeM2GSL6tUfz7dzXRdxItLFUK/JD
H/i9K2vn0JAUOXqAqPuFptljpevH88Nf2ZlCD+5RUdRh0IRDAlefdZxPGY7HNn8aZXYTVSW9zGdD
D+wFqWSeoQgdmCnjVuN9WjzRsr7MBKGHa5Dedj0UJg9dlh50aL9QpG51oDfyszULnD5/sa9C3DVy
MRIdQtLcFeyB82xvtNvA2pr0k9e+kN5UPTKRtDYxBb/vDG5jqNO9HcT86byB1+R7WAa6yKR7OL4c
iCkOTZ++L1zwifD69rz4FXCFHpJ1wetgTEN0gN1vL+ZoPzK3saGubRGhB1xZTBmCxMwlLF1wQme4
oK/SaoiXoFWHrC2LJEwN3TEztPdzsWR7Zk294bFruPBgPWbc5hVIThQk5Q/OqWZfTxG5Qk6GRy2V
3TiXreg5sXpemt92imCVtjYBxsbbqq7GmBGYqyYiFl3087yR1pR4IE9l0YVjYWwyjVrHgVne1rUu
4pDodyovNsy14gnCw3jUCFZoVA+JDMpnYXlxA2E+fHd+BiteLE4ze4ESMpDBDKaAGD5OD0GfvaXL
eKvt/HSZeA/iC2ujMs0rm2Cj25i07SGd2q+qkxcO3wM5m9g8FRTkSzS9q5r0OJXtTUDYRgxZs6+H
8XZK02yg2QAJB3occTfHVs5wvm8LuPqhzQYkToZ85RAjPKgHgdbhggiEWVj7oWZxNrYf0zDYZ133
YEm3kRmumdpDPcrhoGdaWKvKQhqdLgdC+2Na54fzpl5zUw/YTE+OznC1dGiX8cpM5JbxDSusDJx7
UNaOD6LVUDKgwXCt+/aqhiRtYfaySOtT7Qo1zLm1MHDSvscaLu6j54tWhHvAVVFp9FKBXYNWfiNp
91BF4dVloj3Y2m6sZjeJIXF9GXwAghpJSkv7/XnpKw7JT4Z4ERQkECVLrKIhCdK3Vc4SIL7dSqKT
EONH0pPL3J572M3IkCHNMDpAPH5cgmCHsPjW9UsTZ7iLNVKXOSb3QAxe33UKQybGl0nv4I6127Ex
nDaic7C2WB56ZT+GA+MjOsxHmczX+WfGYqhDZF/NELu346E5tGivHs3HtN1v1TfXEOFBOc/yjnW5
G5K8y+4HXHzlWQ/UQZT+ed4B1uR7WJ7g9ta5Ju0PQa6vCrhZ2qeofCpy6TZsv6LAJ9cZazFcaoMC
qfg7qZs/gSxzL0V02bbgc+uAsOtwJ6P+YGr6bibVn4qo+z7kG+JXQh3zgB1MRUjpHAxJNFH2IFre
AwV1FhvoW9l0fBpd3rNRwbkHHehih7i29s9waXdRgz4GBe0vNMDJMC8gPkeWTVUEASQkeCp2uAKG
2Z5Ls6i97tp+K9tbs7OHcT3VLIU7ySHJmP6GpvHTxNvPOFUbh6w18R60R0qxERSWqmEF3EWdtmSk
INOndhk2rLGmwoO3yccQ7lxmOMeR/M4s4deymO7TRn48j7Q1V/KQXNYhZmFO+8R19N6UqDgUTBbJ
eeFrY/dgbDMD/HQ7whGXuz3D5loKeVDTssF+XBm7T3szHDUuo3WfEMLJjhj6NZqD7jIHpV5q7fKg
hHLf0CfMjbe5ojft1L7txnoDwisg8wlvBC6XgfGPTFJN6VMuxY0q8YcWhr/r0m45nF//NSXeLt3y
qYlGBkq6qKC7NNJXUmZfRFv/QE11PK/j1PDwWvboU92sJn2VB5NJRNAmdQ+Ua2hRcTGr+Q86BXfd
mEb7Jsuv4Uqs2k3QSLAvsH7P0NAldYq3DikrrkY9oE+IQsRlFsyVk7f9wJ8QCz/0Ef3j/CzXxHtA
Hyba51q0fZIimmSE389aX+N6q2i6sodTD+RjKitRKmaSaSigGjHT3Zj2jxk1NiayuO+52Ygma5Dx
4F4sLO3NXPVJlOtdxdxDLS/MkqkH9gkZooAtZJK8HrmNTSjK+07oOZ5KAmXZi+zgs+B41cxN1XJY
KDe8QxBkVc4+IV19OC9+ZXl8DtwM9GMloPYAEWXsr2qHhx2wg+nG4q84kU99y0jOIZchJlEs+DSV
5RN03xwY0hs+ujZ4D+353OnK4LxPOCnYdIDiWTTsMri4rzbGfxL0yjnRJ7mxPMuklcoky4wei5p8
UJ1+NzdtMjd2I2KtLdFpbi/SAlXwDioCoKJPx/tOZvetna+GYus6c028B2MlXVp3ozOJoeF3PErI
+SUZHoNsKjb2pDUNHpJJOGI+FuCgdnJ93KngNuu0iqHTYuPktabAQ3A9p2iY+xymwDITU0Hepjl+
m5vox3kIrMn3YDwYZi2LwAIQUG9HR26rvElkSi7zIZ+EFk2ZsmWXmaSpij+A4//UGf1ejNlb3W3d
Bq24qU9EA2qFwZBzmwTDDSyvFBzbu7tZ1neTkYeLFumvs9gLN4WK7pCKCXVJL+QnkYk7B4QLVXWf
LxPvITmdWV1luoQtFdYqjrpsijMus51l/WVx1GehDbTsUNlGXVJF88d5Xh4NqR4tij6en8AJrq9E
Cp9xhjEcDhuOu0RKJYo4LztA2tzW78+L/4vw9Zp8D8dlGUGDXelg+J3+uIT1OyO7+wL1f9IOTQfc
io9FSOyu6SiPyyq0MVRsglh15YXz81A+llyktaRdskSG7IKePYxTtkXEXls8D+EWNbLlc9slGV/y
IY9D2rX6WUZjtVHPWlPgQZy5FkfAVegSp/tBJ0HQdX2cpqzbujpbUeDT0VxlrTR1qhO4UcHZvppD
bWMbhZPZSM5XII695DyoCWZThHRSptMPqFzezWLod11QPmCD9fG8l61EQp+WFobzLPGIdUIr85EX
jsdY9GZH4Vy/MY01DR7OBwWM2Z42UNhaluZ5XGZ3Eyyk+la5udniv6zpOH3+IlTNhRFmmmGp2rxs
40GYva7I06yCjUu0NVufPn8hX5F2qlFodQJ9pPrK9bg/TqrNN3a7Neke0Ec6UqfVdDI0Xz7hNs2u
oF1Zb3Ei1sR7OKYQZTlxYOKoSbv+GFpJWczTVmydItcc1cMy3ElXbaNHnciwKZMeSprGyI9t03zj
Gbswr8QensOqJtAcYMCN2PC+yPrHfFg+RbLfOMW/vkjSp5llqZuoUlmXhE30tWmnIM4Z27pAXhPu
IbmrXSiRrTX0aiDzFYmAXNuqHi9yHxl5hTI9DHkZUt4mKeY7qOjivVFCHM7Hh7Whe+g1DgHTRYFw
2Q5DnDX8umo2qYOnu4X/3uGkTyzrihlIsZK0SVm6An3MwiXo6rhsTUqfBLbU3KI8FXhn01C6d32Y
hvq6i4jQu4BZLq9tR6qg2rEonVwC3VV02k+TK823WYq63DdQ74aNshqa8rqe0szcZDO0JSZoKXP+
jvYV3LxGlIjxKx6qqngfpS0frgTvQ7kvOoHdcZqjoDgITvvmyxwylr4bmEDlnzgTlf2hmjCHSl41
dPWDgBJBEJuiDN3tQIdmOkzazG6vTRDxp2iuiQOiddqZY9BQZ6+gDLtkV1M01g20Y2iBr6cmLaPr
NqRR+mTnOQ9ucZfiFIoMlsrmQnOezPwikNUzszBy2iYIrtXjdmqgHOnai/ItGXlxDHisDtJDpRMl
yq/j3LyNguwmDYvP513x9SAPdM9/jn2EK6RZERg7tylEGXUTtlGyyGh/mXgvivER6FVBXeqERNEc
pyiq4nkuf8ALFBubyNr4vQhmcEZFBfeQUFopgUcCIYxO6KsozYeLJuCT7EroOx+bEAOaMI6A743U
EZowi6uWDvVloUZ6gSwXBbYNEX0SwjXP9RLKAE5/hj2dn8DrBSLpk+pMnY3jqEeINbMpd0CXLm8h
5V0O3WzItaNFd2cDfNE9rZReXOuaYoBWrAgWC3rlY151f5imC2KX2o3JrFjbp9HhwsBjKFK3iRk6
oNxEjrfXBCjZX6A+svnsxJoSD85BUwQLouCzIqv5fMhRoZ+1zecfIYIpbQDjJOyVKC09WA91N6Uo
H8AsTP0ExvoNR/1F/VTQ7OVhWtvJjJ0LWzgpt+JDo2v7uVpQ+6NmbvriWtr+vMy1PHCPvFvoaOF2
VXXRImOaFSHcHiJB7rpqoV08Foi7eAa8fDuvcG3RPLBPulEBnjNIV2T71bZ2SoqiuHDH91l1OpzS
cslgU6ZuMLvIBgL2/Qlflgr5pLoJwxMIvICKV9MqdZPLprodqh7/cdHC+GS6vmyyKm1biOKNDW/y
huKvcMh1G7BeWXafTBfOdbfUPaSiVarUtW1kCffpwxbx8xQcXkFCeILhi92TUGWj4rTByVreMKUf
IIn7Sgv3hx3qrcu8tRmcPn+hIzDBbGc4HCfINfQ5hzaO56W29bCxR6+J98DMCW3KvKzg1CrCEV1X
URPscDpNfIPnsUJ7g93xn+OHFvQ0FUo2CTC2hupd0Tgnd2nYEL2f+hZ9yPr6AclwJEcxwH5yI4Uz
7iZHnLcX+oCHdRNSyB1LyCon1+Vyh+oSaoh13mh1vMyFPWwLTBc4jEDQSqkp67tq7iUUSeZu2LoO
XTGST6tbsDXQAE+ahNKggDRkKicGJR42RvH5GazsG8Lbx0W/1KYhoKDPis/9UF3li/0EbTDfz4tf
G793IlFD7YbILk0C7y71uzmjP5eBb419TfgJnC8AknVL0PdVWCcjZkdFqhtC+o0MbQXfwsN3jRDO
JngXKFkmoBPDExZJk5NHkWf3KCMfL1ub07ReDH/IlckCaF5MIi4pPDUxTvAki2k24L1mWA/eUwhv
8jVg26Rw7XKX4WDeL0NUfmAyJxvev6bCA3hfsqZlTVAnkK89hONymwqS5HbrbmHNvB56sxluOIVp
YX1KxK5omhdXSuvLqghSeNCdKlHIsaJ1wtq+SBxbzIe2ZONVHtrmoqezQukz6Vg0w5MLDa4hSW5K
oELJqzQg7zu3XOZBPpXO6CbL0qiAFWL5dCeHCO9hHyLvzvvninl9Pl00VW6cAtj9S5pD63bEGV+u
86Fkbj8p1IY/z6tZMfPpncaXMIBnqlIpaAZBWiCk47mJ5LSrEI7a/XkFa/M4ff4CZzUq+m6Mijoh
yj6pNtjbAT9lQXo4Lz44+eMruYBPrINHaQaJDUyAq34vUXQVNOO7jtUHnLe7rp2PLWf3jqY/cdvF
0MW9oXdtWh7Am1JKVAGX8tAvNLii1ZAdR4f0+ybnzWUA5x7AVdEEFpNeJYVN9THoC5XomvJkKLi8
0DgeyPWCapzWjUrGRX1vO3VLELB9XbpsFP/XVsmDuXXwopZ1MHBI+mW+g/5//bUIuXm7qKgdL9tE
fXodPEiVpvAOkUoWE/7JVXXd5vl7XbqNTGoFIT69jo0YrtKhkRfa0du0jE1H8w+hHbaYDCuHbZ9e
V5C+afL0ZAJaptB7oLsblw+fy4m2B1UhEadNzTY86gTqV7Dik+1aUtp5MTAVyG7vywIXsa0NNEoG
8B4ZPK+0dZhcW7GTN7yAfCSW0PEeUv5gGgK3LyxwX2MpSNdvtDusuBU7KX6hQI5TqiF9hnnkwu2D
irK3vSZmt8DzDxda3cO3EwXcNEwd2mdBNrc3JQ7wAyGab3VsnN5OfdUWHroFo2QWwoJbQZdDDV28
HebwFgy83QqNKgEfj/ms234P9++4SkqTSuhmK2Xefgo49BxqleldHTL0FGazhKsuB8zA4RDmEVKf
dUuC6TjpKe92lpfzd1ozdjvqcrhxRT5Cn6Sd4miJ8iKPcV2w5UMeQIPYo0nzxb3NMRBiH0qdo2VP
a5T397SlJtpRkrbj9/NRe82AXtzhi+jI6TGBQ5bCNdoYVdHdJMr6amK4/HSZCi/05Kik4zKOVTKU
/I8+xXvwv8cKuctc0KcDwmHW1UhMVUKXXseKsOtuGT5H3dbhaSUs+IxAeASpzpZ+rqBc0SgC/UPO
DIfIARdjv9QdWm5C6JSX132EysvYEtJnCQZdxAUbeQU1aSQOrJrUMevqoxBwqT5Ai9TGnrAShPzn
8HIo7QXU0CrpdFbAC60IAhBxN7ppjmLqty5tVzzMJwoGOCtsZWyVCGWL98BZZ2+heXD+NpcB2ijC
rqnwohBOozAjuqsO/UwrsXdqHuTPnulluComaBfdiERr6+VFIuBKZHYU8OYQvL1dVUfL5wBYbtAw
UNSLJDs5bl5grdUMfGZglkPdJjWqSnD9M5WfgSZ9GBb6U5d0Pxt9XQXyABygh8FsFdBWLp7+Co4v
AjmadQAliaZKlgZd5UG+hxeQYjzg3dIN8RzUB6K64ywvdQovJoQ0reSiwmgPzxGFw3Wken5sZQRU
BJGNCm84+Ipf/BdtEGSLAt7G2c+t1XdzW7BdZ9vmnYIMe38+uK3ssD51EN6w64rCwRVaGPLhKIog
2xUIbx2c1qR7ZYOxgIIptUGeCEfl0RSu2JUq+3nZ0E9u/sLkWOhAqVCl+2AsbnBKY9aKjYVfG/fJ
IC9En96J7aF7J90vC4OWKcjIgy45P+o1m55UvhQN7zcWPbztu68Kcmvy4Srq3pnyst3QfwEPeJQ4
BJdJ97qcuhvoTyyPc4GeMlUeLxu9l2ukPISXeimK9rOFJ55lo/uYIswPCuXP5zWshQ7/TTt499ik
HB4fSprGPJOi+wz9iQ/wkMWjmekxReLtPOZjDF08z7Xe8tOVyOg/dJeJMEMjvOeeKEfUcWzT+Sbo
IDr2NAt2cBEjNwL9SpTyaYTIzXCFVJsC3lelt4ay+3RM7yY6HTil0KOv78DvlrixF71PCnd3XlVw
LnFne9pGe6hHoenYnDpX4IVPuezPG2sFJz6hMAeqbqdYE8FFuLjLRn50vPtymWgP3S6f56zOILFT
g4X3C2wDoVzxp/PC1+zg4XuEDomlzdp0X+vwj3QKd2j8LPuvNdQqaEOeRmd3Rb1FpllbJA/xC7wR
1o+DLqB6neH9kDv7MzVNtMW7WwkofzU4vAgoEdC9WVjxaC9Zu5B4CPLuiNrgpx3TBW0cjNem4MHe
iiZtwo5G0HO+xHP1GLRbPK8VTqT8qxrzYvhMLAE8j5flSeAQHW/rqqzpt1DMQBIB/oS5yR0HVi+C
B+ThgeVlxtHjNJi2O4TQmDt8y5fJsGSABN1cdtfw/zn7suZGcbbtX0SVQBLLKdiO7STOnnT3iWrS
CwIJIRAgxK//rjxH7+Sbnq6as6mebmML6da9XMv/wtL/+T5rNMTQ5Jk+yrVxqk9qMV1zaDNto+rf
995v1vIzytA0zZTmscx2c7FF/JwrE9YDtOvBUv/3B/wm4f+MMhwnNW+LsPN+7iFDqsRy34juosT4
kxN/mIc/UTh/EzQ/Aw2RMnJqaYfn2FYixyK3qq1N6ebo2LHsD8D03z3kUxiw2cKcmPCQZfaqjLr4
kmzNKWzxWxG7P9yav3vGp2jA5AxNnBlkgDbZDsZs965evmQp/4lmyvu/v5PfvfRPMaBXeU4IFdN+
SWRX5lEEHaGVkcN/+/RPiX2dB0VYRCHBA4Ju2auxvuiMTq///um/CTCfhe4YWm00TodpPxFnyiYV
wKRNRVzJnP2JBvW75flUxTejj3vMpqe9gOrBi21G6KilZMv+kHN9XHf/0K36jDTcuPTDNC+Qtx6x
QWcHTwDCb5MmPxrLjqbO32T2J/LgP/8UyJ79Pb8D/ZtuNOdu3xRxd+DEmAr93T+pQv7z2YZM1d8/
nfqEblpNbj/09Z7H/MIooNaFG37NMfhqbfjx7+/8d8/5+PP/EwVnP0CmLwtuL2L92KT1fZfJa22H
O+bC0wch6A8Xy++e8+l4czWnER3wZnwc340YIWMM9ah9pMrMiF1o/gQO+t1b+XTEo812g9AU6l7g
Mu0K8PkqBPk/Kd398wnJPivdbaCeiGYZ3T6zyXuj2QOkLn71tv5D1vi7L//peMtOdn1v2bznhczK
KGHA7m+i3//7q/7n6Jd9BuHpWAFz2aM868U8y30Y5wD127lrukNIEz0e2GiTPxkM/HPiBcXev+8r
sVDB4hY/Rftx3/T8Gr4Jt+gZfsGtf8h78Stf8pNd/0R4+N3jPpXpVopsmlI8bmrGcximm4KSaxN+
cv4tB0yvUjI/5oDW/aeV/AzXUy0CTQ47pX1u17Gc2gUX1jgsZT4l964Tfxhp/2azfUbsFdB+mDrO
x/2i5uXQyTwpmyjTN3WI/X87lZ9he6GjabqNeEMxegMlCAvfN9bedLW88+nyHg/9nzQKf3P8P2P2
NtmxrUfna18UeihVZM+dIi1YQ/VdNulfZlj+UND/ZpN/xu6ZLGRTlgu7b9QiS8t4XbabNeWYLmM5
ruQPZ+k3J/WzFp5gTI9xm+Ix0yArXasYc5F2/kPm+D8e0v9/j2WfcXtzHDYxjzU6KcAYZwrTz0AP
qu59BZnmG+/BIlfR+sbZegK9+VI0bDhAhnYs44EfJr6S/7g/kk+nmOJRM1DkezlMv1KaNxAVtE/1
EN9aCDWmw39j+aN+/ftzMMLAoCAUxYFFvCyW6HuvzfO/n9V/Tglgc/H3j1ZxEgtFh+wwpHNXscGb
svBcHIXr5utlq+dXIMiTK9UJefj3J/5mb3yG+MUa2McNWoKHTayaVy6Op/46jbXJ/xAYfveAT7mB
dfmM2sUWh1zm+94NpSb/LcHMPkP8ICg4TCHBRy9JcrU1067I3O6/LcunDAAWPY2Q2YBl+ZAAy2tQ
lbph/m/ilOhh/v01Q44HpJLQs90K9gA36saM9p6k2R9O5O+W/OPP/0+aRDiAY7Tr2A56HYeVJ3fM
NA//vi7/69H8w2HPPt36HCpacqSGQY4+/5loz3/AQWA+z0IUj71bvlDffp3teEnHLVytcpmPg5nU
o4J40n7uJCnX0PdlrOel0pQ90CJNyrZQf1Kx/E1E/YwKNDYeWj33GUYtpv2iB4054RZvQCzHw5lB
YOTp39fhd8/5FAOaSFmWe5EeOhu5I2i+wfxMZjB5jnW3eXk7IRP6YzMi/Z+W3z+t+qe4kIVEmKUd
9F661Zu1glmiTuy+5yBauXLUPMYulQOofJUckyJjJVVbQFVBLBMJsInTAG+TXttUdgcb162CKu4g
XHx0ukmHb5R6QDVR9LeTKsNY+9GDY9LQ+LqQcA27LE74OD2t0IEYgBPk3uoXBrJR/9zHZlzLJYGH
FfSLCNRhoVhJBlst8TSs9hA2G2f1LgyLh3EgK3oUHqLpo3LN8vZMFZ0q4APsC4dzZqn1Nn4d+439
gmkEGN/ZNkTZNXTSO1G2KH23sjBr3J8hTybP1qfkNphiAjU1NCuKwK7oIndluGDNN5/HNjob07J6
LrN+bM6AZKVX3jB9NRM53iUuYLqoGmDxt1wqWId0FLrBfRa6A7q9c121q68PPNpY2bDmpGWxfZEg
BryZeKzytT7o1Jz6fOQfR6yglW78uu6EoF2VtiQv85lUOmV7mhTNCUJYy1VuXHIATHWnLP9hx3Aj
wRiq4my9pX448B4UBLH4q7DoqyEphh1Zxrhq8qxypMWIMuhHmSbVOPxI3HXb+6HsV1cxSFjDie8a
+rzwpjgUg7xygz6v4RFKN5WJW7BLrrseNy50waUqmxnamb7HzTVDQF19Y5u+Uglx1ezm0rn3GndO
B/1RwEzvRra9p/MPF7c/YKrxTqN3kMButyG5rLktrTJV8OQwaawVhMRmYJTst2X5gQozXR998jSG
8Qx9pXIcm1OTYMXsWKbhxRV2Jzd3ky+vvpYXrPktSCQnvnbvo3K87BxShzE0JW+2e7BZhvIDRl9N
AHCsum8egfuF4pdI++NagJi8Rou7xNPEqpyK/iKTWlwBkE01+rMFhArR3NgITgcBqblukZaiKzlO
ocDKO7sL21BcsLak9Lj28CMwr+179p2G5OTM+tS2c1qOnp+7Ud+IwKqspZdF6gMJ+W0ilq/jUr+0
cvlJU66hXG53oBAqEHQ9WLqRfEtC/TxP7p5v2HPDQMscU7O90fK93/hfsYneWMHe3Vbc6qyp+uCv
Z7LuZJS8eJpCgrsLFSGS7LNBfsmhoAOO9E4l00U3ChujW75HvnUlDPD2rBl2Yn7q8hoJ5KG2EIJa
OMjugR5J415VET/Rhu6YHbMy9PaRbtATLtZbnrzFaXaApcZ+bfmNSTJMlljxsnh9WxD9WMMZJrTr
jc7yPbcLzE6GXdQpTCBONC0OURxftOwshM7dxUGPSLpxV0ty6kl7hMLFvpnzo4/XK8iXXNfSlEMb
Xw/1dAfmUL3rm34/y/oEP8uqUc1XnLdy0+KursObIG4HO8Nqi78WobhXy3qI0qwEwK4KuPARByUw
cAb/3RbFxeKjrfdlbO5Y3x+nDW6Vyu4B7LyfXXSYU3upsacaa/bwXtp7+IXErmh346zv6mY8zvpn
ln5PqHoFb+rKNDnYOkgbFT8nwlXpyN6SRqLElSXtTrZonpI8OREL06EadRW8Ka4S6PbuQF28SSg5
KNg6lUODd5qPXt84z2U5J/l7iNtDvvT3dAYF0S70Hcq56Lrl74m1l+3D0mRdznVsbkLRHEb4RJQd
Mf4jZDzDD+3e+O1Yi+SpW3GXJkDWg9aCIKC3E4oVbLukqPeMZPe4liAW4zkte8rtIZ2JOGYSxq5F
ChKHdd2+oON7kbdPjWRVU1P8OvODTNt1uyT7ntRrNbruOejkDC2UpzxqnlbefBvN+BBnZsTGIe5Y
b+lUV2ZaN7Gf58Q8zy0mVSVAONn9lOTsqV3XIi8zb+YnEzdhB9td7BM16mpqQC8P4gcP41gZCJWk
Ff7u3D8tXYjuWTxD57oZ4LN81UYxIkBHHHj1MlfZVcOofGMd7F+qhBc9TCakzoYy5VjF18LDm7YE
nQG6703Lsg5cfCumMqfT/MyWxbx2RQ113Jgh+O42CLEhQEjb7VNHGg0rkXGbrkeML+4FRHXpPggg
kc68T/VfOcbpX/IM/bl+HOmFsSm6TdaeVcJrJFvLsNbm4NZ5hMxvXCDx4VusrrqIT3/RCDjyLLDm
K7SFk7oC1Lv/0hs5f+gFsEoum7kRvsmr0HXmJBN84i5ZNTEnqoeZ7zoBbdRT2oaluLGdiNXPNOJu
fozbjj2tdQEES6IjTcvJRvYvt8r1LyES85qriSCeWHZaMXG9hRRgWPcW+cHPoO0S7wZni1uw4b6o
roiupwymjfvJDRxncYmKeaddDuYpUFz0zOKeH8Q04923eioQ9efktUny9usmZI/zpXG1Pk3O9acp
i5uncePke11DugIOXXKlN0tXDL/qzlGyh4XX/BUcsvVn07XjTvha7TZt6GmMUnZRzZr8oMnCLN4j
7Y91TMKlwVv8pgB4guDcNF4W+L5+F8RP7H4zurhyuMLuO5YOj1D7ME+hG4Yjm4sRh5WluammPkV3
UKwjOYp+zU+brONyYV3+1uCjcJyzERkGc9uLA2KjPedJmp2Gdmh28DH6NsbMmb1aaZM+9sXYfP2w
xEtKgo7q9ylK5oObC5ecJgf/jbsZGsXrTi+4sofAehxAVhhcYYHpu3Tt3T6C69yD9Nx/6fJ4fWGO
ZM/9FHdnzA74oTHGX9lJNgcopifHgmfhgsi6/JUu0ehgHeLbnZqm/MhqfKcQgHz7sEKvYDcSPfAA
OkpIW0CBM6wiAk0UhQoX4vIyrrFpd30b+IIhUlbQm00uHa+yjalfnsTdPW9dgJb9Iq+N99mXjNZd
FUkZVwBo0srz2OApA6461Ioyh7urotDZ+sk36DzLCvLxGTQ8/DCM46XJWbxWmxkRo8OqqX1sw7BG
FXh3w/u8LjmhJbLM/MsIg4433QgibweYS9cgJsOL791A0brZwbQyzqqc1PFyUmuT8P1qkAqJct1g
BHNcwekO+w38rqjcltXecyCHXRmv2epClXJojB0ga485rVSkrsvMSi9+aWxUH5VEb3qooViZzcu8
D51FM/OkmZ/mcW8T6Lh02gO+VUgEiPsGYmVdpVJVHFIo+FR9uvpurGBMGLmlGmwk55IxniRIjQ19
bNo2+aZp/cShL1RN9RAJlKaDeIIP2bKUnIoUsc9n3fO6JrVBqpjX9XCqBbC9Wyo5Uh0RNfE+42GK
KoJkXF9TQ0e7mxEFH81Yi+bGt4pXxbqt46ELqw0VLKFJ9BdSoznckq4ukqsi51nSVmAnGXaTZ76Y
f84zXC6fvIpA3fCxm4qzSXw8MoCSIL68VUvSFc11o2eVPfQMJst9aftpdjd+ScItYkweDknTxnrv
my4qzsPsebSDGyglj36QHhpoWOyvFk3HHNlkshBY4030BUYP7VLVinrMBXTX/lWvH0Wfz5K8uGLd
YPqygdrWVhKTmDeikIPsVingBd7pdeM7x5BadgQpP4CdpikuBdTuws4Iy7fbdoQ/2v3SsnXeswAT
832Ozbhizdd63asuD9lOejqqoxFQB96F3jQ/QWCZ26Pt4nZ4w7sJUJ2B/+dc0UaSuRI48EtFBg8J
tpo4ZGIxsJVA4MIoVGE6uqTiAKJw5iqQnnt6zZIp10cDysq8g53exi7w4szetTMIPja0st8bm0Zd
uVjQ7w/eLwsHEkap6a8hccSSsvY0LmBuxFP9vRkHaCLB/aYL5glc7j7cgnHj8mpI+ojByVHGxakB
x3t8VhuB2O6Haql5n2MzjKdaJdsFZI0aPTgm1DPJGysfCwvK0T3xZoMRn5hXPrGdw+6Nz/UwtvSH
AmxJXrfpQMOVTbslOhK6+vDSMsqSrwA3s+JH7JW4xP0SnYGe2r4XOoaIggfpuCZMAA4GU3V/hu3i
sh2hRkq/aLT6MJyHNVv6YLJVb5e6scN8bAQwUfcJIVvx2tbBxfzD2zVLqj6L1ZqWLSmcKosudcs5
hkVmjyhuU5ScmJOx4mL6BtGkimwg+U4O2FLIg3sggrcM6gg3bR+25EmuZHQVuE9s2xtcnjkOEp66
XDfKFWKHK1LICrwZSIG3UWfjM/lQFDjatrXhVcqitVVtoNzQliqMNrvSrWX25HTnpt0ypzkySQ2I
qdxg8pPH/rtYuvk5A549raSY4LZVZ1CXqBI6pOs1sLoZVA4nvUX70HTsuYZkP8VeY8V2pY2iGUrj
mqxVjWWeX6EeynFboYWjGyCZ1IbZsofYjH8OcHgfBWqZKVtNGW/Wo5niU9FsqmyF/jhGfl4of4UX
5YiKGCbcSj22ZHYxHJntR3Cbo2Ei84EXiZj+ItGUtGs5eTaoa7+6WupyhaFzcYQgBPp0K4QW6gtH
5NSPRT379NYzuroHp7G7T8u0+eJq7iBVvBt8IsINhSHsPVRKa/fcWyvQNA8YylIohuAa/i4b1qXX
29Ln5IIWwigOhkXJcB7qmekcVZeefFv6lebY403d6LuYggN+WgE4HG97n04NGNRwKgXOqgjl4Mci
PsW0cNMdd0Nk/kqaNdc3qaYOXQojOy1/WD+O/c0MRIAG8jvU26uI4nZ60Krj8gJaYktPEJZJ9e08
JnCu3quZ6BQ8hYiKnxucd1aUJ+Myvy+w1G6QJOQxa8+yncLHZuloUpcAoy9k7yxEQMplCiZ5MlGR
n2nS0eGEAeiS3BLbwBC7GuNI4Q4GFN7vhi6DyBU8S/xPVJgd4iKsPSdbduBAU0TXJtHfVdL1/oHZ
HF6qdd7o+Imj1U5+4eDI5MQjhnJuGhEf3uscaN22zFSvmvcFEOQIVxwd1OorN2RsPMXRQrZ36BrL
6SSsnJI7s3kXX8GZeL3P+smcHDrmyw2SuFR+o0ufijcycjq9kTUAnQtn92jGontab+iN2M1CirSU
abyNpByMibq7PJu29UcET0kKvEVsQAjcicI0XFeZr+f0uhEmCe9qzGx9nmgO8gGadVBVLWu8K3Uw
uqnzn3yaRfyMYkishwXJ0HJP4iiPnolLcnEeOt2Ot0XD1bbLFknMgwbPHlk+4GpwYyldCjpBfttu
c0Z8CclPve16T7aVV7krwDdYYxGR0yQc6TQGbSRP+zLHPbugMIYtH7JCihYXO9bcp+a45sXAdqmU
kdoZklvxrlPrUbLSlXQDSs5BJkUJm4jVAgiYTqkC0qm18TWPG7bcxYZAN3yzMi+eV5tATCuPlZye
I9rn2HYZiYC1a1LZQriW0w0NMJW57drqvo9WdGn4qDEWqlWLv8CZG28xMMR3+QA3qvp2gEeyfUbq
kNS2ZG3mijN01NoJ03fzEQnqEX2ttIJ9ZUr3IxGJreBlMau3VmH2392YWYyhKEmOjfdqcdDo69iO
gaI5Q3Az0CrTtCdvUIgKmu7qKePoNGXposGuIMSiQRUtY7dcqRWn4Ssno18OSaZ0XOGudes56uup
3XNMLW4KJDR+KmlsuuWca583fdWlHeaDHiiraUeBwJqPkQsbv8YoMeMvhBZ2JuWsRbw8Qva2nbrK
OyiP3LBo+HAz7JxNw5vyyIV81QndYuJIA6zor3B/49oxEwYad0OSCnoraV34+zhpQwsgCndSA8hB
EVBduRir6kPRSsR48Ifq6ZvotJvaA+9M05pSQJgHpWjed4b3pZZtMGMVuVTlZToxP5CKuTRycdlt
aP+ixFdznL2JraP5GXd8Ry5wO3LToev5rPBOEmDInjJKsuR9jmakkSULIzE/ikXmranaFhWtKHm3
Ql4DlbWn/K8RwBPmS0Ej+tHT4j1TsgQhb9anbCOy+QEH3A9igZxyzk2pHbIBWw60NdtBxhuPD7AO
btoHH+WFhh1gOhakom4J0yuK4G2+gKFD411crLw4xaCAr78aUMG6u6Qt+hTKK8qx9YuxkbDjAWdX
b9e4uPoJmWHOx1+pAKcSkncTzulRmszHt30b5eR17aMie1VcFSfWzwZ2gZ3PvkrU48tfajRNtmvX
noOcs45bi5w6E2i1inlR8Mwb53W3dNjBb6mHuvFr7nFUv+QWkFi9i9AxnuDeUejFPwCrqvrXbYHU
bDmBxtFVhaA6uQR0g0mPXA9y2Ye8XZv6se7QgL2e1iztTmtH5IB+b9qhnmFJVycvqa+DZWWhgmC8
XJ3WvkBiYpW4GhNqc3CGWjfH1bZYvIIdGJJrdG0Nb4cqLPbjcoibRNIXnua9bq7ARxKsLhfe6GG3
tp1KT3ycJN0Pciv8uBvQIO/qkoK0CxX1NqmBIbZ97w6BZKk5GFS03yFeGZ0RElrx3XRKyv02BLHm
pclGo18LDBC6U+gHcdPXCWov/K/HMQkYu6K+QTf6IWity1HhX4DEXs9oPpJuTPZjjUrpPNgV9txo
bSQYOU/z5N1DQtF4lNfBFrSBYSheoDi7vBjbrIJDUuYO8O5Y5XuDxxOo2CfzLB69hK0lhuO+Hc7g
hthwhHojfaEGBNVbxntdf5sHYrvXkebtdlgLouZdXbCMnEiCXiwslGXcXBo3DhDtJm0vb8csFskd
KGkxeLWkR9CD39bWgh9Sqlmymu6xfXlyWkVC0i+ctLC7rVMS5gtRbI2+9PG0DE21ZuiF/vKx1QF+
Potm8irzC5dfVr8M242SvZp28WqBNCm7tJkbV9WN8uw8dh9sHXR64J659NmKi7UXcbMb4FPCvq1J
382V70e4XSAoQ6ChlAji8nnZhnx+FVDIyX/2k/QKH4tsgbxH1Jo+VEWPGiygmQx39MtqPxDqRbuO
0S3IRw49Yzv2tvuSbz2VdwKIg+IlM/0qGnhBcIwrdqufED+PkEOau6teSzhgBVtv/qGlJCkeQMnZ
+iMGT1n2NZdF3TX7KB2UuPZblPZyr0Ltu2UfQU8/vZk8uCL5AcEmbGNFuO7GU9uCk1cGyvOnkHMY
OpTGp3P2ErWL84dagFf34PPZqK8J5L2KSjRSq7sBPsP5C9qbNbYR91uOXFSgwlof0naKxifrKDW/
uHHwS1njWpMKFIbOtSXSJmF+bADZpTdmy9rk16i3GSRnAuucV6bWub8Jie/il2VJFTlvdlqno+2B
FcX+tmyw16g7oVBONZnr12QTxu2NIPBrndH4SO4ZSsI+K9Flodk1aMDBHjyFbuZB9rDFGspoyY05
YRqUIlfgC0ZYWcm0UM2pdVMavi9L0aSu7DO3xs+Rq/v5KJnPAJ9AhZ9iKxtZi2NgJmtxt0VQlXuB
LExh0BLnTJ17SdcFXSicrJciJ7qzVVSkpDYnDDg6gXZ3KKazaGhGS7px0BulQJf6gZPeIrsf8k5Q
9BV4kjVwiGaqNcneAcfq+EXPxBf+NhQ1BoIHJ6GMyA48a/T6FnUBJMlSxhPt5wOyqwUXcr+lsfom
pdMtZvxLTdVtG0Rd34Uudj6gBw4tk6Wksk479HucIrY9FONWawxhkDKAAoj2bW/Rj5e2BY8eudSc
3+miaH12wojP9mm10TYb3a5eipmEEu29fG73PmNz/gzmZdfhmh3ZrF5thCHLPZKDcXhox1bkP+Mp
LZYnrhrKX2TMDXm2YVbxY06mJFohtgkBhXeoSYp1xfy4wwUH21mcMrojPJ3ya2+XtcZ5Vnl6E7Ot
GR6InaH1oxGs/F5rpweUkIQIUiljZ3cdmjy0t1mCjviD4Navb2G2skXHyTE01eYuRw/LTWBSdZxk
y/OmAWStPsAl/EZKtpEfefyBrTtK4JoztBRFGNFG1hFmUHky2+NAG84OCUzE/HvhPGsPkykEux6E
WtBmttRxv5zQHK+L5hhSwkU5QaU+Ri2ANthYjdZ9dOB1ANUDmwOzrjNavWy+DTAIMPWdASxO3UDK
fs5fhzGGtBhbu9Dvh3ma/B56SsbsjQrkBh1Y8tgiVuiyGDGT2jVxtH7rogkF7OpRTqI6TpOfItrq
J4oeH8wMQofuVNE8RjXrFpQUSeIxdzMxLRPMNc113fDlxJD/BehbzUxdeezzAWMZgK3PSO2ovg5J
rtwZQZgiNqYimXZp8Bh8romNUOHpmvOd+sj27scEMedSoI4t7m1HGrEgoYK4bX23cZTQ3Q1UcNIA
mwNLwkYqmCGk0Uvi6/XdauwzVNsTrqFLxEmuqxxpQL/D6MaLMsoaCx+Lj32qqwWWADd5Lzf6EXxy
pNhzS9D0TiETW5ECvxGmIyb9seiiJg/I3Zk8aMya3goN0uBdjYZXf+BLYf0O/WKDOeQYDMP8xSUJ
1CpFgqZz2YPZYNEv4E2MrF2vPvtWcKm2F7RFUMy4AMAqC4VfnuuY2g+Xn/6+qAt8J+bazF/aLTP5
kQJz3Fww8c5UtRh8nauNOuGuVJsN/Eal+D0l9UjyHqWJo1CKbnPkiCEw3NBt40xW1tr7LzZiQt+q
QcRvo85S1G+ti4ayTcSc3MX9RPTNMEpm7ntCs/YKDLsRzd8O3dGLKCQVmP40vf2hoJ6MymiFCMGx
HxoFpsgwROEW3S2rr7Kp5ul9tCLVqPiQecxSKEpQu+s5VKUrAAI70GAFjRGEFU+fmM3IVzQVuxYZ
nk1FqT3S5d0cAaJYLkoRXLHLVrQVKPbhieX90FdbRjdVCYf8qAzYpeQUCsHf0KyHOIVkEXJ4pN9x
dOAqRXJGhnj5YjKH/FBajDeyMnVB4iZ2XcuTq7lfe/+koElUl43WEOZkA4qtgwSpJ3vgJpfRFZQx
cV6btYXP9dbQ5n3b1tXuUaYJUnIQwcjR6Mlu3xG2WlGlDL94j8yuWK4hMBYn+1rBQPBW9A5/HoWh
+5qGyam94Dg3mnRoxgISQTClzaIIY1Tp4NZNkD8We1wba7aD+O+MtHqY2C3empJVh5v5B9Mx9IYx
1oTjfZtylVTQtAumQngTgIl1yOurJMnG9hwKPme/Vj8k13MqM9wrpkELADCRkD7kC6LhbmA+kbsc
/YXlmq/pWu9cj8R334eGXTOo1aN3pvptvoWaNZxGZkrSHp34RA15pc3WeXxhlKSnLNbpWmZIz90z
Lp6k3ckx1ezOjph8VLoAipeUHf4B+X+cnVlv2zgUhf/KIO9qRS2kNGjzoMV26jbJpEFm0hchjQ1q
oymJ1Prr5zgJBhNNFBcD5MWwzEiUxOWe756LEL2ybyfVOCwUluj5xpWG+dMrpbrHXGCTlVNCRg5h
aNgWsa15tW0HMAmR1MZQhohF+FeQ7IQR9GTK923FpAiKtIIwPEFl3aFUSS8iRlHiFHIPlp0mcv+x
lFinPoMzquyUCeHOYLV5YwukU4FzcWvgAKQxUUis7OFO8bW16GiCmsLwFztT0pWRrTVxoqZu9A+d
JkW+sm2MimtGDWuXDiguA7W6VzRftxp7yxBmBH65beBEjcTsHthVxHlrWLHo+wkbNGz1tsgE7uQF
4cb4szk4WAaMY51D0K7LKb3CGF/yL5KkmNp6YgkWGTakpoB6Q6nxvLDDcGX0GZzOhFFAmUMttO6b
38BgUERNmjfTj5QVoKrgbrCnfAA9ENSgjUVIAJfqhxbBP+/ogYOSIgOqQ4BlbztoZLAr581tV/gm
/ZIUk0T8ZxJG2OSKdYi9ezb9Dk4dMTWJytAHFJ6pvaka7o0B81JgYA2pxoDTTCVfh0rV1d1Qg2X3
AoT7/T4mwsXWMmg8OmUGNs0Ir+SBi8lYTwHCxkocAnAuLRjy3mxl7ceHwaHpvXLbEYyoJJJkNSwj
MDxPUcMhsSUoS8M6g0SNnRbdeIL4e8otfoOxmpuhUazjhDyoMtYrvgHAuvFX1p0ZWzR0YmuNNV/g
BGCP10XUhcnW2nobbPhi57EK8YTDc+4EvLcAUs8t09zS7galcBoJ/8v00AHptoMQ9T62tsTqzsuP
Shjb+knG2IrgPYspFFNUx5EZRErU9QpSg6o/IdaSC4/UoOFTvCXVAZh9D7cWGTDo6RtdAOyFudXp
czpCbG91/Iy1hEUqigeOgF6xK7bUqtSek15LTBDY0VpYwge9X0/uBq6IsNLqNGdtiJBv6ocIksn2
RM8sAH1zSzY+TBoKecNWEqNxGWUpHb6xBLQC5mNnA2mUehfv34OlGzyjM5tajcqxbbqaeFqz73CQ
yUVEBMK4myKTTX8iRW0BAqUzUBNByNoXveWuqMetSMNqK66zKvufFzFjravG7RTMWNxVxwQiuuTO
q7kIWDWeyHdc6qQZX6lrOHNUPEHqLmorBYDBLhI/v4TX0imrhKXumRGVGpwztDrqrjynjoE7Aw5A
BsGJh2mh8bkzWzJ0GXwIM0BYCKQGXtMlAYb07sQIsdT6jKi2isqG8Iy+sSZBA6Z91K+d5AmwdSH3
YW7LRhsiemS64LFJkZSzU4fsONfTEe5DBMsFUH8t8iM2yH50q8v3X4il65m9/547QEVmArkAZACX
1Y7OtmWtffN+608Zx28ML/P6pywfbdqN3Fm1eVKzWJm1L0NYwLvFjooDJtqk9rgOCr9S1pWRZlN+
T9RkJjDUyW2+TZ284reOUzdZ5KSyN/jzbfz4OPzO9/L6+RTU+Sd8fpTV2GQ81bOP57dS4O/T8Tf/
HPP6F+frvbx8EHs1P+jVb9Duy/+NHvTDqw/xQWd6/KPdN+PNXrWlfv/b5zPEBRwbugZnpW8hUc+a
+KWDnq5jsaHf9k+N3o7V/vPZI8LA+nh+HOr72ctXF7vPZ+R4Nz/+p6Wnq3mvhfIBZ9zu0LRlfbBd
yyWW7fqU+MTBiFLKAzxlnr5m/geoINRzqYn0L5McfQLx//7VmUt98EsHvdyXx3L/0Jz/DQAA//8=
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n-US" sz="1600" b="0" i="0" u="none" strike="noStrike" baseline="0">
            <a:solidFill>
              <a:sysClr val="window" lastClr="FFFFFF">
                <a:lumMod val="95000"/>
              </a:sysClr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'Players in ipl'!$P$8:$P$21</cx:f>
        <cx:lvl ptCount="14">
          <cx:pt idx="0">Right-arm medium</cx:pt>
          <cx:pt idx="1">Right-arm offbreak</cx:pt>
          <cx:pt idx="2">Left-arm fast-medium</cx:pt>
          <cx:pt idx="3">Right-arm fast-medium</cx:pt>
          <cx:pt idx="4">Slow left-arm orthodox</cx:pt>
          <cx:pt idx="5">Right-arm fast</cx:pt>
          <cx:pt idx="6">Right-arm medium-fast</cx:pt>
          <cx:pt idx="7">Left-arm medium</cx:pt>
          <cx:pt idx="8">NULL</cx:pt>
          <cx:pt idx="9">Legbreak</cx:pt>
          <cx:pt idx="10">Legbreak googly</cx:pt>
          <cx:pt idx="11">Left-arm medium-fast</cx:pt>
          <cx:pt idx="12">Slow left-arm chinaman</cx:pt>
          <cx:pt idx="13">Left-arm fast</cx:pt>
        </cx:lvl>
      </cx:strDim>
      <cx:numDim type="size">
        <cx:f>'Players in ipl'!$Q$8:$Q$21</cx:f>
        <cx:lvl ptCount="14" formatCode="General">
          <cx:pt idx="0">37</cx:pt>
          <cx:pt idx="1">31</cx:pt>
          <cx:pt idx="2">4</cx:pt>
          <cx:pt idx="3">18</cx:pt>
          <cx:pt idx="4">22</cx:pt>
          <cx:pt idx="5">8</cx:pt>
          <cx:pt idx="6">15</cx:pt>
          <cx:pt idx="7">6</cx:pt>
          <cx:pt idx="8">18</cx:pt>
          <cx:pt idx="9">10</cx:pt>
          <cx:pt idx="10">8</cx:pt>
          <cx:pt idx="11">2</cx:pt>
          <cx:pt idx="12">1</cx:pt>
          <cx:pt idx="13">0</cx:pt>
        </cx:lvl>
      </cx:numDim>
    </cx:data>
  </cx:chartData>
  <cx:chart>
    <cx:title pos="t" align="ctr" overlay="0">
      <cx:tx>
        <cx:txData>
          <cx:v>Total no. of Bowling Players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Total no. of Bowling Players</a:t>
          </a:r>
        </a:p>
      </cx:txPr>
    </cx:title>
    <cx:plotArea>
      <cx:plotAreaRegion>
        <cx:series layoutId="treemap" uniqueId="{0A627981-9C01-4FED-8B1F-3372805445C2}">
          <cx:tx>
            <cx:txData>
              <cx:f>'Players in ipl'!$Q$7</cx:f>
              <cx:v>Total no players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  <cx:legend pos="l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9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/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3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3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0.31651</cdr:x>
      <cdr:y>0</cdr:y>
    </cdr:from>
    <cdr:to>
      <cdr:x>0.55397</cdr:x>
      <cdr:y>0.09746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7A1009C4-585E-4D30-8BCB-7008F4FD0DCA}"/>
            </a:ext>
          </a:extLst>
        </cdr:cNvPr>
        <cdr:cNvSpPr/>
      </cdr:nvSpPr>
      <cdr:spPr>
        <a:xfrm xmlns:a="http://schemas.openxmlformats.org/drawingml/2006/main">
          <a:off x="3639752" y="0"/>
          <a:ext cx="2730752" cy="44315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dk1">
            <a:shade val="50000"/>
          </a:schemeClr>
        </a:lnRef>
        <a:fillRef xmlns:a="http://schemas.openxmlformats.org/drawingml/2006/main" idx="1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100" b="0" dirty="0"/>
            <a:t>Matches</a:t>
          </a:r>
          <a:r>
            <a:rPr lang="en-US" sz="1100" b="0" baseline="0" dirty="0"/>
            <a:t> Win by Teams per Season  :-</a:t>
          </a:r>
          <a:endParaRPr lang="en-US" sz="1100" b="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7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31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5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5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0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3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9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803F6E-8365-413F-B0E9-4C64817ACC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ctr">
              <a:defRPr b="0" i="0"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AF78-0991-4FCE-AD48-732F16CC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7660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i="0" kern="1200" sz="4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8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6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06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75fAZ6tRxtuJGd5vZp7K_S82Cc8Z-kzn/view?usp=sha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8964-A19D-4358-8CB6-804ED914D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629" y="1053105"/>
            <a:ext cx="9074895" cy="3095625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PROJECT </a:t>
            </a:r>
            <a:b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b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IPL 2008-2021</a:t>
            </a:r>
            <a: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Set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42142-DA7E-406F-97B4-E3E299F7C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86905"/>
            <a:ext cx="8825658" cy="8614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Prepared BY :- ANIKET Rajendra shoste </a:t>
            </a:r>
          </a:p>
          <a:p>
            <a:pPr algn="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( Board infinity )</a:t>
            </a:r>
          </a:p>
        </p:txBody>
      </p:sp>
    </p:spTree>
    <p:extLst>
      <p:ext uri="{BB962C8B-B14F-4D97-AF65-F5344CB8AC3E}">
        <p14:creationId xmlns:p14="http://schemas.microsoft.com/office/powerpoint/2010/main" val="36387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1A7358-2AEC-44C6-87F7-CEFFEA816CFB}"/>
              </a:ext>
            </a:extLst>
          </p:cNvPr>
          <p:cNvSpPr txBox="1"/>
          <p:nvPr/>
        </p:nvSpPr>
        <p:spPr>
          <a:xfrm>
            <a:off x="1573034" y="108789"/>
            <a:ext cx="44021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Total Matches Win In IPL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300-00002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451894"/>
              </p:ext>
            </p:extLst>
          </p:nvPr>
        </p:nvGraphicFramePr>
        <p:xfrm>
          <a:off x="1031261" y="1921798"/>
          <a:ext cx="9656681" cy="461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F9CA5CA-CDEF-4403-8ADB-275D0DC4DD50}"/>
              </a:ext>
            </a:extLst>
          </p:cNvPr>
          <p:cNvSpPr/>
          <p:nvPr/>
        </p:nvSpPr>
        <p:spPr>
          <a:xfrm>
            <a:off x="1290402" y="1279593"/>
            <a:ext cx="8437418" cy="425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Mumbai Indians , Chennai Super Kings , are the most winning Teams in IPL </a:t>
            </a:r>
          </a:p>
        </p:txBody>
      </p:sp>
    </p:spTree>
    <p:extLst>
      <p:ext uri="{BB962C8B-B14F-4D97-AF65-F5344CB8AC3E}">
        <p14:creationId xmlns:p14="http://schemas.microsoft.com/office/powerpoint/2010/main" val="19827710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99BE2B-87CC-478D-8732-FFFF695A48B6}"/>
              </a:ext>
            </a:extLst>
          </p:cNvPr>
          <p:cNvSpPr/>
          <p:nvPr/>
        </p:nvSpPr>
        <p:spPr>
          <a:xfrm>
            <a:off x="1488843" y="31984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dirty="0" lang="en-US" sz="2400"/>
              <a:t>Chances of winning if the Team is playing in "Home or Away " Ground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D3AF7A-2E47-487F-8017-9CB099A63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1" r="-13"/>
          <a:stretch/>
        </p:blipFill>
        <p:spPr>
          <a:xfrm>
            <a:off x="1409700" y="1428749"/>
            <a:ext cx="8943975" cy="51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FC2541-920D-4ED7-A6D1-BBF213C1AFB3}"/>
              </a:ext>
            </a:extLst>
          </p:cNvPr>
          <p:cNvSpPr txBox="1"/>
          <p:nvPr/>
        </p:nvSpPr>
        <p:spPr>
          <a:xfrm>
            <a:off x="749821" y="248327"/>
            <a:ext cx="8770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</a:t>
            </a:r>
          </a:p>
          <a:p>
            <a:r>
              <a:rPr lang="en-US" sz="2800" b="1" dirty="0"/>
              <a:t> Best Performing Teams In IPL </a:t>
            </a:r>
          </a:p>
          <a:p>
            <a:endParaRPr lang="en-US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3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193858"/>
              </p:ext>
            </p:extLst>
          </p:nvPr>
        </p:nvGraphicFramePr>
        <p:xfrm>
          <a:off x="453216" y="1633322"/>
          <a:ext cx="10986310" cy="447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368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B52FD-F1AB-4391-BCCC-F99802476F7A}"/>
              </a:ext>
            </a:extLst>
          </p:cNvPr>
          <p:cNvSpPr txBox="1"/>
          <p:nvPr/>
        </p:nvSpPr>
        <p:spPr>
          <a:xfrm>
            <a:off x="940897" y="579722"/>
            <a:ext cx="8704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number of  Players playing for their Country </a:t>
            </a:r>
          </a:p>
          <a:p>
            <a:r>
              <a:rPr lang="en-US" sz="2800" dirty="0"/>
              <a:t>&amp; which Age group they Lie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00000000-0008-0000-0800-00000E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52925302"/>
                  </p:ext>
                </p:extLst>
              </p:nvPr>
            </p:nvGraphicFramePr>
            <p:xfrm>
              <a:off x="246439" y="2161724"/>
              <a:ext cx="5510645" cy="35418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00000000-0008-0000-0800-00000E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439" y="2161724"/>
                <a:ext cx="5510645" cy="354182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256662"/>
              </p:ext>
            </p:extLst>
          </p:nvPr>
        </p:nvGraphicFramePr>
        <p:xfrm>
          <a:off x="6192462" y="2161724"/>
          <a:ext cx="5753099" cy="365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1483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8A2DD-ADB9-4A11-B1B8-5D1C928E2FA7}"/>
              </a:ext>
            </a:extLst>
          </p:cNvPr>
          <p:cNvSpPr/>
          <p:nvPr/>
        </p:nvSpPr>
        <p:spPr>
          <a:xfrm>
            <a:off x="571672" y="272152"/>
            <a:ext cx="77909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Batting  &amp; , Bowling Players  in respected Country  with their skills.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00000000-0008-0000-0800-00000C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43719109"/>
                  </p:ext>
                </p:extLst>
              </p:nvPr>
            </p:nvGraphicFramePr>
            <p:xfrm>
              <a:off x="57150" y="2543175"/>
              <a:ext cx="7648575" cy="404267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00000000-0008-0000-0800-00000C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0" y="2543175"/>
                <a:ext cx="7648575" cy="404267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931419"/>
              </p:ext>
            </p:extLst>
          </p:nvPr>
        </p:nvGraphicFramePr>
        <p:xfrm>
          <a:off x="8096249" y="1487468"/>
          <a:ext cx="3457575" cy="247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8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274590"/>
              </p:ext>
            </p:extLst>
          </p:nvPr>
        </p:nvGraphicFramePr>
        <p:xfrm>
          <a:off x="8096250" y="4132323"/>
          <a:ext cx="3562350" cy="247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2578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0DBF9A-2D8E-419C-8009-7C2381959C7D}"/>
              </a:ext>
            </a:extLst>
          </p:cNvPr>
          <p:cNvSpPr txBox="1"/>
          <p:nvPr/>
        </p:nvSpPr>
        <p:spPr>
          <a:xfrm>
            <a:off x="687938" y="591769"/>
            <a:ext cx="93682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Most Top 10  "Player of the Match "   award Win in IPL </a:t>
            </a:r>
          </a:p>
          <a:p>
            <a:r>
              <a:rPr lang="en-US" sz="2800" b="1" dirty="0"/>
              <a:t>with the Respected Player </a:t>
            </a:r>
          </a:p>
          <a:p>
            <a:endParaRPr lang="en-US" sz="28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3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852333"/>
              </p:ext>
            </p:extLst>
          </p:nvPr>
        </p:nvGraphicFramePr>
        <p:xfrm>
          <a:off x="687938" y="2101454"/>
          <a:ext cx="9299024" cy="428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0DC122-98C1-4069-A28D-8FFF169CA80F}"/>
              </a:ext>
            </a:extLst>
          </p:cNvPr>
          <p:cNvSpPr/>
          <p:nvPr/>
        </p:nvSpPr>
        <p:spPr>
          <a:xfrm>
            <a:off x="687938" y="1511251"/>
            <a:ext cx="7772400" cy="390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  Gayle , AB de Villiers won the most player of the match  tittle </a:t>
            </a:r>
          </a:p>
        </p:txBody>
      </p:sp>
    </p:spTree>
    <p:extLst>
      <p:ext uri="{BB962C8B-B14F-4D97-AF65-F5344CB8AC3E}">
        <p14:creationId xmlns:p14="http://schemas.microsoft.com/office/powerpoint/2010/main" val="246736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B52FD-F1AB-4391-BCCC-F99802476F7A}"/>
              </a:ext>
            </a:extLst>
          </p:cNvPr>
          <p:cNvSpPr txBox="1"/>
          <p:nvPr/>
        </p:nvSpPr>
        <p:spPr>
          <a:xfrm>
            <a:off x="1364974" y="596348"/>
            <a:ext cx="7821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Top 10 " </a:t>
            </a:r>
            <a:r>
              <a:rPr lang="en-US" sz="2800" b="1" u="sng" dirty="0"/>
              <a:t>Power Hitters </a:t>
            </a:r>
            <a:r>
              <a:rPr lang="en-US" sz="2800" b="1" dirty="0"/>
              <a:t>" Batsmen of  the IPL ...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6204F-4FC4-44C1-AC9E-D5BB6682D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0" y="1429196"/>
            <a:ext cx="10604080" cy="51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19E2E3-1439-4D75-82CD-7C3971442F25}"/>
              </a:ext>
            </a:extLst>
          </p:cNvPr>
          <p:cNvSpPr/>
          <p:nvPr/>
        </p:nvSpPr>
        <p:spPr>
          <a:xfrm>
            <a:off x="1984835" y="145096"/>
            <a:ext cx="60205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AD560-42F8-4B0F-878B-5088E8964935}"/>
              </a:ext>
            </a:extLst>
          </p:cNvPr>
          <p:cNvSpPr txBox="1"/>
          <p:nvPr/>
        </p:nvSpPr>
        <p:spPr>
          <a:xfrm>
            <a:off x="347229" y="1068426"/>
            <a:ext cx="10215448" cy="7380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FROM THE DATA SET, IT IS EVIDENT THAT  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Mumbai  ,Kolkata  &amp; Delhi are the cities were most of the matches were played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2013 ,2011,2012  were the Seasons in IPL where  most of the matches were conducted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 , KKR , RCB , CSK played most matches in IPL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Wankhede and Eden Gardens Stadium most matches were played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  Gayle , AB de Villiers won the most player of the match  tittle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Virat Kohli is in the 1</a:t>
            </a:r>
            <a:r>
              <a:rPr lang="en-US" baseline="30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position of Power Hitters  as he had made 5426 runs in 4111 balls and been Out 152 times and his average is 35.6 and Strike rate is 131.9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Mumbai Indians , Chennai Super Kings , are the most winning and Best Performing  Teams in IPL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also Analyze the Toss win = Match win Dependency with the Toss Decision in every Season of IPL.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also get to know the  Total number of players playing from the country  as Skill wise with their Age group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1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FE70D-0F81-42FE-86EA-2D1F8F296906}"/>
              </a:ext>
            </a:extLst>
          </p:cNvPr>
          <p:cNvSpPr/>
          <p:nvPr/>
        </p:nvSpPr>
        <p:spPr>
          <a:xfrm>
            <a:off x="379615" y="344602"/>
            <a:ext cx="64605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SOURCE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99046-AFAB-440B-A5BA-DE27DD797D73}"/>
              </a:ext>
            </a:extLst>
          </p:cNvPr>
          <p:cNvSpPr txBox="1"/>
          <p:nvPr/>
        </p:nvSpPr>
        <p:spPr>
          <a:xfrm>
            <a:off x="1051631" y="2690979"/>
            <a:ext cx="78517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VIDEO PRESENTATION LINK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Drive video link :-                     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https://drive.google.com/file/d/175fAZ6tRxtuJGd5vZp7K_S82Cc8Z-kzn/view?usp=sharing</a:t>
            </a:r>
            <a:endParaRPr lang="en-US" sz="2000" dirty="0"/>
          </a:p>
          <a:p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Youtube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link :-</a:t>
            </a:r>
            <a:r>
              <a:rPr lang="en-US" sz="2000" u="sng" dirty="0"/>
              <a:t>https://www.youtube.com/watch?v=yPvVp6wQtqA </a:t>
            </a:r>
          </a:p>
          <a:p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Drive all files link :- </a:t>
            </a:r>
          </a:p>
          <a:p>
            <a:r>
              <a:rPr lang="en-US" sz="2000" u="sng" dirty="0"/>
              <a:t>//drive.google.com/drive/folders/1_b3yG-9CB4wisKxWMT8EkyNARS0MKwZy?usp=sharing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8E24-3870-405A-BEA6-6317A77A2A38}"/>
              </a:ext>
            </a:extLst>
          </p:cNvPr>
          <p:cNvSpPr txBox="1"/>
          <p:nvPr/>
        </p:nvSpPr>
        <p:spPr>
          <a:xfrm>
            <a:off x="1151383" y="1675316"/>
            <a:ext cx="6330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DATASET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https://www.kaggle.com/ramjidoolla/ipl-data-set</a:t>
            </a:r>
          </a:p>
        </p:txBody>
      </p:sp>
    </p:spTree>
    <p:extLst>
      <p:ext uri="{BB962C8B-B14F-4D97-AF65-F5344CB8AC3E}">
        <p14:creationId xmlns:p14="http://schemas.microsoft.com/office/powerpoint/2010/main" val="272847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5C7B63-2E00-4CA8-9D32-C8EC983C903F}"/>
              </a:ext>
            </a:extLst>
          </p:cNvPr>
          <p:cNvSpPr/>
          <p:nvPr/>
        </p:nvSpPr>
        <p:spPr>
          <a:xfrm>
            <a:off x="1278978" y="1923779"/>
            <a:ext cx="900386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DYNAMIC DASHBOARD</a:t>
            </a: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 IPL -1,2,3 ”</a:t>
            </a:r>
          </a:p>
        </p:txBody>
      </p:sp>
    </p:spTree>
    <p:extLst>
      <p:ext uri="{BB962C8B-B14F-4D97-AF65-F5344CB8AC3E}">
        <p14:creationId xmlns:p14="http://schemas.microsoft.com/office/powerpoint/2010/main" val="15919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B03A-5931-4993-9361-1CD3B8A3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426" y="317929"/>
            <a:ext cx="6559777" cy="6218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E3B5F-5AAF-40DD-B3B7-EA71B177D6D0}"/>
              </a:ext>
            </a:extLst>
          </p:cNvPr>
          <p:cNvSpPr txBox="1"/>
          <p:nvPr/>
        </p:nvSpPr>
        <p:spPr>
          <a:xfrm>
            <a:off x="713642" y="1101039"/>
            <a:ext cx="10197332" cy="4197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11"/>
              </a:rPr>
              <a:t>THIS PROJECT IS BASED ON  IPL FROM 2008 – 2021 , AS PER  SEASON  GIVEN IN THE DATA SET ,GOT SOME VALUABLE INSIGHTS AND BELOW IS SOME INFORMATION ABOUT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11"/>
              </a:rPr>
              <a:t>THIS DATASET CONSIST OF 18 COLUMNS &amp; 1866 ROWS.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11"/>
              </a:rPr>
              <a:t>FROM THIS DATASET ,THE FIELDS WHICH ARE USED AS FOLLOWS 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Season , City,  Date , Team1, Team2 ,Toss winner, Toss decision, Result ,dl applied ,Winner, Win by runs, Win by wickets ,Player of match ,Venue, Umpire1 Umpire 2, Umpire3 ,Player name , Total runs , Number of balls played, and out ,Average , Strike rate ,Player Name , DOB, Batting Hand ,Bowling Skill ,Country ,Home &amp; Away Matches. </a:t>
            </a:r>
            <a:endParaRPr lang="en-US" sz="2000" dirty="0">
              <a:latin typeface="Calibri 11"/>
            </a:endParaRPr>
          </a:p>
        </p:txBody>
      </p:sp>
    </p:spTree>
    <p:extLst>
      <p:ext uri="{BB962C8B-B14F-4D97-AF65-F5344CB8AC3E}">
        <p14:creationId xmlns:p14="http://schemas.microsoft.com/office/powerpoint/2010/main" val="603965970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13623-F5DA-4337-833C-31236DFFB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"/>
          <a:stretch/>
        </p:blipFill>
        <p:spPr>
          <a:xfrm>
            <a:off x="138112" y="1504950"/>
            <a:ext cx="11915775" cy="5059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BB07B6-222B-4108-9606-A67B81800761}"/>
              </a:ext>
            </a:extLst>
          </p:cNvPr>
          <p:cNvSpPr/>
          <p:nvPr/>
        </p:nvSpPr>
        <p:spPr>
          <a:xfrm>
            <a:off x="2581274" y="0"/>
            <a:ext cx="7629525" cy="124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 sz="4000">
                <a:solidFill>
                  <a:schemeClr val="tx1"/>
                </a:solidFill>
              </a:rPr>
              <a:t>Dynamic IPL Dashboard </a:t>
            </a:r>
          </a:p>
        </p:txBody>
      </p:sp>
    </p:spTree>
    <p:extLst>
      <p:ext uri="{BB962C8B-B14F-4D97-AF65-F5344CB8AC3E}">
        <p14:creationId xmlns:p14="http://schemas.microsoft.com/office/powerpoint/2010/main" val="156727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4A6DD-D108-4679-9FC1-3DEDEB16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3" y="0"/>
            <a:ext cx="121046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6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8CBBB-6DFA-4FED-AF34-38139FB3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" y="0"/>
            <a:ext cx="12068695" cy="67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8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95D1A-F700-4937-B369-69B82FF9C266}"/>
              </a:ext>
            </a:extLst>
          </p:cNvPr>
          <p:cNvSpPr txBox="1"/>
          <p:nvPr/>
        </p:nvSpPr>
        <p:spPr>
          <a:xfrm>
            <a:off x="1765852" y="2797074"/>
            <a:ext cx="5986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233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71FAA-5331-4389-8E5C-2D9119CDE9AF}"/>
              </a:ext>
            </a:extLst>
          </p:cNvPr>
          <p:cNvSpPr txBox="1"/>
          <p:nvPr/>
        </p:nvSpPr>
        <p:spPr>
          <a:xfrm>
            <a:off x="498009" y="243388"/>
            <a:ext cx="666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 11"/>
              </a:rPr>
              <a:t>QUESTIONS BASED ON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F3A2B-E95B-40F9-B98B-FD5CE446370C}"/>
              </a:ext>
            </a:extLst>
          </p:cNvPr>
          <p:cNvSpPr txBox="1"/>
          <p:nvPr/>
        </p:nvSpPr>
        <p:spPr>
          <a:xfrm>
            <a:off x="243133" y="1081867"/>
            <a:ext cx="117057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Which City  Played the most number of matches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Total number of Matches Played Per Season in IPL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Total Matches  Played  and Win  by the Teams In IPL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Respected Winning Team by making Toss Decision as Bat or Field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Analyzing the dependency of Toss Win  towards match Win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Which Venue conducted most Matches Played in IPL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Number of Matches Win by Teams Per Season in IPL.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Chances of winning if the Team is playing in "Home or Away " Ground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Best Performing Teams In IPL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Total number of  Players playing for their Country &amp; which Age group they Lie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Batting  &amp; , Bowling Players   in respected Country  with their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Most Top 10  "Player of the Match "  / " Man of the Match " award Win in IPL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Top 10 " Power Hitters " Batsmen of  the IPL with their strike rate and average .</a:t>
            </a:r>
          </a:p>
        </p:txBody>
      </p:sp>
    </p:spTree>
    <p:extLst>
      <p:ext uri="{BB962C8B-B14F-4D97-AF65-F5344CB8AC3E}">
        <p14:creationId xmlns:p14="http://schemas.microsoft.com/office/powerpoint/2010/main" val="197833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04480"/>
              </p:ext>
            </p:extLst>
          </p:nvPr>
        </p:nvGraphicFramePr>
        <p:xfrm>
          <a:off x="888960" y="2032286"/>
          <a:ext cx="9818179" cy="421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481194-1829-424C-A87C-240D237B2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770" y="0"/>
            <a:ext cx="8825658" cy="1429789"/>
          </a:xfrm>
        </p:spPr>
        <p:txBody>
          <a:bodyPr/>
          <a:lstStyle/>
          <a:p>
            <a:r>
              <a:rPr lang="en-US" sz="2800" dirty="0"/>
              <a:t>Which City  Played the most number of matches 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6F56D-E619-47C0-9787-CA49B388F0BA}"/>
              </a:ext>
            </a:extLst>
          </p:cNvPr>
          <p:cNvSpPr/>
          <p:nvPr/>
        </p:nvSpPr>
        <p:spPr>
          <a:xfrm>
            <a:off x="1483743" y="1492134"/>
            <a:ext cx="4256116" cy="477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Mumbai =114 ,Kolkata = 78 ,Delhi = 74</a:t>
            </a:r>
          </a:p>
        </p:txBody>
      </p:sp>
    </p:spTree>
    <p:extLst>
      <p:ext uri="{BB962C8B-B14F-4D97-AF65-F5344CB8AC3E}">
        <p14:creationId xmlns:p14="http://schemas.microsoft.com/office/powerpoint/2010/main" val="128870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3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700165"/>
              </p:ext>
            </p:extLst>
          </p:nvPr>
        </p:nvGraphicFramePr>
        <p:xfrm>
          <a:off x="1047720" y="1993669"/>
          <a:ext cx="9052244" cy="4348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C98B37-04C3-4AC7-9B0B-BA75F9B5F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589" y="332509"/>
            <a:ext cx="8825658" cy="1587732"/>
          </a:xfrm>
        </p:spPr>
        <p:txBody>
          <a:bodyPr/>
          <a:lstStyle/>
          <a:p>
            <a:pPr lvl="0" defTabSz="914400">
              <a:defRPr/>
            </a:pPr>
            <a:r>
              <a:rPr lang="en-US" sz="2800" b="1" dirty="0"/>
              <a:t>Total number of Matches Played Per Season in IPL 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54E9D5-FF85-41FA-ACBD-9D31FC3DFC38}"/>
              </a:ext>
            </a:extLst>
          </p:cNvPr>
          <p:cNvSpPr/>
          <p:nvPr/>
        </p:nvSpPr>
        <p:spPr>
          <a:xfrm>
            <a:off x="972589" y="1303711"/>
            <a:ext cx="6799811" cy="689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2013 ,2011,2012 IPL  most of the matches were conducted</a:t>
            </a:r>
          </a:p>
          <a:p>
            <a:pPr algn="ctr"/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F94E0D-0A47-4093-93DE-94AD982F6775}"/>
              </a:ext>
            </a:extLst>
          </p:cNvPr>
          <p:cNvSpPr txBox="1"/>
          <p:nvPr/>
        </p:nvSpPr>
        <p:spPr>
          <a:xfrm>
            <a:off x="1311489" y="390696"/>
            <a:ext cx="708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 Matches Played  by each Team in IPL </a:t>
            </a:r>
          </a:p>
          <a:p>
            <a:endParaRPr lang="en-US" sz="2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300-00002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668717"/>
              </p:ext>
            </p:extLst>
          </p:nvPr>
        </p:nvGraphicFramePr>
        <p:xfrm>
          <a:off x="695584" y="1884911"/>
          <a:ext cx="10202316" cy="4434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C894FEC-46EF-44DD-8907-DBC29C8CF3C2}"/>
              </a:ext>
            </a:extLst>
          </p:cNvPr>
          <p:cNvSpPr/>
          <p:nvPr/>
        </p:nvSpPr>
        <p:spPr>
          <a:xfrm>
            <a:off x="1870365" y="1039091"/>
            <a:ext cx="5702530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 , KKR , RCB , CSK played most matches in IPL </a:t>
            </a:r>
          </a:p>
        </p:txBody>
      </p:sp>
    </p:spTree>
    <p:extLst>
      <p:ext uri="{BB962C8B-B14F-4D97-AF65-F5344CB8AC3E}">
        <p14:creationId xmlns:p14="http://schemas.microsoft.com/office/powerpoint/2010/main" val="23392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1CE602-A045-49FD-95BF-AD7938A7A6FA}"/>
              </a:ext>
            </a:extLst>
          </p:cNvPr>
          <p:cNvSpPr txBox="1"/>
          <p:nvPr/>
        </p:nvSpPr>
        <p:spPr>
          <a:xfrm>
            <a:off x="487303" y="729562"/>
            <a:ext cx="9854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Respected Winning Team by making Toss Decision as Bat or Field </a:t>
            </a:r>
          </a:p>
          <a:p>
            <a:r>
              <a:rPr lang="en-US" sz="2400" b="1" dirty="0"/>
              <a:t> Analyzing the dependency of Toss Win  towards match Win 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300-00001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253551"/>
              </p:ext>
            </p:extLst>
          </p:nvPr>
        </p:nvGraphicFramePr>
        <p:xfrm>
          <a:off x="487303" y="2299222"/>
          <a:ext cx="5126181" cy="278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5F21C4-CBEA-491E-8814-A20DEBD538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739418"/>
              </p:ext>
            </p:extLst>
          </p:nvPr>
        </p:nvGraphicFramePr>
        <p:xfrm>
          <a:off x="6096000" y="2340785"/>
          <a:ext cx="4943301" cy="270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75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B402F3-B1D1-4F6F-B408-D535DCFBDD3F}"/>
              </a:ext>
            </a:extLst>
          </p:cNvPr>
          <p:cNvSpPr txBox="1"/>
          <p:nvPr/>
        </p:nvSpPr>
        <p:spPr>
          <a:xfrm>
            <a:off x="980661" y="477078"/>
            <a:ext cx="85041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2400" b="1" dirty="0"/>
              <a:t>Which Venue conducted most Matches Played in IPL </a:t>
            </a:r>
            <a:endParaRPr lang="en-US" sz="2400" dirty="0"/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3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128759"/>
              </p:ext>
            </p:extLst>
          </p:nvPr>
        </p:nvGraphicFramePr>
        <p:xfrm>
          <a:off x="256309" y="2036043"/>
          <a:ext cx="11679382" cy="4344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1517AEA-F679-4C64-A245-C98DE73F5C79}"/>
              </a:ext>
            </a:extLst>
          </p:cNvPr>
          <p:cNvSpPr/>
          <p:nvPr/>
        </p:nvSpPr>
        <p:spPr>
          <a:xfrm>
            <a:off x="906087" y="1036238"/>
            <a:ext cx="8379229" cy="789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Wankhede and Eden Gardens Stadium most matches were played </a:t>
            </a:r>
          </a:p>
        </p:txBody>
      </p:sp>
    </p:spTree>
    <p:extLst>
      <p:ext uri="{BB962C8B-B14F-4D97-AF65-F5344CB8AC3E}">
        <p14:creationId xmlns:p14="http://schemas.microsoft.com/office/powerpoint/2010/main" val="213075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B52FD-F1AB-4391-BCCC-F99802476F7A}"/>
              </a:ext>
            </a:extLst>
          </p:cNvPr>
          <p:cNvSpPr txBox="1"/>
          <p:nvPr/>
        </p:nvSpPr>
        <p:spPr>
          <a:xfrm>
            <a:off x="882835" y="513221"/>
            <a:ext cx="91727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Number of Matches Win by Teams Per Season in IPL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300-00002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365125"/>
              </p:ext>
            </p:extLst>
          </p:nvPr>
        </p:nvGraphicFramePr>
        <p:xfrm>
          <a:off x="282633" y="1629295"/>
          <a:ext cx="11563187" cy="463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8903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</TotalTime>
  <Words>897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11</vt:lpstr>
      <vt:lpstr>Century Gothic</vt:lpstr>
      <vt:lpstr>Times New Roman</vt:lpstr>
      <vt:lpstr>Wingdings</vt:lpstr>
      <vt:lpstr>Wingdings 3</vt:lpstr>
      <vt:lpstr>Ion</vt:lpstr>
      <vt:lpstr>EXCEL PROJECT   on IPL 2008-2021 Data Set</vt:lpstr>
      <vt:lpstr>OVERVIEW </vt:lpstr>
      <vt:lpstr>PowerPoint Presentation</vt:lpstr>
      <vt:lpstr>Which City  Played the most number of matches .</vt:lpstr>
      <vt:lpstr>Total number of Matches Played Per Season in IPL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Lenovo</dc:creator>
  <cp:lastModifiedBy>ravAn</cp:lastModifiedBy>
  <cp:revision>72</cp:revision>
  <dcterms:created xsi:type="dcterms:W3CDTF">2021-06-05T17:09:49Z</dcterms:created>
  <dcterms:modified xsi:type="dcterms:W3CDTF">2021-10-28T05:44:59Z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1119615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S9.1.2</vt:lpwstr>
  </property>
</Properties>
</file>