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a:t>
            </a: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DR720</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a:t>
            </a:r>
            <a:r>
              <a:rPr lang="en-IN" b="0" i="0" u="none" strike="noStrike" dirty="0">
                <a:effectLst/>
                <a:latin typeface="montserratregular"/>
              </a:rPr>
              <a:t>Interlinked platform for School education, Higher education and Technical education in India.</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Comp Crew</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Malay Kumar Purohit</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C-30072</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Institute Name : Silicon Institute of Technology, Sambalpur</a:t>
            </a:r>
            <a:br>
              <a:rPr lang="en-US" dirty="0">
                <a:latin typeface="Franklin Gothic"/>
                <a:ea typeface="Franklin Gothic"/>
                <a:cs typeface="Franklin Gothic"/>
                <a:sym typeface="Franklin Gothic"/>
              </a:rPr>
            </a:b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SMART EDUCATION</a:t>
            </a: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013460" y="879063"/>
            <a:ext cx="5484994"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592667" y="1998133"/>
            <a:ext cx="6620933" cy="485986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28600" indent="0" algn="ctr">
              <a:spcAft>
                <a:spcPts val="800"/>
              </a:spcAft>
            </a:pPr>
            <a:r>
              <a:rPr lang="en-IN" sz="1000" dirty="0"/>
              <a:t>The main idea is to link and to provide a common platform in which  he entire data base of school, higher education and technical education are interlinked.</a:t>
            </a:r>
          </a:p>
          <a:p>
            <a:pPr marL="400050" indent="-171450" algn="ctr">
              <a:spcAft>
                <a:spcPts val="800"/>
              </a:spcAft>
              <a:buFont typeface="Wingdings" panose="05000000000000000000" pitchFamily="2" charset="2"/>
              <a:buChar char="§"/>
            </a:pPr>
            <a:r>
              <a:rPr lang="en-IN" sz="1000" dirty="0"/>
              <a:t>The main thing is to link and to provide a common platform in which the entire data base of school, higher education and technical education are interlinked.</a:t>
            </a:r>
          </a:p>
          <a:p>
            <a:pPr marL="400050" indent="-171450" algn="ctr">
              <a:spcAft>
                <a:spcPts val="800"/>
              </a:spcAft>
              <a:buFont typeface="Wingdings" panose="05000000000000000000" pitchFamily="2" charset="2"/>
              <a:buChar char="§"/>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school contains important field such as Name, Gender, Date of Birth, Date of joining, Date of leaving, 10</a:t>
            </a:r>
            <a:r>
              <a:rPr lang="en-IN" sz="10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000" dirty="0">
                <a:effectLst/>
                <a:latin typeface="Calibri" panose="020F0502020204030204" pitchFamily="34" charset="0"/>
                <a:ea typeface="Calibri" panose="020F0502020204030204" pitchFamily="34" charset="0"/>
                <a:cs typeface="Times New Roman" panose="02020603050405020304" pitchFamily="18" charset="0"/>
              </a:rPr>
              <a:t> marks, 12</a:t>
            </a:r>
            <a:r>
              <a:rPr lang="en-IN" sz="10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000" dirty="0">
                <a:effectLst/>
                <a:latin typeface="Calibri" panose="020F0502020204030204" pitchFamily="34" charset="0"/>
                <a:ea typeface="Calibri" panose="020F0502020204030204" pitchFamily="34" charset="0"/>
                <a:cs typeface="Times New Roman" panose="02020603050405020304" pitchFamily="18" charset="0"/>
              </a:rPr>
              <a:t> marks. There is a </a:t>
            </a:r>
            <a:r>
              <a:rPr lang="en-IN" sz="1000" b="1" u="sng" dirty="0">
                <a:effectLst/>
                <a:latin typeface="Calibri" panose="020F0502020204030204" pitchFamily="34" charset="0"/>
                <a:ea typeface="Calibri" panose="020F0502020204030204" pitchFamily="34" charset="0"/>
                <a:cs typeface="Times New Roman" panose="02020603050405020304" pitchFamily="18" charset="0"/>
              </a:rPr>
              <a:t>Moved to</a:t>
            </a:r>
            <a:r>
              <a:rPr lang="en-IN" sz="1000" dirty="0">
                <a:effectLst/>
                <a:latin typeface="Calibri" panose="020F0502020204030204" pitchFamily="34" charset="0"/>
                <a:ea typeface="Calibri" panose="020F0502020204030204" pitchFamily="34" charset="0"/>
                <a:cs typeface="Times New Roman" panose="02020603050405020304" pitchFamily="18" charset="0"/>
              </a:rPr>
              <a:t> column where it is mentioned to which school the student has been transferred for completing the intermediate. The streams has also to mentioned in MOVED TO column.</a:t>
            </a:r>
          </a:p>
          <a:p>
            <a:pPr marL="400050" indent="-171450" algn="ctr">
              <a:spcAft>
                <a:spcPts val="800"/>
              </a:spcAft>
              <a:buFont typeface="Wingdings" panose="05000000000000000000" pitchFamily="2" charset="2"/>
              <a:buChar char="§"/>
            </a:pPr>
            <a:r>
              <a:rPr lang="en-IN" sz="1000" dirty="0">
                <a:effectLst/>
                <a:latin typeface="Calibri" panose="020F0502020204030204" pitchFamily="34" charset="0"/>
                <a:ea typeface="Calibri" panose="020F0502020204030204" pitchFamily="34" charset="0"/>
                <a:cs typeface="Times New Roman" panose="02020603050405020304" pitchFamily="18" charset="0"/>
              </a:rPr>
              <a:t>One can get to know if a student has passed out or not by seeing the Joining and pass out dates.</a:t>
            </a:r>
          </a:p>
          <a:p>
            <a:pPr marL="400050" indent="-171450" algn="ctr">
              <a:spcAft>
                <a:spcPts val="800"/>
              </a:spcAft>
              <a:buFont typeface="Wingdings" panose="05000000000000000000" pitchFamily="2" charset="2"/>
              <a:buChar char="§"/>
            </a:pPr>
            <a:r>
              <a:rPr lang="en-IN" sz="1000" dirty="0">
                <a:effectLst/>
                <a:latin typeface="Calibri" panose="020F0502020204030204" pitchFamily="34" charset="0"/>
                <a:ea typeface="Calibri" panose="020F0502020204030204" pitchFamily="34" charset="0"/>
                <a:cs typeface="Times New Roman" panose="02020603050405020304" pitchFamily="18" charset="0"/>
              </a:rPr>
              <a:t>How are we breaking the small things into smaller things :- This is divided in accordance to state code, city code, School code, like for example :- State = Odisha, City : Sambalpur, School : Kendriya Vidyalaya, Pincode : 768212, so the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code is : ODSBPKV768212.</a:t>
            </a:r>
          </a:p>
          <a:p>
            <a:pPr marL="400050" indent="-171450" algn="ctr">
              <a:spcAft>
                <a:spcPts val="800"/>
              </a:spcAft>
              <a:buFont typeface="Wingdings" panose="05000000000000000000" pitchFamily="2" charset="2"/>
              <a:buChar char="§"/>
            </a:pPr>
            <a:r>
              <a:rPr lang="en-IN" sz="1000" dirty="0"/>
              <a:t>Taking an real example : Taking an real example,   </a:t>
            </a:r>
            <a:r>
              <a:rPr lang="en-IN" sz="1000" b="1" u="sng" dirty="0" err="1"/>
              <a:t>i</a:t>
            </a:r>
            <a:r>
              <a:rPr lang="en-IN" sz="1000" b="1" u="sng" dirty="0"/>
              <a:t>.</a:t>
            </a:r>
            <a:r>
              <a:rPr lang="en-IN" sz="1000" dirty="0"/>
              <a:t> So each state having different be having different STCODE (State Code), this STCODE will act as foreign key and link to the CTCODE (City Code) table., 	</a:t>
            </a:r>
            <a:r>
              <a:rPr lang="en-IN" sz="1000" b="1" u="sng" dirty="0"/>
              <a:t>ii.</a:t>
            </a:r>
            <a:r>
              <a:rPr lang="en-IN" sz="1000" dirty="0"/>
              <a:t> STCODE will lead us to CTCODE and this CTCODE along with STCODE will lead to different schools, the CTCODE and STCODE will act as a foreign key.</a:t>
            </a:r>
          </a:p>
          <a:p>
            <a:pPr marL="400050" indent="-171450" algn="ctr">
              <a:spcAft>
                <a:spcPts val="800"/>
              </a:spcAft>
              <a:buFont typeface="Wingdings" panose="05000000000000000000" pitchFamily="2" charset="2"/>
              <a:buChar char="§"/>
            </a:pPr>
            <a:r>
              <a:rPr lang="en-IN" sz="1000" dirty="0">
                <a:effectLst/>
                <a:latin typeface="Calibri" panose="020F0502020204030204" pitchFamily="34" charset="0"/>
                <a:ea typeface="Calibri" panose="020F0502020204030204" pitchFamily="34" charset="0"/>
                <a:cs typeface="Times New Roman" panose="02020603050405020304" pitchFamily="18" charset="0"/>
              </a:rPr>
              <a:t>Instead of creating every school’s data base we will consider the API (Application Programming Interface) this will reduce the work load.</a:t>
            </a:r>
          </a:p>
          <a:p>
            <a:pPr marL="400050" indent="-171450" algn="ctr">
              <a:spcAft>
                <a:spcPts val="800"/>
              </a:spcAft>
              <a:buFont typeface="Wingdings" panose="05000000000000000000" pitchFamily="2" charset="2"/>
              <a:buChar char="§"/>
            </a:pPr>
            <a:r>
              <a:rPr lang="en-IN" sz="1000" dirty="0">
                <a:effectLst/>
                <a:latin typeface="Calibri" panose="020F0502020204030204" pitchFamily="34" charset="0"/>
                <a:ea typeface="Calibri" panose="020F0502020204030204" pitchFamily="34" charset="0"/>
                <a:cs typeface="Times New Roman" panose="02020603050405020304" pitchFamily="18" charset="0"/>
              </a:rPr>
              <a:t>If not the above point then our final dependencies will be on those excel file that will be provided by the schools to the government then we can make the data base using that excel.</a:t>
            </a:r>
          </a:p>
          <a:p>
            <a:pPr marL="400050" indent="-171450">
              <a:lnSpc>
                <a:spcPct val="107000"/>
              </a:lnSpc>
              <a:spcAft>
                <a:spcPts val="800"/>
              </a:spcAft>
              <a:buFont typeface="Wingdings" panose="05000000000000000000" pitchFamily="2" charset="2"/>
              <a:buChar char="§"/>
            </a:pPr>
            <a:endParaRPr lang="en-IN" sz="500" dirty="0"/>
          </a:p>
        </p:txBody>
      </p:sp>
      <p:sp>
        <p:nvSpPr>
          <p:cNvPr id="222" name="Google Shape;222;p2"/>
          <p:cNvSpPr txBox="1"/>
          <p:nvPr/>
        </p:nvSpPr>
        <p:spPr>
          <a:xfrm>
            <a:off x="7378575" y="3803365"/>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R="0" lvl="0" algn="l" rtl="0">
              <a:lnSpc>
                <a:spcPct val="100000"/>
              </a:lnSpc>
              <a:spcBef>
                <a:spcPts val="1000"/>
              </a:spcBef>
              <a:spcAft>
                <a:spcPts val="0"/>
              </a:spcAft>
              <a:buClr>
                <a:schemeClr val="dk1"/>
              </a:buClr>
              <a:buSzPts val="1600"/>
            </a:pPr>
            <a:r>
              <a:rPr lang="en-IN" sz="1000" b="1" u="sng" dirty="0"/>
              <a:t> </a:t>
            </a:r>
            <a:r>
              <a:rPr lang="en-IN" sz="1000" dirty="0"/>
              <a:t>We will be using :-</a:t>
            </a:r>
          </a:p>
          <a:p>
            <a:pPr marL="171450" marR="0" lvl="0" indent="-171450" algn="l" rtl="0">
              <a:lnSpc>
                <a:spcPct val="100000"/>
              </a:lnSpc>
              <a:spcBef>
                <a:spcPts val="1000"/>
              </a:spcBef>
              <a:spcAft>
                <a:spcPts val="0"/>
              </a:spcAft>
              <a:buClr>
                <a:schemeClr val="dk1"/>
              </a:buClr>
              <a:buSzPts val="1600"/>
              <a:buFont typeface="Wingdings" panose="05000000000000000000" pitchFamily="2" charset="2"/>
              <a:buChar char="Ø"/>
            </a:pPr>
            <a:r>
              <a:rPr lang="en-IN" sz="1000" b="1" u="sng" dirty="0"/>
              <a:t> Figma :-</a:t>
            </a:r>
            <a:r>
              <a:rPr lang="en-IN" sz="1000" b="1" dirty="0"/>
              <a:t>  </a:t>
            </a:r>
            <a:r>
              <a:rPr lang="en-IN" sz="1000" dirty="0"/>
              <a:t>Figma will be used to design elegant UI of the web page.</a:t>
            </a:r>
          </a:p>
          <a:p>
            <a:pPr marL="171450" marR="0" lvl="0" indent="-171450" algn="l" rtl="0">
              <a:lnSpc>
                <a:spcPct val="100000"/>
              </a:lnSpc>
              <a:spcBef>
                <a:spcPts val="1000"/>
              </a:spcBef>
              <a:spcAft>
                <a:spcPts val="0"/>
              </a:spcAft>
              <a:buClr>
                <a:schemeClr val="dk1"/>
              </a:buClr>
              <a:buSzPts val="1600"/>
              <a:buFont typeface="Wingdings" panose="05000000000000000000" pitchFamily="2" charset="2"/>
              <a:buChar char="Ø"/>
            </a:pPr>
            <a:r>
              <a:rPr lang="en-IN" sz="1000" b="1" u="sng" dirty="0"/>
              <a:t>mongo DB :-</a:t>
            </a:r>
            <a:r>
              <a:rPr lang="en-IN" sz="1000" dirty="0"/>
              <a:t> mongo DB will be used to manage the database.</a:t>
            </a:r>
          </a:p>
          <a:p>
            <a:pPr marL="171450" marR="0" lvl="0" indent="-171450" algn="l" rtl="0">
              <a:lnSpc>
                <a:spcPct val="100000"/>
              </a:lnSpc>
              <a:spcBef>
                <a:spcPts val="1000"/>
              </a:spcBef>
              <a:spcAft>
                <a:spcPts val="0"/>
              </a:spcAft>
              <a:buClr>
                <a:schemeClr val="dk1"/>
              </a:buClr>
              <a:buSzPts val="1600"/>
              <a:buFont typeface="Wingdings" panose="05000000000000000000" pitchFamily="2" charset="2"/>
              <a:buChar char="Ø"/>
            </a:pPr>
            <a:r>
              <a:rPr lang="en-IN" sz="1000" b="1" u="sng" dirty="0"/>
              <a:t>Django :-</a:t>
            </a:r>
            <a:r>
              <a:rPr lang="en-IN" sz="1000" b="1" dirty="0"/>
              <a:t>  </a:t>
            </a:r>
            <a:r>
              <a:rPr lang="en-IN" sz="1000" dirty="0"/>
              <a:t>To manage the back-end of the website and to maintain the website.</a:t>
            </a:r>
          </a:p>
          <a:p>
            <a:pPr marL="171450" indent="-171450">
              <a:spcBef>
                <a:spcPts val="1000"/>
              </a:spcBef>
              <a:buClr>
                <a:schemeClr val="dk1"/>
              </a:buClr>
              <a:buSzPts val="1600"/>
              <a:buFont typeface="Wingdings" panose="05000000000000000000" pitchFamily="2" charset="2"/>
              <a:buChar char="Ø"/>
            </a:pPr>
            <a:r>
              <a:rPr lang="en-IN" sz="1000" b="1" u="sng" dirty="0"/>
              <a:t>For data visualization :-</a:t>
            </a:r>
            <a:r>
              <a:rPr lang="en-IN" sz="1000" dirty="0"/>
              <a:t> For data </a:t>
            </a:r>
            <a:r>
              <a:rPr lang="en-IN" sz="1000" dirty="0" err="1"/>
              <a:t>visulization</a:t>
            </a:r>
            <a:r>
              <a:rPr lang="en-IN" sz="1000" dirty="0"/>
              <a:t> part we will focus on the libraries of python such as :- </a:t>
            </a:r>
            <a:r>
              <a:rPr lang="en-IN" sz="1000" dirty="0" err="1"/>
              <a:t>matplotlib.pyplot</a:t>
            </a:r>
            <a:r>
              <a:rPr lang="en-IN" sz="1000" dirty="0"/>
              <a:t>, seaborn</a:t>
            </a:r>
          </a:p>
          <a:p>
            <a:pPr marL="171450" marR="0" lvl="0" indent="-171450" algn="l" rtl="0">
              <a:lnSpc>
                <a:spcPct val="100000"/>
              </a:lnSpc>
              <a:spcBef>
                <a:spcPts val="1000"/>
              </a:spcBef>
              <a:spcAft>
                <a:spcPts val="0"/>
              </a:spcAft>
              <a:buClr>
                <a:schemeClr val="dk1"/>
              </a:buClr>
              <a:buSzPts val="1600"/>
              <a:buFont typeface="Wingdings" panose="05000000000000000000" pitchFamily="2" charset="2"/>
              <a:buChar char="Ø"/>
            </a:pPr>
            <a:r>
              <a:rPr lang="en-IN" sz="1000" dirty="0"/>
              <a:t> </a:t>
            </a:r>
            <a:r>
              <a:rPr lang="en-IN" sz="1000" b="1" u="sng" dirty="0"/>
              <a:t>For automation :- </a:t>
            </a:r>
            <a:r>
              <a:rPr lang="en-IN" sz="1000" dirty="0"/>
              <a:t> Pandas, selenium</a:t>
            </a:r>
          </a:p>
          <a:p>
            <a:pPr marL="171450" marR="0" lvl="0" indent="-171450" algn="l" rtl="0">
              <a:lnSpc>
                <a:spcPct val="100000"/>
              </a:lnSpc>
              <a:spcBef>
                <a:spcPts val="1000"/>
              </a:spcBef>
              <a:spcAft>
                <a:spcPts val="0"/>
              </a:spcAft>
              <a:buClr>
                <a:schemeClr val="dk1"/>
              </a:buClr>
              <a:buSzPts val="1600"/>
              <a:buFont typeface="Wingdings" panose="05000000000000000000" pitchFamily="2" charset="2"/>
              <a:buChar char="Ø"/>
            </a:pPr>
            <a:endParaRPr lang="en-IN" sz="1000" dirty="0"/>
          </a:p>
          <a:p>
            <a:pPr marL="171450" marR="0" lvl="0" indent="-171450" algn="l" rtl="0">
              <a:lnSpc>
                <a:spcPct val="100000"/>
              </a:lnSpc>
              <a:spcBef>
                <a:spcPts val="1000"/>
              </a:spcBef>
              <a:spcAft>
                <a:spcPts val="0"/>
              </a:spcAft>
              <a:buClr>
                <a:schemeClr val="dk1"/>
              </a:buClr>
              <a:buSzPts val="1600"/>
              <a:buFont typeface="Wingdings" panose="05000000000000000000" pitchFamily="2" charset="2"/>
              <a:buChar char="Ø"/>
            </a:pPr>
            <a:endParaRPr sz="1000" b="1" u="sng"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graphicFrame>
        <p:nvGraphicFramePr>
          <p:cNvPr id="2" name="Object 1">
            <a:extLst>
              <a:ext uri="{FF2B5EF4-FFF2-40B4-BE49-F238E27FC236}">
                <a16:creationId xmlns:a16="http://schemas.microsoft.com/office/drawing/2014/main" id="{B10D8374-DBBB-4C54-A63C-1CACCE19398E}"/>
              </a:ext>
            </a:extLst>
          </p:cNvPr>
          <p:cNvGraphicFramePr>
            <a:graphicFrameLocks noChangeAspect="1"/>
          </p:cNvGraphicFramePr>
          <p:nvPr>
            <p:extLst>
              <p:ext uri="{D42A27DB-BD31-4B8C-83A1-F6EECF244321}">
                <p14:modId xmlns:p14="http://schemas.microsoft.com/office/powerpoint/2010/main" val="3609926390"/>
              </p:ext>
            </p:extLst>
          </p:nvPr>
        </p:nvGraphicFramePr>
        <p:xfrm>
          <a:off x="7543800" y="1"/>
          <a:ext cx="4648200" cy="3195075"/>
        </p:xfrm>
        <a:graphic>
          <a:graphicData uri="http://schemas.openxmlformats.org/presentationml/2006/ole">
            <mc:AlternateContent xmlns:mc="http://schemas.openxmlformats.org/markup-compatibility/2006">
              <mc:Choice xmlns:v="urn:schemas-microsoft-com:vml" Requires="v">
                <p:oleObj name="Bitmap Image" r:id="rId3" imgW="7383960" imgH="5074920" progId="Paint.Picture">
                  <p:embed/>
                </p:oleObj>
              </mc:Choice>
              <mc:Fallback>
                <p:oleObj name="Bitmap Image" r:id="rId3" imgW="7383960" imgH="5074920" progId="Paint.Picture">
                  <p:embed/>
                  <p:pic>
                    <p:nvPicPr>
                      <p:cNvPr id="2" name="Object 1">
                        <a:extLst>
                          <a:ext uri="{FF2B5EF4-FFF2-40B4-BE49-F238E27FC236}">
                            <a16:creationId xmlns:a16="http://schemas.microsoft.com/office/drawing/2014/main" id="{B10D8374-DBBB-4C54-A63C-1CACCE19398E}"/>
                          </a:ext>
                        </a:extLst>
                      </p:cNvPr>
                      <p:cNvPicPr/>
                      <p:nvPr/>
                    </p:nvPicPr>
                    <p:blipFill>
                      <a:blip r:embed="rId4"/>
                      <a:stretch>
                        <a:fillRect/>
                      </a:stretch>
                    </p:blipFill>
                    <p:spPr>
                      <a:xfrm>
                        <a:off x="7543800" y="1"/>
                        <a:ext cx="4648200" cy="319507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Use Cases </a:t>
            </a:r>
            <a:r>
              <a:rPr lang="en-US" dirty="0"/>
              <a:t>:-</a:t>
            </a:r>
            <a:endParaRPr dirty="0"/>
          </a:p>
        </p:txBody>
      </p:sp>
      <p:sp>
        <p:nvSpPr>
          <p:cNvPr id="229" name="Google Shape;229;p3"/>
          <p:cNvSpPr txBox="1">
            <a:spLocks noGrp="1"/>
          </p:cNvSpPr>
          <p:nvPr>
            <p:ph type="body" idx="1"/>
          </p:nvPr>
        </p:nvSpPr>
        <p:spPr>
          <a:xfrm>
            <a:off x="824162" y="2601915"/>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  </a:t>
            </a:r>
            <a:endParaRPr/>
          </a:p>
        </p:txBody>
      </p:sp>
      <p:sp>
        <p:nvSpPr>
          <p:cNvPr id="231" name="Google Shape;231;p3"/>
          <p:cNvSpPr txBox="1"/>
          <p:nvPr/>
        </p:nvSpPr>
        <p:spPr>
          <a:xfrm>
            <a:off x="6095999" y="2285999"/>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dirty="0">
                <a:solidFill>
                  <a:schemeClr val="lt2"/>
                </a:solidFill>
                <a:latin typeface="Franklin Gothic"/>
                <a:ea typeface="Franklin Gothic"/>
                <a:cs typeface="Franklin Gothic"/>
                <a:sym typeface="Franklin Gothic"/>
              </a:rPr>
              <a:t> </a:t>
            </a:r>
            <a:r>
              <a:rPr lang="en-US" sz="1800" b="0" i="0" dirty="0">
                <a:solidFill>
                  <a:schemeClr val="lt2"/>
                </a:solidFill>
                <a:latin typeface="Franklin Gothic"/>
                <a:ea typeface="Franklin Gothic"/>
                <a:cs typeface="Franklin Gothic"/>
                <a:sym typeface="Franklin Gothic"/>
              </a:rPr>
              <a:t>Dependencies / Show stopper :-</a:t>
            </a:r>
            <a:endParaRPr dirty="0"/>
          </a:p>
        </p:txBody>
      </p:sp>
      <p:sp>
        <p:nvSpPr>
          <p:cNvPr id="232" name="Google Shape;232;p3"/>
          <p:cNvSpPr txBox="1"/>
          <p:nvPr/>
        </p:nvSpPr>
        <p:spPr>
          <a:xfrm>
            <a:off x="6248399" y="2601915"/>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endParaRPr lang="en-US" baseline="30000" dirty="0">
              <a:solidFill>
                <a:schemeClr val="dk1"/>
              </a:solidFill>
              <a:latin typeface="Libre Franklin"/>
              <a:ea typeface="Libre Franklin"/>
              <a:cs typeface="Libre Franklin"/>
              <a:sym typeface="Libre Franklin"/>
            </a:endParaRPr>
          </a:p>
          <a:p>
            <a:pPr marL="285750" marR="0" lvl="0" indent="-285750" algn="l" rtl="0">
              <a:lnSpc>
                <a:spcPct val="150000"/>
              </a:lnSpc>
              <a:spcBef>
                <a:spcPts val="0"/>
              </a:spcBef>
              <a:spcAft>
                <a:spcPts val="0"/>
              </a:spcAft>
              <a:buClr>
                <a:schemeClr val="dk1"/>
              </a:buClr>
              <a:buSzPts val="1600"/>
              <a:buFont typeface="Wingdings" panose="05000000000000000000" pitchFamily="2" charset="2"/>
              <a:buChar char="Ø"/>
            </a:pPr>
            <a:r>
              <a:rPr lang="en-US" baseline="30000" dirty="0">
                <a:solidFill>
                  <a:schemeClr val="dk1"/>
                </a:solidFill>
                <a:latin typeface="Libre Franklin"/>
                <a:ea typeface="Libre Franklin"/>
                <a:cs typeface="Libre Franklin"/>
                <a:sym typeface="Libre Franklin"/>
              </a:rPr>
              <a:t> Data is required from the </a:t>
            </a:r>
            <a:r>
              <a:rPr lang="en-US" baseline="30000" dirty="0" err="1">
                <a:solidFill>
                  <a:schemeClr val="dk1"/>
                </a:solidFill>
                <a:latin typeface="Libre Franklin"/>
                <a:ea typeface="Libre Franklin"/>
                <a:cs typeface="Libre Franklin"/>
                <a:sym typeface="Libre Franklin"/>
              </a:rPr>
              <a:t>shools</a:t>
            </a:r>
            <a:r>
              <a:rPr lang="en-US" baseline="30000" dirty="0">
                <a:solidFill>
                  <a:schemeClr val="dk1"/>
                </a:solidFill>
                <a:latin typeface="Libre Franklin"/>
                <a:ea typeface="Libre Franklin"/>
                <a:cs typeface="Libre Franklin"/>
                <a:sym typeface="Libre Franklin"/>
              </a:rPr>
              <a:t> and the institutes which is to be uploaded by them to the data base.</a:t>
            </a:r>
          </a:p>
          <a:p>
            <a:pPr marL="285750" marR="0" lvl="0" indent="-285750" algn="l" rtl="0">
              <a:lnSpc>
                <a:spcPct val="150000"/>
              </a:lnSpc>
              <a:spcBef>
                <a:spcPts val="0"/>
              </a:spcBef>
              <a:spcAft>
                <a:spcPts val="0"/>
              </a:spcAft>
              <a:buClr>
                <a:schemeClr val="dk1"/>
              </a:buClr>
              <a:buSzPts val="1600"/>
              <a:buFont typeface="Wingdings" panose="05000000000000000000" pitchFamily="2" charset="2"/>
              <a:buChar char="Ø"/>
            </a:pPr>
            <a:r>
              <a:rPr lang="en-US" baseline="30000" dirty="0">
                <a:solidFill>
                  <a:schemeClr val="dk1"/>
                </a:solidFill>
                <a:latin typeface="Libre Franklin"/>
                <a:ea typeface="Libre Franklin"/>
                <a:cs typeface="Libre Franklin"/>
                <a:sym typeface="Libre Franklin"/>
              </a:rPr>
              <a:t>The uploaded data which is in  the form of excel or API is then processed and analyzed.</a:t>
            </a:r>
          </a:p>
          <a:p>
            <a:pPr marL="285750" marR="0" lvl="0" indent="-285750" algn="l" rtl="0">
              <a:lnSpc>
                <a:spcPct val="150000"/>
              </a:lnSpc>
              <a:spcBef>
                <a:spcPts val="0"/>
              </a:spcBef>
              <a:spcAft>
                <a:spcPts val="0"/>
              </a:spcAft>
              <a:buClr>
                <a:schemeClr val="dk1"/>
              </a:buClr>
              <a:buSzPts val="1600"/>
              <a:buFont typeface="Wingdings" panose="05000000000000000000" pitchFamily="2" charset="2"/>
              <a:buChar char="Ø"/>
            </a:pPr>
            <a:r>
              <a:rPr lang="en-US" baseline="30000" dirty="0">
                <a:solidFill>
                  <a:schemeClr val="dk1"/>
                </a:solidFill>
                <a:latin typeface="Libre Franklin"/>
                <a:ea typeface="Libre Franklin"/>
                <a:cs typeface="Libre Franklin"/>
                <a:sym typeface="Libre Franklin"/>
              </a:rPr>
              <a:t>Libraries such as </a:t>
            </a:r>
            <a:r>
              <a:rPr lang="en-US" baseline="30000" dirty="0" err="1">
                <a:solidFill>
                  <a:schemeClr val="dk1"/>
                </a:solidFill>
                <a:latin typeface="Libre Franklin"/>
                <a:ea typeface="Libre Franklin"/>
                <a:cs typeface="Libre Franklin"/>
                <a:sym typeface="Libre Franklin"/>
              </a:rPr>
              <a:t>matplotlib.pyplot</a:t>
            </a:r>
            <a:r>
              <a:rPr lang="en-US" baseline="30000" dirty="0">
                <a:solidFill>
                  <a:schemeClr val="dk1"/>
                </a:solidFill>
                <a:latin typeface="Libre Franklin"/>
                <a:ea typeface="Libre Franklin"/>
                <a:cs typeface="Libre Franklin"/>
                <a:sym typeface="Libre Franklin"/>
              </a:rPr>
              <a:t>, seaborn, pandas, and </a:t>
            </a:r>
            <a:r>
              <a:rPr lang="en-US" baseline="30000" dirty="0" err="1">
                <a:solidFill>
                  <a:schemeClr val="dk1"/>
                </a:solidFill>
                <a:latin typeface="Libre Franklin"/>
                <a:ea typeface="Libre Franklin"/>
                <a:cs typeface="Libre Franklin"/>
                <a:sym typeface="Libre Franklin"/>
              </a:rPr>
              <a:t>numpy</a:t>
            </a:r>
            <a:r>
              <a:rPr lang="en-US" baseline="30000" dirty="0">
                <a:solidFill>
                  <a:schemeClr val="dk1"/>
                </a:solidFill>
                <a:latin typeface="Libre Franklin"/>
                <a:ea typeface="Libre Franklin"/>
                <a:cs typeface="Libre Franklin"/>
                <a:sym typeface="Libre Franklin"/>
              </a:rPr>
              <a:t> present in python will be used in the project.</a:t>
            </a:r>
          </a:p>
          <a:p>
            <a:pPr marL="285750" marR="0" lvl="0" indent="-285750" algn="l" rtl="0">
              <a:lnSpc>
                <a:spcPct val="150000"/>
              </a:lnSpc>
              <a:spcBef>
                <a:spcPts val="0"/>
              </a:spcBef>
              <a:spcAft>
                <a:spcPts val="0"/>
              </a:spcAft>
              <a:buClr>
                <a:schemeClr val="dk1"/>
              </a:buClr>
              <a:buSzPts val="1600"/>
              <a:buFont typeface="Wingdings" panose="05000000000000000000" pitchFamily="2" charset="2"/>
              <a:buChar char="Ø"/>
            </a:pPr>
            <a:r>
              <a:rPr lang="en-US" baseline="30000" dirty="0">
                <a:solidFill>
                  <a:schemeClr val="dk1"/>
                </a:solidFill>
                <a:latin typeface="Libre Franklin"/>
                <a:ea typeface="Libre Franklin"/>
                <a:cs typeface="Libre Franklin"/>
                <a:sym typeface="Libre Franklin"/>
              </a:rPr>
              <a:t> Figma :- This will be used to make the UI/UX</a:t>
            </a:r>
          </a:p>
          <a:p>
            <a:pPr marL="285750" marR="0" lvl="0" indent="-285750" algn="l" rtl="0">
              <a:lnSpc>
                <a:spcPct val="150000"/>
              </a:lnSpc>
              <a:spcBef>
                <a:spcPts val="0"/>
              </a:spcBef>
              <a:spcAft>
                <a:spcPts val="0"/>
              </a:spcAft>
              <a:buClr>
                <a:schemeClr val="dk1"/>
              </a:buClr>
              <a:buSzPts val="1600"/>
              <a:buFont typeface="Wingdings" panose="05000000000000000000" pitchFamily="2" charset="2"/>
              <a:buChar char="Ø"/>
            </a:pPr>
            <a:r>
              <a:rPr lang="en-US" baseline="30000" dirty="0" err="1">
                <a:solidFill>
                  <a:schemeClr val="dk1"/>
                </a:solidFill>
                <a:latin typeface="Libre Franklin"/>
                <a:ea typeface="Libre Franklin"/>
                <a:cs typeface="Libre Franklin"/>
                <a:sym typeface="Libre Franklin"/>
              </a:rPr>
              <a:t>mongoDB</a:t>
            </a:r>
            <a:r>
              <a:rPr lang="en-US" baseline="30000" dirty="0">
                <a:solidFill>
                  <a:schemeClr val="dk1"/>
                </a:solidFill>
                <a:latin typeface="Libre Franklin"/>
                <a:ea typeface="Libre Franklin"/>
                <a:cs typeface="Libre Franklin"/>
                <a:sym typeface="Libre Franklin"/>
              </a:rPr>
              <a:t> atlas data base to manage data base</a:t>
            </a:r>
          </a:p>
          <a:p>
            <a:pPr marR="0" lvl="0" algn="l" rtl="0">
              <a:lnSpc>
                <a:spcPct val="90000"/>
              </a:lnSpc>
              <a:spcBef>
                <a:spcPts val="0"/>
              </a:spcBef>
              <a:spcAft>
                <a:spcPts val="0"/>
              </a:spcAft>
              <a:buClr>
                <a:schemeClr val="dk1"/>
              </a:buClr>
              <a:buSzPts val="1600"/>
            </a:pPr>
            <a:r>
              <a:rPr lang="en-US" baseline="30000" dirty="0">
                <a:solidFill>
                  <a:schemeClr val="dk1"/>
                </a:solidFill>
                <a:latin typeface="Libre Franklin"/>
                <a:ea typeface="Libre Franklin"/>
                <a:cs typeface="Libre Franklin"/>
                <a:sym typeface="Libre Franklin"/>
              </a:rPr>
              <a:t>	</a:t>
            </a:r>
          </a:p>
          <a:p>
            <a:pPr marR="0" lvl="0" algn="l" rtl="0">
              <a:lnSpc>
                <a:spcPct val="90000"/>
              </a:lnSpc>
              <a:spcBef>
                <a:spcPts val="0"/>
              </a:spcBef>
              <a:spcAft>
                <a:spcPts val="0"/>
              </a:spcAft>
              <a:buClr>
                <a:schemeClr val="dk1"/>
              </a:buClr>
              <a:buSzPts val="1600"/>
            </a:pPr>
            <a:endParaRPr lang="en-US" baseline="30000" dirty="0">
              <a:solidFill>
                <a:schemeClr val="dk1"/>
              </a:solidFill>
              <a:latin typeface="Libre Franklin"/>
              <a:ea typeface="Libre Franklin"/>
              <a:cs typeface="Libre Franklin"/>
              <a:sym typeface="Libre Franklin"/>
            </a:endParaRPr>
          </a:p>
        </p:txBody>
      </p:sp>
      <p:graphicFrame>
        <p:nvGraphicFramePr>
          <p:cNvPr id="5" name="Object 4">
            <a:extLst>
              <a:ext uri="{FF2B5EF4-FFF2-40B4-BE49-F238E27FC236}">
                <a16:creationId xmlns:a16="http://schemas.microsoft.com/office/drawing/2014/main" id="{7902AF00-404E-4226-80D8-71BD6CD5F2B5}"/>
              </a:ext>
            </a:extLst>
          </p:cNvPr>
          <p:cNvGraphicFramePr>
            <a:graphicFrameLocks noChangeAspect="1"/>
          </p:cNvGraphicFramePr>
          <p:nvPr>
            <p:extLst>
              <p:ext uri="{D42A27DB-BD31-4B8C-83A1-F6EECF244321}">
                <p14:modId xmlns:p14="http://schemas.microsoft.com/office/powerpoint/2010/main" val="4164864586"/>
              </p:ext>
            </p:extLst>
          </p:nvPr>
        </p:nvGraphicFramePr>
        <p:xfrm>
          <a:off x="824162" y="2601914"/>
          <a:ext cx="4838701" cy="3922968"/>
        </p:xfrm>
        <a:graphic>
          <a:graphicData uri="http://schemas.openxmlformats.org/presentationml/2006/ole">
            <mc:AlternateContent xmlns:mc="http://schemas.openxmlformats.org/markup-compatibility/2006">
              <mc:Choice xmlns:v="urn:schemas-microsoft-com:vml" Requires="v">
                <p:oleObj name="Bitmap Image" r:id="rId3" imgW="8829720" imgH="2619360" progId="Paint.Picture.1">
                  <p:embed/>
                </p:oleObj>
              </mc:Choice>
              <mc:Fallback>
                <p:oleObj name="Bitmap Image" r:id="rId3" imgW="8829720" imgH="2619360" progId="Paint.Picture.1">
                  <p:embed/>
                  <p:pic>
                    <p:nvPicPr>
                      <p:cNvPr id="5" name="Object 4">
                        <a:extLst>
                          <a:ext uri="{FF2B5EF4-FFF2-40B4-BE49-F238E27FC236}">
                            <a16:creationId xmlns:a16="http://schemas.microsoft.com/office/drawing/2014/main" id="{7902AF00-404E-4226-80D8-71BD6CD5F2B5}"/>
                          </a:ext>
                        </a:extLst>
                      </p:cNvPr>
                      <p:cNvPicPr/>
                      <p:nvPr/>
                    </p:nvPicPr>
                    <p:blipFill>
                      <a:blip r:embed="rId4"/>
                      <a:stretch>
                        <a:fillRect/>
                      </a:stretch>
                    </p:blipFill>
                    <p:spPr>
                      <a:xfrm>
                        <a:off x="824162" y="2601914"/>
                        <a:ext cx="4838701" cy="3922968"/>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Malay Kumar Purohit</a:t>
            </a:r>
            <a:endParaRPr lang="en-IN" dirty="0"/>
          </a:p>
          <a:p>
            <a:pPr marL="0" lvl="0" indent="0" algn="l" rtl="0">
              <a:lnSpc>
                <a:spcPct val="90000"/>
              </a:lnSpc>
              <a:spcBef>
                <a:spcPts val="1000"/>
              </a:spcBef>
              <a:spcAft>
                <a:spcPts val="0"/>
              </a:spcAft>
              <a:buClr>
                <a:schemeClr val="dk1"/>
              </a:buClr>
              <a:buSzPts val="1200"/>
              <a:buNone/>
            </a:pPr>
            <a:r>
              <a:rPr lang="en-US" sz="1200" dirty="0"/>
              <a:t>Branch : BTECH</a:t>
            </a:r>
            <a:r>
              <a:rPr lang="en-IN" sz="1200" dirty="0"/>
              <a:t>			</a:t>
            </a:r>
            <a:r>
              <a:rPr lang="en-US" sz="1200" dirty="0"/>
              <a:t> Stream : </a:t>
            </a:r>
            <a:r>
              <a:rPr lang="en-IN" sz="1200" dirty="0"/>
              <a:t>CSE			</a:t>
            </a:r>
            <a:r>
              <a:rPr lang="en-US" sz="1200" dirty="0"/>
              <a:t> Year : </a:t>
            </a:r>
            <a:r>
              <a:rPr lang="en-IN" sz="1200" dirty="0"/>
              <a:t>III </a:t>
            </a:r>
            <a:endParaRPr lang="en-IN"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Aniket Shukla</a:t>
            </a:r>
            <a:endParaRPr dirty="0"/>
          </a:p>
          <a:p>
            <a:pPr marL="0" lvl="0" indent="0" algn="l" rtl="0">
              <a:lnSpc>
                <a:spcPct val="90000"/>
              </a:lnSpc>
              <a:spcBef>
                <a:spcPts val="1000"/>
              </a:spcBef>
              <a:spcAft>
                <a:spcPts val="0"/>
              </a:spcAft>
              <a:buClr>
                <a:schemeClr val="dk1"/>
              </a:buClr>
              <a:buSzPts val="1200"/>
              <a:buNone/>
            </a:pPr>
            <a:r>
              <a:rPr lang="en-US" sz="1200" dirty="0"/>
              <a:t>Branch : BTECH			 Stream : ECE			 Year : III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Gourish Bhagat</a:t>
            </a:r>
            <a:endParaRPr dirty="0"/>
          </a:p>
          <a:p>
            <a:pPr marL="0" lvl="0" indent="0" algn="l" rtl="0">
              <a:lnSpc>
                <a:spcPct val="90000"/>
              </a:lnSpc>
              <a:spcBef>
                <a:spcPts val="1000"/>
              </a:spcBef>
              <a:spcAft>
                <a:spcPts val="0"/>
              </a:spcAft>
              <a:buClr>
                <a:schemeClr val="dk1"/>
              </a:buClr>
              <a:buSzPts val="1200"/>
              <a:buNone/>
            </a:pPr>
            <a:r>
              <a:rPr lang="en-US" sz="1200" dirty="0"/>
              <a:t>Branch : BTECH			 Stream : ECE			 Year :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Shoib Ansari</a:t>
            </a:r>
            <a:endParaRPr dirty="0"/>
          </a:p>
          <a:p>
            <a:pPr marL="0" lvl="0" indent="0" algn="l" rtl="0">
              <a:lnSpc>
                <a:spcPct val="90000"/>
              </a:lnSpc>
              <a:spcBef>
                <a:spcPts val="1000"/>
              </a:spcBef>
              <a:spcAft>
                <a:spcPts val="0"/>
              </a:spcAft>
              <a:buClr>
                <a:schemeClr val="dk1"/>
              </a:buClr>
              <a:buSzPts val="1200"/>
              <a:buNone/>
            </a:pPr>
            <a:r>
              <a:rPr lang="en-US" sz="1200" dirty="0"/>
              <a:t>Branch : BTECH			 Stream : CSE			 Year : III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Shubham Kumar</a:t>
            </a:r>
            <a:endParaRPr dirty="0"/>
          </a:p>
          <a:p>
            <a:pPr marL="0" lvl="0" indent="0" algn="l" rtl="0">
              <a:lnSpc>
                <a:spcPct val="90000"/>
              </a:lnSpc>
              <a:spcBef>
                <a:spcPts val="1000"/>
              </a:spcBef>
              <a:spcAft>
                <a:spcPts val="0"/>
              </a:spcAft>
              <a:buClr>
                <a:schemeClr val="dk1"/>
              </a:buClr>
              <a:buSzPts val="1200"/>
              <a:buNone/>
            </a:pPr>
            <a:r>
              <a:rPr lang="en-US" sz="1200" dirty="0"/>
              <a:t>Branch : BTECH			 Stream : CSE			 Year :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Sanskruti Maharana</a:t>
            </a:r>
            <a:endParaRPr dirty="0"/>
          </a:p>
          <a:p>
            <a:pPr marL="0" lvl="0" indent="0" algn="l" rtl="0">
              <a:lnSpc>
                <a:spcPct val="90000"/>
              </a:lnSpc>
              <a:spcBef>
                <a:spcPts val="1000"/>
              </a:spcBef>
              <a:spcAft>
                <a:spcPts val="0"/>
              </a:spcAft>
              <a:buClr>
                <a:schemeClr val="dk1"/>
              </a:buClr>
              <a:buSzPts val="1200"/>
              <a:buNone/>
            </a:pPr>
            <a:r>
              <a:rPr lang="en-US" sz="1200" dirty="0"/>
              <a:t>Branch : BTECH			 Stream : CSE			 Year : II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etc): 		Domain Experience (in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etc): 		Domain Experience (in years):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3116</TotalTime>
  <Words>938</Words>
  <Application>Microsoft Office PowerPoint</Application>
  <PresentationFormat>Widescreen</PresentationFormat>
  <Paragraphs>66</Paragraphs>
  <Slides>5</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4" baseType="lpstr">
      <vt:lpstr>Arial</vt:lpstr>
      <vt:lpstr>Wingdings</vt:lpstr>
      <vt:lpstr>Libre Franklin</vt:lpstr>
      <vt:lpstr>montserratregular</vt:lpstr>
      <vt:lpstr>Franklin Gothic</vt:lpstr>
      <vt:lpstr>Calibri</vt:lpstr>
      <vt:lpstr>Noto Sans Symbols</vt:lpstr>
      <vt:lpstr>Theme1</vt:lpstr>
      <vt:lpstr>Bitmap Image</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Malay</cp:lastModifiedBy>
  <cp:revision>6</cp:revision>
  <dcterms:created xsi:type="dcterms:W3CDTF">2022-02-11T07:14:46Z</dcterms:created>
  <dcterms:modified xsi:type="dcterms:W3CDTF">2022-06-30T17:59:19Z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