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2" r:id="rId4"/>
    <p:sldId id="261" r:id="rId5"/>
    <p:sldId id="272" r:id="rId6"/>
    <p:sldId id="259" r:id="rId7"/>
    <p:sldId id="260" r:id="rId8"/>
    <p:sldId id="273" r:id="rId9"/>
    <p:sldId id="274" r:id="rId10"/>
    <p:sldId id="263" r:id="rId11"/>
    <p:sldId id="264" r:id="rId12"/>
    <p:sldId id="268" r:id="rId13"/>
    <p:sldId id="258" r:id="rId14"/>
    <p:sldId id="277" r:id="rId15"/>
    <p:sldId id="275" r:id="rId16"/>
    <p:sldId id="278" r:id="rId17"/>
    <p:sldId id="270" r:id="rId18"/>
    <p:sldId id="271" r:id="rId19"/>
    <p:sldId id="276" r:id="rId20"/>
    <p:sldId id="265"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420"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86962-B31B-4BB1-AFBE-109C9F3C4715}" type="datetimeFigureOut">
              <a:rPr lang="en-IN" smtClean="0"/>
              <a:t>08-09-2023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A617F-7F43-4A8B-B25F-C2DFA70C78F0}" type="slidenum">
              <a:rPr lang="en-IN" smtClean="0"/>
              <a:t>‹#›</a:t>
            </a:fld>
            <a:endParaRPr lang="en-IN"/>
          </a:p>
        </p:txBody>
      </p:sp>
    </p:spTree>
    <p:extLst>
      <p:ext uri="{BB962C8B-B14F-4D97-AF65-F5344CB8AC3E}">
        <p14:creationId xmlns:p14="http://schemas.microsoft.com/office/powerpoint/2010/main" val="185243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48BFF9B-FD72-4FEF-9699-EB3D96E2C78B}" type="datetime1">
              <a:rPr lang="en-IN" smtClean="0"/>
              <a:t>08-09-2023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nl-NL"/>
              <a:t>V.G.Vaze College Autonomous Mulund 09 092023</a:t>
            </a:r>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370081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B1EED-B564-4AA5-94E2-2BD1FB13CB3C}" type="datetime1">
              <a:rPr lang="en-IN" smtClean="0"/>
              <a:t>08-09-2023</a:t>
            </a:fld>
            <a:endParaRPr lang="en-IN"/>
          </a:p>
        </p:txBody>
      </p:sp>
      <p:sp>
        <p:nvSpPr>
          <p:cNvPr id="5" name="Footer Placeholder 4"/>
          <p:cNvSpPr>
            <a:spLocks noGrp="1"/>
          </p:cNvSpPr>
          <p:nvPr>
            <p:ph type="ftr" sz="quarter" idx="11"/>
          </p:nvPr>
        </p:nvSpPr>
        <p:spPr/>
        <p:txBody>
          <a:bodyPr/>
          <a:lstStyle/>
          <a:p>
            <a:r>
              <a:rPr lang="nl-NL"/>
              <a:t>V.G.Vaze College Autonomous Mulund 09 092023</a:t>
            </a:r>
            <a:endParaRPr lang="en-IN"/>
          </a:p>
        </p:txBody>
      </p:sp>
      <p:sp>
        <p:nvSpPr>
          <p:cNvPr id="6" name="Slide Number Placeholder 5"/>
          <p:cNvSpPr>
            <a:spLocks noGrp="1"/>
          </p:cNvSpPr>
          <p:nvPr>
            <p:ph type="sldNum" sz="quarter" idx="12"/>
          </p:nvPr>
        </p:nvSpPr>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116738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A90DD93-A748-42F4-99FE-2B6903F64EDA}" type="datetime1">
              <a:rPr lang="en-IN" smtClean="0"/>
              <a:t>08-09-2023</a:t>
            </a:fld>
            <a:endParaRPr lang="en-IN"/>
          </a:p>
        </p:txBody>
      </p:sp>
      <p:sp>
        <p:nvSpPr>
          <p:cNvPr id="5" name="Footer Placeholder 4"/>
          <p:cNvSpPr>
            <a:spLocks noGrp="1"/>
          </p:cNvSpPr>
          <p:nvPr>
            <p:ph type="ftr" sz="quarter" idx="11"/>
          </p:nvPr>
        </p:nvSpPr>
        <p:spPr>
          <a:xfrm>
            <a:off x="804672" y="6227064"/>
            <a:ext cx="10588752" cy="320040"/>
          </a:xfrm>
        </p:spPr>
        <p:txBody>
          <a:bodyPr/>
          <a:lstStyle/>
          <a:p>
            <a:r>
              <a:rPr lang="nl-NL"/>
              <a:t>V.G.Vaze College Autonomous Mulund 09 092023</a:t>
            </a:r>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243401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4CF74-EDE6-4C68-8D35-673AFDF300D4}" type="datetime1">
              <a:rPr lang="en-IN" smtClean="0"/>
              <a:t>08-09-2023</a:t>
            </a:fld>
            <a:endParaRPr lang="en-IN"/>
          </a:p>
        </p:txBody>
      </p:sp>
      <p:sp>
        <p:nvSpPr>
          <p:cNvPr id="5" name="Footer Placeholder 4"/>
          <p:cNvSpPr>
            <a:spLocks noGrp="1"/>
          </p:cNvSpPr>
          <p:nvPr>
            <p:ph type="ftr" sz="quarter" idx="11"/>
          </p:nvPr>
        </p:nvSpPr>
        <p:spPr/>
        <p:txBody>
          <a:bodyPr/>
          <a:lstStyle/>
          <a:p>
            <a:r>
              <a:rPr lang="nl-NL"/>
              <a:t>V.G.Vaze College Autonomous Mulund 09 092023</a:t>
            </a:r>
            <a:endParaRPr lang="en-IN"/>
          </a:p>
        </p:txBody>
      </p:sp>
      <p:sp>
        <p:nvSpPr>
          <p:cNvPr id="6" name="Slide Number Placeholder 5"/>
          <p:cNvSpPr>
            <a:spLocks noGrp="1"/>
          </p:cNvSpPr>
          <p:nvPr>
            <p:ph type="sldNum" sz="quarter" idx="12"/>
          </p:nvPr>
        </p:nvSpPr>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395938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A5CB4DA-B56E-4E64-92E2-CF1DE49BDDF5}" type="datetime1">
              <a:rPr lang="en-IN" smtClean="0"/>
              <a:t>08-09-2023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nl-NL"/>
              <a:t>V.G.Vaze College Autonomous Mulund 09 092023</a:t>
            </a:r>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350944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EDF3128-43EA-43BD-96D7-FFF06D86B068}" type="datetime1">
              <a:rPr lang="en-IN" smtClean="0"/>
              <a:t>08-09-2023</a:t>
            </a:fld>
            <a:endParaRPr lang="en-IN"/>
          </a:p>
        </p:txBody>
      </p:sp>
      <p:sp>
        <p:nvSpPr>
          <p:cNvPr id="6" name="Footer Placeholder 5"/>
          <p:cNvSpPr>
            <a:spLocks noGrp="1"/>
          </p:cNvSpPr>
          <p:nvPr>
            <p:ph type="ftr" sz="quarter" idx="11"/>
          </p:nvPr>
        </p:nvSpPr>
        <p:spPr>
          <a:xfrm>
            <a:off x="804672" y="6227064"/>
            <a:ext cx="10588752" cy="320040"/>
          </a:xfrm>
        </p:spPr>
        <p:txBody>
          <a:bodyPr/>
          <a:lstStyle/>
          <a:p>
            <a:r>
              <a:rPr lang="nl-NL"/>
              <a:t>V.G.Vaze College Autonomous Mulund 09 092023</a:t>
            </a:r>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59814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EAC816D-FCE6-4790-B79A-8BCE4175752D}" type="datetime1">
              <a:rPr lang="en-IN" smtClean="0"/>
              <a:t>08-09-2023</a:t>
            </a:fld>
            <a:endParaRPr lang="en-IN"/>
          </a:p>
        </p:txBody>
      </p:sp>
      <p:sp>
        <p:nvSpPr>
          <p:cNvPr id="8" name="Footer Placeholder 7"/>
          <p:cNvSpPr>
            <a:spLocks noGrp="1"/>
          </p:cNvSpPr>
          <p:nvPr>
            <p:ph type="ftr" sz="quarter" idx="11"/>
          </p:nvPr>
        </p:nvSpPr>
        <p:spPr>
          <a:xfrm>
            <a:off x="804672" y="6227064"/>
            <a:ext cx="10588752" cy="320040"/>
          </a:xfrm>
        </p:spPr>
        <p:txBody>
          <a:bodyPr/>
          <a:lstStyle/>
          <a:p>
            <a:r>
              <a:rPr lang="nl-NL"/>
              <a:t>V.G.Vaze College Autonomous Mulund 09 092023</a:t>
            </a:r>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132591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896EA-9DFF-439C-BA6D-1C7EEBD6058E}" type="datetime1">
              <a:rPr lang="en-IN" smtClean="0"/>
              <a:t>08-09-2023</a:t>
            </a:fld>
            <a:endParaRPr lang="en-IN"/>
          </a:p>
        </p:txBody>
      </p:sp>
      <p:sp>
        <p:nvSpPr>
          <p:cNvPr id="4" name="Footer Placeholder 3"/>
          <p:cNvSpPr>
            <a:spLocks noGrp="1"/>
          </p:cNvSpPr>
          <p:nvPr>
            <p:ph type="ftr" sz="quarter" idx="11"/>
          </p:nvPr>
        </p:nvSpPr>
        <p:spPr/>
        <p:txBody>
          <a:bodyPr/>
          <a:lstStyle/>
          <a:p>
            <a:r>
              <a:rPr lang="nl-NL"/>
              <a:t>V.G.Vaze College Autonomous Mulund 09 092023</a:t>
            </a:r>
            <a:endParaRPr lang="en-IN"/>
          </a:p>
        </p:txBody>
      </p:sp>
      <p:sp>
        <p:nvSpPr>
          <p:cNvPr id="5" name="Slide Number Placeholder 4"/>
          <p:cNvSpPr>
            <a:spLocks noGrp="1"/>
          </p:cNvSpPr>
          <p:nvPr>
            <p:ph type="sldNum" sz="quarter" idx="12"/>
          </p:nvPr>
        </p:nvSpPr>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20496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C615642-A708-4445-804B-214403E47EB9}" type="datetime1">
              <a:rPr lang="en-IN" smtClean="0"/>
              <a:t>08-09-2023</a:t>
            </a:fld>
            <a:endParaRPr lang="en-IN"/>
          </a:p>
        </p:txBody>
      </p:sp>
      <p:sp>
        <p:nvSpPr>
          <p:cNvPr id="3" name="Footer Placeholder 2"/>
          <p:cNvSpPr>
            <a:spLocks noGrp="1"/>
          </p:cNvSpPr>
          <p:nvPr>
            <p:ph type="ftr" sz="quarter" idx="11"/>
          </p:nvPr>
        </p:nvSpPr>
        <p:spPr>
          <a:xfrm>
            <a:off x="804672" y="6227064"/>
            <a:ext cx="10588752" cy="320040"/>
          </a:xfrm>
        </p:spPr>
        <p:txBody>
          <a:bodyPr/>
          <a:lstStyle/>
          <a:p>
            <a:r>
              <a:rPr lang="nl-NL"/>
              <a:t>V.G.Vaze College Autonomous Mulund 09 092023</a:t>
            </a:r>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49434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05A1EE-83C6-4E2E-AD45-01A788DF2E3E}" type="datetime1">
              <a:rPr lang="en-IN" smtClean="0"/>
              <a:t>08-09-2023</a:t>
            </a:fld>
            <a:endParaRPr lang="en-IN"/>
          </a:p>
        </p:txBody>
      </p:sp>
      <p:sp>
        <p:nvSpPr>
          <p:cNvPr id="6" name="Footer Placeholder 5"/>
          <p:cNvSpPr>
            <a:spLocks noGrp="1"/>
          </p:cNvSpPr>
          <p:nvPr>
            <p:ph type="ftr" sz="quarter" idx="11"/>
          </p:nvPr>
        </p:nvSpPr>
        <p:spPr/>
        <p:txBody>
          <a:bodyPr/>
          <a:lstStyle/>
          <a:p>
            <a:r>
              <a:rPr lang="nl-NL"/>
              <a:t>V.G.Vaze College Autonomous Mulund 09 092023</a:t>
            </a:r>
            <a:endParaRPr lang="en-IN"/>
          </a:p>
        </p:txBody>
      </p:sp>
      <p:sp>
        <p:nvSpPr>
          <p:cNvPr id="7" name="Slide Number Placeholder 6"/>
          <p:cNvSpPr>
            <a:spLocks noGrp="1"/>
          </p:cNvSpPr>
          <p:nvPr>
            <p:ph type="sldNum" sz="quarter" idx="12"/>
          </p:nvPr>
        </p:nvSpPr>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215240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C03F6AFA-2B3E-4761-A5CB-D3575F82E287}" type="datetime1">
              <a:rPr lang="en-IN" smtClean="0"/>
              <a:t>08-09-2023</a:t>
            </a:fld>
            <a:endParaRPr lang="en-IN"/>
          </a:p>
        </p:txBody>
      </p:sp>
      <p:sp>
        <p:nvSpPr>
          <p:cNvPr id="6" name="Footer Placeholder 5"/>
          <p:cNvSpPr>
            <a:spLocks noGrp="1"/>
          </p:cNvSpPr>
          <p:nvPr>
            <p:ph type="ftr" sz="quarter" idx="11"/>
          </p:nvPr>
        </p:nvSpPr>
        <p:spPr>
          <a:xfrm>
            <a:off x="804672" y="6227064"/>
            <a:ext cx="5942203" cy="320040"/>
          </a:xfrm>
        </p:spPr>
        <p:txBody>
          <a:bodyPr/>
          <a:lstStyle/>
          <a:p>
            <a:r>
              <a:rPr lang="nl-NL"/>
              <a:t>V.G.Vaze College Autonomous Mulund 09 092023</a:t>
            </a:r>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BF7522BC-39A3-4D4C-8870-E7BD4485D9EB}" type="slidenum">
              <a:rPr lang="en-IN" smtClean="0"/>
              <a:t>‹#›</a:t>
            </a:fld>
            <a:endParaRPr lang="en-IN"/>
          </a:p>
        </p:txBody>
      </p:sp>
    </p:spTree>
    <p:extLst>
      <p:ext uri="{BB962C8B-B14F-4D97-AF65-F5344CB8AC3E}">
        <p14:creationId xmlns:p14="http://schemas.microsoft.com/office/powerpoint/2010/main" val="39992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0DE2F3F-597E-41C2-AFC7-FA331F13FEF3}" type="datetime1">
              <a:rPr lang="en-IN" smtClean="0"/>
              <a:t>08-09-2023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nl-NL"/>
              <a:t>V.G.Vaze College Autonomous Mulund 09 092023</a:t>
            </a:r>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F7522BC-39A3-4D4C-8870-E7BD4485D9EB}" type="slidenum">
              <a:rPr lang="en-IN" smtClean="0"/>
              <a:t>‹#›</a:t>
            </a:fld>
            <a:endParaRPr lang="en-IN"/>
          </a:p>
        </p:txBody>
      </p:sp>
    </p:spTree>
    <p:extLst>
      <p:ext uri="{BB962C8B-B14F-4D97-AF65-F5344CB8AC3E}">
        <p14:creationId xmlns:p14="http://schemas.microsoft.com/office/powerpoint/2010/main" val="4120685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4.wav"/><Relationship Id="rId1"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4.wav"/><Relationship Id="rId1"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B487-191E-B0D7-46A1-66EACEEE59D6}"/>
              </a:ext>
            </a:extLst>
          </p:cNvPr>
          <p:cNvSpPr>
            <a:spLocks noGrp="1"/>
          </p:cNvSpPr>
          <p:nvPr>
            <p:ph type="ctrTitle"/>
          </p:nvPr>
        </p:nvSpPr>
        <p:spPr/>
        <p:txBody>
          <a:bodyPr/>
          <a:lstStyle/>
          <a:p>
            <a:r>
              <a:rPr lang="en-GB" dirty="0" err="1"/>
              <a:t>Avishkar</a:t>
            </a:r>
            <a:r>
              <a:rPr lang="en-GB" dirty="0"/>
              <a:t> 2023</a:t>
            </a:r>
            <a:endParaRPr lang="en-IN" dirty="0"/>
          </a:p>
        </p:txBody>
      </p:sp>
      <p:sp>
        <p:nvSpPr>
          <p:cNvPr id="3" name="Subtitle 2">
            <a:extLst>
              <a:ext uri="{FF2B5EF4-FFF2-40B4-BE49-F238E27FC236}">
                <a16:creationId xmlns:a16="http://schemas.microsoft.com/office/drawing/2014/main" id="{083DF89B-23D2-4A9B-9949-963E5F40BCC6}"/>
              </a:ext>
            </a:extLst>
          </p:cNvPr>
          <p:cNvSpPr>
            <a:spLocks noGrp="1"/>
          </p:cNvSpPr>
          <p:nvPr>
            <p:ph type="subTitle" idx="1"/>
          </p:nvPr>
        </p:nvSpPr>
        <p:spPr/>
        <p:txBody>
          <a:bodyPr/>
          <a:lstStyle/>
          <a:p>
            <a:r>
              <a:rPr lang="en-GB" dirty="0"/>
              <a:t> Paresh Suryakant More - PhD</a:t>
            </a:r>
            <a:endParaRPr lang="en-IN" dirty="0"/>
          </a:p>
        </p:txBody>
      </p:sp>
      <p:sp>
        <p:nvSpPr>
          <p:cNvPr id="4" name="Date Placeholder 3">
            <a:extLst>
              <a:ext uri="{FF2B5EF4-FFF2-40B4-BE49-F238E27FC236}">
                <a16:creationId xmlns:a16="http://schemas.microsoft.com/office/drawing/2014/main" id="{6647E03E-D3C9-0FAB-414C-5351803476E1}"/>
              </a:ext>
            </a:extLst>
          </p:cNvPr>
          <p:cNvSpPr>
            <a:spLocks noGrp="1"/>
          </p:cNvSpPr>
          <p:nvPr>
            <p:ph type="dt" sz="half" idx="10"/>
          </p:nvPr>
        </p:nvSpPr>
        <p:spPr/>
        <p:txBody>
          <a:bodyPr/>
          <a:lstStyle/>
          <a:p>
            <a:fld id="{C05F5192-02C6-4DC5-B6EE-75E79E4CA9D4}" type="datetime1">
              <a:rPr lang="en-IN" smtClean="0"/>
              <a:t>08-09-2023</a:t>
            </a:fld>
            <a:endParaRPr lang="en-IN"/>
          </a:p>
        </p:txBody>
      </p:sp>
      <p:sp>
        <p:nvSpPr>
          <p:cNvPr id="5" name="Footer Placeholder 4">
            <a:extLst>
              <a:ext uri="{FF2B5EF4-FFF2-40B4-BE49-F238E27FC236}">
                <a16:creationId xmlns:a16="http://schemas.microsoft.com/office/drawing/2014/main" id="{F1DC332A-7B31-A559-3EFF-64024492984A}"/>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3434632850"/>
      </p:ext>
    </p:extLst>
  </p:cSld>
  <p:clrMapOvr>
    <a:masterClrMapping/>
  </p:clrMapOvr>
  <mc:AlternateContent xmlns:mc="http://schemas.openxmlformats.org/markup-compatibility/2006" xmlns:p14="http://schemas.microsoft.com/office/powerpoint/2010/main">
    <mc:Choice Requires="p14">
      <p:transition spd="slow" p14:dur="1500">
        <p14:window dir="vert"/>
        <p:sndAc>
          <p:stSnd>
            <p:snd r:embed="rId2" name="whoosh.wav"/>
          </p:stSnd>
        </p:sndAc>
      </p:transition>
    </mc:Choice>
    <mc:Fallback xmlns="">
      <p:transition spd="slow">
        <p:fade/>
        <p:sndAc>
          <p:stSnd>
            <p:snd r:embed="rId3" name="whoosh.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56CF-80E8-88AB-F0B6-3D1C02DA8111}"/>
              </a:ext>
            </a:extLst>
          </p:cNvPr>
          <p:cNvSpPr>
            <a:spLocks noGrp="1"/>
          </p:cNvSpPr>
          <p:nvPr>
            <p:ph type="title"/>
          </p:nvPr>
        </p:nvSpPr>
        <p:spPr/>
        <p:txBody>
          <a:bodyPr/>
          <a:lstStyle/>
          <a:p>
            <a:r>
              <a:rPr lang="en-GB" dirty="0" err="1"/>
              <a:t>Elegibility</a:t>
            </a:r>
            <a:r>
              <a:rPr lang="en-GB" dirty="0"/>
              <a:t> criteria</a:t>
            </a:r>
            <a:endParaRPr lang="en-IN" dirty="0"/>
          </a:p>
        </p:txBody>
      </p:sp>
      <p:sp>
        <p:nvSpPr>
          <p:cNvPr id="3" name="Content Placeholder 2">
            <a:extLst>
              <a:ext uri="{FF2B5EF4-FFF2-40B4-BE49-F238E27FC236}">
                <a16:creationId xmlns:a16="http://schemas.microsoft.com/office/drawing/2014/main" id="{C2A26796-5BD5-AAD5-F231-7F06B3C1588D}"/>
              </a:ext>
            </a:extLst>
          </p:cNvPr>
          <p:cNvSpPr>
            <a:spLocks noGrp="1"/>
          </p:cNvSpPr>
          <p:nvPr>
            <p:ph idx="1"/>
          </p:nvPr>
        </p:nvSpPr>
        <p:spPr/>
        <p:txBody>
          <a:bodyPr/>
          <a:lstStyle/>
          <a:p>
            <a:pPr marL="514350" indent="-514350">
              <a:buAutoNum type="arabicPeriod"/>
            </a:pPr>
            <a:r>
              <a:rPr lang="en-GB" sz="2000" b="1" dirty="0"/>
              <a:t>UG</a:t>
            </a:r>
          </a:p>
          <a:p>
            <a:r>
              <a:rPr lang="en-GB" sz="2000" dirty="0"/>
              <a:t>Students pursuing bachelor’s degree after their 12</a:t>
            </a:r>
            <a:r>
              <a:rPr lang="en-GB" sz="2000" baseline="30000" dirty="0"/>
              <a:t>th</a:t>
            </a:r>
            <a:r>
              <a:rPr lang="en-GB" sz="2000" dirty="0"/>
              <a:t> class examination and enrolled under University of Mumbai.</a:t>
            </a:r>
          </a:p>
          <a:p>
            <a:r>
              <a:rPr lang="en-GB" sz="2000" dirty="0"/>
              <a:t>Age of student should not be more than 25 years of age.</a:t>
            </a:r>
          </a:p>
          <a:p>
            <a:pPr marL="0" indent="0">
              <a:buNone/>
            </a:pPr>
            <a:r>
              <a:rPr lang="en-GB" sz="2000" dirty="0"/>
              <a:t>2</a:t>
            </a:r>
            <a:r>
              <a:rPr lang="en-GB" sz="2000" b="1" dirty="0"/>
              <a:t>. PG</a:t>
            </a:r>
          </a:p>
          <a:p>
            <a:r>
              <a:rPr lang="en-GB" sz="2000" dirty="0"/>
              <a:t>Students perusing masters degree after their degree examination and enrolled under University of Mumbai.</a:t>
            </a:r>
          </a:p>
          <a:p>
            <a:r>
              <a:rPr lang="en-GB" sz="2000" dirty="0"/>
              <a:t>Age of student should not be more than 30 years of age.</a:t>
            </a:r>
          </a:p>
          <a:p>
            <a:endParaRPr lang="en-IN" dirty="0"/>
          </a:p>
        </p:txBody>
      </p:sp>
      <p:sp>
        <p:nvSpPr>
          <p:cNvPr id="4" name="Date Placeholder 3">
            <a:extLst>
              <a:ext uri="{FF2B5EF4-FFF2-40B4-BE49-F238E27FC236}">
                <a16:creationId xmlns:a16="http://schemas.microsoft.com/office/drawing/2014/main" id="{09502646-5CEC-A113-1E9B-C40CE80770E6}"/>
              </a:ext>
            </a:extLst>
          </p:cNvPr>
          <p:cNvSpPr>
            <a:spLocks noGrp="1"/>
          </p:cNvSpPr>
          <p:nvPr>
            <p:ph type="dt" sz="half" idx="10"/>
          </p:nvPr>
        </p:nvSpPr>
        <p:spPr/>
        <p:txBody>
          <a:bodyPr/>
          <a:lstStyle/>
          <a:p>
            <a:fld id="{89FA56CC-E694-4C69-912D-16BB0F165432}" type="datetime1">
              <a:rPr lang="en-IN" smtClean="0"/>
              <a:t>08-09-2023</a:t>
            </a:fld>
            <a:endParaRPr lang="en-IN"/>
          </a:p>
        </p:txBody>
      </p:sp>
      <p:sp>
        <p:nvSpPr>
          <p:cNvPr id="5" name="Footer Placeholder 4">
            <a:extLst>
              <a:ext uri="{FF2B5EF4-FFF2-40B4-BE49-F238E27FC236}">
                <a16:creationId xmlns:a16="http://schemas.microsoft.com/office/drawing/2014/main" id="{35C2B110-7F97-9C72-FD62-BF1F3164EA13}"/>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13221184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FE2A-D538-B6E9-5A6C-AD2B3711A54E}"/>
              </a:ext>
            </a:extLst>
          </p:cNvPr>
          <p:cNvSpPr>
            <a:spLocks noGrp="1"/>
          </p:cNvSpPr>
          <p:nvPr>
            <p:ph type="title"/>
          </p:nvPr>
        </p:nvSpPr>
        <p:spPr/>
        <p:txBody>
          <a:bodyPr/>
          <a:lstStyle/>
          <a:p>
            <a:r>
              <a:rPr lang="en-GB" dirty="0"/>
              <a:t>Mode of convention</a:t>
            </a:r>
            <a:endParaRPr lang="en-IN" dirty="0"/>
          </a:p>
        </p:txBody>
      </p:sp>
      <p:sp>
        <p:nvSpPr>
          <p:cNvPr id="3" name="Content Placeholder 2">
            <a:extLst>
              <a:ext uri="{FF2B5EF4-FFF2-40B4-BE49-F238E27FC236}">
                <a16:creationId xmlns:a16="http://schemas.microsoft.com/office/drawing/2014/main" id="{AD1B4271-4EC5-A66E-5864-29BDB340376D}"/>
              </a:ext>
            </a:extLst>
          </p:cNvPr>
          <p:cNvSpPr>
            <a:spLocks noGrp="1"/>
          </p:cNvSpPr>
          <p:nvPr>
            <p:ph idx="1"/>
          </p:nvPr>
        </p:nvSpPr>
        <p:spPr/>
        <p:txBody>
          <a:bodyPr>
            <a:normAutofit/>
          </a:bodyPr>
          <a:lstStyle/>
          <a:p>
            <a:pPr marL="0" indent="0">
              <a:buNone/>
            </a:pPr>
            <a:r>
              <a:rPr lang="en-GB" sz="2800" dirty="0"/>
              <a:t>There will be 2 rounds:</a:t>
            </a:r>
          </a:p>
          <a:p>
            <a:pPr marL="514350" indent="-514350">
              <a:buFont typeface="+mj-lt"/>
              <a:buAutoNum type="arabicPeriod"/>
            </a:pPr>
            <a:r>
              <a:rPr lang="en-GB" sz="2800" dirty="0"/>
              <a:t>Selection round (District/Zone level)</a:t>
            </a:r>
          </a:p>
          <a:p>
            <a:pPr marL="514350" indent="-514350">
              <a:buFont typeface="+mj-lt"/>
              <a:buAutoNum type="arabicPeriod"/>
            </a:pPr>
            <a:r>
              <a:rPr lang="en-IN" sz="2800" dirty="0"/>
              <a:t>Final round (University level)</a:t>
            </a:r>
          </a:p>
        </p:txBody>
      </p:sp>
      <p:sp>
        <p:nvSpPr>
          <p:cNvPr id="4" name="Date Placeholder 3">
            <a:extLst>
              <a:ext uri="{FF2B5EF4-FFF2-40B4-BE49-F238E27FC236}">
                <a16:creationId xmlns:a16="http://schemas.microsoft.com/office/drawing/2014/main" id="{AE1BA8D8-72D8-2B86-483A-074F3A152F2A}"/>
              </a:ext>
            </a:extLst>
          </p:cNvPr>
          <p:cNvSpPr>
            <a:spLocks noGrp="1"/>
          </p:cNvSpPr>
          <p:nvPr>
            <p:ph type="dt" sz="half" idx="10"/>
          </p:nvPr>
        </p:nvSpPr>
        <p:spPr/>
        <p:txBody>
          <a:bodyPr/>
          <a:lstStyle/>
          <a:p>
            <a:fld id="{B0BE32AE-2060-439A-A11B-8FCC67F8193A}" type="datetime1">
              <a:rPr lang="en-IN" smtClean="0"/>
              <a:t>08-09-2023</a:t>
            </a:fld>
            <a:endParaRPr lang="en-IN"/>
          </a:p>
        </p:txBody>
      </p:sp>
      <p:sp>
        <p:nvSpPr>
          <p:cNvPr id="5" name="Footer Placeholder 4">
            <a:extLst>
              <a:ext uri="{FF2B5EF4-FFF2-40B4-BE49-F238E27FC236}">
                <a16:creationId xmlns:a16="http://schemas.microsoft.com/office/drawing/2014/main" id="{99A3B8A1-AC06-1B15-6958-BEEE012A46B6}"/>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300540684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E46A9-CEDC-62DA-211C-466A8EB0A6FC}"/>
              </a:ext>
            </a:extLst>
          </p:cNvPr>
          <p:cNvPicPr>
            <a:picLocks noChangeAspect="1"/>
          </p:cNvPicPr>
          <p:nvPr/>
        </p:nvPicPr>
        <p:blipFill rotWithShape="1">
          <a:blip r:embed="rId2"/>
          <a:srcRect t="7301"/>
          <a:stretch/>
        </p:blipFill>
        <p:spPr>
          <a:xfrm>
            <a:off x="0" y="488852"/>
            <a:ext cx="11776104" cy="5880296"/>
          </a:xfrm>
          <a:prstGeom prst="rect">
            <a:avLst/>
          </a:prstGeom>
        </p:spPr>
      </p:pic>
      <p:sp>
        <p:nvSpPr>
          <p:cNvPr id="2" name="Date Placeholder 1">
            <a:extLst>
              <a:ext uri="{FF2B5EF4-FFF2-40B4-BE49-F238E27FC236}">
                <a16:creationId xmlns:a16="http://schemas.microsoft.com/office/drawing/2014/main" id="{76BCCF22-CC23-C137-DF77-581E01406800}"/>
              </a:ext>
            </a:extLst>
          </p:cNvPr>
          <p:cNvSpPr>
            <a:spLocks noGrp="1"/>
          </p:cNvSpPr>
          <p:nvPr>
            <p:ph type="dt" sz="half" idx="10"/>
          </p:nvPr>
        </p:nvSpPr>
        <p:spPr/>
        <p:txBody>
          <a:bodyPr/>
          <a:lstStyle/>
          <a:p>
            <a:fld id="{AA896609-E276-4264-8FAF-D824708B8350}" type="datetime1">
              <a:rPr lang="en-IN" smtClean="0"/>
              <a:t>08-09-2023</a:t>
            </a:fld>
            <a:endParaRPr lang="en-IN"/>
          </a:p>
        </p:txBody>
      </p:sp>
      <p:sp>
        <p:nvSpPr>
          <p:cNvPr id="3" name="Footer Placeholder 2">
            <a:extLst>
              <a:ext uri="{FF2B5EF4-FFF2-40B4-BE49-F238E27FC236}">
                <a16:creationId xmlns:a16="http://schemas.microsoft.com/office/drawing/2014/main" id="{A59FD6AE-5A76-4F4C-5B01-7F9AF743F615}"/>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336749162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472579-7962-9EB6-87F6-4144CA41E35E}"/>
              </a:ext>
            </a:extLst>
          </p:cNvPr>
          <p:cNvPicPr>
            <a:picLocks noChangeAspect="1"/>
          </p:cNvPicPr>
          <p:nvPr/>
        </p:nvPicPr>
        <p:blipFill>
          <a:blip r:embed="rId2"/>
          <a:stretch>
            <a:fillRect/>
          </a:stretch>
        </p:blipFill>
        <p:spPr>
          <a:xfrm>
            <a:off x="1969477" y="814020"/>
            <a:ext cx="6907237" cy="5692545"/>
          </a:xfrm>
          <a:prstGeom prst="rect">
            <a:avLst/>
          </a:prstGeom>
        </p:spPr>
      </p:pic>
      <p:sp>
        <p:nvSpPr>
          <p:cNvPr id="6" name="TextBox 5">
            <a:extLst>
              <a:ext uri="{FF2B5EF4-FFF2-40B4-BE49-F238E27FC236}">
                <a16:creationId xmlns:a16="http://schemas.microsoft.com/office/drawing/2014/main" id="{231211C2-1D3F-6EAE-D572-3A161A853C7D}"/>
              </a:ext>
            </a:extLst>
          </p:cNvPr>
          <p:cNvSpPr txBox="1"/>
          <p:nvPr/>
        </p:nvSpPr>
        <p:spPr>
          <a:xfrm>
            <a:off x="9931791" y="458931"/>
            <a:ext cx="1589649" cy="923330"/>
          </a:xfrm>
          <a:prstGeom prst="rect">
            <a:avLst/>
          </a:prstGeom>
          <a:noFill/>
        </p:spPr>
        <p:txBody>
          <a:bodyPr wrap="square" rtlCol="0">
            <a:spAutoFit/>
          </a:bodyPr>
          <a:lstStyle/>
          <a:p>
            <a:r>
              <a:rPr lang="en-GB" b="1" dirty="0"/>
              <a:t>Example of poster presentation</a:t>
            </a:r>
            <a:endParaRPr lang="en-IN" b="1" dirty="0"/>
          </a:p>
        </p:txBody>
      </p:sp>
      <p:sp>
        <p:nvSpPr>
          <p:cNvPr id="2" name="Date Placeholder 1">
            <a:extLst>
              <a:ext uri="{FF2B5EF4-FFF2-40B4-BE49-F238E27FC236}">
                <a16:creationId xmlns:a16="http://schemas.microsoft.com/office/drawing/2014/main" id="{027B2941-F5E3-4186-F46E-0DFB4C3AD6BB}"/>
              </a:ext>
            </a:extLst>
          </p:cNvPr>
          <p:cNvSpPr>
            <a:spLocks noGrp="1"/>
          </p:cNvSpPr>
          <p:nvPr>
            <p:ph type="dt" sz="half" idx="10"/>
          </p:nvPr>
        </p:nvSpPr>
        <p:spPr/>
        <p:txBody>
          <a:bodyPr/>
          <a:lstStyle/>
          <a:p>
            <a:fld id="{779B1F1E-9CDA-450C-BC9F-365529F658A4}" type="datetime1">
              <a:rPr lang="en-IN" smtClean="0"/>
              <a:t>08-09-2023</a:t>
            </a:fld>
            <a:endParaRPr lang="en-IN"/>
          </a:p>
        </p:txBody>
      </p:sp>
      <p:sp>
        <p:nvSpPr>
          <p:cNvPr id="3" name="Footer Placeholder 2">
            <a:extLst>
              <a:ext uri="{FF2B5EF4-FFF2-40B4-BE49-F238E27FC236}">
                <a16:creationId xmlns:a16="http://schemas.microsoft.com/office/drawing/2014/main" id="{D22BB56C-5BF0-F3B0-C0BE-8A569456476D}"/>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715905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BC85-937D-497C-52E4-4AE8A0726B39}"/>
              </a:ext>
            </a:extLst>
          </p:cNvPr>
          <p:cNvSpPr>
            <a:spLocks noGrp="1"/>
          </p:cNvSpPr>
          <p:nvPr>
            <p:ph type="title"/>
          </p:nvPr>
        </p:nvSpPr>
        <p:spPr/>
        <p:txBody>
          <a:bodyPr/>
          <a:lstStyle/>
          <a:p>
            <a:r>
              <a:rPr lang="en-GB" dirty="0"/>
              <a:t>Guidelines for making of Presentation</a:t>
            </a:r>
            <a:endParaRPr lang="en-IN" dirty="0"/>
          </a:p>
        </p:txBody>
      </p:sp>
      <p:sp>
        <p:nvSpPr>
          <p:cNvPr id="3" name="Content Placeholder 2">
            <a:extLst>
              <a:ext uri="{FF2B5EF4-FFF2-40B4-BE49-F238E27FC236}">
                <a16:creationId xmlns:a16="http://schemas.microsoft.com/office/drawing/2014/main" id="{5B3EBF08-CACE-C27D-D98F-1608C921DE8F}"/>
              </a:ext>
            </a:extLst>
          </p:cNvPr>
          <p:cNvSpPr>
            <a:spLocks noGrp="1"/>
          </p:cNvSpPr>
          <p:nvPr>
            <p:ph idx="1"/>
          </p:nvPr>
        </p:nvSpPr>
        <p:spPr/>
        <p:txBody>
          <a:bodyPr>
            <a:noAutofit/>
          </a:bodyPr>
          <a:lstStyle/>
          <a:p>
            <a:r>
              <a:rPr lang="en-GB" dirty="0"/>
              <a:t>The presentation can be made by using any tool or application but the supporting file/s or software must be installed in the presenter’s device to avoid the last-minute delay/chaos.</a:t>
            </a:r>
          </a:p>
          <a:p>
            <a:r>
              <a:rPr lang="en-GB" dirty="0"/>
              <a:t> Keep your presentation handy, possibly on the clean desktop. </a:t>
            </a:r>
          </a:p>
          <a:p>
            <a:r>
              <a:rPr lang="en-GB" dirty="0"/>
              <a:t>Use minimum text on the slide/s.</a:t>
            </a:r>
          </a:p>
          <a:p>
            <a:r>
              <a:rPr lang="en-GB" dirty="0"/>
              <a:t> Make use of suitable pictures / diagrams / graphs / tables, etc. in the presentation. </a:t>
            </a:r>
          </a:p>
          <a:p>
            <a:r>
              <a:rPr lang="en-GB" dirty="0"/>
              <a:t>Keep the slides limited so as to finish presentation within the required time specified for competition. </a:t>
            </a:r>
          </a:p>
          <a:p>
            <a:r>
              <a:rPr lang="en-GB" dirty="0"/>
              <a:t> The title and the slot number (to be displayed on the portal two days prior to the competition) of the research proposal should be mentioned on the first slide.</a:t>
            </a:r>
          </a:p>
          <a:p>
            <a:r>
              <a:rPr lang="en-GB" dirty="0"/>
              <a:t> Do not mention the name of the participant or the college/institute/department on any of the slides. </a:t>
            </a:r>
          </a:p>
          <a:p>
            <a:r>
              <a:rPr lang="en-GB" dirty="0"/>
              <a:t> Introduce yourself only with a slot number and do not reveal the identity or name of the college/institute/department during the presentation.</a:t>
            </a:r>
            <a:endParaRPr lang="en-IN" dirty="0"/>
          </a:p>
        </p:txBody>
      </p:sp>
      <p:sp>
        <p:nvSpPr>
          <p:cNvPr id="4" name="Date Placeholder 3">
            <a:extLst>
              <a:ext uri="{FF2B5EF4-FFF2-40B4-BE49-F238E27FC236}">
                <a16:creationId xmlns:a16="http://schemas.microsoft.com/office/drawing/2014/main" id="{AF82408E-B695-4908-C079-E9811DECFB7F}"/>
              </a:ext>
            </a:extLst>
          </p:cNvPr>
          <p:cNvSpPr>
            <a:spLocks noGrp="1"/>
          </p:cNvSpPr>
          <p:nvPr>
            <p:ph type="dt" sz="half" idx="10"/>
          </p:nvPr>
        </p:nvSpPr>
        <p:spPr/>
        <p:txBody>
          <a:bodyPr/>
          <a:lstStyle/>
          <a:p>
            <a:fld id="{5C0F7E31-690A-42CC-86BF-7F856801D637}" type="datetime1">
              <a:rPr lang="en-IN" smtClean="0"/>
              <a:t>08-09-2023</a:t>
            </a:fld>
            <a:endParaRPr lang="en-IN"/>
          </a:p>
        </p:txBody>
      </p:sp>
      <p:sp>
        <p:nvSpPr>
          <p:cNvPr id="5" name="Footer Placeholder 4">
            <a:extLst>
              <a:ext uri="{FF2B5EF4-FFF2-40B4-BE49-F238E27FC236}">
                <a16:creationId xmlns:a16="http://schemas.microsoft.com/office/drawing/2014/main" id="{AD2ABE92-51FF-B9C4-54AB-93A7E92A6067}"/>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356887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81281D-B59F-D49C-C72C-3A64C3A3B121}"/>
              </a:ext>
            </a:extLst>
          </p:cNvPr>
          <p:cNvPicPr>
            <a:picLocks noChangeAspect="1"/>
          </p:cNvPicPr>
          <p:nvPr/>
        </p:nvPicPr>
        <p:blipFill>
          <a:blip r:embed="rId2"/>
          <a:stretch>
            <a:fillRect/>
          </a:stretch>
        </p:blipFill>
        <p:spPr>
          <a:xfrm>
            <a:off x="2180493" y="181560"/>
            <a:ext cx="10011508" cy="6022292"/>
          </a:xfrm>
          <a:prstGeom prst="rect">
            <a:avLst/>
          </a:prstGeom>
        </p:spPr>
      </p:pic>
      <p:sp>
        <p:nvSpPr>
          <p:cNvPr id="8" name="TextBox 7">
            <a:extLst>
              <a:ext uri="{FF2B5EF4-FFF2-40B4-BE49-F238E27FC236}">
                <a16:creationId xmlns:a16="http://schemas.microsoft.com/office/drawing/2014/main" id="{48F38316-44A3-91CE-5501-4085567AB204}"/>
              </a:ext>
            </a:extLst>
          </p:cNvPr>
          <p:cNvSpPr txBox="1"/>
          <p:nvPr/>
        </p:nvSpPr>
        <p:spPr>
          <a:xfrm>
            <a:off x="1336431" y="296879"/>
            <a:ext cx="1688123"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Research Proposal must include :</a:t>
            </a:r>
            <a:endParaRPr lang="en-IN" dirty="0"/>
          </a:p>
        </p:txBody>
      </p:sp>
      <p:sp>
        <p:nvSpPr>
          <p:cNvPr id="9" name="TextBox 8">
            <a:extLst>
              <a:ext uri="{FF2B5EF4-FFF2-40B4-BE49-F238E27FC236}">
                <a16:creationId xmlns:a16="http://schemas.microsoft.com/office/drawing/2014/main" id="{81896C8B-58B0-C010-F66F-F7A1EA9667D2}"/>
              </a:ext>
            </a:extLst>
          </p:cNvPr>
          <p:cNvSpPr txBox="1"/>
          <p:nvPr/>
        </p:nvSpPr>
        <p:spPr>
          <a:xfrm>
            <a:off x="337625" y="4529796"/>
            <a:ext cx="1688123" cy="203132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GB" b="1" dirty="0"/>
              <a:t>The research proposal will be in the PDF format and size of the PDF will not be more than 20 MB. </a:t>
            </a:r>
            <a:endParaRPr lang="en-IN" b="1" dirty="0"/>
          </a:p>
        </p:txBody>
      </p:sp>
      <p:sp>
        <p:nvSpPr>
          <p:cNvPr id="2" name="Date Placeholder 1">
            <a:extLst>
              <a:ext uri="{FF2B5EF4-FFF2-40B4-BE49-F238E27FC236}">
                <a16:creationId xmlns:a16="http://schemas.microsoft.com/office/drawing/2014/main" id="{A6FBA415-7503-EDC9-ED39-57BFA28082A3}"/>
              </a:ext>
            </a:extLst>
          </p:cNvPr>
          <p:cNvSpPr>
            <a:spLocks noGrp="1"/>
          </p:cNvSpPr>
          <p:nvPr>
            <p:ph type="dt" sz="half" idx="10"/>
          </p:nvPr>
        </p:nvSpPr>
        <p:spPr/>
        <p:txBody>
          <a:bodyPr/>
          <a:lstStyle/>
          <a:p>
            <a:fld id="{6F57A64E-BC2C-4E3C-97AF-09F7CF43CCD4}" type="datetime1">
              <a:rPr lang="en-IN" smtClean="0"/>
              <a:t>08-09-2023</a:t>
            </a:fld>
            <a:endParaRPr lang="en-IN"/>
          </a:p>
        </p:txBody>
      </p:sp>
      <p:sp>
        <p:nvSpPr>
          <p:cNvPr id="3" name="Footer Placeholder 2">
            <a:extLst>
              <a:ext uri="{FF2B5EF4-FFF2-40B4-BE49-F238E27FC236}">
                <a16:creationId xmlns:a16="http://schemas.microsoft.com/office/drawing/2014/main" id="{221DE92D-C8CC-9D37-6C8E-7106F0FFE37D}"/>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24574831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1CD7-622A-1962-0A64-16BF8467D709}"/>
              </a:ext>
            </a:extLst>
          </p:cNvPr>
          <p:cNvSpPr>
            <a:spLocks noGrp="1"/>
          </p:cNvSpPr>
          <p:nvPr>
            <p:ph type="title"/>
          </p:nvPr>
        </p:nvSpPr>
        <p:spPr/>
        <p:txBody>
          <a:bodyPr/>
          <a:lstStyle/>
          <a:p>
            <a:r>
              <a:rPr lang="en-GB" dirty="0"/>
              <a:t>Example of Research Proposal</a:t>
            </a:r>
            <a:endParaRPr lang="en-IN" dirty="0"/>
          </a:p>
        </p:txBody>
      </p:sp>
      <p:sp>
        <p:nvSpPr>
          <p:cNvPr id="3" name="Content Placeholder 2">
            <a:extLst>
              <a:ext uri="{FF2B5EF4-FFF2-40B4-BE49-F238E27FC236}">
                <a16:creationId xmlns:a16="http://schemas.microsoft.com/office/drawing/2014/main" id="{8B72D590-C8D7-D1DE-08BA-D442D83222CB}"/>
              </a:ext>
            </a:extLst>
          </p:cNvPr>
          <p:cNvSpPr>
            <a:spLocks noGrp="1"/>
          </p:cNvSpPr>
          <p:nvPr>
            <p:ph idx="1"/>
          </p:nvPr>
        </p:nvSpPr>
        <p:spPr>
          <a:xfrm>
            <a:off x="5118447" y="803186"/>
            <a:ext cx="6281873" cy="4697282"/>
          </a:xfrm>
        </p:spPr>
        <p:txBody>
          <a:bodyPr/>
          <a:lstStyle/>
          <a:p>
            <a:endParaRPr lang="en-IN" dirty="0"/>
          </a:p>
        </p:txBody>
      </p:sp>
      <p:graphicFrame>
        <p:nvGraphicFramePr>
          <p:cNvPr id="4" name="Object 3">
            <a:extLst>
              <a:ext uri="{FF2B5EF4-FFF2-40B4-BE49-F238E27FC236}">
                <a16:creationId xmlns:a16="http://schemas.microsoft.com/office/drawing/2014/main" id="{54CD007A-1972-1152-18A5-8AD645F95511}"/>
              </a:ext>
            </a:extLst>
          </p:cNvPr>
          <p:cNvGraphicFramePr>
            <a:graphicFrameLocks noChangeAspect="1"/>
          </p:cNvGraphicFramePr>
          <p:nvPr>
            <p:extLst>
              <p:ext uri="{D42A27DB-BD31-4B8C-83A1-F6EECF244321}">
                <p14:modId xmlns:p14="http://schemas.microsoft.com/office/powerpoint/2010/main" val="1315534952"/>
              </p:ext>
            </p:extLst>
          </p:nvPr>
        </p:nvGraphicFramePr>
        <p:xfrm>
          <a:off x="6873436" y="803185"/>
          <a:ext cx="4186238" cy="4697281"/>
        </p:xfrm>
        <a:graphic>
          <a:graphicData uri="http://schemas.openxmlformats.org/presentationml/2006/ole">
            <mc:AlternateContent xmlns:mc="http://schemas.openxmlformats.org/markup-compatibility/2006">
              <mc:Choice xmlns:v="urn:schemas-microsoft-com:vml" Requires="v">
                <p:oleObj name="Acrobat Document" r:id="rId2" imgW="5829480" imgH="7543800" progId="Acrobat.Document.DC">
                  <p:embed/>
                </p:oleObj>
              </mc:Choice>
              <mc:Fallback>
                <p:oleObj name="Acrobat Document" r:id="rId2" imgW="5829480" imgH="7543800" progId="Acrobat.Document.DC">
                  <p:embed/>
                  <p:pic>
                    <p:nvPicPr>
                      <p:cNvPr id="0" name=""/>
                      <p:cNvPicPr/>
                      <p:nvPr/>
                    </p:nvPicPr>
                    <p:blipFill>
                      <a:blip r:embed="rId3"/>
                      <a:stretch>
                        <a:fillRect/>
                      </a:stretch>
                    </p:blipFill>
                    <p:spPr>
                      <a:xfrm>
                        <a:off x="6873436" y="803185"/>
                        <a:ext cx="4186238" cy="469728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11031C44-9FDD-496E-E6AB-80A7620BB730}"/>
              </a:ext>
            </a:extLst>
          </p:cNvPr>
          <p:cNvSpPr>
            <a:spLocks noGrp="1"/>
          </p:cNvSpPr>
          <p:nvPr>
            <p:ph type="dt" sz="half" idx="10"/>
          </p:nvPr>
        </p:nvSpPr>
        <p:spPr/>
        <p:txBody>
          <a:bodyPr/>
          <a:lstStyle/>
          <a:p>
            <a:fld id="{6D85FF1B-2432-4D5A-8991-2647531CD735}" type="datetime1">
              <a:rPr lang="en-IN" smtClean="0"/>
              <a:t>08-09-2023</a:t>
            </a:fld>
            <a:endParaRPr lang="en-IN"/>
          </a:p>
        </p:txBody>
      </p:sp>
      <p:sp>
        <p:nvSpPr>
          <p:cNvPr id="6" name="Footer Placeholder 5">
            <a:extLst>
              <a:ext uri="{FF2B5EF4-FFF2-40B4-BE49-F238E27FC236}">
                <a16:creationId xmlns:a16="http://schemas.microsoft.com/office/drawing/2014/main" id="{367F946C-76F3-85A1-F52A-6D98A69AB3F7}"/>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409439104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FB70-772D-ED86-6830-35AEDA2DB56E}"/>
              </a:ext>
            </a:extLst>
          </p:cNvPr>
          <p:cNvSpPr>
            <a:spLocks noGrp="1"/>
          </p:cNvSpPr>
          <p:nvPr>
            <p:ph type="title"/>
          </p:nvPr>
        </p:nvSpPr>
        <p:spPr/>
        <p:txBody>
          <a:bodyPr/>
          <a:lstStyle/>
          <a:p>
            <a:r>
              <a:rPr lang="en-GB" dirty="0"/>
              <a:t>How to register?</a:t>
            </a:r>
            <a:endParaRPr lang="en-IN" dirty="0"/>
          </a:p>
        </p:txBody>
      </p:sp>
      <p:sp>
        <p:nvSpPr>
          <p:cNvPr id="3" name="Content Placeholder 2">
            <a:extLst>
              <a:ext uri="{FF2B5EF4-FFF2-40B4-BE49-F238E27FC236}">
                <a16:creationId xmlns:a16="http://schemas.microsoft.com/office/drawing/2014/main" id="{F6881434-7216-147C-A354-1336F21A1909}"/>
              </a:ext>
            </a:extLst>
          </p:cNvPr>
          <p:cNvSpPr>
            <a:spLocks noGrp="1"/>
          </p:cNvSpPr>
          <p:nvPr>
            <p:ph idx="1"/>
          </p:nvPr>
        </p:nvSpPr>
        <p:spPr/>
        <p:txBody>
          <a:bodyPr>
            <a:normAutofit fontScale="92500" lnSpcReduction="20000"/>
          </a:bodyPr>
          <a:lstStyle/>
          <a:p>
            <a:r>
              <a:rPr lang="en-GB" dirty="0"/>
              <a:t>Online Registration for Participation </a:t>
            </a:r>
          </a:p>
          <a:p>
            <a:r>
              <a:rPr lang="en-GB" dirty="0"/>
              <a:t> Every interested College / Recognized Institute / University Department shall register themselves online on the portal available on the website www.unimumbaidsd.com </a:t>
            </a:r>
          </a:p>
          <a:p>
            <a:r>
              <a:rPr lang="en-GB" dirty="0"/>
              <a:t> Steps for Registration </a:t>
            </a:r>
          </a:p>
          <a:p>
            <a:r>
              <a:rPr lang="en-GB" dirty="0"/>
              <a:t>Sign-up  </a:t>
            </a:r>
          </a:p>
          <a:p>
            <a:r>
              <a:rPr lang="en-GB" dirty="0"/>
              <a:t>Details of the College</a:t>
            </a:r>
          </a:p>
          <a:p>
            <a:r>
              <a:rPr lang="en-GB" dirty="0"/>
              <a:t> Details of the Principal / Director / Head </a:t>
            </a:r>
          </a:p>
          <a:p>
            <a:r>
              <a:rPr lang="en-GB" dirty="0"/>
              <a:t>Details of the Teacher Co-ordinator </a:t>
            </a:r>
          </a:p>
          <a:p>
            <a:r>
              <a:rPr lang="en-GB" dirty="0"/>
              <a:t>Details of the Student Co-ordinator (Male) </a:t>
            </a:r>
          </a:p>
          <a:p>
            <a:r>
              <a:rPr lang="en-GB" dirty="0"/>
              <a:t> Details of the Student Co-ordinator (Female)</a:t>
            </a:r>
          </a:p>
          <a:p>
            <a:r>
              <a:rPr lang="en-GB" dirty="0"/>
              <a:t> Details of the Research Proposal </a:t>
            </a:r>
          </a:p>
          <a:p>
            <a:r>
              <a:rPr lang="en-GB" dirty="0"/>
              <a:t>Details of the Participating Student/s</a:t>
            </a:r>
          </a:p>
          <a:p>
            <a:r>
              <a:rPr lang="en-GB" dirty="0"/>
              <a:t> Details of Mentor/s </a:t>
            </a:r>
            <a:endParaRPr lang="en-IN" dirty="0"/>
          </a:p>
        </p:txBody>
      </p:sp>
      <p:sp>
        <p:nvSpPr>
          <p:cNvPr id="4" name="Date Placeholder 3">
            <a:extLst>
              <a:ext uri="{FF2B5EF4-FFF2-40B4-BE49-F238E27FC236}">
                <a16:creationId xmlns:a16="http://schemas.microsoft.com/office/drawing/2014/main" id="{23DAFB0D-7091-33F9-8C27-50629CC56793}"/>
              </a:ext>
            </a:extLst>
          </p:cNvPr>
          <p:cNvSpPr>
            <a:spLocks noGrp="1"/>
          </p:cNvSpPr>
          <p:nvPr>
            <p:ph type="dt" sz="half" idx="10"/>
          </p:nvPr>
        </p:nvSpPr>
        <p:spPr/>
        <p:txBody>
          <a:bodyPr/>
          <a:lstStyle/>
          <a:p>
            <a:fld id="{5F55395F-60E9-4B61-8046-3FA81740955C}" type="datetime1">
              <a:rPr lang="en-IN" smtClean="0"/>
              <a:t>08-09-2023</a:t>
            </a:fld>
            <a:endParaRPr lang="en-IN"/>
          </a:p>
        </p:txBody>
      </p:sp>
      <p:sp>
        <p:nvSpPr>
          <p:cNvPr id="5" name="Footer Placeholder 4">
            <a:extLst>
              <a:ext uri="{FF2B5EF4-FFF2-40B4-BE49-F238E27FC236}">
                <a16:creationId xmlns:a16="http://schemas.microsoft.com/office/drawing/2014/main" id="{17AD9FBE-E1FD-0CC7-7690-018141DD49E7}"/>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108816335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7BD1-F54F-F061-51B8-7B05C23FDDF9}"/>
              </a:ext>
            </a:extLst>
          </p:cNvPr>
          <p:cNvSpPr>
            <a:spLocks noGrp="1"/>
          </p:cNvSpPr>
          <p:nvPr>
            <p:ph type="title"/>
          </p:nvPr>
        </p:nvSpPr>
        <p:spPr/>
        <p:txBody>
          <a:bodyPr/>
          <a:lstStyle/>
          <a:p>
            <a:r>
              <a:rPr lang="en-GB" dirty="0"/>
              <a:t>How to register?</a:t>
            </a:r>
            <a:endParaRPr lang="en-IN" dirty="0"/>
          </a:p>
        </p:txBody>
      </p:sp>
      <p:sp>
        <p:nvSpPr>
          <p:cNvPr id="3" name="Content Placeholder 2">
            <a:extLst>
              <a:ext uri="{FF2B5EF4-FFF2-40B4-BE49-F238E27FC236}">
                <a16:creationId xmlns:a16="http://schemas.microsoft.com/office/drawing/2014/main" id="{3164AA84-2543-CB25-716E-A6A5293C9E3C}"/>
              </a:ext>
            </a:extLst>
          </p:cNvPr>
          <p:cNvSpPr>
            <a:spLocks noGrp="1"/>
          </p:cNvSpPr>
          <p:nvPr>
            <p:ph idx="1"/>
          </p:nvPr>
        </p:nvSpPr>
        <p:spPr>
          <a:xfrm>
            <a:off x="5118447" y="803185"/>
            <a:ext cx="6281873" cy="5625749"/>
          </a:xfrm>
        </p:spPr>
        <p:txBody>
          <a:bodyPr>
            <a:normAutofit/>
          </a:bodyPr>
          <a:lstStyle/>
          <a:p>
            <a:r>
              <a:rPr lang="en-GB" dirty="0"/>
              <a:t>Registration Fees </a:t>
            </a:r>
          </a:p>
          <a:p>
            <a:r>
              <a:rPr lang="en-GB" dirty="0"/>
              <a:t> The Registration Fees is Rs. 50 per research proposal.  </a:t>
            </a:r>
          </a:p>
          <a:p>
            <a:r>
              <a:rPr lang="en-GB" dirty="0"/>
              <a:t> The Registration Fees will be charged for Zonal / District level only and it will not be charged for University level. </a:t>
            </a:r>
          </a:p>
          <a:p>
            <a:r>
              <a:rPr lang="en-GB" dirty="0"/>
              <a:t>  The Registration Fees is to be paid through cheque along with printouts of Consolidated Entry Form. The cheque should be drawn in favour of ‘Finance and Accounts Officer, University of Mumbai’. In any case Registration Fees will not be accepted in cash. The College / Recognized Institute / University Department shall send the cheque along with printout of Consolidated Entry Form to the Director, Department Students’ Development, First Floor, Vidyapeeth Vidyarthi Bhavan, ‘B’ Road, Churchgate,                          PIN.-400 020. </a:t>
            </a:r>
          </a:p>
          <a:p>
            <a:r>
              <a:rPr lang="en-GB" dirty="0"/>
              <a:t> The Registration Fees will not be refunded under any circumstances even though the entries are cancelled. </a:t>
            </a:r>
            <a:endParaRPr lang="en-IN" dirty="0"/>
          </a:p>
        </p:txBody>
      </p:sp>
      <p:sp>
        <p:nvSpPr>
          <p:cNvPr id="4" name="Date Placeholder 3">
            <a:extLst>
              <a:ext uri="{FF2B5EF4-FFF2-40B4-BE49-F238E27FC236}">
                <a16:creationId xmlns:a16="http://schemas.microsoft.com/office/drawing/2014/main" id="{BA73EA18-87E8-B2A9-402E-1CAD32E93E68}"/>
              </a:ext>
            </a:extLst>
          </p:cNvPr>
          <p:cNvSpPr>
            <a:spLocks noGrp="1"/>
          </p:cNvSpPr>
          <p:nvPr>
            <p:ph type="dt" sz="half" idx="10"/>
          </p:nvPr>
        </p:nvSpPr>
        <p:spPr/>
        <p:txBody>
          <a:bodyPr/>
          <a:lstStyle/>
          <a:p>
            <a:fld id="{86A32682-F1E0-435D-83CE-116792C3B64C}" type="datetime1">
              <a:rPr lang="en-IN" smtClean="0"/>
              <a:t>08-09-2023</a:t>
            </a:fld>
            <a:endParaRPr lang="en-IN"/>
          </a:p>
        </p:txBody>
      </p:sp>
      <p:sp>
        <p:nvSpPr>
          <p:cNvPr id="5" name="Footer Placeholder 4">
            <a:extLst>
              <a:ext uri="{FF2B5EF4-FFF2-40B4-BE49-F238E27FC236}">
                <a16:creationId xmlns:a16="http://schemas.microsoft.com/office/drawing/2014/main" id="{D76E7C20-2A13-CBAD-D62C-9DDF7FEFB43D}"/>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1218570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F77A-302C-6361-B7D0-0A848C9C0B78}"/>
              </a:ext>
            </a:extLst>
          </p:cNvPr>
          <p:cNvSpPr>
            <a:spLocks noGrp="1"/>
          </p:cNvSpPr>
          <p:nvPr>
            <p:ph type="title"/>
          </p:nvPr>
        </p:nvSpPr>
        <p:spPr/>
        <p:txBody>
          <a:bodyPr/>
          <a:lstStyle/>
          <a:p>
            <a:r>
              <a:rPr lang="en-IN" dirty="0"/>
              <a:t>Awards and Honours</a:t>
            </a:r>
          </a:p>
        </p:txBody>
      </p:sp>
      <p:sp>
        <p:nvSpPr>
          <p:cNvPr id="3" name="Content Placeholder 2">
            <a:extLst>
              <a:ext uri="{FF2B5EF4-FFF2-40B4-BE49-F238E27FC236}">
                <a16:creationId xmlns:a16="http://schemas.microsoft.com/office/drawing/2014/main" id="{DAC4420C-C74C-2B76-97AF-2728008CB087}"/>
              </a:ext>
            </a:extLst>
          </p:cNvPr>
          <p:cNvSpPr>
            <a:spLocks noGrp="1"/>
          </p:cNvSpPr>
          <p:nvPr>
            <p:ph idx="1"/>
          </p:nvPr>
        </p:nvSpPr>
        <p:spPr/>
        <p:txBody>
          <a:bodyPr>
            <a:normAutofit lnSpcReduction="10000"/>
          </a:bodyPr>
          <a:lstStyle/>
          <a:p>
            <a:r>
              <a:rPr lang="en-IN" b="1" dirty="0"/>
              <a:t>Selection Round</a:t>
            </a:r>
          </a:p>
          <a:p>
            <a:pPr marL="342900" indent="-342900">
              <a:buAutoNum type="arabicPeriod"/>
            </a:pPr>
            <a:r>
              <a:rPr lang="en-IN" dirty="0"/>
              <a:t>Certificate of Participation </a:t>
            </a:r>
          </a:p>
          <a:p>
            <a:pPr marL="342900" indent="-342900">
              <a:buAutoNum type="arabicPeriod"/>
            </a:pPr>
            <a:r>
              <a:rPr lang="en-IN" dirty="0"/>
              <a:t>Certificate of Merit </a:t>
            </a:r>
          </a:p>
          <a:p>
            <a:pPr marL="342900" indent="-342900">
              <a:buAutoNum type="arabicPeriod"/>
            </a:pPr>
            <a:r>
              <a:rPr lang="en-IN" dirty="0"/>
              <a:t>Zonal / District Championship </a:t>
            </a:r>
          </a:p>
          <a:p>
            <a:r>
              <a:rPr lang="en-IN" b="1" dirty="0"/>
              <a:t>Final Round</a:t>
            </a:r>
          </a:p>
          <a:p>
            <a:pPr marL="342900" indent="-342900">
              <a:buAutoNum type="arabicPeriod"/>
            </a:pPr>
            <a:r>
              <a:rPr lang="en-IN" dirty="0"/>
              <a:t>Certificate of Participation </a:t>
            </a:r>
          </a:p>
          <a:p>
            <a:pPr marL="342900" indent="-342900">
              <a:buAutoNum type="arabicPeriod"/>
            </a:pPr>
            <a:r>
              <a:rPr lang="en-IN" dirty="0"/>
              <a:t>Certificate of Merit </a:t>
            </a:r>
          </a:p>
          <a:p>
            <a:pPr marL="342900" indent="-342900">
              <a:buAutoNum type="arabicPeriod"/>
            </a:pPr>
            <a:r>
              <a:rPr lang="en-IN" dirty="0"/>
              <a:t>Zonal / District Championship</a:t>
            </a:r>
          </a:p>
          <a:p>
            <a:pPr marL="342900" indent="-342900">
              <a:buFont typeface="+mj-lt"/>
              <a:buAutoNum type="arabicPeriod"/>
            </a:pPr>
            <a:r>
              <a:rPr lang="en-IN" dirty="0"/>
              <a:t>Category-wise Championship </a:t>
            </a:r>
          </a:p>
          <a:p>
            <a:pPr marL="342900" indent="-342900">
              <a:buFont typeface="+mj-lt"/>
              <a:buAutoNum type="arabicPeriod"/>
            </a:pPr>
            <a:r>
              <a:rPr lang="en-IN" dirty="0"/>
              <a:t>Overall Championship</a:t>
            </a:r>
          </a:p>
          <a:p>
            <a:pPr marL="342900" indent="-342900">
              <a:buFont typeface="+mj-lt"/>
              <a:buAutoNum type="arabicPeriod"/>
            </a:pPr>
            <a:r>
              <a:rPr lang="en-IN" dirty="0"/>
              <a:t>Overall Runner Championship</a:t>
            </a:r>
          </a:p>
          <a:p>
            <a:pPr marL="342900" indent="-342900">
              <a:buFont typeface="+mj-lt"/>
              <a:buAutoNum type="arabicPeriod"/>
            </a:pPr>
            <a:r>
              <a:rPr lang="en-IN" dirty="0"/>
              <a:t>Overall Second Runner Championship</a:t>
            </a:r>
          </a:p>
          <a:p>
            <a:pPr marL="342900" indent="-342900">
              <a:buAutoNum type="arabicPeriod"/>
            </a:pPr>
            <a:endParaRPr lang="en-IN" dirty="0"/>
          </a:p>
        </p:txBody>
      </p:sp>
      <p:sp>
        <p:nvSpPr>
          <p:cNvPr id="4" name="Date Placeholder 3">
            <a:extLst>
              <a:ext uri="{FF2B5EF4-FFF2-40B4-BE49-F238E27FC236}">
                <a16:creationId xmlns:a16="http://schemas.microsoft.com/office/drawing/2014/main" id="{D3D4B885-E2C6-F2E7-96C4-16ADFAB02DE1}"/>
              </a:ext>
            </a:extLst>
          </p:cNvPr>
          <p:cNvSpPr>
            <a:spLocks noGrp="1"/>
          </p:cNvSpPr>
          <p:nvPr>
            <p:ph type="dt" sz="half" idx="10"/>
          </p:nvPr>
        </p:nvSpPr>
        <p:spPr/>
        <p:txBody>
          <a:bodyPr/>
          <a:lstStyle/>
          <a:p>
            <a:fld id="{AAF79D01-21F9-47AA-8B01-54791FDD7B8E}" type="datetime1">
              <a:rPr lang="en-IN" smtClean="0"/>
              <a:t>08-09-2023</a:t>
            </a:fld>
            <a:endParaRPr lang="en-IN"/>
          </a:p>
        </p:txBody>
      </p:sp>
      <p:sp>
        <p:nvSpPr>
          <p:cNvPr id="5" name="Footer Placeholder 4">
            <a:extLst>
              <a:ext uri="{FF2B5EF4-FFF2-40B4-BE49-F238E27FC236}">
                <a16:creationId xmlns:a16="http://schemas.microsoft.com/office/drawing/2014/main" id="{8EBA2C83-926C-7476-648A-8E492F70C50E}"/>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2564047539"/>
      </p:ext>
    </p:extLst>
  </p:cSld>
  <p:clrMapOvr>
    <a:masterClrMapping/>
  </p:clrMapOvr>
  <mc:AlternateContent xmlns:mc="http://schemas.openxmlformats.org/markup-compatibility/2006" xmlns:p14="http://schemas.microsoft.com/office/powerpoint/2010/main">
    <mc:Choice Requires="p14">
      <p:transition spd="slow" p14:dur="1600">
        <p14:prism isInverted="1"/>
        <p:sndAc>
          <p:stSnd>
            <p:snd r:embed="rId2" name="drumroll.wav"/>
          </p:stSnd>
        </p:sndAc>
      </p:transition>
    </mc:Choice>
    <mc:Fallback xmlns="">
      <p:transition spd="slow">
        <p:fade/>
        <p:sndAc>
          <p:stSnd>
            <p:snd r:embed="rId3" name="drumroll.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F09-153C-468E-031A-00F8B1E9865C}"/>
              </a:ext>
            </a:extLst>
          </p:cNvPr>
          <p:cNvSpPr>
            <a:spLocks noGrp="1"/>
          </p:cNvSpPr>
          <p:nvPr>
            <p:ph type="title"/>
          </p:nvPr>
        </p:nvSpPr>
        <p:spPr/>
        <p:txBody>
          <a:bodyPr/>
          <a:lstStyle/>
          <a:p>
            <a:pPr algn="ctr"/>
            <a:r>
              <a:rPr lang="en-GB" dirty="0"/>
              <a:t>What is </a:t>
            </a:r>
            <a:r>
              <a:rPr lang="en-GB" dirty="0" err="1"/>
              <a:t>Avishkar</a:t>
            </a:r>
            <a:r>
              <a:rPr lang="en-GB" dirty="0"/>
              <a:t>?</a:t>
            </a:r>
            <a:endParaRPr lang="en-IN" dirty="0"/>
          </a:p>
        </p:txBody>
      </p:sp>
      <p:sp>
        <p:nvSpPr>
          <p:cNvPr id="3" name="Content Placeholder 2">
            <a:extLst>
              <a:ext uri="{FF2B5EF4-FFF2-40B4-BE49-F238E27FC236}">
                <a16:creationId xmlns:a16="http://schemas.microsoft.com/office/drawing/2014/main" id="{26281234-E31E-F265-91C0-0BE7A3844AA7}"/>
              </a:ext>
            </a:extLst>
          </p:cNvPr>
          <p:cNvSpPr>
            <a:spLocks noGrp="1"/>
          </p:cNvSpPr>
          <p:nvPr>
            <p:ph idx="1"/>
          </p:nvPr>
        </p:nvSpPr>
        <p:spPr/>
        <p:txBody>
          <a:bodyPr/>
          <a:lstStyle/>
          <a:p>
            <a:r>
              <a:rPr lang="en-GB" sz="2400" i="0" dirty="0">
                <a:solidFill>
                  <a:srgbClr val="202124"/>
                </a:solidFill>
                <a:effectLst/>
              </a:rPr>
              <a:t>The </a:t>
            </a:r>
            <a:r>
              <a:rPr lang="en-GB" sz="2400" i="0" dirty="0" err="1">
                <a:solidFill>
                  <a:srgbClr val="202124"/>
                </a:solidFill>
                <a:effectLst/>
              </a:rPr>
              <a:t>Avishkar</a:t>
            </a:r>
            <a:r>
              <a:rPr lang="en-GB" sz="2400" i="0" dirty="0">
                <a:solidFill>
                  <a:srgbClr val="202124"/>
                </a:solidFill>
                <a:effectLst/>
              </a:rPr>
              <a:t> Research Convention is designed by </a:t>
            </a:r>
            <a:r>
              <a:rPr lang="en-GB" sz="2400" i="1" dirty="0">
                <a:solidFill>
                  <a:srgbClr val="202124"/>
                </a:solidFill>
                <a:effectLst/>
              </a:rPr>
              <a:t>Department of Students' Development, University of Mumbai</a:t>
            </a:r>
            <a:r>
              <a:rPr lang="en-GB" sz="2400" i="0" dirty="0">
                <a:solidFill>
                  <a:srgbClr val="202124"/>
                </a:solidFill>
                <a:effectLst/>
              </a:rPr>
              <a:t>, with the intention to develop a research culture and scientific temper among the students, scholars and teachers from under-graduate to doctoral level in the state of Maharashtra.</a:t>
            </a:r>
          </a:p>
          <a:p>
            <a:r>
              <a:rPr lang="en-US" sz="2400" dirty="0"/>
              <a:t>It is a state level intercollegiate competition</a:t>
            </a:r>
          </a:p>
          <a:p>
            <a:endParaRPr lang="en-GB" dirty="0">
              <a:solidFill>
                <a:srgbClr val="202124"/>
              </a:solidFill>
              <a:latin typeface="arial" panose="020B0604020202020204" pitchFamily="34" charset="0"/>
            </a:endParaRPr>
          </a:p>
          <a:p>
            <a:endParaRPr lang="en-GB" b="0" i="0" dirty="0">
              <a:solidFill>
                <a:srgbClr val="202124"/>
              </a:solidFill>
              <a:effectLst/>
              <a:latin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19B6D1E2-3B5E-231B-066F-76D0C923E9E3}"/>
              </a:ext>
            </a:extLst>
          </p:cNvPr>
          <p:cNvSpPr>
            <a:spLocks noGrp="1"/>
          </p:cNvSpPr>
          <p:nvPr>
            <p:ph type="dt" sz="half" idx="10"/>
          </p:nvPr>
        </p:nvSpPr>
        <p:spPr/>
        <p:txBody>
          <a:bodyPr/>
          <a:lstStyle/>
          <a:p>
            <a:fld id="{D40A72C4-8D58-4C3F-B705-C1CD4AFF4B65}" type="datetime1">
              <a:rPr lang="en-IN" smtClean="0"/>
              <a:t>08-09-2023</a:t>
            </a:fld>
            <a:endParaRPr lang="en-IN"/>
          </a:p>
        </p:txBody>
      </p:sp>
      <p:sp>
        <p:nvSpPr>
          <p:cNvPr id="5" name="Footer Placeholder 4">
            <a:extLst>
              <a:ext uri="{FF2B5EF4-FFF2-40B4-BE49-F238E27FC236}">
                <a16:creationId xmlns:a16="http://schemas.microsoft.com/office/drawing/2014/main" id="{113500E3-D143-D1D4-4B9D-5507FAA9818A}"/>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320104113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020-548A-12FE-FFA2-4E3174516279}"/>
              </a:ext>
            </a:extLst>
          </p:cNvPr>
          <p:cNvSpPr>
            <a:spLocks noGrp="1"/>
          </p:cNvSpPr>
          <p:nvPr>
            <p:ph type="title"/>
          </p:nvPr>
        </p:nvSpPr>
        <p:spPr/>
        <p:txBody>
          <a:bodyPr/>
          <a:lstStyle/>
          <a:p>
            <a:r>
              <a:rPr lang="en-GB" dirty="0" err="1"/>
              <a:t>Avishkar</a:t>
            </a:r>
            <a:r>
              <a:rPr lang="en-GB" dirty="0"/>
              <a:t> winners 2019-2020</a:t>
            </a:r>
            <a:endParaRPr lang="en-IN" dirty="0"/>
          </a:p>
        </p:txBody>
      </p:sp>
      <p:sp>
        <p:nvSpPr>
          <p:cNvPr id="3" name="Content Placeholder 2">
            <a:extLst>
              <a:ext uri="{FF2B5EF4-FFF2-40B4-BE49-F238E27FC236}">
                <a16:creationId xmlns:a16="http://schemas.microsoft.com/office/drawing/2014/main" id="{4026A679-DE29-B018-2A84-C27BEEC9A9DA}"/>
              </a:ext>
            </a:extLst>
          </p:cNvPr>
          <p:cNvSpPr>
            <a:spLocks noGrp="1"/>
          </p:cNvSpPr>
          <p:nvPr>
            <p:ph idx="1"/>
          </p:nvPr>
        </p:nvSpPr>
        <p:spPr/>
        <p:txBody>
          <a:bodyPr/>
          <a:lstStyle/>
          <a:p>
            <a:r>
              <a:rPr lang="en-US" dirty="0"/>
              <a:t>Two students of PGDPCM Ms. </a:t>
            </a:r>
            <a:r>
              <a:rPr lang="en-US" dirty="0" err="1"/>
              <a:t>Vrushali</a:t>
            </a:r>
            <a:r>
              <a:rPr lang="en-US" dirty="0"/>
              <a:t> Inamdar and Ms. Shraddha Suresh bagged silver medal in final university level round in the year 2019-2020.</a:t>
            </a:r>
          </a:p>
          <a:p>
            <a:r>
              <a:rPr lang="en-US" dirty="0"/>
              <a:t>They were guided by Dr Paresh More, Associate Professor from Department of Chemistry. </a:t>
            </a:r>
            <a:endParaRPr lang="en-IN" dirty="0"/>
          </a:p>
          <a:p>
            <a:endParaRPr lang="en-IN" dirty="0"/>
          </a:p>
        </p:txBody>
      </p:sp>
      <p:sp>
        <p:nvSpPr>
          <p:cNvPr id="4" name="Date Placeholder 3">
            <a:extLst>
              <a:ext uri="{FF2B5EF4-FFF2-40B4-BE49-F238E27FC236}">
                <a16:creationId xmlns:a16="http://schemas.microsoft.com/office/drawing/2014/main" id="{E3CFE2CB-29B1-2510-E2D7-0331ECDA6B81}"/>
              </a:ext>
            </a:extLst>
          </p:cNvPr>
          <p:cNvSpPr>
            <a:spLocks noGrp="1"/>
          </p:cNvSpPr>
          <p:nvPr>
            <p:ph type="dt" sz="half" idx="10"/>
          </p:nvPr>
        </p:nvSpPr>
        <p:spPr/>
        <p:txBody>
          <a:bodyPr/>
          <a:lstStyle/>
          <a:p>
            <a:fld id="{5EA87C63-1F04-4ECD-8085-6F89B638B2B2}" type="datetime1">
              <a:rPr lang="en-IN" smtClean="0"/>
              <a:t>08-09-2023</a:t>
            </a:fld>
            <a:endParaRPr lang="en-IN"/>
          </a:p>
        </p:txBody>
      </p:sp>
      <p:sp>
        <p:nvSpPr>
          <p:cNvPr id="5" name="Footer Placeholder 4">
            <a:extLst>
              <a:ext uri="{FF2B5EF4-FFF2-40B4-BE49-F238E27FC236}">
                <a16:creationId xmlns:a16="http://schemas.microsoft.com/office/drawing/2014/main" id="{9224747D-C7D8-2668-210E-47778E6116AA}"/>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1925634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sndAc>
          <p:stSnd>
            <p:snd r:embed="rId2" name="applause.wav"/>
          </p:stSnd>
        </p:sndAc>
      </p:transition>
    </mc:Choice>
    <mc:Fallback xmlns="">
      <p:transition spd="slow">
        <p:fade/>
        <p:sndAc>
          <p:stSnd>
            <p:snd r:embed="rId3" name="applause.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CD0EA-8F56-3679-5DE9-1DC18B1B8131}"/>
              </a:ext>
            </a:extLst>
          </p:cNvPr>
          <p:cNvPicPr>
            <a:picLocks noChangeAspect="1"/>
          </p:cNvPicPr>
          <p:nvPr/>
        </p:nvPicPr>
        <p:blipFill>
          <a:blip r:embed="rId3"/>
          <a:stretch>
            <a:fillRect/>
          </a:stretch>
        </p:blipFill>
        <p:spPr>
          <a:xfrm>
            <a:off x="383648" y="666749"/>
            <a:ext cx="5032414" cy="5523036"/>
          </a:xfrm>
          <a:prstGeom prst="rect">
            <a:avLst/>
          </a:prstGeom>
        </p:spPr>
      </p:pic>
      <p:pic>
        <p:nvPicPr>
          <p:cNvPr id="6" name="Picture 2" descr="C:\Users\abc\Pictures\avishkar 3.jpg">
            <a:extLst>
              <a:ext uri="{FF2B5EF4-FFF2-40B4-BE49-F238E27FC236}">
                <a16:creationId xmlns:a16="http://schemas.microsoft.com/office/drawing/2014/main" id="{215EBBA9-6E13-7915-A7B2-428624CEAB1E}"/>
              </a:ext>
            </a:extLst>
          </p:cNvPr>
          <p:cNvPicPr>
            <a:picLocks noChangeAspect="1" noChangeArrowheads="1"/>
          </p:cNvPicPr>
          <p:nvPr/>
        </p:nvPicPr>
        <p:blipFill>
          <a:blip r:embed="rId4"/>
          <a:srcRect/>
          <a:stretch>
            <a:fillRect/>
          </a:stretch>
        </p:blipFill>
        <p:spPr bwMode="auto">
          <a:xfrm>
            <a:off x="5936566" y="666750"/>
            <a:ext cx="5216547" cy="5649644"/>
          </a:xfrm>
          <a:prstGeom prst="rect">
            <a:avLst/>
          </a:prstGeom>
          <a:noFill/>
        </p:spPr>
      </p:pic>
      <p:sp>
        <p:nvSpPr>
          <p:cNvPr id="2" name="Date Placeholder 1">
            <a:extLst>
              <a:ext uri="{FF2B5EF4-FFF2-40B4-BE49-F238E27FC236}">
                <a16:creationId xmlns:a16="http://schemas.microsoft.com/office/drawing/2014/main" id="{DB74F0CD-81D9-EBEE-C365-F76BD03AFE92}"/>
              </a:ext>
            </a:extLst>
          </p:cNvPr>
          <p:cNvSpPr>
            <a:spLocks noGrp="1"/>
          </p:cNvSpPr>
          <p:nvPr>
            <p:ph type="dt" sz="half" idx="10"/>
          </p:nvPr>
        </p:nvSpPr>
        <p:spPr/>
        <p:txBody>
          <a:bodyPr/>
          <a:lstStyle/>
          <a:p>
            <a:fld id="{F7EEA7FB-B940-4E5B-A305-434EAE456C39}" type="datetime1">
              <a:rPr lang="en-IN" smtClean="0"/>
              <a:t>08-09-2023</a:t>
            </a:fld>
            <a:endParaRPr lang="en-IN"/>
          </a:p>
        </p:txBody>
      </p:sp>
      <p:sp>
        <p:nvSpPr>
          <p:cNvPr id="3" name="Footer Placeholder 2">
            <a:extLst>
              <a:ext uri="{FF2B5EF4-FFF2-40B4-BE49-F238E27FC236}">
                <a16:creationId xmlns:a16="http://schemas.microsoft.com/office/drawing/2014/main" id="{AEFB7789-ED75-B40B-10EB-FDE0B25D34E3}"/>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1840628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camera.wav"/>
          </p:stSnd>
        </p:sndAc>
      </p:transition>
    </mc:Choice>
    <mc:Fallback xmlns="">
      <p:transition spd="slow">
        <p:fade/>
        <p:sndAc>
          <p:stSnd>
            <p:snd r:embed="rId5" name="camera.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6902D6-A15B-8339-5BB2-58AEDDAD9344}"/>
              </a:ext>
            </a:extLst>
          </p:cNvPr>
          <p:cNvPicPr>
            <a:picLocks noChangeAspect="1"/>
          </p:cNvPicPr>
          <p:nvPr/>
        </p:nvPicPr>
        <p:blipFill>
          <a:blip r:embed="rId3"/>
          <a:stretch>
            <a:fillRect/>
          </a:stretch>
        </p:blipFill>
        <p:spPr>
          <a:xfrm>
            <a:off x="421537" y="296652"/>
            <a:ext cx="5112568" cy="6264696"/>
          </a:xfrm>
          <a:prstGeom prst="rect">
            <a:avLst/>
          </a:prstGeom>
        </p:spPr>
      </p:pic>
      <p:pic>
        <p:nvPicPr>
          <p:cNvPr id="1026" name="Picture 2" descr="Avishkar Research Convention 2019-20 | PCACS">
            <a:extLst>
              <a:ext uri="{FF2B5EF4-FFF2-40B4-BE49-F238E27FC236}">
                <a16:creationId xmlns:a16="http://schemas.microsoft.com/office/drawing/2014/main" id="{ED3922F4-917D-CC08-578A-516C2113E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897" y="196948"/>
            <a:ext cx="4646955" cy="592249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83B17E9D-ED80-C00D-0390-7558433DB7F5}"/>
              </a:ext>
            </a:extLst>
          </p:cNvPr>
          <p:cNvSpPr>
            <a:spLocks noGrp="1"/>
          </p:cNvSpPr>
          <p:nvPr>
            <p:ph type="dt" sz="half" idx="10"/>
          </p:nvPr>
        </p:nvSpPr>
        <p:spPr/>
        <p:txBody>
          <a:bodyPr/>
          <a:lstStyle/>
          <a:p>
            <a:fld id="{93408FDE-9ADC-49A1-9C27-0DC1DBA64775}" type="datetime1">
              <a:rPr lang="en-IN" smtClean="0"/>
              <a:t>08-09-2023</a:t>
            </a:fld>
            <a:endParaRPr lang="en-IN"/>
          </a:p>
        </p:txBody>
      </p:sp>
      <p:sp>
        <p:nvSpPr>
          <p:cNvPr id="4" name="Footer Placeholder 3">
            <a:extLst>
              <a:ext uri="{FF2B5EF4-FFF2-40B4-BE49-F238E27FC236}">
                <a16:creationId xmlns:a16="http://schemas.microsoft.com/office/drawing/2014/main" id="{DD125FA4-F546-10CE-D39C-FAD33131A98F}"/>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898073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camera.wav"/>
          </p:stSnd>
        </p:sndAc>
      </p:transition>
    </mc:Choice>
    <mc:Fallback xmlns="">
      <p:transition spd="slow">
        <p:fade/>
        <p:sndAc>
          <p:stSnd>
            <p:snd r:embed="rId5" name="camera.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2E72-E1A2-C057-278A-7339F28D4817}"/>
              </a:ext>
            </a:extLst>
          </p:cNvPr>
          <p:cNvSpPr>
            <a:spLocks noGrp="1"/>
          </p:cNvSpPr>
          <p:nvPr>
            <p:ph type="title"/>
          </p:nvPr>
        </p:nvSpPr>
        <p:spPr/>
        <p:txBody>
          <a:bodyPr/>
          <a:lstStyle/>
          <a:p>
            <a:r>
              <a:rPr lang="en-GB" dirty="0"/>
              <a:t>Why participate in </a:t>
            </a:r>
            <a:r>
              <a:rPr lang="en-GB" dirty="0" err="1"/>
              <a:t>Avishkar</a:t>
            </a:r>
            <a:r>
              <a:rPr lang="en-GB" dirty="0"/>
              <a:t>?</a:t>
            </a:r>
            <a:endParaRPr lang="en-IN" dirty="0"/>
          </a:p>
        </p:txBody>
      </p:sp>
      <p:sp>
        <p:nvSpPr>
          <p:cNvPr id="3" name="Content Placeholder 2">
            <a:extLst>
              <a:ext uri="{FF2B5EF4-FFF2-40B4-BE49-F238E27FC236}">
                <a16:creationId xmlns:a16="http://schemas.microsoft.com/office/drawing/2014/main" id="{06DDD22B-C9BE-05FB-38CC-4DA5C88161BB}"/>
              </a:ext>
            </a:extLst>
          </p:cNvPr>
          <p:cNvSpPr>
            <a:spLocks noGrp="1"/>
          </p:cNvSpPr>
          <p:nvPr>
            <p:ph idx="1"/>
          </p:nvPr>
        </p:nvSpPr>
        <p:spPr/>
        <p:txBody>
          <a:bodyPr>
            <a:normAutofit/>
          </a:bodyPr>
          <a:lstStyle/>
          <a:p>
            <a:pPr>
              <a:buFont typeface="Wingdings" panose="05000000000000000000" pitchFamily="2" charset="2"/>
              <a:buChar char="Ø"/>
            </a:pPr>
            <a:r>
              <a:rPr lang="en-US" sz="2400" i="1" dirty="0"/>
              <a:t> To develop scientific temper</a:t>
            </a:r>
          </a:p>
          <a:p>
            <a:pPr>
              <a:buFont typeface="Wingdings" panose="05000000000000000000" pitchFamily="2" charset="2"/>
              <a:buChar char="Ø"/>
            </a:pPr>
            <a:r>
              <a:rPr lang="en-US" sz="2400" i="1" dirty="0"/>
              <a:t>To Imbibe research culture</a:t>
            </a:r>
          </a:p>
          <a:p>
            <a:pPr>
              <a:buFont typeface="Wingdings" panose="05000000000000000000" pitchFamily="2" charset="2"/>
              <a:buChar char="Ø"/>
            </a:pPr>
            <a:r>
              <a:rPr lang="en-US" sz="2400" i="1" dirty="0"/>
              <a:t>Get Exposure</a:t>
            </a:r>
          </a:p>
          <a:p>
            <a:pPr>
              <a:buFont typeface="Wingdings" panose="05000000000000000000" pitchFamily="2" charset="2"/>
              <a:buChar char="Ø"/>
            </a:pPr>
            <a:r>
              <a:rPr lang="en-US" sz="2400" i="1" dirty="0"/>
              <a:t>To review new dimensions of explored areas of knowledge as well as the unexplored areas of enquiry</a:t>
            </a:r>
          </a:p>
          <a:p>
            <a:pPr>
              <a:buFont typeface="Wingdings" panose="05000000000000000000" pitchFamily="2" charset="2"/>
              <a:buChar char="Ø"/>
            </a:pPr>
            <a:r>
              <a:rPr lang="en-US" sz="2400" i="1" dirty="0"/>
              <a:t>Can avail different scholarships till completion of PhD program</a:t>
            </a:r>
          </a:p>
          <a:p>
            <a:pPr>
              <a:buFont typeface="Wingdings" panose="05000000000000000000" pitchFamily="2" charset="2"/>
              <a:buChar char="Ø"/>
            </a:pPr>
            <a:r>
              <a:rPr lang="en-US" sz="2400" i="1" dirty="0"/>
              <a:t>National recognition of participated projects.</a:t>
            </a:r>
            <a:endParaRPr lang="en-IN" sz="2400" i="1" dirty="0"/>
          </a:p>
          <a:p>
            <a:pPr>
              <a:buFont typeface="Wingdings" panose="05000000000000000000" pitchFamily="2" charset="2"/>
              <a:buChar char="Ø"/>
            </a:pPr>
            <a:endParaRPr lang="en-IN" sz="2400" i="1" dirty="0"/>
          </a:p>
        </p:txBody>
      </p:sp>
      <p:sp>
        <p:nvSpPr>
          <p:cNvPr id="4" name="Date Placeholder 3">
            <a:extLst>
              <a:ext uri="{FF2B5EF4-FFF2-40B4-BE49-F238E27FC236}">
                <a16:creationId xmlns:a16="http://schemas.microsoft.com/office/drawing/2014/main" id="{DE98B271-52B8-AA5B-D35C-DD9E7A1E8FFC}"/>
              </a:ext>
            </a:extLst>
          </p:cNvPr>
          <p:cNvSpPr>
            <a:spLocks noGrp="1"/>
          </p:cNvSpPr>
          <p:nvPr>
            <p:ph type="dt" sz="half" idx="10"/>
          </p:nvPr>
        </p:nvSpPr>
        <p:spPr/>
        <p:txBody>
          <a:bodyPr/>
          <a:lstStyle/>
          <a:p>
            <a:fld id="{CE683659-4592-438E-89D5-F3995779CE6A}" type="datetime1">
              <a:rPr lang="en-IN" smtClean="0"/>
              <a:t>08-09-2023</a:t>
            </a:fld>
            <a:endParaRPr lang="en-IN"/>
          </a:p>
        </p:txBody>
      </p:sp>
      <p:sp>
        <p:nvSpPr>
          <p:cNvPr id="5" name="Footer Placeholder 4">
            <a:extLst>
              <a:ext uri="{FF2B5EF4-FFF2-40B4-BE49-F238E27FC236}">
                <a16:creationId xmlns:a16="http://schemas.microsoft.com/office/drawing/2014/main" id="{3B62F504-32A7-3F0E-421B-CFA777CAC088}"/>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31781843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F2A1-15DF-0F92-E365-5A3397492FE5}"/>
              </a:ext>
            </a:extLst>
          </p:cNvPr>
          <p:cNvSpPr>
            <a:spLocks noGrp="1"/>
          </p:cNvSpPr>
          <p:nvPr>
            <p:ph type="title"/>
          </p:nvPr>
        </p:nvSpPr>
        <p:spPr/>
        <p:txBody>
          <a:bodyPr/>
          <a:lstStyle/>
          <a:p>
            <a:r>
              <a:rPr lang="en-GB" dirty="0"/>
              <a:t>What will you learn?</a:t>
            </a:r>
            <a:endParaRPr lang="en-IN" dirty="0"/>
          </a:p>
        </p:txBody>
      </p:sp>
      <p:sp>
        <p:nvSpPr>
          <p:cNvPr id="3" name="Content Placeholder 2">
            <a:extLst>
              <a:ext uri="{FF2B5EF4-FFF2-40B4-BE49-F238E27FC236}">
                <a16:creationId xmlns:a16="http://schemas.microsoft.com/office/drawing/2014/main" id="{660E5A9F-1E3F-36E0-7CFB-95E2BA7FDE58}"/>
              </a:ext>
            </a:extLst>
          </p:cNvPr>
          <p:cNvSpPr>
            <a:spLocks noGrp="1"/>
          </p:cNvSpPr>
          <p:nvPr>
            <p:ph idx="1"/>
          </p:nvPr>
        </p:nvSpPr>
        <p:spPr/>
        <p:txBody>
          <a:bodyPr>
            <a:normAutofit/>
          </a:bodyPr>
          <a:lstStyle/>
          <a:p>
            <a:pPr>
              <a:buFont typeface="Wingdings" panose="05000000000000000000" pitchFamily="2" charset="2"/>
              <a:buChar char="ü"/>
            </a:pPr>
            <a:r>
              <a:rPr lang="en-US" sz="3200" dirty="0"/>
              <a:t> Writing abstract, Manuscript etc.</a:t>
            </a:r>
          </a:p>
          <a:p>
            <a:pPr>
              <a:buFont typeface="Wingdings" panose="05000000000000000000" pitchFamily="2" charset="2"/>
              <a:buChar char="ü"/>
            </a:pPr>
            <a:r>
              <a:rPr lang="en-US" sz="3200" dirty="0"/>
              <a:t>Making PPT presentation and how to present in the seminars and conferences </a:t>
            </a:r>
          </a:p>
          <a:p>
            <a:pPr>
              <a:buFont typeface="Wingdings" panose="05000000000000000000" pitchFamily="2" charset="2"/>
              <a:buChar char="ü"/>
            </a:pPr>
            <a:r>
              <a:rPr lang="en-US" sz="3200" dirty="0"/>
              <a:t> how to do reference works </a:t>
            </a:r>
          </a:p>
          <a:p>
            <a:pPr>
              <a:buFont typeface="Wingdings" panose="05000000000000000000" pitchFamily="2" charset="2"/>
              <a:buChar char="ü"/>
            </a:pPr>
            <a:r>
              <a:rPr lang="en-US" sz="3200" dirty="0"/>
              <a:t>Hands on experience of over wide range of equipment and techniques</a:t>
            </a:r>
          </a:p>
          <a:p>
            <a:pPr>
              <a:buFont typeface="Wingdings" panose="05000000000000000000" pitchFamily="2" charset="2"/>
              <a:buChar char="ü"/>
            </a:pPr>
            <a:endParaRPr lang="en-IN" sz="3200" dirty="0"/>
          </a:p>
        </p:txBody>
      </p:sp>
      <p:sp>
        <p:nvSpPr>
          <p:cNvPr id="4" name="Date Placeholder 3">
            <a:extLst>
              <a:ext uri="{FF2B5EF4-FFF2-40B4-BE49-F238E27FC236}">
                <a16:creationId xmlns:a16="http://schemas.microsoft.com/office/drawing/2014/main" id="{B07154FB-6BC5-9D53-E4A1-3D717973419C}"/>
              </a:ext>
            </a:extLst>
          </p:cNvPr>
          <p:cNvSpPr>
            <a:spLocks noGrp="1"/>
          </p:cNvSpPr>
          <p:nvPr>
            <p:ph type="dt" sz="half" idx="10"/>
          </p:nvPr>
        </p:nvSpPr>
        <p:spPr/>
        <p:txBody>
          <a:bodyPr/>
          <a:lstStyle/>
          <a:p>
            <a:fld id="{26039088-26F0-4CD7-8924-37B634FEA873}" type="datetime1">
              <a:rPr lang="en-IN" smtClean="0"/>
              <a:t>08-09-2023</a:t>
            </a:fld>
            <a:endParaRPr lang="en-IN"/>
          </a:p>
        </p:txBody>
      </p:sp>
      <p:sp>
        <p:nvSpPr>
          <p:cNvPr id="5" name="Footer Placeholder 4">
            <a:extLst>
              <a:ext uri="{FF2B5EF4-FFF2-40B4-BE49-F238E27FC236}">
                <a16:creationId xmlns:a16="http://schemas.microsoft.com/office/drawing/2014/main" id="{840C9FD7-6548-3660-1C43-978B9478E14B}"/>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5554748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A58B-2177-07BD-028B-81EC23E96D3F}"/>
              </a:ext>
            </a:extLst>
          </p:cNvPr>
          <p:cNvSpPr>
            <a:spLocks noGrp="1"/>
          </p:cNvSpPr>
          <p:nvPr>
            <p:ph type="title"/>
          </p:nvPr>
        </p:nvSpPr>
        <p:spPr/>
        <p:txBody>
          <a:bodyPr/>
          <a:lstStyle/>
          <a:p>
            <a:r>
              <a:rPr lang="en-GB" dirty="0"/>
              <a:t>Levels</a:t>
            </a:r>
            <a:br>
              <a:rPr lang="en-GB" dirty="0"/>
            </a:br>
            <a:endParaRPr lang="en-IN" dirty="0"/>
          </a:p>
        </p:txBody>
      </p:sp>
      <p:sp>
        <p:nvSpPr>
          <p:cNvPr id="3" name="Content Placeholder 2">
            <a:extLst>
              <a:ext uri="{FF2B5EF4-FFF2-40B4-BE49-F238E27FC236}">
                <a16:creationId xmlns:a16="http://schemas.microsoft.com/office/drawing/2014/main" id="{7ACFC7C0-B02C-5265-574A-511C98B91E32}"/>
              </a:ext>
            </a:extLst>
          </p:cNvPr>
          <p:cNvSpPr>
            <a:spLocks noGrp="1"/>
          </p:cNvSpPr>
          <p:nvPr>
            <p:ph idx="1"/>
          </p:nvPr>
        </p:nvSpPr>
        <p:spPr/>
        <p:txBody>
          <a:bodyPr>
            <a:normAutofit/>
          </a:bodyPr>
          <a:lstStyle/>
          <a:p>
            <a:r>
              <a:rPr lang="en-GB" sz="2800" dirty="0"/>
              <a:t>Level 1: Undergraduate Students (UG) </a:t>
            </a:r>
          </a:p>
          <a:p>
            <a:r>
              <a:rPr lang="en-GB" sz="2800" dirty="0"/>
              <a:t>Level 2: Postgraduate Students (PG)</a:t>
            </a:r>
          </a:p>
          <a:p>
            <a:r>
              <a:rPr lang="en-GB" sz="2800" dirty="0"/>
              <a:t> Level 3: Post PG Students (PPG)</a:t>
            </a:r>
          </a:p>
          <a:p>
            <a:r>
              <a:rPr lang="en-GB" sz="2800" dirty="0"/>
              <a:t> Level 4: In-service Teachers (TH) </a:t>
            </a:r>
            <a:endParaRPr lang="en-IN" sz="2800" dirty="0"/>
          </a:p>
        </p:txBody>
      </p:sp>
      <p:sp>
        <p:nvSpPr>
          <p:cNvPr id="4" name="Date Placeholder 3">
            <a:extLst>
              <a:ext uri="{FF2B5EF4-FFF2-40B4-BE49-F238E27FC236}">
                <a16:creationId xmlns:a16="http://schemas.microsoft.com/office/drawing/2014/main" id="{9FBA798B-2C9F-E388-8C68-02F5CD2FA4B2}"/>
              </a:ext>
            </a:extLst>
          </p:cNvPr>
          <p:cNvSpPr>
            <a:spLocks noGrp="1"/>
          </p:cNvSpPr>
          <p:nvPr>
            <p:ph type="dt" sz="half" idx="10"/>
          </p:nvPr>
        </p:nvSpPr>
        <p:spPr/>
        <p:txBody>
          <a:bodyPr/>
          <a:lstStyle/>
          <a:p>
            <a:fld id="{5D10C9D8-8159-4B89-94C9-1225E3AD0129}" type="datetime1">
              <a:rPr lang="en-IN" smtClean="0"/>
              <a:t>08-09-2023</a:t>
            </a:fld>
            <a:endParaRPr lang="en-IN"/>
          </a:p>
        </p:txBody>
      </p:sp>
      <p:sp>
        <p:nvSpPr>
          <p:cNvPr id="5" name="Footer Placeholder 4">
            <a:extLst>
              <a:ext uri="{FF2B5EF4-FFF2-40B4-BE49-F238E27FC236}">
                <a16:creationId xmlns:a16="http://schemas.microsoft.com/office/drawing/2014/main" id="{3335EEFB-8198-A843-0003-03697AF1338B}"/>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131416685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F62C-1B5D-F584-413A-3D8DE400620E}"/>
              </a:ext>
            </a:extLst>
          </p:cNvPr>
          <p:cNvSpPr>
            <a:spLocks noGrp="1"/>
          </p:cNvSpPr>
          <p:nvPr>
            <p:ph type="title"/>
          </p:nvPr>
        </p:nvSpPr>
        <p:spPr/>
        <p:txBody>
          <a:bodyPr/>
          <a:lstStyle/>
          <a:p>
            <a:r>
              <a:rPr lang="en-US" dirty="0"/>
              <a:t>Streams eligible to participate in </a:t>
            </a:r>
            <a:r>
              <a:rPr lang="en-US" dirty="0" err="1"/>
              <a:t>Avishkar</a:t>
            </a:r>
            <a:endParaRPr lang="en-IN" dirty="0"/>
          </a:p>
        </p:txBody>
      </p:sp>
      <p:sp>
        <p:nvSpPr>
          <p:cNvPr id="3" name="Content Placeholder 2">
            <a:extLst>
              <a:ext uri="{FF2B5EF4-FFF2-40B4-BE49-F238E27FC236}">
                <a16:creationId xmlns:a16="http://schemas.microsoft.com/office/drawing/2014/main" id="{CC144342-25CA-1E8E-97BE-D429CA80AEFC}"/>
              </a:ext>
            </a:extLst>
          </p:cNvPr>
          <p:cNvSpPr>
            <a:spLocks noGrp="1"/>
          </p:cNvSpPr>
          <p:nvPr>
            <p:ph idx="1"/>
          </p:nvPr>
        </p:nvSpPr>
        <p:spPr/>
        <p:txBody>
          <a:bodyPr/>
          <a:lstStyle/>
          <a:p>
            <a:r>
              <a:rPr lang="en-US" sz="2800" dirty="0"/>
              <a:t>Science</a:t>
            </a:r>
          </a:p>
          <a:p>
            <a:r>
              <a:rPr lang="en-US" sz="2800" dirty="0"/>
              <a:t>Commerce</a:t>
            </a:r>
          </a:p>
          <a:p>
            <a:r>
              <a:rPr lang="en-US" sz="2800" dirty="0"/>
              <a:t>Arts</a:t>
            </a:r>
          </a:p>
          <a:p>
            <a:r>
              <a:rPr lang="en-US" sz="2800" dirty="0"/>
              <a:t>IT</a:t>
            </a:r>
          </a:p>
          <a:p>
            <a:r>
              <a:rPr lang="en-US" sz="2800" dirty="0"/>
              <a:t>PGDPCM</a:t>
            </a:r>
          </a:p>
          <a:p>
            <a:pPr marL="0" indent="0">
              <a:buNone/>
            </a:pPr>
            <a:endParaRPr lang="en-IN" dirty="0"/>
          </a:p>
        </p:txBody>
      </p:sp>
      <p:sp>
        <p:nvSpPr>
          <p:cNvPr id="4" name="Date Placeholder 3">
            <a:extLst>
              <a:ext uri="{FF2B5EF4-FFF2-40B4-BE49-F238E27FC236}">
                <a16:creationId xmlns:a16="http://schemas.microsoft.com/office/drawing/2014/main" id="{19318BF7-C3D4-8E66-35F8-A759E57EBD37}"/>
              </a:ext>
            </a:extLst>
          </p:cNvPr>
          <p:cNvSpPr>
            <a:spLocks noGrp="1"/>
          </p:cNvSpPr>
          <p:nvPr>
            <p:ph type="dt" sz="half" idx="10"/>
          </p:nvPr>
        </p:nvSpPr>
        <p:spPr/>
        <p:txBody>
          <a:bodyPr/>
          <a:lstStyle/>
          <a:p>
            <a:fld id="{717F5B05-86F0-41E0-8689-5233B46F8939}" type="datetime1">
              <a:rPr lang="en-IN" smtClean="0"/>
              <a:t>08-09-2023</a:t>
            </a:fld>
            <a:endParaRPr lang="en-IN"/>
          </a:p>
        </p:txBody>
      </p:sp>
      <p:sp>
        <p:nvSpPr>
          <p:cNvPr id="5" name="Footer Placeholder 4">
            <a:extLst>
              <a:ext uri="{FF2B5EF4-FFF2-40B4-BE49-F238E27FC236}">
                <a16:creationId xmlns:a16="http://schemas.microsoft.com/office/drawing/2014/main" id="{103768BE-91E9-00B9-5E99-07BB593DAAE3}"/>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380234175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021D-9613-DFC8-7DA5-7524435F07ED}"/>
              </a:ext>
            </a:extLst>
          </p:cNvPr>
          <p:cNvSpPr>
            <a:spLocks noGrp="1"/>
          </p:cNvSpPr>
          <p:nvPr>
            <p:ph type="title"/>
          </p:nvPr>
        </p:nvSpPr>
        <p:spPr/>
        <p:txBody>
          <a:bodyPr/>
          <a:lstStyle/>
          <a:p>
            <a:r>
              <a:rPr lang="en-US" b="1" dirty="0"/>
              <a:t>Categories for </a:t>
            </a:r>
            <a:r>
              <a:rPr lang="en-US" b="1" dirty="0" err="1"/>
              <a:t>Avishkar</a:t>
            </a:r>
            <a:endParaRPr lang="en-IN" dirty="0"/>
          </a:p>
        </p:txBody>
      </p:sp>
      <p:sp>
        <p:nvSpPr>
          <p:cNvPr id="3" name="Content Placeholder 2">
            <a:extLst>
              <a:ext uri="{FF2B5EF4-FFF2-40B4-BE49-F238E27FC236}">
                <a16:creationId xmlns:a16="http://schemas.microsoft.com/office/drawing/2014/main" id="{23430A3E-EBA6-ED38-6545-FA5699D75655}"/>
              </a:ext>
            </a:extLst>
          </p:cNvPr>
          <p:cNvSpPr>
            <a:spLocks noGrp="1"/>
          </p:cNvSpPr>
          <p:nvPr>
            <p:ph idx="1"/>
          </p:nvPr>
        </p:nvSpPr>
        <p:spPr/>
        <p:txBody>
          <a:bodyPr/>
          <a:lstStyle/>
          <a:p>
            <a:pPr marL="514350" indent="-514350">
              <a:buFont typeface="+mj-lt"/>
              <a:buAutoNum type="arabicPeriod"/>
            </a:pPr>
            <a:r>
              <a:rPr lang="en-US" sz="2800" dirty="0"/>
              <a:t>Humanities , Language and Fine Arts</a:t>
            </a:r>
          </a:p>
          <a:p>
            <a:pPr marL="514350" indent="-514350">
              <a:buFont typeface="+mj-lt"/>
              <a:buAutoNum type="arabicPeriod"/>
            </a:pPr>
            <a:r>
              <a:rPr lang="en-US" sz="2800" dirty="0"/>
              <a:t>Commerce, Management and Law</a:t>
            </a:r>
          </a:p>
          <a:p>
            <a:pPr marL="514350" indent="-514350">
              <a:buFont typeface="+mj-lt"/>
              <a:buAutoNum type="arabicPeriod"/>
            </a:pPr>
            <a:r>
              <a:rPr lang="en-US" sz="2800" dirty="0"/>
              <a:t>Pure Sciences</a:t>
            </a:r>
          </a:p>
          <a:p>
            <a:pPr marL="514350" indent="-514350">
              <a:buFont typeface="+mj-lt"/>
              <a:buAutoNum type="arabicPeriod"/>
            </a:pPr>
            <a:r>
              <a:rPr lang="en-US" sz="2800" dirty="0"/>
              <a:t>Agriculture and Animal Husbandry</a:t>
            </a:r>
          </a:p>
          <a:p>
            <a:pPr marL="514350" indent="-514350">
              <a:buFont typeface="+mj-lt"/>
              <a:buAutoNum type="arabicPeriod"/>
            </a:pPr>
            <a:r>
              <a:rPr lang="en-US" sz="2800" dirty="0"/>
              <a:t>Engineering and Technology </a:t>
            </a:r>
          </a:p>
          <a:p>
            <a:pPr marL="514350" indent="-514350">
              <a:buFont typeface="+mj-lt"/>
              <a:buAutoNum type="arabicPeriod"/>
            </a:pPr>
            <a:r>
              <a:rPr lang="en-US" sz="2800" dirty="0"/>
              <a:t>Medicine and Pharmacy</a:t>
            </a:r>
          </a:p>
          <a:p>
            <a:endParaRPr lang="en-IN" dirty="0"/>
          </a:p>
        </p:txBody>
      </p:sp>
      <p:sp>
        <p:nvSpPr>
          <p:cNvPr id="4" name="Date Placeholder 3">
            <a:extLst>
              <a:ext uri="{FF2B5EF4-FFF2-40B4-BE49-F238E27FC236}">
                <a16:creationId xmlns:a16="http://schemas.microsoft.com/office/drawing/2014/main" id="{CB637633-C4A9-8E64-5030-D209572837A3}"/>
              </a:ext>
            </a:extLst>
          </p:cNvPr>
          <p:cNvSpPr>
            <a:spLocks noGrp="1"/>
          </p:cNvSpPr>
          <p:nvPr>
            <p:ph type="dt" sz="half" idx="10"/>
          </p:nvPr>
        </p:nvSpPr>
        <p:spPr/>
        <p:txBody>
          <a:bodyPr/>
          <a:lstStyle/>
          <a:p>
            <a:fld id="{2739CD77-EBB4-4D0D-8973-D074640C3C91}" type="datetime1">
              <a:rPr lang="en-IN" smtClean="0"/>
              <a:t>08-09-2023</a:t>
            </a:fld>
            <a:endParaRPr lang="en-IN"/>
          </a:p>
        </p:txBody>
      </p:sp>
      <p:sp>
        <p:nvSpPr>
          <p:cNvPr id="5" name="Footer Placeholder 4">
            <a:extLst>
              <a:ext uri="{FF2B5EF4-FFF2-40B4-BE49-F238E27FC236}">
                <a16:creationId xmlns:a16="http://schemas.microsoft.com/office/drawing/2014/main" id="{06ACB068-2828-6EDF-D027-E1444BC549A9}"/>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291381466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9F9F-5DF7-FF61-A9BF-EF2D45B604B3}"/>
              </a:ext>
            </a:extLst>
          </p:cNvPr>
          <p:cNvSpPr>
            <a:spLocks noGrp="1"/>
          </p:cNvSpPr>
          <p:nvPr>
            <p:ph type="title"/>
          </p:nvPr>
        </p:nvSpPr>
        <p:spPr/>
        <p:txBody>
          <a:bodyPr/>
          <a:lstStyle/>
          <a:p>
            <a:r>
              <a:rPr lang="en-GB" dirty="0"/>
              <a:t>Areas Covered under each Category</a:t>
            </a:r>
            <a:endParaRPr lang="en-IN" dirty="0"/>
          </a:p>
        </p:txBody>
      </p:sp>
      <p:sp>
        <p:nvSpPr>
          <p:cNvPr id="3" name="Content Placeholder 2">
            <a:extLst>
              <a:ext uri="{FF2B5EF4-FFF2-40B4-BE49-F238E27FC236}">
                <a16:creationId xmlns:a16="http://schemas.microsoft.com/office/drawing/2014/main" id="{D05C5840-03C3-3CFD-7086-62A4802C54A2}"/>
              </a:ext>
            </a:extLst>
          </p:cNvPr>
          <p:cNvSpPr>
            <a:spLocks noGrp="1"/>
          </p:cNvSpPr>
          <p:nvPr>
            <p:ph idx="1"/>
          </p:nvPr>
        </p:nvSpPr>
        <p:spPr/>
        <p:txBody>
          <a:bodyPr>
            <a:noAutofit/>
          </a:bodyPr>
          <a:lstStyle/>
          <a:p>
            <a:r>
              <a:rPr lang="en-GB" sz="2000" dirty="0"/>
              <a:t>Category 1: </a:t>
            </a:r>
            <a:r>
              <a:rPr lang="en-GB" sz="2000" b="1" dirty="0"/>
              <a:t>Humanities, Languages and Fine Arts </a:t>
            </a:r>
            <a:r>
              <a:rPr lang="en-GB" sz="2000" dirty="0"/>
              <a:t>It covers research areas like languages, social sciences, fine arts, education, humanities and other related fields which are of social interest like agricultural extension, preventive medicine and veterinary sciences, etc.</a:t>
            </a:r>
          </a:p>
          <a:p>
            <a:r>
              <a:rPr lang="en-GB" sz="2000" dirty="0"/>
              <a:t> Category 2: </a:t>
            </a:r>
            <a:r>
              <a:rPr lang="en-GB" sz="2000" b="1" dirty="0"/>
              <a:t>Commerce, Management and Law </a:t>
            </a:r>
            <a:r>
              <a:rPr lang="en-GB" sz="2000" dirty="0"/>
              <a:t>It covers research areas like commerce, accountancy, management, banking, insurance, law and other fields where these disciplines are applicable. </a:t>
            </a:r>
          </a:p>
          <a:p>
            <a:r>
              <a:rPr lang="en-GB" sz="2000" dirty="0"/>
              <a:t>Category 3: </a:t>
            </a:r>
            <a:r>
              <a:rPr lang="en-GB" sz="2000" b="1" dirty="0"/>
              <a:t>Pure Sciences </a:t>
            </a:r>
            <a:r>
              <a:rPr lang="en-GB" sz="2000" dirty="0"/>
              <a:t>It covers areas like all basic sciences, soil sciences, home sciences and other fields like biotechnology, microbiology, environmental sciences, life sciences, biochemistry, biophysics, bioanalytical, etc.</a:t>
            </a:r>
            <a:endParaRPr lang="en-IN" sz="2000" dirty="0"/>
          </a:p>
        </p:txBody>
      </p:sp>
      <p:sp>
        <p:nvSpPr>
          <p:cNvPr id="4" name="Date Placeholder 3">
            <a:extLst>
              <a:ext uri="{FF2B5EF4-FFF2-40B4-BE49-F238E27FC236}">
                <a16:creationId xmlns:a16="http://schemas.microsoft.com/office/drawing/2014/main" id="{A74337AD-13C5-2DC4-2214-D8707C953262}"/>
              </a:ext>
            </a:extLst>
          </p:cNvPr>
          <p:cNvSpPr>
            <a:spLocks noGrp="1"/>
          </p:cNvSpPr>
          <p:nvPr>
            <p:ph type="dt" sz="half" idx="10"/>
          </p:nvPr>
        </p:nvSpPr>
        <p:spPr/>
        <p:txBody>
          <a:bodyPr/>
          <a:lstStyle/>
          <a:p>
            <a:fld id="{069967E7-9C4E-473A-8AEB-09E7CF217553}" type="datetime1">
              <a:rPr lang="en-IN" smtClean="0"/>
              <a:t>08-09-2023</a:t>
            </a:fld>
            <a:endParaRPr lang="en-IN"/>
          </a:p>
        </p:txBody>
      </p:sp>
      <p:sp>
        <p:nvSpPr>
          <p:cNvPr id="5" name="Footer Placeholder 4">
            <a:extLst>
              <a:ext uri="{FF2B5EF4-FFF2-40B4-BE49-F238E27FC236}">
                <a16:creationId xmlns:a16="http://schemas.microsoft.com/office/drawing/2014/main" id="{19E8F4A1-5A5A-821F-353C-E1212AF6C792}"/>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2293717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62DF-7172-4135-3C69-A0DEFB77FB13}"/>
              </a:ext>
            </a:extLst>
          </p:cNvPr>
          <p:cNvSpPr>
            <a:spLocks noGrp="1"/>
          </p:cNvSpPr>
          <p:nvPr>
            <p:ph type="title"/>
          </p:nvPr>
        </p:nvSpPr>
        <p:spPr/>
        <p:txBody>
          <a:bodyPr/>
          <a:lstStyle/>
          <a:p>
            <a:r>
              <a:rPr lang="en-GB" dirty="0"/>
              <a:t>Areas Covered under each Category</a:t>
            </a:r>
            <a:endParaRPr lang="en-IN" dirty="0"/>
          </a:p>
        </p:txBody>
      </p:sp>
      <p:sp>
        <p:nvSpPr>
          <p:cNvPr id="3" name="Content Placeholder 2">
            <a:extLst>
              <a:ext uri="{FF2B5EF4-FFF2-40B4-BE49-F238E27FC236}">
                <a16:creationId xmlns:a16="http://schemas.microsoft.com/office/drawing/2014/main" id="{57D0C3DF-1642-0699-B621-2AD2A114CCD9}"/>
              </a:ext>
            </a:extLst>
          </p:cNvPr>
          <p:cNvSpPr>
            <a:spLocks noGrp="1"/>
          </p:cNvSpPr>
          <p:nvPr>
            <p:ph idx="1"/>
          </p:nvPr>
        </p:nvSpPr>
        <p:spPr/>
        <p:txBody>
          <a:bodyPr>
            <a:noAutofit/>
          </a:bodyPr>
          <a:lstStyle/>
          <a:p>
            <a:r>
              <a:rPr lang="en-IN" sz="2000" dirty="0"/>
              <a:t>Category 4: </a:t>
            </a:r>
            <a:r>
              <a:rPr lang="en-IN" sz="2000" b="1" dirty="0"/>
              <a:t>Agriculture and Animal Husbandry </a:t>
            </a:r>
            <a:r>
              <a:rPr lang="en-IN" sz="2000" dirty="0"/>
              <a:t>It covers areas like horticulture, agriculture, agronomy, entomology, fisheries, animal husbandry and other fields like biotechnology, microbiology, biophysics, biochemistry, bioanalytical chemistry, etc. where agricultural and animal husbandry aspects are covered</a:t>
            </a:r>
          </a:p>
          <a:p>
            <a:r>
              <a:rPr lang="en-GB" sz="2000" dirty="0"/>
              <a:t>Category 5: </a:t>
            </a:r>
            <a:r>
              <a:rPr lang="en-GB" sz="2000" b="1" dirty="0"/>
              <a:t>Engineering and Technology </a:t>
            </a:r>
            <a:r>
              <a:rPr lang="en-GB" sz="2000" dirty="0"/>
              <a:t>It covers all branches of engineering and technology. It also includes computer science, information technology, agricultural engineering, food technology, dairy technology, biophysics, biomedical and biosensor, etc. where engineering and technology aspects are covered. </a:t>
            </a:r>
          </a:p>
          <a:p>
            <a:r>
              <a:rPr lang="en-GB" sz="2000" dirty="0"/>
              <a:t>Category 6: </a:t>
            </a:r>
            <a:r>
              <a:rPr lang="en-GB" sz="2000" b="1" dirty="0"/>
              <a:t>Medicine and Pharmacy </a:t>
            </a:r>
            <a:r>
              <a:rPr lang="en-GB" sz="2000" dirty="0"/>
              <a:t>It covers all branches of medicine and pharmacy. It also includes veterinary medicine, preventive medicine, epidemiology, clinical studies, etc. </a:t>
            </a:r>
            <a:endParaRPr lang="en-IN" sz="2000" dirty="0"/>
          </a:p>
        </p:txBody>
      </p:sp>
      <p:sp>
        <p:nvSpPr>
          <p:cNvPr id="4" name="Date Placeholder 3">
            <a:extLst>
              <a:ext uri="{FF2B5EF4-FFF2-40B4-BE49-F238E27FC236}">
                <a16:creationId xmlns:a16="http://schemas.microsoft.com/office/drawing/2014/main" id="{5F4183B6-C835-F671-957E-C7D2AF8AA07E}"/>
              </a:ext>
            </a:extLst>
          </p:cNvPr>
          <p:cNvSpPr>
            <a:spLocks noGrp="1"/>
          </p:cNvSpPr>
          <p:nvPr>
            <p:ph type="dt" sz="half" idx="10"/>
          </p:nvPr>
        </p:nvSpPr>
        <p:spPr/>
        <p:txBody>
          <a:bodyPr/>
          <a:lstStyle/>
          <a:p>
            <a:fld id="{8FCFE2EF-5531-4B09-A9DB-8B00AF045480}" type="datetime1">
              <a:rPr lang="en-IN" smtClean="0"/>
              <a:t>08-09-2023</a:t>
            </a:fld>
            <a:endParaRPr lang="en-IN"/>
          </a:p>
        </p:txBody>
      </p:sp>
      <p:sp>
        <p:nvSpPr>
          <p:cNvPr id="5" name="Footer Placeholder 4">
            <a:extLst>
              <a:ext uri="{FF2B5EF4-FFF2-40B4-BE49-F238E27FC236}">
                <a16:creationId xmlns:a16="http://schemas.microsoft.com/office/drawing/2014/main" id="{497B0A84-3C70-7890-48BD-04BACB3B2EBC}"/>
              </a:ext>
            </a:extLst>
          </p:cNvPr>
          <p:cNvSpPr>
            <a:spLocks noGrp="1"/>
          </p:cNvSpPr>
          <p:nvPr>
            <p:ph type="ftr" sz="quarter" idx="11"/>
          </p:nvPr>
        </p:nvSpPr>
        <p:spPr/>
        <p:txBody>
          <a:bodyPr/>
          <a:lstStyle/>
          <a:p>
            <a:r>
              <a:rPr lang="nl-NL"/>
              <a:t>V.G.Vaze College Autonomous Mulund 09 092023</a:t>
            </a:r>
            <a:endParaRPr lang="en-IN"/>
          </a:p>
        </p:txBody>
      </p:sp>
    </p:spTree>
    <p:extLst>
      <p:ext uri="{BB962C8B-B14F-4D97-AF65-F5344CB8AC3E}">
        <p14:creationId xmlns:p14="http://schemas.microsoft.com/office/powerpoint/2010/main" val="2932608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Atla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1356</Words>
  <Application>Microsoft Office PowerPoint</Application>
  <PresentationFormat>Widescreen</PresentationFormat>
  <Paragraphs>147</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Wingdings</vt:lpstr>
      <vt:lpstr>Atlas</vt:lpstr>
      <vt:lpstr>Acrobat Document</vt:lpstr>
      <vt:lpstr>Avishkar 2023</vt:lpstr>
      <vt:lpstr>What is Avishkar?</vt:lpstr>
      <vt:lpstr>Why participate in Avishkar?</vt:lpstr>
      <vt:lpstr>What will you learn?</vt:lpstr>
      <vt:lpstr>Levels </vt:lpstr>
      <vt:lpstr>Streams eligible to participate in Avishkar</vt:lpstr>
      <vt:lpstr>Categories for Avishkar</vt:lpstr>
      <vt:lpstr>Areas Covered under each Category</vt:lpstr>
      <vt:lpstr>Areas Covered under each Category</vt:lpstr>
      <vt:lpstr>Elegibility criteria</vt:lpstr>
      <vt:lpstr>Mode of convention</vt:lpstr>
      <vt:lpstr>PowerPoint Presentation</vt:lpstr>
      <vt:lpstr>PowerPoint Presentation</vt:lpstr>
      <vt:lpstr>Guidelines for making of Presentation</vt:lpstr>
      <vt:lpstr>PowerPoint Presentation</vt:lpstr>
      <vt:lpstr>Example of Research Proposal</vt:lpstr>
      <vt:lpstr>How to register?</vt:lpstr>
      <vt:lpstr>How to register?</vt:lpstr>
      <vt:lpstr>Awards and Honours</vt:lpstr>
      <vt:lpstr>Avishkar winners 2019-2020</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Avishkar 2022</dc:title>
  <dc:creator>Paresh More</dc:creator>
  <cp:lastModifiedBy>Paresh More</cp:lastModifiedBy>
  <cp:revision>33</cp:revision>
  <dcterms:created xsi:type="dcterms:W3CDTF">2022-12-01T09:26:05Z</dcterms:created>
  <dcterms:modified xsi:type="dcterms:W3CDTF">2023-09-08T16:09:44Z</dcterms:modified>
</cp:coreProperties>
</file>