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joWi3wFiPJu6e56fFjHcSBG6bq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833357-42CC-449D-8D21-84C6A9ED0EBC}">
  <a:tblStyle styleId="{8C833357-42CC-449D-8D21-84C6A9ED0EBC}" styleName="Table_0">
    <a:wholeTbl>
      <a:tcTxStyle b="off" i="off">
        <a:font>
          <a:latin typeface="Lucida Sans Typewriter"/>
          <a:ea typeface="Lucida Sans Typewriter"/>
          <a:cs typeface="Lucida Sans Typewriter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2FC"/>
          </a:solidFill>
        </a:fill>
      </a:tcStyle>
    </a:wholeTbl>
    <a:band1H>
      <a:tcTxStyle/>
      <a:tcStyle>
        <a:fill>
          <a:solidFill>
            <a:srgbClr val="CAE3F9"/>
          </a:solidFill>
        </a:fill>
      </a:tcStyle>
    </a:band1H>
    <a:band2H>
      <a:tcTxStyle/>
    </a:band2H>
    <a:band1V>
      <a:tcTxStyle/>
      <a:tcStyle>
        <a:fill>
          <a:solidFill>
            <a:srgbClr val="CAE3F9"/>
          </a:solidFill>
        </a:fill>
      </a:tcStyle>
    </a:band1V>
    <a:band2V>
      <a:tcTxStyle/>
    </a:band2V>
    <a:lastCol>
      <a:tcTxStyle b="on" i="off">
        <a:font>
          <a:latin typeface="Lucida Sans Typewriter"/>
          <a:ea typeface="Lucida Sans Typewriter"/>
          <a:cs typeface="Lucida Sans Typewriter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Lucida Sans Typewriter"/>
          <a:ea typeface="Lucida Sans Typewriter"/>
          <a:cs typeface="Lucida Sans Typewriter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Lucida Sans Typewriter"/>
          <a:ea typeface="Lucida Sans Typewriter"/>
          <a:cs typeface="Lucida Sans Typewriter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Lucida Sans Typewriter"/>
          <a:ea typeface="Lucida Sans Typewriter"/>
          <a:cs typeface="Lucida Sans Typewriter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showMasterSp="0">
  <p:cSld name="Cov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4"/>
          <p:cNvPicPr preferRelativeResize="0"/>
          <p:nvPr/>
        </p:nvPicPr>
        <p:blipFill rotWithShape="1">
          <a:blip r:embed="rId2">
            <a:alphaModFix/>
          </a:blip>
          <a:srcRect b="-14" l="0" r="0" t="0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4"/>
          <p:cNvSpPr/>
          <p:nvPr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" name="Google Shape;20;p14"/>
          <p:cNvSpPr/>
          <p:nvPr>
            <p:ph idx="2" type="pic"/>
          </p:nvPr>
        </p:nvSpPr>
        <p:spPr>
          <a:xfrm>
            <a:off x="-11284" y="1"/>
            <a:ext cx="7815636" cy="667702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" name="Google Shape;21;p14"/>
          <p:cNvSpPr/>
          <p:nvPr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" name="Google Shape;22;p14"/>
          <p:cNvSpPr/>
          <p:nvPr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b" bIns="0" lIns="91425" spcFirstLastPara="1" rIns="360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" name="Google Shape;23;p14"/>
          <p:cNvSpPr txBox="1"/>
          <p:nvPr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" name="Google Shape;24;p14"/>
          <p:cNvSpPr txBox="1"/>
          <p:nvPr>
            <p:ph type="ctrTitle"/>
          </p:nvPr>
        </p:nvSpPr>
        <p:spPr>
          <a:xfrm>
            <a:off x="8073392" y="1962149"/>
            <a:ext cx="3759807" cy="15478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subTitle"/>
          </p:nvPr>
        </p:nvSpPr>
        <p:spPr>
          <a:xfrm>
            <a:off x="8073391" y="3602038"/>
            <a:ext cx="3756943" cy="722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14"/>
          <p:cNvSpPr/>
          <p:nvPr/>
        </p:nvSpPr>
        <p:spPr>
          <a:xfrm>
            <a:off x="8776606" y="3981146"/>
            <a:ext cx="3413965" cy="2695876"/>
          </a:xfrm>
          <a:custGeom>
            <a:rect b="b" l="l" r="r" t="t"/>
            <a:pathLst>
              <a:path extrusionOk="0" h="3250050" w="4115752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" name="Google Shape;27;p14"/>
          <p:cNvSpPr/>
          <p:nvPr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rgbClr val="D8D8D8"/>
              </a:gs>
              <a:gs pos="68000">
                <a:srgbClr val="262626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360363" y="1080000"/>
            <a:ext cx="114712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  <a:defRPr sz="21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2" type="body"/>
          </p:nvPr>
        </p:nvSpPr>
        <p:spPr>
          <a:xfrm>
            <a:off x="360000" y="1620000"/>
            <a:ext cx="11473200" cy="4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1" type="ftr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F2F2F2"/>
              </a:gs>
              <a:gs pos="82000">
                <a:srgbClr val="F2F2F2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360363" y="1080000"/>
            <a:ext cx="114712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  <a:defRPr sz="21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2" type="body"/>
          </p:nvPr>
        </p:nvSpPr>
        <p:spPr>
          <a:xfrm>
            <a:off x="360000" y="1620000"/>
            <a:ext cx="5580000" cy="4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3" type="body"/>
          </p:nvPr>
        </p:nvSpPr>
        <p:spPr>
          <a:xfrm>
            <a:off x="6253200" y="1620000"/>
            <a:ext cx="5580000" cy="4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1" type="ftr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F2F2F2"/>
              </a:gs>
              <a:gs pos="82000">
                <a:srgbClr val="F2F2F2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F2F2F2"/>
              </a:gs>
              <a:gs pos="82000">
                <a:srgbClr val="F2F2F2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Divi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799832" cy="667512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5"/>
          <p:cNvSpPr/>
          <p:nvPr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" name="Google Shape;31;p15"/>
          <p:cNvSpPr/>
          <p:nvPr>
            <p:ph idx="2" type="pic"/>
          </p:nvPr>
        </p:nvSpPr>
        <p:spPr>
          <a:xfrm>
            <a:off x="7801097" y="1"/>
            <a:ext cx="4389475" cy="66776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262626"/>
              </a:gs>
              <a:gs pos="82000">
                <a:srgbClr val="262626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5"/>
          <p:cNvSpPr txBox="1"/>
          <p:nvPr>
            <p:ph type="ctrTitle"/>
          </p:nvPr>
        </p:nvSpPr>
        <p:spPr>
          <a:xfrm>
            <a:off x="1273834" y="2481141"/>
            <a:ext cx="3759807" cy="15478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subTitle"/>
          </p:nvPr>
        </p:nvSpPr>
        <p:spPr>
          <a:xfrm>
            <a:off x="1273833" y="4220102"/>
            <a:ext cx="3756943" cy="722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15"/>
          <p:cNvSpPr/>
          <p:nvPr/>
        </p:nvSpPr>
        <p:spPr>
          <a:xfrm flipH="1">
            <a:off x="-1428" y="4123811"/>
            <a:ext cx="6027420" cy="2599249"/>
          </a:xfrm>
          <a:custGeom>
            <a:rect b="b" l="l" r="r" t="t"/>
            <a:pathLst>
              <a:path extrusionOk="0" h="2599249" w="6027420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1">
  <p:cSld name="Text Layout 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360000" y="360000"/>
            <a:ext cx="6993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360363" y="1080000"/>
            <a:ext cx="6992937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  <a:defRPr sz="21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360000" y="1620000"/>
            <a:ext cx="6992936" cy="4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6"/>
          <p:cNvSpPr/>
          <p:nvPr>
            <p:ph idx="3" type="pic"/>
          </p:nvPr>
        </p:nvSpPr>
        <p:spPr>
          <a:xfrm>
            <a:off x="7804150" y="1"/>
            <a:ext cx="4387850" cy="66794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F2F2F2"/>
              </a:gs>
              <a:gs pos="82000">
                <a:srgbClr val="F2F2F2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2">
  <p:cSld name="Text Layout 2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/>
          <p:nvPr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6" name="Google Shape;46;p17"/>
          <p:cNvSpPr txBox="1"/>
          <p:nvPr>
            <p:ph type="title"/>
          </p:nvPr>
        </p:nvSpPr>
        <p:spPr>
          <a:xfrm>
            <a:off x="360000" y="360000"/>
            <a:ext cx="6993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360363" y="1080000"/>
            <a:ext cx="6992937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  <a:defRPr sz="21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2" type="body"/>
          </p:nvPr>
        </p:nvSpPr>
        <p:spPr>
          <a:xfrm>
            <a:off x="360000" y="1620000"/>
            <a:ext cx="6992936" cy="4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7"/>
          <p:cNvSpPr/>
          <p:nvPr>
            <p:ph idx="3" type="pic"/>
          </p:nvPr>
        </p:nvSpPr>
        <p:spPr>
          <a:xfrm>
            <a:off x="8127752" y="4320000"/>
            <a:ext cx="1800000" cy="18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F2F2F2"/>
              </a:gs>
              <a:gs pos="82000">
                <a:srgbClr val="F2F2F2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17"/>
          <p:cNvSpPr/>
          <p:nvPr>
            <p:ph idx="4" type="pic"/>
          </p:nvPr>
        </p:nvSpPr>
        <p:spPr>
          <a:xfrm>
            <a:off x="10057037" y="4320000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3" name="Google Shape;53;p17"/>
          <p:cNvSpPr/>
          <p:nvPr>
            <p:ph idx="5" type="pic"/>
          </p:nvPr>
        </p:nvSpPr>
        <p:spPr>
          <a:xfrm>
            <a:off x="8127752" y="2395565"/>
            <a:ext cx="1800000" cy="18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4" name="Google Shape;54;p17"/>
          <p:cNvSpPr/>
          <p:nvPr>
            <p:ph idx="6" type="pic"/>
          </p:nvPr>
        </p:nvSpPr>
        <p:spPr>
          <a:xfrm>
            <a:off x="10057037" y="2395565"/>
            <a:ext cx="1800000" cy="180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sp>
      <p:sp>
        <p:nvSpPr>
          <p:cNvPr id="55" name="Google Shape;55;p17"/>
          <p:cNvSpPr/>
          <p:nvPr>
            <p:ph idx="7" type="pic"/>
          </p:nvPr>
        </p:nvSpPr>
        <p:spPr>
          <a:xfrm>
            <a:off x="8127752" y="471129"/>
            <a:ext cx="1800000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56" name="Google Shape;56;p17"/>
          <p:cNvSpPr/>
          <p:nvPr>
            <p:ph idx="8" type="pic"/>
          </p:nvPr>
        </p:nvSpPr>
        <p:spPr>
          <a:xfrm>
            <a:off x="10057037" y="471129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" type="body"/>
          </p:nvPr>
        </p:nvSpPr>
        <p:spPr>
          <a:xfrm>
            <a:off x="360000" y="1980000"/>
            <a:ext cx="5580000" cy="4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2" type="body"/>
          </p:nvPr>
        </p:nvSpPr>
        <p:spPr>
          <a:xfrm>
            <a:off x="360000" y="1620000"/>
            <a:ext cx="55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3" type="body"/>
          </p:nvPr>
        </p:nvSpPr>
        <p:spPr>
          <a:xfrm>
            <a:off x="6253200" y="1980000"/>
            <a:ext cx="5580000" cy="4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4" type="body"/>
          </p:nvPr>
        </p:nvSpPr>
        <p:spPr>
          <a:xfrm>
            <a:off x="6253200" y="1620000"/>
            <a:ext cx="55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F2F2F2"/>
              </a:gs>
              <a:gs pos="82000">
                <a:srgbClr val="F2F2F2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 Only">
  <p:cSld name="Titles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>
            <a:off x="360363" y="1080000"/>
            <a:ext cx="114712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  <a:defRPr sz="21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F2F2F2"/>
              </a:gs>
              <a:gs pos="82000">
                <a:srgbClr val="F2F2F2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Photo">
  <p:cSld name="Large Photo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/>
          <p:nvPr>
            <p:ph idx="2" type="pic"/>
          </p:nvPr>
        </p:nvSpPr>
        <p:spPr>
          <a:xfrm>
            <a:off x="0" y="0"/>
            <a:ext cx="12191999" cy="667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2" name="Google Shape;72;p20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7801275" y="6156000"/>
            <a:ext cx="3793125" cy="3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72000" spcFirstLastPara="1" rIns="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>
  <p:cSld name="Vide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/>
          <p:nvPr>
            <p:ph idx="2" type="media"/>
          </p:nvPr>
        </p:nvSpPr>
        <p:spPr>
          <a:xfrm>
            <a:off x="0" y="0"/>
            <a:ext cx="12192000" cy="667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1" sz="16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7801275" y="6156000"/>
            <a:ext cx="3793125" cy="3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72000" spcFirstLastPara="1" rIns="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21"/>
          <p:cNvSpPr txBox="1"/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vider" showMasterSp="0">
  <p:cSld name="1_Divi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2"/>
          <p:cNvSpPr/>
          <p:nvPr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3" name="Google Shape;83;p22"/>
          <p:cNvSpPr/>
          <p:nvPr>
            <p:ph idx="2" type="pic"/>
          </p:nvPr>
        </p:nvSpPr>
        <p:spPr>
          <a:xfrm>
            <a:off x="7801097" y="1"/>
            <a:ext cx="4389475" cy="66776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4" name="Google Shape;84;p22"/>
          <p:cNvSpPr txBox="1"/>
          <p:nvPr>
            <p:ph type="ctrTitle"/>
          </p:nvPr>
        </p:nvSpPr>
        <p:spPr>
          <a:xfrm>
            <a:off x="794862" y="3032684"/>
            <a:ext cx="3759807" cy="15478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6060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wentieth Century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/>
          <p:nvPr/>
        </p:nvSpPr>
        <p:spPr>
          <a:xfrm>
            <a:off x="1774391" y="4123811"/>
            <a:ext cx="6027420" cy="2599249"/>
          </a:xfrm>
          <a:custGeom>
            <a:rect b="b" l="l" r="r" t="t"/>
            <a:pathLst>
              <a:path extrusionOk="0" h="2599249" w="6027420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794861" y="4741677"/>
            <a:ext cx="3756943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3" type="body"/>
          </p:nvPr>
        </p:nvSpPr>
        <p:spPr>
          <a:xfrm>
            <a:off x="1088990" y="5147137"/>
            <a:ext cx="3462814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2"/>
          <p:cNvSpPr/>
          <p:nvPr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9" name="Google Shape;89;p22"/>
          <p:cNvSpPr/>
          <p:nvPr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b" bIns="0" lIns="91425" spcFirstLastPara="1" rIns="360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0" name="Google Shape;90;p22"/>
          <p:cNvSpPr txBox="1"/>
          <p:nvPr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1" name="Google Shape;91;p22"/>
          <p:cNvSpPr/>
          <p:nvPr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rgbClr val="D8D8D8"/>
              </a:gs>
              <a:gs pos="68000">
                <a:srgbClr val="262626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b" bIns="0" lIns="91425" spcFirstLastPara="1" rIns="360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Jens Martensson</a:t>
            </a:r>
            <a:endParaRPr/>
          </a:p>
        </p:txBody>
      </p:sp>
      <p:sp>
        <p:nvSpPr>
          <p:cNvPr id="12" name="Google Shape;12;p13"/>
          <p:cNvSpPr/>
          <p:nvPr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rgbClr val="D8D8D8"/>
              </a:gs>
              <a:gs pos="68000">
                <a:srgbClr val="262626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" name="Google Shape;13;p13"/>
          <p:cNvSpPr txBox="1"/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wentieth Century"/>
              <a:buNone/>
              <a:defRPr b="0" i="0" sz="32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F2F2F2"/>
              </a:gs>
              <a:gs pos="82000">
                <a:srgbClr val="F2F2F2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8.jpg"/><Relationship Id="rId6" Type="http://schemas.openxmlformats.org/officeDocument/2006/relationships/image" Target="../media/image5.jpg"/><Relationship Id="rId7" Type="http://schemas.openxmlformats.org/officeDocument/2006/relationships/image" Target="../media/image10.jpg"/><Relationship Id="rId8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/>
          <p:nvPr>
            <p:ph type="ctrTitle"/>
          </p:nvPr>
        </p:nvSpPr>
        <p:spPr>
          <a:xfrm>
            <a:off x="8073400" y="528714"/>
            <a:ext cx="3759900" cy="29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LOAN </a:t>
            </a:r>
            <a:endParaRPr/>
          </a:p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DEFAULT</a:t>
            </a:r>
            <a:endParaRPr/>
          </a:p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PREDICTION USING ML</a:t>
            </a:r>
            <a:endParaRPr/>
          </a:p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t/>
            </a:r>
            <a:endParaRPr/>
          </a:p>
        </p:txBody>
      </p:sp>
      <p:sp>
        <p:nvSpPr>
          <p:cNvPr id="113" name="Google Shape;113;p1"/>
          <p:cNvSpPr txBox="1"/>
          <p:nvPr>
            <p:ph idx="1" type="subTitle"/>
          </p:nvPr>
        </p:nvSpPr>
        <p:spPr>
          <a:xfrm>
            <a:off x="8073400" y="5297901"/>
            <a:ext cx="37569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800"/>
              <a:t>Presented by:-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800"/>
              <a:t>	     Aniket Wani     252508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800"/>
              <a:t>	     Shreyas Todkar  252551</a:t>
            </a:r>
            <a:endParaRPr sz="1800"/>
          </a:p>
        </p:txBody>
      </p:sp>
      <p:cxnSp>
        <p:nvCxnSpPr>
          <p:cNvPr id="114" name="Google Shape;114;p1"/>
          <p:cNvCxnSpPr/>
          <p:nvPr/>
        </p:nvCxnSpPr>
        <p:spPr>
          <a:xfrm>
            <a:off x="7804352" y="1204506"/>
            <a:ext cx="0" cy="4093388"/>
          </a:xfrm>
          <a:prstGeom prst="straightConnector1">
            <a:avLst/>
          </a:prstGeom>
          <a:noFill/>
          <a:ln cap="rnd" cmpd="sng" w="635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descr="space radar outline" id="115" name="Google Shape;115;p1"/>
          <p:cNvSpPr/>
          <p:nvPr/>
        </p:nvSpPr>
        <p:spPr>
          <a:xfrm rot="-4868500">
            <a:off x="10654807" y="4433342"/>
            <a:ext cx="238125" cy="238125"/>
          </a:xfrm>
          <a:custGeom>
            <a:rect b="b" l="l" r="r" t="t"/>
            <a:pathLst>
              <a:path extrusionOk="0" h="238125" w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Person in space suite in space ship" id="116" name="Google Shape;116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284" y="0"/>
            <a:ext cx="7815636" cy="667702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360000" y="360000"/>
            <a:ext cx="6993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wentieth Century"/>
              <a:buNone/>
            </a:pPr>
            <a:r>
              <a:rPr b="1" lang="en-US" sz="3400"/>
              <a:t>Preprocessing</a:t>
            </a:r>
            <a:endParaRPr b="1" sz="3400"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360363" y="1080000"/>
            <a:ext cx="6992937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</a:pPr>
            <a:r>
              <a:rPr lang="en-US"/>
              <a:t>Subtitle lorem ipsum dolor sit amet, consectetur adipiscing elit. </a:t>
            </a:r>
            <a:endParaRPr/>
          </a:p>
        </p:txBody>
      </p:sp>
      <p:sp>
        <p:nvSpPr>
          <p:cNvPr id="123" name="Google Shape;123;p4"/>
          <p:cNvSpPr txBox="1"/>
          <p:nvPr>
            <p:ph idx="2" type="body"/>
          </p:nvPr>
        </p:nvSpPr>
        <p:spPr>
          <a:xfrm>
            <a:off x="360000" y="1620000"/>
            <a:ext cx="6992936" cy="4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6064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Twentieth Century"/>
              <a:buAutoNum type="arabicPeriod"/>
            </a:pPr>
            <a:r>
              <a:rPr lang="en-US"/>
              <a:t>Import the required libraries</a:t>
            </a:r>
            <a:endParaRPr/>
          </a:p>
          <a:p>
            <a:pPr indent="-342900" lvl="1" marL="6064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Twentieth Century"/>
              <a:buAutoNum type="arabicPeriod"/>
            </a:pPr>
            <a:r>
              <a:rPr lang="en-US"/>
              <a:t>Create a dataframe and check the shape, info, description, null values, unique values etc. </a:t>
            </a:r>
            <a:endParaRPr/>
          </a:p>
          <a:p>
            <a:pPr indent="-342900" lvl="1" marL="6064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Twentieth Century"/>
              <a:buAutoNum type="arabicPeriod"/>
            </a:pPr>
            <a:r>
              <a:rPr lang="en-US"/>
              <a:t>Drop the unnecessary column.</a:t>
            </a:r>
            <a:endParaRPr/>
          </a:p>
          <a:p>
            <a:pPr indent="-342900" lvl="1" marL="6064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Twentieth Century"/>
              <a:buAutoNum type="arabicPeriod"/>
            </a:pPr>
            <a:r>
              <a:rPr lang="en-US"/>
              <a:t>Use label encoding for ordinal column.</a:t>
            </a:r>
            <a:endParaRPr/>
          </a:p>
          <a:p>
            <a:pPr indent="-342900" lvl="1" marL="6064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Twentieth Century"/>
              <a:buAutoNum type="arabicPeriod"/>
            </a:pPr>
            <a:r>
              <a:rPr lang="en-US"/>
              <a:t>Use One Hot Encoding(OHE) for nominal columns.</a:t>
            </a:r>
            <a:endParaRPr/>
          </a:p>
          <a:p>
            <a:pPr indent="-342900" lvl="1" marL="6064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Twentieth Century"/>
              <a:buAutoNum type="arabicPeriod"/>
            </a:pPr>
            <a:r>
              <a:rPr lang="en-US"/>
              <a:t>Here, we used SMOTE to equalize the target column.</a:t>
            </a:r>
            <a:endParaRPr/>
          </a:p>
          <a:p>
            <a:pPr indent="-342900" lvl="1" marL="6064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Twentieth Century"/>
              <a:buAutoNum type="arabicPeriod"/>
            </a:pPr>
            <a:r>
              <a:rPr lang="en-US"/>
              <a:t>Create a separate csv file of preprocessing for further process.</a:t>
            </a:r>
            <a:endParaRPr/>
          </a:p>
        </p:txBody>
      </p:sp>
      <p:pic>
        <p:nvPicPr>
          <p:cNvPr descr="close up of pages of construction drawings" id="124" name="Google Shape;124;p4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752" y="2395565"/>
            <a:ext cx="1800000" cy="18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descr="microscope" id="125" name="Google Shape;125;p4"/>
          <p:cNvPicPr preferRelativeResize="0"/>
          <p:nvPr>
            <p:ph idx="7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7752" y="471129"/>
            <a:ext cx="1800000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descr="can of pencils on a desk with chalkboard in background" id="126" name="Google Shape;126;p4"/>
          <p:cNvPicPr preferRelativeResize="0"/>
          <p:nvPr>
            <p:ph idx="8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57037" y="471129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descr="hand writing on chalkbaord" id="127" name="Google Shape;127;p4"/>
          <p:cNvPicPr preferRelativeResize="0"/>
          <p:nvPr>
            <p:ph idx="3" type="pic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27752" y="4320000"/>
            <a:ext cx="1800000" cy="18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descr="books on a shelf with pages showing out" id="128" name="Google Shape;128;p4"/>
          <p:cNvPicPr preferRelativeResize="0"/>
          <p:nvPr>
            <p:ph idx="4" type="pic"/>
          </p:nvPr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057037" y="4320000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descr="man in spacesuite in space ship" id="129" name="Google Shape;129;p4"/>
          <p:cNvPicPr preferRelativeResize="0"/>
          <p:nvPr>
            <p:ph idx="6" type="pic"/>
          </p:nvPr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057037" y="2395565"/>
            <a:ext cx="1800000" cy="180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pic>
      <p:sp>
        <p:nvSpPr>
          <p:cNvPr id="130" name="Google Shape;130;p4"/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12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 sz="12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 sz="12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4</a:t>
            </a:r>
            <a:endParaRPr sz="12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5</a:t>
            </a:r>
            <a:endParaRPr sz="12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6</a:t>
            </a:r>
            <a:endParaRPr sz="12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6" name="Google Shape;136;p4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wentieth Century"/>
              <a:buNone/>
            </a:pPr>
            <a:r>
              <a:rPr b="1" lang="en-US" sz="3400"/>
              <a:t>Comparison of Feature selection algorithms</a:t>
            </a:r>
            <a:endParaRPr b="1" sz="3400"/>
          </a:p>
        </p:txBody>
      </p:sp>
      <p:sp>
        <p:nvSpPr>
          <p:cNvPr id="142" name="Google Shape;142;p5"/>
          <p:cNvSpPr txBox="1"/>
          <p:nvPr>
            <p:ph idx="2" type="body"/>
          </p:nvPr>
        </p:nvSpPr>
        <p:spPr>
          <a:xfrm>
            <a:off x="1067275" y="2011697"/>
            <a:ext cx="4414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sz="2400"/>
              <a:t>Decision Tree</a:t>
            </a:r>
            <a:endParaRPr sz="2400"/>
          </a:p>
        </p:txBody>
      </p:sp>
      <p:sp>
        <p:nvSpPr>
          <p:cNvPr id="143" name="Google Shape;143;p5"/>
          <p:cNvSpPr txBox="1"/>
          <p:nvPr>
            <p:ph idx="1" type="body"/>
          </p:nvPr>
        </p:nvSpPr>
        <p:spPr>
          <a:xfrm>
            <a:off x="862150" y="2494697"/>
            <a:ext cx="4414800" cy="21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6225" lvl="0" marL="2635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 sz="2000"/>
              <a:t>Here, we get 8 important features, such as: </a:t>
            </a:r>
            <a:endParaRPr sz="2000"/>
          </a:p>
          <a:p>
            <a:pPr indent="-285750" lvl="1" marL="5365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'LoanID', 'Age', 'Income', 'LoanAmount', 'CreditScore', 'MonthsEmployed', 'InterestRate', 'DTIRatio’. </a:t>
            </a:r>
            <a:endParaRPr sz="1800"/>
          </a:p>
        </p:txBody>
      </p:sp>
      <p:cxnSp>
        <p:nvCxnSpPr>
          <p:cNvPr id="144" name="Google Shape;144;p5"/>
          <p:cNvCxnSpPr/>
          <p:nvPr/>
        </p:nvCxnSpPr>
        <p:spPr>
          <a:xfrm>
            <a:off x="6096000" y="2011703"/>
            <a:ext cx="0" cy="3075394"/>
          </a:xfrm>
          <a:prstGeom prst="straightConnector1">
            <a:avLst/>
          </a:prstGeom>
          <a:noFill/>
          <a:ln cap="rnd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5"/>
          <p:cNvSpPr txBox="1"/>
          <p:nvPr>
            <p:ph idx="4" type="body"/>
          </p:nvPr>
        </p:nvSpPr>
        <p:spPr>
          <a:xfrm>
            <a:off x="6871100" y="2011700"/>
            <a:ext cx="47232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 sz="2400"/>
              <a:t>Recursive Feature Elimination (RFE)</a:t>
            </a:r>
            <a:endParaRPr sz="2400"/>
          </a:p>
        </p:txBody>
      </p:sp>
      <p:sp>
        <p:nvSpPr>
          <p:cNvPr id="146" name="Google Shape;146;p5"/>
          <p:cNvSpPr txBox="1"/>
          <p:nvPr>
            <p:ph idx="3" type="body"/>
          </p:nvPr>
        </p:nvSpPr>
        <p:spPr>
          <a:xfrm>
            <a:off x="6799300" y="2609397"/>
            <a:ext cx="4414799" cy="2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6225" lvl="0" marL="2635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 sz="2000"/>
              <a:t>Here, we get 13 important features, such as:</a:t>
            </a:r>
            <a:endParaRPr sz="2000"/>
          </a:p>
          <a:p>
            <a:pPr indent="-285750" lvl="1" marL="5365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'LoanID', 'Age', 'Income', 'LoanAmount', 'CreditScore', 'MonthsEmployed', 'InterestRate’, 'DTIRatio' </a:t>
            </a:r>
            <a:endParaRPr sz="1800"/>
          </a:p>
          <a:p>
            <a:pPr indent="-285750" lvl="1" marL="5365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'NumCreditLines', 'LoanTerm’, 'Education', 'MaritalStatus_Divorced', 'HasMortgage_Yes’, 'HasDependents_No’.</a:t>
            </a:r>
            <a:endParaRPr sz="1800"/>
          </a:p>
        </p:txBody>
      </p:sp>
      <p:sp>
        <p:nvSpPr>
          <p:cNvPr id="147" name="Google Shape;147;p5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wentieth Century"/>
              <a:buNone/>
            </a:pPr>
            <a:r>
              <a:rPr b="1" lang="en-US" sz="3400"/>
              <a:t>Table of Algorithms vs Features accuracy</a:t>
            </a:r>
            <a:endParaRPr b="1" sz="3400"/>
          </a:p>
        </p:txBody>
      </p:sp>
      <p:graphicFrame>
        <p:nvGraphicFramePr>
          <p:cNvPr id="153" name="Google Shape;153;p9"/>
          <p:cNvGraphicFramePr/>
          <p:nvPr/>
        </p:nvGraphicFramePr>
        <p:xfrm>
          <a:off x="1003446" y="1455887"/>
          <a:ext cx="3000000" cy="3000000"/>
        </p:xfrm>
        <a:graphic>
          <a:graphicData uri="http://schemas.openxmlformats.org/drawingml/2006/table">
            <a:tbl>
              <a:tblPr firstCol="1" firstRow="1">
                <a:noFill/>
                <a:tableStyleId>{8C833357-42CC-449D-8D21-84C6A9ED0EBC}</a:tableStyleId>
              </a:tblPr>
              <a:tblGrid>
                <a:gridCol w="4063850"/>
                <a:gridCol w="3060625"/>
                <a:gridCol w="3060625"/>
              </a:tblGrid>
              <a:tr h="670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3F3F3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Algorithms \ No. of Features</a:t>
                      </a:r>
                      <a:endParaRPr sz="2000">
                        <a:solidFill>
                          <a:srgbClr val="3F3F3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0850" marB="60850" marR="110650" marL="3484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F3F3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8</a:t>
                      </a:r>
                      <a:r>
                        <a:rPr b="1" i="0" lang="en-US" sz="1800" u="none" cap="none" strike="noStrike">
                          <a:solidFill>
                            <a:srgbClr val="3F3F3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 Features</a:t>
                      </a:r>
                      <a:endParaRPr/>
                    </a:p>
                  </a:txBody>
                  <a:tcPr marT="60850" marB="60850" marR="110650" marL="1106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3F3F3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13 Features</a:t>
                      </a:r>
                      <a:endParaRPr/>
                    </a:p>
                  </a:txBody>
                  <a:tcPr marT="60850" marB="60850" marR="110650" marL="1106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670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 u="none" cap="none" strike="noStrike">
                          <a:solidFill>
                            <a:srgbClr val="3F3F3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Logistic Regression</a:t>
                      </a:r>
                      <a:endParaRPr i="0" sz="1800" u="none" cap="none" strike="noStrike">
                        <a:solidFill>
                          <a:srgbClr val="3F3F3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60850" marB="60850" marR="110650" marL="3484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3F3F3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69 %</a:t>
                      </a:r>
                      <a:endParaRPr/>
                    </a:p>
                  </a:txBody>
                  <a:tcPr marT="60850" marB="60850" marR="110650" marL="110650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3F3F3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75 %</a:t>
                      </a:r>
                      <a:endParaRPr/>
                    </a:p>
                  </a:txBody>
                  <a:tcPr marT="60850" marB="60850" marR="110650" marL="110650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 u="none" cap="none" strike="noStrike">
                          <a:solidFill>
                            <a:srgbClr val="3F3F3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Random Forest</a:t>
                      </a:r>
                      <a:endParaRPr/>
                    </a:p>
                  </a:txBody>
                  <a:tcPr marT="60850" marB="60850" marR="110650" marL="3484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3F3F3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88 %</a:t>
                      </a:r>
                      <a:endParaRPr/>
                    </a:p>
                  </a:txBody>
                  <a:tcPr marT="60850" marB="60850" marR="110650" marL="110650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3F3F3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87 %</a:t>
                      </a:r>
                      <a:endParaRPr/>
                    </a:p>
                  </a:txBody>
                  <a:tcPr marT="60850" marB="60850" marR="110650" marL="110650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800" u="none" cap="none" strike="noStrike">
                          <a:solidFill>
                            <a:srgbClr val="3F3F3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Support Vector Machine</a:t>
                      </a:r>
                      <a:endParaRPr/>
                    </a:p>
                  </a:txBody>
                  <a:tcPr marT="60850" marB="60850" marR="110650" marL="3484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3F3F3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75 %</a:t>
                      </a:r>
                      <a:endParaRPr/>
                    </a:p>
                  </a:txBody>
                  <a:tcPr marT="60850" marB="60850" marR="110650" marL="110650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3F3F3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80 %</a:t>
                      </a:r>
                      <a:endParaRPr/>
                    </a:p>
                  </a:txBody>
                  <a:tcPr marT="60850" marB="60850" marR="110650" marL="110650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800"/>
                        <a:buFont typeface="Twentieth Century"/>
                        <a:buNone/>
                      </a:pPr>
                      <a:r>
                        <a:rPr i="0" lang="en-US" sz="1800" u="none" cap="none" strike="noStrike">
                          <a:solidFill>
                            <a:srgbClr val="3F3F3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XGBoost</a:t>
                      </a:r>
                      <a:endParaRPr/>
                    </a:p>
                  </a:txBody>
                  <a:tcPr marT="60850" marB="60850" marR="110650" marL="3484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3F3F3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89 %</a:t>
                      </a:r>
                      <a:endParaRPr/>
                    </a:p>
                  </a:txBody>
                  <a:tcPr marT="60850" marB="60850" marR="110650" marL="110650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3F3F3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90 %</a:t>
                      </a:r>
                      <a:endParaRPr/>
                    </a:p>
                  </a:txBody>
                  <a:tcPr marT="60850" marB="60850" marR="110650" marL="110650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4" name="Google Shape;154;p9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video placeholder" id="159" name="Google Shape;159;p11"/>
          <p:cNvSpPr/>
          <p:nvPr>
            <p:ph idx="2" type="media"/>
          </p:nvPr>
        </p:nvSpPr>
        <p:spPr>
          <a:xfrm>
            <a:off x="-513575" y="0"/>
            <a:ext cx="12705600" cy="667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27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</a:t>
            </a:r>
            <a:r>
              <a:rPr b="1" i="0" lang="en-US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Why Using</a:t>
            </a:r>
            <a:r>
              <a:rPr i="0" lang="en-US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1" i="0" lang="en-US" sz="3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XGBoost ?</a:t>
            </a:r>
            <a:endParaRPr b="1" i="0" sz="3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27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Predictive Accuracy</a:t>
            </a:r>
            <a:r>
              <a:rPr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Used because XGBoost’s gradient boosting framework consistently </a:t>
            </a:r>
            <a:endParaRPr i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delivers top performance in classification tasks like loan default prediction.</a:t>
            </a:r>
            <a:br>
              <a:rPr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i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Speed &amp; Efficiency</a:t>
            </a:r>
            <a:r>
              <a:rPr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Optimized for parallel computation, reducing training time even on large </a:t>
            </a:r>
            <a:endParaRPr i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datasets when combined with PySpark.</a:t>
            </a:r>
            <a:br>
              <a:rPr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i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Importance</a:t>
            </a:r>
            <a:r>
              <a:rPr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Provides built-in methods to rank features, helping identify the most </a:t>
            </a:r>
            <a:endParaRPr i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influential borrower attributes.</a:t>
            </a:r>
            <a:br>
              <a:rPr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i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Robustness</a:t>
            </a:r>
            <a:r>
              <a:rPr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Handles missing values and non-linear relationships well, which is crucial in </a:t>
            </a:r>
            <a:endParaRPr i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 financial datasets.</a:t>
            </a:r>
            <a:endParaRPr i="0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27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0" name="Google Shape;160;p11"/>
          <p:cNvSpPr txBox="1"/>
          <p:nvPr>
            <p:ph idx="1" type="body"/>
          </p:nvPr>
        </p:nvSpPr>
        <p:spPr>
          <a:xfrm>
            <a:off x="7801275" y="6156000"/>
            <a:ext cx="3793125" cy="3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72000" spcFirstLastPara="1" rIns="0" wrap="square" tIns="72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Caption lorem ipsum</a:t>
            </a:r>
            <a:endParaRPr/>
          </a:p>
        </p:txBody>
      </p:sp>
      <p:sp>
        <p:nvSpPr>
          <p:cNvPr id="161" name="Google Shape;161;p11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wentieth Century"/>
              <a:buNone/>
            </a:pPr>
            <a:r>
              <a:rPr lang="en-US"/>
              <a:t>Charts and Graphs</a:t>
            </a:r>
            <a:endParaRPr/>
          </a:p>
        </p:txBody>
      </p:sp>
      <p:sp>
        <p:nvSpPr>
          <p:cNvPr id="167" name="Google Shape;167;p6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8" name="Google Shape;16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0"/>
            <a:ext cx="42862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6"/>
          <p:cNvSpPr txBox="1"/>
          <p:nvPr/>
        </p:nvSpPr>
        <p:spPr>
          <a:xfrm>
            <a:off x="4660675" y="500700"/>
            <a:ext cx="7287600" cy="56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ONNX</a:t>
            </a:r>
            <a:endParaRPr b="1" sz="340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   </a:t>
            </a:r>
            <a:r>
              <a:rPr b="1" lang="en-US" sz="1800">
                <a:solidFill>
                  <a:schemeClr val="dk1"/>
                </a:solidFill>
              </a:rPr>
              <a:t>Cross-framework</a:t>
            </a:r>
            <a:r>
              <a:rPr lang="en-US" sz="1800">
                <a:solidFill>
                  <a:schemeClr val="dk1"/>
                </a:solidFill>
              </a:rPr>
              <a:t> model format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	   </a:t>
            </a:r>
            <a:r>
              <a:rPr b="1" lang="en-US" sz="1700">
                <a:solidFill>
                  <a:schemeClr val="dk1"/>
                </a:solidFill>
              </a:rPr>
              <a:t>Hardware-agnostic</a:t>
            </a:r>
            <a:r>
              <a:rPr lang="en-US" sz="1700">
                <a:solidFill>
                  <a:schemeClr val="dk1"/>
                </a:solidFill>
              </a:rPr>
              <a:t> – runs on CPU, GPU, and accelerators.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	   </a:t>
            </a:r>
            <a:r>
              <a:rPr b="1" lang="en-US" sz="1800">
                <a:solidFill>
                  <a:schemeClr val="dk1"/>
                </a:solidFill>
              </a:rPr>
              <a:t>Graph-based</a:t>
            </a:r>
            <a:r>
              <a:rPr lang="en-US" sz="1800">
                <a:solidFill>
                  <a:schemeClr val="dk1"/>
                </a:solidFill>
              </a:rPr>
              <a:t> standardized operator representation.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	   </a:t>
            </a:r>
            <a:r>
              <a:rPr b="1" lang="en-US" sz="1800">
                <a:solidFill>
                  <a:schemeClr val="dk1"/>
                </a:solidFill>
              </a:rPr>
              <a:t>Portable &amp; optimized</a:t>
            </a:r>
            <a:r>
              <a:rPr lang="en-US" sz="1800">
                <a:solidFill>
                  <a:schemeClr val="dk1"/>
                </a:solidFill>
              </a:rPr>
              <a:t> for deployment (cloud, edge, mobile).</a:t>
            </a:r>
            <a:endParaRPr sz="2500">
              <a:solidFill>
                <a:schemeClr val="dk1"/>
              </a:solidFill>
            </a:endParaRPr>
          </a:p>
        </p:txBody>
      </p:sp>
      <p:grpSp>
        <p:nvGrpSpPr>
          <p:cNvPr id="170" name="Google Shape;170;p6"/>
          <p:cNvGrpSpPr/>
          <p:nvPr/>
        </p:nvGrpSpPr>
        <p:grpSpPr>
          <a:xfrm>
            <a:off x="4660667" y="1518488"/>
            <a:ext cx="597589" cy="376401"/>
            <a:chOff x="600075" y="2847974"/>
            <a:chExt cx="857250" cy="1028700"/>
          </a:xfrm>
        </p:grpSpPr>
        <p:sp>
          <p:nvSpPr>
            <p:cNvPr id="171" name="Google Shape;171;p6"/>
            <p:cNvSpPr/>
            <p:nvPr/>
          </p:nvSpPr>
          <p:spPr>
            <a:xfrm>
              <a:off x="600075" y="2847974"/>
              <a:ext cx="857250" cy="1028700"/>
            </a:xfrm>
            <a:custGeom>
              <a:rect b="b" l="l" r="r" t="t"/>
              <a:pathLst>
                <a:path extrusionOk="0" h="1028700" w="85725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D2DD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54"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600075" y="2847974"/>
              <a:ext cx="857250" cy="1028700"/>
            </a:xfrm>
            <a:custGeom>
              <a:rect b="b" l="l" r="r" t="t"/>
              <a:pathLst>
                <a:path extrusionOk="0" h="1028700" w="857250">
                  <a:moveTo>
                    <a:pt x="0" y="857250"/>
                  </a:move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close/>
                </a:path>
              </a:pathLst>
            </a:custGeom>
            <a:noFill/>
            <a:ln cap="flat" cmpd="sng" w="7450">
              <a:solidFill>
                <a:srgbClr val="B7C3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54"/>
            </a:p>
          </p:txBody>
        </p:sp>
      </p:grpSp>
      <p:grpSp>
        <p:nvGrpSpPr>
          <p:cNvPr id="173" name="Google Shape;173;p6"/>
          <p:cNvGrpSpPr/>
          <p:nvPr/>
        </p:nvGrpSpPr>
        <p:grpSpPr>
          <a:xfrm>
            <a:off x="4660667" y="2283463"/>
            <a:ext cx="597589" cy="376401"/>
            <a:chOff x="600075" y="2847974"/>
            <a:chExt cx="857250" cy="1028700"/>
          </a:xfrm>
        </p:grpSpPr>
        <p:sp>
          <p:nvSpPr>
            <p:cNvPr id="174" name="Google Shape;174;p6"/>
            <p:cNvSpPr/>
            <p:nvPr/>
          </p:nvSpPr>
          <p:spPr>
            <a:xfrm>
              <a:off x="600075" y="2847974"/>
              <a:ext cx="857250" cy="1028700"/>
            </a:xfrm>
            <a:custGeom>
              <a:rect b="b" l="l" r="r" t="t"/>
              <a:pathLst>
                <a:path extrusionOk="0" h="1028700" w="85725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D2DD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54"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600075" y="2847974"/>
              <a:ext cx="857250" cy="1028700"/>
            </a:xfrm>
            <a:custGeom>
              <a:rect b="b" l="l" r="r" t="t"/>
              <a:pathLst>
                <a:path extrusionOk="0" h="1028700" w="857250">
                  <a:moveTo>
                    <a:pt x="0" y="857250"/>
                  </a:move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close/>
                </a:path>
              </a:pathLst>
            </a:custGeom>
            <a:noFill/>
            <a:ln cap="flat" cmpd="sng" w="7450">
              <a:solidFill>
                <a:srgbClr val="B7C3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54"/>
            </a:p>
          </p:txBody>
        </p:sp>
      </p:grpSp>
      <p:grpSp>
        <p:nvGrpSpPr>
          <p:cNvPr id="176" name="Google Shape;176;p6"/>
          <p:cNvGrpSpPr/>
          <p:nvPr/>
        </p:nvGrpSpPr>
        <p:grpSpPr>
          <a:xfrm>
            <a:off x="4660667" y="3124988"/>
            <a:ext cx="597589" cy="376401"/>
            <a:chOff x="600075" y="2847974"/>
            <a:chExt cx="857250" cy="1028700"/>
          </a:xfrm>
        </p:grpSpPr>
        <p:sp>
          <p:nvSpPr>
            <p:cNvPr id="177" name="Google Shape;177;p6"/>
            <p:cNvSpPr/>
            <p:nvPr/>
          </p:nvSpPr>
          <p:spPr>
            <a:xfrm>
              <a:off x="600075" y="2847974"/>
              <a:ext cx="857250" cy="1028700"/>
            </a:xfrm>
            <a:custGeom>
              <a:rect b="b" l="l" r="r" t="t"/>
              <a:pathLst>
                <a:path extrusionOk="0" h="1028700" w="85725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D2DD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54"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600075" y="2847974"/>
              <a:ext cx="857250" cy="1028700"/>
            </a:xfrm>
            <a:custGeom>
              <a:rect b="b" l="l" r="r" t="t"/>
              <a:pathLst>
                <a:path extrusionOk="0" h="1028700" w="857250">
                  <a:moveTo>
                    <a:pt x="0" y="857250"/>
                  </a:move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close/>
                </a:path>
              </a:pathLst>
            </a:custGeom>
            <a:noFill/>
            <a:ln cap="flat" cmpd="sng" w="7450">
              <a:solidFill>
                <a:srgbClr val="B7C3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54"/>
            </a:p>
          </p:txBody>
        </p:sp>
      </p:grpSp>
      <p:grpSp>
        <p:nvGrpSpPr>
          <p:cNvPr id="179" name="Google Shape;179;p6"/>
          <p:cNvGrpSpPr/>
          <p:nvPr/>
        </p:nvGrpSpPr>
        <p:grpSpPr>
          <a:xfrm>
            <a:off x="4660667" y="3966513"/>
            <a:ext cx="597589" cy="376401"/>
            <a:chOff x="600075" y="2847974"/>
            <a:chExt cx="857250" cy="1028700"/>
          </a:xfrm>
        </p:grpSpPr>
        <p:sp>
          <p:nvSpPr>
            <p:cNvPr id="180" name="Google Shape;180;p6"/>
            <p:cNvSpPr/>
            <p:nvPr/>
          </p:nvSpPr>
          <p:spPr>
            <a:xfrm>
              <a:off x="600075" y="2847974"/>
              <a:ext cx="857250" cy="1028700"/>
            </a:xfrm>
            <a:custGeom>
              <a:rect b="b" l="l" r="r" t="t"/>
              <a:pathLst>
                <a:path extrusionOk="0" h="1028700" w="85725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D2DD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54"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600075" y="2847974"/>
              <a:ext cx="857250" cy="1028700"/>
            </a:xfrm>
            <a:custGeom>
              <a:rect b="b" l="l" r="r" t="t"/>
              <a:pathLst>
                <a:path extrusionOk="0" h="1028700" w="857250">
                  <a:moveTo>
                    <a:pt x="0" y="857250"/>
                  </a:move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close/>
                </a:path>
              </a:pathLst>
            </a:custGeom>
            <a:noFill/>
            <a:ln cap="flat" cmpd="sng" w="7450">
              <a:solidFill>
                <a:srgbClr val="B7C3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54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type="ctrTitle"/>
          </p:nvPr>
        </p:nvSpPr>
        <p:spPr>
          <a:xfrm>
            <a:off x="794862" y="3032684"/>
            <a:ext cx="3759807" cy="15478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6060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wentieth Century"/>
              <a:buNone/>
            </a:pPr>
            <a:r>
              <a:rPr lang="en-US"/>
              <a:t>Thank You</a:t>
            </a:r>
            <a:endParaRPr/>
          </a:p>
        </p:txBody>
      </p:sp>
      <p:grpSp>
        <p:nvGrpSpPr>
          <p:cNvPr id="187" name="Google Shape;187;p12"/>
          <p:cNvGrpSpPr/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88" name="Google Shape;188;p12"/>
            <p:cNvSpPr/>
            <p:nvPr/>
          </p:nvSpPr>
          <p:spPr>
            <a:xfrm>
              <a:off x="5660231" y="3288411"/>
              <a:ext cx="571500" cy="571500"/>
            </a:xfrm>
            <a:custGeom>
              <a:rect b="b" l="l" r="r" t="t"/>
              <a:pathLst>
                <a:path extrusionOk="0" h="571500" w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5778589" y="3406883"/>
              <a:ext cx="171450" cy="171450"/>
            </a:xfrm>
            <a:custGeom>
              <a:rect b="b" l="l" r="r" t="t"/>
              <a:pathLst>
                <a:path extrusionOk="0" h="171450" w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007446" y="3504769"/>
              <a:ext cx="142875" cy="142875"/>
            </a:xfrm>
            <a:custGeom>
              <a:rect b="b" l="l" r="r" t="t"/>
              <a:pathLst>
                <a:path extrusionOk="0" h="142875" w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5819742" y="3637845"/>
              <a:ext cx="152400" cy="142875"/>
            </a:xfrm>
            <a:custGeom>
              <a:rect b="b" l="l" r="r" t="t"/>
              <a:pathLst>
                <a:path extrusionOk="0" h="142875" w="152400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170593" y="3013169"/>
              <a:ext cx="333375" cy="333375"/>
            </a:xfrm>
            <a:custGeom>
              <a:rect b="b" l="l" r="r" t="t"/>
              <a:pathLst>
                <a:path extrusionOk="0" h="333375" w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058150" y="2993234"/>
              <a:ext cx="285750" cy="285750"/>
            </a:xfrm>
            <a:custGeom>
              <a:rect b="b" l="l" r="r" t="t"/>
              <a:pathLst>
                <a:path extrusionOk="0" h="285750" w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242992" y="3178076"/>
              <a:ext cx="285750" cy="285750"/>
            </a:xfrm>
            <a:custGeom>
              <a:rect b="b" l="l" r="r" t="t"/>
              <a:pathLst>
                <a:path extrusionOk="0" h="285750" w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</p:grpSp>
      <p:sp>
        <p:nvSpPr>
          <p:cNvPr descr="dinosaur outline" id="195" name="Google Shape;195;p12"/>
          <p:cNvSpPr/>
          <p:nvPr/>
        </p:nvSpPr>
        <p:spPr>
          <a:xfrm>
            <a:off x="4946994" y="5307571"/>
            <a:ext cx="446307" cy="371026"/>
          </a:xfrm>
          <a:custGeom>
            <a:rect b="b" l="l" r="r" t="t"/>
            <a:pathLst>
              <a:path extrusionOk="0" h="657225" w="79057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96" name="Google Shape;196;p12"/>
          <p:cNvCxnSpPr/>
          <p:nvPr/>
        </p:nvCxnSpPr>
        <p:spPr>
          <a:xfrm>
            <a:off x="7804352" y="1204506"/>
            <a:ext cx="0" cy="4093388"/>
          </a:xfrm>
          <a:prstGeom prst="straightConnector1">
            <a:avLst/>
          </a:prstGeom>
          <a:noFill/>
          <a:ln cap="rnd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girl with pigtails raising her hand with chalkboard in background" id="197" name="Google Shape;197;p1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801097" y="1"/>
            <a:ext cx="4389475" cy="66776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5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2025-08-05T16:39:02Z</dcterms:created>
  <dc:creator>Shreyas Todkar</dc:creator>
</cp:coreProperties>
</file>