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37A2C7-BDEC-4E48-8811-A3A2AF7721FD}" v="2" dt="2022-10-31T15:44:17.19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Jha" userId="S::abhishek.jha-coel_bvp.edu.in#ext#@bvpit.onmicrosoft.com::646619b5-4521-49e7-8976-87820e671f3c" providerId="AD" clId="Web-{8537A2C7-BDEC-4E48-8811-A3A2AF7721FD}"/>
    <pc:docChg chg="modSld">
      <pc:chgData name="Abhishek Jha" userId="S::abhishek.jha-coel_bvp.edu.in#ext#@bvpit.onmicrosoft.com::646619b5-4521-49e7-8976-87820e671f3c" providerId="AD" clId="Web-{8537A2C7-BDEC-4E48-8811-A3A2AF7721FD}" dt="2022-10-31T15:44:17.199" v="1" actId="1076"/>
      <pc:docMkLst>
        <pc:docMk/>
      </pc:docMkLst>
      <pc:sldChg chg="modSp">
        <pc:chgData name="Abhishek Jha" userId="S::abhishek.jha-coel_bvp.edu.in#ext#@bvpit.onmicrosoft.com::646619b5-4521-49e7-8976-87820e671f3c" providerId="AD" clId="Web-{8537A2C7-BDEC-4E48-8811-A3A2AF7721FD}" dt="2022-10-31T15:44:17.199" v="1" actId="1076"/>
        <pc:sldMkLst>
          <pc:docMk/>
          <pc:sldMk cId="0" sldId="267"/>
        </pc:sldMkLst>
        <pc:graphicFrameChg chg="mod">
          <ac:chgData name="Abhishek Jha" userId="S::abhishek.jha-coel_bvp.edu.in#ext#@bvpit.onmicrosoft.com::646619b5-4521-49e7-8976-87820e671f3c" providerId="AD" clId="Web-{8537A2C7-BDEC-4E48-8811-A3A2AF7721FD}" dt="2022-10-31T15:44:17.199" v="1" actId="1076"/>
          <ac:graphicFrameMkLst>
            <pc:docMk/>
            <pc:sldMk cId="0" sldId="267"/>
            <ac:graphicFrameMk id="3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2E2B1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2E2B1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2E2B1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458200" y="0"/>
            <a:ext cx="685800" cy="6858000"/>
          </a:xfrm>
          <a:custGeom>
            <a:avLst/>
            <a:gdLst/>
            <a:ahLst/>
            <a:cxnLst/>
            <a:rect l="l" t="t" r="r" b="b"/>
            <a:pathLst>
              <a:path w="685800" h="6858000">
                <a:moveTo>
                  <a:pt x="685800" y="6172200"/>
                </a:moveTo>
                <a:lnTo>
                  <a:pt x="0" y="6172200"/>
                </a:lnTo>
                <a:lnTo>
                  <a:pt x="0" y="6858000"/>
                </a:lnTo>
                <a:lnTo>
                  <a:pt x="685800" y="6858000"/>
                </a:lnTo>
                <a:lnTo>
                  <a:pt x="685800" y="6172200"/>
                </a:lnTo>
                <a:close/>
              </a:path>
              <a:path w="685800" h="6858000">
                <a:moveTo>
                  <a:pt x="685800" y="0"/>
                </a:moveTo>
                <a:lnTo>
                  <a:pt x="0" y="0"/>
                </a:lnTo>
                <a:lnTo>
                  <a:pt x="0" y="5486400"/>
                </a:lnTo>
                <a:lnTo>
                  <a:pt x="685800" y="5486400"/>
                </a:lnTo>
                <a:lnTo>
                  <a:pt x="685800" y="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458200" y="548639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5039" y="589229"/>
            <a:ext cx="2391410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2E2B1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4650" y="1746250"/>
            <a:ext cx="7639050" cy="4091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046734"/>
            <a:ext cx="786701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0" spc="-85">
                <a:solidFill>
                  <a:srgbClr val="675E46"/>
                </a:solidFill>
                <a:latin typeface="Cambria"/>
                <a:cs typeface="Cambria"/>
              </a:rPr>
              <a:t>MySQL</a:t>
            </a:r>
            <a:r>
              <a:rPr sz="6600" b="0" spc="-24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6000" b="0" spc="-65">
                <a:solidFill>
                  <a:srgbClr val="675E46"/>
                </a:solidFill>
                <a:latin typeface="Cambria"/>
                <a:cs typeface="Cambria"/>
              </a:rPr>
              <a:t>DML</a:t>
            </a:r>
            <a:r>
              <a:rPr sz="6000" b="0" spc="-24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6000" b="0" spc="-90">
                <a:solidFill>
                  <a:srgbClr val="675E46"/>
                </a:solidFill>
                <a:latin typeface="Cambria"/>
                <a:cs typeface="Cambria"/>
              </a:rPr>
              <a:t>Commands</a:t>
            </a:r>
            <a:endParaRPr sz="6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2054174"/>
            <a:ext cx="642556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2610" algn="l"/>
              </a:tabLst>
            </a:pPr>
            <a:r>
              <a:rPr sz="6000">
                <a:solidFill>
                  <a:srgbClr val="675E46"/>
                </a:solidFill>
                <a:latin typeface="Cambria"/>
                <a:cs typeface="Cambria"/>
              </a:rPr>
              <a:t>-	</a:t>
            </a:r>
            <a:r>
              <a:rPr sz="5400" spc="-100">
                <a:solidFill>
                  <a:srgbClr val="675E46"/>
                </a:solidFill>
                <a:latin typeface="Cambria"/>
                <a:cs typeface="Cambria"/>
              </a:rPr>
              <a:t>Join</a:t>
            </a:r>
            <a:r>
              <a:rPr sz="5400">
                <a:solidFill>
                  <a:srgbClr val="675E46"/>
                </a:solidFill>
                <a:latin typeface="Cambria"/>
                <a:cs typeface="Cambria"/>
              </a:rPr>
              <a:t>s</a:t>
            </a:r>
            <a:r>
              <a:rPr sz="5400" spc="-225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5400" spc="-95">
                <a:solidFill>
                  <a:srgbClr val="675E46"/>
                </a:solidFill>
                <a:latin typeface="Cambria"/>
                <a:cs typeface="Cambria"/>
              </a:rPr>
              <a:t>a</a:t>
            </a:r>
            <a:r>
              <a:rPr sz="5400" spc="-100">
                <a:solidFill>
                  <a:srgbClr val="675E46"/>
                </a:solidFill>
                <a:latin typeface="Cambria"/>
                <a:cs typeface="Cambria"/>
              </a:rPr>
              <a:t>n</a:t>
            </a:r>
            <a:r>
              <a:rPr sz="5400">
                <a:solidFill>
                  <a:srgbClr val="675E46"/>
                </a:solidFill>
                <a:latin typeface="Cambria"/>
                <a:cs typeface="Cambria"/>
              </a:rPr>
              <a:t>d</a:t>
            </a:r>
            <a:r>
              <a:rPr sz="5400" spc="-20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5400" spc="-105">
                <a:solidFill>
                  <a:srgbClr val="675E46"/>
                </a:solidFill>
                <a:latin typeface="Cambria"/>
                <a:cs typeface="Cambria"/>
              </a:rPr>
              <a:t>s</a:t>
            </a:r>
            <a:r>
              <a:rPr sz="5400" spc="-95">
                <a:solidFill>
                  <a:srgbClr val="675E46"/>
                </a:solidFill>
                <a:latin typeface="Cambria"/>
                <a:cs typeface="Cambria"/>
              </a:rPr>
              <a:t>u</a:t>
            </a:r>
            <a:r>
              <a:rPr sz="5400" spc="-100">
                <a:solidFill>
                  <a:srgbClr val="675E46"/>
                </a:solidFill>
                <a:latin typeface="Cambria"/>
                <a:cs typeface="Cambria"/>
              </a:rPr>
              <a:t>bq</a:t>
            </a:r>
            <a:r>
              <a:rPr sz="5400" spc="-95">
                <a:solidFill>
                  <a:srgbClr val="675E46"/>
                </a:solidFill>
                <a:latin typeface="Cambria"/>
                <a:cs typeface="Cambria"/>
              </a:rPr>
              <a:t>ue</a:t>
            </a:r>
            <a:r>
              <a:rPr sz="5400" spc="-105">
                <a:solidFill>
                  <a:srgbClr val="675E46"/>
                </a:solidFill>
                <a:latin typeface="Cambria"/>
                <a:cs typeface="Cambria"/>
              </a:rPr>
              <a:t>r</a:t>
            </a:r>
            <a:r>
              <a:rPr sz="5400" spc="-100">
                <a:solidFill>
                  <a:srgbClr val="675E46"/>
                </a:solidFill>
                <a:latin typeface="Cambria"/>
                <a:cs typeface="Cambria"/>
              </a:rPr>
              <a:t>i</a:t>
            </a:r>
            <a:r>
              <a:rPr sz="5400" spc="-95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5400">
                <a:solidFill>
                  <a:srgbClr val="675E46"/>
                </a:solidFill>
                <a:latin typeface="Cambria"/>
                <a:cs typeface="Cambria"/>
              </a:rPr>
              <a:t>s</a:t>
            </a:r>
            <a:endParaRPr sz="5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92989"/>
            <a:ext cx="781050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b="0" spc="-110">
                <a:solidFill>
                  <a:srgbClr val="675E46"/>
                </a:solidFill>
                <a:latin typeface="Cambria"/>
                <a:cs typeface="Cambria"/>
              </a:rPr>
              <a:t>M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ySQ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L</a:t>
            </a:r>
            <a:r>
              <a:rPr sz="4600" b="0" spc="-22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R</a:t>
            </a:r>
            <a:r>
              <a:rPr sz="4600" b="0" spc="-110">
                <a:solidFill>
                  <a:srgbClr val="675E46"/>
                </a:solidFill>
                <a:latin typeface="Cambria"/>
                <a:cs typeface="Cambria"/>
              </a:rPr>
              <a:t>i</a:t>
            </a:r>
            <a:r>
              <a:rPr sz="4600" b="0" spc="-140">
                <a:solidFill>
                  <a:srgbClr val="675E46"/>
                </a:solidFill>
                <a:latin typeface="Cambria"/>
                <a:cs typeface="Cambria"/>
              </a:rPr>
              <a:t>g</a:t>
            </a:r>
            <a:r>
              <a:rPr sz="4600" b="0" spc="-110">
                <a:solidFill>
                  <a:srgbClr val="675E46"/>
                </a:solidFill>
                <a:latin typeface="Cambria"/>
                <a:cs typeface="Cambria"/>
              </a:rPr>
              <a:t>h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t</a:t>
            </a:r>
            <a:r>
              <a:rPr sz="4600" b="0" spc="-185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O</a:t>
            </a:r>
            <a:r>
              <a:rPr sz="4600" b="0" spc="-100">
                <a:solidFill>
                  <a:srgbClr val="675E46"/>
                </a:solidFill>
                <a:latin typeface="Cambria"/>
                <a:cs typeface="Cambria"/>
              </a:rPr>
              <a:t>u</a:t>
            </a:r>
            <a:r>
              <a:rPr sz="4600" b="0" spc="-135">
                <a:solidFill>
                  <a:srgbClr val="675E46"/>
                </a:solidFill>
                <a:latin typeface="Cambria"/>
                <a:cs typeface="Cambria"/>
              </a:rPr>
              <a:t>t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r</a:t>
            </a:r>
            <a:r>
              <a:rPr sz="4600" b="0" spc="-215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b="0" spc="-110">
                <a:solidFill>
                  <a:srgbClr val="675E46"/>
                </a:solidFill>
                <a:latin typeface="Cambria"/>
                <a:cs typeface="Cambria"/>
              </a:rPr>
              <a:t>Joi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n</a:t>
            </a:r>
            <a:r>
              <a:rPr sz="4600" b="0" spc="-204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b="0" spc="-11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b="0" spc="-165">
                <a:solidFill>
                  <a:srgbClr val="675E46"/>
                </a:solidFill>
                <a:latin typeface="Cambria"/>
                <a:cs typeface="Cambria"/>
              </a:rPr>
              <a:t>x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a</a:t>
            </a:r>
            <a:r>
              <a:rPr sz="4600" b="0" spc="-100">
                <a:solidFill>
                  <a:srgbClr val="675E46"/>
                </a:solidFill>
                <a:latin typeface="Cambria"/>
                <a:cs typeface="Cambria"/>
              </a:rPr>
              <a:t>m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p</a:t>
            </a:r>
            <a:r>
              <a:rPr sz="4600" b="0" spc="-100">
                <a:solidFill>
                  <a:srgbClr val="675E46"/>
                </a:solidFill>
                <a:latin typeface="Cambria"/>
                <a:cs typeface="Cambria"/>
              </a:rPr>
              <a:t>l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endParaRPr sz="4600">
              <a:latin typeface="Cambria"/>
              <a:cs typeface="Cambr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1850" y="1670050"/>
          <a:ext cx="2896870" cy="1854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5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Abhay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Nashik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Sarika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Pune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Riya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Nashik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Sachin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Manmad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0055" y="1078991"/>
            <a:ext cx="1658112" cy="38709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8194" y="1105280"/>
            <a:ext cx="1465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solidFill>
                  <a:srgbClr val="FFFFFF"/>
                </a:solidFill>
                <a:latin typeface="Calibri"/>
                <a:cs typeface="Calibri"/>
              </a:rPr>
              <a:t>Stud_Info</a:t>
            </a:r>
            <a:r>
              <a:rPr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870450" y="1681733"/>
          <a:ext cx="2895600" cy="1854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Dbms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67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65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76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70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255" y="1101852"/>
            <a:ext cx="1871472" cy="38709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185028" y="1129410"/>
            <a:ext cx="1677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solidFill>
                  <a:srgbClr val="FFFFFF"/>
                </a:solidFill>
                <a:latin typeface="Calibri"/>
                <a:cs typeface="Calibri"/>
              </a:rPr>
              <a:t>Stud_Marks</a:t>
            </a:r>
            <a:r>
              <a:rPr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24811" y="3648455"/>
            <a:ext cx="5885688" cy="103327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424176" y="3674745"/>
            <a:ext cx="442214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">
              <a:lnSpc>
                <a:spcPct val="100000"/>
              </a:lnSpc>
              <a:spcBef>
                <a:spcPts val="100"/>
              </a:spcBef>
              <a:tabLst>
                <a:tab pos="514984" algn="l"/>
              </a:tabLst>
            </a:pPr>
            <a:r>
              <a:rPr sz="2000" spc="-5">
                <a:solidFill>
                  <a:srgbClr val="FFFFFF"/>
                </a:solidFill>
                <a:latin typeface="Calibri"/>
                <a:cs typeface="Calibri"/>
              </a:rPr>
              <a:t>SELECT </a:t>
            </a:r>
            <a:r>
              <a:rPr sz="2000" spc="-15">
                <a:solidFill>
                  <a:srgbClr val="FF0000"/>
                </a:solidFill>
                <a:latin typeface="Calibri"/>
                <a:cs typeface="Calibri"/>
              </a:rPr>
              <a:t>Stud_Marks.Rno</a:t>
            </a:r>
            <a:r>
              <a:rPr sz="2000" spc="-15">
                <a:solidFill>
                  <a:srgbClr val="FFFFFF"/>
                </a:solidFill>
                <a:latin typeface="Calibri"/>
                <a:cs typeface="Calibri"/>
              </a:rPr>
              <a:t>,Name,Dbms,Toc </a:t>
            </a:r>
            <a:r>
              <a:rPr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FFFFFF"/>
                </a:solidFill>
                <a:latin typeface="Calibri"/>
                <a:cs typeface="Calibri"/>
              </a:rPr>
              <a:t>Stud_Info </a:t>
            </a:r>
            <a:r>
              <a:rPr sz="2000">
                <a:solidFill>
                  <a:srgbClr val="FFFFFF"/>
                </a:solidFill>
                <a:latin typeface="Calibri"/>
                <a:cs typeface="Calibri"/>
              </a:rPr>
              <a:t>RIGHT</a:t>
            </a:r>
            <a:r>
              <a:rPr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FFFF"/>
                </a:solidFill>
                <a:latin typeface="Calibri"/>
                <a:cs typeface="Calibri"/>
              </a:rPr>
              <a:t>JOIN</a:t>
            </a:r>
            <a:r>
              <a:rPr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>
                <a:solidFill>
                  <a:srgbClr val="FFFFFF"/>
                </a:solidFill>
                <a:latin typeface="Calibri"/>
                <a:cs typeface="Calibri"/>
              </a:rPr>
              <a:t>Stud_Marks </a:t>
            </a:r>
            <a:r>
              <a:rPr sz="2000" spc="-4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FFFF"/>
                </a:solidFill>
                <a:latin typeface="Calibri"/>
                <a:cs typeface="Calibri"/>
              </a:rPr>
              <a:t>ON	</a:t>
            </a:r>
            <a:r>
              <a:rPr sz="2000" spc="-5">
                <a:solidFill>
                  <a:srgbClr val="FFFFFF"/>
                </a:solidFill>
                <a:latin typeface="Calibri"/>
                <a:cs typeface="Calibri"/>
              </a:rPr>
              <a:t>Stud_Info.RNo=</a:t>
            </a:r>
            <a:r>
              <a:rPr sz="20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>
                <a:solidFill>
                  <a:srgbClr val="FFFFFF"/>
                </a:solidFill>
                <a:latin typeface="Calibri"/>
                <a:cs typeface="Calibri"/>
              </a:rPr>
              <a:t>Stud_Marks.RNo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798191" y="4906517"/>
          <a:ext cx="3194049" cy="1854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Dbms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Abhay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Sarika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67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65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Riya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76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70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1233995" y="4314697"/>
            <a:ext cx="1509395" cy="1902460"/>
            <a:chOff x="1233995" y="4314697"/>
            <a:chExt cx="1509395" cy="1902460"/>
          </a:xfrm>
        </p:grpSpPr>
        <p:sp>
          <p:nvSpPr>
            <p:cNvPr id="13" name="object 13"/>
            <p:cNvSpPr/>
            <p:nvPr/>
          </p:nvSpPr>
          <p:spPr>
            <a:xfrm>
              <a:off x="1310893" y="5541009"/>
              <a:ext cx="1419860" cy="663575"/>
            </a:xfrm>
            <a:custGeom>
              <a:avLst/>
              <a:gdLst/>
              <a:ahLst/>
              <a:cxnLst/>
              <a:rect l="l" t="t" r="r" b="b"/>
              <a:pathLst>
                <a:path w="1419860" h="663575">
                  <a:moveTo>
                    <a:pt x="0" y="0"/>
                  </a:moveTo>
                  <a:lnTo>
                    <a:pt x="128650" y="248246"/>
                  </a:lnTo>
                  <a:lnTo>
                    <a:pt x="148967" y="284134"/>
                  </a:lnTo>
                  <a:lnTo>
                    <a:pt x="171729" y="318232"/>
                  </a:lnTo>
                  <a:lnTo>
                    <a:pt x="196849" y="350515"/>
                  </a:lnTo>
                  <a:lnTo>
                    <a:pt x="224239" y="380962"/>
                  </a:lnTo>
                  <a:lnTo>
                    <a:pt x="253812" y="409548"/>
                  </a:lnTo>
                  <a:lnTo>
                    <a:pt x="285480" y="436252"/>
                  </a:lnTo>
                  <a:lnTo>
                    <a:pt x="319157" y="461048"/>
                  </a:lnTo>
                  <a:lnTo>
                    <a:pt x="354754" y="483915"/>
                  </a:lnTo>
                  <a:lnTo>
                    <a:pt x="392183" y="504829"/>
                  </a:lnTo>
                  <a:lnTo>
                    <a:pt x="431358" y="523767"/>
                  </a:lnTo>
                  <a:lnTo>
                    <a:pt x="472192" y="540705"/>
                  </a:lnTo>
                  <a:lnTo>
                    <a:pt x="514595" y="555620"/>
                  </a:lnTo>
                  <a:lnTo>
                    <a:pt x="558482" y="568490"/>
                  </a:lnTo>
                  <a:lnTo>
                    <a:pt x="603764" y="579290"/>
                  </a:lnTo>
                  <a:lnTo>
                    <a:pt x="650354" y="587998"/>
                  </a:lnTo>
                  <a:lnTo>
                    <a:pt x="698165" y="594591"/>
                  </a:lnTo>
                  <a:lnTo>
                    <a:pt x="747109" y="599044"/>
                  </a:lnTo>
                  <a:lnTo>
                    <a:pt x="797098" y="601336"/>
                  </a:lnTo>
                  <a:lnTo>
                    <a:pt x="848045" y="601442"/>
                  </a:lnTo>
                  <a:lnTo>
                    <a:pt x="899863" y="599341"/>
                  </a:lnTo>
                  <a:lnTo>
                    <a:pt x="952464" y="595007"/>
                  </a:lnTo>
                  <a:lnTo>
                    <a:pt x="1005760" y="588418"/>
                  </a:lnTo>
                  <a:lnTo>
                    <a:pt x="1059665" y="579552"/>
                  </a:lnTo>
                  <a:lnTo>
                    <a:pt x="1114090" y="568384"/>
                  </a:lnTo>
                  <a:lnTo>
                    <a:pt x="1168949" y="554891"/>
                  </a:lnTo>
                  <a:lnTo>
                    <a:pt x="1224153" y="539051"/>
                  </a:lnTo>
                  <a:lnTo>
                    <a:pt x="1288542" y="663193"/>
                  </a:lnTo>
                  <a:lnTo>
                    <a:pt x="1419606" y="308457"/>
                  </a:lnTo>
                  <a:lnTo>
                    <a:pt x="1031239" y="166623"/>
                  </a:lnTo>
                  <a:lnTo>
                    <a:pt x="1095502" y="290766"/>
                  </a:lnTo>
                  <a:lnTo>
                    <a:pt x="1040298" y="306608"/>
                  </a:lnTo>
                  <a:lnTo>
                    <a:pt x="985439" y="320102"/>
                  </a:lnTo>
                  <a:lnTo>
                    <a:pt x="931014" y="331271"/>
                  </a:lnTo>
                  <a:lnTo>
                    <a:pt x="877109" y="340138"/>
                  </a:lnTo>
                  <a:lnTo>
                    <a:pt x="823813" y="346728"/>
                  </a:lnTo>
                  <a:lnTo>
                    <a:pt x="771212" y="351063"/>
                  </a:lnTo>
                  <a:lnTo>
                    <a:pt x="719394" y="353166"/>
                  </a:lnTo>
                  <a:lnTo>
                    <a:pt x="668447" y="353060"/>
                  </a:lnTo>
                  <a:lnTo>
                    <a:pt x="618458" y="350770"/>
                  </a:lnTo>
                  <a:lnTo>
                    <a:pt x="569514" y="346317"/>
                  </a:lnTo>
                  <a:lnTo>
                    <a:pt x="521703" y="339725"/>
                  </a:lnTo>
                  <a:lnTo>
                    <a:pt x="475113" y="331018"/>
                  </a:lnTo>
                  <a:lnTo>
                    <a:pt x="429831" y="320219"/>
                  </a:lnTo>
                  <a:lnTo>
                    <a:pt x="385944" y="307350"/>
                  </a:lnTo>
                  <a:lnTo>
                    <a:pt x="343541" y="292436"/>
                  </a:lnTo>
                  <a:lnTo>
                    <a:pt x="302707" y="275499"/>
                  </a:lnTo>
                  <a:lnTo>
                    <a:pt x="263532" y="256563"/>
                  </a:lnTo>
                  <a:lnTo>
                    <a:pt x="226103" y="235651"/>
                  </a:lnTo>
                  <a:lnTo>
                    <a:pt x="190506" y="212786"/>
                  </a:lnTo>
                  <a:lnTo>
                    <a:pt x="156829" y="187991"/>
                  </a:lnTo>
                  <a:lnTo>
                    <a:pt x="125161" y="161289"/>
                  </a:lnTo>
                  <a:lnTo>
                    <a:pt x="95588" y="132705"/>
                  </a:lnTo>
                  <a:lnTo>
                    <a:pt x="68198" y="102260"/>
                  </a:lnTo>
                  <a:lnTo>
                    <a:pt x="43078" y="69979"/>
                  </a:lnTo>
                  <a:lnTo>
                    <a:pt x="20316" y="358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9F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46944" y="4327397"/>
              <a:ext cx="823594" cy="1329690"/>
            </a:xfrm>
            <a:custGeom>
              <a:avLst/>
              <a:gdLst/>
              <a:ahLst/>
              <a:cxnLst/>
              <a:rect l="l" t="t" r="r" b="b"/>
              <a:pathLst>
                <a:path w="823594" h="1329689">
                  <a:moveTo>
                    <a:pt x="694885" y="0"/>
                  </a:moveTo>
                  <a:lnTo>
                    <a:pt x="650965" y="23711"/>
                  </a:lnTo>
                  <a:lnTo>
                    <a:pt x="607843" y="48720"/>
                  </a:lnTo>
                  <a:lnTo>
                    <a:pt x="565601" y="74991"/>
                  </a:lnTo>
                  <a:lnTo>
                    <a:pt x="524324" y="102488"/>
                  </a:lnTo>
                  <a:lnTo>
                    <a:pt x="478033" y="135723"/>
                  </a:lnTo>
                  <a:lnTo>
                    <a:pt x="433723" y="170058"/>
                  </a:lnTo>
                  <a:lnTo>
                    <a:pt x="391418" y="205416"/>
                  </a:lnTo>
                  <a:lnTo>
                    <a:pt x="351141" y="241720"/>
                  </a:lnTo>
                  <a:lnTo>
                    <a:pt x="312918" y="278893"/>
                  </a:lnTo>
                  <a:lnTo>
                    <a:pt x="276771" y="316858"/>
                  </a:lnTo>
                  <a:lnTo>
                    <a:pt x="242724" y="355538"/>
                  </a:lnTo>
                  <a:lnTo>
                    <a:pt x="210802" y="394856"/>
                  </a:lnTo>
                  <a:lnTo>
                    <a:pt x="181028" y="434735"/>
                  </a:lnTo>
                  <a:lnTo>
                    <a:pt x="153426" y="475097"/>
                  </a:lnTo>
                  <a:lnTo>
                    <a:pt x="128020" y="515867"/>
                  </a:lnTo>
                  <a:lnTo>
                    <a:pt x="104834" y="556966"/>
                  </a:lnTo>
                  <a:lnTo>
                    <a:pt x="83892" y="598318"/>
                  </a:lnTo>
                  <a:lnTo>
                    <a:pt x="65218" y="639845"/>
                  </a:lnTo>
                  <a:lnTo>
                    <a:pt x="48835" y="681471"/>
                  </a:lnTo>
                  <a:lnTo>
                    <a:pt x="34768" y="723118"/>
                  </a:lnTo>
                  <a:lnTo>
                    <a:pt x="23040" y="764710"/>
                  </a:lnTo>
                  <a:lnTo>
                    <a:pt x="13675" y="806170"/>
                  </a:lnTo>
                  <a:lnTo>
                    <a:pt x="6698" y="847420"/>
                  </a:lnTo>
                  <a:lnTo>
                    <a:pt x="2131" y="888383"/>
                  </a:lnTo>
                  <a:lnTo>
                    <a:pt x="0" y="928982"/>
                  </a:lnTo>
                  <a:lnTo>
                    <a:pt x="327" y="969141"/>
                  </a:lnTo>
                  <a:lnTo>
                    <a:pt x="3136" y="1008782"/>
                  </a:lnTo>
                  <a:lnTo>
                    <a:pt x="8453" y="1047828"/>
                  </a:lnTo>
                  <a:lnTo>
                    <a:pt x="16300" y="1086202"/>
                  </a:lnTo>
                  <a:lnTo>
                    <a:pt x="26701" y="1123828"/>
                  </a:lnTo>
                  <a:lnTo>
                    <a:pt x="39680" y="1160627"/>
                  </a:lnTo>
                  <a:lnTo>
                    <a:pt x="55262" y="1196523"/>
                  </a:lnTo>
                  <a:lnTo>
                    <a:pt x="73469" y="1231439"/>
                  </a:lnTo>
                  <a:lnTo>
                    <a:pt x="94326" y="1265298"/>
                  </a:lnTo>
                  <a:lnTo>
                    <a:pt x="117858" y="1298023"/>
                  </a:lnTo>
                  <a:lnTo>
                    <a:pt x="144086" y="1329537"/>
                  </a:lnTo>
                  <a:lnTo>
                    <a:pt x="136398" y="1290278"/>
                  </a:lnTo>
                  <a:lnTo>
                    <a:pt x="131328" y="1250529"/>
                  </a:lnTo>
                  <a:lnTo>
                    <a:pt x="128834" y="1210360"/>
                  </a:lnTo>
                  <a:lnTo>
                    <a:pt x="128870" y="1169841"/>
                  </a:lnTo>
                  <a:lnTo>
                    <a:pt x="131393" y="1129042"/>
                  </a:lnTo>
                  <a:lnTo>
                    <a:pt x="136358" y="1088034"/>
                  </a:lnTo>
                  <a:lnTo>
                    <a:pt x="143723" y="1046887"/>
                  </a:lnTo>
                  <a:lnTo>
                    <a:pt x="153442" y="1005670"/>
                  </a:lnTo>
                  <a:lnTo>
                    <a:pt x="165472" y="964454"/>
                  </a:lnTo>
                  <a:lnTo>
                    <a:pt x="179769" y="923309"/>
                  </a:lnTo>
                  <a:lnTo>
                    <a:pt x="196289" y="882305"/>
                  </a:lnTo>
                  <a:lnTo>
                    <a:pt x="214987" y="841512"/>
                  </a:lnTo>
                  <a:lnTo>
                    <a:pt x="235820" y="801001"/>
                  </a:lnTo>
                  <a:lnTo>
                    <a:pt x="258743" y="760841"/>
                  </a:lnTo>
                  <a:lnTo>
                    <a:pt x="283713" y="721102"/>
                  </a:lnTo>
                  <a:lnTo>
                    <a:pt x="310686" y="681855"/>
                  </a:lnTo>
                  <a:lnTo>
                    <a:pt x="339617" y="643170"/>
                  </a:lnTo>
                  <a:lnTo>
                    <a:pt x="370463" y="605116"/>
                  </a:lnTo>
                  <a:lnTo>
                    <a:pt x="403179" y="567765"/>
                  </a:lnTo>
                  <a:lnTo>
                    <a:pt x="437722" y="531185"/>
                  </a:lnTo>
                  <a:lnTo>
                    <a:pt x="474048" y="495448"/>
                  </a:lnTo>
                  <a:lnTo>
                    <a:pt x="512111" y="460623"/>
                  </a:lnTo>
                  <a:lnTo>
                    <a:pt x="551869" y="426781"/>
                  </a:lnTo>
                  <a:lnTo>
                    <a:pt x="593278" y="393991"/>
                  </a:lnTo>
                  <a:lnTo>
                    <a:pt x="636293" y="362324"/>
                  </a:lnTo>
                  <a:lnTo>
                    <a:pt x="680870" y="331850"/>
                  </a:lnTo>
                  <a:lnTo>
                    <a:pt x="726966" y="302638"/>
                  </a:lnTo>
                  <a:lnTo>
                    <a:pt x="774536" y="274760"/>
                  </a:lnTo>
                  <a:lnTo>
                    <a:pt x="823536" y="248284"/>
                  </a:lnTo>
                  <a:lnTo>
                    <a:pt x="694885" y="0"/>
                  </a:lnTo>
                  <a:close/>
                </a:path>
              </a:pathLst>
            </a:custGeom>
            <a:solidFill>
              <a:srgbClr val="8E81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46695" y="4327397"/>
              <a:ext cx="1483995" cy="1877060"/>
            </a:xfrm>
            <a:custGeom>
              <a:avLst/>
              <a:gdLst/>
              <a:ahLst/>
              <a:cxnLst/>
              <a:rect l="l" t="t" r="r" b="b"/>
              <a:pathLst>
                <a:path w="1483995" h="1877060">
                  <a:moveTo>
                    <a:pt x="64198" y="1213611"/>
                  </a:moveTo>
                  <a:lnTo>
                    <a:pt x="84514" y="1249496"/>
                  </a:lnTo>
                  <a:lnTo>
                    <a:pt x="107276" y="1283591"/>
                  </a:lnTo>
                  <a:lnTo>
                    <a:pt x="132396" y="1315872"/>
                  </a:lnTo>
                  <a:lnTo>
                    <a:pt x="159786" y="1346317"/>
                  </a:lnTo>
                  <a:lnTo>
                    <a:pt x="189359" y="1374901"/>
                  </a:lnTo>
                  <a:lnTo>
                    <a:pt x="221028" y="1401603"/>
                  </a:lnTo>
                  <a:lnTo>
                    <a:pt x="254704" y="1426398"/>
                  </a:lnTo>
                  <a:lnTo>
                    <a:pt x="290301" y="1449263"/>
                  </a:lnTo>
                  <a:lnTo>
                    <a:pt x="327731" y="1470175"/>
                  </a:lnTo>
                  <a:lnTo>
                    <a:pt x="366906" y="1489111"/>
                  </a:lnTo>
                  <a:lnTo>
                    <a:pt x="407739" y="1506048"/>
                  </a:lnTo>
                  <a:lnTo>
                    <a:pt x="450143" y="1520962"/>
                  </a:lnTo>
                  <a:lnTo>
                    <a:pt x="494029" y="1533831"/>
                  </a:lnTo>
                  <a:lnTo>
                    <a:pt x="539312" y="1544630"/>
                  </a:lnTo>
                  <a:lnTo>
                    <a:pt x="585902" y="1553337"/>
                  </a:lnTo>
                  <a:lnTo>
                    <a:pt x="633712" y="1559929"/>
                  </a:lnTo>
                  <a:lnTo>
                    <a:pt x="682656" y="1564382"/>
                  </a:lnTo>
                  <a:lnTo>
                    <a:pt x="732645" y="1566672"/>
                  </a:lnTo>
                  <a:lnTo>
                    <a:pt x="783593" y="1566778"/>
                  </a:lnTo>
                  <a:lnTo>
                    <a:pt x="835410" y="1564675"/>
                  </a:lnTo>
                  <a:lnTo>
                    <a:pt x="888011" y="1560340"/>
                  </a:lnTo>
                  <a:lnTo>
                    <a:pt x="941308" y="1553750"/>
                  </a:lnTo>
                  <a:lnTo>
                    <a:pt x="995212" y="1544883"/>
                  </a:lnTo>
                  <a:lnTo>
                    <a:pt x="1049638" y="1533714"/>
                  </a:lnTo>
                  <a:lnTo>
                    <a:pt x="1104496" y="1520220"/>
                  </a:lnTo>
                  <a:lnTo>
                    <a:pt x="1159700" y="1504378"/>
                  </a:lnTo>
                  <a:lnTo>
                    <a:pt x="1095438" y="1380236"/>
                  </a:lnTo>
                  <a:lnTo>
                    <a:pt x="1483804" y="1522069"/>
                  </a:lnTo>
                  <a:lnTo>
                    <a:pt x="1352740" y="1876806"/>
                  </a:lnTo>
                  <a:lnTo>
                    <a:pt x="1288351" y="1752663"/>
                  </a:lnTo>
                  <a:lnTo>
                    <a:pt x="1233147" y="1768503"/>
                  </a:lnTo>
                  <a:lnTo>
                    <a:pt x="1178289" y="1781996"/>
                  </a:lnTo>
                  <a:lnTo>
                    <a:pt x="1123863" y="1793164"/>
                  </a:lnTo>
                  <a:lnTo>
                    <a:pt x="1069959" y="1802030"/>
                  </a:lnTo>
                  <a:lnTo>
                    <a:pt x="1016662" y="1808619"/>
                  </a:lnTo>
                  <a:lnTo>
                    <a:pt x="964061" y="1812953"/>
                  </a:lnTo>
                  <a:lnTo>
                    <a:pt x="912244" y="1815054"/>
                  </a:lnTo>
                  <a:lnTo>
                    <a:pt x="861296" y="1814948"/>
                  </a:lnTo>
                  <a:lnTo>
                    <a:pt x="811307" y="1812656"/>
                  </a:lnTo>
                  <a:lnTo>
                    <a:pt x="762363" y="1808203"/>
                  </a:lnTo>
                  <a:lnTo>
                    <a:pt x="714553" y="1801610"/>
                  </a:lnTo>
                  <a:lnTo>
                    <a:pt x="667963" y="1792902"/>
                  </a:lnTo>
                  <a:lnTo>
                    <a:pt x="622680" y="1782102"/>
                  </a:lnTo>
                  <a:lnTo>
                    <a:pt x="578794" y="1769232"/>
                  </a:lnTo>
                  <a:lnTo>
                    <a:pt x="536390" y="1754317"/>
                  </a:lnTo>
                  <a:lnTo>
                    <a:pt x="495557" y="1737379"/>
                  </a:lnTo>
                  <a:lnTo>
                    <a:pt x="456382" y="1718441"/>
                  </a:lnTo>
                  <a:lnTo>
                    <a:pt x="418952" y="1697527"/>
                  </a:lnTo>
                  <a:lnTo>
                    <a:pt x="383355" y="1674660"/>
                  </a:lnTo>
                  <a:lnTo>
                    <a:pt x="349679" y="1649864"/>
                  </a:lnTo>
                  <a:lnTo>
                    <a:pt x="318010" y="1623160"/>
                  </a:lnTo>
                  <a:lnTo>
                    <a:pt x="288437" y="1594574"/>
                  </a:lnTo>
                  <a:lnTo>
                    <a:pt x="261047" y="1564127"/>
                  </a:lnTo>
                  <a:lnTo>
                    <a:pt x="235927" y="1531844"/>
                  </a:lnTo>
                  <a:lnTo>
                    <a:pt x="213165" y="1497746"/>
                  </a:lnTo>
                  <a:lnTo>
                    <a:pt x="192849" y="1461858"/>
                  </a:lnTo>
                  <a:lnTo>
                    <a:pt x="64198" y="1213611"/>
                  </a:lnTo>
                  <a:lnTo>
                    <a:pt x="47340" y="1178092"/>
                  </a:lnTo>
                  <a:lnTo>
                    <a:pt x="33105" y="1141775"/>
                  </a:lnTo>
                  <a:lnTo>
                    <a:pt x="21457" y="1104732"/>
                  </a:lnTo>
                  <a:lnTo>
                    <a:pt x="12358" y="1067030"/>
                  </a:lnTo>
                  <a:lnTo>
                    <a:pt x="5773" y="1028740"/>
                  </a:lnTo>
                  <a:lnTo>
                    <a:pt x="1665" y="989932"/>
                  </a:lnTo>
                  <a:lnTo>
                    <a:pt x="0" y="950674"/>
                  </a:lnTo>
                  <a:lnTo>
                    <a:pt x="739" y="911037"/>
                  </a:lnTo>
                  <a:lnTo>
                    <a:pt x="3847" y="871089"/>
                  </a:lnTo>
                  <a:lnTo>
                    <a:pt x="9289" y="830901"/>
                  </a:lnTo>
                  <a:lnTo>
                    <a:pt x="17027" y="790542"/>
                  </a:lnTo>
                  <a:lnTo>
                    <a:pt x="27026" y="750080"/>
                  </a:lnTo>
                  <a:lnTo>
                    <a:pt x="39249" y="709587"/>
                  </a:lnTo>
                  <a:lnTo>
                    <a:pt x="53661" y="669131"/>
                  </a:lnTo>
                  <a:lnTo>
                    <a:pt x="70225" y="628782"/>
                  </a:lnTo>
                  <a:lnTo>
                    <a:pt x="88904" y="588609"/>
                  </a:lnTo>
                  <a:lnTo>
                    <a:pt x="109663" y="548682"/>
                  </a:lnTo>
                  <a:lnTo>
                    <a:pt x="132466" y="509070"/>
                  </a:lnTo>
                  <a:lnTo>
                    <a:pt x="157276" y="469843"/>
                  </a:lnTo>
                  <a:lnTo>
                    <a:pt x="184058" y="431071"/>
                  </a:lnTo>
                  <a:lnTo>
                    <a:pt x="212774" y="392822"/>
                  </a:lnTo>
                  <a:lnTo>
                    <a:pt x="243389" y="355167"/>
                  </a:lnTo>
                  <a:lnTo>
                    <a:pt x="275867" y="318174"/>
                  </a:lnTo>
                  <a:lnTo>
                    <a:pt x="310171" y="281914"/>
                  </a:lnTo>
                  <a:lnTo>
                    <a:pt x="346266" y="246456"/>
                  </a:lnTo>
                  <a:lnTo>
                    <a:pt x="384115" y="211869"/>
                  </a:lnTo>
                  <a:lnTo>
                    <a:pt x="423682" y="178224"/>
                  </a:lnTo>
                  <a:lnTo>
                    <a:pt x="464930" y="145588"/>
                  </a:lnTo>
                  <a:lnTo>
                    <a:pt x="507825" y="114033"/>
                  </a:lnTo>
                  <a:lnTo>
                    <a:pt x="552328" y="83626"/>
                  </a:lnTo>
                  <a:lnTo>
                    <a:pt x="598405" y="54439"/>
                  </a:lnTo>
                  <a:lnTo>
                    <a:pt x="646019" y="26540"/>
                  </a:lnTo>
                  <a:lnTo>
                    <a:pt x="695134" y="0"/>
                  </a:lnTo>
                  <a:lnTo>
                    <a:pt x="823785" y="248284"/>
                  </a:lnTo>
                  <a:lnTo>
                    <a:pt x="774785" y="274760"/>
                  </a:lnTo>
                  <a:lnTo>
                    <a:pt x="727215" y="302638"/>
                  </a:lnTo>
                  <a:lnTo>
                    <a:pt x="681119" y="331850"/>
                  </a:lnTo>
                  <a:lnTo>
                    <a:pt x="636541" y="362324"/>
                  </a:lnTo>
                  <a:lnTo>
                    <a:pt x="593527" y="393991"/>
                  </a:lnTo>
                  <a:lnTo>
                    <a:pt x="552118" y="426781"/>
                  </a:lnTo>
                  <a:lnTo>
                    <a:pt x="512360" y="460623"/>
                  </a:lnTo>
                  <a:lnTo>
                    <a:pt x="474296" y="495448"/>
                  </a:lnTo>
                  <a:lnTo>
                    <a:pt x="437971" y="531185"/>
                  </a:lnTo>
                  <a:lnTo>
                    <a:pt x="403428" y="567765"/>
                  </a:lnTo>
                  <a:lnTo>
                    <a:pt x="370712" y="605116"/>
                  </a:lnTo>
                  <a:lnTo>
                    <a:pt x="339866" y="643170"/>
                  </a:lnTo>
                  <a:lnTo>
                    <a:pt x="310935" y="681855"/>
                  </a:lnTo>
                  <a:lnTo>
                    <a:pt x="283962" y="721102"/>
                  </a:lnTo>
                  <a:lnTo>
                    <a:pt x="258992" y="760841"/>
                  </a:lnTo>
                  <a:lnTo>
                    <a:pt x="236068" y="801001"/>
                  </a:lnTo>
                  <a:lnTo>
                    <a:pt x="215235" y="841512"/>
                  </a:lnTo>
                  <a:lnTo>
                    <a:pt x="196537" y="882305"/>
                  </a:lnTo>
                  <a:lnTo>
                    <a:pt x="180018" y="923309"/>
                  </a:lnTo>
                  <a:lnTo>
                    <a:pt x="165721" y="964454"/>
                  </a:lnTo>
                  <a:lnTo>
                    <a:pt x="153691" y="1005670"/>
                  </a:lnTo>
                  <a:lnTo>
                    <a:pt x="143972" y="1046887"/>
                  </a:lnTo>
                  <a:lnTo>
                    <a:pt x="136607" y="1088034"/>
                  </a:lnTo>
                  <a:lnTo>
                    <a:pt x="131641" y="1129042"/>
                  </a:lnTo>
                  <a:lnTo>
                    <a:pt x="129118" y="1169841"/>
                  </a:lnTo>
                  <a:lnTo>
                    <a:pt x="129082" y="1210360"/>
                  </a:lnTo>
                  <a:lnTo>
                    <a:pt x="131577" y="1250529"/>
                  </a:lnTo>
                  <a:lnTo>
                    <a:pt x="136646" y="1290278"/>
                  </a:lnTo>
                  <a:lnTo>
                    <a:pt x="144335" y="1329537"/>
                  </a:lnTo>
                </a:path>
              </a:pathLst>
            </a:custGeom>
            <a:ln w="25400">
              <a:solidFill>
                <a:srgbClr val="8174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23441" y="5488940"/>
            <a:ext cx="383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solidFill>
                  <a:srgbClr val="2E2B1F"/>
                </a:solidFill>
                <a:latin typeface="Calibri"/>
                <a:cs typeface="Calibri"/>
              </a:rPr>
              <a:t>O/P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25716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MySQ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L</a:t>
            </a:r>
            <a:r>
              <a:rPr sz="4600" b="0" spc="-22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b="0" spc="-170">
                <a:solidFill>
                  <a:srgbClr val="675E46"/>
                </a:solidFill>
                <a:latin typeface="Cambria"/>
                <a:cs typeface="Cambria"/>
              </a:rPr>
              <a:t>F</a:t>
            </a:r>
            <a:r>
              <a:rPr sz="4600" b="0" spc="-100">
                <a:solidFill>
                  <a:srgbClr val="675E46"/>
                </a:solidFill>
                <a:latin typeface="Cambria"/>
                <a:cs typeface="Cambria"/>
              </a:rPr>
              <a:t>ul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l</a:t>
            </a:r>
            <a:r>
              <a:rPr sz="4600" b="0" spc="-21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O</a:t>
            </a:r>
            <a:r>
              <a:rPr sz="4600" b="0" spc="-100">
                <a:solidFill>
                  <a:srgbClr val="675E46"/>
                </a:solidFill>
                <a:latin typeface="Cambria"/>
                <a:cs typeface="Cambria"/>
              </a:rPr>
              <a:t>u</a:t>
            </a:r>
            <a:r>
              <a:rPr sz="4600" b="0" spc="-135">
                <a:solidFill>
                  <a:srgbClr val="675E46"/>
                </a:solidFill>
                <a:latin typeface="Cambria"/>
                <a:cs typeface="Cambria"/>
              </a:rPr>
              <a:t>t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r</a:t>
            </a:r>
            <a:r>
              <a:rPr sz="4600" b="0" spc="-229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b="0" spc="-110">
                <a:solidFill>
                  <a:srgbClr val="675E46"/>
                </a:solidFill>
                <a:latin typeface="Cambria"/>
                <a:cs typeface="Cambria"/>
              </a:rPr>
              <a:t>Joi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n</a:t>
            </a:r>
            <a:endParaRPr sz="46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055" y="1591055"/>
            <a:ext cx="7257288" cy="27614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0240" y="1601469"/>
            <a:ext cx="6967855" cy="2464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4000" spc="-5">
                <a:solidFill>
                  <a:srgbClr val="FFFFFF"/>
                </a:solidFill>
                <a:latin typeface="Calibri"/>
                <a:cs typeface="Calibri"/>
              </a:rPr>
              <a:t>In MySQL </a:t>
            </a:r>
            <a:r>
              <a:rPr sz="4000" spc="-10">
                <a:solidFill>
                  <a:srgbClr val="FFFFFF"/>
                </a:solidFill>
                <a:latin typeface="Calibri"/>
                <a:cs typeface="Calibri"/>
              </a:rPr>
              <a:t>Full out join is </a:t>
            </a:r>
            <a:r>
              <a:rPr sz="4000" spc="-15">
                <a:solidFill>
                  <a:srgbClr val="FFFFFF"/>
                </a:solidFill>
                <a:latin typeface="Calibri"/>
                <a:cs typeface="Calibri"/>
              </a:rPr>
              <a:t>difficult </a:t>
            </a:r>
            <a:r>
              <a:rPr sz="4000" spc="-8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4000" spc="-15">
                <a:solidFill>
                  <a:srgbClr val="FFFFFF"/>
                </a:solidFill>
                <a:latin typeface="Calibri"/>
                <a:cs typeface="Calibri"/>
              </a:rPr>
              <a:t>there </a:t>
            </a:r>
            <a:r>
              <a:rPr sz="4000" spc="-1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4000" spc="-5">
                <a:solidFill>
                  <a:srgbClr val="FFFFFF"/>
                </a:solidFill>
                <a:latin typeface="Calibri"/>
                <a:cs typeface="Calibri"/>
              </a:rPr>
              <a:t>no </a:t>
            </a:r>
            <a:r>
              <a:rPr sz="4000" spc="-10">
                <a:solidFill>
                  <a:srgbClr val="FFFFFF"/>
                </a:solidFill>
                <a:latin typeface="Calibri"/>
                <a:cs typeface="Calibri"/>
              </a:rPr>
              <a:t>simple command </a:t>
            </a:r>
            <a:r>
              <a:rPr sz="40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0">
                <a:solidFill>
                  <a:srgbClr val="FFFFFF"/>
                </a:solidFill>
                <a:latin typeface="Calibri"/>
                <a:cs typeface="Calibri"/>
              </a:rPr>
              <a:t>available</a:t>
            </a:r>
            <a:r>
              <a:rPr sz="4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35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40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4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5">
                <a:solidFill>
                  <a:srgbClr val="FFFFFF"/>
                </a:solidFill>
                <a:latin typeface="Calibri"/>
                <a:cs typeface="Calibri"/>
              </a:rPr>
              <a:t>same.</a:t>
            </a:r>
            <a:r>
              <a:rPr sz="4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5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sz="4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4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0">
                <a:solidFill>
                  <a:srgbClr val="FFFFFF"/>
                </a:solidFill>
                <a:latin typeface="Calibri"/>
                <a:cs typeface="Calibri"/>
              </a:rPr>
              <a:t>Oracle</a:t>
            </a:r>
            <a:r>
              <a:rPr sz="4000" spc="-5">
                <a:solidFill>
                  <a:srgbClr val="FFFFFF"/>
                </a:solidFill>
                <a:latin typeface="Calibri"/>
                <a:cs typeface="Calibri"/>
              </a:rPr>
              <a:t> SQL</a:t>
            </a:r>
            <a:r>
              <a:rPr sz="40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30">
                <a:solidFill>
                  <a:srgbClr val="FFFFFF"/>
                </a:solidFill>
                <a:latin typeface="Calibri"/>
                <a:cs typeface="Calibri"/>
              </a:rPr>
              <a:t>it’s</a:t>
            </a:r>
            <a:r>
              <a:rPr sz="4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>
                <a:solidFill>
                  <a:srgbClr val="FFFFFF"/>
                </a:solidFill>
                <a:latin typeface="Calibri"/>
                <a:cs typeface="Calibri"/>
              </a:rPr>
              <a:t>possible.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92989"/>
            <a:ext cx="669099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SQ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L</a:t>
            </a:r>
            <a:r>
              <a:rPr sz="4600" b="0" spc="-204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b="0" spc="-170">
                <a:solidFill>
                  <a:srgbClr val="675E46"/>
                </a:solidFill>
                <a:latin typeface="Cambria"/>
                <a:cs typeface="Cambria"/>
              </a:rPr>
              <a:t>F</a:t>
            </a:r>
            <a:r>
              <a:rPr sz="4600" b="0" spc="-100">
                <a:solidFill>
                  <a:srgbClr val="675E46"/>
                </a:solidFill>
                <a:latin typeface="Cambria"/>
                <a:cs typeface="Cambria"/>
              </a:rPr>
              <a:t>ul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l</a:t>
            </a:r>
            <a:r>
              <a:rPr sz="4600" b="0" spc="-225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O</a:t>
            </a:r>
            <a:r>
              <a:rPr sz="4600" b="0" spc="-100">
                <a:solidFill>
                  <a:srgbClr val="675E46"/>
                </a:solidFill>
                <a:latin typeface="Cambria"/>
                <a:cs typeface="Cambria"/>
              </a:rPr>
              <a:t>u</a:t>
            </a:r>
            <a:r>
              <a:rPr sz="4600" b="0" spc="-135">
                <a:solidFill>
                  <a:srgbClr val="675E46"/>
                </a:solidFill>
                <a:latin typeface="Cambria"/>
                <a:cs typeface="Cambria"/>
              </a:rPr>
              <a:t>t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r</a:t>
            </a:r>
            <a:r>
              <a:rPr sz="4600" b="0" spc="-229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b="0" spc="-110">
                <a:solidFill>
                  <a:srgbClr val="675E46"/>
                </a:solidFill>
                <a:latin typeface="Cambria"/>
                <a:cs typeface="Cambria"/>
              </a:rPr>
              <a:t>Joi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n</a:t>
            </a:r>
            <a:r>
              <a:rPr sz="4600" b="0" spc="-195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b="0" spc="-11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b="0" spc="-165">
                <a:solidFill>
                  <a:srgbClr val="675E46"/>
                </a:solidFill>
                <a:latin typeface="Cambria"/>
                <a:cs typeface="Cambria"/>
              </a:rPr>
              <a:t>x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a</a:t>
            </a:r>
            <a:r>
              <a:rPr sz="4600" b="0" spc="-100">
                <a:solidFill>
                  <a:srgbClr val="675E46"/>
                </a:solidFill>
                <a:latin typeface="Cambria"/>
                <a:cs typeface="Cambria"/>
              </a:rPr>
              <a:t>m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p</a:t>
            </a:r>
            <a:r>
              <a:rPr sz="4600" b="0" spc="-100">
                <a:solidFill>
                  <a:srgbClr val="675E46"/>
                </a:solidFill>
                <a:latin typeface="Cambria"/>
                <a:cs typeface="Cambria"/>
              </a:rPr>
              <a:t>l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endParaRPr sz="4600">
              <a:latin typeface="Cambria"/>
              <a:cs typeface="Cambr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575123"/>
              </p:ext>
            </p:extLst>
          </p:nvPr>
        </p:nvGraphicFramePr>
        <p:xfrm>
          <a:off x="831850" y="1694898"/>
          <a:ext cx="2896870" cy="1854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5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Abhay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Nashik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Sarika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Pune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Riya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Nashik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Sachin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Manmad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0055" y="1078991"/>
            <a:ext cx="1658112" cy="38709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8194" y="1105280"/>
            <a:ext cx="1465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solidFill>
                  <a:srgbClr val="FFFFFF"/>
                </a:solidFill>
                <a:latin typeface="Calibri"/>
                <a:cs typeface="Calibri"/>
              </a:rPr>
              <a:t>Stud_Info</a:t>
            </a:r>
            <a:r>
              <a:rPr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870450" y="1681733"/>
          <a:ext cx="2895600" cy="1854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Dbms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67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65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76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70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255" y="1101852"/>
            <a:ext cx="1871472" cy="38709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185028" y="1129410"/>
            <a:ext cx="1677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solidFill>
                  <a:srgbClr val="FFFFFF"/>
                </a:solidFill>
                <a:latin typeface="Calibri"/>
                <a:cs typeface="Calibri"/>
              </a:rPr>
              <a:t>Stud_Marks</a:t>
            </a:r>
            <a:r>
              <a:rPr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852801" y="4337050"/>
          <a:ext cx="3194049" cy="22250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Dbms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Abhay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Sarika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67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65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Riya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76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Sachin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70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91255" y="3752088"/>
            <a:ext cx="2496312" cy="38709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279775" y="3779266"/>
            <a:ext cx="2296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solidFill>
                  <a:srgbClr val="FFFFFF"/>
                </a:solidFill>
                <a:latin typeface="Calibri"/>
                <a:cs typeface="Calibri"/>
              </a:rPr>
              <a:t>O/P</a:t>
            </a:r>
            <a:r>
              <a:rPr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>
                <a:solidFill>
                  <a:srgbClr val="FFFFFF"/>
                </a:solidFill>
                <a:latin typeface="Calibri"/>
                <a:cs typeface="Calibri"/>
              </a:rPr>
              <a:t>After</a:t>
            </a:r>
            <a:r>
              <a:rPr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>
                <a:solidFill>
                  <a:srgbClr val="FFFFFF"/>
                </a:solidFill>
                <a:latin typeface="Calibri"/>
                <a:cs typeface="Calibri"/>
              </a:rPr>
              <a:t>Full</a:t>
            </a:r>
            <a:r>
              <a:rPr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FFFFFF"/>
                </a:solidFill>
                <a:latin typeface="Calibri"/>
                <a:cs typeface="Calibri"/>
              </a:rPr>
              <a:t>Outer</a:t>
            </a:r>
            <a:r>
              <a:rPr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FFFFFF"/>
                </a:solidFill>
                <a:latin typeface="Calibri"/>
                <a:cs typeface="Calibri"/>
              </a:rPr>
              <a:t>Join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63867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MySQ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L</a:t>
            </a:r>
            <a:r>
              <a:rPr sz="4600" b="0" spc="-22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b="0" spc="-110">
                <a:solidFill>
                  <a:srgbClr val="675E46"/>
                </a:solidFill>
                <a:latin typeface="Cambria"/>
                <a:cs typeface="Cambria"/>
              </a:rPr>
              <a:t>C</a:t>
            </a:r>
            <a:r>
              <a:rPr sz="4600" b="0" spc="-200">
                <a:solidFill>
                  <a:srgbClr val="675E46"/>
                </a:solidFill>
                <a:latin typeface="Cambria"/>
                <a:cs typeface="Cambria"/>
              </a:rPr>
              <a:t>R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OS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S</a:t>
            </a:r>
            <a:r>
              <a:rPr sz="4600" b="0" spc="-175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b="0" spc="-110">
                <a:solidFill>
                  <a:srgbClr val="675E46"/>
                </a:solidFill>
                <a:latin typeface="Cambria"/>
                <a:cs typeface="Cambria"/>
              </a:rPr>
              <a:t>J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OI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N</a:t>
            </a:r>
            <a:endParaRPr sz="4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240" y="1616710"/>
            <a:ext cx="7297420" cy="2506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>
                <a:solidFill>
                  <a:srgbClr val="2E2B1F"/>
                </a:solidFill>
                <a:latin typeface="Calibri"/>
                <a:cs typeface="Calibri"/>
              </a:rPr>
              <a:t>CROSS</a:t>
            </a:r>
            <a:r>
              <a:rPr sz="2200" spc="3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JOIN</a:t>
            </a:r>
            <a:r>
              <a:rPr sz="2200" spc="3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such</a:t>
            </a:r>
            <a:r>
              <a:rPr sz="22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join</a:t>
            </a:r>
            <a:r>
              <a:rPr sz="22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which</a:t>
            </a:r>
            <a:r>
              <a:rPr sz="22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specifies</a:t>
            </a:r>
            <a:r>
              <a:rPr sz="2200" spc="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>
                <a:solidFill>
                  <a:srgbClr val="2E2B1F"/>
                </a:solidFill>
                <a:latin typeface="Calibri"/>
                <a:cs typeface="Calibri"/>
              </a:rPr>
              <a:t>complete</a:t>
            </a:r>
            <a:r>
              <a:rPr sz="2200" spc="4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>
                <a:solidFill>
                  <a:srgbClr val="2E2B1F"/>
                </a:solidFill>
                <a:latin typeface="Calibri"/>
                <a:cs typeface="Calibri"/>
              </a:rPr>
              <a:t>cross </a:t>
            </a:r>
            <a:r>
              <a:rPr sz="2200" spc="-484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>
                <a:solidFill>
                  <a:srgbClr val="2E2B1F"/>
                </a:solidFill>
                <a:latin typeface="Calibri"/>
                <a:cs typeface="Calibri"/>
              </a:rPr>
              <a:t>product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>
                <a:solidFill>
                  <a:srgbClr val="2E2B1F"/>
                </a:solidFill>
                <a:latin typeface="Calibri"/>
                <a:cs typeface="Calibri"/>
              </a:rPr>
              <a:t>two</a:t>
            </a:r>
            <a:r>
              <a:rPr sz="2200" spc="2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tables.</a:t>
            </a:r>
            <a:endParaRPr sz="2200">
              <a:latin typeface="Calibri"/>
              <a:cs typeface="Calibri"/>
            </a:endParaRPr>
          </a:p>
          <a:p>
            <a:pPr marL="241300" marR="9779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2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each</a:t>
            </a:r>
            <a:r>
              <a:rPr sz="22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>
                <a:solidFill>
                  <a:srgbClr val="2E2B1F"/>
                </a:solidFill>
                <a:latin typeface="Calibri"/>
                <a:cs typeface="Calibri"/>
              </a:rPr>
              <a:t>record</a:t>
            </a:r>
            <a:r>
              <a:rPr sz="2200" spc="-2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>
                <a:solidFill>
                  <a:srgbClr val="2E2B1F"/>
                </a:solidFill>
                <a:latin typeface="Calibri"/>
                <a:cs typeface="Calibri"/>
              </a:rPr>
              <a:t>first</a:t>
            </a:r>
            <a:r>
              <a:rPr sz="22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table,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 all</a:t>
            </a:r>
            <a:r>
              <a:rPr sz="2200" spc="-2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>
                <a:solidFill>
                  <a:srgbClr val="2E2B1F"/>
                </a:solidFill>
                <a:latin typeface="Calibri"/>
                <a:cs typeface="Calibri"/>
              </a:rPr>
              <a:t>records</a:t>
            </a:r>
            <a:r>
              <a:rPr sz="22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second </a:t>
            </a:r>
            <a:r>
              <a:rPr sz="2200" spc="-484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table</a:t>
            </a:r>
            <a:r>
              <a:rPr sz="22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spc="-2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joined,</a:t>
            </a:r>
            <a:r>
              <a:rPr sz="22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creating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potentially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>
                <a:solidFill>
                  <a:srgbClr val="2E2B1F"/>
                </a:solidFill>
                <a:latin typeface="Calibri"/>
                <a:cs typeface="Calibri"/>
              </a:rPr>
              <a:t>huge</a:t>
            </a:r>
            <a:r>
              <a:rPr sz="22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result</a:t>
            </a:r>
            <a:r>
              <a:rPr sz="22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set.</a:t>
            </a:r>
            <a:endParaRPr sz="2200">
              <a:latin typeface="Calibri"/>
              <a:cs typeface="Calibri"/>
            </a:endParaRPr>
          </a:p>
          <a:p>
            <a:pPr marL="241300" marR="635635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200" spc="1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command</a:t>
            </a:r>
            <a:r>
              <a:rPr sz="2200" spc="2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has</a:t>
            </a:r>
            <a:r>
              <a:rPr sz="22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same</a:t>
            </a:r>
            <a:r>
              <a:rPr sz="2200" spc="2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>
                <a:solidFill>
                  <a:srgbClr val="2E2B1F"/>
                </a:solidFill>
                <a:latin typeface="Calibri"/>
                <a:cs typeface="Calibri"/>
              </a:rPr>
              <a:t>effect</a:t>
            </a:r>
            <a:r>
              <a:rPr sz="2200" spc="3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200" spc="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leaving</a:t>
            </a:r>
            <a:r>
              <a:rPr sz="22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>
                <a:solidFill>
                  <a:srgbClr val="2E2B1F"/>
                </a:solidFill>
                <a:latin typeface="Calibri"/>
                <a:cs typeface="Calibri"/>
              </a:rPr>
              <a:t>off</a:t>
            </a:r>
            <a:r>
              <a:rPr sz="2200" spc="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join </a:t>
            </a:r>
            <a:r>
              <a:rPr sz="2200" spc="-484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condition,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and its</a:t>
            </a:r>
            <a:r>
              <a:rPr sz="22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result</a:t>
            </a:r>
            <a:r>
              <a:rPr sz="22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2200" spc="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also</a:t>
            </a:r>
            <a:r>
              <a:rPr sz="2200" spc="-1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known</a:t>
            </a:r>
            <a:r>
              <a:rPr sz="22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2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Cartesian </a:t>
            </a:r>
            <a:r>
              <a:rPr sz="22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product.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4493744"/>
            <a:ext cx="3542029" cy="83820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0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b="1" spc="-20">
                <a:solidFill>
                  <a:srgbClr val="2E2B1F"/>
                </a:solidFill>
                <a:latin typeface="Calibri"/>
                <a:cs typeface="Calibri"/>
              </a:rPr>
              <a:t>Syntax</a:t>
            </a:r>
            <a:endParaRPr sz="24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509"/>
              </a:spcBef>
            </a:pPr>
            <a:r>
              <a:rPr sz="2000" spc="-5">
                <a:solidFill>
                  <a:srgbClr val="2E2B1F"/>
                </a:solidFill>
                <a:latin typeface="Calibri"/>
                <a:cs typeface="Calibri"/>
              </a:rPr>
              <a:t>SELECT</a:t>
            </a:r>
            <a:r>
              <a:rPr sz="2000" spc="-3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>
                <a:solidFill>
                  <a:srgbClr val="2E2B1F"/>
                </a:solidFill>
                <a:latin typeface="Calibri"/>
                <a:cs typeface="Calibri"/>
              </a:rPr>
              <a:t>Attr_list</a:t>
            </a:r>
            <a:r>
              <a:rPr sz="2000" spc="459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>
                <a:solidFill>
                  <a:srgbClr val="2E2B1F"/>
                </a:solidFill>
                <a:latin typeface="Calibri"/>
                <a:cs typeface="Calibri"/>
              </a:rPr>
              <a:t>FROM table_A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96866" y="5001005"/>
            <a:ext cx="21456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>
                <a:solidFill>
                  <a:srgbClr val="2E2B1F"/>
                </a:solidFill>
                <a:latin typeface="Calibri"/>
                <a:cs typeface="Calibri"/>
              </a:rPr>
              <a:t>CROSS</a:t>
            </a:r>
            <a:r>
              <a:rPr sz="2000" spc="-4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2E2B1F"/>
                </a:solidFill>
                <a:latin typeface="Calibri"/>
                <a:cs typeface="Calibri"/>
              </a:rPr>
              <a:t>JOIN</a:t>
            </a:r>
            <a:r>
              <a:rPr sz="2000" spc="-4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>
                <a:solidFill>
                  <a:srgbClr val="2E2B1F"/>
                </a:solidFill>
                <a:latin typeface="Calibri"/>
                <a:cs typeface="Calibri"/>
              </a:rPr>
              <a:t>table_B;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83044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b="0" spc="-215">
                <a:solidFill>
                  <a:srgbClr val="675E46"/>
                </a:solidFill>
                <a:latin typeface="Cambria"/>
                <a:cs typeface="Cambria"/>
              </a:rPr>
              <a:t>T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ype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s</a:t>
            </a:r>
            <a:r>
              <a:rPr sz="4600" b="0" spc="-22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b="0" spc="-110">
                <a:solidFill>
                  <a:srgbClr val="675E46"/>
                </a:solidFill>
                <a:latin typeface="Cambria"/>
                <a:cs typeface="Cambria"/>
              </a:rPr>
              <a:t>o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f</a:t>
            </a:r>
            <a:r>
              <a:rPr sz="4600" b="0" spc="-20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S</a:t>
            </a:r>
            <a:r>
              <a:rPr sz="4600" b="0" spc="-100">
                <a:solidFill>
                  <a:srgbClr val="675E46"/>
                </a:solidFill>
                <a:latin typeface="Cambria"/>
                <a:cs typeface="Cambria"/>
              </a:rPr>
              <a:t>ub</a:t>
            </a:r>
            <a:r>
              <a:rPr sz="4600" b="0" spc="-110">
                <a:solidFill>
                  <a:srgbClr val="675E46"/>
                </a:solidFill>
                <a:latin typeface="Cambria"/>
                <a:cs typeface="Cambria"/>
              </a:rPr>
              <a:t>q</a:t>
            </a:r>
            <a:r>
              <a:rPr sz="4600" b="0" spc="-100">
                <a:solidFill>
                  <a:srgbClr val="675E46"/>
                </a:solidFill>
                <a:latin typeface="Cambria"/>
                <a:cs typeface="Cambria"/>
              </a:rPr>
              <a:t>u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b="0" spc="-110">
                <a:solidFill>
                  <a:srgbClr val="675E46"/>
                </a:solidFill>
                <a:latin typeface="Cambria"/>
                <a:cs typeface="Cambria"/>
              </a:rPr>
              <a:t>ri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s</a:t>
            </a:r>
            <a:endParaRPr sz="46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38150" y="1593088"/>
            <a:ext cx="7658100" cy="4815205"/>
            <a:chOff x="438150" y="1593088"/>
            <a:chExt cx="7658100" cy="4815205"/>
          </a:xfrm>
        </p:grpSpPr>
        <p:sp>
          <p:nvSpPr>
            <p:cNvPr id="4" name="object 4"/>
            <p:cNvSpPr/>
            <p:nvPr/>
          </p:nvSpPr>
          <p:spPr>
            <a:xfrm>
              <a:off x="457200" y="1612138"/>
              <a:ext cx="7620000" cy="1550035"/>
            </a:xfrm>
            <a:custGeom>
              <a:avLst/>
              <a:gdLst/>
              <a:ahLst/>
              <a:cxnLst/>
              <a:rect l="l" t="t" r="r" b="b"/>
              <a:pathLst>
                <a:path w="7620000" h="1550035">
                  <a:moveTo>
                    <a:pt x="7361682" y="0"/>
                  </a:moveTo>
                  <a:lnTo>
                    <a:pt x="258343" y="0"/>
                  </a:lnTo>
                  <a:lnTo>
                    <a:pt x="211904" y="4159"/>
                  </a:lnTo>
                  <a:lnTo>
                    <a:pt x="168196" y="16151"/>
                  </a:lnTo>
                  <a:lnTo>
                    <a:pt x="127950" y="35249"/>
                  </a:lnTo>
                  <a:lnTo>
                    <a:pt x="91893" y="60725"/>
                  </a:lnTo>
                  <a:lnTo>
                    <a:pt x="60757" y="91852"/>
                  </a:lnTo>
                  <a:lnTo>
                    <a:pt x="35270" y="127903"/>
                  </a:lnTo>
                  <a:lnTo>
                    <a:pt x="16161" y="168149"/>
                  </a:lnTo>
                  <a:lnTo>
                    <a:pt x="4162" y="211863"/>
                  </a:lnTo>
                  <a:lnTo>
                    <a:pt x="0" y="258317"/>
                  </a:lnTo>
                  <a:lnTo>
                    <a:pt x="0" y="1291589"/>
                  </a:lnTo>
                  <a:lnTo>
                    <a:pt x="4162" y="1338049"/>
                  </a:lnTo>
                  <a:lnTo>
                    <a:pt x="16161" y="1381774"/>
                  </a:lnTo>
                  <a:lnTo>
                    <a:pt x="35270" y="1422037"/>
                  </a:lnTo>
                  <a:lnTo>
                    <a:pt x="60757" y="1458108"/>
                  </a:lnTo>
                  <a:lnTo>
                    <a:pt x="91893" y="1489256"/>
                  </a:lnTo>
                  <a:lnTo>
                    <a:pt x="127950" y="1514752"/>
                  </a:lnTo>
                  <a:lnTo>
                    <a:pt x="168196" y="1533867"/>
                  </a:lnTo>
                  <a:lnTo>
                    <a:pt x="211904" y="1545871"/>
                  </a:lnTo>
                  <a:lnTo>
                    <a:pt x="258343" y="1550035"/>
                  </a:lnTo>
                  <a:lnTo>
                    <a:pt x="7361682" y="1550035"/>
                  </a:lnTo>
                  <a:lnTo>
                    <a:pt x="7408103" y="1545871"/>
                  </a:lnTo>
                  <a:lnTo>
                    <a:pt x="7451799" y="1533867"/>
                  </a:lnTo>
                  <a:lnTo>
                    <a:pt x="7492040" y="1514752"/>
                  </a:lnTo>
                  <a:lnTo>
                    <a:pt x="7528094" y="1489256"/>
                  </a:lnTo>
                  <a:lnTo>
                    <a:pt x="7559232" y="1458108"/>
                  </a:lnTo>
                  <a:lnTo>
                    <a:pt x="7584722" y="1422037"/>
                  </a:lnTo>
                  <a:lnTo>
                    <a:pt x="7603833" y="1381774"/>
                  </a:lnTo>
                  <a:lnTo>
                    <a:pt x="7615836" y="1338049"/>
                  </a:lnTo>
                  <a:lnTo>
                    <a:pt x="7620000" y="1291589"/>
                  </a:lnTo>
                  <a:lnTo>
                    <a:pt x="7620000" y="258317"/>
                  </a:lnTo>
                  <a:lnTo>
                    <a:pt x="7615836" y="211863"/>
                  </a:lnTo>
                  <a:lnTo>
                    <a:pt x="7603833" y="168149"/>
                  </a:lnTo>
                  <a:lnTo>
                    <a:pt x="7584722" y="127903"/>
                  </a:lnTo>
                  <a:lnTo>
                    <a:pt x="7559232" y="91852"/>
                  </a:lnTo>
                  <a:lnTo>
                    <a:pt x="7528094" y="60725"/>
                  </a:lnTo>
                  <a:lnTo>
                    <a:pt x="7492040" y="35249"/>
                  </a:lnTo>
                  <a:lnTo>
                    <a:pt x="7451799" y="16151"/>
                  </a:lnTo>
                  <a:lnTo>
                    <a:pt x="7408103" y="4159"/>
                  </a:lnTo>
                  <a:lnTo>
                    <a:pt x="7361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612138"/>
              <a:ext cx="7620000" cy="1550035"/>
            </a:xfrm>
            <a:custGeom>
              <a:avLst/>
              <a:gdLst/>
              <a:ahLst/>
              <a:cxnLst/>
              <a:rect l="l" t="t" r="r" b="b"/>
              <a:pathLst>
                <a:path w="7620000" h="1550035">
                  <a:moveTo>
                    <a:pt x="0" y="258317"/>
                  </a:moveTo>
                  <a:lnTo>
                    <a:pt x="4162" y="211863"/>
                  </a:lnTo>
                  <a:lnTo>
                    <a:pt x="16161" y="168149"/>
                  </a:lnTo>
                  <a:lnTo>
                    <a:pt x="35270" y="127903"/>
                  </a:lnTo>
                  <a:lnTo>
                    <a:pt x="60757" y="91852"/>
                  </a:lnTo>
                  <a:lnTo>
                    <a:pt x="91893" y="60725"/>
                  </a:lnTo>
                  <a:lnTo>
                    <a:pt x="127950" y="35249"/>
                  </a:lnTo>
                  <a:lnTo>
                    <a:pt x="168196" y="16151"/>
                  </a:lnTo>
                  <a:lnTo>
                    <a:pt x="211904" y="4159"/>
                  </a:lnTo>
                  <a:lnTo>
                    <a:pt x="258343" y="0"/>
                  </a:lnTo>
                  <a:lnTo>
                    <a:pt x="7361682" y="0"/>
                  </a:lnTo>
                  <a:lnTo>
                    <a:pt x="7408103" y="4159"/>
                  </a:lnTo>
                  <a:lnTo>
                    <a:pt x="7451799" y="16151"/>
                  </a:lnTo>
                  <a:lnTo>
                    <a:pt x="7492040" y="35249"/>
                  </a:lnTo>
                  <a:lnTo>
                    <a:pt x="7528094" y="60725"/>
                  </a:lnTo>
                  <a:lnTo>
                    <a:pt x="7559232" y="91852"/>
                  </a:lnTo>
                  <a:lnTo>
                    <a:pt x="7584722" y="127903"/>
                  </a:lnTo>
                  <a:lnTo>
                    <a:pt x="7603833" y="168149"/>
                  </a:lnTo>
                  <a:lnTo>
                    <a:pt x="7615836" y="211863"/>
                  </a:lnTo>
                  <a:lnTo>
                    <a:pt x="7620000" y="258317"/>
                  </a:lnTo>
                  <a:lnTo>
                    <a:pt x="7620000" y="1291589"/>
                  </a:lnTo>
                  <a:lnTo>
                    <a:pt x="7615836" y="1338049"/>
                  </a:lnTo>
                  <a:lnTo>
                    <a:pt x="7603833" y="1381774"/>
                  </a:lnTo>
                  <a:lnTo>
                    <a:pt x="7584722" y="1422037"/>
                  </a:lnTo>
                  <a:lnTo>
                    <a:pt x="7559232" y="1458108"/>
                  </a:lnTo>
                  <a:lnTo>
                    <a:pt x="7528094" y="1489256"/>
                  </a:lnTo>
                  <a:lnTo>
                    <a:pt x="7492040" y="1514752"/>
                  </a:lnTo>
                  <a:lnTo>
                    <a:pt x="7451799" y="1533867"/>
                  </a:lnTo>
                  <a:lnTo>
                    <a:pt x="7408103" y="1545871"/>
                  </a:lnTo>
                  <a:lnTo>
                    <a:pt x="7361682" y="1550035"/>
                  </a:lnTo>
                  <a:lnTo>
                    <a:pt x="258343" y="1550035"/>
                  </a:lnTo>
                  <a:lnTo>
                    <a:pt x="211904" y="1545871"/>
                  </a:lnTo>
                  <a:lnTo>
                    <a:pt x="168196" y="1533867"/>
                  </a:lnTo>
                  <a:lnTo>
                    <a:pt x="127950" y="1514752"/>
                  </a:lnTo>
                  <a:lnTo>
                    <a:pt x="91893" y="1489256"/>
                  </a:lnTo>
                  <a:lnTo>
                    <a:pt x="60757" y="1458108"/>
                  </a:lnTo>
                  <a:lnTo>
                    <a:pt x="35270" y="1422037"/>
                  </a:lnTo>
                  <a:lnTo>
                    <a:pt x="16161" y="1381774"/>
                  </a:lnTo>
                  <a:lnTo>
                    <a:pt x="4162" y="1338049"/>
                  </a:lnTo>
                  <a:lnTo>
                    <a:pt x="0" y="1291589"/>
                  </a:lnTo>
                  <a:lnTo>
                    <a:pt x="0" y="258317"/>
                  </a:lnTo>
                  <a:close/>
                </a:path>
              </a:pathLst>
            </a:custGeom>
            <a:ln w="38100">
              <a:solidFill>
                <a:srgbClr val="5D5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3225545"/>
              <a:ext cx="7620000" cy="1550035"/>
            </a:xfrm>
            <a:custGeom>
              <a:avLst/>
              <a:gdLst/>
              <a:ahLst/>
              <a:cxnLst/>
              <a:rect l="l" t="t" r="r" b="b"/>
              <a:pathLst>
                <a:path w="7620000" h="1550035">
                  <a:moveTo>
                    <a:pt x="7361682" y="0"/>
                  </a:moveTo>
                  <a:lnTo>
                    <a:pt x="258343" y="0"/>
                  </a:lnTo>
                  <a:lnTo>
                    <a:pt x="211904" y="4159"/>
                  </a:lnTo>
                  <a:lnTo>
                    <a:pt x="168196" y="16151"/>
                  </a:lnTo>
                  <a:lnTo>
                    <a:pt x="127950" y="35249"/>
                  </a:lnTo>
                  <a:lnTo>
                    <a:pt x="91893" y="60725"/>
                  </a:lnTo>
                  <a:lnTo>
                    <a:pt x="60757" y="91852"/>
                  </a:lnTo>
                  <a:lnTo>
                    <a:pt x="35270" y="127903"/>
                  </a:lnTo>
                  <a:lnTo>
                    <a:pt x="16161" y="168149"/>
                  </a:lnTo>
                  <a:lnTo>
                    <a:pt x="4162" y="211863"/>
                  </a:lnTo>
                  <a:lnTo>
                    <a:pt x="0" y="258317"/>
                  </a:lnTo>
                  <a:lnTo>
                    <a:pt x="0" y="1291589"/>
                  </a:lnTo>
                  <a:lnTo>
                    <a:pt x="4162" y="1338044"/>
                  </a:lnTo>
                  <a:lnTo>
                    <a:pt x="16161" y="1381758"/>
                  </a:lnTo>
                  <a:lnTo>
                    <a:pt x="35270" y="1422004"/>
                  </a:lnTo>
                  <a:lnTo>
                    <a:pt x="60757" y="1458055"/>
                  </a:lnTo>
                  <a:lnTo>
                    <a:pt x="91893" y="1489182"/>
                  </a:lnTo>
                  <a:lnTo>
                    <a:pt x="127950" y="1514658"/>
                  </a:lnTo>
                  <a:lnTo>
                    <a:pt x="168196" y="1533756"/>
                  </a:lnTo>
                  <a:lnTo>
                    <a:pt x="211904" y="1545748"/>
                  </a:lnTo>
                  <a:lnTo>
                    <a:pt x="258343" y="1549908"/>
                  </a:lnTo>
                  <a:lnTo>
                    <a:pt x="7361682" y="1549908"/>
                  </a:lnTo>
                  <a:lnTo>
                    <a:pt x="7408103" y="1545748"/>
                  </a:lnTo>
                  <a:lnTo>
                    <a:pt x="7451799" y="1533756"/>
                  </a:lnTo>
                  <a:lnTo>
                    <a:pt x="7492040" y="1514658"/>
                  </a:lnTo>
                  <a:lnTo>
                    <a:pt x="7528094" y="1489182"/>
                  </a:lnTo>
                  <a:lnTo>
                    <a:pt x="7559232" y="1458055"/>
                  </a:lnTo>
                  <a:lnTo>
                    <a:pt x="7584722" y="1422004"/>
                  </a:lnTo>
                  <a:lnTo>
                    <a:pt x="7603833" y="1381758"/>
                  </a:lnTo>
                  <a:lnTo>
                    <a:pt x="7615836" y="1338044"/>
                  </a:lnTo>
                  <a:lnTo>
                    <a:pt x="7620000" y="1291589"/>
                  </a:lnTo>
                  <a:lnTo>
                    <a:pt x="7620000" y="258317"/>
                  </a:lnTo>
                  <a:lnTo>
                    <a:pt x="7615836" y="211863"/>
                  </a:lnTo>
                  <a:lnTo>
                    <a:pt x="7603833" y="168149"/>
                  </a:lnTo>
                  <a:lnTo>
                    <a:pt x="7584722" y="127903"/>
                  </a:lnTo>
                  <a:lnTo>
                    <a:pt x="7559232" y="91852"/>
                  </a:lnTo>
                  <a:lnTo>
                    <a:pt x="7528094" y="60725"/>
                  </a:lnTo>
                  <a:lnTo>
                    <a:pt x="7492040" y="35249"/>
                  </a:lnTo>
                  <a:lnTo>
                    <a:pt x="7451799" y="16151"/>
                  </a:lnTo>
                  <a:lnTo>
                    <a:pt x="7408103" y="4159"/>
                  </a:lnTo>
                  <a:lnTo>
                    <a:pt x="7361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3225545"/>
              <a:ext cx="7620000" cy="1550035"/>
            </a:xfrm>
            <a:custGeom>
              <a:avLst/>
              <a:gdLst/>
              <a:ahLst/>
              <a:cxnLst/>
              <a:rect l="l" t="t" r="r" b="b"/>
              <a:pathLst>
                <a:path w="7620000" h="1550035">
                  <a:moveTo>
                    <a:pt x="0" y="258317"/>
                  </a:moveTo>
                  <a:lnTo>
                    <a:pt x="4162" y="211863"/>
                  </a:lnTo>
                  <a:lnTo>
                    <a:pt x="16161" y="168149"/>
                  </a:lnTo>
                  <a:lnTo>
                    <a:pt x="35270" y="127903"/>
                  </a:lnTo>
                  <a:lnTo>
                    <a:pt x="60757" y="91852"/>
                  </a:lnTo>
                  <a:lnTo>
                    <a:pt x="91893" y="60725"/>
                  </a:lnTo>
                  <a:lnTo>
                    <a:pt x="127950" y="35249"/>
                  </a:lnTo>
                  <a:lnTo>
                    <a:pt x="168196" y="16151"/>
                  </a:lnTo>
                  <a:lnTo>
                    <a:pt x="211904" y="4159"/>
                  </a:lnTo>
                  <a:lnTo>
                    <a:pt x="258343" y="0"/>
                  </a:lnTo>
                  <a:lnTo>
                    <a:pt x="7361682" y="0"/>
                  </a:lnTo>
                  <a:lnTo>
                    <a:pt x="7408103" y="4159"/>
                  </a:lnTo>
                  <a:lnTo>
                    <a:pt x="7451799" y="16151"/>
                  </a:lnTo>
                  <a:lnTo>
                    <a:pt x="7492040" y="35249"/>
                  </a:lnTo>
                  <a:lnTo>
                    <a:pt x="7528094" y="60725"/>
                  </a:lnTo>
                  <a:lnTo>
                    <a:pt x="7559232" y="91852"/>
                  </a:lnTo>
                  <a:lnTo>
                    <a:pt x="7584722" y="127903"/>
                  </a:lnTo>
                  <a:lnTo>
                    <a:pt x="7603833" y="168149"/>
                  </a:lnTo>
                  <a:lnTo>
                    <a:pt x="7615836" y="211863"/>
                  </a:lnTo>
                  <a:lnTo>
                    <a:pt x="7620000" y="258317"/>
                  </a:lnTo>
                  <a:lnTo>
                    <a:pt x="7620000" y="1291589"/>
                  </a:lnTo>
                  <a:lnTo>
                    <a:pt x="7615836" y="1338044"/>
                  </a:lnTo>
                  <a:lnTo>
                    <a:pt x="7603833" y="1381758"/>
                  </a:lnTo>
                  <a:lnTo>
                    <a:pt x="7584722" y="1422004"/>
                  </a:lnTo>
                  <a:lnTo>
                    <a:pt x="7559232" y="1458055"/>
                  </a:lnTo>
                  <a:lnTo>
                    <a:pt x="7528094" y="1489182"/>
                  </a:lnTo>
                  <a:lnTo>
                    <a:pt x="7492040" y="1514658"/>
                  </a:lnTo>
                  <a:lnTo>
                    <a:pt x="7451799" y="1533756"/>
                  </a:lnTo>
                  <a:lnTo>
                    <a:pt x="7408103" y="1545748"/>
                  </a:lnTo>
                  <a:lnTo>
                    <a:pt x="7361682" y="1549908"/>
                  </a:lnTo>
                  <a:lnTo>
                    <a:pt x="258343" y="1549908"/>
                  </a:lnTo>
                  <a:lnTo>
                    <a:pt x="211904" y="1545748"/>
                  </a:lnTo>
                  <a:lnTo>
                    <a:pt x="168196" y="1533756"/>
                  </a:lnTo>
                  <a:lnTo>
                    <a:pt x="127950" y="1514658"/>
                  </a:lnTo>
                  <a:lnTo>
                    <a:pt x="91893" y="1489182"/>
                  </a:lnTo>
                  <a:lnTo>
                    <a:pt x="60757" y="1458055"/>
                  </a:lnTo>
                  <a:lnTo>
                    <a:pt x="35270" y="1422004"/>
                  </a:lnTo>
                  <a:lnTo>
                    <a:pt x="16161" y="1381758"/>
                  </a:lnTo>
                  <a:lnTo>
                    <a:pt x="4162" y="1338044"/>
                  </a:lnTo>
                  <a:lnTo>
                    <a:pt x="0" y="1291589"/>
                  </a:lnTo>
                  <a:lnTo>
                    <a:pt x="0" y="258317"/>
                  </a:lnTo>
                  <a:close/>
                </a:path>
              </a:pathLst>
            </a:custGeom>
            <a:ln w="38100">
              <a:solidFill>
                <a:srgbClr val="5D5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4838827"/>
              <a:ext cx="7620000" cy="1550670"/>
            </a:xfrm>
            <a:custGeom>
              <a:avLst/>
              <a:gdLst/>
              <a:ahLst/>
              <a:cxnLst/>
              <a:rect l="l" t="t" r="r" b="b"/>
              <a:pathLst>
                <a:path w="7620000" h="1550670">
                  <a:moveTo>
                    <a:pt x="7361682" y="0"/>
                  </a:moveTo>
                  <a:lnTo>
                    <a:pt x="258343" y="0"/>
                  </a:lnTo>
                  <a:lnTo>
                    <a:pt x="211904" y="4163"/>
                  </a:lnTo>
                  <a:lnTo>
                    <a:pt x="168196" y="16167"/>
                  </a:lnTo>
                  <a:lnTo>
                    <a:pt x="127950" y="35282"/>
                  </a:lnTo>
                  <a:lnTo>
                    <a:pt x="91893" y="60778"/>
                  </a:lnTo>
                  <a:lnTo>
                    <a:pt x="60757" y="91926"/>
                  </a:lnTo>
                  <a:lnTo>
                    <a:pt x="35270" y="127997"/>
                  </a:lnTo>
                  <a:lnTo>
                    <a:pt x="16161" y="168260"/>
                  </a:lnTo>
                  <a:lnTo>
                    <a:pt x="4162" y="211985"/>
                  </a:lnTo>
                  <a:lnTo>
                    <a:pt x="0" y="258445"/>
                  </a:lnTo>
                  <a:lnTo>
                    <a:pt x="0" y="1291729"/>
                  </a:lnTo>
                  <a:lnTo>
                    <a:pt x="4162" y="1338168"/>
                  </a:lnTo>
                  <a:lnTo>
                    <a:pt x="16161" y="1381876"/>
                  </a:lnTo>
                  <a:lnTo>
                    <a:pt x="35270" y="1422122"/>
                  </a:lnTo>
                  <a:lnTo>
                    <a:pt x="60757" y="1458179"/>
                  </a:lnTo>
                  <a:lnTo>
                    <a:pt x="91893" y="1489315"/>
                  </a:lnTo>
                  <a:lnTo>
                    <a:pt x="127950" y="1514802"/>
                  </a:lnTo>
                  <a:lnTo>
                    <a:pt x="168196" y="1533911"/>
                  </a:lnTo>
                  <a:lnTo>
                    <a:pt x="211904" y="1545911"/>
                  </a:lnTo>
                  <a:lnTo>
                    <a:pt x="258343" y="1550073"/>
                  </a:lnTo>
                  <a:lnTo>
                    <a:pt x="7361682" y="1550073"/>
                  </a:lnTo>
                  <a:lnTo>
                    <a:pt x="7408103" y="1545911"/>
                  </a:lnTo>
                  <a:lnTo>
                    <a:pt x="7451799" y="1533911"/>
                  </a:lnTo>
                  <a:lnTo>
                    <a:pt x="7492040" y="1514802"/>
                  </a:lnTo>
                  <a:lnTo>
                    <a:pt x="7528094" y="1489315"/>
                  </a:lnTo>
                  <a:lnTo>
                    <a:pt x="7559232" y="1458179"/>
                  </a:lnTo>
                  <a:lnTo>
                    <a:pt x="7584722" y="1422122"/>
                  </a:lnTo>
                  <a:lnTo>
                    <a:pt x="7603833" y="1381876"/>
                  </a:lnTo>
                  <a:lnTo>
                    <a:pt x="7615836" y="1338168"/>
                  </a:lnTo>
                  <a:lnTo>
                    <a:pt x="7620000" y="1291729"/>
                  </a:lnTo>
                  <a:lnTo>
                    <a:pt x="7620000" y="258445"/>
                  </a:lnTo>
                  <a:lnTo>
                    <a:pt x="7615836" y="211985"/>
                  </a:lnTo>
                  <a:lnTo>
                    <a:pt x="7603833" y="168260"/>
                  </a:lnTo>
                  <a:lnTo>
                    <a:pt x="7584722" y="127997"/>
                  </a:lnTo>
                  <a:lnTo>
                    <a:pt x="7559232" y="91926"/>
                  </a:lnTo>
                  <a:lnTo>
                    <a:pt x="7528094" y="60778"/>
                  </a:lnTo>
                  <a:lnTo>
                    <a:pt x="7492040" y="35282"/>
                  </a:lnTo>
                  <a:lnTo>
                    <a:pt x="7451799" y="16167"/>
                  </a:lnTo>
                  <a:lnTo>
                    <a:pt x="7408103" y="4163"/>
                  </a:lnTo>
                  <a:lnTo>
                    <a:pt x="7361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200" y="4838827"/>
              <a:ext cx="7620000" cy="1550670"/>
            </a:xfrm>
            <a:custGeom>
              <a:avLst/>
              <a:gdLst/>
              <a:ahLst/>
              <a:cxnLst/>
              <a:rect l="l" t="t" r="r" b="b"/>
              <a:pathLst>
                <a:path w="7620000" h="1550670">
                  <a:moveTo>
                    <a:pt x="0" y="258445"/>
                  </a:moveTo>
                  <a:lnTo>
                    <a:pt x="4162" y="211985"/>
                  </a:lnTo>
                  <a:lnTo>
                    <a:pt x="16161" y="168260"/>
                  </a:lnTo>
                  <a:lnTo>
                    <a:pt x="35270" y="127997"/>
                  </a:lnTo>
                  <a:lnTo>
                    <a:pt x="60757" y="91926"/>
                  </a:lnTo>
                  <a:lnTo>
                    <a:pt x="91893" y="60778"/>
                  </a:lnTo>
                  <a:lnTo>
                    <a:pt x="127950" y="35282"/>
                  </a:lnTo>
                  <a:lnTo>
                    <a:pt x="168196" y="16167"/>
                  </a:lnTo>
                  <a:lnTo>
                    <a:pt x="211904" y="4163"/>
                  </a:lnTo>
                  <a:lnTo>
                    <a:pt x="258343" y="0"/>
                  </a:lnTo>
                  <a:lnTo>
                    <a:pt x="7361682" y="0"/>
                  </a:lnTo>
                  <a:lnTo>
                    <a:pt x="7408103" y="4163"/>
                  </a:lnTo>
                  <a:lnTo>
                    <a:pt x="7451799" y="16167"/>
                  </a:lnTo>
                  <a:lnTo>
                    <a:pt x="7492040" y="35282"/>
                  </a:lnTo>
                  <a:lnTo>
                    <a:pt x="7528094" y="60778"/>
                  </a:lnTo>
                  <a:lnTo>
                    <a:pt x="7559232" y="91926"/>
                  </a:lnTo>
                  <a:lnTo>
                    <a:pt x="7584722" y="127997"/>
                  </a:lnTo>
                  <a:lnTo>
                    <a:pt x="7603833" y="168260"/>
                  </a:lnTo>
                  <a:lnTo>
                    <a:pt x="7615836" y="211985"/>
                  </a:lnTo>
                  <a:lnTo>
                    <a:pt x="7620000" y="258445"/>
                  </a:lnTo>
                  <a:lnTo>
                    <a:pt x="7620000" y="1291729"/>
                  </a:lnTo>
                  <a:lnTo>
                    <a:pt x="7615836" y="1338168"/>
                  </a:lnTo>
                  <a:lnTo>
                    <a:pt x="7603833" y="1381876"/>
                  </a:lnTo>
                  <a:lnTo>
                    <a:pt x="7584722" y="1422122"/>
                  </a:lnTo>
                  <a:lnTo>
                    <a:pt x="7559232" y="1458179"/>
                  </a:lnTo>
                  <a:lnTo>
                    <a:pt x="7528094" y="1489315"/>
                  </a:lnTo>
                  <a:lnTo>
                    <a:pt x="7492040" y="1514802"/>
                  </a:lnTo>
                  <a:lnTo>
                    <a:pt x="7451799" y="1533911"/>
                  </a:lnTo>
                  <a:lnTo>
                    <a:pt x="7408103" y="1545911"/>
                  </a:lnTo>
                  <a:lnTo>
                    <a:pt x="7361682" y="1550073"/>
                  </a:lnTo>
                  <a:lnTo>
                    <a:pt x="258343" y="1550073"/>
                  </a:lnTo>
                  <a:lnTo>
                    <a:pt x="211904" y="1545911"/>
                  </a:lnTo>
                  <a:lnTo>
                    <a:pt x="168196" y="1533911"/>
                  </a:lnTo>
                  <a:lnTo>
                    <a:pt x="127950" y="1514802"/>
                  </a:lnTo>
                  <a:lnTo>
                    <a:pt x="91893" y="1489315"/>
                  </a:lnTo>
                  <a:lnTo>
                    <a:pt x="60757" y="1458179"/>
                  </a:lnTo>
                  <a:lnTo>
                    <a:pt x="35270" y="1422122"/>
                  </a:lnTo>
                  <a:lnTo>
                    <a:pt x="16161" y="1381876"/>
                  </a:lnTo>
                  <a:lnTo>
                    <a:pt x="4162" y="1338168"/>
                  </a:lnTo>
                  <a:lnTo>
                    <a:pt x="0" y="1291729"/>
                  </a:lnTo>
                  <a:lnTo>
                    <a:pt x="0" y="258445"/>
                  </a:lnTo>
                  <a:close/>
                </a:path>
              </a:pathLst>
            </a:custGeom>
            <a:ln w="38100">
              <a:solidFill>
                <a:srgbClr val="5D5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04215" y="1866976"/>
            <a:ext cx="7235190" cy="435483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44830">
              <a:lnSpc>
                <a:spcPct val="91600"/>
              </a:lnSpc>
              <a:spcBef>
                <a:spcPts val="320"/>
              </a:spcBef>
            </a:pPr>
            <a:r>
              <a:rPr sz="2200" b="1" spc="-5">
                <a:solidFill>
                  <a:srgbClr val="675E46"/>
                </a:solidFill>
                <a:latin typeface="Calibri"/>
                <a:cs typeface="Calibri"/>
              </a:rPr>
              <a:t>Single</a:t>
            </a:r>
            <a:r>
              <a:rPr sz="2200" b="1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b="1" spc="-20">
                <a:solidFill>
                  <a:srgbClr val="675E46"/>
                </a:solidFill>
                <a:latin typeface="Calibri"/>
                <a:cs typeface="Calibri"/>
              </a:rPr>
              <a:t>Row</a:t>
            </a:r>
            <a:r>
              <a:rPr sz="2200" b="1" spc="-5">
                <a:solidFill>
                  <a:srgbClr val="675E46"/>
                </a:solidFill>
                <a:latin typeface="Calibri"/>
                <a:cs typeface="Calibri"/>
              </a:rPr>
              <a:t> Sub</a:t>
            </a:r>
            <a:r>
              <a:rPr sz="2200" b="1">
                <a:solidFill>
                  <a:srgbClr val="675E46"/>
                </a:solidFill>
                <a:latin typeface="Calibri"/>
                <a:cs typeface="Calibri"/>
              </a:rPr>
              <a:t> Query:</a:t>
            </a:r>
            <a:r>
              <a:rPr sz="2200" b="1" spc="-5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675E46"/>
                </a:solidFill>
                <a:latin typeface="Calibri"/>
                <a:cs typeface="Calibri"/>
              </a:rPr>
              <a:t>Sub</a:t>
            </a:r>
            <a:r>
              <a:rPr sz="2200" spc="5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675E46"/>
                </a:solidFill>
                <a:latin typeface="Calibri"/>
                <a:cs typeface="Calibri"/>
              </a:rPr>
              <a:t>query</a:t>
            </a:r>
            <a:r>
              <a:rPr sz="2200" spc="5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675E46"/>
                </a:solidFill>
                <a:latin typeface="Calibri"/>
                <a:cs typeface="Calibri"/>
              </a:rPr>
              <a:t>which</a:t>
            </a:r>
            <a:r>
              <a:rPr sz="2200" spc="10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675E46"/>
                </a:solidFill>
                <a:latin typeface="Calibri"/>
                <a:cs typeface="Calibri"/>
              </a:rPr>
              <a:t>returns</a:t>
            </a:r>
            <a:r>
              <a:rPr sz="2200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675E46"/>
                </a:solidFill>
                <a:latin typeface="Calibri"/>
                <a:cs typeface="Calibri"/>
              </a:rPr>
              <a:t>single</a:t>
            </a:r>
            <a:r>
              <a:rPr sz="2200" spc="5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spc="-20">
                <a:solidFill>
                  <a:srgbClr val="675E46"/>
                </a:solidFill>
                <a:latin typeface="Calibri"/>
                <a:cs typeface="Calibri"/>
              </a:rPr>
              <a:t>row </a:t>
            </a:r>
            <a:r>
              <a:rPr sz="2200" spc="-480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675E46"/>
                </a:solidFill>
                <a:latin typeface="Calibri"/>
                <a:cs typeface="Calibri"/>
              </a:rPr>
              <a:t>output.</a:t>
            </a:r>
            <a:r>
              <a:rPr sz="2200" spc="10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675E46"/>
                </a:solidFill>
                <a:latin typeface="Calibri"/>
                <a:cs typeface="Calibri"/>
              </a:rPr>
              <a:t>They</a:t>
            </a:r>
            <a:r>
              <a:rPr sz="2200" spc="5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675E46"/>
                </a:solidFill>
                <a:latin typeface="Calibri"/>
                <a:cs typeface="Calibri"/>
              </a:rPr>
              <a:t>mark</a:t>
            </a:r>
            <a:r>
              <a:rPr sz="2200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675E46"/>
                </a:solidFill>
                <a:latin typeface="Calibri"/>
                <a:cs typeface="Calibri"/>
              </a:rPr>
              <a:t>the</a:t>
            </a:r>
            <a:r>
              <a:rPr sz="2200" spc="10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675E46"/>
                </a:solidFill>
                <a:latin typeface="Calibri"/>
                <a:cs typeface="Calibri"/>
              </a:rPr>
              <a:t>usage</a:t>
            </a:r>
            <a:r>
              <a:rPr sz="2200">
                <a:solidFill>
                  <a:srgbClr val="675E46"/>
                </a:solidFill>
                <a:latin typeface="Calibri"/>
                <a:cs typeface="Calibri"/>
              </a:rPr>
              <a:t> of</a:t>
            </a:r>
            <a:r>
              <a:rPr sz="2200" spc="-5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675E46"/>
                </a:solidFill>
                <a:latin typeface="Calibri"/>
                <a:cs typeface="Calibri"/>
              </a:rPr>
              <a:t>single</a:t>
            </a:r>
            <a:r>
              <a:rPr sz="2200" spc="-5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spc="-15">
                <a:solidFill>
                  <a:srgbClr val="675E46"/>
                </a:solidFill>
                <a:latin typeface="Calibri"/>
                <a:cs typeface="Calibri"/>
              </a:rPr>
              <a:t>row</a:t>
            </a:r>
            <a:r>
              <a:rPr sz="2200" spc="35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b="1" spc="-10">
                <a:solidFill>
                  <a:srgbClr val="FF0000"/>
                </a:solidFill>
                <a:latin typeface="Calibri"/>
                <a:cs typeface="Calibri"/>
              </a:rPr>
              <a:t>comparison </a:t>
            </a:r>
            <a:r>
              <a:rPr sz="2200" b="1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20">
                <a:solidFill>
                  <a:srgbClr val="FF0000"/>
                </a:solidFill>
                <a:latin typeface="Calibri"/>
                <a:cs typeface="Calibri"/>
              </a:rPr>
              <a:t>operators</a:t>
            </a:r>
            <a:r>
              <a:rPr sz="2200" spc="-20">
                <a:solidFill>
                  <a:srgbClr val="675E46"/>
                </a:solidFill>
                <a:latin typeface="Calibri"/>
                <a:cs typeface="Calibri"/>
              </a:rPr>
              <a:t>,</a:t>
            </a:r>
            <a:r>
              <a:rPr sz="2200" spc="40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675E46"/>
                </a:solidFill>
                <a:latin typeface="Calibri"/>
                <a:cs typeface="Calibri"/>
              </a:rPr>
              <a:t>when used</a:t>
            </a:r>
            <a:r>
              <a:rPr sz="2200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675E46"/>
                </a:solidFill>
                <a:latin typeface="Calibri"/>
                <a:cs typeface="Calibri"/>
              </a:rPr>
              <a:t>in</a:t>
            </a:r>
            <a:r>
              <a:rPr sz="2200" spc="5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675E46"/>
                </a:solidFill>
                <a:latin typeface="Calibri"/>
                <a:cs typeface="Calibri"/>
              </a:rPr>
              <a:t>WHERE</a:t>
            </a:r>
            <a:r>
              <a:rPr sz="2200" spc="10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675E46"/>
                </a:solidFill>
                <a:latin typeface="Calibri"/>
                <a:cs typeface="Calibri"/>
              </a:rPr>
              <a:t>conditions.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 marL="12700" marR="272415">
              <a:lnSpc>
                <a:spcPct val="91600"/>
              </a:lnSpc>
              <a:spcBef>
                <a:spcPts val="1555"/>
              </a:spcBef>
            </a:pPr>
            <a:r>
              <a:rPr sz="2200" b="1" spc="-5">
                <a:solidFill>
                  <a:srgbClr val="675E46"/>
                </a:solidFill>
                <a:latin typeface="Calibri"/>
                <a:cs typeface="Calibri"/>
              </a:rPr>
              <a:t>Multiple</a:t>
            </a:r>
            <a:r>
              <a:rPr sz="2200" b="1" spc="10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b="1" spc="-15">
                <a:solidFill>
                  <a:srgbClr val="675E46"/>
                </a:solidFill>
                <a:latin typeface="Calibri"/>
                <a:cs typeface="Calibri"/>
              </a:rPr>
              <a:t>row</a:t>
            </a:r>
            <a:r>
              <a:rPr sz="2200" b="1" spc="5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b="1" spc="-5">
                <a:solidFill>
                  <a:srgbClr val="675E46"/>
                </a:solidFill>
                <a:latin typeface="Calibri"/>
                <a:cs typeface="Calibri"/>
              </a:rPr>
              <a:t>sub</a:t>
            </a:r>
            <a:r>
              <a:rPr sz="2200" b="1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b="1" spc="-5">
                <a:solidFill>
                  <a:srgbClr val="675E46"/>
                </a:solidFill>
                <a:latin typeface="Calibri"/>
                <a:cs typeface="Calibri"/>
              </a:rPr>
              <a:t>query:</a:t>
            </a:r>
            <a:r>
              <a:rPr sz="2200" b="1" spc="15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675E46"/>
                </a:solidFill>
                <a:latin typeface="Calibri"/>
                <a:cs typeface="Calibri"/>
              </a:rPr>
              <a:t>Sub</a:t>
            </a:r>
            <a:r>
              <a:rPr sz="2200" spc="-5">
                <a:solidFill>
                  <a:srgbClr val="675E46"/>
                </a:solidFill>
                <a:latin typeface="Calibri"/>
                <a:cs typeface="Calibri"/>
              </a:rPr>
              <a:t> query</a:t>
            </a:r>
            <a:r>
              <a:rPr sz="2200" spc="10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675E46"/>
                </a:solidFill>
                <a:latin typeface="Calibri"/>
                <a:cs typeface="Calibri"/>
              </a:rPr>
              <a:t>returning</a:t>
            </a:r>
            <a:r>
              <a:rPr sz="2200" spc="5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675E46"/>
                </a:solidFill>
                <a:latin typeface="Calibri"/>
                <a:cs typeface="Calibri"/>
              </a:rPr>
              <a:t>multiple</a:t>
            </a:r>
            <a:r>
              <a:rPr sz="2200" spc="25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spc="-20">
                <a:solidFill>
                  <a:srgbClr val="675E46"/>
                </a:solidFill>
                <a:latin typeface="Calibri"/>
                <a:cs typeface="Calibri"/>
              </a:rPr>
              <a:t>row </a:t>
            </a:r>
            <a:r>
              <a:rPr sz="2200" spc="-15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675E46"/>
                </a:solidFill>
                <a:latin typeface="Calibri"/>
                <a:cs typeface="Calibri"/>
              </a:rPr>
              <a:t>output.</a:t>
            </a:r>
            <a:r>
              <a:rPr sz="2200" spc="10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675E46"/>
                </a:solidFill>
                <a:latin typeface="Calibri"/>
                <a:cs typeface="Calibri"/>
              </a:rPr>
              <a:t>They</a:t>
            </a:r>
            <a:r>
              <a:rPr sz="2200" spc="5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spc="-25">
                <a:solidFill>
                  <a:srgbClr val="675E46"/>
                </a:solidFill>
                <a:latin typeface="Calibri"/>
                <a:cs typeface="Calibri"/>
              </a:rPr>
              <a:t>make</a:t>
            </a:r>
            <a:r>
              <a:rPr sz="2200" spc="15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675E46"/>
                </a:solidFill>
                <a:latin typeface="Calibri"/>
                <a:cs typeface="Calibri"/>
              </a:rPr>
              <a:t>use</a:t>
            </a:r>
            <a:r>
              <a:rPr sz="2200" spc="10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675E46"/>
                </a:solidFill>
                <a:latin typeface="Calibri"/>
                <a:cs typeface="Calibri"/>
              </a:rPr>
              <a:t>of multiple</a:t>
            </a:r>
            <a:r>
              <a:rPr sz="2200" spc="15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spc="-20">
                <a:solidFill>
                  <a:srgbClr val="675E46"/>
                </a:solidFill>
                <a:latin typeface="Calibri"/>
                <a:cs typeface="Calibri"/>
              </a:rPr>
              <a:t>row</a:t>
            </a:r>
            <a:r>
              <a:rPr sz="2200" spc="-10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675E46"/>
                </a:solidFill>
                <a:latin typeface="Calibri"/>
                <a:cs typeface="Calibri"/>
              </a:rPr>
              <a:t>comparison</a:t>
            </a:r>
            <a:r>
              <a:rPr sz="2200" spc="10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spc="-20">
                <a:solidFill>
                  <a:srgbClr val="675E46"/>
                </a:solidFill>
                <a:latin typeface="Calibri"/>
                <a:cs typeface="Calibri"/>
              </a:rPr>
              <a:t>operators </a:t>
            </a:r>
            <a:r>
              <a:rPr sz="2200" spc="-484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spc="-25">
                <a:solidFill>
                  <a:srgbClr val="675E46"/>
                </a:solidFill>
                <a:latin typeface="Calibri"/>
                <a:cs typeface="Calibri"/>
              </a:rPr>
              <a:t>like</a:t>
            </a:r>
            <a:r>
              <a:rPr sz="2200" spc="10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b="1" spc="-5">
                <a:solidFill>
                  <a:srgbClr val="FF0000"/>
                </a:solidFill>
                <a:latin typeface="Calibri"/>
                <a:cs typeface="Calibri"/>
              </a:rPr>
              <a:t>IN,</a:t>
            </a:r>
            <a:r>
              <a:rPr sz="2200" b="1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65">
                <a:solidFill>
                  <a:srgbClr val="FF0000"/>
                </a:solidFill>
                <a:latin typeface="Calibri"/>
                <a:cs typeface="Calibri"/>
              </a:rPr>
              <a:t>ANY,</a:t>
            </a:r>
            <a:r>
              <a:rPr sz="2200" b="1" spc="-5">
                <a:solidFill>
                  <a:srgbClr val="FF0000"/>
                </a:solidFill>
                <a:latin typeface="Calibri"/>
                <a:cs typeface="Calibri"/>
              </a:rPr>
              <a:t> ALL</a:t>
            </a:r>
            <a:r>
              <a:rPr sz="2200" spc="-5">
                <a:solidFill>
                  <a:srgbClr val="675E46"/>
                </a:solidFill>
                <a:latin typeface="Calibri"/>
                <a:cs typeface="Calibri"/>
              </a:rPr>
              <a:t>.</a:t>
            </a:r>
            <a:r>
              <a:rPr sz="2200" spc="15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spc="-15">
                <a:solidFill>
                  <a:srgbClr val="675E46"/>
                </a:solidFill>
                <a:latin typeface="Calibri"/>
                <a:cs typeface="Calibri"/>
              </a:rPr>
              <a:t>There</a:t>
            </a:r>
            <a:r>
              <a:rPr sz="2200" spc="5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spc="-15">
                <a:solidFill>
                  <a:srgbClr val="675E46"/>
                </a:solidFill>
                <a:latin typeface="Calibri"/>
                <a:cs typeface="Calibri"/>
              </a:rPr>
              <a:t>can</a:t>
            </a:r>
            <a:r>
              <a:rPr sz="2200" spc="20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675E46"/>
                </a:solidFill>
                <a:latin typeface="Calibri"/>
                <a:cs typeface="Calibri"/>
              </a:rPr>
              <a:t>be</a:t>
            </a:r>
            <a:r>
              <a:rPr sz="2200" spc="5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675E46"/>
                </a:solidFill>
                <a:latin typeface="Calibri"/>
                <a:cs typeface="Calibri"/>
              </a:rPr>
              <a:t>sub</a:t>
            </a:r>
            <a:r>
              <a:rPr sz="2200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675E46"/>
                </a:solidFill>
                <a:latin typeface="Calibri"/>
                <a:cs typeface="Calibri"/>
              </a:rPr>
              <a:t>queries</a:t>
            </a:r>
            <a:r>
              <a:rPr sz="2200" spc="10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675E46"/>
                </a:solidFill>
                <a:latin typeface="Calibri"/>
                <a:cs typeface="Calibri"/>
              </a:rPr>
              <a:t>returning</a:t>
            </a:r>
            <a:r>
              <a:rPr sz="2200" spc="10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675E46"/>
                </a:solidFill>
                <a:latin typeface="Calibri"/>
                <a:cs typeface="Calibri"/>
              </a:rPr>
              <a:t>multiple </a:t>
            </a:r>
            <a:r>
              <a:rPr sz="2200" spc="-484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675E46"/>
                </a:solidFill>
                <a:latin typeface="Calibri"/>
                <a:cs typeface="Calibri"/>
              </a:rPr>
              <a:t>columns</a:t>
            </a:r>
            <a:r>
              <a:rPr sz="2200" spc="10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675E46"/>
                </a:solidFill>
                <a:latin typeface="Calibri"/>
                <a:cs typeface="Calibri"/>
              </a:rPr>
              <a:t>also.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Calibri"/>
              <a:cs typeface="Calibri"/>
            </a:endParaRPr>
          </a:p>
          <a:p>
            <a:pPr marL="12700" marR="5080">
              <a:lnSpc>
                <a:spcPct val="91500"/>
              </a:lnSpc>
            </a:pPr>
            <a:r>
              <a:rPr sz="2200" b="1" spc="-15">
                <a:solidFill>
                  <a:srgbClr val="675E46"/>
                </a:solidFill>
                <a:latin typeface="Calibri"/>
                <a:cs typeface="Calibri"/>
              </a:rPr>
              <a:t>Correlated</a:t>
            </a:r>
            <a:r>
              <a:rPr sz="2200" b="1" spc="20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b="1" spc="-5">
                <a:solidFill>
                  <a:srgbClr val="675E46"/>
                </a:solidFill>
                <a:latin typeface="Calibri"/>
                <a:cs typeface="Calibri"/>
              </a:rPr>
              <a:t>Sub</a:t>
            </a:r>
            <a:r>
              <a:rPr sz="2200" b="1" spc="5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b="1" spc="-5">
                <a:solidFill>
                  <a:srgbClr val="675E46"/>
                </a:solidFill>
                <a:latin typeface="Calibri"/>
                <a:cs typeface="Calibri"/>
              </a:rPr>
              <a:t>Query:</a:t>
            </a:r>
            <a:r>
              <a:rPr sz="2200" b="1" spc="30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675E46"/>
                </a:solidFill>
                <a:latin typeface="Calibri"/>
                <a:cs typeface="Calibri"/>
              </a:rPr>
              <a:t>Correlated</a:t>
            </a:r>
            <a:r>
              <a:rPr sz="2200" spc="-5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675E46"/>
                </a:solidFill>
                <a:latin typeface="Calibri"/>
                <a:cs typeface="Calibri"/>
              </a:rPr>
              <a:t>subqueries</a:t>
            </a:r>
            <a:r>
              <a:rPr sz="2200" spc="20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675E46"/>
                </a:solidFill>
                <a:latin typeface="Calibri"/>
                <a:cs typeface="Calibri"/>
              </a:rPr>
              <a:t>depend</a:t>
            </a:r>
            <a:r>
              <a:rPr sz="2200" spc="10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675E46"/>
                </a:solidFill>
                <a:latin typeface="Calibri"/>
                <a:cs typeface="Calibri"/>
              </a:rPr>
              <a:t>on</a:t>
            </a:r>
            <a:r>
              <a:rPr sz="2200" spc="5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spc="-20">
                <a:solidFill>
                  <a:srgbClr val="675E46"/>
                </a:solidFill>
                <a:latin typeface="Calibri"/>
                <a:cs typeface="Calibri"/>
              </a:rPr>
              <a:t>data </a:t>
            </a:r>
            <a:r>
              <a:rPr sz="2200" spc="-15">
                <a:solidFill>
                  <a:srgbClr val="675E46"/>
                </a:solidFill>
                <a:latin typeface="Calibri"/>
                <a:cs typeface="Calibri"/>
              </a:rPr>
              <a:t> provided</a:t>
            </a:r>
            <a:r>
              <a:rPr sz="2200" spc="-5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675E46"/>
                </a:solidFill>
                <a:latin typeface="Calibri"/>
                <a:cs typeface="Calibri"/>
              </a:rPr>
              <a:t>by</a:t>
            </a:r>
            <a:r>
              <a:rPr sz="2200" spc="10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675E46"/>
                </a:solidFill>
                <a:latin typeface="Calibri"/>
                <a:cs typeface="Calibri"/>
              </a:rPr>
              <a:t>the</a:t>
            </a:r>
            <a:r>
              <a:rPr sz="2200" spc="15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675E46"/>
                </a:solidFill>
                <a:latin typeface="Calibri"/>
                <a:cs typeface="Calibri"/>
              </a:rPr>
              <a:t>outer</a:t>
            </a:r>
            <a:r>
              <a:rPr sz="2200" spc="30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spc="-40">
                <a:solidFill>
                  <a:srgbClr val="675E46"/>
                </a:solidFill>
                <a:latin typeface="Calibri"/>
                <a:cs typeface="Calibri"/>
              </a:rPr>
              <a:t>query.This</a:t>
            </a:r>
            <a:r>
              <a:rPr sz="2200" spc="30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675E46"/>
                </a:solidFill>
                <a:latin typeface="Calibri"/>
                <a:cs typeface="Calibri"/>
              </a:rPr>
              <a:t>type </a:t>
            </a:r>
            <a:r>
              <a:rPr sz="2200">
                <a:solidFill>
                  <a:srgbClr val="675E46"/>
                </a:solidFill>
                <a:latin typeface="Calibri"/>
                <a:cs typeface="Calibri"/>
              </a:rPr>
              <a:t>of </a:t>
            </a:r>
            <a:r>
              <a:rPr sz="2200" spc="-5">
                <a:solidFill>
                  <a:srgbClr val="675E46"/>
                </a:solidFill>
                <a:latin typeface="Calibri"/>
                <a:cs typeface="Calibri"/>
              </a:rPr>
              <a:t>subquery</a:t>
            </a:r>
            <a:r>
              <a:rPr sz="2200" spc="25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675E46"/>
                </a:solidFill>
                <a:latin typeface="Calibri"/>
                <a:cs typeface="Calibri"/>
              </a:rPr>
              <a:t>also</a:t>
            </a:r>
            <a:r>
              <a:rPr sz="2200" spc="5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675E46"/>
                </a:solidFill>
                <a:latin typeface="Calibri"/>
                <a:cs typeface="Calibri"/>
              </a:rPr>
              <a:t>includes </a:t>
            </a:r>
            <a:r>
              <a:rPr sz="2200" spc="-484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675E46"/>
                </a:solidFill>
                <a:latin typeface="Calibri"/>
                <a:cs typeface="Calibri"/>
              </a:rPr>
              <a:t>subqueries</a:t>
            </a:r>
            <a:r>
              <a:rPr sz="2200" spc="25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675E46"/>
                </a:solidFill>
                <a:latin typeface="Calibri"/>
                <a:cs typeface="Calibri"/>
              </a:rPr>
              <a:t>that</a:t>
            </a:r>
            <a:r>
              <a:rPr sz="2200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675E46"/>
                </a:solidFill>
                <a:latin typeface="Calibri"/>
                <a:cs typeface="Calibri"/>
              </a:rPr>
              <a:t>use</a:t>
            </a:r>
            <a:r>
              <a:rPr sz="2200" spc="5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675E46"/>
                </a:solidFill>
                <a:latin typeface="Calibri"/>
                <a:cs typeface="Calibri"/>
              </a:rPr>
              <a:t>the</a:t>
            </a:r>
            <a:r>
              <a:rPr sz="2200" spc="30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b="1" spc="-10">
                <a:solidFill>
                  <a:srgbClr val="FF0000"/>
                </a:solidFill>
                <a:latin typeface="Calibri"/>
                <a:cs typeface="Calibri"/>
              </a:rPr>
              <a:t>EXISTS</a:t>
            </a:r>
            <a:r>
              <a:rPr sz="2200" b="1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20">
                <a:solidFill>
                  <a:srgbClr val="675E46"/>
                </a:solidFill>
                <a:latin typeface="Calibri"/>
                <a:cs typeface="Calibri"/>
              </a:rPr>
              <a:t>operator</a:t>
            </a:r>
            <a:r>
              <a:rPr sz="2200" spc="10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spc="-20">
                <a:solidFill>
                  <a:srgbClr val="675E46"/>
                </a:solidFill>
                <a:latin typeface="Calibri"/>
                <a:cs typeface="Calibri"/>
              </a:rPr>
              <a:t>to</a:t>
            </a:r>
            <a:r>
              <a:rPr sz="2200" spc="10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spc="-15">
                <a:solidFill>
                  <a:srgbClr val="675E46"/>
                </a:solidFill>
                <a:latin typeface="Calibri"/>
                <a:cs typeface="Calibri"/>
              </a:rPr>
              <a:t>test</a:t>
            </a:r>
            <a:r>
              <a:rPr sz="2200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675E46"/>
                </a:solidFill>
                <a:latin typeface="Calibri"/>
                <a:cs typeface="Calibri"/>
              </a:rPr>
              <a:t>the</a:t>
            </a:r>
            <a:r>
              <a:rPr sz="2200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spc="-15">
                <a:solidFill>
                  <a:srgbClr val="675E46"/>
                </a:solidFill>
                <a:latin typeface="Calibri"/>
                <a:cs typeface="Calibri"/>
              </a:rPr>
              <a:t>existence</a:t>
            </a:r>
            <a:r>
              <a:rPr sz="2200" spc="30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675E46"/>
                </a:solidFill>
                <a:latin typeface="Calibri"/>
                <a:cs typeface="Calibri"/>
              </a:rPr>
              <a:t>of </a:t>
            </a:r>
            <a:r>
              <a:rPr sz="2200" spc="-480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spc="-20">
                <a:solidFill>
                  <a:srgbClr val="675E46"/>
                </a:solidFill>
                <a:latin typeface="Calibri"/>
                <a:cs typeface="Calibri"/>
              </a:rPr>
              <a:t>data</a:t>
            </a:r>
            <a:r>
              <a:rPr sz="2200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spc="-20">
                <a:solidFill>
                  <a:srgbClr val="675E46"/>
                </a:solidFill>
                <a:latin typeface="Calibri"/>
                <a:cs typeface="Calibri"/>
              </a:rPr>
              <a:t>rows</a:t>
            </a:r>
            <a:r>
              <a:rPr sz="2200" spc="-5">
                <a:solidFill>
                  <a:srgbClr val="675E46"/>
                </a:solidFill>
                <a:latin typeface="Calibri"/>
                <a:cs typeface="Calibri"/>
              </a:rPr>
              <a:t> satisfying</a:t>
            </a:r>
            <a:r>
              <a:rPr sz="2200" spc="15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675E46"/>
                </a:solidFill>
                <a:latin typeface="Calibri"/>
                <a:cs typeface="Calibri"/>
              </a:rPr>
              <a:t>specified</a:t>
            </a:r>
            <a:r>
              <a:rPr sz="2200" spc="10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675E46"/>
                </a:solidFill>
                <a:latin typeface="Calibri"/>
                <a:cs typeface="Calibri"/>
              </a:rPr>
              <a:t>criteria.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0"/>
            <a:ext cx="5461635" cy="136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400" b="0" spc="-100">
                <a:solidFill>
                  <a:srgbClr val="675E46"/>
                </a:solidFill>
                <a:latin typeface="Cambria"/>
                <a:cs typeface="Cambria"/>
              </a:rPr>
              <a:t>MyS</a:t>
            </a:r>
            <a:r>
              <a:rPr sz="4400" b="0" spc="-95">
                <a:solidFill>
                  <a:srgbClr val="675E46"/>
                </a:solidFill>
                <a:latin typeface="Cambria"/>
                <a:cs typeface="Cambria"/>
              </a:rPr>
              <a:t>Q</a:t>
            </a:r>
            <a:r>
              <a:rPr sz="4400" b="0">
                <a:solidFill>
                  <a:srgbClr val="675E46"/>
                </a:solidFill>
                <a:latin typeface="Cambria"/>
                <a:cs typeface="Cambria"/>
              </a:rPr>
              <a:t>L</a:t>
            </a:r>
            <a:r>
              <a:rPr sz="4400" b="0" spc="-225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400" b="0" spc="-100">
                <a:solidFill>
                  <a:srgbClr val="675E46"/>
                </a:solidFill>
                <a:latin typeface="Cambria"/>
                <a:cs typeface="Cambria"/>
              </a:rPr>
              <a:t>S</a:t>
            </a:r>
            <a:r>
              <a:rPr sz="4400" b="0" spc="-95">
                <a:solidFill>
                  <a:srgbClr val="675E46"/>
                </a:solidFill>
                <a:latin typeface="Cambria"/>
                <a:cs typeface="Cambria"/>
              </a:rPr>
              <a:t>ubqu</a:t>
            </a:r>
            <a:r>
              <a:rPr sz="4400" b="0" spc="-10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400" b="0" spc="-95">
                <a:solidFill>
                  <a:srgbClr val="675E46"/>
                </a:solidFill>
                <a:latin typeface="Cambria"/>
                <a:cs typeface="Cambria"/>
              </a:rPr>
              <a:t>r</a:t>
            </a:r>
            <a:r>
              <a:rPr sz="4400" b="0" spc="-100">
                <a:solidFill>
                  <a:srgbClr val="675E46"/>
                </a:solidFill>
                <a:latin typeface="Cambria"/>
                <a:cs typeface="Cambria"/>
              </a:rPr>
              <a:t>i</a:t>
            </a:r>
            <a:r>
              <a:rPr sz="4400" b="0" spc="-11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400" b="0" spc="-100">
                <a:solidFill>
                  <a:srgbClr val="675E46"/>
                </a:solidFill>
                <a:latin typeface="Cambria"/>
                <a:cs typeface="Cambria"/>
              </a:rPr>
              <a:t>s</a:t>
            </a:r>
            <a:r>
              <a:rPr sz="4400" b="0">
                <a:solidFill>
                  <a:srgbClr val="675E46"/>
                </a:solidFill>
                <a:latin typeface="Cambria"/>
                <a:cs typeface="Cambria"/>
              </a:rPr>
              <a:t>-  </a:t>
            </a:r>
            <a:r>
              <a:rPr sz="4400" b="0" spc="-100">
                <a:solidFill>
                  <a:srgbClr val="675E46"/>
                </a:solidFill>
                <a:latin typeface="Cambria"/>
                <a:cs typeface="Cambria"/>
              </a:rPr>
              <a:t>Sin</a:t>
            </a:r>
            <a:r>
              <a:rPr sz="4400" b="0" spc="-125">
                <a:solidFill>
                  <a:srgbClr val="675E46"/>
                </a:solidFill>
                <a:latin typeface="Cambria"/>
                <a:cs typeface="Cambria"/>
              </a:rPr>
              <a:t>g</a:t>
            </a:r>
            <a:r>
              <a:rPr sz="4400" b="0" spc="-95">
                <a:solidFill>
                  <a:srgbClr val="675E46"/>
                </a:solidFill>
                <a:latin typeface="Cambria"/>
                <a:cs typeface="Cambria"/>
              </a:rPr>
              <a:t>l</a:t>
            </a:r>
            <a:r>
              <a:rPr sz="4400" b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400" b="0" spc="-225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400" b="0" spc="-155">
                <a:solidFill>
                  <a:srgbClr val="675E46"/>
                </a:solidFill>
                <a:latin typeface="Cambria"/>
                <a:cs typeface="Cambria"/>
              </a:rPr>
              <a:t>r</a:t>
            </a:r>
            <a:r>
              <a:rPr sz="4400" b="0" spc="-120">
                <a:solidFill>
                  <a:srgbClr val="675E46"/>
                </a:solidFill>
                <a:latin typeface="Cambria"/>
                <a:cs typeface="Cambria"/>
              </a:rPr>
              <a:t>o</a:t>
            </a:r>
            <a:r>
              <a:rPr sz="4400" b="0">
                <a:solidFill>
                  <a:srgbClr val="675E46"/>
                </a:solidFill>
                <a:latin typeface="Cambria"/>
                <a:cs typeface="Cambria"/>
              </a:rPr>
              <a:t>w</a:t>
            </a:r>
            <a:r>
              <a:rPr sz="4400" b="0" spc="-215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2800" spc="-100">
                <a:solidFill>
                  <a:srgbClr val="675E46"/>
                </a:solidFill>
              </a:rPr>
              <a:t>U</a:t>
            </a:r>
            <a:r>
              <a:rPr sz="2800" spc="-105">
                <a:solidFill>
                  <a:srgbClr val="675E46"/>
                </a:solidFill>
              </a:rPr>
              <a:t>si</a:t>
            </a:r>
            <a:r>
              <a:rPr sz="2800" spc="-100">
                <a:solidFill>
                  <a:srgbClr val="675E46"/>
                </a:solidFill>
              </a:rPr>
              <a:t>n</a:t>
            </a:r>
            <a:r>
              <a:rPr sz="2800" spc="-5">
                <a:solidFill>
                  <a:srgbClr val="675E46"/>
                </a:solidFill>
              </a:rPr>
              <a:t>g</a:t>
            </a:r>
            <a:r>
              <a:rPr sz="2800" spc="-235">
                <a:solidFill>
                  <a:srgbClr val="675E46"/>
                </a:solidFill>
              </a:rPr>
              <a:t> </a:t>
            </a:r>
            <a:r>
              <a:rPr sz="2800" spc="-125">
                <a:solidFill>
                  <a:srgbClr val="675E46"/>
                </a:solidFill>
              </a:rPr>
              <a:t>C</a:t>
            </a:r>
            <a:r>
              <a:rPr sz="2800" spc="-100">
                <a:solidFill>
                  <a:srgbClr val="675E46"/>
                </a:solidFill>
              </a:rPr>
              <a:t>o</a:t>
            </a:r>
            <a:r>
              <a:rPr sz="2800" spc="-110">
                <a:solidFill>
                  <a:srgbClr val="675E46"/>
                </a:solidFill>
              </a:rPr>
              <a:t>m</a:t>
            </a:r>
            <a:r>
              <a:rPr sz="2800" spc="-105">
                <a:solidFill>
                  <a:srgbClr val="675E46"/>
                </a:solidFill>
              </a:rPr>
              <a:t>p</a:t>
            </a:r>
            <a:r>
              <a:rPr sz="2800" spc="-100">
                <a:solidFill>
                  <a:srgbClr val="675E46"/>
                </a:solidFill>
              </a:rPr>
              <a:t>ar</a:t>
            </a:r>
            <a:r>
              <a:rPr sz="2800" spc="-105">
                <a:solidFill>
                  <a:srgbClr val="675E46"/>
                </a:solidFill>
              </a:rPr>
              <a:t>is</a:t>
            </a:r>
            <a:r>
              <a:rPr sz="2800" spc="-100">
                <a:solidFill>
                  <a:srgbClr val="675E46"/>
                </a:solidFill>
              </a:rPr>
              <a:t>on</a:t>
            </a:r>
            <a:r>
              <a:rPr sz="2800" spc="-5">
                <a:solidFill>
                  <a:srgbClr val="675E46"/>
                </a:solidFill>
              </a:rPr>
              <a:t>s</a:t>
            </a:r>
            <a:endParaRPr sz="2800">
              <a:latin typeface="Cambria"/>
              <a:cs typeface="Cambr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4650" y="2127250"/>
          <a:ext cx="3657600" cy="35661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Operator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A6A178"/>
                      </a:solidFill>
                      <a:prstDash val="solid"/>
                    </a:lnL>
                    <a:lnR w="12700">
                      <a:solidFill>
                        <a:srgbClr val="A6A178"/>
                      </a:solidFill>
                      <a:prstDash val="solid"/>
                    </a:lnR>
                    <a:lnT w="12700">
                      <a:solidFill>
                        <a:srgbClr val="A6A178"/>
                      </a:solidFill>
                      <a:prstDash val="solid"/>
                    </a:lnT>
                    <a:lnB w="12700">
                      <a:solidFill>
                        <a:srgbClr val="A6A178"/>
                      </a:solidFill>
                      <a:prstDash val="solid"/>
                    </a:lnB>
                    <a:solidFill>
                      <a:srgbClr val="D4D3C5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A6A178"/>
                      </a:solidFill>
                      <a:prstDash val="solid"/>
                    </a:lnL>
                    <a:lnR w="12700">
                      <a:solidFill>
                        <a:srgbClr val="A6A178"/>
                      </a:solidFill>
                      <a:prstDash val="solid"/>
                    </a:lnR>
                    <a:lnT w="12700">
                      <a:solidFill>
                        <a:srgbClr val="A6A178"/>
                      </a:solidFill>
                      <a:prstDash val="solid"/>
                    </a:lnT>
                    <a:lnB w="12700">
                      <a:solidFill>
                        <a:srgbClr val="A6A178"/>
                      </a:solidFill>
                      <a:prstDash val="solid"/>
                    </a:lnB>
                    <a:solidFill>
                      <a:srgbClr val="D4D3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A6A178"/>
                      </a:solidFill>
                      <a:prstDash val="solid"/>
                    </a:lnL>
                    <a:lnR w="12700">
                      <a:solidFill>
                        <a:srgbClr val="A6A178"/>
                      </a:solidFill>
                      <a:prstDash val="solid"/>
                    </a:lnR>
                    <a:lnT w="12700">
                      <a:solidFill>
                        <a:srgbClr val="A6A178"/>
                      </a:solidFill>
                      <a:prstDash val="solid"/>
                    </a:lnT>
                    <a:lnB w="12700">
                      <a:solidFill>
                        <a:srgbClr val="A6A178"/>
                      </a:solidFill>
                      <a:prstDash val="solid"/>
                    </a:lnB>
                    <a:solidFill>
                      <a:srgbClr val="D4D3C5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Equal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A6A178"/>
                      </a:solidFill>
                      <a:prstDash val="solid"/>
                    </a:lnL>
                    <a:lnR w="12700">
                      <a:solidFill>
                        <a:srgbClr val="A6A178"/>
                      </a:solidFill>
                      <a:prstDash val="solid"/>
                    </a:lnR>
                    <a:lnT w="12700">
                      <a:solidFill>
                        <a:srgbClr val="A6A178"/>
                      </a:solidFill>
                      <a:prstDash val="solid"/>
                    </a:lnT>
                    <a:lnB w="12700">
                      <a:solidFill>
                        <a:srgbClr val="A6A178"/>
                      </a:solidFill>
                      <a:prstDash val="solid"/>
                    </a:lnB>
                    <a:solidFill>
                      <a:srgbClr val="D4D3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A6A178"/>
                      </a:solidFill>
                      <a:prstDash val="solid"/>
                    </a:lnL>
                    <a:lnR w="12700">
                      <a:solidFill>
                        <a:srgbClr val="A6A178"/>
                      </a:solidFill>
                      <a:prstDash val="solid"/>
                    </a:lnR>
                    <a:lnT w="12700">
                      <a:solidFill>
                        <a:srgbClr val="A6A178"/>
                      </a:solidFill>
                      <a:prstDash val="solid"/>
                    </a:lnT>
                    <a:lnB w="12700">
                      <a:solidFill>
                        <a:srgbClr val="A6A178"/>
                      </a:solidFill>
                      <a:prstDash val="solid"/>
                    </a:lnB>
                    <a:solidFill>
                      <a:srgbClr val="D4D3C5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Greater</a:t>
                      </a:r>
                      <a:r>
                        <a:rPr sz="1800" spc="-4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A6A178"/>
                      </a:solidFill>
                      <a:prstDash val="solid"/>
                    </a:lnL>
                    <a:lnR w="12700">
                      <a:solidFill>
                        <a:srgbClr val="A6A178"/>
                      </a:solidFill>
                      <a:prstDash val="solid"/>
                    </a:lnR>
                    <a:lnT w="12700">
                      <a:solidFill>
                        <a:srgbClr val="A6A178"/>
                      </a:solidFill>
                      <a:prstDash val="solid"/>
                    </a:lnT>
                    <a:lnB w="12700">
                      <a:solidFill>
                        <a:srgbClr val="A6A178"/>
                      </a:solidFill>
                      <a:prstDash val="solid"/>
                    </a:lnB>
                    <a:solidFill>
                      <a:srgbClr val="D4D3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&gt;=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A6A178"/>
                      </a:solidFill>
                      <a:prstDash val="solid"/>
                    </a:lnL>
                    <a:lnR w="12700">
                      <a:solidFill>
                        <a:srgbClr val="A6A178"/>
                      </a:solidFill>
                      <a:prstDash val="solid"/>
                    </a:lnR>
                    <a:lnT w="12700">
                      <a:solidFill>
                        <a:srgbClr val="A6A178"/>
                      </a:solidFill>
                      <a:prstDash val="solid"/>
                    </a:lnT>
                    <a:lnB w="12700">
                      <a:solidFill>
                        <a:srgbClr val="A6A178"/>
                      </a:solidFill>
                      <a:prstDash val="solid"/>
                    </a:lnB>
                    <a:solidFill>
                      <a:srgbClr val="D4D3C5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Greater</a:t>
                      </a: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than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or</a:t>
                      </a: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equal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to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A6A178"/>
                      </a:solidFill>
                      <a:prstDash val="solid"/>
                    </a:lnL>
                    <a:lnR w="12700">
                      <a:solidFill>
                        <a:srgbClr val="A6A178"/>
                      </a:solidFill>
                      <a:prstDash val="solid"/>
                    </a:lnR>
                    <a:lnT w="12700">
                      <a:solidFill>
                        <a:srgbClr val="A6A178"/>
                      </a:solidFill>
                      <a:prstDash val="solid"/>
                    </a:lnT>
                    <a:lnB w="12700">
                      <a:solidFill>
                        <a:srgbClr val="A6A178"/>
                      </a:solidFill>
                      <a:prstDash val="solid"/>
                    </a:lnB>
                    <a:solidFill>
                      <a:srgbClr val="D4D3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&lt;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A6A178"/>
                      </a:solidFill>
                      <a:prstDash val="solid"/>
                    </a:lnL>
                    <a:lnR w="12700">
                      <a:solidFill>
                        <a:srgbClr val="A6A178"/>
                      </a:solidFill>
                      <a:prstDash val="solid"/>
                    </a:lnR>
                    <a:lnT w="12700">
                      <a:solidFill>
                        <a:srgbClr val="A6A178"/>
                      </a:solidFill>
                      <a:prstDash val="solid"/>
                    </a:lnT>
                    <a:lnB w="12700">
                      <a:solidFill>
                        <a:srgbClr val="A6A178"/>
                      </a:solidFill>
                      <a:prstDash val="solid"/>
                    </a:lnB>
                    <a:solidFill>
                      <a:srgbClr val="D4D3C5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Less</a:t>
                      </a:r>
                      <a:r>
                        <a:rPr sz="1800" spc="-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A6A178"/>
                      </a:solidFill>
                      <a:prstDash val="solid"/>
                    </a:lnL>
                    <a:lnR w="12700">
                      <a:solidFill>
                        <a:srgbClr val="A6A178"/>
                      </a:solidFill>
                      <a:prstDash val="solid"/>
                    </a:lnR>
                    <a:lnT w="12700">
                      <a:solidFill>
                        <a:srgbClr val="A6A178"/>
                      </a:solidFill>
                      <a:prstDash val="solid"/>
                    </a:lnT>
                    <a:lnB w="12700">
                      <a:solidFill>
                        <a:srgbClr val="A6A178"/>
                      </a:solidFill>
                      <a:prstDash val="solid"/>
                    </a:lnB>
                    <a:solidFill>
                      <a:srgbClr val="D4D3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&lt;=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A6A178"/>
                      </a:solidFill>
                      <a:prstDash val="solid"/>
                    </a:lnL>
                    <a:lnR w="12700">
                      <a:solidFill>
                        <a:srgbClr val="A6A178"/>
                      </a:solidFill>
                      <a:prstDash val="solid"/>
                    </a:lnR>
                    <a:lnT w="12700">
                      <a:solidFill>
                        <a:srgbClr val="A6A178"/>
                      </a:solidFill>
                      <a:prstDash val="solid"/>
                    </a:lnT>
                    <a:lnB w="12700">
                      <a:solidFill>
                        <a:srgbClr val="A6A178"/>
                      </a:solidFill>
                      <a:prstDash val="solid"/>
                    </a:lnB>
                    <a:solidFill>
                      <a:srgbClr val="D4D3C5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Less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than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or equal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A6A178"/>
                      </a:solidFill>
                      <a:prstDash val="solid"/>
                    </a:lnL>
                    <a:lnR w="12700">
                      <a:solidFill>
                        <a:srgbClr val="A6A178"/>
                      </a:solidFill>
                      <a:prstDash val="solid"/>
                    </a:lnR>
                    <a:lnT w="12700">
                      <a:solidFill>
                        <a:srgbClr val="A6A178"/>
                      </a:solidFill>
                      <a:prstDash val="solid"/>
                    </a:lnT>
                    <a:lnB w="12700">
                      <a:solidFill>
                        <a:srgbClr val="A6A178"/>
                      </a:solidFill>
                      <a:prstDash val="solid"/>
                    </a:lnB>
                    <a:solidFill>
                      <a:srgbClr val="D4D3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!=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A6A178"/>
                      </a:solidFill>
                      <a:prstDash val="solid"/>
                    </a:lnL>
                    <a:lnR w="12700">
                      <a:solidFill>
                        <a:srgbClr val="A6A178"/>
                      </a:solidFill>
                      <a:prstDash val="solid"/>
                    </a:lnR>
                    <a:lnT w="12700">
                      <a:solidFill>
                        <a:srgbClr val="A6A178"/>
                      </a:solidFill>
                      <a:prstDash val="solid"/>
                    </a:lnT>
                    <a:lnB w="12700">
                      <a:solidFill>
                        <a:srgbClr val="A6A178"/>
                      </a:solidFill>
                      <a:prstDash val="solid"/>
                    </a:lnB>
                    <a:solidFill>
                      <a:srgbClr val="D4D3C5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equal</a:t>
                      </a: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A6A178"/>
                      </a:solidFill>
                      <a:prstDash val="solid"/>
                    </a:lnL>
                    <a:lnR w="12700">
                      <a:solidFill>
                        <a:srgbClr val="A6A178"/>
                      </a:solidFill>
                      <a:prstDash val="solid"/>
                    </a:lnR>
                    <a:lnT w="12700">
                      <a:solidFill>
                        <a:srgbClr val="A6A178"/>
                      </a:solidFill>
                      <a:prstDash val="solid"/>
                    </a:lnT>
                    <a:lnB w="12700">
                      <a:solidFill>
                        <a:srgbClr val="A6A178"/>
                      </a:solidFill>
                      <a:prstDash val="solid"/>
                    </a:lnB>
                    <a:solidFill>
                      <a:srgbClr val="D4D3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&lt;&gt;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A6A178"/>
                      </a:solidFill>
                      <a:prstDash val="solid"/>
                    </a:lnL>
                    <a:lnR w="12700">
                      <a:solidFill>
                        <a:srgbClr val="A6A178"/>
                      </a:solidFill>
                      <a:prstDash val="solid"/>
                    </a:lnR>
                    <a:lnT w="12700">
                      <a:solidFill>
                        <a:srgbClr val="A6A178"/>
                      </a:solidFill>
                      <a:prstDash val="solid"/>
                    </a:lnT>
                    <a:lnB w="12700">
                      <a:solidFill>
                        <a:srgbClr val="A6A178"/>
                      </a:solidFill>
                      <a:prstDash val="solid"/>
                    </a:lnB>
                    <a:solidFill>
                      <a:srgbClr val="D4D3C5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equal</a:t>
                      </a: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A6A178"/>
                      </a:solidFill>
                      <a:prstDash val="solid"/>
                    </a:lnL>
                    <a:lnR w="12700">
                      <a:solidFill>
                        <a:srgbClr val="A6A178"/>
                      </a:solidFill>
                      <a:prstDash val="solid"/>
                    </a:lnR>
                    <a:lnT w="12700">
                      <a:solidFill>
                        <a:srgbClr val="A6A178"/>
                      </a:solidFill>
                      <a:prstDash val="solid"/>
                    </a:lnT>
                    <a:lnB w="12700">
                      <a:solidFill>
                        <a:srgbClr val="A6A178"/>
                      </a:solidFill>
                      <a:prstDash val="solid"/>
                    </a:lnB>
                    <a:solidFill>
                      <a:srgbClr val="D4D3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&lt;=&gt;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A6A178"/>
                      </a:solidFill>
                      <a:prstDash val="solid"/>
                    </a:lnL>
                    <a:lnR w="12700">
                      <a:solidFill>
                        <a:srgbClr val="A6A178"/>
                      </a:solidFill>
                      <a:prstDash val="solid"/>
                    </a:lnR>
                    <a:lnT w="12700">
                      <a:solidFill>
                        <a:srgbClr val="A6A178"/>
                      </a:solidFill>
                      <a:prstDash val="solid"/>
                    </a:lnT>
                    <a:lnB w="12700">
                      <a:solidFill>
                        <a:srgbClr val="A6A178"/>
                      </a:solidFill>
                      <a:prstDash val="solid"/>
                    </a:lnB>
                    <a:solidFill>
                      <a:srgbClr val="D4D3C5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NULL-safe</a:t>
                      </a: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equal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operator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A6A178"/>
                      </a:solidFill>
                      <a:prstDash val="solid"/>
                    </a:lnL>
                    <a:lnR w="12700">
                      <a:solidFill>
                        <a:srgbClr val="A6A178"/>
                      </a:solidFill>
                      <a:prstDash val="solid"/>
                    </a:lnR>
                    <a:lnT w="12700">
                      <a:solidFill>
                        <a:srgbClr val="A6A178"/>
                      </a:solidFill>
                      <a:prstDash val="solid"/>
                    </a:lnT>
                    <a:lnB w="12700">
                      <a:solidFill>
                        <a:srgbClr val="A6A178"/>
                      </a:solidFill>
                      <a:prstDash val="solid"/>
                    </a:lnB>
                    <a:solidFill>
                      <a:srgbClr val="D4D3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4406900" y="1855216"/>
            <a:ext cx="3683000" cy="3952240"/>
            <a:chOff x="4406900" y="1855216"/>
            <a:chExt cx="3683000" cy="3952240"/>
          </a:xfrm>
        </p:grpSpPr>
        <p:sp>
          <p:nvSpPr>
            <p:cNvPr id="5" name="object 5"/>
            <p:cNvSpPr/>
            <p:nvPr/>
          </p:nvSpPr>
          <p:spPr>
            <a:xfrm>
              <a:off x="4419600" y="1867916"/>
              <a:ext cx="3657600" cy="1264920"/>
            </a:xfrm>
            <a:custGeom>
              <a:avLst/>
              <a:gdLst/>
              <a:ahLst/>
              <a:cxnLst/>
              <a:rect l="l" t="t" r="r" b="b"/>
              <a:pathLst>
                <a:path w="3657600" h="1264920">
                  <a:moveTo>
                    <a:pt x="3446779" y="0"/>
                  </a:moveTo>
                  <a:lnTo>
                    <a:pt x="210820" y="0"/>
                  </a:lnTo>
                  <a:lnTo>
                    <a:pt x="162472" y="5566"/>
                  </a:lnTo>
                  <a:lnTo>
                    <a:pt x="118095" y="21423"/>
                  </a:lnTo>
                  <a:lnTo>
                    <a:pt x="78951" y="46306"/>
                  </a:lnTo>
                  <a:lnTo>
                    <a:pt x="46306" y="78951"/>
                  </a:lnTo>
                  <a:lnTo>
                    <a:pt x="21423" y="118095"/>
                  </a:lnTo>
                  <a:lnTo>
                    <a:pt x="5566" y="162472"/>
                  </a:lnTo>
                  <a:lnTo>
                    <a:pt x="0" y="210820"/>
                  </a:lnTo>
                  <a:lnTo>
                    <a:pt x="0" y="1053973"/>
                  </a:lnTo>
                  <a:lnTo>
                    <a:pt x="5566" y="1102320"/>
                  </a:lnTo>
                  <a:lnTo>
                    <a:pt x="21423" y="1146697"/>
                  </a:lnTo>
                  <a:lnTo>
                    <a:pt x="46306" y="1185841"/>
                  </a:lnTo>
                  <a:lnTo>
                    <a:pt x="78951" y="1218486"/>
                  </a:lnTo>
                  <a:lnTo>
                    <a:pt x="118095" y="1243369"/>
                  </a:lnTo>
                  <a:lnTo>
                    <a:pt x="162472" y="1259226"/>
                  </a:lnTo>
                  <a:lnTo>
                    <a:pt x="210820" y="1264793"/>
                  </a:lnTo>
                  <a:lnTo>
                    <a:pt x="3446779" y="1264793"/>
                  </a:lnTo>
                  <a:lnTo>
                    <a:pt x="3495127" y="1259226"/>
                  </a:lnTo>
                  <a:lnTo>
                    <a:pt x="3539504" y="1243369"/>
                  </a:lnTo>
                  <a:lnTo>
                    <a:pt x="3578648" y="1218486"/>
                  </a:lnTo>
                  <a:lnTo>
                    <a:pt x="3611293" y="1185841"/>
                  </a:lnTo>
                  <a:lnTo>
                    <a:pt x="3636176" y="1146697"/>
                  </a:lnTo>
                  <a:lnTo>
                    <a:pt x="3652033" y="1102320"/>
                  </a:lnTo>
                  <a:lnTo>
                    <a:pt x="3657600" y="1053973"/>
                  </a:lnTo>
                  <a:lnTo>
                    <a:pt x="3657600" y="210820"/>
                  </a:lnTo>
                  <a:lnTo>
                    <a:pt x="3652033" y="162472"/>
                  </a:lnTo>
                  <a:lnTo>
                    <a:pt x="3636176" y="118095"/>
                  </a:lnTo>
                  <a:lnTo>
                    <a:pt x="3611293" y="78951"/>
                  </a:lnTo>
                  <a:lnTo>
                    <a:pt x="3578648" y="46306"/>
                  </a:lnTo>
                  <a:lnTo>
                    <a:pt x="3539504" y="21423"/>
                  </a:lnTo>
                  <a:lnTo>
                    <a:pt x="3495127" y="5566"/>
                  </a:lnTo>
                  <a:lnTo>
                    <a:pt x="3446779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19600" y="1867916"/>
              <a:ext cx="3657600" cy="1264920"/>
            </a:xfrm>
            <a:custGeom>
              <a:avLst/>
              <a:gdLst/>
              <a:ahLst/>
              <a:cxnLst/>
              <a:rect l="l" t="t" r="r" b="b"/>
              <a:pathLst>
                <a:path w="3657600" h="1264920">
                  <a:moveTo>
                    <a:pt x="0" y="210820"/>
                  </a:moveTo>
                  <a:lnTo>
                    <a:pt x="5566" y="162472"/>
                  </a:lnTo>
                  <a:lnTo>
                    <a:pt x="21423" y="118095"/>
                  </a:lnTo>
                  <a:lnTo>
                    <a:pt x="46306" y="78951"/>
                  </a:lnTo>
                  <a:lnTo>
                    <a:pt x="78951" y="46306"/>
                  </a:lnTo>
                  <a:lnTo>
                    <a:pt x="118095" y="21423"/>
                  </a:lnTo>
                  <a:lnTo>
                    <a:pt x="162472" y="5566"/>
                  </a:lnTo>
                  <a:lnTo>
                    <a:pt x="210820" y="0"/>
                  </a:lnTo>
                  <a:lnTo>
                    <a:pt x="3446779" y="0"/>
                  </a:lnTo>
                  <a:lnTo>
                    <a:pt x="3495127" y="5566"/>
                  </a:lnTo>
                  <a:lnTo>
                    <a:pt x="3539504" y="21423"/>
                  </a:lnTo>
                  <a:lnTo>
                    <a:pt x="3578648" y="46306"/>
                  </a:lnTo>
                  <a:lnTo>
                    <a:pt x="3611293" y="78951"/>
                  </a:lnTo>
                  <a:lnTo>
                    <a:pt x="3636176" y="118095"/>
                  </a:lnTo>
                  <a:lnTo>
                    <a:pt x="3652033" y="162472"/>
                  </a:lnTo>
                  <a:lnTo>
                    <a:pt x="3657600" y="210820"/>
                  </a:lnTo>
                  <a:lnTo>
                    <a:pt x="3657600" y="1053973"/>
                  </a:lnTo>
                  <a:lnTo>
                    <a:pt x="3652033" y="1102320"/>
                  </a:lnTo>
                  <a:lnTo>
                    <a:pt x="3636176" y="1146697"/>
                  </a:lnTo>
                  <a:lnTo>
                    <a:pt x="3611293" y="1185841"/>
                  </a:lnTo>
                  <a:lnTo>
                    <a:pt x="3578648" y="1218486"/>
                  </a:lnTo>
                  <a:lnTo>
                    <a:pt x="3539504" y="1243369"/>
                  </a:lnTo>
                  <a:lnTo>
                    <a:pt x="3495127" y="1259226"/>
                  </a:lnTo>
                  <a:lnTo>
                    <a:pt x="3446779" y="1264793"/>
                  </a:lnTo>
                  <a:lnTo>
                    <a:pt x="210820" y="1264793"/>
                  </a:lnTo>
                  <a:lnTo>
                    <a:pt x="162472" y="1259226"/>
                  </a:lnTo>
                  <a:lnTo>
                    <a:pt x="118095" y="1243369"/>
                  </a:lnTo>
                  <a:lnTo>
                    <a:pt x="78951" y="1218486"/>
                  </a:lnTo>
                  <a:lnTo>
                    <a:pt x="46306" y="1185841"/>
                  </a:lnTo>
                  <a:lnTo>
                    <a:pt x="21423" y="1146697"/>
                  </a:lnTo>
                  <a:lnTo>
                    <a:pt x="5566" y="1102320"/>
                  </a:lnTo>
                  <a:lnTo>
                    <a:pt x="0" y="1053973"/>
                  </a:lnTo>
                  <a:lnTo>
                    <a:pt x="0" y="21082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19600" y="3199002"/>
              <a:ext cx="3657600" cy="1264920"/>
            </a:xfrm>
            <a:custGeom>
              <a:avLst/>
              <a:gdLst/>
              <a:ahLst/>
              <a:cxnLst/>
              <a:rect l="l" t="t" r="r" b="b"/>
              <a:pathLst>
                <a:path w="3657600" h="1264920">
                  <a:moveTo>
                    <a:pt x="3446779" y="0"/>
                  </a:moveTo>
                  <a:lnTo>
                    <a:pt x="210820" y="0"/>
                  </a:lnTo>
                  <a:lnTo>
                    <a:pt x="162472" y="5566"/>
                  </a:lnTo>
                  <a:lnTo>
                    <a:pt x="118095" y="21420"/>
                  </a:lnTo>
                  <a:lnTo>
                    <a:pt x="78951" y="46296"/>
                  </a:lnTo>
                  <a:lnTo>
                    <a:pt x="46306" y="78928"/>
                  </a:lnTo>
                  <a:lnTo>
                    <a:pt x="21423" y="118048"/>
                  </a:lnTo>
                  <a:lnTo>
                    <a:pt x="5566" y="162392"/>
                  </a:lnTo>
                  <a:lnTo>
                    <a:pt x="0" y="210693"/>
                  </a:lnTo>
                  <a:lnTo>
                    <a:pt x="0" y="1053973"/>
                  </a:lnTo>
                  <a:lnTo>
                    <a:pt x="5566" y="1102273"/>
                  </a:lnTo>
                  <a:lnTo>
                    <a:pt x="21423" y="1146617"/>
                  </a:lnTo>
                  <a:lnTo>
                    <a:pt x="46306" y="1185737"/>
                  </a:lnTo>
                  <a:lnTo>
                    <a:pt x="78951" y="1218369"/>
                  </a:lnTo>
                  <a:lnTo>
                    <a:pt x="118095" y="1243245"/>
                  </a:lnTo>
                  <a:lnTo>
                    <a:pt x="162472" y="1259099"/>
                  </a:lnTo>
                  <a:lnTo>
                    <a:pt x="210820" y="1264666"/>
                  </a:lnTo>
                  <a:lnTo>
                    <a:pt x="3446779" y="1264666"/>
                  </a:lnTo>
                  <a:lnTo>
                    <a:pt x="3495127" y="1259099"/>
                  </a:lnTo>
                  <a:lnTo>
                    <a:pt x="3539504" y="1243245"/>
                  </a:lnTo>
                  <a:lnTo>
                    <a:pt x="3578648" y="1218369"/>
                  </a:lnTo>
                  <a:lnTo>
                    <a:pt x="3611293" y="1185737"/>
                  </a:lnTo>
                  <a:lnTo>
                    <a:pt x="3636176" y="1146617"/>
                  </a:lnTo>
                  <a:lnTo>
                    <a:pt x="3652033" y="1102273"/>
                  </a:lnTo>
                  <a:lnTo>
                    <a:pt x="3657600" y="1053973"/>
                  </a:lnTo>
                  <a:lnTo>
                    <a:pt x="3657600" y="210693"/>
                  </a:lnTo>
                  <a:lnTo>
                    <a:pt x="3652033" y="162392"/>
                  </a:lnTo>
                  <a:lnTo>
                    <a:pt x="3636176" y="118048"/>
                  </a:lnTo>
                  <a:lnTo>
                    <a:pt x="3611293" y="78928"/>
                  </a:lnTo>
                  <a:lnTo>
                    <a:pt x="3578648" y="46296"/>
                  </a:lnTo>
                  <a:lnTo>
                    <a:pt x="3539504" y="21420"/>
                  </a:lnTo>
                  <a:lnTo>
                    <a:pt x="3495127" y="5566"/>
                  </a:lnTo>
                  <a:lnTo>
                    <a:pt x="3446779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19600" y="3199002"/>
              <a:ext cx="3657600" cy="1264920"/>
            </a:xfrm>
            <a:custGeom>
              <a:avLst/>
              <a:gdLst/>
              <a:ahLst/>
              <a:cxnLst/>
              <a:rect l="l" t="t" r="r" b="b"/>
              <a:pathLst>
                <a:path w="3657600" h="1264920">
                  <a:moveTo>
                    <a:pt x="0" y="210693"/>
                  </a:moveTo>
                  <a:lnTo>
                    <a:pt x="5566" y="162392"/>
                  </a:lnTo>
                  <a:lnTo>
                    <a:pt x="21423" y="118048"/>
                  </a:lnTo>
                  <a:lnTo>
                    <a:pt x="46306" y="78928"/>
                  </a:lnTo>
                  <a:lnTo>
                    <a:pt x="78951" y="46296"/>
                  </a:lnTo>
                  <a:lnTo>
                    <a:pt x="118095" y="21420"/>
                  </a:lnTo>
                  <a:lnTo>
                    <a:pt x="162472" y="5566"/>
                  </a:lnTo>
                  <a:lnTo>
                    <a:pt x="210820" y="0"/>
                  </a:lnTo>
                  <a:lnTo>
                    <a:pt x="3446779" y="0"/>
                  </a:lnTo>
                  <a:lnTo>
                    <a:pt x="3495127" y="5566"/>
                  </a:lnTo>
                  <a:lnTo>
                    <a:pt x="3539504" y="21420"/>
                  </a:lnTo>
                  <a:lnTo>
                    <a:pt x="3578648" y="46296"/>
                  </a:lnTo>
                  <a:lnTo>
                    <a:pt x="3611293" y="78928"/>
                  </a:lnTo>
                  <a:lnTo>
                    <a:pt x="3636176" y="118048"/>
                  </a:lnTo>
                  <a:lnTo>
                    <a:pt x="3652033" y="162392"/>
                  </a:lnTo>
                  <a:lnTo>
                    <a:pt x="3657600" y="210693"/>
                  </a:lnTo>
                  <a:lnTo>
                    <a:pt x="3657600" y="1053973"/>
                  </a:lnTo>
                  <a:lnTo>
                    <a:pt x="3652033" y="1102273"/>
                  </a:lnTo>
                  <a:lnTo>
                    <a:pt x="3636176" y="1146617"/>
                  </a:lnTo>
                  <a:lnTo>
                    <a:pt x="3611293" y="1185737"/>
                  </a:lnTo>
                  <a:lnTo>
                    <a:pt x="3578648" y="1218369"/>
                  </a:lnTo>
                  <a:lnTo>
                    <a:pt x="3539504" y="1243245"/>
                  </a:lnTo>
                  <a:lnTo>
                    <a:pt x="3495127" y="1259099"/>
                  </a:lnTo>
                  <a:lnTo>
                    <a:pt x="3446779" y="1264666"/>
                  </a:lnTo>
                  <a:lnTo>
                    <a:pt x="210820" y="1264666"/>
                  </a:lnTo>
                  <a:lnTo>
                    <a:pt x="162472" y="1259099"/>
                  </a:lnTo>
                  <a:lnTo>
                    <a:pt x="118095" y="1243245"/>
                  </a:lnTo>
                  <a:lnTo>
                    <a:pt x="78951" y="1218369"/>
                  </a:lnTo>
                  <a:lnTo>
                    <a:pt x="46306" y="1185737"/>
                  </a:lnTo>
                  <a:lnTo>
                    <a:pt x="21423" y="1146617"/>
                  </a:lnTo>
                  <a:lnTo>
                    <a:pt x="5566" y="1102273"/>
                  </a:lnTo>
                  <a:lnTo>
                    <a:pt x="0" y="1053973"/>
                  </a:lnTo>
                  <a:lnTo>
                    <a:pt x="0" y="21069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19600" y="4529963"/>
              <a:ext cx="3657600" cy="1264920"/>
            </a:xfrm>
            <a:custGeom>
              <a:avLst/>
              <a:gdLst/>
              <a:ahLst/>
              <a:cxnLst/>
              <a:rect l="l" t="t" r="r" b="b"/>
              <a:pathLst>
                <a:path w="3657600" h="1264920">
                  <a:moveTo>
                    <a:pt x="3446779" y="0"/>
                  </a:moveTo>
                  <a:lnTo>
                    <a:pt x="210820" y="0"/>
                  </a:lnTo>
                  <a:lnTo>
                    <a:pt x="162472" y="5566"/>
                  </a:lnTo>
                  <a:lnTo>
                    <a:pt x="118095" y="21423"/>
                  </a:lnTo>
                  <a:lnTo>
                    <a:pt x="78951" y="46306"/>
                  </a:lnTo>
                  <a:lnTo>
                    <a:pt x="46306" y="78951"/>
                  </a:lnTo>
                  <a:lnTo>
                    <a:pt x="21423" y="118095"/>
                  </a:lnTo>
                  <a:lnTo>
                    <a:pt x="5566" y="162472"/>
                  </a:lnTo>
                  <a:lnTo>
                    <a:pt x="0" y="210819"/>
                  </a:lnTo>
                  <a:lnTo>
                    <a:pt x="0" y="1053973"/>
                  </a:lnTo>
                  <a:lnTo>
                    <a:pt x="5566" y="1102306"/>
                  </a:lnTo>
                  <a:lnTo>
                    <a:pt x="21423" y="1146676"/>
                  </a:lnTo>
                  <a:lnTo>
                    <a:pt x="46306" y="1185815"/>
                  </a:lnTo>
                  <a:lnTo>
                    <a:pt x="78951" y="1218459"/>
                  </a:lnTo>
                  <a:lnTo>
                    <a:pt x="118095" y="1243342"/>
                  </a:lnTo>
                  <a:lnTo>
                    <a:pt x="162472" y="1259200"/>
                  </a:lnTo>
                  <a:lnTo>
                    <a:pt x="210820" y="1264767"/>
                  </a:lnTo>
                  <a:lnTo>
                    <a:pt x="3446779" y="1264767"/>
                  </a:lnTo>
                  <a:lnTo>
                    <a:pt x="3495127" y="1259200"/>
                  </a:lnTo>
                  <a:lnTo>
                    <a:pt x="3539504" y="1243342"/>
                  </a:lnTo>
                  <a:lnTo>
                    <a:pt x="3578648" y="1218459"/>
                  </a:lnTo>
                  <a:lnTo>
                    <a:pt x="3611293" y="1185815"/>
                  </a:lnTo>
                  <a:lnTo>
                    <a:pt x="3636176" y="1146676"/>
                  </a:lnTo>
                  <a:lnTo>
                    <a:pt x="3652033" y="1102306"/>
                  </a:lnTo>
                  <a:lnTo>
                    <a:pt x="3657600" y="1053973"/>
                  </a:lnTo>
                  <a:lnTo>
                    <a:pt x="3657600" y="210819"/>
                  </a:lnTo>
                  <a:lnTo>
                    <a:pt x="3652033" y="162472"/>
                  </a:lnTo>
                  <a:lnTo>
                    <a:pt x="3636176" y="118095"/>
                  </a:lnTo>
                  <a:lnTo>
                    <a:pt x="3611293" y="78951"/>
                  </a:lnTo>
                  <a:lnTo>
                    <a:pt x="3578648" y="46306"/>
                  </a:lnTo>
                  <a:lnTo>
                    <a:pt x="3539504" y="21423"/>
                  </a:lnTo>
                  <a:lnTo>
                    <a:pt x="3495127" y="5566"/>
                  </a:lnTo>
                  <a:lnTo>
                    <a:pt x="3446779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19600" y="4529963"/>
              <a:ext cx="3657600" cy="1264920"/>
            </a:xfrm>
            <a:custGeom>
              <a:avLst/>
              <a:gdLst/>
              <a:ahLst/>
              <a:cxnLst/>
              <a:rect l="l" t="t" r="r" b="b"/>
              <a:pathLst>
                <a:path w="3657600" h="1264920">
                  <a:moveTo>
                    <a:pt x="0" y="210819"/>
                  </a:moveTo>
                  <a:lnTo>
                    <a:pt x="5566" y="162472"/>
                  </a:lnTo>
                  <a:lnTo>
                    <a:pt x="21423" y="118095"/>
                  </a:lnTo>
                  <a:lnTo>
                    <a:pt x="46306" y="78951"/>
                  </a:lnTo>
                  <a:lnTo>
                    <a:pt x="78951" y="46306"/>
                  </a:lnTo>
                  <a:lnTo>
                    <a:pt x="118095" y="21423"/>
                  </a:lnTo>
                  <a:lnTo>
                    <a:pt x="162472" y="5566"/>
                  </a:lnTo>
                  <a:lnTo>
                    <a:pt x="210820" y="0"/>
                  </a:lnTo>
                  <a:lnTo>
                    <a:pt x="3446779" y="0"/>
                  </a:lnTo>
                  <a:lnTo>
                    <a:pt x="3495127" y="5566"/>
                  </a:lnTo>
                  <a:lnTo>
                    <a:pt x="3539504" y="21423"/>
                  </a:lnTo>
                  <a:lnTo>
                    <a:pt x="3578648" y="46306"/>
                  </a:lnTo>
                  <a:lnTo>
                    <a:pt x="3611293" y="78951"/>
                  </a:lnTo>
                  <a:lnTo>
                    <a:pt x="3636176" y="118095"/>
                  </a:lnTo>
                  <a:lnTo>
                    <a:pt x="3652033" y="162472"/>
                  </a:lnTo>
                  <a:lnTo>
                    <a:pt x="3657600" y="210819"/>
                  </a:lnTo>
                  <a:lnTo>
                    <a:pt x="3657600" y="1053973"/>
                  </a:lnTo>
                  <a:lnTo>
                    <a:pt x="3652033" y="1102306"/>
                  </a:lnTo>
                  <a:lnTo>
                    <a:pt x="3636176" y="1146676"/>
                  </a:lnTo>
                  <a:lnTo>
                    <a:pt x="3611293" y="1185815"/>
                  </a:lnTo>
                  <a:lnTo>
                    <a:pt x="3578648" y="1218459"/>
                  </a:lnTo>
                  <a:lnTo>
                    <a:pt x="3539504" y="1243342"/>
                  </a:lnTo>
                  <a:lnTo>
                    <a:pt x="3495127" y="1259200"/>
                  </a:lnTo>
                  <a:lnTo>
                    <a:pt x="3446779" y="1264767"/>
                  </a:lnTo>
                  <a:lnTo>
                    <a:pt x="210820" y="1264767"/>
                  </a:lnTo>
                  <a:lnTo>
                    <a:pt x="162472" y="1259200"/>
                  </a:lnTo>
                  <a:lnTo>
                    <a:pt x="118095" y="1243342"/>
                  </a:lnTo>
                  <a:lnTo>
                    <a:pt x="78951" y="1218459"/>
                  </a:lnTo>
                  <a:lnTo>
                    <a:pt x="46306" y="1185815"/>
                  </a:lnTo>
                  <a:lnTo>
                    <a:pt x="21423" y="1146676"/>
                  </a:lnTo>
                  <a:lnTo>
                    <a:pt x="5566" y="1102306"/>
                  </a:lnTo>
                  <a:lnTo>
                    <a:pt x="0" y="1053973"/>
                  </a:lnTo>
                  <a:lnTo>
                    <a:pt x="0" y="21081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557140" y="1956307"/>
            <a:ext cx="3255645" cy="368109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241300">
              <a:lnSpc>
                <a:spcPct val="91600"/>
              </a:lnSpc>
              <a:spcBef>
                <a:spcPts val="335"/>
              </a:spcBef>
            </a:pPr>
            <a:r>
              <a:rPr sz="2300">
                <a:solidFill>
                  <a:srgbClr val="FFFFFF"/>
                </a:solidFill>
                <a:latin typeface="Calibri"/>
                <a:cs typeface="Calibri"/>
              </a:rPr>
              <a:t>A subquery </a:t>
            </a:r>
            <a:r>
              <a:rPr sz="2300" spc="-1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2300" spc="-5">
                <a:solidFill>
                  <a:srgbClr val="FFFFFF"/>
                </a:solidFill>
                <a:latin typeface="Calibri"/>
                <a:cs typeface="Calibri"/>
              </a:rPr>
              <a:t>be used </a:t>
            </a:r>
            <a:r>
              <a:rPr sz="23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20">
                <a:solidFill>
                  <a:srgbClr val="FFFFFF"/>
                </a:solidFill>
                <a:latin typeface="Calibri"/>
                <a:cs typeface="Calibri"/>
              </a:rPr>
              <a:t>before </a:t>
            </a:r>
            <a:r>
              <a:rPr sz="230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2300" spc="-10">
                <a:solidFill>
                  <a:srgbClr val="FFFFFF"/>
                </a:solidFill>
                <a:latin typeface="Calibri"/>
                <a:cs typeface="Calibri"/>
              </a:rPr>
              <a:t>after </a:t>
            </a:r>
            <a:r>
              <a:rPr sz="2300" spc="-15">
                <a:solidFill>
                  <a:srgbClr val="FFFFFF"/>
                </a:solidFill>
                <a:latin typeface="Calibri"/>
                <a:cs typeface="Calibri"/>
              </a:rPr>
              <a:t>any </a:t>
            </a:r>
            <a:r>
              <a:rPr sz="2300" spc="-5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3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300" spc="-5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10">
                <a:solidFill>
                  <a:srgbClr val="FFFFFF"/>
                </a:solidFill>
                <a:latin typeface="Calibri"/>
                <a:cs typeface="Calibri"/>
              </a:rPr>
              <a:t>comparison </a:t>
            </a:r>
            <a:r>
              <a:rPr sz="2300" spc="-20">
                <a:solidFill>
                  <a:srgbClr val="FFFFFF"/>
                </a:solidFill>
                <a:latin typeface="Calibri"/>
                <a:cs typeface="Calibri"/>
              </a:rPr>
              <a:t>operators.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00">
              <a:latin typeface="Calibri"/>
              <a:cs typeface="Calibri"/>
            </a:endParaRPr>
          </a:p>
          <a:p>
            <a:pPr marL="12700">
              <a:lnSpc>
                <a:spcPts val="2645"/>
              </a:lnSpc>
            </a:pPr>
            <a:r>
              <a:rPr sz="23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3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>
                <a:solidFill>
                  <a:srgbClr val="FFFFFF"/>
                </a:solidFill>
                <a:latin typeface="Calibri"/>
                <a:cs typeface="Calibri"/>
              </a:rPr>
              <a:t>subquery</a:t>
            </a:r>
            <a:r>
              <a:rPr sz="23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10">
                <a:solidFill>
                  <a:srgbClr val="FFFFFF"/>
                </a:solidFill>
                <a:latin typeface="Calibri"/>
                <a:cs typeface="Calibri"/>
              </a:rPr>
              <a:t>can return</a:t>
            </a:r>
            <a:r>
              <a:rPr sz="23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15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ts val="2645"/>
              </a:lnSpc>
            </a:pPr>
            <a:r>
              <a:rPr sz="2300" spc="-10">
                <a:solidFill>
                  <a:srgbClr val="FFFFFF"/>
                </a:solidFill>
                <a:latin typeface="Calibri"/>
                <a:cs typeface="Calibri"/>
              </a:rPr>
              <a:t>most</a:t>
            </a:r>
            <a:r>
              <a:rPr sz="23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5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23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5">
                <a:solidFill>
                  <a:srgbClr val="FFFFFF"/>
                </a:solidFill>
                <a:latin typeface="Calibri"/>
                <a:cs typeface="Calibri"/>
              </a:rPr>
              <a:t>value.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00">
              <a:latin typeface="Calibri"/>
              <a:cs typeface="Calibri"/>
            </a:endParaRPr>
          </a:p>
          <a:p>
            <a:pPr marL="12700" marR="5080" algn="just">
              <a:lnSpc>
                <a:spcPct val="91500"/>
              </a:lnSpc>
            </a:pPr>
            <a:r>
              <a:rPr sz="23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300" spc="-10">
                <a:solidFill>
                  <a:srgbClr val="FFFFFF"/>
                </a:solidFill>
                <a:latin typeface="Calibri"/>
                <a:cs typeface="Calibri"/>
              </a:rPr>
              <a:t>value can </a:t>
            </a:r>
            <a:r>
              <a:rPr sz="2300" spc="-5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23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300" spc="-10">
                <a:solidFill>
                  <a:srgbClr val="FFFFFF"/>
                </a:solidFill>
                <a:latin typeface="Calibri"/>
                <a:cs typeface="Calibri"/>
              </a:rPr>
              <a:t>result </a:t>
            </a:r>
            <a:r>
              <a:rPr sz="2300" spc="-5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5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30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2300" spc="-5">
                <a:solidFill>
                  <a:srgbClr val="FFFFFF"/>
                </a:solidFill>
                <a:latin typeface="Calibri"/>
                <a:cs typeface="Calibri"/>
              </a:rPr>
              <a:t>arithmetic </a:t>
            </a:r>
            <a:r>
              <a:rPr sz="2300" spc="-10">
                <a:solidFill>
                  <a:srgbClr val="FFFFFF"/>
                </a:solidFill>
                <a:latin typeface="Calibri"/>
                <a:cs typeface="Calibri"/>
              </a:rPr>
              <a:t>expression </a:t>
            </a:r>
            <a:r>
              <a:rPr sz="2300" spc="-5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5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3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3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10">
                <a:solidFill>
                  <a:srgbClr val="FFFFFF"/>
                </a:solidFill>
                <a:latin typeface="Calibri"/>
                <a:cs typeface="Calibri"/>
              </a:rPr>
              <a:t>column</a:t>
            </a:r>
            <a:r>
              <a:rPr sz="2300" spc="-5">
                <a:solidFill>
                  <a:srgbClr val="FFFFFF"/>
                </a:solidFill>
                <a:latin typeface="Calibri"/>
                <a:cs typeface="Calibri"/>
              </a:rPr>
              <a:t> function.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17170"/>
            <a:ext cx="7435215" cy="142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MySQ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L</a:t>
            </a:r>
            <a:r>
              <a:rPr sz="4600" b="0" spc="-22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S</a:t>
            </a:r>
            <a:r>
              <a:rPr sz="4600" b="0" spc="-100">
                <a:solidFill>
                  <a:srgbClr val="675E46"/>
                </a:solidFill>
                <a:latin typeface="Cambria"/>
                <a:cs typeface="Cambria"/>
              </a:rPr>
              <a:t>ub</a:t>
            </a:r>
            <a:r>
              <a:rPr sz="4600" b="0" spc="-110">
                <a:solidFill>
                  <a:srgbClr val="675E46"/>
                </a:solidFill>
                <a:latin typeface="Cambria"/>
                <a:cs typeface="Cambria"/>
              </a:rPr>
              <a:t>q</a:t>
            </a:r>
            <a:r>
              <a:rPr sz="4600" b="0" spc="-100">
                <a:solidFill>
                  <a:srgbClr val="675E46"/>
                </a:solidFill>
                <a:latin typeface="Cambria"/>
                <a:cs typeface="Cambria"/>
              </a:rPr>
              <a:t>u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b="0" spc="-110">
                <a:solidFill>
                  <a:srgbClr val="675E46"/>
                </a:solidFill>
                <a:latin typeface="Cambria"/>
                <a:cs typeface="Cambria"/>
              </a:rPr>
              <a:t>ri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b="0" spc="-95">
                <a:solidFill>
                  <a:srgbClr val="675E46"/>
                </a:solidFill>
                <a:latin typeface="Cambria"/>
                <a:cs typeface="Cambria"/>
              </a:rPr>
              <a:t>s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-</a:t>
            </a:r>
            <a:r>
              <a:rPr sz="4600" b="0" spc="-24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S</a:t>
            </a:r>
            <a:r>
              <a:rPr sz="4600" b="0" spc="-110">
                <a:solidFill>
                  <a:srgbClr val="675E46"/>
                </a:solidFill>
                <a:latin typeface="Cambria"/>
                <a:cs typeface="Cambria"/>
              </a:rPr>
              <a:t>i</a:t>
            </a:r>
            <a:r>
              <a:rPr sz="4600" b="0" spc="-100">
                <a:solidFill>
                  <a:srgbClr val="675E46"/>
                </a:solidFill>
                <a:latin typeface="Cambria"/>
                <a:cs typeface="Cambria"/>
              </a:rPr>
              <a:t>n</a:t>
            </a:r>
            <a:r>
              <a:rPr sz="4600" b="0" spc="-140">
                <a:solidFill>
                  <a:srgbClr val="675E46"/>
                </a:solidFill>
                <a:latin typeface="Cambria"/>
                <a:cs typeface="Cambria"/>
              </a:rPr>
              <a:t>g</a:t>
            </a:r>
            <a:r>
              <a:rPr sz="4600" b="0" spc="-100">
                <a:solidFill>
                  <a:srgbClr val="675E46"/>
                </a:solidFill>
                <a:latin typeface="Cambria"/>
                <a:cs typeface="Cambria"/>
              </a:rPr>
              <a:t>l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b="0" spc="-20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b="0" spc="-185">
                <a:solidFill>
                  <a:srgbClr val="675E46"/>
                </a:solidFill>
                <a:latin typeface="Cambria"/>
                <a:cs typeface="Cambria"/>
              </a:rPr>
              <a:t>R</a:t>
            </a:r>
            <a:r>
              <a:rPr sz="4600" b="0" spc="-130">
                <a:solidFill>
                  <a:srgbClr val="675E46"/>
                </a:solidFill>
                <a:latin typeface="Cambria"/>
                <a:cs typeface="Cambria"/>
              </a:rPr>
              <a:t>o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w  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b="0" spc="-165">
                <a:solidFill>
                  <a:srgbClr val="675E46"/>
                </a:solidFill>
                <a:latin typeface="Cambria"/>
                <a:cs typeface="Cambria"/>
              </a:rPr>
              <a:t>x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a</a:t>
            </a:r>
            <a:r>
              <a:rPr sz="4600" b="0" spc="-95">
                <a:solidFill>
                  <a:srgbClr val="675E46"/>
                </a:solidFill>
                <a:latin typeface="Cambria"/>
                <a:cs typeface="Cambria"/>
              </a:rPr>
              <a:t>m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p</a:t>
            </a:r>
            <a:r>
              <a:rPr sz="4600" b="0" spc="-100">
                <a:solidFill>
                  <a:srgbClr val="675E46"/>
                </a:solidFill>
                <a:latin typeface="Cambria"/>
                <a:cs typeface="Cambria"/>
              </a:rPr>
              <a:t>l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s</a:t>
            </a:r>
            <a:r>
              <a:rPr sz="4600" b="0" spc="-204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o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n</a:t>
            </a:r>
            <a:r>
              <a:rPr sz="4600" b="0" spc="-204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b="0" spc="-95">
                <a:solidFill>
                  <a:srgbClr val="675E46"/>
                </a:solidFill>
                <a:latin typeface="Cambria"/>
                <a:cs typeface="Cambria"/>
              </a:rPr>
              <a:t>m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p</a:t>
            </a:r>
            <a:r>
              <a:rPr sz="4600" b="0" spc="-19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b="0" spc="-465">
                <a:solidFill>
                  <a:srgbClr val="675E46"/>
                </a:solidFill>
                <a:latin typeface="Cambria"/>
                <a:cs typeface="Cambria"/>
              </a:rPr>
              <a:t>T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a</a:t>
            </a:r>
            <a:r>
              <a:rPr sz="4600" b="0" spc="-100">
                <a:solidFill>
                  <a:srgbClr val="675E46"/>
                </a:solidFill>
                <a:latin typeface="Cambria"/>
                <a:cs typeface="Cambria"/>
              </a:rPr>
              <a:t>bl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endParaRPr sz="4600">
              <a:latin typeface="Cambria"/>
              <a:cs typeface="Cambr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03250" y="1822450"/>
          <a:ext cx="7620000" cy="40792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Emp-id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Salary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John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Nashik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Clerk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Seema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Aurangabad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Developer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Amita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Nagar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Manager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70000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Rakesh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Pune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Analyst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Samata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Nashik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Tester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35000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Ankita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Chandwad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Developer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Bhavika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Pune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Team-LR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Deepa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Mumbai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CEO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90000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Nitin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Nagpur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Clerk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8000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Pooja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Pune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Analyst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45000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253999"/>
            <a:ext cx="7119620" cy="150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5">
                <a:solidFill>
                  <a:srgbClr val="2E2B1F"/>
                </a:solidFill>
                <a:latin typeface="Cambria"/>
                <a:cs typeface="Cambria"/>
              </a:rPr>
              <a:t>Display</a:t>
            </a:r>
            <a:r>
              <a:rPr sz="2200" b="1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b="1" spc="-10">
                <a:solidFill>
                  <a:srgbClr val="2E2B1F"/>
                </a:solidFill>
                <a:latin typeface="Cambria"/>
                <a:cs typeface="Cambria"/>
              </a:rPr>
              <a:t>the</a:t>
            </a:r>
            <a:r>
              <a:rPr sz="2200" b="1" spc="-5">
                <a:solidFill>
                  <a:srgbClr val="2E2B1F"/>
                </a:solidFill>
                <a:latin typeface="Cambria"/>
                <a:cs typeface="Cambria"/>
              </a:rPr>
              <a:t> information</a:t>
            </a:r>
            <a:r>
              <a:rPr sz="2200" b="1" spc="-1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b="1" spc="-5">
                <a:solidFill>
                  <a:srgbClr val="2E2B1F"/>
                </a:solidFill>
                <a:latin typeface="Cambria"/>
                <a:cs typeface="Cambria"/>
              </a:rPr>
              <a:t>of </a:t>
            </a:r>
            <a:r>
              <a:rPr sz="2200" b="1" spc="-20">
                <a:solidFill>
                  <a:srgbClr val="2E2B1F"/>
                </a:solidFill>
                <a:latin typeface="Cambria"/>
                <a:cs typeface="Cambria"/>
              </a:rPr>
              <a:t>employees,</a:t>
            </a:r>
            <a:r>
              <a:rPr sz="2200" b="1" spc="15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b="1" spc="-10">
                <a:solidFill>
                  <a:srgbClr val="2E2B1F"/>
                </a:solidFill>
                <a:latin typeface="Cambria"/>
                <a:cs typeface="Cambria"/>
              </a:rPr>
              <a:t>paid</a:t>
            </a:r>
            <a:r>
              <a:rPr sz="2200" b="1" spc="5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b="1" spc="-15">
                <a:solidFill>
                  <a:srgbClr val="2E2B1F"/>
                </a:solidFill>
                <a:latin typeface="Cambria"/>
                <a:cs typeface="Cambria"/>
              </a:rPr>
              <a:t>more</a:t>
            </a:r>
            <a:r>
              <a:rPr sz="2200" b="1" spc="2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b="1" spc="-10">
                <a:solidFill>
                  <a:srgbClr val="2E2B1F"/>
                </a:solidFill>
                <a:latin typeface="Cambria"/>
                <a:cs typeface="Cambria"/>
              </a:rPr>
              <a:t>than</a:t>
            </a:r>
            <a:endParaRPr sz="2200">
              <a:latin typeface="Cambria"/>
              <a:cs typeface="Cambria"/>
            </a:endParaRPr>
          </a:p>
          <a:p>
            <a:pPr marL="241300">
              <a:lnSpc>
                <a:spcPct val="100000"/>
              </a:lnSpc>
            </a:pPr>
            <a:r>
              <a:rPr sz="2200" b="1" spc="-15">
                <a:solidFill>
                  <a:srgbClr val="2E2B1F"/>
                </a:solidFill>
                <a:latin typeface="Cambria"/>
                <a:cs typeface="Cambria"/>
              </a:rPr>
              <a:t>‘pooja' from</a:t>
            </a:r>
            <a:r>
              <a:rPr sz="2200" b="1" spc="-5">
                <a:solidFill>
                  <a:srgbClr val="2E2B1F"/>
                </a:solidFill>
                <a:latin typeface="Cambria"/>
                <a:cs typeface="Cambria"/>
              </a:rPr>
              <a:t> emp</a:t>
            </a:r>
            <a:r>
              <a:rPr sz="2200" b="1" spc="-15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b="1" spc="-10">
                <a:solidFill>
                  <a:srgbClr val="2E2B1F"/>
                </a:solidFill>
                <a:latin typeface="Cambria"/>
                <a:cs typeface="Cambria"/>
              </a:rPr>
              <a:t>table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3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300" spc="-5">
                <a:solidFill>
                  <a:srgbClr val="2E2B1F"/>
                </a:solidFill>
                <a:latin typeface="Calibri"/>
                <a:cs typeface="Calibri"/>
              </a:rPr>
              <a:t>Select</a:t>
            </a:r>
            <a:r>
              <a:rPr sz="2300" spc="-2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>
                <a:solidFill>
                  <a:srgbClr val="2E2B1F"/>
                </a:solidFill>
                <a:latin typeface="Calibri"/>
                <a:cs typeface="Calibri"/>
              </a:rPr>
              <a:t>*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6440" y="1735810"/>
            <a:ext cx="1885950" cy="867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75" marR="5080" indent="-67310">
              <a:lnSpc>
                <a:spcPct val="120100"/>
              </a:lnSpc>
              <a:spcBef>
                <a:spcPts val="100"/>
              </a:spcBef>
              <a:tabLst>
                <a:tab pos="1726564" algn="l"/>
              </a:tabLst>
            </a:pPr>
            <a:r>
              <a:rPr sz="2300" spc="-10">
                <a:solidFill>
                  <a:srgbClr val="2E2B1F"/>
                </a:solidFill>
                <a:latin typeface="Calibri"/>
                <a:cs typeface="Calibri"/>
              </a:rPr>
              <a:t>from </a:t>
            </a:r>
            <a:r>
              <a:rPr sz="2300">
                <a:solidFill>
                  <a:srgbClr val="2E2B1F"/>
                </a:solidFill>
                <a:latin typeface="Calibri"/>
                <a:cs typeface="Calibri"/>
              </a:rPr>
              <a:t>emp </a:t>
            </a:r>
            <a:r>
              <a:rPr sz="23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>
                <a:solidFill>
                  <a:srgbClr val="2E2B1F"/>
                </a:solidFill>
                <a:latin typeface="Calibri"/>
                <a:cs typeface="Calibri"/>
              </a:rPr>
              <a:t>whe</a:t>
            </a:r>
            <a:r>
              <a:rPr sz="2300" spc="-35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230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300" spc="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5">
                <a:solidFill>
                  <a:srgbClr val="2E2B1F"/>
                </a:solidFill>
                <a:latin typeface="Calibri"/>
                <a:cs typeface="Calibri"/>
              </a:rPr>
              <a:t>sala</a:t>
            </a:r>
            <a:r>
              <a:rPr sz="2300" spc="5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2300">
                <a:solidFill>
                  <a:srgbClr val="2E2B1F"/>
                </a:solidFill>
                <a:latin typeface="Calibri"/>
                <a:cs typeface="Calibri"/>
              </a:rPr>
              <a:t>y	&gt;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6161" y="2590800"/>
            <a:ext cx="3352800" cy="1447800"/>
          </a:xfrm>
          <a:prstGeom prst="rect">
            <a:avLst/>
          </a:prstGeom>
          <a:solidFill>
            <a:srgbClr val="FFFFFF"/>
          </a:solidFill>
          <a:ln w="25400">
            <a:solidFill>
              <a:srgbClr val="C79F5D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36220" marR="1628775" indent="-67310">
              <a:lnSpc>
                <a:spcPts val="3310"/>
              </a:lnSpc>
              <a:spcBef>
                <a:spcPts val="200"/>
              </a:spcBef>
            </a:pPr>
            <a:r>
              <a:rPr sz="2300" spc="-5">
                <a:solidFill>
                  <a:srgbClr val="2E2B1F"/>
                </a:solidFill>
                <a:latin typeface="Calibri"/>
                <a:cs typeface="Calibri"/>
              </a:rPr>
              <a:t>(select salary </a:t>
            </a:r>
            <a:r>
              <a:rPr sz="2300" spc="-509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1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300" spc="-3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>
                <a:solidFill>
                  <a:srgbClr val="2E2B1F"/>
                </a:solidFill>
                <a:latin typeface="Calibri"/>
                <a:cs typeface="Calibri"/>
              </a:rPr>
              <a:t>emp</a:t>
            </a:r>
            <a:endParaRPr sz="2300">
              <a:latin typeface="Calibri"/>
              <a:cs typeface="Calibri"/>
            </a:endParaRPr>
          </a:p>
          <a:p>
            <a:pPr marL="169545">
              <a:lnSpc>
                <a:spcPct val="100000"/>
              </a:lnSpc>
              <a:spcBef>
                <a:spcPts val="355"/>
              </a:spcBef>
            </a:pPr>
            <a:r>
              <a:rPr sz="2300" spc="-5">
                <a:solidFill>
                  <a:srgbClr val="2E2B1F"/>
                </a:solidFill>
                <a:latin typeface="Calibri"/>
                <a:cs typeface="Calibri"/>
              </a:rPr>
              <a:t>where </a:t>
            </a:r>
            <a:r>
              <a:rPr sz="2300" spc="-10">
                <a:solidFill>
                  <a:srgbClr val="2E2B1F"/>
                </a:solidFill>
                <a:latin typeface="Calibri"/>
                <a:cs typeface="Calibri"/>
              </a:rPr>
              <a:t>name=‘Pooja’)</a:t>
            </a:r>
            <a:r>
              <a:rPr sz="2300" spc="-2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>
                <a:solidFill>
                  <a:srgbClr val="2E2B1F"/>
                </a:solidFill>
                <a:latin typeface="Calibri"/>
                <a:cs typeface="Calibri"/>
              </a:rPr>
              <a:t>;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52979" y="1856485"/>
            <a:ext cx="1524000" cy="757555"/>
          </a:xfrm>
          <a:custGeom>
            <a:avLst/>
            <a:gdLst/>
            <a:ahLst/>
            <a:cxnLst/>
            <a:rect l="l" t="t" r="r" b="b"/>
            <a:pathLst>
              <a:path w="1524000" h="757555">
                <a:moveTo>
                  <a:pt x="1486788" y="58927"/>
                </a:moveTo>
                <a:lnTo>
                  <a:pt x="1486788" y="751839"/>
                </a:lnTo>
                <a:lnTo>
                  <a:pt x="1492504" y="757427"/>
                </a:lnTo>
                <a:lnTo>
                  <a:pt x="1523999" y="757427"/>
                </a:lnTo>
                <a:lnTo>
                  <a:pt x="1523999" y="744727"/>
                </a:lnTo>
                <a:lnTo>
                  <a:pt x="1512188" y="744727"/>
                </a:lnTo>
                <a:lnTo>
                  <a:pt x="1499488" y="732027"/>
                </a:lnTo>
                <a:lnTo>
                  <a:pt x="1512188" y="732027"/>
                </a:lnTo>
                <a:lnTo>
                  <a:pt x="1512188" y="71627"/>
                </a:lnTo>
                <a:lnTo>
                  <a:pt x="1499488" y="71627"/>
                </a:lnTo>
                <a:lnTo>
                  <a:pt x="1486788" y="58927"/>
                </a:lnTo>
                <a:close/>
              </a:path>
              <a:path w="1524000" h="757555">
                <a:moveTo>
                  <a:pt x="1512188" y="732027"/>
                </a:moveTo>
                <a:lnTo>
                  <a:pt x="1499488" y="732027"/>
                </a:lnTo>
                <a:lnTo>
                  <a:pt x="1512188" y="744727"/>
                </a:lnTo>
                <a:lnTo>
                  <a:pt x="1512188" y="732027"/>
                </a:lnTo>
                <a:close/>
              </a:path>
              <a:path w="1524000" h="757555">
                <a:moveTo>
                  <a:pt x="1523999" y="732027"/>
                </a:moveTo>
                <a:lnTo>
                  <a:pt x="1512188" y="732027"/>
                </a:lnTo>
                <a:lnTo>
                  <a:pt x="1512188" y="744727"/>
                </a:lnTo>
                <a:lnTo>
                  <a:pt x="1523999" y="744727"/>
                </a:lnTo>
                <a:lnTo>
                  <a:pt x="1523999" y="732027"/>
                </a:lnTo>
                <a:close/>
              </a:path>
              <a:path w="1524000" h="757555">
                <a:moveTo>
                  <a:pt x="101091" y="0"/>
                </a:moveTo>
                <a:lnTo>
                  <a:pt x="0" y="58927"/>
                </a:lnTo>
                <a:lnTo>
                  <a:pt x="101091" y="117983"/>
                </a:lnTo>
                <a:lnTo>
                  <a:pt x="108838" y="115824"/>
                </a:lnTo>
                <a:lnTo>
                  <a:pt x="112394" y="109854"/>
                </a:lnTo>
                <a:lnTo>
                  <a:pt x="115950" y="103759"/>
                </a:lnTo>
                <a:lnTo>
                  <a:pt x="113918" y="96012"/>
                </a:lnTo>
                <a:lnTo>
                  <a:pt x="72117" y="71627"/>
                </a:lnTo>
                <a:lnTo>
                  <a:pt x="25145" y="71627"/>
                </a:lnTo>
                <a:lnTo>
                  <a:pt x="25145" y="46227"/>
                </a:lnTo>
                <a:lnTo>
                  <a:pt x="72335" y="46227"/>
                </a:lnTo>
                <a:lnTo>
                  <a:pt x="113918" y="21971"/>
                </a:lnTo>
                <a:lnTo>
                  <a:pt x="115950" y="14224"/>
                </a:lnTo>
                <a:lnTo>
                  <a:pt x="108838" y="2031"/>
                </a:lnTo>
                <a:lnTo>
                  <a:pt x="101091" y="0"/>
                </a:lnTo>
                <a:close/>
              </a:path>
              <a:path w="1524000" h="757555">
                <a:moveTo>
                  <a:pt x="72335" y="46227"/>
                </a:moveTo>
                <a:lnTo>
                  <a:pt x="25145" y="46227"/>
                </a:lnTo>
                <a:lnTo>
                  <a:pt x="25145" y="71627"/>
                </a:lnTo>
                <a:lnTo>
                  <a:pt x="72117" y="71627"/>
                </a:lnTo>
                <a:lnTo>
                  <a:pt x="69287" y="69976"/>
                </a:lnTo>
                <a:lnTo>
                  <a:pt x="31622" y="69976"/>
                </a:lnTo>
                <a:lnTo>
                  <a:pt x="31622" y="48005"/>
                </a:lnTo>
                <a:lnTo>
                  <a:pt x="69287" y="48005"/>
                </a:lnTo>
                <a:lnTo>
                  <a:pt x="72335" y="46227"/>
                </a:lnTo>
                <a:close/>
              </a:path>
              <a:path w="1524000" h="757555">
                <a:moveTo>
                  <a:pt x="1506473" y="46227"/>
                </a:moveTo>
                <a:lnTo>
                  <a:pt x="72335" y="46227"/>
                </a:lnTo>
                <a:lnTo>
                  <a:pt x="50455" y="58991"/>
                </a:lnTo>
                <a:lnTo>
                  <a:pt x="72117" y="71627"/>
                </a:lnTo>
                <a:lnTo>
                  <a:pt x="1486788" y="71627"/>
                </a:lnTo>
                <a:lnTo>
                  <a:pt x="1486788" y="58927"/>
                </a:lnTo>
                <a:lnTo>
                  <a:pt x="1512188" y="58927"/>
                </a:lnTo>
                <a:lnTo>
                  <a:pt x="1512188" y="51942"/>
                </a:lnTo>
                <a:lnTo>
                  <a:pt x="1506473" y="46227"/>
                </a:lnTo>
                <a:close/>
              </a:path>
              <a:path w="1524000" h="757555">
                <a:moveTo>
                  <a:pt x="1512188" y="58927"/>
                </a:moveTo>
                <a:lnTo>
                  <a:pt x="1486788" y="58927"/>
                </a:lnTo>
                <a:lnTo>
                  <a:pt x="1499488" y="71627"/>
                </a:lnTo>
                <a:lnTo>
                  <a:pt x="1512188" y="71627"/>
                </a:lnTo>
                <a:lnTo>
                  <a:pt x="1512188" y="58927"/>
                </a:lnTo>
                <a:close/>
              </a:path>
              <a:path w="1524000" h="757555">
                <a:moveTo>
                  <a:pt x="31622" y="48005"/>
                </a:moveTo>
                <a:lnTo>
                  <a:pt x="31622" y="69976"/>
                </a:lnTo>
                <a:lnTo>
                  <a:pt x="50455" y="58991"/>
                </a:lnTo>
                <a:lnTo>
                  <a:pt x="31622" y="48005"/>
                </a:lnTo>
                <a:close/>
              </a:path>
              <a:path w="1524000" h="757555">
                <a:moveTo>
                  <a:pt x="50455" y="58991"/>
                </a:moveTo>
                <a:lnTo>
                  <a:pt x="31622" y="69976"/>
                </a:lnTo>
                <a:lnTo>
                  <a:pt x="69287" y="69976"/>
                </a:lnTo>
                <a:lnTo>
                  <a:pt x="50455" y="58991"/>
                </a:lnTo>
                <a:close/>
              </a:path>
              <a:path w="1524000" h="757555">
                <a:moveTo>
                  <a:pt x="69287" y="48005"/>
                </a:moveTo>
                <a:lnTo>
                  <a:pt x="31622" y="48005"/>
                </a:lnTo>
                <a:lnTo>
                  <a:pt x="50455" y="58991"/>
                </a:lnTo>
                <a:lnTo>
                  <a:pt x="69287" y="48005"/>
                </a:lnTo>
                <a:close/>
              </a:path>
            </a:pathLst>
          </a:custGeom>
          <a:solidFill>
            <a:srgbClr val="C79F5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61688" y="1972055"/>
            <a:ext cx="787908" cy="38709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49826" y="1998421"/>
            <a:ext cx="6045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solidFill>
                  <a:srgbClr val="FFFFFF"/>
                </a:solidFill>
                <a:latin typeface="Calibri"/>
                <a:cs typeface="Calibri"/>
              </a:rPr>
              <a:t>45000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03250" y="4641850"/>
          <a:ext cx="7620000" cy="1854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Emp-id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79F5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79F5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79F5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79F5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Salary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79F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F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Amita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F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Nagar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F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Manager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F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70000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EF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Rakesh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EF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Pune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EF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Analyst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EF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E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F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Bhavika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F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Pune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F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Team-LR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F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EF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Deepa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EF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Mumbai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EF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CEO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EF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90000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E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4951" y="4226052"/>
            <a:ext cx="2395728" cy="38709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132582" y="4253610"/>
            <a:ext cx="2197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solidFill>
                  <a:srgbClr val="2E2B1F"/>
                </a:solidFill>
                <a:latin typeface="Calibri"/>
                <a:cs typeface="Calibri"/>
              </a:rPr>
              <a:t>Output</a:t>
            </a:r>
            <a:r>
              <a:rPr sz="1800" spc="-2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1800" spc="-3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>
                <a:solidFill>
                  <a:srgbClr val="2E2B1F"/>
                </a:solidFill>
                <a:latin typeface="Calibri"/>
                <a:cs typeface="Calibri"/>
              </a:rPr>
              <a:t>Above</a:t>
            </a:r>
            <a:r>
              <a:rPr sz="1800" spc="-2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2E2B1F"/>
                </a:solidFill>
                <a:latin typeface="Calibri"/>
                <a:cs typeface="Calibri"/>
              </a:rPr>
              <a:t>Query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253999"/>
            <a:ext cx="6914515" cy="150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5">
                <a:solidFill>
                  <a:srgbClr val="2E2B1F"/>
                </a:solidFill>
                <a:latin typeface="Cambria"/>
                <a:cs typeface="Cambria"/>
              </a:rPr>
              <a:t>List</a:t>
            </a:r>
            <a:r>
              <a:rPr sz="2200" b="1" spc="-10">
                <a:solidFill>
                  <a:srgbClr val="2E2B1F"/>
                </a:solidFill>
                <a:latin typeface="Cambria"/>
                <a:cs typeface="Cambria"/>
              </a:rPr>
              <a:t> the</a:t>
            </a:r>
            <a:r>
              <a:rPr sz="2200" b="1" spc="-5">
                <a:solidFill>
                  <a:srgbClr val="2E2B1F"/>
                </a:solidFill>
                <a:latin typeface="Cambria"/>
                <a:cs typeface="Cambria"/>
              </a:rPr>
              <a:t> name</a:t>
            </a:r>
            <a:r>
              <a:rPr sz="2200" b="1" spc="5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b="1" spc="-5">
                <a:solidFill>
                  <a:srgbClr val="2E2B1F"/>
                </a:solidFill>
                <a:latin typeface="Cambria"/>
                <a:cs typeface="Cambria"/>
              </a:rPr>
              <a:t>of </a:t>
            </a:r>
            <a:r>
              <a:rPr sz="2200" b="1" spc="-10">
                <a:solidFill>
                  <a:srgbClr val="2E2B1F"/>
                </a:solidFill>
                <a:latin typeface="Cambria"/>
                <a:cs typeface="Cambria"/>
              </a:rPr>
              <a:t>the</a:t>
            </a:r>
            <a:r>
              <a:rPr sz="2200" b="1" spc="-5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b="1" spc="-15">
                <a:solidFill>
                  <a:srgbClr val="2E2B1F"/>
                </a:solidFill>
                <a:latin typeface="Cambria"/>
                <a:cs typeface="Cambria"/>
              </a:rPr>
              <a:t>employees,</a:t>
            </a:r>
            <a:r>
              <a:rPr sz="2200" b="1" spc="1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b="1" spc="-15">
                <a:solidFill>
                  <a:srgbClr val="2E2B1F"/>
                </a:solidFill>
                <a:latin typeface="Cambria"/>
                <a:cs typeface="Cambria"/>
              </a:rPr>
              <a:t>who</a:t>
            </a:r>
            <a:r>
              <a:rPr sz="2200" b="1" spc="1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b="1" spc="-35">
                <a:solidFill>
                  <a:srgbClr val="2E2B1F"/>
                </a:solidFill>
                <a:latin typeface="Cambria"/>
                <a:cs typeface="Cambria"/>
              </a:rPr>
              <a:t>live</a:t>
            </a:r>
            <a:r>
              <a:rPr sz="2200" b="1" spc="-5">
                <a:solidFill>
                  <a:srgbClr val="2E2B1F"/>
                </a:solidFill>
                <a:latin typeface="Cambria"/>
                <a:cs typeface="Cambria"/>
              </a:rPr>
              <a:t> in</a:t>
            </a:r>
            <a:r>
              <a:rPr sz="2200" b="1" spc="-15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b="1" spc="-10">
                <a:solidFill>
                  <a:srgbClr val="2E2B1F"/>
                </a:solidFill>
                <a:latin typeface="Cambria"/>
                <a:cs typeface="Cambria"/>
              </a:rPr>
              <a:t>the</a:t>
            </a:r>
            <a:r>
              <a:rPr sz="2200" b="1" spc="-5">
                <a:solidFill>
                  <a:srgbClr val="2E2B1F"/>
                </a:solidFill>
                <a:latin typeface="Cambria"/>
                <a:cs typeface="Cambria"/>
              </a:rPr>
              <a:t> same</a:t>
            </a:r>
            <a:endParaRPr sz="2200">
              <a:latin typeface="Cambria"/>
              <a:cs typeface="Cambria"/>
            </a:endParaRPr>
          </a:p>
          <a:p>
            <a:pPr marL="241300">
              <a:lnSpc>
                <a:spcPct val="100000"/>
              </a:lnSpc>
            </a:pPr>
            <a:r>
              <a:rPr sz="2200" b="1" spc="-5">
                <a:solidFill>
                  <a:srgbClr val="2E2B1F"/>
                </a:solidFill>
                <a:latin typeface="Cambria"/>
                <a:cs typeface="Cambria"/>
              </a:rPr>
              <a:t>city</a:t>
            </a:r>
            <a:r>
              <a:rPr sz="2200" b="1" spc="-2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b="1" spc="-5">
                <a:solidFill>
                  <a:srgbClr val="2E2B1F"/>
                </a:solidFill>
                <a:latin typeface="Cambria"/>
                <a:cs typeface="Cambria"/>
              </a:rPr>
              <a:t>as</a:t>
            </a:r>
            <a:r>
              <a:rPr sz="2200" b="1" spc="-15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b="1" spc="-5">
                <a:solidFill>
                  <a:srgbClr val="2E2B1F"/>
                </a:solidFill>
                <a:latin typeface="Cambria"/>
                <a:cs typeface="Cambria"/>
              </a:rPr>
              <a:t>of</a:t>
            </a:r>
            <a:r>
              <a:rPr sz="2200" b="1" spc="455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b="1" spc="-15">
                <a:solidFill>
                  <a:srgbClr val="2E2B1F"/>
                </a:solidFill>
                <a:latin typeface="Cambria"/>
                <a:cs typeface="Cambria"/>
              </a:rPr>
              <a:t>‘Rakesh’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3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300" spc="-5">
                <a:solidFill>
                  <a:srgbClr val="2E2B1F"/>
                </a:solidFill>
                <a:latin typeface="Calibri"/>
                <a:cs typeface="Calibri"/>
              </a:rPr>
              <a:t>Select</a:t>
            </a:r>
            <a:r>
              <a:rPr sz="2300" spc="-2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>
                <a:solidFill>
                  <a:srgbClr val="2E2B1F"/>
                </a:solidFill>
                <a:latin typeface="Calibri"/>
                <a:cs typeface="Calibri"/>
              </a:rPr>
              <a:t>*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6440" y="1735810"/>
            <a:ext cx="1545590" cy="867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75" marR="5080" indent="-67310">
              <a:lnSpc>
                <a:spcPct val="120100"/>
              </a:lnSpc>
              <a:spcBef>
                <a:spcPts val="100"/>
              </a:spcBef>
            </a:pPr>
            <a:r>
              <a:rPr sz="2300" spc="-10">
                <a:solidFill>
                  <a:srgbClr val="2E2B1F"/>
                </a:solidFill>
                <a:latin typeface="Calibri"/>
                <a:cs typeface="Calibri"/>
              </a:rPr>
              <a:t>from </a:t>
            </a:r>
            <a:r>
              <a:rPr sz="2300">
                <a:solidFill>
                  <a:srgbClr val="2E2B1F"/>
                </a:solidFill>
                <a:latin typeface="Calibri"/>
                <a:cs typeface="Calibri"/>
              </a:rPr>
              <a:t>emp </a:t>
            </a:r>
            <a:r>
              <a:rPr sz="23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5">
                <a:solidFill>
                  <a:srgbClr val="2E2B1F"/>
                </a:solidFill>
                <a:latin typeface="Calibri"/>
                <a:cs typeface="Calibri"/>
              </a:rPr>
              <a:t>where</a:t>
            </a:r>
            <a:r>
              <a:rPr sz="2300" spc="-3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5">
                <a:solidFill>
                  <a:srgbClr val="2E2B1F"/>
                </a:solidFill>
                <a:latin typeface="Calibri"/>
                <a:cs typeface="Calibri"/>
              </a:rPr>
              <a:t>city</a:t>
            </a:r>
            <a:r>
              <a:rPr sz="2300" spc="-3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6161" y="2590800"/>
            <a:ext cx="3352800" cy="1447800"/>
          </a:xfrm>
          <a:prstGeom prst="rect">
            <a:avLst/>
          </a:prstGeom>
          <a:solidFill>
            <a:srgbClr val="FFFFFF"/>
          </a:solidFill>
          <a:ln w="25400">
            <a:solidFill>
              <a:srgbClr val="C79F5D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36220" marR="1905000" indent="-67310">
              <a:lnSpc>
                <a:spcPts val="3310"/>
              </a:lnSpc>
              <a:spcBef>
                <a:spcPts val="200"/>
              </a:spcBef>
            </a:pPr>
            <a:r>
              <a:rPr sz="2300" spc="-5">
                <a:solidFill>
                  <a:srgbClr val="2E2B1F"/>
                </a:solidFill>
                <a:latin typeface="Calibri"/>
                <a:cs typeface="Calibri"/>
              </a:rPr>
              <a:t>(select</a:t>
            </a:r>
            <a:r>
              <a:rPr sz="2300" spc="-8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>
                <a:solidFill>
                  <a:srgbClr val="2E2B1F"/>
                </a:solidFill>
                <a:latin typeface="Calibri"/>
                <a:cs typeface="Calibri"/>
              </a:rPr>
              <a:t>city </a:t>
            </a:r>
            <a:r>
              <a:rPr sz="2300" spc="-50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1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300" spc="-7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>
                <a:solidFill>
                  <a:srgbClr val="2E2B1F"/>
                </a:solidFill>
                <a:latin typeface="Calibri"/>
                <a:cs typeface="Calibri"/>
              </a:rPr>
              <a:t>emp</a:t>
            </a:r>
            <a:endParaRPr sz="2300">
              <a:latin typeface="Calibri"/>
              <a:cs typeface="Calibri"/>
            </a:endParaRPr>
          </a:p>
          <a:p>
            <a:pPr marL="169545">
              <a:lnSpc>
                <a:spcPct val="100000"/>
              </a:lnSpc>
              <a:spcBef>
                <a:spcPts val="355"/>
              </a:spcBef>
            </a:pPr>
            <a:r>
              <a:rPr sz="2300" spc="-5">
                <a:solidFill>
                  <a:srgbClr val="2E2B1F"/>
                </a:solidFill>
                <a:latin typeface="Calibri"/>
                <a:cs typeface="Calibri"/>
              </a:rPr>
              <a:t>where </a:t>
            </a:r>
            <a:r>
              <a:rPr sz="2300" spc="-10">
                <a:solidFill>
                  <a:srgbClr val="2E2B1F"/>
                </a:solidFill>
                <a:latin typeface="Calibri"/>
                <a:cs typeface="Calibri"/>
              </a:rPr>
              <a:t>name=‘Rakesh’) </a:t>
            </a:r>
            <a:r>
              <a:rPr sz="2300">
                <a:solidFill>
                  <a:srgbClr val="2E2B1F"/>
                </a:solidFill>
                <a:latin typeface="Calibri"/>
                <a:cs typeface="Calibri"/>
              </a:rPr>
              <a:t>;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52979" y="1856485"/>
            <a:ext cx="1524000" cy="757555"/>
          </a:xfrm>
          <a:custGeom>
            <a:avLst/>
            <a:gdLst/>
            <a:ahLst/>
            <a:cxnLst/>
            <a:rect l="l" t="t" r="r" b="b"/>
            <a:pathLst>
              <a:path w="1524000" h="757555">
                <a:moveTo>
                  <a:pt x="1486788" y="58927"/>
                </a:moveTo>
                <a:lnTo>
                  <a:pt x="1486788" y="751839"/>
                </a:lnTo>
                <a:lnTo>
                  <a:pt x="1492504" y="757427"/>
                </a:lnTo>
                <a:lnTo>
                  <a:pt x="1523999" y="757427"/>
                </a:lnTo>
                <a:lnTo>
                  <a:pt x="1523999" y="744727"/>
                </a:lnTo>
                <a:lnTo>
                  <a:pt x="1512188" y="744727"/>
                </a:lnTo>
                <a:lnTo>
                  <a:pt x="1499488" y="732027"/>
                </a:lnTo>
                <a:lnTo>
                  <a:pt x="1512188" y="732027"/>
                </a:lnTo>
                <a:lnTo>
                  <a:pt x="1512188" y="71627"/>
                </a:lnTo>
                <a:lnTo>
                  <a:pt x="1499488" y="71627"/>
                </a:lnTo>
                <a:lnTo>
                  <a:pt x="1486788" y="58927"/>
                </a:lnTo>
                <a:close/>
              </a:path>
              <a:path w="1524000" h="757555">
                <a:moveTo>
                  <a:pt x="1512188" y="732027"/>
                </a:moveTo>
                <a:lnTo>
                  <a:pt x="1499488" y="732027"/>
                </a:lnTo>
                <a:lnTo>
                  <a:pt x="1512188" y="744727"/>
                </a:lnTo>
                <a:lnTo>
                  <a:pt x="1512188" y="732027"/>
                </a:lnTo>
                <a:close/>
              </a:path>
              <a:path w="1524000" h="757555">
                <a:moveTo>
                  <a:pt x="1523999" y="732027"/>
                </a:moveTo>
                <a:lnTo>
                  <a:pt x="1512188" y="732027"/>
                </a:lnTo>
                <a:lnTo>
                  <a:pt x="1512188" y="744727"/>
                </a:lnTo>
                <a:lnTo>
                  <a:pt x="1523999" y="744727"/>
                </a:lnTo>
                <a:lnTo>
                  <a:pt x="1523999" y="732027"/>
                </a:lnTo>
                <a:close/>
              </a:path>
              <a:path w="1524000" h="757555">
                <a:moveTo>
                  <a:pt x="101091" y="0"/>
                </a:moveTo>
                <a:lnTo>
                  <a:pt x="0" y="58927"/>
                </a:lnTo>
                <a:lnTo>
                  <a:pt x="101091" y="117983"/>
                </a:lnTo>
                <a:lnTo>
                  <a:pt x="108838" y="115824"/>
                </a:lnTo>
                <a:lnTo>
                  <a:pt x="112394" y="109854"/>
                </a:lnTo>
                <a:lnTo>
                  <a:pt x="115950" y="103759"/>
                </a:lnTo>
                <a:lnTo>
                  <a:pt x="113918" y="96012"/>
                </a:lnTo>
                <a:lnTo>
                  <a:pt x="72117" y="71627"/>
                </a:lnTo>
                <a:lnTo>
                  <a:pt x="25145" y="71627"/>
                </a:lnTo>
                <a:lnTo>
                  <a:pt x="25145" y="46227"/>
                </a:lnTo>
                <a:lnTo>
                  <a:pt x="72335" y="46227"/>
                </a:lnTo>
                <a:lnTo>
                  <a:pt x="113918" y="21971"/>
                </a:lnTo>
                <a:lnTo>
                  <a:pt x="115950" y="14224"/>
                </a:lnTo>
                <a:lnTo>
                  <a:pt x="108838" y="2031"/>
                </a:lnTo>
                <a:lnTo>
                  <a:pt x="101091" y="0"/>
                </a:lnTo>
                <a:close/>
              </a:path>
              <a:path w="1524000" h="757555">
                <a:moveTo>
                  <a:pt x="72335" y="46227"/>
                </a:moveTo>
                <a:lnTo>
                  <a:pt x="25145" y="46227"/>
                </a:lnTo>
                <a:lnTo>
                  <a:pt x="25145" y="71627"/>
                </a:lnTo>
                <a:lnTo>
                  <a:pt x="72117" y="71627"/>
                </a:lnTo>
                <a:lnTo>
                  <a:pt x="69287" y="69976"/>
                </a:lnTo>
                <a:lnTo>
                  <a:pt x="31622" y="69976"/>
                </a:lnTo>
                <a:lnTo>
                  <a:pt x="31622" y="48005"/>
                </a:lnTo>
                <a:lnTo>
                  <a:pt x="69287" y="48005"/>
                </a:lnTo>
                <a:lnTo>
                  <a:pt x="72335" y="46227"/>
                </a:lnTo>
                <a:close/>
              </a:path>
              <a:path w="1524000" h="757555">
                <a:moveTo>
                  <a:pt x="1506473" y="46227"/>
                </a:moveTo>
                <a:lnTo>
                  <a:pt x="72335" y="46227"/>
                </a:lnTo>
                <a:lnTo>
                  <a:pt x="50455" y="58991"/>
                </a:lnTo>
                <a:lnTo>
                  <a:pt x="72117" y="71627"/>
                </a:lnTo>
                <a:lnTo>
                  <a:pt x="1486788" y="71627"/>
                </a:lnTo>
                <a:lnTo>
                  <a:pt x="1486788" y="58927"/>
                </a:lnTo>
                <a:lnTo>
                  <a:pt x="1512188" y="58927"/>
                </a:lnTo>
                <a:lnTo>
                  <a:pt x="1512188" y="51942"/>
                </a:lnTo>
                <a:lnTo>
                  <a:pt x="1506473" y="46227"/>
                </a:lnTo>
                <a:close/>
              </a:path>
              <a:path w="1524000" h="757555">
                <a:moveTo>
                  <a:pt x="1512188" y="58927"/>
                </a:moveTo>
                <a:lnTo>
                  <a:pt x="1486788" y="58927"/>
                </a:lnTo>
                <a:lnTo>
                  <a:pt x="1499488" y="71627"/>
                </a:lnTo>
                <a:lnTo>
                  <a:pt x="1512188" y="71627"/>
                </a:lnTo>
                <a:lnTo>
                  <a:pt x="1512188" y="58927"/>
                </a:lnTo>
                <a:close/>
              </a:path>
              <a:path w="1524000" h="757555">
                <a:moveTo>
                  <a:pt x="31622" y="48005"/>
                </a:moveTo>
                <a:lnTo>
                  <a:pt x="31622" y="69976"/>
                </a:lnTo>
                <a:lnTo>
                  <a:pt x="50455" y="58991"/>
                </a:lnTo>
                <a:lnTo>
                  <a:pt x="31622" y="48005"/>
                </a:lnTo>
                <a:close/>
              </a:path>
              <a:path w="1524000" h="757555">
                <a:moveTo>
                  <a:pt x="50455" y="58991"/>
                </a:moveTo>
                <a:lnTo>
                  <a:pt x="31622" y="69976"/>
                </a:lnTo>
                <a:lnTo>
                  <a:pt x="69287" y="69976"/>
                </a:lnTo>
                <a:lnTo>
                  <a:pt x="50455" y="58991"/>
                </a:lnTo>
                <a:close/>
              </a:path>
              <a:path w="1524000" h="757555">
                <a:moveTo>
                  <a:pt x="69287" y="48005"/>
                </a:moveTo>
                <a:lnTo>
                  <a:pt x="31622" y="48005"/>
                </a:lnTo>
                <a:lnTo>
                  <a:pt x="50455" y="58991"/>
                </a:lnTo>
                <a:lnTo>
                  <a:pt x="69287" y="48005"/>
                </a:lnTo>
                <a:close/>
              </a:path>
            </a:pathLst>
          </a:custGeom>
          <a:solidFill>
            <a:srgbClr val="C79F5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61688" y="1972055"/>
            <a:ext cx="679703" cy="38709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49826" y="1998421"/>
            <a:ext cx="4972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5">
                <a:solidFill>
                  <a:srgbClr val="FFFFFF"/>
                </a:solidFill>
                <a:latin typeface="Calibri"/>
                <a:cs typeface="Calibri"/>
              </a:rPr>
              <a:t>une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03250" y="4641850"/>
          <a:ext cx="7620000" cy="1483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Emp-id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79F5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79F5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79F5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79F5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Salary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79F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F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Rakesh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F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Pune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F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Analyst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F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EF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Bhavika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EF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Pune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EF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Team-LR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EF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E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F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Pooja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F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Pune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F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Analyst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F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45000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4951" y="4226052"/>
            <a:ext cx="2395728" cy="38709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132582" y="4253610"/>
            <a:ext cx="2197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solidFill>
                  <a:srgbClr val="2E2B1F"/>
                </a:solidFill>
                <a:latin typeface="Calibri"/>
                <a:cs typeface="Calibri"/>
              </a:rPr>
              <a:t>Output</a:t>
            </a:r>
            <a:r>
              <a:rPr sz="1800" spc="-2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1800" spc="-3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>
                <a:solidFill>
                  <a:srgbClr val="2E2B1F"/>
                </a:solidFill>
                <a:latin typeface="Calibri"/>
                <a:cs typeface="Calibri"/>
              </a:rPr>
              <a:t>Above</a:t>
            </a:r>
            <a:r>
              <a:rPr sz="1800" spc="-2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2E2B1F"/>
                </a:solidFill>
                <a:latin typeface="Calibri"/>
                <a:cs typeface="Calibri"/>
              </a:rPr>
              <a:t>Query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253999"/>
            <a:ext cx="71323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5">
                <a:solidFill>
                  <a:srgbClr val="2E2B1F"/>
                </a:solidFill>
                <a:latin typeface="Cambria"/>
                <a:cs typeface="Cambria"/>
              </a:rPr>
              <a:t>Display</a:t>
            </a:r>
            <a:r>
              <a:rPr sz="2200" b="1" spc="5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b="1" spc="-10">
                <a:solidFill>
                  <a:srgbClr val="2E2B1F"/>
                </a:solidFill>
                <a:latin typeface="Cambria"/>
                <a:cs typeface="Cambria"/>
              </a:rPr>
              <a:t>the</a:t>
            </a:r>
            <a:r>
              <a:rPr sz="2200" b="1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b="1" spc="-5">
                <a:solidFill>
                  <a:srgbClr val="2E2B1F"/>
                </a:solidFill>
                <a:latin typeface="Cambria"/>
                <a:cs typeface="Cambria"/>
              </a:rPr>
              <a:t>information</a:t>
            </a:r>
            <a:r>
              <a:rPr sz="2200" b="1" spc="-1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b="1" spc="-5">
                <a:solidFill>
                  <a:srgbClr val="2E2B1F"/>
                </a:solidFill>
                <a:latin typeface="Cambria"/>
                <a:cs typeface="Cambria"/>
              </a:rPr>
              <a:t>of</a:t>
            </a:r>
            <a:r>
              <a:rPr sz="2200" b="1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b="1" spc="-20">
                <a:solidFill>
                  <a:srgbClr val="2E2B1F"/>
                </a:solidFill>
                <a:latin typeface="Cambria"/>
                <a:cs typeface="Cambria"/>
              </a:rPr>
              <a:t>employees,</a:t>
            </a:r>
            <a:r>
              <a:rPr sz="2200" b="1" spc="15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b="1" spc="-10">
                <a:solidFill>
                  <a:srgbClr val="2E2B1F"/>
                </a:solidFill>
                <a:latin typeface="Cambria"/>
                <a:cs typeface="Cambria"/>
              </a:rPr>
              <a:t>paid</a:t>
            </a:r>
            <a:r>
              <a:rPr sz="2200" b="1" spc="1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b="1" spc="-10">
                <a:solidFill>
                  <a:srgbClr val="2E2B1F"/>
                </a:solidFill>
                <a:latin typeface="Cambria"/>
                <a:cs typeface="Cambria"/>
              </a:rPr>
              <a:t>less</a:t>
            </a:r>
            <a:r>
              <a:rPr sz="2200" b="1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b="1" spc="-5">
                <a:solidFill>
                  <a:srgbClr val="2E2B1F"/>
                </a:solidFill>
                <a:latin typeface="Cambria"/>
                <a:cs typeface="Cambria"/>
              </a:rPr>
              <a:t>salary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5039" y="589229"/>
            <a:ext cx="57746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/>
              <a:t>than</a:t>
            </a:r>
            <a:r>
              <a:rPr spc="-15"/>
              <a:t> </a:t>
            </a:r>
            <a:r>
              <a:rPr spc="-30"/>
              <a:t>average</a:t>
            </a:r>
            <a:r>
              <a:rPr spc="-5"/>
              <a:t> salary</a:t>
            </a:r>
            <a:r>
              <a:rPr spc="10"/>
              <a:t> </a:t>
            </a:r>
            <a:r>
              <a:rPr spc="-15"/>
              <a:t>throughout</a:t>
            </a:r>
            <a:r>
              <a:rPr spc="35"/>
              <a:t> </a:t>
            </a:r>
            <a:r>
              <a:rPr spc="-5"/>
              <a:t>the</a:t>
            </a:r>
            <a:r>
              <a:rPr spc="-20"/>
              <a:t> </a:t>
            </a:r>
            <a:r>
              <a:rPr spc="-45"/>
              <a:t>company.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6440" y="1385062"/>
            <a:ext cx="95250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5">
                <a:solidFill>
                  <a:srgbClr val="2E2B1F"/>
                </a:solidFill>
                <a:latin typeface="Calibri"/>
                <a:cs typeface="Calibri"/>
              </a:rPr>
              <a:t>Select</a:t>
            </a:r>
            <a:r>
              <a:rPr sz="2300" spc="-6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>
                <a:solidFill>
                  <a:srgbClr val="2E2B1F"/>
                </a:solidFill>
                <a:latin typeface="Calibri"/>
                <a:cs typeface="Calibri"/>
              </a:rPr>
              <a:t>*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440" y="1735810"/>
            <a:ext cx="1885950" cy="867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75" marR="5080" indent="-67310">
              <a:lnSpc>
                <a:spcPct val="120100"/>
              </a:lnSpc>
              <a:spcBef>
                <a:spcPts val="100"/>
              </a:spcBef>
              <a:tabLst>
                <a:tab pos="1726564" algn="l"/>
              </a:tabLst>
            </a:pPr>
            <a:r>
              <a:rPr sz="2300" spc="-10">
                <a:solidFill>
                  <a:srgbClr val="2E2B1F"/>
                </a:solidFill>
                <a:latin typeface="Calibri"/>
                <a:cs typeface="Calibri"/>
              </a:rPr>
              <a:t>from </a:t>
            </a:r>
            <a:r>
              <a:rPr sz="2300">
                <a:solidFill>
                  <a:srgbClr val="2E2B1F"/>
                </a:solidFill>
                <a:latin typeface="Calibri"/>
                <a:cs typeface="Calibri"/>
              </a:rPr>
              <a:t>emp </a:t>
            </a:r>
            <a:r>
              <a:rPr sz="23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>
                <a:solidFill>
                  <a:srgbClr val="2E2B1F"/>
                </a:solidFill>
                <a:latin typeface="Calibri"/>
                <a:cs typeface="Calibri"/>
              </a:rPr>
              <a:t>whe</a:t>
            </a:r>
            <a:r>
              <a:rPr sz="2300" spc="-35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230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300" spc="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5">
                <a:solidFill>
                  <a:srgbClr val="2E2B1F"/>
                </a:solidFill>
                <a:latin typeface="Calibri"/>
                <a:cs typeface="Calibri"/>
              </a:rPr>
              <a:t>sala</a:t>
            </a:r>
            <a:r>
              <a:rPr sz="2300" spc="5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2300">
                <a:solidFill>
                  <a:srgbClr val="2E2B1F"/>
                </a:solidFill>
                <a:latin typeface="Calibri"/>
                <a:cs typeface="Calibri"/>
              </a:rPr>
              <a:t>y	&lt;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66161" y="2590800"/>
            <a:ext cx="3352800" cy="1447800"/>
          </a:xfrm>
          <a:prstGeom prst="rect">
            <a:avLst/>
          </a:prstGeom>
          <a:solidFill>
            <a:srgbClr val="FFFFFF"/>
          </a:solidFill>
          <a:ln w="25400">
            <a:solidFill>
              <a:srgbClr val="C79F5D"/>
            </a:solidFill>
          </a:ln>
        </p:spPr>
        <p:txBody>
          <a:bodyPr vert="horz" wrap="square" lIns="0" tIns="200660" rIns="0" bIns="0" rtlCol="0">
            <a:spAutoFit/>
          </a:bodyPr>
          <a:lstStyle/>
          <a:p>
            <a:pPr marL="648335" marR="638175" indent="-67310">
              <a:lnSpc>
                <a:spcPct val="120000"/>
              </a:lnSpc>
              <a:spcBef>
                <a:spcPts val="1580"/>
              </a:spcBef>
            </a:pPr>
            <a:r>
              <a:rPr sz="2300" spc="-5">
                <a:solidFill>
                  <a:srgbClr val="2E2B1F"/>
                </a:solidFill>
                <a:latin typeface="Calibri"/>
                <a:cs typeface="Calibri"/>
              </a:rPr>
              <a:t>(select </a:t>
            </a:r>
            <a:r>
              <a:rPr sz="2300" spc="-10">
                <a:solidFill>
                  <a:srgbClr val="2E2B1F"/>
                </a:solidFill>
                <a:latin typeface="Calibri"/>
                <a:cs typeface="Calibri"/>
              </a:rPr>
              <a:t>avg(salary) </a:t>
            </a:r>
            <a:r>
              <a:rPr sz="2300" spc="-50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1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300" spc="-2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>
                <a:solidFill>
                  <a:srgbClr val="2E2B1F"/>
                </a:solidFill>
                <a:latin typeface="Calibri"/>
                <a:cs typeface="Calibri"/>
              </a:rPr>
              <a:t>emp</a:t>
            </a:r>
            <a:r>
              <a:rPr sz="2300" spc="-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r>
              <a:rPr sz="2300" spc="-1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>
                <a:solidFill>
                  <a:srgbClr val="2E2B1F"/>
                </a:solidFill>
                <a:latin typeface="Calibri"/>
                <a:cs typeface="Calibri"/>
              </a:rPr>
              <a:t>;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52979" y="1856485"/>
            <a:ext cx="1524000" cy="757555"/>
          </a:xfrm>
          <a:custGeom>
            <a:avLst/>
            <a:gdLst/>
            <a:ahLst/>
            <a:cxnLst/>
            <a:rect l="l" t="t" r="r" b="b"/>
            <a:pathLst>
              <a:path w="1524000" h="757555">
                <a:moveTo>
                  <a:pt x="1486788" y="58927"/>
                </a:moveTo>
                <a:lnTo>
                  <a:pt x="1486788" y="751839"/>
                </a:lnTo>
                <a:lnTo>
                  <a:pt x="1492504" y="757427"/>
                </a:lnTo>
                <a:lnTo>
                  <a:pt x="1523999" y="757427"/>
                </a:lnTo>
                <a:lnTo>
                  <a:pt x="1523999" y="744727"/>
                </a:lnTo>
                <a:lnTo>
                  <a:pt x="1512188" y="744727"/>
                </a:lnTo>
                <a:lnTo>
                  <a:pt x="1499488" y="732027"/>
                </a:lnTo>
                <a:lnTo>
                  <a:pt x="1512188" y="732027"/>
                </a:lnTo>
                <a:lnTo>
                  <a:pt x="1512188" y="71627"/>
                </a:lnTo>
                <a:lnTo>
                  <a:pt x="1499488" y="71627"/>
                </a:lnTo>
                <a:lnTo>
                  <a:pt x="1486788" y="58927"/>
                </a:lnTo>
                <a:close/>
              </a:path>
              <a:path w="1524000" h="757555">
                <a:moveTo>
                  <a:pt x="1512188" y="732027"/>
                </a:moveTo>
                <a:lnTo>
                  <a:pt x="1499488" y="732027"/>
                </a:lnTo>
                <a:lnTo>
                  <a:pt x="1512188" y="744727"/>
                </a:lnTo>
                <a:lnTo>
                  <a:pt x="1512188" y="732027"/>
                </a:lnTo>
                <a:close/>
              </a:path>
              <a:path w="1524000" h="757555">
                <a:moveTo>
                  <a:pt x="1523999" y="732027"/>
                </a:moveTo>
                <a:lnTo>
                  <a:pt x="1512188" y="732027"/>
                </a:lnTo>
                <a:lnTo>
                  <a:pt x="1512188" y="744727"/>
                </a:lnTo>
                <a:lnTo>
                  <a:pt x="1523999" y="744727"/>
                </a:lnTo>
                <a:lnTo>
                  <a:pt x="1523999" y="732027"/>
                </a:lnTo>
                <a:close/>
              </a:path>
              <a:path w="1524000" h="757555">
                <a:moveTo>
                  <a:pt x="101091" y="0"/>
                </a:moveTo>
                <a:lnTo>
                  <a:pt x="0" y="58927"/>
                </a:lnTo>
                <a:lnTo>
                  <a:pt x="101091" y="117983"/>
                </a:lnTo>
                <a:lnTo>
                  <a:pt x="108838" y="115824"/>
                </a:lnTo>
                <a:lnTo>
                  <a:pt x="112394" y="109854"/>
                </a:lnTo>
                <a:lnTo>
                  <a:pt x="115950" y="103759"/>
                </a:lnTo>
                <a:lnTo>
                  <a:pt x="113918" y="96012"/>
                </a:lnTo>
                <a:lnTo>
                  <a:pt x="72117" y="71627"/>
                </a:lnTo>
                <a:lnTo>
                  <a:pt x="25145" y="71627"/>
                </a:lnTo>
                <a:lnTo>
                  <a:pt x="25145" y="46227"/>
                </a:lnTo>
                <a:lnTo>
                  <a:pt x="72335" y="46227"/>
                </a:lnTo>
                <a:lnTo>
                  <a:pt x="113918" y="21971"/>
                </a:lnTo>
                <a:lnTo>
                  <a:pt x="115950" y="14224"/>
                </a:lnTo>
                <a:lnTo>
                  <a:pt x="108838" y="2031"/>
                </a:lnTo>
                <a:lnTo>
                  <a:pt x="101091" y="0"/>
                </a:lnTo>
                <a:close/>
              </a:path>
              <a:path w="1524000" h="757555">
                <a:moveTo>
                  <a:pt x="72335" y="46227"/>
                </a:moveTo>
                <a:lnTo>
                  <a:pt x="25145" y="46227"/>
                </a:lnTo>
                <a:lnTo>
                  <a:pt x="25145" y="71627"/>
                </a:lnTo>
                <a:lnTo>
                  <a:pt x="72117" y="71627"/>
                </a:lnTo>
                <a:lnTo>
                  <a:pt x="69287" y="69976"/>
                </a:lnTo>
                <a:lnTo>
                  <a:pt x="31622" y="69976"/>
                </a:lnTo>
                <a:lnTo>
                  <a:pt x="31622" y="48005"/>
                </a:lnTo>
                <a:lnTo>
                  <a:pt x="69287" y="48005"/>
                </a:lnTo>
                <a:lnTo>
                  <a:pt x="72335" y="46227"/>
                </a:lnTo>
                <a:close/>
              </a:path>
              <a:path w="1524000" h="757555">
                <a:moveTo>
                  <a:pt x="1506473" y="46227"/>
                </a:moveTo>
                <a:lnTo>
                  <a:pt x="72335" y="46227"/>
                </a:lnTo>
                <a:lnTo>
                  <a:pt x="50455" y="58991"/>
                </a:lnTo>
                <a:lnTo>
                  <a:pt x="72117" y="71627"/>
                </a:lnTo>
                <a:lnTo>
                  <a:pt x="1486788" y="71627"/>
                </a:lnTo>
                <a:lnTo>
                  <a:pt x="1486788" y="58927"/>
                </a:lnTo>
                <a:lnTo>
                  <a:pt x="1512188" y="58927"/>
                </a:lnTo>
                <a:lnTo>
                  <a:pt x="1512188" y="51942"/>
                </a:lnTo>
                <a:lnTo>
                  <a:pt x="1506473" y="46227"/>
                </a:lnTo>
                <a:close/>
              </a:path>
              <a:path w="1524000" h="757555">
                <a:moveTo>
                  <a:pt x="1512188" y="58927"/>
                </a:moveTo>
                <a:lnTo>
                  <a:pt x="1486788" y="58927"/>
                </a:lnTo>
                <a:lnTo>
                  <a:pt x="1499488" y="71627"/>
                </a:lnTo>
                <a:lnTo>
                  <a:pt x="1512188" y="71627"/>
                </a:lnTo>
                <a:lnTo>
                  <a:pt x="1512188" y="58927"/>
                </a:lnTo>
                <a:close/>
              </a:path>
              <a:path w="1524000" h="757555">
                <a:moveTo>
                  <a:pt x="31622" y="48005"/>
                </a:moveTo>
                <a:lnTo>
                  <a:pt x="31622" y="69976"/>
                </a:lnTo>
                <a:lnTo>
                  <a:pt x="50455" y="58991"/>
                </a:lnTo>
                <a:lnTo>
                  <a:pt x="31622" y="48005"/>
                </a:lnTo>
                <a:close/>
              </a:path>
              <a:path w="1524000" h="757555">
                <a:moveTo>
                  <a:pt x="50455" y="58991"/>
                </a:moveTo>
                <a:lnTo>
                  <a:pt x="31622" y="69976"/>
                </a:lnTo>
                <a:lnTo>
                  <a:pt x="69287" y="69976"/>
                </a:lnTo>
                <a:lnTo>
                  <a:pt x="50455" y="58991"/>
                </a:lnTo>
                <a:close/>
              </a:path>
              <a:path w="1524000" h="757555">
                <a:moveTo>
                  <a:pt x="69287" y="48005"/>
                </a:moveTo>
                <a:lnTo>
                  <a:pt x="31622" y="48005"/>
                </a:lnTo>
                <a:lnTo>
                  <a:pt x="50455" y="58991"/>
                </a:lnTo>
                <a:lnTo>
                  <a:pt x="69287" y="48005"/>
                </a:lnTo>
                <a:close/>
              </a:path>
            </a:pathLst>
          </a:custGeom>
          <a:solidFill>
            <a:srgbClr val="C79F5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61688" y="1972055"/>
            <a:ext cx="787908" cy="38709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449826" y="1998421"/>
            <a:ext cx="6045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solidFill>
                  <a:srgbClr val="FFFFFF"/>
                </a:solidFill>
                <a:latin typeface="Calibri"/>
                <a:cs typeface="Calibri"/>
              </a:rPr>
              <a:t>40300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54088" y="4489450"/>
          <a:ext cx="7620000" cy="22250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Emp-id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79F5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79F5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79F5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79F5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Salary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79F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F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John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F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Nashik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F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Clerk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F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EF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Seema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EF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Aurangabad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EF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Developer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EF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E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F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Samata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F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Nashik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F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Tester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F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35000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EF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Ankita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EF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Chandwad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EF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Developer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EF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E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F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Nitin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F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Nagpur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F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Clerk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F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8000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255" y="3706367"/>
            <a:ext cx="1668780" cy="66446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12140" y="3733927"/>
            <a:ext cx="12388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solidFill>
                  <a:srgbClr val="2E2B1F"/>
                </a:solidFill>
                <a:latin typeface="Calibri"/>
                <a:cs typeface="Calibri"/>
              </a:rPr>
              <a:t>Output</a:t>
            </a:r>
            <a:r>
              <a:rPr sz="1800" spc="-3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>
                <a:solidFill>
                  <a:srgbClr val="2E2B1F"/>
                </a:solidFill>
                <a:latin typeface="Calibri"/>
                <a:cs typeface="Calibri"/>
              </a:rPr>
              <a:t>Above</a:t>
            </a:r>
            <a:r>
              <a:rPr sz="1800" spc="-7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2E2B1F"/>
                </a:solidFill>
                <a:latin typeface="Calibri"/>
                <a:cs typeface="Calibri"/>
              </a:rPr>
              <a:t>Query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055" y="265175"/>
            <a:ext cx="7562088" cy="271576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32918"/>
            <a:ext cx="7192009" cy="203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400" b="0" spc="-95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4400" b="0" spc="-9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4400" b="0" spc="-10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4400" b="0" spc="-95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4400" b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4400" b="0" spc="-22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0" spc="-13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400" b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4400" b="0" spc="-20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0" spc="-10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4400" b="0" spc="-95">
                <a:solidFill>
                  <a:srgbClr val="FFFFFF"/>
                </a:solidFill>
                <a:latin typeface="Calibri"/>
                <a:cs typeface="Calibri"/>
              </a:rPr>
              <a:t>ea</a:t>
            </a:r>
            <a:r>
              <a:rPr sz="4400" b="0" spc="-14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4400" b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4400" b="0" spc="-2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0" spc="-1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4400" b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4400" b="0" spc="-2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0" spc="-95">
                <a:solidFill>
                  <a:srgbClr val="FFFFFF"/>
                </a:solidFill>
                <a:latin typeface="Calibri"/>
                <a:cs typeface="Calibri"/>
              </a:rPr>
              <a:t>SQ</a:t>
            </a:r>
            <a:r>
              <a:rPr sz="4400" b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4400" b="0" spc="-20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0" spc="-95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4400" b="0" spc="-100">
                <a:solidFill>
                  <a:srgbClr val="FFFFFF"/>
                </a:solidFill>
                <a:latin typeface="Calibri"/>
                <a:cs typeface="Calibri"/>
              </a:rPr>
              <a:t>ri</a:t>
            </a:r>
            <a:r>
              <a:rPr sz="4400" b="0" spc="-10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400" b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4400" b="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0" spc="-195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4400" b="0" spc="-9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4400" b="0">
                <a:solidFill>
                  <a:srgbClr val="FFFFFF"/>
                </a:solidFill>
                <a:latin typeface="Calibri"/>
                <a:cs typeface="Calibri"/>
              </a:rPr>
              <a:t>r  </a:t>
            </a:r>
            <a:r>
              <a:rPr sz="4400" b="0" spc="-95">
                <a:solidFill>
                  <a:srgbClr val="FFFFFF"/>
                </a:solidFill>
                <a:latin typeface="Calibri"/>
                <a:cs typeface="Calibri"/>
              </a:rPr>
              <a:t>su</a:t>
            </a:r>
            <a:r>
              <a:rPr sz="4400" b="0" spc="-10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4400" b="0" spc="-15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4400" b="0" spc="-95">
                <a:solidFill>
                  <a:srgbClr val="FFFFFF"/>
                </a:solidFill>
                <a:latin typeface="Calibri"/>
                <a:cs typeface="Calibri"/>
              </a:rPr>
              <a:t>ab</a:t>
            </a:r>
            <a:r>
              <a:rPr sz="4400" b="0" spc="-10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4400" b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400" b="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0" spc="-95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4400" b="0" spc="-13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400" b="0" spc="-15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4400" b="0" spc="-95">
                <a:solidFill>
                  <a:srgbClr val="FFFFFF"/>
                </a:solidFill>
                <a:latin typeface="Calibri"/>
                <a:cs typeface="Calibri"/>
              </a:rPr>
              <a:t>aba</a:t>
            </a:r>
            <a:r>
              <a:rPr sz="4400" b="0" spc="-10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4400" b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400" b="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0" spc="-95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sz="4400" b="0" spc="-10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4400" b="0" spc="-14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4400" b="0" spc="-13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400" b="0" spc="-10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4400" b="0" spc="-9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4400" b="0">
                <a:solidFill>
                  <a:srgbClr val="FFFFFF"/>
                </a:solidFill>
                <a:latin typeface="Calibri"/>
                <a:cs typeface="Calibri"/>
              </a:rPr>
              <a:t>n  </a:t>
            </a:r>
            <a:r>
              <a:rPr sz="4400" b="0" spc="-95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4400" b="0" spc="-9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4400" b="0" spc="-10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4400" b="0" spc="-9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4400" b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4400" b="0" spc="-2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0" spc="-95">
                <a:solidFill>
                  <a:srgbClr val="FFFFFF"/>
                </a:solidFill>
                <a:latin typeface="Calibri"/>
                <a:cs typeface="Calibri"/>
              </a:rPr>
              <a:t>SQ</a:t>
            </a:r>
            <a:r>
              <a:rPr sz="4400" b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4400" b="0" spc="-20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0" spc="-95">
                <a:solidFill>
                  <a:srgbClr val="FFFFFF"/>
                </a:solidFill>
                <a:latin typeface="Calibri"/>
                <a:cs typeface="Calibri"/>
              </a:rPr>
              <a:t>DM</a:t>
            </a:r>
            <a:r>
              <a:rPr sz="4400" b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4400" b="0" spc="-2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0" spc="-14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4400" b="0" spc="-15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4400" b="0" spc="-13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400" b="0" spc="-15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4400" b="0" spc="-9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400" b="0" spc="-11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4400" b="0" spc="-10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400" b="0" spc="-14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4400" b="0" spc="-10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4400" b="0" spc="-10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4400" b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8055" y="3044951"/>
            <a:ext cx="7638288" cy="10485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8055" y="4200144"/>
            <a:ext cx="7638288" cy="10485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8055" y="5355335"/>
            <a:ext cx="7638288" cy="104851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58774" y="3164204"/>
            <a:ext cx="3573145" cy="2991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43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300" spc="-5">
                <a:solidFill>
                  <a:srgbClr val="FFFFFF"/>
                </a:solidFill>
                <a:latin typeface="Calibri"/>
                <a:cs typeface="Calibri"/>
              </a:rPr>
              <a:t>types</a:t>
            </a:r>
            <a:r>
              <a:rPr sz="43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3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43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300" spc="-5">
                <a:solidFill>
                  <a:srgbClr val="FFFFFF"/>
                </a:solidFill>
                <a:latin typeface="Calibri"/>
                <a:cs typeface="Calibri"/>
              </a:rPr>
              <a:t>Join,</a:t>
            </a:r>
            <a:endParaRPr sz="4300">
              <a:latin typeface="Calibri"/>
              <a:cs typeface="Calibri"/>
            </a:endParaRPr>
          </a:p>
          <a:p>
            <a:pPr marL="12700" marR="238125">
              <a:lnSpc>
                <a:spcPct val="176300"/>
              </a:lnSpc>
            </a:pPr>
            <a:r>
              <a:rPr sz="4300" spc="-5">
                <a:solidFill>
                  <a:srgbClr val="FFFFFF"/>
                </a:solidFill>
                <a:latin typeface="Calibri"/>
                <a:cs typeface="Calibri"/>
              </a:rPr>
              <a:t>Sub-Query</a:t>
            </a:r>
            <a:r>
              <a:rPr sz="43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300" spc="-5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4300" spc="-9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300" spc="-70">
                <a:solidFill>
                  <a:srgbClr val="FFFFFF"/>
                </a:solidFill>
                <a:latin typeface="Calibri"/>
                <a:cs typeface="Calibri"/>
              </a:rPr>
              <a:t>View.</a:t>
            </a:r>
            <a:endParaRPr sz="4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253999"/>
            <a:ext cx="730948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5">
                <a:solidFill>
                  <a:srgbClr val="2E2B1F"/>
                </a:solidFill>
                <a:latin typeface="Cambria"/>
                <a:cs typeface="Cambria"/>
              </a:rPr>
              <a:t>Display</a:t>
            </a:r>
            <a:r>
              <a:rPr sz="2200" b="1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b="1" spc="-10">
                <a:solidFill>
                  <a:srgbClr val="2E2B1F"/>
                </a:solidFill>
                <a:latin typeface="Cambria"/>
                <a:cs typeface="Cambria"/>
              </a:rPr>
              <a:t>the</a:t>
            </a:r>
            <a:r>
              <a:rPr sz="2200" b="1" spc="-5">
                <a:solidFill>
                  <a:srgbClr val="2E2B1F"/>
                </a:solidFill>
                <a:latin typeface="Cambria"/>
                <a:cs typeface="Cambria"/>
              </a:rPr>
              <a:t> information</a:t>
            </a:r>
            <a:r>
              <a:rPr sz="2200" b="1" spc="-15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b="1" spc="-5">
                <a:solidFill>
                  <a:srgbClr val="2E2B1F"/>
                </a:solidFill>
                <a:latin typeface="Cambria"/>
                <a:cs typeface="Cambria"/>
              </a:rPr>
              <a:t>of</a:t>
            </a:r>
            <a:r>
              <a:rPr sz="2200" b="1" spc="5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b="1" spc="-20">
                <a:solidFill>
                  <a:srgbClr val="2E2B1F"/>
                </a:solidFill>
                <a:latin typeface="Cambria"/>
                <a:cs typeface="Cambria"/>
              </a:rPr>
              <a:t>employees</a:t>
            </a:r>
            <a:r>
              <a:rPr sz="2200" b="1" spc="15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b="1" spc="-15">
                <a:solidFill>
                  <a:srgbClr val="2E2B1F"/>
                </a:solidFill>
                <a:latin typeface="Cambria"/>
                <a:cs typeface="Cambria"/>
              </a:rPr>
              <a:t>having</a:t>
            </a:r>
            <a:r>
              <a:rPr sz="2200" b="1" spc="-5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b="1" spc="-10">
                <a:solidFill>
                  <a:srgbClr val="2E2B1F"/>
                </a:solidFill>
                <a:latin typeface="Cambria"/>
                <a:cs typeface="Cambria"/>
              </a:rPr>
              <a:t>maximum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/>
              <a:t>salary</a:t>
            </a:r>
            <a:r>
              <a:rPr spc="-30"/>
              <a:t> </a:t>
            </a:r>
            <a:r>
              <a:t>in</a:t>
            </a:r>
            <a:r>
              <a:rPr spc="-35"/>
              <a:t> </a:t>
            </a:r>
            <a:r>
              <a:rPr spc="-45"/>
              <a:t>company.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6440" y="1385062"/>
            <a:ext cx="95250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5">
                <a:solidFill>
                  <a:srgbClr val="2E2B1F"/>
                </a:solidFill>
                <a:latin typeface="Calibri"/>
                <a:cs typeface="Calibri"/>
              </a:rPr>
              <a:t>Select</a:t>
            </a:r>
            <a:r>
              <a:rPr sz="2300" spc="-6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>
                <a:solidFill>
                  <a:srgbClr val="2E2B1F"/>
                </a:solidFill>
                <a:latin typeface="Calibri"/>
                <a:cs typeface="Calibri"/>
              </a:rPr>
              <a:t>*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440" y="1735810"/>
            <a:ext cx="1885950" cy="867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75" marR="5080" indent="-67310">
              <a:lnSpc>
                <a:spcPct val="120100"/>
              </a:lnSpc>
              <a:spcBef>
                <a:spcPts val="100"/>
              </a:spcBef>
              <a:tabLst>
                <a:tab pos="1726564" algn="l"/>
              </a:tabLst>
            </a:pPr>
            <a:r>
              <a:rPr sz="2300" spc="-10">
                <a:solidFill>
                  <a:srgbClr val="2E2B1F"/>
                </a:solidFill>
                <a:latin typeface="Calibri"/>
                <a:cs typeface="Calibri"/>
              </a:rPr>
              <a:t>from </a:t>
            </a:r>
            <a:r>
              <a:rPr sz="2300">
                <a:solidFill>
                  <a:srgbClr val="2E2B1F"/>
                </a:solidFill>
                <a:latin typeface="Calibri"/>
                <a:cs typeface="Calibri"/>
              </a:rPr>
              <a:t>emp </a:t>
            </a:r>
            <a:r>
              <a:rPr sz="23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>
                <a:solidFill>
                  <a:srgbClr val="2E2B1F"/>
                </a:solidFill>
                <a:latin typeface="Calibri"/>
                <a:cs typeface="Calibri"/>
              </a:rPr>
              <a:t>whe</a:t>
            </a:r>
            <a:r>
              <a:rPr sz="2300" spc="-35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230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300" spc="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5">
                <a:solidFill>
                  <a:srgbClr val="2E2B1F"/>
                </a:solidFill>
                <a:latin typeface="Calibri"/>
                <a:cs typeface="Calibri"/>
              </a:rPr>
              <a:t>sala</a:t>
            </a:r>
            <a:r>
              <a:rPr sz="2300" spc="5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2300">
                <a:solidFill>
                  <a:srgbClr val="2E2B1F"/>
                </a:solidFill>
                <a:latin typeface="Calibri"/>
                <a:cs typeface="Calibri"/>
              </a:rPr>
              <a:t>y	=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66161" y="2590800"/>
            <a:ext cx="3352800" cy="1447800"/>
          </a:xfrm>
          <a:prstGeom prst="rect">
            <a:avLst/>
          </a:prstGeom>
          <a:solidFill>
            <a:srgbClr val="FFFFFF"/>
          </a:solidFill>
          <a:ln w="25400">
            <a:solidFill>
              <a:srgbClr val="C79F5D"/>
            </a:solidFill>
          </a:ln>
        </p:spPr>
        <p:txBody>
          <a:bodyPr vert="horz" wrap="square" lIns="0" tIns="191135" rIns="0" bIns="0" rtlCol="0">
            <a:spAutoFit/>
          </a:bodyPr>
          <a:lstStyle/>
          <a:p>
            <a:pPr marL="471805" marR="720090" indent="-67310">
              <a:lnSpc>
                <a:spcPct val="120000"/>
              </a:lnSpc>
              <a:spcBef>
                <a:spcPts val="1505"/>
              </a:spcBef>
            </a:pPr>
            <a:r>
              <a:rPr sz="2300" spc="-5">
                <a:solidFill>
                  <a:srgbClr val="2E2B1F"/>
                </a:solidFill>
                <a:latin typeface="Calibri"/>
                <a:cs typeface="Calibri"/>
              </a:rPr>
              <a:t>(select</a:t>
            </a:r>
            <a:r>
              <a:rPr sz="2300" spc="-7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5">
                <a:solidFill>
                  <a:srgbClr val="2E2B1F"/>
                </a:solidFill>
                <a:latin typeface="Calibri"/>
                <a:cs typeface="Calibri"/>
              </a:rPr>
              <a:t>max(salary) </a:t>
            </a:r>
            <a:r>
              <a:rPr sz="2300" spc="-50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1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300" spc="-2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>
                <a:solidFill>
                  <a:srgbClr val="2E2B1F"/>
                </a:solidFill>
                <a:latin typeface="Calibri"/>
                <a:cs typeface="Calibri"/>
              </a:rPr>
              <a:t>emp</a:t>
            </a:r>
            <a:r>
              <a:rPr sz="2300" spc="-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5">
                <a:solidFill>
                  <a:srgbClr val="2E2B1F"/>
                </a:solidFill>
                <a:latin typeface="Calibri"/>
                <a:cs typeface="Calibri"/>
              </a:rPr>
              <a:t>);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52979" y="1856485"/>
            <a:ext cx="1524000" cy="757555"/>
          </a:xfrm>
          <a:custGeom>
            <a:avLst/>
            <a:gdLst/>
            <a:ahLst/>
            <a:cxnLst/>
            <a:rect l="l" t="t" r="r" b="b"/>
            <a:pathLst>
              <a:path w="1524000" h="757555">
                <a:moveTo>
                  <a:pt x="1486788" y="58927"/>
                </a:moveTo>
                <a:lnTo>
                  <a:pt x="1486788" y="751839"/>
                </a:lnTo>
                <a:lnTo>
                  <a:pt x="1492504" y="757427"/>
                </a:lnTo>
                <a:lnTo>
                  <a:pt x="1523999" y="757427"/>
                </a:lnTo>
                <a:lnTo>
                  <a:pt x="1523999" y="744727"/>
                </a:lnTo>
                <a:lnTo>
                  <a:pt x="1512188" y="744727"/>
                </a:lnTo>
                <a:lnTo>
                  <a:pt x="1499488" y="732027"/>
                </a:lnTo>
                <a:lnTo>
                  <a:pt x="1512188" y="732027"/>
                </a:lnTo>
                <a:lnTo>
                  <a:pt x="1512188" y="71627"/>
                </a:lnTo>
                <a:lnTo>
                  <a:pt x="1499488" y="71627"/>
                </a:lnTo>
                <a:lnTo>
                  <a:pt x="1486788" y="58927"/>
                </a:lnTo>
                <a:close/>
              </a:path>
              <a:path w="1524000" h="757555">
                <a:moveTo>
                  <a:pt x="1512188" y="732027"/>
                </a:moveTo>
                <a:lnTo>
                  <a:pt x="1499488" y="732027"/>
                </a:lnTo>
                <a:lnTo>
                  <a:pt x="1512188" y="744727"/>
                </a:lnTo>
                <a:lnTo>
                  <a:pt x="1512188" y="732027"/>
                </a:lnTo>
                <a:close/>
              </a:path>
              <a:path w="1524000" h="757555">
                <a:moveTo>
                  <a:pt x="1523999" y="732027"/>
                </a:moveTo>
                <a:lnTo>
                  <a:pt x="1512188" y="732027"/>
                </a:lnTo>
                <a:lnTo>
                  <a:pt x="1512188" y="744727"/>
                </a:lnTo>
                <a:lnTo>
                  <a:pt x="1523999" y="744727"/>
                </a:lnTo>
                <a:lnTo>
                  <a:pt x="1523999" y="732027"/>
                </a:lnTo>
                <a:close/>
              </a:path>
              <a:path w="1524000" h="757555">
                <a:moveTo>
                  <a:pt x="101091" y="0"/>
                </a:moveTo>
                <a:lnTo>
                  <a:pt x="0" y="58927"/>
                </a:lnTo>
                <a:lnTo>
                  <a:pt x="101091" y="117983"/>
                </a:lnTo>
                <a:lnTo>
                  <a:pt x="108838" y="115824"/>
                </a:lnTo>
                <a:lnTo>
                  <a:pt x="112394" y="109854"/>
                </a:lnTo>
                <a:lnTo>
                  <a:pt x="115950" y="103759"/>
                </a:lnTo>
                <a:lnTo>
                  <a:pt x="113918" y="96012"/>
                </a:lnTo>
                <a:lnTo>
                  <a:pt x="72117" y="71627"/>
                </a:lnTo>
                <a:lnTo>
                  <a:pt x="25145" y="71627"/>
                </a:lnTo>
                <a:lnTo>
                  <a:pt x="25145" y="46227"/>
                </a:lnTo>
                <a:lnTo>
                  <a:pt x="72335" y="46227"/>
                </a:lnTo>
                <a:lnTo>
                  <a:pt x="113918" y="21971"/>
                </a:lnTo>
                <a:lnTo>
                  <a:pt x="115950" y="14224"/>
                </a:lnTo>
                <a:lnTo>
                  <a:pt x="108838" y="2031"/>
                </a:lnTo>
                <a:lnTo>
                  <a:pt x="101091" y="0"/>
                </a:lnTo>
                <a:close/>
              </a:path>
              <a:path w="1524000" h="757555">
                <a:moveTo>
                  <a:pt x="72335" y="46227"/>
                </a:moveTo>
                <a:lnTo>
                  <a:pt x="25145" y="46227"/>
                </a:lnTo>
                <a:lnTo>
                  <a:pt x="25145" y="71627"/>
                </a:lnTo>
                <a:lnTo>
                  <a:pt x="72117" y="71627"/>
                </a:lnTo>
                <a:lnTo>
                  <a:pt x="69287" y="69976"/>
                </a:lnTo>
                <a:lnTo>
                  <a:pt x="31622" y="69976"/>
                </a:lnTo>
                <a:lnTo>
                  <a:pt x="31622" y="48005"/>
                </a:lnTo>
                <a:lnTo>
                  <a:pt x="69287" y="48005"/>
                </a:lnTo>
                <a:lnTo>
                  <a:pt x="72335" y="46227"/>
                </a:lnTo>
                <a:close/>
              </a:path>
              <a:path w="1524000" h="757555">
                <a:moveTo>
                  <a:pt x="1506473" y="46227"/>
                </a:moveTo>
                <a:lnTo>
                  <a:pt x="72335" y="46227"/>
                </a:lnTo>
                <a:lnTo>
                  <a:pt x="50455" y="58991"/>
                </a:lnTo>
                <a:lnTo>
                  <a:pt x="72117" y="71627"/>
                </a:lnTo>
                <a:lnTo>
                  <a:pt x="1486788" y="71627"/>
                </a:lnTo>
                <a:lnTo>
                  <a:pt x="1486788" y="58927"/>
                </a:lnTo>
                <a:lnTo>
                  <a:pt x="1512188" y="58927"/>
                </a:lnTo>
                <a:lnTo>
                  <a:pt x="1512188" y="51942"/>
                </a:lnTo>
                <a:lnTo>
                  <a:pt x="1506473" y="46227"/>
                </a:lnTo>
                <a:close/>
              </a:path>
              <a:path w="1524000" h="757555">
                <a:moveTo>
                  <a:pt x="1512188" y="58927"/>
                </a:moveTo>
                <a:lnTo>
                  <a:pt x="1486788" y="58927"/>
                </a:lnTo>
                <a:lnTo>
                  <a:pt x="1499488" y="71627"/>
                </a:lnTo>
                <a:lnTo>
                  <a:pt x="1512188" y="71627"/>
                </a:lnTo>
                <a:lnTo>
                  <a:pt x="1512188" y="58927"/>
                </a:lnTo>
                <a:close/>
              </a:path>
              <a:path w="1524000" h="757555">
                <a:moveTo>
                  <a:pt x="31622" y="48005"/>
                </a:moveTo>
                <a:lnTo>
                  <a:pt x="31622" y="69976"/>
                </a:lnTo>
                <a:lnTo>
                  <a:pt x="50455" y="58991"/>
                </a:lnTo>
                <a:lnTo>
                  <a:pt x="31622" y="48005"/>
                </a:lnTo>
                <a:close/>
              </a:path>
              <a:path w="1524000" h="757555">
                <a:moveTo>
                  <a:pt x="50455" y="58991"/>
                </a:moveTo>
                <a:lnTo>
                  <a:pt x="31622" y="69976"/>
                </a:lnTo>
                <a:lnTo>
                  <a:pt x="69287" y="69976"/>
                </a:lnTo>
                <a:lnTo>
                  <a:pt x="50455" y="58991"/>
                </a:lnTo>
                <a:close/>
              </a:path>
              <a:path w="1524000" h="757555">
                <a:moveTo>
                  <a:pt x="69287" y="48005"/>
                </a:moveTo>
                <a:lnTo>
                  <a:pt x="31622" y="48005"/>
                </a:lnTo>
                <a:lnTo>
                  <a:pt x="50455" y="58991"/>
                </a:lnTo>
                <a:lnTo>
                  <a:pt x="69287" y="48005"/>
                </a:lnTo>
                <a:close/>
              </a:path>
            </a:pathLst>
          </a:custGeom>
          <a:solidFill>
            <a:srgbClr val="C79F5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61688" y="1972055"/>
            <a:ext cx="787908" cy="38709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449826" y="1998421"/>
            <a:ext cx="6045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solidFill>
                  <a:srgbClr val="FFFFFF"/>
                </a:solidFill>
                <a:latin typeface="Calibri"/>
                <a:cs typeface="Calibri"/>
              </a:rPr>
              <a:t>90000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27050" y="5480050"/>
          <a:ext cx="7620000" cy="741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Emp-id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79F5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79F5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79F5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79F5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Salary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79F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F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Deepa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F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Mumbai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F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CEO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F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90000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42715" y="4639055"/>
            <a:ext cx="1668780" cy="66446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530853" y="4666869"/>
            <a:ext cx="1238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solidFill>
                  <a:srgbClr val="2E2B1F"/>
                </a:solidFill>
                <a:latin typeface="Calibri"/>
                <a:cs typeface="Calibri"/>
              </a:rPr>
              <a:t>Output of </a:t>
            </a:r>
            <a:r>
              <a:rPr sz="18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>
                <a:solidFill>
                  <a:srgbClr val="2E2B1F"/>
                </a:solidFill>
                <a:latin typeface="Calibri"/>
                <a:cs typeface="Calibri"/>
              </a:rPr>
              <a:t>Above</a:t>
            </a:r>
            <a:r>
              <a:rPr sz="1800" spc="-9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2E2B1F"/>
                </a:solidFill>
                <a:latin typeface="Calibri"/>
                <a:cs typeface="Calibri"/>
              </a:rPr>
              <a:t>Query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93370"/>
            <a:ext cx="7651750" cy="1278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b="0" spc="-110">
                <a:solidFill>
                  <a:srgbClr val="675E46"/>
                </a:solidFill>
                <a:latin typeface="Cambria"/>
                <a:cs typeface="Cambria"/>
              </a:rPr>
              <a:t>M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ySQ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L</a:t>
            </a:r>
            <a:r>
              <a:rPr sz="4600" b="0" spc="-22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S</a:t>
            </a:r>
            <a:r>
              <a:rPr sz="4600" b="0" spc="-100">
                <a:solidFill>
                  <a:srgbClr val="675E46"/>
                </a:solidFill>
                <a:latin typeface="Cambria"/>
                <a:cs typeface="Cambria"/>
              </a:rPr>
              <a:t>ub</a:t>
            </a:r>
            <a:r>
              <a:rPr sz="4600" b="0" spc="-110">
                <a:solidFill>
                  <a:srgbClr val="675E46"/>
                </a:solidFill>
                <a:latin typeface="Cambria"/>
                <a:cs typeface="Cambria"/>
              </a:rPr>
              <a:t>q</a:t>
            </a:r>
            <a:r>
              <a:rPr sz="4600" b="0" spc="-100">
                <a:solidFill>
                  <a:srgbClr val="675E46"/>
                </a:solidFill>
                <a:latin typeface="Cambria"/>
                <a:cs typeface="Cambria"/>
              </a:rPr>
              <a:t>u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b="0" spc="-110">
                <a:solidFill>
                  <a:srgbClr val="675E46"/>
                </a:solidFill>
                <a:latin typeface="Cambria"/>
                <a:cs typeface="Cambria"/>
              </a:rPr>
              <a:t>ri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s</a:t>
            </a:r>
            <a:r>
              <a:rPr sz="4600" b="0" spc="-21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-</a:t>
            </a:r>
            <a:r>
              <a:rPr sz="4000" b="0" spc="-100">
                <a:solidFill>
                  <a:srgbClr val="675E46"/>
                </a:solidFill>
                <a:latin typeface="Cambria"/>
                <a:cs typeface="Cambria"/>
              </a:rPr>
              <a:t>M</a:t>
            </a:r>
            <a:r>
              <a:rPr sz="4000" b="0" spc="-105">
                <a:solidFill>
                  <a:srgbClr val="675E46"/>
                </a:solidFill>
                <a:latin typeface="Cambria"/>
                <a:cs typeface="Cambria"/>
              </a:rPr>
              <a:t>u</a:t>
            </a:r>
            <a:r>
              <a:rPr sz="4000" b="0" spc="-110">
                <a:solidFill>
                  <a:srgbClr val="675E46"/>
                </a:solidFill>
                <a:latin typeface="Cambria"/>
                <a:cs typeface="Cambria"/>
              </a:rPr>
              <a:t>l</a:t>
            </a:r>
            <a:r>
              <a:rPr sz="4000" b="0" spc="-100">
                <a:solidFill>
                  <a:srgbClr val="675E46"/>
                </a:solidFill>
                <a:latin typeface="Cambria"/>
                <a:cs typeface="Cambria"/>
              </a:rPr>
              <a:t>ti</a:t>
            </a:r>
            <a:r>
              <a:rPr sz="4000" b="0" spc="-110">
                <a:solidFill>
                  <a:srgbClr val="675E46"/>
                </a:solidFill>
                <a:latin typeface="Cambria"/>
                <a:cs typeface="Cambria"/>
              </a:rPr>
              <a:t>pl</a:t>
            </a:r>
            <a:r>
              <a:rPr sz="4000" b="0" spc="-5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000" b="0" spc="-229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000" b="0" spc="-160">
                <a:solidFill>
                  <a:srgbClr val="675E46"/>
                </a:solidFill>
                <a:latin typeface="Cambria"/>
                <a:cs typeface="Cambria"/>
              </a:rPr>
              <a:t>r</a:t>
            </a:r>
            <a:r>
              <a:rPr sz="4000" b="0" spc="-125">
                <a:solidFill>
                  <a:srgbClr val="675E46"/>
                </a:solidFill>
                <a:latin typeface="Cambria"/>
                <a:cs typeface="Cambria"/>
              </a:rPr>
              <a:t>o</a:t>
            </a:r>
            <a:r>
              <a:rPr sz="4000" b="0" spc="-140">
                <a:solidFill>
                  <a:srgbClr val="675E46"/>
                </a:solidFill>
                <a:latin typeface="Cambria"/>
                <a:cs typeface="Cambria"/>
              </a:rPr>
              <a:t>w</a:t>
            </a:r>
            <a:r>
              <a:rPr sz="4000" b="0" spc="-5">
                <a:solidFill>
                  <a:srgbClr val="675E46"/>
                </a:solidFill>
                <a:latin typeface="Cambria"/>
                <a:cs typeface="Cambria"/>
              </a:rPr>
              <a:t>s</a:t>
            </a:r>
            <a:endParaRPr sz="4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3600" b="0" spc="-100">
                <a:solidFill>
                  <a:srgbClr val="675E46"/>
                </a:solidFill>
                <a:latin typeface="Cambria"/>
                <a:cs typeface="Cambria"/>
              </a:rPr>
              <a:t>w</a:t>
            </a:r>
            <a:r>
              <a:rPr sz="3600" b="0" spc="-105">
                <a:solidFill>
                  <a:srgbClr val="675E46"/>
                </a:solidFill>
                <a:latin typeface="Cambria"/>
                <a:cs typeface="Cambria"/>
              </a:rPr>
              <a:t>i</a:t>
            </a:r>
            <a:r>
              <a:rPr sz="3600" b="0" spc="-95">
                <a:solidFill>
                  <a:srgbClr val="675E46"/>
                </a:solidFill>
                <a:latin typeface="Cambria"/>
                <a:cs typeface="Cambria"/>
              </a:rPr>
              <a:t>t</a:t>
            </a:r>
            <a:r>
              <a:rPr sz="3600" b="0">
                <a:solidFill>
                  <a:srgbClr val="675E46"/>
                </a:solidFill>
                <a:latin typeface="Cambria"/>
                <a:cs typeface="Cambria"/>
              </a:rPr>
              <a:t>h</a:t>
            </a:r>
            <a:r>
              <a:rPr sz="3600" b="0" spc="-225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3600" b="0" spc="-95">
                <a:solidFill>
                  <a:srgbClr val="675E46"/>
                </a:solidFill>
                <a:latin typeface="Cambria"/>
                <a:cs typeface="Cambria"/>
              </a:rPr>
              <a:t>A</a:t>
            </a:r>
            <a:r>
              <a:rPr sz="3600" b="0" spc="-100">
                <a:solidFill>
                  <a:srgbClr val="675E46"/>
                </a:solidFill>
                <a:latin typeface="Cambria"/>
                <a:cs typeface="Cambria"/>
              </a:rPr>
              <a:t>LL</a:t>
            </a:r>
            <a:r>
              <a:rPr sz="3600" b="0">
                <a:solidFill>
                  <a:srgbClr val="675E46"/>
                </a:solidFill>
                <a:latin typeface="Cambria"/>
                <a:cs typeface="Cambria"/>
              </a:rPr>
              <a:t>,</a:t>
            </a:r>
            <a:r>
              <a:rPr sz="3600" b="0" spc="-21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3600" b="0" spc="-95">
                <a:solidFill>
                  <a:srgbClr val="675E46"/>
                </a:solidFill>
                <a:latin typeface="Cambria"/>
                <a:cs typeface="Cambria"/>
              </a:rPr>
              <a:t>A</a:t>
            </a:r>
            <a:r>
              <a:rPr sz="3600" b="0" spc="-100">
                <a:solidFill>
                  <a:srgbClr val="675E46"/>
                </a:solidFill>
                <a:latin typeface="Cambria"/>
                <a:cs typeface="Cambria"/>
              </a:rPr>
              <a:t>N</a:t>
            </a:r>
            <a:r>
              <a:rPr sz="3600" b="0" spc="-470">
                <a:solidFill>
                  <a:srgbClr val="675E46"/>
                </a:solidFill>
                <a:latin typeface="Cambria"/>
                <a:cs typeface="Cambria"/>
              </a:rPr>
              <a:t>Y</a:t>
            </a:r>
            <a:r>
              <a:rPr sz="3600" b="0">
                <a:solidFill>
                  <a:srgbClr val="675E46"/>
                </a:solidFill>
                <a:latin typeface="Cambria"/>
                <a:cs typeface="Cambria"/>
              </a:rPr>
              <a:t>,</a:t>
            </a:r>
            <a:r>
              <a:rPr sz="3600" b="0" spc="-225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3600" b="0" spc="-100">
                <a:solidFill>
                  <a:srgbClr val="675E46"/>
                </a:solidFill>
                <a:latin typeface="Cambria"/>
                <a:cs typeface="Cambria"/>
              </a:rPr>
              <a:t>I</a:t>
            </a:r>
            <a:r>
              <a:rPr sz="3600" b="0">
                <a:solidFill>
                  <a:srgbClr val="675E46"/>
                </a:solidFill>
                <a:latin typeface="Cambria"/>
                <a:cs typeface="Cambria"/>
              </a:rPr>
              <a:t>N</a:t>
            </a:r>
            <a:r>
              <a:rPr sz="3600" b="0" spc="-21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3600" b="0" spc="-100">
                <a:solidFill>
                  <a:srgbClr val="675E46"/>
                </a:solidFill>
                <a:latin typeface="Cambria"/>
                <a:cs typeface="Cambria"/>
              </a:rPr>
              <a:t>o</a:t>
            </a:r>
            <a:r>
              <a:rPr sz="3600" b="0" spc="-95">
                <a:solidFill>
                  <a:srgbClr val="675E46"/>
                </a:solidFill>
                <a:latin typeface="Cambria"/>
                <a:cs typeface="Cambria"/>
              </a:rPr>
              <a:t>p</a:t>
            </a:r>
            <a:r>
              <a:rPr sz="3600" b="0" spc="-105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3600" b="0" spc="-160">
                <a:solidFill>
                  <a:srgbClr val="675E46"/>
                </a:solidFill>
                <a:latin typeface="Cambria"/>
                <a:cs typeface="Cambria"/>
              </a:rPr>
              <a:t>r</a:t>
            </a:r>
            <a:r>
              <a:rPr sz="3600" b="0" spc="-105">
                <a:solidFill>
                  <a:srgbClr val="675E46"/>
                </a:solidFill>
                <a:latin typeface="Cambria"/>
                <a:cs typeface="Cambria"/>
              </a:rPr>
              <a:t>a</a:t>
            </a:r>
            <a:r>
              <a:rPr sz="3600" b="0" spc="-130">
                <a:solidFill>
                  <a:srgbClr val="675E46"/>
                </a:solidFill>
                <a:latin typeface="Cambria"/>
                <a:cs typeface="Cambria"/>
              </a:rPr>
              <a:t>t</a:t>
            </a:r>
            <a:r>
              <a:rPr sz="3600" b="0" spc="-100">
                <a:solidFill>
                  <a:srgbClr val="675E46"/>
                </a:solidFill>
                <a:latin typeface="Cambria"/>
                <a:cs typeface="Cambria"/>
              </a:rPr>
              <a:t>o</a:t>
            </a:r>
            <a:r>
              <a:rPr sz="3600" b="0">
                <a:solidFill>
                  <a:srgbClr val="675E46"/>
                </a:solidFill>
                <a:latin typeface="Cambria"/>
                <a:cs typeface="Cambria"/>
              </a:rPr>
              <a:t>r</a:t>
            </a:r>
            <a:endParaRPr sz="36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427" y="1860804"/>
            <a:ext cx="7856220" cy="84886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6427" y="2831592"/>
            <a:ext cx="7856220" cy="8503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6427" y="3803903"/>
            <a:ext cx="7856220" cy="85039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427" y="4776215"/>
            <a:ext cx="7856220" cy="85039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6427" y="5748528"/>
            <a:ext cx="7856220" cy="84886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93268" y="2072131"/>
            <a:ext cx="7422515" cy="4249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[&gt;</a:t>
            </a:r>
            <a:r>
              <a:rPr sz="22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ALL]</a:t>
            </a:r>
            <a:r>
              <a:rPr sz="22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More</a:t>
            </a:r>
            <a:r>
              <a:rPr sz="22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than</a:t>
            </a:r>
            <a:r>
              <a:rPr sz="2200" spc="1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highest</a:t>
            </a:r>
            <a:r>
              <a:rPr sz="2200" spc="1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value</a:t>
            </a:r>
            <a:r>
              <a:rPr sz="22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returned</a:t>
            </a:r>
            <a:r>
              <a:rPr sz="2200" spc="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22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the subquery</a:t>
            </a:r>
            <a:endParaRPr sz="2200">
              <a:latin typeface="Calibri"/>
              <a:cs typeface="Calibri"/>
            </a:endParaRPr>
          </a:p>
          <a:p>
            <a:pPr marL="12700" marR="398145">
              <a:lnSpc>
                <a:spcPct val="290000"/>
              </a:lnSpc>
            </a:pP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[&lt;</a:t>
            </a:r>
            <a:r>
              <a:rPr sz="2200" spc="2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ALL]</a:t>
            </a:r>
            <a:r>
              <a:rPr sz="2200" spc="2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Less</a:t>
            </a:r>
            <a:r>
              <a:rPr sz="2200" spc="3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than</a:t>
            </a:r>
            <a:r>
              <a:rPr sz="2200" spc="3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3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>
                <a:solidFill>
                  <a:srgbClr val="2E2B1F"/>
                </a:solidFill>
                <a:latin typeface="Calibri"/>
                <a:cs typeface="Calibri"/>
              </a:rPr>
              <a:t>lowest</a:t>
            </a:r>
            <a:r>
              <a:rPr sz="2200" spc="2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value</a:t>
            </a:r>
            <a:r>
              <a:rPr sz="2200" spc="3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returned</a:t>
            </a:r>
            <a:r>
              <a:rPr sz="2200" spc="3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2200" spc="3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2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subquery </a:t>
            </a:r>
            <a:r>
              <a:rPr sz="22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[&lt;</a:t>
            </a:r>
            <a:r>
              <a:rPr sz="22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ANY]</a:t>
            </a:r>
            <a:r>
              <a:rPr sz="22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Less</a:t>
            </a:r>
            <a:r>
              <a:rPr sz="2200" spc="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than the</a:t>
            </a:r>
            <a:r>
              <a:rPr sz="22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highest</a:t>
            </a:r>
            <a:r>
              <a:rPr sz="2200" spc="1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value</a:t>
            </a:r>
            <a:r>
              <a:rPr sz="22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returned</a:t>
            </a:r>
            <a:r>
              <a:rPr sz="2200" spc="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22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the subquery </a:t>
            </a:r>
            <a:r>
              <a:rPr sz="22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[&gt;</a:t>
            </a:r>
            <a:r>
              <a:rPr sz="22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ANY]</a:t>
            </a:r>
            <a:r>
              <a:rPr sz="22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More</a:t>
            </a:r>
            <a:r>
              <a:rPr sz="22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than</a:t>
            </a:r>
            <a:r>
              <a:rPr sz="2200" spc="1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>
                <a:solidFill>
                  <a:srgbClr val="2E2B1F"/>
                </a:solidFill>
                <a:latin typeface="Calibri"/>
                <a:cs typeface="Calibri"/>
              </a:rPr>
              <a:t>lowest</a:t>
            </a:r>
            <a:r>
              <a:rPr sz="22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value</a:t>
            </a:r>
            <a:r>
              <a:rPr sz="2200" spc="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returned</a:t>
            </a:r>
            <a:r>
              <a:rPr sz="2200" spc="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2200" spc="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the subquery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[=</a:t>
            </a:r>
            <a:r>
              <a:rPr sz="22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ANY] </a:t>
            </a:r>
            <a:r>
              <a:rPr sz="2200" spc="-15">
                <a:solidFill>
                  <a:srgbClr val="2E2B1F"/>
                </a:solidFill>
                <a:latin typeface="Calibri"/>
                <a:cs typeface="Calibri"/>
              </a:rPr>
              <a:t>Equal</a:t>
            </a:r>
            <a:r>
              <a:rPr sz="2200" spc="1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>
                <a:solidFill>
                  <a:srgbClr val="2E2B1F"/>
                </a:solidFill>
                <a:latin typeface="Calibri"/>
                <a:cs typeface="Calibri"/>
              </a:rPr>
              <a:t>any</a:t>
            </a:r>
            <a:r>
              <a:rPr sz="22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value</a:t>
            </a:r>
            <a:r>
              <a:rPr sz="22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returned</a:t>
            </a:r>
            <a:r>
              <a:rPr sz="2200" spc="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22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subquery</a:t>
            </a:r>
            <a:r>
              <a:rPr sz="2200" spc="1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(same as</a:t>
            </a:r>
            <a:r>
              <a:rPr sz="2200" spc="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IN)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17170"/>
            <a:ext cx="7991475" cy="142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600" b="0" spc="-110">
                <a:solidFill>
                  <a:srgbClr val="675E46"/>
                </a:solidFill>
                <a:latin typeface="Cambria"/>
                <a:cs typeface="Cambria"/>
              </a:rPr>
              <a:t>M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ySQ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L</a:t>
            </a:r>
            <a:r>
              <a:rPr sz="4600" b="0" spc="-22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S</a:t>
            </a:r>
            <a:r>
              <a:rPr sz="4600" b="0" spc="-100">
                <a:solidFill>
                  <a:srgbClr val="675E46"/>
                </a:solidFill>
                <a:latin typeface="Cambria"/>
                <a:cs typeface="Cambria"/>
              </a:rPr>
              <a:t>ub</a:t>
            </a:r>
            <a:r>
              <a:rPr sz="4600" b="0" spc="-110">
                <a:solidFill>
                  <a:srgbClr val="675E46"/>
                </a:solidFill>
                <a:latin typeface="Cambria"/>
                <a:cs typeface="Cambria"/>
              </a:rPr>
              <a:t>q</a:t>
            </a:r>
            <a:r>
              <a:rPr sz="4600" b="0" spc="-100">
                <a:solidFill>
                  <a:srgbClr val="675E46"/>
                </a:solidFill>
                <a:latin typeface="Cambria"/>
                <a:cs typeface="Cambria"/>
              </a:rPr>
              <a:t>u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b="0" spc="-110">
                <a:solidFill>
                  <a:srgbClr val="675E46"/>
                </a:solidFill>
                <a:latin typeface="Cambria"/>
                <a:cs typeface="Cambria"/>
              </a:rPr>
              <a:t>ri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b="0" spc="-90">
                <a:solidFill>
                  <a:srgbClr val="675E46"/>
                </a:solidFill>
                <a:latin typeface="Cambria"/>
                <a:cs typeface="Cambria"/>
              </a:rPr>
              <a:t>s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-</a:t>
            </a:r>
            <a:r>
              <a:rPr sz="4600" b="0" spc="-24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b="0" spc="-110">
                <a:solidFill>
                  <a:srgbClr val="675E46"/>
                </a:solidFill>
                <a:latin typeface="Cambria"/>
                <a:cs typeface="Cambria"/>
              </a:rPr>
              <a:t>M</a:t>
            </a:r>
            <a:r>
              <a:rPr sz="4600" b="0" spc="-100">
                <a:solidFill>
                  <a:srgbClr val="675E46"/>
                </a:solidFill>
                <a:latin typeface="Cambria"/>
                <a:cs typeface="Cambria"/>
              </a:rPr>
              <a:t>ult</a:t>
            </a:r>
            <a:r>
              <a:rPr sz="4600" b="0" spc="-110">
                <a:solidFill>
                  <a:srgbClr val="675E46"/>
                </a:solidFill>
                <a:latin typeface="Cambria"/>
                <a:cs typeface="Cambria"/>
              </a:rPr>
              <a:t>i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p</a:t>
            </a:r>
            <a:r>
              <a:rPr sz="4600" b="0" spc="-100">
                <a:solidFill>
                  <a:srgbClr val="675E46"/>
                </a:solidFill>
                <a:latin typeface="Cambria"/>
                <a:cs typeface="Cambria"/>
              </a:rPr>
              <a:t>l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b="0" spc="-195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b="0" spc="-185">
                <a:solidFill>
                  <a:srgbClr val="675E46"/>
                </a:solidFill>
                <a:latin typeface="Cambria"/>
                <a:cs typeface="Cambria"/>
              </a:rPr>
              <a:t>R</a:t>
            </a:r>
            <a:r>
              <a:rPr sz="4600" b="0" spc="-130">
                <a:solidFill>
                  <a:srgbClr val="675E46"/>
                </a:solidFill>
                <a:latin typeface="Cambria"/>
                <a:cs typeface="Cambria"/>
              </a:rPr>
              <a:t>o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w  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b="0" spc="-165">
                <a:solidFill>
                  <a:srgbClr val="675E46"/>
                </a:solidFill>
                <a:latin typeface="Cambria"/>
                <a:cs typeface="Cambria"/>
              </a:rPr>
              <a:t>x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a</a:t>
            </a:r>
            <a:r>
              <a:rPr sz="4600" b="0" spc="-100">
                <a:solidFill>
                  <a:srgbClr val="675E46"/>
                </a:solidFill>
                <a:latin typeface="Cambria"/>
                <a:cs typeface="Cambria"/>
              </a:rPr>
              <a:t>m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p</a:t>
            </a:r>
            <a:r>
              <a:rPr sz="4600" b="0" spc="-100">
                <a:solidFill>
                  <a:srgbClr val="675E46"/>
                </a:solidFill>
                <a:latin typeface="Cambria"/>
                <a:cs typeface="Cambria"/>
              </a:rPr>
              <a:t>l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s</a:t>
            </a:r>
            <a:r>
              <a:rPr sz="4600" b="0" spc="-204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o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n</a:t>
            </a:r>
            <a:r>
              <a:rPr sz="4600" b="0" spc="-204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b="0" spc="-100">
                <a:solidFill>
                  <a:srgbClr val="675E46"/>
                </a:solidFill>
                <a:latin typeface="Cambria"/>
                <a:cs typeface="Cambria"/>
              </a:rPr>
              <a:t>m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p</a:t>
            </a:r>
            <a:r>
              <a:rPr sz="4600" b="0" spc="-19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b="0" spc="-465">
                <a:solidFill>
                  <a:srgbClr val="675E46"/>
                </a:solidFill>
                <a:latin typeface="Cambria"/>
                <a:cs typeface="Cambria"/>
              </a:rPr>
              <a:t>T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a</a:t>
            </a:r>
            <a:r>
              <a:rPr sz="4600" b="0" spc="-100">
                <a:solidFill>
                  <a:srgbClr val="675E46"/>
                </a:solidFill>
                <a:latin typeface="Cambria"/>
                <a:cs typeface="Cambria"/>
              </a:rPr>
              <a:t>bl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endParaRPr sz="4600">
              <a:latin typeface="Cambria"/>
              <a:cs typeface="Cambr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4650" y="1746250"/>
          <a:ext cx="7620633" cy="40792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6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9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4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Emp-id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Salary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deptno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John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Nashik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Clerk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Seema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Aurangabad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Developer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Amita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Nagar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Manager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70000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Rakesh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Pune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Analyst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8000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Samata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Nashik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Tester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Ankita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Chandwad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Developer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Bhavika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Pune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Team-LR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Deepa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Mumbai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CEO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90000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Nitin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Nagpur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Clerk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8000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Pooja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Pune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Analyst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45000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97100" y="2806700"/>
            <a:ext cx="3302000" cy="1168400"/>
            <a:chOff x="2197100" y="2806700"/>
            <a:chExt cx="3302000" cy="1168400"/>
          </a:xfrm>
        </p:grpSpPr>
        <p:sp>
          <p:nvSpPr>
            <p:cNvPr id="3" name="object 3"/>
            <p:cNvSpPr/>
            <p:nvPr/>
          </p:nvSpPr>
          <p:spPr>
            <a:xfrm>
              <a:off x="2209800" y="2819400"/>
              <a:ext cx="3276600" cy="1143000"/>
            </a:xfrm>
            <a:custGeom>
              <a:avLst/>
              <a:gdLst/>
              <a:ahLst/>
              <a:cxnLst/>
              <a:rect l="l" t="t" r="r" b="b"/>
              <a:pathLst>
                <a:path w="3276600" h="1143000">
                  <a:moveTo>
                    <a:pt x="3086100" y="0"/>
                  </a:moveTo>
                  <a:lnTo>
                    <a:pt x="190500" y="0"/>
                  </a:ln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0" y="952500"/>
                  </a:lnTo>
                  <a:lnTo>
                    <a:pt x="5034" y="996162"/>
                  </a:lnTo>
                  <a:lnTo>
                    <a:pt x="19372" y="1036253"/>
                  </a:lnTo>
                  <a:lnTo>
                    <a:pt x="41867" y="1071625"/>
                  </a:lnTo>
                  <a:lnTo>
                    <a:pt x="71374" y="1101132"/>
                  </a:lnTo>
                  <a:lnTo>
                    <a:pt x="106746" y="1123627"/>
                  </a:lnTo>
                  <a:lnTo>
                    <a:pt x="146837" y="1137965"/>
                  </a:lnTo>
                  <a:lnTo>
                    <a:pt x="190500" y="1143000"/>
                  </a:lnTo>
                  <a:lnTo>
                    <a:pt x="3086100" y="1143000"/>
                  </a:lnTo>
                  <a:lnTo>
                    <a:pt x="3129762" y="1137965"/>
                  </a:lnTo>
                  <a:lnTo>
                    <a:pt x="3169853" y="1123627"/>
                  </a:lnTo>
                  <a:lnTo>
                    <a:pt x="3205225" y="1101132"/>
                  </a:lnTo>
                  <a:lnTo>
                    <a:pt x="3234732" y="1071625"/>
                  </a:lnTo>
                  <a:lnTo>
                    <a:pt x="3257227" y="1036253"/>
                  </a:lnTo>
                  <a:lnTo>
                    <a:pt x="3271565" y="996162"/>
                  </a:lnTo>
                  <a:lnTo>
                    <a:pt x="3276600" y="952500"/>
                  </a:lnTo>
                  <a:lnTo>
                    <a:pt x="3276600" y="190500"/>
                  </a:lnTo>
                  <a:lnTo>
                    <a:pt x="3271565" y="146837"/>
                  </a:lnTo>
                  <a:lnTo>
                    <a:pt x="3257227" y="106746"/>
                  </a:lnTo>
                  <a:lnTo>
                    <a:pt x="3234732" y="71374"/>
                  </a:lnTo>
                  <a:lnTo>
                    <a:pt x="3205225" y="41867"/>
                  </a:lnTo>
                  <a:lnTo>
                    <a:pt x="3169853" y="19372"/>
                  </a:lnTo>
                  <a:lnTo>
                    <a:pt x="3129762" y="5034"/>
                  </a:lnTo>
                  <a:lnTo>
                    <a:pt x="3086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09800" y="2819400"/>
              <a:ext cx="3276600" cy="1143000"/>
            </a:xfrm>
            <a:custGeom>
              <a:avLst/>
              <a:gdLst/>
              <a:ahLst/>
              <a:cxnLst/>
              <a:rect l="l" t="t" r="r" b="b"/>
              <a:pathLst>
                <a:path w="3276600" h="1143000">
                  <a:moveTo>
                    <a:pt x="0" y="190500"/>
                  </a:moveTo>
                  <a:lnTo>
                    <a:pt x="5034" y="146837"/>
                  </a:lnTo>
                  <a:lnTo>
                    <a:pt x="19372" y="106746"/>
                  </a:lnTo>
                  <a:lnTo>
                    <a:pt x="41867" y="71374"/>
                  </a:lnTo>
                  <a:lnTo>
                    <a:pt x="71374" y="41867"/>
                  </a:lnTo>
                  <a:lnTo>
                    <a:pt x="106746" y="19372"/>
                  </a:lnTo>
                  <a:lnTo>
                    <a:pt x="146837" y="5034"/>
                  </a:lnTo>
                  <a:lnTo>
                    <a:pt x="190500" y="0"/>
                  </a:lnTo>
                  <a:lnTo>
                    <a:pt x="3086100" y="0"/>
                  </a:lnTo>
                  <a:lnTo>
                    <a:pt x="3129762" y="5034"/>
                  </a:lnTo>
                  <a:lnTo>
                    <a:pt x="3169853" y="19372"/>
                  </a:lnTo>
                  <a:lnTo>
                    <a:pt x="3205225" y="41867"/>
                  </a:lnTo>
                  <a:lnTo>
                    <a:pt x="3234732" y="71374"/>
                  </a:lnTo>
                  <a:lnTo>
                    <a:pt x="3257227" y="106746"/>
                  </a:lnTo>
                  <a:lnTo>
                    <a:pt x="3271565" y="146837"/>
                  </a:lnTo>
                  <a:lnTo>
                    <a:pt x="3276600" y="190500"/>
                  </a:lnTo>
                  <a:lnTo>
                    <a:pt x="3276600" y="952500"/>
                  </a:lnTo>
                  <a:lnTo>
                    <a:pt x="3271565" y="996162"/>
                  </a:lnTo>
                  <a:lnTo>
                    <a:pt x="3257227" y="1036253"/>
                  </a:lnTo>
                  <a:lnTo>
                    <a:pt x="3234732" y="1071625"/>
                  </a:lnTo>
                  <a:lnTo>
                    <a:pt x="3205225" y="1101132"/>
                  </a:lnTo>
                  <a:lnTo>
                    <a:pt x="3169853" y="1123627"/>
                  </a:lnTo>
                  <a:lnTo>
                    <a:pt x="3129762" y="1137965"/>
                  </a:lnTo>
                  <a:lnTo>
                    <a:pt x="3086100" y="1143000"/>
                  </a:lnTo>
                  <a:lnTo>
                    <a:pt x="190500" y="1143000"/>
                  </a:lnTo>
                  <a:lnTo>
                    <a:pt x="146837" y="1137965"/>
                  </a:lnTo>
                  <a:lnTo>
                    <a:pt x="106746" y="1123627"/>
                  </a:lnTo>
                  <a:lnTo>
                    <a:pt x="71374" y="1101132"/>
                  </a:lnTo>
                  <a:lnTo>
                    <a:pt x="41867" y="1071625"/>
                  </a:lnTo>
                  <a:lnTo>
                    <a:pt x="19372" y="1036253"/>
                  </a:lnTo>
                  <a:lnTo>
                    <a:pt x="5034" y="996162"/>
                  </a:lnTo>
                  <a:lnTo>
                    <a:pt x="0" y="952500"/>
                  </a:lnTo>
                  <a:lnTo>
                    <a:pt x="0" y="190500"/>
                  </a:lnTo>
                  <a:close/>
                </a:path>
              </a:pathLst>
            </a:custGeom>
            <a:ln w="25400">
              <a:solidFill>
                <a:srgbClr val="A9A4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162890"/>
            <a:ext cx="7096125" cy="134493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65"/>
              </a:spcBef>
            </a:pP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I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N</a:t>
            </a:r>
            <a:r>
              <a:rPr sz="4600" b="0" spc="-204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b="0" spc="-11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b="0" spc="-165">
                <a:solidFill>
                  <a:srgbClr val="675E46"/>
                </a:solidFill>
                <a:latin typeface="Cambria"/>
                <a:cs typeface="Cambria"/>
              </a:rPr>
              <a:t>x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a</a:t>
            </a:r>
            <a:r>
              <a:rPr sz="4600" b="0" spc="-100">
                <a:solidFill>
                  <a:srgbClr val="675E46"/>
                </a:solidFill>
                <a:latin typeface="Cambria"/>
                <a:cs typeface="Cambria"/>
              </a:rPr>
              <a:t>m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p</a:t>
            </a:r>
            <a:r>
              <a:rPr sz="4600" b="0" spc="-100">
                <a:solidFill>
                  <a:srgbClr val="675E46"/>
                </a:solidFill>
                <a:latin typeface="Cambria"/>
                <a:cs typeface="Cambria"/>
              </a:rPr>
              <a:t>l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-</a:t>
            </a:r>
            <a:r>
              <a:rPr sz="4600" b="0" spc="-20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2000" b="0" spc="-105">
                <a:latin typeface="Cambria"/>
                <a:cs typeface="Cambria"/>
              </a:rPr>
              <a:t>D</a:t>
            </a:r>
            <a:r>
              <a:rPr sz="2000" b="0" spc="-100">
                <a:latin typeface="Cambria"/>
                <a:cs typeface="Cambria"/>
              </a:rPr>
              <a:t>i</a:t>
            </a:r>
            <a:r>
              <a:rPr sz="2000" b="0" spc="-95">
                <a:latin typeface="Cambria"/>
                <a:cs typeface="Cambria"/>
              </a:rPr>
              <a:t>sp</a:t>
            </a:r>
            <a:r>
              <a:rPr sz="2000" b="0" spc="-100">
                <a:latin typeface="Cambria"/>
                <a:cs typeface="Cambria"/>
              </a:rPr>
              <a:t>l</a:t>
            </a:r>
            <a:r>
              <a:rPr sz="2000" b="0" spc="-140">
                <a:latin typeface="Cambria"/>
                <a:cs typeface="Cambria"/>
              </a:rPr>
              <a:t>a</a:t>
            </a:r>
            <a:r>
              <a:rPr sz="2000" b="0">
                <a:latin typeface="Cambria"/>
                <a:cs typeface="Cambria"/>
              </a:rPr>
              <a:t>y</a:t>
            </a:r>
            <a:r>
              <a:rPr sz="2000" b="0" spc="-240">
                <a:latin typeface="Cambria"/>
                <a:cs typeface="Cambria"/>
              </a:rPr>
              <a:t> </a:t>
            </a:r>
            <a:r>
              <a:rPr sz="2000" b="0" spc="-95">
                <a:latin typeface="Cambria"/>
                <a:cs typeface="Cambria"/>
              </a:rPr>
              <a:t>t</a:t>
            </a:r>
            <a:r>
              <a:rPr sz="2000" b="0" spc="-100">
                <a:latin typeface="Cambria"/>
                <a:cs typeface="Cambria"/>
              </a:rPr>
              <a:t>h</a:t>
            </a:r>
            <a:r>
              <a:rPr sz="2000" b="0">
                <a:latin typeface="Cambria"/>
                <a:cs typeface="Cambria"/>
              </a:rPr>
              <a:t>e</a:t>
            </a:r>
            <a:r>
              <a:rPr sz="2000" b="0" spc="-220">
                <a:latin typeface="Cambria"/>
                <a:cs typeface="Cambria"/>
              </a:rPr>
              <a:t> </a:t>
            </a:r>
            <a:r>
              <a:rPr sz="2000" b="0" spc="-105">
                <a:latin typeface="Cambria"/>
                <a:cs typeface="Cambria"/>
              </a:rPr>
              <a:t>e</a:t>
            </a:r>
            <a:r>
              <a:rPr sz="2000" b="0" spc="-100">
                <a:latin typeface="Cambria"/>
                <a:cs typeface="Cambria"/>
              </a:rPr>
              <a:t>m</a:t>
            </a:r>
            <a:r>
              <a:rPr sz="2000" b="0" spc="-95">
                <a:latin typeface="Cambria"/>
                <a:cs typeface="Cambria"/>
              </a:rPr>
              <a:t>p</a:t>
            </a:r>
            <a:r>
              <a:rPr sz="2000" b="0" spc="-100">
                <a:latin typeface="Cambria"/>
                <a:cs typeface="Cambria"/>
              </a:rPr>
              <a:t>l</a:t>
            </a:r>
            <a:r>
              <a:rPr sz="2000" b="0" spc="-130">
                <a:latin typeface="Cambria"/>
                <a:cs typeface="Cambria"/>
              </a:rPr>
              <a:t>o</a:t>
            </a:r>
            <a:r>
              <a:rPr sz="2000" b="0" spc="-135">
                <a:latin typeface="Cambria"/>
                <a:cs typeface="Cambria"/>
              </a:rPr>
              <a:t>y</a:t>
            </a:r>
            <a:r>
              <a:rPr sz="2000" b="0" spc="-105">
                <a:latin typeface="Cambria"/>
                <a:cs typeface="Cambria"/>
              </a:rPr>
              <a:t>e</a:t>
            </a:r>
            <a:r>
              <a:rPr sz="2000" b="0">
                <a:latin typeface="Cambria"/>
                <a:cs typeface="Cambria"/>
              </a:rPr>
              <a:t>e</a:t>
            </a:r>
            <a:r>
              <a:rPr sz="2000" b="0" spc="-245">
                <a:latin typeface="Cambria"/>
                <a:cs typeface="Cambria"/>
              </a:rPr>
              <a:t> </a:t>
            </a:r>
            <a:r>
              <a:rPr sz="2000" b="0" spc="-100">
                <a:latin typeface="Cambria"/>
                <a:cs typeface="Cambria"/>
              </a:rPr>
              <a:t>n</a:t>
            </a:r>
            <a:r>
              <a:rPr sz="2000" b="0" spc="-95">
                <a:latin typeface="Cambria"/>
                <a:cs typeface="Cambria"/>
              </a:rPr>
              <a:t>a</a:t>
            </a:r>
            <a:r>
              <a:rPr sz="2000" b="0" spc="-100">
                <a:latin typeface="Cambria"/>
                <a:cs typeface="Cambria"/>
              </a:rPr>
              <a:t>m</a:t>
            </a:r>
            <a:r>
              <a:rPr sz="2000" b="0">
                <a:latin typeface="Cambria"/>
                <a:cs typeface="Cambria"/>
              </a:rPr>
              <a:t>e</a:t>
            </a:r>
            <a:r>
              <a:rPr sz="2000" b="0" spc="-229">
                <a:latin typeface="Cambria"/>
                <a:cs typeface="Cambria"/>
              </a:rPr>
              <a:t> </a:t>
            </a:r>
            <a:r>
              <a:rPr sz="2000" b="0" spc="-100">
                <a:latin typeface="Cambria"/>
                <a:cs typeface="Cambria"/>
              </a:rPr>
              <a:t>,</a:t>
            </a:r>
            <a:r>
              <a:rPr sz="2000" b="0" spc="-95">
                <a:latin typeface="Cambria"/>
                <a:cs typeface="Cambria"/>
              </a:rPr>
              <a:t>sa</a:t>
            </a:r>
            <a:r>
              <a:rPr sz="2000" b="0" spc="-100">
                <a:latin typeface="Cambria"/>
                <a:cs typeface="Cambria"/>
              </a:rPr>
              <a:t>l</a:t>
            </a:r>
            <a:r>
              <a:rPr sz="2000" b="0" spc="-95">
                <a:latin typeface="Cambria"/>
                <a:cs typeface="Cambria"/>
              </a:rPr>
              <a:t>a</a:t>
            </a:r>
            <a:r>
              <a:rPr sz="2000" b="0" spc="-110">
                <a:latin typeface="Cambria"/>
                <a:cs typeface="Cambria"/>
              </a:rPr>
              <a:t>r</a:t>
            </a:r>
            <a:r>
              <a:rPr sz="2000" b="0">
                <a:latin typeface="Cambria"/>
                <a:cs typeface="Cambria"/>
              </a:rPr>
              <a:t>y</a:t>
            </a:r>
            <a:r>
              <a:rPr sz="2000" b="0" spc="-240">
                <a:latin typeface="Cambria"/>
                <a:cs typeface="Cambria"/>
              </a:rPr>
              <a:t> </a:t>
            </a:r>
            <a:r>
              <a:rPr sz="2000" b="0" spc="-95">
                <a:latin typeface="Cambria"/>
                <a:cs typeface="Cambria"/>
              </a:rPr>
              <a:t>a</a:t>
            </a:r>
            <a:r>
              <a:rPr sz="2000" b="0" spc="-100">
                <a:latin typeface="Cambria"/>
                <a:cs typeface="Cambria"/>
              </a:rPr>
              <a:t>n</a:t>
            </a:r>
            <a:r>
              <a:rPr sz="2000" b="0">
                <a:latin typeface="Cambria"/>
                <a:cs typeface="Cambria"/>
              </a:rPr>
              <a:t>d  </a:t>
            </a:r>
            <a:r>
              <a:rPr sz="2000" b="0" spc="-95">
                <a:latin typeface="Cambria"/>
                <a:cs typeface="Cambria"/>
              </a:rPr>
              <a:t>department</a:t>
            </a:r>
            <a:r>
              <a:rPr sz="2000" b="0" spc="-240">
                <a:latin typeface="Cambria"/>
                <a:cs typeface="Cambria"/>
              </a:rPr>
              <a:t> </a:t>
            </a:r>
            <a:r>
              <a:rPr sz="2000" b="0" spc="-50">
                <a:latin typeface="Cambria"/>
                <a:cs typeface="Cambria"/>
              </a:rPr>
              <a:t>no</a:t>
            </a:r>
            <a:r>
              <a:rPr sz="2000" b="0" spc="-200">
                <a:latin typeface="Cambria"/>
                <a:cs typeface="Cambria"/>
              </a:rPr>
              <a:t> </a:t>
            </a:r>
            <a:r>
              <a:rPr sz="2000" b="0" spc="-50">
                <a:latin typeface="Cambria"/>
                <a:cs typeface="Cambria"/>
              </a:rPr>
              <a:t>of</a:t>
            </a:r>
            <a:r>
              <a:rPr sz="2000" b="0" spc="-215">
                <a:latin typeface="Cambria"/>
                <a:cs typeface="Cambria"/>
              </a:rPr>
              <a:t> </a:t>
            </a:r>
            <a:r>
              <a:rPr sz="2000" b="0" spc="-80">
                <a:latin typeface="Cambria"/>
                <a:cs typeface="Cambria"/>
              </a:rPr>
              <a:t>those</a:t>
            </a:r>
            <a:r>
              <a:rPr sz="2000" b="0" spc="-235">
                <a:latin typeface="Cambria"/>
                <a:cs typeface="Cambria"/>
              </a:rPr>
              <a:t> </a:t>
            </a:r>
            <a:r>
              <a:rPr sz="2000" b="0" spc="-95">
                <a:latin typeface="Cambria"/>
                <a:cs typeface="Cambria"/>
              </a:rPr>
              <a:t>employees</a:t>
            </a:r>
            <a:r>
              <a:rPr sz="2000" b="0" spc="-245">
                <a:latin typeface="Cambria"/>
                <a:cs typeface="Cambria"/>
              </a:rPr>
              <a:t> </a:t>
            </a:r>
            <a:r>
              <a:rPr sz="2000" b="0" spc="-85">
                <a:latin typeface="Cambria"/>
                <a:cs typeface="Cambria"/>
              </a:rPr>
              <a:t>whose</a:t>
            </a:r>
            <a:r>
              <a:rPr sz="2000" b="0" spc="-210">
                <a:latin typeface="Cambria"/>
                <a:cs typeface="Cambria"/>
              </a:rPr>
              <a:t> </a:t>
            </a:r>
            <a:r>
              <a:rPr sz="2000" b="0" spc="-85">
                <a:latin typeface="Cambria"/>
                <a:cs typeface="Cambria"/>
              </a:rPr>
              <a:t>salary</a:t>
            </a:r>
            <a:r>
              <a:rPr sz="2000" b="0" spc="-235">
                <a:latin typeface="Cambria"/>
                <a:cs typeface="Cambria"/>
              </a:rPr>
              <a:t> </a:t>
            </a:r>
            <a:r>
              <a:rPr sz="2000" b="0" spc="-50">
                <a:latin typeface="Cambria"/>
                <a:cs typeface="Cambria"/>
              </a:rPr>
              <a:t>is</a:t>
            </a:r>
            <a:r>
              <a:rPr sz="2000" b="0" spc="-200">
                <a:latin typeface="Cambria"/>
                <a:cs typeface="Cambria"/>
              </a:rPr>
              <a:t> </a:t>
            </a:r>
            <a:r>
              <a:rPr sz="2000" b="0" spc="-65">
                <a:latin typeface="Cambria"/>
                <a:cs typeface="Cambria"/>
              </a:rPr>
              <a:t>the</a:t>
            </a:r>
            <a:r>
              <a:rPr sz="2000" b="0" spc="-220">
                <a:latin typeface="Cambria"/>
                <a:cs typeface="Cambria"/>
              </a:rPr>
              <a:t> </a:t>
            </a:r>
            <a:r>
              <a:rPr sz="2000" b="0" spc="-85">
                <a:latin typeface="Cambria"/>
                <a:cs typeface="Cambria"/>
              </a:rPr>
              <a:t>minimum</a:t>
            </a:r>
            <a:r>
              <a:rPr sz="2000" b="0" spc="-245">
                <a:latin typeface="Cambria"/>
                <a:cs typeface="Cambria"/>
              </a:rPr>
              <a:t> </a:t>
            </a:r>
            <a:r>
              <a:rPr sz="2000" b="0" spc="-85">
                <a:latin typeface="Cambria"/>
                <a:cs typeface="Cambria"/>
              </a:rPr>
              <a:t>salary</a:t>
            </a:r>
            <a:r>
              <a:rPr sz="2000" b="0" spc="-229">
                <a:latin typeface="Cambria"/>
                <a:cs typeface="Cambria"/>
              </a:rPr>
              <a:t> </a:t>
            </a:r>
            <a:r>
              <a:rPr sz="2000" b="0" spc="-50">
                <a:latin typeface="Cambria"/>
                <a:cs typeface="Cambria"/>
              </a:rPr>
              <a:t>of </a:t>
            </a:r>
            <a:r>
              <a:rPr sz="2000" b="0" spc="-430">
                <a:latin typeface="Cambria"/>
                <a:cs typeface="Cambria"/>
              </a:rPr>
              <a:t> </a:t>
            </a:r>
            <a:r>
              <a:rPr sz="2000" b="0" spc="-75">
                <a:latin typeface="Cambria"/>
                <a:cs typeface="Cambria"/>
              </a:rPr>
              <a:t>that</a:t>
            </a:r>
            <a:r>
              <a:rPr sz="2000" b="0" spc="-250">
                <a:latin typeface="Cambria"/>
                <a:cs typeface="Cambria"/>
              </a:rPr>
              <a:t> </a:t>
            </a:r>
            <a:r>
              <a:rPr sz="2000" b="0" spc="-90">
                <a:latin typeface="Cambria"/>
                <a:cs typeface="Cambria"/>
              </a:rPr>
              <a:t>department.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0240" y="1997786"/>
            <a:ext cx="48126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15360" algn="l"/>
              </a:tabLst>
            </a:pP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SELECT</a:t>
            </a:r>
            <a:r>
              <a:rPr sz="2200" spc="2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Ename,</a:t>
            </a:r>
            <a:r>
              <a:rPr sz="2200" spc="3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>
                <a:solidFill>
                  <a:srgbClr val="2E2B1F"/>
                </a:solidFill>
                <a:latin typeface="Calibri"/>
                <a:cs typeface="Calibri"/>
              </a:rPr>
              <a:t>salary,</a:t>
            </a:r>
            <a:r>
              <a:rPr sz="22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deptno	</a:t>
            </a:r>
            <a:r>
              <a:rPr sz="2200" spc="-15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200" spc="-3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EMP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0240" y="2400426"/>
            <a:ext cx="191706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WHERE </a:t>
            </a:r>
            <a:r>
              <a:rPr sz="2200">
                <a:solidFill>
                  <a:srgbClr val="2E2B1F"/>
                </a:solidFill>
                <a:latin typeface="Calibri"/>
                <a:cs typeface="Calibri"/>
              </a:rPr>
              <a:t>salary</a:t>
            </a:r>
            <a:r>
              <a:rPr sz="2200" spc="-5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41777" y="2736316"/>
            <a:ext cx="21532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000">
                <a:solidFill>
                  <a:srgbClr val="2E2B1F"/>
                </a:solidFill>
                <a:latin typeface="Calibri"/>
                <a:cs typeface="Calibri"/>
              </a:rPr>
              <a:t>(</a:t>
            </a:r>
            <a:r>
              <a:rPr sz="2000" spc="-3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>
                <a:solidFill>
                  <a:srgbClr val="2E2B1F"/>
                </a:solidFill>
                <a:latin typeface="Calibri"/>
                <a:cs typeface="Calibri"/>
              </a:rPr>
              <a:t>SELECT</a:t>
            </a:r>
            <a:r>
              <a:rPr sz="2000" spc="-6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2E2B1F"/>
                </a:solidFill>
                <a:latin typeface="Calibri"/>
                <a:cs typeface="Calibri"/>
              </a:rPr>
              <a:t>MIN(salary) </a:t>
            </a:r>
            <a:r>
              <a:rPr sz="2000" spc="-44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>
                <a:solidFill>
                  <a:srgbClr val="2E2B1F"/>
                </a:solidFill>
                <a:latin typeface="Calibri"/>
                <a:cs typeface="Calibri"/>
              </a:rPr>
              <a:t>FROM emp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10">
                <a:solidFill>
                  <a:srgbClr val="2E2B1F"/>
                </a:solidFill>
                <a:latin typeface="Calibri"/>
                <a:cs typeface="Calibri"/>
              </a:rPr>
              <a:t>GROUP</a:t>
            </a:r>
            <a:r>
              <a:rPr sz="2000" spc="-1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3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2000" spc="-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>
                <a:solidFill>
                  <a:srgbClr val="2E2B1F"/>
                </a:solidFill>
                <a:latin typeface="Calibri"/>
                <a:cs typeface="Calibri"/>
              </a:rPr>
              <a:t>deptno</a:t>
            </a:r>
            <a:r>
              <a:rPr sz="2000" spc="-3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051050" y="4413250"/>
          <a:ext cx="4040504" cy="22250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Salary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deptno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John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Seema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Rakesh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8000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Samata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Nitin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8000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2819400" y="2455672"/>
            <a:ext cx="1028700" cy="376555"/>
          </a:xfrm>
          <a:custGeom>
            <a:avLst/>
            <a:gdLst/>
            <a:ahLst/>
            <a:cxnLst/>
            <a:rect l="l" t="t" r="r" b="b"/>
            <a:pathLst>
              <a:path w="1028700" h="376555">
                <a:moveTo>
                  <a:pt x="501650" y="58927"/>
                </a:moveTo>
                <a:lnTo>
                  <a:pt x="501650" y="370713"/>
                </a:lnTo>
                <a:lnTo>
                  <a:pt x="507364" y="376427"/>
                </a:lnTo>
                <a:lnTo>
                  <a:pt x="1028700" y="376427"/>
                </a:lnTo>
                <a:lnTo>
                  <a:pt x="1028700" y="363727"/>
                </a:lnTo>
                <a:lnTo>
                  <a:pt x="527050" y="363727"/>
                </a:lnTo>
                <a:lnTo>
                  <a:pt x="514350" y="351027"/>
                </a:lnTo>
                <a:lnTo>
                  <a:pt x="527050" y="351027"/>
                </a:lnTo>
                <a:lnTo>
                  <a:pt x="527050" y="71627"/>
                </a:lnTo>
                <a:lnTo>
                  <a:pt x="514350" y="71627"/>
                </a:lnTo>
                <a:lnTo>
                  <a:pt x="501650" y="58927"/>
                </a:lnTo>
                <a:close/>
              </a:path>
              <a:path w="1028700" h="376555">
                <a:moveTo>
                  <a:pt x="527050" y="351027"/>
                </a:moveTo>
                <a:lnTo>
                  <a:pt x="514350" y="351027"/>
                </a:lnTo>
                <a:lnTo>
                  <a:pt x="527050" y="363727"/>
                </a:lnTo>
                <a:lnTo>
                  <a:pt x="527050" y="351027"/>
                </a:lnTo>
                <a:close/>
              </a:path>
              <a:path w="1028700" h="376555">
                <a:moveTo>
                  <a:pt x="1028700" y="351027"/>
                </a:moveTo>
                <a:lnTo>
                  <a:pt x="527050" y="351027"/>
                </a:lnTo>
                <a:lnTo>
                  <a:pt x="527050" y="363727"/>
                </a:lnTo>
                <a:lnTo>
                  <a:pt x="1028700" y="363727"/>
                </a:lnTo>
                <a:lnTo>
                  <a:pt x="1028700" y="351027"/>
                </a:lnTo>
                <a:close/>
              </a:path>
              <a:path w="1028700" h="376555">
                <a:moveTo>
                  <a:pt x="100964" y="0"/>
                </a:moveTo>
                <a:lnTo>
                  <a:pt x="94995" y="3555"/>
                </a:lnTo>
                <a:lnTo>
                  <a:pt x="0" y="58927"/>
                </a:lnTo>
                <a:lnTo>
                  <a:pt x="94995" y="114300"/>
                </a:lnTo>
                <a:lnTo>
                  <a:pt x="100964" y="117855"/>
                </a:lnTo>
                <a:lnTo>
                  <a:pt x="108838" y="115824"/>
                </a:lnTo>
                <a:lnTo>
                  <a:pt x="112268" y="109727"/>
                </a:lnTo>
                <a:lnTo>
                  <a:pt x="115824" y="103758"/>
                </a:lnTo>
                <a:lnTo>
                  <a:pt x="113792" y="95885"/>
                </a:lnTo>
                <a:lnTo>
                  <a:pt x="107695" y="92455"/>
                </a:lnTo>
                <a:lnTo>
                  <a:pt x="71990" y="71627"/>
                </a:lnTo>
                <a:lnTo>
                  <a:pt x="25145" y="71627"/>
                </a:lnTo>
                <a:lnTo>
                  <a:pt x="25145" y="46227"/>
                </a:lnTo>
                <a:lnTo>
                  <a:pt x="71990" y="46227"/>
                </a:lnTo>
                <a:lnTo>
                  <a:pt x="107695" y="25400"/>
                </a:lnTo>
                <a:lnTo>
                  <a:pt x="113792" y="21970"/>
                </a:lnTo>
                <a:lnTo>
                  <a:pt x="115824" y="14097"/>
                </a:lnTo>
                <a:lnTo>
                  <a:pt x="112268" y="8127"/>
                </a:lnTo>
                <a:lnTo>
                  <a:pt x="108838" y="2031"/>
                </a:lnTo>
                <a:lnTo>
                  <a:pt x="100964" y="0"/>
                </a:lnTo>
                <a:close/>
              </a:path>
              <a:path w="1028700" h="376555">
                <a:moveTo>
                  <a:pt x="71990" y="46227"/>
                </a:moveTo>
                <a:lnTo>
                  <a:pt x="25145" y="46227"/>
                </a:lnTo>
                <a:lnTo>
                  <a:pt x="25145" y="71627"/>
                </a:lnTo>
                <a:lnTo>
                  <a:pt x="71990" y="71627"/>
                </a:lnTo>
                <a:lnTo>
                  <a:pt x="68942" y="69850"/>
                </a:lnTo>
                <a:lnTo>
                  <a:pt x="31495" y="69850"/>
                </a:lnTo>
                <a:lnTo>
                  <a:pt x="31495" y="48005"/>
                </a:lnTo>
                <a:lnTo>
                  <a:pt x="68942" y="48005"/>
                </a:lnTo>
                <a:lnTo>
                  <a:pt x="71990" y="46227"/>
                </a:lnTo>
                <a:close/>
              </a:path>
              <a:path w="1028700" h="376555">
                <a:moveTo>
                  <a:pt x="521335" y="46227"/>
                </a:moveTo>
                <a:lnTo>
                  <a:pt x="71990" y="46227"/>
                </a:lnTo>
                <a:lnTo>
                  <a:pt x="50219" y="58927"/>
                </a:lnTo>
                <a:lnTo>
                  <a:pt x="71990" y="71627"/>
                </a:lnTo>
                <a:lnTo>
                  <a:pt x="501650" y="71627"/>
                </a:lnTo>
                <a:lnTo>
                  <a:pt x="501650" y="58927"/>
                </a:lnTo>
                <a:lnTo>
                  <a:pt x="527050" y="58927"/>
                </a:lnTo>
                <a:lnTo>
                  <a:pt x="527050" y="51942"/>
                </a:lnTo>
                <a:lnTo>
                  <a:pt x="521335" y="46227"/>
                </a:lnTo>
                <a:close/>
              </a:path>
              <a:path w="1028700" h="376555">
                <a:moveTo>
                  <a:pt x="527050" y="58927"/>
                </a:moveTo>
                <a:lnTo>
                  <a:pt x="501650" y="58927"/>
                </a:lnTo>
                <a:lnTo>
                  <a:pt x="514350" y="71627"/>
                </a:lnTo>
                <a:lnTo>
                  <a:pt x="527050" y="71627"/>
                </a:lnTo>
                <a:lnTo>
                  <a:pt x="527050" y="58927"/>
                </a:lnTo>
                <a:close/>
              </a:path>
              <a:path w="1028700" h="376555">
                <a:moveTo>
                  <a:pt x="31495" y="48005"/>
                </a:moveTo>
                <a:lnTo>
                  <a:pt x="31495" y="69850"/>
                </a:lnTo>
                <a:lnTo>
                  <a:pt x="50219" y="58927"/>
                </a:lnTo>
                <a:lnTo>
                  <a:pt x="31495" y="48005"/>
                </a:lnTo>
                <a:close/>
              </a:path>
              <a:path w="1028700" h="376555">
                <a:moveTo>
                  <a:pt x="50219" y="58927"/>
                </a:moveTo>
                <a:lnTo>
                  <a:pt x="31495" y="69850"/>
                </a:lnTo>
                <a:lnTo>
                  <a:pt x="68942" y="69850"/>
                </a:lnTo>
                <a:lnTo>
                  <a:pt x="50219" y="58927"/>
                </a:lnTo>
                <a:close/>
              </a:path>
              <a:path w="1028700" h="376555">
                <a:moveTo>
                  <a:pt x="68942" y="48005"/>
                </a:moveTo>
                <a:lnTo>
                  <a:pt x="31495" y="48005"/>
                </a:lnTo>
                <a:lnTo>
                  <a:pt x="50219" y="58927"/>
                </a:lnTo>
                <a:lnTo>
                  <a:pt x="68942" y="48005"/>
                </a:lnTo>
                <a:close/>
              </a:path>
            </a:pathLst>
          </a:custGeom>
          <a:solidFill>
            <a:srgbClr val="D2CA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05200" y="2427973"/>
            <a:ext cx="2133600" cy="369570"/>
          </a:xfrm>
          <a:prstGeom prst="rect">
            <a:avLst/>
          </a:prstGeom>
          <a:solidFill>
            <a:srgbClr val="FFFFFF"/>
          </a:solidFill>
          <a:ln w="25400">
            <a:solidFill>
              <a:srgbClr val="FF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spc="-5">
                <a:solidFill>
                  <a:srgbClr val="2E2B1F"/>
                </a:solidFill>
                <a:latin typeface="Calibri"/>
                <a:cs typeface="Calibri"/>
              </a:rPr>
              <a:t>(5000,20000,8000)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15455" y="5052059"/>
            <a:ext cx="1668779" cy="66446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404228" y="5079872"/>
            <a:ext cx="12395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solidFill>
                  <a:srgbClr val="2E2B1F"/>
                </a:solidFill>
                <a:latin typeface="Calibri"/>
                <a:cs typeface="Calibri"/>
              </a:rPr>
              <a:t>Output of </a:t>
            </a:r>
            <a:r>
              <a:rPr sz="18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>
                <a:solidFill>
                  <a:srgbClr val="2E2B1F"/>
                </a:solidFill>
                <a:latin typeface="Calibri"/>
                <a:cs typeface="Calibri"/>
              </a:rPr>
              <a:t>Above</a:t>
            </a:r>
            <a:r>
              <a:rPr sz="1800" spc="-8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2E2B1F"/>
                </a:solidFill>
                <a:latin typeface="Calibri"/>
                <a:cs typeface="Calibri"/>
              </a:rPr>
              <a:t>Query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97100" y="2806700"/>
            <a:ext cx="3302000" cy="1168400"/>
            <a:chOff x="2197100" y="2806700"/>
            <a:chExt cx="3302000" cy="1168400"/>
          </a:xfrm>
        </p:grpSpPr>
        <p:sp>
          <p:nvSpPr>
            <p:cNvPr id="3" name="object 3"/>
            <p:cNvSpPr/>
            <p:nvPr/>
          </p:nvSpPr>
          <p:spPr>
            <a:xfrm>
              <a:off x="2209800" y="2819400"/>
              <a:ext cx="3276600" cy="1143000"/>
            </a:xfrm>
            <a:custGeom>
              <a:avLst/>
              <a:gdLst/>
              <a:ahLst/>
              <a:cxnLst/>
              <a:rect l="l" t="t" r="r" b="b"/>
              <a:pathLst>
                <a:path w="3276600" h="1143000">
                  <a:moveTo>
                    <a:pt x="3086100" y="0"/>
                  </a:moveTo>
                  <a:lnTo>
                    <a:pt x="190500" y="0"/>
                  </a:ln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0" y="952500"/>
                  </a:lnTo>
                  <a:lnTo>
                    <a:pt x="5034" y="996162"/>
                  </a:lnTo>
                  <a:lnTo>
                    <a:pt x="19372" y="1036253"/>
                  </a:lnTo>
                  <a:lnTo>
                    <a:pt x="41867" y="1071625"/>
                  </a:lnTo>
                  <a:lnTo>
                    <a:pt x="71374" y="1101132"/>
                  </a:lnTo>
                  <a:lnTo>
                    <a:pt x="106746" y="1123627"/>
                  </a:lnTo>
                  <a:lnTo>
                    <a:pt x="146837" y="1137965"/>
                  </a:lnTo>
                  <a:lnTo>
                    <a:pt x="190500" y="1143000"/>
                  </a:lnTo>
                  <a:lnTo>
                    <a:pt x="3086100" y="1143000"/>
                  </a:lnTo>
                  <a:lnTo>
                    <a:pt x="3129762" y="1137965"/>
                  </a:lnTo>
                  <a:lnTo>
                    <a:pt x="3169853" y="1123627"/>
                  </a:lnTo>
                  <a:lnTo>
                    <a:pt x="3205225" y="1101132"/>
                  </a:lnTo>
                  <a:lnTo>
                    <a:pt x="3234732" y="1071625"/>
                  </a:lnTo>
                  <a:lnTo>
                    <a:pt x="3257227" y="1036253"/>
                  </a:lnTo>
                  <a:lnTo>
                    <a:pt x="3271565" y="996162"/>
                  </a:lnTo>
                  <a:lnTo>
                    <a:pt x="3276600" y="952500"/>
                  </a:lnTo>
                  <a:lnTo>
                    <a:pt x="3276600" y="190500"/>
                  </a:lnTo>
                  <a:lnTo>
                    <a:pt x="3271565" y="146837"/>
                  </a:lnTo>
                  <a:lnTo>
                    <a:pt x="3257227" y="106746"/>
                  </a:lnTo>
                  <a:lnTo>
                    <a:pt x="3234732" y="71374"/>
                  </a:lnTo>
                  <a:lnTo>
                    <a:pt x="3205225" y="41867"/>
                  </a:lnTo>
                  <a:lnTo>
                    <a:pt x="3169853" y="19372"/>
                  </a:lnTo>
                  <a:lnTo>
                    <a:pt x="3129762" y="5034"/>
                  </a:lnTo>
                  <a:lnTo>
                    <a:pt x="3086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09800" y="2819400"/>
              <a:ext cx="3276600" cy="1143000"/>
            </a:xfrm>
            <a:custGeom>
              <a:avLst/>
              <a:gdLst/>
              <a:ahLst/>
              <a:cxnLst/>
              <a:rect l="l" t="t" r="r" b="b"/>
              <a:pathLst>
                <a:path w="3276600" h="1143000">
                  <a:moveTo>
                    <a:pt x="0" y="190500"/>
                  </a:moveTo>
                  <a:lnTo>
                    <a:pt x="5034" y="146837"/>
                  </a:lnTo>
                  <a:lnTo>
                    <a:pt x="19372" y="106746"/>
                  </a:lnTo>
                  <a:lnTo>
                    <a:pt x="41867" y="71374"/>
                  </a:lnTo>
                  <a:lnTo>
                    <a:pt x="71374" y="41867"/>
                  </a:lnTo>
                  <a:lnTo>
                    <a:pt x="106746" y="19372"/>
                  </a:lnTo>
                  <a:lnTo>
                    <a:pt x="146837" y="5034"/>
                  </a:lnTo>
                  <a:lnTo>
                    <a:pt x="190500" y="0"/>
                  </a:lnTo>
                  <a:lnTo>
                    <a:pt x="3086100" y="0"/>
                  </a:lnTo>
                  <a:lnTo>
                    <a:pt x="3129762" y="5034"/>
                  </a:lnTo>
                  <a:lnTo>
                    <a:pt x="3169853" y="19372"/>
                  </a:lnTo>
                  <a:lnTo>
                    <a:pt x="3205225" y="41867"/>
                  </a:lnTo>
                  <a:lnTo>
                    <a:pt x="3234732" y="71374"/>
                  </a:lnTo>
                  <a:lnTo>
                    <a:pt x="3257227" y="106746"/>
                  </a:lnTo>
                  <a:lnTo>
                    <a:pt x="3271565" y="146837"/>
                  </a:lnTo>
                  <a:lnTo>
                    <a:pt x="3276600" y="190500"/>
                  </a:lnTo>
                  <a:lnTo>
                    <a:pt x="3276600" y="952500"/>
                  </a:lnTo>
                  <a:lnTo>
                    <a:pt x="3271565" y="996162"/>
                  </a:lnTo>
                  <a:lnTo>
                    <a:pt x="3257227" y="1036253"/>
                  </a:lnTo>
                  <a:lnTo>
                    <a:pt x="3234732" y="1071625"/>
                  </a:lnTo>
                  <a:lnTo>
                    <a:pt x="3205225" y="1101132"/>
                  </a:lnTo>
                  <a:lnTo>
                    <a:pt x="3169853" y="1123627"/>
                  </a:lnTo>
                  <a:lnTo>
                    <a:pt x="3129762" y="1137965"/>
                  </a:lnTo>
                  <a:lnTo>
                    <a:pt x="3086100" y="1143000"/>
                  </a:lnTo>
                  <a:lnTo>
                    <a:pt x="190500" y="1143000"/>
                  </a:lnTo>
                  <a:lnTo>
                    <a:pt x="146837" y="1137965"/>
                  </a:lnTo>
                  <a:lnTo>
                    <a:pt x="106746" y="1123627"/>
                  </a:lnTo>
                  <a:lnTo>
                    <a:pt x="71374" y="1101132"/>
                  </a:lnTo>
                  <a:lnTo>
                    <a:pt x="41867" y="1071625"/>
                  </a:lnTo>
                  <a:lnTo>
                    <a:pt x="19372" y="1036253"/>
                  </a:lnTo>
                  <a:lnTo>
                    <a:pt x="5034" y="996162"/>
                  </a:lnTo>
                  <a:lnTo>
                    <a:pt x="0" y="952500"/>
                  </a:lnTo>
                  <a:lnTo>
                    <a:pt x="0" y="190500"/>
                  </a:lnTo>
                  <a:close/>
                </a:path>
              </a:pathLst>
            </a:custGeom>
            <a:ln w="25400">
              <a:solidFill>
                <a:srgbClr val="A9A4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162890"/>
            <a:ext cx="7450455" cy="134493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65"/>
              </a:spcBef>
            </a:pPr>
            <a:r>
              <a:rPr sz="4600" b="0" spc="-75">
                <a:solidFill>
                  <a:srgbClr val="675E46"/>
                </a:solidFill>
                <a:latin typeface="Cambria"/>
                <a:cs typeface="Cambria"/>
              </a:rPr>
              <a:t>&gt;All </a:t>
            </a:r>
            <a:r>
              <a:rPr sz="4600" b="0" spc="-100">
                <a:solidFill>
                  <a:srgbClr val="675E46"/>
                </a:solidFill>
                <a:latin typeface="Cambria"/>
                <a:cs typeface="Cambria"/>
              </a:rPr>
              <a:t>Example- </a:t>
            </a:r>
            <a:r>
              <a:rPr sz="2000" b="0" spc="-90">
                <a:latin typeface="Cambria"/>
                <a:cs typeface="Cambria"/>
              </a:rPr>
              <a:t>Display </a:t>
            </a:r>
            <a:r>
              <a:rPr sz="2000" b="0" spc="-65">
                <a:latin typeface="Cambria"/>
                <a:cs typeface="Cambria"/>
              </a:rPr>
              <a:t>the </a:t>
            </a:r>
            <a:r>
              <a:rPr sz="2000" b="0" spc="-95">
                <a:latin typeface="Cambria"/>
                <a:cs typeface="Cambria"/>
              </a:rPr>
              <a:t>employee </a:t>
            </a:r>
            <a:r>
              <a:rPr sz="2000" b="0" spc="-80">
                <a:latin typeface="Cambria"/>
                <a:cs typeface="Cambria"/>
              </a:rPr>
              <a:t>name, </a:t>
            </a:r>
            <a:r>
              <a:rPr sz="2000" b="0" spc="-85">
                <a:latin typeface="Cambria"/>
                <a:cs typeface="Cambria"/>
              </a:rPr>
              <a:t>salary </a:t>
            </a:r>
            <a:r>
              <a:rPr sz="2000" b="0" spc="-65">
                <a:latin typeface="Cambria"/>
                <a:cs typeface="Cambria"/>
              </a:rPr>
              <a:t>and </a:t>
            </a:r>
            <a:r>
              <a:rPr sz="2000" b="0" spc="-60">
                <a:latin typeface="Cambria"/>
                <a:cs typeface="Cambria"/>
              </a:rPr>
              <a:t> </a:t>
            </a:r>
            <a:r>
              <a:rPr sz="2000" b="0" spc="-95">
                <a:latin typeface="Cambria"/>
                <a:cs typeface="Cambria"/>
              </a:rPr>
              <a:t>department</a:t>
            </a:r>
            <a:r>
              <a:rPr sz="2000" b="0" spc="-240">
                <a:latin typeface="Cambria"/>
                <a:cs typeface="Cambria"/>
              </a:rPr>
              <a:t> </a:t>
            </a:r>
            <a:r>
              <a:rPr sz="2000" b="0" spc="-50">
                <a:latin typeface="Cambria"/>
                <a:cs typeface="Cambria"/>
              </a:rPr>
              <a:t>no</a:t>
            </a:r>
            <a:r>
              <a:rPr sz="2000" b="0" spc="-200">
                <a:latin typeface="Cambria"/>
                <a:cs typeface="Cambria"/>
              </a:rPr>
              <a:t> </a:t>
            </a:r>
            <a:r>
              <a:rPr sz="2000" b="0" spc="-50">
                <a:latin typeface="Cambria"/>
                <a:cs typeface="Cambria"/>
              </a:rPr>
              <a:t>of</a:t>
            </a:r>
            <a:r>
              <a:rPr sz="2000" b="0" spc="-210">
                <a:latin typeface="Cambria"/>
                <a:cs typeface="Cambria"/>
              </a:rPr>
              <a:t> </a:t>
            </a:r>
            <a:r>
              <a:rPr sz="2000" b="0" spc="-80">
                <a:latin typeface="Cambria"/>
                <a:cs typeface="Cambria"/>
              </a:rPr>
              <a:t>those</a:t>
            </a:r>
            <a:r>
              <a:rPr sz="2000" b="0" spc="-235">
                <a:latin typeface="Cambria"/>
                <a:cs typeface="Cambria"/>
              </a:rPr>
              <a:t> </a:t>
            </a:r>
            <a:r>
              <a:rPr sz="2000" b="0" spc="-95">
                <a:latin typeface="Cambria"/>
                <a:cs typeface="Cambria"/>
              </a:rPr>
              <a:t>employees</a:t>
            </a:r>
            <a:r>
              <a:rPr sz="2000" b="0" spc="-245">
                <a:latin typeface="Cambria"/>
                <a:cs typeface="Cambria"/>
              </a:rPr>
              <a:t> </a:t>
            </a:r>
            <a:r>
              <a:rPr sz="2000" b="0" spc="-85">
                <a:latin typeface="Cambria"/>
                <a:cs typeface="Cambria"/>
              </a:rPr>
              <a:t>whose</a:t>
            </a:r>
            <a:r>
              <a:rPr sz="2000" b="0" spc="-210">
                <a:latin typeface="Cambria"/>
                <a:cs typeface="Cambria"/>
              </a:rPr>
              <a:t> </a:t>
            </a:r>
            <a:r>
              <a:rPr sz="2000" b="0" spc="-85">
                <a:latin typeface="Cambria"/>
                <a:cs typeface="Cambria"/>
              </a:rPr>
              <a:t>salary</a:t>
            </a:r>
            <a:r>
              <a:rPr sz="2000" b="0" spc="-229">
                <a:latin typeface="Cambria"/>
                <a:cs typeface="Cambria"/>
              </a:rPr>
              <a:t> </a:t>
            </a:r>
            <a:r>
              <a:rPr sz="2000" b="0" spc="-50">
                <a:latin typeface="Cambria"/>
                <a:cs typeface="Cambria"/>
              </a:rPr>
              <a:t>is</a:t>
            </a:r>
            <a:r>
              <a:rPr sz="2000" b="0" spc="-200">
                <a:latin typeface="Cambria"/>
                <a:cs typeface="Cambria"/>
              </a:rPr>
              <a:t> </a:t>
            </a:r>
            <a:r>
              <a:rPr sz="2000" b="0" spc="-85">
                <a:latin typeface="Cambria"/>
                <a:cs typeface="Cambria"/>
              </a:rPr>
              <a:t>higher</a:t>
            </a:r>
            <a:r>
              <a:rPr sz="2000" b="0" spc="-229">
                <a:latin typeface="Cambria"/>
                <a:cs typeface="Cambria"/>
              </a:rPr>
              <a:t> </a:t>
            </a:r>
            <a:r>
              <a:rPr sz="2000" b="0" spc="-75">
                <a:latin typeface="Cambria"/>
                <a:cs typeface="Cambria"/>
              </a:rPr>
              <a:t>than</a:t>
            </a:r>
            <a:r>
              <a:rPr sz="2000" b="0" spc="-245">
                <a:latin typeface="Cambria"/>
                <a:cs typeface="Cambria"/>
              </a:rPr>
              <a:t> </a:t>
            </a:r>
            <a:r>
              <a:rPr sz="2000" b="0" spc="-65">
                <a:latin typeface="Cambria"/>
                <a:cs typeface="Cambria"/>
              </a:rPr>
              <a:t>all</a:t>
            </a:r>
            <a:r>
              <a:rPr sz="2000" b="0" spc="140">
                <a:latin typeface="Cambria"/>
                <a:cs typeface="Cambria"/>
              </a:rPr>
              <a:t> </a:t>
            </a:r>
            <a:r>
              <a:rPr sz="2000" b="0" spc="-100">
                <a:latin typeface="Cambria"/>
                <a:cs typeface="Cambria"/>
              </a:rPr>
              <a:t>developers </a:t>
            </a:r>
            <a:r>
              <a:rPr sz="2000" b="0" spc="-425">
                <a:latin typeface="Cambria"/>
                <a:cs typeface="Cambria"/>
              </a:rPr>
              <a:t> </a:t>
            </a:r>
            <a:r>
              <a:rPr sz="2000" b="0" spc="-110">
                <a:latin typeface="Cambria"/>
                <a:cs typeface="Cambria"/>
              </a:rPr>
              <a:t>salary.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0240" y="1997786"/>
            <a:ext cx="48126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15360" algn="l"/>
              </a:tabLst>
            </a:pP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SELECT</a:t>
            </a:r>
            <a:r>
              <a:rPr sz="2200" spc="2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Ename,</a:t>
            </a:r>
            <a:r>
              <a:rPr sz="2200" spc="3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>
                <a:solidFill>
                  <a:srgbClr val="2E2B1F"/>
                </a:solidFill>
                <a:latin typeface="Calibri"/>
                <a:cs typeface="Calibri"/>
              </a:rPr>
              <a:t>salary,</a:t>
            </a:r>
            <a:r>
              <a:rPr sz="22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deptno	</a:t>
            </a:r>
            <a:r>
              <a:rPr sz="2200" spc="-15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200" spc="-3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EMP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0240" y="2400426"/>
            <a:ext cx="21590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WHERE</a:t>
            </a:r>
            <a:r>
              <a:rPr sz="22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2E2B1F"/>
                </a:solidFill>
                <a:latin typeface="Calibri"/>
                <a:cs typeface="Calibri"/>
              </a:rPr>
              <a:t>salary</a:t>
            </a:r>
            <a:r>
              <a:rPr sz="2200" spc="-4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r>
              <a:rPr sz="2200" spc="-3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2E2B1F"/>
                </a:solidFill>
                <a:latin typeface="Calibri"/>
                <a:cs typeface="Calibri"/>
              </a:rPr>
              <a:t>All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41777" y="2736316"/>
            <a:ext cx="26339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86485">
              <a:lnSpc>
                <a:spcPct val="120000"/>
              </a:lnSpc>
              <a:spcBef>
                <a:spcPts val="100"/>
              </a:spcBef>
            </a:pPr>
            <a:r>
              <a:rPr sz="2000">
                <a:solidFill>
                  <a:srgbClr val="2E2B1F"/>
                </a:solidFill>
                <a:latin typeface="Calibri"/>
                <a:cs typeface="Calibri"/>
              </a:rPr>
              <a:t>(</a:t>
            </a:r>
            <a:r>
              <a:rPr sz="2000" spc="-2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>
                <a:solidFill>
                  <a:srgbClr val="2E2B1F"/>
                </a:solidFill>
                <a:latin typeface="Calibri"/>
                <a:cs typeface="Calibri"/>
              </a:rPr>
              <a:t>SELECT</a:t>
            </a:r>
            <a:r>
              <a:rPr sz="2000" spc="-5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>
                <a:solidFill>
                  <a:srgbClr val="2E2B1F"/>
                </a:solidFill>
                <a:latin typeface="Calibri"/>
                <a:cs typeface="Calibri"/>
              </a:rPr>
              <a:t>salary </a:t>
            </a:r>
            <a:r>
              <a:rPr sz="2000" spc="-44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000" spc="-1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>
                <a:solidFill>
                  <a:srgbClr val="2E2B1F"/>
                </a:solidFill>
                <a:latin typeface="Calibri"/>
                <a:cs typeface="Calibri"/>
              </a:rPr>
              <a:t>emp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>
                <a:solidFill>
                  <a:srgbClr val="2E2B1F"/>
                </a:solidFill>
                <a:latin typeface="Calibri"/>
                <a:cs typeface="Calibri"/>
              </a:rPr>
              <a:t>Where</a:t>
            </a:r>
            <a:r>
              <a:rPr sz="2000" spc="-7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2E2B1F"/>
                </a:solidFill>
                <a:latin typeface="Calibri"/>
                <a:cs typeface="Calibri"/>
              </a:rPr>
              <a:t>post=‘Developer’)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051050" y="4413250"/>
          <a:ext cx="4040504" cy="1854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Salary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deptno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Amita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70000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Bhavika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Deepa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90000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Pooja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45000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2819400" y="2455672"/>
            <a:ext cx="1028700" cy="376555"/>
          </a:xfrm>
          <a:custGeom>
            <a:avLst/>
            <a:gdLst/>
            <a:ahLst/>
            <a:cxnLst/>
            <a:rect l="l" t="t" r="r" b="b"/>
            <a:pathLst>
              <a:path w="1028700" h="376555">
                <a:moveTo>
                  <a:pt x="501650" y="58927"/>
                </a:moveTo>
                <a:lnTo>
                  <a:pt x="501650" y="370713"/>
                </a:lnTo>
                <a:lnTo>
                  <a:pt x="507364" y="376427"/>
                </a:lnTo>
                <a:lnTo>
                  <a:pt x="1028700" y="376427"/>
                </a:lnTo>
                <a:lnTo>
                  <a:pt x="1028700" y="363727"/>
                </a:lnTo>
                <a:lnTo>
                  <a:pt x="527050" y="363727"/>
                </a:lnTo>
                <a:lnTo>
                  <a:pt x="514350" y="351027"/>
                </a:lnTo>
                <a:lnTo>
                  <a:pt x="527050" y="351027"/>
                </a:lnTo>
                <a:lnTo>
                  <a:pt x="527050" y="71627"/>
                </a:lnTo>
                <a:lnTo>
                  <a:pt x="514350" y="71627"/>
                </a:lnTo>
                <a:lnTo>
                  <a:pt x="501650" y="58927"/>
                </a:lnTo>
                <a:close/>
              </a:path>
              <a:path w="1028700" h="376555">
                <a:moveTo>
                  <a:pt x="527050" y="351027"/>
                </a:moveTo>
                <a:lnTo>
                  <a:pt x="514350" y="351027"/>
                </a:lnTo>
                <a:lnTo>
                  <a:pt x="527050" y="363727"/>
                </a:lnTo>
                <a:lnTo>
                  <a:pt x="527050" y="351027"/>
                </a:lnTo>
                <a:close/>
              </a:path>
              <a:path w="1028700" h="376555">
                <a:moveTo>
                  <a:pt x="1028700" y="351027"/>
                </a:moveTo>
                <a:lnTo>
                  <a:pt x="527050" y="351027"/>
                </a:lnTo>
                <a:lnTo>
                  <a:pt x="527050" y="363727"/>
                </a:lnTo>
                <a:lnTo>
                  <a:pt x="1028700" y="363727"/>
                </a:lnTo>
                <a:lnTo>
                  <a:pt x="1028700" y="351027"/>
                </a:lnTo>
                <a:close/>
              </a:path>
              <a:path w="1028700" h="376555">
                <a:moveTo>
                  <a:pt x="100964" y="0"/>
                </a:moveTo>
                <a:lnTo>
                  <a:pt x="94995" y="3555"/>
                </a:lnTo>
                <a:lnTo>
                  <a:pt x="0" y="58927"/>
                </a:lnTo>
                <a:lnTo>
                  <a:pt x="94995" y="114300"/>
                </a:lnTo>
                <a:lnTo>
                  <a:pt x="100964" y="117855"/>
                </a:lnTo>
                <a:lnTo>
                  <a:pt x="108838" y="115824"/>
                </a:lnTo>
                <a:lnTo>
                  <a:pt x="112268" y="109727"/>
                </a:lnTo>
                <a:lnTo>
                  <a:pt x="115824" y="103758"/>
                </a:lnTo>
                <a:lnTo>
                  <a:pt x="113792" y="95885"/>
                </a:lnTo>
                <a:lnTo>
                  <a:pt x="107695" y="92455"/>
                </a:lnTo>
                <a:lnTo>
                  <a:pt x="71990" y="71627"/>
                </a:lnTo>
                <a:lnTo>
                  <a:pt x="25145" y="71627"/>
                </a:lnTo>
                <a:lnTo>
                  <a:pt x="25145" y="46227"/>
                </a:lnTo>
                <a:lnTo>
                  <a:pt x="71990" y="46227"/>
                </a:lnTo>
                <a:lnTo>
                  <a:pt x="107695" y="25400"/>
                </a:lnTo>
                <a:lnTo>
                  <a:pt x="113792" y="21970"/>
                </a:lnTo>
                <a:lnTo>
                  <a:pt x="115824" y="14097"/>
                </a:lnTo>
                <a:lnTo>
                  <a:pt x="112268" y="8127"/>
                </a:lnTo>
                <a:lnTo>
                  <a:pt x="108838" y="2031"/>
                </a:lnTo>
                <a:lnTo>
                  <a:pt x="100964" y="0"/>
                </a:lnTo>
                <a:close/>
              </a:path>
              <a:path w="1028700" h="376555">
                <a:moveTo>
                  <a:pt x="71990" y="46227"/>
                </a:moveTo>
                <a:lnTo>
                  <a:pt x="25145" y="46227"/>
                </a:lnTo>
                <a:lnTo>
                  <a:pt x="25145" y="71627"/>
                </a:lnTo>
                <a:lnTo>
                  <a:pt x="71990" y="71627"/>
                </a:lnTo>
                <a:lnTo>
                  <a:pt x="68942" y="69850"/>
                </a:lnTo>
                <a:lnTo>
                  <a:pt x="31495" y="69850"/>
                </a:lnTo>
                <a:lnTo>
                  <a:pt x="31495" y="48005"/>
                </a:lnTo>
                <a:lnTo>
                  <a:pt x="68942" y="48005"/>
                </a:lnTo>
                <a:lnTo>
                  <a:pt x="71990" y="46227"/>
                </a:lnTo>
                <a:close/>
              </a:path>
              <a:path w="1028700" h="376555">
                <a:moveTo>
                  <a:pt x="521335" y="46227"/>
                </a:moveTo>
                <a:lnTo>
                  <a:pt x="71990" y="46227"/>
                </a:lnTo>
                <a:lnTo>
                  <a:pt x="50219" y="58927"/>
                </a:lnTo>
                <a:lnTo>
                  <a:pt x="71990" y="71627"/>
                </a:lnTo>
                <a:lnTo>
                  <a:pt x="501650" y="71627"/>
                </a:lnTo>
                <a:lnTo>
                  <a:pt x="501650" y="58927"/>
                </a:lnTo>
                <a:lnTo>
                  <a:pt x="527050" y="58927"/>
                </a:lnTo>
                <a:lnTo>
                  <a:pt x="527050" y="51942"/>
                </a:lnTo>
                <a:lnTo>
                  <a:pt x="521335" y="46227"/>
                </a:lnTo>
                <a:close/>
              </a:path>
              <a:path w="1028700" h="376555">
                <a:moveTo>
                  <a:pt x="527050" y="58927"/>
                </a:moveTo>
                <a:lnTo>
                  <a:pt x="501650" y="58927"/>
                </a:lnTo>
                <a:lnTo>
                  <a:pt x="514350" y="71627"/>
                </a:lnTo>
                <a:lnTo>
                  <a:pt x="527050" y="71627"/>
                </a:lnTo>
                <a:lnTo>
                  <a:pt x="527050" y="58927"/>
                </a:lnTo>
                <a:close/>
              </a:path>
              <a:path w="1028700" h="376555">
                <a:moveTo>
                  <a:pt x="31495" y="48005"/>
                </a:moveTo>
                <a:lnTo>
                  <a:pt x="31495" y="69850"/>
                </a:lnTo>
                <a:lnTo>
                  <a:pt x="50219" y="58927"/>
                </a:lnTo>
                <a:lnTo>
                  <a:pt x="31495" y="48005"/>
                </a:lnTo>
                <a:close/>
              </a:path>
              <a:path w="1028700" h="376555">
                <a:moveTo>
                  <a:pt x="50219" y="58927"/>
                </a:moveTo>
                <a:lnTo>
                  <a:pt x="31495" y="69850"/>
                </a:lnTo>
                <a:lnTo>
                  <a:pt x="68942" y="69850"/>
                </a:lnTo>
                <a:lnTo>
                  <a:pt x="50219" y="58927"/>
                </a:lnTo>
                <a:close/>
              </a:path>
              <a:path w="1028700" h="376555">
                <a:moveTo>
                  <a:pt x="68942" y="48005"/>
                </a:moveTo>
                <a:lnTo>
                  <a:pt x="31495" y="48005"/>
                </a:lnTo>
                <a:lnTo>
                  <a:pt x="50219" y="58927"/>
                </a:lnTo>
                <a:lnTo>
                  <a:pt x="68942" y="48005"/>
                </a:lnTo>
                <a:close/>
              </a:path>
            </a:pathLst>
          </a:custGeom>
          <a:solidFill>
            <a:srgbClr val="D2CA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05200" y="2427973"/>
            <a:ext cx="1752600" cy="369570"/>
          </a:xfrm>
          <a:prstGeom prst="rect">
            <a:avLst/>
          </a:prstGeom>
          <a:solidFill>
            <a:srgbClr val="FFFFFF"/>
          </a:solidFill>
          <a:ln w="25400">
            <a:solidFill>
              <a:srgbClr val="FF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spc="-5">
                <a:solidFill>
                  <a:srgbClr val="2E2B1F"/>
                </a:solidFill>
                <a:latin typeface="Calibri"/>
                <a:cs typeface="Calibri"/>
              </a:rPr>
              <a:t>(20000,</a:t>
            </a:r>
            <a:r>
              <a:rPr sz="1800" b="1" spc="-5">
                <a:solidFill>
                  <a:srgbClr val="2E2B1F"/>
                </a:solidFill>
                <a:latin typeface="Calibri"/>
                <a:cs typeface="Calibri"/>
              </a:rPr>
              <a:t>30000</a:t>
            </a:r>
            <a:r>
              <a:rPr sz="1800" spc="-5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15455" y="5052059"/>
            <a:ext cx="1668779" cy="66446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404228" y="5079872"/>
            <a:ext cx="12395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solidFill>
                  <a:srgbClr val="2E2B1F"/>
                </a:solidFill>
                <a:latin typeface="Calibri"/>
                <a:cs typeface="Calibri"/>
              </a:rPr>
              <a:t>Output of </a:t>
            </a:r>
            <a:r>
              <a:rPr sz="18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>
                <a:solidFill>
                  <a:srgbClr val="2E2B1F"/>
                </a:solidFill>
                <a:latin typeface="Calibri"/>
                <a:cs typeface="Calibri"/>
              </a:rPr>
              <a:t>Above</a:t>
            </a:r>
            <a:r>
              <a:rPr sz="1800" spc="-8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2E2B1F"/>
                </a:solidFill>
                <a:latin typeface="Calibri"/>
                <a:cs typeface="Calibri"/>
              </a:rPr>
              <a:t>Query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97100" y="2806700"/>
            <a:ext cx="3302000" cy="1168400"/>
            <a:chOff x="2197100" y="2806700"/>
            <a:chExt cx="3302000" cy="1168400"/>
          </a:xfrm>
        </p:grpSpPr>
        <p:sp>
          <p:nvSpPr>
            <p:cNvPr id="3" name="object 3"/>
            <p:cNvSpPr/>
            <p:nvPr/>
          </p:nvSpPr>
          <p:spPr>
            <a:xfrm>
              <a:off x="2209800" y="2819400"/>
              <a:ext cx="3276600" cy="1143000"/>
            </a:xfrm>
            <a:custGeom>
              <a:avLst/>
              <a:gdLst/>
              <a:ahLst/>
              <a:cxnLst/>
              <a:rect l="l" t="t" r="r" b="b"/>
              <a:pathLst>
                <a:path w="3276600" h="1143000">
                  <a:moveTo>
                    <a:pt x="3086100" y="0"/>
                  </a:moveTo>
                  <a:lnTo>
                    <a:pt x="190500" y="0"/>
                  </a:ln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0" y="952500"/>
                  </a:lnTo>
                  <a:lnTo>
                    <a:pt x="5034" y="996162"/>
                  </a:lnTo>
                  <a:lnTo>
                    <a:pt x="19372" y="1036253"/>
                  </a:lnTo>
                  <a:lnTo>
                    <a:pt x="41867" y="1071625"/>
                  </a:lnTo>
                  <a:lnTo>
                    <a:pt x="71374" y="1101132"/>
                  </a:lnTo>
                  <a:lnTo>
                    <a:pt x="106746" y="1123627"/>
                  </a:lnTo>
                  <a:lnTo>
                    <a:pt x="146837" y="1137965"/>
                  </a:lnTo>
                  <a:lnTo>
                    <a:pt x="190500" y="1143000"/>
                  </a:lnTo>
                  <a:lnTo>
                    <a:pt x="3086100" y="1143000"/>
                  </a:lnTo>
                  <a:lnTo>
                    <a:pt x="3129762" y="1137965"/>
                  </a:lnTo>
                  <a:lnTo>
                    <a:pt x="3169853" y="1123627"/>
                  </a:lnTo>
                  <a:lnTo>
                    <a:pt x="3205225" y="1101132"/>
                  </a:lnTo>
                  <a:lnTo>
                    <a:pt x="3234732" y="1071625"/>
                  </a:lnTo>
                  <a:lnTo>
                    <a:pt x="3257227" y="1036253"/>
                  </a:lnTo>
                  <a:lnTo>
                    <a:pt x="3271565" y="996162"/>
                  </a:lnTo>
                  <a:lnTo>
                    <a:pt x="3276600" y="952500"/>
                  </a:lnTo>
                  <a:lnTo>
                    <a:pt x="3276600" y="190500"/>
                  </a:lnTo>
                  <a:lnTo>
                    <a:pt x="3271565" y="146837"/>
                  </a:lnTo>
                  <a:lnTo>
                    <a:pt x="3257227" y="106746"/>
                  </a:lnTo>
                  <a:lnTo>
                    <a:pt x="3234732" y="71374"/>
                  </a:lnTo>
                  <a:lnTo>
                    <a:pt x="3205225" y="41867"/>
                  </a:lnTo>
                  <a:lnTo>
                    <a:pt x="3169853" y="19372"/>
                  </a:lnTo>
                  <a:lnTo>
                    <a:pt x="3129762" y="5034"/>
                  </a:lnTo>
                  <a:lnTo>
                    <a:pt x="3086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09800" y="2819400"/>
              <a:ext cx="3276600" cy="1143000"/>
            </a:xfrm>
            <a:custGeom>
              <a:avLst/>
              <a:gdLst/>
              <a:ahLst/>
              <a:cxnLst/>
              <a:rect l="l" t="t" r="r" b="b"/>
              <a:pathLst>
                <a:path w="3276600" h="1143000">
                  <a:moveTo>
                    <a:pt x="0" y="190500"/>
                  </a:moveTo>
                  <a:lnTo>
                    <a:pt x="5034" y="146837"/>
                  </a:lnTo>
                  <a:lnTo>
                    <a:pt x="19372" y="106746"/>
                  </a:lnTo>
                  <a:lnTo>
                    <a:pt x="41867" y="71374"/>
                  </a:lnTo>
                  <a:lnTo>
                    <a:pt x="71374" y="41867"/>
                  </a:lnTo>
                  <a:lnTo>
                    <a:pt x="106746" y="19372"/>
                  </a:lnTo>
                  <a:lnTo>
                    <a:pt x="146837" y="5034"/>
                  </a:lnTo>
                  <a:lnTo>
                    <a:pt x="190500" y="0"/>
                  </a:lnTo>
                  <a:lnTo>
                    <a:pt x="3086100" y="0"/>
                  </a:lnTo>
                  <a:lnTo>
                    <a:pt x="3129762" y="5034"/>
                  </a:lnTo>
                  <a:lnTo>
                    <a:pt x="3169853" y="19372"/>
                  </a:lnTo>
                  <a:lnTo>
                    <a:pt x="3205225" y="41867"/>
                  </a:lnTo>
                  <a:lnTo>
                    <a:pt x="3234732" y="71374"/>
                  </a:lnTo>
                  <a:lnTo>
                    <a:pt x="3257227" y="106746"/>
                  </a:lnTo>
                  <a:lnTo>
                    <a:pt x="3271565" y="146837"/>
                  </a:lnTo>
                  <a:lnTo>
                    <a:pt x="3276600" y="190500"/>
                  </a:lnTo>
                  <a:lnTo>
                    <a:pt x="3276600" y="952500"/>
                  </a:lnTo>
                  <a:lnTo>
                    <a:pt x="3271565" y="996162"/>
                  </a:lnTo>
                  <a:lnTo>
                    <a:pt x="3257227" y="1036253"/>
                  </a:lnTo>
                  <a:lnTo>
                    <a:pt x="3234732" y="1071625"/>
                  </a:lnTo>
                  <a:lnTo>
                    <a:pt x="3205225" y="1101132"/>
                  </a:lnTo>
                  <a:lnTo>
                    <a:pt x="3169853" y="1123627"/>
                  </a:lnTo>
                  <a:lnTo>
                    <a:pt x="3129762" y="1137965"/>
                  </a:lnTo>
                  <a:lnTo>
                    <a:pt x="3086100" y="1143000"/>
                  </a:lnTo>
                  <a:lnTo>
                    <a:pt x="190500" y="1143000"/>
                  </a:lnTo>
                  <a:lnTo>
                    <a:pt x="146837" y="1137965"/>
                  </a:lnTo>
                  <a:lnTo>
                    <a:pt x="106746" y="1123627"/>
                  </a:lnTo>
                  <a:lnTo>
                    <a:pt x="71374" y="1101132"/>
                  </a:lnTo>
                  <a:lnTo>
                    <a:pt x="41867" y="1071625"/>
                  </a:lnTo>
                  <a:lnTo>
                    <a:pt x="19372" y="1036253"/>
                  </a:lnTo>
                  <a:lnTo>
                    <a:pt x="5034" y="996162"/>
                  </a:lnTo>
                  <a:lnTo>
                    <a:pt x="0" y="952500"/>
                  </a:lnTo>
                  <a:lnTo>
                    <a:pt x="0" y="190500"/>
                  </a:lnTo>
                  <a:close/>
                </a:path>
              </a:pathLst>
            </a:custGeom>
            <a:ln w="25400">
              <a:solidFill>
                <a:srgbClr val="A9A4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162890"/>
            <a:ext cx="7386320" cy="134493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65"/>
              </a:spcBef>
            </a:pPr>
            <a:r>
              <a:rPr sz="4600" b="0" spc="-75">
                <a:solidFill>
                  <a:srgbClr val="675E46"/>
                </a:solidFill>
                <a:latin typeface="Cambria"/>
                <a:cs typeface="Cambria"/>
              </a:rPr>
              <a:t>&lt;All </a:t>
            </a:r>
            <a:r>
              <a:rPr sz="4600" b="0" spc="-100">
                <a:solidFill>
                  <a:srgbClr val="675E46"/>
                </a:solidFill>
                <a:latin typeface="Cambria"/>
                <a:cs typeface="Cambria"/>
              </a:rPr>
              <a:t>Example- </a:t>
            </a:r>
            <a:r>
              <a:rPr sz="2000" b="0" spc="-90">
                <a:latin typeface="Cambria"/>
                <a:cs typeface="Cambria"/>
              </a:rPr>
              <a:t>Display </a:t>
            </a:r>
            <a:r>
              <a:rPr sz="2000" b="0" spc="-65">
                <a:latin typeface="Cambria"/>
                <a:cs typeface="Cambria"/>
              </a:rPr>
              <a:t>the </a:t>
            </a:r>
            <a:r>
              <a:rPr sz="2000" b="0" spc="-95">
                <a:latin typeface="Cambria"/>
                <a:cs typeface="Cambria"/>
              </a:rPr>
              <a:t>employee </a:t>
            </a:r>
            <a:r>
              <a:rPr sz="2000" b="0" spc="-80">
                <a:latin typeface="Cambria"/>
                <a:cs typeface="Cambria"/>
              </a:rPr>
              <a:t>name, </a:t>
            </a:r>
            <a:r>
              <a:rPr sz="2000" b="0" spc="-85">
                <a:latin typeface="Cambria"/>
                <a:cs typeface="Cambria"/>
              </a:rPr>
              <a:t>salary </a:t>
            </a:r>
            <a:r>
              <a:rPr sz="2000" b="0" spc="-65">
                <a:latin typeface="Cambria"/>
                <a:cs typeface="Cambria"/>
              </a:rPr>
              <a:t>and </a:t>
            </a:r>
            <a:r>
              <a:rPr sz="2000" b="0" spc="-60">
                <a:latin typeface="Cambria"/>
                <a:cs typeface="Cambria"/>
              </a:rPr>
              <a:t> </a:t>
            </a:r>
            <a:r>
              <a:rPr sz="2000" b="0" spc="-95">
                <a:latin typeface="Cambria"/>
                <a:cs typeface="Cambria"/>
              </a:rPr>
              <a:t>department</a:t>
            </a:r>
            <a:r>
              <a:rPr sz="2000" b="0" spc="-240">
                <a:latin typeface="Cambria"/>
                <a:cs typeface="Cambria"/>
              </a:rPr>
              <a:t> </a:t>
            </a:r>
            <a:r>
              <a:rPr sz="2000" b="0" spc="-50">
                <a:latin typeface="Cambria"/>
                <a:cs typeface="Cambria"/>
              </a:rPr>
              <a:t>no</a:t>
            </a:r>
            <a:r>
              <a:rPr sz="2000" b="0" spc="-200">
                <a:latin typeface="Cambria"/>
                <a:cs typeface="Cambria"/>
              </a:rPr>
              <a:t> </a:t>
            </a:r>
            <a:r>
              <a:rPr sz="2000" b="0" spc="-50">
                <a:latin typeface="Cambria"/>
                <a:cs typeface="Cambria"/>
              </a:rPr>
              <a:t>of</a:t>
            </a:r>
            <a:r>
              <a:rPr sz="2000" b="0" spc="-215">
                <a:latin typeface="Cambria"/>
                <a:cs typeface="Cambria"/>
              </a:rPr>
              <a:t> </a:t>
            </a:r>
            <a:r>
              <a:rPr sz="2000" b="0" spc="-80">
                <a:latin typeface="Cambria"/>
                <a:cs typeface="Cambria"/>
              </a:rPr>
              <a:t>those</a:t>
            </a:r>
            <a:r>
              <a:rPr sz="2000" b="0" spc="-235">
                <a:latin typeface="Cambria"/>
                <a:cs typeface="Cambria"/>
              </a:rPr>
              <a:t> </a:t>
            </a:r>
            <a:r>
              <a:rPr sz="2000" b="0" spc="-95">
                <a:latin typeface="Cambria"/>
                <a:cs typeface="Cambria"/>
              </a:rPr>
              <a:t>employees</a:t>
            </a:r>
            <a:r>
              <a:rPr sz="2000" b="0" spc="-245">
                <a:latin typeface="Cambria"/>
                <a:cs typeface="Cambria"/>
              </a:rPr>
              <a:t> </a:t>
            </a:r>
            <a:r>
              <a:rPr sz="2000" b="0" spc="-85">
                <a:latin typeface="Cambria"/>
                <a:cs typeface="Cambria"/>
              </a:rPr>
              <a:t>whose</a:t>
            </a:r>
            <a:r>
              <a:rPr sz="2000" b="0" spc="-210">
                <a:latin typeface="Cambria"/>
                <a:cs typeface="Cambria"/>
              </a:rPr>
              <a:t> </a:t>
            </a:r>
            <a:r>
              <a:rPr sz="2000" b="0" spc="-85">
                <a:latin typeface="Cambria"/>
                <a:cs typeface="Cambria"/>
              </a:rPr>
              <a:t>salary</a:t>
            </a:r>
            <a:r>
              <a:rPr sz="2000" b="0" spc="-235">
                <a:latin typeface="Cambria"/>
                <a:cs typeface="Cambria"/>
              </a:rPr>
              <a:t> </a:t>
            </a:r>
            <a:r>
              <a:rPr sz="2000" b="0" spc="-50">
                <a:latin typeface="Cambria"/>
                <a:cs typeface="Cambria"/>
              </a:rPr>
              <a:t>is</a:t>
            </a:r>
            <a:r>
              <a:rPr sz="2000" b="0" spc="-200">
                <a:latin typeface="Cambria"/>
                <a:cs typeface="Cambria"/>
              </a:rPr>
              <a:t> </a:t>
            </a:r>
            <a:r>
              <a:rPr sz="2000" b="0" spc="-85">
                <a:latin typeface="Cambria"/>
                <a:cs typeface="Cambria"/>
              </a:rPr>
              <a:t>lower</a:t>
            </a:r>
            <a:r>
              <a:rPr sz="2000" b="0" spc="-220">
                <a:latin typeface="Cambria"/>
                <a:cs typeface="Cambria"/>
              </a:rPr>
              <a:t> </a:t>
            </a:r>
            <a:r>
              <a:rPr sz="2000" b="0" spc="-75">
                <a:latin typeface="Cambria"/>
                <a:cs typeface="Cambria"/>
              </a:rPr>
              <a:t>than</a:t>
            </a:r>
            <a:r>
              <a:rPr sz="2000" b="0" spc="-235">
                <a:latin typeface="Cambria"/>
                <a:cs typeface="Cambria"/>
              </a:rPr>
              <a:t> </a:t>
            </a:r>
            <a:r>
              <a:rPr sz="2000" b="0" spc="-65">
                <a:latin typeface="Cambria"/>
                <a:cs typeface="Cambria"/>
              </a:rPr>
              <a:t>all</a:t>
            </a:r>
            <a:r>
              <a:rPr sz="2000" b="0" spc="140">
                <a:latin typeface="Cambria"/>
                <a:cs typeface="Cambria"/>
              </a:rPr>
              <a:t> </a:t>
            </a:r>
            <a:r>
              <a:rPr sz="2000" b="0" spc="-100">
                <a:latin typeface="Cambria"/>
                <a:cs typeface="Cambria"/>
              </a:rPr>
              <a:t>developers </a:t>
            </a:r>
            <a:r>
              <a:rPr sz="2000" b="0" spc="-425">
                <a:latin typeface="Cambria"/>
                <a:cs typeface="Cambria"/>
              </a:rPr>
              <a:t> </a:t>
            </a:r>
            <a:r>
              <a:rPr sz="2000" b="0" spc="-110">
                <a:latin typeface="Cambria"/>
                <a:cs typeface="Cambria"/>
              </a:rPr>
              <a:t>salary.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0240" y="1997786"/>
            <a:ext cx="48126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15360" algn="l"/>
              </a:tabLst>
            </a:pP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SELECT</a:t>
            </a:r>
            <a:r>
              <a:rPr sz="2200" spc="2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Ename,</a:t>
            </a:r>
            <a:r>
              <a:rPr sz="2200" spc="3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>
                <a:solidFill>
                  <a:srgbClr val="2E2B1F"/>
                </a:solidFill>
                <a:latin typeface="Calibri"/>
                <a:cs typeface="Calibri"/>
              </a:rPr>
              <a:t>salary,</a:t>
            </a:r>
            <a:r>
              <a:rPr sz="22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deptno	</a:t>
            </a:r>
            <a:r>
              <a:rPr sz="2200" spc="-15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200" spc="-3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EMP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0240" y="2400426"/>
            <a:ext cx="20955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WHERE </a:t>
            </a:r>
            <a:r>
              <a:rPr sz="2200">
                <a:solidFill>
                  <a:srgbClr val="2E2B1F"/>
                </a:solidFill>
                <a:latin typeface="Calibri"/>
                <a:cs typeface="Calibri"/>
              </a:rPr>
              <a:t>salary</a:t>
            </a:r>
            <a:r>
              <a:rPr sz="2200" spc="-4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&lt;All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41777" y="2736316"/>
            <a:ext cx="26339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86485">
              <a:lnSpc>
                <a:spcPct val="120000"/>
              </a:lnSpc>
              <a:spcBef>
                <a:spcPts val="100"/>
              </a:spcBef>
            </a:pPr>
            <a:r>
              <a:rPr sz="2000">
                <a:solidFill>
                  <a:srgbClr val="2E2B1F"/>
                </a:solidFill>
                <a:latin typeface="Calibri"/>
                <a:cs typeface="Calibri"/>
              </a:rPr>
              <a:t>(</a:t>
            </a:r>
            <a:r>
              <a:rPr sz="2000" spc="-2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>
                <a:solidFill>
                  <a:srgbClr val="2E2B1F"/>
                </a:solidFill>
                <a:latin typeface="Calibri"/>
                <a:cs typeface="Calibri"/>
              </a:rPr>
              <a:t>SELECT</a:t>
            </a:r>
            <a:r>
              <a:rPr sz="2000" spc="-5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>
                <a:solidFill>
                  <a:srgbClr val="2E2B1F"/>
                </a:solidFill>
                <a:latin typeface="Calibri"/>
                <a:cs typeface="Calibri"/>
              </a:rPr>
              <a:t>salary </a:t>
            </a:r>
            <a:r>
              <a:rPr sz="2000" spc="-44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000" spc="-1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>
                <a:solidFill>
                  <a:srgbClr val="2E2B1F"/>
                </a:solidFill>
                <a:latin typeface="Calibri"/>
                <a:cs typeface="Calibri"/>
              </a:rPr>
              <a:t>emp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>
                <a:solidFill>
                  <a:srgbClr val="2E2B1F"/>
                </a:solidFill>
                <a:latin typeface="Calibri"/>
                <a:cs typeface="Calibri"/>
              </a:rPr>
              <a:t>Where</a:t>
            </a:r>
            <a:r>
              <a:rPr sz="2000" spc="-7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2E2B1F"/>
                </a:solidFill>
                <a:latin typeface="Calibri"/>
                <a:cs typeface="Calibri"/>
              </a:rPr>
              <a:t>post=‘Developer’)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051050" y="4413250"/>
          <a:ext cx="4040504" cy="1483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Salary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deptno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John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Rakesh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8000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Nitin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8000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2819400" y="2455672"/>
            <a:ext cx="1028700" cy="376555"/>
          </a:xfrm>
          <a:custGeom>
            <a:avLst/>
            <a:gdLst/>
            <a:ahLst/>
            <a:cxnLst/>
            <a:rect l="l" t="t" r="r" b="b"/>
            <a:pathLst>
              <a:path w="1028700" h="376555">
                <a:moveTo>
                  <a:pt x="501650" y="58927"/>
                </a:moveTo>
                <a:lnTo>
                  <a:pt x="501650" y="370713"/>
                </a:lnTo>
                <a:lnTo>
                  <a:pt x="507364" y="376427"/>
                </a:lnTo>
                <a:lnTo>
                  <a:pt x="1028700" y="376427"/>
                </a:lnTo>
                <a:lnTo>
                  <a:pt x="1028700" y="363727"/>
                </a:lnTo>
                <a:lnTo>
                  <a:pt x="527050" y="363727"/>
                </a:lnTo>
                <a:lnTo>
                  <a:pt x="514350" y="351027"/>
                </a:lnTo>
                <a:lnTo>
                  <a:pt x="527050" y="351027"/>
                </a:lnTo>
                <a:lnTo>
                  <a:pt x="527050" y="71627"/>
                </a:lnTo>
                <a:lnTo>
                  <a:pt x="514350" y="71627"/>
                </a:lnTo>
                <a:lnTo>
                  <a:pt x="501650" y="58927"/>
                </a:lnTo>
                <a:close/>
              </a:path>
              <a:path w="1028700" h="376555">
                <a:moveTo>
                  <a:pt x="527050" y="351027"/>
                </a:moveTo>
                <a:lnTo>
                  <a:pt x="514350" y="351027"/>
                </a:lnTo>
                <a:lnTo>
                  <a:pt x="527050" y="363727"/>
                </a:lnTo>
                <a:lnTo>
                  <a:pt x="527050" y="351027"/>
                </a:lnTo>
                <a:close/>
              </a:path>
              <a:path w="1028700" h="376555">
                <a:moveTo>
                  <a:pt x="1028700" y="351027"/>
                </a:moveTo>
                <a:lnTo>
                  <a:pt x="527050" y="351027"/>
                </a:lnTo>
                <a:lnTo>
                  <a:pt x="527050" y="363727"/>
                </a:lnTo>
                <a:lnTo>
                  <a:pt x="1028700" y="363727"/>
                </a:lnTo>
                <a:lnTo>
                  <a:pt x="1028700" y="351027"/>
                </a:lnTo>
                <a:close/>
              </a:path>
              <a:path w="1028700" h="376555">
                <a:moveTo>
                  <a:pt x="100964" y="0"/>
                </a:moveTo>
                <a:lnTo>
                  <a:pt x="94995" y="3555"/>
                </a:lnTo>
                <a:lnTo>
                  <a:pt x="0" y="58927"/>
                </a:lnTo>
                <a:lnTo>
                  <a:pt x="94995" y="114300"/>
                </a:lnTo>
                <a:lnTo>
                  <a:pt x="100964" y="117855"/>
                </a:lnTo>
                <a:lnTo>
                  <a:pt x="108838" y="115824"/>
                </a:lnTo>
                <a:lnTo>
                  <a:pt x="112268" y="109727"/>
                </a:lnTo>
                <a:lnTo>
                  <a:pt x="115824" y="103758"/>
                </a:lnTo>
                <a:lnTo>
                  <a:pt x="113792" y="95885"/>
                </a:lnTo>
                <a:lnTo>
                  <a:pt x="107695" y="92455"/>
                </a:lnTo>
                <a:lnTo>
                  <a:pt x="71990" y="71627"/>
                </a:lnTo>
                <a:lnTo>
                  <a:pt x="25145" y="71627"/>
                </a:lnTo>
                <a:lnTo>
                  <a:pt x="25145" y="46227"/>
                </a:lnTo>
                <a:lnTo>
                  <a:pt x="71990" y="46227"/>
                </a:lnTo>
                <a:lnTo>
                  <a:pt x="107695" y="25400"/>
                </a:lnTo>
                <a:lnTo>
                  <a:pt x="113792" y="21970"/>
                </a:lnTo>
                <a:lnTo>
                  <a:pt x="115824" y="14097"/>
                </a:lnTo>
                <a:lnTo>
                  <a:pt x="112268" y="8127"/>
                </a:lnTo>
                <a:lnTo>
                  <a:pt x="108838" y="2031"/>
                </a:lnTo>
                <a:lnTo>
                  <a:pt x="100964" y="0"/>
                </a:lnTo>
                <a:close/>
              </a:path>
              <a:path w="1028700" h="376555">
                <a:moveTo>
                  <a:pt x="71990" y="46227"/>
                </a:moveTo>
                <a:lnTo>
                  <a:pt x="25145" y="46227"/>
                </a:lnTo>
                <a:lnTo>
                  <a:pt x="25145" y="71627"/>
                </a:lnTo>
                <a:lnTo>
                  <a:pt x="71990" y="71627"/>
                </a:lnTo>
                <a:lnTo>
                  <a:pt x="68942" y="69850"/>
                </a:lnTo>
                <a:lnTo>
                  <a:pt x="31495" y="69850"/>
                </a:lnTo>
                <a:lnTo>
                  <a:pt x="31495" y="48005"/>
                </a:lnTo>
                <a:lnTo>
                  <a:pt x="68942" y="48005"/>
                </a:lnTo>
                <a:lnTo>
                  <a:pt x="71990" y="46227"/>
                </a:lnTo>
                <a:close/>
              </a:path>
              <a:path w="1028700" h="376555">
                <a:moveTo>
                  <a:pt x="521335" y="46227"/>
                </a:moveTo>
                <a:lnTo>
                  <a:pt x="71990" y="46227"/>
                </a:lnTo>
                <a:lnTo>
                  <a:pt x="50219" y="58927"/>
                </a:lnTo>
                <a:lnTo>
                  <a:pt x="71990" y="71627"/>
                </a:lnTo>
                <a:lnTo>
                  <a:pt x="501650" y="71627"/>
                </a:lnTo>
                <a:lnTo>
                  <a:pt x="501650" y="58927"/>
                </a:lnTo>
                <a:lnTo>
                  <a:pt x="527050" y="58927"/>
                </a:lnTo>
                <a:lnTo>
                  <a:pt x="527050" y="51942"/>
                </a:lnTo>
                <a:lnTo>
                  <a:pt x="521335" y="46227"/>
                </a:lnTo>
                <a:close/>
              </a:path>
              <a:path w="1028700" h="376555">
                <a:moveTo>
                  <a:pt x="527050" y="58927"/>
                </a:moveTo>
                <a:lnTo>
                  <a:pt x="501650" y="58927"/>
                </a:lnTo>
                <a:lnTo>
                  <a:pt x="514350" y="71627"/>
                </a:lnTo>
                <a:lnTo>
                  <a:pt x="527050" y="71627"/>
                </a:lnTo>
                <a:lnTo>
                  <a:pt x="527050" y="58927"/>
                </a:lnTo>
                <a:close/>
              </a:path>
              <a:path w="1028700" h="376555">
                <a:moveTo>
                  <a:pt x="31495" y="48005"/>
                </a:moveTo>
                <a:lnTo>
                  <a:pt x="31495" y="69850"/>
                </a:lnTo>
                <a:lnTo>
                  <a:pt x="50219" y="58927"/>
                </a:lnTo>
                <a:lnTo>
                  <a:pt x="31495" y="48005"/>
                </a:lnTo>
                <a:close/>
              </a:path>
              <a:path w="1028700" h="376555">
                <a:moveTo>
                  <a:pt x="50219" y="58927"/>
                </a:moveTo>
                <a:lnTo>
                  <a:pt x="31495" y="69850"/>
                </a:lnTo>
                <a:lnTo>
                  <a:pt x="68942" y="69850"/>
                </a:lnTo>
                <a:lnTo>
                  <a:pt x="50219" y="58927"/>
                </a:lnTo>
                <a:close/>
              </a:path>
              <a:path w="1028700" h="376555">
                <a:moveTo>
                  <a:pt x="68942" y="48005"/>
                </a:moveTo>
                <a:lnTo>
                  <a:pt x="31495" y="48005"/>
                </a:lnTo>
                <a:lnTo>
                  <a:pt x="50219" y="58927"/>
                </a:lnTo>
                <a:lnTo>
                  <a:pt x="68942" y="48005"/>
                </a:lnTo>
                <a:close/>
              </a:path>
            </a:pathLst>
          </a:custGeom>
          <a:solidFill>
            <a:srgbClr val="D2CA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05200" y="2427973"/>
            <a:ext cx="1600200" cy="369570"/>
          </a:xfrm>
          <a:prstGeom prst="rect">
            <a:avLst/>
          </a:prstGeom>
          <a:solidFill>
            <a:srgbClr val="FFFFFF"/>
          </a:solidFill>
          <a:ln w="25400">
            <a:solidFill>
              <a:srgbClr val="FF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spc="-5">
                <a:solidFill>
                  <a:srgbClr val="2E2B1F"/>
                </a:solidFill>
                <a:latin typeface="Calibri"/>
                <a:cs typeface="Calibri"/>
              </a:rPr>
              <a:t>(</a:t>
            </a:r>
            <a:r>
              <a:rPr sz="1800" b="1" spc="-5">
                <a:solidFill>
                  <a:srgbClr val="2E2B1F"/>
                </a:solidFill>
                <a:latin typeface="Calibri"/>
                <a:cs typeface="Calibri"/>
              </a:rPr>
              <a:t>20000</a:t>
            </a:r>
            <a:r>
              <a:rPr sz="1800" spc="-5">
                <a:solidFill>
                  <a:srgbClr val="2E2B1F"/>
                </a:solidFill>
                <a:latin typeface="Calibri"/>
                <a:cs typeface="Calibri"/>
              </a:rPr>
              <a:t>,30000)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15455" y="5052059"/>
            <a:ext cx="1668779" cy="66446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404228" y="5079872"/>
            <a:ext cx="12395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solidFill>
                  <a:srgbClr val="2E2B1F"/>
                </a:solidFill>
                <a:latin typeface="Calibri"/>
                <a:cs typeface="Calibri"/>
              </a:rPr>
              <a:t>Output of </a:t>
            </a:r>
            <a:r>
              <a:rPr sz="18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>
                <a:solidFill>
                  <a:srgbClr val="2E2B1F"/>
                </a:solidFill>
                <a:latin typeface="Calibri"/>
                <a:cs typeface="Calibri"/>
              </a:rPr>
              <a:t>Above</a:t>
            </a:r>
            <a:r>
              <a:rPr sz="1800" spc="-8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2E2B1F"/>
                </a:solidFill>
                <a:latin typeface="Calibri"/>
                <a:cs typeface="Calibri"/>
              </a:rPr>
              <a:t>Query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97100" y="2806700"/>
            <a:ext cx="3302000" cy="1168400"/>
            <a:chOff x="2197100" y="2806700"/>
            <a:chExt cx="3302000" cy="1168400"/>
          </a:xfrm>
        </p:grpSpPr>
        <p:sp>
          <p:nvSpPr>
            <p:cNvPr id="3" name="object 3"/>
            <p:cNvSpPr/>
            <p:nvPr/>
          </p:nvSpPr>
          <p:spPr>
            <a:xfrm>
              <a:off x="2209800" y="2819400"/>
              <a:ext cx="3276600" cy="1143000"/>
            </a:xfrm>
            <a:custGeom>
              <a:avLst/>
              <a:gdLst/>
              <a:ahLst/>
              <a:cxnLst/>
              <a:rect l="l" t="t" r="r" b="b"/>
              <a:pathLst>
                <a:path w="3276600" h="1143000">
                  <a:moveTo>
                    <a:pt x="3086100" y="0"/>
                  </a:moveTo>
                  <a:lnTo>
                    <a:pt x="190500" y="0"/>
                  </a:ln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0" y="952500"/>
                  </a:lnTo>
                  <a:lnTo>
                    <a:pt x="5034" y="996162"/>
                  </a:lnTo>
                  <a:lnTo>
                    <a:pt x="19372" y="1036253"/>
                  </a:lnTo>
                  <a:lnTo>
                    <a:pt x="41867" y="1071625"/>
                  </a:lnTo>
                  <a:lnTo>
                    <a:pt x="71374" y="1101132"/>
                  </a:lnTo>
                  <a:lnTo>
                    <a:pt x="106746" y="1123627"/>
                  </a:lnTo>
                  <a:lnTo>
                    <a:pt x="146837" y="1137965"/>
                  </a:lnTo>
                  <a:lnTo>
                    <a:pt x="190500" y="1143000"/>
                  </a:lnTo>
                  <a:lnTo>
                    <a:pt x="3086100" y="1143000"/>
                  </a:lnTo>
                  <a:lnTo>
                    <a:pt x="3129762" y="1137965"/>
                  </a:lnTo>
                  <a:lnTo>
                    <a:pt x="3169853" y="1123627"/>
                  </a:lnTo>
                  <a:lnTo>
                    <a:pt x="3205225" y="1101132"/>
                  </a:lnTo>
                  <a:lnTo>
                    <a:pt x="3234732" y="1071625"/>
                  </a:lnTo>
                  <a:lnTo>
                    <a:pt x="3257227" y="1036253"/>
                  </a:lnTo>
                  <a:lnTo>
                    <a:pt x="3271565" y="996162"/>
                  </a:lnTo>
                  <a:lnTo>
                    <a:pt x="3276600" y="952500"/>
                  </a:lnTo>
                  <a:lnTo>
                    <a:pt x="3276600" y="190500"/>
                  </a:lnTo>
                  <a:lnTo>
                    <a:pt x="3271565" y="146837"/>
                  </a:lnTo>
                  <a:lnTo>
                    <a:pt x="3257227" y="106746"/>
                  </a:lnTo>
                  <a:lnTo>
                    <a:pt x="3234732" y="71374"/>
                  </a:lnTo>
                  <a:lnTo>
                    <a:pt x="3205225" y="41867"/>
                  </a:lnTo>
                  <a:lnTo>
                    <a:pt x="3169853" y="19372"/>
                  </a:lnTo>
                  <a:lnTo>
                    <a:pt x="3129762" y="5034"/>
                  </a:lnTo>
                  <a:lnTo>
                    <a:pt x="3086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09800" y="2819400"/>
              <a:ext cx="3276600" cy="1143000"/>
            </a:xfrm>
            <a:custGeom>
              <a:avLst/>
              <a:gdLst/>
              <a:ahLst/>
              <a:cxnLst/>
              <a:rect l="l" t="t" r="r" b="b"/>
              <a:pathLst>
                <a:path w="3276600" h="1143000">
                  <a:moveTo>
                    <a:pt x="0" y="190500"/>
                  </a:moveTo>
                  <a:lnTo>
                    <a:pt x="5034" y="146837"/>
                  </a:lnTo>
                  <a:lnTo>
                    <a:pt x="19372" y="106746"/>
                  </a:lnTo>
                  <a:lnTo>
                    <a:pt x="41867" y="71374"/>
                  </a:lnTo>
                  <a:lnTo>
                    <a:pt x="71374" y="41867"/>
                  </a:lnTo>
                  <a:lnTo>
                    <a:pt x="106746" y="19372"/>
                  </a:lnTo>
                  <a:lnTo>
                    <a:pt x="146837" y="5034"/>
                  </a:lnTo>
                  <a:lnTo>
                    <a:pt x="190500" y="0"/>
                  </a:lnTo>
                  <a:lnTo>
                    <a:pt x="3086100" y="0"/>
                  </a:lnTo>
                  <a:lnTo>
                    <a:pt x="3129762" y="5034"/>
                  </a:lnTo>
                  <a:lnTo>
                    <a:pt x="3169853" y="19372"/>
                  </a:lnTo>
                  <a:lnTo>
                    <a:pt x="3205225" y="41867"/>
                  </a:lnTo>
                  <a:lnTo>
                    <a:pt x="3234732" y="71374"/>
                  </a:lnTo>
                  <a:lnTo>
                    <a:pt x="3257227" y="106746"/>
                  </a:lnTo>
                  <a:lnTo>
                    <a:pt x="3271565" y="146837"/>
                  </a:lnTo>
                  <a:lnTo>
                    <a:pt x="3276600" y="190500"/>
                  </a:lnTo>
                  <a:lnTo>
                    <a:pt x="3276600" y="952500"/>
                  </a:lnTo>
                  <a:lnTo>
                    <a:pt x="3271565" y="996162"/>
                  </a:lnTo>
                  <a:lnTo>
                    <a:pt x="3257227" y="1036253"/>
                  </a:lnTo>
                  <a:lnTo>
                    <a:pt x="3234732" y="1071625"/>
                  </a:lnTo>
                  <a:lnTo>
                    <a:pt x="3205225" y="1101132"/>
                  </a:lnTo>
                  <a:lnTo>
                    <a:pt x="3169853" y="1123627"/>
                  </a:lnTo>
                  <a:lnTo>
                    <a:pt x="3129762" y="1137965"/>
                  </a:lnTo>
                  <a:lnTo>
                    <a:pt x="3086100" y="1143000"/>
                  </a:lnTo>
                  <a:lnTo>
                    <a:pt x="190500" y="1143000"/>
                  </a:lnTo>
                  <a:lnTo>
                    <a:pt x="146837" y="1137965"/>
                  </a:lnTo>
                  <a:lnTo>
                    <a:pt x="106746" y="1123627"/>
                  </a:lnTo>
                  <a:lnTo>
                    <a:pt x="71374" y="1101132"/>
                  </a:lnTo>
                  <a:lnTo>
                    <a:pt x="41867" y="1071625"/>
                  </a:lnTo>
                  <a:lnTo>
                    <a:pt x="19372" y="1036253"/>
                  </a:lnTo>
                  <a:lnTo>
                    <a:pt x="5034" y="996162"/>
                  </a:lnTo>
                  <a:lnTo>
                    <a:pt x="0" y="952500"/>
                  </a:lnTo>
                  <a:lnTo>
                    <a:pt x="0" y="190500"/>
                  </a:lnTo>
                  <a:close/>
                </a:path>
              </a:pathLst>
            </a:custGeom>
            <a:ln w="25400">
              <a:solidFill>
                <a:srgbClr val="A9A4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162890"/>
            <a:ext cx="7295515" cy="134493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65"/>
              </a:spcBef>
            </a:pP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&gt;</a:t>
            </a:r>
            <a:r>
              <a:rPr sz="4600" b="0" spc="-100">
                <a:solidFill>
                  <a:srgbClr val="675E46"/>
                </a:solidFill>
                <a:latin typeface="Cambria"/>
                <a:cs typeface="Cambria"/>
              </a:rPr>
              <a:t>A</a:t>
            </a:r>
            <a:r>
              <a:rPr sz="4600" b="0" spc="-185">
                <a:solidFill>
                  <a:srgbClr val="675E46"/>
                </a:solidFill>
                <a:latin typeface="Cambria"/>
                <a:cs typeface="Cambria"/>
              </a:rPr>
              <a:t>n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y</a:t>
            </a:r>
            <a:r>
              <a:rPr sz="4600" b="0" spc="-235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b="0" spc="-11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b="0" spc="-165">
                <a:solidFill>
                  <a:srgbClr val="675E46"/>
                </a:solidFill>
                <a:latin typeface="Cambria"/>
                <a:cs typeface="Cambria"/>
              </a:rPr>
              <a:t>x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a</a:t>
            </a:r>
            <a:r>
              <a:rPr sz="4600" b="0" spc="-100">
                <a:solidFill>
                  <a:srgbClr val="675E46"/>
                </a:solidFill>
                <a:latin typeface="Cambria"/>
                <a:cs typeface="Cambria"/>
              </a:rPr>
              <a:t>m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p</a:t>
            </a:r>
            <a:r>
              <a:rPr sz="4600" b="0" spc="-100">
                <a:solidFill>
                  <a:srgbClr val="675E46"/>
                </a:solidFill>
                <a:latin typeface="Cambria"/>
                <a:cs typeface="Cambria"/>
              </a:rPr>
              <a:t>le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-</a:t>
            </a:r>
            <a:r>
              <a:rPr sz="4600" b="0" spc="-20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2000" b="0" spc="-105">
                <a:latin typeface="Cambria"/>
                <a:cs typeface="Cambria"/>
              </a:rPr>
              <a:t>D</a:t>
            </a:r>
            <a:r>
              <a:rPr sz="2000" b="0" spc="-100">
                <a:latin typeface="Cambria"/>
                <a:cs typeface="Cambria"/>
              </a:rPr>
              <a:t>i</a:t>
            </a:r>
            <a:r>
              <a:rPr sz="2000" b="0" spc="-95">
                <a:latin typeface="Cambria"/>
                <a:cs typeface="Cambria"/>
              </a:rPr>
              <a:t>sp</a:t>
            </a:r>
            <a:r>
              <a:rPr sz="2000" b="0" spc="-100">
                <a:latin typeface="Cambria"/>
                <a:cs typeface="Cambria"/>
              </a:rPr>
              <a:t>l</a:t>
            </a:r>
            <a:r>
              <a:rPr sz="2000" b="0" spc="-130">
                <a:latin typeface="Cambria"/>
                <a:cs typeface="Cambria"/>
              </a:rPr>
              <a:t>a</a:t>
            </a:r>
            <a:r>
              <a:rPr sz="2000" b="0">
                <a:latin typeface="Cambria"/>
                <a:cs typeface="Cambria"/>
              </a:rPr>
              <a:t>y</a:t>
            </a:r>
            <a:r>
              <a:rPr sz="2000" b="0" spc="-240">
                <a:latin typeface="Cambria"/>
                <a:cs typeface="Cambria"/>
              </a:rPr>
              <a:t> </a:t>
            </a:r>
            <a:r>
              <a:rPr sz="2000" b="0" spc="-95">
                <a:latin typeface="Cambria"/>
                <a:cs typeface="Cambria"/>
              </a:rPr>
              <a:t>t</a:t>
            </a:r>
            <a:r>
              <a:rPr sz="2000" b="0" spc="-100">
                <a:latin typeface="Cambria"/>
                <a:cs typeface="Cambria"/>
              </a:rPr>
              <a:t>h</a:t>
            </a:r>
            <a:r>
              <a:rPr sz="2000" b="0">
                <a:latin typeface="Cambria"/>
                <a:cs typeface="Cambria"/>
              </a:rPr>
              <a:t>e</a:t>
            </a:r>
            <a:r>
              <a:rPr sz="2000" b="0" spc="-220">
                <a:latin typeface="Cambria"/>
                <a:cs typeface="Cambria"/>
              </a:rPr>
              <a:t> </a:t>
            </a:r>
            <a:r>
              <a:rPr sz="2000" b="0" spc="-105">
                <a:latin typeface="Cambria"/>
                <a:cs typeface="Cambria"/>
              </a:rPr>
              <a:t>e</a:t>
            </a:r>
            <a:r>
              <a:rPr sz="2000" b="0" spc="-100">
                <a:latin typeface="Cambria"/>
                <a:cs typeface="Cambria"/>
              </a:rPr>
              <a:t>m</a:t>
            </a:r>
            <a:r>
              <a:rPr sz="2000" b="0" spc="-95">
                <a:latin typeface="Cambria"/>
                <a:cs typeface="Cambria"/>
              </a:rPr>
              <a:t>p</a:t>
            </a:r>
            <a:r>
              <a:rPr sz="2000" b="0" spc="-100">
                <a:latin typeface="Cambria"/>
                <a:cs typeface="Cambria"/>
              </a:rPr>
              <a:t>l</a:t>
            </a:r>
            <a:r>
              <a:rPr sz="2000" b="0" spc="-130">
                <a:latin typeface="Cambria"/>
                <a:cs typeface="Cambria"/>
              </a:rPr>
              <a:t>o</a:t>
            </a:r>
            <a:r>
              <a:rPr sz="2000" b="0" spc="-135">
                <a:latin typeface="Cambria"/>
                <a:cs typeface="Cambria"/>
              </a:rPr>
              <a:t>y</a:t>
            </a:r>
            <a:r>
              <a:rPr sz="2000" b="0" spc="-105">
                <a:latin typeface="Cambria"/>
                <a:cs typeface="Cambria"/>
              </a:rPr>
              <a:t>e</a:t>
            </a:r>
            <a:r>
              <a:rPr sz="2000" b="0">
                <a:latin typeface="Cambria"/>
                <a:cs typeface="Cambria"/>
              </a:rPr>
              <a:t>e</a:t>
            </a:r>
            <a:r>
              <a:rPr sz="2000" b="0" spc="-245">
                <a:latin typeface="Cambria"/>
                <a:cs typeface="Cambria"/>
              </a:rPr>
              <a:t> </a:t>
            </a:r>
            <a:r>
              <a:rPr sz="2000" b="0" spc="-100">
                <a:latin typeface="Cambria"/>
                <a:cs typeface="Cambria"/>
              </a:rPr>
              <a:t>n</a:t>
            </a:r>
            <a:r>
              <a:rPr sz="2000" b="0" spc="-95">
                <a:latin typeface="Cambria"/>
                <a:cs typeface="Cambria"/>
              </a:rPr>
              <a:t>a</a:t>
            </a:r>
            <a:r>
              <a:rPr sz="2000" b="0" spc="-100">
                <a:latin typeface="Cambria"/>
                <a:cs typeface="Cambria"/>
              </a:rPr>
              <a:t>m</a:t>
            </a:r>
            <a:r>
              <a:rPr sz="2000" b="0" spc="-105">
                <a:latin typeface="Cambria"/>
                <a:cs typeface="Cambria"/>
              </a:rPr>
              <a:t>e</a:t>
            </a:r>
            <a:r>
              <a:rPr sz="2000" b="0">
                <a:latin typeface="Cambria"/>
                <a:cs typeface="Cambria"/>
              </a:rPr>
              <a:t>,</a:t>
            </a:r>
            <a:r>
              <a:rPr sz="2000" b="0" spc="-229">
                <a:latin typeface="Cambria"/>
                <a:cs typeface="Cambria"/>
              </a:rPr>
              <a:t> </a:t>
            </a:r>
            <a:r>
              <a:rPr sz="2000" b="0" spc="-95">
                <a:latin typeface="Cambria"/>
                <a:cs typeface="Cambria"/>
              </a:rPr>
              <a:t>sa</a:t>
            </a:r>
            <a:r>
              <a:rPr sz="2000" b="0" spc="-100">
                <a:latin typeface="Cambria"/>
                <a:cs typeface="Cambria"/>
              </a:rPr>
              <a:t>l</a:t>
            </a:r>
            <a:r>
              <a:rPr sz="2000" b="0" spc="-105">
                <a:latin typeface="Cambria"/>
                <a:cs typeface="Cambria"/>
              </a:rPr>
              <a:t>a</a:t>
            </a:r>
            <a:r>
              <a:rPr sz="2000" b="0" spc="-100">
                <a:latin typeface="Cambria"/>
                <a:cs typeface="Cambria"/>
              </a:rPr>
              <a:t>r</a:t>
            </a:r>
            <a:r>
              <a:rPr sz="2000" b="0">
                <a:latin typeface="Cambria"/>
                <a:cs typeface="Cambria"/>
              </a:rPr>
              <a:t>y  </a:t>
            </a:r>
            <a:r>
              <a:rPr sz="2000" b="0" spc="-65">
                <a:latin typeface="Cambria"/>
                <a:cs typeface="Cambria"/>
              </a:rPr>
              <a:t>and</a:t>
            </a:r>
            <a:r>
              <a:rPr sz="2000" b="0" spc="-210">
                <a:latin typeface="Cambria"/>
                <a:cs typeface="Cambria"/>
              </a:rPr>
              <a:t> </a:t>
            </a:r>
            <a:r>
              <a:rPr sz="2000" b="0" spc="-95">
                <a:latin typeface="Cambria"/>
                <a:cs typeface="Cambria"/>
              </a:rPr>
              <a:t>department</a:t>
            </a:r>
            <a:r>
              <a:rPr sz="2000" b="0" spc="-240">
                <a:latin typeface="Cambria"/>
                <a:cs typeface="Cambria"/>
              </a:rPr>
              <a:t> </a:t>
            </a:r>
            <a:r>
              <a:rPr sz="2000" b="0" spc="-50">
                <a:latin typeface="Cambria"/>
                <a:cs typeface="Cambria"/>
              </a:rPr>
              <a:t>no</a:t>
            </a:r>
            <a:r>
              <a:rPr sz="2000" b="0" spc="-195">
                <a:latin typeface="Cambria"/>
                <a:cs typeface="Cambria"/>
              </a:rPr>
              <a:t> </a:t>
            </a:r>
            <a:r>
              <a:rPr sz="2000" b="0" spc="-50">
                <a:latin typeface="Cambria"/>
                <a:cs typeface="Cambria"/>
              </a:rPr>
              <a:t>of</a:t>
            </a:r>
            <a:r>
              <a:rPr sz="2000" b="0" spc="-210">
                <a:latin typeface="Cambria"/>
                <a:cs typeface="Cambria"/>
              </a:rPr>
              <a:t> </a:t>
            </a:r>
            <a:r>
              <a:rPr sz="2000" b="0" spc="-80">
                <a:latin typeface="Cambria"/>
                <a:cs typeface="Cambria"/>
              </a:rPr>
              <a:t>those</a:t>
            </a:r>
            <a:r>
              <a:rPr sz="2000" b="0" spc="-240">
                <a:latin typeface="Cambria"/>
                <a:cs typeface="Cambria"/>
              </a:rPr>
              <a:t> </a:t>
            </a:r>
            <a:r>
              <a:rPr sz="2000" b="0" spc="-100">
                <a:latin typeface="Cambria"/>
                <a:cs typeface="Cambria"/>
              </a:rPr>
              <a:t>employees</a:t>
            </a:r>
            <a:r>
              <a:rPr sz="2000" b="0" spc="-225">
                <a:latin typeface="Cambria"/>
                <a:cs typeface="Cambria"/>
              </a:rPr>
              <a:t> </a:t>
            </a:r>
            <a:r>
              <a:rPr sz="2000" b="0" spc="-85">
                <a:latin typeface="Cambria"/>
                <a:cs typeface="Cambria"/>
              </a:rPr>
              <a:t>whose</a:t>
            </a:r>
            <a:r>
              <a:rPr sz="2000" b="0" spc="-220">
                <a:latin typeface="Cambria"/>
                <a:cs typeface="Cambria"/>
              </a:rPr>
              <a:t> </a:t>
            </a:r>
            <a:r>
              <a:rPr sz="2000" b="0" spc="-80">
                <a:latin typeface="Cambria"/>
                <a:cs typeface="Cambria"/>
              </a:rPr>
              <a:t>salary</a:t>
            </a:r>
            <a:r>
              <a:rPr sz="2000" b="0" spc="-229">
                <a:latin typeface="Cambria"/>
                <a:cs typeface="Cambria"/>
              </a:rPr>
              <a:t> </a:t>
            </a:r>
            <a:r>
              <a:rPr sz="2000" b="0" spc="-50">
                <a:latin typeface="Cambria"/>
                <a:cs typeface="Cambria"/>
              </a:rPr>
              <a:t>is</a:t>
            </a:r>
            <a:r>
              <a:rPr sz="2000" b="0" spc="-200">
                <a:latin typeface="Cambria"/>
                <a:cs typeface="Cambria"/>
              </a:rPr>
              <a:t> </a:t>
            </a:r>
            <a:r>
              <a:rPr sz="2000" b="0" spc="-85">
                <a:latin typeface="Cambria"/>
                <a:cs typeface="Cambria"/>
              </a:rPr>
              <a:t>higher</a:t>
            </a:r>
            <a:r>
              <a:rPr sz="2000" b="0" spc="-240">
                <a:latin typeface="Cambria"/>
                <a:cs typeface="Cambria"/>
              </a:rPr>
              <a:t> </a:t>
            </a:r>
            <a:r>
              <a:rPr sz="2000" b="0" spc="-75">
                <a:latin typeface="Cambria"/>
                <a:cs typeface="Cambria"/>
              </a:rPr>
              <a:t>than</a:t>
            </a:r>
            <a:r>
              <a:rPr sz="2000" b="0" spc="-229">
                <a:latin typeface="Cambria"/>
                <a:cs typeface="Cambria"/>
              </a:rPr>
              <a:t> </a:t>
            </a:r>
            <a:r>
              <a:rPr sz="2000" b="0" spc="-85">
                <a:latin typeface="Cambria"/>
                <a:cs typeface="Cambria"/>
              </a:rPr>
              <a:t>salary</a:t>
            </a:r>
            <a:r>
              <a:rPr sz="2000" b="0" spc="-229">
                <a:latin typeface="Cambria"/>
                <a:cs typeface="Cambria"/>
              </a:rPr>
              <a:t> </a:t>
            </a:r>
            <a:r>
              <a:rPr sz="2000" b="0" spc="-50">
                <a:latin typeface="Cambria"/>
                <a:cs typeface="Cambria"/>
              </a:rPr>
              <a:t>of </a:t>
            </a:r>
            <a:r>
              <a:rPr sz="2000" b="0" spc="-425">
                <a:latin typeface="Cambria"/>
                <a:cs typeface="Cambria"/>
              </a:rPr>
              <a:t> </a:t>
            </a:r>
            <a:r>
              <a:rPr sz="2000" b="0" spc="-75">
                <a:latin typeface="Cambria"/>
                <a:cs typeface="Cambria"/>
              </a:rPr>
              <a:t>any</a:t>
            </a:r>
            <a:r>
              <a:rPr sz="2000" b="0" spc="114">
                <a:latin typeface="Cambria"/>
                <a:cs typeface="Cambria"/>
              </a:rPr>
              <a:t> </a:t>
            </a:r>
            <a:r>
              <a:rPr sz="2000" b="0" spc="-100">
                <a:latin typeface="Cambria"/>
                <a:cs typeface="Cambria"/>
              </a:rPr>
              <a:t>developers</a:t>
            </a:r>
            <a:r>
              <a:rPr sz="2000" b="0" spc="-235">
                <a:latin typeface="Cambria"/>
                <a:cs typeface="Cambria"/>
              </a:rPr>
              <a:t> </a:t>
            </a:r>
            <a:r>
              <a:rPr sz="2000" b="0" spc="-110">
                <a:latin typeface="Cambria"/>
                <a:cs typeface="Cambria"/>
              </a:rPr>
              <a:t>salary.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0240" y="1997786"/>
            <a:ext cx="48126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15360" algn="l"/>
              </a:tabLst>
            </a:pP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SELECT</a:t>
            </a:r>
            <a:r>
              <a:rPr sz="2200" spc="2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Ename,</a:t>
            </a:r>
            <a:r>
              <a:rPr sz="2200" spc="3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>
                <a:solidFill>
                  <a:srgbClr val="2E2B1F"/>
                </a:solidFill>
                <a:latin typeface="Calibri"/>
                <a:cs typeface="Calibri"/>
              </a:rPr>
              <a:t>salary,</a:t>
            </a:r>
            <a:r>
              <a:rPr sz="22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deptno	</a:t>
            </a:r>
            <a:r>
              <a:rPr sz="2200" spc="-15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200" spc="-3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EMP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0240" y="2400426"/>
            <a:ext cx="22834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WHERE </a:t>
            </a:r>
            <a:r>
              <a:rPr sz="2200">
                <a:solidFill>
                  <a:srgbClr val="2E2B1F"/>
                </a:solidFill>
                <a:latin typeface="Calibri"/>
                <a:cs typeface="Calibri"/>
              </a:rPr>
              <a:t>salary</a:t>
            </a:r>
            <a:r>
              <a:rPr sz="2200" spc="-5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&gt;ANY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41777" y="2736316"/>
            <a:ext cx="26339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86485">
              <a:lnSpc>
                <a:spcPct val="120000"/>
              </a:lnSpc>
              <a:spcBef>
                <a:spcPts val="100"/>
              </a:spcBef>
            </a:pPr>
            <a:r>
              <a:rPr sz="2000">
                <a:solidFill>
                  <a:srgbClr val="2E2B1F"/>
                </a:solidFill>
                <a:latin typeface="Calibri"/>
                <a:cs typeface="Calibri"/>
              </a:rPr>
              <a:t>(</a:t>
            </a:r>
            <a:r>
              <a:rPr sz="2000" spc="-2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>
                <a:solidFill>
                  <a:srgbClr val="2E2B1F"/>
                </a:solidFill>
                <a:latin typeface="Calibri"/>
                <a:cs typeface="Calibri"/>
              </a:rPr>
              <a:t>SELECT</a:t>
            </a:r>
            <a:r>
              <a:rPr sz="2000" spc="-5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>
                <a:solidFill>
                  <a:srgbClr val="2E2B1F"/>
                </a:solidFill>
                <a:latin typeface="Calibri"/>
                <a:cs typeface="Calibri"/>
              </a:rPr>
              <a:t>salary </a:t>
            </a:r>
            <a:r>
              <a:rPr sz="2000" spc="-44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000" spc="-1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>
                <a:solidFill>
                  <a:srgbClr val="2E2B1F"/>
                </a:solidFill>
                <a:latin typeface="Calibri"/>
                <a:cs typeface="Calibri"/>
              </a:rPr>
              <a:t>emp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>
                <a:solidFill>
                  <a:srgbClr val="2E2B1F"/>
                </a:solidFill>
                <a:latin typeface="Calibri"/>
                <a:cs typeface="Calibri"/>
              </a:rPr>
              <a:t>Where</a:t>
            </a:r>
            <a:r>
              <a:rPr sz="2000" spc="-7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2E2B1F"/>
                </a:solidFill>
                <a:latin typeface="Calibri"/>
                <a:cs typeface="Calibri"/>
              </a:rPr>
              <a:t>post=‘Developer’)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33700" y="2455672"/>
            <a:ext cx="1028700" cy="347345"/>
          </a:xfrm>
          <a:custGeom>
            <a:avLst/>
            <a:gdLst/>
            <a:ahLst/>
            <a:cxnLst/>
            <a:rect l="l" t="t" r="r" b="b"/>
            <a:pathLst>
              <a:path w="1028700" h="347344">
                <a:moveTo>
                  <a:pt x="501650" y="58927"/>
                </a:moveTo>
                <a:lnTo>
                  <a:pt x="501650" y="341249"/>
                </a:lnTo>
                <a:lnTo>
                  <a:pt x="507364" y="346963"/>
                </a:lnTo>
                <a:lnTo>
                  <a:pt x="1028700" y="346963"/>
                </a:lnTo>
                <a:lnTo>
                  <a:pt x="1028700" y="334263"/>
                </a:lnTo>
                <a:lnTo>
                  <a:pt x="527050" y="334263"/>
                </a:lnTo>
                <a:lnTo>
                  <a:pt x="514350" y="321563"/>
                </a:lnTo>
                <a:lnTo>
                  <a:pt x="527050" y="321563"/>
                </a:lnTo>
                <a:lnTo>
                  <a:pt x="527050" y="71627"/>
                </a:lnTo>
                <a:lnTo>
                  <a:pt x="514350" y="71627"/>
                </a:lnTo>
                <a:lnTo>
                  <a:pt x="501650" y="58927"/>
                </a:lnTo>
                <a:close/>
              </a:path>
              <a:path w="1028700" h="347344">
                <a:moveTo>
                  <a:pt x="527050" y="321563"/>
                </a:moveTo>
                <a:lnTo>
                  <a:pt x="514350" y="321563"/>
                </a:lnTo>
                <a:lnTo>
                  <a:pt x="527050" y="334263"/>
                </a:lnTo>
                <a:lnTo>
                  <a:pt x="527050" y="321563"/>
                </a:lnTo>
                <a:close/>
              </a:path>
              <a:path w="1028700" h="347344">
                <a:moveTo>
                  <a:pt x="1028700" y="321563"/>
                </a:moveTo>
                <a:lnTo>
                  <a:pt x="527050" y="321563"/>
                </a:lnTo>
                <a:lnTo>
                  <a:pt x="527050" y="334263"/>
                </a:lnTo>
                <a:lnTo>
                  <a:pt x="1028700" y="334263"/>
                </a:lnTo>
                <a:lnTo>
                  <a:pt x="1028700" y="321563"/>
                </a:lnTo>
                <a:close/>
              </a:path>
              <a:path w="1028700" h="347344">
                <a:moveTo>
                  <a:pt x="100964" y="0"/>
                </a:moveTo>
                <a:lnTo>
                  <a:pt x="94995" y="3555"/>
                </a:lnTo>
                <a:lnTo>
                  <a:pt x="0" y="58927"/>
                </a:lnTo>
                <a:lnTo>
                  <a:pt x="94995" y="114300"/>
                </a:lnTo>
                <a:lnTo>
                  <a:pt x="100964" y="117855"/>
                </a:lnTo>
                <a:lnTo>
                  <a:pt x="108838" y="115824"/>
                </a:lnTo>
                <a:lnTo>
                  <a:pt x="112268" y="109727"/>
                </a:lnTo>
                <a:lnTo>
                  <a:pt x="115824" y="103758"/>
                </a:lnTo>
                <a:lnTo>
                  <a:pt x="113792" y="95885"/>
                </a:lnTo>
                <a:lnTo>
                  <a:pt x="107695" y="92455"/>
                </a:lnTo>
                <a:lnTo>
                  <a:pt x="71990" y="71627"/>
                </a:lnTo>
                <a:lnTo>
                  <a:pt x="25145" y="71627"/>
                </a:lnTo>
                <a:lnTo>
                  <a:pt x="25145" y="46227"/>
                </a:lnTo>
                <a:lnTo>
                  <a:pt x="71990" y="46227"/>
                </a:lnTo>
                <a:lnTo>
                  <a:pt x="107695" y="25400"/>
                </a:lnTo>
                <a:lnTo>
                  <a:pt x="113792" y="21970"/>
                </a:lnTo>
                <a:lnTo>
                  <a:pt x="115824" y="14097"/>
                </a:lnTo>
                <a:lnTo>
                  <a:pt x="112268" y="8127"/>
                </a:lnTo>
                <a:lnTo>
                  <a:pt x="108838" y="2031"/>
                </a:lnTo>
                <a:lnTo>
                  <a:pt x="100964" y="0"/>
                </a:lnTo>
                <a:close/>
              </a:path>
              <a:path w="1028700" h="347344">
                <a:moveTo>
                  <a:pt x="71990" y="46227"/>
                </a:moveTo>
                <a:lnTo>
                  <a:pt x="25145" y="46227"/>
                </a:lnTo>
                <a:lnTo>
                  <a:pt x="25145" y="71627"/>
                </a:lnTo>
                <a:lnTo>
                  <a:pt x="71990" y="71627"/>
                </a:lnTo>
                <a:lnTo>
                  <a:pt x="68942" y="69850"/>
                </a:lnTo>
                <a:lnTo>
                  <a:pt x="31495" y="69850"/>
                </a:lnTo>
                <a:lnTo>
                  <a:pt x="31495" y="48005"/>
                </a:lnTo>
                <a:lnTo>
                  <a:pt x="68942" y="48005"/>
                </a:lnTo>
                <a:lnTo>
                  <a:pt x="71990" y="46227"/>
                </a:lnTo>
                <a:close/>
              </a:path>
              <a:path w="1028700" h="347344">
                <a:moveTo>
                  <a:pt x="521335" y="46227"/>
                </a:moveTo>
                <a:lnTo>
                  <a:pt x="71990" y="46227"/>
                </a:lnTo>
                <a:lnTo>
                  <a:pt x="50219" y="58927"/>
                </a:lnTo>
                <a:lnTo>
                  <a:pt x="71990" y="71627"/>
                </a:lnTo>
                <a:lnTo>
                  <a:pt x="501650" y="71627"/>
                </a:lnTo>
                <a:lnTo>
                  <a:pt x="501650" y="58927"/>
                </a:lnTo>
                <a:lnTo>
                  <a:pt x="527050" y="58927"/>
                </a:lnTo>
                <a:lnTo>
                  <a:pt x="527050" y="51942"/>
                </a:lnTo>
                <a:lnTo>
                  <a:pt x="521335" y="46227"/>
                </a:lnTo>
                <a:close/>
              </a:path>
              <a:path w="1028700" h="347344">
                <a:moveTo>
                  <a:pt x="527050" y="58927"/>
                </a:moveTo>
                <a:lnTo>
                  <a:pt x="501650" y="58927"/>
                </a:lnTo>
                <a:lnTo>
                  <a:pt x="514350" y="71627"/>
                </a:lnTo>
                <a:lnTo>
                  <a:pt x="527050" y="71627"/>
                </a:lnTo>
                <a:lnTo>
                  <a:pt x="527050" y="58927"/>
                </a:lnTo>
                <a:close/>
              </a:path>
              <a:path w="1028700" h="347344">
                <a:moveTo>
                  <a:pt x="31495" y="48005"/>
                </a:moveTo>
                <a:lnTo>
                  <a:pt x="31495" y="69850"/>
                </a:lnTo>
                <a:lnTo>
                  <a:pt x="50219" y="58927"/>
                </a:lnTo>
                <a:lnTo>
                  <a:pt x="31495" y="48005"/>
                </a:lnTo>
                <a:close/>
              </a:path>
              <a:path w="1028700" h="347344">
                <a:moveTo>
                  <a:pt x="50219" y="58927"/>
                </a:moveTo>
                <a:lnTo>
                  <a:pt x="31495" y="69850"/>
                </a:lnTo>
                <a:lnTo>
                  <a:pt x="68942" y="69850"/>
                </a:lnTo>
                <a:lnTo>
                  <a:pt x="50219" y="58927"/>
                </a:lnTo>
                <a:close/>
              </a:path>
              <a:path w="1028700" h="347344">
                <a:moveTo>
                  <a:pt x="68942" y="48005"/>
                </a:moveTo>
                <a:lnTo>
                  <a:pt x="31495" y="48005"/>
                </a:lnTo>
                <a:lnTo>
                  <a:pt x="50219" y="58927"/>
                </a:lnTo>
                <a:lnTo>
                  <a:pt x="68942" y="48005"/>
                </a:lnTo>
                <a:close/>
              </a:path>
            </a:pathLst>
          </a:custGeom>
          <a:solidFill>
            <a:srgbClr val="D2CA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84219" y="2420607"/>
            <a:ext cx="1550035" cy="369570"/>
          </a:xfrm>
          <a:prstGeom prst="rect">
            <a:avLst/>
          </a:prstGeom>
          <a:solidFill>
            <a:srgbClr val="FFFFFF"/>
          </a:solidFill>
          <a:ln w="25400">
            <a:solidFill>
              <a:srgbClr val="FF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800" spc="-5">
                <a:solidFill>
                  <a:srgbClr val="2E2B1F"/>
                </a:solidFill>
                <a:latin typeface="Calibri"/>
                <a:cs typeface="Calibri"/>
              </a:rPr>
              <a:t>(</a:t>
            </a:r>
            <a:r>
              <a:rPr sz="1800" b="1" spc="-5">
                <a:solidFill>
                  <a:srgbClr val="2E2B1F"/>
                </a:solidFill>
                <a:latin typeface="Calibri"/>
                <a:cs typeface="Calibri"/>
              </a:rPr>
              <a:t>20000</a:t>
            </a:r>
            <a:r>
              <a:rPr sz="1800" spc="-5">
                <a:solidFill>
                  <a:srgbClr val="2E2B1F"/>
                </a:solidFill>
                <a:latin typeface="Calibri"/>
                <a:cs typeface="Calibri"/>
              </a:rPr>
              <a:t>,30000)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757807" y="4489450"/>
          <a:ext cx="4039870" cy="1854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9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Salary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deptno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Amita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70000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Ankita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Bhavika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Deepa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90000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15455" y="5052059"/>
            <a:ext cx="1668779" cy="66446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404228" y="5079872"/>
            <a:ext cx="12395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solidFill>
                  <a:srgbClr val="2E2B1F"/>
                </a:solidFill>
                <a:latin typeface="Calibri"/>
                <a:cs typeface="Calibri"/>
              </a:rPr>
              <a:t>Output of </a:t>
            </a:r>
            <a:r>
              <a:rPr sz="18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>
                <a:solidFill>
                  <a:srgbClr val="2E2B1F"/>
                </a:solidFill>
                <a:latin typeface="Calibri"/>
                <a:cs typeface="Calibri"/>
              </a:rPr>
              <a:t>Above</a:t>
            </a:r>
            <a:r>
              <a:rPr sz="1800" spc="-8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2E2B1F"/>
                </a:solidFill>
                <a:latin typeface="Calibri"/>
                <a:cs typeface="Calibri"/>
              </a:rPr>
              <a:t>Query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97100" y="2806700"/>
            <a:ext cx="3302000" cy="1168400"/>
            <a:chOff x="2197100" y="2806700"/>
            <a:chExt cx="3302000" cy="1168400"/>
          </a:xfrm>
        </p:grpSpPr>
        <p:sp>
          <p:nvSpPr>
            <p:cNvPr id="3" name="object 3"/>
            <p:cNvSpPr/>
            <p:nvPr/>
          </p:nvSpPr>
          <p:spPr>
            <a:xfrm>
              <a:off x="2209800" y="2819400"/>
              <a:ext cx="3276600" cy="1143000"/>
            </a:xfrm>
            <a:custGeom>
              <a:avLst/>
              <a:gdLst/>
              <a:ahLst/>
              <a:cxnLst/>
              <a:rect l="l" t="t" r="r" b="b"/>
              <a:pathLst>
                <a:path w="3276600" h="1143000">
                  <a:moveTo>
                    <a:pt x="3086100" y="0"/>
                  </a:moveTo>
                  <a:lnTo>
                    <a:pt x="190500" y="0"/>
                  </a:ln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0" y="952500"/>
                  </a:lnTo>
                  <a:lnTo>
                    <a:pt x="5034" y="996162"/>
                  </a:lnTo>
                  <a:lnTo>
                    <a:pt x="19372" y="1036253"/>
                  </a:lnTo>
                  <a:lnTo>
                    <a:pt x="41867" y="1071625"/>
                  </a:lnTo>
                  <a:lnTo>
                    <a:pt x="71374" y="1101132"/>
                  </a:lnTo>
                  <a:lnTo>
                    <a:pt x="106746" y="1123627"/>
                  </a:lnTo>
                  <a:lnTo>
                    <a:pt x="146837" y="1137965"/>
                  </a:lnTo>
                  <a:lnTo>
                    <a:pt x="190500" y="1143000"/>
                  </a:lnTo>
                  <a:lnTo>
                    <a:pt x="3086100" y="1143000"/>
                  </a:lnTo>
                  <a:lnTo>
                    <a:pt x="3129762" y="1137965"/>
                  </a:lnTo>
                  <a:lnTo>
                    <a:pt x="3169853" y="1123627"/>
                  </a:lnTo>
                  <a:lnTo>
                    <a:pt x="3205225" y="1101132"/>
                  </a:lnTo>
                  <a:lnTo>
                    <a:pt x="3234732" y="1071625"/>
                  </a:lnTo>
                  <a:lnTo>
                    <a:pt x="3257227" y="1036253"/>
                  </a:lnTo>
                  <a:lnTo>
                    <a:pt x="3271565" y="996162"/>
                  </a:lnTo>
                  <a:lnTo>
                    <a:pt x="3276600" y="952500"/>
                  </a:lnTo>
                  <a:lnTo>
                    <a:pt x="3276600" y="190500"/>
                  </a:lnTo>
                  <a:lnTo>
                    <a:pt x="3271565" y="146837"/>
                  </a:lnTo>
                  <a:lnTo>
                    <a:pt x="3257227" y="106746"/>
                  </a:lnTo>
                  <a:lnTo>
                    <a:pt x="3234732" y="71374"/>
                  </a:lnTo>
                  <a:lnTo>
                    <a:pt x="3205225" y="41867"/>
                  </a:lnTo>
                  <a:lnTo>
                    <a:pt x="3169853" y="19372"/>
                  </a:lnTo>
                  <a:lnTo>
                    <a:pt x="3129762" y="5034"/>
                  </a:lnTo>
                  <a:lnTo>
                    <a:pt x="3086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09800" y="2819400"/>
              <a:ext cx="3276600" cy="1143000"/>
            </a:xfrm>
            <a:custGeom>
              <a:avLst/>
              <a:gdLst/>
              <a:ahLst/>
              <a:cxnLst/>
              <a:rect l="l" t="t" r="r" b="b"/>
              <a:pathLst>
                <a:path w="3276600" h="1143000">
                  <a:moveTo>
                    <a:pt x="0" y="190500"/>
                  </a:moveTo>
                  <a:lnTo>
                    <a:pt x="5034" y="146837"/>
                  </a:lnTo>
                  <a:lnTo>
                    <a:pt x="19372" y="106746"/>
                  </a:lnTo>
                  <a:lnTo>
                    <a:pt x="41867" y="71374"/>
                  </a:lnTo>
                  <a:lnTo>
                    <a:pt x="71374" y="41867"/>
                  </a:lnTo>
                  <a:lnTo>
                    <a:pt x="106746" y="19372"/>
                  </a:lnTo>
                  <a:lnTo>
                    <a:pt x="146837" y="5034"/>
                  </a:lnTo>
                  <a:lnTo>
                    <a:pt x="190500" y="0"/>
                  </a:lnTo>
                  <a:lnTo>
                    <a:pt x="3086100" y="0"/>
                  </a:lnTo>
                  <a:lnTo>
                    <a:pt x="3129762" y="5034"/>
                  </a:lnTo>
                  <a:lnTo>
                    <a:pt x="3169853" y="19372"/>
                  </a:lnTo>
                  <a:lnTo>
                    <a:pt x="3205225" y="41867"/>
                  </a:lnTo>
                  <a:lnTo>
                    <a:pt x="3234732" y="71374"/>
                  </a:lnTo>
                  <a:lnTo>
                    <a:pt x="3257227" y="106746"/>
                  </a:lnTo>
                  <a:lnTo>
                    <a:pt x="3271565" y="146837"/>
                  </a:lnTo>
                  <a:lnTo>
                    <a:pt x="3276600" y="190500"/>
                  </a:lnTo>
                  <a:lnTo>
                    <a:pt x="3276600" y="952500"/>
                  </a:lnTo>
                  <a:lnTo>
                    <a:pt x="3271565" y="996162"/>
                  </a:lnTo>
                  <a:lnTo>
                    <a:pt x="3257227" y="1036253"/>
                  </a:lnTo>
                  <a:lnTo>
                    <a:pt x="3234732" y="1071625"/>
                  </a:lnTo>
                  <a:lnTo>
                    <a:pt x="3205225" y="1101132"/>
                  </a:lnTo>
                  <a:lnTo>
                    <a:pt x="3169853" y="1123627"/>
                  </a:lnTo>
                  <a:lnTo>
                    <a:pt x="3129762" y="1137965"/>
                  </a:lnTo>
                  <a:lnTo>
                    <a:pt x="3086100" y="1143000"/>
                  </a:lnTo>
                  <a:lnTo>
                    <a:pt x="190500" y="1143000"/>
                  </a:lnTo>
                  <a:lnTo>
                    <a:pt x="146837" y="1137965"/>
                  </a:lnTo>
                  <a:lnTo>
                    <a:pt x="106746" y="1123627"/>
                  </a:lnTo>
                  <a:lnTo>
                    <a:pt x="71374" y="1101132"/>
                  </a:lnTo>
                  <a:lnTo>
                    <a:pt x="41867" y="1071625"/>
                  </a:lnTo>
                  <a:lnTo>
                    <a:pt x="19372" y="1036253"/>
                  </a:lnTo>
                  <a:lnTo>
                    <a:pt x="5034" y="996162"/>
                  </a:lnTo>
                  <a:lnTo>
                    <a:pt x="0" y="952500"/>
                  </a:lnTo>
                  <a:lnTo>
                    <a:pt x="0" y="190500"/>
                  </a:lnTo>
                  <a:close/>
                </a:path>
              </a:pathLst>
            </a:custGeom>
            <a:ln w="25400">
              <a:solidFill>
                <a:srgbClr val="A9A4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162890"/>
            <a:ext cx="7079615" cy="134493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algn="just">
              <a:lnSpc>
                <a:spcPct val="100600"/>
              </a:lnSpc>
              <a:spcBef>
                <a:spcPts val="65"/>
              </a:spcBef>
            </a:pP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&lt;</a:t>
            </a:r>
            <a:r>
              <a:rPr sz="4600" b="0" spc="-100">
                <a:solidFill>
                  <a:srgbClr val="675E46"/>
                </a:solidFill>
                <a:latin typeface="Cambria"/>
                <a:cs typeface="Cambria"/>
              </a:rPr>
              <a:t>A</a:t>
            </a:r>
            <a:r>
              <a:rPr sz="4600" b="0" spc="-185">
                <a:solidFill>
                  <a:srgbClr val="675E46"/>
                </a:solidFill>
                <a:latin typeface="Cambria"/>
                <a:cs typeface="Cambria"/>
              </a:rPr>
              <a:t>n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y</a:t>
            </a:r>
            <a:r>
              <a:rPr sz="4600" b="0" spc="-235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b="0" spc="-11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b="0" spc="-165">
                <a:solidFill>
                  <a:srgbClr val="675E46"/>
                </a:solidFill>
                <a:latin typeface="Cambria"/>
                <a:cs typeface="Cambria"/>
              </a:rPr>
              <a:t>x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a</a:t>
            </a:r>
            <a:r>
              <a:rPr sz="4600" b="0" spc="-100">
                <a:solidFill>
                  <a:srgbClr val="675E46"/>
                </a:solidFill>
                <a:latin typeface="Cambria"/>
                <a:cs typeface="Cambria"/>
              </a:rPr>
              <a:t>m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p</a:t>
            </a:r>
            <a:r>
              <a:rPr sz="4600" b="0" spc="-100">
                <a:solidFill>
                  <a:srgbClr val="675E46"/>
                </a:solidFill>
                <a:latin typeface="Cambria"/>
                <a:cs typeface="Cambria"/>
              </a:rPr>
              <a:t>le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-</a:t>
            </a:r>
            <a:r>
              <a:rPr sz="4600" b="0" spc="-20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2000" b="0" spc="-105">
                <a:latin typeface="Cambria"/>
                <a:cs typeface="Cambria"/>
              </a:rPr>
              <a:t>D</a:t>
            </a:r>
            <a:r>
              <a:rPr sz="2000" b="0" spc="-100">
                <a:latin typeface="Cambria"/>
                <a:cs typeface="Cambria"/>
              </a:rPr>
              <a:t>i</a:t>
            </a:r>
            <a:r>
              <a:rPr sz="2000" b="0" spc="-95">
                <a:latin typeface="Cambria"/>
                <a:cs typeface="Cambria"/>
              </a:rPr>
              <a:t>sp</a:t>
            </a:r>
            <a:r>
              <a:rPr sz="2000" b="0" spc="-100">
                <a:latin typeface="Cambria"/>
                <a:cs typeface="Cambria"/>
              </a:rPr>
              <a:t>l</a:t>
            </a:r>
            <a:r>
              <a:rPr sz="2000" b="0" spc="-130">
                <a:latin typeface="Cambria"/>
                <a:cs typeface="Cambria"/>
              </a:rPr>
              <a:t>a</a:t>
            </a:r>
            <a:r>
              <a:rPr sz="2000" b="0">
                <a:latin typeface="Cambria"/>
                <a:cs typeface="Cambria"/>
              </a:rPr>
              <a:t>y</a:t>
            </a:r>
            <a:r>
              <a:rPr sz="2000" b="0" spc="-240">
                <a:latin typeface="Cambria"/>
                <a:cs typeface="Cambria"/>
              </a:rPr>
              <a:t> </a:t>
            </a:r>
            <a:r>
              <a:rPr sz="2000" b="0" spc="-95">
                <a:latin typeface="Cambria"/>
                <a:cs typeface="Cambria"/>
              </a:rPr>
              <a:t>t</a:t>
            </a:r>
            <a:r>
              <a:rPr sz="2000" b="0" spc="-100">
                <a:latin typeface="Cambria"/>
                <a:cs typeface="Cambria"/>
              </a:rPr>
              <a:t>h</a:t>
            </a:r>
            <a:r>
              <a:rPr sz="2000" b="0">
                <a:latin typeface="Cambria"/>
                <a:cs typeface="Cambria"/>
              </a:rPr>
              <a:t>e</a:t>
            </a:r>
            <a:r>
              <a:rPr sz="2000" b="0" spc="-220">
                <a:latin typeface="Cambria"/>
                <a:cs typeface="Cambria"/>
              </a:rPr>
              <a:t> </a:t>
            </a:r>
            <a:r>
              <a:rPr sz="2000" b="0" spc="-105">
                <a:latin typeface="Cambria"/>
                <a:cs typeface="Cambria"/>
              </a:rPr>
              <a:t>e</a:t>
            </a:r>
            <a:r>
              <a:rPr sz="2000" b="0" spc="-100">
                <a:latin typeface="Cambria"/>
                <a:cs typeface="Cambria"/>
              </a:rPr>
              <a:t>m</a:t>
            </a:r>
            <a:r>
              <a:rPr sz="2000" b="0" spc="-95">
                <a:latin typeface="Cambria"/>
                <a:cs typeface="Cambria"/>
              </a:rPr>
              <a:t>p</a:t>
            </a:r>
            <a:r>
              <a:rPr sz="2000" b="0" spc="-100">
                <a:latin typeface="Cambria"/>
                <a:cs typeface="Cambria"/>
              </a:rPr>
              <a:t>l</a:t>
            </a:r>
            <a:r>
              <a:rPr sz="2000" b="0" spc="-130">
                <a:latin typeface="Cambria"/>
                <a:cs typeface="Cambria"/>
              </a:rPr>
              <a:t>o</a:t>
            </a:r>
            <a:r>
              <a:rPr sz="2000" b="0" spc="-135">
                <a:latin typeface="Cambria"/>
                <a:cs typeface="Cambria"/>
              </a:rPr>
              <a:t>y</a:t>
            </a:r>
            <a:r>
              <a:rPr sz="2000" b="0" spc="-105">
                <a:latin typeface="Cambria"/>
                <a:cs typeface="Cambria"/>
              </a:rPr>
              <a:t>e</a:t>
            </a:r>
            <a:r>
              <a:rPr sz="2000" b="0">
                <a:latin typeface="Cambria"/>
                <a:cs typeface="Cambria"/>
              </a:rPr>
              <a:t>e</a:t>
            </a:r>
            <a:r>
              <a:rPr sz="2000" b="0" spc="-245">
                <a:latin typeface="Cambria"/>
                <a:cs typeface="Cambria"/>
              </a:rPr>
              <a:t> </a:t>
            </a:r>
            <a:r>
              <a:rPr sz="2000" b="0" spc="-100">
                <a:latin typeface="Cambria"/>
                <a:cs typeface="Cambria"/>
              </a:rPr>
              <a:t>n</a:t>
            </a:r>
            <a:r>
              <a:rPr sz="2000" b="0" spc="-95">
                <a:latin typeface="Cambria"/>
                <a:cs typeface="Cambria"/>
              </a:rPr>
              <a:t>a</a:t>
            </a:r>
            <a:r>
              <a:rPr sz="2000" b="0" spc="-100">
                <a:latin typeface="Cambria"/>
                <a:cs typeface="Cambria"/>
              </a:rPr>
              <a:t>m</a:t>
            </a:r>
            <a:r>
              <a:rPr sz="2000" b="0" spc="-105">
                <a:latin typeface="Cambria"/>
                <a:cs typeface="Cambria"/>
              </a:rPr>
              <a:t>e</a:t>
            </a:r>
            <a:r>
              <a:rPr sz="2000" b="0">
                <a:latin typeface="Cambria"/>
                <a:cs typeface="Cambria"/>
              </a:rPr>
              <a:t>,</a:t>
            </a:r>
            <a:r>
              <a:rPr sz="2000" b="0" spc="-229">
                <a:latin typeface="Cambria"/>
                <a:cs typeface="Cambria"/>
              </a:rPr>
              <a:t> </a:t>
            </a:r>
            <a:r>
              <a:rPr sz="2000" b="0" spc="-95">
                <a:latin typeface="Cambria"/>
                <a:cs typeface="Cambria"/>
              </a:rPr>
              <a:t>sa</a:t>
            </a:r>
            <a:r>
              <a:rPr sz="2000" b="0" spc="-100">
                <a:latin typeface="Cambria"/>
                <a:cs typeface="Cambria"/>
              </a:rPr>
              <a:t>l</a:t>
            </a:r>
            <a:r>
              <a:rPr sz="2000" b="0" spc="-105">
                <a:latin typeface="Cambria"/>
                <a:cs typeface="Cambria"/>
              </a:rPr>
              <a:t>a</a:t>
            </a:r>
            <a:r>
              <a:rPr sz="2000" b="0" spc="-100">
                <a:latin typeface="Cambria"/>
                <a:cs typeface="Cambria"/>
              </a:rPr>
              <a:t>r</a:t>
            </a:r>
            <a:r>
              <a:rPr sz="2000" b="0">
                <a:latin typeface="Cambria"/>
                <a:cs typeface="Cambria"/>
              </a:rPr>
              <a:t>y  </a:t>
            </a:r>
            <a:r>
              <a:rPr sz="2000" b="0" spc="-65">
                <a:latin typeface="Cambria"/>
                <a:cs typeface="Cambria"/>
              </a:rPr>
              <a:t>and</a:t>
            </a:r>
            <a:r>
              <a:rPr sz="2000" b="0" spc="-215">
                <a:latin typeface="Cambria"/>
                <a:cs typeface="Cambria"/>
              </a:rPr>
              <a:t> </a:t>
            </a:r>
            <a:r>
              <a:rPr sz="2000" b="0" spc="-95">
                <a:latin typeface="Cambria"/>
                <a:cs typeface="Cambria"/>
              </a:rPr>
              <a:t>department</a:t>
            </a:r>
            <a:r>
              <a:rPr sz="2000" b="0" spc="-235">
                <a:latin typeface="Cambria"/>
                <a:cs typeface="Cambria"/>
              </a:rPr>
              <a:t> </a:t>
            </a:r>
            <a:r>
              <a:rPr sz="2000" b="0" spc="-50">
                <a:latin typeface="Cambria"/>
                <a:cs typeface="Cambria"/>
              </a:rPr>
              <a:t>no</a:t>
            </a:r>
            <a:r>
              <a:rPr sz="2000" b="0" spc="-200">
                <a:latin typeface="Cambria"/>
                <a:cs typeface="Cambria"/>
              </a:rPr>
              <a:t> </a:t>
            </a:r>
            <a:r>
              <a:rPr sz="2000" b="0" spc="-50">
                <a:latin typeface="Cambria"/>
                <a:cs typeface="Cambria"/>
              </a:rPr>
              <a:t>of</a:t>
            </a:r>
            <a:r>
              <a:rPr sz="2000" b="0" spc="-215">
                <a:latin typeface="Cambria"/>
                <a:cs typeface="Cambria"/>
              </a:rPr>
              <a:t> </a:t>
            </a:r>
            <a:r>
              <a:rPr sz="2000" b="0" spc="-80">
                <a:latin typeface="Cambria"/>
                <a:cs typeface="Cambria"/>
              </a:rPr>
              <a:t>those</a:t>
            </a:r>
            <a:r>
              <a:rPr sz="2000" b="0" spc="-235">
                <a:latin typeface="Cambria"/>
                <a:cs typeface="Cambria"/>
              </a:rPr>
              <a:t> </a:t>
            </a:r>
            <a:r>
              <a:rPr sz="2000" b="0" spc="-100">
                <a:latin typeface="Cambria"/>
                <a:cs typeface="Cambria"/>
              </a:rPr>
              <a:t>employees</a:t>
            </a:r>
            <a:r>
              <a:rPr sz="2000" b="0" spc="-229">
                <a:latin typeface="Cambria"/>
                <a:cs typeface="Cambria"/>
              </a:rPr>
              <a:t> </a:t>
            </a:r>
            <a:r>
              <a:rPr sz="2000" b="0" spc="-85">
                <a:latin typeface="Cambria"/>
                <a:cs typeface="Cambria"/>
              </a:rPr>
              <a:t>whose</a:t>
            </a:r>
            <a:r>
              <a:rPr sz="2000" b="0" spc="-220">
                <a:latin typeface="Cambria"/>
                <a:cs typeface="Cambria"/>
              </a:rPr>
              <a:t> </a:t>
            </a:r>
            <a:r>
              <a:rPr sz="2000" b="0" spc="-80">
                <a:latin typeface="Cambria"/>
                <a:cs typeface="Cambria"/>
              </a:rPr>
              <a:t>salary</a:t>
            </a:r>
            <a:r>
              <a:rPr sz="2000" b="0" spc="-229">
                <a:latin typeface="Cambria"/>
                <a:cs typeface="Cambria"/>
              </a:rPr>
              <a:t> </a:t>
            </a:r>
            <a:r>
              <a:rPr sz="2000" b="0" spc="-50">
                <a:latin typeface="Cambria"/>
                <a:cs typeface="Cambria"/>
              </a:rPr>
              <a:t>is</a:t>
            </a:r>
            <a:r>
              <a:rPr sz="2000" b="0" spc="-204">
                <a:latin typeface="Cambria"/>
                <a:cs typeface="Cambria"/>
              </a:rPr>
              <a:t> </a:t>
            </a:r>
            <a:r>
              <a:rPr sz="2000" b="0" spc="-75">
                <a:latin typeface="Cambria"/>
                <a:cs typeface="Cambria"/>
              </a:rPr>
              <a:t>less</a:t>
            </a:r>
            <a:r>
              <a:rPr sz="2000" b="0" spc="-200">
                <a:latin typeface="Cambria"/>
                <a:cs typeface="Cambria"/>
              </a:rPr>
              <a:t> </a:t>
            </a:r>
            <a:r>
              <a:rPr sz="2000" b="0" spc="-75">
                <a:latin typeface="Cambria"/>
                <a:cs typeface="Cambria"/>
              </a:rPr>
              <a:t>than</a:t>
            </a:r>
            <a:r>
              <a:rPr sz="2000" b="0" spc="-245">
                <a:latin typeface="Cambria"/>
                <a:cs typeface="Cambria"/>
              </a:rPr>
              <a:t> </a:t>
            </a:r>
            <a:r>
              <a:rPr sz="2000" b="0" spc="-85">
                <a:latin typeface="Cambria"/>
                <a:cs typeface="Cambria"/>
              </a:rPr>
              <a:t>salary</a:t>
            </a:r>
            <a:r>
              <a:rPr sz="2000" b="0" spc="-225">
                <a:latin typeface="Cambria"/>
                <a:cs typeface="Cambria"/>
              </a:rPr>
              <a:t> </a:t>
            </a:r>
            <a:r>
              <a:rPr sz="2000" b="0" spc="-50">
                <a:latin typeface="Cambria"/>
                <a:cs typeface="Cambria"/>
              </a:rPr>
              <a:t>of </a:t>
            </a:r>
            <a:r>
              <a:rPr sz="2000" b="0" spc="-45">
                <a:latin typeface="Cambria"/>
                <a:cs typeface="Cambria"/>
              </a:rPr>
              <a:t> </a:t>
            </a:r>
            <a:r>
              <a:rPr sz="2000" b="0" spc="-95">
                <a:latin typeface="Cambria"/>
                <a:cs typeface="Cambria"/>
              </a:rPr>
              <a:t>developers</a:t>
            </a:r>
            <a:r>
              <a:rPr sz="2000" b="0" spc="-254">
                <a:latin typeface="Cambria"/>
                <a:cs typeface="Cambria"/>
              </a:rPr>
              <a:t> </a:t>
            </a:r>
            <a:r>
              <a:rPr sz="2000" b="0" spc="-110">
                <a:latin typeface="Cambria"/>
                <a:cs typeface="Cambria"/>
              </a:rPr>
              <a:t>salary.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0240" y="1997786"/>
            <a:ext cx="48126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15360" algn="l"/>
              </a:tabLst>
            </a:pP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SELECT</a:t>
            </a:r>
            <a:r>
              <a:rPr sz="2200" spc="2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Ename,</a:t>
            </a:r>
            <a:r>
              <a:rPr sz="2200" spc="3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>
                <a:solidFill>
                  <a:srgbClr val="2E2B1F"/>
                </a:solidFill>
                <a:latin typeface="Calibri"/>
                <a:cs typeface="Calibri"/>
              </a:rPr>
              <a:t>salary,</a:t>
            </a:r>
            <a:r>
              <a:rPr sz="22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deptno	</a:t>
            </a:r>
            <a:r>
              <a:rPr sz="2200" spc="-15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200" spc="-3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EMP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0240" y="2400426"/>
            <a:ext cx="22834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WHERE </a:t>
            </a:r>
            <a:r>
              <a:rPr sz="2200">
                <a:solidFill>
                  <a:srgbClr val="2E2B1F"/>
                </a:solidFill>
                <a:latin typeface="Calibri"/>
                <a:cs typeface="Calibri"/>
              </a:rPr>
              <a:t>salary</a:t>
            </a:r>
            <a:r>
              <a:rPr sz="2200" spc="-5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&lt;ANY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41777" y="2736316"/>
            <a:ext cx="26339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86485">
              <a:lnSpc>
                <a:spcPct val="120000"/>
              </a:lnSpc>
              <a:spcBef>
                <a:spcPts val="100"/>
              </a:spcBef>
            </a:pPr>
            <a:r>
              <a:rPr sz="2000">
                <a:solidFill>
                  <a:srgbClr val="2E2B1F"/>
                </a:solidFill>
                <a:latin typeface="Calibri"/>
                <a:cs typeface="Calibri"/>
              </a:rPr>
              <a:t>(</a:t>
            </a:r>
            <a:r>
              <a:rPr sz="2000" spc="-2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>
                <a:solidFill>
                  <a:srgbClr val="2E2B1F"/>
                </a:solidFill>
                <a:latin typeface="Calibri"/>
                <a:cs typeface="Calibri"/>
              </a:rPr>
              <a:t>SELECT</a:t>
            </a:r>
            <a:r>
              <a:rPr sz="2000" spc="-5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>
                <a:solidFill>
                  <a:srgbClr val="2E2B1F"/>
                </a:solidFill>
                <a:latin typeface="Calibri"/>
                <a:cs typeface="Calibri"/>
              </a:rPr>
              <a:t>salary </a:t>
            </a:r>
            <a:r>
              <a:rPr sz="2000" spc="-44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000" spc="-1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>
                <a:solidFill>
                  <a:srgbClr val="2E2B1F"/>
                </a:solidFill>
                <a:latin typeface="Calibri"/>
                <a:cs typeface="Calibri"/>
              </a:rPr>
              <a:t>emp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>
                <a:solidFill>
                  <a:srgbClr val="2E2B1F"/>
                </a:solidFill>
                <a:latin typeface="Calibri"/>
                <a:cs typeface="Calibri"/>
              </a:rPr>
              <a:t>Where</a:t>
            </a:r>
            <a:r>
              <a:rPr sz="2000" spc="-7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2E2B1F"/>
                </a:solidFill>
                <a:latin typeface="Calibri"/>
                <a:cs typeface="Calibri"/>
              </a:rPr>
              <a:t>post=‘Developer’)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33700" y="2455672"/>
            <a:ext cx="1028700" cy="347345"/>
          </a:xfrm>
          <a:custGeom>
            <a:avLst/>
            <a:gdLst/>
            <a:ahLst/>
            <a:cxnLst/>
            <a:rect l="l" t="t" r="r" b="b"/>
            <a:pathLst>
              <a:path w="1028700" h="347344">
                <a:moveTo>
                  <a:pt x="501650" y="58927"/>
                </a:moveTo>
                <a:lnTo>
                  <a:pt x="501650" y="341249"/>
                </a:lnTo>
                <a:lnTo>
                  <a:pt x="507364" y="346963"/>
                </a:lnTo>
                <a:lnTo>
                  <a:pt x="1028700" y="346963"/>
                </a:lnTo>
                <a:lnTo>
                  <a:pt x="1028700" y="334263"/>
                </a:lnTo>
                <a:lnTo>
                  <a:pt x="527050" y="334263"/>
                </a:lnTo>
                <a:lnTo>
                  <a:pt x="514350" y="321563"/>
                </a:lnTo>
                <a:lnTo>
                  <a:pt x="527050" y="321563"/>
                </a:lnTo>
                <a:lnTo>
                  <a:pt x="527050" y="71627"/>
                </a:lnTo>
                <a:lnTo>
                  <a:pt x="514350" y="71627"/>
                </a:lnTo>
                <a:lnTo>
                  <a:pt x="501650" y="58927"/>
                </a:lnTo>
                <a:close/>
              </a:path>
              <a:path w="1028700" h="347344">
                <a:moveTo>
                  <a:pt x="527050" y="321563"/>
                </a:moveTo>
                <a:lnTo>
                  <a:pt x="514350" y="321563"/>
                </a:lnTo>
                <a:lnTo>
                  <a:pt x="527050" y="334263"/>
                </a:lnTo>
                <a:lnTo>
                  <a:pt x="527050" y="321563"/>
                </a:lnTo>
                <a:close/>
              </a:path>
              <a:path w="1028700" h="347344">
                <a:moveTo>
                  <a:pt x="1028700" y="321563"/>
                </a:moveTo>
                <a:lnTo>
                  <a:pt x="527050" y="321563"/>
                </a:lnTo>
                <a:lnTo>
                  <a:pt x="527050" y="334263"/>
                </a:lnTo>
                <a:lnTo>
                  <a:pt x="1028700" y="334263"/>
                </a:lnTo>
                <a:lnTo>
                  <a:pt x="1028700" y="321563"/>
                </a:lnTo>
                <a:close/>
              </a:path>
              <a:path w="1028700" h="347344">
                <a:moveTo>
                  <a:pt x="100964" y="0"/>
                </a:moveTo>
                <a:lnTo>
                  <a:pt x="94995" y="3555"/>
                </a:lnTo>
                <a:lnTo>
                  <a:pt x="0" y="58927"/>
                </a:lnTo>
                <a:lnTo>
                  <a:pt x="94995" y="114300"/>
                </a:lnTo>
                <a:lnTo>
                  <a:pt x="100964" y="117855"/>
                </a:lnTo>
                <a:lnTo>
                  <a:pt x="108838" y="115824"/>
                </a:lnTo>
                <a:lnTo>
                  <a:pt x="112268" y="109727"/>
                </a:lnTo>
                <a:lnTo>
                  <a:pt x="115824" y="103758"/>
                </a:lnTo>
                <a:lnTo>
                  <a:pt x="113792" y="95885"/>
                </a:lnTo>
                <a:lnTo>
                  <a:pt x="107695" y="92455"/>
                </a:lnTo>
                <a:lnTo>
                  <a:pt x="71990" y="71627"/>
                </a:lnTo>
                <a:lnTo>
                  <a:pt x="25145" y="71627"/>
                </a:lnTo>
                <a:lnTo>
                  <a:pt x="25145" y="46227"/>
                </a:lnTo>
                <a:lnTo>
                  <a:pt x="71990" y="46227"/>
                </a:lnTo>
                <a:lnTo>
                  <a:pt x="107695" y="25400"/>
                </a:lnTo>
                <a:lnTo>
                  <a:pt x="113792" y="21970"/>
                </a:lnTo>
                <a:lnTo>
                  <a:pt x="115824" y="14097"/>
                </a:lnTo>
                <a:lnTo>
                  <a:pt x="112268" y="8127"/>
                </a:lnTo>
                <a:lnTo>
                  <a:pt x="108838" y="2031"/>
                </a:lnTo>
                <a:lnTo>
                  <a:pt x="100964" y="0"/>
                </a:lnTo>
                <a:close/>
              </a:path>
              <a:path w="1028700" h="347344">
                <a:moveTo>
                  <a:pt x="71990" y="46227"/>
                </a:moveTo>
                <a:lnTo>
                  <a:pt x="25145" y="46227"/>
                </a:lnTo>
                <a:lnTo>
                  <a:pt x="25145" y="71627"/>
                </a:lnTo>
                <a:lnTo>
                  <a:pt x="71990" y="71627"/>
                </a:lnTo>
                <a:lnTo>
                  <a:pt x="68942" y="69850"/>
                </a:lnTo>
                <a:lnTo>
                  <a:pt x="31495" y="69850"/>
                </a:lnTo>
                <a:lnTo>
                  <a:pt x="31495" y="48005"/>
                </a:lnTo>
                <a:lnTo>
                  <a:pt x="68942" y="48005"/>
                </a:lnTo>
                <a:lnTo>
                  <a:pt x="71990" y="46227"/>
                </a:lnTo>
                <a:close/>
              </a:path>
              <a:path w="1028700" h="347344">
                <a:moveTo>
                  <a:pt x="521335" y="46227"/>
                </a:moveTo>
                <a:lnTo>
                  <a:pt x="71990" y="46227"/>
                </a:lnTo>
                <a:lnTo>
                  <a:pt x="50219" y="58927"/>
                </a:lnTo>
                <a:lnTo>
                  <a:pt x="71990" y="71627"/>
                </a:lnTo>
                <a:lnTo>
                  <a:pt x="501650" y="71627"/>
                </a:lnTo>
                <a:lnTo>
                  <a:pt x="501650" y="58927"/>
                </a:lnTo>
                <a:lnTo>
                  <a:pt x="527050" y="58927"/>
                </a:lnTo>
                <a:lnTo>
                  <a:pt x="527050" y="51942"/>
                </a:lnTo>
                <a:lnTo>
                  <a:pt x="521335" y="46227"/>
                </a:lnTo>
                <a:close/>
              </a:path>
              <a:path w="1028700" h="347344">
                <a:moveTo>
                  <a:pt x="527050" y="58927"/>
                </a:moveTo>
                <a:lnTo>
                  <a:pt x="501650" y="58927"/>
                </a:lnTo>
                <a:lnTo>
                  <a:pt x="514350" y="71627"/>
                </a:lnTo>
                <a:lnTo>
                  <a:pt x="527050" y="71627"/>
                </a:lnTo>
                <a:lnTo>
                  <a:pt x="527050" y="58927"/>
                </a:lnTo>
                <a:close/>
              </a:path>
              <a:path w="1028700" h="347344">
                <a:moveTo>
                  <a:pt x="31495" y="48005"/>
                </a:moveTo>
                <a:lnTo>
                  <a:pt x="31495" y="69850"/>
                </a:lnTo>
                <a:lnTo>
                  <a:pt x="50219" y="58927"/>
                </a:lnTo>
                <a:lnTo>
                  <a:pt x="31495" y="48005"/>
                </a:lnTo>
                <a:close/>
              </a:path>
              <a:path w="1028700" h="347344">
                <a:moveTo>
                  <a:pt x="50219" y="58927"/>
                </a:moveTo>
                <a:lnTo>
                  <a:pt x="31495" y="69850"/>
                </a:lnTo>
                <a:lnTo>
                  <a:pt x="68942" y="69850"/>
                </a:lnTo>
                <a:lnTo>
                  <a:pt x="50219" y="58927"/>
                </a:lnTo>
                <a:close/>
              </a:path>
              <a:path w="1028700" h="347344">
                <a:moveTo>
                  <a:pt x="68942" y="48005"/>
                </a:moveTo>
                <a:lnTo>
                  <a:pt x="31495" y="48005"/>
                </a:lnTo>
                <a:lnTo>
                  <a:pt x="50219" y="58927"/>
                </a:lnTo>
                <a:lnTo>
                  <a:pt x="68942" y="48005"/>
                </a:lnTo>
                <a:close/>
              </a:path>
            </a:pathLst>
          </a:custGeom>
          <a:solidFill>
            <a:srgbClr val="D2CA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84219" y="2420607"/>
            <a:ext cx="1550035" cy="369570"/>
          </a:xfrm>
          <a:prstGeom prst="rect">
            <a:avLst/>
          </a:prstGeom>
          <a:solidFill>
            <a:srgbClr val="FFFFFF"/>
          </a:solidFill>
          <a:ln w="25400">
            <a:solidFill>
              <a:srgbClr val="FF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800" spc="-5">
                <a:solidFill>
                  <a:srgbClr val="2E2B1F"/>
                </a:solidFill>
                <a:latin typeface="Calibri"/>
                <a:cs typeface="Calibri"/>
              </a:rPr>
              <a:t>(20000,</a:t>
            </a:r>
            <a:r>
              <a:rPr sz="1800" b="1" spc="-5">
                <a:solidFill>
                  <a:srgbClr val="2E2B1F"/>
                </a:solidFill>
                <a:latin typeface="Calibri"/>
                <a:cs typeface="Calibri"/>
              </a:rPr>
              <a:t>30000</a:t>
            </a:r>
            <a:r>
              <a:rPr sz="1800" spc="-5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757807" y="4337050"/>
          <a:ext cx="4039870" cy="22250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9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Salary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deptno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John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Seema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Rakesh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8000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Samata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Nitin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8000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15455" y="5052059"/>
            <a:ext cx="1668779" cy="66446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404228" y="5079872"/>
            <a:ext cx="12395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solidFill>
                  <a:srgbClr val="2E2B1F"/>
                </a:solidFill>
                <a:latin typeface="Calibri"/>
                <a:cs typeface="Calibri"/>
              </a:rPr>
              <a:t>Output of </a:t>
            </a:r>
            <a:r>
              <a:rPr sz="18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>
                <a:solidFill>
                  <a:srgbClr val="2E2B1F"/>
                </a:solidFill>
                <a:latin typeface="Calibri"/>
                <a:cs typeface="Calibri"/>
              </a:rPr>
              <a:t>Above</a:t>
            </a:r>
            <a:r>
              <a:rPr sz="1800" spc="-8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2E2B1F"/>
                </a:solidFill>
                <a:latin typeface="Calibri"/>
                <a:cs typeface="Calibri"/>
              </a:rPr>
              <a:t>Query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BDD96-FFA8-463F-9465-F2740AD3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0" y="3090446"/>
            <a:ext cx="2391410" cy="677108"/>
          </a:xfrm>
        </p:spPr>
        <p:txBody>
          <a:bodyPr/>
          <a:lstStyle/>
          <a:p>
            <a:r>
              <a:rPr lang="en-US" sz="440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18809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301053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MySQ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L</a:t>
            </a:r>
            <a:r>
              <a:rPr sz="4600" b="0" spc="-22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b="0" spc="-110">
                <a:solidFill>
                  <a:srgbClr val="675E46"/>
                </a:solidFill>
                <a:latin typeface="Cambria"/>
                <a:cs typeface="Cambria"/>
              </a:rPr>
              <a:t>Joi</a:t>
            </a:r>
            <a:r>
              <a:rPr sz="4600" b="0" spc="-100">
                <a:solidFill>
                  <a:srgbClr val="675E46"/>
                </a:solidFill>
                <a:latin typeface="Cambria"/>
                <a:cs typeface="Cambria"/>
              </a:rPr>
              <a:t>n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s</a:t>
            </a:r>
            <a:endParaRPr sz="46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8233" y="1600200"/>
            <a:ext cx="5297804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117170"/>
            <a:ext cx="812292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b="0" spc="-85">
                <a:solidFill>
                  <a:srgbClr val="675E46"/>
                </a:solidFill>
                <a:latin typeface="Cambria"/>
                <a:cs typeface="Cambria"/>
              </a:rPr>
              <a:t>MySQL</a:t>
            </a:r>
            <a:r>
              <a:rPr sz="4600" b="0" spc="-215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b="0" spc="-80">
                <a:solidFill>
                  <a:srgbClr val="675E46"/>
                </a:solidFill>
                <a:latin typeface="Cambria"/>
                <a:cs typeface="Cambria"/>
              </a:rPr>
              <a:t>Inner</a:t>
            </a:r>
            <a:r>
              <a:rPr sz="4600" b="0" spc="-215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b="0" spc="-80">
                <a:solidFill>
                  <a:srgbClr val="675E46"/>
                </a:solidFill>
                <a:latin typeface="Cambria"/>
                <a:cs typeface="Cambria"/>
              </a:rPr>
              <a:t>JOIN</a:t>
            </a:r>
            <a:r>
              <a:rPr sz="4600" b="0" spc="-22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2800" b="0" spc="-85">
                <a:solidFill>
                  <a:srgbClr val="675E46"/>
                </a:solidFill>
                <a:latin typeface="Cambria"/>
                <a:cs typeface="Cambria"/>
              </a:rPr>
              <a:t>(Simple</a:t>
            </a:r>
            <a:r>
              <a:rPr sz="2800" b="0" spc="-215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2800" b="0" spc="-100">
                <a:solidFill>
                  <a:srgbClr val="675E46"/>
                </a:solidFill>
                <a:latin typeface="Cambria"/>
                <a:cs typeface="Cambria"/>
              </a:rPr>
              <a:t>Join/Natural</a:t>
            </a:r>
            <a:r>
              <a:rPr sz="2800" b="0" spc="-235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2800" b="0" spc="-85">
                <a:solidFill>
                  <a:srgbClr val="675E46"/>
                </a:solidFill>
                <a:latin typeface="Cambria"/>
                <a:cs typeface="Cambria"/>
              </a:rPr>
              <a:t>Join)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240" y="1354581"/>
            <a:ext cx="6999605" cy="502158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41300" marR="5080" indent="-228600">
              <a:lnSpc>
                <a:spcPct val="90100"/>
              </a:lnSpc>
              <a:spcBef>
                <a:spcPts val="35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2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MySQL INNER</a:t>
            </a:r>
            <a:r>
              <a:rPr sz="2200" spc="3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JOIN</a:t>
            </a:r>
            <a:r>
              <a:rPr sz="2200" spc="1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used</a:t>
            </a:r>
            <a:r>
              <a:rPr sz="22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return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all</a:t>
            </a:r>
            <a:r>
              <a:rPr sz="2200" spc="-20">
                <a:solidFill>
                  <a:srgbClr val="2E2B1F"/>
                </a:solidFill>
                <a:latin typeface="Calibri"/>
                <a:cs typeface="Calibri"/>
              </a:rPr>
              <a:t> rows</a:t>
            </a:r>
            <a:r>
              <a:rPr sz="22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>
                <a:solidFill>
                  <a:srgbClr val="2E2B1F"/>
                </a:solidFill>
                <a:latin typeface="Calibri"/>
                <a:cs typeface="Calibri"/>
              </a:rPr>
              <a:t>from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multiple</a:t>
            </a:r>
            <a:r>
              <a:rPr sz="22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tables</a:t>
            </a:r>
            <a:r>
              <a:rPr sz="2200" spc="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where</a:t>
            </a:r>
            <a:r>
              <a:rPr sz="22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2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join</a:t>
            </a:r>
            <a:r>
              <a:rPr sz="2200" spc="-1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condition</a:t>
            </a:r>
            <a:r>
              <a:rPr sz="22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satisfied.</a:t>
            </a:r>
            <a:r>
              <a:rPr sz="22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2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484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most</a:t>
            </a:r>
            <a:r>
              <a:rPr sz="22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>
                <a:solidFill>
                  <a:srgbClr val="2E2B1F"/>
                </a:solidFill>
                <a:latin typeface="Calibri"/>
                <a:cs typeface="Calibri"/>
              </a:rPr>
              <a:t>common</a:t>
            </a:r>
            <a:r>
              <a:rPr sz="2200" spc="1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type</a:t>
            </a:r>
            <a:r>
              <a:rPr sz="22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2E2B1F"/>
                </a:solidFill>
                <a:latin typeface="Calibri"/>
                <a:cs typeface="Calibri"/>
              </a:rPr>
              <a:t>join.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A9A47B"/>
              </a:buClr>
              <a:buFont typeface="Arial MT"/>
              <a:buChar char="•"/>
            </a:pPr>
            <a:endParaRPr sz="25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25">
                <a:solidFill>
                  <a:srgbClr val="2E2B1F"/>
                </a:solidFill>
                <a:latin typeface="Calibri"/>
                <a:cs typeface="Calibri"/>
              </a:rPr>
              <a:t>Syntax</a:t>
            </a:r>
            <a:r>
              <a:rPr sz="2200" b="1" spc="-2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>
                <a:solidFill>
                  <a:srgbClr val="2E2B1F"/>
                </a:solidFill>
                <a:latin typeface="Calibri"/>
                <a:cs typeface="Calibri"/>
              </a:rPr>
              <a:t>1:</a:t>
            </a:r>
            <a:endParaRPr sz="2200">
              <a:latin typeface="Calibri"/>
              <a:cs typeface="Calibri"/>
            </a:endParaRPr>
          </a:p>
          <a:p>
            <a:pPr marL="355600" marR="4313555">
              <a:lnSpc>
                <a:spcPts val="2910"/>
              </a:lnSpc>
              <a:spcBef>
                <a:spcPts val="135"/>
              </a:spcBef>
            </a:pP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SELECT</a:t>
            </a:r>
            <a:r>
              <a:rPr sz="22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columns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 table1 </a:t>
            </a:r>
            <a:r>
              <a:rPr sz="2200" spc="-15">
                <a:solidFill>
                  <a:srgbClr val="2E2B1F"/>
                </a:solidFill>
                <a:latin typeface="Calibri"/>
                <a:cs typeface="Calibri"/>
              </a:rPr>
              <a:t>,table2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Where</a:t>
            </a:r>
            <a:r>
              <a:rPr sz="22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table1.column</a:t>
            </a:r>
            <a:r>
              <a:rPr sz="22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200" spc="2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table2.column;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25">
                <a:solidFill>
                  <a:srgbClr val="2E2B1F"/>
                </a:solidFill>
                <a:latin typeface="Calibri"/>
                <a:cs typeface="Calibri"/>
              </a:rPr>
              <a:t>Syntax</a:t>
            </a:r>
            <a:r>
              <a:rPr sz="2200" b="1" spc="-2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>
                <a:solidFill>
                  <a:srgbClr val="2E2B1F"/>
                </a:solidFill>
                <a:latin typeface="Calibri"/>
                <a:cs typeface="Calibri"/>
              </a:rPr>
              <a:t>2:</a:t>
            </a:r>
            <a:endParaRPr sz="2200">
              <a:latin typeface="Calibri"/>
              <a:cs typeface="Calibri"/>
            </a:endParaRPr>
          </a:p>
          <a:p>
            <a:pPr marL="355600" marR="4547870">
              <a:lnSpc>
                <a:spcPct val="110000"/>
              </a:lnSpc>
              <a:spcBef>
                <a:spcPts val="5"/>
              </a:spcBef>
            </a:pP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SELECT</a:t>
            </a:r>
            <a:r>
              <a:rPr sz="22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columns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200" spc="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table1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INNER</a:t>
            </a:r>
            <a:r>
              <a:rPr sz="22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JOIN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 table2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260"/>
              </a:spcBef>
            </a:pP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200" spc="1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table1.column</a:t>
            </a:r>
            <a:r>
              <a:rPr sz="22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2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table2.column;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92989"/>
            <a:ext cx="653923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MySQ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L</a:t>
            </a:r>
            <a:r>
              <a:rPr sz="4600" b="0" spc="-22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I</a:t>
            </a:r>
            <a:r>
              <a:rPr sz="4600" b="0" spc="-100">
                <a:solidFill>
                  <a:srgbClr val="675E46"/>
                </a:solidFill>
                <a:latin typeface="Cambria"/>
                <a:cs typeface="Cambria"/>
              </a:rPr>
              <a:t>nn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r</a:t>
            </a:r>
            <a:r>
              <a:rPr sz="4600" b="0" spc="-225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b="0" spc="-110">
                <a:solidFill>
                  <a:srgbClr val="675E46"/>
                </a:solidFill>
                <a:latin typeface="Cambria"/>
                <a:cs typeface="Cambria"/>
              </a:rPr>
              <a:t>J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OI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N</a:t>
            </a:r>
            <a:r>
              <a:rPr sz="4600" b="0" spc="-22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b="0" spc="-11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b="0" spc="-165">
                <a:solidFill>
                  <a:srgbClr val="675E46"/>
                </a:solidFill>
                <a:latin typeface="Cambria"/>
                <a:cs typeface="Cambria"/>
              </a:rPr>
              <a:t>x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a</a:t>
            </a:r>
            <a:r>
              <a:rPr sz="4600" b="0" spc="-100">
                <a:solidFill>
                  <a:srgbClr val="675E46"/>
                </a:solidFill>
                <a:latin typeface="Cambria"/>
                <a:cs typeface="Cambria"/>
              </a:rPr>
              <a:t>m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p</a:t>
            </a:r>
            <a:r>
              <a:rPr sz="4600" b="0" spc="-100">
                <a:solidFill>
                  <a:srgbClr val="675E46"/>
                </a:solidFill>
                <a:latin typeface="Cambria"/>
                <a:cs typeface="Cambria"/>
              </a:rPr>
              <a:t>l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endParaRPr sz="4600">
              <a:latin typeface="Cambria"/>
              <a:cs typeface="Cambr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1850" y="1670050"/>
          <a:ext cx="2896870" cy="1854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5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Abhay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Nashik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Sarika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Pune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Riya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Nashik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Sachin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Manmad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0055" y="1078991"/>
            <a:ext cx="1658112" cy="38709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8194" y="1105280"/>
            <a:ext cx="1465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solidFill>
                  <a:srgbClr val="FFFFFF"/>
                </a:solidFill>
                <a:latin typeface="Calibri"/>
                <a:cs typeface="Calibri"/>
              </a:rPr>
              <a:t>Stud_Info</a:t>
            </a:r>
            <a:r>
              <a:rPr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870450" y="1681733"/>
          <a:ext cx="2895600" cy="1854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Dbms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67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65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76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70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255" y="1101852"/>
            <a:ext cx="1871472" cy="38709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185028" y="1129410"/>
            <a:ext cx="1677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solidFill>
                  <a:srgbClr val="FFFFFF"/>
                </a:solidFill>
                <a:latin typeface="Calibri"/>
                <a:cs typeface="Calibri"/>
              </a:rPr>
              <a:t>Stud_Marks</a:t>
            </a:r>
            <a:r>
              <a:rPr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29967" y="3765803"/>
            <a:ext cx="5885687" cy="121767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575686" y="3789045"/>
            <a:ext cx="51015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13055">
              <a:lnSpc>
                <a:spcPct val="100000"/>
              </a:lnSpc>
              <a:spcBef>
                <a:spcPts val="100"/>
              </a:spcBef>
              <a:tabLst>
                <a:tab pos="1048385" algn="l"/>
              </a:tabLst>
            </a:pPr>
            <a:r>
              <a:rPr sz="2400" spc="-5">
                <a:solidFill>
                  <a:srgbClr val="FFFFFF"/>
                </a:solidFill>
                <a:latin typeface="Calibri"/>
                <a:cs typeface="Calibri"/>
              </a:rPr>
              <a:t>SELECT</a:t>
            </a:r>
            <a:r>
              <a:rPr sz="24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FFFFFF"/>
                </a:solidFill>
                <a:latin typeface="Calibri"/>
                <a:cs typeface="Calibri"/>
              </a:rPr>
              <a:t>Stud_Info.Rno,Name,Dbms,Toc </a:t>
            </a:r>
            <a:r>
              <a:rPr sz="2400" spc="-5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FFFFFF"/>
                </a:solidFill>
                <a:latin typeface="Calibri"/>
                <a:cs typeface="Calibri"/>
              </a:rPr>
              <a:t>FROM	Stud_Info,Stud_Marks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987425" algn="l"/>
              </a:tabLst>
            </a:pPr>
            <a:r>
              <a:rPr sz="2400" spc="-5">
                <a:solidFill>
                  <a:srgbClr val="FFFFFF"/>
                </a:solidFill>
                <a:latin typeface="Calibri"/>
                <a:cs typeface="Calibri"/>
              </a:rPr>
              <a:t>Where	</a:t>
            </a:r>
            <a:r>
              <a:rPr sz="2400" spc="-10">
                <a:solidFill>
                  <a:srgbClr val="FFFFFF"/>
                </a:solidFill>
                <a:latin typeface="Calibri"/>
                <a:cs typeface="Calibri"/>
              </a:rPr>
              <a:t>Stud_Info.RNo=</a:t>
            </a:r>
            <a:r>
              <a:rPr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FFFFFF"/>
                </a:solidFill>
                <a:latin typeface="Calibri"/>
                <a:cs typeface="Calibri"/>
              </a:rPr>
              <a:t>Stud_Marks.RNo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584450" y="5175250"/>
          <a:ext cx="3194049" cy="14833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Dbms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Abhay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Sarika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67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65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Riya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76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1123448" y="4418838"/>
            <a:ext cx="1509395" cy="1902460"/>
            <a:chOff x="1123448" y="4418838"/>
            <a:chExt cx="1509395" cy="1902460"/>
          </a:xfrm>
        </p:grpSpPr>
        <p:sp>
          <p:nvSpPr>
            <p:cNvPr id="13" name="object 13"/>
            <p:cNvSpPr/>
            <p:nvPr/>
          </p:nvSpPr>
          <p:spPr>
            <a:xfrm>
              <a:off x="1200365" y="5645099"/>
              <a:ext cx="1419860" cy="663575"/>
            </a:xfrm>
            <a:custGeom>
              <a:avLst/>
              <a:gdLst/>
              <a:ahLst/>
              <a:cxnLst/>
              <a:rect l="l" t="t" r="r" b="b"/>
              <a:pathLst>
                <a:path w="1419860" h="663575">
                  <a:moveTo>
                    <a:pt x="0" y="0"/>
                  </a:moveTo>
                  <a:lnTo>
                    <a:pt x="128689" y="248285"/>
                  </a:lnTo>
                  <a:lnTo>
                    <a:pt x="148991" y="284172"/>
                  </a:lnTo>
                  <a:lnTo>
                    <a:pt x="171740" y="318270"/>
                  </a:lnTo>
                  <a:lnTo>
                    <a:pt x="196848" y="350553"/>
                  </a:lnTo>
                  <a:lnTo>
                    <a:pt x="224227" y="381000"/>
                  </a:lnTo>
                  <a:lnTo>
                    <a:pt x="253791" y="409587"/>
                  </a:lnTo>
                  <a:lnTo>
                    <a:pt x="285451" y="436290"/>
                  </a:lnTo>
                  <a:lnTo>
                    <a:pt x="319120" y="461086"/>
                  </a:lnTo>
                  <a:lnTo>
                    <a:pt x="354710" y="483953"/>
                  </a:lnTo>
                  <a:lnTo>
                    <a:pt x="392135" y="504867"/>
                  </a:lnTo>
                  <a:lnTo>
                    <a:pt x="431306" y="523805"/>
                  </a:lnTo>
                  <a:lnTo>
                    <a:pt x="472137" y="540743"/>
                  </a:lnTo>
                  <a:lnTo>
                    <a:pt x="514539" y="555658"/>
                  </a:lnTo>
                  <a:lnTo>
                    <a:pt x="558425" y="568528"/>
                  </a:lnTo>
                  <a:lnTo>
                    <a:pt x="603708" y="579328"/>
                  </a:lnTo>
                  <a:lnTo>
                    <a:pt x="650299" y="588036"/>
                  </a:lnTo>
                  <a:lnTo>
                    <a:pt x="698113" y="594629"/>
                  </a:lnTo>
                  <a:lnTo>
                    <a:pt x="747061" y="599082"/>
                  </a:lnTo>
                  <a:lnTo>
                    <a:pt x="797055" y="601374"/>
                  </a:lnTo>
                  <a:lnTo>
                    <a:pt x="848008" y="601481"/>
                  </a:lnTo>
                  <a:lnTo>
                    <a:pt x="899834" y="599379"/>
                  </a:lnTo>
                  <a:lnTo>
                    <a:pt x="952443" y="595045"/>
                  </a:lnTo>
                  <a:lnTo>
                    <a:pt x="1005749" y="588456"/>
                  </a:lnTo>
                  <a:lnTo>
                    <a:pt x="1059664" y="579590"/>
                  </a:lnTo>
                  <a:lnTo>
                    <a:pt x="1114101" y="568422"/>
                  </a:lnTo>
                  <a:lnTo>
                    <a:pt x="1168973" y="554929"/>
                  </a:lnTo>
                  <a:lnTo>
                    <a:pt x="1224191" y="539089"/>
                  </a:lnTo>
                  <a:lnTo>
                    <a:pt x="1288453" y="663219"/>
                  </a:lnTo>
                  <a:lnTo>
                    <a:pt x="1419644" y="308483"/>
                  </a:lnTo>
                  <a:lnTo>
                    <a:pt x="1031151" y="166662"/>
                  </a:lnTo>
                  <a:lnTo>
                    <a:pt x="1095540" y="290804"/>
                  </a:lnTo>
                  <a:lnTo>
                    <a:pt x="1040322" y="306644"/>
                  </a:lnTo>
                  <a:lnTo>
                    <a:pt x="985450" y="320137"/>
                  </a:lnTo>
                  <a:lnTo>
                    <a:pt x="931013" y="331305"/>
                  </a:lnTo>
                  <a:lnTo>
                    <a:pt x="877098" y="340171"/>
                  </a:lnTo>
                  <a:lnTo>
                    <a:pt x="823792" y="346760"/>
                  </a:lnTo>
                  <a:lnTo>
                    <a:pt x="771182" y="351094"/>
                  </a:lnTo>
                  <a:lnTo>
                    <a:pt x="719357" y="353196"/>
                  </a:lnTo>
                  <a:lnTo>
                    <a:pt x="668403" y="353089"/>
                  </a:lnTo>
                  <a:lnTo>
                    <a:pt x="618408" y="350797"/>
                  </a:lnTo>
                  <a:lnTo>
                    <a:pt x="569460" y="346344"/>
                  </a:lnTo>
                  <a:lnTo>
                    <a:pt x="521646" y="339751"/>
                  </a:lnTo>
                  <a:lnTo>
                    <a:pt x="475053" y="331043"/>
                  </a:lnTo>
                  <a:lnTo>
                    <a:pt x="429769" y="320243"/>
                  </a:lnTo>
                  <a:lnTo>
                    <a:pt x="385882" y="307373"/>
                  </a:lnTo>
                  <a:lnTo>
                    <a:pt x="343478" y="292458"/>
                  </a:lnTo>
                  <a:lnTo>
                    <a:pt x="302647" y="275520"/>
                  </a:lnTo>
                  <a:lnTo>
                    <a:pt x="263473" y="256582"/>
                  </a:lnTo>
                  <a:lnTo>
                    <a:pt x="226047" y="235668"/>
                  </a:lnTo>
                  <a:lnTo>
                    <a:pt x="190454" y="212801"/>
                  </a:lnTo>
                  <a:lnTo>
                    <a:pt x="156782" y="188005"/>
                  </a:lnTo>
                  <a:lnTo>
                    <a:pt x="125120" y="161302"/>
                  </a:lnTo>
                  <a:lnTo>
                    <a:pt x="95553" y="132715"/>
                  </a:lnTo>
                  <a:lnTo>
                    <a:pt x="68170" y="102268"/>
                  </a:lnTo>
                  <a:lnTo>
                    <a:pt x="43059" y="69985"/>
                  </a:lnTo>
                  <a:lnTo>
                    <a:pt x="20306" y="358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9F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36397" y="4431538"/>
              <a:ext cx="823594" cy="1329690"/>
            </a:xfrm>
            <a:custGeom>
              <a:avLst/>
              <a:gdLst/>
              <a:ahLst/>
              <a:cxnLst/>
              <a:rect l="l" t="t" r="r" b="b"/>
              <a:pathLst>
                <a:path w="823594" h="1329689">
                  <a:moveTo>
                    <a:pt x="694942" y="0"/>
                  </a:moveTo>
                  <a:lnTo>
                    <a:pt x="650966" y="23657"/>
                  </a:lnTo>
                  <a:lnTo>
                    <a:pt x="607836" y="48672"/>
                  </a:lnTo>
                  <a:lnTo>
                    <a:pt x="565587" y="74973"/>
                  </a:lnTo>
                  <a:lnTo>
                    <a:pt x="524254" y="102488"/>
                  </a:lnTo>
                  <a:lnTo>
                    <a:pt x="477968" y="135712"/>
                  </a:lnTo>
                  <a:lnTo>
                    <a:pt x="433662" y="170037"/>
                  </a:lnTo>
                  <a:lnTo>
                    <a:pt x="391361" y="205387"/>
                  </a:lnTo>
                  <a:lnTo>
                    <a:pt x="351088" y="241683"/>
                  </a:lnTo>
                  <a:lnTo>
                    <a:pt x="312868" y="278851"/>
                  </a:lnTo>
                  <a:lnTo>
                    <a:pt x="276724" y="316811"/>
                  </a:lnTo>
                  <a:lnTo>
                    <a:pt x="242681" y="355487"/>
                  </a:lnTo>
                  <a:lnTo>
                    <a:pt x="210762" y="394802"/>
                  </a:lnTo>
                  <a:lnTo>
                    <a:pt x="180991" y="434679"/>
                  </a:lnTo>
                  <a:lnTo>
                    <a:pt x="153392" y="475041"/>
                  </a:lnTo>
                  <a:lnTo>
                    <a:pt x="127990" y="515810"/>
                  </a:lnTo>
                  <a:lnTo>
                    <a:pt x="104807" y="556909"/>
                  </a:lnTo>
                  <a:lnTo>
                    <a:pt x="83867" y="598262"/>
                  </a:lnTo>
                  <a:lnTo>
                    <a:pt x="65196" y="639791"/>
                  </a:lnTo>
                  <a:lnTo>
                    <a:pt x="48816" y="681419"/>
                  </a:lnTo>
                  <a:lnTo>
                    <a:pt x="34752" y="723069"/>
                  </a:lnTo>
                  <a:lnTo>
                    <a:pt x="23027" y="764664"/>
                  </a:lnTo>
                  <a:lnTo>
                    <a:pt x="13665" y="806127"/>
                  </a:lnTo>
                  <a:lnTo>
                    <a:pt x="6691" y="847380"/>
                  </a:lnTo>
                  <a:lnTo>
                    <a:pt x="2128" y="888346"/>
                  </a:lnTo>
                  <a:lnTo>
                    <a:pt x="0" y="928949"/>
                  </a:lnTo>
                  <a:lnTo>
                    <a:pt x="330" y="969111"/>
                  </a:lnTo>
                  <a:lnTo>
                    <a:pt x="3144" y="1008756"/>
                  </a:lnTo>
                  <a:lnTo>
                    <a:pt x="8465" y="1047805"/>
                  </a:lnTo>
                  <a:lnTo>
                    <a:pt x="16316" y="1086182"/>
                  </a:lnTo>
                  <a:lnTo>
                    <a:pt x="26722" y="1123810"/>
                  </a:lnTo>
                  <a:lnTo>
                    <a:pt x="39706" y="1160611"/>
                  </a:lnTo>
                  <a:lnTo>
                    <a:pt x="55293" y="1196509"/>
                  </a:lnTo>
                  <a:lnTo>
                    <a:pt x="73506" y="1231427"/>
                  </a:lnTo>
                  <a:lnTo>
                    <a:pt x="94370" y="1265287"/>
                  </a:lnTo>
                  <a:lnTo>
                    <a:pt x="117907" y="1298011"/>
                  </a:lnTo>
                  <a:lnTo>
                    <a:pt x="144143" y="1329524"/>
                  </a:lnTo>
                  <a:lnTo>
                    <a:pt x="136452" y="1290254"/>
                  </a:lnTo>
                  <a:lnTo>
                    <a:pt x="131380" y="1250496"/>
                  </a:lnTo>
                  <a:lnTo>
                    <a:pt x="128884" y="1210319"/>
                  </a:lnTo>
                  <a:lnTo>
                    <a:pt x="128919" y="1169794"/>
                  </a:lnTo>
                  <a:lnTo>
                    <a:pt x="131440" y="1128990"/>
                  </a:lnTo>
                  <a:lnTo>
                    <a:pt x="136405" y="1087979"/>
                  </a:lnTo>
                  <a:lnTo>
                    <a:pt x="143769" y="1046829"/>
                  </a:lnTo>
                  <a:lnTo>
                    <a:pt x="153488" y="1005610"/>
                  </a:lnTo>
                  <a:lnTo>
                    <a:pt x="165518" y="964394"/>
                  </a:lnTo>
                  <a:lnTo>
                    <a:pt x="179815" y="923249"/>
                  </a:lnTo>
                  <a:lnTo>
                    <a:pt x="196334" y="882247"/>
                  </a:lnTo>
                  <a:lnTo>
                    <a:pt x="215033" y="841456"/>
                  </a:lnTo>
                  <a:lnTo>
                    <a:pt x="235866" y="800947"/>
                  </a:lnTo>
                  <a:lnTo>
                    <a:pt x="258790" y="760790"/>
                  </a:lnTo>
                  <a:lnTo>
                    <a:pt x="283761" y="721055"/>
                  </a:lnTo>
                  <a:lnTo>
                    <a:pt x="310734" y="681812"/>
                  </a:lnTo>
                  <a:lnTo>
                    <a:pt x="339666" y="643131"/>
                  </a:lnTo>
                  <a:lnTo>
                    <a:pt x="370513" y="605082"/>
                  </a:lnTo>
                  <a:lnTo>
                    <a:pt x="403230" y="567735"/>
                  </a:lnTo>
                  <a:lnTo>
                    <a:pt x="437774" y="531160"/>
                  </a:lnTo>
                  <a:lnTo>
                    <a:pt x="474100" y="495427"/>
                  </a:lnTo>
                  <a:lnTo>
                    <a:pt x="512165" y="460606"/>
                  </a:lnTo>
                  <a:lnTo>
                    <a:pt x="551924" y="426768"/>
                  </a:lnTo>
                  <a:lnTo>
                    <a:pt x="593333" y="393982"/>
                  </a:lnTo>
                  <a:lnTo>
                    <a:pt x="636349" y="362318"/>
                  </a:lnTo>
                  <a:lnTo>
                    <a:pt x="680926" y="331846"/>
                  </a:lnTo>
                  <a:lnTo>
                    <a:pt x="727022" y="302637"/>
                  </a:lnTo>
                  <a:lnTo>
                    <a:pt x="774593" y="274759"/>
                  </a:lnTo>
                  <a:lnTo>
                    <a:pt x="823593" y="248285"/>
                  </a:lnTo>
                  <a:lnTo>
                    <a:pt x="694942" y="0"/>
                  </a:lnTo>
                  <a:close/>
                </a:path>
              </a:pathLst>
            </a:custGeom>
            <a:solidFill>
              <a:srgbClr val="8E81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36148" y="4431538"/>
              <a:ext cx="1483995" cy="1877060"/>
            </a:xfrm>
            <a:custGeom>
              <a:avLst/>
              <a:gdLst/>
              <a:ahLst/>
              <a:cxnLst/>
              <a:rect l="l" t="t" r="r" b="b"/>
              <a:pathLst>
                <a:path w="1483995" h="1877060">
                  <a:moveTo>
                    <a:pt x="64217" y="1213561"/>
                  </a:moveTo>
                  <a:lnTo>
                    <a:pt x="84524" y="1249448"/>
                  </a:lnTo>
                  <a:lnTo>
                    <a:pt x="107276" y="1283546"/>
                  </a:lnTo>
                  <a:lnTo>
                    <a:pt x="132388" y="1315829"/>
                  </a:lnTo>
                  <a:lnTo>
                    <a:pt x="159771" y="1346276"/>
                  </a:lnTo>
                  <a:lnTo>
                    <a:pt x="189337" y="1374863"/>
                  </a:lnTo>
                  <a:lnTo>
                    <a:pt x="221000" y="1401566"/>
                  </a:lnTo>
                  <a:lnTo>
                    <a:pt x="254671" y="1426363"/>
                  </a:lnTo>
                  <a:lnTo>
                    <a:pt x="290264" y="1449229"/>
                  </a:lnTo>
                  <a:lnTo>
                    <a:pt x="327691" y="1470143"/>
                  </a:lnTo>
                  <a:lnTo>
                    <a:pt x="366864" y="1489081"/>
                  </a:lnTo>
                  <a:lnTo>
                    <a:pt x="407696" y="1506019"/>
                  </a:lnTo>
                  <a:lnTo>
                    <a:pt x="450099" y="1520934"/>
                  </a:lnTo>
                  <a:lnTo>
                    <a:pt x="493987" y="1533804"/>
                  </a:lnTo>
                  <a:lnTo>
                    <a:pt x="539270" y="1544604"/>
                  </a:lnTo>
                  <a:lnTo>
                    <a:pt x="585863" y="1553312"/>
                  </a:lnTo>
                  <a:lnTo>
                    <a:pt x="633677" y="1559905"/>
                  </a:lnTo>
                  <a:lnTo>
                    <a:pt x="682625" y="1564359"/>
                  </a:lnTo>
                  <a:lnTo>
                    <a:pt x="732620" y="1566650"/>
                  </a:lnTo>
                  <a:lnTo>
                    <a:pt x="783574" y="1566757"/>
                  </a:lnTo>
                  <a:lnTo>
                    <a:pt x="835400" y="1564655"/>
                  </a:lnTo>
                  <a:lnTo>
                    <a:pt x="888009" y="1560321"/>
                  </a:lnTo>
                  <a:lnTo>
                    <a:pt x="941315" y="1553733"/>
                  </a:lnTo>
                  <a:lnTo>
                    <a:pt x="995231" y="1544866"/>
                  </a:lnTo>
                  <a:lnTo>
                    <a:pt x="1049668" y="1533698"/>
                  </a:lnTo>
                  <a:lnTo>
                    <a:pt x="1104539" y="1520206"/>
                  </a:lnTo>
                  <a:lnTo>
                    <a:pt x="1159757" y="1504365"/>
                  </a:lnTo>
                  <a:lnTo>
                    <a:pt x="1095368" y="1380223"/>
                  </a:lnTo>
                  <a:lnTo>
                    <a:pt x="1483861" y="1522044"/>
                  </a:lnTo>
                  <a:lnTo>
                    <a:pt x="1352670" y="1876780"/>
                  </a:lnTo>
                  <a:lnTo>
                    <a:pt x="1288408" y="1752650"/>
                  </a:lnTo>
                  <a:lnTo>
                    <a:pt x="1233190" y="1768491"/>
                  </a:lnTo>
                  <a:lnTo>
                    <a:pt x="1178319" y="1781983"/>
                  </a:lnTo>
                  <a:lnTo>
                    <a:pt x="1123882" y="1793151"/>
                  </a:lnTo>
                  <a:lnTo>
                    <a:pt x="1069966" y="1802018"/>
                  </a:lnTo>
                  <a:lnTo>
                    <a:pt x="1016660" y="1808606"/>
                  </a:lnTo>
                  <a:lnTo>
                    <a:pt x="964051" y="1812940"/>
                  </a:lnTo>
                  <a:lnTo>
                    <a:pt x="912226" y="1815042"/>
                  </a:lnTo>
                  <a:lnTo>
                    <a:pt x="861272" y="1814935"/>
                  </a:lnTo>
                  <a:lnTo>
                    <a:pt x="811278" y="1812644"/>
                  </a:lnTo>
                  <a:lnTo>
                    <a:pt x="762330" y="1808190"/>
                  </a:lnTo>
                  <a:lnTo>
                    <a:pt x="714517" y="1801597"/>
                  </a:lnTo>
                  <a:lnTo>
                    <a:pt x="667925" y="1792889"/>
                  </a:lnTo>
                  <a:lnTo>
                    <a:pt x="622642" y="1782089"/>
                  </a:lnTo>
                  <a:lnTo>
                    <a:pt x="578756" y="1769219"/>
                  </a:lnTo>
                  <a:lnTo>
                    <a:pt x="536354" y="1754304"/>
                  </a:lnTo>
                  <a:lnTo>
                    <a:pt x="495524" y="1737366"/>
                  </a:lnTo>
                  <a:lnTo>
                    <a:pt x="456353" y="1718428"/>
                  </a:lnTo>
                  <a:lnTo>
                    <a:pt x="418928" y="1697514"/>
                  </a:lnTo>
                  <a:lnTo>
                    <a:pt x="383337" y="1674648"/>
                  </a:lnTo>
                  <a:lnTo>
                    <a:pt x="349668" y="1649851"/>
                  </a:lnTo>
                  <a:lnTo>
                    <a:pt x="318008" y="1623148"/>
                  </a:lnTo>
                  <a:lnTo>
                    <a:pt x="288445" y="1594561"/>
                  </a:lnTo>
                  <a:lnTo>
                    <a:pt x="261065" y="1564114"/>
                  </a:lnTo>
                  <a:lnTo>
                    <a:pt x="235957" y="1531831"/>
                  </a:lnTo>
                  <a:lnTo>
                    <a:pt x="213209" y="1497733"/>
                  </a:lnTo>
                  <a:lnTo>
                    <a:pt x="192906" y="1461846"/>
                  </a:lnTo>
                  <a:lnTo>
                    <a:pt x="64217" y="1213561"/>
                  </a:lnTo>
                  <a:lnTo>
                    <a:pt x="47357" y="1178045"/>
                  </a:lnTo>
                  <a:lnTo>
                    <a:pt x="33120" y="1141733"/>
                  </a:lnTo>
                  <a:lnTo>
                    <a:pt x="21468" y="1104693"/>
                  </a:lnTo>
                  <a:lnTo>
                    <a:pt x="12366" y="1066996"/>
                  </a:lnTo>
                  <a:lnTo>
                    <a:pt x="5778" y="1028709"/>
                  </a:lnTo>
                  <a:lnTo>
                    <a:pt x="1668" y="989904"/>
                  </a:lnTo>
                  <a:lnTo>
                    <a:pt x="0" y="950649"/>
                  </a:lnTo>
                  <a:lnTo>
                    <a:pt x="736" y="911015"/>
                  </a:lnTo>
                  <a:lnTo>
                    <a:pt x="3842" y="871070"/>
                  </a:lnTo>
                  <a:lnTo>
                    <a:pt x="9281" y="830884"/>
                  </a:lnTo>
                  <a:lnTo>
                    <a:pt x="17017" y="790527"/>
                  </a:lnTo>
                  <a:lnTo>
                    <a:pt x="27013" y="750067"/>
                  </a:lnTo>
                  <a:lnTo>
                    <a:pt x="39235" y="709576"/>
                  </a:lnTo>
                  <a:lnTo>
                    <a:pt x="53645" y="669121"/>
                  </a:lnTo>
                  <a:lnTo>
                    <a:pt x="70207" y="628774"/>
                  </a:lnTo>
                  <a:lnTo>
                    <a:pt x="88885" y="588602"/>
                  </a:lnTo>
                  <a:lnTo>
                    <a:pt x="109644" y="548676"/>
                  </a:lnTo>
                  <a:lnTo>
                    <a:pt x="132447" y="509065"/>
                  </a:lnTo>
                  <a:lnTo>
                    <a:pt x="157257" y="469839"/>
                  </a:lnTo>
                  <a:lnTo>
                    <a:pt x="184039" y="431068"/>
                  </a:lnTo>
                  <a:lnTo>
                    <a:pt x="212757" y="392820"/>
                  </a:lnTo>
                  <a:lnTo>
                    <a:pt x="243374" y="355165"/>
                  </a:lnTo>
                  <a:lnTo>
                    <a:pt x="275855" y="318173"/>
                  </a:lnTo>
                  <a:lnTo>
                    <a:pt x="310163" y="281913"/>
                  </a:lnTo>
                  <a:lnTo>
                    <a:pt x="346261" y="246455"/>
                  </a:lnTo>
                  <a:lnTo>
                    <a:pt x="384115" y="211869"/>
                  </a:lnTo>
                  <a:lnTo>
                    <a:pt x="423687" y="178223"/>
                  </a:lnTo>
                  <a:lnTo>
                    <a:pt x="464942" y="145588"/>
                  </a:lnTo>
                  <a:lnTo>
                    <a:pt x="507844" y="114032"/>
                  </a:lnTo>
                  <a:lnTo>
                    <a:pt x="552355" y="83626"/>
                  </a:lnTo>
                  <a:lnTo>
                    <a:pt x="598441" y="54439"/>
                  </a:lnTo>
                  <a:lnTo>
                    <a:pt x="646065" y="26540"/>
                  </a:lnTo>
                  <a:lnTo>
                    <a:pt x="695191" y="0"/>
                  </a:lnTo>
                  <a:lnTo>
                    <a:pt x="823842" y="248285"/>
                  </a:lnTo>
                  <a:lnTo>
                    <a:pt x="774842" y="274759"/>
                  </a:lnTo>
                  <a:lnTo>
                    <a:pt x="727271" y="302637"/>
                  </a:lnTo>
                  <a:lnTo>
                    <a:pt x="681175" y="331846"/>
                  </a:lnTo>
                  <a:lnTo>
                    <a:pt x="636597" y="362318"/>
                  </a:lnTo>
                  <a:lnTo>
                    <a:pt x="593582" y="393982"/>
                  </a:lnTo>
                  <a:lnTo>
                    <a:pt x="552173" y="426768"/>
                  </a:lnTo>
                  <a:lnTo>
                    <a:pt x="512414" y="460606"/>
                  </a:lnTo>
                  <a:lnTo>
                    <a:pt x="474349" y="495427"/>
                  </a:lnTo>
                  <a:lnTo>
                    <a:pt x="438023" y="531160"/>
                  </a:lnTo>
                  <a:lnTo>
                    <a:pt x="403479" y="567735"/>
                  </a:lnTo>
                  <a:lnTo>
                    <a:pt x="370762" y="605082"/>
                  </a:lnTo>
                  <a:lnTo>
                    <a:pt x="339915" y="643131"/>
                  </a:lnTo>
                  <a:lnTo>
                    <a:pt x="310983" y="681812"/>
                  </a:lnTo>
                  <a:lnTo>
                    <a:pt x="284010" y="721055"/>
                  </a:lnTo>
                  <a:lnTo>
                    <a:pt x="259039" y="760790"/>
                  </a:lnTo>
                  <a:lnTo>
                    <a:pt x="236115" y="800947"/>
                  </a:lnTo>
                  <a:lnTo>
                    <a:pt x="215282" y="841456"/>
                  </a:lnTo>
                  <a:lnTo>
                    <a:pt x="196583" y="882247"/>
                  </a:lnTo>
                  <a:lnTo>
                    <a:pt x="180064" y="923249"/>
                  </a:lnTo>
                  <a:lnTo>
                    <a:pt x="165767" y="964394"/>
                  </a:lnTo>
                  <a:lnTo>
                    <a:pt x="153737" y="1005610"/>
                  </a:lnTo>
                  <a:lnTo>
                    <a:pt x="144018" y="1046829"/>
                  </a:lnTo>
                  <a:lnTo>
                    <a:pt x="136654" y="1087979"/>
                  </a:lnTo>
                  <a:lnTo>
                    <a:pt x="131689" y="1128990"/>
                  </a:lnTo>
                  <a:lnTo>
                    <a:pt x="129168" y="1169794"/>
                  </a:lnTo>
                  <a:lnTo>
                    <a:pt x="129133" y="1210319"/>
                  </a:lnTo>
                  <a:lnTo>
                    <a:pt x="131629" y="1250496"/>
                  </a:lnTo>
                  <a:lnTo>
                    <a:pt x="136701" y="1290254"/>
                  </a:lnTo>
                  <a:lnTo>
                    <a:pt x="144392" y="1329524"/>
                  </a:lnTo>
                </a:path>
              </a:pathLst>
            </a:custGeom>
            <a:ln w="25400">
              <a:solidFill>
                <a:srgbClr val="8174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23441" y="5488940"/>
            <a:ext cx="383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solidFill>
                  <a:srgbClr val="2E2B1F"/>
                </a:solidFill>
                <a:latin typeface="Calibri"/>
                <a:cs typeface="Calibri"/>
              </a:rPr>
              <a:t>O/P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28574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MySQ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L</a:t>
            </a:r>
            <a:r>
              <a:rPr sz="4600" b="0" spc="-22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b="0" spc="-100">
                <a:solidFill>
                  <a:srgbClr val="675E46"/>
                </a:solidFill>
                <a:latin typeface="Cambria"/>
                <a:cs typeface="Cambria"/>
              </a:rPr>
              <a:t>L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ef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t</a:t>
            </a:r>
            <a:r>
              <a:rPr sz="4600" b="0" spc="-21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O</a:t>
            </a:r>
            <a:r>
              <a:rPr sz="4600" b="0" spc="-100">
                <a:solidFill>
                  <a:srgbClr val="675E46"/>
                </a:solidFill>
                <a:latin typeface="Cambria"/>
                <a:cs typeface="Cambria"/>
              </a:rPr>
              <a:t>u</a:t>
            </a:r>
            <a:r>
              <a:rPr sz="4600" b="0" spc="-135">
                <a:solidFill>
                  <a:srgbClr val="675E46"/>
                </a:solidFill>
                <a:latin typeface="Cambria"/>
                <a:cs typeface="Cambria"/>
              </a:rPr>
              <a:t>t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r</a:t>
            </a:r>
            <a:r>
              <a:rPr sz="4600" b="0" spc="-229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b="0" spc="-110">
                <a:solidFill>
                  <a:srgbClr val="675E46"/>
                </a:solidFill>
                <a:latin typeface="Cambria"/>
                <a:cs typeface="Cambria"/>
              </a:rPr>
              <a:t>Joi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n</a:t>
            </a:r>
            <a:endParaRPr sz="4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240" y="1616710"/>
            <a:ext cx="7289800" cy="3336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LEFT</a:t>
            </a:r>
            <a:r>
              <a:rPr sz="2200" spc="1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OUTER</a:t>
            </a:r>
            <a:r>
              <a:rPr sz="2200" spc="3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JOIN</a:t>
            </a:r>
            <a:r>
              <a:rPr sz="2200" spc="3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returns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 all</a:t>
            </a:r>
            <a:r>
              <a:rPr sz="2200" spc="-1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>
                <a:solidFill>
                  <a:srgbClr val="2E2B1F"/>
                </a:solidFill>
                <a:latin typeface="Calibri"/>
                <a:cs typeface="Calibri"/>
              </a:rPr>
              <a:t>rows</a:t>
            </a:r>
            <a:r>
              <a:rPr sz="22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200" spc="2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left</a:t>
            </a:r>
            <a:r>
              <a:rPr sz="2200" spc="1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hand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table </a:t>
            </a:r>
            <a:r>
              <a:rPr sz="2200" spc="-48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specified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 in</a:t>
            </a:r>
            <a:r>
              <a:rPr sz="22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200" spc="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condition</a:t>
            </a:r>
            <a:r>
              <a:rPr sz="22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200" spc="-1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only</a:t>
            </a:r>
            <a:r>
              <a:rPr sz="22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those</a:t>
            </a:r>
            <a:r>
              <a:rPr sz="22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>
                <a:solidFill>
                  <a:srgbClr val="2E2B1F"/>
                </a:solidFill>
                <a:latin typeface="Calibri"/>
                <a:cs typeface="Calibri"/>
              </a:rPr>
              <a:t>rows</a:t>
            </a:r>
            <a:r>
              <a:rPr sz="22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2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other</a:t>
            </a:r>
            <a:r>
              <a:rPr sz="22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table</a:t>
            </a:r>
            <a:r>
              <a:rPr sz="22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where</a:t>
            </a:r>
            <a:r>
              <a:rPr sz="22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join</a:t>
            </a:r>
            <a:r>
              <a:rPr sz="22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condition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 is</a:t>
            </a:r>
            <a:r>
              <a:rPr sz="22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fulfilled.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har char="•"/>
            </a:pPr>
            <a:endParaRPr sz="30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b="1" spc="-20">
                <a:solidFill>
                  <a:srgbClr val="2E2B1F"/>
                </a:solidFill>
                <a:latin typeface="Calibri"/>
                <a:cs typeface="Calibri"/>
              </a:rPr>
              <a:t>Syntax:</a:t>
            </a:r>
            <a:endParaRPr sz="24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509"/>
              </a:spcBef>
            </a:pPr>
            <a:r>
              <a:rPr sz="2000" spc="-5">
                <a:solidFill>
                  <a:srgbClr val="2E2B1F"/>
                </a:solidFill>
                <a:latin typeface="Calibri"/>
                <a:cs typeface="Calibri"/>
              </a:rPr>
              <a:t>SELECT</a:t>
            </a:r>
            <a:r>
              <a:rPr sz="2000" spc="-5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>
                <a:solidFill>
                  <a:srgbClr val="2E2B1F"/>
                </a:solidFill>
                <a:latin typeface="Calibri"/>
                <a:cs typeface="Calibri"/>
              </a:rPr>
              <a:t>columns</a:t>
            </a:r>
            <a:endParaRPr sz="20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80"/>
              </a:spcBef>
            </a:pPr>
            <a:r>
              <a:rPr sz="2000" spc="-5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000" spc="-3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>
                <a:solidFill>
                  <a:srgbClr val="2E2B1F"/>
                </a:solidFill>
                <a:latin typeface="Calibri"/>
                <a:cs typeface="Calibri"/>
              </a:rPr>
              <a:t>table1</a:t>
            </a:r>
            <a:endParaRPr sz="20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80"/>
              </a:spcBef>
            </a:pPr>
            <a:r>
              <a:rPr sz="2000">
                <a:solidFill>
                  <a:srgbClr val="2E2B1F"/>
                </a:solidFill>
                <a:latin typeface="Calibri"/>
                <a:cs typeface="Calibri"/>
              </a:rPr>
              <a:t>LEFT</a:t>
            </a:r>
            <a:r>
              <a:rPr sz="2000" spc="-3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2E2B1F"/>
                </a:solidFill>
                <a:latin typeface="Calibri"/>
                <a:cs typeface="Calibri"/>
              </a:rPr>
              <a:t>[OUTER]</a:t>
            </a:r>
            <a:r>
              <a:rPr sz="2000" spc="-4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2E2B1F"/>
                </a:solidFill>
                <a:latin typeface="Calibri"/>
                <a:cs typeface="Calibri"/>
              </a:rPr>
              <a:t>JOIN</a:t>
            </a:r>
            <a:r>
              <a:rPr sz="2000" spc="-3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>
                <a:solidFill>
                  <a:srgbClr val="2E2B1F"/>
                </a:solidFill>
                <a:latin typeface="Calibri"/>
                <a:cs typeface="Calibri"/>
              </a:rPr>
              <a:t>table2</a:t>
            </a:r>
            <a:endParaRPr sz="20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80"/>
              </a:spcBef>
            </a:pPr>
            <a:r>
              <a:rPr sz="2000" spc="5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000" spc="-3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>
                <a:solidFill>
                  <a:srgbClr val="2E2B1F"/>
                </a:solidFill>
                <a:latin typeface="Calibri"/>
                <a:cs typeface="Calibri"/>
              </a:rPr>
              <a:t>table1.column</a:t>
            </a:r>
            <a:r>
              <a:rPr sz="2000" spc="-2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>
                <a:solidFill>
                  <a:srgbClr val="2E2B1F"/>
                </a:solidFill>
                <a:latin typeface="Calibri"/>
                <a:cs typeface="Calibri"/>
              </a:rPr>
              <a:t>table2.column;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92989"/>
            <a:ext cx="746569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MySQ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L</a:t>
            </a:r>
            <a:r>
              <a:rPr sz="4600" b="0" spc="-22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b="0" spc="-100">
                <a:solidFill>
                  <a:srgbClr val="675E46"/>
                </a:solidFill>
                <a:latin typeface="Cambria"/>
                <a:cs typeface="Cambria"/>
              </a:rPr>
              <a:t>L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ef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t</a:t>
            </a:r>
            <a:r>
              <a:rPr sz="4600" b="0" spc="-21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O</a:t>
            </a:r>
            <a:r>
              <a:rPr sz="4600" b="0" spc="-100">
                <a:solidFill>
                  <a:srgbClr val="675E46"/>
                </a:solidFill>
                <a:latin typeface="Cambria"/>
                <a:cs typeface="Cambria"/>
              </a:rPr>
              <a:t>u</a:t>
            </a:r>
            <a:r>
              <a:rPr sz="4600" b="0" spc="-135">
                <a:solidFill>
                  <a:srgbClr val="675E46"/>
                </a:solidFill>
                <a:latin typeface="Cambria"/>
                <a:cs typeface="Cambria"/>
              </a:rPr>
              <a:t>t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r</a:t>
            </a:r>
            <a:r>
              <a:rPr sz="4600" b="0" spc="-235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b="0" spc="-110">
                <a:solidFill>
                  <a:srgbClr val="675E46"/>
                </a:solidFill>
                <a:latin typeface="Cambria"/>
                <a:cs typeface="Cambria"/>
              </a:rPr>
              <a:t>Joi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n</a:t>
            </a:r>
            <a:r>
              <a:rPr sz="4600" b="0" spc="-195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b="0" spc="-11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b="0" spc="-165">
                <a:solidFill>
                  <a:srgbClr val="675E46"/>
                </a:solidFill>
                <a:latin typeface="Cambria"/>
                <a:cs typeface="Cambria"/>
              </a:rPr>
              <a:t>x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a</a:t>
            </a:r>
            <a:r>
              <a:rPr sz="4600" b="0" spc="-100">
                <a:solidFill>
                  <a:srgbClr val="675E46"/>
                </a:solidFill>
                <a:latin typeface="Cambria"/>
                <a:cs typeface="Cambria"/>
              </a:rPr>
              <a:t>m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p</a:t>
            </a:r>
            <a:r>
              <a:rPr sz="4600" b="0" spc="-100">
                <a:solidFill>
                  <a:srgbClr val="675E46"/>
                </a:solidFill>
                <a:latin typeface="Cambria"/>
                <a:cs typeface="Cambria"/>
              </a:rPr>
              <a:t>l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endParaRPr sz="4600">
              <a:latin typeface="Cambria"/>
              <a:cs typeface="Cambr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1850" y="1670050"/>
          <a:ext cx="2896870" cy="1854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5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Abhay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Nashik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Sarika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Pune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Riya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Nashik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Sachin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Manmad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0055" y="1078991"/>
            <a:ext cx="1658112" cy="38709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8194" y="1105280"/>
            <a:ext cx="1465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solidFill>
                  <a:srgbClr val="FFFFFF"/>
                </a:solidFill>
                <a:latin typeface="Calibri"/>
                <a:cs typeface="Calibri"/>
              </a:rPr>
              <a:t>Stud_Info</a:t>
            </a:r>
            <a:r>
              <a:rPr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870450" y="1681733"/>
          <a:ext cx="2895600" cy="1854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Dbms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67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65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76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70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255" y="1101852"/>
            <a:ext cx="1871472" cy="38709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185028" y="1129410"/>
            <a:ext cx="1677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solidFill>
                  <a:srgbClr val="FFFFFF"/>
                </a:solidFill>
                <a:latin typeface="Calibri"/>
                <a:cs typeface="Calibri"/>
              </a:rPr>
              <a:t>Stud_Marks</a:t>
            </a:r>
            <a:r>
              <a:rPr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24811" y="3648455"/>
            <a:ext cx="5885688" cy="103327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424176" y="3674745"/>
            <a:ext cx="424815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">
              <a:lnSpc>
                <a:spcPct val="100000"/>
              </a:lnSpc>
              <a:spcBef>
                <a:spcPts val="100"/>
              </a:spcBef>
              <a:tabLst>
                <a:tab pos="514984" algn="l"/>
              </a:tabLst>
            </a:pPr>
            <a:r>
              <a:rPr sz="2000" spc="-5">
                <a:solidFill>
                  <a:srgbClr val="FFFFFF"/>
                </a:solidFill>
                <a:latin typeface="Calibri"/>
                <a:cs typeface="Calibri"/>
              </a:rPr>
              <a:t>SELECT </a:t>
            </a:r>
            <a:r>
              <a:rPr sz="2000" spc="-20">
                <a:solidFill>
                  <a:srgbClr val="FFFFFF"/>
                </a:solidFill>
                <a:latin typeface="Calibri"/>
                <a:cs typeface="Calibri"/>
              </a:rPr>
              <a:t>Stud_Info.Rno,Name,Dbms,Toc </a:t>
            </a:r>
            <a:r>
              <a:rPr sz="2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FFFFFF"/>
                </a:solidFill>
                <a:latin typeface="Calibri"/>
                <a:cs typeface="Calibri"/>
              </a:rPr>
              <a:t>Stud_Info </a:t>
            </a:r>
            <a:r>
              <a:rPr sz="2000">
                <a:solidFill>
                  <a:srgbClr val="FFFFFF"/>
                </a:solidFill>
                <a:latin typeface="Calibri"/>
                <a:cs typeface="Calibri"/>
              </a:rPr>
              <a:t>LEFT</a:t>
            </a:r>
            <a:r>
              <a:rPr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FFFF"/>
                </a:solidFill>
                <a:latin typeface="Calibri"/>
                <a:cs typeface="Calibri"/>
              </a:rPr>
              <a:t>JOIN</a:t>
            </a:r>
            <a:r>
              <a:rPr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>
                <a:solidFill>
                  <a:srgbClr val="FFFFFF"/>
                </a:solidFill>
                <a:latin typeface="Calibri"/>
                <a:cs typeface="Calibri"/>
              </a:rPr>
              <a:t>Stud_Marks </a:t>
            </a:r>
            <a:r>
              <a:rPr sz="2000" spc="-4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FFFF"/>
                </a:solidFill>
                <a:latin typeface="Calibri"/>
                <a:cs typeface="Calibri"/>
              </a:rPr>
              <a:t>ON	</a:t>
            </a:r>
            <a:r>
              <a:rPr sz="2000" spc="-5">
                <a:solidFill>
                  <a:srgbClr val="FFFFFF"/>
                </a:solidFill>
                <a:latin typeface="Calibri"/>
                <a:cs typeface="Calibri"/>
              </a:rPr>
              <a:t>Stud_Info.RNo=</a:t>
            </a:r>
            <a:r>
              <a:rPr sz="20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>
                <a:solidFill>
                  <a:srgbClr val="FFFFFF"/>
                </a:solidFill>
                <a:latin typeface="Calibri"/>
                <a:cs typeface="Calibri"/>
              </a:rPr>
              <a:t>Stud_Marks.RNo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798191" y="4906517"/>
          <a:ext cx="3194049" cy="1854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Dbms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Abhay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Sarika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67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65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Riya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76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Sachin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1233995" y="4314697"/>
            <a:ext cx="1509395" cy="1902460"/>
            <a:chOff x="1233995" y="4314697"/>
            <a:chExt cx="1509395" cy="1902460"/>
          </a:xfrm>
        </p:grpSpPr>
        <p:sp>
          <p:nvSpPr>
            <p:cNvPr id="13" name="object 13"/>
            <p:cNvSpPr/>
            <p:nvPr/>
          </p:nvSpPr>
          <p:spPr>
            <a:xfrm>
              <a:off x="1310893" y="5541009"/>
              <a:ext cx="1419860" cy="663575"/>
            </a:xfrm>
            <a:custGeom>
              <a:avLst/>
              <a:gdLst/>
              <a:ahLst/>
              <a:cxnLst/>
              <a:rect l="l" t="t" r="r" b="b"/>
              <a:pathLst>
                <a:path w="1419860" h="663575">
                  <a:moveTo>
                    <a:pt x="0" y="0"/>
                  </a:moveTo>
                  <a:lnTo>
                    <a:pt x="128650" y="248246"/>
                  </a:lnTo>
                  <a:lnTo>
                    <a:pt x="148967" y="284134"/>
                  </a:lnTo>
                  <a:lnTo>
                    <a:pt x="171729" y="318232"/>
                  </a:lnTo>
                  <a:lnTo>
                    <a:pt x="196849" y="350515"/>
                  </a:lnTo>
                  <a:lnTo>
                    <a:pt x="224239" y="380962"/>
                  </a:lnTo>
                  <a:lnTo>
                    <a:pt x="253812" y="409548"/>
                  </a:lnTo>
                  <a:lnTo>
                    <a:pt x="285480" y="436252"/>
                  </a:lnTo>
                  <a:lnTo>
                    <a:pt x="319157" y="461048"/>
                  </a:lnTo>
                  <a:lnTo>
                    <a:pt x="354754" y="483915"/>
                  </a:lnTo>
                  <a:lnTo>
                    <a:pt x="392183" y="504829"/>
                  </a:lnTo>
                  <a:lnTo>
                    <a:pt x="431358" y="523767"/>
                  </a:lnTo>
                  <a:lnTo>
                    <a:pt x="472192" y="540705"/>
                  </a:lnTo>
                  <a:lnTo>
                    <a:pt x="514595" y="555620"/>
                  </a:lnTo>
                  <a:lnTo>
                    <a:pt x="558482" y="568490"/>
                  </a:lnTo>
                  <a:lnTo>
                    <a:pt x="603764" y="579290"/>
                  </a:lnTo>
                  <a:lnTo>
                    <a:pt x="650354" y="587998"/>
                  </a:lnTo>
                  <a:lnTo>
                    <a:pt x="698165" y="594591"/>
                  </a:lnTo>
                  <a:lnTo>
                    <a:pt x="747109" y="599044"/>
                  </a:lnTo>
                  <a:lnTo>
                    <a:pt x="797098" y="601336"/>
                  </a:lnTo>
                  <a:lnTo>
                    <a:pt x="848045" y="601442"/>
                  </a:lnTo>
                  <a:lnTo>
                    <a:pt x="899863" y="599341"/>
                  </a:lnTo>
                  <a:lnTo>
                    <a:pt x="952464" y="595007"/>
                  </a:lnTo>
                  <a:lnTo>
                    <a:pt x="1005760" y="588418"/>
                  </a:lnTo>
                  <a:lnTo>
                    <a:pt x="1059665" y="579552"/>
                  </a:lnTo>
                  <a:lnTo>
                    <a:pt x="1114090" y="568384"/>
                  </a:lnTo>
                  <a:lnTo>
                    <a:pt x="1168949" y="554891"/>
                  </a:lnTo>
                  <a:lnTo>
                    <a:pt x="1224153" y="539051"/>
                  </a:lnTo>
                  <a:lnTo>
                    <a:pt x="1288542" y="663193"/>
                  </a:lnTo>
                  <a:lnTo>
                    <a:pt x="1419606" y="308457"/>
                  </a:lnTo>
                  <a:lnTo>
                    <a:pt x="1031239" y="166623"/>
                  </a:lnTo>
                  <a:lnTo>
                    <a:pt x="1095502" y="290766"/>
                  </a:lnTo>
                  <a:lnTo>
                    <a:pt x="1040298" y="306608"/>
                  </a:lnTo>
                  <a:lnTo>
                    <a:pt x="985439" y="320102"/>
                  </a:lnTo>
                  <a:lnTo>
                    <a:pt x="931014" y="331271"/>
                  </a:lnTo>
                  <a:lnTo>
                    <a:pt x="877109" y="340138"/>
                  </a:lnTo>
                  <a:lnTo>
                    <a:pt x="823813" y="346728"/>
                  </a:lnTo>
                  <a:lnTo>
                    <a:pt x="771212" y="351063"/>
                  </a:lnTo>
                  <a:lnTo>
                    <a:pt x="719394" y="353166"/>
                  </a:lnTo>
                  <a:lnTo>
                    <a:pt x="668447" y="353060"/>
                  </a:lnTo>
                  <a:lnTo>
                    <a:pt x="618458" y="350770"/>
                  </a:lnTo>
                  <a:lnTo>
                    <a:pt x="569514" y="346317"/>
                  </a:lnTo>
                  <a:lnTo>
                    <a:pt x="521703" y="339725"/>
                  </a:lnTo>
                  <a:lnTo>
                    <a:pt x="475113" y="331018"/>
                  </a:lnTo>
                  <a:lnTo>
                    <a:pt x="429831" y="320219"/>
                  </a:lnTo>
                  <a:lnTo>
                    <a:pt x="385944" y="307350"/>
                  </a:lnTo>
                  <a:lnTo>
                    <a:pt x="343541" y="292436"/>
                  </a:lnTo>
                  <a:lnTo>
                    <a:pt x="302707" y="275499"/>
                  </a:lnTo>
                  <a:lnTo>
                    <a:pt x="263532" y="256563"/>
                  </a:lnTo>
                  <a:lnTo>
                    <a:pt x="226103" y="235651"/>
                  </a:lnTo>
                  <a:lnTo>
                    <a:pt x="190506" y="212786"/>
                  </a:lnTo>
                  <a:lnTo>
                    <a:pt x="156829" y="187991"/>
                  </a:lnTo>
                  <a:lnTo>
                    <a:pt x="125161" y="161289"/>
                  </a:lnTo>
                  <a:lnTo>
                    <a:pt x="95588" y="132705"/>
                  </a:lnTo>
                  <a:lnTo>
                    <a:pt x="68198" y="102260"/>
                  </a:lnTo>
                  <a:lnTo>
                    <a:pt x="43078" y="69979"/>
                  </a:lnTo>
                  <a:lnTo>
                    <a:pt x="20316" y="358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9F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46944" y="4327397"/>
              <a:ext cx="823594" cy="1329690"/>
            </a:xfrm>
            <a:custGeom>
              <a:avLst/>
              <a:gdLst/>
              <a:ahLst/>
              <a:cxnLst/>
              <a:rect l="l" t="t" r="r" b="b"/>
              <a:pathLst>
                <a:path w="823594" h="1329689">
                  <a:moveTo>
                    <a:pt x="694885" y="0"/>
                  </a:moveTo>
                  <a:lnTo>
                    <a:pt x="650965" y="23711"/>
                  </a:lnTo>
                  <a:lnTo>
                    <a:pt x="607843" y="48720"/>
                  </a:lnTo>
                  <a:lnTo>
                    <a:pt x="565601" y="74991"/>
                  </a:lnTo>
                  <a:lnTo>
                    <a:pt x="524324" y="102488"/>
                  </a:lnTo>
                  <a:lnTo>
                    <a:pt x="478033" y="135723"/>
                  </a:lnTo>
                  <a:lnTo>
                    <a:pt x="433723" y="170058"/>
                  </a:lnTo>
                  <a:lnTo>
                    <a:pt x="391418" y="205416"/>
                  </a:lnTo>
                  <a:lnTo>
                    <a:pt x="351141" y="241720"/>
                  </a:lnTo>
                  <a:lnTo>
                    <a:pt x="312918" y="278893"/>
                  </a:lnTo>
                  <a:lnTo>
                    <a:pt x="276771" y="316858"/>
                  </a:lnTo>
                  <a:lnTo>
                    <a:pt x="242724" y="355538"/>
                  </a:lnTo>
                  <a:lnTo>
                    <a:pt x="210802" y="394856"/>
                  </a:lnTo>
                  <a:lnTo>
                    <a:pt x="181028" y="434735"/>
                  </a:lnTo>
                  <a:lnTo>
                    <a:pt x="153426" y="475097"/>
                  </a:lnTo>
                  <a:lnTo>
                    <a:pt x="128020" y="515867"/>
                  </a:lnTo>
                  <a:lnTo>
                    <a:pt x="104834" y="556966"/>
                  </a:lnTo>
                  <a:lnTo>
                    <a:pt x="83892" y="598318"/>
                  </a:lnTo>
                  <a:lnTo>
                    <a:pt x="65218" y="639845"/>
                  </a:lnTo>
                  <a:lnTo>
                    <a:pt x="48835" y="681471"/>
                  </a:lnTo>
                  <a:lnTo>
                    <a:pt x="34768" y="723118"/>
                  </a:lnTo>
                  <a:lnTo>
                    <a:pt x="23040" y="764710"/>
                  </a:lnTo>
                  <a:lnTo>
                    <a:pt x="13675" y="806170"/>
                  </a:lnTo>
                  <a:lnTo>
                    <a:pt x="6698" y="847420"/>
                  </a:lnTo>
                  <a:lnTo>
                    <a:pt x="2131" y="888383"/>
                  </a:lnTo>
                  <a:lnTo>
                    <a:pt x="0" y="928982"/>
                  </a:lnTo>
                  <a:lnTo>
                    <a:pt x="327" y="969141"/>
                  </a:lnTo>
                  <a:lnTo>
                    <a:pt x="3136" y="1008782"/>
                  </a:lnTo>
                  <a:lnTo>
                    <a:pt x="8453" y="1047828"/>
                  </a:lnTo>
                  <a:lnTo>
                    <a:pt x="16300" y="1086202"/>
                  </a:lnTo>
                  <a:lnTo>
                    <a:pt x="26701" y="1123828"/>
                  </a:lnTo>
                  <a:lnTo>
                    <a:pt x="39680" y="1160627"/>
                  </a:lnTo>
                  <a:lnTo>
                    <a:pt x="55262" y="1196523"/>
                  </a:lnTo>
                  <a:lnTo>
                    <a:pt x="73469" y="1231439"/>
                  </a:lnTo>
                  <a:lnTo>
                    <a:pt x="94326" y="1265298"/>
                  </a:lnTo>
                  <a:lnTo>
                    <a:pt x="117858" y="1298023"/>
                  </a:lnTo>
                  <a:lnTo>
                    <a:pt x="144086" y="1329537"/>
                  </a:lnTo>
                  <a:lnTo>
                    <a:pt x="136398" y="1290278"/>
                  </a:lnTo>
                  <a:lnTo>
                    <a:pt x="131328" y="1250529"/>
                  </a:lnTo>
                  <a:lnTo>
                    <a:pt x="128834" y="1210360"/>
                  </a:lnTo>
                  <a:lnTo>
                    <a:pt x="128870" y="1169841"/>
                  </a:lnTo>
                  <a:lnTo>
                    <a:pt x="131393" y="1129042"/>
                  </a:lnTo>
                  <a:lnTo>
                    <a:pt x="136358" y="1088034"/>
                  </a:lnTo>
                  <a:lnTo>
                    <a:pt x="143723" y="1046887"/>
                  </a:lnTo>
                  <a:lnTo>
                    <a:pt x="153442" y="1005670"/>
                  </a:lnTo>
                  <a:lnTo>
                    <a:pt x="165472" y="964454"/>
                  </a:lnTo>
                  <a:lnTo>
                    <a:pt x="179769" y="923309"/>
                  </a:lnTo>
                  <a:lnTo>
                    <a:pt x="196289" y="882305"/>
                  </a:lnTo>
                  <a:lnTo>
                    <a:pt x="214987" y="841512"/>
                  </a:lnTo>
                  <a:lnTo>
                    <a:pt x="235820" y="801001"/>
                  </a:lnTo>
                  <a:lnTo>
                    <a:pt x="258743" y="760841"/>
                  </a:lnTo>
                  <a:lnTo>
                    <a:pt x="283713" y="721102"/>
                  </a:lnTo>
                  <a:lnTo>
                    <a:pt x="310686" y="681855"/>
                  </a:lnTo>
                  <a:lnTo>
                    <a:pt x="339617" y="643170"/>
                  </a:lnTo>
                  <a:lnTo>
                    <a:pt x="370463" y="605116"/>
                  </a:lnTo>
                  <a:lnTo>
                    <a:pt x="403179" y="567765"/>
                  </a:lnTo>
                  <a:lnTo>
                    <a:pt x="437722" y="531185"/>
                  </a:lnTo>
                  <a:lnTo>
                    <a:pt x="474048" y="495448"/>
                  </a:lnTo>
                  <a:lnTo>
                    <a:pt x="512111" y="460623"/>
                  </a:lnTo>
                  <a:lnTo>
                    <a:pt x="551869" y="426781"/>
                  </a:lnTo>
                  <a:lnTo>
                    <a:pt x="593278" y="393991"/>
                  </a:lnTo>
                  <a:lnTo>
                    <a:pt x="636293" y="362324"/>
                  </a:lnTo>
                  <a:lnTo>
                    <a:pt x="680870" y="331850"/>
                  </a:lnTo>
                  <a:lnTo>
                    <a:pt x="726966" y="302638"/>
                  </a:lnTo>
                  <a:lnTo>
                    <a:pt x="774536" y="274760"/>
                  </a:lnTo>
                  <a:lnTo>
                    <a:pt x="823536" y="248284"/>
                  </a:lnTo>
                  <a:lnTo>
                    <a:pt x="694885" y="0"/>
                  </a:lnTo>
                  <a:close/>
                </a:path>
              </a:pathLst>
            </a:custGeom>
            <a:solidFill>
              <a:srgbClr val="8E81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46695" y="4327397"/>
              <a:ext cx="1483995" cy="1877060"/>
            </a:xfrm>
            <a:custGeom>
              <a:avLst/>
              <a:gdLst/>
              <a:ahLst/>
              <a:cxnLst/>
              <a:rect l="l" t="t" r="r" b="b"/>
              <a:pathLst>
                <a:path w="1483995" h="1877060">
                  <a:moveTo>
                    <a:pt x="64198" y="1213611"/>
                  </a:moveTo>
                  <a:lnTo>
                    <a:pt x="84514" y="1249496"/>
                  </a:lnTo>
                  <a:lnTo>
                    <a:pt x="107276" y="1283591"/>
                  </a:lnTo>
                  <a:lnTo>
                    <a:pt x="132396" y="1315872"/>
                  </a:lnTo>
                  <a:lnTo>
                    <a:pt x="159786" y="1346317"/>
                  </a:lnTo>
                  <a:lnTo>
                    <a:pt x="189359" y="1374901"/>
                  </a:lnTo>
                  <a:lnTo>
                    <a:pt x="221028" y="1401603"/>
                  </a:lnTo>
                  <a:lnTo>
                    <a:pt x="254704" y="1426398"/>
                  </a:lnTo>
                  <a:lnTo>
                    <a:pt x="290301" y="1449263"/>
                  </a:lnTo>
                  <a:lnTo>
                    <a:pt x="327731" y="1470175"/>
                  </a:lnTo>
                  <a:lnTo>
                    <a:pt x="366906" y="1489111"/>
                  </a:lnTo>
                  <a:lnTo>
                    <a:pt x="407739" y="1506048"/>
                  </a:lnTo>
                  <a:lnTo>
                    <a:pt x="450143" y="1520962"/>
                  </a:lnTo>
                  <a:lnTo>
                    <a:pt x="494029" y="1533831"/>
                  </a:lnTo>
                  <a:lnTo>
                    <a:pt x="539312" y="1544630"/>
                  </a:lnTo>
                  <a:lnTo>
                    <a:pt x="585902" y="1553337"/>
                  </a:lnTo>
                  <a:lnTo>
                    <a:pt x="633712" y="1559929"/>
                  </a:lnTo>
                  <a:lnTo>
                    <a:pt x="682656" y="1564382"/>
                  </a:lnTo>
                  <a:lnTo>
                    <a:pt x="732645" y="1566672"/>
                  </a:lnTo>
                  <a:lnTo>
                    <a:pt x="783593" y="1566778"/>
                  </a:lnTo>
                  <a:lnTo>
                    <a:pt x="835410" y="1564675"/>
                  </a:lnTo>
                  <a:lnTo>
                    <a:pt x="888011" y="1560340"/>
                  </a:lnTo>
                  <a:lnTo>
                    <a:pt x="941308" y="1553750"/>
                  </a:lnTo>
                  <a:lnTo>
                    <a:pt x="995212" y="1544883"/>
                  </a:lnTo>
                  <a:lnTo>
                    <a:pt x="1049638" y="1533714"/>
                  </a:lnTo>
                  <a:lnTo>
                    <a:pt x="1104496" y="1520220"/>
                  </a:lnTo>
                  <a:lnTo>
                    <a:pt x="1159700" y="1504378"/>
                  </a:lnTo>
                  <a:lnTo>
                    <a:pt x="1095438" y="1380236"/>
                  </a:lnTo>
                  <a:lnTo>
                    <a:pt x="1483804" y="1522069"/>
                  </a:lnTo>
                  <a:lnTo>
                    <a:pt x="1352740" y="1876806"/>
                  </a:lnTo>
                  <a:lnTo>
                    <a:pt x="1288351" y="1752663"/>
                  </a:lnTo>
                  <a:lnTo>
                    <a:pt x="1233147" y="1768503"/>
                  </a:lnTo>
                  <a:lnTo>
                    <a:pt x="1178289" y="1781996"/>
                  </a:lnTo>
                  <a:lnTo>
                    <a:pt x="1123863" y="1793164"/>
                  </a:lnTo>
                  <a:lnTo>
                    <a:pt x="1069959" y="1802030"/>
                  </a:lnTo>
                  <a:lnTo>
                    <a:pt x="1016662" y="1808619"/>
                  </a:lnTo>
                  <a:lnTo>
                    <a:pt x="964061" y="1812953"/>
                  </a:lnTo>
                  <a:lnTo>
                    <a:pt x="912244" y="1815054"/>
                  </a:lnTo>
                  <a:lnTo>
                    <a:pt x="861296" y="1814948"/>
                  </a:lnTo>
                  <a:lnTo>
                    <a:pt x="811307" y="1812656"/>
                  </a:lnTo>
                  <a:lnTo>
                    <a:pt x="762363" y="1808203"/>
                  </a:lnTo>
                  <a:lnTo>
                    <a:pt x="714553" y="1801610"/>
                  </a:lnTo>
                  <a:lnTo>
                    <a:pt x="667963" y="1792902"/>
                  </a:lnTo>
                  <a:lnTo>
                    <a:pt x="622680" y="1782102"/>
                  </a:lnTo>
                  <a:lnTo>
                    <a:pt x="578794" y="1769232"/>
                  </a:lnTo>
                  <a:lnTo>
                    <a:pt x="536390" y="1754317"/>
                  </a:lnTo>
                  <a:lnTo>
                    <a:pt x="495557" y="1737379"/>
                  </a:lnTo>
                  <a:lnTo>
                    <a:pt x="456382" y="1718441"/>
                  </a:lnTo>
                  <a:lnTo>
                    <a:pt x="418952" y="1697527"/>
                  </a:lnTo>
                  <a:lnTo>
                    <a:pt x="383355" y="1674660"/>
                  </a:lnTo>
                  <a:lnTo>
                    <a:pt x="349679" y="1649864"/>
                  </a:lnTo>
                  <a:lnTo>
                    <a:pt x="318010" y="1623160"/>
                  </a:lnTo>
                  <a:lnTo>
                    <a:pt x="288437" y="1594574"/>
                  </a:lnTo>
                  <a:lnTo>
                    <a:pt x="261047" y="1564127"/>
                  </a:lnTo>
                  <a:lnTo>
                    <a:pt x="235927" y="1531844"/>
                  </a:lnTo>
                  <a:lnTo>
                    <a:pt x="213165" y="1497746"/>
                  </a:lnTo>
                  <a:lnTo>
                    <a:pt x="192849" y="1461858"/>
                  </a:lnTo>
                  <a:lnTo>
                    <a:pt x="64198" y="1213611"/>
                  </a:lnTo>
                  <a:lnTo>
                    <a:pt x="47340" y="1178092"/>
                  </a:lnTo>
                  <a:lnTo>
                    <a:pt x="33105" y="1141775"/>
                  </a:lnTo>
                  <a:lnTo>
                    <a:pt x="21457" y="1104732"/>
                  </a:lnTo>
                  <a:lnTo>
                    <a:pt x="12358" y="1067030"/>
                  </a:lnTo>
                  <a:lnTo>
                    <a:pt x="5773" y="1028740"/>
                  </a:lnTo>
                  <a:lnTo>
                    <a:pt x="1665" y="989932"/>
                  </a:lnTo>
                  <a:lnTo>
                    <a:pt x="0" y="950674"/>
                  </a:lnTo>
                  <a:lnTo>
                    <a:pt x="739" y="911037"/>
                  </a:lnTo>
                  <a:lnTo>
                    <a:pt x="3847" y="871089"/>
                  </a:lnTo>
                  <a:lnTo>
                    <a:pt x="9289" y="830901"/>
                  </a:lnTo>
                  <a:lnTo>
                    <a:pt x="17027" y="790542"/>
                  </a:lnTo>
                  <a:lnTo>
                    <a:pt x="27026" y="750080"/>
                  </a:lnTo>
                  <a:lnTo>
                    <a:pt x="39249" y="709587"/>
                  </a:lnTo>
                  <a:lnTo>
                    <a:pt x="53661" y="669131"/>
                  </a:lnTo>
                  <a:lnTo>
                    <a:pt x="70225" y="628782"/>
                  </a:lnTo>
                  <a:lnTo>
                    <a:pt x="88904" y="588609"/>
                  </a:lnTo>
                  <a:lnTo>
                    <a:pt x="109663" y="548682"/>
                  </a:lnTo>
                  <a:lnTo>
                    <a:pt x="132466" y="509070"/>
                  </a:lnTo>
                  <a:lnTo>
                    <a:pt x="157276" y="469843"/>
                  </a:lnTo>
                  <a:lnTo>
                    <a:pt x="184058" y="431071"/>
                  </a:lnTo>
                  <a:lnTo>
                    <a:pt x="212774" y="392822"/>
                  </a:lnTo>
                  <a:lnTo>
                    <a:pt x="243389" y="355167"/>
                  </a:lnTo>
                  <a:lnTo>
                    <a:pt x="275867" y="318174"/>
                  </a:lnTo>
                  <a:lnTo>
                    <a:pt x="310171" y="281914"/>
                  </a:lnTo>
                  <a:lnTo>
                    <a:pt x="346266" y="246456"/>
                  </a:lnTo>
                  <a:lnTo>
                    <a:pt x="384115" y="211869"/>
                  </a:lnTo>
                  <a:lnTo>
                    <a:pt x="423682" y="178224"/>
                  </a:lnTo>
                  <a:lnTo>
                    <a:pt x="464930" y="145588"/>
                  </a:lnTo>
                  <a:lnTo>
                    <a:pt x="507825" y="114033"/>
                  </a:lnTo>
                  <a:lnTo>
                    <a:pt x="552328" y="83626"/>
                  </a:lnTo>
                  <a:lnTo>
                    <a:pt x="598405" y="54439"/>
                  </a:lnTo>
                  <a:lnTo>
                    <a:pt x="646019" y="26540"/>
                  </a:lnTo>
                  <a:lnTo>
                    <a:pt x="695134" y="0"/>
                  </a:lnTo>
                  <a:lnTo>
                    <a:pt x="823785" y="248284"/>
                  </a:lnTo>
                  <a:lnTo>
                    <a:pt x="774785" y="274760"/>
                  </a:lnTo>
                  <a:lnTo>
                    <a:pt x="727215" y="302638"/>
                  </a:lnTo>
                  <a:lnTo>
                    <a:pt x="681119" y="331850"/>
                  </a:lnTo>
                  <a:lnTo>
                    <a:pt x="636541" y="362324"/>
                  </a:lnTo>
                  <a:lnTo>
                    <a:pt x="593527" y="393991"/>
                  </a:lnTo>
                  <a:lnTo>
                    <a:pt x="552118" y="426781"/>
                  </a:lnTo>
                  <a:lnTo>
                    <a:pt x="512360" y="460623"/>
                  </a:lnTo>
                  <a:lnTo>
                    <a:pt x="474296" y="495448"/>
                  </a:lnTo>
                  <a:lnTo>
                    <a:pt x="437971" y="531185"/>
                  </a:lnTo>
                  <a:lnTo>
                    <a:pt x="403428" y="567765"/>
                  </a:lnTo>
                  <a:lnTo>
                    <a:pt x="370712" y="605116"/>
                  </a:lnTo>
                  <a:lnTo>
                    <a:pt x="339866" y="643170"/>
                  </a:lnTo>
                  <a:lnTo>
                    <a:pt x="310935" y="681855"/>
                  </a:lnTo>
                  <a:lnTo>
                    <a:pt x="283962" y="721102"/>
                  </a:lnTo>
                  <a:lnTo>
                    <a:pt x="258992" y="760841"/>
                  </a:lnTo>
                  <a:lnTo>
                    <a:pt x="236068" y="801001"/>
                  </a:lnTo>
                  <a:lnTo>
                    <a:pt x="215235" y="841512"/>
                  </a:lnTo>
                  <a:lnTo>
                    <a:pt x="196537" y="882305"/>
                  </a:lnTo>
                  <a:lnTo>
                    <a:pt x="180018" y="923309"/>
                  </a:lnTo>
                  <a:lnTo>
                    <a:pt x="165721" y="964454"/>
                  </a:lnTo>
                  <a:lnTo>
                    <a:pt x="153691" y="1005670"/>
                  </a:lnTo>
                  <a:lnTo>
                    <a:pt x="143972" y="1046887"/>
                  </a:lnTo>
                  <a:lnTo>
                    <a:pt x="136607" y="1088034"/>
                  </a:lnTo>
                  <a:lnTo>
                    <a:pt x="131641" y="1129042"/>
                  </a:lnTo>
                  <a:lnTo>
                    <a:pt x="129118" y="1169841"/>
                  </a:lnTo>
                  <a:lnTo>
                    <a:pt x="129082" y="1210360"/>
                  </a:lnTo>
                  <a:lnTo>
                    <a:pt x="131577" y="1250529"/>
                  </a:lnTo>
                  <a:lnTo>
                    <a:pt x="136646" y="1290278"/>
                  </a:lnTo>
                  <a:lnTo>
                    <a:pt x="144335" y="1329537"/>
                  </a:lnTo>
                </a:path>
              </a:pathLst>
            </a:custGeom>
            <a:ln w="25400">
              <a:solidFill>
                <a:srgbClr val="8174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23441" y="5488940"/>
            <a:ext cx="383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solidFill>
                  <a:srgbClr val="2E2B1F"/>
                </a:solidFill>
                <a:latin typeface="Calibri"/>
                <a:cs typeface="Calibri"/>
              </a:rPr>
              <a:t>O/P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63181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MySQ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L</a:t>
            </a:r>
            <a:r>
              <a:rPr sz="4600" b="0" spc="-225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b="0" spc="-100">
                <a:solidFill>
                  <a:srgbClr val="675E46"/>
                </a:solidFill>
                <a:latin typeface="Cambria"/>
                <a:cs typeface="Cambria"/>
              </a:rPr>
              <a:t>R</a:t>
            </a:r>
            <a:r>
              <a:rPr sz="4600" b="0" spc="-110">
                <a:solidFill>
                  <a:srgbClr val="675E46"/>
                </a:solidFill>
                <a:latin typeface="Cambria"/>
                <a:cs typeface="Cambria"/>
              </a:rPr>
              <a:t>i</a:t>
            </a:r>
            <a:r>
              <a:rPr sz="4600" b="0" spc="-140">
                <a:solidFill>
                  <a:srgbClr val="675E46"/>
                </a:solidFill>
                <a:latin typeface="Cambria"/>
                <a:cs typeface="Cambria"/>
              </a:rPr>
              <a:t>g</a:t>
            </a:r>
            <a:r>
              <a:rPr sz="4600" b="0" spc="-110">
                <a:solidFill>
                  <a:srgbClr val="675E46"/>
                </a:solidFill>
                <a:latin typeface="Cambria"/>
                <a:cs typeface="Cambria"/>
              </a:rPr>
              <a:t>h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t</a:t>
            </a:r>
            <a:r>
              <a:rPr sz="4600" b="0" spc="-19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O</a:t>
            </a:r>
            <a:r>
              <a:rPr sz="4600" b="0" spc="-100">
                <a:solidFill>
                  <a:srgbClr val="675E46"/>
                </a:solidFill>
                <a:latin typeface="Cambria"/>
                <a:cs typeface="Cambria"/>
              </a:rPr>
              <a:t>u</a:t>
            </a:r>
            <a:r>
              <a:rPr sz="4600" b="0" spc="-135">
                <a:solidFill>
                  <a:srgbClr val="675E46"/>
                </a:solidFill>
                <a:latin typeface="Cambria"/>
                <a:cs typeface="Cambria"/>
              </a:rPr>
              <a:t>t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r</a:t>
            </a:r>
            <a:r>
              <a:rPr sz="4600" b="0" spc="-22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b="0" spc="-110">
                <a:solidFill>
                  <a:srgbClr val="675E46"/>
                </a:solidFill>
                <a:latin typeface="Cambria"/>
                <a:cs typeface="Cambria"/>
              </a:rPr>
              <a:t>Joi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n</a:t>
            </a:r>
            <a:endParaRPr sz="4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240" y="1616710"/>
            <a:ext cx="7157084" cy="3336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MySQL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Right </a:t>
            </a:r>
            <a:r>
              <a:rPr sz="2200" spc="-15">
                <a:solidFill>
                  <a:srgbClr val="2E2B1F"/>
                </a:solidFill>
                <a:latin typeface="Calibri"/>
                <a:cs typeface="Calibri"/>
              </a:rPr>
              <a:t>Outer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Join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returns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all </a:t>
            </a:r>
            <a:r>
              <a:rPr sz="2200" spc="-25">
                <a:solidFill>
                  <a:srgbClr val="2E2B1F"/>
                </a:solidFill>
                <a:latin typeface="Calibri"/>
                <a:cs typeface="Calibri"/>
              </a:rPr>
              <a:t>rows </a:t>
            </a:r>
            <a:r>
              <a:rPr sz="2200" spc="-15">
                <a:solidFill>
                  <a:srgbClr val="2E2B1F"/>
                </a:solidFill>
                <a:latin typeface="Calibri"/>
                <a:cs typeface="Calibri"/>
              </a:rPr>
              <a:t>from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RIGHT- </a:t>
            </a:r>
            <a:r>
              <a:rPr sz="2200" spc="-484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hand table specified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in the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ON condition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and only those </a:t>
            </a:r>
            <a:r>
              <a:rPr sz="2200" spc="-20">
                <a:solidFill>
                  <a:srgbClr val="2E2B1F"/>
                </a:solidFill>
                <a:latin typeface="Calibri"/>
                <a:cs typeface="Calibri"/>
              </a:rPr>
              <a:t>rows </a:t>
            </a:r>
            <a:r>
              <a:rPr sz="2200" spc="-484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2200" spc="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other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table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where</a:t>
            </a:r>
            <a:r>
              <a:rPr sz="2200" spc="2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he join</a:t>
            </a:r>
            <a:r>
              <a:rPr sz="22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condition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 is</a:t>
            </a:r>
            <a:r>
              <a:rPr sz="22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fulfilled.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har char="•"/>
            </a:pPr>
            <a:endParaRPr sz="30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b="1" spc="-20">
                <a:solidFill>
                  <a:srgbClr val="2E2B1F"/>
                </a:solidFill>
                <a:latin typeface="Calibri"/>
                <a:cs typeface="Calibri"/>
              </a:rPr>
              <a:t>Syntax:</a:t>
            </a:r>
            <a:endParaRPr sz="24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509"/>
              </a:spcBef>
            </a:pPr>
            <a:r>
              <a:rPr sz="2000" spc="-5">
                <a:solidFill>
                  <a:srgbClr val="2E2B1F"/>
                </a:solidFill>
                <a:latin typeface="Calibri"/>
                <a:cs typeface="Calibri"/>
              </a:rPr>
              <a:t>SELECT</a:t>
            </a:r>
            <a:r>
              <a:rPr sz="2000" spc="-5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>
                <a:solidFill>
                  <a:srgbClr val="2E2B1F"/>
                </a:solidFill>
                <a:latin typeface="Calibri"/>
                <a:cs typeface="Calibri"/>
              </a:rPr>
              <a:t>columns</a:t>
            </a:r>
            <a:endParaRPr sz="20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80"/>
              </a:spcBef>
            </a:pPr>
            <a:r>
              <a:rPr sz="2000" spc="-5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000" spc="-3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>
                <a:solidFill>
                  <a:srgbClr val="2E2B1F"/>
                </a:solidFill>
                <a:latin typeface="Calibri"/>
                <a:cs typeface="Calibri"/>
              </a:rPr>
              <a:t>table1</a:t>
            </a:r>
            <a:endParaRPr sz="20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80"/>
              </a:spcBef>
            </a:pPr>
            <a:r>
              <a:rPr sz="2000">
                <a:solidFill>
                  <a:srgbClr val="2E2B1F"/>
                </a:solidFill>
                <a:latin typeface="Calibri"/>
                <a:cs typeface="Calibri"/>
              </a:rPr>
              <a:t>RIGHT</a:t>
            </a:r>
            <a:r>
              <a:rPr sz="2000" spc="-3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2E2B1F"/>
                </a:solidFill>
                <a:latin typeface="Calibri"/>
                <a:cs typeface="Calibri"/>
              </a:rPr>
              <a:t>[OUTER]</a:t>
            </a:r>
            <a:r>
              <a:rPr sz="2000" spc="-2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2E2B1F"/>
                </a:solidFill>
                <a:latin typeface="Calibri"/>
                <a:cs typeface="Calibri"/>
              </a:rPr>
              <a:t>JOIN</a:t>
            </a:r>
            <a:r>
              <a:rPr sz="2000" spc="-3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>
                <a:solidFill>
                  <a:srgbClr val="2E2B1F"/>
                </a:solidFill>
                <a:latin typeface="Calibri"/>
                <a:cs typeface="Calibri"/>
              </a:rPr>
              <a:t>table2</a:t>
            </a:r>
            <a:endParaRPr sz="20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80"/>
              </a:spcBef>
            </a:pPr>
            <a:r>
              <a:rPr sz="2000" spc="5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000" spc="-3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>
                <a:solidFill>
                  <a:srgbClr val="2E2B1F"/>
                </a:solidFill>
                <a:latin typeface="Calibri"/>
                <a:cs typeface="Calibri"/>
              </a:rPr>
              <a:t>table1.column</a:t>
            </a:r>
            <a:r>
              <a:rPr sz="2000" spc="-2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>
                <a:solidFill>
                  <a:srgbClr val="2E2B1F"/>
                </a:solidFill>
                <a:latin typeface="Calibri"/>
                <a:cs typeface="Calibri"/>
              </a:rPr>
              <a:t>table2.column;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92989"/>
            <a:ext cx="781050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b="0" spc="-110">
                <a:solidFill>
                  <a:srgbClr val="675E46"/>
                </a:solidFill>
                <a:latin typeface="Cambria"/>
                <a:cs typeface="Cambria"/>
              </a:rPr>
              <a:t>M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ySQ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L</a:t>
            </a:r>
            <a:r>
              <a:rPr sz="4600" b="0" spc="-22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R</a:t>
            </a:r>
            <a:r>
              <a:rPr sz="4600" b="0" spc="-110">
                <a:solidFill>
                  <a:srgbClr val="675E46"/>
                </a:solidFill>
                <a:latin typeface="Cambria"/>
                <a:cs typeface="Cambria"/>
              </a:rPr>
              <a:t>i</a:t>
            </a:r>
            <a:r>
              <a:rPr sz="4600" b="0" spc="-140">
                <a:solidFill>
                  <a:srgbClr val="675E46"/>
                </a:solidFill>
                <a:latin typeface="Cambria"/>
                <a:cs typeface="Cambria"/>
              </a:rPr>
              <a:t>g</a:t>
            </a:r>
            <a:r>
              <a:rPr sz="4600" b="0" spc="-110">
                <a:solidFill>
                  <a:srgbClr val="675E46"/>
                </a:solidFill>
                <a:latin typeface="Cambria"/>
                <a:cs typeface="Cambria"/>
              </a:rPr>
              <a:t>h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t</a:t>
            </a:r>
            <a:r>
              <a:rPr sz="4600" b="0" spc="-185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O</a:t>
            </a:r>
            <a:r>
              <a:rPr sz="4600" b="0" spc="-100">
                <a:solidFill>
                  <a:srgbClr val="675E46"/>
                </a:solidFill>
                <a:latin typeface="Cambria"/>
                <a:cs typeface="Cambria"/>
              </a:rPr>
              <a:t>u</a:t>
            </a:r>
            <a:r>
              <a:rPr sz="4600" b="0" spc="-135">
                <a:solidFill>
                  <a:srgbClr val="675E46"/>
                </a:solidFill>
                <a:latin typeface="Cambria"/>
                <a:cs typeface="Cambria"/>
              </a:rPr>
              <a:t>t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r</a:t>
            </a:r>
            <a:r>
              <a:rPr sz="4600" b="0" spc="-215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b="0" spc="-110">
                <a:solidFill>
                  <a:srgbClr val="675E46"/>
                </a:solidFill>
                <a:latin typeface="Cambria"/>
                <a:cs typeface="Cambria"/>
              </a:rPr>
              <a:t>Joi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n</a:t>
            </a:r>
            <a:r>
              <a:rPr sz="4600" b="0" spc="-204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b="0" spc="-11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b="0" spc="-165">
                <a:solidFill>
                  <a:srgbClr val="675E46"/>
                </a:solidFill>
                <a:latin typeface="Cambria"/>
                <a:cs typeface="Cambria"/>
              </a:rPr>
              <a:t>x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a</a:t>
            </a:r>
            <a:r>
              <a:rPr sz="4600" b="0" spc="-100">
                <a:solidFill>
                  <a:srgbClr val="675E46"/>
                </a:solidFill>
                <a:latin typeface="Cambria"/>
                <a:cs typeface="Cambria"/>
              </a:rPr>
              <a:t>m</a:t>
            </a:r>
            <a:r>
              <a:rPr sz="4600" b="0" spc="-105">
                <a:solidFill>
                  <a:srgbClr val="675E46"/>
                </a:solidFill>
                <a:latin typeface="Cambria"/>
                <a:cs typeface="Cambria"/>
              </a:rPr>
              <a:t>p</a:t>
            </a:r>
            <a:r>
              <a:rPr sz="4600" b="0" spc="-100">
                <a:solidFill>
                  <a:srgbClr val="675E46"/>
                </a:solidFill>
                <a:latin typeface="Cambria"/>
                <a:cs typeface="Cambria"/>
              </a:rPr>
              <a:t>l</a:t>
            </a:r>
            <a:r>
              <a:rPr sz="4600" b="0" spc="-5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endParaRPr sz="4600">
              <a:latin typeface="Cambria"/>
              <a:cs typeface="Cambr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1850" y="1670050"/>
          <a:ext cx="2896870" cy="1854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5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Abhay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Nashik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Sarika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Pune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Riya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Nashik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Sachin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Manmad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0055" y="1078991"/>
            <a:ext cx="1658112" cy="38709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8194" y="1105280"/>
            <a:ext cx="1465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solidFill>
                  <a:srgbClr val="FFFFFF"/>
                </a:solidFill>
                <a:latin typeface="Calibri"/>
                <a:cs typeface="Calibri"/>
              </a:rPr>
              <a:t>Stud_Info</a:t>
            </a:r>
            <a:r>
              <a:rPr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870450" y="1681733"/>
          <a:ext cx="2895600" cy="1854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Dbms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67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65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76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70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255" y="1101852"/>
            <a:ext cx="1871472" cy="38709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185028" y="1129410"/>
            <a:ext cx="1677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solidFill>
                  <a:srgbClr val="FFFFFF"/>
                </a:solidFill>
                <a:latin typeface="Calibri"/>
                <a:cs typeface="Calibri"/>
              </a:rPr>
              <a:t>Stud_Marks</a:t>
            </a:r>
            <a:r>
              <a:rPr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07464" y="3640835"/>
            <a:ext cx="5885688" cy="103327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307717" y="3667125"/>
            <a:ext cx="442404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">
              <a:lnSpc>
                <a:spcPct val="100000"/>
              </a:lnSpc>
              <a:spcBef>
                <a:spcPts val="100"/>
              </a:spcBef>
              <a:tabLst>
                <a:tab pos="514984" algn="l"/>
              </a:tabLst>
            </a:pPr>
            <a:r>
              <a:rPr sz="2000">
                <a:solidFill>
                  <a:srgbClr val="FFFFFF"/>
                </a:solidFill>
                <a:latin typeface="Calibri"/>
                <a:cs typeface="Calibri"/>
              </a:rPr>
              <a:t>SELECT </a:t>
            </a:r>
            <a:r>
              <a:rPr sz="2000" spc="-15">
                <a:solidFill>
                  <a:srgbClr val="FF0000"/>
                </a:solidFill>
                <a:latin typeface="Calibri"/>
                <a:cs typeface="Calibri"/>
              </a:rPr>
              <a:t>Stud_Info.Rno</a:t>
            </a:r>
            <a:r>
              <a:rPr sz="2000" spc="-15">
                <a:solidFill>
                  <a:srgbClr val="FFFFFF"/>
                </a:solidFill>
                <a:latin typeface="Calibri"/>
                <a:cs typeface="Calibri"/>
              </a:rPr>
              <a:t>,Name,Dbms,Toc </a:t>
            </a:r>
            <a:r>
              <a:rPr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2000" spc="43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>
                <a:solidFill>
                  <a:srgbClr val="FFFFFF"/>
                </a:solidFill>
                <a:latin typeface="Calibri"/>
                <a:cs typeface="Calibri"/>
              </a:rPr>
              <a:t>Stud_Info</a:t>
            </a:r>
            <a:r>
              <a:rPr sz="20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FFFF"/>
                </a:solidFill>
                <a:latin typeface="Calibri"/>
                <a:cs typeface="Calibri"/>
              </a:rPr>
              <a:t>RIGHT</a:t>
            </a:r>
            <a:r>
              <a:rPr sz="2000" spc="4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FFFF"/>
                </a:solidFill>
                <a:latin typeface="Calibri"/>
                <a:cs typeface="Calibri"/>
              </a:rPr>
              <a:t>JOIN</a:t>
            </a:r>
            <a:r>
              <a:rPr sz="2000" spc="4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>
                <a:solidFill>
                  <a:srgbClr val="FFFFFF"/>
                </a:solidFill>
                <a:latin typeface="Calibri"/>
                <a:cs typeface="Calibri"/>
              </a:rPr>
              <a:t>Stud_Marks </a:t>
            </a:r>
            <a:r>
              <a:rPr sz="2000" spc="-4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5">
                <a:solidFill>
                  <a:srgbClr val="FFFFFF"/>
                </a:solidFill>
                <a:latin typeface="Calibri"/>
                <a:cs typeface="Calibri"/>
              </a:rPr>
              <a:t>ON	</a:t>
            </a:r>
            <a:r>
              <a:rPr sz="2000" spc="-5">
                <a:solidFill>
                  <a:srgbClr val="FFFFFF"/>
                </a:solidFill>
                <a:latin typeface="Calibri"/>
                <a:cs typeface="Calibri"/>
              </a:rPr>
              <a:t>Stud_Info.RNo=</a:t>
            </a:r>
            <a:r>
              <a:rPr sz="20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>
                <a:solidFill>
                  <a:srgbClr val="FFFFFF"/>
                </a:solidFill>
                <a:latin typeface="Calibri"/>
                <a:cs typeface="Calibri"/>
              </a:rPr>
              <a:t>Stud_Marks.RNo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798191" y="4906517"/>
          <a:ext cx="3194049" cy="1854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Dbms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Abhay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Sarika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67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65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Riya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76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70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1233995" y="4314697"/>
            <a:ext cx="1509395" cy="1902460"/>
            <a:chOff x="1233995" y="4314697"/>
            <a:chExt cx="1509395" cy="1902460"/>
          </a:xfrm>
        </p:grpSpPr>
        <p:sp>
          <p:nvSpPr>
            <p:cNvPr id="13" name="object 13"/>
            <p:cNvSpPr/>
            <p:nvPr/>
          </p:nvSpPr>
          <p:spPr>
            <a:xfrm>
              <a:off x="1310893" y="5541009"/>
              <a:ext cx="1419860" cy="663575"/>
            </a:xfrm>
            <a:custGeom>
              <a:avLst/>
              <a:gdLst/>
              <a:ahLst/>
              <a:cxnLst/>
              <a:rect l="l" t="t" r="r" b="b"/>
              <a:pathLst>
                <a:path w="1419860" h="663575">
                  <a:moveTo>
                    <a:pt x="0" y="0"/>
                  </a:moveTo>
                  <a:lnTo>
                    <a:pt x="128650" y="248246"/>
                  </a:lnTo>
                  <a:lnTo>
                    <a:pt x="148967" y="284134"/>
                  </a:lnTo>
                  <a:lnTo>
                    <a:pt x="171729" y="318232"/>
                  </a:lnTo>
                  <a:lnTo>
                    <a:pt x="196849" y="350515"/>
                  </a:lnTo>
                  <a:lnTo>
                    <a:pt x="224239" y="380962"/>
                  </a:lnTo>
                  <a:lnTo>
                    <a:pt x="253812" y="409548"/>
                  </a:lnTo>
                  <a:lnTo>
                    <a:pt x="285480" y="436252"/>
                  </a:lnTo>
                  <a:lnTo>
                    <a:pt x="319157" y="461048"/>
                  </a:lnTo>
                  <a:lnTo>
                    <a:pt x="354754" y="483915"/>
                  </a:lnTo>
                  <a:lnTo>
                    <a:pt x="392183" y="504829"/>
                  </a:lnTo>
                  <a:lnTo>
                    <a:pt x="431358" y="523767"/>
                  </a:lnTo>
                  <a:lnTo>
                    <a:pt x="472192" y="540705"/>
                  </a:lnTo>
                  <a:lnTo>
                    <a:pt x="514595" y="555620"/>
                  </a:lnTo>
                  <a:lnTo>
                    <a:pt x="558482" y="568490"/>
                  </a:lnTo>
                  <a:lnTo>
                    <a:pt x="603764" y="579290"/>
                  </a:lnTo>
                  <a:lnTo>
                    <a:pt x="650354" y="587998"/>
                  </a:lnTo>
                  <a:lnTo>
                    <a:pt x="698165" y="594591"/>
                  </a:lnTo>
                  <a:lnTo>
                    <a:pt x="747109" y="599044"/>
                  </a:lnTo>
                  <a:lnTo>
                    <a:pt x="797098" y="601336"/>
                  </a:lnTo>
                  <a:lnTo>
                    <a:pt x="848045" y="601442"/>
                  </a:lnTo>
                  <a:lnTo>
                    <a:pt x="899863" y="599341"/>
                  </a:lnTo>
                  <a:lnTo>
                    <a:pt x="952464" y="595007"/>
                  </a:lnTo>
                  <a:lnTo>
                    <a:pt x="1005760" y="588418"/>
                  </a:lnTo>
                  <a:lnTo>
                    <a:pt x="1059665" y="579552"/>
                  </a:lnTo>
                  <a:lnTo>
                    <a:pt x="1114090" y="568384"/>
                  </a:lnTo>
                  <a:lnTo>
                    <a:pt x="1168949" y="554891"/>
                  </a:lnTo>
                  <a:lnTo>
                    <a:pt x="1224153" y="539051"/>
                  </a:lnTo>
                  <a:lnTo>
                    <a:pt x="1288542" y="663193"/>
                  </a:lnTo>
                  <a:lnTo>
                    <a:pt x="1419606" y="308457"/>
                  </a:lnTo>
                  <a:lnTo>
                    <a:pt x="1031239" y="166623"/>
                  </a:lnTo>
                  <a:lnTo>
                    <a:pt x="1095502" y="290766"/>
                  </a:lnTo>
                  <a:lnTo>
                    <a:pt x="1040298" y="306608"/>
                  </a:lnTo>
                  <a:lnTo>
                    <a:pt x="985439" y="320102"/>
                  </a:lnTo>
                  <a:lnTo>
                    <a:pt x="931014" y="331271"/>
                  </a:lnTo>
                  <a:lnTo>
                    <a:pt x="877109" y="340138"/>
                  </a:lnTo>
                  <a:lnTo>
                    <a:pt x="823813" y="346728"/>
                  </a:lnTo>
                  <a:lnTo>
                    <a:pt x="771212" y="351063"/>
                  </a:lnTo>
                  <a:lnTo>
                    <a:pt x="719394" y="353166"/>
                  </a:lnTo>
                  <a:lnTo>
                    <a:pt x="668447" y="353060"/>
                  </a:lnTo>
                  <a:lnTo>
                    <a:pt x="618458" y="350770"/>
                  </a:lnTo>
                  <a:lnTo>
                    <a:pt x="569514" y="346317"/>
                  </a:lnTo>
                  <a:lnTo>
                    <a:pt x="521703" y="339725"/>
                  </a:lnTo>
                  <a:lnTo>
                    <a:pt x="475113" y="331018"/>
                  </a:lnTo>
                  <a:lnTo>
                    <a:pt x="429831" y="320219"/>
                  </a:lnTo>
                  <a:lnTo>
                    <a:pt x="385944" y="307350"/>
                  </a:lnTo>
                  <a:lnTo>
                    <a:pt x="343541" y="292436"/>
                  </a:lnTo>
                  <a:lnTo>
                    <a:pt x="302707" y="275499"/>
                  </a:lnTo>
                  <a:lnTo>
                    <a:pt x="263532" y="256563"/>
                  </a:lnTo>
                  <a:lnTo>
                    <a:pt x="226103" y="235651"/>
                  </a:lnTo>
                  <a:lnTo>
                    <a:pt x="190506" y="212786"/>
                  </a:lnTo>
                  <a:lnTo>
                    <a:pt x="156829" y="187991"/>
                  </a:lnTo>
                  <a:lnTo>
                    <a:pt x="125161" y="161289"/>
                  </a:lnTo>
                  <a:lnTo>
                    <a:pt x="95588" y="132705"/>
                  </a:lnTo>
                  <a:lnTo>
                    <a:pt x="68198" y="102260"/>
                  </a:lnTo>
                  <a:lnTo>
                    <a:pt x="43078" y="69979"/>
                  </a:lnTo>
                  <a:lnTo>
                    <a:pt x="20316" y="358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9F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46944" y="4327397"/>
              <a:ext cx="823594" cy="1329690"/>
            </a:xfrm>
            <a:custGeom>
              <a:avLst/>
              <a:gdLst/>
              <a:ahLst/>
              <a:cxnLst/>
              <a:rect l="l" t="t" r="r" b="b"/>
              <a:pathLst>
                <a:path w="823594" h="1329689">
                  <a:moveTo>
                    <a:pt x="694885" y="0"/>
                  </a:moveTo>
                  <a:lnTo>
                    <a:pt x="650965" y="23711"/>
                  </a:lnTo>
                  <a:lnTo>
                    <a:pt x="607843" y="48720"/>
                  </a:lnTo>
                  <a:lnTo>
                    <a:pt x="565601" y="74991"/>
                  </a:lnTo>
                  <a:lnTo>
                    <a:pt x="524324" y="102488"/>
                  </a:lnTo>
                  <a:lnTo>
                    <a:pt x="478033" y="135723"/>
                  </a:lnTo>
                  <a:lnTo>
                    <a:pt x="433723" y="170058"/>
                  </a:lnTo>
                  <a:lnTo>
                    <a:pt x="391418" y="205416"/>
                  </a:lnTo>
                  <a:lnTo>
                    <a:pt x="351141" y="241720"/>
                  </a:lnTo>
                  <a:lnTo>
                    <a:pt x="312918" y="278893"/>
                  </a:lnTo>
                  <a:lnTo>
                    <a:pt x="276771" y="316858"/>
                  </a:lnTo>
                  <a:lnTo>
                    <a:pt x="242724" y="355538"/>
                  </a:lnTo>
                  <a:lnTo>
                    <a:pt x="210802" y="394856"/>
                  </a:lnTo>
                  <a:lnTo>
                    <a:pt x="181028" y="434735"/>
                  </a:lnTo>
                  <a:lnTo>
                    <a:pt x="153426" y="475097"/>
                  </a:lnTo>
                  <a:lnTo>
                    <a:pt x="128020" y="515867"/>
                  </a:lnTo>
                  <a:lnTo>
                    <a:pt x="104834" y="556966"/>
                  </a:lnTo>
                  <a:lnTo>
                    <a:pt x="83892" y="598318"/>
                  </a:lnTo>
                  <a:lnTo>
                    <a:pt x="65218" y="639845"/>
                  </a:lnTo>
                  <a:lnTo>
                    <a:pt x="48835" y="681471"/>
                  </a:lnTo>
                  <a:lnTo>
                    <a:pt x="34768" y="723118"/>
                  </a:lnTo>
                  <a:lnTo>
                    <a:pt x="23040" y="764710"/>
                  </a:lnTo>
                  <a:lnTo>
                    <a:pt x="13675" y="806170"/>
                  </a:lnTo>
                  <a:lnTo>
                    <a:pt x="6698" y="847420"/>
                  </a:lnTo>
                  <a:lnTo>
                    <a:pt x="2131" y="888383"/>
                  </a:lnTo>
                  <a:lnTo>
                    <a:pt x="0" y="928982"/>
                  </a:lnTo>
                  <a:lnTo>
                    <a:pt x="327" y="969141"/>
                  </a:lnTo>
                  <a:lnTo>
                    <a:pt x="3136" y="1008782"/>
                  </a:lnTo>
                  <a:lnTo>
                    <a:pt x="8453" y="1047828"/>
                  </a:lnTo>
                  <a:lnTo>
                    <a:pt x="16300" y="1086202"/>
                  </a:lnTo>
                  <a:lnTo>
                    <a:pt x="26701" y="1123828"/>
                  </a:lnTo>
                  <a:lnTo>
                    <a:pt x="39680" y="1160627"/>
                  </a:lnTo>
                  <a:lnTo>
                    <a:pt x="55262" y="1196523"/>
                  </a:lnTo>
                  <a:lnTo>
                    <a:pt x="73469" y="1231439"/>
                  </a:lnTo>
                  <a:lnTo>
                    <a:pt x="94326" y="1265298"/>
                  </a:lnTo>
                  <a:lnTo>
                    <a:pt x="117858" y="1298023"/>
                  </a:lnTo>
                  <a:lnTo>
                    <a:pt x="144086" y="1329537"/>
                  </a:lnTo>
                  <a:lnTo>
                    <a:pt x="136398" y="1290278"/>
                  </a:lnTo>
                  <a:lnTo>
                    <a:pt x="131328" y="1250529"/>
                  </a:lnTo>
                  <a:lnTo>
                    <a:pt x="128834" y="1210360"/>
                  </a:lnTo>
                  <a:lnTo>
                    <a:pt x="128870" y="1169841"/>
                  </a:lnTo>
                  <a:lnTo>
                    <a:pt x="131393" y="1129042"/>
                  </a:lnTo>
                  <a:lnTo>
                    <a:pt x="136358" y="1088034"/>
                  </a:lnTo>
                  <a:lnTo>
                    <a:pt x="143723" y="1046887"/>
                  </a:lnTo>
                  <a:lnTo>
                    <a:pt x="153442" y="1005670"/>
                  </a:lnTo>
                  <a:lnTo>
                    <a:pt x="165472" y="964454"/>
                  </a:lnTo>
                  <a:lnTo>
                    <a:pt x="179769" y="923309"/>
                  </a:lnTo>
                  <a:lnTo>
                    <a:pt x="196289" y="882305"/>
                  </a:lnTo>
                  <a:lnTo>
                    <a:pt x="214987" y="841512"/>
                  </a:lnTo>
                  <a:lnTo>
                    <a:pt x="235820" y="801001"/>
                  </a:lnTo>
                  <a:lnTo>
                    <a:pt x="258743" y="760841"/>
                  </a:lnTo>
                  <a:lnTo>
                    <a:pt x="283713" y="721102"/>
                  </a:lnTo>
                  <a:lnTo>
                    <a:pt x="310686" y="681855"/>
                  </a:lnTo>
                  <a:lnTo>
                    <a:pt x="339617" y="643170"/>
                  </a:lnTo>
                  <a:lnTo>
                    <a:pt x="370463" y="605116"/>
                  </a:lnTo>
                  <a:lnTo>
                    <a:pt x="403179" y="567765"/>
                  </a:lnTo>
                  <a:lnTo>
                    <a:pt x="437722" y="531185"/>
                  </a:lnTo>
                  <a:lnTo>
                    <a:pt x="474048" y="495448"/>
                  </a:lnTo>
                  <a:lnTo>
                    <a:pt x="512111" y="460623"/>
                  </a:lnTo>
                  <a:lnTo>
                    <a:pt x="551869" y="426781"/>
                  </a:lnTo>
                  <a:lnTo>
                    <a:pt x="593278" y="393991"/>
                  </a:lnTo>
                  <a:lnTo>
                    <a:pt x="636293" y="362324"/>
                  </a:lnTo>
                  <a:lnTo>
                    <a:pt x="680870" y="331850"/>
                  </a:lnTo>
                  <a:lnTo>
                    <a:pt x="726966" y="302638"/>
                  </a:lnTo>
                  <a:lnTo>
                    <a:pt x="774536" y="274760"/>
                  </a:lnTo>
                  <a:lnTo>
                    <a:pt x="823536" y="248284"/>
                  </a:lnTo>
                  <a:lnTo>
                    <a:pt x="694885" y="0"/>
                  </a:lnTo>
                  <a:close/>
                </a:path>
              </a:pathLst>
            </a:custGeom>
            <a:solidFill>
              <a:srgbClr val="8E81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46695" y="4327397"/>
              <a:ext cx="1483995" cy="1877060"/>
            </a:xfrm>
            <a:custGeom>
              <a:avLst/>
              <a:gdLst/>
              <a:ahLst/>
              <a:cxnLst/>
              <a:rect l="l" t="t" r="r" b="b"/>
              <a:pathLst>
                <a:path w="1483995" h="1877060">
                  <a:moveTo>
                    <a:pt x="64198" y="1213611"/>
                  </a:moveTo>
                  <a:lnTo>
                    <a:pt x="84514" y="1249496"/>
                  </a:lnTo>
                  <a:lnTo>
                    <a:pt x="107276" y="1283591"/>
                  </a:lnTo>
                  <a:lnTo>
                    <a:pt x="132396" y="1315872"/>
                  </a:lnTo>
                  <a:lnTo>
                    <a:pt x="159786" y="1346317"/>
                  </a:lnTo>
                  <a:lnTo>
                    <a:pt x="189359" y="1374901"/>
                  </a:lnTo>
                  <a:lnTo>
                    <a:pt x="221028" y="1401603"/>
                  </a:lnTo>
                  <a:lnTo>
                    <a:pt x="254704" y="1426398"/>
                  </a:lnTo>
                  <a:lnTo>
                    <a:pt x="290301" y="1449263"/>
                  </a:lnTo>
                  <a:lnTo>
                    <a:pt x="327731" y="1470175"/>
                  </a:lnTo>
                  <a:lnTo>
                    <a:pt x="366906" y="1489111"/>
                  </a:lnTo>
                  <a:lnTo>
                    <a:pt x="407739" y="1506048"/>
                  </a:lnTo>
                  <a:lnTo>
                    <a:pt x="450143" y="1520962"/>
                  </a:lnTo>
                  <a:lnTo>
                    <a:pt x="494029" y="1533831"/>
                  </a:lnTo>
                  <a:lnTo>
                    <a:pt x="539312" y="1544630"/>
                  </a:lnTo>
                  <a:lnTo>
                    <a:pt x="585902" y="1553337"/>
                  </a:lnTo>
                  <a:lnTo>
                    <a:pt x="633712" y="1559929"/>
                  </a:lnTo>
                  <a:lnTo>
                    <a:pt x="682656" y="1564382"/>
                  </a:lnTo>
                  <a:lnTo>
                    <a:pt x="732645" y="1566672"/>
                  </a:lnTo>
                  <a:lnTo>
                    <a:pt x="783593" y="1566778"/>
                  </a:lnTo>
                  <a:lnTo>
                    <a:pt x="835410" y="1564675"/>
                  </a:lnTo>
                  <a:lnTo>
                    <a:pt x="888011" y="1560340"/>
                  </a:lnTo>
                  <a:lnTo>
                    <a:pt x="941308" y="1553750"/>
                  </a:lnTo>
                  <a:lnTo>
                    <a:pt x="995212" y="1544883"/>
                  </a:lnTo>
                  <a:lnTo>
                    <a:pt x="1049638" y="1533714"/>
                  </a:lnTo>
                  <a:lnTo>
                    <a:pt x="1104496" y="1520220"/>
                  </a:lnTo>
                  <a:lnTo>
                    <a:pt x="1159700" y="1504378"/>
                  </a:lnTo>
                  <a:lnTo>
                    <a:pt x="1095438" y="1380236"/>
                  </a:lnTo>
                  <a:lnTo>
                    <a:pt x="1483804" y="1522069"/>
                  </a:lnTo>
                  <a:lnTo>
                    <a:pt x="1352740" y="1876806"/>
                  </a:lnTo>
                  <a:lnTo>
                    <a:pt x="1288351" y="1752663"/>
                  </a:lnTo>
                  <a:lnTo>
                    <a:pt x="1233147" y="1768503"/>
                  </a:lnTo>
                  <a:lnTo>
                    <a:pt x="1178289" y="1781996"/>
                  </a:lnTo>
                  <a:lnTo>
                    <a:pt x="1123863" y="1793164"/>
                  </a:lnTo>
                  <a:lnTo>
                    <a:pt x="1069959" y="1802030"/>
                  </a:lnTo>
                  <a:lnTo>
                    <a:pt x="1016662" y="1808619"/>
                  </a:lnTo>
                  <a:lnTo>
                    <a:pt x="964061" y="1812953"/>
                  </a:lnTo>
                  <a:lnTo>
                    <a:pt x="912244" y="1815054"/>
                  </a:lnTo>
                  <a:lnTo>
                    <a:pt x="861296" y="1814948"/>
                  </a:lnTo>
                  <a:lnTo>
                    <a:pt x="811307" y="1812656"/>
                  </a:lnTo>
                  <a:lnTo>
                    <a:pt x="762363" y="1808203"/>
                  </a:lnTo>
                  <a:lnTo>
                    <a:pt x="714553" y="1801610"/>
                  </a:lnTo>
                  <a:lnTo>
                    <a:pt x="667963" y="1792902"/>
                  </a:lnTo>
                  <a:lnTo>
                    <a:pt x="622680" y="1782102"/>
                  </a:lnTo>
                  <a:lnTo>
                    <a:pt x="578794" y="1769232"/>
                  </a:lnTo>
                  <a:lnTo>
                    <a:pt x="536390" y="1754317"/>
                  </a:lnTo>
                  <a:lnTo>
                    <a:pt x="495557" y="1737379"/>
                  </a:lnTo>
                  <a:lnTo>
                    <a:pt x="456382" y="1718441"/>
                  </a:lnTo>
                  <a:lnTo>
                    <a:pt x="418952" y="1697527"/>
                  </a:lnTo>
                  <a:lnTo>
                    <a:pt x="383355" y="1674660"/>
                  </a:lnTo>
                  <a:lnTo>
                    <a:pt x="349679" y="1649864"/>
                  </a:lnTo>
                  <a:lnTo>
                    <a:pt x="318010" y="1623160"/>
                  </a:lnTo>
                  <a:lnTo>
                    <a:pt x="288437" y="1594574"/>
                  </a:lnTo>
                  <a:lnTo>
                    <a:pt x="261047" y="1564127"/>
                  </a:lnTo>
                  <a:lnTo>
                    <a:pt x="235927" y="1531844"/>
                  </a:lnTo>
                  <a:lnTo>
                    <a:pt x="213165" y="1497746"/>
                  </a:lnTo>
                  <a:lnTo>
                    <a:pt x="192849" y="1461858"/>
                  </a:lnTo>
                  <a:lnTo>
                    <a:pt x="64198" y="1213611"/>
                  </a:lnTo>
                  <a:lnTo>
                    <a:pt x="47340" y="1178092"/>
                  </a:lnTo>
                  <a:lnTo>
                    <a:pt x="33105" y="1141775"/>
                  </a:lnTo>
                  <a:lnTo>
                    <a:pt x="21457" y="1104732"/>
                  </a:lnTo>
                  <a:lnTo>
                    <a:pt x="12358" y="1067030"/>
                  </a:lnTo>
                  <a:lnTo>
                    <a:pt x="5773" y="1028740"/>
                  </a:lnTo>
                  <a:lnTo>
                    <a:pt x="1665" y="989932"/>
                  </a:lnTo>
                  <a:lnTo>
                    <a:pt x="0" y="950674"/>
                  </a:lnTo>
                  <a:lnTo>
                    <a:pt x="739" y="911037"/>
                  </a:lnTo>
                  <a:lnTo>
                    <a:pt x="3847" y="871089"/>
                  </a:lnTo>
                  <a:lnTo>
                    <a:pt x="9289" y="830901"/>
                  </a:lnTo>
                  <a:lnTo>
                    <a:pt x="17027" y="790542"/>
                  </a:lnTo>
                  <a:lnTo>
                    <a:pt x="27026" y="750080"/>
                  </a:lnTo>
                  <a:lnTo>
                    <a:pt x="39249" y="709587"/>
                  </a:lnTo>
                  <a:lnTo>
                    <a:pt x="53661" y="669131"/>
                  </a:lnTo>
                  <a:lnTo>
                    <a:pt x="70225" y="628782"/>
                  </a:lnTo>
                  <a:lnTo>
                    <a:pt x="88904" y="588609"/>
                  </a:lnTo>
                  <a:lnTo>
                    <a:pt x="109663" y="548682"/>
                  </a:lnTo>
                  <a:lnTo>
                    <a:pt x="132466" y="509070"/>
                  </a:lnTo>
                  <a:lnTo>
                    <a:pt x="157276" y="469843"/>
                  </a:lnTo>
                  <a:lnTo>
                    <a:pt x="184058" y="431071"/>
                  </a:lnTo>
                  <a:lnTo>
                    <a:pt x="212774" y="392822"/>
                  </a:lnTo>
                  <a:lnTo>
                    <a:pt x="243389" y="355167"/>
                  </a:lnTo>
                  <a:lnTo>
                    <a:pt x="275867" y="318174"/>
                  </a:lnTo>
                  <a:lnTo>
                    <a:pt x="310171" y="281914"/>
                  </a:lnTo>
                  <a:lnTo>
                    <a:pt x="346266" y="246456"/>
                  </a:lnTo>
                  <a:lnTo>
                    <a:pt x="384115" y="211869"/>
                  </a:lnTo>
                  <a:lnTo>
                    <a:pt x="423682" y="178224"/>
                  </a:lnTo>
                  <a:lnTo>
                    <a:pt x="464930" y="145588"/>
                  </a:lnTo>
                  <a:lnTo>
                    <a:pt x="507825" y="114033"/>
                  </a:lnTo>
                  <a:lnTo>
                    <a:pt x="552328" y="83626"/>
                  </a:lnTo>
                  <a:lnTo>
                    <a:pt x="598405" y="54439"/>
                  </a:lnTo>
                  <a:lnTo>
                    <a:pt x="646019" y="26540"/>
                  </a:lnTo>
                  <a:lnTo>
                    <a:pt x="695134" y="0"/>
                  </a:lnTo>
                  <a:lnTo>
                    <a:pt x="823785" y="248284"/>
                  </a:lnTo>
                  <a:lnTo>
                    <a:pt x="774785" y="274760"/>
                  </a:lnTo>
                  <a:lnTo>
                    <a:pt x="727215" y="302638"/>
                  </a:lnTo>
                  <a:lnTo>
                    <a:pt x="681119" y="331850"/>
                  </a:lnTo>
                  <a:lnTo>
                    <a:pt x="636541" y="362324"/>
                  </a:lnTo>
                  <a:lnTo>
                    <a:pt x="593527" y="393991"/>
                  </a:lnTo>
                  <a:lnTo>
                    <a:pt x="552118" y="426781"/>
                  </a:lnTo>
                  <a:lnTo>
                    <a:pt x="512360" y="460623"/>
                  </a:lnTo>
                  <a:lnTo>
                    <a:pt x="474296" y="495448"/>
                  </a:lnTo>
                  <a:lnTo>
                    <a:pt x="437971" y="531185"/>
                  </a:lnTo>
                  <a:lnTo>
                    <a:pt x="403428" y="567765"/>
                  </a:lnTo>
                  <a:lnTo>
                    <a:pt x="370712" y="605116"/>
                  </a:lnTo>
                  <a:lnTo>
                    <a:pt x="339866" y="643170"/>
                  </a:lnTo>
                  <a:lnTo>
                    <a:pt x="310935" y="681855"/>
                  </a:lnTo>
                  <a:lnTo>
                    <a:pt x="283962" y="721102"/>
                  </a:lnTo>
                  <a:lnTo>
                    <a:pt x="258992" y="760841"/>
                  </a:lnTo>
                  <a:lnTo>
                    <a:pt x="236068" y="801001"/>
                  </a:lnTo>
                  <a:lnTo>
                    <a:pt x="215235" y="841512"/>
                  </a:lnTo>
                  <a:lnTo>
                    <a:pt x="196537" y="882305"/>
                  </a:lnTo>
                  <a:lnTo>
                    <a:pt x="180018" y="923309"/>
                  </a:lnTo>
                  <a:lnTo>
                    <a:pt x="165721" y="964454"/>
                  </a:lnTo>
                  <a:lnTo>
                    <a:pt x="153691" y="1005670"/>
                  </a:lnTo>
                  <a:lnTo>
                    <a:pt x="143972" y="1046887"/>
                  </a:lnTo>
                  <a:lnTo>
                    <a:pt x="136607" y="1088034"/>
                  </a:lnTo>
                  <a:lnTo>
                    <a:pt x="131641" y="1129042"/>
                  </a:lnTo>
                  <a:lnTo>
                    <a:pt x="129118" y="1169841"/>
                  </a:lnTo>
                  <a:lnTo>
                    <a:pt x="129082" y="1210360"/>
                  </a:lnTo>
                  <a:lnTo>
                    <a:pt x="131577" y="1250529"/>
                  </a:lnTo>
                  <a:lnTo>
                    <a:pt x="136646" y="1290278"/>
                  </a:lnTo>
                  <a:lnTo>
                    <a:pt x="144335" y="1329537"/>
                  </a:lnTo>
                </a:path>
              </a:pathLst>
            </a:custGeom>
            <a:ln w="25400">
              <a:solidFill>
                <a:srgbClr val="8174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23441" y="5488940"/>
            <a:ext cx="383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solidFill>
                  <a:srgbClr val="2E2B1F"/>
                </a:solidFill>
                <a:latin typeface="Calibri"/>
                <a:cs typeface="Calibri"/>
              </a:rPr>
              <a:t>O/P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2571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776230b-c79e-4b7a-8c07-ef620d09dc26" xsi:nil="true"/>
    <lcf76f155ced4ddcb4097134ff3c332f xmlns="a0294d24-203b-4d6f-9d90-e3ce6fbe554a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46FB186CB11D439C12FE6C32230B04" ma:contentTypeVersion="10" ma:contentTypeDescription="Create a new document." ma:contentTypeScope="" ma:versionID="93bb438637da7747bd0e0fac1241b060">
  <xsd:schema xmlns:xsd="http://www.w3.org/2001/XMLSchema" xmlns:xs="http://www.w3.org/2001/XMLSchema" xmlns:p="http://schemas.microsoft.com/office/2006/metadata/properties" xmlns:ns2="a0294d24-203b-4d6f-9d90-e3ce6fbe554a" xmlns:ns3="e776230b-c79e-4b7a-8c07-ef620d09dc26" targetNamespace="http://schemas.microsoft.com/office/2006/metadata/properties" ma:root="true" ma:fieldsID="7221b65c1126e48c2e0c9abeef933d72" ns2:_="" ns3:_="">
    <xsd:import namespace="a0294d24-203b-4d6f-9d90-e3ce6fbe554a"/>
    <xsd:import namespace="e776230b-c79e-4b7a-8c07-ef620d09dc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294d24-203b-4d6f-9d90-e3ce6fbe55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ee7539e7-0300-4e83-8809-a413c651997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76230b-c79e-4b7a-8c07-ef620d09dc2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db1266d-151c-4de9-86b5-af06ec791989}" ma:internalName="TaxCatchAll" ma:showField="CatchAllData" ma:web="e776230b-c79e-4b7a-8c07-ef620d09dc2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2BA0AB-A475-4004-8E24-FB2A8E5921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1C9540-324B-4B52-81D1-C7A8DE6AA151}">
  <ds:schemaRefs>
    <ds:schemaRef ds:uri="http://schemas.microsoft.com/office/2006/metadata/properties"/>
    <ds:schemaRef ds:uri="http://schemas.microsoft.com/office/infopath/2007/PartnerControls"/>
    <ds:schemaRef ds:uri="e776230b-c79e-4b7a-8c07-ef620d09dc26"/>
    <ds:schemaRef ds:uri="a0294d24-203b-4d6f-9d90-e3ce6fbe554a"/>
  </ds:schemaRefs>
</ds:datastoreItem>
</file>

<file path=customXml/itemProps3.xml><?xml version="1.0" encoding="utf-8"?>
<ds:datastoreItem xmlns:ds="http://schemas.openxmlformats.org/officeDocument/2006/customXml" ds:itemID="{135855EC-9F98-49B9-919E-D44F01D957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294d24-203b-4d6f-9d90-e3ce6fbe554a"/>
    <ds:schemaRef ds:uri="e776230b-c79e-4b7a-8c07-ef620d09dc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28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MySQL DML Commands</vt:lpstr>
      <vt:lpstr>Design at least 10 SQL queries for  suitable database application  using SQL DML statements:</vt:lpstr>
      <vt:lpstr>MySQL Joins</vt:lpstr>
      <vt:lpstr>MySQL Inner JOIN (Simple Join/Natural Join)</vt:lpstr>
      <vt:lpstr>MySQL Inner JOIN Example</vt:lpstr>
      <vt:lpstr>MySQL Left Outer Join</vt:lpstr>
      <vt:lpstr>MySQL Left Outer Join Example</vt:lpstr>
      <vt:lpstr>MySQL Right Outer Join</vt:lpstr>
      <vt:lpstr>MySQL Right Outer Join Example</vt:lpstr>
      <vt:lpstr>MySQL Right Outer Join Example</vt:lpstr>
      <vt:lpstr>MySQL Full Outer Join</vt:lpstr>
      <vt:lpstr>SQL Full Outer Join Example</vt:lpstr>
      <vt:lpstr>MySQL CROSS JOIN</vt:lpstr>
      <vt:lpstr>Types of Subqueries</vt:lpstr>
      <vt:lpstr>MySQL Subqueries-  Single row Using Comparisons</vt:lpstr>
      <vt:lpstr>MySQL Subqueries- Single Row  Examples on Emp Table</vt:lpstr>
      <vt:lpstr>PowerPoint Presentation</vt:lpstr>
      <vt:lpstr>PowerPoint Presentation</vt:lpstr>
      <vt:lpstr>than average salary throughout the company.</vt:lpstr>
      <vt:lpstr>salary in company.</vt:lpstr>
      <vt:lpstr>MySQL Subqueries -Multiple rows with ALL, ANY, IN operator</vt:lpstr>
      <vt:lpstr>MySQL Subqueries- Multiple Row  Examples on Emp Table</vt:lpstr>
      <vt:lpstr>IN Example- Display the employee name ,salary and  department no of those employees whose salary is the minimum salary of  that department.</vt:lpstr>
      <vt:lpstr>&gt;All Example- Display the employee name, salary and  department no of those employees whose salary is higher than all developers  salary.</vt:lpstr>
      <vt:lpstr>&lt;All Example- Display the employee name, salary and  department no of those employees whose salary is lower than all developers  salary.</vt:lpstr>
      <vt:lpstr>&gt;Any Example- Display the employee name, salary  and department no of those employees whose salary is higher than salary of  any developers salary.</vt:lpstr>
      <vt:lpstr>&lt;Any Example- Display the employee name, salary  and department no of those employees whose salary is less than salary of  developers salary.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DML Commands</dc:title>
  <dc:creator>Administrator</dc:creator>
  <cp:revision>3</cp:revision>
  <dcterms:created xsi:type="dcterms:W3CDTF">2022-10-27T14:24:39Z</dcterms:created>
  <dcterms:modified xsi:type="dcterms:W3CDTF">2022-10-31T15:44:26Z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2017-07-05T00:00:00Z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2022-10-27T00:00:00Z</vt:filetime>
  </property>
  <property fmtid="{D5CDD505-2E9C-101B-9397-08002B2CF9AE}" pid="5" name="ContentTypeId">
    <vt:lpwstr>0x010100D446FB186CB11D439C12FE6C32230B04</vt:lpwstr>
  </property>
  <property fmtid="{D5CDD505-2E9C-101B-9397-08002B2CF9AE}" pid="6" name="MediaServiceImageTags">
    <vt:lpwstr/>
  </property>
</Properties>
</file>