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64" r:id="rId7"/>
    <p:sldId id="265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99" r:id="rId21"/>
    <p:sldId id="300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6" r:id="rId33"/>
    <p:sldId id="298" r:id="rId34"/>
    <p:sldId id="297" r:id="rId35"/>
    <p:sldId id="293" r:id="rId36"/>
    <p:sldId id="294" r:id="rId37"/>
    <p:sldId id="295" r:id="rId3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2E332D-BF86-4381-A46D-297BCCD8992C}" v="2" dt="2022-10-31T17:11:06.48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litkumar Patil" userId="S::lalitkumar.patil-coel_bvp.edu.in#ext#@bvpit.onmicrosoft.com::c22d6c1d-dc47-4939-8b9e-c2b6d5dafb9e" providerId="AD" clId="Web-{332E332D-BF86-4381-A46D-297BCCD8992C}"/>
    <pc:docChg chg="sldOrd">
      <pc:chgData name="Lalitkumar Patil" userId="S::lalitkumar.patil-coel_bvp.edu.in#ext#@bvpit.onmicrosoft.com::c22d6c1d-dc47-4939-8b9e-c2b6d5dafb9e" providerId="AD" clId="Web-{332E332D-BF86-4381-A46D-297BCCD8992C}" dt="2022-10-31T17:11:06.483" v="1"/>
      <pc:docMkLst>
        <pc:docMk/>
      </pc:docMkLst>
      <pc:sldChg chg="ord">
        <pc:chgData name="Lalitkumar Patil" userId="S::lalitkumar.patil-coel_bvp.edu.in#ext#@bvpit.onmicrosoft.com::c22d6c1d-dc47-4939-8b9e-c2b6d5dafb9e" providerId="AD" clId="Web-{332E332D-BF86-4381-A46D-297BCCD8992C}" dt="2022-10-31T17:11:06.483" v="1"/>
        <pc:sldMkLst>
          <pc:docMk/>
          <pc:sldMk cId="0" sldId="29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467690"/>
            <a:ext cx="8072119" cy="726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117170"/>
            <a:ext cx="8072119" cy="1427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1046734"/>
            <a:ext cx="8376919" cy="194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383540" y="1046734"/>
            <a:ext cx="8376919" cy="262187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0200"/>
              </a:lnSpc>
              <a:spcBef>
                <a:spcPts val="85"/>
              </a:spcBef>
            </a:pPr>
            <a:r>
              <a:rPr lang="en-US" spc="-85" dirty="0"/>
              <a:t>Named</a:t>
            </a:r>
            <a:r>
              <a:rPr spc="-85" dirty="0"/>
              <a:t> </a:t>
            </a:r>
            <a:r>
              <a:rPr sz="5400" spc="-85" dirty="0"/>
              <a:t>PL/SQL</a:t>
            </a:r>
            <a:r>
              <a:rPr sz="5400" spc="-380" dirty="0"/>
              <a:t> </a:t>
            </a:r>
            <a:r>
              <a:rPr lang="en-US" sz="5400" spc="-380" dirty="0"/>
              <a:t> </a:t>
            </a:r>
          </a:p>
          <a:p>
            <a:pPr marL="12700" marR="5080" algn="ctr">
              <a:lnSpc>
                <a:spcPct val="100200"/>
              </a:lnSpc>
              <a:spcBef>
                <a:spcPts val="85"/>
              </a:spcBef>
            </a:pPr>
            <a:r>
              <a:rPr lang="en-US" sz="5400" spc="-380" dirty="0"/>
              <a:t>and </a:t>
            </a:r>
          </a:p>
          <a:p>
            <a:pPr marL="12700" marR="5080" algn="ctr">
              <a:lnSpc>
                <a:spcPct val="100200"/>
              </a:lnSpc>
              <a:spcBef>
                <a:spcPts val="85"/>
              </a:spcBef>
            </a:pPr>
            <a:r>
              <a:rPr lang="en-US" sz="5400" spc="-380" dirty="0"/>
              <a:t>Exception handling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66971" y="0"/>
            <a:ext cx="3764279" cy="1059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4695" y="547116"/>
            <a:ext cx="5692140" cy="11216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72898"/>
            <a:ext cx="677481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spc="-70" dirty="0"/>
              <a:t>The </a:t>
            </a:r>
            <a:r>
              <a:rPr sz="4000" spc="-55" dirty="0"/>
              <a:t>IN </a:t>
            </a:r>
            <a:r>
              <a:rPr sz="4000" spc="-105" dirty="0"/>
              <a:t>parameter</a:t>
            </a:r>
            <a:r>
              <a:rPr sz="4000" spc="-540" dirty="0"/>
              <a:t> </a:t>
            </a:r>
            <a:r>
              <a:rPr sz="4000" spc="-110" dirty="0">
                <a:solidFill>
                  <a:srgbClr val="FF0000"/>
                </a:solidFill>
              </a:rPr>
              <a:t>example(more  </a:t>
            </a:r>
            <a:r>
              <a:rPr sz="4000" spc="-75" dirty="0">
                <a:solidFill>
                  <a:srgbClr val="FF0000"/>
                </a:solidFill>
              </a:rPr>
              <a:t>than </a:t>
            </a:r>
            <a:r>
              <a:rPr sz="4000" spc="-70" dirty="0">
                <a:solidFill>
                  <a:srgbClr val="FF0000"/>
                </a:solidFill>
              </a:rPr>
              <a:t>one </a:t>
            </a:r>
            <a:r>
              <a:rPr sz="4000" spc="-55" dirty="0">
                <a:solidFill>
                  <a:srgbClr val="FF0000"/>
                </a:solidFill>
              </a:rPr>
              <a:t>IN</a:t>
            </a:r>
            <a:r>
              <a:rPr sz="4000" spc="-495" dirty="0">
                <a:solidFill>
                  <a:srgbClr val="FF0000"/>
                </a:solidFill>
              </a:rPr>
              <a:t> </a:t>
            </a:r>
            <a:r>
              <a:rPr sz="4000" spc="-105" dirty="0">
                <a:solidFill>
                  <a:srgbClr val="FF0000"/>
                </a:solidFill>
              </a:rPr>
              <a:t>parameters)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650240" y="1548663"/>
            <a:ext cx="6605270" cy="358076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  <a:tabLst>
                <a:tab pos="2252345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Mysql&gt;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DELIMITER	//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Mysql&gt; 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CREATE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PROCEDURE Allstud(IN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Rno1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int(3),SName 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VARCHAR(25))</a:t>
            </a:r>
            <a:endParaRPr sz="2200">
              <a:latin typeface="Calibri"/>
              <a:cs typeface="Calibri"/>
            </a:endParaRPr>
          </a:p>
          <a:p>
            <a:pPr marL="885825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BEGIN</a:t>
            </a:r>
            <a:endParaRPr sz="2200">
              <a:latin typeface="Calibri"/>
              <a:cs typeface="Calibri"/>
            </a:endParaRPr>
          </a:p>
          <a:p>
            <a:pPr marL="949960">
              <a:lnSpc>
                <a:spcPct val="100000"/>
              </a:lnSpc>
              <a:spcBef>
                <a:spcPts val="525"/>
              </a:spcBef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Update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stud set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Name=Sname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where</a:t>
            </a:r>
            <a:r>
              <a:rPr sz="2200" spc="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Rno=Rno1;</a:t>
            </a:r>
            <a:endParaRPr sz="2200">
              <a:latin typeface="Calibri"/>
              <a:cs typeface="Calibri"/>
            </a:endParaRPr>
          </a:p>
          <a:p>
            <a:pPr marL="885825">
              <a:lnSpc>
                <a:spcPct val="100000"/>
              </a:lnSpc>
              <a:spcBef>
                <a:spcPts val="530"/>
              </a:spcBef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END</a:t>
            </a:r>
            <a:endParaRPr sz="2200">
              <a:latin typeface="Calibri"/>
              <a:cs typeface="Calibri"/>
            </a:endParaRPr>
          </a:p>
          <a:p>
            <a:pPr marL="759460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//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Mysql&gt; DELIMITER</a:t>
            </a:r>
            <a:r>
              <a:rPr sz="22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Mysql&gt; call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Allstud(1,‘Kritika’);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66971" y="0"/>
            <a:ext cx="3764279" cy="1059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4695" y="547116"/>
            <a:ext cx="5692140" cy="11216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72898"/>
            <a:ext cx="677481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spc="-70" dirty="0"/>
              <a:t>The </a:t>
            </a:r>
            <a:r>
              <a:rPr sz="4000" spc="-55" dirty="0"/>
              <a:t>IN </a:t>
            </a:r>
            <a:r>
              <a:rPr sz="4000" spc="-105" dirty="0"/>
              <a:t>parameter</a:t>
            </a:r>
            <a:r>
              <a:rPr sz="4000" spc="-540" dirty="0"/>
              <a:t> </a:t>
            </a:r>
            <a:r>
              <a:rPr sz="4000" spc="-110" dirty="0">
                <a:solidFill>
                  <a:srgbClr val="FF0000"/>
                </a:solidFill>
              </a:rPr>
              <a:t>example(more  </a:t>
            </a:r>
            <a:r>
              <a:rPr sz="4000" spc="-75" dirty="0">
                <a:solidFill>
                  <a:srgbClr val="FF0000"/>
                </a:solidFill>
              </a:rPr>
              <a:t>than </a:t>
            </a:r>
            <a:r>
              <a:rPr sz="4000" spc="-70" dirty="0">
                <a:solidFill>
                  <a:srgbClr val="FF0000"/>
                </a:solidFill>
              </a:rPr>
              <a:t>one </a:t>
            </a:r>
            <a:r>
              <a:rPr sz="4000" spc="-55" dirty="0">
                <a:solidFill>
                  <a:srgbClr val="FF0000"/>
                </a:solidFill>
              </a:rPr>
              <a:t>IN</a:t>
            </a:r>
            <a:r>
              <a:rPr sz="4000" spc="-495" dirty="0">
                <a:solidFill>
                  <a:srgbClr val="FF0000"/>
                </a:solidFill>
              </a:rPr>
              <a:t> </a:t>
            </a:r>
            <a:r>
              <a:rPr sz="4000" spc="-105" dirty="0">
                <a:solidFill>
                  <a:srgbClr val="FF0000"/>
                </a:solidFill>
              </a:rPr>
              <a:t>parameters)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650240" y="1548663"/>
            <a:ext cx="6605270" cy="358076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  <a:tabLst>
                <a:tab pos="2252345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Mysql&gt;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DELIMITER	//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Mysql&gt; 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CREATE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PROCEDURE Allstud(IN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Rno1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int(3),SName 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VARCHAR(25))</a:t>
            </a:r>
            <a:endParaRPr sz="2200">
              <a:latin typeface="Calibri"/>
              <a:cs typeface="Calibri"/>
            </a:endParaRPr>
          </a:p>
          <a:p>
            <a:pPr marL="885825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BEGIN</a:t>
            </a:r>
            <a:endParaRPr sz="2200">
              <a:latin typeface="Calibri"/>
              <a:cs typeface="Calibri"/>
            </a:endParaRPr>
          </a:p>
          <a:p>
            <a:pPr marL="82169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insert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into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stud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values(Rno1,Sname);</a:t>
            </a:r>
            <a:endParaRPr sz="2200">
              <a:latin typeface="Calibri"/>
              <a:cs typeface="Calibri"/>
            </a:endParaRPr>
          </a:p>
          <a:p>
            <a:pPr marL="885825">
              <a:lnSpc>
                <a:spcPct val="100000"/>
              </a:lnSpc>
              <a:spcBef>
                <a:spcPts val="530"/>
              </a:spcBef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END</a:t>
            </a:r>
            <a:endParaRPr sz="2200">
              <a:latin typeface="Calibri"/>
              <a:cs typeface="Calibri"/>
            </a:endParaRPr>
          </a:p>
          <a:p>
            <a:pPr marL="759460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//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Mysql&gt; DELIMITER</a:t>
            </a:r>
            <a:r>
              <a:rPr sz="22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Mysql&gt; call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Allstud(2,‘Seema’);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17170"/>
            <a:ext cx="688149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The OUT </a:t>
            </a:r>
            <a:r>
              <a:rPr spc="-105" dirty="0"/>
              <a:t>parameter</a:t>
            </a:r>
            <a:r>
              <a:rPr spc="-520" dirty="0"/>
              <a:t> </a:t>
            </a:r>
            <a:r>
              <a:rPr spc="-10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48663"/>
            <a:ext cx="6790055" cy="324548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  <a:tabLst>
                <a:tab pos="2252345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Mysql&gt;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DELIMITER	//</a:t>
            </a:r>
            <a:endParaRPr sz="2200">
              <a:latin typeface="Calibri"/>
              <a:cs typeface="Calibri"/>
            </a:endParaRPr>
          </a:p>
          <a:p>
            <a:pPr marL="885825" marR="29209" indent="-873760">
              <a:lnSpc>
                <a:spcPct val="120000"/>
              </a:lnSpc>
              <a:spcBef>
                <a:spcPts val="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Mysql&gt; 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CREATE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PROCEDURE Allstud(OUT SName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VARCHAR) 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BEGIN</a:t>
            </a:r>
            <a:endParaRPr sz="2200">
              <a:latin typeface="Calibri"/>
              <a:cs typeface="Calibri"/>
            </a:endParaRPr>
          </a:p>
          <a:p>
            <a:pPr marL="885825" marR="5080">
              <a:lnSpc>
                <a:spcPct val="12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SELECT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Name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into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SName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FROM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stud where Rno=1;  END</a:t>
            </a:r>
            <a:endParaRPr sz="2200">
              <a:latin typeface="Calibri"/>
              <a:cs typeface="Calibri"/>
            </a:endParaRPr>
          </a:p>
          <a:p>
            <a:pPr marL="759460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//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Mysql&gt; DELIMITER</a:t>
            </a:r>
            <a:r>
              <a:rPr sz="22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Mysql&gt; call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Allstud();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0"/>
            <a:ext cx="6447155" cy="142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The </a:t>
            </a:r>
            <a:r>
              <a:rPr spc="-55" dirty="0"/>
              <a:t>IN </a:t>
            </a:r>
            <a:r>
              <a:rPr spc="-70" dirty="0"/>
              <a:t>and OUT</a:t>
            </a:r>
            <a:r>
              <a:rPr spc="-700" dirty="0"/>
              <a:t> </a:t>
            </a:r>
            <a:r>
              <a:rPr spc="-105" dirty="0"/>
              <a:t>parameter  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48663"/>
            <a:ext cx="7268209" cy="3983354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  <a:tabLst>
                <a:tab pos="2252345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Mysql&gt;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DELIMITER	//</a:t>
            </a:r>
            <a:endParaRPr sz="2200">
              <a:latin typeface="Calibri"/>
              <a:cs typeface="Calibri"/>
            </a:endParaRPr>
          </a:p>
          <a:p>
            <a:pPr marL="12700" marR="411480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Mysql&gt; 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CREATE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PROCEDURE Allstud(IN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Rno1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int,OUT SName 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VARCHAR)</a:t>
            </a:r>
            <a:endParaRPr sz="2200">
              <a:latin typeface="Calibri"/>
              <a:cs typeface="Calibri"/>
            </a:endParaRPr>
          </a:p>
          <a:p>
            <a:pPr marL="885825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BEGIN</a:t>
            </a:r>
            <a:endParaRPr sz="2200">
              <a:latin typeface="Calibri"/>
              <a:cs typeface="Calibri"/>
            </a:endParaRPr>
          </a:p>
          <a:p>
            <a:pPr marL="885825">
              <a:lnSpc>
                <a:spcPct val="100000"/>
              </a:lnSpc>
              <a:spcBef>
                <a:spcPts val="52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SELECT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Name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into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SName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FROM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stud where</a:t>
            </a:r>
            <a:r>
              <a:rPr sz="2200" spc="1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Rno=RNo1;</a:t>
            </a:r>
            <a:endParaRPr sz="2200">
              <a:latin typeface="Calibri"/>
              <a:cs typeface="Calibri"/>
            </a:endParaRPr>
          </a:p>
          <a:p>
            <a:pPr marL="885825">
              <a:lnSpc>
                <a:spcPct val="100000"/>
              </a:lnSpc>
              <a:spcBef>
                <a:spcPts val="530"/>
              </a:spcBef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END</a:t>
            </a:r>
            <a:endParaRPr sz="2200">
              <a:latin typeface="Calibri"/>
              <a:cs typeface="Calibri"/>
            </a:endParaRPr>
          </a:p>
          <a:p>
            <a:pPr marL="759460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//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Mysql&gt; DELIMITER</a:t>
            </a:r>
            <a:r>
              <a:rPr sz="22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Mysql&gt; call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Allstud(2,@SName);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Mysql&gt; select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@Sname’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0"/>
            <a:ext cx="6447155" cy="142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The </a:t>
            </a:r>
            <a:r>
              <a:rPr spc="-55" dirty="0"/>
              <a:t>IN </a:t>
            </a:r>
            <a:r>
              <a:rPr spc="-70" dirty="0"/>
              <a:t>and OUT</a:t>
            </a:r>
            <a:r>
              <a:rPr spc="-700" dirty="0"/>
              <a:t> </a:t>
            </a:r>
            <a:r>
              <a:rPr spc="-105" dirty="0"/>
              <a:t>parameter  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48663"/>
            <a:ext cx="7230745" cy="3983354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  <a:tabLst>
                <a:tab pos="2252345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Mysql&gt;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DELIMITER	//</a:t>
            </a:r>
            <a:endParaRPr sz="2200">
              <a:latin typeface="Calibri"/>
              <a:cs typeface="Calibri"/>
            </a:endParaRPr>
          </a:p>
          <a:p>
            <a:pPr marL="12700" marR="464184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Mysql&gt; 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CREATE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PROCEDURE Allstud(IN SNAME 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varchar,OUT 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RNno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int)</a:t>
            </a:r>
            <a:endParaRPr sz="2200">
              <a:latin typeface="Calibri"/>
              <a:cs typeface="Calibri"/>
            </a:endParaRPr>
          </a:p>
          <a:p>
            <a:pPr marL="885825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BEGIN</a:t>
            </a:r>
            <a:endParaRPr sz="2200">
              <a:latin typeface="Calibri"/>
              <a:cs typeface="Calibri"/>
            </a:endParaRPr>
          </a:p>
          <a:p>
            <a:pPr marL="885825">
              <a:lnSpc>
                <a:spcPct val="100000"/>
              </a:lnSpc>
              <a:spcBef>
                <a:spcPts val="52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SELECT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Rno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into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Rno1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FROM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stud where</a:t>
            </a:r>
            <a:r>
              <a:rPr sz="2200" spc="1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Name=SName;</a:t>
            </a:r>
            <a:endParaRPr sz="2200">
              <a:latin typeface="Calibri"/>
              <a:cs typeface="Calibri"/>
            </a:endParaRPr>
          </a:p>
          <a:p>
            <a:pPr marL="885825">
              <a:lnSpc>
                <a:spcPct val="100000"/>
              </a:lnSpc>
              <a:spcBef>
                <a:spcPts val="530"/>
              </a:spcBef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END</a:t>
            </a:r>
            <a:endParaRPr sz="2200">
              <a:latin typeface="Calibri"/>
              <a:cs typeface="Calibri"/>
            </a:endParaRPr>
          </a:p>
          <a:p>
            <a:pPr marL="759460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//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Mysql&gt; DELIMITER</a:t>
            </a:r>
            <a:r>
              <a:rPr sz="22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Mysql&gt; call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Allstud(‘Reena’,@Rno1);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Mysql&gt; select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@Rno1;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7442834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The </a:t>
            </a:r>
            <a:r>
              <a:rPr spc="-80" dirty="0"/>
              <a:t>INOUT </a:t>
            </a:r>
            <a:r>
              <a:rPr spc="-105" dirty="0"/>
              <a:t>parameter</a:t>
            </a:r>
            <a:r>
              <a:rPr spc="-525" dirty="0"/>
              <a:t> </a:t>
            </a:r>
            <a:r>
              <a:rPr spc="-10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48663"/>
            <a:ext cx="7042150" cy="405066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Mysql&gt; DELIMITER</a:t>
            </a:r>
            <a:r>
              <a:rPr sz="22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$</a:t>
            </a:r>
            <a:endParaRPr sz="2200">
              <a:latin typeface="Calibri"/>
              <a:cs typeface="Calibri"/>
            </a:endParaRPr>
          </a:p>
          <a:p>
            <a:pPr marL="812800" marR="5080" indent="-800735">
              <a:lnSpc>
                <a:spcPct val="120000"/>
              </a:lnSpc>
              <a:spcBef>
                <a:spcPts val="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Mysql&gt; 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CREATE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PROCEDURE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set_counter(INOUT count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INT(4))  BEGIN</a:t>
            </a:r>
            <a:endParaRPr sz="2200">
              <a:latin typeface="Calibri"/>
              <a:cs typeface="Calibri"/>
            </a:endParaRPr>
          </a:p>
          <a:p>
            <a:pPr marL="812800" marR="3571240">
              <a:lnSpc>
                <a:spcPct val="12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SET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count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=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count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+ 10; 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END</a:t>
            </a:r>
            <a:endParaRPr sz="2200">
              <a:latin typeface="Calibri"/>
              <a:cs typeface="Calibri"/>
            </a:endParaRPr>
          </a:p>
          <a:p>
            <a:pPr marL="812800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$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Mysql&gt; DELIMITER</a:t>
            </a:r>
            <a:r>
              <a:rPr sz="22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Mysql&gt; SET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@counter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1;</a:t>
            </a:r>
            <a:endParaRPr sz="2200">
              <a:latin typeface="Calibri"/>
              <a:cs typeface="Calibri"/>
            </a:endParaRPr>
          </a:p>
          <a:p>
            <a:pPr marL="12700" marR="2798445">
              <a:lnSpc>
                <a:spcPts val="3170"/>
              </a:lnSpc>
              <a:spcBef>
                <a:spcPts val="190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Mysql&gt;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CALL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set_counter(@counter); 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Mysql&gt; SELECT</a:t>
            </a:r>
            <a:r>
              <a:rPr sz="22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@counter;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246634"/>
            <a:ext cx="751776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The </a:t>
            </a:r>
            <a:r>
              <a:rPr spc="-100" dirty="0"/>
              <a:t>Control </a:t>
            </a:r>
            <a:r>
              <a:rPr spc="-95" dirty="0"/>
              <a:t>Statement</a:t>
            </a:r>
            <a:r>
              <a:rPr spc="-459" dirty="0"/>
              <a:t> </a:t>
            </a:r>
            <a:r>
              <a:rPr spc="-10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61845"/>
            <a:ext cx="5899785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Mysql&gt; DELIMITER</a:t>
            </a:r>
            <a:r>
              <a:rPr sz="2000" spc="409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//</a:t>
            </a:r>
            <a:endParaRPr sz="2000">
              <a:latin typeface="Calibri"/>
              <a:cs typeface="Calibri"/>
            </a:endParaRPr>
          </a:p>
          <a:p>
            <a:pPr marL="866140" marR="607695" indent="-854075">
              <a:lnSpc>
                <a:spcPct val="10000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Mysql&gt; 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CREATE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PROCEDURE Allstud(IN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Rno1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int(3))  BEGIN</a:t>
            </a:r>
            <a:endParaRPr sz="2000">
              <a:latin typeface="Calibri"/>
              <a:cs typeface="Calibri"/>
            </a:endParaRPr>
          </a:p>
          <a:p>
            <a:pPr marL="866140" marR="3155315">
              <a:lnSpc>
                <a:spcPct val="100000"/>
              </a:lnSpc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Declare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marks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int; 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if (Rno1&gt;5) then 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Set marks=70;  Else</a:t>
            </a:r>
            <a:endParaRPr sz="2000">
              <a:latin typeface="Calibri"/>
              <a:cs typeface="Calibri"/>
            </a:endParaRPr>
          </a:p>
          <a:p>
            <a:pPr marL="809625" marR="3560445" indent="5588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20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marks=90; 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End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if;</a:t>
            </a:r>
            <a:endParaRPr sz="2000">
              <a:latin typeface="Calibri"/>
              <a:cs typeface="Calibri"/>
            </a:endParaRPr>
          </a:p>
          <a:p>
            <a:pPr marL="866140" marR="5080">
              <a:lnSpc>
                <a:spcPct val="100000"/>
              </a:lnSpc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Update stud set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Mark=marks where Rno=Rno1;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;  END</a:t>
            </a:r>
            <a:endParaRPr sz="2000">
              <a:latin typeface="Calibri"/>
              <a:cs typeface="Calibri"/>
            </a:endParaRPr>
          </a:p>
          <a:p>
            <a:pPr marL="751840">
              <a:lnSpc>
                <a:spcPct val="100000"/>
              </a:lnSpc>
            </a:pP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//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Mysql&gt; DELIMITER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;</a:t>
            </a:r>
            <a:endParaRPr sz="2000">
              <a:latin typeface="Calibri"/>
              <a:cs typeface="Calibri"/>
            </a:endParaRPr>
          </a:p>
          <a:p>
            <a:pPr marL="12700" marR="3151505">
              <a:lnSpc>
                <a:spcPct val="10000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Mysql&gt; call Allstud(3);  Mysql&gt; select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*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stud;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246634"/>
            <a:ext cx="7517765" cy="720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pc="-70" dirty="0"/>
              <a:t>PL/SQL </a:t>
            </a:r>
            <a:r>
              <a:rPr lang="en-US" dirty="0"/>
              <a:t>SELECT INTO</a:t>
            </a:r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1561845"/>
            <a:ext cx="8036560" cy="38350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000" spc="-5" dirty="0">
                <a:solidFill>
                  <a:srgbClr val="2E2B1F"/>
                </a:solidFill>
                <a:cs typeface="Calibri"/>
              </a:rPr>
              <a:t>PL/SQL SELECT INTO statement is the simplest and fastest way to fetch a single row from a table into variables. </a:t>
            </a:r>
          </a:p>
          <a:p>
            <a:pPr marL="355600" indent="-342900" algn="just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000" spc="-5" dirty="0">
                <a:solidFill>
                  <a:srgbClr val="2E2B1F"/>
                </a:solidFill>
                <a:cs typeface="Calibri"/>
              </a:rPr>
              <a:t>The following illustrates the syntax of the PL/SQL SELECT INTO statement: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spc="-5" dirty="0">
              <a:solidFill>
                <a:srgbClr val="2E2B1F"/>
              </a:solidFill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spc="-5" dirty="0">
                <a:solidFill>
                  <a:srgbClr val="2E2B1F"/>
                </a:solidFill>
                <a:cs typeface="Calibri"/>
              </a:rPr>
              <a:t>SELECT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spc="-5" dirty="0">
                <a:solidFill>
                  <a:srgbClr val="2E2B1F"/>
                </a:solidFill>
                <a:cs typeface="Calibri"/>
              </a:rPr>
              <a:t>  </a:t>
            </a:r>
            <a:r>
              <a:rPr lang="en-US" sz="2000" spc="-5" dirty="0" err="1">
                <a:solidFill>
                  <a:srgbClr val="2E2B1F"/>
                </a:solidFill>
                <a:cs typeface="Calibri"/>
              </a:rPr>
              <a:t>select_list</a:t>
            </a:r>
            <a:endParaRPr lang="en-US" sz="2000" spc="-5" dirty="0">
              <a:solidFill>
                <a:srgbClr val="2E2B1F"/>
              </a:solidFill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spc="-5" dirty="0">
                <a:solidFill>
                  <a:srgbClr val="2E2B1F"/>
                </a:solidFill>
                <a:cs typeface="Calibri"/>
              </a:rPr>
              <a:t>INTO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spc="-5" dirty="0">
                <a:solidFill>
                  <a:srgbClr val="2E2B1F"/>
                </a:solidFill>
                <a:cs typeface="Calibri"/>
              </a:rPr>
              <a:t>  </a:t>
            </a:r>
            <a:r>
              <a:rPr lang="en-US" sz="2000" spc="-5" dirty="0" err="1">
                <a:solidFill>
                  <a:srgbClr val="2E2B1F"/>
                </a:solidFill>
                <a:cs typeface="Calibri"/>
              </a:rPr>
              <a:t>variable_list</a:t>
            </a:r>
            <a:endParaRPr lang="en-US" sz="2000" spc="-5" dirty="0">
              <a:solidFill>
                <a:srgbClr val="2E2B1F"/>
              </a:solidFill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spc="-5" dirty="0">
                <a:solidFill>
                  <a:srgbClr val="2E2B1F"/>
                </a:solidFill>
                <a:cs typeface="Calibri"/>
              </a:rPr>
              <a:t>FROM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spc="-5" dirty="0">
                <a:solidFill>
                  <a:srgbClr val="2E2B1F"/>
                </a:solidFill>
                <a:cs typeface="Calibri"/>
              </a:rPr>
              <a:t>  </a:t>
            </a:r>
            <a:r>
              <a:rPr lang="en-US" sz="2000" spc="-5" dirty="0" err="1">
                <a:solidFill>
                  <a:srgbClr val="2E2B1F"/>
                </a:solidFill>
                <a:cs typeface="Calibri"/>
              </a:rPr>
              <a:t>table_name</a:t>
            </a:r>
            <a:endParaRPr lang="en-US" sz="2000" spc="-5" dirty="0">
              <a:solidFill>
                <a:srgbClr val="2E2B1F"/>
              </a:solidFill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spc="-5" dirty="0">
                <a:solidFill>
                  <a:srgbClr val="2E2B1F"/>
                </a:solidFill>
                <a:cs typeface="Calibri"/>
              </a:rPr>
              <a:t>WHERE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spc="-5" dirty="0">
                <a:solidFill>
                  <a:srgbClr val="2E2B1F"/>
                </a:solidFill>
                <a:cs typeface="Calibri"/>
              </a:rPr>
              <a:t>  condition; 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6442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246634"/>
            <a:ext cx="7517765" cy="720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pc="-70" dirty="0"/>
              <a:t>PL/SQL </a:t>
            </a:r>
            <a:r>
              <a:rPr lang="en-US" dirty="0"/>
              <a:t>SELECT INTO</a:t>
            </a:r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1561845"/>
            <a:ext cx="8036560" cy="44890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000" spc="-5" dirty="0">
                <a:solidFill>
                  <a:srgbClr val="2E2B1F"/>
                </a:solidFill>
                <a:cs typeface="Calibri"/>
              </a:rPr>
              <a:t>Example</a:t>
            </a:r>
          </a:p>
          <a:p>
            <a:pPr marL="355600" indent="-342900" algn="just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endParaRPr lang="en-US" sz="2000" spc="-5" dirty="0">
              <a:solidFill>
                <a:srgbClr val="2E2B1F"/>
              </a:solidFill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lang="en-US" sz="2000" spc="-5" dirty="0">
                <a:solidFill>
                  <a:srgbClr val="2E2B1F"/>
                </a:solidFill>
                <a:cs typeface="Calibri"/>
              </a:rPr>
              <a:t>DECLARE</a:t>
            </a:r>
          </a:p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lang="en-US" sz="2000" spc="-5" dirty="0">
                <a:solidFill>
                  <a:srgbClr val="2E2B1F"/>
                </a:solidFill>
                <a:cs typeface="Calibri"/>
              </a:rPr>
              <a:t>  </a:t>
            </a:r>
            <a:r>
              <a:rPr lang="en-US" sz="2000" spc="-5" dirty="0" err="1">
                <a:solidFill>
                  <a:srgbClr val="2E2B1F"/>
                </a:solidFill>
                <a:cs typeface="Calibri"/>
              </a:rPr>
              <a:t>l_customer_name</a:t>
            </a:r>
            <a:r>
              <a:rPr lang="en-US" sz="2000" spc="-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-5" dirty="0" err="1">
                <a:solidFill>
                  <a:srgbClr val="2E2B1F"/>
                </a:solidFill>
                <a:cs typeface="Calibri"/>
              </a:rPr>
              <a:t>customers.name%TYPE</a:t>
            </a:r>
            <a:r>
              <a:rPr lang="en-US" sz="2000" spc="-5" dirty="0">
                <a:solidFill>
                  <a:srgbClr val="2E2B1F"/>
                </a:solidFill>
                <a:cs typeface="Calibri"/>
              </a:rPr>
              <a:t>;</a:t>
            </a:r>
          </a:p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lang="en-US" sz="2000" spc="-5" dirty="0">
                <a:solidFill>
                  <a:srgbClr val="2E2B1F"/>
                </a:solidFill>
                <a:cs typeface="Calibri"/>
              </a:rPr>
              <a:t>BEGIN</a:t>
            </a:r>
          </a:p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lang="en-US" sz="2000" spc="-5" dirty="0">
                <a:solidFill>
                  <a:srgbClr val="2E2B1F"/>
                </a:solidFill>
                <a:cs typeface="Calibri"/>
              </a:rPr>
              <a:t>  -- get name of the customer 100 and assign it to </a:t>
            </a:r>
            <a:r>
              <a:rPr lang="en-US" sz="2000" spc="-5" dirty="0" err="1">
                <a:solidFill>
                  <a:srgbClr val="2E2B1F"/>
                </a:solidFill>
                <a:cs typeface="Calibri"/>
              </a:rPr>
              <a:t>l_customer_name</a:t>
            </a:r>
            <a:endParaRPr lang="en-US" sz="2000" spc="-5" dirty="0">
              <a:solidFill>
                <a:srgbClr val="2E2B1F"/>
              </a:solidFill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lang="en-US" sz="2000" spc="-5" dirty="0">
                <a:solidFill>
                  <a:srgbClr val="2E2B1F"/>
                </a:solidFill>
                <a:cs typeface="Calibri"/>
              </a:rPr>
              <a:t>  SELECT name INTO </a:t>
            </a:r>
            <a:r>
              <a:rPr lang="en-US" sz="2000" spc="-5" dirty="0" err="1">
                <a:solidFill>
                  <a:srgbClr val="2E2B1F"/>
                </a:solidFill>
                <a:cs typeface="Calibri"/>
              </a:rPr>
              <a:t>l_customer_name</a:t>
            </a:r>
            <a:endParaRPr lang="en-US" sz="2000" spc="-5" dirty="0">
              <a:solidFill>
                <a:srgbClr val="2E2B1F"/>
              </a:solidFill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lang="en-US" sz="2000" spc="-5" dirty="0">
                <a:solidFill>
                  <a:srgbClr val="2E2B1F"/>
                </a:solidFill>
                <a:cs typeface="Calibri"/>
              </a:rPr>
              <a:t>  FROM customers</a:t>
            </a:r>
          </a:p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lang="en-US" sz="2000" spc="-5" dirty="0">
                <a:solidFill>
                  <a:srgbClr val="2E2B1F"/>
                </a:solidFill>
                <a:cs typeface="Calibri"/>
              </a:rPr>
              <a:t>  WHERE </a:t>
            </a:r>
            <a:r>
              <a:rPr lang="en-US" sz="2000" spc="-5" dirty="0" err="1">
                <a:solidFill>
                  <a:srgbClr val="2E2B1F"/>
                </a:solidFill>
                <a:cs typeface="Calibri"/>
              </a:rPr>
              <a:t>customer_id</a:t>
            </a:r>
            <a:r>
              <a:rPr lang="en-US" sz="2000" spc="-5" dirty="0">
                <a:solidFill>
                  <a:srgbClr val="2E2B1F"/>
                </a:solidFill>
                <a:cs typeface="Calibri"/>
              </a:rPr>
              <a:t> = 100;</a:t>
            </a:r>
          </a:p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lang="en-US" sz="2000" spc="-5" dirty="0">
                <a:solidFill>
                  <a:srgbClr val="2E2B1F"/>
                </a:solidFill>
                <a:cs typeface="Calibri"/>
              </a:rPr>
              <a:t>  -- show the customer name</a:t>
            </a:r>
          </a:p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lang="en-US" sz="2000" spc="-5" dirty="0">
                <a:solidFill>
                  <a:srgbClr val="2E2B1F"/>
                </a:solidFill>
                <a:cs typeface="Calibri"/>
              </a:rPr>
              <a:t>  </a:t>
            </a:r>
            <a:r>
              <a:rPr lang="en-US" sz="2000" spc="-5" dirty="0" err="1">
                <a:solidFill>
                  <a:srgbClr val="2E2B1F"/>
                </a:solidFill>
                <a:cs typeface="Calibri"/>
              </a:rPr>
              <a:t>dbms_output.put_line</a:t>
            </a:r>
            <a:r>
              <a:rPr lang="en-US" sz="2000" spc="-5" dirty="0">
                <a:solidFill>
                  <a:srgbClr val="2E2B1F"/>
                </a:solidFill>
                <a:cs typeface="Calibri"/>
              </a:rPr>
              <a:t>( </a:t>
            </a:r>
            <a:r>
              <a:rPr lang="en-US" sz="2000" spc="-5" dirty="0" err="1">
                <a:solidFill>
                  <a:srgbClr val="2E2B1F"/>
                </a:solidFill>
                <a:cs typeface="Calibri"/>
              </a:rPr>
              <a:t>v_customer_name</a:t>
            </a:r>
            <a:r>
              <a:rPr lang="en-US" sz="2000" spc="-5" dirty="0">
                <a:solidFill>
                  <a:srgbClr val="2E2B1F"/>
                </a:solidFill>
                <a:cs typeface="Calibri"/>
              </a:rPr>
              <a:t> );</a:t>
            </a:r>
          </a:p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lang="en-US" sz="2000" spc="-5" dirty="0">
                <a:solidFill>
                  <a:srgbClr val="2E2B1F"/>
                </a:solidFill>
                <a:cs typeface="Calibri"/>
              </a:rPr>
              <a:t>END;</a:t>
            </a:r>
          </a:p>
          <a:p>
            <a:pPr marL="12700" algn="just">
              <a:lnSpc>
                <a:spcPct val="100000"/>
              </a:lnSpc>
              <a:spcBef>
                <a:spcPts val="105"/>
              </a:spcBef>
            </a:pPr>
            <a:endParaRPr lang="en-US" sz="2000" spc="-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//The code block displays the customer name </a:t>
            </a:r>
            <a:r>
              <a:rPr lang="en-US"/>
              <a:t>as output.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0347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311910"/>
            <a:ext cx="7321550" cy="5183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Unnamed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PL/SQL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code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block: Use of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Control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structure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 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Exception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handling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mandatory.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Write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 PL/SQL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block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code 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following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requirements:-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Schema:</a:t>
            </a:r>
            <a:endParaRPr sz="2200">
              <a:latin typeface="Calibri"/>
              <a:cs typeface="Calibri"/>
            </a:endParaRPr>
          </a:p>
          <a:p>
            <a:pPr marL="560705" lvl="1" indent="-250825">
              <a:lnSpc>
                <a:spcPct val="100000"/>
              </a:lnSpc>
              <a:spcBef>
                <a:spcPts val="489"/>
              </a:spcBef>
              <a:buAutoNum type="arabicPeriod"/>
              <a:tabLst>
                <a:tab pos="561340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Borrower(Roll_no,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Name,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DateofIssue,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NameofBook,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Status)</a:t>
            </a:r>
            <a:endParaRPr sz="2000">
              <a:latin typeface="Calibri"/>
              <a:cs typeface="Calibri"/>
            </a:endParaRPr>
          </a:p>
          <a:p>
            <a:pPr marL="560705" lvl="1" indent="-250825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561340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Fine(Roll_no,Date,Amt)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Accept roll_no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&amp;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name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of book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200" b="1" spc="1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user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241300" marR="55753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Check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number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days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(from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date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issue), if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days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are  between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15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30 then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fine amount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will be Rs 5per</a:t>
            </a:r>
            <a:r>
              <a:rPr sz="2200" spc="1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day.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If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no.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days&gt;30,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per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day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fine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will be Rs 50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per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day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&amp;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200" spc="2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days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less than 30, Rs. 5 per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day.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After submitting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book,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status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will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change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from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1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R.</a:t>
            </a:r>
            <a:endParaRPr sz="2200">
              <a:latin typeface="Calibri"/>
              <a:cs typeface="Calibri"/>
            </a:endParaRPr>
          </a:p>
          <a:p>
            <a:pPr marL="241300" marR="153035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If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condition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fine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 true, then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details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will be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stored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into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fine  table.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57429"/>
            <a:ext cx="28530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Assignment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40067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Types </a:t>
            </a:r>
            <a:r>
              <a:rPr spc="-55" dirty="0"/>
              <a:t>of </a:t>
            </a:r>
            <a:r>
              <a:rPr spc="-85" dirty="0"/>
              <a:t>PL/SQL</a:t>
            </a:r>
            <a:r>
              <a:rPr spc="-565" dirty="0"/>
              <a:t> </a:t>
            </a:r>
            <a:r>
              <a:rPr spc="-80" dirty="0"/>
              <a:t>block</a:t>
            </a:r>
          </a:p>
        </p:txBody>
      </p:sp>
      <p:sp>
        <p:nvSpPr>
          <p:cNvPr id="3" name="object 3"/>
          <p:cNvSpPr/>
          <p:nvPr/>
        </p:nvSpPr>
        <p:spPr>
          <a:xfrm>
            <a:off x="4107179" y="3429761"/>
            <a:ext cx="1760220" cy="837565"/>
          </a:xfrm>
          <a:custGeom>
            <a:avLst/>
            <a:gdLst/>
            <a:ahLst/>
            <a:cxnLst/>
            <a:rect l="l" t="t" r="r" b="b"/>
            <a:pathLst>
              <a:path w="1760220" h="837564">
                <a:moveTo>
                  <a:pt x="0" y="0"/>
                </a:moveTo>
                <a:lnTo>
                  <a:pt x="0" y="570738"/>
                </a:lnTo>
                <a:lnTo>
                  <a:pt x="1759966" y="570738"/>
                </a:lnTo>
                <a:lnTo>
                  <a:pt x="1759966" y="837564"/>
                </a:lnTo>
              </a:path>
            </a:pathLst>
          </a:custGeom>
          <a:ln w="12699">
            <a:solidFill>
              <a:srgbClr val="9CB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47341" y="3429761"/>
            <a:ext cx="1760220" cy="837565"/>
          </a:xfrm>
          <a:custGeom>
            <a:avLst/>
            <a:gdLst/>
            <a:ahLst/>
            <a:cxnLst/>
            <a:rect l="l" t="t" r="r" b="b"/>
            <a:pathLst>
              <a:path w="1760220" h="837564">
                <a:moveTo>
                  <a:pt x="1759838" y="0"/>
                </a:moveTo>
                <a:lnTo>
                  <a:pt x="1759838" y="570738"/>
                </a:lnTo>
                <a:lnTo>
                  <a:pt x="0" y="570738"/>
                </a:lnTo>
                <a:lnTo>
                  <a:pt x="0" y="837564"/>
                </a:lnTo>
              </a:path>
            </a:pathLst>
          </a:custGeom>
          <a:ln w="12700">
            <a:solidFill>
              <a:srgbClr val="9CB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39567" y="1548383"/>
            <a:ext cx="2987039" cy="1933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67254" y="1601088"/>
            <a:ext cx="2880360" cy="1828800"/>
          </a:xfrm>
          <a:custGeom>
            <a:avLst/>
            <a:gdLst/>
            <a:ahLst/>
            <a:cxnLst/>
            <a:rect l="l" t="t" r="r" b="b"/>
            <a:pathLst>
              <a:path w="2880360" h="1828800">
                <a:moveTo>
                  <a:pt x="2696972" y="0"/>
                </a:moveTo>
                <a:lnTo>
                  <a:pt x="182879" y="0"/>
                </a:lnTo>
                <a:lnTo>
                  <a:pt x="134276" y="6526"/>
                </a:lnTo>
                <a:lnTo>
                  <a:pt x="90593" y="24948"/>
                </a:lnTo>
                <a:lnTo>
                  <a:pt x="53578" y="53530"/>
                </a:lnTo>
                <a:lnTo>
                  <a:pt x="24976" y="90536"/>
                </a:lnTo>
                <a:lnTo>
                  <a:pt x="6535" y="134231"/>
                </a:lnTo>
                <a:lnTo>
                  <a:pt x="0" y="182880"/>
                </a:lnTo>
                <a:lnTo>
                  <a:pt x="0" y="1645793"/>
                </a:lnTo>
                <a:lnTo>
                  <a:pt x="6535" y="1694396"/>
                </a:lnTo>
                <a:lnTo>
                  <a:pt x="24976" y="1738079"/>
                </a:lnTo>
                <a:lnTo>
                  <a:pt x="53578" y="1775094"/>
                </a:lnTo>
                <a:lnTo>
                  <a:pt x="90593" y="1803696"/>
                </a:lnTo>
                <a:lnTo>
                  <a:pt x="134276" y="1822137"/>
                </a:lnTo>
                <a:lnTo>
                  <a:pt x="182879" y="1828673"/>
                </a:lnTo>
                <a:lnTo>
                  <a:pt x="2696972" y="1828673"/>
                </a:lnTo>
                <a:lnTo>
                  <a:pt x="2745575" y="1822137"/>
                </a:lnTo>
                <a:lnTo>
                  <a:pt x="2789258" y="1803696"/>
                </a:lnTo>
                <a:lnTo>
                  <a:pt x="2826273" y="1775094"/>
                </a:lnTo>
                <a:lnTo>
                  <a:pt x="2854875" y="1738079"/>
                </a:lnTo>
                <a:lnTo>
                  <a:pt x="2873316" y="1694396"/>
                </a:lnTo>
                <a:lnTo>
                  <a:pt x="2879851" y="1645793"/>
                </a:lnTo>
                <a:lnTo>
                  <a:pt x="2879851" y="182880"/>
                </a:lnTo>
                <a:lnTo>
                  <a:pt x="2873316" y="134231"/>
                </a:lnTo>
                <a:lnTo>
                  <a:pt x="2854875" y="90536"/>
                </a:lnTo>
                <a:lnTo>
                  <a:pt x="2826273" y="53530"/>
                </a:lnTo>
                <a:lnTo>
                  <a:pt x="2789258" y="24948"/>
                </a:lnTo>
                <a:lnTo>
                  <a:pt x="2745575" y="6526"/>
                </a:lnTo>
                <a:lnTo>
                  <a:pt x="2696972" y="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87294" y="1905000"/>
            <a:ext cx="2880360" cy="1828800"/>
          </a:xfrm>
          <a:custGeom>
            <a:avLst/>
            <a:gdLst/>
            <a:ahLst/>
            <a:cxnLst/>
            <a:rect l="l" t="t" r="r" b="b"/>
            <a:pathLst>
              <a:path w="2880360" h="1828800">
                <a:moveTo>
                  <a:pt x="2696972" y="0"/>
                </a:moveTo>
                <a:lnTo>
                  <a:pt x="182880" y="0"/>
                </a:lnTo>
                <a:lnTo>
                  <a:pt x="134276" y="6535"/>
                </a:lnTo>
                <a:lnTo>
                  <a:pt x="90593" y="24976"/>
                </a:lnTo>
                <a:lnTo>
                  <a:pt x="53578" y="53578"/>
                </a:lnTo>
                <a:lnTo>
                  <a:pt x="24976" y="90593"/>
                </a:lnTo>
                <a:lnTo>
                  <a:pt x="6535" y="134276"/>
                </a:lnTo>
                <a:lnTo>
                  <a:pt x="0" y="182879"/>
                </a:lnTo>
                <a:lnTo>
                  <a:pt x="0" y="1645792"/>
                </a:lnTo>
                <a:lnTo>
                  <a:pt x="6535" y="1694441"/>
                </a:lnTo>
                <a:lnTo>
                  <a:pt x="24976" y="1738136"/>
                </a:lnTo>
                <a:lnTo>
                  <a:pt x="53578" y="1775142"/>
                </a:lnTo>
                <a:lnTo>
                  <a:pt x="90593" y="1803724"/>
                </a:lnTo>
                <a:lnTo>
                  <a:pt x="134276" y="1822146"/>
                </a:lnTo>
                <a:lnTo>
                  <a:pt x="182880" y="1828673"/>
                </a:lnTo>
                <a:lnTo>
                  <a:pt x="2696972" y="1828673"/>
                </a:lnTo>
                <a:lnTo>
                  <a:pt x="2745575" y="1822146"/>
                </a:lnTo>
                <a:lnTo>
                  <a:pt x="2789258" y="1803724"/>
                </a:lnTo>
                <a:lnTo>
                  <a:pt x="2826273" y="1775142"/>
                </a:lnTo>
                <a:lnTo>
                  <a:pt x="2854875" y="1738136"/>
                </a:lnTo>
                <a:lnTo>
                  <a:pt x="2873316" y="1694441"/>
                </a:lnTo>
                <a:lnTo>
                  <a:pt x="2879852" y="1645792"/>
                </a:lnTo>
                <a:lnTo>
                  <a:pt x="2879852" y="182879"/>
                </a:lnTo>
                <a:lnTo>
                  <a:pt x="2873316" y="134276"/>
                </a:lnTo>
                <a:lnTo>
                  <a:pt x="2854875" y="90593"/>
                </a:lnTo>
                <a:lnTo>
                  <a:pt x="2826273" y="53578"/>
                </a:lnTo>
                <a:lnTo>
                  <a:pt x="2789258" y="24976"/>
                </a:lnTo>
                <a:lnTo>
                  <a:pt x="2745575" y="6535"/>
                </a:lnTo>
                <a:lnTo>
                  <a:pt x="2696972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87294" y="1905000"/>
            <a:ext cx="2880360" cy="1828800"/>
          </a:xfrm>
          <a:custGeom>
            <a:avLst/>
            <a:gdLst/>
            <a:ahLst/>
            <a:cxnLst/>
            <a:rect l="l" t="t" r="r" b="b"/>
            <a:pathLst>
              <a:path w="2880360" h="1828800">
                <a:moveTo>
                  <a:pt x="0" y="182879"/>
                </a:moveTo>
                <a:lnTo>
                  <a:pt x="6535" y="134276"/>
                </a:lnTo>
                <a:lnTo>
                  <a:pt x="24976" y="90593"/>
                </a:lnTo>
                <a:lnTo>
                  <a:pt x="53578" y="53578"/>
                </a:lnTo>
                <a:lnTo>
                  <a:pt x="90593" y="24976"/>
                </a:lnTo>
                <a:lnTo>
                  <a:pt x="134276" y="6535"/>
                </a:lnTo>
                <a:lnTo>
                  <a:pt x="182880" y="0"/>
                </a:lnTo>
                <a:lnTo>
                  <a:pt x="2696972" y="0"/>
                </a:lnTo>
                <a:lnTo>
                  <a:pt x="2745575" y="6535"/>
                </a:lnTo>
                <a:lnTo>
                  <a:pt x="2789258" y="24976"/>
                </a:lnTo>
                <a:lnTo>
                  <a:pt x="2826273" y="53578"/>
                </a:lnTo>
                <a:lnTo>
                  <a:pt x="2854875" y="90593"/>
                </a:lnTo>
                <a:lnTo>
                  <a:pt x="2873316" y="134276"/>
                </a:lnTo>
                <a:lnTo>
                  <a:pt x="2879852" y="182879"/>
                </a:lnTo>
                <a:lnTo>
                  <a:pt x="2879852" y="1645792"/>
                </a:lnTo>
                <a:lnTo>
                  <a:pt x="2873316" y="1694441"/>
                </a:lnTo>
                <a:lnTo>
                  <a:pt x="2854875" y="1738136"/>
                </a:lnTo>
                <a:lnTo>
                  <a:pt x="2826273" y="1775142"/>
                </a:lnTo>
                <a:lnTo>
                  <a:pt x="2789258" y="1803724"/>
                </a:lnTo>
                <a:lnTo>
                  <a:pt x="2745575" y="1822146"/>
                </a:lnTo>
                <a:lnTo>
                  <a:pt x="2696972" y="1828673"/>
                </a:lnTo>
                <a:lnTo>
                  <a:pt x="182880" y="1828673"/>
                </a:lnTo>
                <a:lnTo>
                  <a:pt x="134276" y="1822146"/>
                </a:lnTo>
                <a:lnTo>
                  <a:pt x="90593" y="1803724"/>
                </a:lnTo>
                <a:lnTo>
                  <a:pt x="53578" y="1775142"/>
                </a:lnTo>
                <a:lnTo>
                  <a:pt x="24976" y="1738136"/>
                </a:lnTo>
                <a:lnTo>
                  <a:pt x="6535" y="1694441"/>
                </a:lnTo>
                <a:lnTo>
                  <a:pt x="0" y="1645792"/>
                </a:lnTo>
                <a:lnTo>
                  <a:pt x="0" y="182879"/>
                </a:lnTo>
                <a:close/>
              </a:path>
            </a:pathLst>
          </a:custGeom>
          <a:ln w="12700">
            <a:solidFill>
              <a:srgbClr val="A9A4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196208" y="2022474"/>
            <a:ext cx="2463165" cy="149288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434"/>
              </a:spcBef>
            </a:pPr>
            <a:r>
              <a:rPr sz="3400" spc="-5" dirty="0">
                <a:solidFill>
                  <a:srgbClr val="2E2B1F"/>
                </a:solidFill>
                <a:latin typeface="Calibri"/>
                <a:cs typeface="Calibri"/>
              </a:rPr>
              <a:t>PL/SQL</a:t>
            </a:r>
            <a:r>
              <a:rPr sz="3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2E2B1F"/>
                </a:solidFill>
                <a:latin typeface="Calibri"/>
                <a:cs typeface="Calibri"/>
              </a:rPr>
              <a:t>blocks  </a:t>
            </a:r>
            <a:r>
              <a:rPr sz="3400" spc="-20" dirty="0">
                <a:solidFill>
                  <a:srgbClr val="2E2B1F"/>
                </a:solidFill>
                <a:latin typeface="Calibri"/>
                <a:cs typeface="Calibri"/>
              </a:rPr>
              <a:t>are </a:t>
            </a:r>
            <a:r>
              <a:rPr sz="3400" spc="-5" dirty="0">
                <a:solidFill>
                  <a:srgbClr val="2E2B1F"/>
                </a:solidFill>
                <a:latin typeface="Calibri"/>
                <a:cs typeface="Calibri"/>
              </a:rPr>
              <a:t>of mainly  </a:t>
            </a:r>
            <a:r>
              <a:rPr sz="3400" spc="-20" dirty="0">
                <a:solidFill>
                  <a:srgbClr val="2E2B1F"/>
                </a:solidFill>
                <a:latin typeface="Calibri"/>
                <a:cs typeface="Calibri"/>
              </a:rPr>
              <a:t>two</a:t>
            </a:r>
            <a:r>
              <a:rPr sz="3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400" dirty="0">
                <a:solidFill>
                  <a:srgbClr val="2E2B1F"/>
                </a:solidFill>
                <a:latin typeface="Calibri"/>
                <a:cs typeface="Calibri"/>
              </a:rPr>
              <a:t>types.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79347" y="4213859"/>
            <a:ext cx="2987040" cy="1935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7402" y="4267327"/>
            <a:ext cx="2880360" cy="1828800"/>
          </a:xfrm>
          <a:custGeom>
            <a:avLst/>
            <a:gdLst/>
            <a:ahLst/>
            <a:cxnLst/>
            <a:rect l="l" t="t" r="r" b="b"/>
            <a:pathLst>
              <a:path w="2880360" h="1828800">
                <a:moveTo>
                  <a:pt x="2696984" y="0"/>
                </a:moveTo>
                <a:lnTo>
                  <a:pt x="182867" y="0"/>
                </a:lnTo>
                <a:lnTo>
                  <a:pt x="134255" y="6526"/>
                </a:lnTo>
                <a:lnTo>
                  <a:pt x="90572" y="24948"/>
                </a:lnTo>
                <a:lnTo>
                  <a:pt x="53562" y="53530"/>
                </a:lnTo>
                <a:lnTo>
                  <a:pt x="24967" y="90536"/>
                </a:lnTo>
                <a:lnTo>
                  <a:pt x="6532" y="134231"/>
                </a:lnTo>
                <a:lnTo>
                  <a:pt x="0" y="182880"/>
                </a:lnTo>
                <a:lnTo>
                  <a:pt x="0" y="1645780"/>
                </a:lnTo>
                <a:lnTo>
                  <a:pt x="6532" y="1694392"/>
                </a:lnTo>
                <a:lnTo>
                  <a:pt x="24967" y="1738074"/>
                </a:lnTo>
                <a:lnTo>
                  <a:pt x="53562" y="1775085"/>
                </a:lnTo>
                <a:lnTo>
                  <a:pt x="90572" y="1803679"/>
                </a:lnTo>
                <a:lnTo>
                  <a:pt x="134255" y="1822115"/>
                </a:lnTo>
                <a:lnTo>
                  <a:pt x="182867" y="1828647"/>
                </a:lnTo>
                <a:lnTo>
                  <a:pt x="2696984" y="1828647"/>
                </a:lnTo>
                <a:lnTo>
                  <a:pt x="2745588" y="1822115"/>
                </a:lnTo>
                <a:lnTo>
                  <a:pt x="2789271" y="1803679"/>
                </a:lnTo>
                <a:lnTo>
                  <a:pt x="2826286" y="1775085"/>
                </a:lnTo>
                <a:lnTo>
                  <a:pt x="2854888" y="1738074"/>
                </a:lnTo>
                <a:lnTo>
                  <a:pt x="2873329" y="1694392"/>
                </a:lnTo>
                <a:lnTo>
                  <a:pt x="2879864" y="1645780"/>
                </a:lnTo>
                <a:lnTo>
                  <a:pt x="2879864" y="182880"/>
                </a:lnTo>
                <a:lnTo>
                  <a:pt x="2873329" y="134231"/>
                </a:lnTo>
                <a:lnTo>
                  <a:pt x="2854888" y="90536"/>
                </a:lnTo>
                <a:lnTo>
                  <a:pt x="2826286" y="53530"/>
                </a:lnTo>
                <a:lnTo>
                  <a:pt x="2789271" y="24948"/>
                </a:lnTo>
                <a:lnTo>
                  <a:pt x="2745588" y="6526"/>
                </a:lnTo>
                <a:lnTo>
                  <a:pt x="2696984" y="0"/>
                </a:lnTo>
                <a:close/>
              </a:path>
            </a:pathLst>
          </a:custGeom>
          <a:solidFill>
            <a:srgbClr val="9CBD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27378" y="4571238"/>
            <a:ext cx="2880360" cy="1828800"/>
          </a:xfrm>
          <a:custGeom>
            <a:avLst/>
            <a:gdLst/>
            <a:ahLst/>
            <a:cxnLst/>
            <a:rect l="l" t="t" r="r" b="b"/>
            <a:pathLst>
              <a:path w="2880360" h="1828800">
                <a:moveTo>
                  <a:pt x="2696921" y="0"/>
                </a:moveTo>
                <a:lnTo>
                  <a:pt x="182829" y="0"/>
                </a:lnTo>
                <a:lnTo>
                  <a:pt x="134229" y="6535"/>
                </a:lnTo>
                <a:lnTo>
                  <a:pt x="90555" y="24976"/>
                </a:lnTo>
                <a:lnTo>
                  <a:pt x="53552" y="53578"/>
                </a:lnTo>
                <a:lnTo>
                  <a:pt x="24963" y="90593"/>
                </a:lnTo>
                <a:lnTo>
                  <a:pt x="6531" y="134276"/>
                </a:lnTo>
                <a:lnTo>
                  <a:pt x="0" y="182880"/>
                </a:lnTo>
                <a:lnTo>
                  <a:pt x="0" y="1645843"/>
                </a:lnTo>
                <a:lnTo>
                  <a:pt x="6531" y="1694460"/>
                </a:lnTo>
                <a:lnTo>
                  <a:pt x="24963" y="1738144"/>
                </a:lnTo>
                <a:lnTo>
                  <a:pt x="53552" y="1775153"/>
                </a:lnTo>
                <a:lnTo>
                  <a:pt x="90555" y="1803746"/>
                </a:lnTo>
                <a:lnTo>
                  <a:pt x="134229" y="1822179"/>
                </a:lnTo>
                <a:lnTo>
                  <a:pt x="182829" y="1828711"/>
                </a:lnTo>
                <a:lnTo>
                  <a:pt x="2696921" y="1828711"/>
                </a:lnTo>
                <a:lnTo>
                  <a:pt x="2745569" y="1822179"/>
                </a:lnTo>
                <a:lnTo>
                  <a:pt x="2789264" y="1803746"/>
                </a:lnTo>
                <a:lnTo>
                  <a:pt x="2826270" y="1775153"/>
                </a:lnTo>
                <a:lnTo>
                  <a:pt x="2854852" y="1738144"/>
                </a:lnTo>
                <a:lnTo>
                  <a:pt x="2873274" y="1694460"/>
                </a:lnTo>
                <a:lnTo>
                  <a:pt x="2879801" y="1645843"/>
                </a:lnTo>
                <a:lnTo>
                  <a:pt x="2879801" y="182880"/>
                </a:lnTo>
                <a:lnTo>
                  <a:pt x="2873274" y="134276"/>
                </a:lnTo>
                <a:lnTo>
                  <a:pt x="2854852" y="90593"/>
                </a:lnTo>
                <a:lnTo>
                  <a:pt x="2826270" y="53578"/>
                </a:lnTo>
                <a:lnTo>
                  <a:pt x="2789264" y="24976"/>
                </a:lnTo>
                <a:lnTo>
                  <a:pt x="2745569" y="6535"/>
                </a:lnTo>
                <a:lnTo>
                  <a:pt x="2696921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27378" y="4571238"/>
            <a:ext cx="2880360" cy="1828800"/>
          </a:xfrm>
          <a:custGeom>
            <a:avLst/>
            <a:gdLst/>
            <a:ahLst/>
            <a:cxnLst/>
            <a:rect l="l" t="t" r="r" b="b"/>
            <a:pathLst>
              <a:path w="2880360" h="1828800">
                <a:moveTo>
                  <a:pt x="0" y="182880"/>
                </a:moveTo>
                <a:lnTo>
                  <a:pt x="6531" y="134276"/>
                </a:lnTo>
                <a:lnTo>
                  <a:pt x="24963" y="90593"/>
                </a:lnTo>
                <a:lnTo>
                  <a:pt x="53552" y="53578"/>
                </a:lnTo>
                <a:lnTo>
                  <a:pt x="90555" y="24976"/>
                </a:lnTo>
                <a:lnTo>
                  <a:pt x="134229" y="6535"/>
                </a:lnTo>
                <a:lnTo>
                  <a:pt x="182829" y="0"/>
                </a:lnTo>
                <a:lnTo>
                  <a:pt x="2696921" y="0"/>
                </a:lnTo>
                <a:lnTo>
                  <a:pt x="2745569" y="6535"/>
                </a:lnTo>
                <a:lnTo>
                  <a:pt x="2789264" y="24976"/>
                </a:lnTo>
                <a:lnTo>
                  <a:pt x="2826270" y="53578"/>
                </a:lnTo>
                <a:lnTo>
                  <a:pt x="2854852" y="90593"/>
                </a:lnTo>
                <a:lnTo>
                  <a:pt x="2873274" y="134276"/>
                </a:lnTo>
                <a:lnTo>
                  <a:pt x="2879801" y="182880"/>
                </a:lnTo>
                <a:lnTo>
                  <a:pt x="2879801" y="1645843"/>
                </a:lnTo>
                <a:lnTo>
                  <a:pt x="2873274" y="1694460"/>
                </a:lnTo>
                <a:lnTo>
                  <a:pt x="2854852" y="1738144"/>
                </a:lnTo>
                <a:lnTo>
                  <a:pt x="2826270" y="1775153"/>
                </a:lnTo>
                <a:lnTo>
                  <a:pt x="2789264" y="1803746"/>
                </a:lnTo>
                <a:lnTo>
                  <a:pt x="2745569" y="1822179"/>
                </a:lnTo>
                <a:lnTo>
                  <a:pt x="2696921" y="1828711"/>
                </a:lnTo>
                <a:lnTo>
                  <a:pt x="182829" y="1828711"/>
                </a:lnTo>
                <a:lnTo>
                  <a:pt x="134229" y="1822179"/>
                </a:lnTo>
                <a:lnTo>
                  <a:pt x="90555" y="1803746"/>
                </a:lnTo>
                <a:lnTo>
                  <a:pt x="53552" y="1775153"/>
                </a:lnTo>
                <a:lnTo>
                  <a:pt x="24963" y="1738144"/>
                </a:lnTo>
                <a:lnTo>
                  <a:pt x="6531" y="1694460"/>
                </a:lnTo>
                <a:lnTo>
                  <a:pt x="0" y="1645843"/>
                </a:lnTo>
                <a:lnTo>
                  <a:pt x="0" y="182880"/>
                </a:lnTo>
                <a:close/>
              </a:path>
            </a:pathLst>
          </a:custGeom>
          <a:ln w="12699">
            <a:solidFill>
              <a:srgbClr val="9CB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11249" y="4926279"/>
            <a:ext cx="2115185" cy="101917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508000" marR="5080" indent="-495300">
              <a:lnSpc>
                <a:spcPts val="3740"/>
              </a:lnSpc>
              <a:spcBef>
                <a:spcPts val="505"/>
              </a:spcBef>
            </a:pPr>
            <a:r>
              <a:rPr sz="3400" spc="-5" dirty="0">
                <a:solidFill>
                  <a:srgbClr val="2E2B1F"/>
                </a:solidFill>
                <a:latin typeface="Calibri"/>
                <a:cs typeface="Calibri"/>
              </a:rPr>
              <a:t>Ano</a:t>
            </a:r>
            <a:r>
              <a:rPr sz="3400" spc="-6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3400" spc="-5" dirty="0">
                <a:solidFill>
                  <a:srgbClr val="2E2B1F"/>
                </a:solidFill>
                <a:latin typeface="Calibri"/>
                <a:cs typeface="Calibri"/>
              </a:rPr>
              <a:t>ymous  </a:t>
            </a:r>
            <a:r>
              <a:rPr sz="3400" spc="-10" dirty="0">
                <a:solidFill>
                  <a:srgbClr val="2E2B1F"/>
                </a:solidFill>
                <a:latin typeface="Calibri"/>
                <a:cs typeface="Calibri"/>
              </a:rPr>
              <a:t>blocks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99788" y="4213859"/>
            <a:ext cx="2985516" cy="19354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27220" y="4267327"/>
            <a:ext cx="2880360" cy="1828800"/>
          </a:xfrm>
          <a:custGeom>
            <a:avLst/>
            <a:gdLst/>
            <a:ahLst/>
            <a:cxnLst/>
            <a:rect l="l" t="t" r="r" b="b"/>
            <a:pathLst>
              <a:path w="2880359" h="1828800">
                <a:moveTo>
                  <a:pt x="2696972" y="0"/>
                </a:moveTo>
                <a:lnTo>
                  <a:pt x="182879" y="0"/>
                </a:lnTo>
                <a:lnTo>
                  <a:pt x="134231" y="6526"/>
                </a:lnTo>
                <a:lnTo>
                  <a:pt x="90536" y="24948"/>
                </a:lnTo>
                <a:lnTo>
                  <a:pt x="53530" y="53530"/>
                </a:lnTo>
                <a:lnTo>
                  <a:pt x="24948" y="90536"/>
                </a:lnTo>
                <a:lnTo>
                  <a:pt x="6526" y="134231"/>
                </a:lnTo>
                <a:lnTo>
                  <a:pt x="0" y="182880"/>
                </a:lnTo>
                <a:lnTo>
                  <a:pt x="0" y="1645780"/>
                </a:lnTo>
                <a:lnTo>
                  <a:pt x="6526" y="1694392"/>
                </a:lnTo>
                <a:lnTo>
                  <a:pt x="24948" y="1738074"/>
                </a:lnTo>
                <a:lnTo>
                  <a:pt x="53530" y="1775085"/>
                </a:lnTo>
                <a:lnTo>
                  <a:pt x="90536" y="1803679"/>
                </a:lnTo>
                <a:lnTo>
                  <a:pt x="134231" y="1822115"/>
                </a:lnTo>
                <a:lnTo>
                  <a:pt x="182879" y="1828647"/>
                </a:lnTo>
                <a:lnTo>
                  <a:pt x="2696972" y="1828647"/>
                </a:lnTo>
                <a:lnTo>
                  <a:pt x="2745575" y="1822115"/>
                </a:lnTo>
                <a:lnTo>
                  <a:pt x="2789258" y="1803679"/>
                </a:lnTo>
                <a:lnTo>
                  <a:pt x="2826273" y="1775085"/>
                </a:lnTo>
                <a:lnTo>
                  <a:pt x="2854875" y="1738074"/>
                </a:lnTo>
                <a:lnTo>
                  <a:pt x="2873316" y="1694392"/>
                </a:lnTo>
                <a:lnTo>
                  <a:pt x="2879852" y="1645780"/>
                </a:lnTo>
                <a:lnTo>
                  <a:pt x="2879852" y="182880"/>
                </a:lnTo>
                <a:lnTo>
                  <a:pt x="2873316" y="134231"/>
                </a:lnTo>
                <a:lnTo>
                  <a:pt x="2854875" y="90536"/>
                </a:lnTo>
                <a:lnTo>
                  <a:pt x="2826273" y="53530"/>
                </a:lnTo>
                <a:lnTo>
                  <a:pt x="2789258" y="24948"/>
                </a:lnTo>
                <a:lnTo>
                  <a:pt x="2745575" y="6526"/>
                </a:lnTo>
                <a:lnTo>
                  <a:pt x="2696972" y="0"/>
                </a:lnTo>
                <a:close/>
              </a:path>
            </a:pathLst>
          </a:custGeom>
          <a:solidFill>
            <a:srgbClr val="9CBD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47133" y="4571238"/>
            <a:ext cx="2880360" cy="1828800"/>
          </a:xfrm>
          <a:custGeom>
            <a:avLst/>
            <a:gdLst/>
            <a:ahLst/>
            <a:cxnLst/>
            <a:rect l="l" t="t" r="r" b="b"/>
            <a:pathLst>
              <a:path w="2880359" h="1828800">
                <a:moveTo>
                  <a:pt x="2696971" y="0"/>
                </a:moveTo>
                <a:lnTo>
                  <a:pt x="182879" y="0"/>
                </a:lnTo>
                <a:lnTo>
                  <a:pt x="134276" y="6535"/>
                </a:lnTo>
                <a:lnTo>
                  <a:pt x="90593" y="24976"/>
                </a:lnTo>
                <a:lnTo>
                  <a:pt x="53578" y="53578"/>
                </a:lnTo>
                <a:lnTo>
                  <a:pt x="24976" y="90593"/>
                </a:lnTo>
                <a:lnTo>
                  <a:pt x="6535" y="134276"/>
                </a:lnTo>
                <a:lnTo>
                  <a:pt x="0" y="182880"/>
                </a:lnTo>
                <a:lnTo>
                  <a:pt x="0" y="1645843"/>
                </a:lnTo>
                <a:lnTo>
                  <a:pt x="6535" y="1694460"/>
                </a:lnTo>
                <a:lnTo>
                  <a:pt x="24976" y="1738144"/>
                </a:lnTo>
                <a:lnTo>
                  <a:pt x="53578" y="1775153"/>
                </a:lnTo>
                <a:lnTo>
                  <a:pt x="90593" y="1803746"/>
                </a:lnTo>
                <a:lnTo>
                  <a:pt x="134276" y="1822179"/>
                </a:lnTo>
                <a:lnTo>
                  <a:pt x="182879" y="1828711"/>
                </a:lnTo>
                <a:lnTo>
                  <a:pt x="2696971" y="1828711"/>
                </a:lnTo>
                <a:lnTo>
                  <a:pt x="2745575" y="1822179"/>
                </a:lnTo>
                <a:lnTo>
                  <a:pt x="2789258" y="1803746"/>
                </a:lnTo>
                <a:lnTo>
                  <a:pt x="2826273" y="1775153"/>
                </a:lnTo>
                <a:lnTo>
                  <a:pt x="2854875" y="1738144"/>
                </a:lnTo>
                <a:lnTo>
                  <a:pt x="2873316" y="1694460"/>
                </a:lnTo>
                <a:lnTo>
                  <a:pt x="2879851" y="1645843"/>
                </a:lnTo>
                <a:lnTo>
                  <a:pt x="2879851" y="182880"/>
                </a:lnTo>
                <a:lnTo>
                  <a:pt x="2873316" y="134276"/>
                </a:lnTo>
                <a:lnTo>
                  <a:pt x="2854875" y="90593"/>
                </a:lnTo>
                <a:lnTo>
                  <a:pt x="2826273" y="53578"/>
                </a:lnTo>
                <a:lnTo>
                  <a:pt x="2789258" y="24976"/>
                </a:lnTo>
                <a:lnTo>
                  <a:pt x="2745575" y="6535"/>
                </a:lnTo>
                <a:lnTo>
                  <a:pt x="2696971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47133" y="4571238"/>
            <a:ext cx="2880360" cy="1828800"/>
          </a:xfrm>
          <a:custGeom>
            <a:avLst/>
            <a:gdLst/>
            <a:ahLst/>
            <a:cxnLst/>
            <a:rect l="l" t="t" r="r" b="b"/>
            <a:pathLst>
              <a:path w="2880359" h="1828800">
                <a:moveTo>
                  <a:pt x="0" y="182880"/>
                </a:moveTo>
                <a:lnTo>
                  <a:pt x="6535" y="134276"/>
                </a:lnTo>
                <a:lnTo>
                  <a:pt x="24976" y="90593"/>
                </a:lnTo>
                <a:lnTo>
                  <a:pt x="53578" y="53578"/>
                </a:lnTo>
                <a:lnTo>
                  <a:pt x="90593" y="24976"/>
                </a:lnTo>
                <a:lnTo>
                  <a:pt x="134276" y="6535"/>
                </a:lnTo>
                <a:lnTo>
                  <a:pt x="182879" y="0"/>
                </a:lnTo>
                <a:lnTo>
                  <a:pt x="2696971" y="0"/>
                </a:lnTo>
                <a:lnTo>
                  <a:pt x="2745575" y="6535"/>
                </a:lnTo>
                <a:lnTo>
                  <a:pt x="2789258" y="24976"/>
                </a:lnTo>
                <a:lnTo>
                  <a:pt x="2826273" y="53578"/>
                </a:lnTo>
                <a:lnTo>
                  <a:pt x="2854875" y="90593"/>
                </a:lnTo>
                <a:lnTo>
                  <a:pt x="2873316" y="134276"/>
                </a:lnTo>
                <a:lnTo>
                  <a:pt x="2879851" y="182880"/>
                </a:lnTo>
                <a:lnTo>
                  <a:pt x="2879851" y="1645843"/>
                </a:lnTo>
                <a:lnTo>
                  <a:pt x="2873316" y="1694460"/>
                </a:lnTo>
                <a:lnTo>
                  <a:pt x="2854875" y="1738144"/>
                </a:lnTo>
                <a:lnTo>
                  <a:pt x="2826273" y="1775153"/>
                </a:lnTo>
                <a:lnTo>
                  <a:pt x="2789258" y="1803746"/>
                </a:lnTo>
                <a:lnTo>
                  <a:pt x="2745575" y="1822179"/>
                </a:lnTo>
                <a:lnTo>
                  <a:pt x="2696971" y="1828711"/>
                </a:lnTo>
                <a:lnTo>
                  <a:pt x="182879" y="1828711"/>
                </a:lnTo>
                <a:lnTo>
                  <a:pt x="134276" y="1822179"/>
                </a:lnTo>
                <a:lnTo>
                  <a:pt x="90593" y="1803746"/>
                </a:lnTo>
                <a:lnTo>
                  <a:pt x="53578" y="1775153"/>
                </a:lnTo>
                <a:lnTo>
                  <a:pt x="24976" y="1738144"/>
                </a:lnTo>
                <a:lnTo>
                  <a:pt x="6535" y="1694460"/>
                </a:lnTo>
                <a:lnTo>
                  <a:pt x="0" y="1645843"/>
                </a:lnTo>
                <a:lnTo>
                  <a:pt x="0" y="182880"/>
                </a:lnTo>
                <a:close/>
              </a:path>
            </a:pathLst>
          </a:custGeom>
          <a:ln w="12700">
            <a:solidFill>
              <a:srgbClr val="9CB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938140" y="5163718"/>
            <a:ext cx="250063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2E2B1F"/>
                </a:solidFill>
                <a:latin typeface="Calibri"/>
                <a:cs typeface="Calibri"/>
              </a:rPr>
              <a:t>Named</a:t>
            </a:r>
            <a:r>
              <a:rPr sz="3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2E2B1F"/>
                </a:solidFill>
                <a:latin typeface="Calibri"/>
                <a:cs typeface="Calibri"/>
              </a:rPr>
              <a:t>Blocks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6864" y="0"/>
            <a:ext cx="1143000" cy="762000"/>
          </a:xfrm>
          <a:custGeom>
            <a:avLst/>
            <a:gdLst/>
            <a:ahLst/>
            <a:cxnLst/>
            <a:rect l="l" t="t" r="r" b="b"/>
            <a:pathLst>
              <a:path w="1143000" h="762000">
                <a:moveTo>
                  <a:pt x="571500" y="0"/>
                </a:moveTo>
                <a:lnTo>
                  <a:pt x="513073" y="1966"/>
                </a:lnTo>
                <a:lnTo>
                  <a:pt x="456333" y="7739"/>
                </a:lnTo>
                <a:lnTo>
                  <a:pt x="401566" y="17127"/>
                </a:lnTo>
                <a:lnTo>
                  <a:pt x="349061" y="29938"/>
                </a:lnTo>
                <a:lnTo>
                  <a:pt x="299104" y="45980"/>
                </a:lnTo>
                <a:lnTo>
                  <a:pt x="251984" y="65063"/>
                </a:lnTo>
                <a:lnTo>
                  <a:pt x="207987" y="86995"/>
                </a:lnTo>
                <a:lnTo>
                  <a:pt x="167401" y="111585"/>
                </a:lnTo>
                <a:lnTo>
                  <a:pt x="130514" y="138640"/>
                </a:lnTo>
                <a:lnTo>
                  <a:pt x="97612" y="167971"/>
                </a:lnTo>
                <a:lnTo>
                  <a:pt x="68984" y="199384"/>
                </a:lnTo>
                <a:lnTo>
                  <a:pt x="44916" y="232689"/>
                </a:lnTo>
                <a:lnTo>
                  <a:pt x="25696" y="267695"/>
                </a:lnTo>
                <a:lnTo>
                  <a:pt x="11612" y="304209"/>
                </a:lnTo>
                <a:lnTo>
                  <a:pt x="2950" y="342041"/>
                </a:lnTo>
                <a:lnTo>
                  <a:pt x="0" y="381000"/>
                </a:lnTo>
                <a:lnTo>
                  <a:pt x="2950" y="419958"/>
                </a:lnTo>
                <a:lnTo>
                  <a:pt x="11612" y="457790"/>
                </a:lnTo>
                <a:lnTo>
                  <a:pt x="25696" y="494304"/>
                </a:lnTo>
                <a:lnTo>
                  <a:pt x="44916" y="529310"/>
                </a:lnTo>
                <a:lnTo>
                  <a:pt x="68984" y="562615"/>
                </a:lnTo>
                <a:lnTo>
                  <a:pt x="97612" y="594028"/>
                </a:lnTo>
                <a:lnTo>
                  <a:pt x="130514" y="623359"/>
                </a:lnTo>
                <a:lnTo>
                  <a:pt x="167401" y="650414"/>
                </a:lnTo>
                <a:lnTo>
                  <a:pt x="207987" y="675004"/>
                </a:lnTo>
                <a:lnTo>
                  <a:pt x="251984" y="696936"/>
                </a:lnTo>
                <a:lnTo>
                  <a:pt x="299104" y="716019"/>
                </a:lnTo>
                <a:lnTo>
                  <a:pt x="349061" y="732061"/>
                </a:lnTo>
                <a:lnTo>
                  <a:pt x="401566" y="744872"/>
                </a:lnTo>
                <a:lnTo>
                  <a:pt x="456333" y="754260"/>
                </a:lnTo>
                <a:lnTo>
                  <a:pt x="513073" y="760033"/>
                </a:lnTo>
                <a:lnTo>
                  <a:pt x="571500" y="762000"/>
                </a:lnTo>
                <a:lnTo>
                  <a:pt x="629926" y="760033"/>
                </a:lnTo>
                <a:lnTo>
                  <a:pt x="686666" y="754260"/>
                </a:lnTo>
                <a:lnTo>
                  <a:pt x="741433" y="744872"/>
                </a:lnTo>
                <a:lnTo>
                  <a:pt x="793938" y="732061"/>
                </a:lnTo>
                <a:lnTo>
                  <a:pt x="843895" y="716019"/>
                </a:lnTo>
                <a:lnTo>
                  <a:pt x="891015" y="696936"/>
                </a:lnTo>
                <a:lnTo>
                  <a:pt x="935012" y="675004"/>
                </a:lnTo>
                <a:lnTo>
                  <a:pt x="975598" y="650414"/>
                </a:lnTo>
                <a:lnTo>
                  <a:pt x="1012485" y="623359"/>
                </a:lnTo>
                <a:lnTo>
                  <a:pt x="1045387" y="594028"/>
                </a:lnTo>
                <a:lnTo>
                  <a:pt x="1074015" y="562615"/>
                </a:lnTo>
                <a:lnTo>
                  <a:pt x="1098083" y="529310"/>
                </a:lnTo>
                <a:lnTo>
                  <a:pt x="1117303" y="494304"/>
                </a:lnTo>
                <a:lnTo>
                  <a:pt x="1131387" y="457790"/>
                </a:lnTo>
                <a:lnTo>
                  <a:pt x="1140049" y="419958"/>
                </a:lnTo>
                <a:lnTo>
                  <a:pt x="1143000" y="381000"/>
                </a:lnTo>
                <a:lnTo>
                  <a:pt x="1140049" y="342041"/>
                </a:lnTo>
                <a:lnTo>
                  <a:pt x="1131387" y="304209"/>
                </a:lnTo>
                <a:lnTo>
                  <a:pt x="1117303" y="267695"/>
                </a:lnTo>
                <a:lnTo>
                  <a:pt x="1098083" y="232689"/>
                </a:lnTo>
                <a:lnTo>
                  <a:pt x="1074015" y="199384"/>
                </a:lnTo>
                <a:lnTo>
                  <a:pt x="1045387" y="167971"/>
                </a:lnTo>
                <a:lnTo>
                  <a:pt x="1012485" y="138640"/>
                </a:lnTo>
                <a:lnTo>
                  <a:pt x="975598" y="111585"/>
                </a:lnTo>
                <a:lnTo>
                  <a:pt x="935012" y="86995"/>
                </a:lnTo>
                <a:lnTo>
                  <a:pt x="891015" y="65063"/>
                </a:lnTo>
                <a:lnTo>
                  <a:pt x="843895" y="45980"/>
                </a:lnTo>
                <a:lnTo>
                  <a:pt x="793938" y="29938"/>
                </a:lnTo>
                <a:lnTo>
                  <a:pt x="741433" y="17127"/>
                </a:lnTo>
                <a:lnTo>
                  <a:pt x="686666" y="7739"/>
                </a:lnTo>
                <a:lnTo>
                  <a:pt x="629926" y="1966"/>
                </a:lnTo>
                <a:lnTo>
                  <a:pt x="571500" y="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56864" y="0"/>
            <a:ext cx="1143000" cy="762000"/>
          </a:xfrm>
          <a:custGeom>
            <a:avLst/>
            <a:gdLst/>
            <a:ahLst/>
            <a:cxnLst/>
            <a:rect l="l" t="t" r="r" b="b"/>
            <a:pathLst>
              <a:path w="1143000" h="762000">
                <a:moveTo>
                  <a:pt x="0" y="381000"/>
                </a:moveTo>
                <a:lnTo>
                  <a:pt x="2950" y="342041"/>
                </a:lnTo>
                <a:lnTo>
                  <a:pt x="11612" y="304209"/>
                </a:lnTo>
                <a:lnTo>
                  <a:pt x="25696" y="267695"/>
                </a:lnTo>
                <a:lnTo>
                  <a:pt x="44916" y="232689"/>
                </a:lnTo>
                <a:lnTo>
                  <a:pt x="68984" y="199384"/>
                </a:lnTo>
                <a:lnTo>
                  <a:pt x="97612" y="167971"/>
                </a:lnTo>
                <a:lnTo>
                  <a:pt x="130514" y="138640"/>
                </a:lnTo>
                <a:lnTo>
                  <a:pt x="167401" y="111585"/>
                </a:lnTo>
                <a:lnTo>
                  <a:pt x="207987" y="86995"/>
                </a:lnTo>
                <a:lnTo>
                  <a:pt x="251984" y="65063"/>
                </a:lnTo>
                <a:lnTo>
                  <a:pt x="299104" y="45980"/>
                </a:lnTo>
                <a:lnTo>
                  <a:pt x="349061" y="29938"/>
                </a:lnTo>
                <a:lnTo>
                  <a:pt x="401566" y="17127"/>
                </a:lnTo>
                <a:lnTo>
                  <a:pt x="456333" y="7739"/>
                </a:lnTo>
                <a:lnTo>
                  <a:pt x="513073" y="1966"/>
                </a:lnTo>
                <a:lnTo>
                  <a:pt x="571500" y="0"/>
                </a:lnTo>
                <a:lnTo>
                  <a:pt x="629926" y="1966"/>
                </a:lnTo>
                <a:lnTo>
                  <a:pt x="686666" y="7739"/>
                </a:lnTo>
                <a:lnTo>
                  <a:pt x="741433" y="17127"/>
                </a:lnTo>
                <a:lnTo>
                  <a:pt x="793938" y="29938"/>
                </a:lnTo>
                <a:lnTo>
                  <a:pt x="843895" y="45980"/>
                </a:lnTo>
                <a:lnTo>
                  <a:pt x="891015" y="65063"/>
                </a:lnTo>
                <a:lnTo>
                  <a:pt x="935012" y="86995"/>
                </a:lnTo>
                <a:lnTo>
                  <a:pt x="975598" y="111585"/>
                </a:lnTo>
                <a:lnTo>
                  <a:pt x="1012485" y="138640"/>
                </a:lnTo>
                <a:lnTo>
                  <a:pt x="1045387" y="167971"/>
                </a:lnTo>
                <a:lnTo>
                  <a:pt x="1074015" y="199384"/>
                </a:lnTo>
                <a:lnTo>
                  <a:pt x="1098083" y="232689"/>
                </a:lnTo>
                <a:lnTo>
                  <a:pt x="1117303" y="267695"/>
                </a:lnTo>
                <a:lnTo>
                  <a:pt x="1131387" y="304209"/>
                </a:lnTo>
                <a:lnTo>
                  <a:pt x="1140049" y="342041"/>
                </a:lnTo>
                <a:lnTo>
                  <a:pt x="1143000" y="381000"/>
                </a:lnTo>
                <a:lnTo>
                  <a:pt x="1140049" y="419958"/>
                </a:lnTo>
                <a:lnTo>
                  <a:pt x="1131387" y="457790"/>
                </a:lnTo>
                <a:lnTo>
                  <a:pt x="1117303" y="494304"/>
                </a:lnTo>
                <a:lnTo>
                  <a:pt x="1098083" y="529310"/>
                </a:lnTo>
                <a:lnTo>
                  <a:pt x="1074015" y="562615"/>
                </a:lnTo>
                <a:lnTo>
                  <a:pt x="1045387" y="594028"/>
                </a:lnTo>
                <a:lnTo>
                  <a:pt x="1012485" y="623359"/>
                </a:lnTo>
                <a:lnTo>
                  <a:pt x="975598" y="650414"/>
                </a:lnTo>
                <a:lnTo>
                  <a:pt x="935012" y="675004"/>
                </a:lnTo>
                <a:lnTo>
                  <a:pt x="891015" y="696936"/>
                </a:lnTo>
                <a:lnTo>
                  <a:pt x="843895" y="716019"/>
                </a:lnTo>
                <a:lnTo>
                  <a:pt x="793938" y="732061"/>
                </a:lnTo>
                <a:lnTo>
                  <a:pt x="741433" y="744872"/>
                </a:lnTo>
                <a:lnTo>
                  <a:pt x="686666" y="754260"/>
                </a:lnTo>
                <a:lnTo>
                  <a:pt x="629926" y="760033"/>
                </a:lnTo>
                <a:lnTo>
                  <a:pt x="571500" y="762000"/>
                </a:lnTo>
                <a:lnTo>
                  <a:pt x="513073" y="760033"/>
                </a:lnTo>
                <a:lnTo>
                  <a:pt x="456333" y="754260"/>
                </a:lnTo>
                <a:lnTo>
                  <a:pt x="401566" y="744872"/>
                </a:lnTo>
                <a:lnTo>
                  <a:pt x="349061" y="732061"/>
                </a:lnTo>
                <a:lnTo>
                  <a:pt x="299104" y="716019"/>
                </a:lnTo>
                <a:lnTo>
                  <a:pt x="251984" y="696936"/>
                </a:lnTo>
                <a:lnTo>
                  <a:pt x="207987" y="675004"/>
                </a:lnTo>
                <a:lnTo>
                  <a:pt x="167401" y="650414"/>
                </a:lnTo>
                <a:lnTo>
                  <a:pt x="130514" y="623359"/>
                </a:lnTo>
                <a:lnTo>
                  <a:pt x="97612" y="594028"/>
                </a:lnTo>
                <a:lnTo>
                  <a:pt x="68984" y="562615"/>
                </a:lnTo>
                <a:lnTo>
                  <a:pt x="44916" y="529310"/>
                </a:lnTo>
                <a:lnTo>
                  <a:pt x="25696" y="494304"/>
                </a:lnTo>
                <a:lnTo>
                  <a:pt x="11612" y="457790"/>
                </a:lnTo>
                <a:lnTo>
                  <a:pt x="2950" y="419958"/>
                </a:lnTo>
                <a:lnTo>
                  <a:pt x="0" y="381000"/>
                </a:lnTo>
                <a:close/>
              </a:path>
            </a:pathLst>
          </a:custGeom>
          <a:ln w="25400">
            <a:solidFill>
              <a:srgbClr val="7A7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94050" y="215900"/>
            <a:ext cx="469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art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23188" y="931163"/>
            <a:ext cx="4997196" cy="880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8111" y="836675"/>
            <a:ext cx="3980688" cy="1135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57744" y="990600"/>
            <a:ext cx="4876800" cy="762000"/>
          </a:xfrm>
          <a:custGeom>
            <a:avLst/>
            <a:gdLst/>
            <a:ahLst/>
            <a:cxnLst/>
            <a:rect l="l" t="t" r="r" b="b"/>
            <a:pathLst>
              <a:path w="4876800" h="762000">
                <a:moveTo>
                  <a:pt x="4876787" y="0"/>
                </a:moveTo>
                <a:lnTo>
                  <a:pt x="190487" y="0"/>
                </a:lnTo>
                <a:lnTo>
                  <a:pt x="0" y="762000"/>
                </a:lnTo>
                <a:lnTo>
                  <a:pt x="4686287" y="762000"/>
                </a:lnTo>
                <a:lnTo>
                  <a:pt x="4876787" y="0"/>
                </a:lnTo>
                <a:close/>
              </a:path>
            </a:pathLst>
          </a:custGeom>
          <a:solidFill>
            <a:srgbClr val="94A2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57744" y="990600"/>
            <a:ext cx="4876800" cy="762000"/>
          </a:xfrm>
          <a:custGeom>
            <a:avLst/>
            <a:gdLst/>
            <a:ahLst/>
            <a:cxnLst/>
            <a:rect l="l" t="t" r="r" b="b"/>
            <a:pathLst>
              <a:path w="4876800" h="762000">
                <a:moveTo>
                  <a:pt x="0" y="762000"/>
                </a:moveTo>
                <a:lnTo>
                  <a:pt x="190487" y="0"/>
                </a:lnTo>
                <a:lnTo>
                  <a:pt x="4876787" y="0"/>
                </a:lnTo>
                <a:lnTo>
                  <a:pt x="4686287" y="762000"/>
                </a:lnTo>
                <a:lnTo>
                  <a:pt x="0" y="762000"/>
                </a:lnTo>
                <a:close/>
              </a:path>
            </a:pathLst>
          </a:custGeom>
          <a:ln w="12700">
            <a:solidFill>
              <a:srgbClr val="919F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10004" y="932434"/>
            <a:ext cx="35718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Accept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roll_no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name of book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from  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user,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Find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 issue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from table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date_of_return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will be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current</a:t>
            </a:r>
            <a:r>
              <a:rPr sz="18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20823" y="1921764"/>
            <a:ext cx="2787396" cy="1109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71572" y="2078735"/>
            <a:ext cx="1589531" cy="8610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54605" y="1981200"/>
            <a:ext cx="2668905" cy="990600"/>
          </a:xfrm>
          <a:custGeom>
            <a:avLst/>
            <a:gdLst/>
            <a:ahLst/>
            <a:cxnLst/>
            <a:rect l="l" t="t" r="r" b="b"/>
            <a:pathLst>
              <a:path w="2668904" h="990600">
                <a:moveTo>
                  <a:pt x="1334389" y="0"/>
                </a:moveTo>
                <a:lnTo>
                  <a:pt x="0" y="495300"/>
                </a:lnTo>
                <a:lnTo>
                  <a:pt x="1334389" y="990600"/>
                </a:lnTo>
                <a:lnTo>
                  <a:pt x="2668905" y="495300"/>
                </a:lnTo>
                <a:lnTo>
                  <a:pt x="1334389" y="0"/>
                </a:lnTo>
                <a:close/>
              </a:path>
            </a:pathLst>
          </a:custGeom>
          <a:solidFill>
            <a:srgbClr val="B09F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54605" y="1981200"/>
            <a:ext cx="2668905" cy="990600"/>
          </a:xfrm>
          <a:custGeom>
            <a:avLst/>
            <a:gdLst/>
            <a:ahLst/>
            <a:cxnLst/>
            <a:rect l="l" t="t" r="r" b="b"/>
            <a:pathLst>
              <a:path w="2668904" h="990600">
                <a:moveTo>
                  <a:pt x="0" y="495300"/>
                </a:moveTo>
                <a:lnTo>
                  <a:pt x="1334389" y="0"/>
                </a:lnTo>
                <a:lnTo>
                  <a:pt x="2668905" y="495300"/>
                </a:lnTo>
                <a:lnTo>
                  <a:pt x="1334389" y="990600"/>
                </a:lnTo>
                <a:lnTo>
                  <a:pt x="0" y="495300"/>
                </a:lnTo>
                <a:close/>
              </a:path>
            </a:pathLst>
          </a:custGeom>
          <a:ln w="12700">
            <a:solidFill>
              <a:srgbClr val="AD9C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3188" y="3144011"/>
            <a:ext cx="4523232" cy="14157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86583" y="3316223"/>
            <a:ext cx="2049780" cy="11353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57744" y="3204082"/>
            <a:ext cx="4403090" cy="1295400"/>
          </a:xfrm>
          <a:custGeom>
            <a:avLst/>
            <a:gdLst/>
            <a:ahLst/>
            <a:cxnLst/>
            <a:rect l="l" t="t" r="r" b="b"/>
            <a:pathLst>
              <a:path w="4403090" h="1295400">
                <a:moveTo>
                  <a:pt x="2201532" y="0"/>
                </a:moveTo>
                <a:lnTo>
                  <a:pt x="0" y="647699"/>
                </a:lnTo>
                <a:lnTo>
                  <a:pt x="2201532" y="1295399"/>
                </a:lnTo>
                <a:lnTo>
                  <a:pt x="4402950" y="647699"/>
                </a:lnTo>
                <a:lnTo>
                  <a:pt x="2201532" y="0"/>
                </a:lnTo>
                <a:close/>
              </a:path>
            </a:pathLst>
          </a:custGeom>
          <a:solidFill>
            <a:srgbClr val="B09F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57744" y="3204082"/>
            <a:ext cx="4403090" cy="1295400"/>
          </a:xfrm>
          <a:custGeom>
            <a:avLst/>
            <a:gdLst/>
            <a:ahLst/>
            <a:cxnLst/>
            <a:rect l="l" t="t" r="r" b="b"/>
            <a:pathLst>
              <a:path w="4403090" h="1295400">
                <a:moveTo>
                  <a:pt x="0" y="647699"/>
                </a:moveTo>
                <a:lnTo>
                  <a:pt x="2201532" y="0"/>
                </a:lnTo>
                <a:lnTo>
                  <a:pt x="4402950" y="647699"/>
                </a:lnTo>
                <a:lnTo>
                  <a:pt x="2201532" y="1295399"/>
                </a:lnTo>
                <a:lnTo>
                  <a:pt x="0" y="647699"/>
                </a:lnTo>
                <a:close/>
              </a:path>
            </a:pathLst>
          </a:custGeom>
          <a:ln w="12700">
            <a:solidFill>
              <a:srgbClr val="AD9C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539110" y="3412947"/>
            <a:ext cx="16414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No_of_days&gt;=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No_of_days</a:t>
            </a:r>
            <a:r>
              <a:rPr sz="1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&lt;=30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865376" y="4704588"/>
            <a:ext cx="3176016" cy="8823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11195" y="4748784"/>
            <a:ext cx="1536192" cy="8610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00047" y="4764913"/>
            <a:ext cx="3056890" cy="762000"/>
          </a:xfrm>
          <a:custGeom>
            <a:avLst/>
            <a:gdLst/>
            <a:ahLst/>
            <a:cxnLst/>
            <a:rect l="l" t="t" r="r" b="b"/>
            <a:pathLst>
              <a:path w="3056890" h="762000">
                <a:moveTo>
                  <a:pt x="1528317" y="0"/>
                </a:moveTo>
                <a:lnTo>
                  <a:pt x="0" y="381000"/>
                </a:lnTo>
                <a:lnTo>
                  <a:pt x="1528317" y="762000"/>
                </a:lnTo>
                <a:lnTo>
                  <a:pt x="3056636" y="381000"/>
                </a:lnTo>
                <a:lnTo>
                  <a:pt x="1528317" y="0"/>
                </a:lnTo>
                <a:close/>
              </a:path>
            </a:pathLst>
          </a:custGeom>
          <a:solidFill>
            <a:srgbClr val="B09F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00047" y="4764913"/>
            <a:ext cx="3056890" cy="762000"/>
          </a:xfrm>
          <a:custGeom>
            <a:avLst/>
            <a:gdLst/>
            <a:ahLst/>
            <a:cxnLst/>
            <a:rect l="l" t="t" r="r" b="b"/>
            <a:pathLst>
              <a:path w="3056890" h="762000">
                <a:moveTo>
                  <a:pt x="0" y="381000"/>
                </a:moveTo>
                <a:lnTo>
                  <a:pt x="1528317" y="0"/>
                </a:lnTo>
                <a:lnTo>
                  <a:pt x="3056636" y="381000"/>
                </a:lnTo>
                <a:lnTo>
                  <a:pt x="1528317" y="762000"/>
                </a:lnTo>
                <a:lnTo>
                  <a:pt x="0" y="381000"/>
                </a:lnTo>
                <a:close/>
              </a:path>
            </a:pathLst>
          </a:custGeom>
          <a:ln w="12700">
            <a:solidFill>
              <a:srgbClr val="AD9C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56864" y="6008128"/>
            <a:ext cx="1143000" cy="762000"/>
          </a:xfrm>
          <a:custGeom>
            <a:avLst/>
            <a:gdLst/>
            <a:ahLst/>
            <a:cxnLst/>
            <a:rect l="l" t="t" r="r" b="b"/>
            <a:pathLst>
              <a:path w="1143000" h="762000">
                <a:moveTo>
                  <a:pt x="571500" y="0"/>
                </a:moveTo>
                <a:lnTo>
                  <a:pt x="513073" y="1967"/>
                </a:lnTo>
                <a:lnTo>
                  <a:pt x="456333" y="7740"/>
                </a:lnTo>
                <a:lnTo>
                  <a:pt x="401566" y="17129"/>
                </a:lnTo>
                <a:lnTo>
                  <a:pt x="349061" y="29941"/>
                </a:lnTo>
                <a:lnTo>
                  <a:pt x="299104" y="45986"/>
                </a:lnTo>
                <a:lnTo>
                  <a:pt x="251984" y="65070"/>
                </a:lnTo>
                <a:lnTo>
                  <a:pt x="207987" y="87004"/>
                </a:lnTo>
                <a:lnTo>
                  <a:pt x="167401" y="111594"/>
                </a:lnTo>
                <a:lnTo>
                  <a:pt x="130514" y="138651"/>
                </a:lnTo>
                <a:lnTo>
                  <a:pt x="97612" y="167982"/>
                </a:lnTo>
                <a:lnTo>
                  <a:pt x="68984" y="199395"/>
                </a:lnTo>
                <a:lnTo>
                  <a:pt x="44916" y="232700"/>
                </a:lnTo>
                <a:lnTo>
                  <a:pt x="25696" y="267704"/>
                </a:lnTo>
                <a:lnTo>
                  <a:pt x="11612" y="304217"/>
                </a:lnTo>
                <a:lnTo>
                  <a:pt x="2950" y="342046"/>
                </a:lnTo>
                <a:lnTo>
                  <a:pt x="0" y="380999"/>
                </a:lnTo>
                <a:lnTo>
                  <a:pt x="2950" y="419956"/>
                </a:lnTo>
                <a:lnTo>
                  <a:pt x="11612" y="457786"/>
                </a:lnTo>
                <a:lnTo>
                  <a:pt x="25696" y="494300"/>
                </a:lnTo>
                <a:lnTo>
                  <a:pt x="44916" y="529305"/>
                </a:lnTo>
                <a:lnTo>
                  <a:pt x="68984" y="562610"/>
                </a:lnTo>
                <a:lnTo>
                  <a:pt x="97612" y="594024"/>
                </a:lnTo>
                <a:lnTo>
                  <a:pt x="130514" y="623354"/>
                </a:lnTo>
                <a:lnTo>
                  <a:pt x="167401" y="650411"/>
                </a:lnTo>
                <a:lnTo>
                  <a:pt x="207987" y="675001"/>
                </a:lnTo>
                <a:lnTo>
                  <a:pt x="251984" y="696934"/>
                </a:lnTo>
                <a:lnTo>
                  <a:pt x="299104" y="716018"/>
                </a:lnTo>
                <a:lnTo>
                  <a:pt x="349061" y="732062"/>
                </a:lnTo>
                <a:lnTo>
                  <a:pt x="401566" y="744873"/>
                </a:lnTo>
                <a:lnTo>
                  <a:pt x="456333" y="754262"/>
                </a:lnTo>
                <a:lnTo>
                  <a:pt x="513073" y="760035"/>
                </a:lnTo>
                <a:lnTo>
                  <a:pt x="571500" y="762002"/>
                </a:lnTo>
                <a:lnTo>
                  <a:pt x="629926" y="760035"/>
                </a:lnTo>
                <a:lnTo>
                  <a:pt x="686666" y="754262"/>
                </a:lnTo>
                <a:lnTo>
                  <a:pt x="741433" y="744873"/>
                </a:lnTo>
                <a:lnTo>
                  <a:pt x="793938" y="732062"/>
                </a:lnTo>
                <a:lnTo>
                  <a:pt x="843895" y="716018"/>
                </a:lnTo>
                <a:lnTo>
                  <a:pt x="891015" y="696934"/>
                </a:lnTo>
                <a:lnTo>
                  <a:pt x="935012" y="675001"/>
                </a:lnTo>
                <a:lnTo>
                  <a:pt x="975598" y="650411"/>
                </a:lnTo>
                <a:lnTo>
                  <a:pt x="1012485" y="623354"/>
                </a:lnTo>
                <a:lnTo>
                  <a:pt x="1045387" y="594024"/>
                </a:lnTo>
                <a:lnTo>
                  <a:pt x="1074015" y="562610"/>
                </a:lnTo>
                <a:lnTo>
                  <a:pt x="1098083" y="529305"/>
                </a:lnTo>
                <a:lnTo>
                  <a:pt x="1117303" y="494300"/>
                </a:lnTo>
                <a:lnTo>
                  <a:pt x="1131387" y="457786"/>
                </a:lnTo>
                <a:lnTo>
                  <a:pt x="1140049" y="419956"/>
                </a:lnTo>
                <a:lnTo>
                  <a:pt x="1143000" y="380999"/>
                </a:lnTo>
                <a:lnTo>
                  <a:pt x="1140049" y="342046"/>
                </a:lnTo>
                <a:lnTo>
                  <a:pt x="1131387" y="304217"/>
                </a:lnTo>
                <a:lnTo>
                  <a:pt x="1117303" y="267704"/>
                </a:lnTo>
                <a:lnTo>
                  <a:pt x="1098083" y="232700"/>
                </a:lnTo>
                <a:lnTo>
                  <a:pt x="1074015" y="199395"/>
                </a:lnTo>
                <a:lnTo>
                  <a:pt x="1045387" y="167982"/>
                </a:lnTo>
                <a:lnTo>
                  <a:pt x="1012485" y="138651"/>
                </a:lnTo>
                <a:lnTo>
                  <a:pt x="975598" y="111594"/>
                </a:lnTo>
                <a:lnTo>
                  <a:pt x="935012" y="87004"/>
                </a:lnTo>
                <a:lnTo>
                  <a:pt x="891015" y="65070"/>
                </a:lnTo>
                <a:lnTo>
                  <a:pt x="843895" y="45986"/>
                </a:lnTo>
                <a:lnTo>
                  <a:pt x="793938" y="29941"/>
                </a:lnTo>
                <a:lnTo>
                  <a:pt x="741433" y="17129"/>
                </a:lnTo>
                <a:lnTo>
                  <a:pt x="686666" y="7740"/>
                </a:lnTo>
                <a:lnTo>
                  <a:pt x="629926" y="1967"/>
                </a:lnTo>
                <a:lnTo>
                  <a:pt x="571500" y="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56864" y="6008128"/>
            <a:ext cx="1143000" cy="762000"/>
          </a:xfrm>
          <a:custGeom>
            <a:avLst/>
            <a:gdLst/>
            <a:ahLst/>
            <a:cxnLst/>
            <a:rect l="l" t="t" r="r" b="b"/>
            <a:pathLst>
              <a:path w="1143000" h="762000">
                <a:moveTo>
                  <a:pt x="0" y="380999"/>
                </a:moveTo>
                <a:lnTo>
                  <a:pt x="2950" y="342046"/>
                </a:lnTo>
                <a:lnTo>
                  <a:pt x="11612" y="304217"/>
                </a:lnTo>
                <a:lnTo>
                  <a:pt x="25696" y="267704"/>
                </a:lnTo>
                <a:lnTo>
                  <a:pt x="44916" y="232700"/>
                </a:lnTo>
                <a:lnTo>
                  <a:pt x="68984" y="199395"/>
                </a:lnTo>
                <a:lnTo>
                  <a:pt x="97612" y="167982"/>
                </a:lnTo>
                <a:lnTo>
                  <a:pt x="130514" y="138651"/>
                </a:lnTo>
                <a:lnTo>
                  <a:pt x="167401" y="111594"/>
                </a:lnTo>
                <a:lnTo>
                  <a:pt x="207987" y="87004"/>
                </a:lnTo>
                <a:lnTo>
                  <a:pt x="251984" y="65070"/>
                </a:lnTo>
                <a:lnTo>
                  <a:pt x="299104" y="45986"/>
                </a:lnTo>
                <a:lnTo>
                  <a:pt x="349061" y="29941"/>
                </a:lnTo>
                <a:lnTo>
                  <a:pt x="401566" y="17129"/>
                </a:lnTo>
                <a:lnTo>
                  <a:pt x="456333" y="7740"/>
                </a:lnTo>
                <a:lnTo>
                  <a:pt x="513073" y="1967"/>
                </a:lnTo>
                <a:lnTo>
                  <a:pt x="571500" y="0"/>
                </a:lnTo>
                <a:lnTo>
                  <a:pt x="629926" y="1967"/>
                </a:lnTo>
                <a:lnTo>
                  <a:pt x="686666" y="7740"/>
                </a:lnTo>
                <a:lnTo>
                  <a:pt x="741433" y="17129"/>
                </a:lnTo>
                <a:lnTo>
                  <a:pt x="793938" y="29941"/>
                </a:lnTo>
                <a:lnTo>
                  <a:pt x="843895" y="45986"/>
                </a:lnTo>
                <a:lnTo>
                  <a:pt x="891015" y="65070"/>
                </a:lnTo>
                <a:lnTo>
                  <a:pt x="935012" y="87004"/>
                </a:lnTo>
                <a:lnTo>
                  <a:pt x="975598" y="111594"/>
                </a:lnTo>
                <a:lnTo>
                  <a:pt x="1012485" y="138651"/>
                </a:lnTo>
                <a:lnTo>
                  <a:pt x="1045387" y="167982"/>
                </a:lnTo>
                <a:lnTo>
                  <a:pt x="1074015" y="199395"/>
                </a:lnTo>
                <a:lnTo>
                  <a:pt x="1098083" y="232700"/>
                </a:lnTo>
                <a:lnTo>
                  <a:pt x="1117303" y="267704"/>
                </a:lnTo>
                <a:lnTo>
                  <a:pt x="1131387" y="304217"/>
                </a:lnTo>
                <a:lnTo>
                  <a:pt x="1140049" y="342046"/>
                </a:lnTo>
                <a:lnTo>
                  <a:pt x="1143000" y="380999"/>
                </a:lnTo>
                <a:lnTo>
                  <a:pt x="1140049" y="419956"/>
                </a:lnTo>
                <a:lnTo>
                  <a:pt x="1131387" y="457786"/>
                </a:lnTo>
                <a:lnTo>
                  <a:pt x="1117303" y="494300"/>
                </a:lnTo>
                <a:lnTo>
                  <a:pt x="1098083" y="529305"/>
                </a:lnTo>
                <a:lnTo>
                  <a:pt x="1074015" y="562610"/>
                </a:lnTo>
                <a:lnTo>
                  <a:pt x="1045387" y="594024"/>
                </a:lnTo>
                <a:lnTo>
                  <a:pt x="1012485" y="623354"/>
                </a:lnTo>
                <a:lnTo>
                  <a:pt x="975598" y="650411"/>
                </a:lnTo>
                <a:lnTo>
                  <a:pt x="935012" y="675001"/>
                </a:lnTo>
                <a:lnTo>
                  <a:pt x="891015" y="696934"/>
                </a:lnTo>
                <a:lnTo>
                  <a:pt x="843895" y="716018"/>
                </a:lnTo>
                <a:lnTo>
                  <a:pt x="793938" y="732062"/>
                </a:lnTo>
                <a:lnTo>
                  <a:pt x="741433" y="744873"/>
                </a:lnTo>
                <a:lnTo>
                  <a:pt x="686666" y="754262"/>
                </a:lnTo>
                <a:lnTo>
                  <a:pt x="629926" y="760035"/>
                </a:lnTo>
                <a:lnTo>
                  <a:pt x="571500" y="762002"/>
                </a:lnTo>
                <a:lnTo>
                  <a:pt x="513073" y="760035"/>
                </a:lnTo>
                <a:lnTo>
                  <a:pt x="456333" y="754262"/>
                </a:lnTo>
                <a:lnTo>
                  <a:pt x="401566" y="744873"/>
                </a:lnTo>
                <a:lnTo>
                  <a:pt x="349061" y="732062"/>
                </a:lnTo>
                <a:lnTo>
                  <a:pt x="299104" y="716018"/>
                </a:lnTo>
                <a:lnTo>
                  <a:pt x="251984" y="696934"/>
                </a:lnTo>
                <a:lnTo>
                  <a:pt x="207987" y="675001"/>
                </a:lnTo>
                <a:lnTo>
                  <a:pt x="167401" y="650411"/>
                </a:lnTo>
                <a:lnTo>
                  <a:pt x="130514" y="623354"/>
                </a:lnTo>
                <a:lnTo>
                  <a:pt x="97612" y="594024"/>
                </a:lnTo>
                <a:lnTo>
                  <a:pt x="68984" y="562610"/>
                </a:lnTo>
                <a:lnTo>
                  <a:pt x="44916" y="529305"/>
                </a:lnTo>
                <a:lnTo>
                  <a:pt x="25696" y="494300"/>
                </a:lnTo>
                <a:lnTo>
                  <a:pt x="11612" y="457786"/>
                </a:lnTo>
                <a:lnTo>
                  <a:pt x="2950" y="419956"/>
                </a:lnTo>
                <a:lnTo>
                  <a:pt x="0" y="380999"/>
                </a:lnTo>
                <a:close/>
              </a:path>
            </a:pathLst>
          </a:custGeom>
          <a:ln w="25400">
            <a:solidFill>
              <a:srgbClr val="7A7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239770" y="6225336"/>
            <a:ext cx="377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330066" y="762000"/>
            <a:ext cx="117983" cy="228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66389" y="1735454"/>
            <a:ext cx="117856" cy="228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30066" y="2975482"/>
            <a:ext cx="117983" cy="228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61435" y="4499483"/>
            <a:ext cx="117855" cy="228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759455" y="4466081"/>
            <a:ext cx="1235075" cy="95313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No</a:t>
            </a:r>
            <a:endParaRPr sz="1800">
              <a:latin typeface="Calibri"/>
              <a:cs typeface="Calibri"/>
            </a:endParaRPr>
          </a:p>
          <a:p>
            <a:pPr marL="104139" algn="ctr">
              <a:lnSpc>
                <a:spcPct val="100000"/>
              </a:lnSpc>
              <a:spcBef>
                <a:spcPts val="409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No_o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_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10477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&lt;15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84779" y="2923413"/>
            <a:ext cx="294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No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93238" y="1728746"/>
            <a:ext cx="1161415" cy="1020444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No</a:t>
            </a:r>
            <a:endParaRPr sz="1800">
              <a:latin typeface="Calibri"/>
              <a:cs typeface="Calibri"/>
            </a:endParaRPr>
          </a:p>
          <a:p>
            <a:pPr marL="43180">
              <a:lnSpc>
                <a:spcPct val="100000"/>
              </a:lnSpc>
              <a:spcBef>
                <a:spcPts val="67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No_o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_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29845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&gt;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912491" y="5601716"/>
            <a:ext cx="294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No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367785" y="5526785"/>
            <a:ext cx="118110" cy="481965"/>
          </a:xfrm>
          <a:custGeom>
            <a:avLst/>
            <a:gdLst/>
            <a:ahLst/>
            <a:cxnLst/>
            <a:rect l="l" t="t" r="r" b="b"/>
            <a:pathLst>
              <a:path w="118110" h="481964">
                <a:moveTo>
                  <a:pt x="13842" y="366255"/>
                </a:moveTo>
                <a:lnTo>
                  <a:pt x="1904" y="373519"/>
                </a:lnTo>
                <a:lnTo>
                  <a:pt x="0" y="381330"/>
                </a:lnTo>
                <a:lnTo>
                  <a:pt x="3555" y="387324"/>
                </a:lnTo>
                <a:lnTo>
                  <a:pt x="60578" y="481406"/>
                </a:lnTo>
                <a:lnTo>
                  <a:pt x="74611" y="456412"/>
                </a:lnTo>
                <a:lnTo>
                  <a:pt x="47498" y="456412"/>
                </a:lnTo>
                <a:lnTo>
                  <a:pt x="46714" y="409552"/>
                </a:lnTo>
                <a:lnTo>
                  <a:pt x="25273" y="374167"/>
                </a:lnTo>
                <a:lnTo>
                  <a:pt x="21716" y="368172"/>
                </a:lnTo>
                <a:lnTo>
                  <a:pt x="13842" y="366255"/>
                </a:lnTo>
                <a:close/>
              </a:path>
              <a:path w="118110" h="481964">
                <a:moveTo>
                  <a:pt x="46714" y="409552"/>
                </a:moveTo>
                <a:lnTo>
                  <a:pt x="47498" y="456412"/>
                </a:lnTo>
                <a:lnTo>
                  <a:pt x="72898" y="455993"/>
                </a:lnTo>
                <a:lnTo>
                  <a:pt x="72797" y="449986"/>
                </a:lnTo>
                <a:lnTo>
                  <a:pt x="49149" y="449986"/>
                </a:lnTo>
                <a:lnTo>
                  <a:pt x="59759" y="431080"/>
                </a:lnTo>
                <a:lnTo>
                  <a:pt x="46714" y="409552"/>
                </a:lnTo>
                <a:close/>
              </a:path>
              <a:path w="118110" h="481964">
                <a:moveTo>
                  <a:pt x="103504" y="364769"/>
                </a:moveTo>
                <a:lnTo>
                  <a:pt x="95758" y="366941"/>
                </a:lnTo>
                <a:lnTo>
                  <a:pt x="72113" y="409068"/>
                </a:lnTo>
                <a:lnTo>
                  <a:pt x="72898" y="455993"/>
                </a:lnTo>
                <a:lnTo>
                  <a:pt x="47498" y="456412"/>
                </a:lnTo>
                <a:lnTo>
                  <a:pt x="74611" y="456412"/>
                </a:lnTo>
                <a:lnTo>
                  <a:pt x="117855" y="379374"/>
                </a:lnTo>
                <a:lnTo>
                  <a:pt x="115697" y="371627"/>
                </a:lnTo>
                <a:lnTo>
                  <a:pt x="103504" y="364769"/>
                </a:lnTo>
                <a:close/>
              </a:path>
              <a:path w="118110" h="481964">
                <a:moveTo>
                  <a:pt x="59759" y="431080"/>
                </a:moveTo>
                <a:lnTo>
                  <a:pt x="49149" y="449986"/>
                </a:lnTo>
                <a:lnTo>
                  <a:pt x="70992" y="449618"/>
                </a:lnTo>
                <a:lnTo>
                  <a:pt x="59759" y="431080"/>
                </a:lnTo>
                <a:close/>
              </a:path>
              <a:path w="118110" h="481964">
                <a:moveTo>
                  <a:pt x="72113" y="409068"/>
                </a:moveTo>
                <a:lnTo>
                  <a:pt x="59759" y="431080"/>
                </a:lnTo>
                <a:lnTo>
                  <a:pt x="70992" y="449618"/>
                </a:lnTo>
                <a:lnTo>
                  <a:pt x="49149" y="449986"/>
                </a:lnTo>
                <a:lnTo>
                  <a:pt x="72797" y="449986"/>
                </a:lnTo>
                <a:lnTo>
                  <a:pt x="72113" y="409068"/>
                </a:lnTo>
                <a:close/>
              </a:path>
              <a:path w="118110" h="481964">
                <a:moveTo>
                  <a:pt x="65277" y="0"/>
                </a:moveTo>
                <a:lnTo>
                  <a:pt x="39877" y="380"/>
                </a:lnTo>
                <a:lnTo>
                  <a:pt x="46714" y="409552"/>
                </a:lnTo>
                <a:lnTo>
                  <a:pt x="59759" y="431080"/>
                </a:lnTo>
                <a:lnTo>
                  <a:pt x="72113" y="409068"/>
                </a:lnTo>
                <a:lnTo>
                  <a:pt x="65277" y="0"/>
                </a:lnTo>
                <a:close/>
              </a:path>
            </a:pathLst>
          </a:custGeom>
          <a:solidFill>
            <a:srgbClr val="94A2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550790" y="1933194"/>
            <a:ext cx="323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solidFill>
                  <a:srgbClr val="2E2B1F"/>
                </a:solidFill>
                <a:latin typeface="Calibri"/>
                <a:cs typeface="Calibri"/>
              </a:rPr>
              <a:t>Y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257038" y="3292855"/>
            <a:ext cx="323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solidFill>
                  <a:srgbClr val="2E2B1F"/>
                </a:solidFill>
                <a:latin typeface="Calibri"/>
                <a:cs typeface="Calibri"/>
              </a:rPr>
              <a:t>Y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947920" y="4632452"/>
            <a:ext cx="323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solidFill>
                  <a:srgbClr val="2E2B1F"/>
                </a:solidFill>
                <a:latin typeface="Calibri"/>
                <a:cs typeface="Calibri"/>
              </a:rPr>
              <a:t>Y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978908" y="1807464"/>
            <a:ext cx="3107436" cy="127101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16879" y="1581911"/>
            <a:ext cx="2153412" cy="179679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13452" y="1866900"/>
            <a:ext cx="2987675" cy="1152525"/>
          </a:xfrm>
          <a:custGeom>
            <a:avLst/>
            <a:gdLst/>
            <a:ahLst/>
            <a:cxnLst/>
            <a:rect l="l" t="t" r="r" b="b"/>
            <a:pathLst>
              <a:path w="2987675" h="1152525">
                <a:moveTo>
                  <a:pt x="2987548" y="0"/>
                </a:moveTo>
                <a:lnTo>
                  <a:pt x="497967" y="0"/>
                </a:lnTo>
                <a:lnTo>
                  <a:pt x="452651" y="2354"/>
                </a:lnTo>
                <a:lnTo>
                  <a:pt x="408473" y="9282"/>
                </a:lnTo>
                <a:lnTo>
                  <a:pt x="365610" y="20579"/>
                </a:lnTo>
                <a:lnTo>
                  <a:pt x="324236" y="36044"/>
                </a:lnTo>
                <a:lnTo>
                  <a:pt x="284528" y="55472"/>
                </a:lnTo>
                <a:lnTo>
                  <a:pt x="246662" y="78660"/>
                </a:lnTo>
                <a:lnTo>
                  <a:pt x="210814" y="105404"/>
                </a:lnTo>
                <a:lnTo>
                  <a:pt x="177159" y="135502"/>
                </a:lnTo>
                <a:lnTo>
                  <a:pt x="145875" y="168751"/>
                </a:lnTo>
                <a:lnTo>
                  <a:pt x="117136" y="204946"/>
                </a:lnTo>
                <a:lnTo>
                  <a:pt x="91120" y="243885"/>
                </a:lnTo>
                <a:lnTo>
                  <a:pt x="68001" y="285364"/>
                </a:lnTo>
                <a:lnTo>
                  <a:pt x="47956" y="329180"/>
                </a:lnTo>
                <a:lnTo>
                  <a:pt x="31161" y="375129"/>
                </a:lnTo>
                <a:lnTo>
                  <a:pt x="17792" y="423009"/>
                </a:lnTo>
                <a:lnTo>
                  <a:pt x="8025" y="472616"/>
                </a:lnTo>
                <a:lnTo>
                  <a:pt x="2035" y="523747"/>
                </a:lnTo>
                <a:lnTo>
                  <a:pt x="0" y="576199"/>
                </a:lnTo>
                <a:lnTo>
                  <a:pt x="2035" y="628651"/>
                </a:lnTo>
                <a:lnTo>
                  <a:pt x="8025" y="679785"/>
                </a:lnTo>
                <a:lnTo>
                  <a:pt x="17792" y="729397"/>
                </a:lnTo>
                <a:lnTo>
                  <a:pt x="31161" y="777284"/>
                </a:lnTo>
                <a:lnTo>
                  <a:pt x="47956" y="823241"/>
                </a:lnTo>
                <a:lnTo>
                  <a:pt x="68001" y="867066"/>
                </a:lnTo>
                <a:lnTo>
                  <a:pt x="91120" y="908555"/>
                </a:lnTo>
                <a:lnTo>
                  <a:pt x="117136" y="947504"/>
                </a:lnTo>
                <a:lnTo>
                  <a:pt x="145875" y="983710"/>
                </a:lnTo>
                <a:lnTo>
                  <a:pt x="177159" y="1016969"/>
                </a:lnTo>
                <a:lnTo>
                  <a:pt x="210814" y="1047077"/>
                </a:lnTo>
                <a:lnTo>
                  <a:pt x="246662" y="1073832"/>
                </a:lnTo>
                <a:lnTo>
                  <a:pt x="284528" y="1097028"/>
                </a:lnTo>
                <a:lnTo>
                  <a:pt x="324236" y="1116464"/>
                </a:lnTo>
                <a:lnTo>
                  <a:pt x="365610" y="1131935"/>
                </a:lnTo>
                <a:lnTo>
                  <a:pt x="408473" y="1143238"/>
                </a:lnTo>
                <a:lnTo>
                  <a:pt x="452651" y="1150169"/>
                </a:lnTo>
                <a:lnTo>
                  <a:pt x="497967" y="1152525"/>
                </a:lnTo>
                <a:lnTo>
                  <a:pt x="2987548" y="1152525"/>
                </a:lnTo>
                <a:lnTo>
                  <a:pt x="2942232" y="1150169"/>
                </a:lnTo>
                <a:lnTo>
                  <a:pt x="2898054" y="1143238"/>
                </a:lnTo>
                <a:lnTo>
                  <a:pt x="2855191" y="1131935"/>
                </a:lnTo>
                <a:lnTo>
                  <a:pt x="2813817" y="1116464"/>
                </a:lnTo>
                <a:lnTo>
                  <a:pt x="2774109" y="1097028"/>
                </a:lnTo>
                <a:lnTo>
                  <a:pt x="2736243" y="1073832"/>
                </a:lnTo>
                <a:lnTo>
                  <a:pt x="2700395" y="1047077"/>
                </a:lnTo>
                <a:lnTo>
                  <a:pt x="2666740" y="1016969"/>
                </a:lnTo>
                <a:lnTo>
                  <a:pt x="2635456" y="983710"/>
                </a:lnTo>
                <a:lnTo>
                  <a:pt x="2606717" y="947504"/>
                </a:lnTo>
                <a:lnTo>
                  <a:pt x="2580701" y="908555"/>
                </a:lnTo>
                <a:lnTo>
                  <a:pt x="2557582" y="867066"/>
                </a:lnTo>
                <a:lnTo>
                  <a:pt x="2537537" y="823241"/>
                </a:lnTo>
                <a:lnTo>
                  <a:pt x="2520742" y="777284"/>
                </a:lnTo>
                <a:lnTo>
                  <a:pt x="2507373" y="729397"/>
                </a:lnTo>
                <a:lnTo>
                  <a:pt x="2497606" y="679785"/>
                </a:lnTo>
                <a:lnTo>
                  <a:pt x="2491616" y="628651"/>
                </a:lnTo>
                <a:lnTo>
                  <a:pt x="2489580" y="576199"/>
                </a:lnTo>
                <a:lnTo>
                  <a:pt x="2491616" y="523747"/>
                </a:lnTo>
                <a:lnTo>
                  <a:pt x="2497606" y="472616"/>
                </a:lnTo>
                <a:lnTo>
                  <a:pt x="2507373" y="423009"/>
                </a:lnTo>
                <a:lnTo>
                  <a:pt x="2520742" y="375129"/>
                </a:lnTo>
                <a:lnTo>
                  <a:pt x="2537537" y="329180"/>
                </a:lnTo>
                <a:lnTo>
                  <a:pt x="2557582" y="285364"/>
                </a:lnTo>
                <a:lnTo>
                  <a:pt x="2580701" y="243885"/>
                </a:lnTo>
                <a:lnTo>
                  <a:pt x="2606717" y="204946"/>
                </a:lnTo>
                <a:lnTo>
                  <a:pt x="2635456" y="168751"/>
                </a:lnTo>
                <a:lnTo>
                  <a:pt x="2666740" y="135502"/>
                </a:lnTo>
                <a:lnTo>
                  <a:pt x="2700395" y="105404"/>
                </a:lnTo>
                <a:lnTo>
                  <a:pt x="2736243" y="78660"/>
                </a:lnTo>
                <a:lnTo>
                  <a:pt x="2774109" y="55472"/>
                </a:lnTo>
                <a:lnTo>
                  <a:pt x="2813817" y="36044"/>
                </a:lnTo>
                <a:lnTo>
                  <a:pt x="2855191" y="20579"/>
                </a:lnTo>
                <a:lnTo>
                  <a:pt x="2898054" y="9282"/>
                </a:lnTo>
                <a:lnTo>
                  <a:pt x="2942232" y="2354"/>
                </a:lnTo>
                <a:lnTo>
                  <a:pt x="2987548" y="0"/>
                </a:lnTo>
                <a:close/>
              </a:path>
            </a:pathLst>
          </a:custGeom>
          <a:solidFill>
            <a:srgbClr val="9CBD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13452" y="1866900"/>
            <a:ext cx="2987675" cy="1152525"/>
          </a:xfrm>
          <a:custGeom>
            <a:avLst/>
            <a:gdLst/>
            <a:ahLst/>
            <a:cxnLst/>
            <a:rect l="l" t="t" r="r" b="b"/>
            <a:pathLst>
              <a:path w="2987675" h="1152525">
                <a:moveTo>
                  <a:pt x="497967" y="0"/>
                </a:moveTo>
                <a:lnTo>
                  <a:pt x="2987548" y="0"/>
                </a:lnTo>
                <a:lnTo>
                  <a:pt x="2942232" y="2354"/>
                </a:lnTo>
                <a:lnTo>
                  <a:pt x="2898054" y="9282"/>
                </a:lnTo>
                <a:lnTo>
                  <a:pt x="2855191" y="20579"/>
                </a:lnTo>
                <a:lnTo>
                  <a:pt x="2813817" y="36044"/>
                </a:lnTo>
                <a:lnTo>
                  <a:pt x="2774109" y="55472"/>
                </a:lnTo>
                <a:lnTo>
                  <a:pt x="2736243" y="78660"/>
                </a:lnTo>
                <a:lnTo>
                  <a:pt x="2700395" y="105404"/>
                </a:lnTo>
                <a:lnTo>
                  <a:pt x="2666740" y="135502"/>
                </a:lnTo>
                <a:lnTo>
                  <a:pt x="2635456" y="168751"/>
                </a:lnTo>
                <a:lnTo>
                  <a:pt x="2606717" y="204946"/>
                </a:lnTo>
                <a:lnTo>
                  <a:pt x="2580701" y="243885"/>
                </a:lnTo>
                <a:lnTo>
                  <a:pt x="2557582" y="285364"/>
                </a:lnTo>
                <a:lnTo>
                  <a:pt x="2537537" y="329180"/>
                </a:lnTo>
                <a:lnTo>
                  <a:pt x="2520742" y="375129"/>
                </a:lnTo>
                <a:lnTo>
                  <a:pt x="2507373" y="423009"/>
                </a:lnTo>
                <a:lnTo>
                  <a:pt x="2497606" y="472616"/>
                </a:lnTo>
                <a:lnTo>
                  <a:pt x="2491616" y="523747"/>
                </a:lnTo>
                <a:lnTo>
                  <a:pt x="2489580" y="576199"/>
                </a:lnTo>
                <a:lnTo>
                  <a:pt x="2491616" y="628651"/>
                </a:lnTo>
                <a:lnTo>
                  <a:pt x="2497606" y="679785"/>
                </a:lnTo>
                <a:lnTo>
                  <a:pt x="2507373" y="729397"/>
                </a:lnTo>
                <a:lnTo>
                  <a:pt x="2520742" y="777284"/>
                </a:lnTo>
                <a:lnTo>
                  <a:pt x="2537537" y="823241"/>
                </a:lnTo>
                <a:lnTo>
                  <a:pt x="2557582" y="867066"/>
                </a:lnTo>
                <a:lnTo>
                  <a:pt x="2580701" y="908555"/>
                </a:lnTo>
                <a:lnTo>
                  <a:pt x="2606717" y="947504"/>
                </a:lnTo>
                <a:lnTo>
                  <a:pt x="2635456" y="983710"/>
                </a:lnTo>
                <a:lnTo>
                  <a:pt x="2666740" y="1016969"/>
                </a:lnTo>
                <a:lnTo>
                  <a:pt x="2700395" y="1047077"/>
                </a:lnTo>
                <a:lnTo>
                  <a:pt x="2736243" y="1073832"/>
                </a:lnTo>
                <a:lnTo>
                  <a:pt x="2774109" y="1097028"/>
                </a:lnTo>
                <a:lnTo>
                  <a:pt x="2813817" y="1116464"/>
                </a:lnTo>
                <a:lnTo>
                  <a:pt x="2855191" y="1131935"/>
                </a:lnTo>
                <a:lnTo>
                  <a:pt x="2898054" y="1143238"/>
                </a:lnTo>
                <a:lnTo>
                  <a:pt x="2942232" y="1150169"/>
                </a:lnTo>
                <a:lnTo>
                  <a:pt x="2987548" y="1152525"/>
                </a:lnTo>
                <a:lnTo>
                  <a:pt x="497967" y="1152525"/>
                </a:lnTo>
                <a:lnTo>
                  <a:pt x="452651" y="1150169"/>
                </a:lnTo>
                <a:lnTo>
                  <a:pt x="408473" y="1143238"/>
                </a:lnTo>
                <a:lnTo>
                  <a:pt x="365610" y="1131935"/>
                </a:lnTo>
                <a:lnTo>
                  <a:pt x="324236" y="1116464"/>
                </a:lnTo>
                <a:lnTo>
                  <a:pt x="284528" y="1097028"/>
                </a:lnTo>
                <a:lnTo>
                  <a:pt x="246662" y="1073832"/>
                </a:lnTo>
                <a:lnTo>
                  <a:pt x="210814" y="1047077"/>
                </a:lnTo>
                <a:lnTo>
                  <a:pt x="177159" y="1016969"/>
                </a:lnTo>
                <a:lnTo>
                  <a:pt x="145875" y="983710"/>
                </a:lnTo>
                <a:lnTo>
                  <a:pt x="117136" y="947504"/>
                </a:lnTo>
                <a:lnTo>
                  <a:pt x="91120" y="908555"/>
                </a:lnTo>
                <a:lnTo>
                  <a:pt x="68001" y="867066"/>
                </a:lnTo>
                <a:lnTo>
                  <a:pt x="47956" y="823241"/>
                </a:lnTo>
                <a:lnTo>
                  <a:pt x="31161" y="777284"/>
                </a:lnTo>
                <a:lnTo>
                  <a:pt x="17792" y="729397"/>
                </a:lnTo>
                <a:lnTo>
                  <a:pt x="8025" y="679785"/>
                </a:lnTo>
                <a:lnTo>
                  <a:pt x="2035" y="628651"/>
                </a:lnTo>
                <a:lnTo>
                  <a:pt x="0" y="576199"/>
                </a:lnTo>
                <a:lnTo>
                  <a:pt x="2035" y="523747"/>
                </a:lnTo>
                <a:lnTo>
                  <a:pt x="8025" y="472616"/>
                </a:lnTo>
                <a:lnTo>
                  <a:pt x="17792" y="423009"/>
                </a:lnTo>
                <a:lnTo>
                  <a:pt x="31161" y="375129"/>
                </a:lnTo>
                <a:lnTo>
                  <a:pt x="47956" y="329180"/>
                </a:lnTo>
                <a:lnTo>
                  <a:pt x="68001" y="285364"/>
                </a:lnTo>
                <a:lnTo>
                  <a:pt x="91120" y="243885"/>
                </a:lnTo>
                <a:lnTo>
                  <a:pt x="117136" y="204946"/>
                </a:lnTo>
                <a:lnTo>
                  <a:pt x="145875" y="168751"/>
                </a:lnTo>
                <a:lnTo>
                  <a:pt x="177159" y="135502"/>
                </a:lnTo>
                <a:lnTo>
                  <a:pt x="210814" y="105404"/>
                </a:lnTo>
                <a:lnTo>
                  <a:pt x="246662" y="78660"/>
                </a:lnTo>
                <a:lnTo>
                  <a:pt x="284528" y="55472"/>
                </a:lnTo>
                <a:lnTo>
                  <a:pt x="324236" y="36044"/>
                </a:lnTo>
                <a:lnTo>
                  <a:pt x="365610" y="20579"/>
                </a:lnTo>
                <a:lnTo>
                  <a:pt x="408473" y="9282"/>
                </a:lnTo>
                <a:lnTo>
                  <a:pt x="452651" y="2354"/>
                </a:lnTo>
                <a:lnTo>
                  <a:pt x="497967" y="0"/>
                </a:lnTo>
                <a:close/>
              </a:path>
            </a:pathLst>
          </a:custGeom>
          <a:ln w="12700">
            <a:solidFill>
              <a:srgbClr val="97BA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646165" y="1915794"/>
            <a:ext cx="17246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720" marR="5080" indent="-29972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For days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&gt;30, per 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day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fine is Rs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50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699505" y="2403474"/>
            <a:ext cx="16446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3990" indent="-161290">
              <a:lnSpc>
                <a:spcPct val="100000"/>
              </a:lnSpc>
              <a:spcBef>
                <a:spcPts val="95"/>
              </a:spcBef>
              <a:buSzPct val="93750"/>
              <a:buFont typeface="Wingdings"/>
              <a:buChar char=""/>
              <a:tabLst>
                <a:tab pos="174625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for days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&lt;30,</a:t>
            </a:r>
            <a:endParaRPr sz="1600">
              <a:latin typeface="Calibri"/>
              <a:cs typeface="Calibri"/>
            </a:endParaRPr>
          </a:p>
          <a:p>
            <a:pPr marL="4445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per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day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fine is Rs.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750052" y="3489959"/>
            <a:ext cx="2109216" cy="7223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096000" y="3453384"/>
            <a:ext cx="1470659" cy="86105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83834" y="3550158"/>
            <a:ext cx="1990725" cy="603250"/>
          </a:xfrm>
          <a:custGeom>
            <a:avLst/>
            <a:gdLst/>
            <a:ahLst/>
            <a:cxnLst/>
            <a:rect l="l" t="t" r="r" b="b"/>
            <a:pathLst>
              <a:path w="1990725" h="603250">
                <a:moveTo>
                  <a:pt x="1990470" y="0"/>
                </a:moveTo>
                <a:lnTo>
                  <a:pt x="331724" y="0"/>
                </a:lnTo>
                <a:lnTo>
                  <a:pt x="282691" y="3272"/>
                </a:lnTo>
                <a:lnTo>
                  <a:pt x="235897" y="12777"/>
                </a:lnTo>
                <a:lnTo>
                  <a:pt x="191853" y="28047"/>
                </a:lnTo>
                <a:lnTo>
                  <a:pt x="151072" y="48615"/>
                </a:lnTo>
                <a:lnTo>
                  <a:pt x="114066" y="74012"/>
                </a:lnTo>
                <a:lnTo>
                  <a:pt x="81347" y="103771"/>
                </a:lnTo>
                <a:lnTo>
                  <a:pt x="53428" y="137424"/>
                </a:lnTo>
                <a:lnTo>
                  <a:pt x="30822" y="174504"/>
                </a:lnTo>
                <a:lnTo>
                  <a:pt x="14040" y="214543"/>
                </a:lnTo>
                <a:lnTo>
                  <a:pt x="3595" y="257072"/>
                </a:lnTo>
                <a:lnTo>
                  <a:pt x="0" y="301624"/>
                </a:lnTo>
                <a:lnTo>
                  <a:pt x="3595" y="346177"/>
                </a:lnTo>
                <a:lnTo>
                  <a:pt x="14040" y="388706"/>
                </a:lnTo>
                <a:lnTo>
                  <a:pt x="30822" y="428745"/>
                </a:lnTo>
                <a:lnTo>
                  <a:pt x="53428" y="465825"/>
                </a:lnTo>
                <a:lnTo>
                  <a:pt x="81347" y="499478"/>
                </a:lnTo>
                <a:lnTo>
                  <a:pt x="114066" y="529237"/>
                </a:lnTo>
                <a:lnTo>
                  <a:pt x="151072" y="554634"/>
                </a:lnTo>
                <a:lnTo>
                  <a:pt x="191853" y="575202"/>
                </a:lnTo>
                <a:lnTo>
                  <a:pt x="235897" y="590472"/>
                </a:lnTo>
                <a:lnTo>
                  <a:pt x="282691" y="599977"/>
                </a:lnTo>
                <a:lnTo>
                  <a:pt x="331724" y="603249"/>
                </a:lnTo>
                <a:lnTo>
                  <a:pt x="1990470" y="603249"/>
                </a:lnTo>
                <a:lnTo>
                  <a:pt x="1941435" y="599977"/>
                </a:lnTo>
                <a:lnTo>
                  <a:pt x="1894633" y="590472"/>
                </a:lnTo>
                <a:lnTo>
                  <a:pt x="1850577" y="575202"/>
                </a:lnTo>
                <a:lnTo>
                  <a:pt x="1809781" y="554634"/>
                </a:lnTo>
                <a:lnTo>
                  <a:pt x="1772758" y="529237"/>
                </a:lnTo>
                <a:lnTo>
                  <a:pt x="1740022" y="499478"/>
                </a:lnTo>
                <a:lnTo>
                  <a:pt x="1712087" y="465825"/>
                </a:lnTo>
                <a:lnTo>
                  <a:pt x="1689465" y="428745"/>
                </a:lnTo>
                <a:lnTo>
                  <a:pt x="1672671" y="388706"/>
                </a:lnTo>
                <a:lnTo>
                  <a:pt x="1662218" y="346177"/>
                </a:lnTo>
                <a:lnTo>
                  <a:pt x="1658619" y="301624"/>
                </a:lnTo>
                <a:lnTo>
                  <a:pt x="1662218" y="257072"/>
                </a:lnTo>
                <a:lnTo>
                  <a:pt x="1672671" y="214543"/>
                </a:lnTo>
                <a:lnTo>
                  <a:pt x="1689465" y="174504"/>
                </a:lnTo>
                <a:lnTo>
                  <a:pt x="1712087" y="137424"/>
                </a:lnTo>
                <a:lnTo>
                  <a:pt x="1740022" y="103771"/>
                </a:lnTo>
                <a:lnTo>
                  <a:pt x="1772758" y="74012"/>
                </a:lnTo>
                <a:lnTo>
                  <a:pt x="1809781" y="48615"/>
                </a:lnTo>
                <a:lnTo>
                  <a:pt x="1850577" y="28047"/>
                </a:lnTo>
                <a:lnTo>
                  <a:pt x="1894633" y="12777"/>
                </a:lnTo>
                <a:lnTo>
                  <a:pt x="1941435" y="3272"/>
                </a:lnTo>
                <a:lnTo>
                  <a:pt x="1990470" y="0"/>
                </a:lnTo>
                <a:close/>
              </a:path>
            </a:pathLst>
          </a:custGeom>
          <a:solidFill>
            <a:srgbClr val="9CBD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783834" y="3550158"/>
            <a:ext cx="1990725" cy="603250"/>
          </a:xfrm>
          <a:custGeom>
            <a:avLst/>
            <a:gdLst/>
            <a:ahLst/>
            <a:cxnLst/>
            <a:rect l="l" t="t" r="r" b="b"/>
            <a:pathLst>
              <a:path w="1990725" h="603250">
                <a:moveTo>
                  <a:pt x="331724" y="0"/>
                </a:moveTo>
                <a:lnTo>
                  <a:pt x="1990470" y="0"/>
                </a:lnTo>
                <a:lnTo>
                  <a:pt x="1941435" y="3272"/>
                </a:lnTo>
                <a:lnTo>
                  <a:pt x="1894633" y="12777"/>
                </a:lnTo>
                <a:lnTo>
                  <a:pt x="1850577" y="28047"/>
                </a:lnTo>
                <a:lnTo>
                  <a:pt x="1809781" y="48615"/>
                </a:lnTo>
                <a:lnTo>
                  <a:pt x="1772758" y="74012"/>
                </a:lnTo>
                <a:lnTo>
                  <a:pt x="1740022" y="103771"/>
                </a:lnTo>
                <a:lnTo>
                  <a:pt x="1712087" y="137424"/>
                </a:lnTo>
                <a:lnTo>
                  <a:pt x="1689465" y="174504"/>
                </a:lnTo>
                <a:lnTo>
                  <a:pt x="1672671" y="214543"/>
                </a:lnTo>
                <a:lnTo>
                  <a:pt x="1662218" y="257072"/>
                </a:lnTo>
                <a:lnTo>
                  <a:pt x="1658619" y="301624"/>
                </a:lnTo>
                <a:lnTo>
                  <a:pt x="1662218" y="346177"/>
                </a:lnTo>
                <a:lnTo>
                  <a:pt x="1672671" y="388706"/>
                </a:lnTo>
                <a:lnTo>
                  <a:pt x="1689465" y="428745"/>
                </a:lnTo>
                <a:lnTo>
                  <a:pt x="1712087" y="465825"/>
                </a:lnTo>
                <a:lnTo>
                  <a:pt x="1740022" y="499478"/>
                </a:lnTo>
                <a:lnTo>
                  <a:pt x="1772758" y="529237"/>
                </a:lnTo>
                <a:lnTo>
                  <a:pt x="1809781" y="554634"/>
                </a:lnTo>
                <a:lnTo>
                  <a:pt x="1850577" y="575202"/>
                </a:lnTo>
                <a:lnTo>
                  <a:pt x="1894633" y="590472"/>
                </a:lnTo>
                <a:lnTo>
                  <a:pt x="1941435" y="599977"/>
                </a:lnTo>
                <a:lnTo>
                  <a:pt x="1990470" y="603249"/>
                </a:lnTo>
                <a:lnTo>
                  <a:pt x="331724" y="603249"/>
                </a:lnTo>
                <a:lnTo>
                  <a:pt x="282691" y="599977"/>
                </a:lnTo>
                <a:lnTo>
                  <a:pt x="235897" y="590472"/>
                </a:lnTo>
                <a:lnTo>
                  <a:pt x="191853" y="575202"/>
                </a:lnTo>
                <a:lnTo>
                  <a:pt x="151072" y="554634"/>
                </a:lnTo>
                <a:lnTo>
                  <a:pt x="114066" y="529237"/>
                </a:lnTo>
                <a:lnTo>
                  <a:pt x="81347" y="499478"/>
                </a:lnTo>
                <a:lnTo>
                  <a:pt x="53428" y="465825"/>
                </a:lnTo>
                <a:lnTo>
                  <a:pt x="30822" y="428745"/>
                </a:lnTo>
                <a:lnTo>
                  <a:pt x="14040" y="388706"/>
                </a:lnTo>
                <a:lnTo>
                  <a:pt x="3595" y="346177"/>
                </a:lnTo>
                <a:lnTo>
                  <a:pt x="0" y="301624"/>
                </a:lnTo>
                <a:lnTo>
                  <a:pt x="3595" y="257072"/>
                </a:lnTo>
                <a:lnTo>
                  <a:pt x="14040" y="214543"/>
                </a:lnTo>
                <a:lnTo>
                  <a:pt x="30822" y="174504"/>
                </a:lnTo>
                <a:lnTo>
                  <a:pt x="53428" y="137424"/>
                </a:lnTo>
                <a:lnTo>
                  <a:pt x="81347" y="103771"/>
                </a:lnTo>
                <a:lnTo>
                  <a:pt x="114066" y="74012"/>
                </a:lnTo>
                <a:lnTo>
                  <a:pt x="151072" y="48615"/>
                </a:lnTo>
                <a:lnTo>
                  <a:pt x="191853" y="28047"/>
                </a:lnTo>
                <a:lnTo>
                  <a:pt x="235897" y="12777"/>
                </a:lnTo>
                <a:lnTo>
                  <a:pt x="282691" y="3272"/>
                </a:lnTo>
                <a:lnTo>
                  <a:pt x="331724" y="0"/>
                </a:lnTo>
                <a:close/>
              </a:path>
            </a:pathLst>
          </a:custGeom>
          <a:ln w="12700">
            <a:solidFill>
              <a:srgbClr val="97BA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249161" y="3550411"/>
            <a:ext cx="1062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fine is Rs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418326" y="3824732"/>
            <a:ext cx="721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per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637276" y="4809744"/>
            <a:ext cx="1757172" cy="65074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969508" y="4873752"/>
            <a:ext cx="1144524" cy="58674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672328" y="4868798"/>
            <a:ext cx="1636395" cy="532130"/>
          </a:xfrm>
          <a:custGeom>
            <a:avLst/>
            <a:gdLst/>
            <a:ahLst/>
            <a:cxnLst/>
            <a:rect l="l" t="t" r="r" b="b"/>
            <a:pathLst>
              <a:path w="1636395" h="532129">
                <a:moveTo>
                  <a:pt x="1636395" y="0"/>
                </a:moveTo>
                <a:lnTo>
                  <a:pt x="272669" y="0"/>
                </a:lnTo>
                <a:lnTo>
                  <a:pt x="223648" y="4286"/>
                </a:lnTo>
                <a:lnTo>
                  <a:pt x="177513" y="16646"/>
                </a:lnTo>
                <a:lnTo>
                  <a:pt x="135033" y="36326"/>
                </a:lnTo>
                <a:lnTo>
                  <a:pt x="96979" y="62576"/>
                </a:lnTo>
                <a:lnTo>
                  <a:pt x="64118" y="94644"/>
                </a:lnTo>
                <a:lnTo>
                  <a:pt x="37220" y="131778"/>
                </a:lnTo>
                <a:lnTo>
                  <a:pt x="17055" y="173228"/>
                </a:lnTo>
                <a:lnTo>
                  <a:pt x="4392" y="218240"/>
                </a:lnTo>
                <a:lnTo>
                  <a:pt x="0" y="266064"/>
                </a:lnTo>
                <a:lnTo>
                  <a:pt x="4392" y="313889"/>
                </a:lnTo>
                <a:lnTo>
                  <a:pt x="17055" y="358901"/>
                </a:lnTo>
                <a:lnTo>
                  <a:pt x="37220" y="400351"/>
                </a:lnTo>
                <a:lnTo>
                  <a:pt x="64118" y="437485"/>
                </a:lnTo>
                <a:lnTo>
                  <a:pt x="96979" y="469553"/>
                </a:lnTo>
                <a:lnTo>
                  <a:pt x="135033" y="495803"/>
                </a:lnTo>
                <a:lnTo>
                  <a:pt x="177513" y="515483"/>
                </a:lnTo>
                <a:lnTo>
                  <a:pt x="223648" y="527843"/>
                </a:lnTo>
                <a:lnTo>
                  <a:pt x="272669" y="532129"/>
                </a:lnTo>
                <a:lnTo>
                  <a:pt x="1636395" y="532129"/>
                </a:lnTo>
                <a:lnTo>
                  <a:pt x="1587374" y="527843"/>
                </a:lnTo>
                <a:lnTo>
                  <a:pt x="1541239" y="515483"/>
                </a:lnTo>
                <a:lnTo>
                  <a:pt x="1498759" y="495803"/>
                </a:lnTo>
                <a:lnTo>
                  <a:pt x="1460705" y="469553"/>
                </a:lnTo>
                <a:lnTo>
                  <a:pt x="1427844" y="437485"/>
                </a:lnTo>
                <a:lnTo>
                  <a:pt x="1400946" y="400351"/>
                </a:lnTo>
                <a:lnTo>
                  <a:pt x="1380781" y="358901"/>
                </a:lnTo>
                <a:lnTo>
                  <a:pt x="1368118" y="313889"/>
                </a:lnTo>
                <a:lnTo>
                  <a:pt x="1363726" y="266064"/>
                </a:lnTo>
                <a:lnTo>
                  <a:pt x="1368118" y="218240"/>
                </a:lnTo>
                <a:lnTo>
                  <a:pt x="1380781" y="173228"/>
                </a:lnTo>
                <a:lnTo>
                  <a:pt x="1400946" y="131778"/>
                </a:lnTo>
                <a:lnTo>
                  <a:pt x="1427844" y="94644"/>
                </a:lnTo>
                <a:lnTo>
                  <a:pt x="1460705" y="62576"/>
                </a:lnTo>
                <a:lnTo>
                  <a:pt x="1498759" y="36326"/>
                </a:lnTo>
                <a:lnTo>
                  <a:pt x="1541239" y="16646"/>
                </a:lnTo>
                <a:lnTo>
                  <a:pt x="1587374" y="4286"/>
                </a:lnTo>
                <a:lnTo>
                  <a:pt x="1636395" y="0"/>
                </a:lnTo>
                <a:close/>
              </a:path>
            </a:pathLst>
          </a:custGeom>
          <a:solidFill>
            <a:srgbClr val="9CBD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672328" y="4868798"/>
            <a:ext cx="1636395" cy="532130"/>
          </a:xfrm>
          <a:custGeom>
            <a:avLst/>
            <a:gdLst/>
            <a:ahLst/>
            <a:cxnLst/>
            <a:rect l="l" t="t" r="r" b="b"/>
            <a:pathLst>
              <a:path w="1636395" h="532129">
                <a:moveTo>
                  <a:pt x="272669" y="0"/>
                </a:moveTo>
                <a:lnTo>
                  <a:pt x="1636395" y="0"/>
                </a:lnTo>
                <a:lnTo>
                  <a:pt x="1587374" y="4286"/>
                </a:lnTo>
                <a:lnTo>
                  <a:pt x="1541239" y="16646"/>
                </a:lnTo>
                <a:lnTo>
                  <a:pt x="1498759" y="36326"/>
                </a:lnTo>
                <a:lnTo>
                  <a:pt x="1460705" y="62576"/>
                </a:lnTo>
                <a:lnTo>
                  <a:pt x="1427844" y="94644"/>
                </a:lnTo>
                <a:lnTo>
                  <a:pt x="1400946" y="131778"/>
                </a:lnTo>
                <a:lnTo>
                  <a:pt x="1380781" y="173228"/>
                </a:lnTo>
                <a:lnTo>
                  <a:pt x="1368118" y="218240"/>
                </a:lnTo>
                <a:lnTo>
                  <a:pt x="1363726" y="266064"/>
                </a:lnTo>
                <a:lnTo>
                  <a:pt x="1368118" y="313889"/>
                </a:lnTo>
                <a:lnTo>
                  <a:pt x="1380781" y="358901"/>
                </a:lnTo>
                <a:lnTo>
                  <a:pt x="1400946" y="400351"/>
                </a:lnTo>
                <a:lnTo>
                  <a:pt x="1427844" y="437485"/>
                </a:lnTo>
                <a:lnTo>
                  <a:pt x="1460705" y="469553"/>
                </a:lnTo>
                <a:lnTo>
                  <a:pt x="1498759" y="495803"/>
                </a:lnTo>
                <a:lnTo>
                  <a:pt x="1541239" y="515483"/>
                </a:lnTo>
                <a:lnTo>
                  <a:pt x="1587374" y="527843"/>
                </a:lnTo>
                <a:lnTo>
                  <a:pt x="1636395" y="532129"/>
                </a:lnTo>
                <a:lnTo>
                  <a:pt x="272669" y="532129"/>
                </a:lnTo>
                <a:lnTo>
                  <a:pt x="223648" y="527843"/>
                </a:lnTo>
                <a:lnTo>
                  <a:pt x="177513" y="515483"/>
                </a:lnTo>
                <a:lnTo>
                  <a:pt x="135033" y="495803"/>
                </a:lnTo>
                <a:lnTo>
                  <a:pt x="96979" y="469553"/>
                </a:lnTo>
                <a:lnTo>
                  <a:pt x="64118" y="437485"/>
                </a:lnTo>
                <a:lnTo>
                  <a:pt x="37220" y="400351"/>
                </a:lnTo>
                <a:lnTo>
                  <a:pt x="17055" y="358901"/>
                </a:lnTo>
                <a:lnTo>
                  <a:pt x="4392" y="313889"/>
                </a:lnTo>
                <a:lnTo>
                  <a:pt x="0" y="266064"/>
                </a:lnTo>
                <a:lnTo>
                  <a:pt x="4392" y="218240"/>
                </a:lnTo>
                <a:lnTo>
                  <a:pt x="17055" y="173228"/>
                </a:lnTo>
                <a:lnTo>
                  <a:pt x="37220" y="131778"/>
                </a:lnTo>
                <a:lnTo>
                  <a:pt x="64118" y="94644"/>
                </a:lnTo>
                <a:lnTo>
                  <a:pt x="96979" y="62576"/>
                </a:lnTo>
                <a:lnTo>
                  <a:pt x="135033" y="36326"/>
                </a:lnTo>
                <a:lnTo>
                  <a:pt x="177513" y="16646"/>
                </a:lnTo>
                <a:lnTo>
                  <a:pt x="223648" y="4286"/>
                </a:lnTo>
                <a:lnTo>
                  <a:pt x="272669" y="0"/>
                </a:lnTo>
                <a:close/>
              </a:path>
            </a:pathLst>
          </a:custGeom>
          <a:ln w="12700">
            <a:solidFill>
              <a:srgbClr val="97BA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6122289" y="4970779"/>
            <a:ext cx="73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Fine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723510" y="2417572"/>
            <a:ext cx="290195" cy="118110"/>
          </a:xfrm>
          <a:custGeom>
            <a:avLst/>
            <a:gdLst/>
            <a:ahLst/>
            <a:cxnLst/>
            <a:rect l="l" t="t" r="r" b="b"/>
            <a:pathLst>
              <a:path w="290195" h="118110">
                <a:moveTo>
                  <a:pt x="239721" y="58927"/>
                </a:moveTo>
                <a:lnTo>
                  <a:pt x="182244" y="92455"/>
                </a:lnTo>
                <a:lnTo>
                  <a:pt x="176149" y="95885"/>
                </a:lnTo>
                <a:lnTo>
                  <a:pt x="174116" y="103758"/>
                </a:lnTo>
                <a:lnTo>
                  <a:pt x="177673" y="109727"/>
                </a:lnTo>
                <a:lnTo>
                  <a:pt x="181228" y="115824"/>
                </a:lnTo>
                <a:lnTo>
                  <a:pt x="188975" y="117855"/>
                </a:lnTo>
                <a:lnTo>
                  <a:pt x="268280" y="71627"/>
                </a:lnTo>
                <a:lnTo>
                  <a:pt x="264794" y="71627"/>
                </a:lnTo>
                <a:lnTo>
                  <a:pt x="264794" y="69850"/>
                </a:lnTo>
                <a:lnTo>
                  <a:pt x="258444" y="69850"/>
                </a:lnTo>
                <a:lnTo>
                  <a:pt x="239721" y="58927"/>
                </a:lnTo>
                <a:close/>
              </a:path>
              <a:path w="290195" h="118110">
                <a:moveTo>
                  <a:pt x="217950" y="46227"/>
                </a:moveTo>
                <a:lnTo>
                  <a:pt x="0" y="46227"/>
                </a:lnTo>
                <a:lnTo>
                  <a:pt x="0" y="71627"/>
                </a:lnTo>
                <a:lnTo>
                  <a:pt x="217950" y="71627"/>
                </a:lnTo>
                <a:lnTo>
                  <a:pt x="239721" y="58927"/>
                </a:lnTo>
                <a:lnTo>
                  <a:pt x="217950" y="46227"/>
                </a:lnTo>
                <a:close/>
              </a:path>
              <a:path w="290195" h="118110">
                <a:moveTo>
                  <a:pt x="268279" y="46227"/>
                </a:moveTo>
                <a:lnTo>
                  <a:pt x="264794" y="46227"/>
                </a:lnTo>
                <a:lnTo>
                  <a:pt x="264794" y="71627"/>
                </a:lnTo>
                <a:lnTo>
                  <a:pt x="268280" y="71627"/>
                </a:lnTo>
                <a:lnTo>
                  <a:pt x="290067" y="58927"/>
                </a:lnTo>
                <a:lnTo>
                  <a:pt x="268279" y="46227"/>
                </a:lnTo>
                <a:close/>
              </a:path>
              <a:path w="290195" h="118110">
                <a:moveTo>
                  <a:pt x="258444" y="48005"/>
                </a:moveTo>
                <a:lnTo>
                  <a:pt x="239721" y="58927"/>
                </a:lnTo>
                <a:lnTo>
                  <a:pt x="258444" y="69850"/>
                </a:lnTo>
                <a:lnTo>
                  <a:pt x="258444" y="48005"/>
                </a:lnTo>
                <a:close/>
              </a:path>
              <a:path w="290195" h="118110">
                <a:moveTo>
                  <a:pt x="264794" y="48005"/>
                </a:moveTo>
                <a:lnTo>
                  <a:pt x="258444" y="48005"/>
                </a:lnTo>
                <a:lnTo>
                  <a:pt x="258444" y="69850"/>
                </a:lnTo>
                <a:lnTo>
                  <a:pt x="264794" y="69850"/>
                </a:lnTo>
                <a:lnTo>
                  <a:pt x="264794" y="48005"/>
                </a:lnTo>
                <a:close/>
              </a:path>
              <a:path w="290195" h="118110">
                <a:moveTo>
                  <a:pt x="188975" y="0"/>
                </a:moveTo>
                <a:lnTo>
                  <a:pt x="181228" y="2031"/>
                </a:lnTo>
                <a:lnTo>
                  <a:pt x="177673" y="8127"/>
                </a:lnTo>
                <a:lnTo>
                  <a:pt x="174116" y="14097"/>
                </a:lnTo>
                <a:lnTo>
                  <a:pt x="176149" y="21970"/>
                </a:lnTo>
                <a:lnTo>
                  <a:pt x="182244" y="25400"/>
                </a:lnTo>
                <a:lnTo>
                  <a:pt x="239721" y="58927"/>
                </a:lnTo>
                <a:lnTo>
                  <a:pt x="258444" y="48005"/>
                </a:lnTo>
                <a:lnTo>
                  <a:pt x="264794" y="48005"/>
                </a:lnTo>
                <a:lnTo>
                  <a:pt x="264794" y="46227"/>
                </a:lnTo>
                <a:lnTo>
                  <a:pt x="268279" y="46227"/>
                </a:lnTo>
                <a:lnTo>
                  <a:pt x="188975" y="0"/>
                </a:lnTo>
                <a:close/>
              </a:path>
            </a:pathLst>
          </a:custGeom>
          <a:solidFill>
            <a:srgbClr val="94A2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60695" y="3792854"/>
            <a:ext cx="223138" cy="11785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956683" y="5086984"/>
            <a:ext cx="715645" cy="118110"/>
          </a:xfrm>
          <a:custGeom>
            <a:avLst/>
            <a:gdLst/>
            <a:ahLst/>
            <a:cxnLst/>
            <a:rect l="l" t="t" r="r" b="b"/>
            <a:pathLst>
              <a:path w="715645" h="118110">
                <a:moveTo>
                  <a:pt x="665189" y="58991"/>
                </a:moveTo>
                <a:lnTo>
                  <a:pt x="607821" y="92456"/>
                </a:lnTo>
                <a:lnTo>
                  <a:pt x="601852" y="96012"/>
                </a:lnTo>
                <a:lnTo>
                  <a:pt x="599693" y="103758"/>
                </a:lnTo>
                <a:lnTo>
                  <a:pt x="603250" y="109854"/>
                </a:lnTo>
                <a:lnTo>
                  <a:pt x="606805" y="115823"/>
                </a:lnTo>
                <a:lnTo>
                  <a:pt x="614552" y="117982"/>
                </a:lnTo>
                <a:lnTo>
                  <a:pt x="693904" y="71627"/>
                </a:lnTo>
                <a:lnTo>
                  <a:pt x="690499" y="71627"/>
                </a:lnTo>
                <a:lnTo>
                  <a:pt x="690499" y="69976"/>
                </a:lnTo>
                <a:lnTo>
                  <a:pt x="684021" y="69976"/>
                </a:lnTo>
                <a:lnTo>
                  <a:pt x="665189" y="58991"/>
                </a:lnTo>
                <a:close/>
              </a:path>
              <a:path w="715645" h="118110">
                <a:moveTo>
                  <a:pt x="643309" y="46227"/>
                </a:moveTo>
                <a:lnTo>
                  <a:pt x="0" y="46227"/>
                </a:lnTo>
                <a:lnTo>
                  <a:pt x="0" y="71627"/>
                </a:lnTo>
                <a:lnTo>
                  <a:pt x="643527" y="71627"/>
                </a:lnTo>
                <a:lnTo>
                  <a:pt x="665189" y="58991"/>
                </a:lnTo>
                <a:lnTo>
                  <a:pt x="643309" y="46227"/>
                </a:lnTo>
                <a:close/>
              </a:path>
              <a:path w="715645" h="118110">
                <a:moveTo>
                  <a:pt x="693856" y="46227"/>
                </a:moveTo>
                <a:lnTo>
                  <a:pt x="690499" y="46227"/>
                </a:lnTo>
                <a:lnTo>
                  <a:pt x="690499" y="71627"/>
                </a:lnTo>
                <a:lnTo>
                  <a:pt x="693904" y="71627"/>
                </a:lnTo>
                <a:lnTo>
                  <a:pt x="715644" y="58927"/>
                </a:lnTo>
                <a:lnTo>
                  <a:pt x="693856" y="46227"/>
                </a:lnTo>
                <a:close/>
              </a:path>
              <a:path w="715645" h="118110">
                <a:moveTo>
                  <a:pt x="684021" y="48006"/>
                </a:moveTo>
                <a:lnTo>
                  <a:pt x="665189" y="58991"/>
                </a:lnTo>
                <a:lnTo>
                  <a:pt x="684021" y="69976"/>
                </a:lnTo>
                <a:lnTo>
                  <a:pt x="684021" y="48006"/>
                </a:lnTo>
                <a:close/>
              </a:path>
              <a:path w="715645" h="118110">
                <a:moveTo>
                  <a:pt x="690499" y="48006"/>
                </a:moveTo>
                <a:lnTo>
                  <a:pt x="684021" y="48006"/>
                </a:lnTo>
                <a:lnTo>
                  <a:pt x="684021" y="69976"/>
                </a:lnTo>
                <a:lnTo>
                  <a:pt x="690499" y="69976"/>
                </a:lnTo>
                <a:lnTo>
                  <a:pt x="690499" y="48006"/>
                </a:lnTo>
                <a:close/>
              </a:path>
              <a:path w="715645" h="118110">
                <a:moveTo>
                  <a:pt x="614552" y="0"/>
                </a:moveTo>
                <a:lnTo>
                  <a:pt x="606805" y="2031"/>
                </a:lnTo>
                <a:lnTo>
                  <a:pt x="599693" y="14223"/>
                </a:lnTo>
                <a:lnTo>
                  <a:pt x="601852" y="21970"/>
                </a:lnTo>
                <a:lnTo>
                  <a:pt x="607821" y="25526"/>
                </a:lnTo>
                <a:lnTo>
                  <a:pt x="665189" y="58991"/>
                </a:lnTo>
                <a:lnTo>
                  <a:pt x="684021" y="48006"/>
                </a:lnTo>
                <a:lnTo>
                  <a:pt x="690499" y="48006"/>
                </a:lnTo>
                <a:lnTo>
                  <a:pt x="690499" y="46227"/>
                </a:lnTo>
                <a:lnTo>
                  <a:pt x="693856" y="46227"/>
                </a:lnTo>
                <a:lnTo>
                  <a:pt x="614552" y="0"/>
                </a:lnTo>
                <a:close/>
              </a:path>
            </a:pathLst>
          </a:custGeom>
          <a:solidFill>
            <a:srgbClr val="94A2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503032" y="2443098"/>
            <a:ext cx="727075" cy="0"/>
          </a:xfrm>
          <a:custGeom>
            <a:avLst/>
            <a:gdLst/>
            <a:ahLst/>
            <a:cxnLst/>
            <a:rect l="l" t="t" r="r" b="b"/>
            <a:pathLst>
              <a:path w="727075">
                <a:moveTo>
                  <a:pt x="0" y="0"/>
                </a:moveTo>
                <a:lnTo>
                  <a:pt x="726567" y="0"/>
                </a:lnTo>
              </a:path>
            </a:pathLst>
          </a:custGeom>
          <a:ln w="25400">
            <a:solidFill>
              <a:srgbClr val="94A2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229600" y="2419985"/>
            <a:ext cx="0" cy="3969385"/>
          </a:xfrm>
          <a:custGeom>
            <a:avLst/>
            <a:gdLst/>
            <a:ahLst/>
            <a:cxnLst/>
            <a:rect l="l" t="t" r="r" b="b"/>
            <a:pathLst>
              <a:path h="3969385">
                <a:moveTo>
                  <a:pt x="0" y="0"/>
                </a:moveTo>
                <a:lnTo>
                  <a:pt x="0" y="3969143"/>
                </a:lnTo>
              </a:path>
            </a:pathLst>
          </a:custGeom>
          <a:ln w="25400">
            <a:solidFill>
              <a:srgbClr val="94A2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162800" y="6330175"/>
            <a:ext cx="1066800" cy="118110"/>
          </a:xfrm>
          <a:custGeom>
            <a:avLst/>
            <a:gdLst/>
            <a:ahLst/>
            <a:cxnLst/>
            <a:rect l="l" t="t" r="r" b="b"/>
            <a:pathLst>
              <a:path w="1066800" h="118110">
                <a:moveTo>
                  <a:pt x="100965" y="0"/>
                </a:moveTo>
                <a:lnTo>
                  <a:pt x="0" y="58953"/>
                </a:lnTo>
                <a:lnTo>
                  <a:pt x="100965" y="117906"/>
                </a:lnTo>
                <a:lnTo>
                  <a:pt x="108839" y="115862"/>
                </a:lnTo>
                <a:lnTo>
                  <a:pt x="112268" y="109804"/>
                </a:lnTo>
                <a:lnTo>
                  <a:pt x="115824" y="103746"/>
                </a:lnTo>
                <a:lnTo>
                  <a:pt x="113792" y="95973"/>
                </a:lnTo>
                <a:lnTo>
                  <a:pt x="72088" y="71653"/>
                </a:lnTo>
                <a:lnTo>
                  <a:pt x="25146" y="71653"/>
                </a:lnTo>
                <a:lnTo>
                  <a:pt x="25146" y="46253"/>
                </a:lnTo>
                <a:lnTo>
                  <a:pt x="72077" y="46253"/>
                </a:lnTo>
                <a:lnTo>
                  <a:pt x="113792" y="21945"/>
                </a:lnTo>
                <a:lnTo>
                  <a:pt x="115824" y="14160"/>
                </a:lnTo>
                <a:lnTo>
                  <a:pt x="112268" y="8102"/>
                </a:lnTo>
                <a:lnTo>
                  <a:pt x="108839" y="2044"/>
                </a:lnTo>
                <a:lnTo>
                  <a:pt x="100965" y="0"/>
                </a:lnTo>
                <a:close/>
              </a:path>
              <a:path w="1066800" h="118110">
                <a:moveTo>
                  <a:pt x="72077" y="46253"/>
                </a:moveTo>
                <a:lnTo>
                  <a:pt x="25146" y="46253"/>
                </a:lnTo>
                <a:lnTo>
                  <a:pt x="25146" y="71653"/>
                </a:lnTo>
                <a:lnTo>
                  <a:pt x="72088" y="71653"/>
                </a:lnTo>
                <a:lnTo>
                  <a:pt x="69126" y="69926"/>
                </a:lnTo>
                <a:lnTo>
                  <a:pt x="31496" y="69926"/>
                </a:lnTo>
                <a:lnTo>
                  <a:pt x="31496" y="47980"/>
                </a:lnTo>
                <a:lnTo>
                  <a:pt x="69117" y="47980"/>
                </a:lnTo>
                <a:lnTo>
                  <a:pt x="72077" y="46253"/>
                </a:lnTo>
                <a:close/>
              </a:path>
              <a:path w="1066800" h="118110">
                <a:moveTo>
                  <a:pt x="1066800" y="46253"/>
                </a:moveTo>
                <a:lnTo>
                  <a:pt x="72077" y="46253"/>
                </a:lnTo>
                <a:lnTo>
                  <a:pt x="50309" y="58951"/>
                </a:lnTo>
                <a:lnTo>
                  <a:pt x="72088" y="71653"/>
                </a:lnTo>
                <a:lnTo>
                  <a:pt x="1066800" y="71653"/>
                </a:lnTo>
                <a:lnTo>
                  <a:pt x="1066800" y="46253"/>
                </a:lnTo>
                <a:close/>
              </a:path>
              <a:path w="1066800" h="118110">
                <a:moveTo>
                  <a:pt x="31496" y="47980"/>
                </a:moveTo>
                <a:lnTo>
                  <a:pt x="31496" y="69926"/>
                </a:lnTo>
                <a:lnTo>
                  <a:pt x="50309" y="58951"/>
                </a:lnTo>
                <a:lnTo>
                  <a:pt x="31496" y="47980"/>
                </a:lnTo>
                <a:close/>
              </a:path>
              <a:path w="1066800" h="118110">
                <a:moveTo>
                  <a:pt x="50309" y="58951"/>
                </a:moveTo>
                <a:lnTo>
                  <a:pt x="31496" y="69926"/>
                </a:lnTo>
                <a:lnTo>
                  <a:pt x="69126" y="69926"/>
                </a:lnTo>
                <a:lnTo>
                  <a:pt x="50309" y="58951"/>
                </a:lnTo>
                <a:close/>
              </a:path>
              <a:path w="1066800" h="118110">
                <a:moveTo>
                  <a:pt x="69117" y="47980"/>
                </a:moveTo>
                <a:lnTo>
                  <a:pt x="31496" y="47980"/>
                </a:lnTo>
                <a:lnTo>
                  <a:pt x="50309" y="58951"/>
                </a:lnTo>
                <a:lnTo>
                  <a:pt x="69117" y="47980"/>
                </a:lnTo>
                <a:close/>
              </a:path>
            </a:pathLst>
          </a:custGeom>
          <a:solidFill>
            <a:srgbClr val="94A2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413247" y="5905499"/>
            <a:ext cx="2206752" cy="95097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788152" y="5846062"/>
            <a:ext cx="1557527" cy="101193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446903" y="5965583"/>
            <a:ext cx="2087245" cy="831850"/>
          </a:xfrm>
          <a:custGeom>
            <a:avLst/>
            <a:gdLst/>
            <a:ahLst/>
            <a:cxnLst/>
            <a:rect l="l" t="t" r="r" b="b"/>
            <a:pathLst>
              <a:path w="2087245" h="831850">
                <a:moveTo>
                  <a:pt x="2087245" y="0"/>
                </a:moveTo>
                <a:lnTo>
                  <a:pt x="347852" y="0"/>
                </a:lnTo>
                <a:lnTo>
                  <a:pt x="304211" y="3240"/>
                </a:lnTo>
                <a:lnTo>
                  <a:pt x="262190" y="12701"/>
                </a:lnTo>
                <a:lnTo>
                  <a:pt x="222114" y="27993"/>
                </a:lnTo>
                <a:lnTo>
                  <a:pt x="184309" y="48726"/>
                </a:lnTo>
                <a:lnTo>
                  <a:pt x="149100" y="74511"/>
                </a:lnTo>
                <a:lnTo>
                  <a:pt x="116815" y="104957"/>
                </a:lnTo>
                <a:lnTo>
                  <a:pt x="87777" y="139676"/>
                </a:lnTo>
                <a:lnTo>
                  <a:pt x="62313" y="178276"/>
                </a:lnTo>
                <a:lnTo>
                  <a:pt x="40749" y="220370"/>
                </a:lnTo>
                <a:lnTo>
                  <a:pt x="23409" y="265566"/>
                </a:lnTo>
                <a:lnTo>
                  <a:pt x="10621" y="313475"/>
                </a:lnTo>
                <a:lnTo>
                  <a:pt x="2709" y="363708"/>
                </a:lnTo>
                <a:lnTo>
                  <a:pt x="0" y="415874"/>
                </a:lnTo>
                <a:lnTo>
                  <a:pt x="2709" y="468040"/>
                </a:lnTo>
                <a:lnTo>
                  <a:pt x="10621" y="518272"/>
                </a:lnTo>
                <a:lnTo>
                  <a:pt x="23409" y="566181"/>
                </a:lnTo>
                <a:lnTo>
                  <a:pt x="40749" y="611377"/>
                </a:lnTo>
                <a:lnTo>
                  <a:pt x="62313" y="653470"/>
                </a:lnTo>
                <a:lnTo>
                  <a:pt x="87777" y="692071"/>
                </a:lnTo>
                <a:lnTo>
                  <a:pt x="116815" y="726789"/>
                </a:lnTo>
                <a:lnTo>
                  <a:pt x="149100" y="757235"/>
                </a:lnTo>
                <a:lnTo>
                  <a:pt x="184309" y="783019"/>
                </a:lnTo>
                <a:lnTo>
                  <a:pt x="222114" y="803752"/>
                </a:lnTo>
                <a:lnTo>
                  <a:pt x="262190" y="819044"/>
                </a:lnTo>
                <a:lnTo>
                  <a:pt x="304211" y="828505"/>
                </a:lnTo>
                <a:lnTo>
                  <a:pt x="347852" y="831745"/>
                </a:lnTo>
                <a:lnTo>
                  <a:pt x="2087245" y="831745"/>
                </a:lnTo>
                <a:lnTo>
                  <a:pt x="2043603" y="828505"/>
                </a:lnTo>
                <a:lnTo>
                  <a:pt x="2001582" y="819044"/>
                </a:lnTo>
                <a:lnTo>
                  <a:pt x="1961506" y="803752"/>
                </a:lnTo>
                <a:lnTo>
                  <a:pt x="1923701" y="783019"/>
                </a:lnTo>
                <a:lnTo>
                  <a:pt x="1888492" y="757235"/>
                </a:lnTo>
                <a:lnTo>
                  <a:pt x="1856207" y="726789"/>
                </a:lnTo>
                <a:lnTo>
                  <a:pt x="1827169" y="692071"/>
                </a:lnTo>
                <a:lnTo>
                  <a:pt x="1801705" y="653470"/>
                </a:lnTo>
                <a:lnTo>
                  <a:pt x="1780141" y="611377"/>
                </a:lnTo>
                <a:lnTo>
                  <a:pt x="1762801" y="566181"/>
                </a:lnTo>
                <a:lnTo>
                  <a:pt x="1750013" y="518272"/>
                </a:lnTo>
                <a:lnTo>
                  <a:pt x="1742101" y="468040"/>
                </a:lnTo>
                <a:lnTo>
                  <a:pt x="1739392" y="415874"/>
                </a:lnTo>
                <a:lnTo>
                  <a:pt x="1742101" y="363708"/>
                </a:lnTo>
                <a:lnTo>
                  <a:pt x="1750013" y="313475"/>
                </a:lnTo>
                <a:lnTo>
                  <a:pt x="1762801" y="265566"/>
                </a:lnTo>
                <a:lnTo>
                  <a:pt x="1780141" y="220370"/>
                </a:lnTo>
                <a:lnTo>
                  <a:pt x="1801705" y="178276"/>
                </a:lnTo>
                <a:lnTo>
                  <a:pt x="1827169" y="139676"/>
                </a:lnTo>
                <a:lnTo>
                  <a:pt x="1856207" y="104957"/>
                </a:lnTo>
                <a:lnTo>
                  <a:pt x="1888492" y="74511"/>
                </a:lnTo>
                <a:lnTo>
                  <a:pt x="1923701" y="48726"/>
                </a:lnTo>
                <a:lnTo>
                  <a:pt x="1961506" y="27993"/>
                </a:lnTo>
                <a:lnTo>
                  <a:pt x="2001582" y="12701"/>
                </a:lnTo>
                <a:lnTo>
                  <a:pt x="2043603" y="3240"/>
                </a:lnTo>
                <a:lnTo>
                  <a:pt x="2087245" y="0"/>
                </a:lnTo>
                <a:close/>
              </a:path>
            </a:pathLst>
          </a:custGeom>
          <a:solidFill>
            <a:srgbClr val="9CBD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446903" y="5965583"/>
            <a:ext cx="2087245" cy="831850"/>
          </a:xfrm>
          <a:custGeom>
            <a:avLst/>
            <a:gdLst/>
            <a:ahLst/>
            <a:cxnLst/>
            <a:rect l="l" t="t" r="r" b="b"/>
            <a:pathLst>
              <a:path w="2087245" h="831850">
                <a:moveTo>
                  <a:pt x="347852" y="0"/>
                </a:moveTo>
                <a:lnTo>
                  <a:pt x="2087245" y="0"/>
                </a:lnTo>
                <a:lnTo>
                  <a:pt x="2043603" y="3240"/>
                </a:lnTo>
                <a:lnTo>
                  <a:pt x="2001582" y="12701"/>
                </a:lnTo>
                <a:lnTo>
                  <a:pt x="1961506" y="27993"/>
                </a:lnTo>
                <a:lnTo>
                  <a:pt x="1923701" y="48726"/>
                </a:lnTo>
                <a:lnTo>
                  <a:pt x="1888492" y="74511"/>
                </a:lnTo>
                <a:lnTo>
                  <a:pt x="1856207" y="104957"/>
                </a:lnTo>
                <a:lnTo>
                  <a:pt x="1827169" y="139676"/>
                </a:lnTo>
                <a:lnTo>
                  <a:pt x="1801705" y="178276"/>
                </a:lnTo>
                <a:lnTo>
                  <a:pt x="1780141" y="220370"/>
                </a:lnTo>
                <a:lnTo>
                  <a:pt x="1762801" y="265566"/>
                </a:lnTo>
                <a:lnTo>
                  <a:pt x="1750013" y="313475"/>
                </a:lnTo>
                <a:lnTo>
                  <a:pt x="1742101" y="363708"/>
                </a:lnTo>
                <a:lnTo>
                  <a:pt x="1739392" y="415874"/>
                </a:lnTo>
                <a:lnTo>
                  <a:pt x="1742101" y="468040"/>
                </a:lnTo>
                <a:lnTo>
                  <a:pt x="1750013" y="518272"/>
                </a:lnTo>
                <a:lnTo>
                  <a:pt x="1762801" y="566181"/>
                </a:lnTo>
                <a:lnTo>
                  <a:pt x="1780141" y="611377"/>
                </a:lnTo>
                <a:lnTo>
                  <a:pt x="1801705" y="653470"/>
                </a:lnTo>
                <a:lnTo>
                  <a:pt x="1827169" y="692071"/>
                </a:lnTo>
                <a:lnTo>
                  <a:pt x="1856207" y="726789"/>
                </a:lnTo>
                <a:lnTo>
                  <a:pt x="1888492" y="757235"/>
                </a:lnTo>
                <a:lnTo>
                  <a:pt x="1923701" y="783019"/>
                </a:lnTo>
                <a:lnTo>
                  <a:pt x="1961506" y="803752"/>
                </a:lnTo>
                <a:lnTo>
                  <a:pt x="2001582" y="819044"/>
                </a:lnTo>
                <a:lnTo>
                  <a:pt x="2043603" y="828505"/>
                </a:lnTo>
                <a:lnTo>
                  <a:pt x="2087245" y="831745"/>
                </a:lnTo>
                <a:lnTo>
                  <a:pt x="347852" y="831745"/>
                </a:lnTo>
                <a:lnTo>
                  <a:pt x="304211" y="828505"/>
                </a:lnTo>
                <a:lnTo>
                  <a:pt x="262190" y="819044"/>
                </a:lnTo>
                <a:lnTo>
                  <a:pt x="222114" y="803752"/>
                </a:lnTo>
                <a:lnTo>
                  <a:pt x="184309" y="783019"/>
                </a:lnTo>
                <a:lnTo>
                  <a:pt x="149100" y="757235"/>
                </a:lnTo>
                <a:lnTo>
                  <a:pt x="116815" y="726789"/>
                </a:lnTo>
                <a:lnTo>
                  <a:pt x="87777" y="692071"/>
                </a:lnTo>
                <a:lnTo>
                  <a:pt x="62313" y="653470"/>
                </a:lnTo>
                <a:lnTo>
                  <a:pt x="40749" y="611377"/>
                </a:lnTo>
                <a:lnTo>
                  <a:pt x="23409" y="566181"/>
                </a:lnTo>
                <a:lnTo>
                  <a:pt x="10621" y="518272"/>
                </a:lnTo>
                <a:lnTo>
                  <a:pt x="2709" y="468040"/>
                </a:lnTo>
                <a:lnTo>
                  <a:pt x="0" y="415874"/>
                </a:lnTo>
                <a:lnTo>
                  <a:pt x="2709" y="363708"/>
                </a:lnTo>
                <a:lnTo>
                  <a:pt x="10621" y="313475"/>
                </a:lnTo>
                <a:lnTo>
                  <a:pt x="23409" y="265566"/>
                </a:lnTo>
                <a:lnTo>
                  <a:pt x="40749" y="220370"/>
                </a:lnTo>
                <a:lnTo>
                  <a:pt x="62313" y="178276"/>
                </a:lnTo>
                <a:lnTo>
                  <a:pt x="87777" y="139676"/>
                </a:lnTo>
                <a:lnTo>
                  <a:pt x="116815" y="104957"/>
                </a:lnTo>
                <a:lnTo>
                  <a:pt x="149100" y="74511"/>
                </a:lnTo>
                <a:lnTo>
                  <a:pt x="184309" y="48726"/>
                </a:lnTo>
                <a:lnTo>
                  <a:pt x="222114" y="27993"/>
                </a:lnTo>
                <a:lnTo>
                  <a:pt x="262190" y="12701"/>
                </a:lnTo>
                <a:lnTo>
                  <a:pt x="304211" y="3240"/>
                </a:lnTo>
                <a:lnTo>
                  <a:pt x="347852" y="0"/>
                </a:lnTo>
                <a:close/>
              </a:path>
            </a:pathLst>
          </a:custGeom>
          <a:ln w="12700">
            <a:solidFill>
              <a:srgbClr val="97BA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5941567" y="5943396"/>
            <a:ext cx="10979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127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Change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Status</a:t>
            </a:r>
            <a:r>
              <a:rPr sz="1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from 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999865" y="6329641"/>
            <a:ext cx="1447165" cy="118110"/>
          </a:xfrm>
          <a:custGeom>
            <a:avLst/>
            <a:gdLst/>
            <a:ahLst/>
            <a:cxnLst/>
            <a:rect l="l" t="t" r="r" b="b"/>
            <a:pathLst>
              <a:path w="1447164" h="118110">
                <a:moveTo>
                  <a:pt x="100711" y="0"/>
                </a:moveTo>
                <a:lnTo>
                  <a:pt x="0" y="59486"/>
                </a:lnTo>
                <a:lnTo>
                  <a:pt x="101346" y="117906"/>
                </a:lnTo>
                <a:lnTo>
                  <a:pt x="109093" y="115824"/>
                </a:lnTo>
                <a:lnTo>
                  <a:pt x="112649" y="109740"/>
                </a:lnTo>
                <a:lnTo>
                  <a:pt x="116077" y="103670"/>
                </a:lnTo>
                <a:lnTo>
                  <a:pt x="114046" y="95897"/>
                </a:lnTo>
                <a:lnTo>
                  <a:pt x="72660" y="72059"/>
                </a:lnTo>
                <a:lnTo>
                  <a:pt x="25273" y="72059"/>
                </a:lnTo>
                <a:lnTo>
                  <a:pt x="25146" y="46659"/>
                </a:lnTo>
                <a:lnTo>
                  <a:pt x="72060" y="46410"/>
                </a:lnTo>
                <a:lnTo>
                  <a:pt x="113664" y="21869"/>
                </a:lnTo>
                <a:lnTo>
                  <a:pt x="115570" y="14084"/>
                </a:lnTo>
                <a:lnTo>
                  <a:pt x="108458" y="2006"/>
                </a:lnTo>
                <a:lnTo>
                  <a:pt x="100711" y="0"/>
                </a:lnTo>
                <a:close/>
              </a:path>
              <a:path w="1447164" h="118110">
                <a:moveTo>
                  <a:pt x="72060" y="46410"/>
                </a:moveTo>
                <a:lnTo>
                  <a:pt x="25146" y="46659"/>
                </a:lnTo>
                <a:lnTo>
                  <a:pt x="25273" y="72059"/>
                </a:lnTo>
                <a:lnTo>
                  <a:pt x="72228" y="71810"/>
                </a:lnTo>
                <a:lnTo>
                  <a:pt x="69596" y="70294"/>
                </a:lnTo>
                <a:lnTo>
                  <a:pt x="31623" y="70294"/>
                </a:lnTo>
                <a:lnTo>
                  <a:pt x="31496" y="48348"/>
                </a:lnTo>
                <a:lnTo>
                  <a:pt x="68778" y="48348"/>
                </a:lnTo>
                <a:lnTo>
                  <a:pt x="72060" y="46410"/>
                </a:lnTo>
                <a:close/>
              </a:path>
              <a:path w="1447164" h="118110">
                <a:moveTo>
                  <a:pt x="72228" y="71810"/>
                </a:moveTo>
                <a:lnTo>
                  <a:pt x="25273" y="72059"/>
                </a:lnTo>
                <a:lnTo>
                  <a:pt x="72660" y="72059"/>
                </a:lnTo>
                <a:lnTo>
                  <a:pt x="72228" y="71810"/>
                </a:lnTo>
                <a:close/>
              </a:path>
              <a:path w="1447164" h="118110">
                <a:moveTo>
                  <a:pt x="1446911" y="39116"/>
                </a:moveTo>
                <a:lnTo>
                  <a:pt x="72060" y="46410"/>
                </a:lnTo>
                <a:lnTo>
                  <a:pt x="50371" y="59221"/>
                </a:lnTo>
                <a:lnTo>
                  <a:pt x="72228" y="71810"/>
                </a:lnTo>
                <a:lnTo>
                  <a:pt x="1447038" y="64516"/>
                </a:lnTo>
                <a:lnTo>
                  <a:pt x="1446911" y="39116"/>
                </a:lnTo>
                <a:close/>
              </a:path>
              <a:path w="1447164" h="118110">
                <a:moveTo>
                  <a:pt x="31496" y="48348"/>
                </a:moveTo>
                <a:lnTo>
                  <a:pt x="31623" y="70294"/>
                </a:lnTo>
                <a:lnTo>
                  <a:pt x="50371" y="59221"/>
                </a:lnTo>
                <a:lnTo>
                  <a:pt x="31496" y="48348"/>
                </a:lnTo>
                <a:close/>
              </a:path>
              <a:path w="1447164" h="118110">
                <a:moveTo>
                  <a:pt x="50371" y="59221"/>
                </a:moveTo>
                <a:lnTo>
                  <a:pt x="31623" y="70294"/>
                </a:lnTo>
                <a:lnTo>
                  <a:pt x="69596" y="70294"/>
                </a:lnTo>
                <a:lnTo>
                  <a:pt x="50371" y="59221"/>
                </a:lnTo>
                <a:close/>
              </a:path>
              <a:path w="1447164" h="118110">
                <a:moveTo>
                  <a:pt x="68778" y="48348"/>
                </a:moveTo>
                <a:lnTo>
                  <a:pt x="31496" y="48348"/>
                </a:lnTo>
                <a:lnTo>
                  <a:pt x="50371" y="59221"/>
                </a:lnTo>
                <a:lnTo>
                  <a:pt x="68778" y="48348"/>
                </a:lnTo>
                <a:close/>
              </a:path>
            </a:pathLst>
          </a:custGeom>
          <a:solidFill>
            <a:srgbClr val="94A2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442454" y="3851783"/>
            <a:ext cx="787400" cy="0"/>
          </a:xfrm>
          <a:custGeom>
            <a:avLst/>
            <a:gdLst/>
            <a:ahLst/>
            <a:cxnLst/>
            <a:rect l="l" t="t" r="r" b="b"/>
            <a:pathLst>
              <a:path w="787400">
                <a:moveTo>
                  <a:pt x="0" y="0"/>
                </a:moveTo>
                <a:lnTo>
                  <a:pt x="787146" y="0"/>
                </a:lnTo>
              </a:path>
            </a:pathLst>
          </a:custGeom>
          <a:ln w="25400">
            <a:solidFill>
              <a:srgbClr val="9CB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049007" y="5168138"/>
            <a:ext cx="1181100" cy="0"/>
          </a:xfrm>
          <a:custGeom>
            <a:avLst/>
            <a:gdLst/>
            <a:ahLst/>
            <a:cxnLst/>
            <a:rect l="l" t="t" r="r" b="b"/>
            <a:pathLst>
              <a:path w="1181100">
                <a:moveTo>
                  <a:pt x="0" y="0"/>
                </a:moveTo>
                <a:lnTo>
                  <a:pt x="1180592" y="0"/>
                </a:lnTo>
              </a:path>
            </a:pathLst>
          </a:custGeom>
          <a:ln w="25400">
            <a:solidFill>
              <a:srgbClr val="9CB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Assignment </a:t>
            </a:r>
            <a:r>
              <a:rPr sz="4000" spc="-105" dirty="0"/>
              <a:t>Required</a:t>
            </a:r>
            <a:r>
              <a:rPr sz="4000" spc="-395" dirty="0"/>
              <a:t> </a:t>
            </a:r>
            <a:r>
              <a:rPr sz="4000" spc="-95" dirty="0"/>
              <a:t>Functions</a:t>
            </a:r>
            <a:r>
              <a:rPr spc="-95" dirty="0"/>
              <a:t>-  </a:t>
            </a:r>
            <a:r>
              <a:rPr spc="-150" dirty="0"/>
              <a:t>CURDATE()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50240" y="1548663"/>
            <a:ext cx="7092315" cy="358076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CURDATE()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function returns the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current</a:t>
            </a:r>
            <a:r>
              <a:rPr sz="2200" spc="1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date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Note: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This function returns the current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date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"YYYY-MM- 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DD"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format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A9A47B"/>
              </a:buClr>
              <a:buFont typeface="Arial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Example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Return current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date: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A9A47B"/>
              </a:buClr>
              <a:buFont typeface="Arial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SELECT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CURDATE();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13"/>
            <a:ext cx="7132955" cy="142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Assignment </a:t>
            </a:r>
            <a:r>
              <a:rPr sz="4000" spc="-105" dirty="0"/>
              <a:t>Required</a:t>
            </a:r>
            <a:r>
              <a:rPr sz="4000" spc="-440" dirty="0"/>
              <a:t> </a:t>
            </a:r>
            <a:r>
              <a:rPr sz="4000" spc="-95" dirty="0"/>
              <a:t>Functions-</a:t>
            </a:r>
            <a:endParaRPr sz="4000"/>
          </a:p>
          <a:p>
            <a:pPr marL="12700">
              <a:lnSpc>
                <a:spcPct val="100000"/>
              </a:lnSpc>
            </a:pPr>
            <a:r>
              <a:rPr spc="-135" dirty="0"/>
              <a:t>DATEDIFF()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2073986"/>
            <a:ext cx="6509384" cy="3512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DATEDIFF()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function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returns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difference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spc="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days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between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two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date</a:t>
            </a:r>
            <a:r>
              <a:rPr sz="2200" spc="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values.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25" dirty="0">
                <a:solidFill>
                  <a:srgbClr val="2E2B1F"/>
                </a:solidFill>
                <a:latin typeface="Calibri"/>
                <a:cs typeface="Calibri"/>
              </a:rPr>
              <a:t>Syntax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DATEDIFF(</a:t>
            </a:r>
            <a:r>
              <a:rPr sz="2200" i="1" spc="-25" dirty="0">
                <a:solidFill>
                  <a:srgbClr val="2E2B1F"/>
                </a:solidFill>
                <a:latin typeface="Calibri"/>
                <a:cs typeface="Calibri"/>
              </a:rPr>
              <a:t>date1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date2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A9A47B"/>
              </a:buClr>
              <a:buFont typeface="Arial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Example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Return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difference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days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between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two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date</a:t>
            </a:r>
            <a:r>
              <a:rPr sz="2200" spc="1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values: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SELECT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DATEDIFF("2017-06-25",</a:t>
            </a:r>
            <a:r>
              <a:rPr sz="22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"2017-06-15");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8074660" cy="720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Assignment </a:t>
            </a:r>
            <a:r>
              <a:rPr sz="3200" spc="-120" dirty="0">
                <a:solidFill>
                  <a:srgbClr val="FF0000"/>
                </a:solidFill>
              </a:rPr>
              <a:t>Tables-before </a:t>
            </a:r>
            <a:r>
              <a:rPr sz="3200" spc="-100" dirty="0">
                <a:solidFill>
                  <a:srgbClr val="FF0000"/>
                </a:solidFill>
              </a:rPr>
              <a:t>proc</a:t>
            </a:r>
            <a:r>
              <a:rPr lang="en-US" sz="3200" spc="-100" dirty="0">
                <a:solidFill>
                  <a:srgbClr val="FF0000"/>
                </a:solidFill>
              </a:rPr>
              <a:t>edu</a:t>
            </a:r>
            <a:r>
              <a:rPr sz="3200" spc="-100" dirty="0">
                <a:solidFill>
                  <a:srgbClr val="FF0000"/>
                </a:solidFill>
              </a:rPr>
              <a:t>re</a:t>
            </a:r>
            <a:r>
              <a:rPr lang="en-US" sz="3200" spc="-100" dirty="0">
                <a:solidFill>
                  <a:srgbClr val="FF0000"/>
                </a:solidFill>
              </a:rPr>
              <a:t> </a:t>
            </a:r>
            <a:r>
              <a:rPr sz="3200" spc="-480" dirty="0">
                <a:solidFill>
                  <a:srgbClr val="FF0000"/>
                </a:solidFill>
              </a:rPr>
              <a:t> </a:t>
            </a:r>
            <a:r>
              <a:rPr sz="3200" spc="-70" dirty="0">
                <a:solidFill>
                  <a:srgbClr val="FF0000"/>
                </a:solidFill>
              </a:rPr>
              <a:t>run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448055" y="1591055"/>
            <a:ext cx="199948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0240" y="1616709"/>
            <a:ext cx="16573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Borrower</a:t>
            </a:r>
            <a:r>
              <a:rPr sz="2000" spc="3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27050" y="2127250"/>
          <a:ext cx="7620000" cy="2595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Roll_no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DateofIssue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NameofBook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R="60388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tus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Amita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2017-06-25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Java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R="61087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Sonakshi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2017-07-10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Networking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R="61087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Nira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2017-05-22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MySQL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R="610870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Jagdish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2017-06-10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DBMS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R="61087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Jayashree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2017-07-05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MySQL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R="61087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Kiran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2017-06-30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Java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R="61087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63880" y="4791455"/>
            <a:ext cx="2036064" cy="417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8761" y="4817745"/>
            <a:ext cx="10629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Fine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67055" y="5327650"/>
          <a:ext cx="6096000" cy="741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Roll_no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Amt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7769860" cy="720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Assignment </a:t>
            </a:r>
            <a:r>
              <a:rPr sz="3200" spc="-114" dirty="0">
                <a:solidFill>
                  <a:srgbClr val="FF0000"/>
                </a:solidFill>
              </a:rPr>
              <a:t>Tables-After </a:t>
            </a:r>
            <a:r>
              <a:rPr sz="3200" spc="-100" dirty="0" err="1">
                <a:solidFill>
                  <a:srgbClr val="FF0000"/>
                </a:solidFill>
              </a:rPr>
              <a:t>procu</a:t>
            </a:r>
            <a:r>
              <a:rPr lang="en-US" sz="3200" spc="-100" dirty="0" err="1">
                <a:solidFill>
                  <a:srgbClr val="FF0000"/>
                </a:solidFill>
              </a:rPr>
              <a:t>du</a:t>
            </a:r>
            <a:r>
              <a:rPr sz="3200" spc="-100" dirty="0" err="1">
                <a:solidFill>
                  <a:srgbClr val="FF0000"/>
                </a:solidFill>
              </a:rPr>
              <a:t>re</a:t>
            </a:r>
            <a:r>
              <a:rPr sz="3200" spc="-500" dirty="0">
                <a:solidFill>
                  <a:srgbClr val="FF0000"/>
                </a:solidFill>
              </a:rPr>
              <a:t> </a:t>
            </a:r>
            <a:r>
              <a:rPr lang="en-US" sz="3200" spc="-500" dirty="0">
                <a:solidFill>
                  <a:srgbClr val="FF0000"/>
                </a:solidFill>
              </a:rPr>
              <a:t> </a:t>
            </a:r>
            <a:r>
              <a:rPr sz="3200" spc="-70" dirty="0">
                <a:solidFill>
                  <a:srgbClr val="FF0000"/>
                </a:solidFill>
              </a:rPr>
              <a:t>run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448055" y="1591055"/>
            <a:ext cx="1999488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0240" y="1616709"/>
            <a:ext cx="16573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Borrower</a:t>
            </a:r>
            <a:r>
              <a:rPr sz="2000" spc="3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27050" y="2127250"/>
          <a:ext cx="7620000" cy="2595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DateofIssue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NameofBook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R="60388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tus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Amita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2017-06-25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Java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R="61087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Sonakshi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2017-07-10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Networking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R="61087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Nira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2017-05-22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MySQL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R="610870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Jagdish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2017-06-10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DBMS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R="57658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Jayashree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2017-07-05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MySQL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R="61087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Kiran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2017-06-30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Java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R="61087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63880" y="4791455"/>
            <a:ext cx="2036064" cy="417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8761" y="4817745"/>
            <a:ext cx="10629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Fine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67055" y="5327650"/>
          <a:ext cx="6096000" cy="741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Roll_no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Amt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2017-06-30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5656" y="774191"/>
            <a:ext cx="8170164" cy="902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29371" y="774191"/>
            <a:ext cx="614172" cy="902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271094"/>
            <a:ext cx="75565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0" dirty="0"/>
              <a:t>Stored </a:t>
            </a:r>
            <a:r>
              <a:rPr sz="4000" spc="-105" dirty="0"/>
              <a:t>Procedure </a:t>
            </a:r>
            <a:r>
              <a:rPr sz="4000" spc="-100" dirty="0"/>
              <a:t>Example </a:t>
            </a:r>
            <a:r>
              <a:rPr sz="4000" spc="-50" dirty="0"/>
              <a:t>in</a:t>
            </a:r>
            <a:r>
              <a:rPr sz="4000" spc="-560" dirty="0"/>
              <a:t> </a:t>
            </a:r>
            <a:r>
              <a:rPr sz="4000" spc="-80" dirty="0"/>
              <a:t>MySQL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345440" y="882522"/>
            <a:ext cx="7862570" cy="4917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105"/>
              </a:spcBef>
            </a:pPr>
            <a:r>
              <a:rPr sz="3200" spc="-185" dirty="0">
                <a:solidFill>
                  <a:srgbClr val="FF0000"/>
                </a:solidFill>
                <a:latin typeface="Cambria"/>
                <a:cs typeface="Cambria"/>
              </a:rPr>
              <a:t>To</a:t>
            </a:r>
            <a:r>
              <a:rPr sz="3200" spc="-2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200" spc="-75" dirty="0">
                <a:solidFill>
                  <a:srgbClr val="FF0000"/>
                </a:solidFill>
                <a:latin typeface="Cambria"/>
                <a:cs typeface="Cambria"/>
              </a:rPr>
              <a:t>find</a:t>
            </a:r>
            <a:r>
              <a:rPr sz="3200" spc="-2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200" spc="-100" dirty="0">
                <a:solidFill>
                  <a:srgbClr val="FF0000"/>
                </a:solidFill>
                <a:latin typeface="Cambria"/>
                <a:cs typeface="Cambria"/>
              </a:rPr>
              <a:t>difference</a:t>
            </a:r>
            <a:r>
              <a:rPr sz="3200" spc="-2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200" spc="-50" dirty="0">
                <a:solidFill>
                  <a:srgbClr val="FF0000"/>
                </a:solidFill>
                <a:latin typeface="Cambria"/>
                <a:cs typeface="Cambria"/>
              </a:rPr>
              <a:t>in</a:t>
            </a:r>
            <a:r>
              <a:rPr sz="3200" spc="-2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200" spc="-95" dirty="0">
                <a:solidFill>
                  <a:srgbClr val="FF0000"/>
                </a:solidFill>
                <a:latin typeface="Cambria"/>
                <a:cs typeface="Cambria"/>
              </a:rPr>
              <a:t>current</a:t>
            </a:r>
            <a:r>
              <a:rPr sz="3200" spc="-2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200" spc="-85" dirty="0">
                <a:solidFill>
                  <a:srgbClr val="FF0000"/>
                </a:solidFill>
                <a:latin typeface="Cambria"/>
                <a:cs typeface="Cambria"/>
              </a:rPr>
              <a:t>date</a:t>
            </a:r>
            <a:r>
              <a:rPr sz="3200" spc="-2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200" spc="-70" dirty="0">
                <a:solidFill>
                  <a:srgbClr val="FF0000"/>
                </a:solidFill>
                <a:latin typeface="Cambria"/>
                <a:cs typeface="Cambria"/>
              </a:rPr>
              <a:t>and</a:t>
            </a:r>
            <a:r>
              <a:rPr sz="3200" spc="-2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200" spc="-80" dirty="0">
                <a:solidFill>
                  <a:srgbClr val="FF0000"/>
                </a:solidFill>
                <a:latin typeface="Cambria"/>
                <a:cs typeface="Cambria"/>
              </a:rPr>
              <a:t>issue</a:t>
            </a:r>
            <a:r>
              <a:rPr sz="3200" spc="-2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200" spc="-85" dirty="0">
                <a:solidFill>
                  <a:srgbClr val="FF0000"/>
                </a:solidFill>
                <a:latin typeface="Cambria"/>
                <a:cs typeface="Cambria"/>
              </a:rPr>
              <a:t>date</a:t>
            </a:r>
            <a:endParaRPr sz="3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Mysql&gt; delimiter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$</a:t>
            </a:r>
            <a:endParaRPr sz="2200">
              <a:latin typeface="Calibri"/>
              <a:cs typeface="Calibri"/>
            </a:endParaRPr>
          </a:p>
          <a:p>
            <a:pPr marL="532130" marR="699770" indent="-520065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Mysql&gt;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Create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procedure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P1(In rno1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int(3),name1 varchar(30))  begin</a:t>
            </a:r>
            <a:endParaRPr sz="2200">
              <a:latin typeface="Calibri"/>
              <a:cs typeface="Calibri"/>
            </a:endParaRPr>
          </a:p>
          <a:p>
            <a:pPr marL="812800" marR="4763770">
              <a:lnSpc>
                <a:spcPct val="100000"/>
              </a:lnSpc>
            </a:pPr>
            <a:r>
              <a:rPr sz="2200" spc="-10" dirty="0">
                <a:solidFill>
                  <a:srgbClr val="A37A38"/>
                </a:solidFill>
                <a:latin typeface="Calibri"/>
                <a:cs typeface="Calibri"/>
              </a:rPr>
              <a:t>Declare </a:t>
            </a:r>
            <a:r>
              <a:rPr sz="2200" spc="-15" dirty="0">
                <a:solidFill>
                  <a:srgbClr val="A37A38"/>
                </a:solidFill>
                <a:latin typeface="Calibri"/>
                <a:cs typeface="Calibri"/>
              </a:rPr>
              <a:t>i_date date;  </a:t>
            </a:r>
            <a:r>
              <a:rPr sz="2200" spc="-10" dirty="0">
                <a:solidFill>
                  <a:srgbClr val="A37A38"/>
                </a:solidFill>
                <a:latin typeface="Calibri"/>
                <a:cs typeface="Calibri"/>
              </a:rPr>
              <a:t>Declare </a:t>
            </a:r>
            <a:r>
              <a:rPr sz="2200" spc="-15" dirty="0">
                <a:solidFill>
                  <a:srgbClr val="A37A38"/>
                </a:solidFill>
                <a:latin typeface="Calibri"/>
                <a:cs typeface="Calibri"/>
              </a:rPr>
              <a:t>diff</a:t>
            </a:r>
            <a:r>
              <a:rPr sz="2200" spc="5" dirty="0">
                <a:solidFill>
                  <a:srgbClr val="A37A38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A37A38"/>
                </a:solidFill>
                <a:latin typeface="Calibri"/>
                <a:cs typeface="Calibri"/>
              </a:rPr>
              <a:t>int;</a:t>
            </a:r>
            <a:endParaRPr sz="2200">
              <a:latin typeface="Calibri"/>
              <a:cs typeface="Calibri"/>
            </a:endParaRPr>
          </a:p>
          <a:p>
            <a:pPr marL="812800" marR="559435">
              <a:lnSpc>
                <a:spcPct val="100000"/>
              </a:lnSpc>
            </a:pPr>
            <a:r>
              <a:rPr sz="2200" spc="-10" dirty="0">
                <a:solidFill>
                  <a:srgbClr val="00AF50"/>
                </a:solidFill>
                <a:latin typeface="Calibri"/>
                <a:cs typeface="Calibri"/>
              </a:rPr>
              <a:t>select DateofIssue </a:t>
            </a:r>
            <a:r>
              <a:rPr sz="2200" spc="-20" dirty="0">
                <a:solidFill>
                  <a:srgbClr val="00AF50"/>
                </a:solidFill>
                <a:latin typeface="Calibri"/>
                <a:cs typeface="Calibri"/>
              </a:rPr>
              <a:t>into </a:t>
            </a:r>
            <a:r>
              <a:rPr sz="2200" spc="-15" dirty="0">
                <a:solidFill>
                  <a:srgbClr val="00AF50"/>
                </a:solidFill>
                <a:latin typeface="Calibri"/>
                <a:cs typeface="Calibri"/>
              </a:rPr>
              <a:t>i_date from </a:t>
            </a:r>
            <a:r>
              <a:rPr sz="2200" spc="-10" dirty="0">
                <a:solidFill>
                  <a:srgbClr val="00AF50"/>
                </a:solidFill>
                <a:latin typeface="Calibri"/>
                <a:cs typeface="Calibri"/>
              </a:rPr>
              <a:t>stud where Rno=rno1  </a:t>
            </a:r>
            <a:r>
              <a:rPr sz="2200" spc="-5" dirty="0">
                <a:solidFill>
                  <a:srgbClr val="00AF50"/>
                </a:solidFill>
                <a:latin typeface="Calibri"/>
                <a:cs typeface="Calibri"/>
              </a:rPr>
              <a:t>and</a:t>
            </a:r>
            <a:r>
              <a:rPr sz="2200" spc="48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Calibri"/>
                <a:cs typeface="Calibri"/>
              </a:rPr>
              <a:t>NameofBook=name1;</a:t>
            </a:r>
            <a:endParaRPr sz="2200">
              <a:latin typeface="Calibri"/>
              <a:cs typeface="Calibri"/>
            </a:endParaRPr>
          </a:p>
          <a:p>
            <a:pPr marL="532130" marR="1829435" indent="280670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SELECT </a:t>
            </a:r>
            <a:r>
              <a:rPr sz="2200" spc="-30" dirty="0">
                <a:solidFill>
                  <a:srgbClr val="006FC0"/>
                </a:solidFill>
                <a:latin typeface="Calibri"/>
                <a:cs typeface="Calibri"/>
              </a:rPr>
              <a:t>DATEDIFF(CURDATE(),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i_date)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into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diff; 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End;</a:t>
            </a:r>
            <a:endParaRPr sz="2200">
              <a:latin typeface="Calibri"/>
              <a:cs typeface="Calibri"/>
            </a:endParaRPr>
          </a:p>
          <a:p>
            <a:pPr marL="532130">
              <a:lnSpc>
                <a:spcPct val="100000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$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Mysql&gt;delimiter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Mysql&gt; call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p1(1,'DBMS');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0163" y="812291"/>
            <a:ext cx="4997196" cy="908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04815" y="812291"/>
            <a:ext cx="620267" cy="9083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210134"/>
            <a:ext cx="755650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0" dirty="0"/>
              <a:t>Stored </a:t>
            </a:r>
            <a:r>
              <a:rPr sz="4000" spc="-105" dirty="0"/>
              <a:t>Procedure </a:t>
            </a:r>
            <a:r>
              <a:rPr sz="4000" spc="-100" dirty="0"/>
              <a:t>Example </a:t>
            </a:r>
            <a:r>
              <a:rPr sz="4000" spc="-50" dirty="0"/>
              <a:t>in</a:t>
            </a:r>
            <a:r>
              <a:rPr sz="4000" spc="-560" dirty="0"/>
              <a:t> </a:t>
            </a:r>
            <a:r>
              <a:rPr sz="4000" spc="-80" dirty="0"/>
              <a:t>MySQL</a:t>
            </a:r>
            <a:endParaRPr sz="4000"/>
          </a:p>
          <a:p>
            <a:pPr marL="12700">
              <a:lnSpc>
                <a:spcPct val="100000"/>
              </a:lnSpc>
            </a:pPr>
            <a:r>
              <a:rPr sz="4000" spc="-5" dirty="0"/>
              <a:t>-</a:t>
            </a:r>
            <a:r>
              <a:rPr sz="4000" spc="-210" dirty="0"/>
              <a:t> </a:t>
            </a:r>
            <a:r>
              <a:rPr sz="3200" spc="-185" dirty="0">
                <a:solidFill>
                  <a:srgbClr val="FF0000"/>
                </a:solidFill>
              </a:rPr>
              <a:t>To</a:t>
            </a:r>
            <a:r>
              <a:rPr sz="3200" spc="-210" dirty="0">
                <a:solidFill>
                  <a:srgbClr val="FF0000"/>
                </a:solidFill>
              </a:rPr>
              <a:t> </a:t>
            </a:r>
            <a:r>
              <a:rPr sz="3200" spc="-85" dirty="0">
                <a:solidFill>
                  <a:srgbClr val="FF0000"/>
                </a:solidFill>
              </a:rPr>
              <a:t>change</a:t>
            </a:r>
            <a:r>
              <a:rPr sz="3200" spc="-215" dirty="0">
                <a:solidFill>
                  <a:srgbClr val="FF0000"/>
                </a:solidFill>
              </a:rPr>
              <a:t> </a:t>
            </a:r>
            <a:r>
              <a:rPr sz="3200" spc="-85" dirty="0">
                <a:solidFill>
                  <a:srgbClr val="FF0000"/>
                </a:solidFill>
              </a:rPr>
              <a:t>status</a:t>
            </a:r>
            <a:r>
              <a:rPr sz="3200" spc="-220" dirty="0">
                <a:solidFill>
                  <a:srgbClr val="FF0000"/>
                </a:solidFill>
              </a:rPr>
              <a:t> </a:t>
            </a:r>
            <a:r>
              <a:rPr sz="3200" spc="-85" dirty="0">
                <a:solidFill>
                  <a:srgbClr val="FF0000"/>
                </a:solidFill>
              </a:rPr>
              <a:t>from</a:t>
            </a:r>
            <a:r>
              <a:rPr sz="3200" spc="-215" dirty="0">
                <a:solidFill>
                  <a:srgbClr val="FF0000"/>
                </a:solidFill>
              </a:rPr>
              <a:t> </a:t>
            </a:r>
            <a:r>
              <a:rPr sz="3200" dirty="0">
                <a:solidFill>
                  <a:srgbClr val="FF0000"/>
                </a:solidFill>
              </a:rPr>
              <a:t>I</a:t>
            </a:r>
            <a:r>
              <a:rPr sz="3200" spc="-215" dirty="0">
                <a:solidFill>
                  <a:srgbClr val="FF0000"/>
                </a:solidFill>
              </a:rPr>
              <a:t> </a:t>
            </a:r>
            <a:r>
              <a:rPr sz="3200" spc="-65" dirty="0">
                <a:solidFill>
                  <a:srgbClr val="FF0000"/>
                </a:solidFill>
              </a:rPr>
              <a:t>to</a:t>
            </a:r>
            <a:r>
              <a:rPr sz="3200" spc="-200" dirty="0">
                <a:solidFill>
                  <a:srgbClr val="FF0000"/>
                </a:solidFill>
              </a:rPr>
              <a:t> </a:t>
            </a:r>
            <a:r>
              <a:rPr sz="3200" dirty="0">
                <a:solidFill>
                  <a:srgbClr val="FF0000"/>
                </a:solidFill>
              </a:rPr>
              <a:t>R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650240" y="1556359"/>
            <a:ext cx="6731000" cy="499491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Mysql&gt; delimiter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</a:t>
            </a:r>
            <a:endParaRPr sz="2000">
              <a:latin typeface="Calibri"/>
              <a:cs typeface="Calibri"/>
            </a:endParaRPr>
          </a:p>
          <a:p>
            <a:pPr marL="532130" marR="198755" indent="-520065">
              <a:lnSpc>
                <a:spcPts val="2160"/>
              </a:lnSpc>
              <a:spcBef>
                <a:spcPts val="509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Mysql&gt;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Create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procedure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P2(In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rno1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int(3),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name1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varchar(30))  begin</a:t>
            </a:r>
            <a:endParaRPr sz="2000">
              <a:latin typeface="Calibri"/>
              <a:cs typeface="Calibri"/>
            </a:endParaRPr>
          </a:p>
          <a:p>
            <a:pPr marL="812800" marR="3832225">
              <a:lnSpc>
                <a:spcPts val="2160"/>
              </a:lnSpc>
              <a:spcBef>
                <a:spcPts val="5"/>
              </a:spcBef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Declare i_date date;  Declare diff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int;</a:t>
            </a:r>
            <a:endParaRPr sz="2000">
              <a:latin typeface="Calibri"/>
              <a:cs typeface="Calibri"/>
            </a:endParaRPr>
          </a:p>
          <a:p>
            <a:pPr marL="812800" marR="5080">
              <a:lnSpc>
                <a:spcPts val="216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select DateofIssue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into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i_date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from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stud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where Rno=rno1 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4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NameofBook=name1;</a:t>
            </a:r>
            <a:endParaRPr sz="2000">
              <a:latin typeface="Calibri"/>
              <a:cs typeface="Calibri"/>
            </a:endParaRPr>
          </a:p>
          <a:p>
            <a:pPr marL="812800">
              <a:lnSpc>
                <a:spcPts val="201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SELECT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DATEDIFF(CURDATE(),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i_date)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into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diff;</a:t>
            </a:r>
            <a:endParaRPr sz="2000">
              <a:latin typeface="Calibri"/>
              <a:cs typeface="Calibri"/>
            </a:endParaRPr>
          </a:p>
          <a:p>
            <a:pPr marL="812800">
              <a:lnSpc>
                <a:spcPts val="2160"/>
              </a:lnSpc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If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diff&gt;15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then</a:t>
            </a:r>
            <a:endParaRPr sz="2000">
              <a:latin typeface="Calibri"/>
              <a:cs typeface="Calibri"/>
            </a:endParaRPr>
          </a:p>
          <a:p>
            <a:pPr marL="1727200">
              <a:lnSpc>
                <a:spcPts val="2280"/>
              </a:lnSpc>
            </a:pP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Update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stud</a:t>
            </a:r>
            <a:endParaRPr sz="2000">
              <a:latin typeface="Calibri"/>
              <a:cs typeface="Calibri"/>
            </a:endParaRPr>
          </a:p>
          <a:p>
            <a:pPr marL="1783714">
              <a:lnSpc>
                <a:spcPct val="100000"/>
              </a:lnSpc>
              <a:spcBef>
                <a:spcPts val="240"/>
              </a:spcBef>
            </a:pP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set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status='R'</a:t>
            </a:r>
            <a:endParaRPr sz="2000">
              <a:latin typeface="Calibri"/>
              <a:cs typeface="Calibri"/>
            </a:endParaRPr>
          </a:p>
          <a:p>
            <a:pPr marL="1727200">
              <a:lnSpc>
                <a:spcPts val="2280"/>
              </a:lnSpc>
              <a:spcBef>
                <a:spcPts val="240"/>
              </a:spcBef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where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Rno=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rno1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0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NameofBook=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name1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2000">
              <a:latin typeface="Calibri"/>
              <a:cs typeface="Calibri"/>
            </a:endParaRPr>
          </a:p>
          <a:p>
            <a:pPr marL="812800">
              <a:lnSpc>
                <a:spcPts val="2160"/>
              </a:lnSpc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End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if;</a:t>
            </a:r>
            <a:endParaRPr sz="2000">
              <a:latin typeface="Calibri"/>
              <a:cs typeface="Calibri"/>
            </a:endParaRPr>
          </a:p>
          <a:p>
            <a:pPr marL="532130">
              <a:lnSpc>
                <a:spcPts val="216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End;</a:t>
            </a:r>
            <a:endParaRPr sz="2000">
              <a:latin typeface="Calibri"/>
              <a:cs typeface="Calibri"/>
            </a:endParaRPr>
          </a:p>
          <a:p>
            <a:pPr marL="532130">
              <a:lnSpc>
                <a:spcPts val="228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$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  <a:spcBef>
                <a:spcPts val="240"/>
              </a:spcBef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Mysql&gt;delimiter</a:t>
            </a:r>
            <a:r>
              <a:rPr sz="20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Mysql&gt; call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p2(1,'DBMS');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7815" y="74676"/>
            <a:ext cx="1950719" cy="7955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59" y="515112"/>
            <a:ext cx="7690104" cy="789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43571" y="515112"/>
            <a:ext cx="534924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1140" y="116586"/>
            <a:ext cx="7579359" cy="9423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z="3200" spc="-95" dirty="0"/>
              <a:t>Stored</a:t>
            </a:r>
            <a:r>
              <a:rPr sz="3200" spc="-220" dirty="0"/>
              <a:t> </a:t>
            </a:r>
            <a:r>
              <a:rPr sz="3200" spc="-100" dirty="0"/>
              <a:t>Procedure</a:t>
            </a:r>
            <a:r>
              <a:rPr sz="3200" spc="-229" dirty="0"/>
              <a:t> </a:t>
            </a:r>
            <a:r>
              <a:rPr sz="3200" spc="-95" dirty="0"/>
              <a:t>Example</a:t>
            </a:r>
            <a:r>
              <a:rPr sz="3200" spc="-229" dirty="0"/>
              <a:t> </a:t>
            </a:r>
            <a:r>
              <a:rPr sz="3200" spc="-50" dirty="0"/>
              <a:t>in</a:t>
            </a:r>
            <a:r>
              <a:rPr sz="3200" spc="-215" dirty="0"/>
              <a:t> </a:t>
            </a:r>
            <a:r>
              <a:rPr sz="3200" spc="-85" dirty="0"/>
              <a:t>MySQL-</a:t>
            </a:r>
            <a:r>
              <a:rPr sz="3200" spc="-235" dirty="0"/>
              <a:t> </a:t>
            </a:r>
            <a:r>
              <a:rPr sz="2800" spc="-170" dirty="0">
                <a:solidFill>
                  <a:srgbClr val="FF0000"/>
                </a:solidFill>
              </a:rPr>
              <a:t>To</a:t>
            </a:r>
            <a:r>
              <a:rPr sz="2800" spc="-204" dirty="0">
                <a:solidFill>
                  <a:srgbClr val="FF0000"/>
                </a:solidFill>
              </a:rPr>
              <a:t> </a:t>
            </a:r>
            <a:r>
              <a:rPr sz="2800" spc="-70" dirty="0">
                <a:solidFill>
                  <a:srgbClr val="FF0000"/>
                </a:solidFill>
              </a:rPr>
              <a:t>set</a:t>
            </a:r>
            <a:r>
              <a:rPr sz="2800" spc="-215" dirty="0">
                <a:solidFill>
                  <a:srgbClr val="FF0000"/>
                </a:solidFill>
              </a:rPr>
              <a:t> </a:t>
            </a:r>
            <a:r>
              <a:rPr sz="2800" spc="-75" dirty="0">
                <a:solidFill>
                  <a:srgbClr val="FF0000"/>
                </a:solidFill>
              </a:rPr>
              <a:t>fine  </a:t>
            </a:r>
            <a:r>
              <a:rPr sz="2800" spc="-85" dirty="0">
                <a:solidFill>
                  <a:srgbClr val="FF0000"/>
                </a:solidFill>
              </a:rPr>
              <a:t>amount</a:t>
            </a:r>
            <a:r>
              <a:rPr sz="2800" spc="-235" dirty="0">
                <a:solidFill>
                  <a:srgbClr val="FF0000"/>
                </a:solidFill>
              </a:rPr>
              <a:t> </a:t>
            </a:r>
            <a:r>
              <a:rPr sz="2800" spc="-90" dirty="0">
                <a:solidFill>
                  <a:srgbClr val="FF0000"/>
                </a:solidFill>
              </a:rPr>
              <a:t>between</a:t>
            </a:r>
            <a:r>
              <a:rPr sz="2800" spc="-235" dirty="0">
                <a:solidFill>
                  <a:srgbClr val="FF0000"/>
                </a:solidFill>
              </a:rPr>
              <a:t> </a:t>
            </a:r>
            <a:r>
              <a:rPr sz="2800" spc="-55" dirty="0">
                <a:solidFill>
                  <a:srgbClr val="FF0000"/>
                </a:solidFill>
              </a:rPr>
              <a:t>15</a:t>
            </a:r>
            <a:r>
              <a:rPr sz="2800" spc="-200" dirty="0">
                <a:solidFill>
                  <a:srgbClr val="FF0000"/>
                </a:solidFill>
              </a:rPr>
              <a:t> </a:t>
            </a:r>
            <a:r>
              <a:rPr sz="2800" spc="-70" dirty="0">
                <a:solidFill>
                  <a:srgbClr val="FF0000"/>
                </a:solidFill>
              </a:rPr>
              <a:t>and</a:t>
            </a:r>
            <a:r>
              <a:rPr sz="2800" spc="-225" dirty="0">
                <a:solidFill>
                  <a:srgbClr val="FF0000"/>
                </a:solidFill>
              </a:rPr>
              <a:t> </a:t>
            </a:r>
            <a:r>
              <a:rPr sz="2800" spc="-55" dirty="0">
                <a:solidFill>
                  <a:srgbClr val="FF0000"/>
                </a:solidFill>
              </a:rPr>
              <a:t>30</a:t>
            </a:r>
            <a:r>
              <a:rPr sz="2800" spc="-200" dirty="0">
                <a:solidFill>
                  <a:srgbClr val="FF0000"/>
                </a:solidFill>
              </a:rPr>
              <a:t> </a:t>
            </a:r>
            <a:r>
              <a:rPr sz="2800" spc="-100" dirty="0">
                <a:solidFill>
                  <a:srgbClr val="FF0000"/>
                </a:solidFill>
              </a:rPr>
              <a:t>days</a:t>
            </a:r>
            <a:r>
              <a:rPr sz="2800" spc="-225" dirty="0">
                <a:solidFill>
                  <a:srgbClr val="FF0000"/>
                </a:solidFill>
              </a:rPr>
              <a:t> </a:t>
            </a:r>
            <a:r>
              <a:rPr sz="2800" spc="-80" dirty="0">
                <a:solidFill>
                  <a:srgbClr val="FF0000"/>
                </a:solidFill>
              </a:rPr>
              <a:t>with</a:t>
            </a:r>
            <a:r>
              <a:rPr sz="2800" spc="-210" dirty="0">
                <a:solidFill>
                  <a:srgbClr val="FF0000"/>
                </a:solidFill>
              </a:rPr>
              <a:t> </a:t>
            </a:r>
            <a:r>
              <a:rPr sz="2800" spc="-85" dirty="0">
                <a:solidFill>
                  <a:srgbClr val="FF0000"/>
                </a:solidFill>
              </a:rPr>
              <a:t>status</a:t>
            </a:r>
            <a:r>
              <a:rPr sz="2800" spc="-225" dirty="0">
                <a:solidFill>
                  <a:srgbClr val="FF0000"/>
                </a:solidFill>
              </a:rPr>
              <a:t> </a:t>
            </a:r>
            <a:r>
              <a:rPr sz="2800" spc="-85" dirty="0">
                <a:solidFill>
                  <a:srgbClr val="FF0000"/>
                </a:solidFill>
              </a:rPr>
              <a:t>change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650240" y="1354581"/>
            <a:ext cx="7301230" cy="488759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795020" indent="-228600">
              <a:lnSpc>
                <a:spcPts val="2380"/>
              </a:lnSpc>
              <a:spcBef>
                <a:spcPts val="39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Create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procedure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P3(In rno1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int(3),name1 varchar(30))  begin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205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Declare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i_date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date;</a:t>
            </a:r>
            <a:endParaRPr sz="2200">
              <a:latin typeface="Calibri"/>
              <a:cs typeface="Calibri"/>
            </a:endParaRPr>
          </a:p>
          <a:p>
            <a:pPr marL="241300" marR="4667250">
              <a:lnSpc>
                <a:spcPts val="2380"/>
              </a:lnSpc>
              <a:spcBef>
                <a:spcPts val="16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Declare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diff int; 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Declare fine_amt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int;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205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select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Idate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into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i_date from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stud where</a:t>
            </a:r>
            <a:r>
              <a:rPr sz="2200" spc="1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rno=rno1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375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200" spc="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name=name1;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375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SELECT 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DATEDIFF(CURDATE(),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i_date)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into</a:t>
            </a:r>
            <a:r>
              <a:rPr sz="2200" spc="1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diff;</a:t>
            </a:r>
            <a:endParaRPr sz="2200">
              <a:latin typeface="Calibri"/>
              <a:cs typeface="Calibri"/>
            </a:endParaRPr>
          </a:p>
          <a:p>
            <a:pPr marL="241300" marR="3646170">
              <a:lnSpc>
                <a:spcPts val="2380"/>
              </a:lnSpc>
              <a:spcBef>
                <a:spcPts val="165"/>
              </a:spcBef>
            </a:pP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If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(diff&gt;=15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diff&lt;=30)then  SET</a:t>
            </a:r>
            <a:r>
              <a:rPr sz="22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fine_amt=diff*5;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205"/>
              </a:lnSpc>
            </a:pP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insert 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into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fine</a:t>
            </a:r>
            <a:r>
              <a:rPr sz="22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alibri"/>
                <a:cs typeface="Calibri"/>
              </a:rPr>
              <a:t>values(rno1,CURDATE(),fine_amt);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375"/>
              </a:lnSpc>
            </a:pPr>
            <a:r>
              <a:rPr sz="2200" spc="-15" dirty="0">
                <a:solidFill>
                  <a:srgbClr val="FF0000"/>
                </a:solidFill>
                <a:latin typeface="Calibri"/>
                <a:cs typeface="Calibri"/>
              </a:rPr>
              <a:t>Update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stud set </a:t>
            </a:r>
            <a:r>
              <a:rPr sz="2200" spc="-15" dirty="0">
                <a:solidFill>
                  <a:srgbClr val="FF0000"/>
                </a:solidFill>
                <a:latin typeface="Calibri"/>
                <a:cs typeface="Calibri"/>
              </a:rPr>
              <a:t>status='R'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where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rno=rno1 and</a:t>
            </a:r>
            <a:r>
              <a:rPr sz="2200" spc="1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name=name1;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380"/>
              </a:lnSpc>
            </a:pP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End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if;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375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End;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375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$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51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call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p3(1,'DBMS');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02068" y="19811"/>
            <a:ext cx="1013459" cy="908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056" y="530351"/>
            <a:ext cx="7101840" cy="902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32447" y="530351"/>
            <a:ext cx="614172" cy="902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10171" y="530351"/>
            <a:ext cx="1668779" cy="9022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056" y="1018032"/>
            <a:ext cx="2167128" cy="9022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97735" y="1018032"/>
            <a:ext cx="2740152" cy="9022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7340" y="27178"/>
            <a:ext cx="7773034" cy="16129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0200"/>
              </a:lnSpc>
              <a:spcBef>
                <a:spcPts val="85"/>
              </a:spcBef>
            </a:pPr>
            <a:r>
              <a:rPr sz="4000" spc="-105" dirty="0"/>
              <a:t>Stored Procedure </a:t>
            </a:r>
            <a:r>
              <a:rPr sz="4000" spc="-95" dirty="0"/>
              <a:t>Example </a:t>
            </a:r>
            <a:r>
              <a:rPr sz="4000" spc="-50" dirty="0"/>
              <a:t>in</a:t>
            </a:r>
            <a:r>
              <a:rPr sz="4000" spc="-580" dirty="0"/>
              <a:t> </a:t>
            </a:r>
            <a:r>
              <a:rPr sz="3200" spc="-120" dirty="0"/>
              <a:t>MySQL-</a:t>
            </a:r>
            <a:r>
              <a:rPr sz="3200" spc="-120" dirty="0">
                <a:solidFill>
                  <a:srgbClr val="FF0000"/>
                </a:solidFill>
              </a:rPr>
              <a:t>To  </a:t>
            </a:r>
            <a:r>
              <a:rPr sz="3200" spc="-65" dirty="0">
                <a:solidFill>
                  <a:srgbClr val="FF0000"/>
                </a:solidFill>
              </a:rPr>
              <a:t>set</a:t>
            </a:r>
            <a:r>
              <a:rPr sz="3200" spc="-225" dirty="0">
                <a:solidFill>
                  <a:srgbClr val="FF0000"/>
                </a:solidFill>
              </a:rPr>
              <a:t> </a:t>
            </a:r>
            <a:r>
              <a:rPr sz="3200" spc="-75" dirty="0">
                <a:solidFill>
                  <a:srgbClr val="FF0000"/>
                </a:solidFill>
              </a:rPr>
              <a:t>fine</a:t>
            </a:r>
            <a:r>
              <a:rPr sz="3200" spc="-215" dirty="0">
                <a:solidFill>
                  <a:srgbClr val="FF0000"/>
                </a:solidFill>
              </a:rPr>
              <a:t> </a:t>
            </a:r>
            <a:r>
              <a:rPr sz="3200" spc="-85" dirty="0">
                <a:solidFill>
                  <a:srgbClr val="FF0000"/>
                </a:solidFill>
              </a:rPr>
              <a:t>amount</a:t>
            </a:r>
            <a:r>
              <a:rPr sz="3200" spc="-220" dirty="0">
                <a:solidFill>
                  <a:srgbClr val="FF0000"/>
                </a:solidFill>
              </a:rPr>
              <a:t> </a:t>
            </a:r>
            <a:r>
              <a:rPr sz="3200" spc="-90" dirty="0">
                <a:solidFill>
                  <a:srgbClr val="FF0000"/>
                </a:solidFill>
              </a:rPr>
              <a:t>between</a:t>
            </a:r>
            <a:r>
              <a:rPr sz="3200" spc="-245" dirty="0">
                <a:solidFill>
                  <a:srgbClr val="FF0000"/>
                </a:solidFill>
              </a:rPr>
              <a:t> </a:t>
            </a:r>
            <a:r>
              <a:rPr sz="3200" spc="-50" dirty="0">
                <a:solidFill>
                  <a:srgbClr val="FF0000"/>
                </a:solidFill>
              </a:rPr>
              <a:t>15</a:t>
            </a:r>
            <a:r>
              <a:rPr sz="3200" spc="-215" dirty="0">
                <a:solidFill>
                  <a:srgbClr val="FF0000"/>
                </a:solidFill>
              </a:rPr>
              <a:t> </a:t>
            </a:r>
            <a:r>
              <a:rPr sz="3200" spc="-70" dirty="0">
                <a:solidFill>
                  <a:srgbClr val="FF0000"/>
                </a:solidFill>
              </a:rPr>
              <a:t>and</a:t>
            </a:r>
            <a:r>
              <a:rPr sz="3200" spc="-204" dirty="0">
                <a:solidFill>
                  <a:srgbClr val="FF0000"/>
                </a:solidFill>
              </a:rPr>
              <a:t> </a:t>
            </a:r>
            <a:r>
              <a:rPr sz="3200" spc="-50" dirty="0">
                <a:solidFill>
                  <a:srgbClr val="FF0000"/>
                </a:solidFill>
              </a:rPr>
              <a:t>30</a:t>
            </a:r>
            <a:r>
              <a:rPr sz="3200" spc="-220" dirty="0">
                <a:solidFill>
                  <a:srgbClr val="FF0000"/>
                </a:solidFill>
              </a:rPr>
              <a:t> </a:t>
            </a:r>
            <a:r>
              <a:rPr sz="3200" spc="-100" dirty="0">
                <a:solidFill>
                  <a:srgbClr val="FF0000"/>
                </a:solidFill>
              </a:rPr>
              <a:t>days</a:t>
            </a:r>
            <a:r>
              <a:rPr sz="3200" spc="390" dirty="0">
                <a:solidFill>
                  <a:srgbClr val="FF0000"/>
                </a:solidFill>
              </a:rPr>
              <a:t> </a:t>
            </a:r>
            <a:r>
              <a:rPr sz="3200" dirty="0">
                <a:solidFill>
                  <a:srgbClr val="FF0000"/>
                </a:solidFill>
              </a:rPr>
              <a:t>&amp;</a:t>
            </a:r>
            <a:r>
              <a:rPr sz="3200" spc="-225" dirty="0">
                <a:solidFill>
                  <a:srgbClr val="FF0000"/>
                </a:solidFill>
              </a:rPr>
              <a:t> </a:t>
            </a:r>
            <a:r>
              <a:rPr sz="3200" dirty="0">
                <a:solidFill>
                  <a:srgbClr val="FF0000"/>
                </a:solidFill>
              </a:rPr>
              <a:t>&gt;</a:t>
            </a:r>
            <a:r>
              <a:rPr sz="3200" spc="-204" dirty="0">
                <a:solidFill>
                  <a:srgbClr val="FF0000"/>
                </a:solidFill>
              </a:rPr>
              <a:t> </a:t>
            </a:r>
            <a:r>
              <a:rPr sz="3200" spc="-50" dirty="0">
                <a:solidFill>
                  <a:srgbClr val="FF0000"/>
                </a:solidFill>
              </a:rPr>
              <a:t>30  </a:t>
            </a:r>
            <a:r>
              <a:rPr sz="3200" spc="-100" dirty="0">
                <a:solidFill>
                  <a:srgbClr val="FF0000"/>
                </a:solidFill>
              </a:rPr>
              <a:t>days </a:t>
            </a:r>
            <a:r>
              <a:rPr sz="3200" spc="-75" dirty="0">
                <a:solidFill>
                  <a:srgbClr val="FF0000"/>
                </a:solidFill>
              </a:rPr>
              <a:t>with </a:t>
            </a:r>
            <a:r>
              <a:rPr sz="3200" spc="-85" dirty="0">
                <a:solidFill>
                  <a:srgbClr val="FF0000"/>
                </a:solidFill>
              </a:rPr>
              <a:t>status</a:t>
            </a:r>
            <a:r>
              <a:rPr sz="3200" spc="-484" dirty="0">
                <a:solidFill>
                  <a:srgbClr val="FF0000"/>
                </a:solidFill>
              </a:rPr>
              <a:t> </a:t>
            </a:r>
            <a:r>
              <a:rPr sz="3200" spc="-85" dirty="0">
                <a:solidFill>
                  <a:srgbClr val="FF0000"/>
                </a:solidFill>
              </a:rPr>
              <a:t>change</a:t>
            </a:r>
            <a:endParaRPr sz="3200"/>
          </a:p>
        </p:txBody>
      </p:sp>
      <p:sp>
        <p:nvSpPr>
          <p:cNvPr id="9" name="object 9"/>
          <p:cNvSpPr txBox="1"/>
          <p:nvPr/>
        </p:nvSpPr>
        <p:spPr>
          <a:xfrm>
            <a:off x="650240" y="1891030"/>
            <a:ext cx="6674484" cy="472122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722630" indent="-228600">
              <a:lnSpc>
                <a:spcPts val="2160"/>
              </a:lnSpc>
              <a:spcBef>
                <a:spcPts val="37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Create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procedure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P3(In rno1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int(3),name1 varchar(30))  begin</a:t>
            </a:r>
            <a:endParaRPr sz="2000">
              <a:latin typeface="Calibri"/>
              <a:cs typeface="Calibri"/>
            </a:endParaRPr>
          </a:p>
          <a:p>
            <a:pPr marL="241300" marR="4251960">
              <a:lnSpc>
                <a:spcPts val="2160"/>
              </a:lnSpc>
              <a:spcBef>
                <a:spcPts val="5"/>
              </a:spcBef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Declare i_date date;  Declare diff int;  Declare fine_amt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int;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01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select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Idate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into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i_date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from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stud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where</a:t>
            </a:r>
            <a:r>
              <a:rPr sz="2000" spc="10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rno=rno1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16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4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name=name1;</a:t>
            </a:r>
            <a:endParaRPr sz="2000">
              <a:latin typeface="Calibri"/>
              <a:cs typeface="Calibri"/>
            </a:endParaRPr>
          </a:p>
          <a:p>
            <a:pPr marL="241300" marR="1679575">
              <a:lnSpc>
                <a:spcPts val="2160"/>
              </a:lnSpc>
              <a:spcBef>
                <a:spcPts val="15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SELECT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DATEDIFF(CURDATE(),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i_date)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into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diff; 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If (diff&gt;=15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diff&lt;=30)then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010"/>
              </a:lnSpc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SET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fine_amt=diff*5;</a:t>
            </a:r>
            <a:endParaRPr sz="2000">
              <a:latin typeface="Calibri"/>
              <a:cs typeface="Calibri"/>
            </a:endParaRPr>
          </a:p>
          <a:p>
            <a:pPr marL="241300" marR="1315720">
              <a:lnSpc>
                <a:spcPts val="2160"/>
              </a:lnSpc>
              <a:spcBef>
                <a:spcPts val="150"/>
              </a:spcBef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insert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into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fine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values(rno1,CURDATE(),fine_amt); 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elseif (diff&gt;30)</a:t>
            </a:r>
            <a:r>
              <a:rPr sz="20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then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010"/>
              </a:lnSpc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SET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fine_amt=diff*50;</a:t>
            </a:r>
            <a:endParaRPr sz="2000">
              <a:latin typeface="Calibri"/>
              <a:cs typeface="Calibri"/>
            </a:endParaRPr>
          </a:p>
          <a:p>
            <a:pPr marL="241300" marR="1315720">
              <a:lnSpc>
                <a:spcPts val="2160"/>
              </a:lnSpc>
              <a:spcBef>
                <a:spcPts val="155"/>
              </a:spcBef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insert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into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fine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values(rno1,CURDATE(),fine_amt); 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End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if;</a:t>
            </a:r>
            <a:endParaRPr sz="2000">
              <a:latin typeface="Calibri"/>
              <a:cs typeface="Calibri"/>
            </a:endParaRPr>
          </a:p>
          <a:p>
            <a:pPr marL="241300" marR="5080">
              <a:lnSpc>
                <a:spcPts val="2160"/>
              </a:lnSpc>
            </a:pP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Update stud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set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status='R'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where rno=rno1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name=name1; 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End;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92989"/>
            <a:ext cx="46037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Exception</a:t>
            </a:r>
            <a:r>
              <a:rPr spc="-250" dirty="0"/>
              <a:t> </a:t>
            </a:r>
            <a:r>
              <a:rPr spc="-90" dirty="0"/>
              <a:t>handling</a:t>
            </a:r>
          </a:p>
        </p:txBody>
      </p:sp>
      <p:sp>
        <p:nvSpPr>
          <p:cNvPr id="6" name="object 6"/>
          <p:cNvSpPr/>
          <p:nvPr/>
        </p:nvSpPr>
        <p:spPr>
          <a:xfrm>
            <a:off x="4271771" y="1796795"/>
            <a:ext cx="586739" cy="8458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85844" y="2711195"/>
            <a:ext cx="589788" cy="845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87196" y="5952744"/>
            <a:ext cx="396240" cy="5669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07974" y="1316813"/>
            <a:ext cx="7164070" cy="492955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34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b="1" spc="-5" dirty="0">
                <a:solidFill>
                  <a:srgbClr val="2E2B1F"/>
                </a:solidFill>
                <a:cs typeface="Calibri"/>
              </a:rPr>
              <a:t>PL/SQL treats all errors that occur in an anonymous block, procedure, or function as exceptions. The exceptions can have different causes such as coding mistakes, bugs, even hardware failures.</a:t>
            </a:r>
          </a:p>
          <a:p>
            <a:pPr marL="241300" indent="-228600" algn="just">
              <a:lnSpc>
                <a:spcPct val="100000"/>
              </a:lnSpc>
              <a:spcBef>
                <a:spcPts val="34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sz="2000" b="1" spc="-5" dirty="0">
              <a:solidFill>
                <a:srgbClr val="2E2B1F"/>
              </a:solidFill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34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b="1" spc="-5" dirty="0">
                <a:solidFill>
                  <a:srgbClr val="2E2B1F"/>
                </a:solidFill>
                <a:cs typeface="Calibri"/>
              </a:rPr>
              <a:t>It is not possible to anticipate all potential exceptions, however, you can write code to handle exceptions to enable the program to continue running as normal.</a:t>
            </a:r>
          </a:p>
          <a:p>
            <a:pPr marL="241300" indent="-228600" algn="just">
              <a:lnSpc>
                <a:spcPct val="100000"/>
              </a:lnSpc>
              <a:spcBef>
                <a:spcPts val="34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sz="2000" b="1" spc="-5" dirty="0">
              <a:solidFill>
                <a:srgbClr val="2E2B1F"/>
              </a:solidFill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34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b="1" spc="-5" dirty="0">
                <a:solidFill>
                  <a:srgbClr val="2E2B1F"/>
                </a:solidFill>
                <a:cs typeface="Calibri"/>
              </a:rPr>
              <a:t>The code that you write to handle exceptions is called an exception handler.</a:t>
            </a:r>
          </a:p>
          <a:p>
            <a:pPr marL="241300" indent="-228600" algn="just">
              <a:lnSpc>
                <a:spcPct val="100000"/>
              </a:lnSpc>
              <a:spcBef>
                <a:spcPts val="34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sz="2000" b="1" spc="-5" dirty="0">
              <a:solidFill>
                <a:srgbClr val="2E2B1F"/>
              </a:solidFill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34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b="1" spc="-5" dirty="0">
                <a:solidFill>
                  <a:srgbClr val="2E2B1F"/>
                </a:solidFill>
                <a:cs typeface="Calibri"/>
              </a:rPr>
              <a:t>A PL/SQL block can have an exception-handling section, which can have one or more exception handlers.</a:t>
            </a:r>
          </a:p>
          <a:p>
            <a:pPr marL="241300" indent="-228600" algn="just">
              <a:lnSpc>
                <a:spcPct val="100000"/>
              </a:lnSpc>
              <a:spcBef>
                <a:spcPts val="34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sz="2000" b="1" spc="-5" dirty="0">
              <a:solidFill>
                <a:srgbClr val="2E2B1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2579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353631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Named</a:t>
            </a:r>
            <a:r>
              <a:rPr spc="-305" dirty="0"/>
              <a:t> </a:t>
            </a:r>
            <a:r>
              <a:rPr spc="-90" dirty="0"/>
              <a:t>blocks:</a:t>
            </a:r>
          </a:p>
        </p:txBody>
      </p:sp>
      <p:sp>
        <p:nvSpPr>
          <p:cNvPr id="3" name="object 3"/>
          <p:cNvSpPr/>
          <p:nvPr/>
        </p:nvSpPr>
        <p:spPr>
          <a:xfrm>
            <a:off x="377952" y="1848611"/>
            <a:ext cx="7815072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7952" y="2915411"/>
            <a:ext cx="7778496" cy="11033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7952" y="3982211"/>
            <a:ext cx="7822692" cy="11490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7952" y="5049011"/>
            <a:ext cx="7778496" cy="11490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8365" y="1986152"/>
            <a:ext cx="7275195" cy="395541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11430">
              <a:lnSpc>
                <a:spcPts val="2750"/>
              </a:lnSpc>
              <a:spcBef>
                <a:spcPts val="395"/>
              </a:spcBef>
            </a:pP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Named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blocks </a:t>
            </a:r>
            <a:r>
              <a:rPr sz="2500" spc="-15" dirty="0">
                <a:solidFill>
                  <a:srgbClr val="FFFFFF"/>
                </a:solidFill>
                <a:latin typeface="Calibri"/>
                <a:cs typeface="Calibri"/>
              </a:rPr>
              <a:t>are having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specific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unique name </a:t>
            </a:r>
            <a:r>
              <a:rPr sz="2500" spc="-25" dirty="0">
                <a:solidFill>
                  <a:srgbClr val="FFFFFF"/>
                </a:solidFill>
                <a:latin typeface="Calibri"/>
                <a:cs typeface="Calibri"/>
              </a:rPr>
              <a:t>for 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them.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They </a:t>
            </a:r>
            <a:r>
              <a:rPr sz="2500" spc="-15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500" spc="-20" dirty="0">
                <a:solidFill>
                  <a:srgbClr val="FFFFFF"/>
                </a:solidFill>
                <a:latin typeface="Calibri"/>
                <a:cs typeface="Calibri"/>
              </a:rPr>
              <a:t>stored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as the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database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objects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5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40" dirty="0">
                <a:solidFill>
                  <a:srgbClr val="FFFFFF"/>
                </a:solidFill>
                <a:latin typeface="Calibri"/>
                <a:cs typeface="Calibri"/>
              </a:rPr>
              <a:t>server.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ts val="2750"/>
              </a:lnSpc>
              <a:spcBef>
                <a:spcPts val="1455"/>
              </a:spcBef>
            </a:pP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Since they </a:t>
            </a:r>
            <a:r>
              <a:rPr sz="2500" spc="-15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available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database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objects, they </a:t>
            </a:r>
            <a:r>
              <a:rPr sz="2500" spc="-15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be  </a:t>
            </a:r>
            <a:r>
              <a:rPr sz="2500" spc="-20" dirty="0">
                <a:solidFill>
                  <a:srgbClr val="FFFFFF"/>
                </a:solidFill>
                <a:latin typeface="Calibri"/>
                <a:cs typeface="Calibri"/>
              </a:rPr>
              <a:t>referred </a:t>
            </a:r>
            <a:r>
              <a:rPr sz="25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used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as long as it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500" spc="-15" dirty="0">
                <a:solidFill>
                  <a:srgbClr val="FFFFFF"/>
                </a:solidFill>
                <a:latin typeface="Calibri"/>
                <a:cs typeface="Calibri"/>
              </a:rPr>
              <a:t>present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in the</a:t>
            </a:r>
            <a:r>
              <a:rPr sz="25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40" dirty="0">
                <a:solidFill>
                  <a:srgbClr val="FFFFFF"/>
                </a:solidFill>
                <a:latin typeface="Calibri"/>
                <a:cs typeface="Calibri"/>
              </a:rPr>
              <a:t>server.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383540">
              <a:lnSpc>
                <a:spcPts val="2750"/>
              </a:lnSpc>
              <a:spcBef>
                <a:spcPts val="5"/>
              </a:spcBef>
            </a:pP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The compilation process </a:t>
            </a:r>
            <a:r>
              <a:rPr sz="2500" spc="-2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named blocks happens  </a:t>
            </a:r>
            <a:r>
              <a:rPr sz="2500" spc="-15" dirty="0">
                <a:solidFill>
                  <a:srgbClr val="FFFFFF"/>
                </a:solidFill>
                <a:latin typeface="Calibri"/>
                <a:cs typeface="Calibri"/>
              </a:rPr>
              <a:t>separately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while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creating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them as a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25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objects.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92989"/>
            <a:ext cx="46037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Exception</a:t>
            </a:r>
            <a:r>
              <a:rPr spc="-250" dirty="0"/>
              <a:t> </a:t>
            </a:r>
            <a:r>
              <a:rPr spc="-90" dirty="0"/>
              <a:t>handling</a:t>
            </a:r>
          </a:p>
        </p:txBody>
      </p:sp>
      <p:sp>
        <p:nvSpPr>
          <p:cNvPr id="6" name="object 6"/>
          <p:cNvSpPr/>
          <p:nvPr/>
        </p:nvSpPr>
        <p:spPr>
          <a:xfrm>
            <a:off x="4271771" y="1796795"/>
            <a:ext cx="586739" cy="8458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85844" y="2711195"/>
            <a:ext cx="589788" cy="845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87196" y="5952744"/>
            <a:ext cx="396240" cy="5669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14400" y="1534665"/>
            <a:ext cx="7164070" cy="485261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4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b="1" spc="-5" dirty="0">
                <a:solidFill>
                  <a:srgbClr val="2E2B1F"/>
                </a:solidFill>
                <a:cs typeface="Calibri"/>
              </a:rPr>
              <a:t>Here is the basic syntax of the exception-handling section:</a:t>
            </a:r>
          </a:p>
          <a:p>
            <a:pPr marL="241300" indent="-228600">
              <a:lnSpc>
                <a:spcPct val="100000"/>
              </a:lnSpc>
              <a:spcBef>
                <a:spcPts val="34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sz="2000" b="1" spc="-5" dirty="0">
              <a:solidFill>
                <a:srgbClr val="2E2B1F"/>
              </a:solidFill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000" b="1" spc="-5" dirty="0">
                <a:solidFill>
                  <a:srgbClr val="2E2B1F"/>
                </a:solidFill>
                <a:cs typeface="Calibri"/>
              </a:rPr>
              <a:t>BEGIN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000" b="1" spc="-5" dirty="0">
                <a:solidFill>
                  <a:srgbClr val="2E2B1F"/>
                </a:solidFill>
                <a:cs typeface="Calibri"/>
              </a:rPr>
              <a:t>    -- executable section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000" b="1" spc="-5" dirty="0">
                <a:solidFill>
                  <a:srgbClr val="2E2B1F"/>
                </a:solidFill>
                <a:cs typeface="Calibri"/>
              </a:rPr>
              <a:t>    ...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000" b="1" spc="-5" dirty="0">
                <a:solidFill>
                  <a:srgbClr val="2E2B1F"/>
                </a:solidFill>
                <a:cs typeface="Calibri"/>
              </a:rPr>
              <a:t>    -- exception-handling section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000" b="1" spc="-5" dirty="0">
                <a:solidFill>
                  <a:srgbClr val="2E2B1F"/>
                </a:solidFill>
                <a:cs typeface="Calibri"/>
              </a:rPr>
              <a:t>    EXCEPTION 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000" b="1" spc="-5" dirty="0">
                <a:solidFill>
                  <a:srgbClr val="2E2B1F"/>
                </a:solidFill>
                <a:cs typeface="Calibri"/>
              </a:rPr>
              <a:t>        WHEN e1 THEN 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000" b="1" spc="-5" dirty="0">
                <a:solidFill>
                  <a:srgbClr val="2E2B1F"/>
                </a:solidFill>
                <a:cs typeface="Calibri"/>
              </a:rPr>
              <a:t>            -- exception_handler1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000" b="1" spc="-5" dirty="0">
                <a:solidFill>
                  <a:srgbClr val="2E2B1F"/>
                </a:solidFill>
                <a:cs typeface="Calibri"/>
              </a:rPr>
              <a:t>        WHEN e2 THEN 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000" b="1" spc="-5" dirty="0">
                <a:solidFill>
                  <a:srgbClr val="2E2B1F"/>
                </a:solidFill>
                <a:cs typeface="Calibri"/>
              </a:rPr>
              <a:t>            -- exception_handler1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000" b="1" spc="-5" dirty="0">
                <a:solidFill>
                  <a:srgbClr val="2E2B1F"/>
                </a:solidFill>
                <a:cs typeface="Calibri"/>
              </a:rPr>
              <a:t>        WHEN OTHERS THEN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000" b="1" spc="-5" dirty="0">
                <a:solidFill>
                  <a:srgbClr val="2E2B1F"/>
                </a:solidFill>
                <a:cs typeface="Calibri"/>
              </a:rPr>
              <a:t>            -- </a:t>
            </a:r>
            <a:r>
              <a:rPr lang="en-US" sz="2000" b="1" spc="-5" dirty="0" err="1">
                <a:solidFill>
                  <a:srgbClr val="2E2B1F"/>
                </a:solidFill>
                <a:cs typeface="Calibri"/>
              </a:rPr>
              <a:t>other_exception_handler</a:t>
            </a:r>
            <a:endParaRPr lang="en-US" sz="2000" b="1" spc="-5" dirty="0">
              <a:solidFill>
                <a:srgbClr val="2E2B1F"/>
              </a:solidFill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000" b="1" spc="-5" dirty="0">
                <a:solidFill>
                  <a:srgbClr val="2E2B1F"/>
                </a:solidFill>
                <a:cs typeface="Calibri"/>
              </a:rPr>
              <a:t>END;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26864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92989"/>
            <a:ext cx="46037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Exception</a:t>
            </a:r>
            <a:r>
              <a:rPr spc="-250" dirty="0"/>
              <a:t> </a:t>
            </a:r>
            <a:r>
              <a:rPr spc="-90" dirty="0"/>
              <a:t>handling</a:t>
            </a:r>
          </a:p>
        </p:txBody>
      </p:sp>
      <p:sp>
        <p:nvSpPr>
          <p:cNvPr id="6" name="object 6"/>
          <p:cNvSpPr/>
          <p:nvPr/>
        </p:nvSpPr>
        <p:spPr>
          <a:xfrm>
            <a:off x="4271771" y="1796795"/>
            <a:ext cx="586739" cy="8458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85844" y="2711195"/>
            <a:ext cx="589788" cy="845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87196" y="5952744"/>
            <a:ext cx="396240" cy="5669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14400" y="1534665"/>
            <a:ext cx="7164070" cy="4119076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4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Declaring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handler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95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declare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handler,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you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use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statement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000" spc="1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follows:</a:t>
            </a:r>
            <a:endParaRPr lang="en-US" sz="2000" spc="-1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indent="-228600">
              <a:spcBef>
                <a:spcPts val="24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spc="-10" dirty="0">
                <a:solidFill>
                  <a:srgbClr val="2E2B1F"/>
                </a:solidFill>
                <a:cs typeface="Calibri"/>
              </a:rPr>
              <a:t>DECLARE 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action </a:t>
            </a:r>
            <a:r>
              <a:rPr lang="en-US" sz="2000" spc="-5" dirty="0">
                <a:solidFill>
                  <a:srgbClr val="2E2B1F"/>
                </a:solidFill>
                <a:cs typeface="Calibri"/>
              </a:rPr>
              <a:t>HANDLER </a:t>
            </a:r>
            <a:r>
              <a:rPr lang="en-US" sz="2000" spc="-15" dirty="0">
                <a:solidFill>
                  <a:srgbClr val="2E2B1F"/>
                </a:solidFill>
                <a:cs typeface="Calibri"/>
              </a:rPr>
              <a:t>FOR </a:t>
            </a:r>
            <a:r>
              <a:rPr lang="en-US" sz="2000" spc="-15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000" spc="-10" dirty="0" err="1">
                <a:solidFill>
                  <a:srgbClr val="FF0000"/>
                </a:solidFill>
                <a:cs typeface="Calibri"/>
              </a:rPr>
              <a:t>condition_value</a:t>
            </a:r>
            <a:r>
              <a:rPr lang="en-US" sz="2000" spc="-10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000" spc="-20" dirty="0">
                <a:solidFill>
                  <a:srgbClr val="2E2B1F"/>
                </a:solidFill>
                <a:cs typeface="Calibri"/>
              </a:rPr>
              <a:t>statement;</a:t>
            </a:r>
            <a:endParaRPr lang="en-US" sz="2000" dirty="0"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endParaRPr sz="2000" dirty="0">
              <a:latin typeface="Calibri"/>
              <a:cs typeface="Calibri"/>
            </a:endParaRPr>
          </a:p>
          <a:p>
            <a:pPr marL="241300" marR="208915" indent="-228600" algn="just">
              <a:lnSpc>
                <a:spcPct val="90000"/>
              </a:lnSpc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If a condition whose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value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matches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condition_value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, MySQL 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will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execute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statement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continue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or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exit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current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code  block based on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action 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Font typeface="Arial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action accepts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one of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following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values:</a:t>
            </a:r>
            <a:endParaRPr sz="2000" dirty="0">
              <a:latin typeface="Calibri"/>
              <a:cs typeface="Calibri"/>
            </a:endParaRPr>
          </a:p>
          <a:p>
            <a:pPr marL="695325" indent="-281940">
              <a:lnSpc>
                <a:spcPts val="2280"/>
              </a:lnSpc>
              <a:spcBef>
                <a:spcPts val="240"/>
              </a:spcBef>
              <a:buClr>
                <a:srgbClr val="A9A47B"/>
              </a:buClr>
              <a:buAutoNum type="arabicPeriod"/>
              <a:tabLst>
                <a:tab pos="69596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CONTINUE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: the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execution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enclosing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code block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(</a:t>
            </a:r>
            <a:r>
              <a:rPr sz="2000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BEGIN</a:t>
            </a:r>
            <a:endParaRPr sz="2000" dirty="0">
              <a:latin typeface="Calibri"/>
              <a:cs typeface="Calibri"/>
            </a:endParaRPr>
          </a:p>
          <a:p>
            <a:pPr marL="695325">
              <a:lnSpc>
                <a:spcPts val="228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… END )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continues.</a:t>
            </a:r>
            <a:endParaRPr sz="2000" dirty="0">
              <a:latin typeface="Calibri"/>
              <a:cs typeface="Calibri"/>
            </a:endParaRPr>
          </a:p>
          <a:p>
            <a:pPr marL="695325" marR="387985" indent="-281940">
              <a:lnSpc>
                <a:spcPts val="2160"/>
              </a:lnSpc>
              <a:spcBef>
                <a:spcPts val="509"/>
              </a:spcBef>
              <a:buClr>
                <a:srgbClr val="A9A47B"/>
              </a:buClr>
              <a:buAutoNum type="arabicPeriod" startAt="2"/>
              <a:tabLst>
                <a:tab pos="69596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EXIT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: the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execution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enclosing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code block, where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handler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declared,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terminates.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56822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Exception</a:t>
            </a:r>
            <a:r>
              <a:rPr spc="-250" dirty="0"/>
              <a:t> </a:t>
            </a:r>
            <a:r>
              <a:rPr spc="-95" dirty="0"/>
              <a:t>handling-simple  </a:t>
            </a:r>
            <a:r>
              <a:rPr spc="-10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5440" y="1616710"/>
            <a:ext cx="7232650" cy="3079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90144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Mysql&gt;delimiter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// 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Mysql&gt;Create procedure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Eh()  begin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395"/>
              </a:lnSpc>
              <a:spcBef>
                <a:spcPts val="1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DECLARE EXIT HANDLER FOR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SQLEXCEPTION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SELECT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'Table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not</a:t>
            </a:r>
            <a:r>
              <a:rPr sz="2000" spc="-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found';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635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SELECT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*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200" spc="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abc;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end;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//</a:t>
            </a:r>
            <a:endParaRPr sz="2200">
              <a:latin typeface="Calibri"/>
              <a:cs typeface="Calibri"/>
            </a:endParaRPr>
          </a:p>
          <a:p>
            <a:pPr marL="12700" marR="5224780">
              <a:lnSpc>
                <a:spcPct val="100000"/>
              </a:lnSpc>
              <a:spcBef>
                <a:spcPts val="52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Mysql&gt;delimiter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; 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Mysql&gt;Call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Eh();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0454"/>
            <a:ext cx="460311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Exception</a:t>
            </a:r>
            <a:r>
              <a:rPr spc="-250" dirty="0"/>
              <a:t> </a:t>
            </a:r>
            <a:r>
              <a:rPr spc="-90" dirty="0"/>
              <a:t>handling</a:t>
            </a:r>
          </a:p>
        </p:txBody>
      </p:sp>
      <p:sp>
        <p:nvSpPr>
          <p:cNvPr id="3" name="object 3"/>
          <p:cNvSpPr/>
          <p:nvPr/>
        </p:nvSpPr>
        <p:spPr>
          <a:xfrm>
            <a:off x="3406140" y="3000755"/>
            <a:ext cx="880872" cy="539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7840" y="1313434"/>
            <a:ext cx="7228840" cy="4948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1580515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spc="-15" dirty="0">
                <a:solidFill>
                  <a:srgbClr val="2E2B1F"/>
                </a:solidFill>
                <a:latin typeface="Calibri"/>
                <a:cs typeface="Calibri"/>
              </a:rPr>
              <a:t>Create procedure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a2(In rno1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int(3),name1 varchar(30))  begin</a:t>
            </a:r>
            <a:endParaRPr sz="1900">
              <a:latin typeface="Calibri"/>
              <a:cs typeface="Calibri"/>
            </a:endParaRPr>
          </a:p>
          <a:p>
            <a:pPr marL="241300" marR="4918710">
              <a:lnSpc>
                <a:spcPct val="100000"/>
              </a:lnSpc>
            </a:pP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Declare i_date date;  Declare </a:t>
            </a:r>
            <a:r>
              <a:rPr sz="1900" spc="-15" dirty="0">
                <a:solidFill>
                  <a:srgbClr val="2E2B1F"/>
                </a:solidFill>
                <a:latin typeface="Calibri"/>
                <a:cs typeface="Calibri"/>
              </a:rPr>
              <a:t>diff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int;  Declare fine_amt int;</a:t>
            </a:r>
            <a:endParaRPr sz="19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DECLARE EXIT HANDLER FOR SQLEXCEPTION SELECT </a:t>
            </a:r>
            <a:r>
              <a:rPr sz="1900" spc="-30" dirty="0">
                <a:solidFill>
                  <a:srgbClr val="2E2B1F"/>
                </a:solidFill>
                <a:latin typeface="Calibri"/>
                <a:cs typeface="Calibri"/>
              </a:rPr>
              <a:t>'Table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not</a:t>
            </a:r>
            <a:r>
              <a:rPr sz="1900" spc="1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2E2B1F"/>
                </a:solidFill>
                <a:latin typeface="Calibri"/>
                <a:cs typeface="Calibri"/>
              </a:rPr>
              <a:t>found';</a:t>
            </a:r>
            <a:endParaRPr sz="1900">
              <a:latin typeface="Calibri"/>
              <a:cs typeface="Calibri"/>
            </a:endParaRPr>
          </a:p>
          <a:p>
            <a:pPr marL="241300" marR="5080">
              <a:lnSpc>
                <a:spcPct val="100000"/>
              </a:lnSpc>
            </a:pP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select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Idate </a:t>
            </a:r>
            <a:r>
              <a:rPr sz="1900" spc="-15" dirty="0">
                <a:solidFill>
                  <a:srgbClr val="2E2B1F"/>
                </a:solidFill>
                <a:latin typeface="Calibri"/>
                <a:cs typeface="Calibri"/>
              </a:rPr>
              <a:t>into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i_date </a:t>
            </a:r>
            <a:r>
              <a:rPr sz="1900" spc="-20" dirty="0">
                <a:solidFill>
                  <a:srgbClr val="2E2B1F"/>
                </a:solidFill>
                <a:latin typeface="Calibri"/>
                <a:cs typeface="Calibri"/>
              </a:rPr>
              <a:t>from </a:t>
            </a:r>
            <a:r>
              <a:rPr sz="1900" b="1" spc="-10" dirty="0">
                <a:solidFill>
                  <a:srgbClr val="FF0000"/>
                </a:solidFill>
                <a:latin typeface="Calibri"/>
                <a:cs typeface="Calibri"/>
              </a:rPr>
              <a:t>stud1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where rno=rno1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name=name1;  SELECT </a:t>
            </a:r>
            <a:r>
              <a:rPr sz="1900" spc="-25" dirty="0">
                <a:solidFill>
                  <a:srgbClr val="2E2B1F"/>
                </a:solidFill>
                <a:latin typeface="Calibri"/>
                <a:cs typeface="Calibri"/>
              </a:rPr>
              <a:t>DATEDIFF(CURDATE(),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i_date) </a:t>
            </a:r>
            <a:r>
              <a:rPr sz="1900" spc="-15" dirty="0">
                <a:solidFill>
                  <a:srgbClr val="2E2B1F"/>
                </a:solidFill>
                <a:latin typeface="Calibri"/>
                <a:cs typeface="Calibri"/>
              </a:rPr>
              <a:t>into</a:t>
            </a:r>
            <a:r>
              <a:rPr sz="1900" spc="1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2E2B1F"/>
                </a:solidFill>
                <a:latin typeface="Calibri"/>
                <a:cs typeface="Calibri"/>
              </a:rPr>
              <a:t>diff;</a:t>
            </a:r>
            <a:endParaRPr sz="19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If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(diff&gt;=15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19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diff&lt;=30)then</a:t>
            </a:r>
            <a:endParaRPr sz="19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19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fine_amt=diff*5;</a:t>
            </a:r>
            <a:endParaRPr sz="1900">
              <a:latin typeface="Calibri"/>
              <a:cs typeface="Calibri"/>
            </a:endParaRPr>
          </a:p>
          <a:p>
            <a:pPr marL="241300" marR="2139315">
              <a:lnSpc>
                <a:spcPct val="100000"/>
              </a:lnSpc>
            </a:pP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insert </a:t>
            </a:r>
            <a:r>
              <a:rPr sz="1900" spc="-15" dirty="0">
                <a:solidFill>
                  <a:srgbClr val="2E2B1F"/>
                </a:solidFill>
                <a:latin typeface="Calibri"/>
                <a:cs typeface="Calibri"/>
              </a:rPr>
              <a:t>into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fine values(rno1,CURDATE(),fine_amt); 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elseif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(diff&gt;30)</a:t>
            </a:r>
            <a:r>
              <a:rPr sz="19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then</a:t>
            </a:r>
            <a:endParaRPr sz="19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19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fine_amt=diff*50;</a:t>
            </a:r>
            <a:endParaRPr sz="19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insert </a:t>
            </a:r>
            <a:r>
              <a:rPr sz="1900" spc="-15" dirty="0">
                <a:solidFill>
                  <a:srgbClr val="2E2B1F"/>
                </a:solidFill>
                <a:latin typeface="Calibri"/>
                <a:cs typeface="Calibri"/>
              </a:rPr>
              <a:t>into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fine</a:t>
            </a:r>
            <a:r>
              <a:rPr sz="19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values(rno1,CURDATE(),fine_amt);</a:t>
            </a:r>
            <a:endParaRPr sz="19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End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if;</a:t>
            </a:r>
            <a:endParaRPr sz="1900">
              <a:latin typeface="Calibri"/>
              <a:cs typeface="Calibri"/>
            </a:endParaRPr>
          </a:p>
          <a:p>
            <a:pPr marL="241300" marR="889635">
              <a:lnSpc>
                <a:spcPct val="100000"/>
              </a:lnSpc>
            </a:pP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Update stud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set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status='R' where rno=rno1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name=name1;  End;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34A8B-41F2-4A2F-B20F-F64AF8749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2967335"/>
            <a:ext cx="8376919" cy="923330"/>
          </a:xfrm>
        </p:spPr>
        <p:txBody>
          <a:bodyPr/>
          <a:lstStyle/>
          <a:p>
            <a:pPr algn="ctr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583714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353631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Named</a:t>
            </a:r>
            <a:r>
              <a:rPr spc="-305" dirty="0"/>
              <a:t> </a:t>
            </a:r>
            <a:r>
              <a:rPr spc="-90" dirty="0"/>
              <a:t>blocks:</a:t>
            </a:r>
          </a:p>
        </p:txBody>
      </p:sp>
      <p:sp>
        <p:nvSpPr>
          <p:cNvPr id="3" name="object 3"/>
          <p:cNvSpPr/>
          <p:nvPr/>
        </p:nvSpPr>
        <p:spPr>
          <a:xfrm>
            <a:off x="356615" y="1543811"/>
            <a:ext cx="7799832" cy="815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6615" y="4696967"/>
            <a:ext cx="7799832" cy="815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4040" y="1487374"/>
            <a:ext cx="7188834" cy="454914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Below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600" spc="-25" dirty="0">
                <a:solidFill>
                  <a:srgbClr val="FFFFFF"/>
                </a:solidFill>
                <a:latin typeface="Calibri"/>
                <a:cs typeface="Calibri"/>
              </a:rPr>
              <a:t>few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more characteristics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Named</a:t>
            </a:r>
            <a:r>
              <a:rPr sz="2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blocks.</a:t>
            </a:r>
            <a:endParaRPr sz="2600">
              <a:latin typeface="Calibri"/>
              <a:cs typeface="Calibri"/>
            </a:endParaRPr>
          </a:p>
          <a:p>
            <a:pPr marL="353695" indent="-228600">
              <a:lnSpc>
                <a:spcPct val="100000"/>
              </a:lnSpc>
              <a:spcBef>
                <a:spcPts val="1120"/>
              </a:spcBef>
              <a:buChar char="•"/>
              <a:tabLst>
                <a:tab pos="35433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These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blocks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can be called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from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other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blocks.</a:t>
            </a:r>
            <a:endParaRPr sz="2000">
              <a:latin typeface="Calibri"/>
              <a:cs typeface="Calibri"/>
            </a:endParaRPr>
          </a:p>
          <a:p>
            <a:pPr marL="353695" marR="83820" indent="-228600" algn="just">
              <a:lnSpc>
                <a:spcPct val="91700"/>
              </a:lnSpc>
              <a:spcBef>
                <a:spcPts val="484"/>
              </a:spcBef>
              <a:buChar char="•"/>
              <a:tabLst>
                <a:tab pos="35433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The block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structure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same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as an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anonymous block,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except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it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will 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never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start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with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keyword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'DECLARE'. Instead,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it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will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start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with 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keyword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'CREATE'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which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instruct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compiler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to create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it as a 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database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object.</a:t>
            </a:r>
            <a:endParaRPr sz="2000">
              <a:latin typeface="Calibri"/>
              <a:cs typeface="Calibri"/>
            </a:endParaRPr>
          </a:p>
          <a:p>
            <a:pPr marL="353695" marR="5080" indent="-228600">
              <a:lnSpc>
                <a:spcPts val="2210"/>
              </a:lnSpc>
              <a:spcBef>
                <a:spcPts val="509"/>
              </a:spcBef>
              <a:buChar char="•"/>
              <a:tabLst>
                <a:tab pos="35433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These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blocks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can be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nested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within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other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blocks.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It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can also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contain  nested blocks.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2E2B1F"/>
              </a:buClr>
              <a:buFont typeface="Calibri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Named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blocks are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basically of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sz="2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types:</a:t>
            </a:r>
            <a:endParaRPr sz="2600">
              <a:latin typeface="Calibri"/>
              <a:cs typeface="Calibri"/>
            </a:endParaRPr>
          </a:p>
          <a:p>
            <a:pPr marL="353695" indent="-228600">
              <a:lnSpc>
                <a:spcPct val="100000"/>
              </a:lnSpc>
              <a:spcBef>
                <a:spcPts val="1125"/>
              </a:spcBef>
              <a:buChar char="•"/>
              <a:tabLst>
                <a:tab pos="354330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Procedure</a:t>
            </a:r>
            <a:endParaRPr sz="2000">
              <a:latin typeface="Calibri"/>
              <a:cs typeface="Calibri"/>
            </a:endParaRPr>
          </a:p>
          <a:p>
            <a:pPr marL="353695" indent="-228600">
              <a:lnSpc>
                <a:spcPct val="100000"/>
              </a:lnSpc>
              <a:spcBef>
                <a:spcPts val="285"/>
              </a:spcBef>
              <a:buChar char="•"/>
              <a:tabLst>
                <a:tab pos="35433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Function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45508" y="309372"/>
            <a:ext cx="2353056" cy="1287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36564" y="309372"/>
            <a:ext cx="877824" cy="12877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8883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Stored </a:t>
            </a:r>
            <a:r>
              <a:rPr spc="-110" dirty="0"/>
              <a:t>Procedure</a:t>
            </a:r>
            <a:r>
              <a:rPr spc="-330" dirty="0"/>
              <a:t> </a:t>
            </a:r>
            <a:r>
              <a:rPr spc="-100" dirty="0">
                <a:solidFill>
                  <a:srgbClr val="FF0000"/>
                </a:solidFill>
              </a:rPr>
              <a:t>Syntax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50240" y="1616710"/>
            <a:ext cx="7065645" cy="2708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988060" algn="l"/>
              </a:tabLst>
            </a:pP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CREATE	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PROCEDURE sp_name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([proc_parameter: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[ IN |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OUT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| 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INOUT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]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param_name</a:t>
            </a:r>
            <a:r>
              <a:rPr sz="2200" spc="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data_type])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Begin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&lt;Declare variable_name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data_type;&gt;</a:t>
            </a:r>
            <a:endParaRPr sz="2200">
              <a:latin typeface="Calibri"/>
              <a:cs typeface="Calibri"/>
            </a:endParaRPr>
          </a:p>
          <a:p>
            <a:pPr marL="12700" marR="3859529" algn="just">
              <a:lnSpc>
                <a:spcPct val="120000"/>
              </a:lnSpc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&lt;Control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Statements/loops&gt; 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SQL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executable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statements; 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End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26864" y="309372"/>
            <a:ext cx="3503676" cy="1287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68540" y="309372"/>
            <a:ext cx="877824" cy="12877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721931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Stored Procedure-</a:t>
            </a:r>
            <a:r>
              <a:rPr spc="-350" dirty="0"/>
              <a:t> </a:t>
            </a:r>
            <a:r>
              <a:rPr spc="-114" dirty="0">
                <a:solidFill>
                  <a:srgbClr val="FF0000"/>
                </a:solidFill>
              </a:rPr>
              <a:t>Parameters</a:t>
            </a:r>
          </a:p>
        </p:txBody>
      </p:sp>
      <p:sp>
        <p:nvSpPr>
          <p:cNvPr id="5" name="object 5"/>
          <p:cNvSpPr/>
          <p:nvPr/>
        </p:nvSpPr>
        <p:spPr>
          <a:xfrm>
            <a:off x="1478280" y="3596640"/>
            <a:ext cx="5425440" cy="4754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42844" y="1876044"/>
            <a:ext cx="2625852" cy="19674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68776" y="2005076"/>
            <a:ext cx="2045970" cy="15665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065" marR="5080" algn="ctr">
              <a:lnSpc>
                <a:spcPct val="91500"/>
              </a:lnSpc>
              <a:spcBef>
                <a:spcPts val="375"/>
              </a:spcBef>
            </a:pPr>
            <a:r>
              <a:rPr sz="2700" dirty="0">
                <a:solidFill>
                  <a:srgbClr val="FFFFFF"/>
                </a:solidFill>
                <a:latin typeface="Calibri"/>
                <a:cs typeface="Calibri"/>
              </a:rPr>
              <a:t>In MySQL, a  </a:t>
            </a:r>
            <a:r>
              <a:rPr sz="2700" spc="-15" dirty="0">
                <a:solidFill>
                  <a:srgbClr val="FFFFFF"/>
                </a:solidFill>
                <a:latin typeface="Calibri"/>
                <a:cs typeface="Calibri"/>
              </a:rPr>
              <a:t>parameter</a:t>
            </a:r>
            <a:r>
              <a:rPr sz="27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Calibri"/>
                <a:cs typeface="Calibri"/>
              </a:rPr>
              <a:t>has  one </a:t>
            </a:r>
            <a:r>
              <a:rPr sz="27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700" spc="-15" dirty="0">
                <a:solidFill>
                  <a:srgbClr val="FFFFFF"/>
                </a:solidFill>
                <a:latin typeface="Calibri"/>
                <a:cs typeface="Calibri"/>
              </a:rPr>
              <a:t>three  </a:t>
            </a:r>
            <a:r>
              <a:rPr sz="2700" dirty="0">
                <a:solidFill>
                  <a:srgbClr val="FFFFFF"/>
                </a:solidFill>
                <a:latin typeface="Calibri"/>
                <a:cs typeface="Calibri"/>
              </a:rPr>
              <a:t>modes: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2043" y="4012691"/>
            <a:ext cx="2337816" cy="12237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28166" y="4366641"/>
            <a:ext cx="33464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48000" y="4012691"/>
            <a:ext cx="2336292" cy="12237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71721" y="4366641"/>
            <a:ext cx="63944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solidFill>
                  <a:srgbClr val="FFFFFF"/>
                </a:solidFill>
                <a:latin typeface="Calibri"/>
                <a:cs typeface="Calibri"/>
              </a:rPr>
              <a:t>OUT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43955" y="4012691"/>
            <a:ext cx="2336292" cy="12237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413753" y="4366641"/>
            <a:ext cx="947419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FFFFFF"/>
                </a:solidFill>
                <a:latin typeface="Calibri"/>
                <a:cs typeface="Calibri"/>
              </a:rPr>
              <a:t>INOUT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26864" y="309372"/>
            <a:ext cx="3503676" cy="1287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721931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Stored Procedure-</a:t>
            </a:r>
            <a:r>
              <a:rPr spc="-355" dirty="0"/>
              <a:t> </a:t>
            </a:r>
            <a:r>
              <a:rPr spc="-114" dirty="0">
                <a:solidFill>
                  <a:srgbClr val="FF0000"/>
                </a:solidFill>
              </a:rPr>
              <a:t>Parameters</a:t>
            </a:r>
          </a:p>
        </p:txBody>
      </p:sp>
      <p:sp>
        <p:nvSpPr>
          <p:cNvPr id="4" name="object 4"/>
          <p:cNvSpPr/>
          <p:nvPr/>
        </p:nvSpPr>
        <p:spPr>
          <a:xfrm>
            <a:off x="417576" y="1557527"/>
            <a:ext cx="7738872" cy="1659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576" y="3171444"/>
            <a:ext cx="7795259" cy="16581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7576" y="4783835"/>
            <a:ext cx="7738872" cy="16672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4215" y="1866976"/>
            <a:ext cx="7306945" cy="435483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106680" algn="just">
              <a:lnSpc>
                <a:spcPct val="91600"/>
              </a:lnSpc>
              <a:spcBef>
                <a:spcPts val="320"/>
              </a:spcBef>
            </a:pP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IN – is the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default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mode. When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define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an IN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parameter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in a 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stored procedure,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calling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program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has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pass an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argument 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stored</a:t>
            </a:r>
            <a:r>
              <a:rPr sz="2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procedure.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91600"/>
              </a:lnSpc>
            </a:pP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OUT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– the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value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of an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OUT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parameter can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changed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inside the 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stored procedure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and its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new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value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is passed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back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calling 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program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 marR="144145">
              <a:lnSpc>
                <a:spcPct val="91500"/>
              </a:lnSpc>
              <a:spcBef>
                <a:spcPts val="1714"/>
              </a:spcBef>
              <a:tabLst>
                <a:tab pos="638810" algn="l"/>
                <a:tab pos="2251075" algn="l"/>
                <a:tab pos="6351270" algn="l"/>
              </a:tabLst>
            </a:pP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INOUT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2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INOUT	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parameter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is the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combination</a:t>
            </a:r>
            <a:r>
              <a:rPr sz="22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IN	and 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OUT	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parameters.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It means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calling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program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may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pass 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argument,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and the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stored procedure can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modify the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INOUT 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parameter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and pass the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new value back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calling</a:t>
            </a:r>
            <a:r>
              <a:rPr sz="2200" spc="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program.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801484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Without </a:t>
            </a:r>
            <a:r>
              <a:rPr spc="-105" dirty="0"/>
              <a:t>parameter</a:t>
            </a:r>
            <a:r>
              <a:rPr spc="-375" dirty="0"/>
              <a:t> </a:t>
            </a:r>
            <a:r>
              <a:rPr spc="-9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48663"/>
            <a:ext cx="4241800" cy="324548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  <a:tabLst>
                <a:tab pos="2252345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Mysql&gt;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DELIMITER	//</a:t>
            </a:r>
            <a:endParaRPr sz="2200">
              <a:latin typeface="Calibri"/>
              <a:cs typeface="Calibri"/>
            </a:endParaRPr>
          </a:p>
          <a:p>
            <a:pPr marL="885825" marR="5080" indent="-873760">
              <a:lnSpc>
                <a:spcPct val="120000"/>
              </a:lnSpc>
              <a:spcBef>
                <a:spcPts val="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Mysql&gt; 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CREATE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PROCEDURE Allstud()  BEGIN</a:t>
            </a:r>
            <a:endParaRPr sz="2200">
              <a:latin typeface="Calibri"/>
              <a:cs typeface="Calibri"/>
            </a:endParaRPr>
          </a:p>
          <a:p>
            <a:pPr marL="885825" marR="880110">
              <a:lnSpc>
                <a:spcPct val="120000"/>
              </a:lnSpc>
              <a:tabLst>
                <a:tab pos="201803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SELECT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*	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FROM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stud;  END</a:t>
            </a:r>
            <a:endParaRPr sz="2200">
              <a:latin typeface="Calibri"/>
              <a:cs typeface="Calibri"/>
            </a:endParaRPr>
          </a:p>
          <a:p>
            <a:pPr marL="759460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//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Mysql&gt; DELIMITER</a:t>
            </a:r>
            <a:r>
              <a:rPr sz="22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Mysql&gt; call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Allstud();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17170"/>
            <a:ext cx="637603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The </a:t>
            </a:r>
            <a:r>
              <a:rPr spc="-55" dirty="0"/>
              <a:t>IN </a:t>
            </a:r>
            <a:r>
              <a:rPr spc="-105" dirty="0"/>
              <a:t>parameter</a:t>
            </a:r>
            <a:r>
              <a:rPr spc="-525" dirty="0"/>
              <a:t> </a:t>
            </a:r>
            <a:r>
              <a:rPr spc="-10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48663"/>
            <a:ext cx="6967855" cy="324548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  <a:tabLst>
                <a:tab pos="2252345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Mysql&gt;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DELIMITER	//</a:t>
            </a:r>
            <a:endParaRPr sz="2200">
              <a:latin typeface="Calibri"/>
              <a:cs typeface="Calibri"/>
            </a:endParaRPr>
          </a:p>
          <a:p>
            <a:pPr marL="885825" marR="5080" indent="-873760">
              <a:lnSpc>
                <a:spcPct val="120000"/>
              </a:lnSpc>
              <a:spcBef>
                <a:spcPts val="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Mysql&gt; 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CREATE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PROCEDURE Allstud(IN SName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VARCHAR(25)) 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BEGIN</a:t>
            </a:r>
            <a:endParaRPr sz="2200">
              <a:latin typeface="Calibri"/>
              <a:cs typeface="Calibri"/>
            </a:endParaRPr>
          </a:p>
          <a:p>
            <a:pPr marL="885825" marR="1144270">
              <a:lnSpc>
                <a:spcPct val="120000"/>
              </a:lnSpc>
              <a:tabLst>
                <a:tab pos="201803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SELECT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*	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FROM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stud where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Name=SName; 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END</a:t>
            </a:r>
            <a:endParaRPr sz="2200">
              <a:latin typeface="Calibri"/>
              <a:cs typeface="Calibri"/>
            </a:endParaRPr>
          </a:p>
          <a:p>
            <a:pPr marL="759460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//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Mysql&gt; DELIMITER</a:t>
            </a:r>
            <a:r>
              <a:rPr sz="22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Mysql&gt; call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Allstud(‘Reena’);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2571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776230b-c79e-4b7a-8c07-ef620d09dc26" xsi:nil="true"/>
    <lcf76f155ced4ddcb4097134ff3c332f xmlns="a0294d24-203b-4d6f-9d90-e3ce6fbe554a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46FB186CB11D439C12FE6C32230B04" ma:contentTypeVersion="10" ma:contentTypeDescription="Create a new document." ma:contentTypeScope="" ma:versionID="93bb438637da7747bd0e0fac1241b060">
  <xsd:schema xmlns:xsd="http://www.w3.org/2001/XMLSchema" xmlns:xs="http://www.w3.org/2001/XMLSchema" xmlns:p="http://schemas.microsoft.com/office/2006/metadata/properties" xmlns:ns2="a0294d24-203b-4d6f-9d90-e3ce6fbe554a" xmlns:ns3="e776230b-c79e-4b7a-8c07-ef620d09dc26" targetNamespace="http://schemas.microsoft.com/office/2006/metadata/properties" ma:root="true" ma:fieldsID="7221b65c1126e48c2e0c9abeef933d72" ns2:_="" ns3:_="">
    <xsd:import namespace="a0294d24-203b-4d6f-9d90-e3ce6fbe554a"/>
    <xsd:import namespace="e776230b-c79e-4b7a-8c07-ef620d09dc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294d24-203b-4d6f-9d90-e3ce6fbe55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ee7539e7-0300-4e83-8809-a413c651997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76230b-c79e-4b7a-8c07-ef620d09dc2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db1266d-151c-4de9-86b5-af06ec791989}" ma:internalName="TaxCatchAll" ma:showField="CatchAllData" ma:web="e776230b-c79e-4b7a-8c07-ef620d09dc2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0B5B7F-6585-49BA-AE39-409851234F7F}">
  <ds:schemaRefs>
    <ds:schemaRef ds:uri="http://schemas.microsoft.com/office/2006/metadata/properties"/>
    <ds:schemaRef ds:uri="http://schemas.microsoft.com/office/infopath/2007/PartnerControls"/>
    <ds:schemaRef ds:uri="e776230b-c79e-4b7a-8c07-ef620d09dc26"/>
    <ds:schemaRef ds:uri="a0294d24-203b-4d6f-9d90-e3ce6fbe554a"/>
  </ds:schemaRefs>
</ds:datastoreItem>
</file>

<file path=customXml/itemProps2.xml><?xml version="1.0" encoding="utf-8"?>
<ds:datastoreItem xmlns:ds="http://schemas.openxmlformats.org/officeDocument/2006/customXml" ds:itemID="{B23B7136-D4E6-44B9-9AD7-FBF082A3D9C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53A1E3-9DF7-4B20-8BF8-CE86E661BB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294d24-203b-4d6f-9d90-e3ce6fbe554a"/>
    <ds:schemaRef ds:uri="e776230b-c79e-4b7a-8c07-ef620d09dc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2398</Words>
  <Application>Microsoft Office PowerPoint</Application>
  <PresentationFormat>On-screen Show (4:3)</PresentationFormat>
  <Paragraphs>389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PowerPoint Presentation</vt:lpstr>
      <vt:lpstr>Types of PL/SQL block</vt:lpstr>
      <vt:lpstr>Named blocks:</vt:lpstr>
      <vt:lpstr>Named blocks:</vt:lpstr>
      <vt:lpstr>Stored Procedure Syntax</vt:lpstr>
      <vt:lpstr>Stored Procedure- Parameters</vt:lpstr>
      <vt:lpstr>Stored Procedure- Parameters</vt:lpstr>
      <vt:lpstr>Without parameter Example</vt:lpstr>
      <vt:lpstr>The IN parameter example</vt:lpstr>
      <vt:lpstr>The IN parameter example(more  than one IN parameters)</vt:lpstr>
      <vt:lpstr>The IN parameter example(more  than one IN parameters)</vt:lpstr>
      <vt:lpstr>The OUT parameter example</vt:lpstr>
      <vt:lpstr>The IN and OUT parameter  example</vt:lpstr>
      <vt:lpstr>The IN and OUT parameter  example</vt:lpstr>
      <vt:lpstr>The INOUT parameter example</vt:lpstr>
      <vt:lpstr>The Control Statement example</vt:lpstr>
      <vt:lpstr>PL/SQL SELECT INTO</vt:lpstr>
      <vt:lpstr>PL/SQL SELECT INTO</vt:lpstr>
      <vt:lpstr>Assignment</vt:lpstr>
      <vt:lpstr>Start</vt:lpstr>
      <vt:lpstr>Assignment Required Functions-  CURDATE()</vt:lpstr>
      <vt:lpstr>Assignment Required Functions- DATEDIFF()</vt:lpstr>
      <vt:lpstr>Assignment Tables-before procedure  run</vt:lpstr>
      <vt:lpstr>Assignment Tables-After procudure  run</vt:lpstr>
      <vt:lpstr>Stored Procedure Example in MySQL</vt:lpstr>
      <vt:lpstr>Stored Procedure Example in MySQL - To change status from I to R</vt:lpstr>
      <vt:lpstr>Stored Procedure Example in MySQL- To set fine  amount between 15 and 30 days with status change</vt:lpstr>
      <vt:lpstr>Stored Procedure Example in MySQL-To  set fine amount between 15 and 30 days &amp; &gt; 30  days with status change</vt:lpstr>
      <vt:lpstr>Exception handling</vt:lpstr>
      <vt:lpstr>Exception handling</vt:lpstr>
      <vt:lpstr>Exception handling</vt:lpstr>
      <vt:lpstr>Exception handling-simple  example</vt:lpstr>
      <vt:lpstr>Exception handling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SMT.PAWAR PRAJAKTA D.</cp:lastModifiedBy>
  <cp:revision>12</cp:revision>
  <dcterms:created xsi:type="dcterms:W3CDTF">2018-07-26T10:36:27Z</dcterms:created>
  <dcterms:modified xsi:type="dcterms:W3CDTF">2022-10-31T17:11:11Z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2017-07-05T00:00:00Z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2018-07-26T00:00:00Z</vt:filetime>
  </property>
  <property fmtid="{D5CDD505-2E9C-101B-9397-08002B2CF9AE}" pid="5" name="ContentTypeId">
    <vt:lpwstr>0x010100D446FB186CB11D439C12FE6C32230B04</vt:lpwstr>
  </property>
  <property fmtid="{D5CDD505-2E9C-101B-9397-08002B2CF9AE}" pid="6" name="MediaServiceImageTags">
    <vt:lpwstr/>
  </property>
</Properties>
</file>