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EBCC6-8C10-49F4-B185-EBB628D6DABC}" v="2" dt="2022-11-01T05:29:02.7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Jha" userId="S::abhishek.jha-coel_bvp.edu.in#ext#@bvpit.onmicrosoft.com::646619b5-4521-49e7-8976-87820e671f3c" providerId="AD" clId="Web-{D65EBCC6-8C10-49F4-B185-EBB628D6DABC}"/>
    <pc:docChg chg="modSld">
      <pc:chgData name="Abhishek Jha" userId="S::abhishek.jha-coel_bvp.edu.in#ext#@bvpit.onmicrosoft.com::646619b5-4521-49e7-8976-87820e671f3c" providerId="AD" clId="Web-{D65EBCC6-8C10-49F4-B185-EBB628D6DABC}" dt="2022-11-01T05:29:02.753" v="1" actId="1076"/>
      <pc:docMkLst>
        <pc:docMk/>
      </pc:docMkLst>
      <pc:sldChg chg="modSp">
        <pc:chgData name="Abhishek Jha" userId="S::abhishek.jha-coel_bvp.edu.in#ext#@bvpit.onmicrosoft.com::646619b5-4521-49e7-8976-87820e671f3c" providerId="AD" clId="Web-{D65EBCC6-8C10-49F4-B185-EBB628D6DABC}" dt="2022-11-01T05:29:02.753" v="1" actId="1076"/>
        <pc:sldMkLst>
          <pc:docMk/>
          <pc:sldMk cId="0" sldId="262"/>
        </pc:sldMkLst>
        <pc:spChg chg="mod">
          <ac:chgData name="Abhishek Jha" userId="S::abhishek.jha-coel_bvp.edu.in#ext#@bvpit.onmicrosoft.com::646619b5-4521-49e7-8976-87820e671f3c" providerId="AD" clId="Web-{D65EBCC6-8C10-49F4-B185-EBB628D6DABC}" dt="2022-11-01T05:29:02.753" v="1" actId="1076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586230"/>
            <a:ext cx="637349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stored-procedures-loop.aspx" TargetMode="External"/><Relationship Id="rId2" Type="http://schemas.openxmlformats.org/officeDocument/2006/relationships/hyperlink" Target="http://www.mysqltutorial.org/mysql-stored-procedure-tutorial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mysql-select-statement-query-data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tutorial.org/variables-in-stored-procedures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590800"/>
            <a:ext cx="47986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0" dirty="0"/>
              <a:t>MySQL</a:t>
            </a:r>
            <a:r>
              <a:rPr sz="6600" spc="-300" dirty="0"/>
              <a:t> </a:t>
            </a:r>
            <a:r>
              <a:rPr sz="6000" spc="-90" dirty="0"/>
              <a:t>Cursor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490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OPEN</a:t>
            </a:r>
            <a:r>
              <a:rPr spc="-245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1282"/>
            <a:ext cx="7010400" cy="338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endParaRPr sz="3600">
              <a:latin typeface="Cambria"/>
              <a:cs typeface="Cambria"/>
            </a:endParaRPr>
          </a:p>
          <a:p>
            <a:pPr marL="309880">
              <a:lnSpc>
                <a:spcPct val="100000"/>
              </a:lnSpc>
              <a:spcBef>
                <a:spcPts val="3440"/>
              </a:spcBef>
            </a:pPr>
            <a:r>
              <a:rPr sz="2200" b="1" i="1" spc="-5" dirty="0">
                <a:solidFill>
                  <a:srgbClr val="2E2B1F"/>
                </a:solidFill>
                <a:latin typeface="Cambria"/>
                <a:cs typeface="Cambria"/>
              </a:rPr>
              <a:t>OPEN</a:t>
            </a:r>
            <a:r>
              <a:rPr sz="2200" b="1" i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cursor_name;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solidFill>
                  <a:srgbClr val="001F5F"/>
                </a:solidFill>
                <a:latin typeface="Cambria"/>
                <a:cs typeface="Cambria"/>
              </a:rPr>
              <a:t>Explanation</a:t>
            </a:r>
            <a:endParaRPr sz="3600">
              <a:latin typeface="Cambria"/>
              <a:cs typeface="Cambria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OPEN statement initializes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result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set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for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cursor, 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therefore,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you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must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call 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OPEN statement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before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fetching 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rows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from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result</a:t>
            </a:r>
            <a:r>
              <a:rPr sz="2000" spc="-8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set.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9046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LOOP</a:t>
            </a:r>
            <a:r>
              <a:rPr spc="-270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1282"/>
            <a:ext cx="7029450" cy="3840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endParaRPr sz="3600">
              <a:latin typeface="Cambria"/>
              <a:cs typeface="Cambria"/>
            </a:endParaRPr>
          </a:p>
          <a:p>
            <a:pPr marL="309880">
              <a:lnSpc>
                <a:spcPct val="100000"/>
              </a:lnSpc>
              <a:spcBef>
                <a:spcPts val="3440"/>
              </a:spcBef>
            </a:pP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[label_name </a:t>
            </a:r>
            <a:r>
              <a:rPr sz="2200" b="1" i="1" spc="-5" dirty="0">
                <a:solidFill>
                  <a:srgbClr val="2E2B1F"/>
                </a:solidFill>
                <a:latin typeface="Cambria"/>
                <a:cs typeface="Cambria"/>
              </a:rPr>
              <a:t>:]</a:t>
            </a:r>
            <a:r>
              <a:rPr sz="2200" b="1" i="1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mbria"/>
                <a:cs typeface="Cambria"/>
              </a:rPr>
              <a:t>LOOP</a:t>
            </a:r>
            <a:endParaRPr sz="2200">
              <a:latin typeface="Cambria"/>
              <a:cs typeface="Cambria"/>
            </a:endParaRPr>
          </a:p>
          <a:p>
            <a:pPr marL="556895">
              <a:lnSpc>
                <a:spcPct val="100000"/>
              </a:lnSpc>
              <a:spcBef>
                <a:spcPts val="530"/>
              </a:spcBef>
            </a:pP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statement_list</a:t>
            </a:r>
            <a:endParaRPr sz="2200">
              <a:latin typeface="Cambria"/>
              <a:cs typeface="Cambria"/>
            </a:endParaRPr>
          </a:p>
          <a:p>
            <a:pPr marL="309880">
              <a:lnSpc>
                <a:spcPct val="100000"/>
              </a:lnSpc>
              <a:spcBef>
                <a:spcPts val="465"/>
              </a:spcBef>
            </a:pP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END </a:t>
            </a: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LOOP</a:t>
            </a:r>
            <a:r>
              <a:rPr sz="2200" b="1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2E2B1F"/>
                </a:solidFill>
                <a:latin typeface="Cambria"/>
                <a:cs typeface="Cambria"/>
              </a:rPr>
              <a:t>[</a:t>
            </a:r>
            <a:r>
              <a:rPr sz="2200" b="1" i="1" spc="-5" dirty="0">
                <a:solidFill>
                  <a:srgbClr val="2E2B1F"/>
                </a:solidFill>
                <a:latin typeface="Calibri"/>
                <a:cs typeface="Calibri"/>
              </a:rPr>
              <a:t>label_name</a:t>
            </a:r>
            <a:r>
              <a:rPr sz="2200" b="1" i="1" spc="-5" dirty="0">
                <a:solidFill>
                  <a:srgbClr val="2E2B1F"/>
                </a:solidFill>
                <a:latin typeface="Cambria"/>
                <a:cs typeface="Cambria"/>
              </a:rPr>
              <a:t>]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1F5F"/>
                </a:solidFill>
                <a:latin typeface="Cambria"/>
                <a:cs typeface="Cambria"/>
              </a:rPr>
              <a:t>Explanation</a:t>
            </a:r>
            <a:endParaRPr sz="36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44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LOOP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loop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depends 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careful placement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LEAVE</a:t>
            </a:r>
            <a:endParaRPr sz="20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  <a:spcBef>
                <a:spcPts val="15"/>
              </a:spcBef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statement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terminate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iteration.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2062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FETCH</a:t>
            </a:r>
            <a:r>
              <a:rPr spc="-260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1282"/>
            <a:ext cx="7106920" cy="334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endParaRPr sz="3600">
              <a:latin typeface="Cambria"/>
              <a:cs typeface="Cambria"/>
            </a:endParaRPr>
          </a:p>
          <a:p>
            <a:pPr marL="309880">
              <a:lnSpc>
                <a:spcPct val="100000"/>
              </a:lnSpc>
              <a:spcBef>
                <a:spcPts val="3440"/>
              </a:spcBef>
            </a:pPr>
            <a:r>
              <a:rPr sz="2200" b="1" i="1" spc="-20" dirty="0">
                <a:solidFill>
                  <a:srgbClr val="2E2B1F"/>
                </a:solidFill>
                <a:latin typeface="Cambria"/>
                <a:cs typeface="Cambria"/>
              </a:rPr>
              <a:t>FETCH </a:t>
            </a: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cursor_name </a:t>
            </a:r>
            <a:r>
              <a:rPr sz="2200" b="1" i="1" spc="-15" dirty="0">
                <a:solidFill>
                  <a:srgbClr val="2E2B1F"/>
                </a:solidFill>
                <a:latin typeface="Cambria"/>
                <a:cs typeface="Cambria"/>
              </a:rPr>
              <a:t>INTO </a:t>
            </a: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variables</a:t>
            </a:r>
            <a:r>
              <a:rPr sz="2200" b="1" i="1" spc="114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i="1" spc="-5" dirty="0">
                <a:solidFill>
                  <a:srgbClr val="2E2B1F"/>
                </a:solidFill>
                <a:latin typeface="Cambria"/>
                <a:cs typeface="Cambria"/>
              </a:rPr>
              <a:t>list;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solidFill>
                  <a:srgbClr val="001F5F"/>
                </a:solidFill>
                <a:latin typeface="Cambria"/>
                <a:cs typeface="Cambria"/>
              </a:rPr>
              <a:t>Explanation</a:t>
            </a:r>
            <a:endParaRPr sz="3600">
              <a:latin typeface="Cambria"/>
              <a:cs typeface="Cambria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Then,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you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use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FETCH statement to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retrieve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next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row 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pointed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by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cursor and 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move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cursor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to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next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row</a:t>
            </a:r>
            <a:r>
              <a:rPr sz="2000" spc="-18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in  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result</a:t>
            </a:r>
            <a:r>
              <a:rPr sz="2000" spc="-5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set.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344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CLOSE</a:t>
            </a:r>
            <a:r>
              <a:rPr spc="-250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1282"/>
            <a:ext cx="711962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endParaRPr sz="3600">
              <a:latin typeface="Cambria"/>
              <a:cs typeface="Cambria"/>
            </a:endParaRPr>
          </a:p>
          <a:p>
            <a:pPr marL="309880">
              <a:lnSpc>
                <a:spcPct val="100000"/>
              </a:lnSpc>
              <a:spcBef>
                <a:spcPts val="3440"/>
              </a:spcBef>
            </a:pPr>
            <a:r>
              <a:rPr sz="2200" b="1" i="1" spc="-15" dirty="0">
                <a:solidFill>
                  <a:srgbClr val="2E2B1F"/>
                </a:solidFill>
                <a:latin typeface="Cambria"/>
                <a:cs typeface="Cambria"/>
              </a:rPr>
              <a:t>CLOSE</a:t>
            </a:r>
            <a:r>
              <a:rPr sz="2200" b="1" i="1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cursor_name;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solidFill>
                  <a:srgbClr val="001F5F"/>
                </a:solidFill>
                <a:latin typeface="Cambria"/>
                <a:cs typeface="Cambria"/>
              </a:rPr>
              <a:t>Explanation</a:t>
            </a:r>
            <a:endParaRPr sz="3600">
              <a:latin typeface="Cambria"/>
              <a:cs typeface="Cambria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Finally,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you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call 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CLOSE statement to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deactivate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000" spc="-15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  and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release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memory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associated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r>
              <a:rPr sz="2000" spc="-1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it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9930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NOT FOUND</a:t>
            </a:r>
            <a:r>
              <a:rPr spc="-400" dirty="0"/>
              <a:t> </a:t>
            </a:r>
            <a:r>
              <a:rPr spc="-90" dirty="0"/>
              <a:t>handler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7427468" y="0"/>
                </a:moveTo>
                <a:lnTo>
                  <a:pt x="192468" y="0"/>
                </a:lnTo>
                <a:lnTo>
                  <a:pt x="148336" y="5086"/>
                </a:lnTo>
                <a:lnTo>
                  <a:pt x="107825" y="19575"/>
                </a:lnTo>
                <a:lnTo>
                  <a:pt x="72088" y="42307"/>
                </a:lnTo>
                <a:lnTo>
                  <a:pt x="42282" y="72127"/>
                </a:lnTo>
                <a:lnTo>
                  <a:pt x="19562" y="107875"/>
                </a:lnTo>
                <a:lnTo>
                  <a:pt x="5083" y="148396"/>
                </a:lnTo>
                <a:lnTo>
                  <a:pt x="0" y="192532"/>
                </a:lnTo>
                <a:lnTo>
                  <a:pt x="0" y="962278"/>
                </a:lnTo>
                <a:lnTo>
                  <a:pt x="5083" y="1006414"/>
                </a:lnTo>
                <a:lnTo>
                  <a:pt x="19562" y="1046935"/>
                </a:lnTo>
                <a:lnTo>
                  <a:pt x="42282" y="1082683"/>
                </a:lnTo>
                <a:lnTo>
                  <a:pt x="72088" y="1112503"/>
                </a:lnTo>
                <a:lnTo>
                  <a:pt x="107825" y="1135235"/>
                </a:lnTo>
                <a:lnTo>
                  <a:pt x="148336" y="1149724"/>
                </a:lnTo>
                <a:lnTo>
                  <a:pt x="192468" y="1154811"/>
                </a:lnTo>
                <a:lnTo>
                  <a:pt x="7427468" y="1154811"/>
                </a:lnTo>
                <a:lnTo>
                  <a:pt x="7471603" y="1149724"/>
                </a:lnTo>
                <a:lnTo>
                  <a:pt x="7512124" y="1135235"/>
                </a:lnTo>
                <a:lnTo>
                  <a:pt x="7547872" y="1112503"/>
                </a:lnTo>
                <a:lnTo>
                  <a:pt x="7577692" y="1082683"/>
                </a:lnTo>
                <a:lnTo>
                  <a:pt x="7600424" y="1046935"/>
                </a:lnTo>
                <a:lnTo>
                  <a:pt x="7614913" y="1006414"/>
                </a:lnTo>
                <a:lnTo>
                  <a:pt x="7620000" y="962278"/>
                </a:lnTo>
                <a:lnTo>
                  <a:pt x="7620000" y="192532"/>
                </a:lnTo>
                <a:lnTo>
                  <a:pt x="7614913" y="148396"/>
                </a:lnTo>
                <a:lnTo>
                  <a:pt x="7600424" y="107875"/>
                </a:lnTo>
                <a:lnTo>
                  <a:pt x="7577692" y="72127"/>
                </a:lnTo>
                <a:lnTo>
                  <a:pt x="7547872" y="42307"/>
                </a:lnTo>
                <a:lnTo>
                  <a:pt x="7512124" y="19575"/>
                </a:lnTo>
                <a:lnTo>
                  <a:pt x="7471603" y="5086"/>
                </a:lnTo>
                <a:lnTo>
                  <a:pt x="742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0" y="192532"/>
                </a:moveTo>
                <a:lnTo>
                  <a:pt x="5083" y="148396"/>
                </a:lnTo>
                <a:lnTo>
                  <a:pt x="19562" y="107875"/>
                </a:lnTo>
                <a:lnTo>
                  <a:pt x="42282" y="72127"/>
                </a:lnTo>
                <a:lnTo>
                  <a:pt x="72088" y="42307"/>
                </a:lnTo>
                <a:lnTo>
                  <a:pt x="107825" y="19575"/>
                </a:lnTo>
                <a:lnTo>
                  <a:pt x="148336" y="5086"/>
                </a:lnTo>
                <a:lnTo>
                  <a:pt x="192468" y="0"/>
                </a:lnTo>
                <a:lnTo>
                  <a:pt x="7427468" y="0"/>
                </a:lnTo>
                <a:lnTo>
                  <a:pt x="7471603" y="5086"/>
                </a:lnTo>
                <a:lnTo>
                  <a:pt x="7512124" y="19575"/>
                </a:lnTo>
                <a:lnTo>
                  <a:pt x="7547872" y="42307"/>
                </a:lnTo>
                <a:lnTo>
                  <a:pt x="7577692" y="72127"/>
                </a:lnTo>
                <a:lnTo>
                  <a:pt x="7600424" y="107875"/>
                </a:lnTo>
                <a:lnTo>
                  <a:pt x="7614913" y="148396"/>
                </a:lnTo>
                <a:lnTo>
                  <a:pt x="7620000" y="192532"/>
                </a:lnTo>
                <a:lnTo>
                  <a:pt x="7620000" y="962278"/>
                </a:lnTo>
                <a:lnTo>
                  <a:pt x="7614913" y="1006414"/>
                </a:lnTo>
                <a:lnTo>
                  <a:pt x="7600424" y="1046935"/>
                </a:lnTo>
                <a:lnTo>
                  <a:pt x="7577692" y="1082683"/>
                </a:lnTo>
                <a:lnTo>
                  <a:pt x="7547872" y="1112503"/>
                </a:lnTo>
                <a:lnTo>
                  <a:pt x="7512124" y="1135235"/>
                </a:lnTo>
                <a:lnTo>
                  <a:pt x="7471603" y="1149724"/>
                </a:lnTo>
                <a:lnTo>
                  <a:pt x="7427468" y="1154811"/>
                </a:lnTo>
                <a:lnTo>
                  <a:pt x="192468" y="1154811"/>
                </a:lnTo>
                <a:lnTo>
                  <a:pt x="148336" y="1149724"/>
                </a:lnTo>
                <a:lnTo>
                  <a:pt x="107825" y="1135235"/>
                </a:lnTo>
                <a:lnTo>
                  <a:pt x="72088" y="1112503"/>
                </a:lnTo>
                <a:lnTo>
                  <a:pt x="42282" y="1082683"/>
                </a:lnTo>
                <a:lnTo>
                  <a:pt x="19562" y="1046935"/>
                </a:lnTo>
                <a:lnTo>
                  <a:pt x="5083" y="1006414"/>
                </a:lnTo>
                <a:lnTo>
                  <a:pt x="0" y="962278"/>
                </a:lnTo>
                <a:lnTo>
                  <a:pt x="0" y="192532"/>
                </a:lnTo>
                <a:close/>
              </a:path>
            </a:pathLst>
          </a:custGeom>
          <a:ln w="38100">
            <a:solidFill>
              <a:srgbClr val="9994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815463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7427468" y="0"/>
                </a:moveTo>
                <a:lnTo>
                  <a:pt x="192468" y="0"/>
                </a:lnTo>
                <a:lnTo>
                  <a:pt x="148336" y="5086"/>
                </a:lnTo>
                <a:lnTo>
                  <a:pt x="107825" y="19575"/>
                </a:lnTo>
                <a:lnTo>
                  <a:pt x="72088" y="42307"/>
                </a:lnTo>
                <a:lnTo>
                  <a:pt x="42282" y="72127"/>
                </a:lnTo>
                <a:lnTo>
                  <a:pt x="19562" y="107875"/>
                </a:lnTo>
                <a:lnTo>
                  <a:pt x="5083" y="148396"/>
                </a:lnTo>
                <a:lnTo>
                  <a:pt x="0" y="192532"/>
                </a:lnTo>
                <a:lnTo>
                  <a:pt x="0" y="962279"/>
                </a:lnTo>
                <a:lnTo>
                  <a:pt x="5083" y="1006414"/>
                </a:lnTo>
                <a:lnTo>
                  <a:pt x="19562" y="1046935"/>
                </a:lnTo>
                <a:lnTo>
                  <a:pt x="42282" y="1082683"/>
                </a:lnTo>
                <a:lnTo>
                  <a:pt x="72088" y="1112503"/>
                </a:lnTo>
                <a:lnTo>
                  <a:pt x="107825" y="1135235"/>
                </a:lnTo>
                <a:lnTo>
                  <a:pt x="148336" y="1149724"/>
                </a:lnTo>
                <a:lnTo>
                  <a:pt x="192468" y="1154811"/>
                </a:lnTo>
                <a:lnTo>
                  <a:pt x="7427468" y="1154811"/>
                </a:lnTo>
                <a:lnTo>
                  <a:pt x="7471603" y="1149724"/>
                </a:lnTo>
                <a:lnTo>
                  <a:pt x="7512124" y="1135235"/>
                </a:lnTo>
                <a:lnTo>
                  <a:pt x="7547872" y="1112503"/>
                </a:lnTo>
                <a:lnTo>
                  <a:pt x="7577692" y="1082683"/>
                </a:lnTo>
                <a:lnTo>
                  <a:pt x="7600424" y="1046935"/>
                </a:lnTo>
                <a:lnTo>
                  <a:pt x="7614913" y="1006414"/>
                </a:lnTo>
                <a:lnTo>
                  <a:pt x="7620000" y="962279"/>
                </a:lnTo>
                <a:lnTo>
                  <a:pt x="7620000" y="192532"/>
                </a:lnTo>
                <a:lnTo>
                  <a:pt x="7614913" y="148396"/>
                </a:lnTo>
                <a:lnTo>
                  <a:pt x="7600424" y="107875"/>
                </a:lnTo>
                <a:lnTo>
                  <a:pt x="7577692" y="72127"/>
                </a:lnTo>
                <a:lnTo>
                  <a:pt x="7547872" y="42307"/>
                </a:lnTo>
                <a:lnTo>
                  <a:pt x="7512124" y="19575"/>
                </a:lnTo>
                <a:lnTo>
                  <a:pt x="7471603" y="5086"/>
                </a:lnTo>
                <a:lnTo>
                  <a:pt x="742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815463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0" y="192532"/>
                </a:moveTo>
                <a:lnTo>
                  <a:pt x="5083" y="148396"/>
                </a:lnTo>
                <a:lnTo>
                  <a:pt x="19562" y="107875"/>
                </a:lnTo>
                <a:lnTo>
                  <a:pt x="42282" y="72127"/>
                </a:lnTo>
                <a:lnTo>
                  <a:pt x="72088" y="42307"/>
                </a:lnTo>
                <a:lnTo>
                  <a:pt x="107825" y="19575"/>
                </a:lnTo>
                <a:lnTo>
                  <a:pt x="148336" y="5086"/>
                </a:lnTo>
                <a:lnTo>
                  <a:pt x="192468" y="0"/>
                </a:lnTo>
                <a:lnTo>
                  <a:pt x="7427468" y="0"/>
                </a:lnTo>
                <a:lnTo>
                  <a:pt x="7471603" y="5086"/>
                </a:lnTo>
                <a:lnTo>
                  <a:pt x="7512124" y="19575"/>
                </a:lnTo>
                <a:lnTo>
                  <a:pt x="7547872" y="42307"/>
                </a:lnTo>
                <a:lnTo>
                  <a:pt x="7577692" y="72127"/>
                </a:lnTo>
                <a:lnTo>
                  <a:pt x="7600424" y="107875"/>
                </a:lnTo>
                <a:lnTo>
                  <a:pt x="7614913" y="148396"/>
                </a:lnTo>
                <a:lnTo>
                  <a:pt x="7620000" y="192532"/>
                </a:lnTo>
                <a:lnTo>
                  <a:pt x="7620000" y="962279"/>
                </a:lnTo>
                <a:lnTo>
                  <a:pt x="7614913" y="1006414"/>
                </a:lnTo>
                <a:lnTo>
                  <a:pt x="7600424" y="1046935"/>
                </a:lnTo>
                <a:lnTo>
                  <a:pt x="7577692" y="1082683"/>
                </a:lnTo>
                <a:lnTo>
                  <a:pt x="7547872" y="1112503"/>
                </a:lnTo>
                <a:lnTo>
                  <a:pt x="7512124" y="1135235"/>
                </a:lnTo>
                <a:lnTo>
                  <a:pt x="7471603" y="1149724"/>
                </a:lnTo>
                <a:lnTo>
                  <a:pt x="7427468" y="1154811"/>
                </a:lnTo>
                <a:lnTo>
                  <a:pt x="192468" y="1154811"/>
                </a:lnTo>
                <a:lnTo>
                  <a:pt x="148336" y="1149724"/>
                </a:lnTo>
                <a:lnTo>
                  <a:pt x="107825" y="1135235"/>
                </a:lnTo>
                <a:lnTo>
                  <a:pt x="72088" y="1112503"/>
                </a:lnTo>
                <a:lnTo>
                  <a:pt x="42282" y="1082683"/>
                </a:lnTo>
                <a:lnTo>
                  <a:pt x="19562" y="1046935"/>
                </a:lnTo>
                <a:lnTo>
                  <a:pt x="5083" y="1006414"/>
                </a:lnTo>
                <a:lnTo>
                  <a:pt x="0" y="962279"/>
                </a:lnTo>
                <a:lnTo>
                  <a:pt x="0" y="192532"/>
                </a:lnTo>
                <a:close/>
              </a:path>
            </a:pathLst>
          </a:custGeom>
          <a:ln w="38100">
            <a:solidFill>
              <a:srgbClr val="9994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030726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7427468" y="0"/>
                </a:moveTo>
                <a:lnTo>
                  <a:pt x="192468" y="0"/>
                </a:lnTo>
                <a:lnTo>
                  <a:pt x="148336" y="5086"/>
                </a:lnTo>
                <a:lnTo>
                  <a:pt x="107825" y="19575"/>
                </a:lnTo>
                <a:lnTo>
                  <a:pt x="72088" y="42307"/>
                </a:lnTo>
                <a:lnTo>
                  <a:pt x="42282" y="72127"/>
                </a:lnTo>
                <a:lnTo>
                  <a:pt x="19562" y="107875"/>
                </a:lnTo>
                <a:lnTo>
                  <a:pt x="5083" y="148396"/>
                </a:lnTo>
                <a:lnTo>
                  <a:pt x="0" y="192531"/>
                </a:lnTo>
                <a:lnTo>
                  <a:pt x="0" y="962279"/>
                </a:lnTo>
                <a:lnTo>
                  <a:pt x="5083" y="1006414"/>
                </a:lnTo>
                <a:lnTo>
                  <a:pt x="19562" y="1046935"/>
                </a:lnTo>
                <a:lnTo>
                  <a:pt x="42282" y="1082683"/>
                </a:lnTo>
                <a:lnTo>
                  <a:pt x="72088" y="1112503"/>
                </a:lnTo>
                <a:lnTo>
                  <a:pt x="107825" y="1135235"/>
                </a:lnTo>
                <a:lnTo>
                  <a:pt x="148336" y="1149724"/>
                </a:lnTo>
                <a:lnTo>
                  <a:pt x="192468" y="1154811"/>
                </a:lnTo>
                <a:lnTo>
                  <a:pt x="7427468" y="1154811"/>
                </a:lnTo>
                <a:lnTo>
                  <a:pt x="7471603" y="1149724"/>
                </a:lnTo>
                <a:lnTo>
                  <a:pt x="7512124" y="1135235"/>
                </a:lnTo>
                <a:lnTo>
                  <a:pt x="7547872" y="1112503"/>
                </a:lnTo>
                <a:lnTo>
                  <a:pt x="7577692" y="1082683"/>
                </a:lnTo>
                <a:lnTo>
                  <a:pt x="7600424" y="1046935"/>
                </a:lnTo>
                <a:lnTo>
                  <a:pt x="7614913" y="1006414"/>
                </a:lnTo>
                <a:lnTo>
                  <a:pt x="7620000" y="962279"/>
                </a:lnTo>
                <a:lnTo>
                  <a:pt x="7620000" y="192531"/>
                </a:lnTo>
                <a:lnTo>
                  <a:pt x="7614913" y="148396"/>
                </a:lnTo>
                <a:lnTo>
                  <a:pt x="7600424" y="107875"/>
                </a:lnTo>
                <a:lnTo>
                  <a:pt x="7577692" y="72127"/>
                </a:lnTo>
                <a:lnTo>
                  <a:pt x="7547872" y="42307"/>
                </a:lnTo>
                <a:lnTo>
                  <a:pt x="7512124" y="19575"/>
                </a:lnTo>
                <a:lnTo>
                  <a:pt x="7471603" y="5086"/>
                </a:lnTo>
                <a:lnTo>
                  <a:pt x="742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030726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0" y="192531"/>
                </a:moveTo>
                <a:lnTo>
                  <a:pt x="5083" y="148396"/>
                </a:lnTo>
                <a:lnTo>
                  <a:pt x="19562" y="107875"/>
                </a:lnTo>
                <a:lnTo>
                  <a:pt x="42282" y="72127"/>
                </a:lnTo>
                <a:lnTo>
                  <a:pt x="72088" y="42307"/>
                </a:lnTo>
                <a:lnTo>
                  <a:pt x="107825" y="19575"/>
                </a:lnTo>
                <a:lnTo>
                  <a:pt x="148336" y="5086"/>
                </a:lnTo>
                <a:lnTo>
                  <a:pt x="192468" y="0"/>
                </a:lnTo>
                <a:lnTo>
                  <a:pt x="7427468" y="0"/>
                </a:lnTo>
                <a:lnTo>
                  <a:pt x="7471603" y="5086"/>
                </a:lnTo>
                <a:lnTo>
                  <a:pt x="7512124" y="19575"/>
                </a:lnTo>
                <a:lnTo>
                  <a:pt x="7547872" y="42307"/>
                </a:lnTo>
                <a:lnTo>
                  <a:pt x="7577692" y="72127"/>
                </a:lnTo>
                <a:lnTo>
                  <a:pt x="7600424" y="107875"/>
                </a:lnTo>
                <a:lnTo>
                  <a:pt x="7614913" y="148396"/>
                </a:lnTo>
                <a:lnTo>
                  <a:pt x="7620000" y="192531"/>
                </a:lnTo>
                <a:lnTo>
                  <a:pt x="7620000" y="962279"/>
                </a:lnTo>
                <a:lnTo>
                  <a:pt x="7614913" y="1006414"/>
                </a:lnTo>
                <a:lnTo>
                  <a:pt x="7600424" y="1046935"/>
                </a:lnTo>
                <a:lnTo>
                  <a:pt x="7577692" y="1082683"/>
                </a:lnTo>
                <a:lnTo>
                  <a:pt x="7547872" y="1112503"/>
                </a:lnTo>
                <a:lnTo>
                  <a:pt x="7512124" y="1135235"/>
                </a:lnTo>
                <a:lnTo>
                  <a:pt x="7471603" y="1149724"/>
                </a:lnTo>
                <a:lnTo>
                  <a:pt x="7427468" y="1154811"/>
                </a:lnTo>
                <a:lnTo>
                  <a:pt x="192468" y="1154811"/>
                </a:lnTo>
                <a:lnTo>
                  <a:pt x="148336" y="1149724"/>
                </a:lnTo>
                <a:lnTo>
                  <a:pt x="107825" y="1135235"/>
                </a:lnTo>
                <a:lnTo>
                  <a:pt x="72088" y="1112503"/>
                </a:lnTo>
                <a:lnTo>
                  <a:pt x="42282" y="1082683"/>
                </a:lnTo>
                <a:lnTo>
                  <a:pt x="19562" y="1046935"/>
                </a:lnTo>
                <a:lnTo>
                  <a:pt x="5083" y="1006414"/>
                </a:lnTo>
                <a:lnTo>
                  <a:pt x="0" y="962279"/>
                </a:lnTo>
                <a:lnTo>
                  <a:pt x="0" y="192531"/>
                </a:lnTo>
                <a:close/>
              </a:path>
            </a:pathLst>
          </a:custGeom>
          <a:ln w="38100">
            <a:solidFill>
              <a:srgbClr val="9994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45989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7427468" y="0"/>
                </a:moveTo>
                <a:lnTo>
                  <a:pt x="192468" y="0"/>
                </a:lnTo>
                <a:lnTo>
                  <a:pt x="148336" y="5086"/>
                </a:lnTo>
                <a:lnTo>
                  <a:pt x="107825" y="19575"/>
                </a:lnTo>
                <a:lnTo>
                  <a:pt x="72088" y="42307"/>
                </a:lnTo>
                <a:lnTo>
                  <a:pt x="42282" y="72127"/>
                </a:lnTo>
                <a:lnTo>
                  <a:pt x="19562" y="107875"/>
                </a:lnTo>
                <a:lnTo>
                  <a:pt x="5083" y="148396"/>
                </a:lnTo>
                <a:lnTo>
                  <a:pt x="0" y="192532"/>
                </a:lnTo>
                <a:lnTo>
                  <a:pt x="0" y="962342"/>
                </a:lnTo>
                <a:lnTo>
                  <a:pt x="5083" y="1006474"/>
                </a:lnTo>
                <a:lnTo>
                  <a:pt x="19562" y="1046985"/>
                </a:lnTo>
                <a:lnTo>
                  <a:pt x="42282" y="1082722"/>
                </a:lnTo>
                <a:lnTo>
                  <a:pt x="72088" y="1112528"/>
                </a:lnTo>
                <a:lnTo>
                  <a:pt x="107825" y="1135248"/>
                </a:lnTo>
                <a:lnTo>
                  <a:pt x="148336" y="1149727"/>
                </a:lnTo>
                <a:lnTo>
                  <a:pt x="192468" y="1154811"/>
                </a:lnTo>
                <a:lnTo>
                  <a:pt x="7427468" y="1154811"/>
                </a:lnTo>
                <a:lnTo>
                  <a:pt x="7471603" y="1149727"/>
                </a:lnTo>
                <a:lnTo>
                  <a:pt x="7512124" y="1135248"/>
                </a:lnTo>
                <a:lnTo>
                  <a:pt x="7547872" y="1112528"/>
                </a:lnTo>
                <a:lnTo>
                  <a:pt x="7577692" y="1082722"/>
                </a:lnTo>
                <a:lnTo>
                  <a:pt x="7600424" y="1046985"/>
                </a:lnTo>
                <a:lnTo>
                  <a:pt x="7614913" y="1006474"/>
                </a:lnTo>
                <a:lnTo>
                  <a:pt x="7620000" y="962342"/>
                </a:lnTo>
                <a:lnTo>
                  <a:pt x="7620000" y="192532"/>
                </a:lnTo>
                <a:lnTo>
                  <a:pt x="7614913" y="148396"/>
                </a:lnTo>
                <a:lnTo>
                  <a:pt x="7600424" y="107875"/>
                </a:lnTo>
                <a:lnTo>
                  <a:pt x="7577692" y="72127"/>
                </a:lnTo>
                <a:lnTo>
                  <a:pt x="7547872" y="42307"/>
                </a:lnTo>
                <a:lnTo>
                  <a:pt x="7512124" y="19575"/>
                </a:lnTo>
                <a:lnTo>
                  <a:pt x="7471603" y="5086"/>
                </a:lnTo>
                <a:lnTo>
                  <a:pt x="742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5245989"/>
            <a:ext cx="7620000" cy="1155065"/>
          </a:xfrm>
          <a:custGeom>
            <a:avLst/>
            <a:gdLst/>
            <a:ahLst/>
            <a:cxnLst/>
            <a:rect l="l" t="t" r="r" b="b"/>
            <a:pathLst>
              <a:path w="7620000" h="1155064">
                <a:moveTo>
                  <a:pt x="0" y="192532"/>
                </a:moveTo>
                <a:lnTo>
                  <a:pt x="5083" y="148396"/>
                </a:lnTo>
                <a:lnTo>
                  <a:pt x="19562" y="107875"/>
                </a:lnTo>
                <a:lnTo>
                  <a:pt x="42282" y="72127"/>
                </a:lnTo>
                <a:lnTo>
                  <a:pt x="72088" y="42307"/>
                </a:lnTo>
                <a:lnTo>
                  <a:pt x="107825" y="19575"/>
                </a:lnTo>
                <a:lnTo>
                  <a:pt x="148336" y="5086"/>
                </a:lnTo>
                <a:lnTo>
                  <a:pt x="192468" y="0"/>
                </a:lnTo>
                <a:lnTo>
                  <a:pt x="7427468" y="0"/>
                </a:lnTo>
                <a:lnTo>
                  <a:pt x="7471603" y="5086"/>
                </a:lnTo>
                <a:lnTo>
                  <a:pt x="7512124" y="19575"/>
                </a:lnTo>
                <a:lnTo>
                  <a:pt x="7547872" y="42307"/>
                </a:lnTo>
                <a:lnTo>
                  <a:pt x="7577692" y="72127"/>
                </a:lnTo>
                <a:lnTo>
                  <a:pt x="7600424" y="107875"/>
                </a:lnTo>
                <a:lnTo>
                  <a:pt x="7614913" y="148396"/>
                </a:lnTo>
                <a:lnTo>
                  <a:pt x="7620000" y="192532"/>
                </a:lnTo>
                <a:lnTo>
                  <a:pt x="7620000" y="962342"/>
                </a:lnTo>
                <a:lnTo>
                  <a:pt x="7614913" y="1006474"/>
                </a:lnTo>
                <a:lnTo>
                  <a:pt x="7600424" y="1046985"/>
                </a:lnTo>
                <a:lnTo>
                  <a:pt x="7577692" y="1082722"/>
                </a:lnTo>
                <a:lnTo>
                  <a:pt x="7547872" y="1112528"/>
                </a:lnTo>
                <a:lnTo>
                  <a:pt x="7512124" y="1135248"/>
                </a:lnTo>
                <a:lnTo>
                  <a:pt x="7471603" y="1149727"/>
                </a:lnTo>
                <a:lnTo>
                  <a:pt x="7427468" y="1154811"/>
                </a:lnTo>
                <a:lnTo>
                  <a:pt x="192468" y="1154811"/>
                </a:lnTo>
                <a:lnTo>
                  <a:pt x="148336" y="1149727"/>
                </a:lnTo>
                <a:lnTo>
                  <a:pt x="107825" y="1135248"/>
                </a:lnTo>
                <a:lnTo>
                  <a:pt x="72088" y="1112528"/>
                </a:lnTo>
                <a:lnTo>
                  <a:pt x="42282" y="1082722"/>
                </a:lnTo>
                <a:lnTo>
                  <a:pt x="19562" y="1046985"/>
                </a:lnTo>
                <a:lnTo>
                  <a:pt x="5083" y="1006474"/>
                </a:lnTo>
                <a:lnTo>
                  <a:pt x="0" y="962342"/>
                </a:lnTo>
                <a:lnTo>
                  <a:pt x="0" y="192532"/>
                </a:lnTo>
                <a:close/>
              </a:path>
            </a:pathLst>
          </a:custGeom>
          <a:ln w="38100">
            <a:solidFill>
              <a:srgbClr val="9994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1050" y="1680209"/>
            <a:ext cx="7157084" cy="428498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9"/>
              </a:spcBef>
            </a:pP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working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MySQL </a:t>
            </a:r>
            <a:r>
              <a:rPr sz="2100" spc="-35" dirty="0">
                <a:solidFill>
                  <a:srgbClr val="2E2B1F"/>
                </a:solidFill>
                <a:latin typeface="Calibri"/>
                <a:cs typeface="Calibri"/>
              </a:rPr>
              <a:t>cursor,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must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NOT 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FOUND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handler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handle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situation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when the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cursor could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not  find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0" dirty="0">
                <a:solidFill>
                  <a:srgbClr val="2E2B1F"/>
                </a:solidFill>
                <a:latin typeface="Calibri"/>
                <a:cs typeface="Calibri"/>
              </a:rPr>
              <a:t>row.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671195">
              <a:lnSpc>
                <a:spcPts val="2320"/>
              </a:lnSpc>
              <a:spcBef>
                <a:spcPts val="1410"/>
              </a:spcBef>
            </a:pP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Because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each time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call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FETCH statement,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cursor  attempts to read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100" spc="-20" dirty="0">
                <a:solidFill>
                  <a:srgbClr val="2E2B1F"/>
                </a:solidFill>
                <a:latin typeface="Calibri"/>
                <a:cs typeface="Calibri"/>
              </a:rPr>
              <a:t>row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1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set.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420"/>
              </a:lnSpc>
            </a:pP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When the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cursor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reaches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the end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result set,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will not</a:t>
            </a:r>
            <a:r>
              <a:rPr sz="21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420"/>
              </a:lnSpc>
            </a:pP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able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to get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data,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and a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condition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1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raised.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The handler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2E2B1F"/>
                </a:solidFill>
                <a:latin typeface="Calibri"/>
                <a:cs typeface="Calibri"/>
              </a:rPr>
              <a:t>handle </a:t>
            </a:r>
            <a:r>
              <a:rPr sz="21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1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E2B1F"/>
                </a:solidFill>
                <a:latin typeface="Calibri"/>
                <a:cs typeface="Calibri"/>
              </a:rPr>
              <a:t>condition.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99300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NOT FOUND</a:t>
            </a:r>
            <a:r>
              <a:rPr spc="-400" dirty="0"/>
              <a:t> </a:t>
            </a:r>
            <a:r>
              <a:rPr spc="-90" dirty="0"/>
              <a:t>handler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550"/>
            <a:ext cx="7350759" cy="42170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1F5F"/>
                </a:solidFill>
                <a:latin typeface="Calibri"/>
                <a:cs typeface="Calibri"/>
              </a:rPr>
              <a:t>Syntax</a:t>
            </a:r>
            <a:endParaRPr sz="4000">
              <a:latin typeface="Calibri"/>
              <a:cs typeface="Calibri"/>
            </a:endParaRPr>
          </a:p>
          <a:p>
            <a:pPr marL="695325" marR="3460115">
              <a:lnSpc>
                <a:spcPct val="120000"/>
              </a:lnSpc>
              <a:spcBef>
                <a:spcPts val="130"/>
              </a:spcBef>
            </a:pPr>
            <a:r>
              <a:rPr sz="2000" b="1" i="1" spc="-5" dirty="0">
                <a:solidFill>
                  <a:srgbClr val="2E2B1F"/>
                </a:solidFill>
                <a:latin typeface="Calibri"/>
                <a:cs typeface="Calibri"/>
              </a:rPr>
              <a:t>DECLARE CONTINUE</a:t>
            </a:r>
            <a:r>
              <a:rPr sz="2000" b="1" i="1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HANDLER  </a:t>
            </a:r>
            <a:r>
              <a:rPr sz="2000" b="1" i="1" spc="-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b="1" i="1" spc="-1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E2B1F"/>
                </a:solidFill>
                <a:latin typeface="Calibri"/>
                <a:cs typeface="Calibri"/>
              </a:rPr>
              <a:t>FOUND</a:t>
            </a:r>
            <a:endParaRPr sz="200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480"/>
              </a:spcBef>
            </a:pPr>
            <a:r>
              <a:rPr sz="2000" b="1" i="1" spc="-5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000" b="1" i="1" spc="-10" dirty="0">
                <a:solidFill>
                  <a:srgbClr val="2E2B1F"/>
                </a:solidFill>
                <a:latin typeface="Calibri"/>
                <a:cs typeface="Calibri"/>
              </a:rPr>
              <a:t>exit_loop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E2B1F"/>
                </a:solidFill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1F5F"/>
                </a:solidFill>
                <a:latin typeface="Cambria"/>
                <a:cs typeface="Cambria"/>
              </a:rPr>
              <a:t>Explanation</a:t>
            </a:r>
            <a:endParaRPr sz="3600">
              <a:latin typeface="Cambria"/>
              <a:cs typeface="Cambria"/>
            </a:endParaRPr>
          </a:p>
          <a:p>
            <a:pPr marL="309880" marR="5080" indent="385445" algn="just">
              <a:lnSpc>
                <a:spcPct val="100000"/>
              </a:lnSpc>
              <a:spcBef>
                <a:spcPts val="520"/>
              </a:spcBef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Where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finished is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variable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indicate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that the cursor has 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reached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end of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result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set.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Notice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that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handler 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declaration must appear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after variable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and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declaration 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inside 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stored</a:t>
            </a:r>
            <a:r>
              <a:rPr sz="2000" spc="-8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procedures.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978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MySQL cursor</a:t>
            </a:r>
            <a:r>
              <a:rPr spc="-420" dirty="0"/>
              <a:t> </a:t>
            </a:r>
            <a:r>
              <a:rPr spc="-100" dirty="0"/>
              <a:t>working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2209800"/>
            <a:ext cx="83820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90345"/>
            <a:ext cx="7033259" cy="51981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2069" marR="4435475" indent="-40005">
              <a:lnSpc>
                <a:spcPts val="1510"/>
              </a:lnSpc>
              <a:spcBef>
                <a:spcPts val="295"/>
              </a:spcBef>
            </a:pP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PROCEDURE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cursor_proc2() 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1400" dirty="0">
              <a:latin typeface="Calibri"/>
              <a:cs typeface="Calibri"/>
            </a:endParaRPr>
          </a:p>
          <a:p>
            <a:pPr marL="131445" marR="4628515">
              <a:lnSpc>
                <a:spcPts val="1510"/>
              </a:lnSpc>
              <a:spcBef>
                <a:spcPts val="340"/>
              </a:spcBef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id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VARCHAR(3); 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DECLARE name1</a:t>
            </a:r>
            <a:r>
              <a:rPr sz="1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VARCHAR(20);</a:t>
            </a:r>
            <a:endParaRPr sz="1400" dirty="0">
              <a:latin typeface="Calibri"/>
              <a:cs typeface="Calibri"/>
            </a:endParaRPr>
          </a:p>
          <a:p>
            <a:pPr marL="55244">
              <a:lnSpc>
                <a:spcPts val="1710"/>
              </a:lnSpc>
              <a:spcBef>
                <a:spcPts val="155"/>
              </a:spcBef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--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flag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will be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set to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true when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cursor reaches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end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of table</a:t>
            </a:r>
            <a:endParaRPr sz="1500" dirty="0">
              <a:latin typeface="Calibri"/>
              <a:cs typeface="Calibri"/>
            </a:endParaRPr>
          </a:p>
          <a:p>
            <a:pPr marL="140335">
              <a:lnSpc>
                <a:spcPts val="1620"/>
              </a:lnSpc>
            </a:pP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exit_loop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BOOLEAN;</a:t>
            </a:r>
            <a:endParaRPr sz="1500" dirty="0">
              <a:latin typeface="Calibri"/>
              <a:cs typeface="Calibri"/>
            </a:endParaRPr>
          </a:p>
          <a:p>
            <a:pPr marL="140335">
              <a:lnSpc>
                <a:spcPts val="1630"/>
              </a:lnSpc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--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Declare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5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cursor</a:t>
            </a:r>
            <a:endParaRPr sz="1500" dirty="0">
              <a:latin typeface="Calibri"/>
              <a:cs typeface="Calibri"/>
            </a:endParaRPr>
          </a:p>
          <a:p>
            <a:pPr marL="131445">
              <a:lnSpc>
                <a:spcPts val="1600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DECLARE c1 CURSOR FOR SELECT rno, name FROM</a:t>
            </a:r>
            <a:r>
              <a:rPr sz="1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400" spc="-5" dirty="0" err="1">
                <a:solidFill>
                  <a:srgbClr val="2E2B1F"/>
                </a:solidFill>
                <a:latin typeface="Calibri"/>
                <a:cs typeface="Calibri"/>
              </a:rPr>
              <a:t>O_rollcall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1400" dirty="0">
              <a:latin typeface="Calibri"/>
              <a:cs typeface="Calibri"/>
            </a:endParaRPr>
          </a:p>
          <a:p>
            <a:pPr marL="140335">
              <a:lnSpc>
                <a:spcPts val="1770"/>
              </a:lnSpc>
              <a:spcBef>
                <a:spcPts val="175"/>
              </a:spcBef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--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set exit_loop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flag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true if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no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more</a:t>
            </a:r>
            <a:r>
              <a:rPr sz="15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rows</a:t>
            </a:r>
            <a:endParaRPr sz="1500" dirty="0">
              <a:latin typeface="Calibri"/>
              <a:cs typeface="Calibri"/>
            </a:endParaRPr>
          </a:p>
          <a:p>
            <a:pPr marL="131445">
              <a:lnSpc>
                <a:spcPts val="1445"/>
              </a:lnSpc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CONTINUE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HANDLER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FOUND SET exit_loop =</a:t>
            </a:r>
            <a:r>
              <a:rPr sz="13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TRUE;</a:t>
            </a:r>
            <a:endParaRPr sz="1300" dirty="0">
              <a:latin typeface="Calibri"/>
              <a:cs typeface="Calibri"/>
            </a:endParaRPr>
          </a:p>
          <a:p>
            <a:pPr marL="133985">
              <a:lnSpc>
                <a:spcPts val="1635"/>
              </a:lnSpc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-- open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5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cursor</a:t>
            </a:r>
            <a:endParaRPr sz="1500" dirty="0">
              <a:latin typeface="Calibri"/>
              <a:cs typeface="Calibri"/>
            </a:endParaRPr>
          </a:p>
          <a:p>
            <a:pPr marL="52069">
              <a:lnSpc>
                <a:spcPts val="1600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OPEN c1;</a:t>
            </a:r>
            <a:endParaRPr sz="1400" dirty="0">
              <a:latin typeface="Calibri"/>
              <a:cs typeface="Calibri"/>
            </a:endParaRPr>
          </a:p>
          <a:p>
            <a:pPr marL="55244">
              <a:lnSpc>
                <a:spcPts val="1720"/>
              </a:lnSpc>
              <a:spcBef>
                <a:spcPts val="180"/>
              </a:spcBef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--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start</a:t>
            </a:r>
            <a:r>
              <a:rPr sz="15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looping</a:t>
            </a:r>
            <a:endParaRPr sz="1500" dirty="0">
              <a:latin typeface="Calibri"/>
              <a:cs typeface="Calibri"/>
            </a:endParaRPr>
          </a:p>
          <a:p>
            <a:pPr marL="131445">
              <a:lnSpc>
                <a:spcPts val="1600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L1: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endParaRPr sz="1400" dirty="0">
              <a:latin typeface="Calibri"/>
              <a:cs typeface="Calibri"/>
            </a:endParaRPr>
          </a:p>
          <a:p>
            <a:pPr marL="97790">
              <a:lnSpc>
                <a:spcPts val="1720"/>
              </a:lnSpc>
              <a:spcBef>
                <a:spcPts val="175"/>
              </a:spcBef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-- read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the id and name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from next row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into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variables</a:t>
            </a:r>
            <a:endParaRPr sz="1500" dirty="0">
              <a:latin typeface="Calibri"/>
              <a:cs typeface="Calibri"/>
            </a:endParaRPr>
          </a:p>
          <a:p>
            <a:pPr marL="290195" marR="4787900" indent="39370">
              <a:lnSpc>
                <a:spcPts val="1510"/>
              </a:lnSpc>
              <a:spcBef>
                <a:spcPts val="110"/>
              </a:spcBef>
            </a:pP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FETCH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c1 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id,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name1;  select id,name1;</a:t>
            </a:r>
            <a:endParaRPr sz="1400" dirty="0">
              <a:latin typeface="Calibri"/>
              <a:cs typeface="Calibri"/>
            </a:endParaRPr>
          </a:p>
          <a:p>
            <a:pPr marL="12700" marR="5080" indent="164465">
              <a:lnSpc>
                <a:spcPts val="1620"/>
              </a:lnSpc>
            </a:pP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--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check if the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exit_loop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flag has been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set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mysql,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close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006FC0"/>
                </a:solidFill>
                <a:latin typeface="Calibri"/>
                <a:cs typeface="Calibri"/>
              </a:rPr>
              <a:t>cursor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006FC0"/>
                </a:solidFill>
                <a:latin typeface="Calibri"/>
                <a:cs typeface="Calibri"/>
              </a:rPr>
              <a:t>exit </a:t>
            </a:r>
            <a:r>
              <a:rPr sz="1500" dirty="0">
                <a:solidFill>
                  <a:srgbClr val="006FC0"/>
                </a:solidFill>
                <a:latin typeface="Calibri"/>
                <a:cs typeface="Calibri"/>
              </a:rPr>
              <a:t>the loop if it  has.</a:t>
            </a:r>
            <a:endParaRPr sz="1500" dirty="0">
              <a:latin typeface="Calibri"/>
              <a:cs typeface="Calibri"/>
            </a:endParaRPr>
          </a:p>
          <a:p>
            <a:pPr marL="52069">
              <a:lnSpc>
                <a:spcPts val="1410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IF exit_loop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endParaRPr sz="1400" dirty="0">
              <a:latin typeface="Calibri"/>
              <a:cs typeface="Calibri"/>
            </a:endParaRPr>
          </a:p>
          <a:p>
            <a:pPr marL="369570" marR="5950585" algn="ctr">
              <a:lnSpc>
                <a:spcPts val="1510"/>
              </a:lnSpc>
              <a:spcBef>
                <a:spcPts val="110"/>
              </a:spcBef>
            </a:pP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1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c1; 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LEAVE</a:t>
            </a:r>
            <a:r>
              <a:rPr sz="1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L1;</a:t>
            </a:r>
            <a:endParaRPr sz="1400" dirty="0">
              <a:latin typeface="Calibri"/>
              <a:cs typeface="Calibri"/>
            </a:endParaRPr>
          </a:p>
          <a:p>
            <a:pPr marL="210185">
              <a:lnSpc>
                <a:spcPts val="1410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IF;</a:t>
            </a:r>
            <a:endParaRPr sz="1400" dirty="0">
              <a:latin typeface="Calibri"/>
              <a:cs typeface="Calibri"/>
            </a:endParaRPr>
          </a:p>
          <a:p>
            <a:pPr marL="52069" marR="5892800" indent="78740">
              <a:lnSpc>
                <a:spcPts val="1510"/>
              </a:lnSpc>
              <a:spcBef>
                <a:spcPts val="110"/>
              </a:spcBef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r>
              <a:rPr sz="1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L1;  END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8740"/>
            <a:ext cx="42589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Cursor </a:t>
            </a:r>
            <a:r>
              <a:rPr spc="-95" dirty="0"/>
              <a:t>Example</a:t>
            </a:r>
            <a:r>
              <a:rPr spc="-409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692556"/>
            <a:ext cx="4863465" cy="616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2777490" indent="-38100">
              <a:lnSpc>
                <a:spcPct val="120000"/>
              </a:lnSpc>
              <a:spcBef>
                <a:spcPts val="100"/>
              </a:spcBef>
            </a:pP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PROCEDURE sal_cur2() 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1300">
              <a:latin typeface="Calibri"/>
              <a:cs typeface="Calibri"/>
            </a:endParaRPr>
          </a:p>
          <a:p>
            <a:pPr marL="127000" marR="3290570">
              <a:lnSpc>
                <a:spcPct val="120000"/>
              </a:lnSpc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eno1 int(3); 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DECLARE sal1</a:t>
            </a:r>
            <a:r>
              <a:rPr sz="1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int(20);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000"/>
              </a:spcBef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exit_loop</a:t>
            </a:r>
            <a:r>
              <a:rPr sz="13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BOOLEAN;</a:t>
            </a:r>
            <a:endParaRPr sz="13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c1 CURSOR FOR SELECT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eno,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sal FROM</a:t>
            </a:r>
            <a:r>
              <a:rPr sz="13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emp;</a:t>
            </a:r>
            <a:endParaRPr sz="13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CONTINUE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HANDLER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FOUND SET exit_loop =</a:t>
            </a:r>
            <a:r>
              <a:rPr sz="13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TRUE;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005"/>
              </a:spcBef>
            </a:pP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1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c1</a:t>
            </a:r>
            <a:endParaRPr sz="13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625"/>
              </a:spcBef>
            </a:pP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emp_loop:</a:t>
            </a:r>
            <a:r>
              <a:rPr sz="13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310"/>
              </a:spcBef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FETCH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c1 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13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eno1,sal1;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1005"/>
              </a:spcBef>
            </a:pP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If sal1&gt;4000</a:t>
            </a:r>
            <a:r>
              <a:rPr sz="13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endParaRPr sz="1300">
              <a:latin typeface="Calibri"/>
              <a:cs typeface="Calibri"/>
            </a:endParaRPr>
          </a:p>
          <a:p>
            <a:pPr marL="203200" marR="1250950" indent="114300">
              <a:lnSpc>
                <a:spcPct val="120000"/>
              </a:lnSpc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Update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emp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sal=sal1+5000 where eno=eno1;  else</a:t>
            </a:r>
            <a:endParaRPr sz="1300">
              <a:latin typeface="Calibri"/>
              <a:cs typeface="Calibri"/>
            </a:endParaRPr>
          </a:p>
          <a:p>
            <a:pPr marL="165100" marR="1250950" indent="152400">
              <a:lnSpc>
                <a:spcPct val="120000"/>
              </a:lnSpc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Update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emp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sal=sal1+1000 where eno=eno1;  End</a:t>
            </a:r>
            <a:r>
              <a:rPr sz="1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If;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55600" marR="3460750" indent="-153035">
              <a:lnSpc>
                <a:spcPct val="120000"/>
              </a:lnSpc>
            </a:pP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IF exit_loop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THEN  CLOSE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c1;</a:t>
            </a:r>
            <a:endParaRPr sz="1300">
              <a:latin typeface="Calibri"/>
              <a:cs typeface="Calibri"/>
            </a:endParaRPr>
          </a:p>
          <a:p>
            <a:pPr marL="203200" marR="3324860" indent="152400">
              <a:lnSpc>
                <a:spcPct val="120000"/>
              </a:lnSpc>
            </a:pP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LEAVE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emp_loop;  END</a:t>
            </a:r>
            <a:r>
              <a:rPr sz="1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IF;</a:t>
            </a:r>
            <a:endParaRPr sz="13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r>
              <a:rPr sz="13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emp_loop;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2589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Cursor </a:t>
            </a:r>
            <a:r>
              <a:rPr spc="-95" dirty="0"/>
              <a:t>Example</a:t>
            </a:r>
            <a:r>
              <a:rPr spc="-409" dirty="0"/>
              <a:t> </a:t>
            </a:r>
            <a:r>
              <a:rPr lang="en-US" spc="-5" dirty="0"/>
              <a:t>2</a:t>
            </a: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03478"/>
            <a:ext cx="5998845" cy="58178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5405" marR="2957195" indent="-53340">
              <a:lnSpc>
                <a:spcPts val="2050"/>
              </a:lnSpc>
              <a:spcBef>
                <a:spcPts val="355"/>
              </a:spcBef>
            </a:pP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PROCEDURE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sal_cur2() 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1900">
              <a:latin typeface="Calibri"/>
              <a:cs typeface="Calibri"/>
            </a:endParaRPr>
          </a:p>
          <a:p>
            <a:pPr marL="173990" marR="3721100">
              <a:lnSpc>
                <a:spcPts val="2050"/>
              </a:lnSpc>
              <a:spcBef>
                <a:spcPts val="5"/>
              </a:spcBef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eno1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int(3);  DECLARE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sal1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int(20);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73990">
              <a:lnSpc>
                <a:spcPts val="2165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DECLARE exit_loop</a:t>
            </a:r>
            <a:r>
              <a:rPr sz="19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BOOLEAN;</a:t>
            </a:r>
            <a:endParaRPr sz="1900">
              <a:latin typeface="Calibri"/>
              <a:cs typeface="Calibri"/>
            </a:endParaRPr>
          </a:p>
          <a:p>
            <a:pPr marL="173990">
              <a:lnSpc>
                <a:spcPts val="2165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c1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CURSOR FOR SELECT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eno,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sal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90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emp;</a:t>
            </a:r>
            <a:endParaRPr sz="19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75"/>
              </a:spcBef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DECLARE CONTINUE HANDLER FOR </a:t>
            </a:r>
            <a:r>
              <a:rPr sz="1600" spc="-2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FOUND SET exit_loop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TRUE;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73990">
              <a:lnSpc>
                <a:spcPts val="2165"/>
              </a:lnSpc>
              <a:spcBef>
                <a:spcPts val="5"/>
              </a:spcBef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c1;</a:t>
            </a:r>
            <a:endParaRPr sz="1900">
              <a:latin typeface="Calibri"/>
              <a:cs typeface="Calibri"/>
            </a:endParaRPr>
          </a:p>
          <a:p>
            <a:pPr marL="173990">
              <a:lnSpc>
                <a:spcPts val="2055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emp_loop:</a:t>
            </a:r>
            <a:r>
              <a:rPr sz="19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endParaRPr sz="1900">
              <a:latin typeface="Calibri"/>
              <a:cs typeface="Calibri"/>
            </a:endParaRPr>
          </a:p>
          <a:p>
            <a:pPr marR="2655570" algn="ctr">
              <a:lnSpc>
                <a:spcPts val="2165"/>
              </a:lnSpc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FETCH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c1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eno1,sal1;</a:t>
            </a:r>
            <a:endParaRPr sz="1900">
              <a:latin typeface="Calibri"/>
              <a:cs typeface="Calibri"/>
            </a:endParaRPr>
          </a:p>
          <a:p>
            <a:pPr marL="713740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insert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emp1</a:t>
            </a:r>
            <a:r>
              <a:rPr sz="19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values(eno1,sal1);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553720">
              <a:lnSpc>
                <a:spcPts val="217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exit_loop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endParaRPr sz="1900">
              <a:latin typeface="Calibri"/>
              <a:cs typeface="Calibri"/>
            </a:endParaRPr>
          </a:p>
          <a:p>
            <a:pPr marL="499109">
              <a:lnSpc>
                <a:spcPts val="2055"/>
              </a:lnSpc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CLOSE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c1;</a:t>
            </a:r>
            <a:endParaRPr sz="1900">
              <a:latin typeface="Calibri"/>
              <a:cs typeface="Calibri"/>
            </a:endParaRPr>
          </a:p>
          <a:p>
            <a:pPr marL="282575" marR="3779520" indent="215900">
              <a:lnSpc>
                <a:spcPts val="2050"/>
              </a:lnSpc>
              <a:spcBef>
                <a:spcPts val="145"/>
              </a:spcBef>
            </a:pP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LEAVE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emp_loop; 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IF;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73990">
              <a:lnSpc>
                <a:spcPts val="2165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LOOP</a:t>
            </a:r>
            <a:r>
              <a:rPr sz="19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emp_loop;</a:t>
            </a:r>
            <a:endParaRPr sz="1900">
              <a:latin typeface="Calibri"/>
              <a:cs typeface="Calibri"/>
            </a:endParaRPr>
          </a:p>
          <a:p>
            <a:pPr marL="65405">
              <a:lnSpc>
                <a:spcPts val="2165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2589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Cursor </a:t>
            </a:r>
            <a:r>
              <a:rPr spc="-95" dirty="0"/>
              <a:t>Example</a:t>
            </a:r>
            <a:r>
              <a:rPr spc="-409" dirty="0"/>
              <a:t> </a:t>
            </a:r>
            <a:r>
              <a:rPr lang="en-US" spc="-5" dirty="0"/>
              <a:t>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65353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C</a:t>
            </a:r>
            <a:r>
              <a:rPr spc="-100" dirty="0"/>
              <a:t>u</a:t>
            </a:r>
            <a:r>
              <a:rPr spc="-110" dirty="0"/>
              <a:t>r</a:t>
            </a:r>
            <a:r>
              <a:rPr spc="-100" dirty="0"/>
              <a:t>s</a:t>
            </a:r>
            <a:r>
              <a:rPr spc="-110" dirty="0"/>
              <a:t>o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339330" cy="320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cursor </a:t>
            </a:r>
            <a:r>
              <a:rPr sz="2200" spc="-5" dirty="0">
                <a:latin typeface="Calibri"/>
                <a:cs typeface="Calibri"/>
              </a:rPr>
              <a:t>is a </a:t>
            </a:r>
            <a:r>
              <a:rPr sz="2200" spc="-15" dirty="0">
                <a:latin typeface="Calibri"/>
                <a:cs typeface="Calibri"/>
              </a:rPr>
              <a:t>pointer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20" dirty="0">
                <a:latin typeface="Calibri"/>
                <a:cs typeface="Calibri"/>
              </a:rPr>
              <a:t>context </a:t>
            </a:r>
            <a:r>
              <a:rPr sz="2200" spc="-10" dirty="0">
                <a:latin typeface="Calibri"/>
                <a:cs typeface="Calibri"/>
              </a:rPr>
              <a:t>area. </a:t>
            </a:r>
            <a:r>
              <a:rPr sz="2200" spc="-5" dirty="0">
                <a:latin typeface="Calibri"/>
                <a:cs typeface="Calibri"/>
              </a:rPr>
              <a:t>PL/SQL </a:t>
            </a:r>
            <a:r>
              <a:rPr sz="2200" spc="-15" dirty="0">
                <a:latin typeface="Calibri"/>
                <a:cs typeface="Calibri"/>
              </a:rPr>
              <a:t>controls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20" dirty="0">
                <a:latin typeface="Calibri"/>
                <a:cs typeface="Calibri"/>
              </a:rPr>
              <a:t>context </a:t>
            </a:r>
            <a:r>
              <a:rPr sz="2200" spc="-10" dirty="0">
                <a:latin typeface="Calibri"/>
                <a:cs typeface="Calibri"/>
              </a:rPr>
              <a:t>area through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45" dirty="0">
                <a:latin typeface="Calibri"/>
                <a:cs typeface="Calibri"/>
              </a:rPr>
              <a:t>cursor.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cursor holds the </a:t>
            </a:r>
            <a:r>
              <a:rPr sz="2200" spc="-20" dirty="0">
                <a:latin typeface="Calibri"/>
                <a:cs typeface="Calibri"/>
              </a:rPr>
              <a:t>rows </a:t>
            </a:r>
            <a:r>
              <a:rPr sz="2200" spc="-10" dirty="0">
                <a:latin typeface="Calibri"/>
                <a:cs typeface="Calibri"/>
              </a:rPr>
              <a:t>(one </a:t>
            </a:r>
            <a:r>
              <a:rPr sz="2200" dirty="0">
                <a:latin typeface="Calibri"/>
                <a:cs typeface="Calibri"/>
              </a:rPr>
              <a:t>or  </a:t>
            </a:r>
            <a:r>
              <a:rPr sz="2200" spc="-10" dirty="0">
                <a:latin typeface="Calibri"/>
                <a:cs typeface="Calibri"/>
              </a:rPr>
              <a:t>more) returned by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SQL </a:t>
            </a:r>
            <a:r>
              <a:rPr sz="2200" spc="-15" dirty="0">
                <a:latin typeface="Calibri"/>
                <a:cs typeface="Calibri"/>
              </a:rPr>
              <a:t>statement. </a:t>
            </a:r>
            <a:endParaRPr lang="en-US" sz="2200" spc="-15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 set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rows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cursor  holds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20" dirty="0">
                <a:latin typeface="Calibri"/>
                <a:cs typeface="Calibri"/>
              </a:rPr>
              <a:t>referred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b="1" spc="-10" dirty="0">
                <a:latin typeface="Calibri"/>
                <a:cs typeface="Calibri"/>
              </a:rPr>
              <a:t>active</a:t>
            </a:r>
            <a:r>
              <a:rPr sz="2200" b="1" spc="1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64769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handle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result set </a:t>
            </a:r>
            <a:r>
              <a:rPr sz="2200" spc="-5" dirty="0">
                <a:latin typeface="Calibri"/>
                <a:cs typeface="Calibri"/>
              </a:rPr>
              <a:t>inside a </a:t>
            </a:r>
            <a:r>
              <a:rPr sz="2200" u="heavy" spc="-15" dirty="0"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stored </a:t>
            </a:r>
            <a:r>
              <a:rPr sz="2200" u="heavy" spc="-10" dirty="0"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procedure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a  </a:t>
            </a:r>
            <a:r>
              <a:rPr sz="2200" spc="-40" dirty="0">
                <a:latin typeface="Calibri"/>
                <a:cs typeface="Calibri"/>
              </a:rPr>
              <a:t>cursor. </a:t>
            </a:r>
            <a:endParaRPr lang="en-US" sz="2200" spc="-40" dirty="0">
              <a:latin typeface="Calibri"/>
              <a:cs typeface="Calibri"/>
            </a:endParaRPr>
          </a:p>
          <a:p>
            <a:pPr marL="241300" marR="64769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cursor allows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200" u="heavy" spc="-25" dirty="0"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iterate</a:t>
            </a:r>
            <a:r>
              <a:rPr sz="2200" spc="-25" dirty="0"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rows </a:t>
            </a:r>
            <a:r>
              <a:rPr sz="2200" spc="-10" dirty="0">
                <a:latin typeface="Calibri"/>
                <a:cs typeface="Calibri"/>
              </a:rPr>
              <a:t>returned by  </a:t>
            </a:r>
            <a:r>
              <a:rPr sz="2200" spc="-5" dirty="0">
                <a:latin typeface="Calibri"/>
                <a:cs typeface="Calibri"/>
              </a:rPr>
              <a:t>a query and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spc="-15" dirty="0">
                <a:latin typeface="Calibri"/>
                <a:cs typeface="Calibri"/>
              </a:rPr>
              <a:t>row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accordingly.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530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Assignment</a:t>
            </a:r>
          </a:p>
        </p:txBody>
      </p:sp>
      <p:sp>
        <p:nvSpPr>
          <p:cNvPr id="3" name="object 3"/>
          <p:cNvSpPr/>
          <p:nvPr/>
        </p:nvSpPr>
        <p:spPr>
          <a:xfrm>
            <a:off x="448055" y="1591055"/>
            <a:ext cx="7714488" cy="367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563370"/>
            <a:ext cx="4378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1489075" algn="l"/>
                <a:tab pos="2060575" algn="l"/>
                <a:tab pos="3543935" algn="l"/>
              </a:tabLst>
            </a:pPr>
            <a:r>
              <a:rPr sz="3000" spc="-9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e	a	PL/SQL	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ock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974926"/>
            <a:ext cx="44519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2375" algn="l"/>
                <a:tab pos="3804920" algn="l"/>
              </a:tabLst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3000" spc="-7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spc="-7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ed	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3000" spc="-25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,	th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2292" y="1563370"/>
            <a:ext cx="2682240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60020" marR="5080" indent="-147955">
              <a:lnSpc>
                <a:spcPts val="3240"/>
              </a:lnSpc>
              <a:spcBef>
                <a:spcPts val="505"/>
              </a:spcBef>
              <a:tabLst>
                <a:tab pos="716280" algn="l"/>
                <a:tab pos="929640" algn="l"/>
                <a:tab pos="1853564" algn="l"/>
                <a:tab pos="2150745" algn="l"/>
              </a:tabLst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using 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l		m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e	the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2386710"/>
            <a:ext cx="7426959" cy="26320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715" algn="just">
              <a:lnSpc>
                <a:spcPts val="3240"/>
              </a:lnSpc>
              <a:spcBef>
                <a:spcPts val="505"/>
              </a:spcBef>
            </a:pP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sz="3000" spc="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newly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created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table  N_RollCall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with the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table  O_RollCall.</a:t>
            </a:r>
            <a:endParaRPr sz="30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240"/>
              </a:lnSpc>
              <a:spcBef>
                <a:spcPts val="7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table already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exist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 the 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second table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be  skipped.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0134"/>
            <a:ext cx="73393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Create</a:t>
            </a:r>
            <a:r>
              <a:rPr sz="4000" spc="-229" dirty="0"/>
              <a:t> </a:t>
            </a:r>
            <a:r>
              <a:rPr sz="4000" spc="-100" dirty="0"/>
              <a:t>O_rollcall</a:t>
            </a:r>
            <a:r>
              <a:rPr sz="4000" spc="-220" dirty="0"/>
              <a:t> </a:t>
            </a:r>
            <a:r>
              <a:rPr sz="4000" spc="-85" dirty="0"/>
              <a:t>table</a:t>
            </a:r>
            <a:r>
              <a:rPr sz="4000" spc="-225" dirty="0"/>
              <a:t> </a:t>
            </a:r>
            <a:r>
              <a:rPr sz="4000" spc="-70" dirty="0"/>
              <a:t>and</a:t>
            </a:r>
            <a:r>
              <a:rPr sz="4000" spc="-210" dirty="0"/>
              <a:t> </a:t>
            </a:r>
            <a:r>
              <a:rPr sz="4000" spc="-65" dirty="0"/>
              <a:t>add</a:t>
            </a:r>
            <a:r>
              <a:rPr sz="4000" spc="-215" dirty="0"/>
              <a:t> </a:t>
            </a:r>
            <a:r>
              <a:rPr sz="4000" spc="-105" dirty="0"/>
              <a:t>rows  </a:t>
            </a:r>
            <a:r>
              <a:rPr sz="4000" spc="-50" dirty="0"/>
              <a:t>in </a:t>
            </a:r>
            <a:r>
              <a:rPr sz="4000" spc="-70" dirty="0"/>
              <a:t>the</a:t>
            </a:r>
            <a:r>
              <a:rPr sz="4000" spc="-385" dirty="0"/>
              <a:t> </a:t>
            </a:r>
            <a:r>
              <a:rPr sz="4000" spc="-85" dirty="0"/>
              <a:t>table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4832" y="1499753"/>
            <a:ext cx="6373495" cy="34054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5" dirty="0"/>
              <a:t>mysql&gt; create </a:t>
            </a:r>
            <a:r>
              <a:rPr spc="-5" dirty="0"/>
              <a:t>table </a:t>
            </a:r>
            <a:r>
              <a:rPr spc="-10" dirty="0"/>
              <a:t>O_rollcall </a:t>
            </a:r>
            <a:r>
              <a:rPr dirty="0"/>
              <a:t>(rno </a:t>
            </a:r>
            <a:r>
              <a:rPr spc="-5" dirty="0"/>
              <a:t>int(3) primary </a:t>
            </a:r>
            <a:r>
              <a:rPr spc="-55" dirty="0"/>
              <a:t>key, </a:t>
            </a:r>
            <a:r>
              <a:rPr spc="-5" dirty="0"/>
              <a:t>name  varchar(20),addr</a:t>
            </a:r>
            <a:r>
              <a:rPr spc="-35" dirty="0"/>
              <a:t> </a:t>
            </a:r>
            <a:r>
              <a:rPr spc="-5" dirty="0"/>
              <a:t>varchar(30));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9A47B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241300" marR="268605" indent="-228600">
              <a:lnSpc>
                <a:spcPts val="216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5" dirty="0"/>
              <a:t>mysql&gt; </a:t>
            </a:r>
            <a:r>
              <a:rPr spc="-5" dirty="0"/>
              <a:t>insert </a:t>
            </a:r>
            <a:r>
              <a:rPr spc="-15" dirty="0"/>
              <a:t>into </a:t>
            </a:r>
            <a:r>
              <a:rPr spc="-10" dirty="0"/>
              <a:t>O_rollcall </a:t>
            </a:r>
            <a:r>
              <a:rPr dirty="0"/>
              <a:t>values(1,</a:t>
            </a:r>
            <a:r>
              <a:rPr lang="en-US" dirty="0"/>
              <a:t>’</a:t>
            </a:r>
            <a:r>
              <a:rPr dirty="0"/>
              <a:t>A</a:t>
            </a:r>
            <a:r>
              <a:rPr lang="en-US" dirty="0"/>
              <a:t>AA</a:t>
            </a:r>
            <a:r>
              <a:rPr dirty="0"/>
              <a:t>','</a:t>
            </a:r>
            <a:r>
              <a:rPr lang="en-US" spc="-5" dirty="0"/>
              <a:t>Pune</a:t>
            </a:r>
            <a:r>
              <a:rPr dirty="0"/>
              <a:t>');  </a:t>
            </a:r>
            <a:r>
              <a:rPr spc="-15" dirty="0"/>
              <a:t>mysql&gt; </a:t>
            </a:r>
            <a:r>
              <a:rPr spc="-5" dirty="0"/>
              <a:t>insert </a:t>
            </a:r>
            <a:r>
              <a:rPr spc="-15" dirty="0"/>
              <a:t>into </a:t>
            </a:r>
            <a:r>
              <a:rPr spc="-10" dirty="0"/>
              <a:t>O_rollcall </a:t>
            </a:r>
            <a:r>
              <a:rPr spc="-5" dirty="0"/>
              <a:t>values(2,</a:t>
            </a:r>
            <a:r>
              <a:rPr lang="en-US" spc="-5" dirty="0"/>
              <a:t>’BBB</a:t>
            </a:r>
            <a:r>
              <a:rPr spc="-5" dirty="0"/>
              <a:t>','Pune');  </a:t>
            </a:r>
            <a:r>
              <a:rPr spc="-15" dirty="0"/>
              <a:t>mysql&gt; </a:t>
            </a:r>
            <a:r>
              <a:rPr spc="-5" dirty="0"/>
              <a:t>insert </a:t>
            </a:r>
            <a:r>
              <a:rPr spc="-15" dirty="0"/>
              <a:t>into </a:t>
            </a:r>
            <a:r>
              <a:rPr spc="-10" dirty="0"/>
              <a:t>O_rollcall</a:t>
            </a:r>
            <a:r>
              <a:rPr spc="190" dirty="0"/>
              <a:t> </a:t>
            </a:r>
            <a:r>
              <a:rPr spc="-5" dirty="0"/>
              <a:t>values(3,</a:t>
            </a:r>
            <a:r>
              <a:rPr lang="en-US" spc="-5" dirty="0"/>
              <a:t>’CCC</a:t>
            </a:r>
            <a:r>
              <a:rPr spc="-5" dirty="0"/>
              <a:t>','</a:t>
            </a:r>
            <a:r>
              <a:rPr lang="en-US" dirty="0"/>
              <a:t>Nashik</a:t>
            </a:r>
            <a:r>
              <a:rPr spc="-5" dirty="0"/>
              <a:t>');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47B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28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5" dirty="0"/>
              <a:t>mysql&gt; </a:t>
            </a:r>
            <a:r>
              <a:rPr spc="-5" dirty="0"/>
              <a:t>select </a:t>
            </a:r>
            <a:r>
              <a:rPr dirty="0"/>
              <a:t>* </a:t>
            </a:r>
            <a:r>
              <a:rPr spc="-15" dirty="0"/>
              <a:t>from</a:t>
            </a:r>
            <a:r>
              <a:rPr spc="50" dirty="0"/>
              <a:t> </a:t>
            </a:r>
            <a:r>
              <a:rPr spc="-10" dirty="0"/>
              <a:t>O_rollcall;</a:t>
            </a:r>
          </a:p>
          <a:p>
            <a:pPr marL="241300">
              <a:lnSpc>
                <a:spcPts val="2160"/>
              </a:lnSpc>
            </a:pPr>
            <a:r>
              <a:rPr spc="-5" dirty="0"/>
              <a:t>+-------+-----------+-------------+</a:t>
            </a:r>
          </a:p>
          <a:p>
            <a:pPr marL="241300">
              <a:lnSpc>
                <a:spcPts val="2160"/>
              </a:lnSpc>
              <a:tabLst>
                <a:tab pos="1816735" algn="l"/>
                <a:tab pos="2984500" algn="l"/>
              </a:tabLst>
            </a:pPr>
            <a:r>
              <a:rPr dirty="0"/>
              <a:t>| rno</a:t>
            </a:r>
            <a:r>
              <a:rPr spc="445" dirty="0"/>
              <a:t> </a:t>
            </a:r>
            <a:r>
              <a:rPr dirty="0"/>
              <a:t>|</a:t>
            </a:r>
            <a:r>
              <a:rPr spc="-5" dirty="0"/>
              <a:t> name	</a:t>
            </a:r>
            <a:r>
              <a:rPr dirty="0"/>
              <a:t>|</a:t>
            </a:r>
            <a:r>
              <a:rPr spc="10" dirty="0"/>
              <a:t> </a:t>
            </a:r>
            <a:r>
              <a:rPr dirty="0"/>
              <a:t>addr	|</a:t>
            </a:r>
          </a:p>
          <a:p>
            <a:pPr marL="241300">
              <a:lnSpc>
                <a:spcPts val="2280"/>
              </a:lnSpc>
            </a:pPr>
            <a:r>
              <a:rPr spc="-5" dirty="0"/>
              <a:t>+-------+-----------+-------------+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5269" y="5122926"/>
            <a:ext cx="1645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1544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latin typeface="Calibri"/>
                <a:cs typeface="Calibri"/>
              </a:rPr>
              <a:t>BBB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Pune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535" y="4847920"/>
            <a:ext cx="290004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358775" algn="l"/>
                <a:tab pos="658495" algn="l"/>
                <a:tab pos="1557655" algn="l"/>
                <a:tab pos="27692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	1	|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000" spc="5" dirty="0">
                <a:solidFill>
                  <a:srgbClr val="2E2B1F"/>
                </a:solidFill>
                <a:latin typeface="Calibri"/>
                <a:cs typeface="Calibri"/>
              </a:rPr>
              <a:t>AA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	|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Nashik	|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tabLst>
                <a:tab pos="358775" algn="l"/>
                <a:tab pos="27362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	2	|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tabLst>
                <a:tab pos="35877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	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269" y="5397195"/>
            <a:ext cx="2228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 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CCC   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| </a:t>
            </a:r>
            <a:r>
              <a:rPr lang="en-US" sz="2000" dirty="0"/>
              <a:t>Nashik    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5671515"/>
            <a:ext cx="2941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+-------+-----------+-------------+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414"/>
            <a:ext cx="7404734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100" dirty="0"/>
              <a:t>Create N_rollcall </a:t>
            </a:r>
            <a:r>
              <a:rPr sz="4300" spc="-85" dirty="0"/>
              <a:t>table </a:t>
            </a:r>
            <a:r>
              <a:rPr sz="4300" spc="-70" dirty="0"/>
              <a:t>and add  </a:t>
            </a:r>
            <a:r>
              <a:rPr sz="4300" spc="-110" dirty="0"/>
              <a:t>rows </a:t>
            </a:r>
            <a:r>
              <a:rPr sz="4300" spc="-55" dirty="0"/>
              <a:t>in </a:t>
            </a:r>
            <a:r>
              <a:rPr sz="4000" spc="-100" dirty="0"/>
              <a:t>N_rollcall </a:t>
            </a:r>
            <a:r>
              <a:rPr sz="4000" spc="-85" dirty="0"/>
              <a:t>by </a:t>
            </a:r>
            <a:r>
              <a:rPr sz="4000" spc="-100" dirty="0"/>
              <a:t>O_rollcall</a:t>
            </a:r>
            <a:r>
              <a:rPr sz="4000" spc="-675" dirty="0"/>
              <a:t> </a:t>
            </a:r>
            <a:r>
              <a:rPr sz="4000" spc="-85" dirty="0"/>
              <a:t>table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83436" y="3592067"/>
            <a:ext cx="1732788" cy="623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4367" y="3592067"/>
            <a:ext cx="1458468" cy="623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0979" y="3592067"/>
            <a:ext cx="437388" cy="623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6511" y="3592067"/>
            <a:ext cx="1997964" cy="62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2620" y="3592067"/>
            <a:ext cx="1545335" cy="623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6100" y="3592067"/>
            <a:ext cx="448055" cy="623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2300" y="3592067"/>
            <a:ext cx="432816" cy="623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1784349"/>
            <a:ext cx="6884670" cy="4532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table N_rollcall(rno int(3),name</a:t>
            </a:r>
            <a:r>
              <a:rPr sz="22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varchar(20),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addr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varchar(30));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241300" marR="3088640" indent="-228600">
              <a:lnSpc>
                <a:spcPct val="8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from N_rollcall;  Empty set (0.00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sec)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47B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b="1" i="1" spc="-10" dirty="0">
                <a:solidFill>
                  <a:srgbClr val="006FC0"/>
                </a:solidFill>
                <a:latin typeface="Cambria"/>
                <a:cs typeface="Cambria"/>
              </a:rPr>
              <a:t>insert into </a:t>
            </a:r>
            <a:r>
              <a:rPr sz="2200" b="1" i="1" spc="-15" dirty="0">
                <a:solidFill>
                  <a:srgbClr val="006FC0"/>
                </a:solidFill>
                <a:latin typeface="Cambria"/>
                <a:cs typeface="Cambria"/>
              </a:rPr>
              <a:t>N_rollcal </a:t>
            </a:r>
            <a:r>
              <a:rPr sz="2200" b="1" i="1" spc="-10" dirty="0">
                <a:solidFill>
                  <a:srgbClr val="006FC0"/>
                </a:solidFill>
                <a:latin typeface="Cambria"/>
                <a:cs typeface="Cambria"/>
              </a:rPr>
              <a:t>select </a:t>
            </a:r>
            <a:r>
              <a:rPr sz="2200" b="1" i="1" spc="-5" dirty="0">
                <a:solidFill>
                  <a:srgbClr val="006FC0"/>
                </a:solidFill>
                <a:latin typeface="Cambria"/>
                <a:cs typeface="Cambria"/>
              </a:rPr>
              <a:t>* </a:t>
            </a:r>
            <a:r>
              <a:rPr sz="2200" b="1" i="1" spc="-10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200" b="1" i="1" spc="1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006FC0"/>
                </a:solidFill>
                <a:latin typeface="Cambria"/>
                <a:cs typeface="Cambria"/>
              </a:rPr>
              <a:t>O_rollcall;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241300" indent="-228600">
              <a:lnSpc>
                <a:spcPts val="242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N_rollcall;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30"/>
              </a:lnSpc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+-------+-----------+-------------+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  <a:tabLst>
                <a:tab pos="1734820" algn="l"/>
                <a:tab pos="284162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 rno 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name	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addr	|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+-------+-----------+-------------+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  <a:tabLst>
                <a:tab pos="568960" algn="l"/>
                <a:tab pos="852805" algn="l"/>
                <a:tab pos="1701164" algn="l"/>
                <a:tab pos="2848610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	1	|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 Amit	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Nashik	|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  <a:tabLst>
                <a:tab pos="568960" algn="l"/>
                <a:tab pos="852805" algn="l"/>
                <a:tab pos="1722755" algn="l"/>
                <a:tab pos="282003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	2	|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Shital	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Pune	|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  <a:tabLst>
                <a:tab pos="568960" algn="l"/>
                <a:tab pos="852805" algn="l"/>
              </a:tabLst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	3	| Ranak  | Manmad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|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2050"/>
              </a:lnSpc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+-------+-----------+-------------+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687260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85" dirty="0"/>
              <a:t>Delete</a:t>
            </a:r>
            <a:r>
              <a:rPr sz="4100" spc="-265" dirty="0"/>
              <a:t> </a:t>
            </a:r>
            <a:r>
              <a:rPr sz="4100" spc="-100" dirty="0"/>
              <a:t>rows</a:t>
            </a:r>
            <a:r>
              <a:rPr sz="4100" spc="-235" dirty="0"/>
              <a:t> </a:t>
            </a:r>
            <a:r>
              <a:rPr sz="4100" spc="-85" dirty="0"/>
              <a:t>from</a:t>
            </a:r>
            <a:r>
              <a:rPr sz="4100" spc="-245" dirty="0"/>
              <a:t> </a:t>
            </a:r>
            <a:r>
              <a:rPr sz="4100" spc="-95" dirty="0"/>
              <a:t>N_rollcall</a:t>
            </a:r>
            <a:r>
              <a:rPr sz="4100" spc="-254" dirty="0"/>
              <a:t> </a:t>
            </a:r>
            <a:r>
              <a:rPr sz="4100" spc="-80" dirty="0"/>
              <a:t>table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457200" y="2186813"/>
            <a:ext cx="7620000" cy="1750695"/>
          </a:xfrm>
          <a:custGeom>
            <a:avLst/>
            <a:gdLst/>
            <a:ahLst/>
            <a:cxnLst/>
            <a:rect l="l" t="t" r="r" b="b"/>
            <a:pathLst>
              <a:path w="7620000" h="1750695">
                <a:moveTo>
                  <a:pt x="7328281" y="0"/>
                </a:moveTo>
                <a:lnTo>
                  <a:pt x="291731" y="0"/>
                </a:lnTo>
                <a:lnTo>
                  <a:pt x="244409" y="3816"/>
                </a:lnTo>
                <a:lnTo>
                  <a:pt x="199519" y="14867"/>
                </a:lnTo>
                <a:lnTo>
                  <a:pt x="157661" y="32551"/>
                </a:lnTo>
                <a:lnTo>
                  <a:pt x="119436" y="56270"/>
                </a:lnTo>
                <a:lnTo>
                  <a:pt x="85444" y="85423"/>
                </a:lnTo>
                <a:lnTo>
                  <a:pt x="56285" y="119411"/>
                </a:lnTo>
                <a:lnTo>
                  <a:pt x="32561" y="157634"/>
                </a:lnTo>
                <a:lnTo>
                  <a:pt x="14872" y="199493"/>
                </a:lnTo>
                <a:lnTo>
                  <a:pt x="3818" y="244388"/>
                </a:lnTo>
                <a:lnTo>
                  <a:pt x="0" y="291719"/>
                </a:lnTo>
                <a:lnTo>
                  <a:pt x="0" y="1458595"/>
                </a:lnTo>
                <a:lnTo>
                  <a:pt x="3818" y="1505925"/>
                </a:lnTo>
                <a:lnTo>
                  <a:pt x="14872" y="1550820"/>
                </a:lnTo>
                <a:lnTo>
                  <a:pt x="32561" y="1592679"/>
                </a:lnTo>
                <a:lnTo>
                  <a:pt x="56285" y="1630902"/>
                </a:lnTo>
                <a:lnTo>
                  <a:pt x="85444" y="1664890"/>
                </a:lnTo>
                <a:lnTo>
                  <a:pt x="119436" y="1694043"/>
                </a:lnTo>
                <a:lnTo>
                  <a:pt x="157661" y="1717762"/>
                </a:lnTo>
                <a:lnTo>
                  <a:pt x="199519" y="1735446"/>
                </a:lnTo>
                <a:lnTo>
                  <a:pt x="244409" y="1746497"/>
                </a:lnTo>
                <a:lnTo>
                  <a:pt x="291731" y="1750314"/>
                </a:lnTo>
                <a:lnTo>
                  <a:pt x="7328281" y="1750314"/>
                </a:lnTo>
                <a:lnTo>
                  <a:pt x="7375611" y="1746497"/>
                </a:lnTo>
                <a:lnTo>
                  <a:pt x="7420506" y="1735446"/>
                </a:lnTo>
                <a:lnTo>
                  <a:pt x="7462365" y="1717762"/>
                </a:lnTo>
                <a:lnTo>
                  <a:pt x="7500588" y="1694043"/>
                </a:lnTo>
                <a:lnTo>
                  <a:pt x="7534576" y="1664890"/>
                </a:lnTo>
                <a:lnTo>
                  <a:pt x="7563729" y="1630902"/>
                </a:lnTo>
                <a:lnTo>
                  <a:pt x="7587448" y="1592679"/>
                </a:lnTo>
                <a:lnTo>
                  <a:pt x="7605132" y="1550820"/>
                </a:lnTo>
                <a:lnTo>
                  <a:pt x="7616183" y="1505925"/>
                </a:lnTo>
                <a:lnTo>
                  <a:pt x="7620000" y="1458595"/>
                </a:lnTo>
                <a:lnTo>
                  <a:pt x="7620000" y="291719"/>
                </a:lnTo>
                <a:lnTo>
                  <a:pt x="7616183" y="244388"/>
                </a:lnTo>
                <a:lnTo>
                  <a:pt x="7605132" y="199493"/>
                </a:lnTo>
                <a:lnTo>
                  <a:pt x="7587448" y="157634"/>
                </a:lnTo>
                <a:lnTo>
                  <a:pt x="7563729" y="119411"/>
                </a:lnTo>
                <a:lnTo>
                  <a:pt x="7534576" y="85423"/>
                </a:lnTo>
                <a:lnTo>
                  <a:pt x="7500588" y="56270"/>
                </a:lnTo>
                <a:lnTo>
                  <a:pt x="7462365" y="32551"/>
                </a:lnTo>
                <a:lnTo>
                  <a:pt x="7420506" y="14867"/>
                </a:lnTo>
                <a:lnTo>
                  <a:pt x="7375611" y="3816"/>
                </a:lnTo>
                <a:lnTo>
                  <a:pt x="7328281" y="0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186813"/>
            <a:ext cx="7620000" cy="1750695"/>
          </a:xfrm>
          <a:custGeom>
            <a:avLst/>
            <a:gdLst/>
            <a:ahLst/>
            <a:cxnLst/>
            <a:rect l="l" t="t" r="r" b="b"/>
            <a:pathLst>
              <a:path w="7620000" h="1750695">
                <a:moveTo>
                  <a:pt x="0" y="291719"/>
                </a:moveTo>
                <a:lnTo>
                  <a:pt x="3818" y="244388"/>
                </a:lnTo>
                <a:lnTo>
                  <a:pt x="14872" y="199493"/>
                </a:lnTo>
                <a:lnTo>
                  <a:pt x="32561" y="157634"/>
                </a:lnTo>
                <a:lnTo>
                  <a:pt x="56285" y="119411"/>
                </a:lnTo>
                <a:lnTo>
                  <a:pt x="85444" y="85423"/>
                </a:lnTo>
                <a:lnTo>
                  <a:pt x="119436" y="56270"/>
                </a:lnTo>
                <a:lnTo>
                  <a:pt x="157661" y="32551"/>
                </a:lnTo>
                <a:lnTo>
                  <a:pt x="199519" y="14867"/>
                </a:lnTo>
                <a:lnTo>
                  <a:pt x="244409" y="3816"/>
                </a:lnTo>
                <a:lnTo>
                  <a:pt x="291731" y="0"/>
                </a:lnTo>
                <a:lnTo>
                  <a:pt x="7328281" y="0"/>
                </a:lnTo>
                <a:lnTo>
                  <a:pt x="7375611" y="3816"/>
                </a:lnTo>
                <a:lnTo>
                  <a:pt x="7420506" y="14867"/>
                </a:lnTo>
                <a:lnTo>
                  <a:pt x="7462365" y="32551"/>
                </a:lnTo>
                <a:lnTo>
                  <a:pt x="7500588" y="56270"/>
                </a:lnTo>
                <a:lnTo>
                  <a:pt x="7534576" y="85423"/>
                </a:lnTo>
                <a:lnTo>
                  <a:pt x="7563729" y="119411"/>
                </a:lnTo>
                <a:lnTo>
                  <a:pt x="7587448" y="157634"/>
                </a:lnTo>
                <a:lnTo>
                  <a:pt x="7605132" y="199493"/>
                </a:lnTo>
                <a:lnTo>
                  <a:pt x="7616183" y="244388"/>
                </a:lnTo>
                <a:lnTo>
                  <a:pt x="7620000" y="291719"/>
                </a:lnTo>
                <a:lnTo>
                  <a:pt x="7620000" y="1458595"/>
                </a:lnTo>
                <a:lnTo>
                  <a:pt x="7616183" y="1505925"/>
                </a:lnTo>
                <a:lnTo>
                  <a:pt x="7605132" y="1550820"/>
                </a:lnTo>
                <a:lnTo>
                  <a:pt x="7587448" y="1592679"/>
                </a:lnTo>
                <a:lnTo>
                  <a:pt x="7563729" y="1630902"/>
                </a:lnTo>
                <a:lnTo>
                  <a:pt x="7534576" y="1664890"/>
                </a:lnTo>
                <a:lnTo>
                  <a:pt x="7500588" y="1694043"/>
                </a:lnTo>
                <a:lnTo>
                  <a:pt x="7462365" y="1717762"/>
                </a:lnTo>
                <a:lnTo>
                  <a:pt x="7420506" y="1735446"/>
                </a:lnTo>
                <a:lnTo>
                  <a:pt x="7375611" y="1746497"/>
                </a:lnTo>
                <a:lnTo>
                  <a:pt x="7328281" y="1750314"/>
                </a:lnTo>
                <a:lnTo>
                  <a:pt x="291731" y="1750314"/>
                </a:lnTo>
                <a:lnTo>
                  <a:pt x="244409" y="1746497"/>
                </a:lnTo>
                <a:lnTo>
                  <a:pt x="199519" y="1735446"/>
                </a:lnTo>
                <a:lnTo>
                  <a:pt x="157661" y="1717762"/>
                </a:lnTo>
                <a:lnTo>
                  <a:pt x="119436" y="1694043"/>
                </a:lnTo>
                <a:lnTo>
                  <a:pt x="85444" y="1664890"/>
                </a:lnTo>
                <a:lnTo>
                  <a:pt x="56285" y="1630902"/>
                </a:lnTo>
                <a:lnTo>
                  <a:pt x="32561" y="1592679"/>
                </a:lnTo>
                <a:lnTo>
                  <a:pt x="14872" y="1550820"/>
                </a:lnTo>
                <a:lnTo>
                  <a:pt x="3818" y="1505925"/>
                </a:lnTo>
                <a:lnTo>
                  <a:pt x="0" y="1458595"/>
                </a:lnTo>
                <a:lnTo>
                  <a:pt x="0" y="29171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063872"/>
            <a:ext cx="7620000" cy="1750695"/>
          </a:xfrm>
          <a:custGeom>
            <a:avLst/>
            <a:gdLst/>
            <a:ahLst/>
            <a:cxnLst/>
            <a:rect l="l" t="t" r="r" b="b"/>
            <a:pathLst>
              <a:path w="7620000" h="1750695">
                <a:moveTo>
                  <a:pt x="7328281" y="0"/>
                </a:moveTo>
                <a:lnTo>
                  <a:pt x="291731" y="0"/>
                </a:lnTo>
                <a:lnTo>
                  <a:pt x="244409" y="3816"/>
                </a:lnTo>
                <a:lnTo>
                  <a:pt x="199519" y="14867"/>
                </a:lnTo>
                <a:lnTo>
                  <a:pt x="157661" y="32551"/>
                </a:lnTo>
                <a:lnTo>
                  <a:pt x="119436" y="56270"/>
                </a:lnTo>
                <a:lnTo>
                  <a:pt x="85444" y="85423"/>
                </a:lnTo>
                <a:lnTo>
                  <a:pt x="56285" y="119411"/>
                </a:lnTo>
                <a:lnTo>
                  <a:pt x="32561" y="157634"/>
                </a:lnTo>
                <a:lnTo>
                  <a:pt x="14872" y="199493"/>
                </a:lnTo>
                <a:lnTo>
                  <a:pt x="3818" y="244388"/>
                </a:lnTo>
                <a:lnTo>
                  <a:pt x="0" y="291719"/>
                </a:lnTo>
                <a:lnTo>
                  <a:pt x="0" y="1458595"/>
                </a:lnTo>
                <a:lnTo>
                  <a:pt x="3818" y="1505909"/>
                </a:lnTo>
                <a:lnTo>
                  <a:pt x="14872" y="1550794"/>
                </a:lnTo>
                <a:lnTo>
                  <a:pt x="32561" y="1592648"/>
                </a:lnTo>
                <a:lnTo>
                  <a:pt x="56285" y="1630870"/>
                </a:lnTo>
                <a:lnTo>
                  <a:pt x="85444" y="1664860"/>
                </a:lnTo>
                <a:lnTo>
                  <a:pt x="119436" y="1694017"/>
                </a:lnTo>
                <a:lnTo>
                  <a:pt x="157661" y="1717740"/>
                </a:lnTo>
                <a:lnTo>
                  <a:pt x="199519" y="1735429"/>
                </a:lnTo>
                <a:lnTo>
                  <a:pt x="244409" y="1746483"/>
                </a:lnTo>
                <a:lnTo>
                  <a:pt x="291731" y="1750301"/>
                </a:lnTo>
                <a:lnTo>
                  <a:pt x="7328281" y="1750301"/>
                </a:lnTo>
                <a:lnTo>
                  <a:pt x="7375611" y="1746483"/>
                </a:lnTo>
                <a:lnTo>
                  <a:pt x="7420506" y="1735429"/>
                </a:lnTo>
                <a:lnTo>
                  <a:pt x="7462365" y="1717740"/>
                </a:lnTo>
                <a:lnTo>
                  <a:pt x="7500588" y="1694017"/>
                </a:lnTo>
                <a:lnTo>
                  <a:pt x="7534576" y="1664860"/>
                </a:lnTo>
                <a:lnTo>
                  <a:pt x="7563729" y="1630870"/>
                </a:lnTo>
                <a:lnTo>
                  <a:pt x="7587448" y="1592648"/>
                </a:lnTo>
                <a:lnTo>
                  <a:pt x="7605132" y="1550794"/>
                </a:lnTo>
                <a:lnTo>
                  <a:pt x="7616183" y="1505909"/>
                </a:lnTo>
                <a:lnTo>
                  <a:pt x="7620000" y="1458595"/>
                </a:lnTo>
                <a:lnTo>
                  <a:pt x="7620000" y="291719"/>
                </a:lnTo>
                <a:lnTo>
                  <a:pt x="7616183" y="244388"/>
                </a:lnTo>
                <a:lnTo>
                  <a:pt x="7605132" y="199493"/>
                </a:lnTo>
                <a:lnTo>
                  <a:pt x="7587448" y="157634"/>
                </a:lnTo>
                <a:lnTo>
                  <a:pt x="7563729" y="119411"/>
                </a:lnTo>
                <a:lnTo>
                  <a:pt x="7534576" y="85423"/>
                </a:lnTo>
                <a:lnTo>
                  <a:pt x="7500588" y="56270"/>
                </a:lnTo>
                <a:lnTo>
                  <a:pt x="7462365" y="32551"/>
                </a:lnTo>
                <a:lnTo>
                  <a:pt x="7420506" y="14867"/>
                </a:lnTo>
                <a:lnTo>
                  <a:pt x="7375611" y="3816"/>
                </a:lnTo>
                <a:lnTo>
                  <a:pt x="7328281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063872"/>
            <a:ext cx="7620000" cy="1750695"/>
          </a:xfrm>
          <a:custGeom>
            <a:avLst/>
            <a:gdLst/>
            <a:ahLst/>
            <a:cxnLst/>
            <a:rect l="l" t="t" r="r" b="b"/>
            <a:pathLst>
              <a:path w="7620000" h="1750695">
                <a:moveTo>
                  <a:pt x="0" y="291719"/>
                </a:moveTo>
                <a:lnTo>
                  <a:pt x="3818" y="244388"/>
                </a:lnTo>
                <a:lnTo>
                  <a:pt x="14872" y="199493"/>
                </a:lnTo>
                <a:lnTo>
                  <a:pt x="32561" y="157634"/>
                </a:lnTo>
                <a:lnTo>
                  <a:pt x="56285" y="119411"/>
                </a:lnTo>
                <a:lnTo>
                  <a:pt x="85444" y="85423"/>
                </a:lnTo>
                <a:lnTo>
                  <a:pt x="119436" y="56270"/>
                </a:lnTo>
                <a:lnTo>
                  <a:pt x="157661" y="32551"/>
                </a:lnTo>
                <a:lnTo>
                  <a:pt x="199519" y="14867"/>
                </a:lnTo>
                <a:lnTo>
                  <a:pt x="244409" y="3816"/>
                </a:lnTo>
                <a:lnTo>
                  <a:pt x="291731" y="0"/>
                </a:lnTo>
                <a:lnTo>
                  <a:pt x="7328281" y="0"/>
                </a:lnTo>
                <a:lnTo>
                  <a:pt x="7375611" y="3816"/>
                </a:lnTo>
                <a:lnTo>
                  <a:pt x="7420506" y="14867"/>
                </a:lnTo>
                <a:lnTo>
                  <a:pt x="7462365" y="32551"/>
                </a:lnTo>
                <a:lnTo>
                  <a:pt x="7500588" y="56270"/>
                </a:lnTo>
                <a:lnTo>
                  <a:pt x="7534576" y="85423"/>
                </a:lnTo>
                <a:lnTo>
                  <a:pt x="7563729" y="119411"/>
                </a:lnTo>
                <a:lnTo>
                  <a:pt x="7587448" y="157634"/>
                </a:lnTo>
                <a:lnTo>
                  <a:pt x="7605132" y="199493"/>
                </a:lnTo>
                <a:lnTo>
                  <a:pt x="7616183" y="244388"/>
                </a:lnTo>
                <a:lnTo>
                  <a:pt x="7620000" y="291719"/>
                </a:lnTo>
                <a:lnTo>
                  <a:pt x="7620000" y="1458595"/>
                </a:lnTo>
                <a:lnTo>
                  <a:pt x="7616183" y="1505909"/>
                </a:lnTo>
                <a:lnTo>
                  <a:pt x="7605132" y="1550794"/>
                </a:lnTo>
                <a:lnTo>
                  <a:pt x="7587448" y="1592648"/>
                </a:lnTo>
                <a:lnTo>
                  <a:pt x="7563729" y="1630870"/>
                </a:lnTo>
                <a:lnTo>
                  <a:pt x="7534576" y="1664860"/>
                </a:lnTo>
                <a:lnTo>
                  <a:pt x="7500588" y="1694017"/>
                </a:lnTo>
                <a:lnTo>
                  <a:pt x="7462365" y="1717740"/>
                </a:lnTo>
                <a:lnTo>
                  <a:pt x="7420506" y="1735429"/>
                </a:lnTo>
                <a:lnTo>
                  <a:pt x="7375611" y="1746483"/>
                </a:lnTo>
                <a:lnTo>
                  <a:pt x="7328281" y="1750301"/>
                </a:lnTo>
                <a:lnTo>
                  <a:pt x="291731" y="1750301"/>
                </a:lnTo>
                <a:lnTo>
                  <a:pt x="244409" y="1746483"/>
                </a:lnTo>
                <a:lnTo>
                  <a:pt x="199519" y="1735429"/>
                </a:lnTo>
                <a:lnTo>
                  <a:pt x="157661" y="1717740"/>
                </a:lnTo>
                <a:lnTo>
                  <a:pt x="119436" y="1694017"/>
                </a:lnTo>
                <a:lnTo>
                  <a:pt x="85444" y="1664860"/>
                </a:lnTo>
                <a:lnTo>
                  <a:pt x="56285" y="1630870"/>
                </a:lnTo>
                <a:lnTo>
                  <a:pt x="32561" y="1592648"/>
                </a:lnTo>
                <a:lnTo>
                  <a:pt x="14872" y="1550794"/>
                </a:lnTo>
                <a:lnTo>
                  <a:pt x="3818" y="1505909"/>
                </a:lnTo>
                <a:lnTo>
                  <a:pt x="0" y="1458595"/>
                </a:lnTo>
                <a:lnTo>
                  <a:pt x="0" y="29171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7788" y="2339797"/>
            <a:ext cx="7115175" cy="3188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mysql&gt;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delete 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N_rollcall;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5080">
              <a:lnSpc>
                <a:spcPts val="4840"/>
              </a:lnSpc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mysql&gt;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44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N_rollcall; 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Empty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(0.00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sec)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578"/>
            <a:ext cx="71805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Simple</a:t>
            </a:r>
            <a:r>
              <a:rPr sz="3200" spc="-229" dirty="0"/>
              <a:t> </a:t>
            </a:r>
            <a:r>
              <a:rPr sz="3200" spc="-100" dirty="0"/>
              <a:t>procedure</a:t>
            </a:r>
            <a:r>
              <a:rPr sz="3200" spc="-235" dirty="0"/>
              <a:t> </a:t>
            </a:r>
            <a:r>
              <a:rPr sz="3200" spc="-65" dirty="0"/>
              <a:t>to</a:t>
            </a:r>
            <a:r>
              <a:rPr sz="3200" spc="-210" dirty="0"/>
              <a:t> </a:t>
            </a:r>
            <a:r>
              <a:rPr sz="3200" spc="-85" dirty="0"/>
              <a:t>insert</a:t>
            </a:r>
            <a:r>
              <a:rPr sz="3200" spc="-215" dirty="0"/>
              <a:t> </a:t>
            </a:r>
            <a:r>
              <a:rPr sz="3200" spc="-95" dirty="0"/>
              <a:t>rows</a:t>
            </a:r>
            <a:r>
              <a:rPr sz="3200" spc="-240" dirty="0"/>
              <a:t> </a:t>
            </a:r>
            <a:r>
              <a:rPr sz="3200" spc="-50" dirty="0"/>
              <a:t>in</a:t>
            </a:r>
            <a:r>
              <a:rPr sz="3200" spc="-210" dirty="0"/>
              <a:t> </a:t>
            </a:r>
            <a:r>
              <a:rPr sz="3200" spc="-95" dirty="0"/>
              <a:t>N_rollcall  </a:t>
            </a:r>
            <a:r>
              <a:rPr sz="3200" spc="-85" dirty="0"/>
              <a:t>from</a:t>
            </a:r>
            <a:r>
              <a:rPr sz="3200" spc="-220" dirty="0"/>
              <a:t> </a:t>
            </a:r>
            <a:r>
              <a:rPr sz="3200" spc="-95" dirty="0"/>
              <a:t>O_rollcall</a:t>
            </a:r>
            <a:r>
              <a:rPr sz="3200" spc="-215" dirty="0"/>
              <a:t> </a:t>
            </a:r>
            <a:r>
              <a:rPr sz="3200" spc="-50" dirty="0"/>
              <a:t>if</a:t>
            </a:r>
            <a:r>
              <a:rPr sz="3200" spc="-210" dirty="0"/>
              <a:t> </a:t>
            </a:r>
            <a:r>
              <a:rPr sz="3200" spc="-50" dirty="0"/>
              <a:t>it</a:t>
            </a:r>
            <a:r>
              <a:rPr sz="3200" spc="-210" dirty="0"/>
              <a:t> </a:t>
            </a:r>
            <a:r>
              <a:rPr sz="3200" spc="-50" dirty="0"/>
              <a:t>is</a:t>
            </a:r>
            <a:r>
              <a:rPr sz="3200" spc="-215" dirty="0"/>
              <a:t> </a:t>
            </a:r>
            <a:r>
              <a:rPr sz="3200" spc="-65" dirty="0"/>
              <a:t>not</a:t>
            </a:r>
            <a:r>
              <a:rPr sz="3200" spc="-225" dirty="0"/>
              <a:t> </a:t>
            </a:r>
            <a:r>
              <a:rPr sz="3200" spc="-85" dirty="0"/>
              <a:t>exist</a:t>
            </a:r>
            <a:r>
              <a:rPr sz="3200" spc="-225" dirty="0"/>
              <a:t> </a:t>
            </a:r>
            <a:r>
              <a:rPr sz="3200" spc="-50" dirty="0"/>
              <a:t>in</a:t>
            </a:r>
            <a:r>
              <a:rPr sz="3200" spc="-215" dirty="0"/>
              <a:t> </a:t>
            </a:r>
            <a:r>
              <a:rPr sz="3200" spc="-95" dirty="0"/>
              <a:t>N_rollcall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48055" y="1591055"/>
            <a:ext cx="7638288" cy="481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548663"/>
            <a:ext cx="7333615" cy="45199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0665" indent="-240665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MySQL&gt;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Delimiter</a:t>
            </a:r>
            <a:r>
              <a:rPr sz="2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240665" marR="1451610" indent="-2406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MySQL&gt;CREATE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PROCEDURE new1(IN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rno1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int(3))  BEGIN</a:t>
            </a:r>
            <a:endParaRPr sz="2200">
              <a:latin typeface="Calibri"/>
              <a:cs typeface="Calibri"/>
            </a:endParaRPr>
          </a:p>
          <a:p>
            <a:pPr marL="939165" marR="5080" indent="-253365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exists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(select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from N_rollcall where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rno=rno1) then  insert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N_rollcall</a:t>
            </a:r>
            <a:endParaRPr sz="2200">
              <a:latin typeface="Calibri"/>
              <a:cs typeface="Calibri"/>
            </a:endParaRPr>
          </a:p>
          <a:p>
            <a:pPr marL="965200" marR="3748404">
              <a:lnSpc>
                <a:spcPts val="3170"/>
              </a:lnSpc>
              <a:spcBef>
                <a:spcPts val="19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from O_rollcall  where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rno=rno1;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ts val="2445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If;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MySQL&gt;Call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new1(1)//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9028" y="0"/>
            <a:ext cx="1487424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0"/>
            <a:ext cx="76854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27655" algn="l"/>
                <a:tab pos="3660140" algn="l"/>
              </a:tabLst>
            </a:pPr>
            <a:r>
              <a:rPr sz="3000" spc="-85" dirty="0"/>
              <a:t>Simple</a:t>
            </a:r>
            <a:r>
              <a:rPr sz="3000" spc="-215" dirty="0"/>
              <a:t> </a:t>
            </a:r>
            <a:r>
              <a:rPr sz="3000" spc="-100" dirty="0"/>
              <a:t>procedure	</a:t>
            </a:r>
            <a:r>
              <a:rPr sz="3000" spc="-75" dirty="0"/>
              <a:t>with	</a:t>
            </a:r>
            <a:r>
              <a:rPr sz="3000" spc="-105" dirty="0"/>
              <a:t>Parameterized </a:t>
            </a:r>
            <a:r>
              <a:rPr sz="3000" spc="-85" dirty="0">
                <a:solidFill>
                  <a:srgbClr val="FF0000"/>
                </a:solidFill>
              </a:rPr>
              <a:t>cursor </a:t>
            </a:r>
            <a:r>
              <a:rPr sz="3000" spc="-60" dirty="0"/>
              <a:t>to  </a:t>
            </a:r>
            <a:r>
              <a:rPr sz="3000" spc="-85" dirty="0"/>
              <a:t>insert</a:t>
            </a:r>
            <a:r>
              <a:rPr sz="3000" spc="-220" dirty="0"/>
              <a:t> </a:t>
            </a:r>
            <a:r>
              <a:rPr sz="3000" spc="-95" dirty="0"/>
              <a:t>rows</a:t>
            </a:r>
            <a:r>
              <a:rPr sz="3000" spc="-225" dirty="0"/>
              <a:t> </a:t>
            </a:r>
            <a:r>
              <a:rPr sz="3000" spc="-55" dirty="0"/>
              <a:t>in</a:t>
            </a:r>
            <a:r>
              <a:rPr sz="3000" spc="-200" dirty="0"/>
              <a:t> </a:t>
            </a:r>
            <a:r>
              <a:rPr sz="3000" spc="-95" dirty="0"/>
              <a:t>N_rollcall</a:t>
            </a:r>
            <a:r>
              <a:rPr sz="3000" spc="-245" dirty="0"/>
              <a:t> </a:t>
            </a:r>
            <a:r>
              <a:rPr sz="3000" spc="-85" dirty="0"/>
              <a:t>from</a:t>
            </a:r>
            <a:r>
              <a:rPr sz="3000" spc="-210" dirty="0"/>
              <a:t> </a:t>
            </a:r>
            <a:r>
              <a:rPr sz="3000" spc="-95" dirty="0"/>
              <a:t>O_rollcall</a:t>
            </a:r>
            <a:r>
              <a:rPr sz="3000" spc="-250" dirty="0"/>
              <a:t> </a:t>
            </a:r>
            <a:r>
              <a:rPr sz="3000" spc="-55" dirty="0"/>
              <a:t>if</a:t>
            </a:r>
            <a:r>
              <a:rPr sz="3000" spc="-195" dirty="0"/>
              <a:t> </a:t>
            </a:r>
            <a:r>
              <a:rPr sz="3000" spc="-75" dirty="0"/>
              <a:t>that</a:t>
            </a:r>
            <a:r>
              <a:rPr sz="3000" spc="-229" dirty="0"/>
              <a:t> </a:t>
            </a:r>
            <a:r>
              <a:rPr sz="3000" spc="-70" dirty="0"/>
              <a:t>rno</a:t>
            </a:r>
            <a:r>
              <a:rPr sz="3000" spc="-229" dirty="0"/>
              <a:t> </a:t>
            </a:r>
            <a:r>
              <a:rPr sz="3000" spc="-105" dirty="0"/>
              <a:t>is  </a:t>
            </a:r>
            <a:r>
              <a:rPr sz="3000" spc="-65" dirty="0"/>
              <a:t>not </a:t>
            </a:r>
            <a:r>
              <a:rPr sz="3000" spc="-90" dirty="0"/>
              <a:t>exist </a:t>
            </a:r>
            <a:r>
              <a:rPr sz="3000" spc="-55" dirty="0"/>
              <a:t>in</a:t>
            </a:r>
            <a:r>
              <a:rPr sz="3000" spc="-475" dirty="0"/>
              <a:t> </a:t>
            </a:r>
            <a:r>
              <a:rPr sz="3000" spc="-95" dirty="0"/>
              <a:t>N_rollcall</a:t>
            </a:r>
            <a:endParaRPr sz="3000"/>
          </a:p>
        </p:txBody>
      </p:sp>
      <p:sp>
        <p:nvSpPr>
          <p:cNvPr id="4" name="object 4"/>
          <p:cNvSpPr/>
          <p:nvPr/>
        </p:nvSpPr>
        <p:spPr>
          <a:xfrm>
            <a:off x="448055" y="1591055"/>
            <a:ext cx="7943088" cy="497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0" y="1561845"/>
            <a:ext cx="7447280" cy="44773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2959100">
              <a:lnSpc>
                <a:spcPts val="1920"/>
              </a:lnSpc>
              <a:spcBef>
                <a:spcPts val="565"/>
              </a:spcBef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PROCEDURE newcur(IN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rno1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int(3))  BEGIN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i="1" spc="-5" dirty="0">
                <a:solidFill>
                  <a:srgbClr val="006FC0"/>
                </a:solidFill>
                <a:latin typeface="Calibri"/>
                <a:cs typeface="Calibri"/>
              </a:rPr>
              <a:t>DECLARE </a:t>
            </a:r>
            <a:r>
              <a:rPr sz="2000" b="1" i="1" dirty="0">
                <a:solidFill>
                  <a:srgbClr val="006FC0"/>
                </a:solidFill>
                <a:latin typeface="Calibri"/>
                <a:cs typeface="Calibri"/>
              </a:rPr>
              <a:t>c1 </a:t>
            </a:r>
            <a:r>
              <a:rPr sz="2000" b="1" i="1" spc="-5" dirty="0">
                <a:solidFill>
                  <a:srgbClr val="006FC0"/>
                </a:solidFill>
                <a:latin typeface="Calibri"/>
                <a:cs typeface="Calibri"/>
              </a:rPr>
              <a:t>CURSOR FOR </a:t>
            </a:r>
            <a:r>
              <a:rPr sz="2000" b="1" i="1" spc="-10" dirty="0">
                <a:solidFill>
                  <a:srgbClr val="006FC0"/>
                </a:solidFill>
                <a:latin typeface="Calibri"/>
                <a:cs typeface="Calibri"/>
              </a:rPr>
              <a:t>SELECT </a:t>
            </a:r>
            <a:r>
              <a:rPr sz="2000" b="1" i="1" spc="-5" dirty="0">
                <a:solidFill>
                  <a:srgbClr val="006FC0"/>
                </a:solidFill>
                <a:latin typeface="Calibri"/>
                <a:cs typeface="Calibri"/>
              </a:rPr>
              <a:t>rno </a:t>
            </a:r>
            <a:r>
              <a:rPr sz="2000" b="1" i="1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000" b="1" i="1" spc="-5" dirty="0">
                <a:solidFill>
                  <a:srgbClr val="006FC0"/>
                </a:solidFill>
                <a:latin typeface="Calibri"/>
                <a:cs typeface="Calibri"/>
              </a:rPr>
              <a:t>O_rollcall where</a:t>
            </a:r>
            <a:r>
              <a:rPr sz="2000" b="1" i="1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Calibri"/>
                <a:cs typeface="Calibri"/>
              </a:rPr>
              <a:t>rno=rno1;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c1;</a:t>
            </a:r>
            <a:endParaRPr sz="200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FETCH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c1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rno1;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580">
              <a:lnSpc>
                <a:spcPts val="216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exists(select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N_rollcall where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rno=rno1)</a:t>
            </a:r>
            <a:r>
              <a:rPr sz="2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endParaRPr sz="2000" dirty="0">
              <a:latin typeface="Calibri"/>
              <a:cs typeface="Calibri"/>
            </a:endParaRPr>
          </a:p>
          <a:p>
            <a:pPr marL="241300" marR="639445" indent="228600">
              <a:lnSpc>
                <a:spcPts val="1920"/>
              </a:lnSpc>
              <a:spcBef>
                <a:spcPts val="22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insert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N_rollcall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select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O_rollcall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where rno=rno1;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0" marR="6362065" indent="-58419">
              <a:lnSpc>
                <a:spcPct val="8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c1;  END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//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MySQL&gt;Call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newcur(2)//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235D-7365-4E25-8A48-279C2C6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895600"/>
            <a:ext cx="1369060" cy="7264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3450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984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Types </a:t>
            </a:r>
            <a:r>
              <a:rPr spc="-55" dirty="0"/>
              <a:t>of </a:t>
            </a:r>
            <a:r>
              <a:rPr spc="-95" dirty="0"/>
              <a:t>Cursor </a:t>
            </a:r>
            <a:r>
              <a:rPr spc="-55" dirty="0"/>
              <a:t>in</a:t>
            </a:r>
            <a:r>
              <a:rPr spc="-650" dirty="0"/>
              <a:t> </a:t>
            </a:r>
            <a:r>
              <a:rPr spc="-100" dirty="0"/>
              <a:t>Oracle</a:t>
            </a:r>
          </a:p>
        </p:txBody>
      </p:sp>
      <p:sp>
        <p:nvSpPr>
          <p:cNvPr id="3" name="object 3"/>
          <p:cNvSpPr/>
          <p:nvPr/>
        </p:nvSpPr>
        <p:spPr>
          <a:xfrm>
            <a:off x="2165604" y="3634740"/>
            <a:ext cx="4203192" cy="73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0551" y="1618488"/>
            <a:ext cx="4488180" cy="245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9402" y="1846021"/>
            <a:ext cx="3357245" cy="16903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96850" marR="5080" indent="-184785">
              <a:lnSpc>
                <a:spcPts val="6260"/>
              </a:lnSpc>
              <a:spcBef>
                <a:spcPts val="795"/>
              </a:spcBef>
            </a:pPr>
            <a:r>
              <a:rPr sz="57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5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700" spc="-60" dirty="0">
                <a:solidFill>
                  <a:srgbClr val="FFFFFF"/>
                </a:solidFill>
                <a:latin typeface="Calibri"/>
                <a:cs typeface="Calibri"/>
              </a:rPr>
              <a:t>Types  </a:t>
            </a:r>
            <a:r>
              <a:rPr sz="57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5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700" spc="-30" dirty="0">
                <a:solidFill>
                  <a:srgbClr val="FFFFFF"/>
                </a:solidFill>
                <a:latin typeface="Calibri"/>
                <a:cs typeface="Calibri"/>
              </a:rPr>
              <a:t>Cursors</a:t>
            </a:r>
            <a:endParaRPr sz="5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676" y="4358640"/>
            <a:ext cx="3453384" cy="1731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862" y="4688840"/>
            <a:ext cx="3161030" cy="9677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98120" marR="5080" indent="-186055">
              <a:lnSpc>
                <a:spcPct val="95500"/>
              </a:lnSpc>
              <a:spcBef>
                <a:spcPts val="310"/>
              </a:spcBef>
            </a:pP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Implicit-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oracle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uses 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internal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5340" y="4358640"/>
            <a:ext cx="3453384" cy="1731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8684" y="4556836"/>
            <a:ext cx="3265804" cy="1238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1855">
              <a:lnSpc>
                <a:spcPts val="4115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  <a:latin typeface="Calibri"/>
                <a:cs typeface="Calibri"/>
              </a:rPr>
              <a:t>Explicit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3500">
              <a:latin typeface="Calibri"/>
              <a:cs typeface="Calibri"/>
            </a:endParaRPr>
          </a:p>
          <a:p>
            <a:pPr marL="12700" marR="5080" algn="ctr">
              <a:lnSpc>
                <a:spcPts val="2640"/>
              </a:lnSpc>
              <a:spcBef>
                <a:spcPts val="2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construct/manage by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user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itself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416432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latin typeface="Cambria"/>
                <a:cs typeface="Cambria"/>
              </a:rPr>
              <a:t>Implicit</a:t>
            </a:r>
            <a:r>
              <a:rPr b="1" spc="-265" dirty="0">
                <a:latin typeface="Cambria"/>
                <a:cs typeface="Cambria"/>
              </a:rPr>
              <a:t> </a:t>
            </a:r>
            <a:r>
              <a:rPr b="1" spc="-90" dirty="0">
                <a:latin typeface="Cambria"/>
                <a:cs typeface="Cambria"/>
              </a:rPr>
              <a:t>Cursors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44853"/>
            <a:ext cx="728218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Implicit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cursors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are automatically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created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by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Oracle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whenever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an 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SQL statement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is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executed, when there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no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explicit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for 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statement.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Programmers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cannot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control the implicit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cursors and</a:t>
            </a:r>
            <a:r>
              <a:rPr sz="2000" spc="-16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information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in</a:t>
            </a:r>
            <a:r>
              <a:rPr sz="2000" spc="-7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it.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Implicit Cursor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is associated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 following DML</a:t>
            </a:r>
            <a:r>
              <a:rPr sz="2000" spc="-16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Statements</a:t>
            </a:r>
            <a:endParaRPr sz="20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0" dirty="0">
                <a:solidFill>
                  <a:srgbClr val="2E2B1F"/>
                </a:solidFill>
                <a:latin typeface="Cambria"/>
                <a:cs typeface="Cambria"/>
              </a:rPr>
              <a:t>INSERT,</a:t>
            </a:r>
            <a:endParaRPr sz="20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40" dirty="0">
                <a:solidFill>
                  <a:srgbClr val="2E2B1F"/>
                </a:solidFill>
                <a:latin typeface="Cambria"/>
                <a:cs typeface="Cambria"/>
              </a:rPr>
              <a:t>UPDATE</a:t>
            </a:r>
            <a:r>
              <a:rPr sz="2000" b="1" spc="-4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  <a:p>
            <a:pPr marL="593090" lvl="1" indent="-28321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93090" algn="l"/>
                <a:tab pos="59372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DELETE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In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PL/SQL,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you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can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refer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to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most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recent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implicit cursor as</a:t>
            </a:r>
            <a:r>
              <a:rPr sz="2000" spc="-16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SQL </a:t>
            </a:r>
            <a:r>
              <a:rPr sz="2000" b="1" dirty="0">
                <a:solidFill>
                  <a:srgbClr val="2E2B1F"/>
                </a:solidFill>
                <a:latin typeface="Cambria"/>
                <a:cs typeface="Cambria"/>
              </a:rPr>
              <a:t>cursor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,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which 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always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has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attributes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such</a:t>
            </a:r>
            <a:r>
              <a:rPr sz="2000" spc="-7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as</a:t>
            </a:r>
            <a:endParaRPr sz="2000">
              <a:latin typeface="Cambria"/>
              <a:cs typeface="Cambria"/>
            </a:endParaRPr>
          </a:p>
          <a:p>
            <a:pPr marL="593090" lvl="1" indent="-28321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93090" algn="l"/>
                <a:tab pos="593725" algn="l"/>
              </a:tabLst>
            </a:pP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%FOUND,</a:t>
            </a:r>
            <a:endParaRPr sz="2000">
              <a:latin typeface="Cambria"/>
              <a:cs typeface="Cambria"/>
            </a:endParaRPr>
          </a:p>
          <a:p>
            <a:pPr marL="593090" lvl="1" indent="-28321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93090" algn="l"/>
                <a:tab pos="59372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%ISOPEN,</a:t>
            </a:r>
            <a:endParaRPr sz="2000">
              <a:latin typeface="Cambria"/>
              <a:cs typeface="Cambria"/>
            </a:endParaRPr>
          </a:p>
          <a:p>
            <a:pPr marL="593090" lvl="1" indent="-28321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93090" algn="l"/>
                <a:tab pos="593725" algn="l"/>
              </a:tabLst>
            </a:pP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%NOTFOUND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,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  <a:p>
            <a:pPr marL="593090" lvl="1" indent="-28321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93090" algn="l"/>
                <a:tab pos="593725" algn="l"/>
              </a:tabLst>
            </a:pP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%ROWCOUNT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5509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Explicit</a:t>
            </a:r>
            <a:r>
              <a:rPr spc="-265" dirty="0"/>
              <a:t> </a:t>
            </a:r>
            <a:r>
              <a:rPr spc="-95" dirty="0"/>
              <a:t>Cursor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5854"/>
            <a:ext cx="7198359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426084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Explicit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cursors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are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programmer-defined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for</a:t>
            </a:r>
            <a:r>
              <a:rPr sz="2000" spc="-17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gaining 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more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control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over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context</a:t>
            </a:r>
            <a:r>
              <a:rPr sz="2000" b="1" spc="-10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area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An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explicit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 should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be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defined in 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declaration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section</a:t>
            </a:r>
            <a:r>
              <a:rPr sz="2000" spc="-16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of  the PL/SQL</a:t>
            </a:r>
            <a:r>
              <a:rPr sz="2000" spc="-5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Block.</a:t>
            </a:r>
            <a:endParaRPr sz="2000">
              <a:latin typeface="Cambria"/>
              <a:cs typeface="Cambria"/>
            </a:endParaRPr>
          </a:p>
          <a:p>
            <a:pPr marL="241300" marR="250825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It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created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on a </a:t>
            </a: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SELECT </a:t>
            </a: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Statement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which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returns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more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than  one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mbria"/>
                <a:cs typeface="Cambria"/>
              </a:rPr>
              <a:t>row.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Working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an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explicit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cursor includes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the following steps</a:t>
            </a:r>
            <a:r>
              <a:rPr sz="2000" spc="-2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−</a:t>
            </a:r>
            <a:endParaRPr sz="20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i="1" spc="-5" dirty="0">
                <a:solidFill>
                  <a:srgbClr val="2E2B1F"/>
                </a:solidFill>
                <a:latin typeface="Cambria"/>
                <a:cs typeface="Cambria"/>
              </a:rPr>
              <a:t>Declaring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b="1" i="1" spc="-5" dirty="0">
                <a:solidFill>
                  <a:srgbClr val="2E2B1F"/>
                </a:solidFill>
                <a:latin typeface="Cambria"/>
                <a:cs typeface="Cambria"/>
              </a:rPr>
              <a:t>cursor for initializing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000" b="1" i="1" spc="-6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memory</a:t>
            </a:r>
            <a:endParaRPr sz="20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i="1" spc="-5" dirty="0">
                <a:solidFill>
                  <a:srgbClr val="2E2B1F"/>
                </a:solidFill>
                <a:latin typeface="Cambria"/>
                <a:cs typeface="Cambria"/>
              </a:rPr>
              <a:t>Opening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b="1" i="1" spc="-5" dirty="0">
                <a:solidFill>
                  <a:srgbClr val="2E2B1F"/>
                </a:solidFill>
                <a:latin typeface="Cambria"/>
                <a:cs typeface="Cambria"/>
              </a:rPr>
              <a:t>cursor for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allocating the</a:t>
            </a:r>
            <a:r>
              <a:rPr sz="2000" b="1" i="1" spc="-1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memory</a:t>
            </a:r>
            <a:endParaRPr sz="20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i="1" spc="-15" dirty="0">
                <a:solidFill>
                  <a:srgbClr val="2E2B1F"/>
                </a:solidFill>
                <a:latin typeface="Cambria"/>
                <a:cs typeface="Cambria"/>
              </a:rPr>
              <a:t>Fetching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b="1" i="1" spc="-5" dirty="0">
                <a:solidFill>
                  <a:srgbClr val="2E2B1F"/>
                </a:solidFill>
                <a:latin typeface="Cambria"/>
                <a:cs typeface="Cambria"/>
              </a:rPr>
              <a:t>cursor for retrieving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000" b="1" i="1" spc="-7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i="1" spc="-5" dirty="0">
                <a:solidFill>
                  <a:srgbClr val="2E2B1F"/>
                </a:solidFill>
                <a:latin typeface="Cambria"/>
                <a:cs typeface="Cambria"/>
              </a:rPr>
              <a:t>data</a:t>
            </a:r>
            <a:endParaRPr sz="20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Closing the cursor </a:t>
            </a:r>
            <a:r>
              <a:rPr sz="2000" b="1" i="1" spc="-5" dirty="0">
                <a:solidFill>
                  <a:srgbClr val="2E2B1F"/>
                </a:solidFill>
                <a:latin typeface="Cambria"/>
                <a:cs typeface="Cambria"/>
              </a:rPr>
              <a:t>to release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the allocated</a:t>
            </a:r>
            <a:r>
              <a:rPr sz="2000" b="1" i="1" spc="-15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mbria"/>
                <a:cs typeface="Cambria"/>
              </a:rPr>
              <a:t>memory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1537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Types </a:t>
            </a:r>
            <a:r>
              <a:rPr spc="-55" dirty="0"/>
              <a:t>of </a:t>
            </a:r>
            <a:r>
              <a:rPr spc="-95" dirty="0"/>
              <a:t>Cursor </a:t>
            </a:r>
            <a:r>
              <a:rPr spc="-55" dirty="0"/>
              <a:t>in</a:t>
            </a:r>
            <a:r>
              <a:rPr spc="-640" dirty="0"/>
              <a:t> </a:t>
            </a:r>
            <a:r>
              <a:rPr spc="-85" dirty="0"/>
              <a:t>MySQL</a:t>
            </a:r>
          </a:p>
        </p:txBody>
      </p:sp>
      <p:sp>
        <p:nvSpPr>
          <p:cNvPr id="3" name="object 3"/>
          <p:cNvSpPr/>
          <p:nvPr/>
        </p:nvSpPr>
        <p:spPr>
          <a:xfrm>
            <a:off x="4238116" y="3171317"/>
            <a:ext cx="2724785" cy="1063625"/>
          </a:xfrm>
          <a:custGeom>
            <a:avLst/>
            <a:gdLst/>
            <a:ahLst/>
            <a:cxnLst/>
            <a:rect l="l" t="t" r="r" b="b"/>
            <a:pathLst>
              <a:path w="2724784" h="1063625">
                <a:moveTo>
                  <a:pt x="0" y="0"/>
                </a:moveTo>
                <a:lnTo>
                  <a:pt x="0" y="829183"/>
                </a:lnTo>
                <a:lnTo>
                  <a:pt x="2724658" y="829183"/>
                </a:lnTo>
                <a:lnTo>
                  <a:pt x="2724658" y="1063117"/>
                </a:lnTo>
              </a:path>
            </a:pathLst>
          </a:custGeom>
          <a:ln w="2540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8116" y="3171317"/>
            <a:ext cx="29209" cy="1063625"/>
          </a:xfrm>
          <a:custGeom>
            <a:avLst/>
            <a:gdLst/>
            <a:ahLst/>
            <a:cxnLst/>
            <a:rect l="l" t="t" r="r" b="b"/>
            <a:pathLst>
              <a:path w="29210" h="1063625">
                <a:moveTo>
                  <a:pt x="0" y="0"/>
                </a:moveTo>
                <a:lnTo>
                  <a:pt x="0" y="829183"/>
                </a:lnTo>
                <a:lnTo>
                  <a:pt x="29083" y="829183"/>
                </a:lnTo>
                <a:lnTo>
                  <a:pt x="29083" y="1063117"/>
                </a:lnTo>
              </a:path>
            </a:pathLst>
          </a:custGeom>
          <a:ln w="2540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625" y="3171317"/>
            <a:ext cx="2667000" cy="1063625"/>
          </a:xfrm>
          <a:custGeom>
            <a:avLst/>
            <a:gdLst/>
            <a:ahLst/>
            <a:cxnLst/>
            <a:rect l="l" t="t" r="r" b="b"/>
            <a:pathLst>
              <a:path w="2667000" h="1063625">
                <a:moveTo>
                  <a:pt x="2666491" y="0"/>
                </a:moveTo>
                <a:lnTo>
                  <a:pt x="2666491" y="829183"/>
                </a:lnTo>
                <a:lnTo>
                  <a:pt x="0" y="829183"/>
                </a:lnTo>
                <a:lnTo>
                  <a:pt x="0" y="1063117"/>
                </a:lnTo>
              </a:path>
            </a:pathLst>
          </a:custGeom>
          <a:ln w="2540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2057438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6" y="1113878"/>
                </a:lnTo>
                <a:lnTo>
                  <a:pt x="2227706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2057438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6" y="1113878"/>
                </a:lnTo>
                <a:lnTo>
                  <a:pt x="2227706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8741" y="1989531"/>
            <a:ext cx="2228215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9685" algn="ctr">
              <a:lnSpc>
                <a:spcPts val="437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endParaRPr sz="3800">
              <a:latin typeface="Calibri"/>
              <a:cs typeface="Calibri"/>
            </a:endParaRPr>
          </a:p>
          <a:p>
            <a:pPr marR="21590" algn="ctr">
              <a:lnSpc>
                <a:spcPts val="4370"/>
              </a:lnSpc>
            </a:pP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cursor</a:t>
            </a:r>
            <a:r>
              <a:rPr sz="3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708" y="4234472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7" y="1113878"/>
                </a:lnTo>
                <a:lnTo>
                  <a:pt x="2227707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708" y="4234472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7" y="1113878"/>
                </a:lnTo>
                <a:lnTo>
                  <a:pt x="2227707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0369" y="4432172"/>
            <a:ext cx="19024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-on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3282" y="4234472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7" y="1113878"/>
                </a:lnTo>
                <a:lnTo>
                  <a:pt x="2227707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3282" y="4234472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7" y="1113878"/>
                </a:lnTo>
                <a:lnTo>
                  <a:pt x="2227707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19398" y="4166692"/>
            <a:ext cx="1891664" cy="1136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480059">
              <a:lnSpc>
                <a:spcPts val="4180"/>
              </a:lnSpc>
              <a:spcBef>
                <a:spcPts val="560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non- 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sz="38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ollable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48858" y="4234472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7" y="1113878"/>
                </a:lnTo>
                <a:lnTo>
                  <a:pt x="2227707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48858" y="4234472"/>
            <a:ext cx="2228215" cy="1114425"/>
          </a:xfrm>
          <a:custGeom>
            <a:avLst/>
            <a:gdLst/>
            <a:ahLst/>
            <a:cxnLst/>
            <a:rect l="l" t="t" r="r" b="b"/>
            <a:pathLst>
              <a:path w="2228215" h="1114425">
                <a:moveTo>
                  <a:pt x="0" y="1113878"/>
                </a:moveTo>
                <a:lnTo>
                  <a:pt x="2227707" y="1113878"/>
                </a:lnTo>
                <a:lnTo>
                  <a:pt x="2227707" y="0"/>
                </a:lnTo>
                <a:lnTo>
                  <a:pt x="0" y="0"/>
                </a:lnTo>
                <a:lnTo>
                  <a:pt x="0" y="111387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78778" y="4432172"/>
            <a:ext cx="19685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asensitive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1537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Types </a:t>
            </a:r>
            <a:r>
              <a:rPr spc="-55" dirty="0"/>
              <a:t>of </a:t>
            </a:r>
            <a:r>
              <a:rPr spc="-95" dirty="0"/>
              <a:t>Cursor </a:t>
            </a:r>
            <a:r>
              <a:rPr spc="-55" dirty="0"/>
              <a:t>in</a:t>
            </a:r>
            <a:r>
              <a:rPr spc="-640" dirty="0"/>
              <a:t> </a:t>
            </a:r>
            <a:r>
              <a:rPr spc="-85" dirty="0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48459"/>
            <a:ext cx="730758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6637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Read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cannot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update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underlying table through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cursor.</a:t>
            </a:r>
            <a:endParaRPr sz="2000">
              <a:latin typeface="Calibri"/>
              <a:cs typeface="Calibri"/>
            </a:endParaRPr>
          </a:p>
          <a:p>
            <a:pPr marL="241300" marR="128905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Non-scrollable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 only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fetch rows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determined by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D25713"/>
                </a:solid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SELECT </a:t>
            </a:r>
            <a:r>
              <a:rPr sz="2000" u="heavy" spc="-1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libri"/>
                <a:cs typeface="Calibri"/>
                <a:hlinkClick r:id="rId2"/>
              </a:rPr>
              <a:t>statement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cannot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fetch rows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reversed 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order.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addition,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cannot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skip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rows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 jump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specific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row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Asensitive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 two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kinds of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cursors: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asensitive cursor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insensitive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cursor.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asensitive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cursor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points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actual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data,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whereas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insensitive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cursor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temporary copy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data.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asensitive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cursor performs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faster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 an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insensitive cursor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because  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does not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make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temporary copy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data.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However,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any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made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other connections will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affect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being used 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asensitive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cursor,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therefore,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safer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don’t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update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being used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asensitive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cursor.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MySQL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cursor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asensitive.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1847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3935" algn="l"/>
              </a:tabLst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5" dirty="0"/>
              <a:t>p</a:t>
            </a:r>
            <a:r>
              <a:rPr spc="-200" dirty="0"/>
              <a:t> </a:t>
            </a:r>
            <a:r>
              <a:rPr spc="-165" dirty="0"/>
              <a:t>f</a:t>
            </a:r>
            <a:r>
              <a:rPr spc="-110" dirty="0"/>
              <a:t>o</a:t>
            </a:r>
            <a:r>
              <a:rPr spc="-5" dirty="0"/>
              <a:t>r</a:t>
            </a:r>
            <a:r>
              <a:rPr spc="-210" dirty="0"/>
              <a:t> </a:t>
            </a:r>
            <a:r>
              <a:rPr spc="-105" dirty="0"/>
              <a:t>U</a:t>
            </a:r>
            <a:r>
              <a:rPr spc="-100" dirty="0"/>
              <a:t>s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50" dirty="0"/>
              <a:t>C</a:t>
            </a:r>
            <a:r>
              <a:rPr spc="-100" dirty="0"/>
              <a:t>u</a:t>
            </a:r>
            <a:r>
              <a:rPr spc="-110" dirty="0"/>
              <a:t>r</a:t>
            </a:r>
            <a:r>
              <a:rPr spc="-100" dirty="0"/>
              <a:t>s</a:t>
            </a:r>
            <a:r>
              <a:rPr spc="-110" dirty="0"/>
              <a:t>o</a:t>
            </a:r>
            <a:r>
              <a:rPr spc="-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25854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7"/>
                </a:lnTo>
                <a:lnTo>
                  <a:pt x="0" y="599567"/>
                </a:lnTo>
                <a:lnTo>
                  <a:pt x="9424" y="646287"/>
                </a:lnTo>
                <a:lnTo>
                  <a:pt x="35126" y="684434"/>
                </a:lnTo>
                <a:lnTo>
                  <a:pt x="73246" y="710152"/>
                </a:lnTo>
                <a:lnTo>
                  <a:pt x="119926" y="719582"/>
                </a:lnTo>
                <a:lnTo>
                  <a:pt x="7500111" y="719582"/>
                </a:lnTo>
                <a:lnTo>
                  <a:pt x="7546758" y="710152"/>
                </a:lnTo>
                <a:lnTo>
                  <a:pt x="7584868" y="684434"/>
                </a:lnTo>
                <a:lnTo>
                  <a:pt x="7610572" y="646287"/>
                </a:lnTo>
                <a:lnTo>
                  <a:pt x="7620000" y="599567"/>
                </a:lnTo>
                <a:lnTo>
                  <a:pt x="7620000" y="119887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25854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7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7"/>
                </a:lnTo>
                <a:lnTo>
                  <a:pt x="7620000" y="599567"/>
                </a:lnTo>
                <a:lnTo>
                  <a:pt x="7610572" y="646287"/>
                </a:lnTo>
                <a:lnTo>
                  <a:pt x="7584868" y="684434"/>
                </a:lnTo>
                <a:lnTo>
                  <a:pt x="7546758" y="710152"/>
                </a:lnTo>
                <a:lnTo>
                  <a:pt x="7500111" y="719582"/>
                </a:lnTo>
                <a:lnTo>
                  <a:pt x="119926" y="719582"/>
                </a:lnTo>
                <a:lnTo>
                  <a:pt x="73246" y="710152"/>
                </a:lnTo>
                <a:lnTo>
                  <a:pt x="35126" y="684434"/>
                </a:lnTo>
                <a:lnTo>
                  <a:pt x="9424" y="646287"/>
                </a:lnTo>
                <a:lnTo>
                  <a:pt x="0" y="599567"/>
                </a:lnTo>
                <a:lnTo>
                  <a:pt x="0" y="1198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431795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7"/>
                </a:lnTo>
                <a:lnTo>
                  <a:pt x="0" y="599566"/>
                </a:lnTo>
                <a:lnTo>
                  <a:pt x="9424" y="646287"/>
                </a:lnTo>
                <a:lnTo>
                  <a:pt x="35126" y="684434"/>
                </a:lnTo>
                <a:lnTo>
                  <a:pt x="73246" y="710152"/>
                </a:lnTo>
                <a:lnTo>
                  <a:pt x="119926" y="719581"/>
                </a:lnTo>
                <a:lnTo>
                  <a:pt x="7500111" y="719581"/>
                </a:lnTo>
                <a:lnTo>
                  <a:pt x="7546758" y="710152"/>
                </a:lnTo>
                <a:lnTo>
                  <a:pt x="7584868" y="684434"/>
                </a:lnTo>
                <a:lnTo>
                  <a:pt x="7610572" y="646287"/>
                </a:lnTo>
                <a:lnTo>
                  <a:pt x="7620000" y="599566"/>
                </a:lnTo>
                <a:lnTo>
                  <a:pt x="7620000" y="119887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D2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431795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7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7"/>
                </a:lnTo>
                <a:lnTo>
                  <a:pt x="7620000" y="599566"/>
                </a:lnTo>
                <a:lnTo>
                  <a:pt x="7610572" y="646287"/>
                </a:lnTo>
                <a:lnTo>
                  <a:pt x="7584868" y="684434"/>
                </a:lnTo>
                <a:lnTo>
                  <a:pt x="7546758" y="710152"/>
                </a:lnTo>
                <a:lnTo>
                  <a:pt x="7500111" y="719581"/>
                </a:lnTo>
                <a:lnTo>
                  <a:pt x="119926" y="719581"/>
                </a:lnTo>
                <a:lnTo>
                  <a:pt x="73246" y="710152"/>
                </a:lnTo>
                <a:lnTo>
                  <a:pt x="35126" y="684434"/>
                </a:lnTo>
                <a:lnTo>
                  <a:pt x="9424" y="646287"/>
                </a:lnTo>
                <a:lnTo>
                  <a:pt x="0" y="599566"/>
                </a:lnTo>
                <a:lnTo>
                  <a:pt x="0" y="1198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237738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7"/>
                </a:lnTo>
                <a:lnTo>
                  <a:pt x="0" y="599694"/>
                </a:lnTo>
                <a:lnTo>
                  <a:pt x="9424" y="646340"/>
                </a:lnTo>
                <a:lnTo>
                  <a:pt x="35126" y="684450"/>
                </a:lnTo>
                <a:lnTo>
                  <a:pt x="73246" y="710154"/>
                </a:lnTo>
                <a:lnTo>
                  <a:pt x="119926" y="719582"/>
                </a:lnTo>
                <a:lnTo>
                  <a:pt x="7500111" y="719582"/>
                </a:lnTo>
                <a:lnTo>
                  <a:pt x="7546758" y="710154"/>
                </a:lnTo>
                <a:lnTo>
                  <a:pt x="7584868" y="684450"/>
                </a:lnTo>
                <a:lnTo>
                  <a:pt x="7610572" y="646340"/>
                </a:lnTo>
                <a:lnTo>
                  <a:pt x="7620000" y="599694"/>
                </a:lnTo>
                <a:lnTo>
                  <a:pt x="7620000" y="119887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237738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7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7"/>
                </a:lnTo>
                <a:lnTo>
                  <a:pt x="7620000" y="599694"/>
                </a:lnTo>
                <a:lnTo>
                  <a:pt x="7610572" y="646340"/>
                </a:lnTo>
                <a:lnTo>
                  <a:pt x="7584868" y="684450"/>
                </a:lnTo>
                <a:lnTo>
                  <a:pt x="7546758" y="710154"/>
                </a:lnTo>
                <a:lnTo>
                  <a:pt x="7500111" y="719582"/>
                </a:lnTo>
                <a:lnTo>
                  <a:pt x="119926" y="719582"/>
                </a:lnTo>
                <a:lnTo>
                  <a:pt x="73246" y="710154"/>
                </a:lnTo>
                <a:lnTo>
                  <a:pt x="35126" y="684450"/>
                </a:lnTo>
                <a:lnTo>
                  <a:pt x="9424" y="646340"/>
                </a:lnTo>
                <a:lnTo>
                  <a:pt x="0" y="599694"/>
                </a:lnTo>
                <a:lnTo>
                  <a:pt x="0" y="11988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043679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7"/>
                </a:lnTo>
                <a:lnTo>
                  <a:pt x="35126" y="35131"/>
                </a:lnTo>
                <a:lnTo>
                  <a:pt x="9424" y="73241"/>
                </a:lnTo>
                <a:lnTo>
                  <a:pt x="0" y="119888"/>
                </a:lnTo>
                <a:lnTo>
                  <a:pt x="0" y="599694"/>
                </a:lnTo>
                <a:lnTo>
                  <a:pt x="9424" y="646340"/>
                </a:lnTo>
                <a:lnTo>
                  <a:pt x="35126" y="684450"/>
                </a:lnTo>
                <a:lnTo>
                  <a:pt x="73246" y="710154"/>
                </a:lnTo>
                <a:lnTo>
                  <a:pt x="119926" y="719582"/>
                </a:lnTo>
                <a:lnTo>
                  <a:pt x="7500111" y="719582"/>
                </a:lnTo>
                <a:lnTo>
                  <a:pt x="7546758" y="710154"/>
                </a:lnTo>
                <a:lnTo>
                  <a:pt x="7584868" y="684450"/>
                </a:lnTo>
                <a:lnTo>
                  <a:pt x="7610572" y="646340"/>
                </a:lnTo>
                <a:lnTo>
                  <a:pt x="7620000" y="599694"/>
                </a:lnTo>
                <a:lnTo>
                  <a:pt x="7620000" y="119888"/>
                </a:lnTo>
                <a:lnTo>
                  <a:pt x="7610572" y="73241"/>
                </a:lnTo>
                <a:lnTo>
                  <a:pt x="7584868" y="35131"/>
                </a:lnTo>
                <a:lnTo>
                  <a:pt x="7546758" y="9427"/>
                </a:lnTo>
                <a:lnTo>
                  <a:pt x="7500111" y="0"/>
                </a:lnTo>
                <a:close/>
              </a:path>
            </a:pathLst>
          </a:custGeom>
          <a:solidFill>
            <a:srgbClr val="C79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43679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888"/>
                </a:moveTo>
                <a:lnTo>
                  <a:pt x="9424" y="73241"/>
                </a:lnTo>
                <a:lnTo>
                  <a:pt x="35126" y="35131"/>
                </a:lnTo>
                <a:lnTo>
                  <a:pt x="73246" y="9427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7"/>
                </a:lnTo>
                <a:lnTo>
                  <a:pt x="7584868" y="35131"/>
                </a:lnTo>
                <a:lnTo>
                  <a:pt x="7610572" y="73241"/>
                </a:lnTo>
                <a:lnTo>
                  <a:pt x="7620000" y="119888"/>
                </a:lnTo>
                <a:lnTo>
                  <a:pt x="7620000" y="599694"/>
                </a:lnTo>
                <a:lnTo>
                  <a:pt x="7610572" y="646340"/>
                </a:lnTo>
                <a:lnTo>
                  <a:pt x="7584868" y="684450"/>
                </a:lnTo>
                <a:lnTo>
                  <a:pt x="7546758" y="710154"/>
                </a:lnTo>
                <a:lnTo>
                  <a:pt x="7500111" y="719582"/>
                </a:lnTo>
                <a:lnTo>
                  <a:pt x="119926" y="719582"/>
                </a:lnTo>
                <a:lnTo>
                  <a:pt x="73246" y="710154"/>
                </a:lnTo>
                <a:lnTo>
                  <a:pt x="35126" y="684450"/>
                </a:lnTo>
                <a:lnTo>
                  <a:pt x="9424" y="646340"/>
                </a:lnTo>
                <a:lnTo>
                  <a:pt x="0" y="599694"/>
                </a:lnTo>
                <a:lnTo>
                  <a:pt x="0" y="1198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849621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9"/>
                </a:lnTo>
                <a:lnTo>
                  <a:pt x="35126" y="35147"/>
                </a:lnTo>
                <a:lnTo>
                  <a:pt x="9424" y="73294"/>
                </a:lnTo>
                <a:lnTo>
                  <a:pt x="0" y="120014"/>
                </a:lnTo>
                <a:lnTo>
                  <a:pt x="0" y="599693"/>
                </a:lnTo>
                <a:lnTo>
                  <a:pt x="9424" y="646340"/>
                </a:lnTo>
                <a:lnTo>
                  <a:pt x="35126" y="684450"/>
                </a:lnTo>
                <a:lnTo>
                  <a:pt x="73246" y="710154"/>
                </a:lnTo>
                <a:lnTo>
                  <a:pt x="119926" y="719581"/>
                </a:lnTo>
                <a:lnTo>
                  <a:pt x="7500111" y="719581"/>
                </a:lnTo>
                <a:lnTo>
                  <a:pt x="7546758" y="710154"/>
                </a:lnTo>
                <a:lnTo>
                  <a:pt x="7584868" y="684450"/>
                </a:lnTo>
                <a:lnTo>
                  <a:pt x="7610572" y="646340"/>
                </a:lnTo>
                <a:lnTo>
                  <a:pt x="7620000" y="599693"/>
                </a:lnTo>
                <a:lnTo>
                  <a:pt x="7620000" y="120014"/>
                </a:lnTo>
                <a:lnTo>
                  <a:pt x="7610572" y="73294"/>
                </a:lnTo>
                <a:lnTo>
                  <a:pt x="7584868" y="35147"/>
                </a:lnTo>
                <a:lnTo>
                  <a:pt x="7546758" y="9429"/>
                </a:lnTo>
                <a:lnTo>
                  <a:pt x="7500111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4849621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20014"/>
                </a:moveTo>
                <a:lnTo>
                  <a:pt x="9424" y="73294"/>
                </a:lnTo>
                <a:lnTo>
                  <a:pt x="35126" y="35147"/>
                </a:lnTo>
                <a:lnTo>
                  <a:pt x="73246" y="9429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9"/>
                </a:lnTo>
                <a:lnTo>
                  <a:pt x="7584868" y="35147"/>
                </a:lnTo>
                <a:lnTo>
                  <a:pt x="7610572" y="73294"/>
                </a:lnTo>
                <a:lnTo>
                  <a:pt x="7620000" y="120014"/>
                </a:lnTo>
                <a:lnTo>
                  <a:pt x="7620000" y="599693"/>
                </a:lnTo>
                <a:lnTo>
                  <a:pt x="7610572" y="646340"/>
                </a:lnTo>
                <a:lnTo>
                  <a:pt x="7584868" y="684450"/>
                </a:lnTo>
                <a:lnTo>
                  <a:pt x="7546758" y="710154"/>
                </a:lnTo>
                <a:lnTo>
                  <a:pt x="7500111" y="719581"/>
                </a:lnTo>
                <a:lnTo>
                  <a:pt x="119926" y="719581"/>
                </a:lnTo>
                <a:lnTo>
                  <a:pt x="73246" y="710154"/>
                </a:lnTo>
                <a:lnTo>
                  <a:pt x="35126" y="684450"/>
                </a:lnTo>
                <a:lnTo>
                  <a:pt x="9424" y="646340"/>
                </a:lnTo>
                <a:lnTo>
                  <a:pt x="0" y="599693"/>
                </a:lnTo>
                <a:lnTo>
                  <a:pt x="0" y="12001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5655602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7500111" y="0"/>
                </a:moveTo>
                <a:lnTo>
                  <a:pt x="119926" y="0"/>
                </a:lnTo>
                <a:lnTo>
                  <a:pt x="73246" y="9424"/>
                </a:lnTo>
                <a:lnTo>
                  <a:pt x="35126" y="35126"/>
                </a:lnTo>
                <a:lnTo>
                  <a:pt x="9424" y="73246"/>
                </a:lnTo>
                <a:lnTo>
                  <a:pt x="0" y="119926"/>
                </a:lnTo>
                <a:lnTo>
                  <a:pt x="0" y="599617"/>
                </a:lnTo>
                <a:lnTo>
                  <a:pt x="9424" y="646297"/>
                </a:lnTo>
                <a:lnTo>
                  <a:pt x="35126" y="684417"/>
                </a:lnTo>
                <a:lnTo>
                  <a:pt x="73246" y="710119"/>
                </a:lnTo>
                <a:lnTo>
                  <a:pt x="119926" y="719543"/>
                </a:lnTo>
                <a:lnTo>
                  <a:pt x="7500111" y="719543"/>
                </a:lnTo>
                <a:lnTo>
                  <a:pt x="7546758" y="710119"/>
                </a:lnTo>
                <a:lnTo>
                  <a:pt x="7584868" y="684417"/>
                </a:lnTo>
                <a:lnTo>
                  <a:pt x="7610572" y="646297"/>
                </a:lnTo>
                <a:lnTo>
                  <a:pt x="7620000" y="599617"/>
                </a:lnTo>
                <a:lnTo>
                  <a:pt x="7620000" y="119926"/>
                </a:lnTo>
                <a:lnTo>
                  <a:pt x="7610572" y="73246"/>
                </a:lnTo>
                <a:lnTo>
                  <a:pt x="7584868" y="35126"/>
                </a:lnTo>
                <a:lnTo>
                  <a:pt x="7546758" y="9424"/>
                </a:lnTo>
                <a:lnTo>
                  <a:pt x="7500111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5655602"/>
            <a:ext cx="7620000" cy="720090"/>
          </a:xfrm>
          <a:custGeom>
            <a:avLst/>
            <a:gdLst/>
            <a:ahLst/>
            <a:cxnLst/>
            <a:rect l="l" t="t" r="r" b="b"/>
            <a:pathLst>
              <a:path w="7620000" h="720089">
                <a:moveTo>
                  <a:pt x="0" y="119926"/>
                </a:moveTo>
                <a:lnTo>
                  <a:pt x="9424" y="73246"/>
                </a:lnTo>
                <a:lnTo>
                  <a:pt x="35126" y="35126"/>
                </a:lnTo>
                <a:lnTo>
                  <a:pt x="73246" y="9424"/>
                </a:lnTo>
                <a:lnTo>
                  <a:pt x="119926" y="0"/>
                </a:lnTo>
                <a:lnTo>
                  <a:pt x="7500111" y="0"/>
                </a:lnTo>
                <a:lnTo>
                  <a:pt x="7546758" y="9424"/>
                </a:lnTo>
                <a:lnTo>
                  <a:pt x="7584868" y="35126"/>
                </a:lnTo>
                <a:lnTo>
                  <a:pt x="7610572" y="73246"/>
                </a:lnTo>
                <a:lnTo>
                  <a:pt x="7620000" y="119926"/>
                </a:lnTo>
                <a:lnTo>
                  <a:pt x="7620000" y="599617"/>
                </a:lnTo>
                <a:lnTo>
                  <a:pt x="7610572" y="646297"/>
                </a:lnTo>
                <a:lnTo>
                  <a:pt x="7584868" y="684417"/>
                </a:lnTo>
                <a:lnTo>
                  <a:pt x="7546758" y="710119"/>
                </a:lnTo>
                <a:lnTo>
                  <a:pt x="7500111" y="719543"/>
                </a:lnTo>
                <a:lnTo>
                  <a:pt x="119926" y="719543"/>
                </a:lnTo>
                <a:lnTo>
                  <a:pt x="73246" y="710119"/>
                </a:lnTo>
                <a:lnTo>
                  <a:pt x="35126" y="684417"/>
                </a:lnTo>
                <a:lnTo>
                  <a:pt x="9424" y="646297"/>
                </a:lnTo>
                <a:lnTo>
                  <a:pt x="0" y="599617"/>
                </a:lnTo>
                <a:lnTo>
                  <a:pt x="0" y="11992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156" y="1700021"/>
            <a:ext cx="3528695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cursor</a:t>
            </a:r>
            <a:endParaRPr sz="3000">
              <a:latin typeface="Calibri"/>
              <a:cs typeface="Calibri"/>
            </a:endParaRPr>
          </a:p>
          <a:p>
            <a:pPr marL="12700" marR="1609725">
              <a:lnSpc>
                <a:spcPct val="176300"/>
              </a:lnSpc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3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cursor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ts val="6350"/>
              </a:lnSpc>
              <a:spcBef>
                <a:spcPts val="665"/>
              </a:spcBef>
            </a:pP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Fetch data from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cursor 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Exit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 loop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cursor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907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DECLARE</a:t>
            </a:r>
            <a:r>
              <a:rPr spc="-250" dirty="0"/>
              <a:t> </a:t>
            </a:r>
            <a:r>
              <a:rPr spc="-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21282"/>
            <a:ext cx="7258050" cy="314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001F5F"/>
                </a:solidFill>
                <a:latin typeface="Cambria"/>
                <a:cs typeface="Cambria"/>
              </a:rPr>
              <a:t>Syntax</a:t>
            </a:r>
            <a:endParaRPr sz="3600">
              <a:latin typeface="Cambria"/>
              <a:cs typeface="Cambria"/>
            </a:endParaRPr>
          </a:p>
          <a:p>
            <a:pPr marL="309880">
              <a:lnSpc>
                <a:spcPct val="100000"/>
              </a:lnSpc>
              <a:spcBef>
                <a:spcPts val="3440"/>
              </a:spcBef>
            </a:pP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DECLARE cursor_name </a:t>
            </a:r>
            <a:r>
              <a:rPr sz="2200" b="1" i="1" spc="-5" dirty="0">
                <a:solidFill>
                  <a:srgbClr val="2E2B1F"/>
                </a:solidFill>
                <a:latin typeface="Cambria"/>
                <a:cs typeface="Cambria"/>
              </a:rPr>
              <a:t>CURSOR </a:t>
            </a:r>
            <a:r>
              <a:rPr sz="2200" b="1" i="1" spc="-15" dirty="0">
                <a:solidFill>
                  <a:srgbClr val="2E2B1F"/>
                </a:solidFill>
                <a:latin typeface="Cambria"/>
                <a:cs typeface="Cambria"/>
              </a:rPr>
              <a:t>FOR</a:t>
            </a:r>
            <a:r>
              <a:rPr sz="2200" b="1" i="1" spc="10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i="1" spc="-10" dirty="0">
                <a:solidFill>
                  <a:srgbClr val="2E2B1F"/>
                </a:solidFill>
                <a:latin typeface="Cambria"/>
                <a:cs typeface="Cambria"/>
              </a:rPr>
              <a:t>SELECT_statement;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solidFill>
                  <a:srgbClr val="001F5F"/>
                </a:solidFill>
                <a:latin typeface="Cambria"/>
                <a:cs typeface="Cambria"/>
              </a:rPr>
              <a:t>Explanation</a:t>
            </a:r>
            <a:endParaRPr sz="3600">
              <a:latin typeface="Cambria"/>
              <a:cs typeface="Cambria"/>
            </a:endParaRPr>
          </a:p>
          <a:p>
            <a:pPr marL="538480" lvl="1" indent="-228600">
              <a:lnSpc>
                <a:spcPct val="1000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cursor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declaration must be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after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any</a:t>
            </a:r>
            <a:r>
              <a:rPr sz="2000" spc="-15" dirty="0">
                <a:solidFill>
                  <a:srgbClr val="D25713"/>
                </a:solidFill>
                <a:latin typeface="Cambria"/>
                <a:cs typeface="Cambria"/>
              </a:rPr>
              <a:t> </a:t>
            </a:r>
            <a:r>
              <a:rPr sz="2000" u="heavy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Cambria"/>
                <a:cs typeface="Cambria"/>
                <a:hlinkClick r:id="rId2"/>
              </a:rPr>
              <a:t>variable</a:t>
            </a:r>
            <a:r>
              <a:rPr sz="2000" spc="-130" dirty="0">
                <a:solidFill>
                  <a:srgbClr val="D25713"/>
                </a:solidFill>
                <a:latin typeface="Cambria"/>
                <a:cs typeface="Cambria"/>
                <a:hlinkClick r:id="rId2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declaration.</a:t>
            </a:r>
            <a:endParaRPr sz="2000">
              <a:latin typeface="Cambria"/>
              <a:cs typeface="Cambria"/>
            </a:endParaRPr>
          </a:p>
          <a:p>
            <a:pPr marL="593090" lvl="1" indent="-28321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93090" algn="l"/>
                <a:tab pos="593725" algn="l"/>
              </a:tabLst>
            </a:pP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cursor must 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always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be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associated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SELECT</a:t>
            </a:r>
            <a:r>
              <a:rPr sz="2000" spc="-1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statement.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76230b-c79e-4b7a-8c07-ef620d09dc26" xsi:nil="true"/>
    <lcf76f155ced4ddcb4097134ff3c332f xmlns="a0294d24-203b-4d6f-9d90-e3ce6fbe554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6FB186CB11D439C12FE6C32230B04" ma:contentTypeVersion="10" ma:contentTypeDescription="Create a new document." ma:contentTypeScope="" ma:versionID="93bb438637da7747bd0e0fac1241b060">
  <xsd:schema xmlns:xsd="http://www.w3.org/2001/XMLSchema" xmlns:xs="http://www.w3.org/2001/XMLSchema" xmlns:p="http://schemas.microsoft.com/office/2006/metadata/properties" xmlns:ns2="a0294d24-203b-4d6f-9d90-e3ce6fbe554a" xmlns:ns3="e776230b-c79e-4b7a-8c07-ef620d09dc26" targetNamespace="http://schemas.microsoft.com/office/2006/metadata/properties" ma:root="true" ma:fieldsID="7221b65c1126e48c2e0c9abeef933d72" ns2:_="" ns3:_="">
    <xsd:import namespace="a0294d24-203b-4d6f-9d90-e3ce6fbe554a"/>
    <xsd:import namespace="e776230b-c79e-4b7a-8c07-ef620d09d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94d24-203b-4d6f-9d90-e3ce6fbe5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30b-c79e-4b7a-8c07-ef620d09dc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b1266d-151c-4de9-86b5-af06ec791989}" ma:internalName="TaxCatchAll" ma:showField="CatchAllData" ma:web="e776230b-c79e-4b7a-8c07-ef620d09dc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F847C-B3F8-4EE7-A195-B0DFAD0D5CED}">
  <ds:schemaRefs>
    <ds:schemaRef ds:uri="http://schemas.microsoft.com/office/2006/metadata/properties"/>
    <ds:schemaRef ds:uri="http://schemas.microsoft.com/office/infopath/2007/PartnerControls"/>
    <ds:schemaRef ds:uri="e776230b-c79e-4b7a-8c07-ef620d09dc26"/>
    <ds:schemaRef ds:uri="a0294d24-203b-4d6f-9d90-e3ce6fbe554a"/>
  </ds:schemaRefs>
</ds:datastoreItem>
</file>

<file path=customXml/itemProps2.xml><?xml version="1.0" encoding="utf-8"?>
<ds:datastoreItem xmlns:ds="http://schemas.openxmlformats.org/officeDocument/2006/customXml" ds:itemID="{E95CB77B-4DBB-4B93-9A37-0495A288C5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98B86B-6517-4C57-8486-EE3F8CDC0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294d24-203b-4d6f-9d90-e3ce6fbe554a"/>
    <ds:schemaRef ds:uri="e776230b-c79e-4b7a-8c07-ef620d09d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1739</Words>
  <Application>Microsoft Office PowerPoint</Application>
  <PresentationFormat>On-screen Show (4:3)</PresentationFormat>
  <Paragraphs>228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MySQL Cursor</vt:lpstr>
      <vt:lpstr>Cursor</vt:lpstr>
      <vt:lpstr>Types of Cursor in Oracle</vt:lpstr>
      <vt:lpstr>Implicit Cursors</vt:lpstr>
      <vt:lpstr>Explicit Cursor</vt:lpstr>
      <vt:lpstr>Types of Cursor in MySQL</vt:lpstr>
      <vt:lpstr>Types of Cursor in MySQL</vt:lpstr>
      <vt:lpstr>Step for Using Cursor</vt:lpstr>
      <vt:lpstr>DECLARE statement</vt:lpstr>
      <vt:lpstr>OPEN statement</vt:lpstr>
      <vt:lpstr>LOOP statement</vt:lpstr>
      <vt:lpstr>FETCH statement</vt:lpstr>
      <vt:lpstr>CLOSE statement</vt:lpstr>
      <vt:lpstr>NOT FOUND handler</vt:lpstr>
      <vt:lpstr>NOT FOUND handler</vt:lpstr>
      <vt:lpstr>MySQL cursor working</vt:lpstr>
      <vt:lpstr>Cursor Example 1</vt:lpstr>
      <vt:lpstr>Cursor Example 2</vt:lpstr>
      <vt:lpstr>Cursor Example 3</vt:lpstr>
      <vt:lpstr>Assignment</vt:lpstr>
      <vt:lpstr>Create O_rollcall table and add rows  in the table</vt:lpstr>
      <vt:lpstr>Create N_rollcall table and add  rows in N_rollcall by O_rollcall table</vt:lpstr>
      <vt:lpstr>Delete rows from N_rollcall table</vt:lpstr>
      <vt:lpstr>Simple procedure to insert rows in N_rollcall  from O_rollcall if it is not exist in N_rollcall</vt:lpstr>
      <vt:lpstr>Simple procedure with Parameterized cursor to  insert rows in N_rollcall from O_rollcall if that rno is  not exist in N_rollcall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Cursor</dc:title>
  <dc:creator>Administrator</dc:creator>
  <cp:lastModifiedBy>SMT.PAWAR PRAJAKTA D.</cp:lastModifiedBy>
  <cp:revision>7</cp:revision>
  <dcterms:created xsi:type="dcterms:W3CDTF">2018-07-27T05:27:52Z</dcterms:created>
  <dcterms:modified xsi:type="dcterms:W3CDTF">2022-11-01T05:29:11Z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2018-07-27T00:00:00Z</vt:filetime>
  </property>
  <property fmtid="{D5CDD505-2E9C-101B-9397-08002B2CF9AE}" pid="5" name="ContentTypeId">
    <vt:lpwstr>0x010100D446FB186CB11D439C12FE6C32230B04</vt:lpwstr>
  </property>
  <property fmtid="{D5CDD505-2E9C-101B-9397-08002B2CF9AE}" pid="6" name="MediaServiceImageTags">
    <vt:lpwstr/>
  </property>
</Properties>
</file>