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4" r:id="rId4"/>
    <p:sldId id="265" r:id="rId5"/>
    <p:sldId id="259" r:id="rId6"/>
    <p:sldId id="266" r:id="rId7"/>
    <p:sldId id="267" r:id="rId8"/>
    <p:sldId id="268" r:id="rId9"/>
    <p:sldId id="269"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10"/>
  </p:normalViewPr>
  <p:slideViewPr>
    <p:cSldViewPr snapToGrid="0" snapToObjects="1">
      <p:cViewPr>
        <p:scale>
          <a:sx n="75" d="100"/>
          <a:sy n="75" d="100"/>
        </p:scale>
        <p:origin x="49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1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6319599" y="1840349"/>
            <a:ext cx="7477601"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Exploring CO2 Emissions Around the World</a:t>
            </a:r>
            <a:endParaRPr lang="en-US" sz="5249" dirty="0"/>
          </a:p>
        </p:txBody>
      </p:sp>
      <p:sp>
        <p:nvSpPr>
          <p:cNvPr id="5" name="Text 3"/>
          <p:cNvSpPr/>
          <p:nvPr/>
        </p:nvSpPr>
        <p:spPr>
          <a:xfrm>
            <a:off x="6319599" y="4254281"/>
            <a:ext cx="7764391" cy="1710452"/>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Global carbon emissions are at an all-time high, resulting in dire consequences for our planet. Let's explore a machine learning project focused on understanding and mitigating CO2 emissions worldwide.</a:t>
            </a:r>
            <a:endParaRPr lang="en-US" sz="1750" dirty="0"/>
          </a:p>
        </p:txBody>
      </p:sp>
      <p:sp>
        <p:nvSpPr>
          <p:cNvPr id="6" name="Shape 4"/>
          <p:cNvSpPr/>
          <p:nvPr/>
        </p:nvSpPr>
        <p:spPr>
          <a:xfrm>
            <a:off x="6319599" y="5989320"/>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8" name="Text 5"/>
          <p:cNvSpPr/>
          <p:nvPr/>
        </p:nvSpPr>
        <p:spPr>
          <a:xfrm>
            <a:off x="6786086" y="5994797"/>
            <a:ext cx="2283500" cy="388858"/>
          </a:xfrm>
          <a:prstGeom prst="rect">
            <a:avLst/>
          </a:prstGeom>
          <a:noFill/>
          <a:ln/>
        </p:spPr>
        <p:txBody>
          <a:bodyPr wrap="none" rtlCol="0" anchor="t"/>
          <a:lstStyle/>
          <a:p>
            <a:pPr marL="0" indent="0" algn="l">
              <a:lnSpc>
                <a:spcPts val="3062"/>
              </a:lnSpc>
              <a:buNone/>
            </a:pPr>
            <a:r>
              <a:rPr lang="en-US" sz="3200" b="1" kern="0" spc="-35" dirty="0">
                <a:solidFill>
                  <a:srgbClr val="272525"/>
                </a:solidFill>
                <a:latin typeface="Inter" pitchFamily="34" charset="0"/>
                <a:ea typeface="Inter" pitchFamily="34" charset="-122"/>
                <a:cs typeface="Inter" pitchFamily="34" charset="-120"/>
              </a:rPr>
              <a:t>by Aniket Chavan</a:t>
            </a:r>
            <a:endParaRPr lang="en-US" sz="3200" dirty="0"/>
          </a:p>
        </p:txBody>
      </p:sp>
      <p:pic>
        <p:nvPicPr>
          <p:cNvPr id="9" name="Image 1"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27193"/>
            <a:ext cx="14630400" cy="8229600"/>
          </a:xfrm>
          <a:prstGeom prst="rect">
            <a:avLst/>
          </a:prstGeom>
          <a:solidFill>
            <a:srgbClr val="FFFFFF"/>
          </a:solidFill>
          <a:ln w="13811">
            <a:solidFill>
              <a:srgbClr val="E5E0DF"/>
            </a:solidFill>
            <a:prstDash val="solid"/>
          </a:ln>
        </p:spPr>
        <p:txBody>
          <a:bodyPr/>
          <a:lstStyle/>
          <a:p>
            <a:endParaRPr lang="en-IN" dirty="0"/>
          </a:p>
        </p:txBody>
      </p:sp>
      <p:sp>
        <p:nvSpPr>
          <p:cNvPr id="4" name="Text 2"/>
          <p:cNvSpPr/>
          <p:nvPr/>
        </p:nvSpPr>
        <p:spPr>
          <a:xfrm>
            <a:off x="6319599" y="3067883"/>
            <a:ext cx="683621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Let's Take Action Together</a:t>
            </a:r>
            <a:endParaRPr lang="en-US" sz="4374" dirty="0"/>
          </a:p>
        </p:txBody>
      </p:sp>
      <p:sp>
        <p:nvSpPr>
          <p:cNvPr id="5" name="Text 3"/>
          <p:cNvSpPr/>
          <p:nvPr/>
        </p:nvSpPr>
        <p:spPr>
          <a:xfrm>
            <a:off x="6319599" y="4095512"/>
            <a:ext cx="7477601" cy="1066205"/>
          </a:xfrm>
          <a:prstGeom prst="rect">
            <a:avLst/>
          </a:prstGeom>
          <a:noFill/>
          <a:ln/>
        </p:spPr>
        <p:txBody>
          <a:bodyPr wrap="square" rtlCol="0" anchor="t"/>
          <a:lstStyle/>
          <a:p>
            <a:pPr marL="0" indent="0">
              <a:lnSpc>
                <a:spcPts val="2799"/>
              </a:lnSpc>
              <a:buNone/>
            </a:pPr>
            <a:r>
              <a:rPr lang="en-US" sz="2400" kern="0" spc="-35" dirty="0">
                <a:solidFill>
                  <a:srgbClr val="272525"/>
                </a:solidFill>
                <a:latin typeface="Inter" pitchFamily="34" charset="0"/>
                <a:ea typeface="Inter" pitchFamily="34" charset="-122"/>
                <a:cs typeface="Inter" pitchFamily="34" charset="-120"/>
              </a:rPr>
              <a:t>As individuals and as a community, we can take action now to reduce our carbon footprint and help protect our planet. Let's work together to create a cleaner, more sustainable future.</a:t>
            </a:r>
            <a:endParaRPr lang="en-US" sz="240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9" name="TextBox 8">
            <a:extLst>
              <a:ext uri="{FF2B5EF4-FFF2-40B4-BE49-F238E27FC236}">
                <a16:creationId xmlns:a16="http://schemas.microsoft.com/office/drawing/2014/main" id="{85DC2FD8-827C-61C5-DC6D-8093CCF88D61}"/>
              </a:ext>
            </a:extLst>
          </p:cNvPr>
          <p:cNvSpPr txBox="1"/>
          <p:nvPr/>
        </p:nvSpPr>
        <p:spPr>
          <a:xfrm>
            <a:off x="12598954" y="7488436"/>
            <a:ext cx="1655180" cy="400110"/>
          </a:xfrm>
          <a:prstGeom prst="rect">
            <a:avLst/>
          </a:prstGeom>
          <a:noFill/>
        </p:spPr>
        <p:txBody>
          <a:bodyPr wrap="square" rtlCol="0">
            <a:spAutoFit/>
          </a:bodyPr>
          <a:lstStyle/>
          <a:p>
            <a:r>
              <a:rPr lang="en-IN" sz="2000" dirty="0"/>
              <a:t>Aniket </a:t>
            </a:r>
            <a:r>
              <a:rPr lang="en-IN" sz="2000" dirty="0" err="1"/>
              <a:t>chavan</a:t>
            </a:r>
            <a:endParaRPr lang="en-IN" sz="2000" dirty="0"/>
          </a:p>
        </p:txBody>
      </p:sp>
      <p:sp>
        <p:nvSpPr>
          <p:cNvPr id="11" name="TextBox 10">
            <a:extLst>
              <a:ext uri="{FF2B5EF4-FFF2-40B4-BE49-F238E27FC236}">
                <a16:creationId xmlns:a16="http://schemas.microsoft.com/office/drawing/2014/main" id="{08769E30-FB11-63E5-59AA-532A8E8C4990}"/>
              </a:ext>
            </a:extLst>
          </p:cNvPr>
          <p:cNvSpPr txBox="1"/>
          <p:nvPr/>
        </p:nvSpPr>
        <p:spPr>
          <a:xfrm>
            <a:off x="6508368" y="2254924"/>
            <a:ext cx="3229337" cy="646331"/>
          </a:xfrm>
          <a:prstGeom prst="rect">
            <a:avLst/>
          </a:prstGeom>
          <a:noFill/>
        </p:spPr>
        <p:txBody>
          <a:bodyPr wrap="square" rtlCol="0">
            <a:spAutoFit/>
          </a:bodyPr>
          <a:lstStyle/>
          <a:p>
            <a:r>
              <a:rPr lang="en-IN" sz="3600" dirty="0"/>
              <a:t>FUTURE STEPS: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19959"/>
            <a:ext cx="14630400" cy="8229600"/>
          </a:xfrm>
          <a:prstGeom prst="rect">
            <a:avLst/>
          </a:prstGeom>
          <a:solidFill>
            <a:srgbClr val="FFFFFF"/>
          </a:solidFill>
          <a:ln w="13811">
            <a:solidFill>
              <a:srgbClr val="E5E0DF"/>
            </a:solidFill>
            <a:prstDash val="solid"/>
          </a:ln>
        </p:spPr>
        <p:txBody>
          <a:bodyPr/>
          <a:lstStyle/>
          <a:p>
            <a:endParaRPr lang="en-IN" dirty="0"/>
          </a:p>
        </p:txBody>
      </p:sp>
      <p:sp>
        <p:nvSpPr>
          <p:cNvPr id="4" name="Text 2"/>
          <p:cNvSpPr/>
          <p:nvPr/>
        </p:nvSpPr>
        <p:spPr>
          <a:xfrm>
            <a:off x="428085" y="486251"/>
            <a:ext cx="8883729" cy="694373"/>
          </a:xfrm>
          <a:prstGeom prst="rect">
            <a:avLst/>
          </a:prstGeom>
          <a:noFill/>
          <a:ln/>
        </p:spPr>
        <p:txBody>
          <a:bodyPr wrap="none" rtlCol="0" anchor="t"/>
          <a:lstStyle/>
          <a:p>
            <a:pPr marL="342900" indent="-342900">
              <a:lnSpc>
                <a:spcPts val="5468"/>
              </a:lnSpc>
              <a:buFont typeface="Wingdings" panose="05000000000000000000" pitchFamily="2" charset="2"/>
              <a:buChar char="q"/>
            </a:pPr>
            <a:r>
              <a:rPr lang="en-US" sz="2400" dirty="0"/>
              <a:t>Today, we embark on an exciting journey at the intersection of</a:t>
            </a:r>
          </a:p>
          <a:p>
            <a:pPr marL="0" indent="0">
              <a:lnSpc>
                <a:spcPts val="5468"/>
              </a:lnSpc>
              <a:buNone/>
            </a:pPr>
            <a:r>
              <a:rPr lang="en-US" sz="2400" dirty="0"/>
              <a:t> environmental science and cutting-edge technology.</a:t>
            </a:r>
          </a:p>
          <a:p>
            <a:pPr marL="0" indent="0">
              <a:lnSpc>
                <a:spcPts val="5468"/>
              </a:lnSpc>
              <a:buNone/>
            </a:pPr>
            <a:r>
              <a:rPr lang="en-US" sz="2400" dirty="0"/>
              <a:t> Climate change, driven by the increase in greenhouse gases, </a:t>
            </a:r>
          </a:p>
          <a:p>
            <a:pPr marL="0" indent="0">
              <a:lnSpc>
                <a:spcPts val="5468"/>
              </a:lnSpc>
              <a:buNone/>
            </a:pPr>
            <a:r>
              <a:rPr lang="en-US" sz="2400" dirty="0"/>
              <a:t>especially carbon dioxide (CO2), is one of the most pressing challenges of our time.</a:t>
            </a:r>
          </a:p>
          <a:p>
            <a:pPr marL="0" indent="0">
              <a:lnSpc>
                <a:spcPts val="5468"/>
              </a:lnSpc>
              <a:buNone/>
            </a:pPr>
            <a:endParaRPr lang="en-US" sz="2400" dirty="0"/>
          </a:p>
          <a:p>
            <a:pPr marL="342900" indent="-342900" algn="just">
              <a:lnSpc>
                <a:spcPts val="5468"/>
              </a:lnSpc>
              <a:buFont typeface="Wingdings" panose="05000000000000000000" pitchFamily="2" charset="2"/>
              <a:buChar char="q"/>
            </a:pPr>
            <a:r>
              <a:rPr lang="en-US" sz="2400" dirty="0"/>
              <a:t>In this presentation, we will explore how machine learning algorithms</a:t>
            </a:r>
          </a:p>
          <a:p>
            <a:pPr marL="0" indent="0">
              <a:lnSpc>
                <a:spcPts val="5468"/>
              </a:lnSpc>
              <a:buNone/>
            </a:pPr>
            <a:r>
              <a:rPr lang="en-US" sz="2400" dirty="0"/>
              <a:t> can be harnessed to predict, analyze, and eventually mitigate CO2 emissions</a:t>
            </a:r>
          </a:p>
          <a:p>
            <a:pPr marL="0" indent="0">
              <a:lnSpc>
                <a:spcPts val="5468"/>
              </a:lnSpc>
              <a:buNone/>
            </a:pPr>
            <a:r>
              <a:rPr lang="en-US" sz="2400" dirty="0"/>
              <a:t> across the globe. By leveraging the vast troves of data available to us,</a:t>
            </a:r>
          </a:p>
          <a:p>
            <a:pPr marL="0" indent="0">
              <a:lnSpc>
                <a:spcPts val="5468"/>
              </a:lnSpc>
              <a:buNone/>
            </a:pPr>
            <a:r>
              <a:rPr lang="en-US" sz="2400" dirty="0"/>
              <a:t> we aim not only to understand the patterns in CO2 emissions but also to foresee</a:t>
            </a:r>
          </a:p>
          <a:p>
            <a:pPr marL="0" indent="0">
              <a:lnSpc>
                <a:spcPts val="5468"/>
              </a:lnSpc>
              <a:buNone/>
            </a:pPr>
            <a:r>
              <a:rPr lang="en-US" sz="2400" dirty="0"/>
              <a:t> potential trends, enabling us to make informed decisions and formulate proactive</a:t>
            </a:r>
          </a:p>
          <a:p>
            <a:pPr marL="0" indent="0">
              <a:lnSpc>
                <a:spcPts val="5468"/>
              </a:lnSpc>
              <a:buNone/>
            </a:pPr>
            <a:r>
              <a:rPr lang="en-US" sz="2400" dirty="0"/>
              <a:t> </a:t>
            </a:r>
            <a:r>
              <a:rPr lang="en-US" sz="2800" dirty="0"/>
              <a:t>policies. </a:t>
            </a:r>
          </a:p>
        </p:txBody>
      </p:sp>
      <p:sp>
        <p:nvSpPr>
          <p:cNvPr id="6" name="Text 4"/>
          <p:cNvSpPr/>
          <p:nvPr/>
        </p:nvSpPr>
        <p:spPr>
          <a:xfrm>
            <a:off x="1001554" y="2326600"/>
            <a:ext cx="163235" cy="416481"/>
          </a:xfrm>
          <a:prstGeom prst="rect">
            <a:avLst/>
          </a:prstGeom>
          <a:noFill/>
          <a:ln/>
        </p:spPr>
        <p:txBody>
          <a:bodyPr wrap="none" rtlCol="0" anchor="t"/>
          <a:lstStyle/>
          <a:p>
            <a:pPr marL="0" indent="0" algn="ctr">
              <a:lnSpc>
                <a:spcPts val="3281"/>
              </a:lnSpc>
              <a:buNone/>
            </a:pPr>
            <a:endParaRPr lang="en-US" sz="2624" dirty="0"/>
          </a:p>
        </p:txBody>
      </p:sp>
      <p:sp>
        <p:nvSpPr>
          <p:cNvPr id="7" name="Text 5"/>
          <p:cNvSpPr/>
          <p:nvPr/>
        </p:nvSpPr>
        <p:spPr>
          <a:xfrm>
            <a:off x="1555313" y="2361248"/>
            <a:ext cx="3146108"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1555313" y="2930604"/>
            <a:ext cx="8584287" cy="710803"/>
          </a:xfrm>
          <a:prstGeom prst="rect">
            <a:avLst/>
          </a:prstGeom>
          <a:noFill/>
          <a:ln/>
        </p:spPr>
        <p:txBody>
          <a:bodyPr wrap="square" rtlCol="0" anchor="t"/>
          <a:lstStyle/>
          <a:p>
            <a:pPr marL="0" indent="0">
              <a:lnSpc>
                <a:spcPts val="2799"/>
              </a:lnSpc>
              <a:buNone/>
            </a:pPr>
            <a:endParaRPr lang="en-US" sz="1750" dirty="0"/>
          </a:p>
        </p:txBody>
      </p:sp>
      <p:sp>
        <p:nvSpPr>
          <p:cNvPr id="10" name="Text 8"/>
          <p:cNvSpPr/>
          <p:nvPr/>
        </p:nvSpPr>
        <p:spPr>
          <a:xfrm>
            <a:off x="982504" y="4078843"/>
            <a:ext cx="201335" cy="416481"/>
          </a:xfrm>
          <a:prstGeom prst="rect">
            <a:avLst/>
          </a:prstGeom>
          <a:noFill/>
          <a:ln/>
        </p:spPr>
        <p:txBody>
          <a:bodyPr wrap="none" rtlCol="0" anchor="t"/>
          <a:lstStyle/>
          <a:p>
            <a:pPr marL="0" indent="0" algn="ctr">
              <a:lnSpc>
                <a:spcPts val="3281"/>
              </a:lnSpc>
              <a:buNone/>
            </a:pPr>
            <a:endParaRPr lang="en-US" sz="2624" dirty="0"/>
          </a:p>
        </p:txBody>
      </p:sp>
      <p:sp>
        <p:nvSpPr>
          <p:cNvPr id="11" name="Text 9"/>
          <p:cNvSpPr/>
          <p:nvPr/>
        </p:nvSpPr>
        <p:spPr>
          <a:xfrm>
            <a:off x="1555313" y="4113490"/>
            <a:ext cx="3715464" cy="347186"/>
          </a:xfrm>
          <a:prstGeom prst="rect">
            <a:avLst/>
          </a:prstGeom>
          <a:noFill/>
          <a:ln/>
        </p:spPr>
        <p:txBody>
          <a:bodyPr wrap="none" rtlCol="0" anchor="t"/>
          <a:lstStyle/>
          <a:p>
            <a:pPr marL="0" indent="0">
              <a:lnSpc>
                <a:spcPts val="2734"/>
              </a:lnSpc>
              <a:buNone/>
            </a:pPr>
            <a:endParaRPr lang="en-US" sz="2187" dirty="0"/>
          </a:p>
        </p:txBody>
      </p:sp>
      <p:sp>
        <p:nvSpPr>
          <p:cNvPr id="12" name="Text 10"/>
          <p:cNvSpPr/>
          <p:nvPr/>
        </p:nvSpPr>
        <p:spPr>
          <a:xfrm>
            <a:off x="1555313" y="4682847"/>
            <a:ext cx="8584287" cy="710803"/>
          </a:xfrm>
          <a:prstGeom prst="rect">
            <a:avLst/>
          </a:prstGeom>
          <a:noFill/>
          <a:ln/>
        </p:spPr>
        <p:txBody>
          <a:bodyPr wrap="square" rtlCol="0" anchor="t"/>
          <a:lstStyle/>
          <a:p>
            <a:pPr marL="0" indent="0">
              <a:lnSpc>
                <a:spcPts val="2799"/>
              </a:lnSpc>
              <a:buNone/>
            </a:pPr>
            <a:endParaRPr lang="en-US" sz="1750" dirty="0"/>
          </a:p>
        </p:txBody>
      </p:sp>
      <p:sp>
        <p:nvSpPr>
          <p:cNvPr id="14" name="Text 12"/>
          <p:cNvSpPr/>
          <p:nvPr/>
        </p:nvSpPr>
        <p:spPr>
          <a:xfrm>
            <a:off x="978694" y="5831086"/>
            <a:ext cx="208955" cy="416481"/>
          </a:xfrm>
          <a:prstGeom prst="rect">
            <a:avLst/>
          </a:prstGeom>
          <a:noFill/>
          <a:ln/>
        </p:spPr>
        <p:txBody>
          <a:bodyPr wrap="none" rtlCol="0" anchor="t"/>
          <a:lstStyle/>
          <a:p>
            <a:pPr marL="0" indent="0" algn="ctr">
              <a:lnSpc>
                <a:spcPts val="3281"/>
              </a:lnSpc>
              <a:buNone/>
            </a:pPr>
            <a:endParaRPr lang="en-US" sz="2624" dirty="0"/>
          </a:p>
        </p:txBody>
      </p:sp>
      <p:sp>
        <p:nvSpPr>
          <p:cNvPr id="15" name="Text 13"/>
          <p:cNvSpPr/>
          <p:nvPr/>
        </p:nvSpPr>
        <p:spPr>
          <a:xfrm>
            <a:off x="1555313" y="5865733"/>
            <a:ext cx="4791075"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1555313" y="6435090"/>
            <a:ext cx="8584287" cy="710803"/>
          </a:xfrm>
          <a:prstGeom prst="rect">
            <a:avLst/>
          </a:prstGeom>
          <a:noFill/>
          <a:ln/>
        </p:spPr>
        <p:txBody>
          <a:bodyPr wrap="square" rtlCol="0" anchor="t"/>
          <a:lstStyle/>
          <a:p>
            <a:pPr marL="0" indent="0">
              <a:lnSpc>
                <a:spcPts val="2799"/>
              </a:lnSpc>
              <a:buNone/>
            </a:pPr>
            <a:endParaRPr lang="en-US" sz="1750" dirty="0"/>
          </a:p>
        </p:txBody>
      </p:sp>
      <p:pic>
        <p:nvPicPr>
          <p:cNvPr id="17" name="Image 0" descr="preencoded.png"/>
          <p:cNvPicPr>
            <a:picLocks noChangeAspect="1"/>
          </p:cNvPicPr>
          <p:nvPr/>
        </p:nvPicPr>
        <p:blipFill>
          <a:blip r:embed="rId3"/>
          <a:stretch>
            <a:fillRect/>
          </a:stretch>
        </p:blipFill>
        <p:spPr>
          <a:xfrm>
            <a:off x="10972800" y="0"/>
            <a:ext cx="36576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791E4F5-F740-F73D-4828-F2C52CCABD70}"/>
              </a:ext>
            </a:extLst>
          </p:cNvPr>
          <p:cNvPicPr>
            <a:picLocks noChangeAspect="1"/>
          </p:cNvPicPr>
          <p:nvPr/>
        </p:nvPicPr>
        <p:blipFill>
          <a:blip r:embed="rId2"/>
          <a:stretch>
            <a:fillRect/>
          </a:stretch>
        </p:blipFill>
        <p:spPr>
          <a:xfrm>
            <a:off x="10972800" y="0"/>
            <a:ext cx="3657600" cy="8229600"/>
          </a:xfrm>
          <a:prstGeom prst="rect">
            <a:avLst/>
          </a:prstGeom>
        </p:spPr>
      </p:pic>
      <p:sp>
        <p:nvSpPr>
          <p:cNvPr id="3" name="TextBox 2">
            <a:extLst>
              <a:ext uri="{FF2B5EF4-FFF2-40B4-BE49-F238E27FC236}">
                <a16:creationId xmlns:a16="http://schemas.microsoft.com/office/drawing/2014/main" id="{48157BB6-FC79-0016-C3F0-D8E6B49B9F43}"/>
              </a:ext>
            </a:extLst>
          </p:cNvPr>
          <p:cNvSpPr txBox="1"/>
          <p:nvPr/>
        </p:nvSpPr>
        <p:spPr>
          <a:xfrm>
            <a:off x="358815" y="289367"/>
            <a:ext cx="3194785" cy="923330"/>
          </a:xfrm>
          <a:prstGeom prst="rect">
            <a:avLst/>
          </a:prstGeom>
          <a:noFill/>
        </p:spPr>
        <p:txBody>
          <a:bodyPr wrap="none" rtlCol="0">
            <a:spAutoFit/>
          </a:bodyPr>
          <a:lstStyle/>
          <a:p>
            <a:r>
              <a:rPr lang="en-US" sz="5400" dirty="0"/>
              <a:t>Objective :</a:t>
            </a:r>
          </a:p>
        </p:txBody>
      </p:sp>
      <p:sp>
        <p:nvSpPr>
          <p:cNvPr id="7" name="TextBox 6">
            <a:extLst>
              <a:ext uri="{FF2B5EF4-FFF2-40B4-BE49-F238E27FC236}">
                <a16:creationId xmlns:a16="http://schemas.microsoft.com/office/drawing/2014/main" id="{0AA01C6D-5013-DC6B-7569-A513661A9095}"/>
              </a:ext>
            </a:extLst>
          </p:cNvPr>
          <p:cNvSpPr txBox="1"/>
          <p:nvPr/>
        </p:nvSpPr>
        <p:spPr>
          <a:xfrm>
            <a:off x="173620" y="1435260"/>
            <a:ext cx="11134845" cy="1107996"/>
          </a:xfrm>
          <a:prstGeom prst="rect">
            <a:avLst/>
          </a:prstGeom>
          <a:noFill/>
        </p:spPr>
        <p:txBody>
          <a:bodyPr wrap="square" rtlCol="0">
            <a:spAutoFit/>
          </a:bodyPr>
          <a:lstStyle/>
          <a:p>
            <a:r>
              <a:rPr lang="en-IN" sz="2400" dirty="0"/>
              <a:t>The objective of this project is to analyse CO2 Emission around the world by using the </a:t>
            </a:r>
          </a:p>
          <a:p>
            <a:r>
              <a:rPr lang="en-IN" sz="2400" dirty="0"/>
              <a:t>Machine Learning models / </a:t>
            </a:r>
            <a:r>
              <a:rPr lang="en-IN" sz="2400" dirty="0" err="1"/>
              <a:t>Algorithmns</a:t>
            </a:r>
            <a:r>
              <a:rPr lang="en-IN" sz="2400" dirty="0"/>
              <a:t> like :</a:t>
            </a:r>
          </a:p>
          <a:p>
            <a:endParaRPr lang="en-IN" dirty="0"/>
          </a:p>
        </p:txBody>
      </p:sp>
      <p:sp>
        <p:nvSpPr>
          <p:cNvPr id="10" name="TextBox 9">
            <a:extLst>
              <a:ext uri="{FF2B5EF4-FFF2-40B4-BE49-F238E27FC236}">
                <a16:creationId xmlns:a16="http://schemas.microsoft.com/office/drawing/2014/main" id="{F6AE6468-1F3A-B8AB-5025-7B5E9825B0FF}"/>
              </a:ext>
            </a:extLst>
          </p:cNvPr>
          <p:cNvSpPr txBox="1"/>
          <p:nvPr/>
        </p:nvSpPr>
        <p:spPr>
          <a:xfrm>
            <a:off x="648182" y="2916820"/>
            <a:ext cx="5996963" cy="3724096"/>
          </a:xfrm>
          <a:prstGeom prst="rect">
            <a:avLst/>
          </a:prstGeom>
          <a:noFill/>
        </p:spPr>
        <p:txBody>
          <a:bodyPr wrap="none" rtlCol="0">
            <a:spAutoFit/>
          </a:bodyPr>
          <a:lstStyle/>
          <a:p>
            <a:pPr marL="285750" indent="-285750">
              <a:buFont typeface="Wingdings" panose="05000000000000000000" pitchFamily="2" charset="2"/>
              <a:buChar char="q"/>
            </a:pPr>
            <a:r>
              <a:rPr lang="en-IN" sz="2800" dirty="0"/>
              <a:t> LINEAR REGRESSION.</a:t>
            </a:r>
          </a:p>
          <a:p>
            <a:endParaRPr lang="en-IN" dirty="0"/>
          </a:p>
          <a:p>
            <a:endParaRPr lang="en-IN" dirty="0"/>
          </a:p>
          <a:p>
            <a:endParaRPr lang="en-IN" dirty="0"/>
          </a:p>
          <a:p>
            <a:r>
              <a:rPr lang="en-IN" sz="2400" dirty="0"/>
              <a:t>&amp; classification with </a:t>
            </a:r>
          </a:p>
          <a:p>
            <a:endParaRPr lang="en-IN" dirty="0"/>
          </a:p>
          <a:p>
            <a:pPr marL="285750" indent="-285750">
              <a:buFont typeface="Wingdings" panose="05000000000000000000" pitchFamily="2" charset="2"/>
              <a:buChar char="q"/>
            </a:pPr>
            <a:r>
              <a:rPr lang="en-IN" sz="2800" dirty="0"/>
              <a:t> LOGISTIC REGRESSION.</a:t>
            </a:r>
          </a:p>
          <a:p>
            <a:pPr marL="285750" indent="-285750">
              <a:buFont typeface="Wingdings" panose="05000000000000000000" pitchFamily="2" charset="2"/>
              <a:buChar char="q"/>
            </a:pPr>
            <a:r>
              <a:rPr lang="en-IN" sz="2800" dirty="0"/>
              <a:t> SUPPORT VECTOR MACHINE ( SVM ).</a:t>
            </a:r>
          </a:p>
          <a:p>
            <a:pPr marL="285750" indent="-285750">
              <a:buFont typeface="Wingdings" panose="05000000000000000000" pitchFamily="2" charset="2"/>
              <a:buChar char="q"/>
            </a:pPr>
            <a:r>
              <a:rPr lang="en-IN" sz="2800" dirty="0"/>
              <a:t> NAÏVE BAYES.</a:t>
            </a:r>
          </a:p>
          <a:p>
            <a:pPr marL="285750" indent="-285750">
              <a:buFont typeface="Wingdings" panose="05000000000000000000" pitchFamily="2" charset="2"/>
              <a:buChar char="q"/>
            </a:pPr>
            <a:r>
              <a:rPr lang="en-IN" sz="2800" dirty="0"/>
              <a:t> K NEAREST NEIGHBOUR KNN ( KNN ).</a:t>
            </a:r>
          </a:p>
        </p:txBody>
      </p:sp>
    </p:spTree>
    <p:extLst>
      <p:ext uri="{BB962C8B-B14F-4D97-AF65-F5344CB8AC3E}">
        <p14:creationId xmlns:p14="http://schemas.microsoft.com/office/powerpoint/2010/main" val="295223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554C0B-1CF6-87CF-EFEC-702660BADCF5}"/>
              </a:ext>
            </a:extLst>
          </p:cNvPr>
          <p:cNvSpPr txBox="1"/>
          <p:nvPr/>
        </p:nvSpPr>
        <p:spPr>
          <a:xfrm>
            <a:off x="405114" y="268598"/>
            <a:ext cx="4522264" cy="830997"/>
          </a:xfrm>
          <a:prstGeom prst="rect">
            <a:avLst/>
          </a:prstGeom>
          <a:noFill/>
        </p:spPr>
        <p:txBody>
          <a:bodyPr wrap="none" rtlCol="0">
            <a:spAutoFit/>
          </a:bodyPr>
          <a:lstStyle/>
          <a:p>
            <a:r>
              <a:rPr lang="en-IN" sz="4800" dirty="0"/>
              <a:t>METHODOLOGY :</a:t>
            </a:r>
          </a:p>
        </p:txBody>
      </p:sp>
      <p:sp>
        <p:nvSpPr>
          <p:cNvPr id="4" name="TextBox 3">
            <a:extLst>
              <a:ext uri="{FF2B5EF4-FFF2-40B4-BE49-F238E27FC236}">
                <a16:creationId xmlns:a16="http://schemas.microsoft.com/office/drawing/2014/main" id="{E329F9F8-27C6-9A97-F83A-028CB9C8CA66}"/>
              </a:ext>
            </a:extLst>
          </p:cNvPr>
          <p:cNvSpPr txBox="1"/>
          <p:nvPr/>
        </p:nvSpPr>
        <p:spPr>
          <a:xfrm>
            <a:off x="671332" y="1608881"/>
            <a:ext cx="7893934" cy="6832640"/>
          </a:xfrm>
          <a:prstGeom prst="rect">
            <a:avLst/>
          </a:prstGeom>
          <a:noFill/>
        </p:spPr>
        <p:txBody>
          <a:bodyPr wrap="square" rtlCol="0">
            <a:spAutoFit/>
          </a:bodyPr>
          <a:lstStyle/>
          <a:p>
            <a:pPr marL="285750" indent="-285750">
              <a:buFont typeface="Wingdings" panose="05000000000000000000" pitchFamily="2" charset="2"/>
              <a:buChar char="q"/>
            </a:pPr>
            <a:r>
              <a:rPr lang="en-IN" sz="2800" dirty="0"/>
              <a:t> PROBLEM DEFINATION</a:t>
            </a:r>
          </a:p>
          <a:p>
            <a:pPr marL="285750" indent="-285750">
              <a:buFont typeface="Wingdings" panose="05000000000000000000" pitchFamily="2" charset="2"/>
              <a:buChar char="q"/>
            </a:pPr>
            <a:r>
              <a:rPr lang="en-IN" sz="2800" dirty="0"/>
              <a:t> DAA COLLECTION</a:t>
            </a:r>
          </a:p>
          <a:p>
            <a:pPr marL="285750" indent="-285750">
              <a:buFont typeface="Wingdings" panose="05000000000000000000" pitchFamily="2" charset="2"/>
              <a:buChar char="q"/>
            </a:pPr>
            <a:r>
              <a:rPr lang="en-IN" sz="2800" dirty="0"/>
              <a:t> DATA PREPROCESSING</a:t>
            </a:r>
          </a:p>
          <a:p>
            <a:pPr marL="457200" indent="-457200">
              <a:buFont typeface="Arial" panose="020B0604020202020204" pitchFamily="34" charset="0"/>
              <a:buChar char="•"/>
            </a:pPr>
            <a:r>
              <a:rPr lang="en-IN" sz="2800" dirty="0"/>
              <a:t>CHECKING NULL VALUES,</a:t>
            </a:r>
          </a:p>
          <a:p>
            <a:pPr marL="457200" indent="-457200">
              <a:buFont typeface="Arial" panose="020B0604020202020204" pitchFamily="34" charset="0"/>
              <a:buChar char="•"/>
            </a:pPr>
            <a:r>
              <a:rPr lang="en-IN" sz="2800" dirty="0"/>
              <a:t>FILLING NULL VALUES,</a:t>
            </a:r>
          </a:p>
          <a:p>
            <a:pPr marL="457200" indent="-457200">
              <a:buFont typeface="Arial" panose="020B0604020202020204" pitchFamily="34" charset="0"/>
              <a:buChar char="•"/>
            </a:pPr>
            <a:r>
              <a:rPr lang="en-IN" sz="2800" dirty="0"/>
              <a:t>CHECKING FOR OUTLIERS.</a:t>
            </a:r>
          </a:p>
          <a:p>
            <a:pPr marL="457200" indent="-457200">
              <a:buFont typeface="Wingdings" panose="05000000000000000000" pitchFamily="2" charset="2"/>
              <a:buChar char="q"/>
            </a:pPr>
            <a:r>
              <a:rPr lang="en-IN" sz="2800" dirty="0"/>
              <a:t>EXPLORATORY DATA ANALYSIS.</a:t>
            </a:r>
          </a:p>
          <a:p>
            <a:pPr marL="457200" indent="-457200">
              <a:buFont typeface="Arial" panose="020B0604020202020204" pitchFamily="34" charset="0"/>
              <a:buChar char="•"/>
            </a:pPr>
            <a:r>
              <a:rPr lang="en-IN" sz="2800" dirty="0"/>
              <a:t>PLOTTING THE REQUIRED PLOTS</a:t>
            </a:r>
          </a:p>
          <a:p>
            <a:r>
              <a:rPr lang="en-IN" sz="2800" dirty="0"/>
              <a:t>     FOR VISULIZATION OF DATA.</a:t>
            </a:r>
          </a:p>
          <a:p>
            <a:pPr marL="457200" indent="-457200">
              <a:buFont typeface="Wingdings" panose="05000000000000000000" pitchFamily="2" charset="2"/>
              <a:buChar char="q"/>
            </a:pPr>
            <a:r>
              <a:rPr lang="en-IN" sz="2800" dirty="0"/>
              <a:t>FEATURE ENGIONEERING.</a:t>
            </a:r>
          </a:p>
          <a:p>
            <a:pPr marL="457200" indent="-457200">
              <a:buFont typeface="Arial" panose="020B0604020202020204" pitchFamily="34" charset="0"/>
              <a:buChar char="•"/>
            </a:pPr>
            <a:r>
              <a:rPr lang="en-IN" sz="2800" dirty="0"/>
              <a:t>ENCODING AND STANDARD SCALING.</a:t>
            </a:r>
          </a:p>
          <a:p>
            <a:pPr marL="457200" indent="-457200">
              <a:buFont typeface="Wingdings" panose="05000000000000000000" pitchFamily="2" charset="2"/>
              <a:buChar char="q"/>
            </a:pPr>
            <a:r>
              <a:rPr lang="en-IN" sz="2800" dirty="0"/>
              <a:t>MODEL DEVELOPMENT</a:t>
            </a:r>
          </a:p>
          <a:p>
            <a:pPr marL="457200" indent="-457200">
              <a:buFont typeface="Wingdings" panose="05000000000000000000" pitchFamily="2" charset="2"/>
              <a:buChar char="q"/>
            </a:pPr>
            <a:r>
              <a:rPr lang="en-IN" sz="2800" dirty="0"/>
              <a:t>TUNNING</a:t>
            </a:r>
          </a:p>
          <a:p>
            <a:pPr marL="457200" indent="-457200">
              <a:buFont typeface="Arial" panose="020B0604020202020204" pitchFamily="34" charset="0"/>
              <a:buChar char="•"/>
            </a:pPr>
            <a:r>
              <a:rPr lang="en-IN" sz="2800" dirty="0"/>
              <a:t>WITH GRID SEARCH &amp; RANDOM SEARCH.</a:t>
            </a:r>
          </a:p>
          <a:p>
            <a:pPr marL="457200" indent="-457200">
              <a:buFont typeface="Arial" panose="020B0604020202020204" pitchFamily="34" charset="0"/>
              <a:buChar char="•"/>
            </a:pPr>
            <a:endParaRPr lang="en-IN" sz="2800" dirty="0"/>
          </a:p>
          <a:p>
            <a:r>
              <a:rPr lang="en-IN" dirty="0"/>
              <a:t> </a:t>
            </a:r>
          </a:p>
        </p:txBody>
      </p:sp>
      <p:pic>
        <p:nvPicPr>
          <p:cNvPr id="5" name="Image 0" descr="preencoded.png">
            <a:extLst>
              <a:ext uri="{FF2B5EF4-FFF2-40B4-BE49-F238E27FC236}">
                <a16:creationId xmlns:a16="http://schemas.microsoft.com/office/drawing/2014/main" id="{883F6A89-E86C-5944-B34C-650BBDC12072}"/>
              </a:ext>
            </a:extLst>
          </p:cNvPr>
          <p:cNvPicPr>
            <a:picLocks noChangeAspect="1"/>
          </p:cNvPicPr>
          <p:nvPr/>
        </p:nvPicPr>
        <p:blipFill>
          <a:blip r:embed="rId2"/>
          <a:stretch>
            <a:fillRect/>
          </a:stretch>
        </p:blipFill>
        <p:spPr>
          <a:xfrm>
            <a:off x="10972800" y="0"/>
            <a:ext cx="3657600" cy="8229600"/>
          </a:xfrm>
          <a:prstGeom prst="rect">
            <a:avLst/>
          </a:prstGeom>
        </p:spPr>
      </p:pic>
    </p:spTree>
    <p:extLst>
      <p:ext uri="{BB962C8B-B14F-4D97-AF65-F5344CB8AC3E}">
        <p14:creationId xmlns:p14="http://schemas.microsoft.com/office/powerpoint/2010/main" val="80292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831771"/>
            <a:ext cx="745819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Model Selection and Training</a:t>
            </a:r>
            <a:endParaRPr lang="en-US" sz="4374" dirty="0"/>
          </a:p>
        </p:txBody>
      </p:sp>
      <p:pic>
        <p:nvPicPr>
          <p:cNvPr id="5" name="Image 0" descr="preencoded.png"/>
          <p:cNvPicPr>
            <a:picLocks noChangeAspect="1"/>
          </p:cNvPicPr>
          <p:nvPr/>
        </p:nvPicPr>
        <p:blipFill>
          <a:blip r:embed="rId3"/>
          <a:stretch>
            <a:fillRect/>
          </a:stretch>
        </p:blipFill>
        <p:spPr>
          <a:xfrm>
            <a:off x="2037993" y="1970484"/>
            <a:ext cx="5110520" cy="3158490"/>
          </a:xfrm>
          <a:prstGeom prst="rect">
            <a:avLst/>
          </a:prstGeom>
        </p:spPr>
      </p:pic>
      <p:sp>
        <p:nvSpPr>
          <p:cNvPr id="6" name="Text 3"/>
          <p:cNvSpPr/>
          <p:nvPr/>
        </p:nvSpPr>
        <p:spPr>
          <a:xfrm>
            <a:off x="2037993" y="5406628"/>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Algorithms</a:t>
            </a:r>
            <a:endParaRPr lang="en-US" sz="2187" dirty="0"/>
          </a:p>
        </p:txBody>
      </p:sp>
      <p:sp>
        <p:nvSpPr>
          <p:cNvPr id="7" name="Text 4"/>
          <p:cNvSpPr/>
          <p:nvPr/>
        </p:nvSpPr>
        <p:spPr>
          <a:xfrm>
            <a:off x="2037993" y="5975985"/>
            <a:ext cx="5110520"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We tested multiple machine learning algorithms, including linear regression, logistic regression, </a:t>
            </a:r>
            <a:r>
              <a:rPr lang="en-US" sz="1750" kern="0" spc="-35" dirty="0" err="1">
                <a:solidFill>
                  <a:srgbClr val="272525"/>
                </a:solidFill>
                <a:latin typeface="Inter" pitchFamily="34" charset="0"/>
                <a:ea typeface="Inter" pitchFamily="34" charset="-122"/>
                <a:cs typeface="Inter" pitchFamily="34" charset="-120"/>
              </a:rPr>
              <a:t>svm</a:t>
            </a:r>
            <a:r>
              <a:rPr lang="en-US" sz="1750" kern="0" spc="-35" dirty="0">
                <a:solidFill>
                  <a:srgbClr val="272525"/>
                </a:solidFill>
                <a:latin typeface="Inter" pitchFamily="34" charset="0"/>
                <a:ea typeface="Inter" pitchFamily="34" charset="-122"/>
                <a:cs typeface="Inter" pitchFamily="34" charset="-120"/>
              </a:rPr>
              <a:t>, naïve bayes  and </a:t>
            </a:r>
            <a:r>
              <a:rPr lang="en-US" sz="1750" kern="0" spc="-35" dirty="0" err="1">
                <a:solidFill>
                  <a:srgbClr val="272525"/>
                </a:solidFill>
                <a:latin typeface="Inter" pitchFamily="34" charset="0"/>
                <a:ea typeface="Inter" pitchFamily="34" charset="-122"/>
                <a:cs typeface="Inter" pitchFamily="34" charset="-120"/>
              </a:rPr>
              <a:t>knn</a:t>
            </a:r>
            <a:r>
              <a:rPr lang="en-US" sz="1750" kern="0" spc="-35" dirty="0">
                <a:solidFill>
                  <a:srgbClr val="272525"/>
                </a:solidFill>
                <a:latin typeface="Inter" pitchFamily="34" charset="0"/>
                <a:ea typeface="Inter" pitchFamily="34" charset="-122"/>
                <a:cs typeface="Inter" pitchFamily="34" charset="-120"/>
              </a:rPr>
              <a:t> to identify the best ones for our project.</a:t>
            </a:r>
            <a:endParaRPr lang="en-US" sz="1750" dirty="0"/>
          </a:p>
        </p:txBody>
      </p:sp>
      <p:pic>
        <p:nvPicPr>
          <p:cNvPr id="8" name="Image 1" descr="preencoded.png"/>
          <p:cNvPicPr>
            <a:picLocks noChangeAspect="1"/>
          </p:cNvPicPr>
          <p:nvPr/>
        </p:nvPicPr>
        <p:blipFill>
          <a:blip r:embed="rId4"/>
          <a:stretch>
            <a:fillRect/>
          </a:stretch>
        </p:blipFill>
        <p:spPr>
          <a:xfrm>
            <a:off x="7481768" y="1970484"/>
            <a:ext cx="5110639" cy="3158609"/>
          </a:xfrm>
          <a:prstGeom prst="rect">
            <a:avLst/>
          </a:prstGeom>
        </p:spPr>
      </p:pic>
      <p:sp>
        <p:nvSpPr>
          <p:cNvPr id="9" name="Text 5"/>
          <p:cNvSpPr/>
          <p:nvPr/>
        </p:nvSpPr>
        <p:spPr>
          <a:xfrm>
            <a:off x="7481768" y="5406747"/>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Training Process</a:t>
            </a:r>
            <a:endParaRPr lang="en-US" sz="2187" dirty="0"/>
          </a:p>
        </p:txBody>
      </p:sp>
      <p:sp>
        <p:nvSpPr>
          <p:cNvPr id="10" name="Text 6"/>
          <p:cNvSpPr/>
          <p:nvPr/>
        </p:nvSpPr>
        <p:spPr>
          <a:xfrm>
            <a:off x="7481768" y="5976104"/>
            <a:ext cx="5110639"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We used a random subset of the data to train our models, using techniques such as cross-validation and hyper-parameter tuning to ensure high accuracy and avoid overfitting.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E4619-8E96-CC0C-1B13-77261CA3DCFC}"/>
              </a:ext>
            </a:extLst>
          </p:cNvPr>
          <p:cNvSpPr txBox="1"/>
          <p:nvPr/>
        </p:nvSpPr>
        <p:spPr>
          <a:xfrm>
            <a:off x="972273" y="509285"/>
            <a:ext cx="2031710" cy="830997"/>
          </a:xfrm>
          <a:prstGeom prst="rect">
            <a:avLst/>
          </a:prstGeom>
          <a:noFill/>
        </p:spPr>
        <p:txBody>
          <a:bodyPr wrap="none" rtlCol="0">
            <a:spAutoFit/>
          </a:bodyPr>
          <a:lstStyle/>
          <a:p>
            <a:r>
              <a:rPr lang="en-IN" sz="4800" dirty="0"/>
              <a:t>Result :</a:t>
            </a:r>
          </a:p>
        </p:txBody>
      </p:sp>
      <p:pic>
        <p:nvPicPr>
          <p:cNvPr id="4" name="Image 0" descr="preencoded.png">
            <a:extLst>
              <a:ext uri="{FF2B5EF4-FFF2-40B4-BE49-F238E27FC236}">
                <a16:creationId xmlns:a16="http://schemas.microsoft.com/office/drawing/2014/main" id="{D043BA58-1DB9-AD5A-C6F6-A13F8E9BBE62}"/>
              </a:ext>
            </a:extLst>
          </p:cNvPr>
          <p:cNvPicPr>
            <a:picLocks noChangeAspect="1"/>
          </p:cNvPicPr>
          <p:nvPr/>
        </p:nvPicPr>
        <p:blipFill>
          <a:blip r:embed="rId2"/>
          <a:stretch>
            <a:fillRect/>
          </a:stretch>
        </p:blipFill>
        <p:spPr>
          <a:xfrm>
            <a:off x="10966431" y="0"/>
            <a:ext cx="3657600" cy="8229600"/>
          </a:xfrm>
          <a:prstGeom prst="rect">
            <a:avLst/>
          </a:prstGeom>
        </p:spPr>
      </p:pic>
      <p:graphicFrame>
        <p:nvGraphicFramePr>
          <p:cNvPr id="5" name="Table 4">
            <a:extLst>
              <a:ext uri="{FF2B5EF4-FFF2-40B4-BE49-F238E27FC236}">
                <a16:creationId xmlns:a16="http://schemas.microsoft.com/office/drawing/2014/main" id="{47BD1D95-715F-650B-B8C4-BA31E92A4C81}"/>
              </a:ext>
            </a:extLst>
          </p:cNvPr>
          <p:cNvGraphicFramePr>
            <a:graphicFrameLocks noGrp="1"/>
          </p:cNvGraphicFramePr>
          <p:nvPr>
            <p:extLst>
              <p:ext uri="{D42A27DB-BD31-4B8C-83A1-F6EECF244321}">
                <p14:modId xmlns:p14="http://schemas.microsoft.com/office/powerpoint/2010/main" val="3524212811"/>
              </p:ext>
            </p:extLst>
          </p:nvPr>
        </p:nvGraphicFramePr>
        <p:xfrm>
          <a:off x="1494482" y="3032567"/>
          <a:ext cx="7531279" cy="4942392"/>
        </p:xfrm>
        <a:graphic>
          <a:graphicData uri="http://schemas.openxmlformats.org/drawingml/2006/table">
            <a:tbl>
              <a:tblPr firstRow="1" bandRow="1">
                <a:tableStyleId>{5C22544A-7EE6-4342-B048-85BDC9FD1C3A}</a:tableStyleId>
              </a:tblPr>
              <a:tblGrid>
                <a:gridCol w="1524826">
                  <a:extLst>
                    <a:ext uri="{9D8B030D-6E8A-4147-A177-3AD203B41FA5}">
                      <a16:colId xmlns:a16="http://schemas.microsoft.com/office/drawing/2014/main" val="2085413120"/>
                    </a:ext>
                  </a:extLst>
                </a:gridCol>
                <a:gridCol w="2002151">
                  <a:extLst>
                    <a:ext uri="{9D8B030D-6E8A-4147-A177-3AD203B41FA5}">
                      <a16:colId xmlns:a16="http://schemas.microsoft.com/office/drawing/2014/main" val="787379561"/>
                    </a:ext>
                  </a:extLst>
                </a:gridCol>
                <a:gridCol w="2002151">
                  <a:extLst>
                    <a:ext uri="{9D8B030D-6E8A-4147-A177-3AD203B41FA5}">
                      <a16:colId xmlns:a16="http://schemas.microsoft.com/office/drawing/2014/main" val="1598567634"/>
                    </a:ext>
                  </a:extLst>
                </a:gridCol>
                <a:gridCol w="2002151">
                  <a:extLst>
                    <a:ext uri="{9D8B030D-6E8A-4147-A177-3AD203B41FA5}">
                      <a16:colId xmlns:a16="http://schemas.microsoft.com/office/drawing/2014/main" val="2601115366"/>
                    </a:ext>
                  </a:extLst>
                </a:gridCol>
              </a:tblGrid>
              <a:tr h="1235598">
                <a:tc>
                  <a:txBody>
                    <a:bodyPr/>
                    <a:lstStyle/>
                    <a:p>
                      <a:r>
                        <a:rPr lang="en-IN" sz="2800" dirty="0"/>
                        <a:t>RESULTS</a:t>
                      </a:r>
                      <a:r>
                        <a:rPr lang="en-IN" dirty="0"/>
                        <a:t> </a:t>
                      </a:r>
                    </a:p>
                  </a:txBody>
                  <a:tcPr/>
                </a:tc>
                <a:tc>
                  <a:txBody>
                    <a:bodyPr/>
                    <a:lstStyle/>
                    <a:p>
                      <a:r>
                        <a:rPr lang="en-IN" sz="2800" dirty="0"/>
                        <a:t>LR </a:t>
                      </a:r>
                    </a:p>
                  </a:txBody>
                  <a:tcPr/>
                </a:tc>
                <a:tc>
                  <a:txBody>
                    <a:bodyPr/>
                    <a:lstStyle/>
                    <a:p>
                      <a:r>
                        <a:rPr lang="en-IN" sz="2800" dirty="0"/>
                        <a:t>L1 ( LASSO )</a:t>
                      </a:r>
                    </a:p>
                  </a:txBody>
                  <a:tcPr/>
                </a:tc>
                <a:tc>
                  <a:txBody>
                    <a:bodyPr/>
                    <a:lstStyle/>
                    <a:p>
                      <a:r>
                        <a:rPr lang="en-IN" sz="2800" dirty="0"/>
                        <a:t>L2 ( RIDGE )</a:t>
                      </a:r>
                    </a:p>
                  </a:txBody>
                  <a:tcPr/>
                </a:tc>
                <a:extLst>
                  <a:ext uri="{0D108BD9-81ED-4DB2-BD59-A6C34878D82A}">
                    <a16:rowId xmlns:a16="http://schemas.microsoft.com/office/drawing/2014/main" val="450926953"/>
                  </a:ext>
                </a:extLst>
              </a:tr>
              <a:tr h="1235598">
                <a:tc>
                  <a:txBody>
                    <a:bodyPr/>
                    <a:lstStyle/>
                    <a:p>
                      <a:r>
                        <a:rPr lang="en-IN" sz="2800" dirty="0"/>
                        <a:t>MAE </a:t>
                      </a:r>
                    </a:p>
                  </a:txBody>
                  <a:tcPr/>
                </a:tc>
                <a:tc>
                  <a:txBody>
                    <a:bodyPr/>
                    <a:lstStyle/>
                    <a:p>
                      <a:r>
                        <a:rPr lang="en-IN" sz="2400" dirty="0"/>
                        <a:t>4.34</a:t>
                      </a:r>
                    </a:p>
                  </a:txBody>
                  <a:tcPr/>
                </a:tc>
                <a:tc>
                  <a:txBody>
                    <a:bodyPr/>
                    <a:lstStyle/>
                    <a:p>
                      <a:r>
                        <a:rPr lang="en-IN" sz="2400" dirty="0"/>
                        <a:t>3.38</a:t>
                      </a:r>
                    </a:p>
                  </a:txBody>
                  <a:tcPr/>
                </a:tc>
                <a:tc>
                  <a:txBody>
                    <a:bodyPr/>
                    <a:lstStyle/>
                    <a:p>
                      <a:r>
                        <a:rPr lang="en-IN" sz="2400" dirty="0"/>
                        <a:t>4.29</a:t>
                      </a:r>
                    </a:p>
                  </a:txBody>
                  <a:tcPr/>
                </a:tc>
                <a:extLst>
                  <a:ext uri="{0D108BD9-81ED-4DB2-BD59-A6C34878D82A}">
                    <a16:rowId xmlns:a16="http://schemas.microsoft.com/office/drawing/2014/main" val="3695220083"/>
                  </a:ext>
                </a:extLst>
              </a:tr>
              <a:tr h="1235598">
                <a:tc>
                  <a:txBody>
                    <a:bodyPr/>
                    <a:lstStyle/>
                    <a:p>
                      <a:r>
                        <a:rPr lang="en-IN" sz="2800" dirty="0"/>
                        <a:t>MSE</a:t>
                      </a:r>
                      <a:r>
                        <a:rPr lang="en-IN" dirty="0"/>
                        <a:t> </a:t>
                      </a:r>
                    </a:p>
                    <a:p>
                      <a:endParaRPr lang="en-IN" dirty="0"/>
                    </a:p>
                  </a:txBody>
                  <a:tcPr/>
                </a:tc>
                <a:tc>
                  <a:txBody>
                    <a:bodyPr/>
                    <a:lstStyle/>
                    <a:p>
                      <a:r>
                        <a:rPr lang="en-IN" sz="2400" dirty="0"/>
                        <a:t>134.44</a:t>
                      </a:r>
                    </a:p>
                  </a:txBody>
                  <a:tcPr/>
                </a:tc>
                <a:tc>
                  <a:txBody>
                    <a:bodyPr/>
                    <a:lstStyle/>
                    <a:p>
                      <a:r>
                        <a:rPr lang="en-IN" sz="2400" dirty="0"/>
                        <a:t>145.52</a:t>
                      </a:r>
                    </a:p>
                  </a:txBody>
                  <a:tcPr/>
                </a:tc>
                <a:tc>
                  <a:txBody>
                    <a:bodyPr/>
                    <a:lstStyle/>
                    <a:p>
                      <a:r>
                        <a:rPr lang="en-IN" sz="2400" dirty="0"/>
                        <a:t>132.51</a:t>
                      </a:r>
                    </a:p>
                  </a:txBody>
                  <a:tcPr/>
                </a:tc>
                <a:extLst>
                  <a:ext uri="{0D108BD9-81ED-4DB2-BD59-A6C34878D82A}">
                    <a16:rowId xmlns:a16="http://schemas.microsoft.com/office/drawing/2014/main" val="3659467132"/>
                  </a:ext>
                </a:extLst>
              </a:tr>
              <a:tr h="1235598">
                <a:tc>
                  <a:txBody>
                    <a:bodyPr/>
                    <a:lstStyle/>
                    <a:p>
                      <a:r>
                        <a:rPr lang="en-IN" sz="2800" dirty="0"/>
                        <a:t>R2</a:t>
                      </a:r>
                    </a:p>
                  </a:txBody>
                  <a:tcPr/>
                </a:tc>
                <a:tc>
                  <a:txBody>
                    <a:bodyPr/>
                    <a:lstStyle/>
                    <a:p>
                      <a:r>
                        <a:rPr lang="en-IN" sz="2400" dirty="0"/>
                        <a:t>0.80</a:t>
                      </a:r>
                    </a:p>
                  </a:txBody>
                  <a:tcPr/>
                </a:tc>
                <a:tc>
                  <a:txBody>
                    <a:bodyPr/>
                    <a:lstStyle/>
                    <a:p>
                      <a:r>
                        <a:rPr lang="en-IN" sz="2400" dirty="0"/>
                        <a:t>0.79</a:t>
                      </a:r>
                    </a:p>
                  </a:txBody>
                  <a:tcPr/>
                </a:tc>
                <a:tc>
                  <a:txBody>
                    <a:bodyPr/>
                    <a:lstStyle/>
                    <a:p>
                      <a:r>
                        <a:rPr lang="en-IN" sz="2400" dirty="0"/>
                        <a:t>0.80</a:t>
                      </a:r>
                    </a:p>
                  </a:txBody>
                  <a:tcPr/>
                </a:tc>
                <a:extLst>
                  <a:ext uri="{0D108BD9-81ED-4DB2-BD59-A6C34878D82A}">
                    <a16:rowId xmlns:a16="http://schemas.microsoft.com/office/drawing/2014/main" val="331958372"/>
                  </a:ext>
                </a:extLst>
              </a:tr>
            </a:tbl>
          </a:graphicData>
        </a:graphic>
      </p:graphicFrame>
      <p:sp>
        <p:nvSpPr>
          <p:cNvPr id="6" name="TextBox 5">
            <a:extLst>
              <a:ext uri="{FF2B5EF4-FFF2-40B4-BE49-F238E27FC236}">
                <a16:creationId xmlns:a16="http://schemas.microsoft.com/office/drawing/2014/main" id="{7F17270A-FBBF-41AE-1B17-442D3AAF20B5}"/>
              </a:ext>
            </a:extLst>
          </p:cNvPr>
          <p:cNvSpPr txBox="1"/>
          <p:nvPr/>
        </p:nvSpPr>
        <p:spPr>
          <a:xfrm>
            <a:off x="1169043" y="1431578"/>
            <a:ext cx="3930563" cy="954107"/>
          </a:xfrm>
          <a:prstGeom prst="rect">
            <a:avLst/>
          </a:prstGeom>
          <a:noFill/>
        </p:spPr>
        <p:txBody>
          <a:bodyPr wrap="none" rtlCol="0">
            <a:spAutoFit/>
          </a:bodyPr>
          <a:lstStyle/>
          <a:p>
            <a:r>
              <a:rPr lang="en-IN" sz="2800" dirty="0"/>
              <a:t>FOR LINEAR REGRESSION.</a:t>
            </a:r>
          </a:p>
          <a:p>
            <a:r>
              <a:rPr lang="en-IN" sz="2800" dirty="0"/>
              <a:t>Accuracy : 80%</a:t>
            </a:r>
          </a:p>
        </p:txBody>
      </p:sp>
    </p:spTree>
    <p:extLst>
      <p:ext uri="{BB962C8B-B14F-4D97-AF65-F5344CB8AC3E}">
        <p14:creationId xmlns:p14="http://schemas.microsoft.com/office/powerpoint/2010/main" val="247699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A3D471-F598-D510-62A9-D635D3200FF2}"/>
              </a:ext>
            </a:extLst>
          </p:cNvPr>
          <p:cNvSpPr txBox="1"/>
          <p:nvPr/>
        </p:nvSpPr>
        <p:spPr>
          <a:xfrm>
            <a:off x="902825" y="434580"/>
            <a:ext cx="7315200" cy="830997"/>
          </a:xfrm>
          <a:prstGeom prst="rect">
            <a:avLst/>
          </a:prstGeom>
          <a:noFill/>
        </p:spPr>
        <p:txBody>
          <a:bodyPr wrap="square">
            <a:spAutoFit/>
          </a:bodyPr>
          <a:lstStyle/>
          <a:p>
            <a:r>
              <a:rPr lang="en-IN" sz="4800" dirty="0"/>
              <a:t>Result : Before Tunning</a:t>
            </a:r>
          </a:p>
        </p:txBody>
      </p:sp>
      <p:graphicFrame>
        <p:nvGraphicFramePr>
          <p:cNvPr id="6" name="Table 5">
            <a:extLst>
              <a:ext uri="{FF2B5EF4-FFF2-40B4-BE49-F238E27FC236}">
                <a16:creationId xmlns:a16="http://schemas.microsoft.com/office/drawing/2014/main" id="{F38EFF80-1419-21AE-F115-04D7DBCD9364}"/>
              </a:ext>
            </a:extLst>
          </p:cNvPr>
          <p:cNvGraphicFramePr>
            <a:graphicFrameLocks noGrp="1"/>
          </p:cNvGraphicFramePr>
          <p:nvPr>
            <p:extLst>
              <p:ext uri="{D42A27DB-BD31-4B8C-83A1-F6EECF244321}">
                <p14:modId xmlns:p14="http://schemas.microsoft.com/office/powerpoint/2010/main" val="251577567"/>
              </p:ext>
            </p:extLst>
          </p:nvPr>
        </p:nvGraphicFramePr>
        <p:xfrm>
          <a:off x="347239" y="2916820"/>
          <a:ext cx="10509815" cy="4780345"/>
        </p:xfrm>
        <a:graphic>
          <a:graphicData uri="http://schemas.openxmlformats.org/drawingml/2006/table">
            <a:tbl>
              <a:tblPr firstRow="1" bandRow="1">
                <a:tableStyleId>{5C22544A-7EE6-4342-B048-85BDC9FD1C3A}</a:tableStyleId>
              </a:tblPr>
              <a:tblGrid>
                <a:gridCol w="2101963">
                  <a:extLst>
                    <a:ext uri="{9D8B030D-6E8A-4147-A177-3AD203B41FA5}">
                      <a16:colId xmlns:a16="http://schemas.microsoft.com/office/drawing/2014/main" val="2094029410"/>
                    </a:ext>
                  </a:extLst>
                </a:gridCol>
                <a:gridCol w="2099706">
                  <a:extLst>
                    <a:ext uri="{9D8B030D-6E8A-4147-A177-3AD203B41FA5}">
                      <a16:colId xmlns:a16="http://schemas.microsoft.com/office/drawing/2014/main" val="4052474094"/>
                    </a:ext>
                  </a:extLst>
                </a:gridCol>
                <a:gridCol w="2104220">
                  <a:extLst>
                    <a:ext uri="{9D8B030D-6E8A-4147-A177-3AD203B41FA5}">
                      <a16:colId xmlns:a16="http://schemas.microsoft.com/office/drawing/2014/main" val="1856620300"/>
                    </a:ext>
                  </a:extLst>
                </a:gridCol>
                <a:gridCol w="2101963">
                  <a:extLst>
                    <a:ext uri="{9D8B030D-6E8A-4147-A177-3AD203B41FA5}">
                      <a16:colId xmlns:a16="http://schemas.microsoft.com/office/drawing/2014/main" val="4154945610"/>
                    </a:ext>
                  </a:extLst>
                </a:gridCol>
                <a:gridCol w="2101963">
                  <a:extLst>
                    <a:ext uri="{9D8B030D-6E8A-4147-A177-3AD203B41FA5}">
                      <a16:colId xmlns:a16="http://schemas.microsoft.com/office/drawing/2014/main" val="563755818"/>
                    </a:ext>
                  </a:extLst>
                </a:gridCol>
              </a:tblGrid>
              <a:tr h="952469">
                <a:tc>
                  <a:txBody>
                    <a:bodyPr/>
                    <a:lstStyle/>
                    <a:p>
                      <a:r>
                        <a:rPr lang="en-IN" dirty="0"/>
                        <a:t>RESULT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LOGISTIC REGRESSION </a:t>
                      </a:r>
                    </a:p>
                    <a:p>
                      <a:endParaRPr lang="en-IN" dirty="0"/>
                    </a:p>
                  </a:txBody>
                  <a:tcPr/>
                </a:tc>
                <a:tc>
                  <a:txBody>
                    <a:bodyPr/>
                    <a:lstStyle/>
                    <a:p>
                      <a:r>
                        <a:rPr lang="en-IN" dirty="0"/>
                        <a:t>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NAÏVE BAYES</a:t>
                      </a:r>
                    </a:p>
                    <a:p>
                      <a:endParaRPr lang="en-IN" dirty="0"/>
                    </a:p>
                  </a:txBody>
                  <a:tcPr/>
                </a:tc>
                <a:tc>
                  <a:txBody>
                    <a:bodyPr/>
                    <a:lstStyle/>
                    <a:p>
                      <a:r>
                        <a:rPr lang="en-IN" dirty="0"/>
                        <a:t>KNN</a:t>
                      </a:r>
                    </a:p>
                  </a:txBody>
                  <a:tcPr/>
                </a:tc>
                <a:extLst>
                  <a:ext uri="{0D108BD9-81ED-4DB2-BD59-A6C34878D82A}">
                    <a16:rowId xmlns:a16="http://schemas.microsoft.com/office/drawing/2014/main" val="3186459733"/>
                  </a:ext>
                </a:extLst>
              </a:tr>
              <a:tr h="956969">
                <a:tc>
                  <a:txBody>
                    <a:bodyPr/>
                    <a:lstStyle/>
                    <a:p>
                      <a:r>
                        <a:rPr lang="en-IN" sz="2400" dirty="0"/>
                        <a:t>ACCURACY</a:t>
                      </a:r>
                    </a:p>
                  </a:txBody>
                  <a:tcPr/>
                </a:tc>
                <a:tc>
                  <a:txBody>
                    <a:bodyPr/>
                    <a:lstStyle/>
                    <a:p>
                      <a:r>
                        <a:rPr lang="en-IN" sz="2000" dirty="0"/>
                        <a:t>99%</a:t>
                      </a:r>
                    </a:p>
                  </a:txBody>
                  <a:tcPr/>
                </a:tc>
                <a:tc>
                  <a:txBody>
                    <a:bodyPr/>
                    <a:lstStyle/>
                    <a:p>
                      <a:r>
                        <a:rPr lang="en-IN" sz="2000" dirty="0"/>
                        <a:t>76%</a:t>
                      </a:r>
                    </a:p>
                  </a:txBody>
                  <a:tcPr/>
                </a:tc>
                <a:tc>
                  <a:txBody>
                    <a:bodyPr/>
                    <a:lstStyle/>
                    <a:p>
                      <a:r>
                        <a:rPr lang="en-IN" sz="2000" dirty="0"/>
                        <a:t>97%</a:t>
                      </a:r>
                    </a:p>
                  </a:txBody>
                  <a:tcPr/>
                </a:tc>
                <a:tc>
                  <a:txBody>
                    <a:bodyPr/>
                    <a:lstStyle/>
                    <a:p>
                      <a:r>
                        <a:rPr lang="en-IN" sz="2000" dirty="0"/>
                        <a:t>70%</a:t>
                      </a:r>
                    </a:p>
                  </a:txBody>
                  <a:tcPr/>
                </a:tc>
                <a:extLst>
                  <a:ext uri="{0D108BD9-81ED-4DB2-BD59-A6C34878D82A}">
                    <a16:rowId xmlns:a16="http://schemas.microsoft.com/office/drawing/2014/main" val="4009261456"/>
                  </a:ext>
                </a:extLst>
              </a:tr>
              <a:tr h="956969">
                <a:tc>
                  <a:txBody>
                    <a:bodyPr/>
                    <a:lstStyle/>
                    <a:p>
                      <a:r>
                        <a:rPr lang="en-IN" sz="2400" dirty="0"/>
                        <a:t>PRECISION</a:t>
                      </a:r>
                    </a:p>
                  </a:txBody>
                  <a:tcPr/>
                </a:tc>
                <a:tc>
                  <a:txBody>
                    <a:bodyPr/>
                    <a:lstStyle/>
                    <a:p>
                      <a:r>
                        <a:rPr lang="en-IN" sz="2000" dirty="0"/>
                        <a:t>99%</a:t>
                      </a:r>
                    </a:p>
                  </a:txBody>
                  <a:tcPr/>
                </a:tc>
                <a:tc>
                  <a:txBody>
                    <a:bodyPr/>
                    <a:lstStyle/>
                    <a:p>
                      <a:r>
                        <a:rPr lang="en-IN" sz="2000" dirty="0"/>
                        <a:t>79%</a:t>
                      </a:r>
                    </a:p>
                  </a:txBody>
                  <a:tcPr/>
                </a:tc>
                <a:tc>
                  <a:txBody>
                    <a:bodyPr/>
                    <a:lstStyle/>
                    <a:p>
                      <a:r>
                        <a:rPr lang="en-IN" sz="2000" dirty="0"/>
                        <a:t>96%</a:t>
                      </a:r>
                    </a:p>
                  </a:txBody>
                  <a:tcPr/>
                </a:tc>
                <a:tc>
                  <a:txBody>
                    <a:bodyPr/>
                    <a:lstStyle/>
                    <a:p>
                      <a:r>
                        <a:rPr lang="en-IN" sz="2000" dirty="0"/>
                        <a:t>78%</a:t>
                      </a:r>
                    </a:p>
                  </a:txBody>
                  <a:tcPr/>
                </a:tc>
                <a:extLst>
                  <a:ext uri="{0D108BD9-81ED-4DB2-BD59-A6C34878D82A}">
                    <a16:rowId xmlns:a16="http://schemas.microsoft.com/office/drawing/2014/main" val="3162816695"/>
                  </a:ext>
                </a:extLst>
              </a:tr>
              <a:tr h="956969">
                <a:tc>
                  <a:txBody>
                    <a:bodyPr/>
                    <a:lstStyle/>
                    <a:p>
                      <a:r>
                        <a:rPr lang="en-IN" sz="2400" dirty="0"/>
                        <a:t>RECALL</a:t>
                      </a:r>
                    </a:p>
                  </a:txBody>
                  <a:tcPr/>
                </a:tc>
                <a:tc>
                  <a:txBody>
                    <a:bodyPr/>
                    <a:lstStyle/>
                    <a:p>
                      <a:r>
                        <a:rPr lang="en-IN" sz="2000" dirty="0"/>
                        <a:t>99%</a:t>
                      </a:r>
                    </a:p>
                  </a:txBody>
                  <a:tcPr/>
                </a:tc>
                <a:tc>
                  <a:txBody>
                    <a:bodyPr/>
                    <a:lstStyle/>
                    <a:p>
                      <a:r>
                        <a:rPr lang="en-IN" sz="2000" dirty="0"/>
                        <a:t>86%</a:t>
                      </a:r>
                    </a:p>
                  </a:txBody>
                  <a:tcPr/>
                </a:tc>
                <a:tc>
                  <a:txBody>
                    <a:bodyPr/>
                    <a:lstStyle/>
                    <a:p>
                      <a:r>
                        <a:rPr lang="en-IN" sz="2000" dirty="0"/>
                        <a:t>99%</a:t>
                      </a:r>
                    </a:p>
                  </a:txBody>
                  <a:tcPr/>
                </a:tc>
                <a:tc>
                  <a:txBody>
                    <a:bodyPr/>
                    <a:lstStyle/>
                    <a:p>
                      <a:r>
                        <a:rPr lang="en-IN" sz="2000" dirty="0"/>
                        <a:t>74%</a:t>
                      </a:r>
                    </a:p>
                  </a:txBody>
                  <a:tcPr/>
                </a:tc>
                <a:extLst>
                  <a:ext uri="{0D108BD9-81ED-4DB2-BD59-A6C34878D82A}">
                    <a16:rowId xmlns:a16="http://schemas.microsoft.com/office/drawing/2014/main" val="697360196"/>
                  </a:ext>
                </a:extLst>
              </a:tr>
              <a:tr h="956969">
                <a:tc>
                  <a:txBody>
                    <a:bodyPr/>
                    <a:lstStyle/>
                    <a:p>
                      <a:r>
                        <a:rPr lang="en-IN" sz="2400" dirty="0"/>
                        <a:t>F1-SCORE</a:t>
                      </a:r>
                    </a:p>
                  </a:txBody>
                  <a:tcPr/>
                </a:tc>
                <a:tc>
                  <a:txBody>
                    <a:bodyPr/>
                    <a:lstStyle/>
                    <a:p>
                      <a:r>
                        <a:rPr lang="en-IN" sz="2000" dirty="0"/>
                        <a:t>99%</a:t>
                      </a:r>
                    </a:p>
                  </a:txBody>
                  <a:tcPr/>
                </a:tc>
                <a:tc>
                  <a:txBody>
                    <a:bodyPr/>
                    <a:lstStyle/>
                    <a:p>
                      <a:r>
                        <a:rPr lang="en-IN" sz="2000" dirty="0"/>
                        <a:t>83%</a:t>
                      </a:r>
                    </a:p>
                  </a:txBody>
                  <a:tcPr/>
                </a:tc>
                <a:tc>
                  <a:txBody>
                    <a:bodyPr/>
                    <a:lstStyle/>
                    <a:p>
                      <a:r>
                        <a:rPr lang="en-IN" sz="2000" dirty="0"/>
                        <a:t>98%</a:t>
                      </a:r>
                    </a:p>
                  </a:txBody>
                  <a:tcPr/>
                </a:tc>
                <a:tc>
                  <a:txBody>
                    <a:bodyPr/>
                    <a:lstStyle/>
                    <a:p>
                      <a:r>
                        <a:rPr lang="en-IN" sz="2000" dirty="0"/>
                        <a:t>76%</a:t>
                      </a:r>
                    </a:p>
                  </a:txBody>
                  <a:tcPr/>
                </a:tc>
                <a:extLst>
                  <a:ext uri="{0D108BD9-81ED-4DB2-BD59-A6C34878D82A}">
                    <a16:rowId xmlns:a16="http://schemas.microsoft.com/office/drawing/2014/main" val="2487633609"/>
                  </a:ext>
                </a:extLst>
              </a:tr>
            </a:tbl>
          </a:graphicData>
        </a:graphic>
      </p:graphicFrame>
      <p:pic>
        <p:nvPicPr>
          <p:cNvPr id="7" name="Image 0" descr="preencoded.png">
            <a:extLst>
              <a:ext uri="{FF2B5EF4-FFF2-40B4-BE49-F238E27FC236}">
                <a16:creationId xmlns:a16="http://schemas.microsoft.com/office/drawing/2014/main" id="{233CEB5F-7D6D-AD03-806E-A0BE1B89458B}"/>
              </a:ext>
            </a:extLst>
          </p:cNvPr>
          <p:cNvPicPr>
            <a:picLocks noChangeAspect="1"/>
          </p:cNvPicPr>
          <p:nvPr/>
        </p:nvPicPr>
        <p:blipFill>
          <a:blip r:embed="rId2"/>
          <a:stretch>
            <a:fillRect/>
          </a:stretch>
        </p:blipFill>
        <p:spPr>
          <a:xfrm>
            <a:off x="10966431" y="0"/>
            <a:ext cx="3657600" cy="8229600"/>
          </a:xfrm>
          <a:prstGeom prst="rect">
            <a:avLst/>
          </a:prstGeom>
        </p:spPr>
      </p:pic>
    </p:spTree>
    <p:extLst>
      <p:ext uri="{BB962C8B-B14F-4D97-AF65-F5344CB8AC3E}">
        <p14:creationId xmlns:p14="http://schemas.microsoft.com/office/powerpoint/2010/main" val="204774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8A4B373-DC0E-8BE4-898B-202A0D2C2578}"/>
              </a:ext>
            </a:extLst>
          </p:cNvPr>
          <p:cNvGraphicFramePr>
            <a:graphicFrameLocks noGrp="1"/>
          </p:cNvGraphicFramePr>
          <p:nvPr>
            <p:extLst>
              <p:ext uri="{D42A27DB-BD31-4B8C-83A1-F6EECF244321}">
                <p14:modId xmlns:p14="http://schemas.microsoft.com/office/powerpoint/2010/main" val="3631706655"/>
              </p:ext>
            </p:extLst>
          </p:nvPr>
        </p:nvGraphicFramePr>
        <p:xfrm>
          <a:off x="162046" y="2789499"/>
          <a:ext cx="10637134" cy="4892153"/>
        </p:xfrm>
        <a:graphic>
          <a:graphicData uri="http://schemas.openxmlformats.org/drawingml/2006/table">
            <a:tbl>
              <a:tblPr firstRow="1" bandRow="1">
                <a:tableStyleId>{5C22544A-7EE6-4342-B048-85BDC9FD1C3A}</a:tableStyleId>
              </a:tblPr>
              <a:tblGrid>
                <a:gridCol w="2219606">
                  <a:extLst>
                    <a:ext uri="{9D8B030D-6E8A-4147-A177-3AD203B41FA5}">
                      <a16:colId xmlns:a16="http://schemas.microsoft.com/office/drawing/2014/main" val="357845037"/>
                    </a:ext>
                  </a:extLst>
                </a:gridCol>
                <a:gridCol w="2104382">
                  <a:extLst>
                    <a:ext uri="{9D8B030D-6E8A-4147-A177-3AD203B41FA5}">
                      <a16:colId xmlns:a16="http://schemas.microsoft.com/office/drawing/2014/main" val="907782364"/>
                    </a:ext>
                  </a:extLst>
                </a:gridCol>
                <a:gridCol w="2104382">
                  <a:extLst>
                    <a:ext uri="{9D8B030D-6E8A-4147-A177-3AD203B41FA5}">
                      <a16:colId xmlns:a16="http://schemas.microsoft.com/office/drawing/2014/main" val="4279830854"/>
                    </a:ext>
                  </a:extLst>
                </a:gridCol>
                <a:gridCol w="2104382">
                  <a:extLst>
                    <a:ext uri="{9D8B030D-6E8A-4147-A177-3AD203B41FA5}">
                      <a16:colId xmlns:a16="http://schemas.microsoft.com/office/drawing/2014/main" val="4231216694"/>
                    </a:ext>
                  </a:extLst>
                </a:gridCol>
                <a:gridCol w="2104382">
                  <a:extLst>
                    <a:ext uri="{9D8B030D-6E8A-4147-A177-3AD203B41FA5}">
                      <a16:colId xmlns:a16="http://schemas.microsoft.com/office/drawing/2014/main" val="2311584757"/>
                    </a:ext>
                  </a:extLst>
                </a:gridCol>
              </a:tblGrid>
              <a:tr h="1064277">
                <a:tc>
                  <a:txBody>
                    <a:bodyPr/>
                    <a:lstStyle/>
                    <a:p>
                      <a:r>
                        <a:rPr lang="en-IN" dirty="0"/>
                        <a:t>RESULT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LOGISTIC REGRESSION </a:t>
                      </a:r>
                    </a:p>
                    <a:p>
                      <a:endParaRPr lang="en-IN" dirty="0"/>
                    </a:p>
                  </a:txBody>
                  <a:tcPr/>
                </a:tc>
                <a:tc>
                  <a:txBody>
                    <a:bodyPr/>
                    <a:lstStyle/>
                    <a:p>
                      <a:r>
                        <a:rPr lang="en-IN" dirty="0"/>
                        <a:t>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NAÏVE BAYES</a:t>
                      </a:r>
                    </a:p>
                    <a:p>
                      <a:endParaRPr lang="en-IN" dirty="0"/>
                    </a:p>
                  </a:txBody>
                  <a:tcPr/>
                </a:tc>
                <a:tc>
                  <a:txBody>
                    <a:bodyPr/>
                    <a:lstStyle/>
                    <a:p>
                      <a:r>
                        <a:rPr lang="en-IN" dirty="0"/>
                        <a:t>KNN</a:t>
                      </a:r>
                    </a:p>
                  </a:txBody>
                  <a:tcPr/>
                </a:tc>
                <a:extLst>
                  <a:ext uri="{0D108BD9-81ED-4DB2-BD59-A6C34878D82A}">
                    <a16:rowId xmlns:a16="http://schemas.microsoft.com/office/drawing/2014/main" val="3514597653"/>
                  </a:ext>
                </a:extLst>
              </a:tr>
              <a:tr h="956969">
                <a:tc>
                  <a:txBody>
                    <a:bodyPr/>
                    <a:lstStyle/>
                    <a:p>
                      <a:r>
                        <a:rPr lang="en-IN" sz="2400" dirty="0"/>
                        <a:t>ACCURACY</a:t>
                      </a:r>
                    </a:p>
                  </a:txBody>
                  <a:tcPr/>
                </a:tc>
                <a:tc>
                  <a:txBody>
                    <a:bodyPr/>
                    <a:lstStyle/>
                    <a:p>
                      <a:r>
                        <a:rPr lang="en-IN" sz="2000" dirty="0"/>
                        <a:t>99%</a:t>
                      </a:r>
                    </a:p>
                  </a:txBody>
                  <a:tcPr/>
                </a:tc>
                <a:tc>
                  <a:txBody>
                    <a:bodyPr/>
                    <a:lstStyle/>
                    <a:p>
                      <a:r>
                        <a:rPr lang="en-IN" sz="2000" dirty="0"/>
                        <a:t>80%</a:t>
                      </a:r>
                    </a:p>
                  </a:txBody>
                  <a:tcPr/>
                </a:tc>
                <a:tc>
                  <a:txBody>
                    <a:bodyPr/>
                    <a:lstStyle/>
                    <a:p>
                      <a:r>
                        <a:rPr lang="en-IN" sz="2000" dirty="0"/>
                        <a:t>94%</a:t>
                      </a:r>
                    </a:p>
                  </a:txBody>
                  <a:tcPr/>
                </a:tc>
                <a:tc>
                  <a:txBody>
                    <a:bodyPr/>
                    <a:lstStyle/>
                    <a:p>
                      <a:r>
                        <a:rPr lang="en-IN" sz="2000" dirty="0"/>
                        <a:t>73%</a:t>
                      </a:r>
                    </a:p>
                  </a:txBody>
                  <a:tcPr/>
                </a:tc>
                <a:extLst>
                  <a:ext uri="{0D108BD9-81ED-4DB2-BD59-A6C34878D82A}">
                    <a16:rowId xmlns:a16="http://schemas.microsoft.com/office/drawing/2014/main" val="2423916660"/>
                  </a:ext>
                </a:extLst>
              </a:tr>
              <a:tr h="956969">
                <a:tc>
                  <a:txBody>
                    <a:bodyPr/>
                    <a:lstStyle/>
                    <a:p>
                      <a:r>
                        <a:rPr lang="en-IN" sz="2400" dirty="0"/>
                        <a:t>PRECISION</a:t>
                      </a:r>
                    </a:p>
                  </a:txBody>
                  <a:tcPr/>
                </a:tc>
                <a:tc>
                  <a:txBody>
                    <a:bodyPr/>
                    <a:lstStyle/>
                    <a:p>
                      <a:r>
                        <a:rPr lang="en-IN" sz="2000" dirty="0"/>
                        <a:t>99%</a:t>
                      </a:r>
                    </a:p>
                  </a:txBody>
                  <a:tcPr/>
                </a:tc>
                <a:tc>
                  <a:txBody>
                    <a:bodyPr/>
                    <a:lstStyle/>
                    <a:p>
                      <a:r>
                        <a:rPr lang="en-IN" sz="2000" dirty="0"/>
                        <a:t>82%</a:t>
                      </a:r>
                    </a:p>
                  </a:txBody>
                  <a:tcPr/>
                </a:tc>
                <a:tc>
                  <a:txBody>
                    <a:bodyPr/>
                    <a:lstStyle/>
                    <a:p>
                      <a:r>
                        <a:rPr lang="en-IN" sz="2000" dirty="0"/>
                        <a:t>99%</a:t>
                      </a:r>
                    </a:p>
                  </a:txBody>
                  <a:tcPr/>
                </a:tc>
                <a:tc>
                  <a:txBody>
                    <a:bodyPr/>
                    <a:lstStyle/>
                    <a:p>
                      <a:r>
                        <a:rPr lang="en-IN" sz="2000" dirty="0"/>
                        <a:t>80%</a:t>
                      </a:r>
                    </a:p>
                  </a:txBody>
                  <a:tcPr/>
                </a:tc>
                <a:extLst>
                  <a:ext uri="{0D108BD9-81ED-4DB2-BD59-A6C34878D82A}">
                    <a16:rowId xmlns:a16="http://schemas.microsoft.com/office/drawing/2014/main" val="2808713020"/>
                  </a:ext>
                </a:extLst>
              </a:tr>
              <a:tr h="956969">
                <a:tc>
                  <a:txBody>
                    <a:bodyPr/>
                    <a:lstStyle/>
                    <a:p>
                      <a:r>
                        <a:rPr lang="en-IN" sz="2400" dirty="0"/>
                        <a:t>RECALL</a:t>
                      </a:r>
                    </a:p>
                  </a:txBody>
                  <a:tcPr/>
                </a:tc>
                <a:tc>
                  <a:txBody>
                    <a:bodyPr/>
                    <a:lstStyle/>
                    <a:p>
                      <a:r>
                        <a:rPr lang="en-IN" sz="2000" dirty="0"/>
                        <a:t>94%</a:t>
                      </a:r>
                    </a:p>
                  </a:txBody>
                  <a:tcPr/>
                </a:tc>
                <a:tc>
                  <a:txBody>
                    <a:bodyPr/>
                    <a:lstStyle/>
                    <a:p>
                      <a:r>
                        <a:rPr lang="en-IN" sz="2000" dirty="0"/>
                        <a:t>76%</a:t>
                      </a:r>
                    </a:p>
                  </a:txBody>
                  <a:tcPr/>
                </a:tc>
                <a:tc>
                  <a:txBody>
                    <a:bodyPr/>
                    <a:lstStyle/>
                    <a:p>
                      <a:r>
                        <a:rPr lang="en-IN" sz="2000" dirty="0"/>
                        <a:t>99%</a:t>
                      </a:r>
                    </a:p>
                  </a:txBody>
                  <a:tcPr/>
                </a:tc>
                <a:tc>
                  <a:txBody>
                    <a:bodyPr/>
                    <a:lstStyle/>
                    <a:p>
                      <a:r>
                        <a:rPr lang="en-IN" sz="2000" dirty="0"/>
                        <a:t>78%</a:t>
                      </a:r>
                    </a:p>
                  </a:txBody>
                  <a:tcPr/>
                </a:tc>
                <a:extLst>
                  <a:ext uri="{0D108BD9-81ED-4DB2-BD59-A6C34878D82A}">
                    <a16:rowId xmlns:a16="http://schemas.microsoft.com/office/drawing/2014/main" val="3547672138"/>
                  </a:ext>
                </a:extLst>
              </a:tr>
              <a:tr h="956969">
                <a:tc>
                  <a:txBody>
                    <a:bodyPr/>
                    <a:lstStyle/>
                    <a:p>
                      <a:r>
                        <a:rPr lang="en-IN" sz="2400" dirty="0"/>
                        <a:t>F1-SCORE</a:t>
                      </a:r>
                    </a:p>
                  </a:txBody>
                  <a:tcPr/>
                </a:tc>
                <a:tc>
                  <a:txBody>
                    <a:bodyPr/>
                    <a:lstStyle/>
                    <a:p>
                      <a:r>
                        <a:rPr lang="en-IN" sz="2000" dirty="0"/>
                        <a:t>96%</a:t>
                      </a:r>
                    </a:p>
                  </a:txBody>
                  <a:tcPr/>
                </a:tc>
                <a:tc>
                  <a:txBody>
                    <a:bodyPr/>
                    <a:lstStyle/>
                    <a:p>
                      <a:r>
                        <a:rPr lang="en-IN" sz="2000" dirty="0"/>
                        <a:t>78%</a:t>
                      </a:r>
                    </a:p>
                  </a:txBody>
                  <a:tcPr/>
                </a:tc>
                <a:tc>
                  <a:txBody>
                    <a:bodyPr/>
                    <a:lstStyle/>
                    <a:p>
                      <a:r>
                        <a:rPr lang="en-IN" sz="2000" dirty="0"/>
                        <a:t>90%</a:t>
                      </a:r>
                    </a:p>
                  </a:txBody>
                  <a:tcPr/>
                </a:tc>
                <a:tc>
                  <a:txBody>
                    <a:bodyPr/>
                    <a:lstStyle/>
                    <a:p>
                      <a:r>
                        <a:rPr lang="en-IN" sz="2000" dirty="0"/>
                        <a:t>79%</a:t>
                      </a:r>
                    </a:p>
                  </a:txBody>
                  <a:tcPr/>
                </a:tc>
                <a:extLst>
                  <a:ext uri="{0D108BD9-81ED-4DB2-BD59-A6C34878D82A}">
                    <a16:rowId xmlns:a16="http://schemas.microsoft.com/office/drawing/2014/main" val="2001852886"/>
                  </a:ext>
                </a:extLst>
              </a:tr>
            </a:tbl>
          </a:graphicData>
        </a:graphic>
      </p:graphicFrame>
      <p:sp>
        <p:nvSpPr>
          <p:cNvPr id="3" name="TextBox 2">
            <a:extLst>
              <a:ext uri="{FF2B5EF4-FFF2-40B4-BE49-F238E27FC236}">
                <a16:creationId xmlns:a16="http://schemas.microsoft.com/office/drawing/2014/main" id="{1A8CFA6D-05B1-75BC-5C52-F935655CC8F4}"/>
              </a:ext>
            </a:extLst>
          </p:cNvPr>
          <p:cNvSpPr txBox="1"/>
          <p:nvPr/>
        </p:nvSpPr>
        <p:spPr>
          <a:xfrm>
            <a:off x="589786" y="525988"/>
            <a:ext cx="5563254" cy="830997"/>
          </a:xfrm>
          <a:prstGeom prst="rect">
            <a:avLst/>
          </a:prstGeom>
          <a:noFill/>
        </p:spPr>
        <p:txBody>
          <a:bodyPr wrap="none" rtlCol="0">
            <a:spAutoFit/>
          </a:bodyPr>
          <a:lstStyle/>
          <a:p>
            <a:r>
              <a:rPr lang="en-IN" sz="4800" dirty="0"/>
              <a:t>Result : After Tunning</a:t>
            </a:r>
          </a:p>
        </p:txBody>
      </p:sp>
      <p:pic>
        <p:nvPicPr>
          <p:cNvPr id="4" name="Image 0" descr="preencoded.png">
            <a:extLst>
              <a:ext uri="{FF2B5EF4-FFF2-40B4-BE49-F238E27FC236}">
                <a16:creationId xmlns:a16="http://schemas.microsoft.com/office/drawing/2014/main" id="{BA37070A-A5B9-BEA7-BDCB-D4ECB694BD06}"/>
              </a:ext>
            </a:extLst>
          </p:cNvPr>
          <p:cNvPicPr>
            <a:picLocks noChangeAspect="1"/>
          </p:cNvPicPr>
          <p:nvPr/>
        </p:nvPicPr>
        <p:blipFill>
          <a:blip r:embed="rId2"/>
          <a:stretch>
            <a:fillRect/>
          </a:stretch>
        </p:blipFill>
        <p:spPr>
          <a:xfrm>
            <a:off x="10966431" y="0"/>
            <a:ext cx="3657600" cy="8229600"/>
          </a:xfrm>
          <a:prstGeom prst="rect">
            <a:avLst/>
          </a:prstGeom>
        </p:spPr>
      </p:pic>
    </p:spTree>
    <p:extLst>
      <p:ext uri="{BB962C8B-B14F-4D97-AF65-F5344CB8AC3E}">
        <p14:creationId xmlns:p14="http://schemas.microsoft.com/office/powerpoint/2010/main" val="318061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A075249-E29D-0151-4848-316CA63620B1}"/>
              </a:ext>
            </a:extLst>
          </p:cNvPr>
          <p:cNvPicPr>
            <a:picLocks noChangeAspect="1"/>
          </p:cNvPicPr>
          <p:nvPr/>
        </p:nvPicPr>
        <p:blipFill>
          <a:blip r:embed="rId2"/>
          <a:stretch>
            <a:fillRect/>
          </a:stretch>
        </p:blipFill>
        <p:spPr>
          <a:xfrm>
            <a:off x="0" y="-16922"/>
            <a:ext cx="14630400" cy="2777490"/>
          </a:xfrm>
          <a:prstGeom prst="rect">
            <a:avLst/>
          </a:prstGeom>
        </p:spPr>
      </p:pic>
      <p:sp>
        <p:nvSpPr>
          <p:cNvPr id="3" name="TextBox 2">
            <a:extLst>
              <a:ext uri="{FF2B5EF4-FFF2-40B4-BE49-F238E27FC236}">
                <a16:creationId xmlns:a16="http://schemas.microsoft.com/office/drawing/2014/main" id="{BC2CD80E-DAB1-F4B0-F5DD-D848CAA73752}"/>
              </a:ext>
            </a:extLst>
          </p:cNvPr>
          <p:cNvSpPr txBox="1"/>
          <p:nvPr/>
        </p:nvSpPr>
        <p:spPr>
          <a:xfrm>
            <a:off x="289366" y="2858947"/>
            <a:ext cx="2842445" cy="769441"/>
          </a:xfrm>
          <a:prstGeom prst="rect">
            <a:avLst/>
          </a:prstGeom>
          <a:noFill/>
        </p:spPr>
        <p:txBody>
          <a:bodyPr wrap="none" rtlCol="0">
            <a:spAutoFit/>
          </a:bodyPr>
          <a:lstStyle/>
          <a:p>
            <a:r>
              <a:rPr lang="en-IN" sz="4400" dirty="0"/>
              <a:t>Conclusion:</a:t>
            </a:r>
            <a:endParaRPr lang="en-IN" dirty="0"/>
          </a:p>
        </p:txBody>
      </p:sp>
      <p:sp>
        <p:nvSpPr>
          <p:cNvPr id="5" name="TextBox 4">
            <a:extLst>
              <a:ext uri="{FF2B5EF4-FFF2-40B4-BE49-F238E27FC236}">
                <a16:creationId xmlns:a16="http://schemas.microsoft.com/office/drawing/2014/main" id="{447038C5-B2AD-DE5B-46A5-AF372C19FB1A}"/>
              </a:ext>
            </a:extLst>
          </p:cNvPr>
          <p:cNvSpPr txBox="1"/>
          <p:nvPr/>
        </p:nvSpPr>
        <p:spPr>
          <a:xfrm>
            <a:off x="763928" y="4114800"/>
            <a:ext cx="11424214" cy="3416320"/>
          </a:xfrm>
          <a:prstGeom prst="rect">
            <a:avLst/>
          </a:prstGeom>
          <a:noFill/>
        </p:spPr>
        <p:txBody>
          <a:bodyPr wrap="square">
            <a:spAutoFit/>
          </a:bodyPr>
          <a:lstStyle/>
          <a:p>
            <a:pPr algn="l"/>
            <a:r>
              <a:rPr lang="en-US" b="1" i="0" dirty="0">
                <a:solidFill>
                  <a:srgbClr val="000000"/>
                </a:solidFill>
                <a:effectLst/>
                <a:latin typeface="Helvetica Neue"/>
              </a:rPr>
              <a:t>After performing different types of algorithm on the co2 Emission dataset we could see that each algorithm's model perform differently in order to classify the data and providing accuracy of doing the same.</a:t>
            </a:r>
          </a:p>
          <a:p>
            <a:pPr algn="l"/>
            <a:r>
              <a:rPr lang="en-US" b="1" i="0" dirty="0">
                <a:solidFill>
                  <a:srgbClr val="000000"/>
                </a:solidFill>
                <a:effectLst/>
                <a:latin typeface="Helvetica Neue"/>
              </a:rPr>
              <a:t> </a:t>
            </a:r>
          </a:p>
          <a:p>
            <a:pPr algn="l"/>
            <a:r>
              <a:rPr lang="en-US" b="1" i="0" dirty="0">
                <a:solidFill>
                  <a:srgbClr val="000000"/>
                </a:solidFill>
                <a:effectLst/>
                <a:latin typeface="Helvetica Neue"/>
              </a:rPr>
              <a:t>from the table above we can clearly conclude that the linear regression model is performing well on the dataset giving us accuracy of 80% which shows how good it gives the relation between dependent and independent variables. </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In classification models however the accuracies of all the models i.e. </a:t>
            </a:r>
            <a:r>
              <a:rPr lang="en-US" b="1" i="0" dirty="0" err="1">
                <a:solidFill>
                  <a:srgbClr val="000000"/>
                </a:solidFill>
                <a:effectLst/>
                <a:latin typeface="Helvetica Neue"/>
              </a:rPr>
              <a:t>logistic,SVM,naive</a:t>
            </a:r>
            <a:r>
              <a:rPr lang="en-US" b="1" i="0" dirty="0">
                <a:solidFill>
                  <a:srgbClr val="000000"/>
                </a:solidFill>
                <a:effectLst/>
                <a:latin typeface="Helvetica Neue"/>
              </a:rPr>
              <a:t> </a:t>
            </a:r>
            <a:r>
              <a:rPr lang="en-US" b="1" i="0" dirty="0" err="1">
                <a:solidFill>
                  <a:srgbClr val="000000"/>
                </a:solidFill>
                <a:effectLst/>
                <a:latin typeface="Helvetica Neue"/>
              </a:rPr>
              <a:t>bayes,knn</a:t>
            </a:r>
            <a:r>
              <a:rPr lang="en-US" b="1" i="0" dirty="0">
                <a:solidFill>
                  <a:srgbClr val="000000"/>
                </a:solidFill>
                <a:effectLst/>
                <a:latin typeface="Helvetica Neue"/>
              </a:rPr>
              <a:t> have accuracy of </a:t>
            </a:r>
            <a:r>
              <a:rPr lang="en-US" b="1" dirty="0">
                <a:solidFill>
                  <a:srgbClr val="000000"/>
                </a:solidFill>
                <a:latin typeface="Helvetica Neue"/>
              </a:rPr>
              <a:t>LOS </a:t>
            </a:r>
            <a:r>
              <a:rPr lang="en-US" b="1" i="0" dirty="0">
                <a:solidFill>
                  <a:srgbClr val="000000"/>
                </a:solidFill>
                <a:effectLst/>
                <a:latin typeface="Helvetica Neue"/>
              </a:rPr>
              <a:t>= 99% , SVM = </a:t>
            </a:r>
            <a:r>
              <a:rPr lang="en-US" b="1" dirty="0">
                <a:solidFill>
                  <a:srgbClr val="000000"/>
                </a:solidFill>
                <a:latin typeface="Helvetica Neue"/>
              </a:rPr>
              <a:t>80</a:t>
            </a:r>
            <a:r>
              <a:rPr lang="en-US" b="1" i="0" dirty="0">
                <a:solidFill>
                  <a:srgbClr val="000000"/>
                </a:solidFill>
                <a:effectLst/>
                <a:latin typeface="Helvetica Neue"/>
              </a:rPr>
              <a:t>% , Naive Bayes = </a:t>
            </a:r>
            <a:r>
              <a:rPr lang="en-US" b="1" dirty="0">
                <a:solidFill>
                  <a:srgbClr val="000000"/>
                </a:solidFill>
                <a:latin typeface="Helvetica Neue"/>
              </a:rPr>
              <a:t>90</a:t>
            </a:r>
            <a:r>
              <a:rPr lang="en-US" b="1" i="0" dirty="0">
                <a:solidFill>
                  <a:srgbClr val="000000"/>
                </a:solidFill>
                <a:effectLst/>
                <a:latin typeface="Helvetica Neue"/>
              </a:rPr>
              <a:t>% and KNN = 7</a:t>
            </a:r>
            <a:r>
              <a:rPr lang="en-US" b="1" dirty="0">
                <a:solidFill>
                  <a:srgbClr val="000000"/>
                </a:solidFill>
                <a:latin typeface="Helvetica Neue"/>
              </a:rPr>
              <a:t>3</a:t>
            </a:r>
            <a:r>
              <a:rPr lang="en-US" b="1" i="0" dirty="0">
                <a:solidFill>
                  <a:srgbClr val="000000"/>
                </a:solidFill>
                <a:effectLst/>
                <a:latin typeface="Helvetica Neue"/>
              </a:rPr>
              <a:t>% showing that their ability to classify the data is well, but if we want to choose one model out of these we would go for Linear Regression as its accuracy is Best.</a:t>
            </a:r>
          </a:p>
        </p:txBody>
      </p:sp>
    </p:spTree>
    <p:extLst>
      <p:ext uri="{BB962C8B-B14F-4D97-AF65-F5344CB8AC3E}">
        <p14:creationId xmlns:p14="http://schemas.microsoft.com/office/powerpoint/2010/main" val="432772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667</Words>
  <Application>Microsoft Office PowerPoint</Application>
  <PresentationFormat>Custom</PresentationFormat>
  <Paragraphs>134</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 Neue</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Aniket Chavan</cp:lastModifiedBy>
  <cp:revision>2</cp:revision>
  <dcterms:created xsi:type="dcterms:W3CDTF">2023-10-25T12:55:07Z</dcterms:created>
  <dcterms:modified xsi:type="dcterms:W3CDTF">2023-10-25T15:35:44Z</dcterms:modified>
</cp:coreProperties>
</file>