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0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2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06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52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04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6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891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4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638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9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49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71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85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5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877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72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3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34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8" y="8284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u="sng" kern="0" spc="-105" dirty="0">
                <a:solidFill>
                  <a:schemeClr val="accent6">
                    <a:lumMod val="7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Exploring Dengue and Weather in Bangladesh</a:t>
            </a:r>
            <a:endParaRPr lang="en-US" sz="5249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6576077" y="322854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impact of dengue fever in Bangladesh and how unsupervised machine learning can be used to analyze the relationship with weather patterns.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63195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363106" y="7646314"/>
            <a:ext cx="20549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Aniket Chavan</a:t>
            </a:r>
            <a:endParaRPr lang="en-US" sz="2187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CCE92-94A8-4421-F6F8-EDF47F9C6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371601" y="1382999"/>
            <a:ext cx="8229599" cy="5463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73550" y="1685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kern="0" spc="-87" dirty="0">
                <a:solidFill>
                  <a:schemeClr val="accent6">
                    <a:lumMod val="7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5912955" y="138576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the background of dengue fever incidents in Bangladesh and the significance of understanding its correlation with weather conditions for effective prevention measures.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algn="l"/>
            <a:r>
              <a:rPr lang="en-US" sz="2400" b="0" i="0" dirty="0">
                <a:solidFill>
                  <a:srgbClr val="3C4245"/>
                </a:solidFill>
                <a:effectLst/>
                <a:latin typeface="Noto Sans" panose="020B0502040204020203" pitchFamily="34" charset="0"/>
              </a:rPr>
              <a:t>Dengue is a viral infection transmitted to humans through the bite of infected mosquitoes and is found in tropical and sub-tropical climates worldwide, mostly in urban and semi-urban areas. The primary vectors that transmit the disease are </a:t>
            </a:r>
            <a:r>
              <a:rPr lang="en-US" sz="2400" b="0" i="1" dirty="0">
                <a:solidFill>
                  <a:srgbClr val="3C4245"/>
                </a:solidFill>
                <a:effectLst/>
                <a:latin typeface="Noto Sans" panose="020B0502040204020203" pitchFamily="34" charset="0"/>
              </a:rPr>
              <a:t>Aedes aegypti</a:t>
            </a:r>
            <a:r>
              <a:rPr lang="en-US" sz="2400" b="0" i="0" dirty="0">
                <a:solidFill>
                  <a:srgbClr val="3C4245"/>
                </a:solidFill>
                <a:effectLst/>
                <a:latin typeface="Noto Sans" panose="020B0502040204020203" pitchFamily="34" charset="0"/>
              </a:rPr>
              <a:t> mosquitoes and, to a lesser extent, </a:t>
            </a:r>
            <a:r>
              <a:rPr lang="en-US" sz="2400" b="0" i="1" dirty="0">
                <a:solidFill>
                  <a:srgbClr val="3C4245"/>
                </a:solidFill>
                <a:effectLst/>
                <a:latin typeface="Noto Sans" panose="020B0502040204020203" pitchFamily="34" charset="0"/>
              </a:rPr>
              <a:t>Aedes albopictus</a:t>
            </a:r>
            <a:r>
              <a:rPr lang="en-US" sz="2400" b="0" i="0" dirty="0">
                <a:solidFill>
                  <a:srgbClr val="3C4245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endParaRPr lang="en-US" sz="2400" dirty="0"/>
          </a:p>
          <a:p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Bangladesh it is growing because of the unclean streets, unclean Water bodies, etc.</a:t>
            </a:r>
            <a:b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22820" y="31259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chemeClr val="accent6">
                    <a:lumMod val="7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Objectives</a:t>
            </a:r>
            <a:endParaRPr lang="en-US" sz="4374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322820" y="131484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purpose of the unsupervised machine learning project, which aims to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identify patterns and trends in dengue incidents based on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weather data, in order to develop early warning systems.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To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Analyse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the Dengue incident in Bangladesh by using 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00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342900" indent="-34290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US" sz="32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32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Kmeans</a:t>
            </a:r>
            <a:r>
              <a:rPr lang="en-US" sz="32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 clustering </a:t>
            </a:r>
          </a:p>
          <a:p>
            <a:pPr>
              <a:lnSpc>
                <a:spcPts val="2799"/>
              </a:lnSpc>
            </a:pPr>
            <a:endParaRPr lang="en-US" sz="320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342900" indent="-342900">
              <a:lnSpc>
                <a:spcPts val="2799"/>
              </a:lnSpc>
              <a:buFont typeface="Wingdings" panose="05000000000000000000" pitchFamily="2" charset="2"/>
              <a:buChar char="q"/>
            </a:pPr>
            <a:r>
              <a:rPr lang="en-US" sz="32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Hierarchical clustering  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626D8-75CC-FB61-AFB0-C2878B06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09" y="3853439"/>
            <a:ext cx="9703270" cy="4063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0243" y="2689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Methodology </a:t>
            </a:r>
          </a:p>
        </p:txBody>
      </p:sp>
      <p:sp>
        <p:nvSpPr>
          <p:cNvPr id="6" name="Text 2"/>
          <p:cNvSpPr/>
          <p:nvPr/>
        </p:nvSpPr>
        <p:spPr>
          <a:xfrm>
            <a:off x="320243" y="159763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PROBLEM DEFINATION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DAA COLLECTION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 DATA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CHECKING NULL VALUES,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FILLING NULL VALUES,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CHECKING FOR OUTLIERS.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EXPLORATORY DATA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PLOTTING THE REQUIRED PLOTS</a:t>
            </a:r>
          </a:p>
          <a:p>
            <a:r>
              <a:rPr lang="en-IN" sz="3200" dirty="0"/>
              <a:t>     FOR VISULIZATION OF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Dividing data into clusters.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Removing scores ( Silhouette Score, 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Calinski-Harabasz</a:t>
            </a:r>
            <a:r>
              <a:rPr lang="en-IN" sz="3200" dirty="0"/>
              <a:t> Index, Davies-Bouldin Index )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340" y="0"/>
            <a:ext cx="4387059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45" y="491952"/>
            <a:ext cx="45473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Noto Sans" panose="020B0502040504020204" pitchFamily="34" charset="0"/>
              </a:rPr>
              <a:t>Number of dengue cases and case fatality rates </a:t>
            </a:r>
          </a:p>
          <a:p>
            <a:pPr algn="l"/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Noto Sans" panose="020B0502040504020204" pitchFamily="34" charset="0"/>
              </a:rPr>
              <a:t>reported by year in Bangladesh from 1 January 2000 to </a:t>
            </a:r>
          </a:p>
          <a:p>
            <a:pPr algn="l"/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Noto Sans" panose="020B0502040504020204" pitchFamily="34" charset="0"/>
              </a:rPr>
              <a:t>20 November 2022.</a:t>
            </a:r>
          </a:p>
          <a:p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4374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73C07-4A84-2933-C61F-4FC4F7BEB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2" y="3038727"/>
            <a:ext cx="9926369" cy="4956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260" y="0"/>
            <a:ext cx="400114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42545" y="33325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accent6">
                    <a:lumMod val="75000"/>
                  </a:schemeClr>
                </a:solidFill>
              </a:rPr>
              <a:t>Result :</a:t>
            </a:r>
          </a:p>
        </p:txBody>
      </p:sp>
      <p:sp>
        <p:nvSpPr>
          <p:cNvPr id="6" name="Text 2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3CDB47-3710-1881-7029-3328A3270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17599"/>
              </p:ext>
            </p:extLst>
          </p:nvPr>
        </p:nvGraphicFramePr>
        <p:xfrm>
          <a:off x="174704" y="3071495"/>
          <a:ext cx="10285140" cy="2651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8380">
                  <a:extLst>
                    <a:ext uri="{9D8B030D-6E8A-4147-A177-3AD203B41FA5}">
                      <a16:colId xmlns:a16="http://schemas.microsoft.com/office/drawing/2014/main" val="107303284"/>
                    </a:ext>
                  </a:extLst>
                </a:gridCol>
                <a:gridCol w="3428380">
                  <a:extLst>
                    <a:ext uri="{9D8B030D-6E8A-4147-A177-3AD203B41FA5}">
                      <a16:colId xmlns:a16="http://schemas.microsoft.com/office/drawing/2014/main" val="1795011513"/>
                    </a:ext>
                  </a:extLst>
                </a:gridCol>
                <a:gridCol w="3428380">
                  <a:extLst>
                    <a:ext uri="{9D8B030D-6E8A-4147-A177-3AD203B41FA5}">
                      <a16:colId xmlns:a16="http://schemas.microsoft.com/office/drawing/2014/main" val="1325247065"/>
                    </a:ext>
                  </a:extLst>
                </a:gridCol>
              </a:tblGrid>
              <a:tr h="609352">
                <a:tc>
                  <a:txBody>
                    <a:bodyPr/>
                    <a:lstStyle/>
                    <a:p>
                      <a:r>
                        <a:rPr lang="en-US" dirty="0"/>
                        <a:t>RESULTS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HIERARCHICAL 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15377"/>
                  </a:ext>
                </a:extLst>
              </a:tr>
              <a:tr h="609352">
                <a:tc>
                  <a:txBody>
                    <a:bodyPr/>
                    <a:lstStyle/>
                    <a:p>
                      <a:r>
                        <a:rPr lang="en-IN" sz="2400" dirty="0"/>
                        <a:t>Silhouette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78964"/>
                  </a:ext>
                </a:extLst>
              </a:tr>
              <a:tr h="609352">
                <a:tc>
                  <a:txBody>
                    <a:bodyPr/>
                    <a:lstStyle/>
                    <a:p>
                      <a:r>
                        <a:rPr lang="en-IN" sz="2400" dirty="0" err="1"/>
                        <a:t>Calinski-Harabasz</a:t>
                      </a:r>
                      <a:r>
                        <a:rPr lang="en-IN" sz="2400" dirty="0"/>
                        <a:t> Index: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38.80163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58604"/>
                  </a:ext>
                </a:extLst>
              </a:tr>
              <a:tr h="609352">
                <a:tc>
                  <a:txBody>
                    <a:bodyPr/>
                    <a:lstStyle/>
                    <a:p>
                      <a:r>
                        <a:rPr lang="en-IN" sz="2400" dirty="0"/>
                        <a:t>"Davies-Bouldin Index: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7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29749" y="517962"/>
            <a:ext cx="47689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accent6">
                    <a:lumMod val="75000"/>
                  </a:schemeClr>
                </a:solidFill>
              </a:rPr>
              <a:t>Clusters made : </a:t>
            </a:r>
          </a:p>
        </p:txBody>
      </p:sp>
      <p:sp>
        <p:nvSpPr>
          <p:cNvPr id="5" name="Text 2"/>
          <p:cNvSpPr/>
          <p:nvPr/>
        </p:nvSpPr>
        <p:spPr>
          <a:xfrm>
            <a:off x="2348389" y="432875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DF18AFB-2390-4E16-119D-BCC818F1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9260" y="0"/>
            <a:ext cx="4001140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6E7D4-770C-570B-13B1-FD347472D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49" y="1730297"/>
            <a:ext cx="9174013" cy="628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11027" y="1138180"/>
            <a:ext cx="7326507" cy="5914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8388" y="790993"/>
            <a:ext cx="65386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chemeClr val="accent6">
                    <a:lumMod val="75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and Future Work</a:t>
            </a:r>
            <a:endParaRPr lang="en-US" sz="4374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8278-CD48-EA72-73B3-566DDAFBCD2B}"/>
              </a:ext>
            </a:extLst>
          </p:cNvPr>
          <p:cNvSpPr txBox="1"/>
          <p:nvPr/>
        </p:nvSpPr>
        <p:spPr>
          <a:xfrm>
            <a:off x="92866" y="2849054"/>
            <a:ext cx="768832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avoid this disease by maintaining the cleanliness of </a:t>
            </a:r>
          </a:p>
          <a:p>
            <a:r>
              <a:rPr lang="en-US" sz="2000" dirty="0"/>
              <a:t>water bodies , streets , etc.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Get rid of anything that collects water, like flower pots,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   buckets, or old tires. Don't leave water sitting around.</a:t>
            </a:r>
            <a:endParaRPr lang="en-US" b="0" i="0" dirty="0">
              <a:solidFill>
                <a:srgbClr val="1D1D1D"/>
              </a:solidFill>
              <a:effectLst/>
              <a:latin typeface="Poppins" panose="020B0502040204020203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Make sure your gutters and drains are clear so water doesn’t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  get stuck, which can attract mosquitoes. You may contact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  the local Municipal authorities in order to process the cleaning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  in the right way. 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378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adonis-web</vt:lpstr>
      <vt:lpstr>Arial</vt:lpstr>
      <vt:lpstr>Calibri</vt:lpstr>
      <vt:lpstr>Noto Sans</vt:lpstr>
      <vt:lpstr>Poppins</vt:lpstr>
      <vt:lpstr>Source Sans Pro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Aniket Chavan</cp:lastModifiedBy>
  <cp:revision>4</cp:revision>
  <dcterms:created xsi:type="dcterms:W3CDTF">2023-12-20T14:12:45Z</dcterms:created>
  <dcterms:modified xsi:type="dcterms:W3CDTF">2023-12-21T12:31:47Z</dcterms:modified>
</cp:coreProperties>
</file>