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318" r:id="rId24"/>
    <p:sldId id="291" r:id="rId25"/>
    <p:sldId id="319" r:id="rId26"/>
    <p:sldId id="292" r:id="rId27"/>
    <p:sldId id="293" r:id="rId28"/>
    <p:sldId id="294" r:id="rId29"/>
    <p:sldId id="332" r:id="rId30"/>
    <p:sldId id="295" r:id="rId31"/>
    <p:sldId id="296" r:id="rId32"/>
    <p:sldId id="297" r:id="rId33"/>
    <p:sldId id="298" r:id="rId34"/>
    <p:sldId id="320" r:id="rId35"/>
    <p:sldId id="299" r:id="rId36"/>
    <p:sldId id="300" r:id="rId37"/>
    <p:sldId id="330" r:id="rId38"/>
    <p:sldId id="331" r:id="rId39"/>
    <p:sldId id="302" r:id="rId40"/>
    <p:sldId id="303" r:id="rId41"/>
    <p:sldId id="304" r:id="rId42"/>
    <p:sldId id="305" r:id="rId43"/>
    <p:sldId id="306" r:id="rId44"/>
    <p:sldId id="307" r:id="rId45"/>
    <p:sldId id="308" r:id="rId46"/>
    <p:sldId id="309" r:id="rId47"/>
    <p:sldId id="313" r:id="rId48"/>
    <p:sldId id="314" r:id="rId49"/>
    <p:sldId id="315" r:id="rId50"/>
    <p:sldId id="316" r:id="rId51"/>
    <p:sldId id="317" r:id="rId52"/>
    <p:sldId id="265" r:id="rId53"/>
    <p:sldId id="266" r:id="rId54"/>
    <p:sldId id="267" r:id="rId55"/>
    <p:sldId id="268" r:id="rId56"/>
    <p:sldId id="269" r:id="rId57"/>
    <p:sldId id="321" r:id="rId58"/>
    <p:sldId id="322" r:id="rId59"/>
    <p:sldId id="323" r:id="rId60"/>
    <p:sldId id="324" r:id="rId61"/>
    <p:sldId id="325" r:id="rId62"/>
    <p:sldId id="328" r:id="rId63"/>
    <p:sldId id="326" r:id="rId64"/>
    <p:sldId id="329"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image" Target="../media/image32.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F335B-624F-4255-ABF9-20192287D3C0}" type="datetimeFigureOut">
              <a:rPr lang="en-IN" smtClean="0"/>
              <a:t>11-08-2025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1C3A2-9F22-42FD-B3BB-4EB124509F6C}" type="slidenum">
              <a:rPr lang="en-IN" smtClean="0"/>
              <a:t>‹#›</a:t>
            </a:fld>
            <a:endParaRPr lang="en-IN"/>
          </a:p>
        </p:txBody>
      </p:sp>
    </p:spTree>
    <p:extLst>
      <p:ext uri="{BB962C8B-B14F-4D97-AF65-F5344CB8AC3E}">
        <p14:creationId xmlns:p14="http://schemas.microsoft.com/office/powerpoint/2010/main" val="392194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4637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6163C-72B7-4E70-BE2A-B76B144F10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A5E42-308B-419D-AFCE-05C5D551FFE3}"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DE1255-221F-4B97-A3BD-BD3EC2F8F18F}"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
        <p:nvSpPr>
          <p:cNvPr id="4" name="Date Placeholder 3">
            <a:extLst>
              <a:ext uri="{FF2B5EF4-FFF2-40B4-BE49-F238E27FC236}">
                <a16:creationId xmlns="" xmlns:a16="http://schemas.microsoft.com/office/drawing/2014/main" id="{33EDAC3C-E6EB-4C75-9D16-CE1BFB8B6610}"/>
              </a:ext>
            </a:extLst>
          </p:cNvPr>
          <p:cNvSpPr>
            <a:spLocks noGrp="1"/>
          </p:cNvSpPr>
          <p:nvPr>
            <p:ph type="dt" sz="half" idx="10"/>
          </p:nvPr>
        </p:nvSpPr>
        <p:spPr/>
        <p:txBody>
          <a:bodyPr/>
          <a:lstStyle>
            <a:lvl1pPr>
              <a:defRPr/>
            </a:lvl1pPr>
          </a:lstStyle>
          <a:p>
            <a:pPr>
              <a:defRPr/>
            </a:pPr>
            <a:fld id="{3194F307-D696-428B-AF5F-3730329CE45C}" type="datetime1">
              <a:rPr lang="en-US" smtClean="0"/>
              <a:t>8/11/2025</a:t>
            </a:fld>
            <a:endParaRPr lang="en-US" dirty="0"/>
          </a:p>
        </p:txBody>
      </p:sp>
      <p:sp>
        <p:nvSpPr>
          <p:cNvPr id="5" name="Footer Placeholder 4">
            <a:extLst>
              <a:ext uri="{FF2B5EF4-FFF2-40B4-BE49-F238E27FC236}">
                <a16:creationId xmlns="" xmlns:a16="http://schemas.microsoft.com/office/drawing/2014/main" id="{6B05AD7E-CBEF-49AB-A4DD-E4595D3E27E1}"/>
              </a:ext>
            </a:extLst>
          </p:cNvPr>
          <p:cNvSpPr>
            <a:spLocks noGrp="1"/>
          </p:cNvSpPr>
          <p:nvPr>
            <p:ph type="ftr" sz="quarter" idx="11"/>
          </p:nvPr>
        </p:nvSpPr>
        <p:spPr/>
        <p:txBody>
          <a:bodyPr/>
          <a:lstStyle>
            <a:lvl1pPr>
              <a:defRPr/>
            </a:lvl1pPr>
          </a:lstStyle>
          <a:p>
            <a:pPr>
              <a:defRPr/>
            </a:pPr>
            <a:r>
              <a:rPr lang="en-US" smtClean="0"/>
              <a:t>DSC3101-Decision Tree</a:t>
            </a:r>
            <a:endParaRPr lang="en-US"/>
          </a:p>
        </p:txBody>
      </p:sp>
      <p:sp>
        <p:nvSpPr>
          <p:cNvPr id="6" name="Slide Number Placeholder 5">
            <a:extLst>
              <a:ext uri="{FF2B5EF4-FFF2-40B4-BE49-F238E27FC236}">
                <a16:creationId xmlns="" xmlns:a16="http://schemas.microsoft.com/office/drawing/2014/main" id="{AAF39139-E158-4F9E-8870-36DCC0094E0B}"/>
              </a:ext>
            </a:extLst>
          </p:cNvPr>
          <p:cNvSpPr>
            <a:spLocks noGrp="1"/>
          </p:cNvSpPr>
          <p:nvPr>
            <p:ph type="sldNum" sz="quarter" idx="12"/>
          </p:nvPr>
        </p:nvSpPr>
        <p:spPr/>
        <p:txBody>
          <a:bodyPr/>
          <a:lstStyle>
            <a:lvl1pPr>
              <a:defRPr/>
            </a:lvl1pPr>
          </a:lstStyle>
          <a:p>
            <a:pPr>
              <a:defRPr/>
            </a:pPr>
            <a:fld id="{D4DAD124-652D-4699-9BEB-BF0A63105A1A}" type="slidenum">
              <a:rPr lang="en-US"/>
              <a:pPr>
                <a:defRPr/>
              </a:pPr>
              <a:t>‹#›</a:t>
            </a:fld>
            <a:endParaRPr lang="en-US"/>
          </a:p>
        </p:txBody>
      </p:sp>
    </p:spTree>
    <p:extLst>
      <p:ext uri="{BB962C8B-B14F-4D97-AF65-F5344CB8AC3E}">
        <p14:creationId xmlns:p14="http://schemas.microsoft.com/office/powerpoint/2010/main" val="351001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8502A53-3B60-466B-B1DF-038EAD17E42A}"/>
              </a:ext>
            </a:extLst>
          </p:cNvPr>
          <p:cNvSpPr>
            <a:spLocks noGrp="1"/>
          </p:cNvSpPr>
          <p:nvPr>
            <p:ph type="dt" sz="half" idx="10"/>
          </p:nvPr>
        </p:nvSpPr>
        <p:spPr/>
        <p:txBody>
          <a:bodyPr/>
          <a:lstStyle>
            <a:lvl1pPr>
              <a:defRPr/>
            </a:lvl1pPr>
          </a:lstStyle>
          <a:p>
            <a:pPr>
              <a:defRPr/>
            </a:pPr>
            <a:fld id="{CDBF4399-B639-4B77-A467-2AB9AF9DE5A2}" type="datetime1">
              <a:rPr lang="en-US" smtClean="0"/>
              <a:t>8/11/2025</a:t>
            </a:fld>
            <a:endParaRPr lang="en-US" dirty="0"/>
          </a:p>
        </p:txBody>
      </p:sp>
      <p:sp>
        <p:nvSpPr>
          <p:cNvPr id="6" name="Footer Placeholder 5">
            <a:extLst>
              <a:ext uri="{FF2B5EF4-FFF2-40B4-BE49-F238E27FC236}">
                <a16:creationId xmlns="" xmlns:a16="http://schemas.microsoft.com/office/drawing/2014/main" id="{E3135803-0B27-4F43-A185-3763EC4ED440}"/>
              </a:ext>
            </a:extLst>
          </p:cNvPr>
          <p:cNvSpPr>
            <a:spLocks noGrp="1"/>
          </p:cNvSpPr>
          <p:nvPr>
            <p:ph type="ftr" sz="quarter" idx="11"/>
          </p:nvPr>
        </p:nvSpPr>
        <p:spPr/>
        <p:txBody>
          <a:bodyPr/>
          <a:lstStyle>
            <a:lvl1pPr>
              <a:defRPr/>
            </a:lvl1pPr>
          </a:lstStyle>
          <a:p>
            <a:pPr>
              <a:defRPr/>
            </a:pPr>
            <a:r>
              <a:rPr lang="en-US" smtClean="0"/>
              <a:t>DSC3101-Decision Tree</a:t>
            </a:r>
            <a:endParaRPr lang="en-US"/>
          </a:p>
        </p:txBody>
      </p:sp>
      <p:sp>
        <p:nvSpPr>
          <p:cNvPr id="7" name="Slide Number Placeholder 6">
            <a:extLst>
              <a:ext uri="{FF2B5EF4-FFF2-40B4-BE49-F238E27FC236}">
                <a16:creationId xmlns="" xmlns:a16="http://schemas.microsoft.com/office/drawing/2014/main" id="{D1C395D3-A094-4D9D-8522-A6248BF7E560}"/>
              </a:ext>
            </a:extLst>
          </p:cNvPr>
          <p:cNvSpPr>
            <a:spLocks noGrp="1"/>
          </p:cNvSpPr>
          <p:nvPr>
            <p:ph type="sldNum" sz="quarter" idx="12"/>
          </p:nvPr>
        </p:nvSpPr>
        <p:spPr/>
        <p:txBody>
          <a:bodyPr/>
          <a:lstStyle>
            <a:lvl1pPr>
              <a:defRPr/>
            </a:lvl1pPr>
          </a:lstStyle>
          <a:p>
            <a:pPr>
              <a:defRPr/>
            </a:pPr>
            <a:fld id="{14FE6091-0CA5-4BB6-82E3-E3DDEB668526}" type="slidenum">
              <a:rPr lang="en-US"/>
              <a:pPr>
                <a:defRPr/>
              </a:pPr>
              <a:t>‹#›</a:t>
            </a:fld>
            <a:endParaRPr lang="en-US"/>
          </a:p>
        </p:txBody>
      </p:sp>
    </p:spTree>
    <p:extLst>
      <p:ext uri="{BB962C8B-B14F-4D97-AF65-F5344CB8AC3E}">
        <p14:creationId xmlns:p14="http://schemas.microsoft.com/office/powerpoint/2010/main" val="59280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 xmlns:a16="http://schemas.microsoft.com/office/drawing/2014/main" id="{4AA4356F-CD02-4726-A4AB-6FEC6084EA7A}"/>
              </a:ext>
            </a:extLst>
          </p:cNvPr>
          <p:cNvSpPr>
            <a:spLocks noGrp="1"/>
          </p:cNvSpPr>
          <p:nvPr>
            <p:ph type="dt" sz="half" idx="10"/>
          </p:nvPr>
        </p:nvSpPr>
        <p:spPr/>
        <p:txBody>
          <a:bodyPr/>
          <a:lstStyle>
            <a:lvl1pPr>
              <a:defRPr/>
            </a:lvl1pPr>
          </a:lstStyle>
          <a:p>
            <a:pPr>
              <a:defRPr/>
            </a:pPr>
            <a:fld id="{655325AC-9AA9-4023-A704-BF6D32D57EBC}" type="datetime1">
              <a:rPr lang="en-US" smtClean="0"/>
              <a:t>8/11/2025</a:t>
            </a:fld>
            <a:endParaRPr lang="en-US" dirty="0"/>
          </a:p>
        </p:txBody>
      </p:sp>
      <p:sp>
        <p:nvSpPr>
          <p:cNvPr id="7" name="Footer Placeholder 6">
            <a:extLst>
              <a:ext uri="{FF2B5EF4-FFF2-40B4-BE49-F238E27FC236}">
                <a16:creationId xmlns="" xmlns:a16="http://schemas.microsoft.com/office/drawing/2014/main" id="{03362CAB-4783-4D17-9D0F-38B6CF0FFB72}"/>
              </a:ext>
            </a:extLst>
          </p:cNvPr>
          <p:cNvSpPr>
            <a:spLocks noGrp="1"/>
          </p:cNvSpPr>
          <p:nvPr>
            <p:ph type="ftr" sz="quarter" idx="11"/>
          </p:nvPr>
        </p:nvSpPr>
        <p:spPr/>
        <p:txBody>
          <a:bodyPr/>
          <a:lstStyle>
            <a:lvl1pPr>
              <a:defRPr/>
            </a:lvl1pPr>
          </a:lstStyle>
          <a:p>
            <a:pPr>
              <a:defRPr/>
            </a:pPr>
            <a:r>
              <a:rPr lang="en-US" smtClean="0"/>
              <a:t>DSC3101-Decision Tree</a:t>
            </a:r>
            <a:endParaRPr lang="en-US"/>
          </a:p>
        </p:txBody>
      </p:sp>
      <p:sp>
        <p:nvSpPr>
          <p:cNvPr id="8" name="Slide Number Placeholder 7">
            <a:extLst>
              <a:ext uri="{FF2B5EF4-FFF2-40B4-BE49-F238E27FC236}">
                <a16:creationId xmlns="" xmlns:a16="http://schemas.microsoft.com/office/drawing/2014/main" id="{134AD326-B49A-480D-9BCA-F1F273A8E882}"/>
              </a:ext>
            </a:extLst>
          </p:cNvPr>
          <p:cNvSpPr>
            <a:spLocks noGrp="1"/>
          </p:cNvSpPr>
          <p:nvPr>
            <p:ph type="sldNum" sz="quarter" idx="12"/>
          </p:nvPr>
        </p:nvSpPr>
        <p:spPr/>
        <p:txBody>
          <a:bodyPr/>
          <a:lstStyle>
            <a:lvl1pPr>
              <a:defRPr/>
            </a:lvl1pPr>
          </a:lstStyle>
          <a:p>
            <a:pPr>
              <a:defRPr/>
            </a:pPr>
            <a:fld id="{0163C97A-1A61-43C2-9A71-CFE5CD1BBA9D}" type="slidenum">
              <a:rPr lang="en-US"/>
              <a:pPr>
                <a:defRPr/>
              </a:pPr>
              <a:t>‹#›</a:t>
            </a:fld>
            <a:endParaRPr lang="en-US"/>
          </a:p>
        </p:txBody>
      </p:sp>
    </p:spTree>
    <p:extLst>
      <p:ext uri="{BB962C8B-B14F-4D97-AF65-F5344CB8AC3E}">
        <p14:creationId xmlns:p14="http://schemas.microsoft.com/office/powerpoint/2010/main" val="43159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919FC-600A-402B-BC23-C6EC48F3C019}"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4D826E-0685-4D6C-9725-ABA776B72670}" type="datetime1">
              <a:rPr lang="en-US" smtClean="0"/>
              <a:t>8/11/2025</a:t>
            </a:fld>
            <a:endParaRPr lang="en-US"/>
          </a:p>
        </p:txBody>
      </p:sp>
      <p:sp>
        <p:nvSpPr>
          <p:cNvPr id="6" name="Footer Placeholder 5"/>
          <p:cNvSpPr>
            <a:spLocks noGrp="1"/>
          </p:cNvSpPr>
          <p:nvPr>
            <p:ph type="ftr" sz="quarter" idx="11"/>
          </p:nvPr>
        </p:nvSpPr>
        <p:spPr/>
        <p:txBody>
          <a:bodyPr/>
          <a:lstStyle/>
          <a:p>
            <a:r>
              <a:rPr lang="en-US" smtClean="0"/>
              <a:t>DSC3101-Decision Tree</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2B845A-6951-4E1C-A5C0-A77DC7668DBE}" type="datetime1">
              <a:rPr lang="en-US" smtClean="0"/>
              <a:t>8/11/2025</a:t>
            </a:fld>
            <a:endParaRPr lang="en-US"/>
          </a:p>
        </p:txBody>
      </p:sp>
      <p:sp>
        <p:nvSpPr>
          <p:cNvPr id="8" name="Footer Placeholder 7"/>
          <p:cNvSpPr>
            <a:spLocks noGrp="1"/>
          </p:cNvSpPr>
          <p:nvPr>
            <p:ph type="ftr" sz="quarter" idx="11"/>
          </p:nvPr>
        </p:nvSpPr>
        <p:spPr/>
        <p:txBody>
          <a:bodyPr/>
          <a:lstStyle/>
          <a:p>
            <a:r>
              <a:rPr lang="en-US" smtClean="0"/>
              <a:t>DSC3101-Decision Tree</a:t>
            </a:r>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DAEDFD-6A90-46A9-BE88-574E0C03BE19}" type="datetime1">
              <a:rPr lang="en-US" smtClean="0"/>
              <a:t>8/11/2025</a:t>
            </a:fld>
            <a:endParaRPr lang="en-US"/>
          </a:p>
        </p:txBody>
      </p:sp>
      <p:sp>
        <p:nvSpPr>
          <p:cNvPr id="4" name="Footer Placeholder 3"/>
          <p:cNvSpPr>
            <a:spLocks noGrp="1"/>
          </p:cNvSpPr>
          <p:nvPr>
            <p:ph type="ftr" sz="quarter" idx="11"/>
          </p:nvPr>
        </p:nvSpPr>
        <p:spPr/>
        <p:txBody>
          <a:bodyPr/>
          <a:lstStyle/>
          <a:p>
            <a:r>
              <a:rPr lang="en-US" smtClean="0"/>
              <a:t>DSC3101-Decision Tree</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2D794F-3949-443A-988F-5A5546538945}" type="datetime1">
              <a:rPr lang="en-US" smtClean="0"/>
              <a:t>8/11/2025</a:t>
            </a:fld>
            <a:endParaRPr lang="en-US"/>
          </a:p>
        </p:txBody>
      </p:sp>
      <p:sp>
        <p:nvSpPr>
          <p:cNvPr id="3" name="Footer Placeholder 2"/>
          <p:cNvSpPr>
            <a:spLocks noGrp="1"/>
          </p:cNvSpPr>
          <p:nvPr>
            <p:ph type="ftr" sz="quarter" idx="11"/>
          </p:nvPr>
        </p:nvSpPr>
        <p:spPr/>
        <p:txBody>
          <a:bodyPr/>
          <a:lstStyle/>
          <a:p>
            <a:r>
              <a:rPr lang="en-US" smtClean="0"/>
              <a:t>DSC3101-Decision Tree</a:t>
            </a:r>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A0D3AA-DFB5-408F-BD46-E7F1E6169848}" type="datetime1">
              <a:rPr lang="en-US" smtClean="0"/>
              <a:t>8/11/2025</a:t>
            </a:fld>
            <a:endParaRPr lang="en-US"/>
          </a:p>
        </p:txBody>
      </p:sp>
      <p:sp>
        <p:nvSpPr>
          <p:cNvPr id="6" name="Footer Placeholder 5"/>
          <p:cNvSpPr>
            <a:spLocks noGrp="1"/>
          </p:cNvSpPr>
          <p:nvPr>
            <p:ph type="ftr" sz="quarter" idx="11"/>
          </p:nvPr>
        </p:nvSpPr>
        <p:spPr/>
        <p:txBody>
          <a:bodyPr/>
          <a:lstStyle/>
          <a:p>
            <a:r>
              <a:rPr lang="en-US" smtClean="0"/>
              <a:t>DSC3101-Decision Tree</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4AE5D3-8157-4267-A288-FEA1D9B753E3}" type="datetime1">
              <a:rPr lang="en-US" smtClean="0"/>
              <a:t>8/11/2025</a:t>
            </a:fld>
            <a:endParaRPr lang="en-US"/>
          </a:p>
        </p:txBody>
      </p:sp>
      <p:sp>
        <p:nvSpPr>
          <p:cNvPr id="6" name="Footer Placeholder 5"/>
          <p:cNvSpPr>
            <a:spLocks noGrp="1"/>
          </p:cNvSpPr>
          <p:nvPr>
            <p:ph type="ftr" sz="quarter" idx="11"/>
          </p:nvPr>
        </p:nvSpPr>
        <p:spPr/>
        <p:txBody>
          <a:bodyPr/>
          <a:lstStyle/>
          <a:p>
            <a:r>
              <a:rPr lang="en-US" smtClean="0"/>
              <a:t>DSC3101-Decision Tree</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5C6FF-5CEE-4C87-88AE-9F66E4ACDC6F}" type="datetime1">
              <a:rPr lang="en-US" smtClean="0"/>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DSC3101-Decision Tree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Word_97_-_2003_Document6.doc"/><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Document7.doc"/><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Word_97_-_2003_Document8.doc"/><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Microsoft_Word_97_-_2003_Document9.doc"/><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20.emf"/><Relationship Id="rId5" Type="http://schemas.openxmlformats.org/officeDocument/2006/relationships/oleObject" Target="../embeddings/oleObject3.bin"/><Relationship Id="rId4" Type="http://schemas.openxmlformats.org/officeDocument/2006/relationships/image" Target="../media/image19.emf"/></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24.emf"/><Relationship Id="rId5" Type="http://schemas.openxmlformats.org/officeDocument/2006/relationships/oleObject" Target="../embeddings/oleObject6.bin"/><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28.e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3.png"/><Relationship Id="rId5" Type="http://schemas.openxmlformats.org/officeDocument/2006/relationships/oleObject" Target="../embeddings/oleObject11.bin"/><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Word_97_-_2003_Document10.doc"/><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6.png"/><Relationship Id="rId5" Type="http://schemas.openxmlformats.org/officeDocument/2006/relationships/image" Target="../media/image18.jpeg"/><Relationship Id="rId4" Type="http://schemas.openxmlformats.org/officeDocument/2006/relationships/image" Target="../media/image5.emf"/></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Word_97_-_2003_Document2.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Word_97_-_2003_Document3.doc"/><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Word_97_-_2003_Document4.doc"/><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Word_97_-_2003_Document5.doc"/><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0141" y="5035171"/>
            <a:ext cx="7772400" cy="584295"/>
          </a:xfrm>
        </p:spPr>
        <p:txBody>
          <a:bodyPr>
            <a:normAutofit fontScale="90000"/>
          </a:bodyPr>
          <a:lstStyle/>
          <a:p>
            <a:r>
              <a:rPr dirty="0"/>
              <a:t>Data Mining Algorithms</a:t>
            </a:r>
          </a:p>
        </p:txBody>
      </p:sp>
      <p:sp>
        <p:nvSpPr>
          <p:cNvPr id="3" name="Subtitle 2"/>
          <p:cNvSpPr>
            <a:spLocks noGrp="1"/>
          </p:cNvSpPr>
          <p:nvPr>
            <p:ph type="subTitle" idx="1"/>
          </p:nvPr>
        </p:nvSpPr>
        <p:spPr>
          <a:xfrm>
            <a:off x="1023582" y="5619466"/>
            <a:ext cx="7554036" cy="617561"/>
          </a:xfrm>
        </p:spPr>
        <p:txBody>
          <a:bodyPr>
            <a:normAutofit/>
          </a:bodyPr>
          <a:lstStyle/>
          <a:p>
            <a:r>
              <a:rPr lang="en-US" dirty="0"/>
              <a:t>Decision Tree: Gini index, Information gain.</a:t>
            </a:r>
            <a:endParaRPr lang="en-IN" dirty="0"/>
          </a:p>
        </p:txBody>
      </p:sp>
      <p:sp>
        <p:nvSpPr>
          <p:cNvPr id="4" name="Rectangle 3"/>
          <p:cNvSpPr/>
          <p:nvPr/>
        </p:nvSpPr>
        <p:spPr>
          <a:xfrm>
            <a:off x="2054825" y="6203761"/>
            <a:ext cx="4815985" cy="461665"/>
          </a:xfrm>
          <a:prstGeom prst="rect">
            <a:avLst/>
          </a:prstGeom>
          <a:ln>
            <a:solidFill>
              <a:schemeClr val="tx1"/>
            </a:solidFill>
          </a:ln>
        </p:spPr>
        <p:txBody>
          <a:bodyPr wrap="square">
            <a:spAutoFit/>
          </a:bodyPr>
          <a:lstStyle/>
          <a:p>
            <a:pPr algn="ctr"/>
            <a:r>
              <a:rPr lang="en-IN" sz="2400" dirty="0" err="1" smtClean="0"/>
              <a:t>Dr.</a:t>
            </a:r>
            <a:r>
              <a:rPr lang="en-IN" sz="2400" dirty="0" smtClean="0"/>
              <a:t> </a:t>
            </a:r>
            <a:r>
              <a:rPr lang="en-IN" sz="2400" dirty="0" err="1" smtClean="0"/>
              <a:t>Nilina</a:t>
            </a:r>
            <a:r>
              <a:rPr lang="en-IN" sz="2400" dirty="0" smtClean="0"/>
              <a:t> </a:t>
            </a:r>
            <a:r>
              <a:rPr lang="en-IN" sz="2400" dirty="0" err="1"/>
              <a:t>Bera</a:t>
            </a:r>
            <a:r>
              <a:rPr lang="en-IN" sz="2400" dirty="0"/>
              <a:t> | </a:t>
            </a:r>
            <a:r>
              <a:rPr lang="en-IN" sz="2400" dirty="0" smtClean="0"/>
              <a:t>CSE(DS) | HITK</a:t>
            </a:r>
            <a:endParaRPr lang="en-IN" sz="2400" dirty="0"/>
          </a:p>
        </p:txBody>
      </p:sp>
      <p:pic>
        <p:nvPicPr>
          <p:cNvPr id="1026" name="Picture 2" descr="Decision Tree Algorithm. Demystifying Decision Tree Classifier… | by  Abdul4code | GoPen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6" y="54592"/>
            <a:ext cx="9048466" cy="5065988"/>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p:cNvSpPr>
            <a:spLocks noGrp="1"/>
          </p:cNvSpPr>
          <p:nvPr>
            <p:ph type="dt" sz="half" idx="10"/>
          </p:nvPr>
        </p:nvSpPr>
        <p:spPr/>
        <p:txBody>
          <a:bodyPr/>
          <a:lstStyle/>
          <a:p>
            <a:fld id="{BBA3A1D6-0FC9-41A3-B536-46F636958FD5}" type="datetime1">
              <a:rPr lang="en-US" smtClean="0"/>
              <a:t>8/11/2025</a:t>
            </a:fld>
            <a:endParaRPr lang="en-US"/>
          </a:p>
        </p:txBody>
      </p:sp>
      <p:sp>
        <p:nvSpPr>
          <p:cNvPr id="6" name="Footer Placeholder 5"/>
          <p:cNvSpPr>
            <a:spLocks noGrp="1"/>
          </p:cNvSpPr>
          <p:nvPr>
            <p:ph type="ftr" sz="quarter" idx="11"/>
          </p:nvPr>
        </p:nvSpPr>
        <p:spPr/>
        <p:txBody>
          <a:bodyPr/>
          <a:lstStyle/>
          <a:p>
            <a:r>
              <a:rPr lang="en-US" smtClean="0"/>
              <a:t>DSC3101-Decision Tree</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189845-0FAC-4C8A-9572-31A23A8AE50B}"/>
              </a:ext>
            </a:extLst>
          </p:cNvPr>
          <p:cNvSpPr>
            <a:spLocks noGrp="1" noChangeArrowheads="1"/>
          </p:cNvSpPr>
          <p:nvPr>
            <p:ph type="title"/>
          </p:nvPr>
        </p:nvSpPr>
        <p:spPr/>
        <p:txBody>
          <a:bodyPr/>
          <a:lstStyle/>
          <a:p>
            <a:pPr>
              <a:defRPr/>
            </a:pPr>
            <a:r>
              <a:rPr lang="en-US">
                <a:cs typeface="+mj-cs"/>
              </a:rPr>
              <a:t>Apply Model to Test Data</a:t>
            </a:r>
          </a:p>
        </p:txBody>
      </p:sp>
      <p:sp>
        <p:nvSpPr>
          <p:cNvPr id="16386" name="Line 3">
            <a:extLst>
              <a:ext uri="{FF2B5EF4-FFF2-40B4-BE49-F238E27FC236}">
                <a16:creationId xmlns="" xmlns:a16="http://schemas.microsoft.com/office/drawing/2014/main" id="{6654FDA8-72F4-4D9E-B29D-6F727DBFDD1F}"/>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7" name="Line 4">
            <a:extLst>
              <a:ext uri="{FF2B5EF4-FFF2-40B4-BE49-F238E27FC236}">
                <a16:creationId xmlns="" xmlns:a16="http://schemas.microsoft.com/office/drawing/2014/main" id="{44368EF9-2C0E-455C-A6F3-CCF0895561E9}"/>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8" name="Line 5">
            <a:extLst>
              <a:ext uri="{FF2B5EF4-FFF2-40B4-BE49-F238E27FC236}">
                <a16:creationId xmlns="" xmlns:a16="http://schemas.microsoft.com/office/drawing/2014/main" id="{C631A44B-603B-4521-8C36-20C85C885C8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9" name="Line 6">
            <a:extLst>
              <a:ext uri="{FF2B5EF4-FFF2-40B4-BE49-F238E27FC236}">
                <a16:creationId xmlns="" xmlns:a16="http://schemas.microsoft.com/office/drawing/2014/main" id="{0DAFE3D3-63CA-44B4-AE2B-82F420AA585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7">
            <a:extLst>
              <a:ext uri="{FF2B5EF4-FFF2-40B4-BE49-F238E27FC236}">
                <a16:creationId xmlns="" xmlns:a16="http://schemas.microsoft.com/office/drawing/2014/main" id="{3F74804A-7A96-4B96-87E2-09A4D26F66B5}"/>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8">
            <a:extLst>
              <a:ext uri="{FF2B5EF4-FFF2-40B4-BE49-F238E27FC236}">
                <a16:creationId xmlns="" xmlns:a16="http://schemas.microsoft.com/office/drawing/2014/main" id="{AC8075D9-C9A2-48B5-BCB4-2D4791F51F9B}"/>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Text Box 10">
            <a:extLst>
              <a:ext uri="{FF2B5EF4-FFF2-40B4-BE49-F238E27FC236}">
                <a16:creationId xmlns="" xmlns:a16="http://schemas.microsoft.com/office/drawing/2014/main" id="{FAB0D765-6F13-48B0-B577-41CBA0636DE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6393" name="Text Box 11">
            <a:extLst>
              <a:ext uri="{FF2B5EF4-FFF2-40B4-BE49-F238E27FC236}">
                <a16:creationId xmlns="" xmlns:a16="http://schemas.microsoft.com/office/drawing/2014/main" id="{E0C25DCC-6325-43C2-8087-9B8F569C2B49}"/>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6394" name="AutoShape 12">
            <a:extLst>
              <a:ext uri="{FF2B5EF4-FFF2-40B4-BE49-F238E27FC236}">
                <a16:creationId xmlns="" xmlns:a16="http://schemas.microsoft.com/office/drawing/2014/main" id="{468DE7B0-FDD7-42CC-ADC9-86D382BACEE1}"/>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5" name="Text Box 13">
            <a:extLst>
              <a:ext uri="{FF2B5EF4-FFF2-40B4-BE49-F238E27FC236}">
                <a16:creationId xmlns="" xmlns:a16="http://schemas.microsoft.com/office/drawing/2014/main" id="{DABC81D7-2103-4EA9-9306-8BDB3DF0E04A}"/>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6396" name="AutoShape 14">
            <a:extLst>
              <a:ext uri="{FF2B5EF4-FFF2-40B4-BE49-F238E27FC236}">
                <a16:creationId xmlns="" xmlns:a16="http://schemas.microsoft.com/office/drawing/2014/main" id="{946D1A10-755F-4542-807A-00A40EE7C027}"/>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7" name="Text Box 15">
            <a:extLst>
              <a:ext uri="{FF2B5EF4-FFF2-40B4-BE49-F238E27FC236}">
                <a16:creationId xmlns="" xmlns:a16="http://schemas.microsoft.com/office/drawing/2014/main" id="{3070DA6E-BD1C-450C-99ED-2E2433E8F1F4}"/>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398" name="AutoShape 16">
            <a:extLst>
              <a:ext uri="{FF2B5EF4-FFF2-40B4-BE49-F238E27FC236}">
                <a16:creationId xmlns="" xmlns:a16="http://schemas.microsoft.com/office/drawing/2014/main" id="{7BA13988-E217-467B-BE7D-6D9BB058EF1C}"/>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9" name="Text Box 17">
            <a:extLst>
              <a:ext uri="{FF2B5EF4-FFF2-40B4-BE49-F238E27FC236}">
                <a16:creationId xmlns="" xmlns:a16="http://schemas.microsoft.com/office/drawing/2014/main" id="{88775961-4A12-4FE2-9D8F-C980F1D56036}"/>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6400" name="AutoShape 18">
            <a:extLst>
              <a:ext uri="{FF2B5EF4-FFF2-40B4-BE49-F238E27FC236}">
                <a16:creationId xmlns="" xmlns:a16="http://schemas.microsoft.com/office/drawing/2014/main" id="{7C14FA3E-B966-49C0-9A59-A3B9258325C7}"/>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401" name="Text Box 19">
            <a:extLst>
              <a:ext uri="{FF2B5EF4-FFF2-40B4-BE49-F238E27FC236}">
                <a16:creationId xmlns="" xmlns:a16="http://schemas.microsoft.com/office/drawing/2014/main" id="{FE456DF6-A29A-4A91-9FB7-8154021C4A84}"/>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402" name="Text Box 20">
            <a:extLst>
              <a:ext uri="{FF2B5EF4-FFF2-40B4-BE49-F238E27FC236}">
                <a16:creationId xmlns="" xmlns:a16="http://schemas.microsoft.com/office/drawing/2014/main" id="{50D0CB85-8DB9-4236-B5F3-B701D98060AF}"/>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6403" name="Text Box 21">
            <a:extLst>
              <a:ext uri="{FF2B5EF4-FFF2-40B4-BE49-F238E27FC236}">
                <a16:creationId xmlns="" xmlns:a16="http://schemas.microsoft.com/office/drawing/2014/main" id="{58324734-18CC-406B-B866-BD7576D557FD}"/>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6404" name="Text Box 22">
            <a:extLst>
              <a:ext uri="{FF2B5EF4-FFF2-40B4-BE49-F238E27FC236}">
                <a16:creationId xmlns="" xmlns:a16="http://schemas.microsoft.com/office/drawing/2014/main" id="{FC071BAD-0D75-4863-8163-D80876FC0589}"/>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6405" name="Text Box 23">
            <a:extLst>
              <a:ext uri="{FF2B5EF4-FFF2-40B4-BE49-F238E27FC236}">
                <a16:creationId xmlns="" xmlns:a16="http://schemas.microsoft.com/office/drawing/2014/main" id="{0893316C-21F3-4B37-9942-0700AD30CB3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6406" name="Text Box 24">
            <a:extLst>
              <a:ext uri="{FF2B5EF4-FFF2-40B4-BE49-F238E27FC236}">
                <a16:creationId xmlns="" xmlns:a16="http://schemas.microsoft.com/office/drawing/2014/main" id="{0F440198-8C5F-40FD-949F-5DB9B4C78F4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6407" name="Text Box 25">
            <a:extLst>
              <a:ext uri="{FF2B5EF4-FFF2-40B4-BE49-F238E27FC236}">
                <a16:creationId xmlns="" xmlns:a16="http://schemas.microsoft.com/office/drawing/2014/main" id="{D3E175E6-83AF-4B08-B14D-6BE5654C3A3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6408" name="Object 26">
            <a:extLst>
              <a:ext uri="{FF2B5EF4-FFF2-40B4-BE49-F238E27FC236}">
                <a16:creationId xmlns="" xmlns:a16="http://schemas.microsoft.com/office/drawing/2014/main" id="{5AD7F2BF-2DD1-44E8-93CE-3F8CD9A91F78}"/>
              </a:ext>
            </a:extLst>
          </p:cNvPr>
          <p:cNvGraphicFramePr>
            <a:graphicFrameLocks noChangeAspect="1"/>
          </p:cNvGraphicFramePr>
          <p:nvPr/>
        </p:nvGraphicFramePr>
        <p:xfrm>
          <a:off x="4957763" y="1604963"/>
          <a:ext cx="3576637" cy="1117600"/>
        </p:xfrm>
        <a:graphic>
          <a:graphicData uri="http://schemas.openxmlformats.org/presentationml/2006/ole">
            <mc:AlternateContent xmlns:mc="http://schemas.openxmlformats.org/markup-compatibility/2006">
              <mc:Choice xmlns:v="urn:schemas-microsoft-com:vml" Requires="v">
                <p:oleObj spid="_x0000_s7201" name="Document" r:id="rId3" imgW="5057766" imgH="1594768" progId="Word.Document.8">
                  <p:embed/>
                </p:oleObj>
              </mc:Choice>
              <mc:Fallback>
                <p:oleObj name="Document" r:id="rId3" imgW="5057766" imgH="159476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576637" cy="1117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409" name="Text Box 27">
            <a:extLst>
              <a:ext uri="{FF2B5EF4-FFF2-40B4-BE49-F238E27FC236}">
                <a16:creationId xmlns="" xmlns:a16="http://schemas.microsoft.com/office/drawing/2014/main" id="{5814FC83-E9AA-4A72-923A-B36CA112559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6410" name="Line 28">
            <a:extLst>
              <a:ext uri="{FF2B5EF4-FFF2-40B4-BE49-F238E27FC236}">
                <a16:creationId xmlns="" xmlns:a16="http://schemas.microsoft.com/office/drawing/2014/main" id="{9B60F30B-25F0-4E02-9205-9196E72DB7D8}"/>
              </a:ext>
            </a:extLst>
          </p:cNvPr>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Text Box 29">
            <a:extLst>
              <a:ext uri="{FF2B5EF4-FFF2-40B4-BE49-F238E27FC236}">
                <a16:creationId xmlns="" xmlns:a16="http://schemas.microsoft.com/office/drawing/2014/main" id="{782D7552-4A10-49EF-AA4E-FBC4DEE9A474}"/>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 xmlns:a16="http://schemas.microsoft.com/office/drawing/2014/main" id="{2F2F8AD1-81E6-466A-A329-F412ABE3CB65}"/>
              </a:ext>
            </a:extLst>
          </p:cNvPr>
          <p:cNvSpPr>
            <a:spLocks noGrp="1"/>
          </p:cNvSpPr>
          <p:nvPr>
            <p:ph type="dt" sz="quarter" idx="10"/>
          </p:nvPr>
        </p:nvSpPr>
        <p:spPr/>
        <p:txBody>
          <a:bodyPr/>
          <a:lstStyle/>
          <a:p>
            <a:pPr>
              <a:defRPr/>
            </a:pPr>
            <a:fld id="{06C2DA3B-2685-4806-B46B-AD9841149F8F}" type="datetime1">
              <a:rPr lang="en-US" smtClean="0"/>
              <a:t>8/11/2025</a:t>
            </a:fld>
            <a:endParaRPr lang="en-US" dirty="0"/>
          </a:p>
        </p:txBody>
      </p:sp>
      <p:sp>
        <p:nvSpPr>
          <p:cNvPr id="3" name="Footer Placeholder 2">
            <a:extLst>
              <a:ext uri="{FF2B5EF4-FFF2-40B4-BE49-F238E27FC236}">
                <a16:creationId xmlns="" xmlns:a16="http://schemas.microsoft.com/office/drawing/2014/main" id="{173B1CBD-DABB-4236-9028-F59510458154}"/>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007227FA-A692-4498-876D-E141937DCB39}"/>
              </a:ext>
            </a:extLst>
          </p:cNvPr>
          <p:cNvSpPr>
            <a:spLocks noGrp="1"/>
          </p:cNvSpPr>
          <p:nvPr>
            <p:ph type="sldNum" sz="quarter" idx="12"/>
          </p:nvPr>
        </p:nvSpPr>
        <p:spPr/>
        <p:txBody>
          <a:bodyPr/>
          <a:lstStyle/>
          <a:p>
            <a:pPr>
              <a:defRPr/>
            </a:pPr>
            <a:fld id="{8E680B55-7697-4C7B-89C2-F38D3ACF3205}" type="slidenum">
              <a:rPr lang="en-US"/>
              <a:pPr>
                <a:defRPr/>
              </a:pPr>
              <a:t>10</a:t>
            </a:fld>
            <a:endParaRPr lang="en-US"/>
          </a:p>
        </p:txBody>
      </p:sp>
    </p:spTree>
    <p:extLst>
      <p:ext uri="{BB962C8B-B14F-4D97-AF65-F5344CB8AC3E}">
        <p14:creationId xmlns:p14="http://schemas.microsoft.com/office/powerpoint/2010/main" val="1024638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DF913686-F9A1-43CF-971D-57FD40452838}"/>
              </a:ext>
            </a:extLst>
          </p:cNvPr>
          <p:cNvSpPr>
            <a:spLocks noGrp="1" noChangeArrowheads="1"/>
          </p:cNvSpPr>
          <p:nvPr>
            <p:ph type="title"/>
          </p:nvPr>
        </p:nvSpPr>
        <p:spPr/>
        <p:txBody>
          <a:bodyPr/>
          <a:lstStyle/>
          <a:p>
            <a:pPr>
              <a:defRPr/>
            </a:pPr>
            <a:r>
              <a:rPr lang="en-US">
                <a:cs typeface="+mj-cs"/>
              </a:rPr>
              <a:t>Apply Model to Test Data</a:t>
            </a:r>
          </a:p>
        </p:txBody>
      </p:sp>
      <p:sp>
        <p:nvSpPr>
          <p:cNvPr id="17410" name="Line 3">
            <a:extLst>
              <a:ext uri="{FF2B5EF4-FFF2-40B4-BE49-F238E27FC236}">
                <a16:creationId xmlns="" xmlns:a16="http://schemas.microsoft.com/office/drawing/2014/main" id="{A5C44BA8-84B4-4329-B4FC-AA80BBE1D12C}"/>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a:extLst>
              <a:ext uri="{FF2B5EF4-FFF2-40B4-BE49-F238E27FC236}">
                <a16:creationId xmlns="" xmlns:a16="http://schemas.microsoft.com/office/drawing/2014/main" id="{797895E3-BF9E-446D-9E4F-1641D1CBD5FC}"/>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a:extLst>
              <a:ext uri="{FF2B5EF4-FFF2-40B4-BE49-F238E27FC236}">
                <a16:creationId xmlns="" xmlns:a16="http://schemas.microsoft.com/office/drawing/2014/main" id="{09581D5C-6807-48B8-AC2F-8E48F06FE3F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6">
            <a:extLst>
              <a:ext uri="{FF2B5EF4-FFF2-40B4-BE49-F238E27FC236}">
                <a16:creationId xmlns="" xmlns:a16="http://schemas.microsoft.com/office/drawing/2014/main" id="{94B25752-DE6D-4333-B1E8-3A66014C17F4}"/>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7">
            <a:extLst>
              <a:ext uri="{FF2B5EF4-FFF2-40B4-BE49-F238E27FC236}">
                <a16:creationId xmlns="" xmlns:a16="http://schemas.microsoft.com/office/drawing/2014/main" id="{2FC40FF1-CE46-4E85-B66E-8F5BD7489EFA}"/>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8">
            <a:extLst>
              <a:ext uri="{FF2B5EF4-FFF2-40B4-BE49-F238E27FC236}">
                <a16:creationId xmlns="" xmlns:a16="http://schemas.microsoft.com/office/drawing/2014/main" id="{4E0AC857-653F-4E1C-A81F-4C632F7FE34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Text Box 10">
            <a:extLst>
              <a:ext uri="{FF2B5EF4-FFF2-40B4-BE49-F238E27FC236}">
                <a16:creationId xmlns="" xmlns:a16="http://schemas.microsoft.com/office/drawing/2014/main" id="{31A188CD-F3E0-4270-BBA1-15965EB02823}"/>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7417" name="Text Box 11">
            <a:extLst>
              <a:ext uri="{FF2B5EF4-FFF2-40B4-BE49-F238E27FC236}">
                <a16:creationId xmlns="" xmlns:a16="http://schemas.microsoft.com/office/drawing/2014/main" id="{B088FB2D-4993-482E-92FF-F12075DE849E}"/>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7418" name="AutoShape 12">
            <a:extLst>
              <a:ext uri="{FF2B5EF4-FFF2-40B4-BE49-F238E27FC236}">
                <a16:creationId xmlns="" xmlns:a16="http://schemas.microsoft.com/office/drawing/2014/main" id="{1F9C1CC1-F565-4255-996C-D3743FE575DE}"/>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19" name="Text Box 13">
            <a:extLst>
              <a:ext uri="{FF2B5EF4-FFF2-40B4-BE49-F238E27FC236}">
                <a16:creationId xmlns="" xmlns:a16="http://schemas.microsoft.com/office/drawing/2014/main" id="{956999A7-BB5C-470C-92AF-D68F15462279}"/>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7420" name="AutoShape 14">
            <a:extLst>
              <a:ext uri="{FF2B5EF4-FFF2-40B4-BE49-F238E27FC236}">
                <a16:creationId xmlns="" xmlns:a16="http://schemas.microsoft.com/office/drawing/2014/main" id="{1C101A96-F92E-4F68-9D70-DADD2D5D253A}"/>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1" name="Text Box 15">
            <a:extLst>
              <a:ext uri="{FF2B5EF4-FFF2-40B4-BE49-F238E27FC236}">
                <a16:creationId xmlns="" xmlns:a16="http://schemas.microsoft.com/office/drawing/2014/main" id="{0376D1BD-C3DD-4253-AEEC-8937457BBB1E}"/>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2" name="AutoShape 16">
            <a:extLst>
              <a:ext uri="{FF2B5EF4-FFF2-40B4-BE49-F238E27FC236}">
                <a16:creationId xmlns="" xmlns:a16="http://schemas.microsoft.com/office/drawing/2014/main" id="{B1823FFB-E289-4C8C-901F-55F3978AD9B7}"/>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3" name="Text Box 17">
            <a:extLst>
              <a:ext uri="{FF2B5EF4-FFF2-40B4-BE49-F238E27FC236}">
                <a16:creationId xmlns="" xmlns:a16="http://schemas.microsoft.com/office/drawing/2014/main" id="{953DB719-85F0-4BBA-B5BA-5D45B6EBEF9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7424" name="AutoShape 18">
            <a:extLst>
              <a:ext uri="{FF2B5EF4-FFF2-40B4-BE49-F238E27FC236}">
                <a16:creationId xmlns="" xmlns:a16="http://schemas.microsoft.com/office/drawing/2014/main" id="{7837243C-859F-4CB3-9D4A-9F92C678166E}"/>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5" name="Text Box 19">
            <a:extLst>
              <a:ext uri="{FF2B5EF4-FFF2-40B4-BE49-F238E27FC236}">
                <a16:creationId xmlns="" xmlns:a16="http://schemas.microsoft.com/office/drawing/2014/main" id="{ED1B0FE0-BC53-4B69-A5F4-50CC2EDB5141}"/>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6" name="Text Box 20">
            <a:extLst>
              <a:ext uri="{FF2B5EF4-FFF2-40B4-BE49-F238E27FC236}">
                <a16:creationId xmlns="" xmlns:a16="http://schemas.microsoft.com/office/drawing/2014/main" id="{3B41FB1B-D4C9-4F5D-96D0-968FDC030B33}"/>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7427" name="Text Box 21">
            <a:extLst>
              <a:ext uri="{FF2B5EF4-FFF2-40B4-BE49-F238E27FC236}">
                <a16:creationId xmlns="" xmlns:a16="http://schemas.microsoft.com/office/drawing/2014/main" id="{CA9CAFDA-E71A-4A2B-B9CD-37E59FFD21AA}"/>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7428" name="Text Box 22">
            <a:extLst>
              <a:ext uri="{FF2B5EF4-FFF2-40B4-BE49-F238E27FC236}">
                <a16:creationId xmlns="" xmlns:a16="http://schemas.microsoft.com/office/drawing/2014/main" id="{071D0BFD-351B-4C5C-84FD-11F209DC2AE6}"/>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7429" name="Text Box 23">
            <a:extLst>
              <a:ext uri="{FF2B5EF4-FFF2-40B4-BE49-F238E27FC236}">
                <a16:creationId xmlns="" xmlns:a16="http://schemas.microsoft.com/office/drawing/2014/main" id="{770EE8FE-0778-4053-9E39-C40CFA0736C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7430" name="Text Box 24">
            <a:extLst>
              <a:ext uri="{FF2B5EF4-FFF2-40B4-BE49-F238E27FC236}">
                <a16:creationId xmlns="" xmlns:a16="http://schemas.microsoft.com/office/drawing/2014/main" id="{D2ABB308-17E1-4414-A45B-197C197ED70B}"/>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7431" name="Text Box 25">
            <a:extLst>
              <a:ext uri="{FF2B5EF4-FFF2-40B4-BE49-F238E27FC236}">
                <a16:creationId xmlns="" xmlns:a16="http://schemas.microsoft.com/office/drawing/2014/main" id="{1E12C45D-75EC-4B1A-979F-6C12A5CE299F}"/>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7432" name="Object 26">
            <a:extLst>
              <a:ext uri="{FF2B5EF4-FFF2-40B4-BE49-F238E27FC236}">
                <a16:creationId xmlns="" xmlns:a16="http://schemas.microsoft.com/office/drawing/2014/main" id="{E020D34F-E07B-40D6-9CDD-CF254E26446B}"/>
              </a:ext>
            </a:extLst>
          </p:cNvPr>
          <p:cNvGraphicFramePr>
            <a:graphicFrameLocks noChangeAspect="1"/>
          </p:cNvGraphicFramePr>
          <p:nvPr/>
        </p:nvGraphicFramePr>
        <p:xfrm>
          <a:off x="4957763" y="1604963"/>
          <a:ext cx="3719512" cy="1096962"/>
        </p:xfrm>
        <a:graphic>
          <a:graphicData uri="http://schemas.openxmlformats.org/presentationml/2006/ole">
            <mc:AlternateContent xmlns:mc="http://schemas.openxmlformats.org/markup-compatibility/2006">
              <mc:Choice xmlns:v="urn:schemas-microsoft-com:vml" Requires="v">
                <p:oleObj spid="_x0000_s8225" name="Document" r:id="rId3" imgW="5272775" imgH="1564535" progId="Word.Document.8">
                  <p:embed/>
                </p:oleObj>
              </mc:Choice>
              <mc:Fallback>
                <p:oleObj name="Document" r:id="rId3" imgW="5272775" imgH="156453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719512" cy="10969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433" name="Text Box 27">
            <a:extLst>
              <a:ext uri="{FF2B5EF4-FFF2-40B4-BE49-F238E27FC236}">
                <a16:creationId xmlns="" xmlns:a16="http://schemas.microsoft.com/office/drawing/2014/main" id="{99F29EE8-4751-46EC-8D7E-1F20D651965A}"/>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7434" name="Line 28">
            <a:extLst>
              <a:ext uri="{FF2B5EF4-FFF2-40B4-BE49-F238E27FC236}">
                <a16:creationId xmlns="" xmlns:a16="http://schemas.microsoft.com/office/drawing/2014/main" id="{A44AE565-601F-42D4-8DC6-15A8D7B207AA}"/>
              </a:ext>
            </a:extLst>
          </p:cNvPr>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5" name="Text Box 29">
            <a:extLst>
              <a:ext uri="{FF2B5EF4-FFF2-40B4-BE49-F238E27FC236}">
                <a16:creationId xmlns="" xmlns:a16="http://schemas.microsoft.com/office/drawing/2014/main" id="{BCB815D9-B2C1-478F-9E33-19EA73F1CA0F}"/>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 xmlns:a16="http://schemas.microsoft.com/office/drawing/2014/main" id="{A3896F20-2D52-417B-962D-2AF9AB48E454}"/>
              </a:ext>
            </a:extLst>
          </p:cNvPr>
          <p:cNvSpPr>
            <a:spLocks noGrp="1"/>
          </p:cNvSpPr>
          <p:nvPr>
            <p:ph type="dt" sz="quarter" idx="10"/>
          </p:nvPr>
        </p:nvSpPr>
        <p:spPr/>
        <p:txBody>
          <a:bodyPr/>
          <a:lstStyle/>
          <a:p>
            <a:pPr>
              <a:defRPr/>
            </a:pPr>
            <a:fld id="{07F6E2C4-065D-4F2A-B5D8-9C29E23A9BD6}" type="datetime1">
              <a:rPr lang="en-US" smtClean="0"/>
              <a:t>8/11/2025</a:t>
            </a:fld>
            <a:endParaRPr lang="en-US" dirty="0"/>
          </a:p>
        </p:txBody>
      </p:sp>
      <p:sp>
        <p:nvSpPr>
          <p:cNvPr id="3" name="Footer Placeholder 2">
            <a:extLst>
              <a:ext uri="{FF2B5EF4-FFF2-40B4-BE49-F238E27FC236}">
                <a16:creationId xmlns="" xmlns:a16="http://schemas.microsoft.com/office/drawing/2014/main" id="{ED250F69-DABC-42AD-A475-F05F80743D42}"/>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90D4B7A5-BE48-456C-9BAB-189A8197979C}"/>
              </a:ext>
            </a:extLst>
          </p:cNvPr>
          <p:cNvSpPr>
            <a:spLocks noGrp="1"/>
          </p:cNvSpPr>
          <p:nvPr>
            <p:ph type="sldNum" sz="quarter" idx="12"/>
          </p:nvPr>
        </p:nvSpPr>
        <p:spPr/>
        <p:txBody>
          <a:bodyPr/>
          <a:lstStyle/>
          <a:p>
            <a:pPr>
              <a:defRPr/>
            </a:pPr>
            <a:fld id="{D0051604-57D2-428E-A2A7-786F957DB7C8}" type="slidenum">
              <a:rPr lang="en-US"/>
              <a:pPr>
                <a:defRPr/>
              </a:pPr>
              <a:t>11</a:t>
            </a:fld>
            <a:endParaRPr lang="en-US"/>
          </a:p>
        </p:txBody>
      </p:sp>
    </p:spTree>
    <p:extLst>
      <p:ext uri="{BB962C8B-B14F-4D97-AF65-F5344CB8AC3E}">
        <p14:creationId xmlns:p14="http://schemas.microsoft.com/office/powerpoint/2010/main" val="2725324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505C3759-8E76-4AB9-AC94-72D0D840B28F}"/>
              </a:ext>
            </a:extLst>
          </p:cNvPr>
          <p:cNvSpPr>
            <a:spLocks noGrp="1" noChangeArrowheads="1"/>
          </p:cNvSpPr>
          <p:nvPr>
            <p:ph type="title"/>
          </p:nvPr>
        </p:nvSpPr>
        <p:spPr/>
        <p:txBody>
          <a:bodyPr/>
          <a:lstStyle/>
          <a:p>
            <a:pPr>
              <a:defRPr/>
            </a:pPr>
            <a:r>
              <a:rPr lang="en-US">
                <a:cs typeface="+mj-cs"/>
              </a:rPr>
              <a:t>Apply Model to Test Data</a:t>
            </a:r>
          </a:p>
        </p:txBody>
      </p:sp>
      <p:sp>
        <p:nvSpPr>
          <p:cNvPr id="18434" name="Line 3">
            <a:extLst>
              <a:ext uri="{FF2B5EF4-FFF2-40B4-BE49-F238E27FC236}">
                <a16:creationId xmlns="" xmlns:a16="http://schemas.microsoft.com/office/drawing/2014/main" id="{399E9645-00A4-4D7C-B515-111A12ED86B8}"/>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5" name="Line 4">
            <a:extLst>
              <a:ext uri="{FF2B5EF4-FFF2-40B4-BE49-F238E27FC236}">
                <a16:creationId xmlns="" xmlns:a16="http://schemas.microsoft.com/office/drawing/2014/main" id="{C7E01FEE-3176-4252-B438-78753CA6BE91}"/>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5">
            <a:extLst>
              <a:ext uri="{FF2B5EF4-FFF2-40B4-BE49-F238E27FC236}">
                <a16:creationId xmlns="" xmlns:a16="http://schemas.microsoft.com/office/drawing/2014/main" id="{71C82E23-8BA5-44A8-B2EB-01CCAC0BA5B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6">
            <a:extLst>
              <a:ext uri="{FF2B5EF4-FFF2-40B4-BE49-F238E27FC236}">
                <a16:creationId xmlns="" xmlns:a16="http://schemas.microsoft.com/office/drawing/2014/main" id="{D2D8FE7A-F89D-4917-A3C8-EB087058A11A}"/>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7">
            <a:extLst>
              <a:ext uri="{FF2B5EF4-FFF2-40B4-BE49-F238E27FC236}">
                <a16:creationId xmlns="" xmlns:a16="http://schemas.microsoft.com/office/drawing/2014/main" id="{CB301687-71A5-482B-BF68-968E7B8981A4}"/>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8">
            <a:extLst>
              <a:ext uri="{FF2B5EF4-FFF2-40B4-BE49-F238E27FC236}">
                <a16:creationId xmlns="" xmlns:a16="http://schemas.microsoft.com/office/drawing/2014/main" id="{ED00308B-5029-45D5-A6C1-95ADCD18001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10">
            <a:extLst>
              <a:ext uri="{FF2B5EF4-FFF2-40B4-BE49-F238E27FC236}">
                <a16:creationId xmlns="" xmlns:a16="http://schemas.microsoft.com/office/drawing/2014/main" id="{04C790B7-6159-47D9-956D-24FBD8D5B97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8441" name="Text Box 11">
            <a:extLst>
              <a:ext uri="{FF2B5EF4-FFF2-40B4-BE49-F238E27FC236}">
                <a16:creationId xmlns="" xmlns:a16="http://schemas.microsoft.com/office/drawing/2014/main" id="{E1CD48A7-0889-4527-8882-82C342A890DF}"/>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8442" name="AutoShape 12">
            <a:extLst>
              <a:ext uri="{FF2B5EF4-FFF2-40B4-BE49-F238E27FC236}">
                <a16:creationId xmlns="" xmlns:a16="http://schemas.microsoft.com/office/drawing/2014/main" id="{7B042607-BD97-4D38-AC64-720FAD0A917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3" name="Text Box 13">
            <a:extLst>
              <a:ext uri="{FF2B5EF4-FFF2-40B4-BE49-F238E27FC236}">
                <a16:creationId xmlns="" xmlns:a16="http://schemas.microsoft.com/office/drawing/2014/main" id="{042CF95A-82ED-4DCE-BB58-65892E88B81B}"/>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8444" name="AutoShape 14">
            <a:extLst>
              <a:ext uri="{FF2B5EF4-FFF2-40B4-BE49-F238E27FC236}">
                <a16:creationId xmlns="" xmlns:a16="http://schemas.microsoft.com/office/drawing/2014/main" id="{51C8C9CC-D1E7-4DC0-B900-B5BD33B2E78B}"/>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5" name="Text Box 15">
            <a:extLst>
              <a:ext uri="{FF2B5EF4-FFF2-40B4-BE49-F238E27FC236}">
                <a16:creationId xmlns="" xmlns:a16="http://schemas.microsoft.com/office/drawing/2014/main" id="{E358D76E-CD35-4981-BBB2-B927D44D1DE9}"/>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46" name="AutoShape 16">
            <a:extLst>
              <a:ext uri="{FF2B5EF4-FFF2-40B4-BE49-F238E27FC236}">
                <a16:creationId xmlns="" xmlns:a16="http://schemas.microsoft.com/office/drawing/2014/main" id="{0EBBB9E0-0579-4083-BDC3-0ABEA6A5565F}"/>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7" name="Text Box 17">
            <a:extLst>
              <a:ext uri="{FF2B5EF4-FFF2-40B4-BE49-F238E27FC236}">
                <a16:creationId xmlns="" xmlns:a16="http://schemas.microsoft.com/office/drawing/2014/main" id="{DF7435AE-F972-41DA-8230-09E7AE62C710}"/>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8448" name="AutoShape 18">
            <a:extLst>
              <a:ext uri="{FF2B5EF4-FFF2-40B4-BE49-F238E27FC236}">
                <a16:creationId xmlns="" xmlns:a16="http://schemas.microsoft.com/office/drawing/2014/main" id="{54DC5B1A-1D8C-42A1-BEA2-82FB2892AA22}"/>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9" name="Text Box 19">
            <a:extLst>
              <a:ext uri="{FF2B5EF4-FFF2-40B4-BE49-F238E27FC236}">
                <a16:creationId xmlns="" xmlns:a16="http://schemas.microsoft.com/office/drawing/2014/main" id="{2446B3D7-94C1-4A2D-BEB4-53AA4CCC9DA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50" name="Text Box 20">
            <a:extLst>
              <a:ext uri="{FF2B5EF4-FFF2-40B4-BE49-F238E27FC236}">
                <a16:creationId xmlns="" xmlns:a16="http://schemas.microsoft.com/office/drawing/2014/main" id="{C9F0E219-2699-4F54-90F2-790CA879E27E}"/>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8451" name="Text Box 21">
            <a:extLst>
              <a:ext uri="{FF2B5EF4-FFF2-40B4-BE49-F238E27FC236}">
                <a16:creationId xmlns="" xmlns:a16="http://schemas.microsoft.com/office/drawing/2014/main" id="{0AA7AFE8-9E06-4ACA-9B00-45165F13F10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8452" name="Text Box 22">
            <a:extLst>
              <a:ext uri="{FF2B5EF4-FFF2-40B4-BE49-F238E27FC236}">
                <a16:creationId xmlns="" xmlns:a16="http://schemas.microsoft.com/office/drawing/2014/main" id="{D476EC57-B797-4925-B872-F2D238CF4C6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8453" name="Text Box 23">
            <a:extLst>
              <a:ext uri="{FF2B5EF4-FFF2-40B4-BE49-F238E27FC236}">
                <a16:creationId xmlns="" xmlns:a16="http://schemas.microsoft.com/office/drawing/2014/main" id="{F80673C3-33A9-402B-99BC-8590762BDAEC}"/>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8454" name="Text Box 24">
            <a:extLst>
              <a:ext uri="{FF2B5EF4-FFF2-40B4-BE49-F238E27FC236}">
                <a16:creationId xmlns="" xmlns:a16="http://schemas.microsoft.com/office/drawing/2014/main" id="{91118D36-64EA-4224-9A3A-FE735EB426F5}"/>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8455" name="Text Box 25">
            <a:extLst>
              <a:ext uri="{FF2B5EF4-FFF2-40B4-BE49-F238E27FC236}">
                <a16:creationId xmlns="" xmlns:a16="http://schemas.microsoft.com/office/drawing/2014/main" id="{A93F7C38-7B33-469E-BFF9-7B31347CA5FC}"/>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8456" name="Object 26">
            <a:extLst>
              <a:ext uri="{FF2B5EF4-FFF2-40B4-BE49-F238E27FC236}">
                <a16:creationId xmlns="" xmlns:a16="http://schemas.microsoft.com/office/drawing/2014/main" id="{D0CA5208-FBE8-4E4B-A361-169649B9B65C}"/>
              </a:ext>
            </a:extLst>
          </p:cNvPr>
          <p:cNvGraphicFramePr>
            <a:graphicFrameLocks noChangeAspect="1"/>
          </p:cNvGraphicFramePr>
          <p:nvPr/>
        </p:nvGraphicFramePr>
        <p:xfrm>
          <a:off x="4957763" y="1604963"/>
          <a:ext cx="3657600" cy="1108075"/>
        </p:xfrm>
        <a:graphic>
          <a:graphicData uri="http://schemas.openxmlformats.org/presentationml/2006/ole">
            <mc:AlternateContent xmlns:mc="http://schemas.openxmlformats.org/markup-compatibility/2006">
              <mc:Choice xmlns:v="urn:schemas-microsoft-com:vml" Requires="v">
                <p:oleObj spid="_x0000_s9249" name="Document" r:id="rId3" imgW="5164549" imgH="1564535" progId="Word.Document.8">
                  <p:embed/>
                </p:oleObj>
              </mc:Choice>
              <mc:Fallback>
                <p:oleObj name="Document" r:id="rId3" imgW="5164549" imgH="156453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657600" cy="11080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57" name="Text Box 27">
            <a:extLst>
              <a:ext uri="{FF2B5EF4-FFF2-40B4-BE49-F238E27FC236}">
                <a16:creationId xmlns="" xmlns:a16="http://schemas.microsoft.com/office/drawing/2014/main" id="{76816771-711F-4BC4-918C-2184680F5A6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8458" name="Line 28">
            <a:extLst>
              <a:ext uri="{FF2B5EF4-FFF2-40B4-BE49-F238E27FC236}">
                <a16:creationId xmlns="" xmlns:a16="http://schemas.microsoft.com/office/drawing/2014/main" id="{F25AA361-4357-47CF-BE8B-B1EEC10BD516}"/>
              </a:ext>
            </a:extLst>
          </p:cNvPr>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Text Box 29">
            <a:extLst>
              <a:ext uri="{FF2B5EF4-FFF2-40B4-BE49-F238E27FC236}">
                <a16:creationId xmlns="" xmlns:a16="http://schemas.microsoft.com/office/drawing/2014/main" id="{4AEE59DA-1B0D-4F50-8002-E0118DEEC34F}"/>
              </a:ext>
            </a:extLst>
          </p:cNvPr>
          <p:cNvSpPr txBox="1">
            <a:spLocks noChangeArrowheads="1"/>
          </p:cNvSpPr>
          <p:nvPr/>
        </p:nvSpPr>
        <p:spPr bwMode="auto">
          <a:xfrm>
            <a:off x="6019800" y="3581400"/>
            <a:ext cx="2667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Assign Defaulted to “No”</a:t>
            </a:r>
          </a:p>
        </p:txBody>
      </p:sp>
      <p:sp>
        <p:nvSpPr>
          <p:cNvPr id="18460" name="Text Box 30">
            <a:extLst>
              <a:ext uri="{FF2B5EF4-FFF2-40B4-BE49-F238E27FC236}">
                <a16:creationId xmlns="" xmlns:a16="http://schemas.microsoft.com/office/drawing/2014/main" id="{E907DFBA-BB46-4A6E-A242-2552E64E3222}"/>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 xmlns:a16="http://schemas.microsoft.com/office/drawing/2014/main" id="{9D2D87E7-DF44-467E-B58D-798AAF2680DB}"/>
              </a:ext>
            </a:extLst>
          </p:cNvPr>
          <p:cNvSpPr>
            <a:spLocks noGrp="1"/>
          </p:cNvSpPr>
          <p:nvPr>
            <p:ph type="dt" sz="quarter" idx="10"/>
          </p:nvPr>
        </p:nvSpPr>
        <p:spPr/>
        <p:txBody>
          <a:bodyPr/>
          <a:lstStyle/>
          <a:p>
            <a:pPr>
              <a:defRPr/>
            </a:pPr>
            <a:fld id="{210377F8-6730-4A69-B9D9-270E35C6DED5}" type="datetime1">
              <a:rPr lang="en-US" smtClean="0"/>
              <a:t>8/11/2025</a:t>
            </a:fld>
            <a:endParaRPr lang="en-US" dirty="0"/>
          </a:p>
        </p:txBody>
      </p:sp>
      <p:sp>
        <p:nvSpPr>
          <p:cNvPr id="3" name="Footer Placeholder 2">
            <a:extLst>
              <a:ext uri="{FF2B5EF4-FFF2-40B4-BE49-F238E27FC236}">
                <a16:creationId xmlns="" xmlns:a16="http://schemas.microsoft.com/office/drawing/2014/main" id="{5D6333F7-16EE-41B7-9E81-67BCD0E6390B}"/>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3A5C2A98-03E9-466F-B5F5-FA160B54BBE9}"/>
              </a:ext>
            </a:extLst>
          </p:cNvPr>
          <p:cNvSpPr>
            <a:spLocks noGrp="1"/>
          </p:cNvSpPr>
          <p:nvPr>
            <p:ph type="sldNum" sz="quarter" idx="12"/>
          </p:nvPr>
        </p:nvSpPr>
        <p:spPr/>
        <p:txBody>
          <a:bodyPr/>
          <a:lstStyle/>
          <a:p>
            <a:pPr>
              <a:defRPr/>
            </a:pPr>
            <a:fld id="{1872E9FB-D088-443F-98CA-C22614E314EC}" type="slidenum">
              <a:rPr lang="en-US"/>
              <a:pPr>
                <a:defRPr/>
              </a:pPr>
              <a:t>12</a:t>
            </a:fld>
            <a:endParaRPr lang="en-US"/>
          </a:p>
        </p:txBody>
      </p:sp>
    </p:spTree>
    <p:extLst>
      <p:ext uri="{BB962C8B-B14F-4D97-AF65-F5344CB8AC3E}">
        <p14:creationId xmlns:p14="http://schemas.microsoft.com/office/powerpoint/2010/main" val="19298797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A57D3325-CA50-47D6-B18E-E49B6EB5A703}"/>
              </a:ext>
            </a:extLst>
          </p:cNvPr>
          <p:cNvSpPr>
            <a:spLocks noGrp="1" noChangeArrowheads="1"/>
          </p:cNvSpPr>
          <p:nvPr>
            <p:ph type="title"/>
          </p:nvPr>
        </p:nvSpPr>
        <p:spPr/>
        <p:txBody>
          <a:bodyPr/>
          <a:lstStyle/>
          <a:p>
            <a:pPr>
              <a:defRPr/>
            </a:pPr>
            <a:r>
              <a:rPr lang="en-US">
                <a:cs typeface="+mj-cs"/>
              </a:rPr>
              <a:t>Decision Tree Classification Task</a:t>
            </a:r>
          </a:p>
        </p:txBody>
      </p:sp>
      <p:graphicFrame>
        <p:nvGraphicFramePr>
          <p:cNvPr id="19458" name="Object 3">
            <a:extLst>
              <a:ext uri="{FF2B5EF4-FFF2-40B4-BE49-F238E27FC236}">
                <a16:creationId xmlns="" xmlns:a16="http://schemas.microsoft.com/office/drawing/2014/main" id="{922FCB22-D9C1-47D5-B45A-D63DF09FDBB3}"/>
              </a:ext>
            </a:extLst>
          </p:cNvPr>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spid="_x0000_s10273" name="Visio" r:id="rId3" imgW="8424875" imgH="6279741" progId="">
                  <p:embed/>
                </p:oleObj>
              </mc:Choice>
              <mc:Fallback>
                <p:oleObj name="Visio" r:id="rId3" imgW="8424875" imgH="6279741"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Line 4">
            <a:extLst>
              <a:ext uri="{FF2B5EF4-FFF2-40B4-BE49-F238E27FC236}">
                <a16:creationId xmlns="" xmlns:a16="http://schemas.microsoft.com/office/drawing/2014/main" id="{D2A2C65F-1598-45AB-9C71-7C8C24AD2F16}"/>
              </a:ext>
            </a:extLst>
          </p:cNvPr>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0" name="Text Box 5">
            <a:extLst>
              <a:ext uri="{FF2B5EF4-FFF2-40B4-BE49-F238E27FC236}">
                <a16:creationId xmlns="" xmlns:a16="http://schemas.microsoft.com/office/drawing/2014/main" id="{E0B96271-3927-49B3-A826-E4A57F01AAB5}"/>
              </a:ext>
            </a:extLst>
          </p:cNvPr>
          <p:cNvSpPr txBox="1">
            <a:spLocks noChangeArrowheads="1"/>
          </p:cNvSpPr>
          <p:nvPr/>
        </p:nvSpPr>
        <p:spPr bwMode="auto">
          <a:xfrm>
            <a:off x="7086600" y="42830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Decision Tree</a:t>
            </a:r>
          </a:p>
        </p:txBody>
      </p:sp>
      <p:sp>
        <p:nvSpPr>
          <p:cNvPr id="2" name="Date Placeholder 1">
            <a:extLst>
              <a:ext uri="{FF2B5EF4-FFF2-40B4-BE49-F238E27FC236}">
                <a16:creationId xmlns="" xmlns:a16="http://schemas.microsoft.com/office/drawing/2014/main" id="{158A83EC-A45F-4EC0-B522-0C8F3E6CD14D}"/>
              </a:ext>
            </a:extLst>
          </p:cNvPr>
          <p:cNvSpPr>
            <a:spLocks noGrp="1"/>
          </p:cNvSpPr>
          <p:nvPr>
            <p:ph type="dt" sz="quarter" idx="10"/>
          </p:nvPr>
        </p:nvSpPr>
        <p:spPr/>
        <p:txBody>
          <a:bodyPr/>
          <a:lstStyle/>
          <a:p>
            <a:pPr>
              <a:defRPr/>
            </a:pPr>
            <a:fld id="{E0F05C19-398C-4A75-8FA3-D8A2B64A0FA1}" type="datetime1">
              <a:rPr lang="en-US" smtClean="0"/>
              <a:t>8/11/2025</a:t>
            </a:fld>
            <a:endParaRPr lang="en-US" dirty="0"/>
          </a:p>
        </p:txBody>
      </p:sp>
      <p:sp>
        <p:nvSpPr>
          <p:cNvPr id="3" name="Footer Placeholder 2">
            <a:extLst>
              <a:ext uri="{FF2B5EF4-FFF2-40B4-BE49-F238E27FC236}">
                <a16:creationId xmlns="" xmlns:a16="http://schemas.microsoft.com/office/drawing/2014/main" id="{3406D156-1546-4409-874D-F94E9E6DEA6F}"/>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7940A6B8-37D4-45C2-9640-364AB27E97A3}"/>
              </a:ext>
            </a:extLst>
          </p:cNvPr>
          <p:cNvSpPr>
            <a:spLocks noGrp="1"/>
          </p:cNvSpPr>
          <p:nvPr>
            <p:ph type="sldNum" sz="quarter" idx="12"/>
          </p:nvPr>
        </p:nvSpPr>
        <p:spPr/>
        <p:txBody>
          <a:bodyPr/>
          <a:lstStyle/>
          <a:p>
            <a:pPr>
              <a:defRPr/>
            </a:pPr>
            <a:fld id="{AFFB1C1F-2B1A-4D96-AD0B-E4A81121055F}" type="slidenum">
              <a:rPr lang="en-US"/>
              <a:pPr>
                <a:defRPr/>
              </a:pPr>
              <a:t>13</a:t>
            </a:fld>
            <a:endParaRPr lang="en-US"/>
          </a:p>
        </p:txBody>
      </p:sp>
    </p:spTree>
    <p:extLst>
      <p:ext uri="{BB962C8B-B14F-4D97-AF65-F5344CB8AC3E}">
        <p14:creationId xmlns:p14="http://schemas.microsoft.com/office/powerpoint/2010/main" val="8137118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23A98C3D-2995-4F43-B868-3D29606AACEB}"/>
              </a:ext>
            </a:extLst>
          </p:cNvPr>
          <p:cNvSpPr>
            <a:spLocks noGrp="1" noChangeArrowheads="1"/>
          </p:cNvSpPr>
          <p:nvPr>
            <p:ph type="title"/>
          </p:nvPr>
        </p:nvSpPr>
        <p:spPr/>
        <p:txBody>
          <a:bodyPr/>
          <a:lstStyle/>
          <a:p>
            <a:pPr>
              <a:defRPr/>
            </a:pPr>
            <a:r>
              <a:rPr lang="en-US">
                <a:cs typeface="+mj-cs"/>
              </a:rPr>
              <a:t>Decision Tree Induction</a:t>
            </a:r>
          </a:p>
        </p:txBody>
      </p:sp>
      <p:sp>
        <p:nvSpPr>
          <p:cNvPr id="20482" name="Rectangle 3">
            <a:extLst>
              <a:ext uri="{FF2B5EF4-FFF2-40B4-BE49-F238E27FC236}">
                <a16:creationId xmlns="" xmlns:a16="http://schemas.microsoft.com/office/drawing/2014/main" id="{C4EEE4B1-2980-40D8-B25E-F7BD1170412A}"/>
              </a:ext>
            </a:extLst>
          </p:cNvPr>
          <p:cNvSpPr>
            <a:spLocks noGrp="1" noChangeArrowheads="1"/>
          </p:cNvSpPr>
          <p:nvPr>
            <p:ph type="body" idx="1"/>
          </p:nvPr>
        </p:nvSpPr>
        <p:spPr/>
        <p:txBody>
          <a:bodyPr/>
          <a:lstStyle/>
          <a:p>
            <a:r>
              <a:rPr lang="en-US" altLang="en-US">
                <a:ea typeface="ＭＳ Ｐゴシック" panose="020B0600070205080204" pitchFamily="34" charset="-128"/>
              </a:rPr>
              <a:t>Many Algorithms:</a:t>
            </a:r>
          </a:p>
          <a:p>
            <a:pPr lvl="1"/>
            <a:r>
              <a:rPr lang="en-US" altLang="en-US">
                <a:ea typeface="ＭＳ Ｐゴシック" panose="020B0600070205080204" pitchFamily="34" charset="-128"/>
              </a:rPr>
              <a:t>Hunt’s Algorithm (one of the earliest)</a:t>
            </a:r>
          </a:p>
          <a:p>
            <a:pPr lvl="1"/>
            <a:r>
              <a:rPr lang="en-US" altLang="en-US">
                <a:ea typeface="ＭＳ Ｐゴシック" panose="020B0600070205080204" pitchFamily="34" charset="-128"/>
              </a:rPr>
              <a:t>CART</a:t>
            </a:r>
          </a:p>
          <a:p>
            <a:pPr lvl="1"/>
            <a:r>
              <a:rPr lang="en-US" altLang="en-US">
                <a:ea typeface="ＭＳ Ｐゴシック" panose="020B0600070205080204" pitchFamily="34" charset="-128"/>
              </a:rPr>
              <a:t>ID3, C4.5</a:t>
            </a:r>
          </a:p>
          <a:p>
            <a:pPr lvl="1"/>
            <a:r>
              <a:rPr lang="en-US" altLang="en-US">
                <a:ea typeface="ＭＳ Ｐゴシック" panose="020B0600070205080204" pitchFamily="34" charset="-128"/>
              </a:rPr>
              <a:t>SLIQ,SPRINT</a:t>
            </a:r>
          </a:p>
        </p:txBody>
      </p:sp>
      <p:sp>
        <p:nvSpPr>
          <p:cNvPr id="2" name="Date Placeholder 1">
            <a:extLst>
              <a:ext uri="{FF2B5EF4-FFF2-40B4-BE49-F238E27FC236}">
                <a16:creationId xmlns="" xmlns:a16="http://schemas.microsoft.com/office/drawing/2014/main" id="{B1C2971E-063A-421F-B81A-C5AE59EFEE06}"/>
              </a:ext>
            </a:extLst>
          </p:cNvPr>
          <p:cNvSpPr>
            <a:spLocks noGrp="1"/>
          </p:cNvSpPr>
          <p:nvPr>
            <p:ph type="dt" sz="quarter" idx="10"/>
          </p:nvPr>
        </p:nvSpPr>
        <p:spPr/>
        <p:txBody>
          <a:bodyPr/>
          <a:lstStyle/>
          <a:p>
            <a:pPr>
              <a:defRPr/>
            </a:pPr>
            <a:fld id="{E5D539A6-F384-4F81-A486-BB18B0F12685}" type="datetime1">
              <a:rPr lang="en-US" smtClean="0"/>
              <a:t>8/11/2025</a:t>
            </a:fld>
            <a:endParaRPr lang="en-US" dirty="0"/>
          </a:p>
        </p:txBody>
      </p:sp>
      <p:sp>
        <p:nvSpPr>
          <p:cNvPr id="3" name="Footer Placeholder 2">
            <a:extLst>
              <a:ext uri="{FF2B5EF4-FFF2-40B4-BE49-F238E27FC236}">
                <a16:creationId xmlns="" xmlns:a16="http://schemas.microsoft.com/office/drawing/2014/main" id="{09201513-7FDD-475C-98BB-CF2E6B476D5F}"/>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5508466B-54FA-4716-9DA8-9B80AFB80A9E}"/>
              </a:ext>
            </a:extLst>
          </p:cNvPr>
          <p:cNvSpPr>
            <a:spLocks noGrp="1"/>
          </p:cNvSpPr>
          <p:nvPr>
            <p:ph type="sldNum" sz="quarter" idx="12"/>
          </p:nvPr>
        </p:nvSpPr>
        <p:spPr/>
        <p:txBody>
          <a:bodyPr/>
          <a:lstStyle/>
          <a:p>
            <a:pPr>
              <a:defRPr/>
            </a:pPr>
            <a:fld id="{A9D3946A-9181-431C-9F3B-E440726DFE0F}" type="slidenum">
              <a:rPr lang="en-US"/>
              <a:pPr>
                <a:defRPr/>
              </a:pPr>
              <a:t>14</a:t>
            </a:fld>
            <a:endParaRPr lang="en-US"/>
          </a:p>
        </p:txBody>
      </p:sp>
    </p:spTree>
    <p:extLst>
      <p:ext uri="{BB962C8B-B14F-4D97-AF65-F5344CB8AC3E}">
        <p14:creationId xmlns:p14="http://schemas.microsoft.com/office/powerpoint/2010/main" val="230026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7848EE3C-5155-461B-95F1-0EB904BA1849}"/>
              </a:ext>
            </a:extLst>
          </p:cNvPr>
          <p:cNvSpPr>
            <a:spLocks noGrp="1" noChangeArrowheads="1"/>
          </p:cNvSpPr>
          <p:nvPr>
            <p:ph type="title"/>
          </p:nvPr>
        </p:nvSpPr>
        <p:spPr>
          <a:xfrm>
            <a:off x="381000" y="0"/>
            <a:ext cx="8280400" cy="533400"/>
          </a:xfrm>
          <a:solidFill>
            <a:schemeClr val="bg1">
              <a:lumMod val="85000"/>
            </a:schemeClr>
          </a:solidFill>
          <a:ln>
            <a:solidFill>
              <a:schemeClr val="tx1"/>
            </a:solidFill>
          </a:ln>
        </p:spPr>
        <p:txBody>
          <a:bodyPr/>
          <a:lstStyle/>
          <a:p>
            <a:r>
              <a:rPr lang="en-US" altLang="en-US" sz="2400" b="0" dirty="0">
                <a:ea typeface="ＭＳ Ｐゴシック" panose="020B0600070205080204" pitchFamily="34" charset="-128"/>
              </a:rPr>
              <a:t>General Structure of Hunt’s Algorithm</a:t>
            </a:r>
          </a:p>
        </p:txBody>
      </p:sp>
      <p:graphicFrame>
        <p:nvGraphicFramePr>
          <p:cNvPr id="21514" name="Object 21">
            <a:extLst>
              <a:ext uri="{FF2B5EF4-FFF2-40B4-BE49-F238E27FC236}">
                <a16:creationId xmlns="" xmlns:a16="http://schemas.microsoft.com/office/drawing/2014/main" id="{0541B6A4-7546-427F-A972-49B708EEFDC1}"/>
              </a:ext>
            </a:extLst>
          </p:cNvPr>
          <p:cNvGraphicFramePr>
            <a:graphicFrameLocks noGrp="1" noChangeAspect="1"/>
          </p:cNvGraphicFramePr>
          <p:nvPr>
            <p:ph sz="half" idx="2"/>
          </p:nvPr>
        </p:nvGraphicFramePr>
        <p:xfrm>
          <a:off x="5867400" y="990600"/>
          <a:ext cx="3200400" cy="5410200"/>
        </p:xfrm>
        <a:graphic>
          <a:graphicData uri="http://schemas.openxmlformats.org/presentationml/2006/ole">
            <mc:AlternateContent xmlns:mc="http://schemas.openxmlformats.org/markup-compatibility/2006">
              <mc:Choice xmlns:v="urn:schemas-microsoft-com:vml" Requires="v">
                <p:oleObj spid="_x0000_s11297" name="Document" r:id="rId3" imgW="5857196" imgH="5776579" progId="Word.Document.8">
                  <p:embed/>
                </p:oleObj>
              </mc:Choice>
              <mc:Fallback>
                <p:oleObj name="Document" r:id="rId3" imgW="5857196" imgH="5776579"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990600"/>
                        <a:ext cx="3200400" cy="541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 xmlns:a16="http://schemas.microsoft.com/office/drawing/2014/main" id="{6C96770D-1B68-4D94-8FD5-9AC763B689F0}"/>
              </a:ext>
            </a:extLst>
          </p:cNvPr>
          <p:cNvSpPr>
            <a:spLocks noGrp="1"/>
          </p:cNvSpPr>
          <p:nvPr>
            <p:ph type="dt" sz="quarter" idx="10"/>
          </p:nvPr>
        </p:nvSpPr>
        <p:spPr/>
        <p:txBody>
          <a:bodyPr/>
          <a:lstStyle/>
          <a:p>
            <a:pPr>
              <a:defRPr/>
            </a:pPr>
            <a:fld id="{BB6DC731-EC8A-470F-9D2D-82EB5F76919C}" type="datetime1">
              <a:rPr lang="en-US" smtClean="0"/>
              <a:t>8/11/2025</a:t>
            </a:fld>
            <a:endParaRPr lang="en-US" dirty="0"/>
          </a:p>
        </p:txBody>
      </p:sp>
      <p:sp>
        <p:nvSpPr>
          <p:cNvPr id="3" name="Footer Placeholder 2">
            <a:extLst>
              <a:ext uri="{FF2B5EF4-FFF2-40B4-BE49-F238E27FC236}">
                <a16:creationId xmlns="" xmlns:a16="http://schemas.microsoft.com/office/drawing/2014/main" id="{2C1F04E0-CFF7-43C1-B288-EBA1A887E431}"/>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0B3F3D08-2C9B-41F8-A628-166300A6620C}"/>
              </a:ext>
            </a:extLst>
          </p:cNvPr>
          <p:cNvSpPr>
            <a:spLocks noGrp="1"/>
          </p:cNvSpPr>
          <p:nvPr>
            <p:ph type="sldNum" sz="quarter" idx="12"/>
          </p:nvPr>
        </p:nvSpPr>
        <p:spPr/>
        <p:txBody>
          <a:bodyPr/>
          <a:lstStyle/>
          <a:p>
            <a:pPr>
              <a:defRPr/>
            </a:pPr>
            <a:fld id="{EF57EC43-4E6A-4B0C-92C0-F5F14DCE6FB5}" type="slidenum">
              <a:rPr lang="en-US"/>
              <a:pPr>
                <a:defRPr/>
              </a:pPr>
              <a:t>15</a:t>
            </a:fld>
            <a:endParaRPr lang="en-US"/>
          </a:p>
        </p:txBody>
      </p:sp>
      <p:sp>
        <p:nvSpPr>
          <p:cNvPr id="15" name="Text Placeholder 14"/>
          <p:cNvSpPr>
            <a:spLocks noGrp="1"/>
          </p:cNvSpPr>
          <p:nvPr>
            <p:ph type="body" sz="half" idx="1"/>
          </p:nvPr>
        </p:nvSpPr>
        <p:spPr>
          <a:xfrm>
            <a:off x="0" y="609600"/>
            <a:ext cx="5715000" cy="6019800"/>
          </a:xfrm>
          <a:solidFill>
            <a:schemeClr val="bg1">
              <a:lumMod val="95000"/>
            </a:schemeClr>
          </a:solidFill>
          <a:ln>
            <a:solidFill>
              <a:schemeClr val="tx1"/>
            </a:solidFill>
          </a:ln>
        </p:spPr>
        <p:txBody>
          <a:bodyPr/>
          <a:lstStyle/>
          <a:p>
            <a:r>
              <a:rPr lang="en-GB" sz="2400" dirty="0" smtClean="0"/>
              <a:t>In Hunt’s algorithm, a decision tree is grown in a recursive fashion. </a:t>
            </a:r>
          </a:p>
          <a:p>
            <a:r>
              <a:rPr lang="en-GB" sz="2400" dirty="0" smtClean="0"/>
              <a:t>The tree initially contains a single root node that is associated with all the training instances. </a:t>
            </a:r>
          </a:p>
          <a:p>
            <a:r>
              <a:rPr lang="en-GB" sz="2400" dirty="0" smtClean="0"/>
              <a:t>If a node is associated with instances from more than one class, it is expanded using an attribute test condition that is determined using a </a:t>
            </a:r>
            <a:r>
              <a:rPr lang="en-US" sz="2400" b="1" dirty="0" smtClean="0"/>
              <a:t>splitting criterion.</a:t>
            </a:r>
          </a:p>
          <a:p>
            <a:r>
              <a:rPr lang="en-GB" sz="2400" dirty="0" smtClean="0"/>
              <a:t>A child leaf node is created for each outcome of the attribute test condition and the instances associated with the parent node are distributed to the children based on the test outcomes.</a:t>
            </a:r>
            <a:endParaRPr lang="en-US" sz="2400" dirty="0">
              <a:latin typeface="Arial" pitchFamily="34" charset="0"/>
              <a:cs typeface="Arial" pitchFamily="34" charset="0"/>
            </a:endParaRPr>
          </a:p>
        </p:txBody>
      </p:sp>
      <p:sp>
        <p:nvSpPr>
          <p:cNvPr id="16" name="TextBox 15"/>
          <p:cNvSpPr txBox="1"/>
          <p:nvPr/>
        </p:nvSpPr>
        <p:spPr>
          <a:xfrm>
            <a:off x="5943600" y="533400"/>
            <a:ext cx="2819400" cy="461665"/>
          </a:xfrm>
          <a:prstGeom prst="rect">
            <a:avLst/>
          </a:prstGeom>
          <a:solidFill>
            <a:schemeClr val="bg1">
              <a:lumMod val="95000"/>
            </a:schemeClr>
          </a:solidFill>
          <a:ln>
            <a:solidFill>
              <a:schemeClr val="tx1"/>
            </a:solidFill>
          </a:ln>
        </p:spPr>
        <p:txBody>
          <a:bodyPr wrap="square" rtlCol="0">
            <a:spAutoFit/>
          </a:bodyPr>
          <a:lstStyle/>
          <a:p>
            <a:r>
              <a:rPr lang="en-US" sz="2400" dirty="0" smtClean="0"/>
              <a:t>Table - I</a:t>
            </a:r>
            <a:endParaRPr lang="en-US" sz="2400" dirty="0"/>
          </a:p>
        </p:txBody>
      </p:sp>
    </p:spTree>
    <p:extLst>
      <p:ext uri="{BB962C8B-B14F-4D97-AF65-F5344CB8AC3E}">
        <p14:creationId xmlns:p14="http://schemas.microsoft.com/office/powerpoint/2010/main" val="42898898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8B8202A6-DA35-4C6E-9B2B-A4EDDEF221DD}" type="datetime1">
              <a:rPr lang="en-US" smtClean="0"/>
              <a:t>8/11/2025</a:t>
            </a:fld>
            <a:endParaRPr lang="en-US" dirty="0"/>
          </a:p>
        </p:txBody>
      </p:sp>
      <p:sp>
        <p:nvSpPr>
          <p:cNvPr id="6" name="Footer Placeholder 5"/>
          <p:cNvSpPr>
            <a:spLocks noGrp="1"/>
          </p:cNvSpPr>
          <p:nvPr>
            <p:ph type="ftr" sz="quarter" idx="11"/>
          </p:nvPr>
        </p:nvSpPr>
        <p:spPr/>
        <p:txBody>
          <a:bodyPr/>
          <a:lstStyle/>
          <a:p>
            <a:pPr>
              <a:defRPr/>
            </a:pPr>
            <a:r>
              <a:rPr lang="en-US" smtClean="0"/>
              <a:t>DSC3101-Decision Tree</a:t>
            </a:r>
            <a:endParaRPr lang="en-US" dirty="0"/>
          </a:p>
        </p:txBody>
      </p:sp>
      <p:sp>
        <p:nvSpPr>
          <p:cNvPr id="7" name="Slide Number Placeholder 6"/>
          <p:cNvSpPr>
            <a:spLocks noGrp="1"/>
          </p:cNvSpPr>
          <p:nvPr>
            <p:ph type="sldNum" sz="quarter" idx="12"/>
          </p:nvPr>
        </p:nvSpPr>
        <p:spPr/>
        <p:txBody>
          <a:bodyPr/>
          <a:lstStyle/>
          <a:p>
            <a:pPr>
              <a:defRPr/>
            </a:pPr>
            <a:fld id="{14FE6091-0CA5-4BB6-82E3-E3DDEB668526}" type="slidenum">
              <a:rPr lang="en-US" smtClean="0"/>
              <a:pPr>
                <a:defRPr/>
              </a:pPr>
              <a:t>16</a:t>
            </a:fld>
            <a:endParaRPr lang="en-US"/>
          </a:p>
        </p:txBody>
      </p:sp>
      <p:sp>
        <p:nvSpPr>
          <p:cNvPr id="8" name="Rectangle 2">
            <a:extLst>
              <a:ext uri="{FF2B5EF4-FFF2-40B4-BE49-F238E27FC236}">
                <a16:creationId xmlns="" xmlns:a16="http://schemas.microsoft.com/office/drawing/2014/main" id="{7848EE3C-5155-461B-95F1-0EB904BA1849}"/>
              </a:ext>
            </a:extLst>
          </p:cNvPr>
          <p:cNvSpPr>
            <a:spLocks noGrp="1" noChangeArrowheads="1"/>
          </p:cNvSpPr>
          <p:nvPr>
            <p:ph type="title"/>
          </p:nvPr>
        </p:nvSpPr>
        <p:spPr>
          <a:xfrm>
            <a:off x="381000" y="0"/>
            <a:ext cx="8280400" cy="533400"/>
          </a:xfrm>
          <a:solidFill>
            <a:schemeClr val="bg1">
              <a:lumMod val="85000"/>
            </a:schemeClr>
          </a:solidFill>
          <a:ln>
            <a:solidFill>
              <a:schemeClr val="tx1"/>
            </a:solidFill>
          </a:ln>
        </p:spPr>
        <p:txBody>
          <a:bodyPr/>
          <a:lstStyle/>
          <a:p>
            <a:r>
              <a:rPr lang="en-US" altLang="en-US" sz="2400" b="0" dirty="0">
                <a:ea typeface="ＭＳ Ｐゴシック" panose="020B0600070205080204" pitchFamily="34" charset="-128"/>
              </a:rPr>
              <a:t>General Structure of Hunt’s Algorithm</a:t>
            </a:r>
          </a:p>
        </p:txBody>
      </p:sp>
      <p:sp>
        <p:nvSpPr>
          <p:cNvPr id="9" name="Rectangle 8"/>
          <p:cNvSpPr/>
          <p:nvPr/>
        </p:nvSpPr>
        <p:spPr>
          <a:xfrm>
            <a:off x="0" y="609600"/>
            <a:ext cx="9144000" cy="5940088"/>
          </a:xfrm>
          <a:prstGeom prst="rect">
            <a:avLst/>
          </a:prstGeom>
          <a:solidFill>
            <a:schemeClr val="bg1">
              <a:lumMod val="95000"/>
            </a:schemeClr>
          </a:solidFill>
          <a:ln>
            <a:solidFill>
              <a:schemeClr val="tx1"/>
            </a:solidFill>
          </a:ln>
        </p:spPr>
        <p:txBody>
          <a:bodyPr wrap="square">
            <a:spAutoFit/>
          </a:bodyPr>
          <a:lstStyle/>
          <a:p>
            <a:pPr>
              <a:buFont typeface="Wingdings" pitchFamily="2" charset="2"/>
              <a:buChar char="Ø"/>
            </a:pPr>
            <a:r>
              <a:rPr lang="en-US" sz="2000" b="0" dirty="0" smtClean="0"/>
              <a:t>This node expansion </a:t>
            </a:r>
            <a:r>
              <a:rPr lang="en-GB" sz="2000" b="0" dirty="0" smtClean="0"/>
              <a:t>step can then be recursively applied to each child node, as long as it has labels of more than one class. </a:t>
            </a:r>
          </a:p>
          <a:p>
            <a:pPr>
              <a:buFont typeface="Wingdings" pitchFamily="2" charset="2"/>
              <a:buChar char="Ø"/>
            </a:pPr>
            <a:r>
              <a:rPr lang="en-GB" sz="2000" b="0" dirty="0" smtClean="0"/>
              <a:t>If all the instances associated with a leaf node have identical class labels, then the node is not expanded any further. </a:t>
            </a:r>
          </a:p>
          <a:p>
            <a:pPr>
              <a:buFont typeface="Wingdings" pitchFamily="2" charset="2"/>
              <a:buChar char="Ø"/>
            </a:pPr>
            <a:r>
              <a:rPr lang="en-GB" sz="2000" b="0" dirty="0" smtClean="0"/>
              <a:t>Each leaf node is assigned a class label that occurs most frequently in the training instances associated with the node.</a:t>
            </a:r>
          </a:p>
          <a:p>
            <a:pPr>
              <a:buFont typeface="Wingdings" pitchFamily="2" charset="2"/>
              <a:buChar char="Ø"/>
            </a:pPr>
            <a:r>
              <a:rPr lang="en-GB" sz="2000" b="0" dirty="0" smtClean="0"/>
              <a:t> Consider the training set shown in Table-I for the loan borrower classification problem. Suppose we apply </a:t>
            </a:r>
            <a:r>
              <a:rPr lang="en-GB" sz="2000" dirty="0" smtClean="0">
                <a:solidFill>
                  <a:srgbClr val="C00000"/>
                </a:solidFill>
              </a:rPr>
              <a:t>Hunt’s algorithm to fit the training data</a:t>
            </a:r>
            <a:r>
              <a:rPr lang="en-GB" sz="2000" b="0" dirty="0" smtClean="0"/>
              <a:t>. </a:t>
            </a:r>
          </a:p>
          <a:p>
            <a:pPr>
              <a:buFont typeface="Wingdings" pitchFamily="2" charset="2"/>
              <a:buChar char="Ø"/>
            </a:pPr>
            <a:r>
              <a:rPr lang="en-GB" sz="2000" b="0" i="1" dirty="0" smtClean="0">
                <a:solidFill>
                  <a:srgbClr val="CC3300"/>
                </a:solidFill>
              </a:rPr>
              <a:t>The tree initially contains only a single leaf node as shown in Figure (a). This node is labelled as Defaulted = No, since the majority of the borrowers did not default on their loan payments.</a:t>
            </a:r>
          </a:p>
          <a:p>
            <a:pPr>
              <a:buFont typeface="Wingdings" pitchFamily="2" charset="2"/>
              <a:buChar char="Ø"/>
            </a:pPr>
            <a:r>
              <a:rPr lang="en-GB" sz="2000" b="0" i="1" dirty="0" smtClean="0">
                <a:solidFill>
                  <a:srgbClr val="CC3300"/>
                </a:solidFill>
              </a:rPr>
              <a:t>The training error of this tree is 30% as three out of the ten training instances have the class label Defaulted = Yes</a:t>
            </a:r>
            <a:r>
              <a:rPr lang="en-GB" sz="2000" b="0" dirty="0" smtClean="0"/>
              <a:t>. </a:t>
            </a:r>
          </a:p>
          <a:p>
            <a:pPr>
              <a:buFont typeface="Wingdings" pitchFamily="2" charset="2"/>
              <a:buChar char="Ø"/>
            </a:pPr>
            <a:r>
              <a:rPr lang="en-GB" sz="2000" b="0" dirty="0" smtClean="0"/>
              <a:t>The leaf node can therefore be further expanded because it contains training instances from more than one class.</a:t>
            </a:r>
          </a:p>
          <a:p>
            <a:pPr>
              <a:buFont typeface="Wingdings" pitchFamily="2" charset="2"/>
              <a:buChar char="Ø"/>
            </a:pPr>
            <a:r>
              <a:rPr lang="en-GB" sz="2000" b="0" dirty="0" smtClean="0"/>
              <a:t> Let </a:t>
            </a:r>
            <a:r>
              <a:rPr lang="en-GB" sz="2000" b="0" dirty="0" smtClean="0">
                <a:solidFill>
                  <a:srgbClr val="00B050"/>
                </a:solidFill>
              </a:rPr>
              <a:t>Home Owner </a:t>
            </a:r>
            <a:r>
              <a:rPr lang="en-GB" sz="2000" b="0" dirty="0" smtClean="0"/>
              <a:t>be the attribute chosen to split the training instances. The resulting binary split on the </a:t>
            </a:r>
            <a:r>
              <a:rPr lang="en-GB" sz="2000" b="0" dirty="0" smtClean="0">
                <a:solidFill>
                  <a:srgbClr val="00B050"/>
                </a:solidFill>
              </a:rPr>
              <a:t>Home Owner </a:t>
            </a:r>
            <a:r>
              <a:rPr lang="en-GB" sz="2000" b="0" dirty="0" smtClean="0"/>
              <a:t>attribute is shown in Figure (b).</a:t>
            </a:r>
          </a:p>
          <a:p>
            <a:pPr>
              <a:buFont typeface="Wingdings" pitchFamily="2" charset="2"/>
              <a:buChar char="Ø"/>
            </a:pPr>
            <a:r>
              <a:rPr lang="en-GB" sz="2000" b="0" dirty="0" smtClean="0"/>
              <a:t>  All the training instances for which </a:t>
            </a:r>
            <a:r>
              <a:rPr lang="en-GB" sz="2000" b="0" dirty="0" smtClean="0">
                <a:solidFill>
                  <a:srgbClr val="00B050"/>
                </a:solidFill>
              </a:rPr>
              <a:t>Home Owner = Yes</a:t>
            </a:r>
            <a:r>
              <a:rPr lang="en-GB" sz="2000" b="0" dirty="0" smtClean="0"/>
              <a:t> are propagated to the </a:t>
            </a:r>
            <a:r>
              <a:rPr lang="en-GB" sz="2000" b="0" dirty="0" smtClean="0">
                <a:solidFill>
                  <a:srgbClr val="00B050"/>
                </a:solidFill>
              </a:rPr>
              <a:t>left child of the root node</a:t>
            </a:r>
            <a:r>
              <a:rPr lang="en-GB" sz="2000" b="0" dirty="0" smtClean="0"/>
              <a:t> and the rest are propagated to the </a:t>
            </a:r>
            <a:r>
              <a:rPr lang="en-GB" sz="2000" b="0" dirty="0" smtClean="0">
                <a:solidFill>
                  <a:srgbClr val="00B050"/>
                </a:solidFill>
              </a:rPr>
              <a:t>right child</a:t>
            </a:r>
            <a:r>
              <a:rPr lang="en-GB" sz="2000" b="0" dirty="0" smtClean="0"/>
              <a:t>.</a:t>
            </a:r>
            <a:endParaRPr lang="en-US" sz="2000" b="0" dirty="0"/>
          </a:p>
        </p:txBody>
      </p:sp>
    </p:spTree>
    <p:extLst>
      <p:ext uri="{BB962C8B-B14F-4D97-AF65-F5344CB8AC3E}">
        <p14:creationId xmlns:p14="http://schemas.microsoft.com/office/powerpoint/2010/main" val="1303851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637AEA34-0A5B-4174-97CE-F14F149C90BE}" type="datetime1">
              <a:rPr lang="en-US" smtClean="0"/>
              <a:t>8/11/2025</a:t>
            </a:fld>
            <a:endParaRPr lang="en-US" dirty="0"/>
          </a:p>
        </p:txBody>
      </p:sp>
      <p:sp>
        <p:nvSpPr>
          <p:cNvPr id="6" name="Footer Placeholder 5"/>
          <p:cNvSpPr>
            <a:spLocks noGrp="1"/>
          </p:cNvSpPr>
          <p:nvPr>
            <p:ph type="ftr" sz="quarter" idx="11"/>
          </p:nvPr>
        </p:nvSpPr>
        <p:spPr/>
        <p:txBody>
          <a:bodyPr/>
          <a:lstStyle/>
          <a:p>
            <a:pPr>
              <a:defRPr/>
            </a:pPr>
            <a:r>
              <a:rPr lang="en-US" smtClean="0"/>
              <a:t>DSC3101-Decision Tree</a:t>
            </a:r>
            <a:endParaRPr lang="en-US"/>
          </a:p>
        </p:txBody>
      </p:sp>
      <p:sp>
        <p:nvSpPr>
          <p:cNvPr id="7" name="Slide Number Placeholder 6"/>
          <p:cNvSpPr>
            <a:spLocks noGrp="1"/>
          </p:cNvSpPr>
          <p:nvPr>
            <p:ph type="sldNum" sz="quarter" idx="12"/>
          </p:nvPr>
        </p:nvSpPr>
        <p:spPr/>
        <p:txBody>
          <a:bodyPr/>
          <a:lstStyle/>
          <a:p>
            <a:pPr>
              <a:defRPr/>
            </a:pPr>
            <a:fld id="{14FE6091-0CA5-4BB6-82E3-E3DDEB668526}" type="slidenum">
              <a:rPr lang="en-US" smtClean="0"/>
              <a:pPr>
                <a:defRPr/>
              </a:pPr>
              <a:t>17</a:t>
            </a:fld>
            <a:endParaRPr lang="en-US"/>
          </a:p>
        </p:txBody>
      </p:sp>
      <p:sp>
        <p:nvSpPr>
          <p:cNvPr id="8" name="Rectangle 2">
            <a:extLst>
              <a:ext uri="{FF2B5EF4-FFF2-40B4-BE49-F238E27FC236}">
                <a16:creationId xmlns="" xmlns:a16="http://schemas.microsoft.com/office/drawing/2014/main" id="{7848EE3C-5155-461B-95F1-0EB904BA1849}"/>
              </a:ext>
            </a:extLst>
          </p:cNvPr>
          <p:cNvSpPr>
            <a:spLocks noGrp="1" noChangeArrowheads="1"/>
          </p:cNvSpPr>
          <p:nvPr>
            <p:ph type="title"/>
          </p:nvPr>
        </p:nvSpPr>
        <p:spPr>
          <a:xfrm>
            <a:off x="381000" y="0"/>
            <a:ext cx="8280400" cy="533400"/>
          </a:xfrm>
          <a:solidFill>
            <a:schemeClr val="bg1">
              <a:lumMod val="85000"/>
            </a:schemeClr>
          </a:solidFill>
          <a:ln>
            <a:solidFill>
              <a:schemeClr val="tx1"/>
            </a:solidFill>
          </a:ln>
        </p:spPr>
        <p:txBody>
          <a:bodyPr/>
          <a:lstStyle/>
          <a:p>
            <a:r>
              <a:rPr lang="en-US" altLang="en-US" sz="2400" b="0" dirty="0">
                <a:ea typeface="ＭＳ Ｐゴシック" panose="020B0600070205080204" pitchFamily="34" charset="-128"/>
              </a:rPr>
              <a:t>General Structure of Hunt’s Algorithm</a:t>
            </a:r>
          </a:p>
        </p:txBody>
      </p:sp>
      <p:sp>
        <p:nvSpPr>
          <p:cNvPr id="9" name="Rectangle 8"/>
          <p:cNvSpPr/>
          <p:nvPr/>
        </p:nvSpPr>
        <p:spPr>
          <a:xfrm>
            <a:off x="0" y="609600"/>
            <a:ext cx="9144000" cy="1938992"/>
          </a:xfrm>
          <a:prstGeom prst="rect">
            <a:avLst/>
          </a:prstGeom>
          <a:solidFill>
            <a:schemeClr val="bg1">
              <a:lumMod val="95000"/>
            </a:schemeClr>
          </a:solidFill>
          <a:ln>
            <a:solidFill>
              <a:schemeClr val="tx1"/>
            </a:solidFill>
          </a:ln>
        </p:spPr>
        <p:txBody>
          <a:bodyPr wrap="square">
            <a:spAutoFit/>
          </a:bodyPr>
          <a:lstStyle/>
          <a:p>
            <a:pPr>
              <a:buFont typeface="Wingdings" pitchFamily="2" charset="2"/>
              <a:buChar char="Ø"/>
            </a:pPr>
            <a:r>
              <a:rPr lang="en-GB" sz="2000" b="0" dirty="0" smtClean="0"/>
              <a:t>Hunt’s algorithm is then recursively applied to each child. The left child becomes a leaf node labelled </a:t>
            </a:r>
            <a:r>
              <a:rPr lang="en-GB" sz="2000" b="0" dirty="0" smtClean="0">
                <a:solidFill>
                  <a:srgbClr val="00B050"/>
                </a:solidFill>
              </a:rPr>
              <a:t>Defaulted = No</a:t>
            </a:r>
            <a:r>
              <a:rPr lang="en-GB" sz="2000" b="0" dirty="0" smtClean="0"/>
              <a:t>, since all instances associated with this node have identical class label </a:t>
            </a:r>
            <a:r>
              <a:rPr lang="en-GB" sz="2000" b="0" dirty="0" smtClean="0">
                <a:solidFill>
                  <a:srgbClr val="00B050"/>
                </a:solidFill>
              </a:rPr>
              <a:t>Defaulted = No</a:t>
            </a:r>
            <a:r>
              <a:rPr lang="en-GB" sz="2000" b="0" dirty="0" smtClean="0"/>
              <a:t>. </a:t>
            </a:r>
          </a:p>
          <a:p>
            <a:pPr>
              <a:buFont typeface="Wingdings" pitchFamily="2" charset="2"/>
              <a:buChar char="Ø"/>
            </a:pPr>
            <a:r>
              <a:rPr lang="en-GB" sz="2000" b="0" dirty="0" smtClean="0"/>
              <a:t>The right child has instances from each class label. Hence, we split it further. The resulting </a:t>
            </a:r>
            <a:r>
              <a:rPr lang="en-GB" sz="2000" b="0" dirty="0" smtClean="0">
                <a:solidFill>
                  <a:srgbClr val="00B050"/>
                </a:solidFill>
              </a:rPr>
              <a:t>sub trees</a:t>
            </a:r>
            <a:r>
              <a:rPr lang="en-GB" sz="2000" b="0" dirty="0" smtClean="0"/>
              <a:t> after recursively expanding the right child are shown in Figures (c) and (d).</a:t>
            </a:r>
            <a:endParaRPr lang="en-US" sz="2000" b="0" dirty="0"/>
          </a:p>
        </p:txBody>
      </p:sp>
      <p:pic>
        <p:nvPicPr>
          <p:cNvPr id="95234" name="Picture 2"/>
          <p:cNvPicPr>
            <a:picLocks noChangeAspect="1" noChangeArrowheads="1"/>
          </p:cNvPicPr>
          <p:nvPr/>
        </p:nvPicPr>
        <p:blipFill>
          <a:blip r:embed="rId2" cstate="print"/>
          <a:srcRect/>
          <a:stretch>
            <a:fillRect/>
          </a:stretch>
        </p:blipFill>
        <p:spPr bwMode="auto">
          <a:xfrm>
            <a:off x="228600" y="2667000"/>
            <a:ext cx="3276600" cy="2438400"/>
          </a:xfrm>
          <a:prstGeom prst="rect">
            <a:avLst/>
          </a:prstGeom>
          <a:noFill/>
          <a:ln w="9525">
            <a:solidFill>
              <a:schemeClr val="tx1"/>
            </a:solidFill>
            <a:miter lim="800000"/>
            <a:headEnd/>
            <a:tailEnd/>
          </a:ln>
        </p:spPr>
      </p:pic>
      <p:pic>
        <p:nvPicPr>
          <p:cNvPr id="95235" name="Picture 3"/>
          <p:cNvPicPr>
            <a:picLocks noChangeAspect="1" noChangeArrowheads="1"/>
          </p:cNvPicPr>
          <p:nvPr/>
        </p:nvPicPr>
        <p:blipFill>
          <a:blip r:embed="rId3" cstate="print"/>
          <a:srcRect/>
          <a:stretch>
            <a:fillRect/>
          </a:stretch>
        </p:blipFill>
        <p:spPr bwMode="auto">
          <a:xfrm>
            <a:off x="3733800" y="2667000"/>
            <a:ext cx="5257800" cy="3429000"/>
          </a:xfrm>
          <a:prstGeom prst="rect">
            <a:avLst/>
          </a:prstGeom>
          <a:noFill/>
          <a:ln w="9525">
            <a:solidFill>
              <a:schemeClr val="tx1"/>
            </a:solidFill>
            <a:miter lim="800000"/>
            <a:headEnd/>
            <a:tailEnd/>
          </a:ln>
        </p:spPr>
      </p:pic>
      <p:sp>
        <p:nvSpPr>
          <p:cNvPr id="10" name="TextBox 9"/>
          <p:cNvSpPr txBox="1"/>
          <p:nvPr/>
        </p:nvSpPr>
        <p:spPr>
          <a:xfrm>
            <a:off x="76200" y="5257800"/>
            <a:ext cx="3581400" cy="1200329"/>
          </a:xfrm>
          <a:prstGeom prst="rect">
            <a:avLst/>
          </a:prstGeom>
          <a:solidFill>
            <a:schemeClr val="bg1">
              <a:lumMod val="85000"/>
            </a:schemeClr>
          </a:solidFill>
          <a:ln>
            <a:solidFill>
              <a:schemeClr val="tx1"/>
            </a:solidFill>
          </a:ln>
        </p:spPr>
        <p:txBody>
          <a:bodyPr wrap="square" rtlCol="0">
            <a:spAutoFit/>
          </a:bodyPr>
          <a:lstStyle/>
          <a:p>
            <a:r>
              <a:rPr lang="en-US" sz="1800" b="0" dirty="0" smtClean="0"/>
              <a:t>Training Error is instances with ID = 5, 8, 10 each having Defaulted = Yes, this is 3</a:t>
            </a:r>
            <a:r>
              <a:rPr lang="en-US" sz="1800" b="0" baseline="-25000" dirty="0" smtClean="0"/>
              <a:t>/10</a:t>
            </a:r>
            <a:r>
              <a:rPr lang="en-US" sz="1800" b="0" dirty="0" smtClean="0"/>
              <a:t> i.e., 30%  </a:t>
            </a:r>
            <a:endParaRPr lang="en-US" sz="1800" b="0" dirty="0"/>
          </a:p>
        </p:txBody>
      </p:sp>
    </p:spTree>
    <p:extLst>
      <p:ext uri="{BB962C8B-B14F-4D97-AF65-F5344CB8AC3E}">
        <p14:creationId xmlns:p14="http://schemas.microsoft.com/office/powerpoint/2010/main" val="17596264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a:defRPr/>
            </a:pPr>
            <a:fld id="{4A7FB7D1-1DCD-419B-A5DC-9099E06B60DA}" type="datetime1">
              <a:rPr lang="en-US" smtClean="0"/>
              <a:t>8/11/2025</a:t>
            </a:fld>
            <a:endParaRPr lang="en-US" dirty="0"/>
          </a:p>
        </p:txBody>
      </p:sp>
      <p:sp>
        <p:nvSpPr>
          <p:cNvPr id="6" name="Footer Placeholder 5"/>
          <p:cNvSpPr>
            <a:spLocks noGrp="1"/>
          </p:cNvSpPr>
          <p:nvPr>
            <p:ph type="ftr" sz="quarter" idx="11"/>
          </p:nvPr>
        </p:nvSpPr>
        <p:spPr/>
        <p:txBody>
          <a:bodyPr/>
          <a:lstStyle/>
          <a:p>
            <a:pPr>
              <a:defRPr/>
            </a:pPr>
            <a:r>
              <a:rPr lang="en-US" smtClean="0"/>
              <a:t>DSC3101-Decision Tree</a:t>
            </a:r>
            <a:endParaRPr lang="en-US"/>
          </a:p>
        </p:txBody>
      </p:sp>
      <p:sp>
        <p:nvSpPr>
          <p:cNvPr id="7" name="Slide Number Placeholder 6"/>
          <p:cNvSpPr>
            <a:spLocks noGrp="1"/>
          </p:cNvSpPr>
          <p:nvPr>
            <p:ph type="sldNum" sz="quarter" idx="12"/>
          </p:nvPr>
        </p:nvSpPr>
        <p:spPr/>
        <p:txBody>
          <a:bodyPr/>
          <a:lstStyle/>
          <a:p>
            <a:pPr>
              <a:defRPr/>
            </a:pPr>
            <a:fld id="{14FE6091-0CA5-4BB6-82E3-E3DDEB668526}" type="slidenum">
              <a:rPr lang="en-US" smtClean="0"/>
              <a:pPr>
                <a:defRPr/>
              </a:pPr>
              <a:t>18</a:t>
            </a:fld>
            <a:endParaRPr lang="en-US"/>
          </a:p>
        </p:txBody>
      </p:sp>
      <p:pic>
        <p:nvPicPr>
          <p:cNvPr id="2" name="Picture 1"/>
          <p:cNvPicPr>
            <a:picLocks noChangeAspect="1"/>
          </p:cNvPicPr>
          <p:nvPr/>
        </p:nvPicPr>
        <p:blipFill>
          <a:blip r:embed="rId2"/>
          <a:stretch>
            <a:fillRect/>
          </a:stretch>
        </p:blipFill>
        <p:spPr>
          <a:xfrm>
            <a:off x="122830" y="-27295"/>
            <a:ext cx="9021170" cy="6356350"/>
          </a:xfrm>
          <a:prstGeom prst="rect">
            <a:avLst/>
          </a:prstGeom>
        </p:spPr>
      </p:pic>
      <p:sp>
        <p:nvSpPr>
          <p:cNvPr id="3" name="TextBox 2"/>
          <p:cNvSpPr txBox="1"/>
          <p:nvPr/>
        </p:nvSpPr>
        <p:spPr>
          <a:xfrm>
            <a:off x="2645392" y="286601"/>
            <a:ext cx="1817427" cy="923330"/>
          </a:xfrm>
          <a:prstGeom prst="rect">
            <a:avLst/>
          </a:prstGeom>
          <a:noFill/>
          <a:ln>
            <a:solidFill>
              <a:schemeClr val="tx1"/>
            </a:solidFill>
          </a:ln>
        </p:spPr>
        <p:txBody>
          <a:bodyPr wrap="square" rtlCol="0">
            <a:spAutoFit/>
          </a:bodyPr>
          <a:lstStyle/>
          <a:p>
            <a:r>
              <a:rPr lang="en-US" dirty="0" smtClean="0"/>
              <a:t>Split based on 1) Home Owner, 2) Marital Status</a:t>
            </a:r>
            <a:endParaRPr lang="en-IN" dirty="0"/>
          </a:p>
        </p:txBody>
      </p:sp>
      <p:sp>
        <p:nvSpPr>
          <p:cNvPr id="9" name="TextBox 8"/>
          <p:cNvSpPr txBox="1"/>
          <p:nvPr/>
        </p:nvSpPr>
        <p:spPr>
          <a:xfrm>
            <a:off x="7299277" y="0"/>
            <a:ext cx="1817427" cy="1077218"/>
          </a:xfrm>
          <a:prstGeom prst="rect">
            <a:avLst/>
          </a:prstGeom>
          <a:noFill/>
          <a:ln>
            <a:solidFill>
              <a:schemeClr val="tx1"/>
            </a:solidFill>
          </a:ln>
        </p:spPr>
        <p:txBody>
          <a:bodyPr wrap="square" rtlCol="0">
            <a:spAutoFit/>
          </a:bodyPr>
          <a:lstStyle/>
          <a:p>
            <a:r>
              <a:rPr lang="en-US" sz="1600" dirty="0" smtClean="0"/>
              <a:t>Split based on 1) Home Owner, 2) Marital Status, 3) Annual Income</a:t>
            </a:r>
            <a:endParaRPr lang="en-IN" sz="1600" dirty="0"/>
          </a:p>
        </p:txBody>
      </p:sp>
    </p:spTree>
    <p:extLst>
      <p:ext uri="{BB962C8B-B14F-4D97-AF65-F5344CB8AC3E}">
        <p14:creationId xmlns:p14="http://schemas.microsoft.com/office/powerpoint/2010/main" val="664710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A4D81CB-80CC-48B7-8BAE-E7A42A2DCDFE}" type="datetime1">
              <a:rPr lang="en-US" smtClean="0"/>
              <a:t>8/11/2025</a:t>
            </a:fld>
            <a:endParaRPr lang="en-US" dirty="0"/>
          </a:p>
        </p:txBody>
      </p:sp>
      <p:sp>
        <p:nvSpPr>
          <p:cNvPr id="4" name="Footer Placeholder 3"/>
          <p:cNvSpPr>
            <a:spLocks noGrp="1"/>
          </p:cNvSpPr>
          <p:nvPr>
            <p:ph type="ftr" sz="quarter" idx="11"/>
          </p:nvPr>
        </p:nvSpPr>
        <p:spPr/>
        <p:txBody>
          <a:bodyPr/>
          <a:lstStyle/>
          <a:p>
            <a:pPr>
              <a:defRPr/>
            </a:pPr>
            <a:r>
              <a:rPr lang="en-US" smtClean="0"/>
              <a:t>DSC3101-Decision Tree</a:t>
            </a:r>
            <a:endParaRPr lang="en-US"/>
          </a:p>
        </p:txBody>
      </p:sp>
      <p:sp>
        <p:nvSpPr>
          <p:cNvPr id="5" name="Slide Number Placeholder 4"/>
          <p:cNvSpPr>
            <a:spLocks noGrp="1"/>
          </p:cNvSpPr>
          <p:nvPr>
            <p:ph type="sldNum" sz="quarter" idx="12"/>
          </p:nvPr>
        </p:nvSpPr>
        <p:spPr/>
        <p:txBody>
          <a:bodyPr/>
          <a:lstStyle/>
          <a:p>
            <a:pPr>
              <a:defRPr/>
            </a:pPr>
            <a:fld id="{94D6E141-97F8-4B3F-847A-A8137189DD69}" type="slidenum">
              <a:rPr lang="en-US" smtClean="0"/>
              <a:pPr>
                <a:defRPr/>
              </a:pPr>
              <a:t>19</a:t>
            </a:fld>
            <a:endParaRPr lang="en-US"/>
          </a:p>
        </p:txBody>
      </p:sp>
      <p:pic>
        <p:nvPicPr>
          <p:cNvPr id="6" name="Picture 3" descr="100 Questions &amp; Answers on Collaboration &amp; Communities | by Stan Garfield |  Medium"/>
          <p:cNvPicPr>
            <a:picLocks noChangeAspect="1" noChangeArrowheads="1"/>
          </p:cNvPicPr>
          <p:nvPr/>
        </p:nvPicPr>
        <p:blipFill>
          <a:blip r:embed="rId2" cstate="print"/>
          <a:srcRect/>
          <a:stretch>
            <a:fillRect/>
          </a:stretch>
        </p:blipFill>
        <p:spPr bwMode="auto">
          <a:xfrm>
            <a:off x="0" y="0"/>
            <a:ext cx="5562600" cy="533400"/>
          </a:xfrm>
          <a:prstGeom prst="rect">
            <a:avLst/>
          </a:prstGeom>
          <a:noFill/>
        </p:spPr>
      </p:pic>
      <p:sp>
        <p:nvSpPr>
          <p:cNvPr id="7" name="Rectangle 6"/>
          <p:cNvSpPr/>
          <p:nvPr/>
        </p:nvSpPr>
        <p:spPr>
          <a:xfrm>
            <a:off x="76200" y="533400"/>
            <a:ext cx="9067800" cy="2462213"/>
          </a:xfrm>
          <a:prstGeom prst="rect">
            <a:avLst/>
          </a:prstGeom>
          <a:blipFill>
            <a:blip r:embed="rId3"/>
            <a:tile tx="0" ty="0" sx="100000" sy="100000" flip="none" algn="tl"/>
          </a:blipFill>
          <a:ln>
            <a:solidFill>
              <a:schemeClr val="tx1"/>
            </a:solidFill>
          </a:ln>
        </p:spPr>
        <p:txBody>
          <a:bodyPr wrap="square">
            <a:spAutoFit/>
          </a:bodyPr>
          <a:lstStyle/>
          <a:p>
            <a:r>
              <a:rPr lang="en-GB" sz="2200" b="0" dirty="0" smtClean="0"/>
              <a:t>1. A _________ is a decision support tool that uses a tree-like graph or model of decisions and their possible consequences, including chance event outcomes, resource costs, and utility.</a:t>
            </a:r>
            <a:r>
              <a:rPr lang="en-GB" sz="2200" dirty="0" smtClean="0"/>
              <a:t/>
            </a:r>
            <a:br>
              <a:rPr lang="en-GB" sz="2200" dirty="0" smtClean="0"/>
            </a:br>
            <a:r>
              <a:rPr lang="en-GB" sz="2200" b="0" dirty="0" smtClean="0"/>
              <a:t>a) Decision tree</a:t>
            </a:r>
            <a:r>
              <a:rPr lang="en-GB" sz="2200" dirty="0" smtClean="0"/>
              <a:t/>
            </a:r>
            <a:br>
              <a:rPr lang="en-GB" sz="2200" dirty="0" smtClean="0"/>
            </a:br>
            <a:r>
              <a:rPr lang="en-GB" sz="2200" b="0" dirty="0" smtClean="0"/>
              <a:t>b) Graphs</a:t>
            </a:r>
            <a:r>
              <a:rPr lang="en-GB" sz="2200" dirty="0" smtClean="0"/>
              <a:t/>
            </a:r>
            <a:br>
              <a:rPr lang="en-GB" sz="2200" dirty="0" smtClean="0"/>
            </a:br>
            <a:r>
              <a:rPr lang="en-GB" sz="2200" b="0" dirty="0" smtClean="0"/>
              <a:t>c) Trees</a:t>
            </a:r>
            <a:r>
              <a:rPr lang="en-GB" sz="2200" dirty="0" smtClean="0"/>
              <a:t/>
            </a:r>
            <a:br>
              <a:rPr lang="en-GB" sz="2200" dirty="0" smtClean="0"/>
            </a:br>
            <a:r>
              <a:rPr lang="en-GB" sz="2200" b="0" dirty="0" smtClean="0"/>
              <a:t>d) Neural Networks</a:t>
            </a:r>
            <a:endParaRPr lang="en-US" sz="2200" dirty="0"/>
          </a:p>
        </p:txBody>
      </p:sp>
      <p:sp>
        <p:nvSpPr>
          <p:cNvPr id="8" name="TextBox 7"/>
          <p:cNvSpPr txBox="1"/>
          <p:nvPr/>
        </p:nvSpPr>
        <p:spPr>
          <a:xfrm>
            <a:off x="4419600" y="1905000"/>
            <a:ext cx="1600200" cy="461665"/>
          </a:xfrm>
          <a:prstGeom prst="rect">
            <a:avLst/>
          </a:prstGeom>
          <a:noFill/>
          <a:ln>
            <a:solidFill>
              <a:schemeClr val="tx1"/>
            </a:solidFill>
          </a:ln>
        </p:spPr>
        <p:txBody>
          <a:bodyPr wrap="square" rtlCol="0">
            <a:spAutoFit/>
          </a:bodyPr>
          <a:lstStyle/>
          <a:p>
            <a:r>
              <a:rPr lang="en-US" sz="2400" dirty="0" err="1" smtClean="0">
                <a:solidFill>
                  <a:srgbClr val="FF0000"/>
                </a:solidFill>
              </a:rPr>
              <a:t>Ans</a:t>
            </a:r>
            <a:r>
              <a:rPr lang="en-US" sz="2400" dirty="0" smtClean="0">
                <a:solidFill>
                  <a:srgbClr val="FF0000"/>
                </a:solidFill>
              </a:rPr>
              <a:t>: a)</a:t>
            </a:r>
            <a:endParaRPr lang="en-US" sz="2400" dirty="0">
              <a:solidFill>
                <a:srgbClr val="FF0000"/>
              </a:solidFill>
            </a:endParaRPr>
          </a:p>
        </p:txBody>
      </p:sp>
      <p:sp>
        <p:nvSpPr>
          <p:cNvPr id="10" name="Rectangle 9"/>
          <p:cNvSpPr/>
          <p:nvPr/>
        </p:nvSpPr>
        <p:spPr>
          <a:xfrm>
            <a:off x="76200" y="3083004"/>
            <a:ext cx="9067800" cy="1107996"/>
          </a:xfrm>
          <a:prstGeom prst="rect">
            <a:avLst/>
          </a:prstGeom>
          <a:blipFill>
            <a:blip r:embed="rId3"/>
            <a:tile tx="0" ty="0" sx="100000" sy="100000" flip="none" algn="tl"/>
          </a:blipFill>
          <a:ln>
            <a:solidFill>
              <a:schemeClr val="tx1"/>
            </a:solidFill>
          </a:ln>
        </p:spPr>
        <p:txBody>
          <a:bodyPr wrap="square">
            <a:spAutoFit/>
          </a:bodyPr>
          <a:lstStyle/>
          <a:p>
            <a:r>
              <a:rPr lang="en-GB" sz="2200" b="0" dirty="0" smtClean="0"/>
              <a:t>2. Decision Tree is a display of an algorithm.</a:t>
            </a:r>
            <a:r>
              <a:rPr lang="en-GB" sz="2200" dirty="0" smtClean="0"/>
              <a:t/>
            </a:r>
            <a:br>
              <a:rPr lang="en-GB" sz="2200" dirty="0" smtClean="0"/>
            </a:br>
            <a:r>
              <a:rPr lang="en-GB" sz="2200" b="0" dirty="0" smtClean="0"/>
              <a:t>a) True</a:t>
            </a:r>
            <a:r>
              <a:rPr lang="en-GB" sz="2200" dirty="0" smtClean="0"/>
              <a:t/>
            </a:r>
            <a:br>
              <a:rPr lang="en-GB" sz="2200" dirty="0" smtClean="0"/>
            </a:br>
            <a:r>
              <a:rPr lang="en-GB" sz="2200" b="0" dirty="0" smtClean="0"/>
              <a:t>b) False</a:t>
            </a:r>
            <a:endParaRPr lang="en-US" sz="2200" dirty="0"/>
          </a:p>
        </p:txBody>
      </p:sp>
      <p:sp>
        <p:nvSpPr>
          <p:cNvPr id="11" name="TextBox 10"/>
          <p:cNvSpPr txBox="1"/>
          <p:nvPr/>
        </p:nvSpPr>
        <p:spPr>
          <a:xfrm>
            <a:off x="6019800" y="3505200"/>
            <a:ext cx="1600200" cy="461665"/>
          </a:xfrm>
          <a:prstGeom prst="rect">
            <a:avLst/>
          </a:prstGeom>
          <a:noFill/>
          <a:ln>
            <a:solidFill>
              <a:schemeClr val="tx1"/>
            </a:solidFill>
          </a:ln>
        </p:spPr>
        <p:txBody>
          <a:bodyPr wrap="square" rtlCol="0">
            <a:spAutoFit/>
          </a:bodyPr>
          <a:lstStyle/>
          <a:p>
            <a:r>
              <a:rPr lang="en-US" sz="2400" dirty="0" err="1" smtClean="0">
                <a:solidFill>
                  <a:srgbClr val="FF0000"/>
                </a:solidFill>
              </a:rPr>
              <a:t>Ans</a:t>
            </a:r>
            <a:r>
              <a:rPr lang="en-US" sz="2400" dirty="0" smtClean="0">
                <a:solidFill>
                  <a:srgbClr val="FF0000"/>
                </a:solidFill>
              </a:rPr>
              <a:t>: a)</a:t>
            </a:r>
            <a:endParaRPr lang="en-US" sz="2400" dirty="0">
              <a:solidFill>
                <a:srgbClr val="FF0000"/>
              </a:solidFill>
            </a:endParaRPr>
          </a:p>
        </p:txBody>
      </p:sp>
      <p:sp>
        <p:nvSpPr>
          <p:cNvPr id="12" name="Rectangle 11"/>
          <p:cNvSpPr/>
          <p:nvPr/>
        </p:nvSpPr>
        <p:spPr>
          <a:xfrm>
            <a:off x="76200" y="4267200"/>
            <a:ext cx="9067800" cy="2554545"/>
          </a:xfrm>
          <a:prstGeom prst="rect">
            <a:avLst/>
          </a:prstGeom>
          <a:blipFill>
            <a:blip r:embed="rId3"/>
            <a:tile tx="0" ty="0" sx="100000" sy="100000" flip="none" algn="tl"/>
          </a:blipFill>
          <a:ln>
            <a:solidFill>
              <a:schemeClr val="tx1"/>
            </a:solidFill>
          </a:ln>
        </p:spPr>
        <p:txBody>
          <a:bodyPr wrap="square">
            <a:spAutoFit/>
          </a:bodyPr>
          <a:lstStyle/>
          <a:p>
            <a:r>
              <a:rPr lang="en-GB" sz="2000" b="0" dirty="0" smtClean="0"/>
              <a:t>3. What is Decision Tree?</a:t>
            </a:r>
            <a:r>
              <a:rPr lang="en-GB" sz="2000" dirty="0" smtClean="0"/>
              <a:t/>
            </a:r>
            <a:br>
              <a:rPr lang="en-GB" sz="2000" dirty="0" smtClean="0"/>
            </a:br>
            <a:r>
              <a:rPr lang="en-GB" sz="2000" b="0" dirty="0" smtClean="0"/>
              <a:t>a) Flow-Chart</a:t>
            </a:r>
            <a:r>
              <a:rPr lang="en-GB" sz="2000" dirty="0" smtClean="0"/>
              <a:t/>
            </a:r>
            <a:br>
              <a:rPr lang="en-GB" sz="2000" dirty="0" smtClean="0"/>
            </a:br>
            <a:r>
              <a:rPr lang="en-GB" sz="2000" b="0" dirty="0" smtClean="0"/>
              <a:t>b) Structure in which internal node represents test on an attribute, each branch represents outcome of test and each leaf node represents class label</a:t>
            </a:r>
            <a:r>
              <a:rPr lang="en-GB" sz="2000" dirty="0" smtClean="0"/>
              <a:t/>
            </a:r>
            <a:br>
              <a:rPr lang="en-GB" sz="2000" dirty="0" smtClean="0"/>
            </a:br>
            <a:r>
              <a:rPr lang="en-GB" sz="2000" b="0" dirty="0" smtClean="0"/>
              <a:t>c) Flow-Chart &amp; Structure in which internal node represents test on an attribute, each branch represents outcome of test and each leaf node represents class label</a:t>
            </a:r>
            <a:r>
              <a:rPr lang="en-GB" sz="2000" dirty="0" smtClean="0"/>
              <a:t/>
            </a:r>
            <a:br>
              <a:rPr lang="en-GB" sz="2000" dirty="0" smtClean="0"/>
            </a:br>
            <a:r>
              <a:rPr lang="en-GB" sz="2000" b="0" dirty="0" smtClean="0"/>
              <a:t>d) None of the mentioned</a:t>
            </a:r>
            <a:endParaRPr lang="en-US" sz="2000" dirty="0"/>
          </a:p>
        </p:txBody>
      </p:sp>
      <p:sp>
        <p:nvSpPr>
          <p:cNvPr id="13" name="Rectangle 12"/>
          <p:cNvSpPr/>
          <p:nvPr/>
        </p:nvSpPr>
        <p:spPr>
          <a:xfrm>
            <a:off x="4953000" y="6324600"/>
            <a:ext cx="1535998" cy="461665"/>
          </a:xfrm>
          <a:prstGeom prst="rect">
            <a:avLst/>
          </a:prstGeom>
          <a:solidFill>
            <a:srgbClr val="FFFFCC"/>
          </a:solidFill>
          <a:ln>
            <a:solidFill>
              <a:schemeClr val="tx1"/>
            </a:solidFill>
          </a:ln>
        </p:spPr>
        <p:txBody>
          <a:bodyPr wrap="none">
            <a:spAutoFit/>
          </a:bodyPr>
          <a:lstStyle/>
          <a:p>
            <a:r>
              <a:rPr lang="en-US" sz="2400" b="0" dirty="0" smtClean="0">
                <a:solidFill>
                  <a:srgbClr val="CC3300"/>
                </a:solidFill>
              </a:rPr>
              <a:t>Answer: c</a:t>
            </a:r>
            <a:endParaRPr lang="en-US" sz="2400" dirty="0">
              <a:solidFill>
                <a:srgbClr val="CC3300"/>
              </a:solidFill>
            </a:endParaRPr>
          </a:p>
        </p:txBody>
      </p:sp>
    </p:spTree>
    <p:extLst>
      <p:ext uri="{BB962C8B-B14F-4D97-AF65-F5344CB8AC3E}">
        <p14:creationId xmlns:p14="http://schemas.microsoft.com/office/powerpoint/2010/main" val="64421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A8788012-411F-4FAB-8CDA-773F9BDCABDD}"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dirty="0"/>
          </a:p>
        </p:txBody>
      </p:sp>
      <p:sp>
        <p:nvSpPr>
          <p:cNvPr id="6" name="Slide Number Placeholder 5"/>
          <p:cNvSpPr>
            <a:spLocks noGrp="1"/>
          </p:cNvSpPr>
          <p:nvPr>
            <p:ph type="sldNum" sz="quarter" idx="12"/>
          </p:nvPr>
        </p:nvSpPr>
        <p:spPr/>
        <p:txBody>
          <a:bodyPr/>
          <a:lstStyle/>
          <a:p>
            <a:pPr>
              <a:defRPr/>
            </a:pPr>
            <a:fld id="{D4DAD124-652D-4699-9BEB-BF0A63105A1A}" type="slidenum">
              <a:rPr lang="en-US" smtClean="0"/>
              <a:pPr>
                <a:defRPr/>
              </a:pPr>
              <a:t>2</a:t>
            </a:fld>
            <a:endParaRPr lang="en-US"/>
          </a:p>
        </p:txBody>
      </p:sp>
      <p:sp>
        <p:nvSpPr>
          <p:cNvPr id="7" name="Title 1"/>
          <p:cNvSpPr>
            <a:spLocks noGrp="1"/>
          </p:cNvSpPr>
          <p:nvPr>
            <p:ph type="title"/>
          </p:nvPr>
        </p:nvSpPr>
        <p:spPr>
          <a:xfrm>
            <a:off x="381000" y="0"/>
            <a:ext cx="8280400" cy="533400"/>
          </a:xfrm>
        </p:spPr>
        <p:txBody>
          <a:bodyPr/>
          <a:lstStyle/>
          <a:p>
            <a:r>
              <a:rPr lang="en-US" sz="2400" dirty="0" smtClean="0"/>
              <a:t>Decision Tree Classifier</a:t>
            </a:r>
            <a:endParaRPr lang="en-US" sz="2400" b="0" dirty="0"/>
          </a:p>
        </p:txBody>
      </p:sp>
      <p:sp>
        <p:nvSpPr>
          <p:cNvPr id="8" name="Rectangle 7"/>
          <p:cNvSpPr/>
          <p:nvPr/>
        </p:nvSpPr>
        <p:spPr>
          <a:xfrm>
            <a:off x="0" y="533400"/>
            <a:ext cx="9144000" cy="5016758"/>
          </a:xfrm>
          <a:prstGeom prst="rect">
            <a:avLst/>
          </a:prstGeom>
          <a:solidFill>
            <a:schemeClr val="bg1">
              <a:lumMod val="95000"/>
            </a:schemeClr>
          </a:solidFill>
          <a:ln>
            <a:solidFill>
              <a:schemeClr val="tx1"/>
            </a:solidFill>
          </a:ln>
        </p:spPr>
        <p:txBody>
          <a:bodyPr wrap="square">
            <a:spAutoFit/>
          </a:bodyPr>
          <a:lstStyle/>
          <a:p>
            <a:r>
              <a:rPr lang="en-GB" sz="2400" b="0" dirty="0" smtClean="0"/>
              <a:t>The tree has three types of nodes:</a:t>
            </a:r>
          </a:p>
          <a:p>
            <a:r>
              <a:rPr lang="en-GB" sz="2400" b="0" i="1" dirty="0" smtClean="0"/>
              <a:t>• </a:t>
            </a:r>
            <a:r>
              <a:rPr lang="en-GB" sz="2400" b="0" i="1" dirty="0" smtClean="0">
                <a:solidFill>
                  <a:schemeClr val="accent5">
                    <a:lumMod val="25000"/>
                  </a:schemeClr>
                </a:solidFill>
              </a:rPr>
              <a:t>A root node</a:t>
            </a:r>
            <a:r>
              <a:rPr lang="en-GB" sz="2400" b="0" i="1" dirty="0" smtClean="0"/>
              <a:t>, with no incoming links and zero or more outgoing links.</a:t>
            </a:r>
          </a:p>
          <a:p>
            <a:r>
              <a:rPr lang="en-GB" sz="2400" b="0" i="1" dirty="0" smtClean="0"/>
              <a:t>• </a:t>
            </a:r>
            <a:r>
              <a:rPr lang="en-GB" sz="2400" b="0" i="1" dirty="0" smtClean="0">
                <a:solidFill>
                  <a:schemeClr val="accent5">
                    <a:lumMod val="25000"/>
                  </a:schemeClr>
                </a:solidFill>
              </a:rPr>
              <a:t>Internal nodes</a:t>
            </a:r>
            <a:r>
              <a:rPr lang="en-GB" sz="2400" b="0" i="1" dirty="0" smtClean="0"/>
              <a:t>, each of which has exactly one incoming link and two </a:t>
            </a:r>
            <a:r>
              <a:rPr lang="en-US" sz="2400" b="0" dirty="0" smtClean="0"/>
              <a:t>or more outgoing links.</a:t>
            </a:r>
          </a:p>
          <a:p>
            <a:r>
              <a:rPr lang="en-GB" sz="2400" b="0" i="1" dirty="0" smtClean="0"/>
              <a:t>• </a:t>
            </a:r>
            <a:r>
              <a:rPr lang="en-GB" sz="2400" b="0" i="1" dirty="0" smtClean="0">
                <a:solidFill>
                  <a:schemeClr val="accent5">
                    <a:lumMod val="25000"/>
                  </a:schemeClr>
                </a:solidFill>
              </a:rPr>
              <a:t>Leaf or terminal nodes</a:t>
            </a:r>
            <a:r>
              <a:rPr lang="en-GB" sz="2400" b="0" i="1" dirty="0" smtClean="0"/>
              <a:t>, each of which has exactly one incoming link </a:t>
            </a:r>
            <a:r>
              <a:rPr lang="en-US" sz="2400" b="0" dirty="0" smtClean="0"/>
              <a:t>and no outgoing links.</a:t>
            </a:r>
          </a:p>
          <a:p>
            <a:endParaRPr lang="en-US" sz="800" b="0" dirty="0" smtClean="0"/>
          </a:p>
          <a:p>
            <a:r>
              <a:rPr lang="en-GB" sz="2400" b="0" dirty="0" smtClean="0"/>
              <a:t>Every leaf node in the decision tree is associated with a class label. The non-terminal nodes, which include the root and internal nodes, contain attribute test conditions that are typically defined using a single attribute.</a:t>
            </a:r>
          </a:p>
          <a:p>
            <a:r>
              <a:rPr lang="en-GB" sz="2400" b="0" dirty="0" smtClean="0"/>
              <a:t>Each possible outcome of the attribute test condition is associated with exactly one child of this node.</a:t>
            </a:r>
            <a:endParaRPr lang="en-US" sz="2400" b="0" dirty="0"/>
          </a:p>
        </p:txBody>
      </p:sp>
      <p:pic>
        <p:nvPicPr>
          <p:cNvPr id="41986" name="Picture 2" descr="A Comprehensive Guide to Decision Tree Learning - AI, ML, Data Science  Articles | Interviews | Insights | AI TIME JOURNAL"/>
          <p:cNvPicPr>
            <a:picLocks noChangeAspect="1" noChangeArrowheads="1"/>
          </p:cNvPicPr>
          <p:nvPr/>
        </p:nvPicPr>
        <p:blipFill>
          <a:blip r:embed="rId3" cstate="print"/>
          <a:srcRect/>
          <a:stretch>
            <a:fillRect/>
          </a:stretch>
        </p:blipFill>
        <p:spPr bwMode="auto">
          <a:xfrm>
            <a:off x="4876800" y="5105400"/>
            <a:ext cx="4267200" cy="1752600"/>
          </a:xfrm>
          <a:prstGeom prst="rect">
            <a:avLst/>
          </a:prstGeom>
          <a:solidFill>
            <a:srgbClr val="FFFFCC"/>
          </a:solidFill>
          <a:ln>
            <a:solidFill>
              <a:schemeClr val="tx1"/>
            </a:solidFill>
          </a:ln>
        </p:spPr>
      </p:pic>
      <p:pic>
        <p:nvPicPr>
          <p:cNvPr id="9" name="Picture 2" descr="A Comprehensive Guide to Decision Tree Learning - AI, ML, Data Science  Articles | Interviews | Insights | AI TIME JOURNAL"/>
          <p:cNvPicPr>
            <a:picLocks noChangeAspect="1" noChangeArrowheads="1"/>
          </p:cNvPicPr>
          <p:nvPr/>
        </p:nvPicPr>
        <p:blipFill>
          <a:blip r:embed="rId3" cstate="print"/>
          <a:srcRect/>
          <a:stretch>
            <a:fillRect/>
          </a:stretch>
        </p:blipFill>
        <p:spPr bwMode="auto">
          <a:xfrm>
            <a:off x="0" y="533400"/>
            <a:ext cx="9144000" cy="5029200"/>
          </a:xfrm>
          <a:prstGeom prst="rect">
            <a:avLst/>
          </a:prstGeom>
          <a:solidFill>
            <a:srgbClr val="FFFFCC"/>
          </a:solidFill>
          <a:ln>
            <a:solidFill>
              <a:schemeClr val="tx1"/>
            </a:solidFill>
          </a:ln>
        </p:spPr>
      </p:pic>
    </p:spTree>
    <p:extLst>
      <p:ext uri="{BB962C8B-B14F-4D97-AF65-F5344CB8AC3E}">
        <p14:creationId xmlns:p14="http://schemas.microsoft.com/office/powerpoint/2010/main" val="241882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1855A06-0893-4EC6-B1FB-BD0601B5D52F}" type="datetime1">
              <a:rPr lang="en-US" smtClean="0"/>
              <a:t>8/11/2025</a:t>
            </a:fld>
            <a:endParaRPr lang="en-US" dirty="0"/>
          </a:p>
        </p:txBody>
      </p:sp>
      <p:sp>
        <p:nvSpPr>
          <p:cNvPr id="4" name="Footer Placeholder 3"/>
          <p:cNvSpPr>
            <a:spLocks noGrp="1"/>
          </p:cNvSpPr>
          <p:nvPr>
            <p:ph type="ftr" sz="quarter" idx="11"/>
          </p:nvPr>
        </p:nvSpPr>
        <p:spPr/>
        <p:txBody>
          <a:bodyPr/>
          <a:lstStyle/>
          <a:p>
            <a:pPr>
              <a:defRPr/>
            </a:pPr>
            <a:r>
              <a:rPr lang="en-US" smtClean="0"/>
              <a:t>DSC3101-Decision Tree</a:t>
            </a:r>
            <a:endParaRPr lang="en-US"/>
          </a:p>
        </p:txBody>
      </p:sp>
      <p:sp>
        <p:nvSpPr>
          <p:cNvPr id="5" name="Slide Number Placeholder 4"/>
          <p:cNvSpPr>
            <a:spLocks noGrp="1"/>
          </p:cNvSpPr>
          <p:nvPr>
            <p:ph type="sldNum" sz="quarter" idx="12"/>
          </p:nvPr>
        </p:nvSpPr>
        <p:spPr/>
        <p:txBody>
          <a:bodyPr/>
          <a:lstStyle/>
          <a:p>
            <a:pPr>
              <a:defRPr/>
            </a:pPr>
            <a:fld id="{94D6E141-97F8-4B3F-847A-A8137189DD69}" type="slidenum">
              <a:rPr lang="en-US" smtClean="0"/>
              <a:pPr>
                <a:defRPr/>
              </a:pPr>
              <a:t>20</a:t>
            </a:fld>
            <a:endParaRPr lang="en-US"/>
          </a:p>
        </p:txBody>
      </p:sp>
      <p:pic>
        <p:nvPicPr>
          <p:cNvPr id="6" name="Picture 3" descr="100 Questions &amp; Answers on Collaboration &amp; Communities | by Stan Garfield |  Medium"/>
          <p:cNvPicPr>
            <a:picLocks noChangeAspect="1" noChangeArrowheads="1"/>
          </p:cNvPicPr>
          <p:nvPr/>
        </p:nvPicPr>
        <p:blipFill>
          <a:blip r:embed="rId2" cstate="print"/>
          <a:srcRect/>
          <a:stretch>
            <a:fillRect/>
          </a:stretch>
        </p:blipFill>
        <p:spPr bwMode="auto">
          <a:xfrm>
            <a:off x="0" y="0"/>
            <a:ext cx="5562600" cy="762000"/>
          </a:xfrm>
          <a:prstGeom prst="rect">
            <a:avLst/>
          </a:prstGeom>
          <a:noFill/>
        </p:spPr>
      </p:pic>
      <p:sp>
        <p:nvSpPr>
          <p:cNvPr id="7" name="Rectangle 6"/>
          <p:cNvSpPr/>
          <p:nvPr/>
        </p:nvSpPr>
        <p:spPr>
          <a:xfrm>
            <a:off x="76200" y="990600"/>
            <a:ext cx="8991600" cy="1200329"/>
          </a:xfrm>
          <a:prstGeom prst="rect">
            <a:avLst/>
          </a:prstGeom>
          <a:blipFill>
            <a:blip r:embed="rId3"/>
            <a:tile tx="0" ty="0" sx="100000" sy="100000" flip="none" algn="tl"/>
          </a:blipFill>
          <a:ln>
            <a:solidFill>
              <a:schemeClr val="tx1"/>
            </a:solidFill>
          </a:ln>
        </p:spPr>
        <p:txBody>
          <a:bodyPr wrap="square">
            <a:spAutoFit/>
          </a:bodyPr>
          <a:lstStyle/>
          <a:p>
            <a:r>
              <a:rPr lang="en-GB" sz="2400" b="0" dirty="0" smtClean="0"/>
              <a:t>4. Decision Trees can be used for Classification Tasks.</a:t>
            </a:r>
            <a:r>
              <a:rPr lang="en-GB" sz="2400" dirty="0" smtClean="0"/>
              <a:t/>
            </a:r>
            <a:br>
              <a:rPr lang="en-GB" sz="2400" dirty="0" smtClean="0"/>
            </a:br>
            <a:r>
              <a:rPr lang="en-GB" sz="2400" b="0" dirty="0" smtClean="0"/>
              <a:t>a) True</a:t>
            </a:r>
            <a:r>
              <a:rPr lang="en-GB" sz="2400" dirty="0" smtClean="0"/>
              <a:t/>
            </a:r>
            <a:br>
              <a:rPr lang="en-GB" sz="2400" dirty="0" smtClean="0"/>
            </a:br>
            <a:r>
              <a:rPr lang="en-GB" sz="2400" b="0" dirty="0" smtClean="0"/>
              <a:t>b) False</a:t>
            </a:r>
            <a:endParaRPr lang="en-US" sz="2400" dirty="0"/>
          </a:p>
        </p:txBody>
      </p:sp>
      <p:sp>
        <p:nvSpPr>
          <p:cNvPr id="8" name="Rectangle 7"/>
          <p:cNvSpPr/>
          <p:nvPr/>
        </p:nvSpPr>
        <p:spPr>
          <a:xfrm>
            <a:off x="4343400" y="1600200"/>
            <a:ext cx="1324402" cy="400110"/>
          </a:xfrm>
          <a:prstGeom prst="rect">
            <a:avLst/>
          </a:prstGeom>
          <a:ln>
            <a:solidFill>
              <a:schemeClr val="tx1"/>
            </a:solidFill>
          </a:ln>
        </p:spPr>
        <p:txBody>
          <a:bodyPr wrap="none">
            <a:spAutoFit/>
          </a:bodyPr>
          <a:lstStyle/>
          <a:p>
            <a:r>
              <a:rPr lang="en-US" sz="2000" b="0" dirty="0" smtClean="0">
                <a:solidFill>
                  <a:srgbClr val="CC3300"/>
                </a:solidFill>
              </a:rPr>
              <a:t>Answer: a</a:t>
            </a:r>
            <a:endParaRPr lang="en-US" sz="2000" dirty="0">
              <a:solidFill>
                <a:srgbClr val="CC3300"/>
              </a:solidFill>
            </a:endParaRPr>
          </a:p>
        </p:txBody>
      </p:sp>
      <p:sp>
        <p:nvSpPr>
          <p:cNvPr id="9" name="Rectangle 8"/>
          <p:cNvSpPr/>
          <p:nvPr/>
        </p:nvSpPr>
        <p:spPr>
          <a:xfrm>
            <a:off x="76200" y="2362200"/>
            <a:ext cx="8991600" cy="1631216"/>
          </a:xfrm>
          <a:prstGeom prst="rect">
            <a:avLst/>
          </a:prstGeom>
          <a:blipFill>
            <a:blip r:embed="rId3"/>
            <a:tile tx="0" ty="0" sx="100000" sy="100000" flip="none" algn="tl"/>
          </a:blipFill>
          <a:ln>
            <a:solidFill>
              <a:schemeClr val="tx1"/>
            </a:solidFill>
          </a:ln>
        </p:spPr>
        <p:txBody>
          <a:bodyPr wrap="square">
            <a:spAutoFit/>
          </a:bodyPr>
          <a:lstStyle/>
          <a:p>
            <a:r>
              <a:rPr lang="en-GB" sz="2000" b="0" dirty="0" smtClean="0"/>
              <a:t>5. Which of the following are the advantage/s of Decision Trees?</a:t>
            </a:r>
            <a:r>
              <a:rPr lang="en-GB" sz="2000" dirty="0" smtClean="0"/>
              <a:t/>
            </a:r>
            <a:br>
              <a:rPr lang="en-GB" sz="2000" dirty="0" smtClean="0"/>
            </a:br>
            <a:r>
              <a:rPr lang="en-GB" sz="2000" b="0" dirty="0" smtClean="0"/>
              <a:t>a) Possible Scenarios can be added</a:t>
            </a:r>
            <a:r>
              <a:rPr lang="en-GB" sz="2000" dirty="0" smtClean="0"/>
              <a:t/>
            </a:r>
            <a:br>
              <a:rPr lang="en-GB" sz="2000" dirty="0" smtClean="0"/>
            </a:br>
            <a:r>
              <a:rPr lang="en-GB" sz="2000" b="0" dirty="0" smtClean="0"/>
              <a:t>b) Use a white box model, If given result is provided by a model</a:t>
            </a:r>
            <a:r>
              <a:rPr lang="en-GB" sz="2000" dirty="0" smtClean="0"/>
              <a:t/>
            </a:r>
            <a:br>
              <a:rPr lang="en-GB" sz="2000" dirty="0" smtClean="0"/>
            </a:br>
            <a:r>
              <a:rPr lang="en-GB" sz="2000" b="0" dirty="0" smtClean="0"/>
              <a:t>c) Worst, best and expected values can be determined for different scenarios</a:t>
            </a:r>
            <a:r>
              <a:rPr lang="en-GB" sz="2000" dirty="0" smtClean="0"/>
              <a:t/>
            </a:r>
            <a:br>
              <a:rPr lang="en-GB" sz="2000" dirty="0" smtClean="0"/>
            </a:br>
            <a:r>
              <a:rPr lang="en-GB" sz="2000" b="0" dirty="0" smtClean="0"/>
              <a:t>d) All of the mentioned</a:t>
            </a:r>
            <a:endParaRPr lang="en-US" sz="2000" dirty="0"/>
          </a:p>
        </p:txBody>
      </p:sp>
      <p:sp>
        <p:nvSpPr>
          <p:cNvPr id="10" name="Rectangle 9"/>
          <p:cNvSpPr/>
          <p:nvPr/>
        </p:nvSpPr>
        <p:spPr>
          <a:xfrm>
            <a:off x="7391400" y="2590800"/>
            <a:ext cx="1309974" cy="400110"/>
          </a:xfrm>
          <a:prstGeom prst="rect">
            <a:avLst/>
          </a:prstGeom>
          <a:ln>
            <a:solidFill>
              <a:schemeClr val="tx1"/>
            </a:solidFill>
          </a:ln>
        </p:spPr>
        <p:txBody>
          <a:bodyPr wrap="none">
            <a:spAutoFit/>
          </a:bodyPr>
          <a:lstStyle/>
          <a:p>
            <a:r>
              <a:rPr lang="en-US" sz="2000" b="0" dirty="0" smtClean="0">
                <a:solidFill>
                  <a:srgbClr val="CC3300"/>
                </a:solidFill>
              </a:rPr>
              <a:t>Answer: c</a:t>
            </a:r>
            <a:endParaRPr lang="en-US" sz="2000" dirty="0">
              <a:solidFill>
                <a:srgbClr val="CC3300"/>
              </a:solidFill>
            </a:endParaRPr>
          </a:p>
        </p:txBody>
      </p:sp>
      <p:sp>
        <p:nvSpPr>
          <p:cNvPr id="11" name="Rectangle 10"/>
          <p:cNvSpPr/>
          <p:nvPr/>
        </p:nvSpPr>
        <p:spPr>
          <a:xfrm>
            <a:off x="228600" y="4114800"/>
            <a:ext cx="8686800" cy="2677656"/>
          </a:xfrm>
          <a:prstGeom prst="rect">
            <a:avLst/>
          </a:prstGeom>
          <a:blipFill>
            <a:blip r:embed="rId3"/>
            <a:tile tx="0" ty="0" sx="100000" sy="100000" flip="none" algn="tl"/>
          </a:blipFill>
          <a:ln>
            <a:solidFill>
              <a:schemeClr val="tx1"/>
            </a:solidFill>
          </a:ln>
        </p:spPr>
        <p:txBody>
          <a:bodyPr wrap="square">
            <a:spAutoFit/>
          </a:bodyPr>
          <a:lstStyle/>
          <a:p>
            <a:endParaRPr lang="en-US" sz="2400" b="0" dirty="0" smtClean="0"/>
          </a:p>
          <a:p>
            <a:r>
              <a:rPr lang="en-GB" sz="2400" b="0" dirty="0" smtClean="0"/>
              <a:t> 6. What are tree based classifiers? </a:t>
            </a:r>
          </a:p>
          <a:p>
            <a:pPr marL="342900" indent="-342900">
              <a:buAutoNum type="alphaLcPeriod"/>
            </a:pPr>
            <a:r>
              <a:rPr lang="en-GB" sz="2400" b="0" dirty="0" smtClean="0"/>
              <a:t>Classifiers which form a tree with each attribute at one level </a:t>
            </a:r>
          </a:p>
          <a:p>
            <a:pPr marL="342900" indent="-342900">
              <a:buAutoNum type="alphaLcPeriod"/>
            </a:pPr>
            <a:r>
              <a:rPr lang="en-GB" sz="2400" b="0" dirty="0" smtClean="0"/>
              <a:t>Classifiers which perform series of condition checking with one attribute at a time </a:t>
            </a:r>
          </a:p>
          <a:p>
            <a:pPr marL="342900" indent="-342900">
              <a:buAutoNum type="alphaLcPeriod"/>
            </a:pPr>
            <a:r>
              <a:rPr lang="en-GB" sz="2400" b="0" dirty="0" smtClean="0"/>
              <a:t>Both options except none</a:t>
            </a:r>
          </a:p>
          <a:p>
            <a:pPr marL="342900" indent="-342900">
              <a:buAutoNum type="alphaLcPeriod"/>
            </a:pPr>
            <a:r>
              <a:rPr lang="en-GB" sz="2400" b="0" dirty="0" smtClean="0"/>
              <a:t>None of the options</a:t>
            </a:r>
            <a:endParaRPr lang="en-US" sz="2400" b="0" dirty="0"/>
          </a:p>
        </p:txBody>
      </p:sp>
      <p:sp>
        <p:nvSpPr>
          <p:cNvPr id="12" name="Rectangle 11"/>
          <p:cNvSpPr/>
          <p:nvPr/>
        </p:nvSpPr>
        <p:spPr>
          <a:xfrm>
            <a:off x="6096000" y="5867400"/>
            <a:ext cx="1124026" cy="461665"/>
          </a:xfrm>
          <a:prstGeom prst="rect">
            <a:avLst/>
          </a:prstGeom>
        </p:spPr>
        <p:txBody>
          <a:bodyPr wrap="none">
            <a:spAutoFit/>
          </a:bodyPr>
          <a:lstStyle/>
          <a:p>
            <a:r>
              <a:rPr lang="en-GB" sz="2400" b="0" dirty="0" err="1" smtClean="0">
                <a:solidFill>
                  <a:srgbClr val="FF0000"/>
                </a:solidFill>
              </a:rPr>
              <a:t>Ans</a:t>
            </a:r>
            <a:r>
              <a:rPr lang="en-GB" sz="2400" b="0" dirty="0" smtClean="0">
                <a:solidFill>
                  <a:srgbClr val="FF0000"/>
                </a:solidFill>
              </a:rPr>
              <a:t>: c </a:t>
            </a:r>
            <a:endParaRPr lang="en-US" sz="2400" b="0" dirty="0">
              <a:solidFill>
                <a:srgbClr val="FF0000"/>
              </a:solidFill>
            </a:endParaRPr>
          </a:p>
        </p:txBody>
      </p:sp>
    </p:spTree>
    <p:extLst>
      <p:ext uri="{BB962C8B-B14F-4D97-AF65-F5344CB8AC3E}">
        <p14:creationId xmlns:p14="http://schemas.microsoft.com/office/powerpoint/2010/main" val="37592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 xmlns:a16="http://schemas.microsoft.com/office/drawing/2014/main" id="{2BAA94B4-C984-462E-ABEB-F5E6DA11ABA6}"/>
              </a:ext>
            </a:extLst>
          </p:cNvPr>
          <p:cNvSpPr>
            <a:spLocks noGrp="1" noChangeArrowheads="1"/>
          </p:cNvSpPr>
          <p:nvPr>
            <p:ph type="title"/>
          </p:nvPr>
        </p:nvSpPr>
        <p:spPr>
          <a:xfrm>
            <a:off x="381000" y="152400"/>
            <a:ext cx="8610600" cy="533400"/>
          </a:xfrm>
        </p:spPr>
        <p:txBody>
          <a:bodyPr>
            <a:normAutofit fontScale="90000"/>
          </a:bodyPr>
          <a:lstStyle/>
          <a:p>
            <a:pPr>
              <a:defRPr/>
            </a:pPr>
            <a:r>
              <a:rPr lang="en-US">
                <a:cs typeface="+mj-cs"/>
              </a:rPr>
              <a:t>Design Issues of Decision Tree Induction</a:t>
            </a:r>
          </a:p>
        </p:txBody>
      </p:sp>
      <p:sp>
        <p:nvSpPr>
          <p:cNvPr id="20483" name="Rectangle 7">
            <a:extLst>
              <a:ext uri="{FF2B5EF4-FFF2-40B4-BE49-F238E27FC236}">
                <a16:creationId xmlns="" xmlns:a16="http://schemas.microsoft.com/office/drawing/2014/main" id="{B46A9D7B-6625-4393-82BB-AFBD9403B7E8}"/>
              </a:ext>
            </a:extLst>
          </p:cNvPr>
          <p:cNvSpPr>
            <a:spLocks noGrp="1" noChangeArrowheads="1"/>
          </p:cNvSpPr>
          <p:nvPr>
            <p:ph type="body" idx="1"/>
          </p:nvPr>
        </p:nvSpPr>
        <p:spPr/>
        <p:txBody>
          <a:bodyPr>
            <a:normAutofit fontScale="92500" lnSpcReduction="10000"/>
          </a:bodyPr>
          <a:lstStyle/>
          <a:p>
            <a:pPr>
              <a:buFont typeface="Monotype Sorts" charset="0"/>
              <a:buChar char="l"/>
              <a:defRPr/>
            </a:pPr>
            <a:r>
              <a:rPr lang="en-US">
                <a:cs typeface="+mn-cs"/>
              </a:rPr>
              <a:t>How should training records be split?</a:t>
            </a:r>
          </a:p>
          <a:p>
            <a:pPr lvl="1">
              <a:buFont typeface="Arial" charset="0"/>
              <a:buChar char="–"/>
              <a:defRPr/>
            </a:pPr>
            <a:r>
              <a:rPr lang="en-US"/>
              <a:t>Method for specifying test condition </a:t>
            </a:r>
          </a:p>
          <a:p>
            <a:pPr lvl="2">
              <a:buFont typeface="Wingdings" charset="0"/>
              <a:buChar char="u"/>
              <a:defRPr/>
            </a:pPr>
            <a:r>
              <a:rPr lang="en-US"/>
              <a:t> depending on attribute types</a:t>
            </a:r>
          </a:p>
          <a:p>
            <a:pPr lvl="1">
              <a:buFont typeface="Arial" charset="0"/>
              <a:buChar char="–"/>
              <a:defRPr/>
            </a:pPr>
            <a:r>
              <a:rPr lang="en-US"/>
              <a:t>Measure for evaluating the goodness of a test condition</a:t>
            </a:r>
          </a:p>
          <a:p>
            <a:pPr lvl="1">
              <a:buFont typeface="Arial" charset="0"/>
              <a:buChar char="–"/>
              <a:defRPr/>
            </a:pPr>
            <a:endParaRPr lang="en-US"/>
          </a:p>
          <a:p>
            <a:pPr>
              <a:buFont typeface="Monotype Sorts" charset="0"/>
              <a:buChar char="l"/>
              <a:defRPr/>
            </a:pPr>
            <a:r>
              <a:rPr lang="en-US">
                <a:cs typeface="+mn-cs"/>
              </a:rPr>
              <a:t>How should the splitting procedure stop?</a:t>
            </a:r>
          </a:p>
          <a:p>
            <a:pPr lvl="1">
              <a:buFont typeface="Arial" charset="0"/>
              <a:buChar char="–"/>
              <a:defRPr/>
            </a:pPr>
            <a:r>
              <a:rPr lang="en-US"/>
              <a:t>Stop splitting if all the records belong to the same class or have identical attribute values</a:t>
            </a:r>
          </a:p>
          <a:p>
            <a:pPr lvl="1">
              <a:buFont typeface="Arial" charset="0"/>
              <a:buChar char="–"/>
              <a:defRPr/>
            </a:pPr>
            <a:r>
              <a:rPr lang="en-US"/>
              <a:t>Early termination </a:t>
            </a:r>
          </a:p>
        </p:txBody>
      </p:sp>
      <p:sp>
        <p:nvSpPr>
          <p:cNvPr id="2" name="Date Placeholder 1">
            <a:extLst>
              <a:ext uri="{FF2B5EF4-FFF2-40B4-BE49-F238E27FC236}">
                <a16:creationId xmlns="" xmlns:a16="http://schemas.microsoft.com/office/drawing/2014/main" id="{41892C59-1A5D-44CE-8827-CE3CD5F5778D}"/>
              </a:ext>
            </a:extLst>
          </p:cNvPr>
          <p:cNvSpPr>
            <a:spLocks noGrp="1"/>
          </p:cNvSpPr>
          <p:nvPr>
            <p:ph type="dt" sz="quarter" idx="10"/>
          </p:nvPr>
        </p:nvSpPr>
        <p:spPr/>
        <p:txBody>
          <a:bodyPr/>
          <a:lstStyle/>
          <a:p>
            <a:pPr>
              <a:defRPr/>
            </a:pPr>
            <a:fld id="{17F58AF0-468A-4495-B9FD-5140FA474A85}" type="datetime1">
              <a:rPr lang="en-US" smtClean="0"/>
              <a:t>8/11/2025</a:t>
            </a:fld>
            <a:endParaRPr lang="en-US" dirty="0"/>
          </a:p>
        </p:txBody>
      </p:sp>
      <p:sp>
        <p:nvSpPr>
          <p:cNvPr id="3" name="Footer Placeholder 2">
            <a:extLst>
              <a:ext uri="{FF2B5EF4-FFF2-40B4-BE49-F238E27FC236}">
                <a16:creationId xmlns="" xmlns:a16="http://schemas.microsoft.com/office/drawing/2014/main" id="{96D9EEB1-E4DF-4BC9-A953-512A23729D52}"/>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9790064E-82E7-48D6-82D0-F6491A634AA3}"/>
              </a:ext>
            </a:extLst>
          </p:cNvPr>
          <p:cNvSpPr>
            <a:spLocks noGrp="1"/>
          </p:cNvSpPr>
          <p:nvPr>
            <p:ph type="sldNum" sz="quarter" idx="12"/>
          </p:nvPr>
        </p:nvSpPr>
        <p:spPr/>
        <p:txBody>
          <a:bodyPr/>
          <a:lstStyle/>
          <a:p>
            <a:pPr>
              <a:defRPr/>
            </a:pPr>
            <a:fld id="{26DE923A-7A08-4B88-BEF2-18FCA48FB701}" type="slidenum">
              <a:rPr lang="en-US"/>
              <a:pPr>
                <a:defRPr/>
              </a:pPr>
              <a:t>21</a:t>
            </a:fld>
            <a:endParaRPr lang="en-US"/>
          </a:p>
        </p:txBody>
      </p:sp>
    </p:spTree>
    <p:extLst>
      <p:ext uri="{BB962C8B-B14F-4D97-AF65-F5344CB8AC3E}">
        <p14:creationId xmlns:p14="http://schemas.microsoft.com/office/powerpoint/2010/main" val="69406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54D136AC-4374-4C25-9F7A-750042289059}"/>
              </a:ext>
            </a:extLst>
          </p:cNvPr>
          <p:cNvSpPr>
            <a:spLocks noGrp="1" noChangeArrowheads="1"/>
          </p:cNvSpPr>
          <p:nvPr>
            <p:ph type="title"/>
          </p:nvPr>
        </p:nvSpPr>
        <p:spPr/>
        <p:txBody>
          <a:bodyPr>
            <a:normAutofit fontScale="90000"/>
          </a:bodyPr>
          <a:lstStyle/>
          <a:p>
            <a:pPr>
              <a:defRPr/>
            </a:pPr>
            <a:r>
              <a:rPr lang="en-US">
                <a:cs typeface="+mj-cs"/>
              </a:rPr>
              <a:t>Methods for Expressing Test Conditions</a:t>
            </a:r>
          </a:p>
        </p:txBody>
      </p:sp>
      <p:sp>
        <p:nvSpPr>
          <p:cNvPr id="21507" name="Rectangle 3">
            <a:extLst>
              <a:ext uri="{FF2B5EF4-FFF2-40B4-BE49-F238E27FC236}">
                <a16:creationId xmlns="" xmlns:a16="http://schemas.microsoft.com/office/drawing/2014/main" id="{E44DD460-903E-47EE-82F1-F2F26AB64E40}"/>
              </a:ext>
            </a:extLst>
          </p:cNvPr>
          <p:cNvSpPr>
            <a:spLocks noGrp="1" noChangeArrowheads="1"/>
          </p:cNvSpPr>
          <p:nvPr>
            <p:ph type="body" idx="1"/>
          </p:nvPr>
        </p:nvSpPr>
        <p:spPr/>
        <p:txBody>
          <a:bodyPr>
            <a:normAutofit lnSpcReduction="10000"/>
          </a:bodyPr>
          <a:lstStyle/>
          <a:p>
            <a:pPr>
              <a:buFont typeface="Monotype Sorts" charset="0"/>
              <a:buChar char="l"/>
              <a:defRPr/>
            </a:pPr>
            <a:r>
              <a:rPr lang="en-US" dirty="0">
                <a:cs typeface="+mn-cs"/>
              </a:rPr>
              <a:t>Depends on attribute types</a:t>
            </a:r>
          </a:p>
          <a:p>
            <a:pPr lvl="1">
              <a:buFont typeface="Arial" charset="0"/>
              <a:buChar char="–"/>
              <a:defRPr/>
            </a:pPr>
            <a:r>
              <a:rPr lang="en-US" dirty="0"/>
              <a:t>Binary</a:t>
            </a:r>
          </a:p>
          <a:p>
            <a:pPr lvl="1">
              <a:buFont typeface="Arial" charset="0"/>
              <a:buChar char="–"/>
              <a:defRPr/>
            </a:pPr>
            <a:r>
              <a:rPr lang="en-US" dirty="0"/>
              <a:t>Nominal</a:t>
            </a:r>
          </a:p>
          <a:p>
            <a:pPr lvl="1">
              <a:buFont typeface="Arial" charset="0"/>
              <a:buChar char="–"/>
              <a:defRPr/>
            </a:pPr>
            <a:r>
              <a:rPr lang="en-US" dirty="0"/>
              <a:t>Ordinal</a:t>
            </a:r>
          </a:p>
          <a:p>
            <a:pPr lvl="1">
              <a:buFont typeface="Arial" charset="0"/>
              <a:buChar char="–"/>
              <a:defRPr/>
            </a:pPr>
            <a:r>
              <a:rPr lang="en-US" dirty="0"/>
              <a:t>Continuous</a:t>
            </a:r>
          </a:p>
          <a:p>
            <a:pPr lvl="1">
              <a:buFont typeface="Arial" charset="0"/>
              <a:buChar char="–"/>
              <a:defRPr/>
            </a:pPr>
            <a:endParaRPr lang="en-US" dirty="0"/>
          </a:p>
          <a:p>
            <a:pPr>
              <a:buFont typeface="Monotype Sorts" charset="0"/>
              <a:buChar char="l"/>
              <a:defRPr/>
            </a:pPr>
            <a:r>
              <a:rPr lang="en-US" dirty="0">
                <a:cs typeface="+mn-cs"/>
              </a:rPr>
              <a:t>Depends on number of ways to split</a:t>
            </a:r>
          </a:p>
          <a:p>
            <a:pPr lvl="1">
              <a:buFont typeface="Arial" charset="0"/>
              <a:buChar char="–"/>
              <a:defRPr/>
            </a:pPr>
            <a:r>
              <a:rPr lang="en-US" dirty="0"/>
              <a:t>2-way split</a:t>
            </a:r>
          </a:p>
          <a:p>
            <a:pPr lvl="1">
              <a:buFont typeface="Arial" charset="0"/>
              <a:buChar char="–"/>
              <a:defRPr/>
            </a:pPr>
            <a:r>
              <a:rPr lang="en-US" dirty="0"/>
              <a:t>Multi-way split</a:t>
            </a:r>
          </a:p>
        </p:txBody>
      </p:sp>
      <p:sp>
        <p:nvSpPr>
          <p:cNvPr id="2" name="Date Placeholder 1">
            <a:extLst>
              <a:ext uri="{FF2B5EF4-FFF2-40B4-BE49-F238E27FC236}">
                <a16:creationId xmlns="" xmlns:a16="http://schemas.microsoft.com/office/drawing/2014/main" id="{CCC5604A-AC66-4ADB-8076-E9F53358C041}"/>
              </a:ext>
            </a:extLst>
          </p:cNvPr>
          <p:cNvSpPr>
            <a:spLocks noGrp="1"/>
          </p:cNvSpPr>
          <p:nvPr>
            <p:ph type="dt" sz="quarter" idx="10"/>
          </p:nvPr>
        </p:nvSpPr>
        <p:spPr/>
        <p:txBody>
          <a:bodyPr/>
          <a:lstStyle/>
          <a:p>
            <a:pPr>
              <a:defRPr/>
            </a:pPr>
            <a:fld id="{44B1AC2C-6B17-40AE-9C99-4D2023F3B254}" type="datetime1">
              <a:rPr lang="en-US" smtClean="0"/>
              <a:t>8/11/2025</a:t>
            </a:fld>
            <a:endParaRPr lang="en-US" dirty="0"/>
          </a:p>
        </p:txBody>
      </p:sp>
      <p:sp>
        <p:nvSpPr>
          <p:cNvPr id="3" name="Footer Placeholder 2">
            <a:extLst>
              <a:ext uri="{FF2B5EF4-FFF2-40B4-BE49-F238E27FC236}">
                <a16:creationId xmlns="" xmlns:a16="http://schemas.microsoft.com/office/drawing/2014/main" id="{49392669-F619-4F36-AB46-9A4801548C2E}"/>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5B55F15E-4118-4F6B-9C81-A6F4C234C392}"/>
              </a:ext>
            </a:extLst>
          </p:cNvPr>
          <p:cNvSpPr>
            <a:spLocks noGrp="1"/>
          </p:cNvSpPr>
          <p:nvPr>
            <p:ph type="sldNum" sz="quarter" idx="12"/>
          </p:nvPr>
        </p:nvSpPr>
        <p:spPr/>
        <p:txBody>
          <a:bodyPr/>
          <a:lstStyle/>
          <a:p>
            <a:pPr>
              <a:defRPr/>
            </a:pPr>
            <a:fld id="{FCC4D0E1-CF69-438E-B8B9-B974011A8BC5}" type="slidenum">
              <a:rPr lang="en-US"/>
              <a:pPr>
                <a:defRPr/>
              </a:pPr>
              <a:t>22</a:t>
            </a:fld>
            <a:endParaRPr lang="en-US"/>
          </a:p>
        </p:txBody>
      </p:sp>
    </p:spTree>
    <p:extLst>
      <p:ext uri="{BB962C8B-B14F-4D97-AF65-F5344CB8AC3E}">
        <p14:creationId xmlns:p14="http://schemas.microsoft.com/office/powerpoint/2010/main" val="170995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23</a:t>
            </a:fld>
            <a:endParaRPr lang="en-US"/>
          </a:p>
        </p:txBody>
      </p:sp>
      <p:pic>
        <p:nvPicPr>
          <p:cNvPr id="7" name="Picture 85"/>
          <p:cNvPicPr>
            <a:picLocks noChangeAspect="1" noChangeArrowheads="1"/>
          </p:cNvPicPr>
          <p:nvPr/>
        </p:nvPicPr>
        <p:blipFill>
          <a:blip r:embed="rId2" cstate="print"/>
          <a:srcRect/>
          <a:stretch>
            <a:fillRect/>
          </a:stretch>
        </p:blipFill>
        <p:spPr bwMode="auto">
          <a:xfrm>
            <a:off x="0" y="141024"/>
            <a:ext cx="9144000" cy="65532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8169079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EA17A043-A99E-4F99-8E83-AFB0B7151EDB}"/>
              </a:ext>
            </a:extLst>
          </p:cNvPr>
          <p:cNvSpPr>
            <a:spLocks noGrp="1" noChangeArrowheads="1"/>
          </p:cNvSpPr>
          <p:nvPr>
            <p:ph type="title"/>
          </p:nvPr>
        </p:nvSpPr>
        <p:spPr/>
        <p:txBody>
          <a:bodyPr>
            <a:normAutofit fontScale="90000"/>
          </a:bodyPr>
          <a:lstStyle/>
          <a:p>
            <a:pPr>
              <a:defRPr/>
            </a:pPr>
            <a:r>
              <a:rPr lang="en-US">
                <a:cs typeface="+mj-cs"/>
              </a:rPr>
              <a:t>Test Condition for Nominal Attributes</a:t>
            </a:r>
          </a:p>
        </p:txBody>
      </p:sp>
      <p:sp>
        <p:nvSpPr>
          <p:cNvPr id="22531" name="Rectangle 3">
            <a:extLst>
              <a:ext uri="{FF2B5EF4-FFF2-40B4-BE49-F238E27FC236}">
                <a16:creationId xmlns="" xmlns:a16="http://schemas.microsoft.com/office/drawing/2014/main" id="{FB36E1F1-2168-4EB9-98F4-99EF59AA6459}"/>
              </a:ext>
            </a:extLst>
          </p:cNvPr>
          <p:cNvSpPr>
            <a:spLocks noGrp="1" noChangeArrowheads="1"/>
          </p:cNvSpPr>
          <p:nvPr>
            <p:ph type="body" sz="half" idx="1"/>
          </p:nvPr>
        </p:nvSpPr>
        <p:spPr>
          <a:xfrm>
            <a:off x="411163" y="1143000"/>
            <a:ext cx="5303837" cy="5181600"/>
          </a:xfrm>
        </p:spPr>
        <p:txBody>
          <a:bodyPr/>
          <a:lstStyle/>
          <a:p>
            <a:pPr marL="342900" indent="-342900">
              <a:buFont typeface="Monotype Sorts" pitchFamily="2" charset="2"/>
              <a:buChar char="l"/>
              <a:defRPr/>
            </a:pPr>
            <a:r>
              <a:rPr lang="en-US" altLang="en-US" sz="2400" dirty="0">
                <a:solidFill>
                  <a:srgbClr val="FF0000"/>
                </a:solidFill>
                <a:ea typeface="+mn-ea"/>
                <a:cs typeface="+mn-cs"/>
              </a:rPr>
              <a:t>Multi-way split:</a:t>
            </a:r>
            <a:r>
              <a:rPr lang="en-US" altLang="en-US" sz="2400" dirty="0">
                <a:ea typeface="+mn-ea"/>
                <a:cs typeface="+mn-cs"/>
              </a:rPr>
              <a:t> </a:t>
            </a:r>
          </a:p>
          <a:p>
            <a:pPr marL="742950" lvl="1" indent="-285750">
              <a:buFont typeface="Arial" charset="0"/>
              <a:buChar char="–"/>
              <a:defRPr/>
            </a:pPr>
            <a:r>
              <a:rPr lang="en-US" altLang="en-US" sz="2400" dirty="0"/>
              <a:t>Use as many partitions as distinct values. </a:t>
            </a:r>
          </a:p>
          <a:p>
            <a:pPr marL="0" indent="0">
              <a:buFont typeface="Monotype Sorts" pitchFamily="2" charset="2"/>
              <a:buNone/>
              <a:defRPr/>
            </a:pPr>
            <a:endParaRPr lang="en-US" altLang="en-US" sz="2400" dirty="0">
              <a:ea typeface="+mn-ea"/>
              <a:cs typeface="+mn-cs"/>
            </a:endParaRPr>
          </a:p>
          <a:p>
            <a:pPr marL="0" indent="0">
              <a:buFont typeface="Monotype Sorts" pitchFamily="2" charset="2"/>
              <a:buNone/>
              <a:defRPr/>
            </a:pPr>
            <a:endParaRPr lang="en-US" altLang="en-US" sz="2400" dirty="0">
              <a:ea typeface="+mn-ea"/>
              <a:cs typeface="+mn-cs"/>
            </a:endParaRPr>
          </a:p>
          <a:p>
            <a:pPr marL="342900" indent="-342900">
              <a:buFont typeface="Monotype Sorts" pitchFamily="2" charset="2"/>
              <a:buChar char="l"/>
              <a:defRPr/>
            </a:pPr>
            <a:r>
              <a:rPr lang="en-US" altLang="en-US" sz="2400" dirty="0">
                <a:solidFill>
                  <a:srgbClr val="FF0000"/>
                </a:solidFill>
                <a:ea typeface="+mn-ea"/>
                <a:cs typeface="+mn-cs"/>
              </a:rPr>
              <a:t>Binary split:</a:t>
            </a:r>
            <a:r>
              <a:rPr lang="en-US" altLang="en-US" sz="2400" dirty="0">
                <a:ea typeface="+mn-ea"/>
                <a:cs typeface="+mn-cs"/>
              </a:rPr>
              <a:t>  </a:t>
            </a:r>
          </a:p>
          <a:p>
            <a:pPr marL="742950" lvl="1" indent="-285750">
              <a:buFont typeface="Arial" charset="0"/>
              <a:buChar char="–"/>
              <a:defRPr/>
            </a:pPr>
            <a:r>
              <a:rPr lang="en-US" altLang="en-US" sz="2400" dirty="0"/>
              <a:t>Divides values into two subsets</a:t>
            </a:r>
          </a:p>
        </p:txBody>
      </p:sp>
      <p:graphicFrame>
        <p:nvGraphicFramePr>
          <p:cNvPr id="28675" name="Object 25">
            <a:extLst>
              <a:ext uri="{FF2B5EF4-FFF2-40B4-BE49-F238E27FC236}">
                <a16:creationId xmlns="" xmlns:a16="http://schemas.microsoft.com/office/drawing/2014/main" id="{E91C178A-4BAD-4D02-AE53-1BD3FE2CA83D}"/>
              </a:ext>
            </a:extLst>
          </p:cNvPr>
          <p:cNvGraphicFramePr>
            <a:graphicFrameLocks noGrp="1" noChangeAspect="1"/>
          </p:cNvGraphicFramePr>
          <p:nvPr>
            <p:ph sz="quarter" idx="2"/>
          </p:nvPr>
        </p:nvGraphicFramePr>
        <p:xfrm>
          <a:off x="5334000" y="1371600"/>
          <a:ext cx="3352800" cy="1827213"/>
        </p:xfrm>
        <a:graphic>
          <a:graphicData uri="http://schemas.openxmlformats.org/presentationml/2006/ole">
            <mc:AlternateContent xmlns:mc="http://schemas.openxmlformats.org/markup-compatibility/2006">
              <mc:Choice xmlns:v="urn:schemas-microsoft-com:vml" Requires="v">
                <p:oleObj spid="_x0000_s12383" name="Visio" r:id="rId3" imgW="3999078" imgH="2177316" progId="">
                  <p:embed/>
                </p:oleObj>
              </mc:Choice>
              <mc:Fallback>
                <p:oleObj name="Visio" r:id="rId3" imgW="3999078" imgH="2177316"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371600"/>
                        <a:ext cx="335280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27">
            <a:extLst>
              <a:ext uri="{FF2B5EF4-FFF2-40B4-BE49-F238E27FC236}">
                <a16:creationId xmlns="" xmlns:a16="http://schemas.microsoft.com/office/drawing/2014/main" id="{793015B2-9A1A-4F32-AC9D-F23B3709B211}"/>
              </a:ext>
            </a:extLst>
          </p:cNvPr>
          <p:cNvGraphicFramePr>
            <a:graphicFrameLocks noGrp="1" noChangeAspect="1"/>
          </p:cNvGraphicFramePr>
          <p:nvPr>
            <p:ph sz="quarter" idx="3"/>
          </p:nvPr>
        </p:nvGraphicFramePr>
        <p:xfrm>
          <a:off x="3810000" y="4495800"/>
          <a:ext cx="3471863" cy="1808163"/>
        </p:xfrm>
        <a:graphic>
          <a:graphicData uri="http://schemas.openxmlformats.org/presentationml/2006/ole">
            <mc:AlternateContent xmlns:mc="http://schemas.openxmlformats.org/markup-compatibility/2006">
              <mc:Choice xmlns:v="urn:schemas-microsoft-com:vml" Requires="v">
                <p:oleObj spid="_x0000_s12384" name="Visio" r:id="rId5" imgW="4806645" imgH="2503269" progId="">
                  <p:embed/>
                </p:oleObj>
              </mc:Choice>
              <mc:Fallback>
                <p:oleObj name="Visio" r:id="rId5" imgW="4806645" imgH="2503269" progId="">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495800"/>
                        <a:ext cx="3471863"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29">
            <a:extLst>
              <a:ext uri="{FF2B5EF4-FFF2-40B4-BE49-F238E27FC236}">
                <a16:creationId xmlns="" xmlns:a16="http://schemas.microsoft.com/office/drawing/2014/main" id="{AAF70523-35DE-4E64-A8AC-01C51802575A}"/>
              </a:ext>
            </a:extLst>
          </p:cNvPr>
          <p:cNvGraphicFramePr>
            <a:graphicFrameLocks noChangeAspect="1"/>
          </p:cNvGraphicFramePr>
          <p:nvPr/>
        </p:nvGraphicFramePr>
        <p:xfrm>
          <a:off x="7086600" y="4495800"/>
          <a:ext cx="2022475" cy="1806575"/>
        </p:xfrm>
        <a:graphic>
          <a:graphicData uri="http://schemas.openxmlformats.org/presentationml/2006/ole">
            <mc:AlternateContent xmlns:mc="http://schemas.openxmlformats.org/markup-compatibility/2006">
              <mc:Choice xmlns:v="urn:schemas-microsoft-com:vml" Requires="v">
                <p:oleObj spid="_x0000_s12385" name="Visio" r:id="rId7" imgW="2708605" imgH="2420129" progId="">
                  <p:embed/>
                </p:oleObj>
              </mc:Choice>
              <mc:Fallback>
                <p:oleObj name="Visio" r:id="rId7" imgW="2708605" imgH="2420129"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4495800"/>
                        <a:ext cx="20224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Date Placeholder 1">
            <a:extLst>
              <a:ext uri="{FF2B5EF4-FFF2-40B4-BE49-F238E27FC236}">
                <a16:creationId xmlns="" xmlns:a16="http://schemas.microsoft.com/office/drawing/2014/main" id="{6C90C8D4-1257-44F7-BDBB-51FB816963F1}"/>
              </a:ext>
            </a:extLst>
          </p:cNvPr>
          <p:cNvSpPr>
            <a:spLocks noGrp="1"/>
          </p:cNvSpPr>
          <p:nvPr>
            <p:ph type="dt" sz="quarter" idx="10"/>
          </p:nvPr>
        </p:nvSpPr>
        <p:spPr/>
        <p:txBody>
          <a:bodyPr/>
          <a:lstStyle/>
          <a:p>
            <a:pPr>
              <a:defRPr/>
            </a:pPr>
            <a:fld id="{C06ACB60-E0FC-42BB-B16B-E5AF1A48A24F}" type="datetime1">
              <a:rPr lang="en-US" smtClean="0"/>
              <a:t>8/11/2025</a:t>
            </a:fld>
            <a:endParaRPr lang="en-US" dirty="0"/>
          </a:p>
        </p:txBody>
      </p:sp>
      <p:sp>
        <p:nvSpPr>
          <p:cNvPr id="3" name="Footer Placeholder 2">
            <a:extLst>
              <a:ext uri="{FF2B5EF4-FFF2-40B4-BE49-F238E27FC236}">
                <a16:creationId xmlns="" xmlns:a16="http://schemas.microsoft.com/office/drawing/2014/main" id="{1BE9A8FD-2D1A-487B-9726-1548A840948A}"/>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1D5524A2-F09E-4750-A4A3-0A925BD0D2C1}"/>
              </a:ext>
            </a:extLst>
          </p:cNvPr>
          <p:cNvSpPr>
            <a:spLocks noGrp="1"/>
          </p:cNvSpPr>
          <p:nvPr>
            <p:ph type="sldNum" sz="quarter" idx="12"/>
          </p:nvPr>
        </p:nvSpPr>
        <p:spPr/>
        <p:txBody>
          <a:bodyPr/>
          <a:lstStyle/>
          <a:p>
            <a:pPr>
              <a:defRPr/>
            </a:pPr>
            <a:fld id="{046D3CB4-708B-4B73-95BA-B3B3B1DD14F5}" type="slidenum">
              <a:rPr lang="en-US"/>
              <a:pPr>
                <a:defRPr/>
              </a:pPr>
              <a:t>24</a:t>
            </a:fld>
            <a:endParaRPr lang="en-US"/>
          </a:p>
        </p:txBody>
      </p:sp>
    </p:spTree>
    <p:extLst>
      <p:ext uri="{BB962C8B-B14F-4D97-AF65-F5344CB8AC3E}">
        <p14:creationId xmlns:p14="http://schemas.microsoft.com/office/powerpoint/2010/main" val="333761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fld id="{655325AC-9AA9-4023-A704-BF6D32D57EBC}" type="datetime1">
              <a:rPr lang="en-US" smtClean="0"/>
              <a:t>8/11/2025</a:t>
            </a:fld>
            <a:endParaRPr lang="en-US" dirty="0"/>
          </a:p>
        </p:txBody>
      </p:sp>
      <p:sp>
        <p:nvSpPr>
          <p:cNvPr id="7" name="Footer Placeholder 6"/>
          <p:cNvSpPr>
            <a:spLocks noGrp="1"/>
          </p:cNvSpPr>
          <p:nvPr>
            <p:ph type="ftr" sz="quarter" idx="11"/>
          </p:nvPr>
        </p:nvSpPr>
        <p:spPr/>
        <p:txBody>
          <a:bodyPr/>
          <a:lstStyle/>
          <a:p>
            <a:pPr>
              <a:defRPr/>
            </a:pPr>
            <a:r>
              <a:rPr lang="en-US" smtClean="0"/>
              <a:t>DSC3101-Decision Tree</a:t>
            </a:r>
            <a:endParaRPr lang="en-US"/>
          </a:p>
        </p:txBody>
      </p:sp>
      <p:sp>
        <p:nvSpPr>
          <p:cNvPr id="8" name="Slide Number Placeholder 7"/>
          <p:cNvSpPr>
            <a:spLocks noGrp="1"/>
          </p:cNvSpPr>
          <p:nvPr>
            <p:ph type="sldNum" sz="quarter" idx="12"/>
          </p:nvPr>
        </p:nvSpPr>
        <p:spPr/>
        <p:txBody>
          <a:bodyPr/>
          <a:lstStyle/>
          <a:p>
            <a:pPr>
              <a:defRPr/>
            </a:pPr>
            <a:fld id="{0163C97A-1A61-43C2-9A71-CFE5CD1BBA9D}" type="slidenum">
              <a:rPr lang="en-US" smtClean="0"/>
              <a:pPr>
                <a:defRPr/>
              </a:pPr>
              <a:t>25</a:t>
            </a:fld>
            <a:endParaRPr lang="en-US"/>
          </a:p>
        </p:txBody>
      </p:sp>
      <p:pic>
        <p:nvPicPr>
          <p:cNvPr id="9" name="Picture 10">
            <a:extLst>
              <a:ext uri="{FF2B5EF4-FFF2-40B4-BE49-F238E27FC236}">
                <a16:creationId xmlns="" xmlns:a16="http://schemas.microsoft.com/office/drawing/2014/main" id="{88D91FEC-A941-47CC-99F5-40D7974149D5}"/>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35828" y="54592"/>
            <a:ext cx="9108172" cy="6301758"/>
          </a:xfrm>
        </p:spPr>
      </p:pic>
    </p:spTree>
    <p:extLst>
      <p:ext uri="{BB962C8B-B14F-4D97-AF65-F5344CB8AC3E}">
        <p14:creationId xmlns:p14="http://schemas.microsoft.com/office/powerpoint/2010/main" val="2167130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7">
            <a:extLst>
              <a:ext uri="{FF2B5EF4-FFF2-40B4-BE49-F238E27FC236}">
                <a16:creationId xmlns="" xmlns:a16="http://schemas.microsoft.com/office/drawing/2014/main" id="{6D0852F6-70DB-4D98-9F93-B243381ADB71}"/>
              </a:ext>
            </a:extLst>
          </p:cNvPr>
          <p:cNvSpPr>
            <a:spLocks noGrp="1" noChangeArrowheads="1"/>
          </p:cNvSpPr>
          <p:nvPr>
            <p:ph type="title"/>
          </p:nvPr>
        </p:nvSpPr>
        <p:spPr/>
        <p:txBody>
          <a:bodyPr>
            <a:normAutofit fontScale="90000"/>
          </a:bodyPr>
          <a:lstStyle/>
          <a:p>
            <a:pPr>
              <a:defRPr/>
            </a:pPr>
            <a:r>
              <a:rPr lang="en-US">
                <a:cs typeface="+mj-cs"/>
              </a:rPr>
              <a:t>Test Condition for Ordinal Attributes</a:t>
            </a:r>
          </a:p>
        </p:txBody>
      </p:sp>
      <p:sp>
        <p:nvSpPr>
          <p:cNvPr id="23555" name="Rectangle 30">
            <a:extLst>
              <a:ext uri="{FF2B5EF4-FFF2-40B4-BE49-F238E27FC236}">
                <a16:creationId xmlns="" xmlns:a16="http://schemas.microsoft.com/office/drawing/2014/main" id="{F93DC60A-1BD9-4CBB-91B5-D728E0A2221D}"/>
              </a:ext>
            </a:extLst>
          </p:cNvPr>
          <p:cNvSpPr>
            <a:spLocks noGrp="1" noChangeArrowheads="1"/>
          </p:cNvSpPr>
          <p:nvPr>
            <p:ph type="body" sz="half" idx="1"/>
          </p:nvPr>
        </p:nvSpPr>
        <p:spPr>
          <a:xfrm>
            <a:off x="411163" y="1143000"/>
            <a:ext cx="4083050" cy="3733800"/>
          </a:xfrm>
        </p:spPr>
        <p:txBody>
          <a:bodyPr/>
          <a:lstStyle/>
          <a:p>
            <a:pPr marL="342900" indent="-342900">
              <a:buFont typeface="Monotype Sorts" charset="0"/>
              <a:buChar char="l"/>
              <a:defRPr/>
            </a:pPr>
            <a:r>
              <a:rPr lang="en-US" sz="2400" dirty="0">
                <a:solidFill>
                  <a:srgbClr val="FF0000"/>
                </a:solidFill>
                <a:cs typeface="+mn-cs"/>
              </a:rPr>
              <a:t>Multi-way split:</a:t>
            </a:r>
            <a:r>
              <a:rPr lang="en-US" sz="2400" dirty="0">
                <a:cs typeface="+mn-cs"/>
              </a:rPr>
              <a:t> </a:t>
            </a:r>
          </a:p>
          <a:p>
            <a:pPr marL="742950" lvl="1" indent="-285750">
              <a:buFont typeface="Arial" charset="0"/>
              <a:buChar char="–"/>
              <a:defRPr/>
            </a:pPr>
            <a:r>
              <a:rPr lang="en-US" sz="2400" dirty="0"/>
              <a:t>Use as many partitions as distinct </a:t>
            </a:r>
            <a:r>
              <a:rPr lang="en-US" sz="2400" dirty="0" smtClean="0"/>
              <a:t>values</a:t>
            </a:r>
            <a:endParaRPr lang="en-US" sz="2400" dirty="0"/>
          </a:p>
          <a:p>
            <a:pPr marL="342900" indent="-342900">
              <a:buFont typeface="Monotype Sorts" charset="0"/>
              <a:buChar char="l"/>
              <a:defRPr/>
            </a:pPr>
            <a:r>
              <a:rPr lang="en-US" sz="2400" dirty="0">
                <a:solidFill>
                  <a:srgbClr val="FF0000"/>
                </a:solidFill>
                <a:cs typeface="+mn-cs"/>
              </a:rPr>
              <a:t>Binary split:</a:t>
            </a:r>
            <a:r>
              <a:rPr lang="en-US" sz="2400" dirty="0">
                <a:cs typeface="+mn-cs"/>
              </a:rPr>
              <a:t>  </a:t>
            </a:r>
          </a:p>
          <a:p>
            <a:pPr marL="742950" lvl="1" indent="-285750">
              <a:buFont typeface="Arial" charset="0"/>
              <a:buChar char="–"/>
              <a:defRPr/>
            </a:pPr>
            <a:r>
              <a:rPr lang="en-US" sz="2400" dirty="0"/>
              <a:t>Divides values into two subsets</a:t>
            </a:r>
          </a:p>
          <a:p>
            <a:pPr marL="742950" lvl="1" indent="-285750">
              <a:buFont typeface="Arial" charset="0"/>
              <a:buChar char="–"/>
              <a:defRPr/>
            </a:pPr>
            <a:r>
              <a:rPr lang="en-US" sz="2400" dirty="0"/>
              <a:t>Preserve order property among attribute values</a:t>
            </a:r>
          </a:p>
        </p:txBody>
      </p:sp>
      <p:graphicFrame>
        <p:nvGraphicFramePr>
          <p:cNvPr id="29699" name="Object 40">
            <a:extLst>
              <a:ext uri="{FF2B5EF4-FFF2-40B4-BE49-F238E27FC236}">
                <a16:creationId xmlns="" xmlns:a16="http://schemas.microsoft.com/office/drawing/2014/main" id="{DB8ECD47-0CBB-4EF1-A140-CF9FB7AD7A1C}"/>
              </a:ext>
            </a:extLst>
          </p:cNvPr>
          <p:cNvGraphicFramePr>
            <a:graphicFrameLocks noGrp="1" noChangeAspect="1"/>
          </p:cNvGraphicFramePr>
          <p:nvPr>
            <p:ph sz="quarter" idx="2"/>
          </p:nvPr>
        </p:nvGraphicFramePr>
        <p:xfrm>
          <a:off x="5334000" y="1143000"/>
          <a:ext cx="2951163" cy="1582738"/>
        </p:xfrm>
        <a:graphic>
          <a:graphicData uri="http://schemas.openxmlformats.org/presentationml/2006/ole">
            <mc:AlternateContent xmlns:mc="http://schemas.openxmlformats.org/markup-compatibility/2006">
              <mc:Choice xmlns:v="urn:schemas-microsoft-com:vml" Requires="v">
                <p:oleObj spid="_x0000_s13407" name="Visio" r:id="rId3" imgW="3956406" imgH="2120265" progId="">
                  <p:embed/>
                </p:oleObj>
              </mc:Choice>
              <mc:Fallback>
                <p:oleObj name="Visio" r:id="rId3" imgW="3956406" imgH="2120265"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143000"/>
                        <a:ext cx="2951163" cy="158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9700" name="Object 41">
            <a:extLst>
              <a:ext uri="{FF2B5EF4-FFF2-40B4-BE49-F238E27FC236}">
                <a16:creationId xmlns="" xmlns:a16="http://schemas.microsoft.com/office/drawing/2014/main" id="{E888EEA9-D0BA-43CC-BC4E-51DCEF50DE2B}"/>
              </a:ext>
            </a:extLst>
          </p:cNvPr>
          <p:cNvGraphicFramePr>
            <a:graphicFrameLocks noGrp="1" noChangeAspect="1"/>
          </p:cNvGraphicFramePr>
          <p:nvPr>
            <p:ph sz="quarter" idx="3"/>
          </p:nvPr>
        </p:nvGraphicFramePr>
        <p:xfrm>
          <a:off x="5029200" y="2819400"/>
          <a:ext cx="3352800" cy="1744663"/>
        </p:xfrm>
        <a:graphic>
          <a:graphicData uri="http://schemas.openxmlformats.org/presentationml/2006/ole">
            <mc:AlternateContent xmlns:mc="http://schemas.openxmlformats.org/markup-compatibility/2006">
              <mc:Choice xmlns:v="urn:schemas-microsoft-com:vml" Requires="v">
                <p:oleObj spid="_x0000_s13408" name="Visio" r:id="rId5" imgW="4449267" imgH="2315420" progId="">
                  <p:embed/>
                </p:oleObj>
              </mc:Choice>
              <mc:Fallback>
                <p:oleObj name="Visio" r:id="rId5" imgW="4449267" imgH="2315420" progId="">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819400"/>
                        <a:ext cx="33528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43">
            <a:extLst>
              <a:ext uri="{FF2B5EF4-FFF2-40B4-BE49-F238E27FC236}">
                <a16:creationId xmlns="" xmlns:a16="http://schemas.microsoft.com/office/drawing/2014/main" id="{814461B8-0AAC-4226-8614-452596996CFD}"/>
              </a:ext>
            </a:extLst>
          </p:cNvPr>
          <p:cNvGraphicFramePr>
            <a:graphicFrameLocks noChangeAspect="1"/>
          </p:cNvGraphicFramePr>
          <p:nvPr/>
        </p:nvGraphicFramePr>
        <p:xfrm>
          <a:off x="4953000" y="4648200"/>
          <a:ext cx="1460500" cy="1768475"/>
        </p:xfrm>
        <a:graphic>
          <a:graphicData uri="http://schemas.openxmlformats.org/presentationml/2006/ole">
            <mc:AlternateContent xmlns:mc="http://schemas.openxmlformats.org/markup-compatibility/2006">
              <mc:Choice xmlns:v="urn:schemas-microsoft-com:vml" Requires="v">
                <p:oleObj spid="_x0000_s13409" name="Visio" r:id="rId7" imgW="1910994" imgH="2315420" progId="">
                  <p:embed/>
                </p:oleObj>
              </mc:Choice>
              <mc:Fallback>
                <p:oleObj name="Visio" r:id="rId7" imgW="1910994" imgH="231542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4648200"/>
                        <a:ext cx="14605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36653" name="AutoShape 45">
            <a:extLst>
              <a:ext uri="{FF2B5EF4-FFF2-40B4-BE49-F238E27FC236}">
                <a16:creationId xmlns="" xmlns:a16="http://schemas.microsoft.com/office/drawing/2014/main" id="{A4E58D19-2F3C-4280-961E-A624D4B454F9}"/>
              </a:ext>
            </a:extLst>
          </p:cNvPr>
          <p:cNvSpPr>
            <a:spLocks/>
          </p:cNvSpPr>
          <p:nvPr/>
        </p:nvSpPr>
        <p:spPr bwMode="auto">
          <a:xfrm>
            <a:off x="7086600" y="5105400"/>
            <a:ext cx="1524000" cy="723900"/>
          </a:xfrm>
          <a:prstGeom prst="borderCallout2">
            <a:avLst>
              <a:gd name="adj1" fmla="val 15792"/>
              <a:gd name="adj2" fmla="val -5000"/>
              <a:gd name="adj3" fmla="val 15792"/>
              <a:gd name="adj4" fmla="val -29898"/>
              <a:gd name="adj5" fmla="val 102412"/>
              <a:gd name="adj6" fmla="val -5562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This grouping violates order property</a:t>
            </a:r>
          </a:p>
          <a:p>
            <a:pPr algn="ctr">
              <a:spcBef>
                <a:spcPct val="0"/>
              </a:spcBef>
              <a:spcAft>
                <a:spcPct val="0"/>
              </a:spcAft>
              <a:buClrTx/>
              <a:buSzTx/>
              <a:buFontTx/>
              <a:buNone/>
            </a:pPr>
            <a:endParaRPr lang="en-US" altLang="en-US" sz="1400"/>
          </a:p>
        </p:txBody>
      </p:sp>
      <p:sp>
        <p:nvSpPr>
          <p:cNvPr id="2" name="Date Placeholder 1">
            <a:extLst>
              <a:ext uri="{FF2B5EF4-FFF2-40B4-BE49-F238E27FC236}">
                <a16:creationId xmlns="" xmlns:a16="http://schemas.microsoft.com/office/drawing/2014/main" id="{95E867C7-34B0-41AD-9084-5A31138D2EB2}"/>
              </a:ext>
            </a:extLst>
          </p:cNvPr>
          <p:cNvSpPr>
            <a:spLocks noGrp="1"/>
          </p:cNvSpPr>
          <p:nvPr>
            <p:ph type="dt" sz="quarter" idx="10"/>
          </p:nvPr>
        </p:nvSpPr>
        <p:spPr/>
        <p:txBody>
          <a:bodyPr/>
          <a:lstStyle/>
          <a:p>
            <a:pPr>
              <a:defRPr/>
            </a:pPr>
            <a:fld id="{44EB582A-C509-4FEC-BB2A-75341AE51CB2}" type="datetime1">
              <a:rPr lang="en-US" smtClean="0"/>
              <a:t>8/11/2025</a:t>
            </a:fld>
            <a:endParaRPr lang="en-US" dirty="0"/>
          </a:p>
        </p:txBody>
      </p:sp>
      <p:sp>
        <p:nvSpPr>
          <p:cNvPr id="3" name="Footer Placeholder 2">
            <a:extLst>
              <a:ext uri="{FF2B5EF4-FFF2-40B4-BE49-F238E27FC236}">
                <a16:creationId xmlns="" xmlns:a16="http://schemas.microsoft.com/office/drawing/2014/main" id="{14E2BAAB-9EA3-4F96-A555-24A3123E7DDA}"/>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D0082065-7B11-4FE8-9790-CBACC4546CD8}"/>
              </a:ext>
            </a:extLst>
          </p:cNvPr>
          <p:cNvSpPr>
            <a:spLocks noGrp="1"/>
          </p:cNvSpPr>
          <p:nvPr>
            <p:ph type="sldNum" sz="quarter" idx="12"/>
          </p:nvPr>
        </p:nvSpPr>
        <p:spPr/>
        <p:txBody>
          <a:bodyPr/>
          <a:lstStyle/>
          <a:p>
            <a:pPr>
              <a:defRPr/>
            </a:pPr>
            <a:fld id="{D858AD22-6FE2-48DF-97D6-2E47F1F4643D}" type="slidenum">
              <a:rPr lang="en-US"/>
              <a:pPr>
                <a:defRPr/>
              </a:pPr>
              <a:t>26</a:t>
            </a:fld>
            <a:endParaRPr lang="en-US"/>
          </a:p>
        </p:txBody>
      </p:sp>
      <p:sp>
        <p:nvSpPr>
          <p:cNvPr id="11" name="Rectangle 10"/>
          <p:cNvSpPr/>
          <p:nvPr/>
        </p:nvSpPr>
        <p:spPr>
          <a:xfrm>
            <a:off x="0" y="4508073"/>
            <a:ext cx="4635500" cy="2031325"/>
          </a:xfrm>
          <a:prstGeom prst="rect">
            <a:avLst/>
          </a:prstGeom>
          <a:solidFill>
            <a:schemeClr val="bg1">
              <a:lumMod val="85000"/>
            </a:schemeClr>
          </a:solidFill>
          <a:ln>
            <a:solidFill>
              <a:schemeClr val="tx1"/>
            </a:solidFill>
          </a:ln>
        </p:spPr>
        <p:txBody>
          <a:bodyPr wrap="square">
            <a:spAutoFit/>
          </a:bodyPr>
          <a:lstStyle/>
          <a:p>
            <a:pPr algn="just"/>
            <a:r>
              <a:rPr lang="en-GB" dirty="0" smtClean="0"/>
              <a:t>The groupings shown in Figures (a) and (b) preserve the order among the attribute values, whereas the grouping shown in Figure (c) violates this property because it combines the attribute values Small and Large into the same partition while Medium and Extra Large are combined </a:t>
            </a:r>
            <a:r>
              <a:rPr lang="en-US" dirty="0" smtClean="0"/>
              <a:t>into another partition.</a:t>
            </a:r>
            <a:endParaRPr lang="en-US" dirty="0"/>
          </a:p>
        </p:txBody>
      </p:sp>
      <p:sp>
        <p:nvSpPr>
          <p:cNvPr id="12" name="TextBox 11"/>
          <p:cNvSpPr txBox="1"/>
          <p:nvPr/>
        </p:nvSpPr>
        <p:spPr>
          <a:xfrm>
            <a:off x="6172200" y="3409890"/>
            <a:ext cx="1066800" cy="400110"/>
          </a:xfrm>
          <a:prstGeom prst="rect">
            <a:avLst/>
          </a:prstGeom>
          <a:noFill/>
        </p:spPr>
        <p:txBody>
          <a:bodyPr wrap="square" rtlCol="0">
            <a:spAutoFit/>
          </a:bodyPr>
          <a:lstStyle/>
          <a:p>
            <a:r>
              <a:rPr lang="en-US" sz="2000" dirty="0" smtClean="0"/>
              <a:t>(a), (b)</a:t>
            </a:r>
            <a:endParaRPr lang="en-US" sz="2000" dirty="0"/>
          </a:p>
        </p:txBody>
      </p:sp>
      <p:sp>
        <p:nvSpPr>
          <p:cNvPr id="13" name="Rectangle 12"/>
          <p:cNvSpPr/>
          <p:nvPr/>
        </p:nvSpPr>
        <p:spPr>
          <a:xfrm>
            <a:off x="5943600" y="5117068"/>
            <a:ext cx="505267" cy="369332"/>
          </a:xfrm>
          <a:prstGeom prst="rect">
            <a:avLst/>
          </a:prstGeom>
        </p:spPr>
        <p:txBody>
          <a:bodyPr wrap="none">
            <a:spAutoFit/>
          </a:bodyPr>
          <a:lstStyle/>
          <a:p>
            <a:r>
              <a:rPr lang="en-US" sz="1800" dirty="0" smtClean="0"/>
              <a:t>(C)</a:t>
            </a:r>
            <a:endParaRPr lang="en-US" sz="1800" dirty="0"/>
          </a:p>
        </p:txBody>
      </p:sp>
    </p:spTree>
    <p:extLst>
      <p:ext uri="{BB962C8B-B14F-4D97-AF65-F5344CB8AC3E}">
        <p14:creationId xmlns:p14="http://schemas.microsoft.com/office/powerpoint/2010/main" val="3357748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53"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 xmlns:a16="http://schemas.microsoft.com/office/drawing/2014/main" id="{B9C6E965-D7B0-418F-BAA0-1757CFFA7A59}"/>
              </a:ext>
            </a:extLst>
          </p:cNvPr>
          <p:cNvSpPr>
            <a:spLocks noGrp="1" noChangeArrowheads="1"/>
          </p:cNvSpPr>
          <p:nvPr>
            <p:ph type="title"/>
          </p:nvPr>
        </p:nvSpPr>
        <p:spPr>
          <a:xfrm>
            <a:off x="381000" y="152400"/>
            <a:ext cx="8534400" cy="533400"/>
          </a:xfrm>
        </p:spPr>
        <p:txBody>
          <a:bodyPr>
            <a:normAutofit fontScale="90000"/>
          </a:bodyPr>
          <a:lstStyle/>
          <a:p>
            <a:pPr>
              <a:defRPr/>
            </a:pPr>
            <a:r>
              <a:rPr lang="en-US">
                <a:cs typeface="+mj-cs"/>
              </a:rPr>
              <a:t>Test Condition for Continuous Attributes</a:t>
            </a:r>
          </a:p>
        </p:txBody>
      </p:sp>
      <p:graphicFrame>
        <p:nvGraphicFramePr>
          <p:cNvPr id="30722" name="Object 4">
            <a:extLst>
              <a:ext uri="{FF2B5EF4-FFF2-40B4-BE49-F238E27FC236}">
                <a16:creationId xmlns="" xmlns:a16="http://schemas.microsoft.com/office/drawing/2014/main" id="{205C434A-C905-41D9-9154-228F67FDB7AD}"/>
              </a:ext>
            </a:extLst>
          </p:cNvPr>
          <p:cNvGraphicFramePr>
            <a:graphicFrameLocks noGrp="1" noChangeAspect="1"/>
          </p:cNvGraphicFramePr>
          <p:nvPr>
            <p:ph idx="1"/>
          </p:nvPr>
        </p:nvGraphicFramePr>
        <p:xfrm>
          <a:off x="738188" y="990600"/>
          <a:ext cx="7608887" cy="3282950"/>
        </p:xfrm>
        <a:graphic>
          <a:graphicData uri="http://schemas.openxmlformats.org/presentationml/2006/ole">
            <mc:AlternateContent xmlns:mc="http://schemas.openxmlformats.org/markup-compatibility/2006">
              <mc:Choice xmlns:v="urn:schemas-microsoft-com:vml" Requires="v">
                <p:oleObj spid="_x0000_s14369" name="Visio" r:id="rId3" imgW="8538667" imgH="3684287" progId="">
                  <p:embed/>
                </p:oleObj>
              </mc:Choice>
              <mc:Fallback>
                <p:oleObj name="Visio" r:id="rId3" imgW="8538667" imgH="3684287"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8" y="99060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 xmlns:a16="http://schemas.microsoft.com/office/drawing/2014/main" id="{45279055-9444-4DAA-A321-5736FBCD0DFC}"/>
              </a:ext>
            </a:extLst>
          </p:cNvPr>
          <p:cNvSpPr>
            <a:spLocks noGrp="1"/>
          </p:cNvSpPr>
          <p:nvPr>
            <p:ph type="dt" sz="quarter" idx="10"/>
          </p:nvPr>
        </p:nvSpPr>
        <p:spPr/>
        <p:txBody>
          <a:bodyPr/>
          <a:lstStyle/>
          <a:p>
            <a:pPr>
              <a:defRPr/>
            </a:pPr>
            <a:fld id="{62746971-D8B6-4A2D-890F-62A08E84D368}" type="datetime1">
              <a:rPr lang="en-US" smtClean="0"/>
              <a:t>8/11/2025</a:t>
            </a:fld>
            <a:endParaRPr lang="en-US" dirty="0"/>
          </a:p>
        </p:txBody>
      </p:sp>
      <p:sp>
        <p:nvSpPr>
          <p:cNvPr id="3" name="Footer Placeholder 2">
            <a:extLst>
              <a:ext uri="{FF2B5EF4-FFF2-40B4-BE49-F238E27FC236}">
                <a16:creationId xmlns="" xmlns:a16="http://schemas.microsoft.com/office/drawing/2014/main" id="{8921FDEF-C3F0-4087-9634-ED00071F4C52}"/>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D60D6A55-6A7E-4C40-BC3D-4C76DD19CCBC}"/>
              </a:ext>
            </a:extLst>
          </p:cNvPr>
          <p:cNvSpPr>
            <a:spLocks noGrp="1"/>
          </p:cNvSpPr>
          <p:nvPr>
            <p:ph type="sldNum" sz="quarter" idx="12"/>
          </p:nvPr>
        </p:nvSpPr>
        <p:spPr/>
        <p:txBody>
          <a:bodyPr/>
          <a:lstStyle/>
          <a:p>
            <a:pPr>
              <a:defRPr/>
            </a:pPr>
            <a:fld id="{A1C0F45B-8088-480D-848D-D09825134EBE}" type="slidenum">
              <a:rPr lang="en-US"/>
              <a:pPr>
                <a:defRPr/>
              </a:pPr>
              <a:t>27</a:t>
            </a:fld>
            <a:endParaRPr lang="en-US"/>
          </a:p>
        </p:txBody>
      </p:sp>
      <p:sp>
        <p:nvSpPr>
          <p:cNvPr id="7" name="Rectangle 6"/>
          <p:cNvSpPr/>
          <p:nvPr/>
        </p:nvSpPr>
        <p:spPr>
          <a:xfrm>
            <a:off x="0" y="4395787"/>
            <a:ext cx="9144000" cy="2462213"/>
          </a:xfrm>
          <a:prstGeom prst="rect">
            <a:avLst/>
          </a:prstGeom>
          <a:solidFill>
            <a:schemeClr val="bg1">
              <a:lumMod val="85000"/>
            </a:schemeClr>
          </a:solidFill>
          <a:ln>
            <a:solidFill>
              <a:schemeClr val="tx1"/>
            </a:solidFill>
          </a:ln>
        </p:spPr>
        <p:txBody>
          <a:bodyPr wrap="square">
            <a:spAutoFit/>
          </a:bodyPr>
          <a:lstStyle/>
          <a:p>
            <a:pPr algn="just"/>
            <a:r>
              <a:rPr lang="en-GB" sz="2200" b="0" dirty="0" smtClean="0"/>
              <a:t>For continuous attributes, the attribute test condition can be expressed as a comparison test (e.g., </a:t>
            </a:r>
            <a:r>
              <a:rPr lang="en-GB" sz="2200" b="0" i="1" dirty="0" smtClean="0"/>
              <a:t>A &lt; v) producing a binary </a:t>
            </a:r>
            <a:r>
              <a:rPr lang="en-GB" sz="2200" b="0" dirty="0" smtClean="0"/>
              <a:t>split, or as a range query of the form </a:t>
            </a:r>
            <a:r>
              <a:rPr lang="en-GB" sz="2200" b="0" i="1" dirty="0" smtClean="0"/>
              <a:t>vi ≤ A &lt; vi+1, for </a:t>
            </a:r>
            <a:r>
              <a:rPr lang="en-GB" sz="2200" b="0" i="1" dirty="0" err="1" smtClean="0"/>
              <a:t>i</a:t>
            </a:r>
            <a:r>
              <a:rPr lang="en-GB" sz="2200" b="0" i="1" dirty="0" smtClean="0"/>
              <a:t> = 1, . . . , k, </a:t>
            </a:r>
            <a:r>
              <a:rPr lang="en-GB" sz="2200" b="0" dirty="0" smtClean="0"/>
              <a:t>producing a </a:t>
            </a:r>
            <a:r>
              <a:rPr lang="en-GB" sz="2200" b="0" dirty="0" err="1" smtClean="0"/>
              <a:t>multiway</a:t>
            </a:r>
            <a:r>
              <a:rPr lang="en-GB" sz="2200" b="0" dirty="0" smtClean="0"/>
              <a:t> split. The difference between these approaches is shown in the above Figure. For the binary split, any possible value </a:t>
            </a:r>
            <a:r>
              <a:rPr lang="en-GB" sz="2200" b="0" i="1" dirty="0" smtClean="0"/>
              <a:t>v between the minimum </a:t>
            </a:r>
            <a:r>
              <a:rPr lang="en-GB" sz="2200" b="0" dirty="0" smtClean="0"/>
              <a:t>and maximum attribute values in the training data can be used for constructing the comparison test </a:t>
            </a:r>
            <a:r>
              <a:rPr lang="en-GB" sz="2200" b="0" i="1" dirty="0" smtClean="0"/>
              <a:t>A &lt; v.</a:t>
            </a:r>
            <a:endParaRPr lang="en-US" sz="2200" b="0" dirty="0"/>
          </a:p>
        </p:txBody>
      </p:sp>
    </p:spTree>
    <p:extLst>
      <p:ext uri="{BB962C8B-B14F-4D97-AF65-F5344CB8AC3E}">
        <p14:creationId xmlns:p14="http://schemas.microsoft.com/office/powerpoint/2010/main" val="414330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 xmlns:a16="http://schemas.microsoft.com/office/drawing/2014/main" id="{66374BC9-6E69-4676-B2EE-6C984C601CFB}"/>
              </a:ext>
            </a:extLst>
          </p:cNvPr>
          <p:cNvSpPr>
            <a:spLocks noGrp="1" noChangeArrowheads="1"/>
          </p:cNvSpPr>
          <p:nvPr>
            <p:ph type="title"/>
          </p:nvPr>
        </p:nvSpPr>
        <p:spPr>
          <a:xfrm>
            <a:off x="381000" y="152400"/>
            <a:ext cx="8534400" cy="533400"/>
          </a:xfrm>
        </p:spPr>
        <p:txBody>
          <a:bodyPr>
            <a:normAutofit fontScale="90000"/>
          </a:bodyPr>
          <a:lstStyle/>
          <a:p>
            <a:pPr>
              <a:defRPr/>
            </a:pPr>
            <a:r>
              <a:rPr lang="en-US" dirty="0">
                <a:cs typeface="+mj-cs"/>
              </a:rPr>
              <a:t>Splitting Based on Continuous Attributes</a:t>
            </a:r>
          </a:p>
        </p:txBody>
      </p:sp>
      <p:sp>
        <p:nvSpPr>
          <p:cNvPr id="31746" name="Rectangle 5">
            <a:extLst>
              <a:ext uri="{FF2B5EF4-FFF2-40B4-BE49-F238E27FC236}">
                <a16:creationId xmlns="" xmlns:a16="http://schemas.microsoft.com/office/drawing/2014/main" id="{14C108E9-73E2-44FA-BD06-0B95883697D6}"/>
              </a:ext>
            </a:extLst>
          </p:cNvPr>
          <p:cNvSpPr>
            <a:spLocks noGrp="1" noChangeArrowheads="1"/>
          </p:cNvSpPr>
          <p:nvPr>
            <p:ph type="body" idx="1"/>
          </p:nvPr>
        </p:nvSpPr>
        <p:spPr/>
        <p:txBody>
          <a:bodyPr>
            <a:normAutofit fontScale="92500"/>
          </a:bodyPr>
          <a:lstStyle/>
          <a:p>
            <a:r>
              <a:rPr lang="en-US" altLang="en-US" dirty="0">
                <a:ea typeface="ＭＳ Ｐゴシック" panose="020B0600070205080204" pitchFamily="34" charset="-128"/>
              </a:rPr>
              <a:t>Different ways of handling</a:t>
            </a:r>
          </a:p>
          <a:p>
            <a:pPr lvl="1"/>
            <a:r>
              <a:rPr lang="en-US" altLang="en-US" dirty="0" err="1">
                <a:solidFill>
                  <a:srgbClr val="CC3300"/>
                </a:solidFill>
                <a:ea typeface="ＭＳ Ｐゴシック" panose="020B0600070205080204" pitchFamily="34" charset="-128"/>
              </a:rPr>
              <a:t>Discretization</a:t>
            </a:r>
            <a:r>
              <a:rPr lang="en-US" altLang="en-US" dirty="0">
                <a:ea typeface="ＭＳ Ｐゴシック" panose="020B0600070205080204" pitchFamily="34" charset="-128"/>
              </a:rPr>
              <a:t> to form an ordinal categorical attribute</a:t>
            </a:r>
          </a:p>
          <a:p>
            <a:pPr lvl="2">
              <a:buFont typeface="Wingdings" panose="05000000000000000000" pitchFamily="2" charset="2"/>
              <a:buNone/>
            </a:pPr>
            <a:r>
              <a:rPr lang="en-US" altLang="en-US" dirty="0">
                <a:ea typeface="ＭＳ Ｐゴシック" panose="020B0600070205080204" pitchFamily="34" charset="-128"/>
              </a:rPr>
              <a:t> Ranges can be found by equal interval bucketing, equal frequency bucketing (percentiles), or clustering.</a:t>
            </a:r>
          </a:p>
          <a:p>
            <a:pPr lvl="2"/>
            <a:r>
              <a:rPr lang="en-US" altLang="en-US" dirty="0">
                <a:ea typeface="ＭＳ Ｐゴシック" panose="020B0600070205080204" pitchFamily="34" charset="-128"/>
              </a:rPr>
              <a:t> Static – </a:t>
            </a:r>
            <a:r>
              <a:rPr lang="en-US" altLang="en-US" dirty="0" err="1">
                <a:ea typeface="ＭＳ Ｐゴシック" panose="020B0600070205080204" pitchFamily="34" charset="-128"/>
              </a:rPr>
              <a:t>discretize</a:t>
            </a:r>
            <a:r>
              <a:rPr lang="en-US" altLang="en-US" dirty="0">
                <a:ea typeface="ＭＳ Ｐゴシック" panose="020B0600070205080204" pitchFamily="34" charset="-128"/>
              </a:rPr>
              <a:t> once at the beginning</a:t>
            </a:r>
          </a:p>
          <a:p>
            <a:pPr lvl="2"/>
            <a:r>
              <a:rPr lang="en-US" altLang="en-US" dirty="0">
                <a:ea typeface="ＭＳ Ｐゴシック" panose="020B0600070205080204" pitchFamily="34" charset="-128"/>
              </a:rPr>
              <a:t> Dynamic – repeat at each node</a:t>
            </a:r>
          </a:p>
          <a:p>
            <a:pPr lvl="4"/>
            <a:endParaRPr lang="en-US" altLang="en-US" dirty="0">
              <a:solidFill>
                <a:srgbClr val="CC3300"/>
              </a:solidFill>
              <a:ea typeface="ＭＳ Ｐゴシック" panose="020B0600070205080204" pitchFamily="34" charset="-128"/>
            </a:endParaRPr>
          </a:p>
          <a:p>
            <a:pPr lvl="1"/>
            <a:r>
              <a:rPr lang="en-US" altLang="en-US" dirty="0">
                <a:solidFill>
                  <a:srgbClr val="CC3300"/>
                </a:solidFill>
                <a:ea typeface="ＭＳ Ｐゴシック" panose="020B0600070205080204" pitchFamily="34" charset="-128"/>
              </a:rPr>
              <a:t>Binary Decision</a:t>
            </a:r>
            <a:r>
              <a:rPr lang="en-US" altLang="en-US" dirty="0">
                <a:ea typeface="ＭＳ Ｐゴシック" panose="020B0600070205080204" pitchFamily="34" charset="-128"/>
              </a:rPr>
              <a:t>: (A &lt; v) or (A </a:t>
            </a:r>
            <a:r>
              <a:rPr lang="en-US" altLang="en-US" dirty="0">
                <a:ea typeface="ＭＳ Ｐゴシック" panose="020B0600070205080204" pitchFamily="34" charset="-128"/>
                <a:sym typeface="Symbol" panose="05050102010706020507" pitchFamily="18" charset="2"/>
              </a:rPr>
              <a:t> v)</a:t>
            </a:r>
            <a:endParaRPr lang="en-US" altLang="en-US" dirty="0">
              <a:ea typeface="ＭＳ Ｐゴシック" panose="020B0600070205080204" pitchFamily="34" charset="-128"/>
            </a:endParaRPr>
          </a:p>
          <a:p>
            <a:pPr lvl="2"/>
            <a:r>
              <a:rPr lang="en-US" altLang="en-US" dirty="0">
                <a:ea typeface="ＭＳ Ｐゴシック" panose="020B0600070205080204" pitchFamily="34" charset="-128"/>
              </a:rPr>
              <a:t> consider all possible splits and finds the best cut</a:t>
            </a:r>
          </a:p>
          <a:p>
            <a:pPr lvl="2"/>
            <a:r>
              <a:rPr lang="en-US" altLang="en-US" dirty="0">
                <a:ea typeface="ＭＳ Ｐゴシック" panose="020B0600070205080204" pitchFamily="34" charset="-128"/>
              </a:rPr>
              <a:t> can be more compute intensive</a:t>
            </a:r>
          </a:p>
        </p:txBody>
      </p:sp>
      <p:sp>
        <p:nvSpPr>
          <p:cNvPr id="2" name="Date Placeholder 1">
            <a:extLst>
              <a:ext uri="{FF2B5EF4-FFF2-40B4-BE49-F238E27FC236}">
                <a16:creationId xmlns="" xmlns:a16="http://schemas.microsoft.com/office/drawing/2014/main" id="{DFBC31AC-2B90-4B6B-B916-A46B6DB29CFE}"/>
              </a:ext>
            </a:extLst>
          </p:cNvPr>
          <p:cNvSpPr>
            <a:spLocks noGrp="1"/>
          </p:cNvSpPr>
          <p:nvPr>
            <p:ph type="dt" sz="quarter" idx="10"/>
          </p:nvPr>
        </p:nvSpPr>
        <p:spPr/>
        <p:txBody>
          <a:bodyPr/>
          <a:lstStyle/>
          <a:p>
            <a:pPr>
              <a:defRPr/>
            </a:pPr>
            <a:fld id="{4E76B3BA-D118-4F9F-8ADB-9FCB6B842B1A}" type="datetime1">
              <a:rPr lang="en-US" smtClean="0"/>
              <a:t>8/11/2025</a:t>
            </a:fld>
            <a:endParaRPr lang="en-US" dirty="0"/>
          </a:p>
        </p:txBody>
      </p:sp>
      <p:sp>
        <p:nvSpPr>
          <p:cNvPr id="3" name="Footer Placeholder 2">
            <a:extLst>
              <a:ext uri="{FF2B5EF4-FFF2-40B4-BE49-F238E27FC236}">
                <a16:creationId xmlns="" xmlns:a16="http://schemas.microsoft.com/office/drawing/2014/main" id="{61243062-9BC5-487B-84A5-9EFDCBFB5CC3}"/>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784C8E37-4C0F-4C14-A500-6AA41D7B91B8}"/>
              </a:ext>
            </a:extLst>
          </p:cNvPr>
          <p:cNvSpPr>
            <a:spLocks noGrp="1"/>
          </p:cNvSpPr>
          <p:nvPr>
            <p:ph type="sldNum" sz="quarter" idx="12"/>
          </p:nvPr>
        </p:nvSpPr>
        <p:spPr/>
        <p:txBody>
          <a:bodyPr/>
          <a:lstStyle/>
          <a:p>
            <a:pPr>
              <a:defRPr/>
            </a:pPr>
            <a:fld id="{C27BC3DC-97F5-419B-A87C-21871F4EC09C}" type="slidenum">
              <a:rPr lang="en-US"/>
              <a:pPr>
                <a:defRPr/>
              </a:pPr>
              <a:t>28</a:t>
            </a:fld>
            <a:endParaRPr lang="en-US"/>
          </a:p>
        </p:txBody>
      </p:sp>
    </p:spTree>
    <p:extLst>
      <p:ext uri="{BB962C8B-B14F-4D97-AF65-F5344CB8AC3E}">
        <p14:creationId xmlns:p14="http://schemas.microsoft.com/office/powerpoint/2010/main" val="1735382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29</a:t>
            </a:fld>
            <a:endParaRPr lang="en-US"/>
          </a:p>
        </p:txBody>
      </p:sp>
      <p:pic>
        <p:nvPicPr>
          <p:cNvPr id="8" name="Picture 7"/>
          <p:cNvPicPr>
            <a:picLocks noChangeAspect="1"/>
          </p:cNvPicPr>
          <p:nvPr/>
        </p:nvPicPr>
        <p:blipFill>
          <a:blip r:embed="rId2"/>
          <a:stretch>
            <a:fillRect/>
          </a:stretch>
        </p:blipFill>
        <p:spPr>
          <a:xfrm>
            <a:off x="0" y="54592"/>
            <a:ext cx="9144000" cy="6356350"/>
          </a:xfrm>
          <a:prstGeom prst="rect">
            <a:avLst/>
          </a:prstGeom>
        </p:spPr>
      </p:pic>
    </p:spTree>
    <p:extLst>
      <p:ext uri="{BB962C8B-B14F-4D97-AF65-F5344CB8AC3E}">
        <p14:creationId xmlns:p14="http://schemas.microsoft.com/office/powerpoint/2010/main" val="350646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CC4F99A-166F-456E-95E7-7580390AB552}"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a:p>
        </p:txBody>
      </p:sp>
      <p:sp>
        <p:nvSpPr>
          <p:cNvPr id="6" name="Slide Number Placeholder 5"/>
          <p:cNvSpPr>
            <a:spLocks noGrp="1"/>
          </p:cNvSpPr>
          <p:nvPr>
            <p:ph type="sldNum" sz="quarter" idx="12"/>
          </p:nvPr>
        </p:nvSpPr>
        <p:spPr/>
        <p:txBody>
          <a:bodyPr/>
          <a:lstStyle/>
          <a:p>
            <a:pPr>
              <a:defRPr/>
            </a:pPr>
            <a:fld id="{D4DAD124-652D-4699-9BEB-BF0A63105A1A}" type="slidenum">
              <a:rPr lang="en-US" smtClean="0"/>
              <a:pPr>
                <a:defRPr/>
              </a:pPr>
              <a:t>3</a:t>
            </a:fld>
            <a:endParaRPr lang="en-US"/>
          </a:p>
        </p:txBody>
      </p:sp>
      <p:pic>
        <p:nvPicPr>
          <p:cNvPr id="7" name="Picture 2"/>
          <p:cNvPicPr>
            <a:picLocks noChangeAspect="1" noChangeArrowheads="1"/>
          </p:cNvPicPr>
          <p:nvPr/>
        </p:nvPicPr>
        <p:blipFill>
          <a:blip r:embed="rId2" cstate="print"/>
          <a:srcRect/>
          <a:stretch>
            <a:fillRect/>
          </a:stretch>
        </p:blipFill>
        <p:spPr bwMode="auto">
          <a:xfrm>
            <a:off x="0" y="0"/>
            <a:ext cx="9144000" cy="685800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31852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0">
            <a:extLst>
              <a:ext uri="{FF2B5EF4-FFF2-40B4-BE49-F238E27FC236}">
                <a16:creationId xmlns="" xmlns:a16="http://schemas.microsoft.com/office/drawing/2014/main" id="{88D91FEC-A941-47CC-99F5-40D7974149D5}"/>
              </a:ext>
            </a:extLst>
          </p:cNvPr>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2667000" y="533400"/>
            <a:ext cx="6477000" cy="4038600"/>
          </a:xfrm>
        </p:spPr>
      </p:pic>
      <p:sp>
        <p:nvSpPr>
          <p:cNvPr id="26627" name="Rectangle 6">
            <a:extLst>
              <a:ext uri="{FF2B5EF4-FFF2-40B4-BE49-F238E27FC236}">
                <a16:creationId xmlns="" xmlns:a16="http://schemas.microsoft.com/office/drawing/2014/main" id="{BF26A80B-9FC2-4BDA-87FA-0FC0742FD4C3}"/>
              </a:ext>
            </a:extLst>
          </p:cNvPr>
          <p:cNvSpPr>
            <a:spLocks noGrp="1" noChangeArrowheads="1"/>
          </p:cNvSpPr>
          <p:nvPr>
            <p:ph type="title"/>
          </p:nvPr>
        </p:nvSpPr>
        <p:spPr>
          <a:xfrm>
            <a:off x="25400" y="0"/>
            <a:ext cx="8280400" cy="533400"/>
          </a:xfrm>
        </p:spPr>
        <p:txBody>
          <a:bodyPr/>
          <a:lstStyle/>
          <a:p>
            <a:pPr>
              <a:defRPr/>
            </a:pPr>
            <a:r>
              <a:rPr lang="en-US" sz="2800" b="0" dirty="0">
                <a:cs typeface="+mj-cs"/>
              </a:rPr>
              <a:t>How to determine the Best Split</a:t>
            </a:r>
          </a:p>
        </p:txBody>
      </p:sp>
      <p:graphicFrame>
        <p:nvGraphicFramePr>
          <p:cNvPr id="32771" name="Object 5">
            <a:extLst>
              <a:ext uri="{FF2B5EF4-FFF2-40B4-BE49-F238E27FC236}">
                <a16:creationId xmlns="" xmlns:a16="http://schemas.microsoft.com/office/drawing/2014/main" id="{F868737F-DC54-4051-A73E-55DCA0DC0A5E}"/>
              </a:ext>
            </a:extLst>
          </p:cNvPr>
          <p:cNvGraphicFramePr>
            <a:graphicFrameLocks noGrp="1" noChangeAspect="1"/>
          </p:cNvGraphicFramePr>
          <p:nvPr>
            <p:ph sz="half" idx="1"/>
          </p:nvPr>
        </p:nvGraphicFramePr>
        <p:xfrm>
          <a:off x="1020763" y="4572000"/>
          <a:ext cx="7589837" cy="1770062"/>
        </p:xfrm>
        <a:graphic>
          <a:graphicData uri="http://schemas.openxmlformats.org/presentationml/2006/ole">
            <mc:AlternateContent xmlns:mc="http://schemas.openxmlformats.org/markup-compatibility/2006">
              <mc:Choice xmlns:v="urn:schemas-microsoft-com:vml" Requires="v">
                <p:oleObj spid="_x0000_s15393" name="Visio" r:id="rId4" imgW="9637116" imgH="2242367" progId="">
                  <p:embed/>
                </p:oleObj>
              </mc:Choice>
              <mc:Fallback>
                <p:oleObj name="Visio" r:id="rId4" imgW="9637116" imgH="2242367"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763" y="4572000"/>
                        <a:ext cx="7589837"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8">
            <a:extLst>
              <a:ext uri="{FF2B5EF4-FFF2-40B4-BE49-F238E27FC236}">
                <a16:creationId xmlns="" xmlns:a16="http://schemas.microsoft.com/office/drawing/2014/main" id="{2DE94204-FD3A-4289-9699-A34D3099D5E8}"/>
              </a:ext>
            </a:extLst>
          </p:cNvPr>
          <p:cNvSpPr txBox="1">
            <a:spLocks noChangeArrowheads="1"/>
          </p:cNvSpPr>
          <p:nvPr/>
        </p:nvSpPr>
        <p:spPr bwMode="auto">
          <a:xfrm>
            <a:off x="76200" y="2286000"/>
            <a:ext cx="2667000" cy="1200329"/>
          </a:xfrm>
          <a:prstGeom prst="rect">
            <a:avLst/>
          </a:prstGeom>
          <a:solidFill>
            <a:schemeClr val="bg1">
              <a:lumMod val="95000"/>
            </a:schemeClr>
          </a:solidFill>
          <a:ln>
            <a:solidFill>
              <a:schemeClr val="tx1"/>
            </a:solidFill>
          </a:ln>
          <a:extLst/>
        </p:spPr>
        <p:txBody>
          <a:bodyPr wrap="squar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dirty="0"/>
              <a:t>Before Splitting: </a:t>
            </a:r>
            <a:endParaRPr lang="en-US" altLang="en-US" sz="1800" dirty="0" smtClean="0"/>
          </a:p>
          <a:p>
            <a:pPr>
              <a:spcBef>
                <a:spcPct val="50000"/>
              </a:spcBef>
              <a:spcAft>
                <a:spcPct val="0"/>
              </a:spcAft>
              <a:buClrTx/>
              <a:buSzTx/>
              <a:buFontTx/>
              <a:buNone/>
            </a:pPr>
            <a:r>
              <a:rPr lang="en-US" altLang="en-US" sz="1800" dirty="0" smtClean="0"/>
              <a:t>10 </a:t>
            </a:r>
            <a:r>
              <a:rPr lang="en-US" altLang="en-US" sz="1800" dirty="0"/>
              <a:t>records of class 0</a:t>
            </a:r>
            <a:r>
              <a:rPr lang="en-US" altLang="en-US" sz="1800" dirty="0" smtClean="0"/>
              <a:t>, </a:t>
            </a:r>
          </a:p>
          <a:p>
            <a:pPr>
              <a:spcBef>
                <a:spcPct val="50000"/>
              </a:spcBef>
              <a:spcAft>
                <a:spcPct val="0"/>
              </a:spcAft>
              <a:buClrTx/>
              <a:buSzTx/>
              <a:buFontTx/>
              <a:buNone/>
            </a:pPr>
            <a:r>
              <a:rPr lang="en-US" altLang="en-US" sz="1800" dirty="0" smtClean="0"/>
              <a:t>10 </a:t>
            </a:r>
            <a:r>
              <a:rPr lang="en-US" altLang="en-US" sz="1800" dirty="0"/>
              <a:t>records of class 1</a:t>
            </a:r>
          </a:p>
        </p:txBody>
      </p:sp>
      <p:sp>
        <p:nvSpPr>
          <p:cNvPr id="32773" name="Text Box 9">
            <a:extLst>
              <a:ext uri="{FF2B5EF4-FFF2-40B4-BE49-F238E27FC236}">
                <a16:creationId xmlns="" xmlns:a16="http://schemas.microsoft.com/office/drawing/2014/main" id="{7B664C1E-ADF5-4EF1-AD98-DCAB7B325C5B}"/>
              </a:ext>
            </a:extLst>
          </p:cNvPr>
          <p:cNvSpPr txBox="1">
            <a:spLocks noChangeArrowheads="1"/>
          </p:cNvSpPr>
          <p:nvPr/>
        </p:nvSpPr>
        <p:spPr bwMode="auto">
          <a:xfrm>
            <a:off x="1981200" y="6400800"/>
            <a:ext cx="510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Which test condition is the best?</a:t>
            </a:r>
          </a:p>
        </p:txBody>
      </p:sp>
      <p:sp>
        <p:nvSpPr>
          <p:cNvPr id="4" name="Slide Number Placeholder 3">
            <a:extLst>
              <a:ext uri="{FF2B5EF4-FFF2-40B4-BE49-F238E27FC236}">
                <a16:creationId xmlns="" xmlns:a16="http://schemas.microsoft.com/office/drawing/2014/main" id="{0BDA537D-5F67-45A5-BD34-E9A9F8576747}"/>
              </a:ext>
            </a:extLst>
          </p:cNvPr>
          <p:cNvSpPr>
            <a:spLocks noGrp="1"/>
          </p:cNvSpPr>
          <p:nvPr>
            <p:ph type="sldNum" sz="quarter" idx="12"/>
          </p:nvPr>
        </p:nvSpPr>
        <p:spPr>
          <a:xfrm>
            <a:off x="6934200" y="6492875"/>
            <a:ext cx="2057400" cy="365125"/>
          </a:xfrm>
        </p:spPr>
        <p:txBody>
          <a:bodyPr/>
          <a:lstStyle/>
          <a:p>
            <a:pPr>
              <a:defRPr/>
            </a:pPr>
            <a:fld id="{91B2881E-104F-4428-945D-FE5790AEABC9}" type="slidenum">
              <a:rPr lang="en-US"/>
              <a:pPr>
                <a:defRPr/>
              </a:pPr>
              <a:t>30</a:t>
            </a:fld>
            <a:endParaRPr lang="en-US" dirty="0"/>
          </a:p>
        </p:txBody>
      </p:sp>
      <p:sp>
        <p:nvSpPr>
          <p:cNvPr id="10" name="TextBox 9"/>
          <p:cNvSpPr txBox="1"/>
          <p:nvPr/>
        </p:nvSpPr>
        <p:spPr>
          <a:xfrm>
            <a:off x="990600" y="5257800"/>
            <a:ext cx="457200" cy="307777"/>
          </a:xfrm>
          <a:prstGeom prst="rect">
            <a:avLst/>
          </a:prstGeom>
          <a:solidFill>
            <a:schemeClr val="bg1">
              <a:lumMod val="95000"/>
            </a:schemeClr>
          </a:solidFill>
          <a:ln>
            <a:solidFill>
              <a:schemeClr val="tx1"/>
            </a:solidFill>
          </a:ln>
        </p:spPr>
        <p:txBody>
          <a:bodyPr wrap="square" rtlCol="0">
            <a:spAutoFit/>
          </a:bodyPr>
          <a:lstStyle/>
          <a:p>
            <a:r>
              <a:rPr lang="en-US" dirty="0" smtClean="0"/>
              <a:t>M</a:t>
            </a:r>
            <a:endParaRPr lang="en-US" dirty="0"/>
          </a:p>
        </p:txBody>
      </p:sp>
      <p:sp>
        <p:nvSpPr>
          <p:cNvPr id="11" name="TextBox 10"/>
          <p:cNvSpPr txBox="1"/>
          <p:nvPr/>
        </p:nvSpPr>
        <p:spPr>
          <a:xfrm>
            <a:off x="1905000" y="5257800"/>
            <a:ext cx="457200" cy="307777"/>
          </a:xfrm>
          <a:prstGeom prst="rect">
            <a:avLst/>
          </a:prstGeom>
          <a:solidFill>
            <a:schemeClr val="bg1">
              <a:lumMod val="95000"/>
            </a:schemeClr>
          </a:solidFill>
          <a:ln>
            <a:solidFill>
              <a:schemeClr val="tx1"/>
            </a:solidFill>
          </a:ln>
        </p:spPr>
        <p:txBody>
          <a:bodyPr wrap="square" rtlCol="0">
            <a:spAutoFit/>
          </a:bodyPr>
          <a:lstStyle/>
          <a:p>
            <a:r>
              <a:rPr lang="en-US" dirty="0" smtClean="0"/>
              <a:t>F</a:t>
            </a:r>
            <a:endParaRPr lang="en-US" dirty="0"/>
          </a:p>
        </p:txBody>
      </p:sp>
      <p:sp>
        <p:nvSpPr>
          <p:cNvPr id="2" name="Date Placeholder 1"/>
          <p:cNvSpPr>
            <a:spLocks noGrp="1"/>
          </p:cNvSpPr>
          <p:nvPr>
            <p:ph type="dt" sz="half" idx="10"/>
          </p:nvPr>
        </p:nvSpPr>
        <p:spPr/>
        <p:txBody>
          <a:bodyPr/>
          <a:lstStyle/>
          <a:p>
            <a:fld id="{FF25E904-71BC-4314-BB4D-FF28F44FB885}" type="datetime1">
              <a:rPr lang="en-US" smtClean="0"/>
              <a:t>8/11/2025</a:t>
            </a:fld>
            <a:endParaRPr lang="en-US"/>
          </a:p>
        </p:txBody>
      </p:sp>
      <p:sp>
        <p:nvSpPr>
          <p:cNvPr id="3" name="Footer Placeholder 2"/>
          <p:cNvSpPr>
            <a:spLocks noGrp="1"/>
          </p:cNvSpPr>
          <p:nvPr>
            <p:ph type="ftr" sz="quarter" idx="11"/>
          </p:nvPr>
        </p:nvSpPr>
        <p:spPr/>
        <p:txBody>
          <a:bodyPr/>
          <a:lstStyle/>
          <a:p>
            <a:r>
              <a:rPr lang="en-US" smtClean="0"/>
              <a:t>DSC3101-Decision Tree</a:t>
            </a:r>
            <a:endParaRPr lang="en-US"/>
          </a:p>
        </p:txBody>
      </p:sp>
    </p:spTree>
    <p:extLst>
      <p:ext uri="{BB962C8B-B14F-4D97-AF65-F5344CB8AC3E}">
        <p14:creationId xmlns:p14="http://schemas.microsoft.com/office/powerpoint/2010/main" val="27980806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4790C841-580F-48BA-BB39-25D50519285D}"/>
              </a:ext>
            </a:extLst>
          </p:cNvPr>
          <p:cNvSpPr>
            <a:spLocks noGrp="1" noChangeArrowheads="1"/>
          </p:cNvSpPr>
          <p:nvPr>
            <p:ph type="title"/>
          </p:nvPr>
        </p:nvSpPr>
        <p:spPr>
          <a:xfrm>
            <a:off x="0" y="0"/>
            <a:ext cx="9144000" cy="533400"/>
          </a:xfrm>
          <a:solidFill>
            <a:schemeClr val="bg1">
              <a:lumMod val="85000"/>
            </a:schemeClr>
          </a:solidFill>
          <a:ln>
            <a:solidFill>
              <a:schemeClr val="tx1"/>
            </a:solidFill>
          </a:ln>
        </p:spPr>
        <p:txBody>
          <a:bodyPr/>
          <a:lstStyle/>
          <a:p>
            <a:pPr>
              <a:defRPr/>
            </a:pPr>
            <a:r>
              <a:rPr lang="en-GB" sz="2400" b="0" dirty="0" smtClean="0">
                <a:latin typeface="+mn-lt"/>
              </a:rPr>
              <a:t>Measures for Selecting an Attribute Test Condition</a:t>
            </a:r>
            <a:endParaRPr lang="en-US" sz="2400" b="0" dirty="0">
              <a:latin typeface="+mn-lt"/>
              <a:cs typeface="+mj-cs"/>
            </a:endParaRPr>
          </a:p>
        </p:txBody>
      </p:sp>
      <p:sp>
        <p:nvSpPr>
          <p:cNvPr id="2" name="Date Placeholder 1">
            <a:extLst>
              <a:ext uri="{FF2B5EF4-FFF2-40B4-BE49-F238E27FC236}">
                <a16:creationId xmlns="" xmlns:a16="http://schemas.microsoft.com/office/drawing/2014/main" id="{2B9F0309-BC5B-493A-933F-34962B842526}"/>
              </a:ext>
            </a:extLst>
          </p:cNvPr>
          <p:cNvSpPr>
            <a:spLocks noGrp="1"/>
          </p:cNvSpPr>
          <p:nvPr>
            <p:ph type="dt" sz="quarter" idx="10"/>
          </p:nvPr>
        </p:nvSpPr>
        <p:spPr/>
        <p:txBody>
          <a:bodyPr/>
          <a:lstStyle/>
          <a:p>
            <a:pPr>
              <a:defRPr/>
            </a:pPr>
            <a:fld id="{C6D43B52-4682-4F9E-A306-4D6109E72D94}" type="datetime1">
              <a:rPr lang="en-US" smtClean="0"/>
              <a:t>8/11/2025</a:t>
            </a:fld>
            <a:endParaRPr lang="en-US" dirty="0"/>
          </a:p>
        </p:txBody>
      </p:sp>
      <p:sp>
        <p:nvSpPr>
          <p:cNvPr id="3" name="Footer Placeholder 2">
            <a:extLst>
              <a:ext uri="{FF2B5EF4-FFF2-40B4-BE49-F238E27FC236}">
                <a16:creationId xmlns="" xmlns:a16="http://schemas.microsoft.com/office/drawing/2014/main" id="{41281511-C389-4406-9808-90A029AA252D}"/>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D4E1A086-61BC-473A-A535-E404A3D0CBFB}"/>
              </a:ext>
            </a:extLst>
          </p:cNvPr>
          <p:cNvSpPr>
            <a:spLocks noGrp="1"/>
          </p:cNvSpPr>
          <p:nvPr>
            <p:ph type="sldNum" sz="quarter" idx="12"/>
          </p:nvPr>
        </p:nvSpPr>
        <p:spPr/>
        <p:txBody>
          <a:bodyPr/>
          <a:lstStyle/>
          <a:p>
            <a:pPr>
              <a:defRPr/>
            </a:pPr>
            <a:fld id="{228DB3AA-7E9D-4145-BD5E-7F396D8044A4}" type="slidenum">
              <a:rPr lang="en-US"/>
              <a:pPr>
                <a:defRPr/>
              </a:pPr>
              <a:t>31</a:t>
            </a:fld>
            <a:endParaRPr lang="en-US"/>
          </a:p>
        </p:txBody>
      </p:sp>
      <p:sp>
        <p:nvSpPr>
          <p:cNvPr id="12" name="Rectangle 11"/>
          <p:cNvSpPr/>
          <p:nvPr/>
        </p:nvSpPr>
        <p:spPr>
          <a:xfrm>
            <a:off x="0" y="533400"/>
            <a:ext cx="9144000" cy="5170646"/>
          </a:xfrm>
          <a:prstGeom prst="rect">
            <a:avLst/>
          </a:prstGeom>
          <a:solidFill>
            <a:schemeClr val="bg1">
              <a:lumMod val="95000"/>
            </a:schemeClr>
          </a:solidFill>
          <a:ln>
            <a:solidFill>
              <a:schemeClr val="tx1"/>
            </a:solidFill>
          </a:ln>
        </p:spPr>
        <p:txBody>
          <a:bodyPr wrap="square">
            <a:spAutoFit/>
          </a:bodyPr>
          <a:lstStyle/>
          <a:p>
            <a:pPr algn="just">
              <a:buFont typeface="Wingdings" pitchFamily="2" charset="2"/>
              <a:buChar char="q"/>
            </a:pPr>
            <a:r>
              <a:rPr lang="en-GB" sz="2200" b="0" dirty="0" smtClean="0"/>
              <a:t> There are many measures that can be used to determine the </a:t>
            </a:r>
            <a:r>
              <a:rPr lang="en-GB" sz="2200" b="0" dirty="0" smtClean="0">
                <a:solidFill>
                  <a:srgbClr val="C00000"/>
                </a:solidFill>
              </a:rPr>
              <a:t>goodness of an attribute test condition</a:t>
            </a:r>
            <a:r>
              <a:rPr lang="en-GB" sz="2200" b="0" dirty="0" smtClean="0"/>
              <a:t>. </a:t>
            </a:r>
          </a:p>
          <a:p>
            <a:pPr algn="just">
              <a:buFont typeface="Wingdings" pitchFamily="2" charset="2"/>
              <a:buChar char="q"/>
            </a:pPr>
            <a:r>
              <a:rPr lang="en-GB" sz="2200" b="0" dirty="0" smtClean="0"/>
              <a:t> These measures try to give preference to attribute test conditions that partition the training instances into </a:t>
            </a:r>
            <a:r>
              <a:rPr lang="en-GB" sz="2200" b="0" i="1" dirty="0" smtClean="0">
                <a:solidFill>
                  <a:srgbClr val="C00000"/>
                </a:solidFill>
              </a:rPr>
              <a:t>purer subsets </a:t>
            </a:r>
            <a:r>
              <a:rPr lang="en-GB" sz="2200" b="0" i="1" dirty="0" smtClean="0">
                <a:solidFill>
                  <a:schemeClr val="accent6">
                    <a:lumMod val="50000"/>
                  </a:schemeClr>
                </a:solidFill>
              </a:rPr>
              <a:t>in the </a:t>
            </a:r>
            <a:r>
              <a:rPr lang="en-GB" sz="2200" b="0" dirty="0" smtClean="0">
                <a:solidFill>
                  <a:schemeClr val="accent6">
                    <a:lumMod val="50000"/>
                  </a:schemeClr>
                </a:solidFill>
              </a:rPr>
              <a:t>child nodes</a:t>
            </a:r>
            <a:r>
              <a:rPr lang="en-GB" sz="2200" b="0" dirty="0" smtClean="0"/>
              <a:t>, which </a:t>
            </a:r>
            <a:r>
              <a:rPr lang="en-GB" sz="2200" b="0" dirty="0" smtClean="0">
                <a:solidFill>
                  <a:schemeClr val="accent6">
                    <a:lumMod val="50000"/>
                  </a:schemeClr>
                </a:solidFill>
              </a:rPr>
              <a:t>mostly have the same class labels</a:t>
            </a:r>
            <a:r>
              <a:rPr lang="en-GB" sz="2200" b="0" dirty="0" smtClean="0"/>
              <a:t>. </a:t>
            </a:r>
          </a:p>
          <a:p>
            <a:pPr algn="just">
              <a:buFont typeface="Wingdings" pitchFamily="2" charset="2"/>
              <a:buChar char="q"/>
            </a:pPr>
            <a:r>
              <a:rPr lang="en-GB" sz="2200" b="0" dirty="0" smtClean="0"/>
              <a:t> Having </a:t>
            </a:r>
            <a:r>
              <a:rPr lang="en-GB" sz="2200" b="0" dirty="0" smtClean="0">
                <a:solidFill>
                  <a:schemeClr val="accent6">
                    <a:lumMod val="50000"/>
                  </a:schemeClr>
                </a:solidFill>
              </a:rPr>
              <a:t>purer nodes</a:t>
            </a:r>
            <a:r>
              <a:rPr lang="en-GB" sz="2200" b="0" dirty="0" smtClean="0"/>
              <a:t> is useful since </a:t>
            </a:r>
            <a:r>
              <a:rPr lang="en-GB" sz="2200" b="0" dirty="0" smtClean="0">
                <a:solidFill>
                  <a:srgbClr val="C00000"/>
                </a:solidFill>
              </a:rPr>
              <a:t>a node that has all of its training instances from the same class does not need to be expanded further</a:t>
            </a:r>
            <a:r>
              <a:rPr lang="en-GB" sz="2200" b="0" dirty="0" smtClean="0"/>
              <a:t>. </a:t>
            </a:r>
          </a:p>
          <a:p>
            <a:pPr algn="just">
              <a:buFont typeface="Wingdings" pitchFamily="2" charset="2"/>
              <a:buChar char="q"/>
            </a:pPr>
            <a:r>
              <a:rPr lang="en-GB" sz="2200" b="0" dirty="0" smtClean="0"/>
              <a:t> In contrast, an </a:t>
            </a:r>
            <a:r>
              <a:rPr lang="en-GB" sz="2200" b="0" dirty="0" smtClean="0">
                <a:solidFill>
                  <a:schemeClr val="accent5">
                    <a:lumMod val="25000"/>
                  </a:schemeClr>
                </a:solidFill>
              </a:rPr>
              <a:t>impure node </a:t>
            </a:r>
            <a:r>
              <a:rPr lang="en-GB" sz="2200" b="0" dirty="0" smtClean="0"/>
              <a:t>containing training instances from </a:t>
            </a:r>
            <a:r>
              <a:rPr lang="en-GB" sz="2200" b="0" dirty="0" smtClean="0">
                <a:solidFill>
                  <a:schemeClr val="accent5">
                    <a:lumMod val="25000"/>
                  </a:schemeClr>
                </a:solidFill>
              </a:rPr>
              <a:t>multiple classes is likely to require several levels of node expansions, thereby increasing the depth of the tree considerably</a:t>
            </a:r>
            <a:r>
              <a:rPr lang="en-GB" sz="2200" b="0" dirty="0" smtClean="0"/>
              <a:t>. </a:t>
            </a:r>
          </a:p>
          <a:p>
            <a:pPr algn="just">
              <a:buFont typeface="Wingdings" pitchFamily="2" charset="2"/>
              <a:buChar char="q"/>
            </a:pPr>
            <a:r>
              <a:rPr lang="en-GB" sz="2200" b="0" dirty="0" smtClean="0"/>
              <a:t> Larger trees are less desirable as they are more susceptible to </a:t>
            </a:r>
            <a:r>
              <a:rPr lang="en-GB" sz="2200" b="0" i="1" dirty="0" smtClean="0">
                <a:solidFill>
                  <a:srgbClr val="C00000"/>
                </a:solidFill>
              </a:rPr>
              <a:t>model over fitting</a:t>
            </a:r>
            <a:r>
              <a:rPr lang="en-GB" sz="2200" b="0" dirty="0" smtClean="0"/>
              <a:t>, a condition that may degrade the classification performance on unseen instances. </a:t>
            </a:r>
          </a:p>
          <a:p>
            <a:pPr algn="just">
              <a:buFont typeface="Wingdings" pitchFamily="2" charset="2"/>
              <a:buChar char="q"/>
            </a:pPr>
            <a:r>
              <a:rPr lang="en-GB" sz="2200" b="0" dirty="0" smtClean="0"/>
              <a:t> They are also difficult to interpret and incur more training and test time as compared to smaller trees.</a:t>
            </a:r>
            <a:endParaRPr lang="en-US" sz="2200" b="0" dirty="0"/>
          </a:p>
        </p:txBody>
      </p:sp>
    </p:spTree>
    <p:extLst>
      <p:ext uri="{BB962C8B-B14F-4D97-AF65-F5344CB8AC3E}">
        <p14:creationId xmlns:p14="http://schemas.microsoft.com/office/powerpoint/2010/main" val="3468199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solidFill>
            <a:schemeClr val="bg1">
              <a:lumMod val="75000"/>
            </a:schemeClr>
          </a:solidFill>
        </p:spPr>
        <p:txBody>
          <a:bodyPr/>
          <a:lstStyle/>
          <a:p>
            <a:r>
              <a:rPr lang="en-GB" sz="2400" b="0" dirty="0" smtClean="0"/>
              <a:t>Impurity Measure for a Single Node</a:t>
            </a:r>
            <a:endParaRPr lang="en-US" sz="2400" b="0" dirty="0"/>
          </a:p>
        </p:txBody>
      </p:sp>
      <p:sp>
        <p:nvSpPr>
          <p:cNvPr id="3" name="Content Placeholder 2"/>
          <p:cNvSpPr>
            <a:spLocks noGrp="1"/>
          </p:cNvSpPr>
          <p:nvPr>
            <p:ph idx="1"/>
          </p:nvPr>
        </p:nvSpPr>
        <p:spPr>
          <a:xfrm>
            <a:off x="0" y="533400"/>
            <a:ext cx="9144000" cy="1143000"/>
          </a:xfrm>
          <a:solidFill>
            <a:schemeClr val="bg1">
              <a:lumMod val="95000"/>
            </a:schemeClr>
          </a:solidFill>
          <a:ln>
            <a:solidFill>
              <a:schemeClr val="tx1"/>
            </a:solidFill>
          </a:ln>
        </p:spPr>
        <p:txBody>
          <a:bodyPr/>
          <a:lstStyle/>
          <a:p>
            <a:pPr>
              <a:buNone/>
            </a:pPr>
            <a:r>
              <a:rPr lang="en-GB" sz="2200" dirty="0" smtClean="0"/>
              <a:t>The impurity of a node measures </a:t>
            </a:r>
            <a:r>
              <a:rPr lang="en-GB" sz="2100" i="1" dirty="0" smtClean="0">
                <a:solidFill>
                  <a:srgbClr val="C00000"/>
                </a:solidFill>
              </a:rPr>
              <a:t>how dissimilar the class labels are for the data instances belonging to a common node</a:t>
            </a:r>
            <a:r>
              <a:rPr lang="en-GB" sz="2200" dirty="0" smtClean="0"/>
              <a:t>. </a:t>
            </a:r>
            <a:r>
              <a:rPr lang="en-GB" sz="2000" dirty="0" smtClean="0"/>
              <a:t>Following are examples of measures that can be used to evaluate the </a:t>
            </a:r>
            <a:r>
              <a:rPr lang="en-GB" sz="2200" dirty="0" smtClean="0">
                <a:solidFill>
                  <a:srgbClr val="C00000"/>
                </a:solidFill>
              </a:rPr>
              <a:t>impurity of a node </a:t>
            </a:r>
            <a:r>
              <a:rPr lang="en-GB" sz="2200" i="1" dirty="0" smtClean="0">
                <a:solidFill>
                  <a:srgbClr val="C00000"/>
                </a:solidFill>
              </a:rPr>
              <a:t>t</a:t>
            </a:r>
            <a:r>
              <a:rPr lang="en-GB" sz="2200" i="1" dirty="0" smtClean="0"/>
              <a:t>:</a:t>
            </a:r>
            <a:endParaRPr lang="en-US" sz="2200" dirty="0"/>
          </a:p>
        </p:txBody>
      </p:sp>
      <p:sp>
        <p:nvSpPr>
          <p:cNvPr id="4" name="Date Placeholder 3"/>
          <p:cNvSpPr>
            <a:spLocks noGrp="1"/>
          </p:cNvSpPr>
          <p:nvPr>
            <p:ph type="dt" sz="half" idx="10"/>
          </p:nvPr>
        </p:nvSpPr>
        <p:spPr/>
        <p:txBody>
          <a:bodyPr/>
          <a:lstStyle/>
          <a:p>
            <a:pPr>
              <a:defRPr/>
            </a:pPr>
            <a:fld id="{43E7A97D-E18B-4704-9396-5E17AC9501D9}"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32</a:t>
            </a:fld>
            <a:endParaRPr lang="en-US"/>
          </a:p>
        </p:txBody>
      </p:sp>
      <p:pic>
        <p:nvPicPr>
          <p:cNvPr id="95234" name="Picture 2"/>
          <p:cNvPicPr>
            <a:picLocks noChangeAspect="1" noChangeArrowheads="1"/>
          </p:cNvPicPr>
          <p:nvPr/>
        </p:nvPicPr>
        <p:blipFill>
          <a:blip r:embed="rId2" cstate="print"/>
          <a:srcRect/>
          <a:stretch>
            <a:fillRect/>
          </a:stretch>
        </p:blipFill>
        <p:spPr bwMode="auto">
          <a:xfrm>
            <a:off x="0" y="1676400"/>
            <a:ext cx="9144000" cy="5181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3259626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B8CD58B2-C215-42EA-99AE-465A35C19900}"/>
              </a:ext>
            </a:extLst>
          </p:cNvPr>
          <p:cNvSpPr>
            <a:spLocks noGrp="1" noChangeArrowheads="1"/>
          </p:cNvSpPr>
          <p:nvPr>
            <p:ph type="title"/>
          </p:nvPr>
        </p:nvSpPr>
        <p:spPr>
          <a:xfrm>
            <a:off x="381000" y="0"/>
            <a:ext cx="8280400" cy="533400"/>
          </a:xfrm>
        </p:spPr>
        <p:txBody>
          <a:bodyPr/>
          <a:lstStyle/>
          <a:p>
            <a:pPr>
              <a:defRPr/>
            </a:pPr>
            <a:r>
              <a:rPr lang="en-US" sz="2800" b="0" dirty="0">
                <a:cs typeface="+mj-cs"/>
              </a:rPr>
              <a:t>Comparison among Impurity Measures</a:t>
            </a:r>
          </a:p>
        </p:txBody>
      </p:sp>
      <p:pic>
        <p:nvPicPr>
          <p:cNvPr id="59394" name="Picture 3">
            <a:extLst>
              <a:ext uri="{FF2B5EF4-FFF2-40B4-BE49-F238E27FC236}">
                <a16:creationId xmlns="" xmlns:a16="http://schemas.microsoft.com/office/drawing/2014/main" id="{82D9F279-81C1-4787-A9EE-E80B051BAE46}"/>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400" y="990600"/>
            <a:ext cx="8839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4">
            <a:extLst>
              <a:ext uri="{FF2B5EF4-FFF2-40B4-BE49-F238E27FC236}">
                <a16:creationId xmlns="" xmlns:a16="http://schemas.microsoft.com/office/drawing/2014/main" id="{71577A7D-B33F-45DB-BD8E-5BC6AF1E3105}"/>
              </a:ext>
            </a:extLst>
          </p:cNvPr>
          <p:cNvSpPr txBox="1">
            <a:spLocks noChangeArrowheads="1"/>
          </p:cNvSpPr>
          <p:nvPr/>
        </p:nvSpPr>
        <p:spPr bwMode="auto">
          <a:xfrm>
            <a:off x="381000" y="533400"/>
            <a:ext cx="4724400" cy="45720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dirty="0"/>
              <a:t>For a 2-class problem:</a:t>
            </a:r>
          </a:p>
        </p:txBody>
      </p:sp>
      <p:sp>
        <p:nvSpPr>
          <p:cNvPr id="2" name="Date Placeholder 1">
            <a:extLst>
              <a:ext uri="{FF2B5EF4-FFF2-40B4-BE49-F238E27FC236}">
                <a16:creationId xmlns="" xmlns:a16="http://schemas.microsoft.com/office/drawing/2014/main" id="{A612C0FD-1643-413F-A280-453E21802185}"/>
              </a:ext>
            </a:extLst>
          </p:cNvPr>
          <p:cNvSpPr>
            <a:spLocks noGrp="1"/>
          </p:cNvSpPr>
          <p:nvPr>
            <p:ph type="dt" sz="quarter" idx="10"/>
          </p:nvPr>
        </p:nvSpPr>
        <p:spPr/>
        <p:txBody>
          <a:bodyPr/>
          <a:lstStyle/>
          <a:p>
            <a:pPr>
              <a:defRPr/>
            </a:pPr>
            <a:fld id="{5CCE6304-D99F-46BB-B6A4-E32A335B1F57}" type="datetime1">
              <a:rPr lang="en-US" smtClean="0"/>
              <a:t>8/11/2025</a:t>
            </a:fld>
            <a:endParaRPr lang="en-US" dirty="0"/>
          </a:p>
        </p:txBody>
      </p:sp>
      <p:sp>
        <p:nvSpPr>
          <p:cNvPr id="3" name="Footer Placeholder 2">
            <a:extLst>
              <a:ext uri="{FF2B5EF4-FFF2-40B4-BE49-F238E27FC236}">
                <a16:creationId xmlns="" xmlns:a16="http://schemas.microsoft.com/office/drawing/2014/main" id="{83B36D0A-2036-4D71-914C-82F886F18CEF}"/>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AFB19EBA-2491-4981-9445-6A292A428ABE}"/>
              </a:ext>
            </a:extLst>
          </p:cNvPr>
          <p:cNvSpPr>
            <a:spLocks noGrp="1"/>
          </p:cNvSpPr>
          <p:nvPr>
            <p:ph type="sldNum" sz="quarter" idx="12"/>
          </p:nvPr>
        </p:nvSpPr>
        <p:spPr/>
        <p:txBody>
          <a:bodyPr/>
          <a:lstStyle/>
          <a:p>
            <a:pPr>
              <a:defRPr/>
            </a:pPr>
            <a:fld id="{A73406A5-55CE-4E30-887A-CB23CAA2D1E5}" type="slidenum">
              <a:rPr lang="en-US"/>
              <a:pPr>
                <a:defRPr/>
              </a:pPr>
              <a:t>33</a:t>
            </a:fld>
            <a:endParaRPr lang="en-US"/>
          </a:p>
        </p:txBody>
      </p:sp>
      <p:sp>
        <p:nvSpPr>
          <p:cNvPr id="8" name="Rectangle 7"/>
          <p:cNvSpPr/>
          <p:nvPr/>
        </p:nvSpPr>
        <p:spPr>
          <a:xfrm>
            <a:off x="0" y="5921514"/>
            <a:ext cx="9144000" cy="707886"/>
          </a:xfrm>
          <a:prstGeom prst="rect">
            <a:avLst/>
          </a:prstGeom>
          <a:solidFill>
            <a:schemeClr val="bg1">
              <a:lumMod val="85000"/>
            </a:schemeClr>
          </a:solidFill>
          <a:ln>
            <a:solidFill>
              <a:schemeClr val="tx1"/>
            </a:solidFill>
          </a:ln>
        </p:spPr>
        <p:txBody>
          <a:bodyPr wrap="square">
            <a:spAutoFit/>
          </a:bodyPr>
          <a:lstStyle/>
          <a:p>
            <a:r>
              <a:rPr lang="en-GB" sz="2000" b="0" dirty="0" smtClean="0"/>
              <a:t>The above Figure X compares the relative magnitude of the impurity measures</a:t>
            </a:r>
          </a:p>
          <a:p>
            <a:r>
              <a:rPr lang="en-GB" sz="2000" b="0" dirty="0" smtClean="0"/>
              <a:t>when applied to binary classification problems (i.e., 2-class problem).</a:t>
            </a:r>
            <a:endParaRPr lang="en-US" sz="2000" b="0" dirty="0"/>
          </a:p>
        </p:txBody>
      </p:sp>
      <p:sp>
        <p:nvSpPr>
          <p:cNvPr id="9" name="Rectangle 8"/>
          <p:cNvSpPr/>
          <p:nvPr/>
        </p:nvSpPr>
        <p:spPr>
          <a:xfrm>
            <a:off x="4114800" y="2209800"/>
            <a:ext cx="1348446" cy="461665"/>
          </a:xfrm>
          <a:prstGeom prst="rect">
            <a:avLst/>
          </a:prstGeom>
          <a:solidFill>
            <a:schemeClr val="bg1">
              <a:lumMod val="95000"/>
            </a:schemeClr>
          </a:solidFill>
          <a:ln>
            <a:solidFill>
              <a:schemeClr val="tx1"/>
            </a:solidFill>
          </a:ln>
        </p:spPr>
        <p:txBody>
          <a:bodyPr wrap="none">
            <a:spAutoFit/>
          </a:bodyPr>
          <a:lstStyle/>
          <a:p>
            <a:r>
              <a:rPr lang="en-GB" sz="2400" b="0" dirty="0" smtClean="0"/>
              <a:t>Figure X</a:t>
            </a:r>
            <a:endParaRPr lang="en-US" sz="2400" dirty="0"/>
          </a:p>
        </p:txBody>
      </p:sp>
    </p:spTree>
    <p:extLst>
      <p:ext uri="{BB962C8B-B14F-4D97-AF65-F5344CB8AC3E}">
        <p14:creationId xmlns:p14="http://schemas.microsoft.com/office/powerpoint/2010/main" val="7868811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fld id="{655325AC-9AA9-4023-A704-BF6D32D57EBC}" type="datetime1">
              <a:rPr lang="en-US" smtClean="0"/>
              <a:t>8/11/2025</a:t>
            </a:fld>
            <a:endParaRPr lang="en-US" dirty="0"/>
          </a:p>
        </p:txBody>
      </p:sp>
      <p:sp>
        <p:nvSpPr>
          <p:cNvPr id="7" name="Footer Placeholder 6"/>
          <p:cNvSpPr>
            <a:spLocks noGrp="1"/>
          </p:cNvSpPr>
          <p:nvPr>
            <p:ph type="ftr" sz="quarter" idx="11"/>
          </p:nvPr>
        </p:nvSpPr>
        <p:spPr/>
        <p:txBody>
          <a:bodyPr/>
          <a:lstStyle/>
          <a:p>
            <a:pPr>
              <a:defRPr/>
            </a:pPr>
            <a:r>
              <a:rPr lang="en-US" smtClean="0"/>
              <a:t>DSC3101-Decision Tree</a:t>
            </a:r>
            <a:endParaRPr lang="en-US"/>
          </a:p>
        </p:txBody>
      </p:sp>
      <p:sp>
        <p:nvSpPr>
          <p:cNvPr id="8" name="Slide Number Placeholder 7"/>
          <p:cNvSpPr>
            <a:spLocks noGrp="1"/>
          </p:cNvSpPr>
          <p:nvPr>
            <p:ph type="sldNum" sz="quarter" idx="12"/>
          </p:nvPr>
        </p:nvSpPr>
        <p:spPr/>
        <p:txBody>
          <a:bodyPr/>
          <a:lstStyle/>
          <a:p>
            <a:pPr>
              <a:defRPr/>
            </a:pPr>
            <a:fld id="{0163C97A-1A61-43C2-9A71-CFE5CD1BBA9D}" type="slidenum">
              <a:rPr lang="en-US" smtClean="0"/>
              <a:pPr>
                <a:defRPr/>
              </a:pPr>
              <a:t>34</a:t>
            </a:fld>
            <a:endParaRPr lang="en-US"/>
          </a:p>
        </p:txBody>
      </p:sp>
      <p:pic>
        <p:nvPicPr>
          <p:cNvPr id="9" name="Picture 10">
            <a:extLst>
              <a:ext uri="{FF2B5EF4-FFF2-40B4-BE49-F238E27FC236}">
                <a16:creationId xmlns="" xmlns:a16="http://schemas.microsoft.com/office/drawing/2014/main" id="{88D91FEC-A941-47CC-99F5-40D7974149D5}"/>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22180" y="27296"/>
            <a:ext cx="9108172" cy="6666883"/>
          </a:xfrm>
        </p:spPr>
      </p:pic>
    </p:spTree>
    <p:extLst>
      <p:ext uri="{BB962C8B-B14F-4D97-AF65-F5344CB8AC3E}">
        <p14:creationId xmlns:p14="http://schemas.microsoft.com/office/powerpoint/2010/main" val="3942546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0" y="0"/>
            <a:ext cx="9144000" cy="457200"/>
          </a:xfrm>
          <a:solidFill>
            <a:schemeClr val="bg1">
              <a:lumMod val="75000"/>
            </a:schemeClr>
          </a:solidFill>
        </p:spPr>
        <p:txBody>
          <a:bodyPr/>
          <a:lstStyle/>
          <a:p>
            <a:r>
              <a:rPr lang="en-GB" sz="2400" b="0" dirty="0" smtClean="0">
                <a:latin typeface="Arial" pitchFamily="34" charset="0"/>
                <a:cs typeface="Arial" pitchFamily="34" charset="0"/>
              </a:rPr>
              <a:t>Impurity Measure for a Single Node</a:t>
            </a:r>
            <a:endParaRPr lang="en-US" sz="2400" b="0" dirty="0">
              <a:latin typeface="Arial" pitchFamily="34" charset="0"/>
              <a:cs typeface="Arial" pitchFamily="34" charset="0"/>
            </a:endParaRPr>
          </a:p>
        </p:txBody>
      </p:sp>
      <p:sp>
        <p:nvSpPr>
          <p:cNvPr id="16" name="Rectangle 15"/>
          <p:cNvSpPr/>
          <p:nvPr/>
        </p:nvSpPr>
        <p:spPr>
          <a:xfrm>
            <a:off x="0" y="457200"/>
            <a:ext cx="9144000" cy="2462213"/>
          </a:xfrm>
          <a:prstGeom prst="rect">
            <a:avLst/>
          </a:prstGeom>
          <a:solidFill>
            <a:schemeClr val="bg1">
              <a:lumMod val="95000"/>
            </a:schemeClr>
          </a:solidFill>
          <a:ln>
            <a:solidFill>
              <a:schemeClr val="tx1"/>
            </a:solidFill>
          </a:ln>
        </p:spPr>
        <p:txBody>
          <a:bodyPr wrap="square">
            <a:spAutoFit/>
          </a:bodyPr>
          <a:lstStyle/>
          <a:p>
            <a:r>
              <a:rPr lang="en-GB" sz="2200" b="0" dirty="0" smtClean="0"/>
              <a:t>Since there are only two classes, </a:t>
            </a:r>
            <a:r>
              <a:rPr lang="en-GB" sz="2200" b="0" i="1" dirty="0" smtClean="0">
                <a:solidFill>
                  <a:srgbClr val="C00000"/>
                </a:solidFill>
              </a:rPr>
              <a:t>p0(t)+p1(t) = 1</a:t>
            </a:r>
            <a:r>
              <a:rPr lang="en-GB" sz="2200" b="0" i="1" dirty="0" smtClean="0"/>
              <a:t>. </a:t>
            </a:r>
            <a:r>
              <a:rPr lang="en-GB" sz="2200" b="0" i="1" dirty="0" smtClean="0">
                <a:solidFill>
                  <a:srgbClr val="C00000"/>
                </a:solidFill>
              </a:rPr>
              <a:t>The horizontal axis p refers to the fraction of instances that </a:t>
            </a:r>
            <a:r>
              <a:rPr lang="en-GB" sz="2200" b="0" dirty="0" smtClean="0">
                <a:solidFill>
                  <a:srgbClr val="C00000"/>
                </a:solidFill>
              </a:rPr>
              <a:t>belong to one of the two classes</a:t>
            </a:r>
            <a:r>
              <a:rPr lang="en-GB" sz="2200" b="0" dirty="0" smtClean="0"/>
              <a:t>. Observe that all three measures attain their maximum value when the class distribution is uniform (i.e., </a:t>
            </a:r>
            <a:r>
              <a:rPr lang="en-GB" sz="2200" b="0" i="1" dirty="0" smtClean="0"/>
              <a:t>p0(t) = p1(t) = </a:t>
            </a:r>
            <a:r>
              <a:rPr lang="en-GB" sz="2200" b="0" dirty="0" smtClean="0"/>
              <a:t>0</a:t>
            </a:r>
            <a:r>
              <a:rPr lang="en-GB" sz="2200" b="0" i="1" dirty="0" smtClean="0"/>
              <a:t>.5) and minimum value when all the instances belong to a single class (i.e., </a:t>
            </a:r>
            <a:r>
              <a:rPr lang="en-GB" sz="2200" b="0" dirty="0" smtClean="0"/>
              <a:t>either </a:t>
            </a:r>
            <a:r>
              <a:rPr lang="en-GB" sz="2200" b="0" i="1" dirty="0" smtClean="0"/>
              <a:t>p0(t) or p1(t) equals to 1). </a:t>
            </a:r>
            <a:r>
              <a:rPr lang="en-GB" sz="2000" b="0" i="1" dirty="0" smtClean="0"/>
              <a:t>The following examples illustrate how the </a:t>
            </a:r>
            <a:r>
              <a:rPr lang="en-GB" sz="2000" b="0" dirty="0" smtClean="0"/>
              <a:t>values of the impurity measures vary as we alter the class distribution.</a:t>
            </a:r>
            <a:endParaRPr lang="en-US" sz="2000" b="0" dirty="0"/>
          </a:p>
        </p:txBody>
      </p:sp>
      <p:pic>
        <p:nvPicPr>
          <p:cNvPr id="68609" name="Picture 1"/>
          <p:cNvPicPr>
            <a:picLocks noChangeAspect="1" noChangeArrowheads="1"/>
          </p:cNvPicPr>
          <p:nvPr/>
        </p:nvPicPr>
        <p:blipFill>
          <a:blip r:embed="rId2" cstate="print"/>
          <a:srcRect/>
          <a:stretch>
            <a:fillRect/>
          </a:stretch>
        </p:blipFill>
        <p:spPr bwMode="auto">
          <a:xfrm>
            <a:off x="0" y="2943225"/>
            <a:ext cx="9144000" cy="3914775"/>
          </a:xfrm>
          <a:prstGeom prst="rect">
            <a:avLst/>
          </a:prstGeom>
          <a:solidFill>
            <a:schemeClr val="bg1">
              <a:lumMod val="95000"/>
            </a:schemeClr>
          </a:solidFill>
          <a:ln w="9525">
            <a:noFill/>
            <a:miter lim="800000"/>
            <a:headEnd/>
            <a:tailEnd/>
          </a:ln>
        </p:spPr>
      </p:pic>
      <p:sp>
        <p:nvSpPr>
          <p:cNvPr id="2" name="Date Placeholder 1"/>
          <p:cNvSpPr>
            <a:spLocks noGrp="1"/>
          </p:cNvSpPr>
          <p:nvPr>
            <p:ph type="dt" sz="half" idx="10"/>
          </p:nvPr>
        </p:nvSpPr>
        <p:spPr/>
        <p:txBody>
          <a:bodyPr/>
          <a:lstStyle/>
          <a:p>
            <a:fld id="{329F968C-A3E6-49C8-BD4C-755841A14C91}" type="datetime1">
              <a:rPr lang="en-US" smtClean="0"/>
              <a:t>8/11/2025</a:t>
            </a:fld>
            <a:endParaRPr lang="en-US"/>
          </a:p>
        </p:txBody>
      </p:sp>
      <p:sp>
        <p:nvSpPr>
          <p:cNvPr id="3" name="Footer Placeholder 2"/>
          <p:cNvSpPr>
            <a:spLocks noGrp="1"/>
          </p:cNvSpPr>
          <p:nvPr>
            <p:ph type="ftr" sz="quarter" idx="11"/>
          </p:nvPr>
        </p:nvSpPr>
        <p:spPr/>
        <p:txBody>
          <a:bodyPr/>
          <a:lstStyle/>
          <a:p>
            <a:r>
              <a:rPr lang="en-US" smtClean="0"/>
              <a:t>DSC3101-Decision Tree</a:t>
            </a:r>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35</a:t>
            </a:fld>
            <a:endParaRPr lang="en-US"/>
          </a:p>
        </p:txBody>
      </p:sp>
    </p:spTree>
    <p:extLst>
      <p:ext uri="{BB962C8B-B14F-4D97-AF65-F5344CB8AC3E}">
        <p14:creationId xmlns:p14="http://schemas.microsoft.com/office/powerpoint/2010/main" val="13847848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57200"/>
            <a:ext cx="9144000" cy="1785104"/>
          </a:xfrm>
          <a:prstGeom prst="rect">
            <a:avLst/>
          </a:prstGeom>
          <a:solidFill>
            <a:schemeClr val="bg1">
              <a:lumMod val="95000"/>
            </a:schemeClr>
          </a:solidFill>
          <a:ln>
            <a:solidFill>
              <a:schemeClr val="tx1"/>
            </a:solidFill>
          </a:ln>
        </p:spPr>
        <p:txBody>
          <a:bodyPr wrap="square">
            <a:spAutoFit/>
          </a:bodyPr>
          <a:lstStyle/>
          <a:p>
            <a:pPr algn="just"/>
            <a:r>
              <a:rPr lang="en-GB" sz="2200" b="0" dirty="0" smtClean="0"/>
              <a:t>Based on these calculations, node </a:t>
            </a:r>
            <a:r>
              <a:rPr lang="en-GB" sz="2200" b="0" i="1" dirty="0" smtClean="0"/>
              <a:t>N1 has the lowest impurity value, followed </a:t>
            </a:r>
            <a:r>
              <a:rPr lang="en-GB" sz="2200" b="0" dirty="0" smtClean="0"/>
              <a:t>by </a:t>
            </a:r>
            <a:r>
              <a:rPr lang="en-GB" sz="2200" b="0" i="1" dirty="0" smtClean="0"/>
              <a:t>N2 and N3. This example, along with Figure X, shows the consistency </a:t>
            </a:r>
            <a:r>
              <a:rPr lang="en-GB" sz="2200" b="0" dirty="0" smtClean="0"/>
              <a:t>among the impurity measures, i.e., </a:t>
            </a:r>
            <a:r>
              <a:rPr lang="en-GB" sz="2200" b="0" i="1" dirty="0" smtClean="0">
                <a:solidFill>
                  <a:srgbClr val="CC3300"/>
                </a:solidFill>
              </a:rPr>
              <a:t>if a node N1 has lower entropy than node N2, then the </a:t>
            </a:r>
            <a:r>
              <a:rPr lang="en-GB" sz="2200" b="0" i="1" dirty="0" err="1" smtClean="0">
                <a:solidFill>
                  <a:srgbClr val="CC3300"/>
                </a:solidFill>
              </a:rPr>
              <a:t>Gini</a:t>
            </a:r>
            <a:r>
              <a:rPr lang="en-GB" sz="2200" b="0" i="1" dirty="0" smtClean="0">
                <a:solidFill>
                  <a:srgbClr val="CC3300"/>
                </a:solidFill>
              </a:rPr>
              <a:t> index and error rate of N1 will also be lower than that of N2</a:t>
            </a:r>
            <a:r>
              <a:rPr lang="en-GB" sz="2200" b="0" i="1" dirty="0" smtClean="0"/>
              <a:t>. </a:t>
            </a:r>
            <a:endParaRPr lang="en-US" sz="2200" b="0" dirty="0"/>
          </a:p>
        </p:txBody>
      </p:sp>
      <p:sp>
        <p:nvSpPr>
          <p:cNvPr id="4" name="Title 1"/>
          <p:cNvSpPr>
            <a:spLocks noGrp="1"/>
          </p:cNvSpPr>
          <p:nvPr>
            <p:ph type="title"/>
          </p:nvPr>
        </p:nvSpPr>
        <p:spPr>
          <a:xfrm>
            <a:off x="0" y="0"/>
            <a:ext cx="9144000" cy="457200"/>
          </a:xfrm>
          <a:solidFill>
            <a:schemeClr val="bg1">
              <a:lumMod val="75000"/>
            </a:schemeClr>
          </a:solidFill>
        </p:spPr>
        <p:txBody>
          <a:bodyPr/>
          <a:lstStyle/>
          <a:p>
            <a:r>
              <a:rPr lang="en-GB" sz="2400" b="0" dirty="0" smtClean="0">
                <a:latin typeface="Arial" pitchFamily="34" charset="0"/>
                <a:cs typeface="Arial" pitchFamily="34" charset="0"/>
              </a:rPr>
              <a:t>Impurity Measure for a Single Node</a:t>
            </a:r>
            <a:endParaRPr lang="en-US" sz="2400" b="0" dirty="0">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539737085"/>
              </p:ext>
            </p:extLst>
          </p:nvPr>
        </p:nvGraphicFramePr>
        <p:xfrm>
          <a:off x="0" y="2280315"/>
          <a:ext cx="9144000" cy="4489202"/>
        </p:xfrm>
        <a:graphic>
          <a:graphicData uri="http://schemas.openxmlformats.org/drawingml/2006/table">
            <a:tbl>
              <a:tblPr/>
              <a:tblGrid>
                <a:gridCol w="1524000"/>
                <a:gridCol w="1524000"/>
                <a:gridCol w="1524000"/>
                <a:gridCol w="1524000"/>
                <a:gridCol w="1524000"/>
                <a:gridCol w="1524000"/>
              </a:tblGrid>
              <a:tr h="490179">
                <a:tc>
                  <a:txBody>
                    <a:bodyPr/>
                    <a:lstStyle/>
                    <a:p>
                      <a:pPr algn="ctr" fontAlgn="ctr"/>
                      <a:r>
                        <a:rPr lang="en-US" sz="2000" b="1" i="0" u="none" strike="noStrike" dirty="0">
                          <a:solidFill>
                            <a:srgbClr val="000000"/>
                          </a:solidFill>
                          <a:latin typeface="Arial" pitchFamily="34" charset="0"/>
                          <a:cs typeface="Arial" pitchFamily="34" charset="0"/>
                        </a:rPr>
                        <a:t>Node</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2000" b="1" i="0" u="none" strike="noStrike" dirty="0">
                          <a:solidFill>
                            <a:srgbClr val="000000"/>
                          </a:solidFill>
                          <a:latin typeface="Arial" pitchFamily="34" charset="0"/>
                          <a:cs typeface="Arial" pitchFamily="34" charset="0"/>
                        </a:rPr>
                        <a:t>Class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2000" b="1" i="0" u="none" strike="noStrike">
                          <a:solidFill>
                            <a:srgbClr val="000000"/>
                          </a:solidFill>
                          <a:latin typeface="Arial" pitchFamily="34" charset="0"/>
                          <a:cs typeface="Arial" pitchFamily="34" charset="0"/>
                        </a:rPr>
                        <a:t>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2000" b="1" i="0" u="none" strike="noStrike">
                          <a:solidFill>
                            <a:srgbClr val="000000"/>
                          </a:solidFill>
                          <a:latin typeface="Arial" pitchFamily="34" charset="0"/>
                          <a:cs typeface="Arial" pitchFamily="34" charset="0"/>
                        </a:rPr>
                        <a:t>Gini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2000" b="1" i="0" u="none" strike="noStrike">
                          <a:solidFill>
                            <a:srgbClr val="000000"/>
                          </a:solidFill>
                          <a:latin typeface="Arial" pitchFamily="34" charset="0"/>
                          <a:cs typeface="Arial" pitchFamily="34" charset="0"/>
                        </a:rPr>
                        <a:t>Entropy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c>
                  <a:txBody>
                    <a:bodyPr/>
                    <a:lstStyle/>
                    <a:p>
                      <a:pPr algn="ctr" fontAlgn="ctr"/>
                      <a:r>
                        <a:rPr lang="en-US" sz="2000" b="1" i="0" u="none" strike="noStrike">
                          <a:solidFill>
                            <a:srgbClr val="000000"/>
                          </a:solidFill>
                          <a:latin typeface="Arial" pitchFamily="34" charset="0"/>
                          <a:cs typeface="Arial" pitchFamily="34" charset="0"/>
                        </a:rPr>
                        <a:t>Error</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C0DA"/>
                    </a:solidFill>
                  </a:tcPr>
                </a:tc>
              </a:tr>
              <a:tr h="496773">
                <a:tc rowSpan="2">
                  <a:txBody>
                    <a:bodyPr/>
                    <a:lstStyle/>
                    <a:p>
                      <a:pPr algn="ctr" fontAlgn="ctr"/>
                      <a:r>
                        <a:rPr lang="en-US" sz="2400" b="1" i="0" u="none" strike="noStrike" dirty="0">
                          <a:solidFill>
                            <a:srgbClr val="000000"/>
                          </a:solidFill>
                          <a:latin typeface="Arial" pitchFamily="34" charset="0"/>
                          <a:cs typeface="Arial" pitchFamily="34" charset="0"/>
                        </a:rPr>
                        <a:t>N1</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Class-0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a:solidFill>
                            <a:srgbClr val="C00000"/>
                          </a:solidFill>
                          <a:latin typeface="Arial" pitchFamily="34" charset="0"/>
                          <a:cs typeface="Arial" pitchFamily="34" charset="0"/>
                        </a:rPr>
                        <a:t>0</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r>
              <a:tr h="496773">
                <a:tc vMerge="1">
                  <a:txBody>
                    <a:bodyPr/>
                    <a:lstStyle/>
                    <a:p>
                      <a:endParaRPr lang="en-US"/>
                    </a:p>
                  </a:txBody>
                  <a:tcPr/>
                </a:tc>
                <a:tc>
                  <a:txBody>
                    <a:bodyPr/>
                    <a:lstStyle/>
                    <a:p>
                      <a:pPr algn="ctr" fontAlgn="ctr"/>
                      <a:r>
                        <a:rPr lang="en-US" sz="2400" b="1" i="0" u="none" strike="noStrike" dirty="0">
                          <a:solidFill>
                            <a:srgbClr val="000000"/>
                          </a:solidFill>
                          <a:latin typeface="Arial" pitchFamily="34" charset="0"/>
                          <a:cs typeface="Arial" pitchFamily="34" charset="0"/>
                        </a:rPr>
                        <a:t>Class-1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vMerge="1">
                  <a:txBody>
                    <a:bodyPr/>
                    <a:lstStyle/>
                    <a:p>
                      <a:endParaRPr lang="en-US"/>
                    </a:p>
                  </a:txBody>
                  <a:tcPr/>
                </a:tc>
                <a:tc vMerge="1">
                  <a:txBody>
                    <a:bodyPr/>
                    <a:lstStyle/>
                    <a:p>
                      <a:endParaRPr lang="en-US"/>
                    </a:p>
                  </a:txBody>
                  <a:tcPr/>
                </a:tc>
                <a:tc vMerge="1">
                  <a:txBody>
                    <a:bodyPr/>
                    <a:lstStyle/>
                    <a:p>
                      <a:endParaRPr lang="en-US"/>
                    </a:p>
                  </a:txBody>
                  <a:tcPr/>
                </a:tc>
              </a:tr>
              <a:tr h="496773">
                <a:tc rowSpan="2">
                  <a:txBody>
                    <a:bodyPr/>
                    <a:lstStyle/>
                    <a:p>
                      <a:pPr algn="ctr" fontAlgn="ctr"/>
                      <a:r>
                        <a:rPr lang="en-US" sz="2400" b="1" i="0" u="none" strike="noStrike">
                          <a:solidFill>
                            <a:srgbClr val="000000"/>
                          </a:solidFill>
                          <a:latin typeface="Arial" pitchFamily="34" charset="0"/>
                          <a:cs typeface="Arial" pitchFamily="34" charset="0"/>
                        </a:rPr>
                        <a:t>N2</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Class-0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0.278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0.65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a:solidFill>
                            <a:srgbClr val="C00000"/>
                          </a:solidFill>
                          <a:latin typeface="Arial" pitchFamily="34" charset="0"/>
                          <a:cs typeface="Arial" pitchFamily="34" charset="0"/>
                        </a:rPr>
                        <a:t>0.167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r>
              <a:tr h="496773">
                <a:tc vMerge="1">
                  <a:txBody>
                    <a:bodyPr/>
                    <a:lstStyle/>
                    <a:p>
                      <a:endParaRPr lang="en-US"/>
                    </a:p>
                  </a:txBody>
                  <a:tcPr/>
                </a:tc>
                <a:tc>
                  <a:txBody>
                    <a:bodyPr/>
                    <a:lstStyle/>
                    <a:p>
                      <a:pPr algn="ctr" fontAlgn="ctr"/>
                      <a:r>
                        <a:rPr lang="en-US" sz="2400" b="1" i="0" u="none" strike="noStrike" dirty="0">
                          <a:solidFill>
                            <a:srgbClr val="000000"/>
                          </a:solidFill>
                          <a:latin typeface="Arial" pitchFamily="34" charset="0"/>
                          <a:cs typeface="Arial" pitchFamily="34" charset="0"/>
                        </a:rPr>
                        <a:t>Class-1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vMerge="1">
                  <a:txBody>
                    <a:bodyPr/>
                    <a:lstStyle/>
                    <a:p>
                      <a:endParaRPr lang="en-US"/>
                    </a:p>
                  </a:txBody>
                  <a:tcPr/>
                </a:tc>
                <a:tc vMerge="1">
                  <a:txBody>
                    <a:bodyPr/>
                    <a:lstStyle/>
                    <a:p>
                      <a:endParaRPr lang="en-US"/>
                    </a:p>
                  </a:txBody>
                  <a:tcPr/>
                </a:tc>
                <a:tc vMerge="1">
                  <a:txBody>
                    <a:bodyPr/>
                    <a:lstStyle/>
                    <a:p>
                      <a:endParaRPr lang="en-US"/>
                    </a:p>
                  </a:txBody>
                  <a:tcPr/>
                </a:tc>
              </a:tr>
              <a:tr h="496773">
                <a:tc rowSpan="2">
                  <a:txBody>
                    <a:bodyPr/>
                    <a:lstStyle/>
                    <a:p>
                      <a:pPr algn="ctr" fontAlgn="ctr"/>
                      <a:r>
                        <a:rPr lang="en-US" sz="2400" b="1" i="0" u="none" strike="noStrike">
                          <a:solidFill>
                            <a:srgbClr val="000000"/>
                          </a:solidFill>
                          <a:latin typeface="Arial" pitchFamily="34" charset="0"/>
                          <a:cs typeface="Arial" pitchFamily="34" charset="0"/>
                        </a:rPr>
                        <a:t>N4</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a:solidFill>
                            <a:srgbClr val="000000"/>
                          </a:solidFill>
                          <a:latin typeface="Arial" pitchFamily="34" charset="0"/>
                          <a:cs typeface="Arial" pitchFamily="34" charset="0"/>
                        </a:rPr>
                        <a:t>Class-0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0.442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0.942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0.33</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r>
              <a:tr h="521612">
                <a:tc vMerge="1">
                  <a:txBody>
                    <a:bodyPr/>
                    <a:lstStyle/>
                    <a:p>
                      <a:endParaRPr lang="en-US"/>
                    </a:p>
                  </a:txBody>
                  <a:tcPr/>
                </a:tc>
                <a:tc>
                  <a:txBody>
                    <a:bodyPr/>
                    <a:lstStyle/>
                    <a:p>
                      <a:pPr algn="ctr" fontAlgn="ctr"/>
                      <a:r>
                        <a:rPr lang="en-US" sz="2400" b="1" i="0" u="none" strike="noStrike">
                          <a:solidFill>
                            <a:srgbClr val="000000"/>
                          </a:solidFill>
                          <a:latin typeface="Arial" pitchFamily="34" charset="0"/>
                          <a:cs typeface="Arial" pitchFamily="34" charset="0"/>
                        </a:rPr>
                        <a:t>Class-1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vMerge="1">
                  <a:txBody>
                    <a:bodyPr/>
                    <a:lstStyle/>
                    <a:p>
                      <a:endParaRPr lang="en-US"/>
                    </a:p>
                  </a:txBody>
                  <a:tcPr/>
                </a:tc>
                <a:tc vMerge="1">
                  <a:txBody>
                    <a:bodyPr/>
                    <a:lstStyle/>
                    <a:p>
                      <a:endParaRPr lang="en-US"/>
                    </a:p>
                  </a:txBody>
                  <a:tcPr/>
                </a:tc>
                <a:tc vMerge="1">
                  <a:txBody>
                    <a:bodyPr/>
                    <a:lstStyle/>
                    <a:p>
                      <a:endParaRPr lang="en-US"/>
                    </a:p>
                  </a:txBody>
                  <a:tcPr/>
                </a:tc>
              </a:tr>
              <a:tr h="496773">
                <a:tc rowSpan="2">
                  <a:txBody>
                    <a:bodyPr/>
                    <a:lstStyle/>
                    <a:p>
                      <a:pPr algn="ctr" fontAlgn="ctr"/>
                      <a:r>
                        <a:rPr lang="en-US" sz="2400" b="1" i="0" u="none" strike="noStrike">
                          <a:solidFill>
                            <a:srgbClr val="000000"/>
                          </a:solidFill>
                          <a:latin typeface="Arial" pitchFamily="34" charset="0"/>
                          <a:cs typeface="Arial" pitchFamily="34" charset="0"/>
                        </a:rPr>
                        <a:t>N3</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a:solidFill>
                            <a:srgbClr val="000000"/>
                          </a:solidFill>
                          <a:latin typeface="Arial" pitchFamily="34" charset="0"/>
                          <a:cs typeface="Arial" pitchFamily="34" charset="0"/>
                        </a:rPr>
                        <a:t>Class-0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a:solidFill>
                            <a:srgbClr val="C00000"/>
                          </a:solidFill>
                          <a:latin typeface="Arial" pitchFamily="34" charset="0"/>
                          <a:cs typeface="Arial" pitchFamily="34" charset="0"/>
                        </a:rPr>
                        <a:t>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rowSpan="2">
                  <a:txBody>
                    <a:bodyPr/>
                    <a:lstStyle/>
                    <a:p>
                      <a:pPr algn="ctr" fontAlgn="ctr"/>
                      <a:r>
                        <a:rPr lang="en-US" sz="2800" b="1" i="0" u="none" strike="noStrike" dirty="0">
                          <a:solidFill>
                            <a:srgbClr val="C00000"/>
                          </a:solidFill>
                          <a:latin typeface="Arial" pitchFamily="34" charset="0"/>
                          <a:cs typeface="Arial" pitchFamily="34" charset="0"/>
                        </a:rPr>
                        <a:t>0.5</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r>
              <a:tr h="496773">
                <a:tc vMerge="1">
                  <a:txBody>
                    <a:bodyPr/>
                    <a:lstStyle/>
                    <a:p>
                      <a:endParaRPr lang="en-US"/>
                    </a:p>
                  </a:txBody>
                  <a:tcPr/>
                </a:tc>
                <a:tc>
                  <a:txBody>
                    <a:bodyPr/>
                    <a:lstStyle/>
                    <a:p>
                      <a:pPr algn="ctr" fontAlgn="ctr"/>
                      <a:r>
                        <a:rPr lang="en-US" sz="2400" b="1" i="0" u="none" strike="noStrike" dirty="0">
                          <a:solidFill>
                            <a:srgbClr val="000000"/>
                          </a:solidFill>
                          <a:latin typeface="Arial" pitchFamily="34" charset="0"/>
                          <a:cs typeface="Arial" pitchFamily="34" charset="0"/>
                        </a:rPr>
                        <a:t>Class-1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a:txBody>
                    <a:bodyPr/>
                    <a:lstStyle/>
                    <a:p>
                      <a:pPr algn="ctr" fontAlgn="ctr"/>
                      <a:r>
                        <a:rPr lang="en-US" sz="2400" b="1" i="0" u="none" strike="noStrike" dirty="0">
                          <a:solidFill>
                            <a:srgbClr val="000000"/>
                          </a:solidFill>
                          <a:latin typeface="Arial" pitchFamily="34" charset="0"/>
                          <a:cs typeface="Arial"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blipFill>
                      <a:blip r:embed="rId2"/>
                      <a:tile tx="0" ty="0" sx="100000" sy="100000" flip="none" algn="tl"/>
                    </a:blip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2" name="Date Placeholder 1"/>
          <p:cNvSpPr>
            <a:spLocks noGrp="1"/>
          </p:cNvSpPr>
          <p:nvPr>
            <p:ph type="dt" sz="half" idx="10"/>
          </p:nvPr>
        </p:nvSpPr>
        <p:spPr/>
        <p:txBody>
          <a:bodyPr/>
          <a:lstStyle/>
          <a:p>
            <a:fld id="{D657FF07-EDBA-452F-8844-F154AE74A253}"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36</a:t>
            </a:fld>
            <a:endParaRPr lang="en-US"/>
          </a:p>
        </p:txBody>
      </p:sp>
    </p:spTree>
    <p:extLst>
      <p:ext uri="{BB962C8B-B14F-4D97-AF65-F5344CB8AC3E}">
        <p14:creationId xmlns:p14="http://schemas.microsoft.com/office/powerpoint/2010/main" val="2577779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37</a:t>
            </a:fld>
            <a:endParaRPr lang="en-US"/>
          </a:p>
        </p:txBody>
      </p:sp>
      <p:sp>
        <p:nvSpPr>
          <p:cNvPr id="2" name="Rectangle 1"/>
          <p:cNvSpPr/>
          <p:nvPr/>
        </p:nvSpPr>
        <p:spPr>
          <a:xfrm>
            <a:off x="0" y="21440"/>
            <a:ext cx="9144000" cy="707886"/>
          </a:xfrm>
          <a:prstGeom prst="rect">
            <a:avLst/>
          </a:prstGeom>
          <a:solidFill>
            <a:schemeClr val="accent6">
              <a:lumMod val="20000"/>
              <a:lumOff val="80000"/>
            </a:schemeClr>
          </a:solidFill>
          <a:ln>
            <a:solidFill>
              <a:schemeClr val="accent1"/>
            </a:solidFill>
          </a:ln>
        </p:spPr>
        <p:txBody>
          <a:bodyPr wrap="square">
            <a:spAutoFit/>
          </a:bodyPr>
          <a:lstStyle/>
          <a:p>
            <a:r>
              <a:rPr lang="en-IN" sz="2000" b="1" dirty="0" smtClean="0">
                <a:latin typeface="Times New Roman" panose="02020603050405020304" pitchFamily="18" charset="0"/>
                <a:ea typeface="Times New Roman" panose="02020603050405020304" pitchFamily="18" charset="0"/>
              </a:rPr>
              <a:t>Q. Consider </a:t>
            </a:r>
            <a:r>
              <a:rPr lang="en-IN" sz="2000" b="1" dirty="0">
                <a:latin typeface="Times New Roman" panose="02020603050405020304" pitchFamily="18" charset="0"/>
                <a:ea typeface="Times New Roman" panose="02020603050405020304" pitchFamily="18" charset="0"/>
              </a:rPr>
              <a:t>the training examples shown in Table 1 for a binary classification problem. </a:t>
            </a:r>
            <a:endParaRPr lang="en-IN" sz="2000" b="1" dirty="0"/>
          </a:p>
        </p:txBody>
      </p:sp>
      <p:sp>
        <p:nvSpPr>
          <p:cNvPr id="3" name="Rectangle 2"/>
          <p:cNvSpPr/>
          <p:nvPr/>
        </p:nvSpPr>
        <p:spPr>
          <a:xfrm>
            <a:off x="59354" y="5690826"/>
            <a:ext cx="9070998" cy="1107996"/>
          </a:xfrm>
          <a:prstGeom prst="rect">
            <a:avLst/>
          </a:prstGeom>
          <a:solidFill>
            <a:schemeClr val="accent6">
              <a:lumMod val="20000"/>
              <a:lumOff val="80000"/>
            </a:schemeClr>
          </a:solidFill>
          <a:ln>
            <a:solidFill>
              <a:schemeClr val="tx1"/>
            </a:solidFill>
          </a:ln>
        </p:spPr>
        <p:txBody>
          <a:bodyPr wrap="square">
            <a:spAutoFit/>
          </a:bodyPr>
          <a:lstStyle/>
          <a:p>
            <a:r>
              <a:rPr lang="en-US" sz="2200" b="1" dirty="0">
                <a:solidFill>
                  <a:srgbClr val="000000"/>
                </a:solidFill>
                <a:latin typeface="Times New Roman" panose="02020603050405020304" pitchFamily="18" charset="0"/>
                <a:ea typeface="Times New Roman" panose="02020603050405020304" pitchFamily="18" charset="0"/>
              </a:rPr>
              <a:t> </a:t>
            </a:r>
            <a:r>
              <a:rPr lang="en-US" sz="2200" b="1" dirty="0" smtClean="0">
                <a:solidFill>
                  <a:srgbClr val="000000"/>
                </a:solidFill>
                <a:latin typeface="Times New Roman" panose="02020603050405020304" pitchFamily="18" charset="0"/>
                <a:ea typeface="Times New Roman" panose="02020603050405020304" pitchFamily="18" charset="0"/>
              </a:rPr>
              <a:t>(</a:t>
            </a:r>
            <a:r>
              <a:rPr lang="en-US" sz="2200" b="1" dirty="0" err="1" smtClean="0">
                <a:solidFill>
                  <a:srgbClr val="000000"/>
                </a:solidFill>
                <a:latin typeface="Times New Roman" panose="02020603050405020304" pitchFamily="18" charset="0"/>
                <a:ea typeface="Times New Roman" panose="02020603050405020304" pitchFamily="18" charset="0"/>
              </a:rPr>
              <a:t>i</a:t>
            </a:r>
            <a:r>
              <a:rPr lang="en-US" sz="2200" b="1" dirty="0" smtClean="0">
                <a:solidFill>
                  <a:srgbClr val="000000"/>
                </a:solidFill>
                <a:latin typeface="Times New Roman" panose="02020603050405020304" pitchFamily="18" charset="0"/>
                <a:ea typeface="Times New Roman" panose="02020603050405020304" pitchFamily="18" charset="0"/>
              </a:rPr>
              <a:t>) Compute </a:t>
            </a:r>
            <a:r>
              <a:rPr lang="en-US" sz="2200" b="1" dirty="0">
                <a:solidFill>
                  <a:srgbClr val="000000"/>
                </a:solidFill>
                <a:latin typeface="Times New Roman" panose="02020603050405020304" pitchFamily="18" charset="0"/>
                <a:ea typeface="Times New Roman" panose="02020603050405020304" pitchFamily="18" charset="0"/>
              </a:rPr>
              <a:t>the Gini index for the Gender attribute </a:t>
            </a:r>
            <a:endParaRPr lang="en-IN" sz="2200" b="1" dirty="0">
              <a:latin typeface="Times New Roman" panose="02020603050405020304" pitchFamily="18" charset="0"/>
              <a:ea typeface="Times New Roman" panose="02020603050405020304" pitchFamily="18" charset="0"/>
            </a:endParaRPr>
          </a:p>
          <a:p>
            <a:pPr marR="0" lvl="0">
              <a:spcBef>
                <a:spcPts val="0"/>
              </a:spcBef>
              <a:spcAft>
                <a:spcPts val="0"/>
              </a:spcAft>
            </a:pPr>
            <a:r>
              <a:rPr lang="en-US" sz="2200" b="1" dirty="0" smtClean="0">
                <a:solidFill>
                  <a:srgbClr val="000000"/>
                </a:solidFill>
                <a:latin typeface="Times New Roman" panose="02020603050405020304" pitchFamily="18" charset="0"/>
                <a:ea typeface="Times New Roman" panose="02020603050405020304" pitchFamily="18" charset="0"/>
              </a:rPr>
              <a:t>(ii) Compute </a:t>
            </a:r>
            <a:r>
              <a:rPr lang="en-US" sz="2200" b="1" dirty="0">
                <a:solidFill>
                  <a:srgbClr val="000000"/>
                </a:solidFill>
                <a:latin typeface="Times New Roman" panose="02020603050405020304" pitchFamily="18" charset="0"/>
                <a:ea typeface="Times New Roman" panose="02020603050405020304" pitchFamily="18" charset="0"/>
              </a:rPr>
              <a:t>the Gini index for the Car </a:t>
            </a:r>
            <a:r>
              <a:rPr lang="en-US" sz="2200" b="1" dirty="0" smtClean="0">
                <a:solidFill>
                  <a:srgbClr val="000000"/>
                </a:solidFill>
                <a:latin typeface="Times New Roman" panose="02020603050405020304" pitchFamily="18" charset="0"/>
                <a:ea typeface="Times New Roman" panose="02020603050405020304" pitchFamily="18" charset="0"/>
              </a:rPr>
              <a:t>Type and Shirt Size attributes </a:t>
            </a:r>
            <a:r>
              <a:rPr lang="en-US" sz="2200" b="1" dirty="0">
                <a:solidFill>
                  <a:srgbClr val="000000"/>
                </a:solidFill>
                <a:latin typeface="Times New Roman" panose="02020603050405020304" pitchFamily="18" charset="0"/>
                <a:ea typeface="Times New Roman" panose="02020603050405020304" pitchFamily="18" charset="0"/>
              </a:rPr>
              <a:t>using multiway split. </a:t>
            </a:r>
            <a:r>
              <a:rPr lang="en-IN" sz="2200" b="1" dirty="0">
                <a:latin typeface="Times New Roman" panose="02020603050405020304" pitchFamily="18" charset="0"/>
                <a:ea typeface="Times New Roman" panose="02020603050405020304" pitchFamily="18" charset="0"/>
              </a:rPr>
              <a:t> </a:t>
            </a:r>
            <a:endParaRPr lang="en-IN" sz="2200" b="1" dirty="0">
              <a:effectLst/>
              <a:latin typeface="Times New Roman" panose="02020603050405020304" pitchFamily="18" charset="0"/>
              <a:ea typeface="Times New Roman" panose="02020603050405020304" pitchFamily="18" charset="0"/>
            </a:endParaRPr>
          </a:p>
        </p:txBody>
      </p:sp>
      <p:pic>
        <p:nvPicPr>
          <p:cNvPr id="9" name="Picture 10">
            <a:extLst>
              <a:ext uri="{FF2B5EF4-FFF2-40B4-BE49-F238E27FC236}">
                <a16:creationId xmlns="" xmlns:a16="http://schemas.microsoft.com/office/drawing/2014/main" id="{88D91FEC-A941-47CC-99F5-40D7974149D5}"/>
              </a:ext>
            </a:extLst>
          </p:cNvPr>
          <p:cNvPicPr>
            <a:picLocks noGrp="1" noChangeAspect="1" noChangeArrowheads="1"/>
          </p:cNvPicPr>
          <p:nvPr>
            <p:ph sz="half" idx="4294967295"/>
          </p:nvPr>
        </p:nvPicPr>
        <p:blipFill>
          <a:blip r:embed="rId2" cstate="print">
            <a:extLst>
              <a:ext uri="{28A0092B-C50C-407E-A947-70E740481C1C}">
                <a14:useLocalDpi xmlns:a14="http://schemas.microsoft.com/office/drawing/2010/main" val="0"/>
              </a:ext>
            </a:extLst>
          </a:blip>
          <a:srcRect/>
          <a:stretch>
            <a:fillRect/>
          </a:stretch>
        </p:blipFill>
        <p:spPr>
          <a:xfrm>
            <a:off x="22180" y="729326"/>
            <a:ext cx="9108172" cy="4934204"/>
          </a:xfrm>
          <a:prstGeom prst="rect">
            <a:avLst/>
          </a:prstGeom>
        </p:spPr>
      </p:pic>
    </p:spTree>
    <p:extLst>
      <p:ext uri="{BB962C8B-B14F-4D97-AF65-F5344CB8AC3E}">
        <p14:creationId xmlns:p14="http://schemas.microsoft.com/office/powerpoint/2010/main" val="3089821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38</a:t>
            </a:fld>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1179771941"/>
              </p:ext>
            </p:extLst>
          </p:nvPr>
        </p:nvGraphicFramePr>
        <p:xfrm>
          <a:off x="0" y="457200"/>
          <a:ext cx="8802806" cy="1562100"/>
        </p:xfrm>
        <a:graphic>
          <a:graphicData uri="http://schemas.openxmlformats.org/presentationml/2006/ole">
            <mc:AlternateContent xmlns:mc="http://schemas.openxmlformats.org/markup-compatibility/2006">
              <mc:Choice xmlns:v="urn:schemas-microsoft-com:vml" Requires="v">
                <p:oleObj spid="_x0000_s18457" name="Bitmap Image" r:id="rId3" imgW="5210902" imgH="1638529" progId="Paint.Picture">
                  <p:embed/>
                </p:oleObj>
              </mc:Choice>
              <mc:Fallback>
                <p:oleObj name="Bitmap Image" r:id="rId3" imgW="5210902" imgH="1638529"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8802806" cy="1562100"/>
                      </a:xfrm>
                      <a:prstGeom prst="rect">
                        <a:avLst/>
                      </a:prstGeom>
                      <a:noFill/>
                      <a:ln>
                        <a:solidFill>
                          <a:schemeClr val="tx1"/>
                        </a:solidFill>
                      </a:ln>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91237927"/>
              </p:ext>
            </p:extLst>
          </p:nvPr>
        </p:nvGraphicFramePr>
        <p:xfrm>
          <a:off x="0" y="2183075"/>
          <a:ext cx="9034818" cy="2102322"/>
        </p:xfrm>
        <a:graphic>
          <a:graphicData uri="http://schemas.openxmlformats.org/presentationml/2006/ole">
            <mc:AlternateContent xmlns:mc="http://schemas.openxmlformats.org/markup-compatibility/2006">
              <mc:Choice xmlns:v="urn:schemas-microsoft-com:vml" Requires="v">
                <p:oleObj spid="_x0000_s18458" name="Bitmap Image" r:id="rId5" imgW="5495238" imgH="2142857" progId="Paint.Picture">
                  <p:embed/>
                </p:oleObj>
              </mc:Choice>
              <mc:Fallback>
                <p:oleObj name="Bitmap Image" r:id="rId5" imgW="5495238" imgH="2142857" progId="Paint.Picture">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183075"/>
                        <a:ext cx="9034818" cy="2102322"/>
                      </a:xfrm>
                      <a:prstGeom prst="rect">
                        <a:avLst/>
                      </a:prstGeom>
                      <a:noFill/>
                      <a:ln>
                        <a:solidFill>
                          <a:schemeClr val="tx1"/>
                        </a:solidFill>
                      </a:ln>
                    </p:spPr>
                  </p:pic>
                </p:oleObj>
              </mc:Fallback>
            </mc:AlternateContent>
          </a:graphicData>
        </a:graphic>
      </p:graphicFrame>
      <p:sp>
        <p:nvSpPr>
          <p:cNvPr id="7" name="Rectangle 3"/>
          <p:cNvSpPr>
            <a:spLocks noChangeArrowheads="1"/>
          </p:cNvSpPr>
          <p:nvPr/>
        </p:nvSpPr>
        <p:spPr bwMode="auto">
          <a:xfrm>
            <a:off x="73120" y="70738"/>
            <a:ext cx="7681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FF0000"/>
                </a:solidFill>
                <a:effectLst/>
                <a:latin typeface="Arial" panose="020B0604020202020204" pitchFamily="34" charset="0"/>
                <a:ea typeface="Times New Roman" panose="02020603050405020304" pitchFamily="18" charset="0"/>
              </a:rPr>
              <a:t>Ans</a:t>
            </a:r>
            <a:r>
              <a:rPr kumimoji="0" lang="en-US" altLang="en-US" sz="2000" b="0" i="0" u="none" strike="noStrike" cap="none" normalizeH="0" baseline="0" dirty="0" smtClean="0">
                <a:ln>
                  <a:noFill/>
                </a:ln>
                <a:solidFill>
                  <a:srgbClr val="FF0000"/>
                </a:solidFill>
                <a:effectLst/>
                <a:latin typeface="Arial" panose="020B0604020202020204" pitchFamily="34" charset="0"/>
                <a:ea typeface="Times New Roman" panose="02020603050405020304" pitchFamily="18"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0" y="15621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3026635393"/>
              </p:ext>
            </p:extLst>
          </p:nvPr>
        </p:nvGraphicFramePr>
        <p:xfrm>
          <a:off x="88900" y="4449172"/>
          <a:ext cx="8945917" cy="2133600"/>
        </p:xfrm>
        <a:graphic>
          <a:graphicData uri="http://schemas.openxmlformats.org/drawingml/2006/table">
            <a:tbl>
              <a:tblPr>
                <a:tableStyleId>{5C22544A-7EE6-4342-B048-85BDC9FD1C3A}</a:tableStyleId>
              </a:tblPr>
              <a:tblGrid>
                <a:gridCol w="1216442"/>
                <a:gridCol w="1216442"/>
                <a:gridCol w="1216442"/>
                <a:gridCol w="1647265"/>
                <a:gridCol w="1216442"/>
                <a:gridCol w="1216442"/>
                <a:gridCol w="1216442"/>
              </a:tblGrid>
              <a:tr h="190500">
                <a:tc gridSpan="7">
                  <a:txBody>
                    <a:bodyPr/>
                    <a:lstStyle/>
                    <a:p>
                      <a:pPr algn="ctr" fontAlgn="b"/>
                      <a:r>
                        <a:rPr lang="en-US" sz="2000" b="1" u="none" strike="noStrike" dirty="0">
                          <a:effectLst/>
                        </a:rPr>
                        <a:t>Compute the Gini index for the Shirt Size attribute using multiway split. </a:t>
                      </a:r>
                      <a:endParaRPr lang="en-US" sz="2000" b="1"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0500">
                <a:tc gridSpan="5">
                  <a:txBody>
                    <a:bodyPr/>
                    <a:lstStyle/>
                    <a:p>
                      <a:pPr algn="ctr" fontAlgn="b"/>
                      <a:r>
                        <a:rPr lang="en-US" sz="2000" b="1" u="none" strike="noStrike" dirty="0">
                          <a:effectLst/>
                        </a:rPr>
                        <a:t>Splitting on Shirt Size attribute gives 4 nodes:</a:t>
                      </a:r>
                      <a:endParaRPr lang="en-US" sz="2000" b="1"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0" marR="0" marT="0" marB="0" anchor="b"/>
                </a:tc>
              </a:tr>
              <a:tr h="381000">
                <a:tc>
                  <a:txBody>
                    <a:bodyPr/>
                    <a:lstStyle/>
                    <a:p>
                      <a:pPr algn="l" fontAlgn="b"/>
                      <a:r>
                        <a:rPr lang="en-IN" sz="2000" b="1" u="none" strike="noStrike" dirty="0">
                          <a:effectLst/>
                        </a:rPr>
                        <a:t>Node - Small</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dirty="0">
                          <a:effectLst/>
                        </a:rPr>
                        <a:t>Node - Medium</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dirty="0">
                          <a:effectLst/>
                        </a:rPr>
                        <a:t>Node - Large</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dirty="0">
                          <a:effectLst/>
                        </a:rPr>
                        <a:t>Node -              Extra Large</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0" marR="0" marT="0" marB="0" anchor="b"/>
                </a:tc>
              </a:tr>
              <a:tr h="190500">
                <a:tc>
                  <a:txBody>
                    <a:bodyPr/>
                    <a:lstStyle/>
                    <a:p>
                      <a:pPr algn="l" fontAlgn="b"/>
                      <a:r>
                        <a:rPr lang="en-IN" sz="2000" b="1" u="none" strike="noStrike">
                          <a:effectLst/>
                        </a:rPr>
                        <a:t>C0: 3</a:t>
                      </a:r>
                      <a:endParaRPr lang="en-IN" sz="20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dirty="0">
                          <a:effectLst/>
                        </a:rPr>
                        <a:t>C0: 3</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dirty="0">
                          <a:effectLst/>
                        </a:rPr>
                        <a:t>C0: 2</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dirty="0">
                          <a:effectLst/>
                        </a:rPr>
                        <a:t>C0: 2</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0" marR="0" marT="0" marB="0" anchor="b"/>
                </a:tc>
              </a:tr>
              <a:tr h="200025">
                <a:tc>
                  <a:txBody>
                    <a:bodyPr/>
                    <a:lstStyle/>
                    <a:p>
                      <a:pPr algn="l" fontAlgn="b"/>
                      <a:r>
                        <a:rPr lang="en-IN" sz="2000" b="1" u="none" strike="noStrike">
                          <a:effectLst/>
                        </a:rPr>
                        <a:t>C1: 2</a:t>
                      </a:r>
                      <a:endParaRPr lang="en-IN" sz="20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a:effectLst/>
                        </a:rPr>
                        <a:t>C1: 4</a:t>
                      </a:r>
                      <a:endParaRPr lang="en-IN" sz="20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dirty="0">
                          <a:effectLst/>
                        </a:rPr>
                        <a:t>C1: 2</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b="1" u="none" strike="noStrike" dirty="0">
                          <a:effectLst/>
                        </a:rPr>
                        <a:t>C1: 2</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dirty="0">
                          <a:effectLst/>
                        </a:rPr>
                        <a:t> </a:t>
                      </a:r>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2000" u="none" strike="noStrike">
                          <a:effectLst/>
                        </a:rPr>
                        <a:t> </a:t>
                      </a:r>
                      <a:endParaRPr lang="en-IN" sz="2000" b="1" i="0" u="none" strike="noStrike">
                        <a:solidFill>
                          <a:srgbClr val="000000"/>
                        </a:solidFill>
                        <a:effectLst/>
                        <a:latin typeface="Calibri" panose="020F0502020204030204" pitchFamily="34" charset="0"/>
                      </a:endParaRPr>
                    </a:p>
                  </a:txBody>
                  <a:tcPr marL="0" marR="0" marT="0" marB="0" anchor="b"/>
                </a:tc>
              </a:tr>
              <a:tr h="247650">
                <a:tc gridSpan="2">
                  <a:txBody>
                    <a:bodyPr/>
                    <a:lstStyle/>
                    <a:p>
                      <a:pPr algn="l" fontAlgn="b"/>
                      <a:r>
                        <a:rPr lang="en-IN" sz="2000" b="1" u="none" strike="noStrike">
                          <a:effectLst/>
                        </a:rPr>
                        <a:t>Gini Index = ?</a:t>
                      </a:r>
                      <a:endParaRPr lang="en-IN" sz="2000" b="1" i="0" u="none" strike="noStrike">
                        <a:solidFill>
                          <a:srgbClr val="000000"/>
                        </a:solidFill>
                        <a:effectLst/>
                        <a:latin typeface="Calibri" panose="020F0502020204030204" pitchFamily="34" charset="0"/>
                      </a:endParaRPr>
                    </a:p>
                  </a:txBody>
                  <a:tcPr marL="0" marR="0" marT="0" marB="0" anchor="b"/>
                </a:tc>
                <a:tc hMerge="1">
                  <a:txBody>
                    <a:bodyPr/>
                    <a:lstStyle/>
                    <a:p>
                      <a:endParaRPr lang="en-IN"/>
                    </a:p>
                  </a:txBody>
                  <a:tcPr/>
                </a:tc>
                <a:tc>
                  <a:txBody>
                    <a:bodyPr/>
                    <a:lstStyle/>
                    <a:p>
                      <a:pPr algn="l" fontAlgn="b"/>
                      <a:endParaRPr lang="en-IN" sz="20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20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2000" b="0" i="0" u="none" strike="noStrike" dirty="0">
                        <a:solidFill>
                          <a:srgbClr val="000000"/>
                        </a:solidFill>
                        <a:effectLst/>
                        <a:latin typeface="Calibri" panose="020F0502020204030204" pitchFamily="34" charset="0"/>
                      </a:endParaRPr>
                    </a:p>
                  </a:txBody>
                  <a:tcPr marL="0" marR="0" marT="0" marB="0" anchor="b"/>
                </a:tc>
              </a:tr>
            </a:tbl>
          </a:graphicData>
        </a:graphic>
      </p:graphicFrame>
    </p:spTree>
    <p:extLst>
      <p:ext uri="{BB962C8B-B14F-4D97-AF65-F5344CB8AC3E}">
        <p14:creationId xmlns:p14="http://schemas.microsoft.com/office/powerpoint/2010/main" val="1484221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72364618-8875-4DD4-9B15-9F56314B7B25}" type="datetime1">
              <a:rPr lang="en-US" smtClean="0"/>
              <a:t>8/11/2025</a:t>
            </a:fld>
            <a:endParaRPr lang="en-US" dirty="0"/>
          </a:p>
        </p:txBody>
      </p:sp>
      <p:sp>
        <p:nvSpPr>
          <p:cNvPr id="4" name="Footer Placeholder 3"/>
          <p:cNvSpPr>
            <a:spLocks noGrp="1"/>
          </p:cNvSpPr>
          <p:nvPr>
            <p:ph type="ftr" sz="quarter" idx="11"/>
          </p:nvPr>
        </p:nvSpPr>
        <p:spPr/>
        <p:txBody>
          <a:bodyPr/>
          <a:lstStyle/>
          <a:p>
            <a:pPr>
              <a:defRPr/>
            </a:pPr>
            <a:r>
              <a:rPr lang="en-US" smtClean="0"/>
              <a:t>DSC3101-Decision Tree</a:t>
            </a:r>
            <a:endParaRPr lang="en-US"/>
          </a:p>
        </p:txBody>
      </p:sp>
      <p:sp>
        <p:nvSpPr>
          <p:cNvPr id="5" name="Slide Number Placeholder 4"/>
          <p:cNvSpPr>
            <a:spLocks noGrp="1"/>
          </p:cNvSpPr>
          <p:nvPr>
            <p:ph type="sldNum" sz="quarter" idx="12"/>
          </p:nvPr>
        </p:nvSpPr>
        <p:spPr/>
        <p:txBody>
          <a:bodyPr/>
          <a:lstStyle/>
          <a:p>
            <a:pPr>
              <a:defRPr/>
            </a:pPr>
            <a:fld id="{94D6E141-97F8-4B3F-847A-A8137189DD69}" type="slidenum">
              <a:rPr lang="en-US" smtClean="0"/>
              <a:pPr>
                <a:defRPr/>
              </a:pPr>
              <a:t>39</a:t>
            </a:fld>
            <a:endParaRPr lang="en-US"/>
          </a:p>
        </p:txBody>
      </p:sp>
      <p:pic>
        <p:nvPicPr>
          <p:cNvPr id="99330" name="Picture 2" descr="Decision Tree"/>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a:solidFill>
              <a:schemeClr val="tx1"/>
            </a:solidFill>
          </a:ln>
        </p:spPr>
      </p:pic>
    </p:spTree>
    <p:extLst>
      <p:ext uri="{BB962C8B-B14F-4D97-AF65-F5344CB8AC3E}">
        <p14:creationId xmlns:p14="http://schemas.microsoft.com/office/powerpoint/2010/main" val="4089355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20BF6B11-7AD7-4F4B-AF84-A404A8EBCA41}"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a:p>
        </p:txBody>
      </p:sp>
      <p:sp>
        <p:nvSpPr>
          <p:cNvPr id="6" name="Slide Number Placeholder 5"/>
          <p:cNvSpPr>
            <a:spLocks noGrp="1"/>
          </p:cNvSpPr>
          <p:nvPr>
            <p:ph type="sldNum" sz="quarter" idx="12"/>
          </p:nvPr>
        </p:nvSpPr>
        <p:spPr/>
        <p:txBody>
          <a:bodyPr/>
          <a:lstStyle/>
          <a:p>
            <a:pPr>
              <a:defRPr/>
            </a:pPr>
            <a:fld id="{D4DAD124-652D-4699-9BEB-BF0A63105A1A}" type="slidenum">
              <a:rPr lang="en-US" smtClean="0"/>
              <a:pPr>
                <a:defRPr/>
              </a:pPr>
              <a:t>4</a:t>
            </a:fld>
            <a:endParaRPr lang="en-US"/>
          </a:p>
        </p:txBody>
      </p:sp>
      <p:sp>
        <p:nvSpPr>
          <p:cNvPr id="7" name="Title 1"/>
          <p:cNvSpPr>
            <a:spLocks noGrp="1"/>
          </p:cNvSpPr>
          <p:nvPr>
            <p:ph type="title"/>
          </p:nvPr>
        </p:nvSpPr>
        <p:spPr>
          <a:xfrm>
            <a:off x="381000" y="0"/>
            <a:ext cx="8280400" cy="533400"/>
          </a:xfrm>
        </p:spPr>
        <p:txBody>
          <a:bodyPr/>
          <a:lstStyle/>
          <a:p>
            <a:r>
              <a:rPr lang="en-US" sz="2400" b="0" dirty="0" smtClean="0"/>
              <a:t>Decision Tree Classifier</a:t>
            </a:r>
            <a:endParaRPr lang="en-US" sz="2400" b="0" dirty="0"/>
          </a:p>
        </p:txBody>
      </p:sp>
      <p:pic>
        <p:nvPicPr>
          <p:cNvPr id="90114" name="Picture 2"/>
          <p:cNvPicPr>
            <a:picLocks noChangeAspect="1" noChangeArrowheads="1"/>
          </p:cNvPicPr>
          <p:nvPr/>
        </p:nvPicPr>
        <p:blipFill>
          <a:blip r:embed="rId2" cstate="print"/>
          <a:srcRect/>
          <a:stretch>
            <a:fillRect/>
          </a:stretch>
        </p:blipFill>
        <p:spPr bwMode="auto">
          <a:xfrm>
            <a:off x="0" y="0"/>
            <a:ext cx="9172575" cy="6886575"/>
          </a:xfrm>
          <a:prstGeom prst="rect">
            <a:avLst/>
          </a:prstGeom>
          <a:noFill/>
          <a:ln w="9525">
            <a:noFill/>
            <a:miter lim="800000"/>
            <a:headEnd/>
            <a:tailEnd/>
          </a:ln>
        </p:spPr>
      </p:pic>
      <p:sp>
        <p:nvSpPr>
          <p:cNvPr id="8" name="Rectangle 7"/>
          <p:cNvSpPr/>
          <p:nvPr/>
        </p:nvSpPr>
        <p:spPr>
          <a:xfrm>
            <a:off x="0" y="4267200"/>
            <a:ext cx="1981200" cy="1938992"/>
          </a:xfrm>
          <a:prstGeom prst="rect">
            <a:avLst/>
          </a:prstGeom>
          <a:solidFill>
            <a:schemeClr val="bg1">
              <a:lumMod val="85000"/>
            </a:schemeClr>
          </a:solidFill>
          <a:ln>
            <a:solidFill>
              <a:schemeClr val="tx1"/>
            </a:solidFill>
          </a:ln>
        </p:spPr>
        <p:txBody>
          <a:bodyPr wrap="square">
            <a:spAutoFit/>
          </a:bodyPr>
          <a:lstStyle/>
          <a:p>
            <a:r>
              <a:rPr lang="en-GB" sz="1200" dirty="0" smtClean="0"/>
              <a:t>Classifying an unlabeled vertebrate. The dashed lines represent the outcomes of applying</a:t>
            </a:r>
          </a:p>
          <a:p>
            <a:r>
              <a:rPr lang="en-GB" sz="1200" dirty="0" smtClean="0"/>
              <a:t>various attribute test conditions on the unlabeled vertebrate. The vertebrate is eventually assigned to</a:t>
            </a:r>
          </a:p>
          <a:p>
            <a:r>
              <a:rPr lang="en-US" sz="1200" dirty="0" smtClean="0"/>
              <a:t>the Non-mammals class.</a:t>
            </a:r>
            <a:endParaRPr lang="en-US" sz="1200" dirty="0"/>
          </a:p>
        </p:txBody>
      </p:sp>
    </p:spTree>
    <p:extLst>
      <p:ext uri="{BB962C8B-B14F-4D97-AF65-F5344CB8AC3E}">
        <p14:creationId xmlns:p14="http://schemas.microsoft.com/office/powerpoint/2010/main" val="166072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1DA5D56-EA51-458B-956A-C45769702889}" type="datetime1">
              <a:rPr lang="en-US" smtClean="0"/>
              <a:t>8/11/2025</a:t>
            </a:fld>
            <a:endParaRPr lang="en-US" dirty="0"/>
          </a:p>
        </p:txBody>
      </p:sp>
      <p:sp>
        <p:nvSpPr>
          <p:cNvPr id="4" name="Footer Placeholder 3"/>
          <p:cNvSpPr>
            <a:spLocks noGrp="1"/>
          </p:cNvSpPr>
          <p:nvPr>
            <p:ph type="ftr" sz="quarter" idx="11"/>
          </p:nvPr>
        </p:nvSpPr>
        <p:spPr/>
        <p:txBody>
          <a:bodyPr/>
          <a:lstStyle/>
          <a:p>
            <a:pPr>
              <a:defRPr/>
            </a:pPr>
            <a:r>
              <a:rPr lang="en-US" smtClean="0"/>
              <a:t>DSC3101-Decision Tree</a:t>
            </a:r>
            <a:endParaRPr lang="en-US"/>
          </a:p>
        </p:txBody>
      </p:sp>
      <p:sp>
        <p:nvSpPr>
          <p:cNvPr id="5" name="Slide Number Placeholder 4"/>
          <p:cNvSpPr>
            <a:spLocks noGrp="1"/>
          </p:cNvSpPr>
          <p:nvPr>
            <p:ph type="sldNum" sz="quarter" idx="12"/>
          </p:nvPr>
        </p:nvSpPr>
        <p:spPr/>
        <p:txBody>
          <a:bodyPr/>
          <a:lstStyle/>
          <a:p>
            <a:pPr>
              <a:defRPr/>
            </a:pPr>
            <a:fld id="{94D6E141-97F8-4B3F-847A-A8137189DD69}" type="slidenum">
              <a:rPr lang="en-US" smtClean="0"/>
              <a:pPr>
                <a:defRPr/>
              </a:pPr>
              <a:t>40</a:t>
            </a:fld>
            <a:endParaRPr lang="en-US"/>
          </a:p>
        </p:txBody>
      </p:sp>
      <p:pic>
        <p:nvPicPr>
          <p:cNvPr id="109570"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2524258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A0AF15A2-4B2F-4677-8384-FB9F4E1A74F6}"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41</a:t>
            </a:fld>
            <a:endParaRPr lang="en-US"/>
          </a:p>
        </p:txBody>
      </p:sp>
      <p:graphicFrame>
        <p:nvGraphicFramePr>
          <p:cNvPr id="82946" name="Object 2"/>
          <p:cNvGraphicFramePr>
            <a:graphicFrameLocks noGrp="1" noChangeAspect="1"/>
          </p:cNvGraphicFramePr>
          <p:nvPr/>
        </p:nvGraphicFramePr>
        <p:xfrm>
          <a:off x="0" y="4114800"/>
          <a:ext cx="9144000" cy="2819400"/>
        </p:xfrm>
        <a:graphic>
          <a:graphicData uri="http://schemas.openxmlformats.org/presentationml/2006/ole">
            <mc:AlternateContent xmlns:mc="http://schemas.openxmlformats.org/markup-compatibility/2006">
              <mc:Choice xmlns:v="urn:schemas-microsoft-com:vml" Requires="v">
                <p:oleObj spid="_x0000_s16417" name="Document" r:id="rId3" imgW="5857196" imgH="5776579" progId="Word.Document.8">
                  <p:embed/>
                </p:oleObj>
              </mc:Choice>
              <mc:Fallback>
                <p:oleObj name="Document" r:id="rId3" imgW="5857196" imgH="5776579"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14800"/>
                        <a:ext cx="91440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0" y="0"/>
            <a:ext cx="9144000" cy="1446550"/>
          </a:xfrm>
          <a:prstGeom prst="rect">
            <a:avLst/>
          </a:prstGeom>
          <a:blipFill>
            <a:blip r:embed="rId5"/>
            <a:tile tx="0" ty="0" sx="100000" sy="100000" flip="none" algn="tl"/>
          </a:blipFill>
          <a:ln w="28575">
            <a:solidFill>
              <a:schemeClr val="tx1"/>
            </a:solidFill>
            <a:prstDash val="sysDash"/>
          </a:ln>
        </p:spPr>
        <p:txBody>
          <a:bodyPr wrap="square">
            <a:spAutoFit/>
          </a:bodyPr>
          <a:lstStyle/>
          <a:p>
            <a:pPr algn="just"/>
            <a:r>
              <a:rPr lang="en-GB" sz="2200" dirty="0" smtClean="0">
                <a:solidFill>
                  <a:srgbClr val="C00000"/>
                </a:solidFill>
              </a:rPr>
              <a:t>Example: [Weighted Entropy] </a:t>
            </a:r>
            <a:r>
              <a:rPr lang="en-GB" sz="2200" b="0" dirty="0" smtClean="0"/>
              <a:t>Consider the candidate attribute test condition shown in Figures Y(a) and (b) for the loan borrower classification problem. Splitting on the Home Owner attribute will generate two child nodes whose weighted entropy </a:t>
            </a:r>
            <a:r>
              <a:rPr lang="en-GB" sz="1600" b="0" dirty="0" smtClean="0"/>
              <a:t>can be calculated as follows:</a:t>
            </a:r>
            <a:endParaRPr lang="en-US" sz="1600" b="0" dirty="0"/>
          </a:p>
        </p:txBody>
      </p:sp>
      <p:pic>
        <p:nvPicPr>
          <p:cNvPr id="8" name="Picture 2"/>
          <p:cNvPicPr>
            <a:picLocks noChangeAspect="1" noChangeArrowheads="1"/>
          </p:cNvPicPr>
          <p:nvPr/>
        </p:nvPicPr>
        <p:blipFill>
          <a:blip r:embed="rId6" cstate="print"/>
          <a:srcRect/>
          <a:stretch>
            <a:fillRect/>
          </a:stretch>
        </p:blipFill>
        <p:spPr bwMode="auto">
          <a:xfrm>
            <a:off x="0" y="1447800"/>
            <a:ext cx="9144000" cy="2486025"/>
          </a:xfrm>
          <a:prstGeom prst="rect">
            <a:avLst/>
          </a:prstGeom>
          <a:noFill/>
          <a:ln w="9525">
            <a:noFill/>
            <a:miter lim="800000"/>
            <a:headEnd/>
            <a:tailEnd/>
          </a:ln>
        </p:spPr>
      </p:pic>
    </p:spTree>
    <p:extLst>
      <p:ext uri="{BB962C8B-B14F-4D97-AF65-F5344CB8AC3E}">
        <p14:creationId xmlns:p14="http://schemas.microsoft.com/office/powerpoint/2010/main" val="11426569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0" y="0"/>
            <a:ext cx="9144000" cy="2133600"/>
          </a:xfrm>
          <a:prstGeom prst="rect">
            <a:avLst/>
          </a:prstGeom>
          <a:noFill/>
          <a:ln w="9525">
            <a:solidFill>
              <a:schemeClr val="tx1"/>
            </a:solidFill>
            <a:miter lim="800000"/>
            <a:headEnd/>
            <a:tailEnd/>
          </a:ln>
        </p:spPr>
      </p:pic>
      <p:pic>
        <p:nvPicPr>
          <p:cNvPr id="66562" name="Picture 2"/>
          <p:cNvPicPr>
            <a:picLocks noChangeAspect="1" noChangeArrowheads="1"/>
          </p:cNvPicPr>
          <p:nvPr/>
        </p:nvPicPr>
        <p:blipFill>
          <a:blip r:embed="rId3" cstate="print"/>
          <a:srcRect/>
          <a:stretch>
            <a:fillRect/>
          </a:stretch>
        </p:blipFill>
        <p:spPr bwMode="auto">
          <a:xfrm>
            <a:off x="0" y="2209800"/>
            <a:ext cx="9144000" cy="4591050"/>
          </a:xfrm>
          <a:prstGeom prst="rect">
            <a:avLst/>
          </a:prstGeom>
          <a:blipFill>
            <a:blip r:embed="rId4"/>
            <a:tile tx="0" ty="0" sx="100000" sy="100000" flip="none" algn="tl"/>
          </a:blipFill>
          <a:ln w="9525">
            <a:solidFill>
              <a:schemeClr val="tx1"/>
            </a:solidFill>
            <a:prstDash val="sysDash"/>
            <a:miter lim="800000"/>
            <a:headEnd/>
            <a:tailEnd/>
          </a:ln>
        </p:spPr>
      </p:pic>
      <p:sp>
        <p:nvSpPr>
          <p:cNvPr id="6" name="Rectangle 5"/>
          <p:cNvSpPr/>
          <p:nvPr/>
        </p:nvSpPr>
        <p:spPr>
          <a:xfrm>
            <a:off x="0" y="4572000"/>
            <a:ext cx="1295400" cy="2062103"/>
          </a:xfrm>
          <a:prstGeom prst="rect">
            <a:avLst/>
          </a:prstGeom>
          <a:solidFill>
            <a:schemeClr val="accent1">
              <a:lumMod val="20000"/>
              <a:lumOff val="80000"/>
            </a:schemeClr>
          </a:solidFill>
        </p:spPr>
        <p:txBody>
          <a:bodyPr wrap="square">
            <a:spAutoFit/>
          </a:bodyPr>
          <a:lstStyle/>
          <a:p>
            <a:r>
              <a:rPr lang="en-GB" sz="1600" dirty="0" smtClean="0">
                <a:solidFill>
                  <a:srgbClr val="C00000"/>
                </a:solidFill>
              </a:rPr>
              <a:t>Thus, Marital Status has a lower weighted entropy than Home Owner.</a:t>
            </a:r>
            <a:endParaRPr lang="en-US" sz="1600" dirty="0">
              <a:solidFill>
                <a:srgbClr val="C00000"/>
              </a:solidFill>
            </a:endParaRPr>
          </a:p>
        </p:txBody>
      </p:sp>
      <p:sp>
        <p:nvSpPr>
          <p:cNvPr id="2" name="Date Placeholder 1"/>
          <p:cNvSpPr>
            <a:spLocks noGrp="1"/>
          </p:cNvSpPr>
          <p:nvPr>
            <p:ph type="dt" sz="half" idx="10"/>
          </p:nvPr>
        </p:nvSpPr>
        <p:spPr/>
        <p:txBody>
          <a:bodyPr/>
          <a:lstStyle/>
          <a:p>
            <a:fld id="{A892BF19-3C7E-4492-B6A8-431D01BC8569}" type="datetime1">
              <a:rPr lang="en-US" smtClean="0"/>
              <a:t>8/11/2025</a:t>
            </a:fld>
            <a:endParaRPr lang="en-US"/>
          </a:p>
        </p:txBody>
      </p:sp>
      <p:sp>
        <p:nvSpPr>
          <p:cNvPr id="4" name="Footer Placeholder 3"/>
          <p:cNvSpPr>
            <a:spLocks noGrp="1"/>
          </p:cNvSpPr>
          <p:nvPr>
            <p:ph type="ftr" sz="quarter" idx="11"/>
          </p:nvPr>
        </p:nvSpPr>
        <p:spPr/>
        <p:txBody>
          <a:bodyPr/>
          <a:lstStyle/>
          <a:p>
            <a:r>
              <a:rPr lang="en-US" smtClean="0"/>
              <a:t>DSC3101-Decision Tree</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42</a:t>
            </a:fld>
            <a:endParaRPr lang="en-US"/>
          </a:p>
        </p:txBody>
      </p:sp>
    </p:spTree>
    <p:extLst>
      <p:ext uri="{BB962C8B-B14F-4D97-AF65-F5344CB8AC3E}">
        <p14:creationId xmlns:p14="http://schemas.microsoft.com/office/powerpoint/2010/main" val="320048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13648"/>
            <a:ext cx="9144000" cy="457200"/>
          </a:xfrm>
          <a:blipFill>
            <a:blip r:embed="rId2"/>
            <a:tile tx="0" ty="0" sx="100000" sy="100000" flip="none" algn="tl"/>
          </a:blipFill>
          <a:ln>
            <a:solidFill>
              <a:schemeClr val="tx1"/>
            </a:solidFill>
          </a:ln>
        </p:spPr>
        <p:txBody>
          <a:bodyPr/>
          <a:lstStyle/>
          <a:p>
            <a:r>
              <a:rPr lang="en-GB" sz="2400" b="0" dirty="0" smtClean="0">
                <a:latin typeface="Arial" pitchFamily="34" charset="0"/>
                <a:cs typeface="Arial" pitchFamily="34" charset="0"/>
              </a:rPr>
              <a:t>Identifying the best attribute test condition</a:t>
            </a:r>
            <a:endParaRPr lang="en-US" sz="2400" b="0" dirty="0">
              <a:latin typeface="Arial" pitchFamily="34" charset="0"/>
              <a:cs typeface="Arial" pitchFamily="34" charset="0"/>
            </a:endParaRPr>
          </a:p>
        </p:txBody>
      </p:sp>
      <p:sp>
        <p:nvSpPr>
          <p:cNvPr id="3" name="Rectangle 2"/>
          <p:cNvSpPr/>
          <p:nvPr/>
        </p:nvSpPr>
        <p:spPr>
          <a:xfrm>
            <a:off x="0" y="457200"/>
            <a:ext cx="9144000" cy="1938992"/>
          </a:xfrm>
          <a:prstGeom prst="rect">
            <a:avLst/>
          </a:prstGeom>
          <a:solidFill>
            <a:schemeClr val="bg1">
              <a:lumMod val="95000"/>
            </a:schemeClr>
          </a:solidFill>
          <a:ln>
            <a:solidFill>
              <a:schemeClr val="tx1"/>
            </a:solidFill>
          </a:ln>
        </p:spPr>
        <p:txBody>
          <a:bodyPr wrap="square">
            <a:spAutoFit/>
          </a:bodyPr>
          <a:lstStyle/>
          <a:p>
            <a:pPr algn="just"/>
            <a:r>
              <a:rPr lang="en-GB" sz="2000" b="0" dirty="0" smtClean="0"/>
              <a:t>To determine the goodness of an attribute test condition, we need to compare the degree of </a:t>
            </a:r>
            <a:r>
              <a:rPr lang="en-GB" sz="2000" b="0" dirty="0" smtClean="0">
                <a:solidFill>
                  <a:srgbClr val="C00000"/>
                </a:solidFill>
              </a:rPr>
              <a:t>impurity of the parent node (</a:t>
            </a:r>
            <a:r>
              <a:rPr lang="en-GB" sz="2000" b="0" dirty="0" smtClean="0">
                <a:solidFill>
                  <a:schemeClr val="accent5">
                    <a:lumMod val="25000"/>
                  </a:schemeClr>
                </a:solidFill>
              </a:rPr>
              <a:t>before splitting</a:t>
            </a:r>
            <a:r>
              <a:rPr lang="en-GB" sz="2000" b="0" dirty="0" smtClean="0">
                <a:solidFill>
                  <a:srgbClr val="C00000"/>
                </a:solidFill>
              </a:rPr>
              <a:t>) with the weighted degree of impurity of the child nodes (</a:t>
            </a:r>
            <a:r>
              <a:rPr lang="en-GB" sz="2000" b="0" dirty="0" smtClean="0">
                <a:solidFill>
                  <a:schemeClr val="accent5">
                    <a:lumMod val="25000"/>
                  </a:schemeClr>
                </a:solidFill>
              </a:rPr>
              <a:t>after splitting</a:t>
            </a:r>
            <a:r>
              <a:rPr lang="en-GB" sz="2000" b="0" dirty="0" smtClean="0">
                <a:solidFill>
                  <a:srgbClr val="C00000"/>
                </a:solidFill>
              </a:rPr>
              <a:t>)</a:t>
            </a:r>
            <a:r>
              <a:rPr lang="en-GB" sz="2000" b="0" dirty="0" smtClean="0"/>
              <a:t>. The larger their difference, the better the test condition. This </a:t>
            </a:r>
            <a:r>
              <a:rPr lang="en-GB" sz="2000" b="0" dirty="0" smtClean="0">
                <a:solidFill>
                  <a:srgbClr val="C00000"/>
                </a:solidFill>
              </a:rPr>
              <a:t>difference, Δ</a:t>
            </a:r>
            <a:r>
              <a:rPr lang="en-GB" sz="2000" b="0" dirty="0" smtClean="0"/>
              <a:t>, also termed as the </a:t>
            </a:r>
            <a:r>
              <a:rPr lang="en-GB" sz="2000" b="0" dirty="0" smtClean="0">
                <a:solidFill>
                  <a:srgbClr val="C00000"/>
                </a:solidFill>
              </a:rPr>
              <a:t>gain in purity of an attribute test condition</a:t>
            </a:r>
            <a:r>
              <a:rPr lang="en-GB" sz="2000" b="0" dirty="0" smtClean="0"/>
              <a:t>, can be defined as follows:</a:t>
            </a:r>
          </a:p>
          <a:p>
            <a:pPr algn="ctr"/>
            <a:r>
              <a:rPr lang="el-GR" sz="2000" b="0" dirty="0" smtClean="0">
                <a:solidFill>
                  <a:srgbClr val="C00000"/>
                </a:solidFill>
              </a:rPr>
              <a:t>Δ = </a:t>
            </a:r>
            <a:r>
              <a:rPr lang="en-US" sz="2000" b="0" i="1" dirty="0" smtClean="0">
                <a:solidFill>
                  <a:srgbClr val="C00000"/>
                </a:solidFill>
              </a:rPr>
              <a:t>I(parent) − I(children),</a:t>
            </a:r>
            <a:endParaRPr lang="en-US" sz="2000" b="0" dirty="0">
              <a:solidFill>
                <a:srgbClr val="C00000"/>
              </a:solidFill>
            </a:endParaRPr>
          </a:p>
        </p:txBody>
      </p:sp>
      <p:pic>
        <p:nvPicPr>
          <p:cNvPr id="67586" name="Picture 2"/>
          <p:cNvPicPr>
            <a:picLocks noChangeAspect="1" noChangeArrowheads="1"/>
          </p:cNvPicPr>
          <p:nvPr/>
        </p:nvPicPr>
        <p:blipFill>
          <a:blip r:embed="rId3" cstate="print"/>
          <a:srcRect/>
          <a:stretch>
            <a:fillRect/>
          </a:stretch>
        </p:blipFill>
        <p:spPr bwMode="auto">
          <a:xfrm>
            <a:off x="0" y="2438400"/>
            <a:ext cx="9143999" cy="4419600"/>
          </a:xfrm>
          <a:prstGeom prst="rect">
            <a:avLst/>
          </a:prstGeom>
          <a:noFill/>
          <a:ln w="9525">
            <a:solidFill>
              <a:schemeClr val="tx1"/>
            </a:solidFill>
            <a:miter lim="800000"/>
            <a:headEnd/>
            <a:tailEnd/>
          </a:ln>
        </p:spPr>
      </p:pic>
      <p:sp>
        <p:nvSpPr>
          <p:cNvPr id="2" name="Date Placeholder 1"/>
          <p:cNvSpPr>
            <a:spLocks noGrp="1"/>
          </p:cNvSpPr>
          <p:nvPr>
            <p:ph type="dt" sz="half" idx="10"/>
          </p:nvPr>
        </p:nvSpPr>
        <p:spPr/>
        <p:txBody>
          <a:bodyPr/>
          <a:lstStyle/>
          <a:p>
            <a:fld id="{EE52A667-2633-4DE8-8B59-DAE9D1DAF636}" type="datetime1">
              <a:rPr lang="en-US" smtClean="0"/>
              <a:t>8/11/2025</a:t>
            </a:fld>
            <a:endParaRPr lang="en-US"/>
          </a:p>
        </p:txBody>
      </p:sp>
      <p:sp>
        <p:nvSpPr>
          <p:cNvPr id="4" name="Footer Placeholder 3"/>
          <p:cNvSpPr>
            <a:spLocks noGrp="1"/>
          </p:cNvSpPr>
          <p:nvPr>
            <p:ph type="ftr" sz="quarter" idx="11"/>
          </p:nvPr>
        </p:nvSpPr>
        <p:spPr/>
        <p:txBody>
          <a:bodyPr/>
          <a:lstStyle/>
          <a:p>
            <a:r>
              <a:rPr lang="en-US" smtClean="0"/>
              <a:t>DSC3101-Decision Tree</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43</a:t>
            </a:fld>
            <a:endParaRPr lang="en-US"/>
          </a:p>
        </p:txBody>
      </p:sp>
    </p:spTree>
    <p:extLst>
      <p:ext uri="{BB962C8B-B14F-4D97-AF65-F5344CB8AC3E}">
        <p14:creationId xmlns:p14="http://schemas.microsoft.com/office/powerpoint/2010/main" val="38984008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001643"/>
          </a:xfrm>
          <a:prstGeom prst="rect">
            <a:avLst/>
          </a:prstGeom>
          <a:solidFill>
            <a:schemeClr val="bg1">
              <a:lumMod val="95000"/>
            </a:schemeClr>
          </a:solidFill>
          <a:ln>
            <a:solidFill>
              <a:schemeClr val="tx1"/>
            </a:solidFill>
          </a:ln>
        </p:spPr>
        <p:txBody>
          <a:bodyPr wrap="square">
            <a:spAutoFit/>
          </a:bodyPr>
          <a:lstStyle/>
          <a:p>
            <a:pPr algn="just"/>
            <a:r>
              <a:rPr lang="en-GB" sz="2200" b="0" dirty="0" smtClean="0"/>
              <a:t>where </a:t>
            </a:r>
            <a:r>
              <a:rPr lang="en-GB" sz="2200" i="1" dirty="0" smtClean="0">
                <a:solidFill>
                  <a:schemeClr val="accent5">
                    <a:lumMod val="25000"/>
                  </a:schemeClr>
                </a:solidFill>
              </a:rPr>
              <a:t>I(parent)</a:t>
            </a:r>
            <a:r>
              <a:rPr lang="en-GB" sz="2200" b="0" i="1" dirty="0" smtClean="0"/>
              <a:t> is the </a:t>
            </a:r>
            <a:r>
              <a:rPr lang="en-GB" sz="2200" b="0" i="1" dirty="0" smtClean="0">
                <a:solidFill>
                  <a:schemeClr val="accent5">
                    <a:lumMod val="25000"/>
                  </a:schemeClr>
                </a:solidFill>
              </a:rPr>
              <a:t>impurity of a node before splitting </a:t>
            </a:r>
            <a:r>
              <a:rPr lang="en-GB" sz="2200" b="0" i="1" dirty="0" smtClean="0"/>
              <a:t>and </a:t>
            </a:r>
            <a:r>
              <a:rPr lang="en-GB" sz="2200" i="1" dirty="0" smtClean="0">
                <a:solidFill>
                  <a:schemeClr val="accent5">
                    <a:lumMod val="25000"/>
                  </a:schemeClr>
                </a:solidFill>
              </a:rPr>
              <a:t>I(children) </a:t>
            </a:r>
            <a:r>
              <a:rPr lang="en-GB" sz="2200" b="0" i="1" dirty="0" smtClean="0"/>
              <a:t>is </a:t>
            </a:r>
            <a:r>
              <a:rPr lang="en-GB" sz="2200" b="0" dirty="0" smtClean="0"/>
              <a:t>the </a:t>
            </a:r>
            <a:r>
              <a:rPr lang="en-GB" sz="2200" b="0" dirty="0" smtClean="0">
                <a:solidFill>
                  <a:schemeClr val="accent5">
                    <a:lumMod val="25000"/>
                  </a:schemeClr>
                </a:solidFill>
              </a:rPr>
              <a:t>weighted impurity measure after splitting</a:t>
            </a:r>
            <a:r>
              <a:rPr lang="en-GB" sz="2200" b="0" dirty="0" smtClean="0"/>
              <a:t>. It can be shown that the </a:t>
            </a:r>
            <a:r>
              <a:rPr lang="en-GB" sz="2200" b="0" dirty="0" smtClean="0">
                <a:solidFill>
                  <a:schemeClr val="accent5">
                    <a:lumMod val="25000"/>
                  </a:schemeClr>
                </a:solidFill>
              </a:rPr>
              <a:t>gain is non-negative since </a:t>
            </a:r>
            <a:r>
              <a:rPr lang="en-GB" sz="2200" b="0" i="1" dirty="0" smtClean="0">
                <a:solidFill>
                  <a:schemeClr val="accent5">
                    <a:lumMod val="25000"/>
                  </a:schemeClr>
                </a:solidFill>
              </a:rPr>
              <a:t>I(parent) ≥ I(children) </a:t>
            </a:r>
            <a:r>
              <a:rPr lang="en-GB" sz="2200" b="0" i="1" dirty="0" smtClean="0"/>
              <a:t>for any reasonable measure such </a:t>
            </a:r>
            <a:r>
              <a:rPr lang="en-GB" sz="2200" b="0" dirty="0" smtClean="0"/>
              <a:t>as those presented above. </a:t>
            </a:r>
          </a:p>
          <a:p>
            <a:pPr algn="just"/>
            <a:r>
              <a:rPr lang="en-GB" sz="2200" b="0" dirty="0" smtClean="0">
                <a:solidFill>
                  <a:schemeClr val="accent5">
                    <a:lumMod val="25000"/>
                  </a:schemeClr>
                </a:solidFill>
              </a:rPr>
              <a:t>The higher the gain, the purer are the classes in the child nodes relative to the parent node</a:t>
            </a:r>
            <a:r>
              <a:rPr lang="en-GB" sz="2200" b="0" dirty="0" smtClean="0"/>
              <a:t>. </a:t>
            </a:r>
          </a:p>
          <a:p>
            <a:pPr algn="just"/>
            <a:r>
              <a:rPr lang="en-GB" sz="2200" b="0" dirty="0" smtClean="0">
                <a:solidFill>
                  <a:srgbClr val="C00000"/>
                </a:solidFill>
              </a:rPr>
              <a:t>The splitting criterion in the decision tree learning algorithm selects the attribute test condition that shows the maximum gain</a:t>
            </a:r>
            <a:r>
              <a:rPr lang="en-GB" sz="2200" b="0" dirty="0" smtClean="0"/>
              <a:t>. </a:t>
            </a:r>
          </a:p>
          <a:p>
            <a:pPr algn="just"/>
            <a:r>
              <a:rPr lang="en-GB" sz="2200" b="0" dirty="0" smtClean="0">
                <a:solidFill>
                  <a:schemeClr val="accent6">
                    <a:lumMod val="75000"/>
                  </a:schemeClr>
                </a:solidFill>
              </a:rPr>
              <a:t>Note that maximizing the gain at a given node is equivalent to minimizing the weighted impurity measure of its children since </a:t>
            </a:r>
            <a:r>
              <a:rPr lang="en-GB" sz="2200" b="0" i="1" dirty="0" smtClean="0">
                <a:solidFill>
                  <a:schemeClr val="accent6">
                    <a:lumMod val="75000"/>
                  </a:schemeClr>
                </a:solidFill>
              </a:rPr>
              <a:t>I(parent) </a:t>
            </a:r>
            <a:r>
              <a:rPr lang="en-GB" sz="2200" b="0" dirty="0" smtClean="0">
                <a:solidFill>
                  <a:schemeClr val="accent6">
                    <a:lumMod val="75000"/>
                  </a:schemeClr>
                </a:solidFill>
              </a:rPr>
              <a:t>is the same for all candidate attribute test conditions. </a:t>
            </a:r>
          </a:p>
          <a:p>
            <a:pPr algn="just"/>
            <a:r>
              <a:rPr lang="en-GB" sz="2200" b="0" dirty="0" smtClean="0"/>
              <a:t>Finally, when entropy is used as the impurity measure, </a:t>
            </a:r>
            <a:r>
              <a:rPr lang="en-GB" sz="2400" b="0" dirty="0" smtClean="0">
                <a:solidFill>
                  <a:schemeClr val="accent5">
                    <a:lumMod val="25000"/>
                  </a:schemeClr>
                </a:solidFill>
              </a:rPr>
              <a:t>the difference in entropy is commonly known </a:t>
            </a:r>
            <a:r>
              <a:rPr lang="en-US" sz="2400" b="0" dirty="0" smtClean="0">
                <a:solidFill>
                  <a:schemeClr val="accent5">
                    <a:lumMod val="25000"/>
                  </a:schemeClr>
                </a:solidFill>
              </a:rPr>
              <a:t>as information gain, </a:t>
            </a:r>
            <a:r>
              <a:rPr lang="el-GR" sz="2400" dirty="0" smtClean="0">
                <a:solidFill>
                  <a:schemeClr val="accent5">
                    <a:lumMod val="25000"/>
                  </a:schemeClr>
                </a:solidFill>
              </a:rPr>
              <a:t>Δ</a:t>
            </a:r>
            <a:r>
              <a:rPr lang="en-US" sz="2400" dirty="0" smtClean="0">
                <a:solidFill>
                  <a:schemeClr val="accent5">
                    <a:lumMod val="25000"/>
                  </a:schemeClr>
                </a:solidFill>
              </a:rPr>
              <a:t>info</a:t>
            </a:r>
            <a:r>
              <a:rPr lang="en-US" sz="2200" b="0" dirty="0" smtClean="0"/>
              <a:t>.</a:t>
            </a:r>
          </a:p>
          <a:p>
            <a:pPr algn="just"/>
            <a:endParaRPr lang="en-US" sz="2200" b="0" dirty="0" smtClean="0"/>
          </a:p>
          <a:p>
            <a:r>
              <a:rPr lang="en-GB" sz="2400" b="0" dirty="0" smtClean="0"/>
              <a:t>In the following, illustrative approaches for identifying the best </a:t>
            </a:r>
            <a:r>
              <a:rPr lang="en-US" sz="2400" b="0" dirty="0" smtClean="0"/>
              <a:t>attribute test condition given qualitative or quantitative attributes are presented.</a:t>
            </a:r>
            <a:endParaRPr lang="en-US" sz="2200" b="0" dirty="0"/>
          </a:p>
        </p:txBody>
      </p:sp>
      <p:sp>
        <p:nvSpPr>
          <p:cNvPr id="2" name="Date Placeholder 1"/>
          <p:cNvSpPr>
            <a:spLocks noGrp="1"/>
          </p:cNvSpPr>
          <p:nvPr>
            <p:ph type="dt" sz="half" idx="10"/>
          </p:nvPr>
        </p:nvSpPr>
        <p:spPr/>
        <p:txBody>
          <a:bodyPr/>
          <a:lstStyle/>
          <a:p>
            <a:fld id="{EB91C005-C79F-4882-9B0D-29C451079A61}" type="datetime1">
              <a:rPr lang="en-US" smtClean="0"/>
              <a:t>8/11/2025</a:t>
            </a:fld>
            <a:endParaRPr lang="en-US"/>
          </a:p>
        </p:txBody>
      </p:sp>
      <p:sp>
        <p:nvSpPr>
          <p:cNvPr id="4" name="Footer Placeholder 3"/>
          <p:cNvSpPr>
            <a:spLocks noGrp="1"/>
          </p:cNvSpPr>
          <p:nvPr>
            <p:ph type="ftr" sz="quarter" idx="11"/>
          </p:nvPr>
        </p:nvSpPr>
        <p:spPr/>
        <p:txBody>
          <a:bodyPr/>
          <a:lstStyle/>
          <a:p>
            <a:r>
              <a:rPr lang="en-US" smtClean="0"/>
              <a:t>DSC3101-Decision Tree</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44</a:t>
            </a:fld>
            <a:endParaRPr lang="en-US"/>
          </a:p>
        </p:txBody>
      </p:sp>
    </p:spTree>
    <p:extLst>
      <p:ext uri="{BB962C8B-B14F-4D97-AF65-F5344CB8AC3E}">
        <p14:creationId xmlns:p14="http://schemas.microsoft.com/office/powerpoint/2010/main" val="13070397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9144000" cy="533400"/>
          </a:xfrm>
          <a:solidFill>
            <a:schemeClr val="accent1">
              <a:lumMod val="20000"/>
              <a:lumOff val="80000"/>
            </a:schemeClr>
          </a:solidFill>
          <a:ln w="28575">
            <a:solidFill>
              <a:schemeClr val="tx1"/>
            </a:solidFill>
            <a:prstDash val="dash"/>
          </a:ln>
        </p:spPr>
        <p:txBody>
          <a:bodyPr/>
          <a:lstStyle/>
          <a:p>
            <a:r>
              <a:rPr lang="en-US" sz="2400" b="0" dirty="0" smtClean="0">
                <a:latin typeface="Arial" pitchFamily="34" charset="0"/>
                <a:cs typeface="Arial" pitchFamily="34" charset="0"/>
              </a:rPr>
              <a:t>Splitting of Qualitative Attributes</a:t>
            </a:r>
            <a:endParaRPr lang="en-US" sz="2400" b="0" dirty="0">
              <a:latin typeface="Arial" pitchFamily="34" charset="0"/>
              <a:cs typeface="Arial" pitchFamily="34" charset="0"/>
            </a:endParaRPr>
          </a:p>
        </p:txBody>
      </p:sp>
      <p:sp>
        <p:nvSpPr>
          <p:cNvPr id="4" name="Rectangle 3"/>
          <p:cNvSpPr/>
          <p:nvPr/>
        </p:nvSpPr>
        <p:spPr>
          <a:xfrm>
            <a:off x="0" y="533400"/>
            <a:ext cx="9144000" cy="1446550"/>
          </a:xfrm>
          <a:prstGeom prst="rect">
            <a:avLst/>
          </a:prstGeom>
          <a:blipFill>
            <a:blip r:embed="rId2"/>
            <a:tile tx="0" ty="0" sx="100000" sy="100000" flip="none" algn="tl"/>
          </a:blipFill>
        </p:spPr>
        <p:txBody>
          <a:bodyPr wrap="square">
            <a:spAutoFit/>
          </a:bodyPr>
          <a:lstStyle/>
          <a:p>
            <a:r>
              <a:rPr lang="en-GB" sz="2200" b="0" dirty="0" smtClean="0"/>
              <a:t>Consider the first two candidate splits shown in Figure Y involving qualitative attributes Home Owner and Marital Status. The initial class distribution at the parent node is (0</a:t>
            </a:r>
            <a:r>
              <a:rPr lang="en-GB" sz="2200" b="0" i="1" dirty="0" smtClean="0"/>
              <a:t>.3, 0.7), since there are 3 instances of class Yes and 7 </a:t>
            </a:r>
            <a:r>
              <a:rPr lang="en-GB" sz="2200" b="0" dirty="0" smtClean="0"/>
              <a:t>instances of class No in the training data. Thus,</a:t>
            </a:r>
            <a:endParaRPr lang="en-US" sz="2200" b="0" dirty="0"/>
          </a:p>
        </p:txBody>
      </p:sp>
      <p:pic>
        <p:nvPicPr>
          <p:cNvPr id="68610" name="Picture 2"/>
          <p:cNvPicPr>
            <a:picLocks noChangeAspect="1" noChangeArrowheads="1"/>
          </p:cNvPicPr>
          <p:nvPr/>
        </p:nvPicPr>
        <p:blipFill>
          <a:blip r:embed="rId3" cstate="print"/>
          <a:srcRect/>
          <a:stretch>
            <a:fillRect/>
          </a:stretch>
        </p:blipFill>
        <p:spPr bwMode="auto">
          <a:xfrm>
            <a:off x="1524000" y="1981200"/>
            <a:ext cx="5715000" cy="847725"/>
          </a:xfrm>
          <a:prstGeom prst="rect">
            <a:avLst/>
          </a:prstGeom>
          <a:noFill/>
          <a:ln w="9525">
            <a:solidFill>
              <a:schemeClr val="tx1"/>
            </a:solidFill>
            <a:miter lim="800000"/>
            <a:headEnd/>
            <a:tailEnd/>
          </a:ln>
        </p:spPr>
      </p:pic>
      <p:sp>
        <p:nvSpPr>
          <p:cNvPr id="6" name="Rectangle 5"/>
          <p:cNvSpPr/>
          <p:nvPr/>
        </p:nvSpPr>
        <p:spPr>
          <a:xfrm>
            <a:off x="0" y="2895600"/>
            <a:ext cx="9144000" cy="2308324"/>
          </a:xfrm>
          <a:prstGeom prst="rect">
            <a:avLst/>
          </a:prstGeom>
          <a:blipFill>
            <a:blip r:embed="rId2"/>
            <a:tile tx="0" ty="0" sx="100000" sy="100000" flip="none" algn="tl"/>
          </a:blipFill>
          <a:ln>
            <a:solidFill>
              <a:schemeClr val="tx1"/>
            </a:solidFill>
          </a:ln>
        </p:spPr>
        <p:txBody>
          <a:bodyPr wrap="square">
            <a:spAutoFit/>
          </a:bodyPr>
          <a:lstStyle/>
          <a:p>
            <a:r>
              <a:rPr lang="en-GB" sz="2200" b="0" dirty="0" smtClean="0"/>
              <a:t>The information gains for Home Owner and Marital Status are each given </a:t>
            </a:r>
            <a:r>
              <a:rPr lang="en-US" sz="2200" b="0" dirty="0" smtClean="0"/>
              <a:t>by</a:t>
            </a:r>
          </a:p>
          <a:p>
            <a:pPr>
              <a:buFont typeface="Wingdings" pitchFamily="2" charset="2"/>
              <a:buChar char="Ø"/>
            </a:pPr>
            <a:r>
              <a:rPr lang="en-GB" sz="2200" b="0" dirty="0" smtClean="0"/>
              <a:t>  </a:t>
            </a:r>
            <a:r>
              <a:rPr lang="en-GB" sz="2400" b="0" dirty="0" err="1" smtClean="0">
                <a:solidFill>
                  <a:schemeClr val="accent5">
                    <a:lumMod val="25000"/>
                  </a:schemeClr>
                </a:solidFill>
              </a:rPr>
              <a:t>Δinfo</a:t>
            </a:r>
            <a:r>
              <a:rPr lang="en-GB" sz="2400" b="0" dirty="0" smtClean="0">
                <a:solidFill>
                  <a:schemeClr val="accent5">
                    <a:lumMod val="25000"/>
                  </a:schemeClr>
                </a:solidFill>
              </a:rPr>
              <a:t>(Home Owner) = 0</a:t>
            </a:r>
            <a:r>
              <a:rPr lang="en-GB" sz="2400" b="0" i="1" dirty="0" smtClean="0">
                <a:solidFill>
                  <a:schemeClr val="accent5">
                    <a:lumMod val="25000"/>
                  </a:schemeClr>
                </a:solidFill>
              </a:rPr>
              <a:t>.881 − 0.690 = 0.191</a:t>
            </a:r>
          </a:p>
          <a:p>
            <a:pPr>
              <a:buFont typeface="Wingdings" pitchFamily="2" charset="2"/>
              <a:buChar char="Ø"/>
            </a:pPr>
            <a:r>
              <a:rPr lang="en-US" sz="2400" b="0" dirty="0" smtClean="0">
                <a:solidFill>
                  <a:schemeClr val="accent5">
                    <a:lumMod val="25000"/>
                  </a:schemeClr>
                </a:solidFill>
              </a:rPr>
              <a:t>  </a:t>
            </a:r>
            <a:r>
              <a:rPr lang="el-GR" sz="2400" b="0" dirty="0" smtClean="0">
                <a:solidFill>
                  <a:schemeClr val="accent5">
                    <a:lumMod val="25000"/>
                  </a:schemeClr>
                </a:solidFill>
              </a:rPr>
              <a:t>Δ</a:t>
            </a:r>
            <a:r>
              <a:rPr lang="en-US" sz="2400" b="0" dirty="0" smtClean="0">
                <a:solidFill>
                  <a:schemeClr val="accent5">
                    <a:lumMod val="25000"/>
                  </a:schemeClr>
                </a:solidFill>
              </a:rPr>
              <a:t>info(Marital Status) = 0</a:t>
            </a:r>
            <a:r>
              <a:rPr lang="en-US" sz="2400" b="0" i="1" dirty="0" smtClean="0">
                <a:solidFill>
                  <a:schemeClr val="accent5">
                    <a:lumMod val="25000"/>
                  </a:schemeClr>
                </a:solidFill>
              </a:rPr>
              <a:t>.881 − 0.686 = 0.195</a:t>
            </a:r>
          </a:p>
          <a:p>
            <a:endParaRPr lang="en-US" sz="800" b="0" i="1" dirty="0" smtClean="0">
              <a:solidFill>
                <a:schemeClr val="accent5">
                  <a:lumMod val="25000"/>
                </a:schemeClr>
              </a:solidFill>
            </a:endParaRPr>
          </a:p>
          <a:p>
            <a:r>
              <a:rPr lang="en-GB" sz="2200" b="0" dirty="0" smtClean="0"/>
              <a:t>The information gain </a:t>
            </a:r>
            <a:r>
              <a:rPr lang="en-GB" sz="2200" b="0" dirty="0" smtClean="0">
                <a:solidFill>
                  <a:schemeClr val="accent5">
                    <a:lumMod val="25000"/>
                  </a:schemeClr>
                </a:solidFill>
              </a:rPr>
              <a:t>for Marital Status is thus higher due to its lower</a:t>
            </a:r>
          </a:p>
          <a:p>
            <a:r>
              <a:rPr lang="en-GB" sz="2200" b="0" dirty="0" smtClean="0">
                <a:solidFill>
                  <a:schemeClr val="accent5">
                    <a:lumMod val="25000"/>
                  </a:schemeClr>
                </a:solidFill>
              </a:rPr>
              <a:t>weighted entropy, which will thus be considered for splitting</a:t>
            </a:r>
            <a:r>
              <a:rPr lang="en-GB" sz="2200" b="0" dirty="0" smtClean="0"/>
              <a:t>.</a:t>
            </a:r>
            <a:endParaRPr lang="en-US" sz="2200" b="0" dirty="0"/>
          </a:p>
        </p:txBody>
      </p:sp>
      <p:sp>
        <p:nvSpPr>
          <p:cNvPr id="2" name="Date Placeholder 1"/>
          <p:cNvSpPr>
            <a:spLocks noGrp="1"/>
          </p:cNvSpPr>
          <p:nvPr>
            <p:ph type="dt" sz="half" idx="10"/>
          </p:nvPr>
        </p:nvSpPr>
        <p:spPr/>
        <p:txBody>
          <a:bodyPr/>
          <a:lstStyle/>
          <a:p>
            <a:fld id="{7A5EB49C-F94A-4129-9551-7B29AF2148AE}" type="datetime1">
              <a:rPr lang="en-US" smtClean="0"/>
              <a:t>8/11/2025</a:t>
            </a:fld>
            <a:endParaRPr lang="en-US"/>
          </a:p>
        </p:txBody>
      </p:sp>
      <p:sp>
        <p:nvSpPr>
          <p:cNvPr id="3" name="Footer Placeholder 2"/>
          <p:cNvSpPr>
            <a:spLocks noGrp="1"/>
          </p:cNvSpPr>
          <p:nvPr>
            <p:ph type="ftr" sz="quarter" idx="11"/>
          </p:nvPr>
        </p:nvSpPr>
        <p:spPr/>
        <p:txBody>
          <a:bodyPr/>
          <a:lstStyle/>
          <a:p>
            <a:r>
              <a:rPr lang="en-US" smtClean="0"/>
              <a:t>DSC3101-Decision Tree</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45</a:t>
            </a:fld>
            <a:endParaRPr lang="en-US"/>
          </a:p>
        </p:txBody>
      </p:sp>
    </p:spTree>
    <p:extLst>
      <p:ext uri="{BB962C8B-B14F-4D97-AF65-F5344CB8AC3E}">
        <p14:creationId xmlns:p14="http://schemas.microsoft.com/office/powerpoint/2010/main" val="39087123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27296"/>
            <a:ext cx="9144000" cy="533400"/>
          </a:xfrm>
          <a:solidFill>
            <a:schemeClr val="bg1">
              <a:lumMod val="85000"/>
            </a:schemeClr>
          </a:solidFill>
          <a:ln>
            <a:solidFill>
              <a:schemeClr val="tx1"/>
            </a:solidFill>
          </a:ln>
        </p:spPr>
        <p:txBody>
          <a:bodyPr/>
          <a:lstStyle/>
          <a:p>
            <a:r>
              <a:rPr lang="en-GB" sz="2400" b="0" dirty="0" smtClean="0">
                <a:latin typeface="Arial" pitchFamily="34" charset="0"/>
                <a:cs typeface="Arial" pitchFamily="34" charset="0"/>
              </a:rPr>
              <a:t>Binary Splitting of Qualitative Attributes</a:t>
            </a:r>
            <a:endParaRPr lang="en-US" sz="2400" b="0" dirty="0">
              <a:latin typeface="Arial" pitchFamily="34" charset="0"/>
              <a:cs typeface="Arial" pitchFamily="34" charset="0"/>
            </a:endParaRPr>
          </a:p>
        </p:txBody>
      </p:sp>
      <p:sp>
        <p:nvSpPr>
          <p:cNvPr id="3" name="Rectangle 2"/>
          <p:cNvSpPr/>
          <p:nvPr/>
        </p:nvSpPr>
        <p:spPr>
          <a:xfrm>
            <a:off x="0" y="533400"/>
            <a:ext cx="9144000" cy="1631216"/>
          </a:xfrm>
          <a:prstGeom prst="rect">
            <a:avLst/>
          </a:prstGeom>
          <a:blipFill>
            <a:blip r:embed="rId2"/>
            <a:tile tx="0" ty="0" sx="100000" sy="100000" flip="none" algn="tl"/>
          </a:blipFill>
          <a:ln>
            <a:solidFill>
              <a:schemeClr val="tx1"/>
            </a:solidFill>
          </a:ln>
        </p:spPr>
        <p:txBody>
          <a:bodyPr wrap="square">
            <a:spAutoFit/>
          </a:bodyPr>
          <a:lstStyle/>
          <a:p>
            <a:r>
              <a:rPr lang="en-GB" sz="2000" b="0" dirty="0" smtClean="0"/>
              <a:t>Consider building a decision tree using only binary splits and the </a:t>
            </a:r>
            <a:r>
              <a:rPr lang="en-GB" sz="2000" b="0" dirty="0" err="1" smtClean="0"/>
              <a:t>Gini</a:t>
            </a:r>
            <a:r>
              <a:rPr lang="en-GB" sz="2000" b="0" dirty="0" smtClean="0"/>
              <a:t> index as the impurity measure. Figure Z shows examples of </a:t>
            </a:r>
            <a:r>
              <a:rPr lang="en-GB" sz="2000" b="0" dirty="0" smtClean="0">
                <a:solidFill>
                  <a:schemeClr val="accent5">
                    <a:lumMod val="25000"/>
                  </a:schemeClr>
                </a:solidFill>
              </a:rPr>
              <a:t>four candidate splitting criteria for the Home Owner and Marital Status attributes</a:t>
            </a:r>
            <a:r>
              <a:rPr lang="en-GB" sz="2000" b="0" dirty="0" smtClean="0"/>
              <a:t>. Since there are </a:t>
            </a:r>
            <a:r>
              <a:rPr lang="en-GB" sz="2000" b="0" dirty="0" smtClean="0">
                <a:solidFill>
                  <a:schemeClr val="accent5">
                    <a:lumMod val="25000"/>
                  </a:schemeClr>
                </a:solidFill>
              </a:rPr>
              <a:t>3 borrowers in the training set who defaulted and 7 others who repaid their loan </a:t>
            </a:r>
            <a:r>
              <a:rPr lang="en-GB" sz="2000" b="0" dirty="0" smtClean="0"/>
              <a:t>(see Table in Figure Z), the </a:t>
            </a:r>
            <a:r>
              <a:rPr lang="en-GB" sz="2000" b="0" dirty="0" err="1" smtClean="0"/>
              <a:t>Gini</a:t>
            </a:r>
            <a:r>
              <a:rPr lang="en-GB" sz="2000" b="0" dirty="0" smtClean="0"/>
              <a:t> index of the parent node before splitting </a:t>
            </a:r>
            <a:r>
              <a:rPr lang="en-US" sz="2000" b="0" dirty="0" smtClean="0"/>
              <a:t>is:</a:t>
            </a:r>
            <a:endParaRPr lang="en-US" sz="2000" b="0" dirty="0"/>
          </a:p>
        </p:txBody>
      </p:sp>
      <p:pic>
        <p:nvPicPr>
          <p:cNvPr id="69634" name="Picture 2"/>
          <p:cNvPicPr>
            <a:picLocks noChangeAspect="1" noChangeArrowheads="1"/>
          </p:cNvPicPr>
          <p:nvPr/>
        </p:nvPicPr>
        <p:blipFill>
          <a:blip r:embed="rId3" cstate="print"/>
          <a:srcRect/>
          <a:stretch>
            <a:fillRect/>
          </a:stretch>
        </p:blipFill>
        <p:spPr bwMode="auto">
          <a:xfrm>
            <a:off x="0" y="2190750"/>
            <a:ext cx="9144000" cy="1771650"/>
          </a:xfrm>
          <a:prstGeom prst="rect">
            <a:avLst/>
          </a:prstGeom>
          <a:noFill/>
          <a:ln w="9525">
            <a:solidFill>
              <a:schemeClr val="tx1"/>
            </a:solidFill>
            <a:miter lim="800000"/>
            <a:headEnd/>
            <a:tailEnd/>
          </a:ln>
        </p:spPr>
      </p:pic>
      <p:sp>
        <p:nvSpPr>
          <p:cNvPr id="5" name="Rectangle 4"/>
          <p:cNvSpPr/>
          <p:nvPr/>
        </p:nvSpPr>
        <p:spPr>
          <a:xfrm>
            <a:off x="0" y="3962400"/>
            <a:ext cx="9144000" cy="2554545"/>
          </a:xfrm>
          <a:prstGeom prst="rect">
            <a:avLst/>
          </a:prstGeom>
          <a:blipFill>
            <a:blip r:embed="rId2"/>
            <a:tile tx="0" ty="0" sx="100000" sy="100000" flip="none" algn="tl"/>
          </a:blipFill>
          <a:ln>
            <a:solidFill>
              <a:schemeClr val="tx1"/>
            </a:solidFill>
          </a:ln>
        </p:spPr>
        <p:txBody>
          <a:bodyPr wrap="square">
            <a:spAutoFit/>
          </a:bodyPr>
          <a:lstStyle/>
          <a:p>
            <a:r>
              <a:rPr lang="en-GB" sz="1600" b="0" dirty="0" smtClean="0"/>
              <a:t>where the weights represent the proportion of training instances assigned to each child. The gain using Home Owner as splitting attribute is 0.420 - 0.343 = 0.077. Similarly, we can apply a binary split on the Marital Status attribute.</a:t>
            </a:r>
          </a:p>
          <a:p>
            <a:r>
              <a:rPr lang="en-GB" sz="1600" b="0" dirty="0" smtClean="0"/>
              <a:t>However, since Marital Status is a nominal attribute with three outcomes, there are three possible ways to group the attribute values into a binary split.</a:t>
            </a:r>
          </a:p>
          <a:p>
            <a:r>
              <a:rPr lang="en-GB" sz="1600" b="0" dirty="0" smtClean="0"/>
              <a:t>The weighted average </a:t>
            </a:r>
            <a:r>
              <a:rPr lang="en-GB" sz="1600" b="0" dirty="0" err="1" smtClean="0"/>
              <a:t>Gini</a:t>
            </a:r>
            <a:r>
              <a:rPr lang="en-GB" sz="1600" b="0" dirty="0" smtClean="0"/>
              <a:t> index of the children for each candidate binary split is shown in Figure Z. Based on these results, Home Owner and the last binary split using Marital Status are clearly the best candidates, since they both produce the lowest weighted average </a:t>
            </a:r>
            <a:r>
              <a:rPr lang="en-GB" sz="1600" b="0" dirty="0" err="1" smtClean="0"/>
              <a:t>Gini</a:t>
            </a:r>
            <a:r>
              <a:rPr lang="en-GB" sz="1600" b="0" dirty="0" smtClean="0"/>
              <a:t> index. Binary splits can also be used for ordinal attributes, if the binary partitioning of the attribute values does not violate the ordering property of the values.</a:t>
            </a:r>
            <a:endParaRPr lang="en-US" sz="1600" b="0" dirty="0"/>
          </a:p>
        </p:txBody>
      </p:sp>
      <p:sp>
        <p:nvSpPr>
          <p:cNvPr id="2" name="Date Placeholder 1"/>
          <p:cNvSpPr>
            <a:spLocks noGrp="1"/>
          </p:cNvSpPr>
          <p:nvPr>
            <p:ph type="dt" sz="half" idx="10"/>
          </p:nvPr>
        </p:nvSpPr>
        <p:spPr/>
        <p:txBody>
          <a:bodyPr/>
          <a:lstStyle/>
          <a:p>
            <a:fld id="{3950389C-74B1-4AD2-8E47-CE0FFEA4FBD0}" type="datetime1">
              <a:rPr lang="en-US" smtClean="0"/>
              <a:t>8/11/2025</a:t>
            </a:fld>
            <a:endParaRPr lang="en-US"/>
          </a:p>
        </p:txBody>
      </p:sp>
      <p:sp>
        <p:nvSpPr>
          <p:cNvPr id="4" name="Footer Placeholder 3"/>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46</a:t>
            </a:fld>
            <a:endParaRPr lang="en-US"/>
          </a:p>
        </p:txBody>
      </p:sp>
    </p:spTree>
    <p:extLst>
      <p:ext uri="{BB962C8B-B14F-4D97-AF65-F5344CB8AC3E}">
        <p14:creationId xmlns:p14="http://schemas.microsoft.com/office/powerpoint/2010/main" val="29871342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8079B12-9102-4ECF-A94F-0BFD473D21CB}" type="datetime1">
              <a:rPr lang="en-US" smtClean="0"/>
              <a:t>8/11/2025</a:t>
            </a:fld>
            <a:endParaRPr lang="en-US" dirty="0"/>
          </a:p>
        </p:txBody>
      </p:sp>
      <p:sp>
        <p:nvSpPr>
          <p:cNvPr id="4" name="Footer Placeholder 3"/>
          <p:cNvSpPr>
            <a:spLocks noGrp="1"/>
          </p:cNvSpPr>
          <p:nvPr>
            <p:ph type="ftr" sz="quarter" idx="11"/>
          </p:nvPr>
        </p:nvSpPr>
        <p:spPr/>
        <p:txBody>
          <a:bodyPr/>
          <a:lstStyle/>
          <a:p>
            <a:pPr>
              <a:defRPr/>
            </a:pPr>
            <a:r>
              <a:rPr lang="en-US" smtClean="0"/>
              <a:t>DSC3101-Decision Tree</a:t>
            </a:r>
            <a:endParaRPr lang="en-US"/>
          </a:p>
        </p:txBody>
      </p:sp>
      <p:sp>
        <p:nvSpPr>
          <p:cNvPr id="5" name="Slide Number Placeholder 4"/>
          <p:cNvSpPr>
            <a:spLocks noGrp="1"/>
          </p:cNvSpPr>
          <p:nvPr>
            <p:ph type="sldNum" sz="quarter" idx="12"/>
          </p:nvPr>
        </p:nvSpPr>
        <p:spPr/>
        <p:txBody>
          <a:bodyPr/>
          <a:lstStyle/>
          <a:p>
            <a:pPr>
              <a:defRPr/>
            </a:pPr>
            <a:fld id="{94D6E141-97F8-4B3F-847A-A8137189DD69}" type="slidenum">
              <a:rPr lang="en-US" smtClean="0"/>
              <a:pPr>
                <a:defRPr/>
              </a:pPr>
              <a:t>47</a:t>
            </a:fld>
            <a:endParaRPr lang="en-US"/>
          </a:p>
        </p:txBody>
      </p:sp>
      <p:pic>
        <p:nvPicPr>
          <p:cNvPr id="7" name="Picture 3"/>
          <p:cNvPicPr>
            <a:picLocks noChangeAspect="1" noChangeArrowheads="1"/>
          </p:cNvPicPr>
          <p:nvPr/>
        </p:nvPicPr>
        <p:blipFill>
          <a:blip r:embed="rId2" cstate="print"/>
          <a:srcRect/>
          <a:stretch>
            <a:fillRect/>
          </a:stretch>
        </p:blipFill>
        <p:spPr bwMode="auto">
          <a:xfrm>
            <a:off x="304800" y="1"/>
            <a:ext cx="2638425" cy="838200"/>
          </a:xfrm>
          <a:prstGeom prst="rect">
            <a:avLst/>
          </a:prstGeom>
          <a:noFill/>
          <a:ln w="9525">
            <a:noFill/>
            <a:miter lim="800000"/>
            <a:headEnd/>
            <a:tailEnd/>
          </a:ln>
        </p:spPr>
      </p:pic>
      <p:sp>
        <p:nvSpPr>
          <p:cNvPr id="10" name="Rectangle 9"/>
          <p:cNvSpPr/>
          <p:nvPr/>
        </p:nvSpPr>
        <p:spPr>
          <a:xfrm>
            <a:off x="228600" y="990600"/>
            <a:ext cx="8763000" cy="1938992"/>
          </a:xfrm>
          <a:prstGeom prst="rect">
            <a:avLst/>
          </a:prstGeom>
          <a:blipFill>
            <a:blip r:embed="rId3"/>
            <a:tile tx="0" ty="0" sx="100000" sy="100000" flip="none" algn="tl"/>
          </a:blipFill>
          <a:ln>
            <a:solidFill>
              <a:schemeClr val="tx1"/>
            </a:solidFill>
          </a:ln>
        </p:spPr>
        <p:txBody>
          <a:bodyPr wrap="square">
            <a:spAutoFit/>
          </a:bodyPr>
          <a:lstStyle/>
          <a:p>
            <a:r>
              <a:rPr lang="en-GB" sz="2400" b="0" dirty="0" smtClean="0"/>
              <a:t>What is </a:t>
            </a:r>
            <a:r>
              <a:rPr lang="en-GB" sz="2400" b="0" dirty="0" err="1" smtClean="0"/>
              <a:t>gini</a:t>
            </a:r>
            <a:r>
              <a:rPr lang="en-GB" sz="2400" b="0" dirty="0" smtClean="0"/>
              <a:t> index? </a:t>
            </a:r>
          </a:p>
          <a:p>
            <a:pPr marL="342900" indent="-342900">
              <a:buAutoNum type="alphaLcPeriod"/>
            </a:pPr>
            <a:r>
              <a:rPr lang="en-GB" sz="2400" b="0" dirty="0" smtClean="0"/>
              <a:t>It is a type of index structure </a:t>
            </a:r>
          </a:p>
          <a:p>
            <a:pPr marL="342900" indent="-342900">
              <a:buAutoNum type="alphaLcPeriod"/>
            </a:pPr>
            <a:r>
              <a:rPr lang="en-GB" sz="2400" b="0" dirty="0" smtClean="0"/>
              <a:t>It is a measure of purity </a:t>
            </a:r>
          </a:p>
          <a:p>
            <a:pPr marL="342900" indent="-342900">
              <a:buAutoNum type="alphaLcPeriod"/>
            </a:pPr>
            <a:r>
              <a:rPr lang="en-GB" sz="2400" b="0" dirty="0" smtClean="0"/>
              <a:t>Both options except none </a:t>
            </a:r>
          </a:p>
          <a:p>
            <a:pPr marL="342900" indent="-342900">
              <a:buAutoNum type="alphaLcPeriod"/>
            </a:pPr>
            <a:r>
              <a:rPr lang="en-GB" sz="2400" b="0" dirty="0" smtClean="0"/>
              <a:t>None of the options</a:t>
            </a:r>
            <a:endParaRPr lang="en-US" sz="2400" b="0" dirty="0"/>
          </a:p>
        </p:txBody>
      </p:sp>
      <p:sp>
        <p:nvSpPr>
          <p:cNvPr id="9" name="Rectangle 8"/>
          <p:cNvSpPr/>
          <p:nvPr/>
        </p:nvSpPr>
        <p:spPr>
          <a:xfrm>
            <a:off x="5029200" y="1600200"/>
            <a:ext cx="1141659" cy="461665"/>
          </a:xfrm>
          <a:prstGeom prst="rect">
            <a:avLst/>
          </a:prstGeom>
        </p:spPr>
        <p:txBody>
          <a:bodyPr wrap="none">
            <a:spAutoFit/>
          </a:bodyPr>
          <a:lstStyle/>
          <a:p>
            <a:r>
              <a:rPr lang="en-GB" sz="2400" b="0" dirty="0" err="1" smtClean="0">
                <a:solidFill>
                  <a:srgbClr val="C00000"/>
                </a:solidFill>
              </a:rPr>
              <a:t>Ans</a:t>
            </a:r>
            <a:r>
              <a:rPr lang="en-GB" sz="2400" b="0" dirty="0" smtClean="0">
                <a:solidFill>
                  <a:srgbClr val="C00000"/>
                </a:solidFill>
              </a:rPr>
              <a:t>: b </a:t>
            </a:r>
            <a:endParaRPr lang="en-US" sz="2400" b="0" dirty="0">
              <a:solidFill>
                <a:srgbClr val="C00000"/>
              </a:solidFill>
            </a:endParaRPr>
          </a:p>
        </p:txBody>
      </p:sp>
      <p:sp>
        <p:nvSpPr>
          <p:cNvPr id="12" name="Rectangle 11"/>
          <p:cNvSpPr/>
          <p:nvPr/>
        </p:nvSpPr>
        <p:spPr>
          <a:xfrm>
            <a:off x="228600" y="3200400"/>
            <a:ext cx="8686800" cy="2308324"/>
          </a:xfrm>
          <a:prstGeom prst="rect">
            <a:avLst/>
          </a:prstGeom>
          <a:blipFill>
            <a:blip r:embed="rId3"/>
            <a:tile tx="0" ty="0" sx="100000" sy="100000" flip="none" algn="tl"/>
          </a:blipFill>
          <a:ln>
            <a:solidFill>
              <a:schemeClr val="tx1"/>
            </a:solidFill>
          </a:ln>
        </p:spPr>
        <p:txBody>
          <a:bodyPr wrap="square">
            <a:spAutoFit/>
          </a:bodyPr>
          <a:lstStyle/>
          <a:p>
            <a:r>
              <a:rPr lang="en-GB" sz="2400" b="0" dirty="0" smtClean="0"/>
              <a:t>Tree/Rule based classification algorithms generate ... rule to perform the classification. </a:t>
            </a:r>
          </a:p>
          <a:p>
            <a:pPr marL="342900" indent="-342900">
              <a:buAutoNum type="alphaLcPeriod"/>
            </a:pPr>
            <a:r>
              <a:rPr lang="en-GB" sz="2400" b="0" dirty="0" smtClean="0"/>
              <a:t>if-then. </a:t>
            </a:r>
          </a:p>
          <a:p>
            <a:pPr marL="342900" indent="-342900">
              <a:buAutoNum type="alphaLcPeriod"/>
            </a:pPr>
            <a:r>
              <a:rPr lang="en-GB" sz="2400" b="0" dirty="0" smtClean="0"/>
              <a:t>while. </a:t>
            </a:r>
          </a:p>
          <a:p>
            <a:pPr marL="342900" indent="-342900">
              <a:buAutoNum type="alphaLcPeriod"/>
            </a:pPr>
            <a:r>
              <a:rPr lang="en-GB" sz="2400" b="0" dirty="0" smtClean="0"/>
              <a:t>do while. </a:t>
            </a:r>
          </a:p>
          <a:p>
            <a:pPr marL="342900" indent="-342900">
              <a:buAutoNum type="alphaLcPeriod"/>
            </a:pPr>
            <a:r>
              <a:rPr lang="en-GB" sz="2400" b="0" dirty="0" smtClean="0"/>
              <a:t>switch. </a:t>
            </a:r>
            <a:endParaRPr lang="en-US" sz="2400" b="0" dirty="0"/>
          </a:p>
        </p:txBody>
      </p:sp>
      <p:sp>
        <p:nvSpPr>
          <p:cNvPr id="11" name="Rectangle 10"/>
          <p:cNvSpPr/>
          <p:nvPr/>
        </p:nvSpPr>
        <p:spPr>
          <a:xfrm>
            <a:off x="4953000" y="4038600"/>
            <a:ext cx="1141659" cy="461665"/>
          </a:xfrm>
          <a:prstGeom prst="rect">
            <a:avLst/>
          </a:prstGeom>
        </p:spPr>
        <p:txBody>
          <a:bodyPr wrap="none">
            <a:spAutoFit/>
          </a:bodyPr>
          <a:lstStyle/>
          <a:p>
            <a:r>
              <a:rPr lang="en-GB" sz="2400" b="0" dirty="0" err="1" smtClean="0">
                <a:solidFill>
                  <a:srgbClr val="C00000"/>
                </a:solidFill>
              </a:rPr>
              <a:t>Ans</a:t>
            </a:r>
            <a:r>
              <a:rPr lang="en-GB" sz="2400" b="0" dirty="0" smtClean="0">
                <a:solidFill>
                  <a:srgbClr val="C00000"/>
                </a:solidFill>
              </a:rPr>
              <a:t>: a </a:t>
            </a:r>
            <a:endParaRPr lang="en-US" sz="2400" b="0" dirty="0">
              <a:solidFill>
                <a:srgbClr val="C00000"/>
              </a:solidFill>
            </a:endParaRPr>
          </a:p>
        </p:txBody>
      </p:sp>
    </p:spTree>
    <p:extLst>
      <p:ext uri="{BB962C8B-B14F-4D97-AF65-F5344CB8AC3E}">
        <p14:creationId xmlns:p14="http://schemas.microsoft.com/office/powerpoint/2010/main" val="252040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13FD083-E358-4B4D-939A-2BCF903B191F}"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48</a:t>
            </a:fld>
            <a:endParaRPr lang="en-US"/>
          </a:p>
        </p:txBody>
      </p:sp>
      <p:pic>
        <p:nvPicPr>
          <p:cNvPr id="70659" name="Picture 3" descr="100 Questions &amp; Answers on Collaboration &amp; Communities | by Stan Garfield |  Medium"/>
          <p:cNvPicPr>
            <a:picLocks noChangeAspect="1" noChangeArrowheads="1"/>
          </p:cNvPicPr>
          <p:nvPr/>
        </p:nvPicPr>
        <p:blipFill>
          <a:blip r:embed="rId2" cstate="print"/>
          <a:srcRect/>
          <a:stretch>
            <a:fillRect/>
          </a:stretch>
        </p:blipFill>
        <p:spPr bwMode="auto">
          <a:xfrm>
            <a:off x="0" y="0"/>
            <a:ext cx="5562600" cy="685800"/>
          </a:xfrm>
          <a:prstGeom prst="rect">
            <a:avLst/>
          </a:prstGeom>
          <a:noFill/>
        </p:spPr>
      </p:pic>
      <p:sp>
        <p:nvSpPr>
          <p:cNvPr id="10" name="Rectangle 9"/>
          <p:cNvSpPr/>
          <p:nvPr/>
        </p:nvSpPr>
        <p:spPr>
          <a:xfrm>
            <a:off x="0" y="685800"/>
            <a:ext cx="9144000" cy="3046988"/>
          </a:xfrm>
          <a:prstGeom prst="rect">
            <a:avLst/>
          </a:prstGeom>
          <a:blipFill>
            <a:blip r:embed="rId3"/>
            <a:tile tx="0" ty="0" sx="100000" sy="100000" flip="none" algn="tl"/>
          </a:blipFill>
          <a:ln>
            <a:solidFill>
              <a:schemeClr val="tx1"/>
            </a:solidFill>
          </a:ln>
        </p:spPr>
        <p:txBody>
          <a:bodyPr wrap="square">
            <a:spAutoFit/>
          </a:bodyPr>
          <a:lstStyle/>
          <a:p>
            <a:r>
              <a:rPr lang="en-GB" sz="2400" dirty="0" smtClean="0"/>
              <a:t>Algorithm is:</a:t>
            </a:r>
          </a:p>
          <a:p>
            <a:r>
              <a:rPr lang="en-GB" sz="2400" b="0" dirty="0" smtClean="0"/>
              <a:t>A. It uses machine-learning techniques. Here program can learn from past experience and adapt themselves to new situations</a:t>
            </a:r>
          </a:p>
          <a:p>
            <a:r>
              <a:rPr lang="en-GB" sz="2400" b="0" dirty="0" smtClean="0"/>
              <a:t>B. Computational procedure that takes some value as input and produces some value as output</a:t>
            </a:r>
          </a:p>
          <a:p>
            <a:r>
              <a:rPr lang="en-GB" sz="2400" b="0" dirty="0" smtClean="0"/>
              <a:t>C. Science of making machines performs tasks that would require intelligence when performed by humans</a:t>
            </a:r>
          </a:p>
          <a:p>
            <a:r>
              <a:rPr lang="en-GB" sz="2400" b="0" dirty="0" smtClean="0"/>
              <a:t>D. None of these</a:t>
            </a:r>
          </a:p>
        </p:txBody>
      </p:sp>
      <p:sp>
        <p:nvSpPr>
          <p:cNvPr id="11" name="Rectangle 10"/>
          <p:cNvSpPr/>
          <p:nvPr/>
        </p:nvSpPr>
        <p:spPr>
          <a:xfrm>
            <a:off x="6858000" y="3124200"/>
            <a:ext cx="1090363" cy="461665"/>
          </a:xfrm>
          <a:prstGeom prst="rect">
            <a:avLst/>
          </a:prstGeom>
        </p:spPr>
        <p:txBody>
          <a:bodyPr wrap="none">
            <a:spAutoFit/>
          </a:bodyPr>
          <a:lstStyle/>
          <a:p>
            <a:r>
              <a:rPr lang="en-GB" sz="2400" b="0" dirty="0" err="1" smtClean="0">
                <a:solidFill>
                  <a:srgbClr val="FF0000"/>
                </a:solidFill>
              </a:rPr>
              <a:t>Ans</a:t>
            </a:r>
            <a:r>
              <a:rPr lang="en-GB" sz="2400" b="0" dirty="0" smtClean="0">
                <a:solidFill>
                  <a:srgbClr val="FF0000"/>
                </a:solidFill>
              </a:rPr>
              <a:t>: B</a:t>
            </a:r>
            <a:endParaRPr lang="en-US" sz="2400" b="0" dirty="0">
              <a:solidFill>
                <a:srgbClr val="FF0000"/>
              </a:solidFill>
            </a:endParaRPr>
          </a:p>
        </p:txBody>
      </p:sp>
      <p:sp>
        <p:nvSpPr>
          <p:cNvPr id="12" name="Rectangle 11"/>
          <p:cNvSpPr/>
          <p:nvPr/>
        </p:nvSpPr>
        <p:spPr>
          <a:xfrm>
            <a:off x="0" y="3886200"/>
            <a:ext cx="9144000" cy="2308324"/>
          </a:xfrm>
          <a:prstGeom prst="rect">
            <a:avLst/>
          </a:prstGeom>
          <a:blipFill>
            <a:blip r:embed="rId3"/>
            <a:tile tx="0" ty="0" sx="100000" sy="100000" flip="none" algn="tl"/>
          </a:blipFill>
          <a:ln>
            <a:solidFill>
              <a:schemeClr val="tx1"/>
            </a:solidFill>
          </a:ln>
        </p:spPr>
        <p:txBody>
          <a:bodyPr wrap="square">
            <a:spAutoFit/>
          </a:bodyPr>
          <a:lstStyle/>
          <a:p>
            <a:r>
              <a:rPr lang="en-GB" sz="2400" dirty="0" smtClean="0"/>
              <a:t>Classification is:</a:t>
            </a:r>
          </a:p>
          <a:p>
            <a:r>
              <a:rPr lang="en-GB" sz="2400" b="0" dirty="0" smtClean="0"/>
              <a:t>A. A subdivision of a set of examples into a number of classes</a:t>
            </a:r>
          </a:p>
          <a:p>
            <a:r>
              <a:rPr lang="en-GB" sz="2400" b="0" dirty="0" smtClean="0"/>
              <a:t>B. A measure of the accuracy, of the classification of a concept that is given by a certain theory</a:t>
            </a:r>
          </a:p>
          <a:p>
            <a:r>
              <a:rPr lang="en-GB" sz="2400" b="0" dirty="0" smtClean="0"/>
              <a:t>C. The task of assigning a classification to a set of examples</a:t>
            </a:r>
          </a:p>
          <a:p>
            <a:r>
              <a:rPr lang="en-GB" sz="2400" b="0" dirty="0" smtClean="0"/>
              <a:t>D. None of these</a:t>
            </a:r>
          </a:p>
        </p:txBody>
      </p:sp>
      <p:sp>
        <p:nvSpPr>
          <p:cNvPr id="13" name="Rectangle 12"/>
          <p:cNvSpPr/>
          <p:nvPr/>
        </p:nvSpPr>
        <p:spPr>
          <a:xfrm>
            <a:off x="6705600" y="5867400"/>
            <a:ext cx="1073371" cy="461665"/>
          </a:xfrm>
          <a:prstGeom prst="rect">
            <a:avLst/>
          </a:prstGeom>
          <a:blipFill>
            <a:blip r:embed="rId3"/>
            <a:tile tx="0" ty="0" sx="100000" sy="100000" flip="none" algn="tl"/>
          </a:blipFill>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A</a:t>
            </a:r>
            <a:endParaRPr lang="en-US" sz="2400" b="0" dirty="0">
              <a:solidFill>
                <a:srgbClr val="FF0000"/>
              </a:solidFill>
            </a:endParaRPr>
          </a:p>
        </p:txBody>
      </p:sp>
    </p:spTree>
    <p:extLst>
      <p:ext uri="{BB962C8B-B14F-4D97-AF65-F5344CB8AC3E}">
        <p14:creationId xmlns:p14="http://schemas.microsoft.com/office/powerpoint/2010/main" val="281900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05EAE8F0-D23B-4AC7-BFB3-4452F254D946}"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49</a:t>
            </a:fld>
            <a:endParaRPr lang="en-US"/>
          </a:p>
        </p:txBody>
      </p:sp>
      <p:pic>
        <p:nvPicPr>
          <p:cNvPr id="7" name="Picture 3" descr="100 Questions &amp; Answers on Collaboration &amp; Communities | by Stan Garfield |  Medium"/>
          <p:cNvPicPr>
            <a:picLocks noChangeAspect="1" noChangeArrowheads="1"/>
          </p:cNvPicPr>
          <p:nvPr/>
        </p:nvPicPr>
        <p:blipFill>
          <a:blip r:embed="rId2" cstate="print"/>
          <a:srcRect/>
          <a:stretch>
            <a:fillRect/>
          </a:stretch>
        </p:blipFill>
        <p:spPr bwMode="auto">
          <a:xfrm>
            <a:off x="0" y="0"/>
            <a:ext cx="5562600" cy="762000"/>
          </a:xfrm>
          <a:prstGeom prst="rect">
            <a:avLst/>
          </a:prstGeom>
          <a:noFill/>
        </p:spPr>
      </p:pic>
      <p:sp>
        <p:nvSpPr>
          <p:cNvPr id="8" name="Rectangle 7"/>
          <p:cNvSpPr/>
          <p:nvPr/>
        </p:nvSpPr>
        <p:spPr>
          <a:xfrm>
            <a:off x="0" y="1073289"/>
            <a:ext cx="9144000" cy="5262979"/>
          </a:xfrm>
          <a:prstGeom prst="rect">
            <a:avLst/>
          </a:prstGeom>
          <a:blipFill>
            <a:blip r:embed="rId3"/>
            <a:tile tx="0" ty="0" sx="100000" sy="100000" flip="none" algn="tl"/>
          </a:blipFill>
          <a:ln>
            <a:solidFill>
              <a:schemeClr val="tx1"/>
            </a:solidFill>
          </a:ln>
        </p:spPr>
        <p:txBody>
          <a:bodyPr wrap="square">
            <a:spAutoFit/>
          </a:bodyPr>
          <a:lstStyle/>
          <a:p>
            <a:r>
              <a:rPr lang="en-GB" sz="2400" dirty="0" smtClean="0"/>
              <a:t>Binary attributes are:</a:t>
            </a:r>
          </a:p>
          <a:p>
            <a:r>
              <a:rPr lang="en-GB" sz="2400" b="0" dirty="0" smtClean="0"/>
              <a:t>A. This takes only two values. In general, these values will be 0 and 1 and they can be coded as one bit</a:t>
            </a:r>
          </a:p>
          <a:p>
            <a:r>
              <a:rPr lang="en-GB" sz="2400" b="0" dirty="0" smtClean="0"/>
              <a:t>B. The natural environment of a certain species</a:t>
            </a:r>
          </a:p>
          <a:p>
            <a:r>
              <a:rPr lang="en-GB" sz="2400" b="0" dirty="0" smtClean="0"/>
              <a:t>C. Systems that can be used without knowledge of internal operations</a:t>
            </a:r>
          </a:p>
          <a:p>
            <a:r>
              <a:rPr lang="en-GB" sz="2400" b="0" dirty="0" smtClean="0"/>
              <a:t>D. None of these</a:t>
            </a:r>
          </a:p>
          <a:p>
            <a:r>
              <a:rPr lang="en-GB" sz="2400" b="0" dirty="0" smtClean="0"/>
              <a:t> </a:t>
            </a:r>
          </a:p>
          <a:p>
            <a:r>
              <a:rPr lang="en-GB" sz="2400" dirty="0" smtClean="0"/>
              <a:t>Data mining is:</a:t>
            </a:r>
          </a:p>
          <a:p>
            <a:r>
              <a:rPr lang="en-GB" sz="2400" b="0" dirty="0" smtClean="0"/>
              <a:t>A. The actual discovery phase of a knowledge discovery process</a:t>
            </a:r>
          </a:p>
          <a:p>
            <a:r>
              <a:rPr lang="en-GB" sz="2400" b="0" dirty="0" smtClean="0"/>
              <a:t>B. The stage of selecting the right data for a KDD process</a:t>
            </a:r>
          </a:p>
          <a:p>
            <a:r>
              <a:rPr lang="en-GB" sz="2400" b="0" dirty="0" smtClean="0"/>
              <a:t>C. A subject-oriented integrated time variant non-volatile collection of data in support of management</a:t>
            </a:r>
          </a:p>
          <a:p>
            <a:r>
              <a:rPr lang="en-GB" sz="2400" b="0" dirty="0" smtClean="0"/>
              <a:t>D. None of these</a:t>
            </a:r>
            <a:endParaRPr lang="en-US" sz="2400" b="0" dirty="0"/>
          </a:p>
        </p:txBody>
      </p:sp>
      <p:sp>
        <p:nvSpPr>
          <p:cNvPr id="9" name="Rectangle 8"/>
          <p:cNvSpPr/>
          <p:nvPr/>
        </p:nvSpPr>
        <p:spPr>
          <a:xfrm>
            <a:off x="4220109" y="2971800"/>
            <a:ext cx="1073371" cy="461665"/>
          </a:xfrm>
          <a:prstGeom prst="rect">
            <a:avLst/>
          </a:prstGeom>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A</a:t>
            </a:r>
          </a:p>
        </p:txBody>
      </p:sp>
      <p:sp>
        <p:nvSpPr>
          <p:cNvPr id="10" name="Rectangle 9"/>
          <p:cNvSpPr/>
          <p:nvPr/>
        </p:nvSpPr>
        <p:spPr>
          <a:xfrm>
            <a:off x="5784629" y="5862935"/>
            <a:ext cx="1073371" cy="461665"/>
          </a:xfrm>
          <a:prstGeom prst="rect">
            <a:avLst/>
          </a:prstGeom>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A</a:t>
            </a:r>
          </a:p>
        </p:txBody>
      </p:sp>
    </p:spTree>
    <p:extLst>
      <p:ext uri="{BB962C8B-B14F-4D97-AF65-F5344CB8AC3E}">
        <p14:creationId xmlns:p14="http://schemas.microsoft.com/office/powerpoint/2010/main" val="6323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6CC0A5A4-C05B-4EF2-B6EB-881B068D7345}"/>
              </a:ext>
            </a:extLst>
          </p:cNvPr>
          <p:cNvSpPr>
            <a:spLocks noGrp="1" noChangeArrowheads="1"/>
          </p:cNvSpPr>
          <p:nvPr>
            <p:ph type="title"/>
          </p:nvPr>
        </p:nvSpPr>
        <p:spPr>
          <a:xfrm>
            <a:off x="381000" y="0"/>
            <a:ext cx="8280400" cy="381000"/>
          </a:xfrm>
        </p:spPr>
        <p:txBody>
          <a:bodyPr>
            <a:normAutofit fontScale="90000"/>
          </a:bodyPr>
          <a:lstStyle/>
          <a:p>
            <a:pPr>
              <a:defRPr/>
            </a:pPr>
            <a:r>
              <a:rPr lang="en-US" sz="2400" dirty="0">
                <a:cs typeface="+mj-cs"/>
              </a:rPr>
              <a:t>Example of a Decision Tree</a:t>
            </a:r>
          </a:p>
        </p:txBody>
      </p:sp>
      <p:graphicFrame>
        <p:nvGraphicFramePr>
          <p:cNvPr id="11266" name="Object 4">
            <a:extLst>
              <a:ext uri="{FF2B5EF4-FFF2-40B4-BE49-F238E27FC236}">
                <a16:creationId xmlns="" xmlns:a16="http://schemas.microsoft.com/office/drawing/2014/main" id="{AAF733EE-AC48-417C-A650-8AA95D1D3A6D}"/>
              </a:ext>
            </a:extLst>
          </p:cNvPr>
          <p:cNvGraphicFramePr>
            <a:graphicFrameLocks noChangeAspect="1"/>
          </p:cNvGraphicFramePr>
          <p:nvPr/>
        </p:nvGraphicFramePr>
        <p:xfrm>
          <a:off x="152400" y="1990725"/>
          <a:ext cx="3810000" cy="3770313"/>
        </p:xfrm>
        <a:graphic>
          <a:graphicData uri="http://schemas.openxmlformats.org/presentationml/2006/ole">
            <mc:AlternateContent xmlns:mc="http://schemas.openxmlformats.org/markup-compatibility/2006">
              <mc:Choice xmlns:v="urn:schemas-microsoft-com:vml" Requires="v">
                <p:oleObj spid="_x0000_s2081" name="Document" r:id="rId3" imgW="5857196" imgH="5776579" progId="Word.Document.8">
                  <p:embed/>
                </p:oleObj>
              </mc:Choice>
              <mc:Fallback>
                <p:oleObj name="Document" r:id="rId3" imgW="5857196" imgH="5776579"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90725"/>
                        <a:ext cx="3810000" cy="37703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267" name="Text Box 5">
            <a:extLst>
              <a:ext uri="{FF2B5EF4-FFF2-40B4-BE49-F238E27FC236}">
                <a16:creationId xmlns="" xmlns:a16="http://schemas.microsoft.com/office/drawing/2014/main" id="{3621E2A5-F664-437B-AE78-7D73B7C096C2}"/>
              </a:ext>
            </a:extLst>
          </p:cNvPr>
          <p:cNvSpPr txBox="1">
            <a:spLocks noChangeArrowheads="1"/>
          </p:cNvSpPr>
          <p:nvPr/>
        </p:nvSpPr>
        <p:spPr bwMode="auto">
          <a:xfrm rot="-2416809">
            <a:off x="8382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8" name="Text Box 6">
            <a:extLst>
              <a:ext uri="{FF2B5EF4-FFF2-40B4-BE49-F238E27FC236}">
                <a16:creationId xmlns="" xmlns:a16="http://schemas.microsoft.com/office/drawing/2014/main" id="{12F31BB3-3622-408D-93AE-1E2B768392EA}"/>
              </a:ext>
            </a:extLst>
          </p:cNvPr>
          <p:cNvSpPr txBox="1">
            <a:spLocks noChangeArrowheads="1"/>
          </p:cNvSpPr>
          <p:nvPr/>
        </p:nvSpPr>
        <p:spPr bwMode="auto">
          <a:xfrm rot="-2416809">
            <a:off x="15240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9" name="Text Box 7">
            <a:extLst>
              <a:ext uri="{FF2B5EF4-FFF2-40B4-BE49-F238E27FC236}">
                <a16:creationId xmlns="" xmlns:a16="http://schemas.microsoft.com/office/drawing/2014/main" id="{CEF1E55E-15F9-4FB1-9AD2-4096F05313E4}"/>
              </a:ext>
            </a:extLst>
          </p:cNvPr>
          <p:cNvSpPr txBox="1">
            <a:spLocks noChangeArrowheads="1"/>
          </p:cNvSpPr>
          <p:nvPr/>
        </p:nvSpPr>
        <p:spPr bwMode="auto">
          <a:xfrm rot="-2416809">
            <a:off x="2362200" y="13716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1270" name="Text Box 8">
            <a:extLst>
              <a:ext uri="{FF2B5EF4-FFF2-40B4-BE49-F238E27FC236}">
                <a16:creationId xmlns="" xmlns:a16="http://schemas.microsoft.com/office/drawing/2014/main" id="{00F11CDF-7A5F-4A25-A27F-5E19BE37B18E}"/>
              </a:ext>
            </a:extLst>
          </p:cNvPr>
          <p:cNvSpPr txBox="1">
            <a:spLocks noChangeArrowheads="1"/>
          </p:cNvSpPr>
          <p:nvPr/>
        </p:nvSpPr>
        <p:spPr bwMode="auto">
          <a:xfrm rot="-2416809">
            <a:off x="3124200" y="1524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1271" name="Line 9">
            <a:extLst>
              <a:ext uri="{FF2B5EF4-FFF2-40B4-BE49-F238E27FC236}">
                <a16:creationId xmlns="" xmlns:a16="http://schemas.microsoft.com/office/drawing/2014/main" id="{82EAE677-E585-4156-876E-0290EF4FEB8D}"/>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10">
            <a:extLst>
              <a:ext uri="{FF2B5EF4-FFF2-40B4-BE49-F238E27FC236}">
                <a16:creationId xmlns="" xmlns:a16="http://schemas.microsoft.com/office/drawing/2014/main" id="{77ED1CC4-49CF-4F79-A87A-9B456060847D}"/>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11">
            <a:extLst>
              <a:ext uri="{FF2B5EF4-FFF2-40B4-BE49-F238E27FC236}">
                <a16:creationId xmlns="" xmlns:a16="http://schemas.microsoft.com/office/drawing/2014/main" id="{52BA86D1-67C3-433A-AACE-C464A5A1904A}"/>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4" name="Line 12">
            <a:extLst>
              <a:ext uri="{FF2B5EF4-FFF2-40B4-BE49-F238E27FC236}">
                <a16:creationId xmlns="" xmlns:a16="http://schemas.microsoft.com/office/drawing/2014/main" id="{A7BED808-9C10-478B-9B3B-A9AC1809CAEE}"/>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5" name="Line 13">
            <a:extLst>
              <a:ext uri="{FF2B5EF4-FFF2-40B4-BE49-F238E27FC236}">
                <a16:creationId xmlns="" xmlns:a16="http://schemas.microsoft.com/office/drawing/2014/main" id="{80E001A5-6780-480F-ABAA-39BF004359A5}"/>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4">
            <a:extLst>
              <a:ext uri="{FF2B5EF4-FFF2-40B4-BE49-F238E27FC236}">
                <a16:creationId xmlns="" xmlns:a16="http://schemas.microsoft.com/office/drawing/2014/main" id="{8D54B519-3549-4FC6-A7BA-9E2644A6412A}"/>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7" name="Text Box 15">
            <a:extLst>
              <a:ext uri="{FF2B5EF4-FFF2-40B4-BE49-F238E27FC236}">
                <a16:creationId xmlns="" xmlns:a16="http://schemas.microsoft.com/office/drawing/2014/main" id="{069D5BD2-820C-412A-B6B0-62846A9D6CCF}"/>
              </a:ext>
            </a:extLst>
          </p:cNvPr>
          <p:cNvSpPr txBox="1">
            <a:spLocks noChangeArrowheads="1"/>
          </p:cNvSpPr>
          <p:nvPr/>
        </p:nvSpPr>
        <p:spPr bwMode="auto">
          <a:xfrm>
            <a:off x="5788025" y="2530475"/>
            <a:ext cx="936625"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1278" name="Text Box 16">
            <a:extLst>
              <a:ext uri="{FF2B5EF4-FFF2-40B4-BE49-F238E27FC236}">
                <a16:creationId xmlns="" xmlns:a16="http://schemas.microsoft.com/office/drawing/2014/main" id="{8C8FDB0A-874F-41DF-874F-3ED923F47CB3}"/>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1279" name="Text Box 17">
            <a:extLst>
              <a:ext uri="{FF2B5EF4-FFF2-40B4-BE49-F238E27FC236}">
                <a16:creationId xmlns="" xmlns:a16="http://schemas.microsoft.com/office/drawing/2014/main" id="{90756A9E-17D5-4C9B-B6F1-3D7F0D6399EC}"/>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dirty="0">
                <a:solidFill>
                  <a:srgbClr val="2D1993"/>
                </a:solidFill>
              </a:rPr>
              <a:t>Income</a:t>
            </a:r>
            <a:endParaRPr lang="en-US" altLang="en-US" sz="1600" b="0" dirty="0">
              <a:solidFill>
                <a:schemeClr val="bg2"/>
              </a:solidFill>
            </a:endParaRPr>
          </a:p>
        </p:txBody>
      </p:sp>
      <p:sp>
        <p:nvSpPr>
          <p:cNvPr id="11280" name="AutoShape 18">
            <a:extLst>
              <a:ext uri="{FF2B5EF4-FFF2-40B4-BE49-F238E27FC236}">
                <a16:creationId xmlns="" xmlns:a16="http://schemas.microsoft.com/office/drawing/2014/main" id="{FD2811B5-DCF5-4B53-8300-1207982C1507}"/>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1" name="Text Box 19">
            <a:extLst>
              <a:ext uri="{FF2B5EF4-FFF2-40B4-BE49-F238E27FC236}">
                <a16:creationId xmlns="" xmlns:a16="http://schemas.microsoft.com/office/drawing/2014/main" id="{666E12E6-A47F-4131-8ACB-CDA366AA47FA}"/>
              </a:ext>
            </a:extLst>
          </p:cNvPr>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1282" name="AutoShape 20">
            <a:extLst>
              <a:ext uri="{FF2B5EF4-FFF2-40B4-BE49-F238E27FC236}">
                <a16:creationId xmlns="" xmlns:a16="http://schemas.microsoft.com/office/drawing/2014/main" id="{59367DB1-AA95-409A-BAB9-E1B9AC7537C8}"/>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3" name="Text Box 21">
            <a:extLst>
              <a:ext uri="{FF2B5EF4-FFF2-40B4-BE49-F238E27FC236}">
                <a16:creationId xmlns="" xmlns:a16="http://schemas.microsoft.com/office/drawing/2014/main" id="{70F9981D-6F2D-4A8A-AC4E-50B624ACBCAF}"/>
              </a:ext>
            </a:extLst>
          </p:cNvPr>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4" name="AutoShape 22">
            <a:extLst>
              <a:ext uri="{FF2B5EF4-FFF2-40B4-BE49-F238E27FC236}">
                <a16:creationId xmlns="" xmlns:a16="http://schemas.microsoft.com/office/drawing/2014/main" id="{90EC9A02-70FF-437E-A083-E036EBC7A6C7}"/>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5" name="Text Box 23">
            <a:extLst>
              <a:ext uri="{FF2B5EF4-FFF2-40B4-BE49-F238E27FC236}">
                <a16:creationId xmlns="" xmlns:a16="http://schemas.microsoft.com/office/drawing/2014/main" id="{8C2D9E2E-C19E-4553-9C99-F6A57301403F}"/>
              </a:ext>
            </a:extLst>
          </p:cNvPr>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1286" name="AutoShape 24">
            <a:extLst>
              <a:ext uri="{FF2B5EF4-FFF2-40B4-BE49-F238E27FC236}">
                <a16:creationId xmlns="" xmlns:a16="http://schemas.microsoft.com/office/drawing/2014/main" id="{46D93ED2-48A5-41B8-A320-78D0FAD2B4BF}"/>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7" name="Text Box 25">
            <a:extLst>
              <a:ext uri="{FF2B5EF4-FFF2-40B4-BE49-F238E27FC236}">
                <a16:creationId xmlns="" xmlns:a16="http://schemas.microsoft.com/office/drawing/2014/main" id="{FE82CFED-1B96-4755-A8B2-8B44720BD3B9}"/>
              </a:ext>
            </a:extLst>
          </p:cNvPr>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8" name="Text Box 26">
            <a:extLst>
              <a:ext uri="{FF2B5EF4-FFF2-40B4-BE49-F238E27FC236}">
                <a16:creationId xmlns="" xmlns:a16="http://schemas.microsoft.com/office/drawing/2014/main" id="{6386C606-B31B-495F-8C24-07187CCC513A}"/>
              </a:ext>
            </a:extLst>
          </p:cNvPr>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1289" name="Text Box 27">
            <a:extLst>
              <a:ext uri="{FF2B5EF4-FFF2-40B4-BE49-F238E27FC236}">
                <a16:creationId xmlns="" xmlns:a16="http://schemas.microsoft.com/office/drawing/2014/main" id="{77EC554D-F790-49A4-B9EE-AE546643144A}"/>
              </a:ext>
            </a:extLst>
          </p:cNvPr>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1290" name="Text Box 28">
            <a:extLst>
              <a:ext uri="{FF2B5EF4-FFF2-40B4-BE49-F238E27FC236}">
                <a16:creationId xmlns="" xmlns:a16="http://schemas.microsoft.com/office/drawing/2014/main" id="{E28D3DC4-73ED-4E15-A5DD-6639DB190D3E}"/>
              </a:ext>
            </a:extLst>
          </p:cNvPr>
          <p:cNvSpPr txBox="1">
            <a:spLocks noChangeArrowheads="1"/>
          </p:cNvSpPr>
          <p:nvPr/>
        </p:nvSpPr>
        <p:spPr bwMode="auto">
          <a:xfrm>
            <a:off x="7908925" y="37496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1291" name="Text Box 29">
            <a:extLst>
              <a:ext uri="{FF2B5EF4-FFF2-40B4-BE49-F238E27FC236}">
                <a16:creationId xmlns="" xmlns:a16="http://schemas.microsoft.com/office/drawing/2014/main" id="{BDBC937C-75A1-46F9-8781-4F71834416DC}"/>
              </a:ext>
            </a:extLst>
          </p:cNvPr>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1292" name="Text Box 30">
            <a:extLst>
              <a:ext uri="{FF2B5EF4-FFF2-40B4-BE49-F238E27FC236}">
                <a16:creationId xmlns="" xmlns:a16="http://schemas.microsoft.com/office/drawing/2014/main" id="{E0C44E44-8289-4C7B-9727-148BF58FCE74}"/>
              </a:ext>
            </a:extLst>
          </p:cNvPr>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1293" name="Text Box 31">
            <a:extLst>
              <a:ext uri="{FF2B5EF4-FFF2-40B4-BE49-F238E27FC236}">
                <a16:creationId xmlns="" xmlns:a16="http://schemas.microsoft.com/office/drawing/2014/main" id="{6F73CB7E-83CF-4740-B92C-00CFC599F217}"/>
              </a:ext>
            </a:extLst>
          </p:cNvPr>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dirty="0"/>
              <a:t>&gt; 80K</a:t>
            </a:r>
            <a:endParaRPr lang="en-US" altLang="en-US" sz="1600" b="0" dirty="0">
              <a:solidFill>
                <a:schemeClr val="bg2"/>
              </a:solidFill>
            </a:endParaRPr>
          </a:p>
        </p:txBody>
      </p:sp>
      <p:sp>
        <p:nvSpPr>
          <p:cNvPr id="11294" name="Text Box 32">
            <a:extLst>
              <a:ext uri="{FF2B5EF4-FFF2-40B4-BE49-F238E27FC236}">
                <a16:creationId xmlns="" xmlns:a16="http://schemas.microsoft.com/office/drawing/2014/main" id="{F4E39710-1A80-4186-BA53-52E339F36796}"/>
              </a:ext>
            </a:extLst>
          </p:cNvPr>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800" i="1">
                <a:solidFill>
                  <a:srgbClr val="FF0000"/>
                </a:solidFill>
              </a:rPr>
              <a:t>Splitting Attributes</a:t>
            </a:r>
          </a:p>
        </p:txBody>
      </p:sp>
      <p:sp>
        <p:nvSpPr>
          <p:cNvPr id="11295" name="Line 33">
            <a:extLst>
              <a:ext uri="{FF2B5EF4-FFF2-40B4-BE49-F238E27FC236}">
                <a16:creationId xmlns="" xmlns:a16="http://schemas.microsoft.com/office/drawing/2014/main" id="{D43A1C32-B52E-4411-9CA0-91161532E050}"/>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6" name="AutoShape 34">
            <a:extLst>
              <a:ext uri="{FF2B5EF4-FFF2-40B4-BE49-F238E27FC236}">
                <a16:creationId xmlns="" xmlns:a16="http://schemas.microsoft.com/office/drawing/2014/main" id="{83756341-704C-4551-85C1-F261F77EBAB7}"/>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97" name="Line 35">
            <a:extLst>
              <a:ext uri="{FF2B5EF4-FFF2-40B4-BE49-F238E27FC236}">
                <a16:creationId xmlns="" xmlns:a16="http://schemas.microsoft.com/office/drawing/2014/main" id="{7749B7FD-180C-42E4-B610-574E3B2AA4D5}"/>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8" name="Text Box 36">
            <a:extLst>
              <a:ext uri="{FF2B5EF4-FFF2-40B4-BE49-F238E27FC236}">
                <a16:creationId xmlns="" xmlns:a16="http://schemas.microsoft.com/office/drawing/2014/main" id="{FA00C3E4-B00D-4A5E-9FF8-1893408D4EC3}"/>
              </a:ext>
            </a:extLst>
          </p:cNvPr>
          <p:cNvSpPr txBox="1">
            <a:spLocks noChangeArrowheads="1"/>
          </p:cNvSpPr>
          <p:nvPr/>
        </p:nvSpPr>
        <p:spPr bwMode="auto">
          <a:xfrm>
            <a:off x="7620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Training Data</a:t>
            </a:r>
            <a:endParaRPr lang="en-US" altLang="en-US" sz="2000" b="0">
              <a:solidFill>
                <a:schemeClr val="bg2"/>
              </a:solidFill>
            </a:endParaRPr>
          </a:p>
        </p:txBody>
      </p:sp>
      <p:sp>
        <p:nvSpPr>
          <p:cNvPr id="11299" name="Text Box 37">
            <a:extLst>
              <a:ext uri="{FF2B5EF4-FFF2-40B4-BE49-F238E27FC236}">
                <a16:creationId xmlns="" xmlns:a16="http://schemas.microsoft.com/office/drawing/2014/main" id="{DF205736-1004-43CF-8B54-AB3C266DD761}"/>
              </a:ext>
            </a:extLst>
          </p:cNvPr>
          <p:cNvSpPr txBox="1">
            <a:spLocks noChangeArrowheads="1"/>
          </p:cNvSpPr>
          <p:nvPr/>
        </p:nvSpPr>
        <p:spPr bwMode="auto">
          <a:xfrm>
            <a:off x="5029200" y="5835650"/>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Model:  Decision Tree</a:t>
            </a:r>
            <a:endParaRPr lang="en-US" altLang="en-US" sz="2000" b="0">
              <a:solidFill>
                <a:schemeClr val="bg2"/>
              </a:solidFill>
            </a:endParaRPr>
          </a:p>
        </p:txBody>
      </p:sp>
      <p:sp>
        <p:nvSpPr>
          <p:cNvPr id="2" name="Date Placeholder 1">
            <a:extLst>
              <a:ext uri="{FF2B5EF4-FFF2-40B4-BE49-F238E27FC236}">
                <a16:creationId xmlns="" xmlns:a16="http://schemas.microsoft.com/office/drawing/2014/main" id="{8D544E44-FB63-46B6-833E-C93F7C501739}"/>
              </a:ext>
            </a:extLst>
          </p:cNvPr>
          <p:cNvSpPr>
            <a:spLocks noGrp="1"/>
          </p:cNvSpPr>
          <p:nvPr>
            <p:ph type="dt" sz="quarter" idx="10"/>
          </p:nvPr>
        </p:nvSpPr>
        <p:spPr/>
        <p:txBody>
          <a:bodyPr/>
          <a:lstStyle/>
          <a:p>
            <a:pPr>
              <a:defRPr/>
            </a:pPr>
            <a:fld id="{765FDF9D-1379-4E1E-B09B-E73F04A90EF3}" type="datetime1">
              <a:rPr lang="en-US" smtClean="0"/>
              <a:t>8/11/2025</a:t>
            </a:fld>
            <a:endParaRPr lang="en-US" dirty="0"/>
          </a:p>
        </p:txBody>
      </p:sp>
      <p:sp>
        <p:nvSpPr>
          <p:cNvPr id="3" name="Footer Placeholder 2">
            <a:extLst>
              <a:ext uri="{FF2B5EF4-FFF2-40B4-BE49-F238E27FC236}">
                <a16:creationId xmlns="" xmlns:a16="http://schemas.microsoft.com/office/drawing/2014/main" id="{6209C8D7-84F6-408D-8B34-C8AFD82B4EE4}"/>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E7B3F00D-7942-4514-8C03-F0F627D4226D}"/>
              </a:ext>
            </a:extLst>
          </p:cNvPr>
          <p:cNvSpPr>
            <a:spLocks noGrp="1"/>
          </p:cNvSpPr>
          <p:nvPr>
            <p:ph type="sldNum" sz="quarter" idx="12"/>
          </p:nvPr>
        </p:nvSpPr>
        <p:spPr/>
        <p:txBody>
          <a:bodyPr/>
          <a:lstStyle/>
          <a:p>
            <a:pPr>
              <a:defRPr/>
            </a:pPr>
            <a:fld id="{012B5309-B5CA-4AD1-B6EF-30AB68056BA9}" type="slidenum">
              <a:rPr lang="en-US"/>
              <a:pPr>
                <a:defRPr/>
              </a:pPr>
              <a:t>5</a:t>
            </a:fld>
            <a:endParaRPr lang="en-US"/>
          </a:p>
        </p:txBody>
      </p:sp>
      <p:pic>
        <p:nvPicPr>
          <p:cNvPr id="11349" name="Picture 85"/>
          <p:cNvPicPr>
            <a:picLocks noChangeAspect="1" noChangeArrowheads="1"/>
          </p:cNvPicPr>
          <p:nvPr/>
        </p:nvPicPr>
        <p:blipFill>
          <a:blip r:embed="rId5" cstate="print"/>
          <a:srcRect/>
          <a:stretch>
            <a:fillRect/>
          </a:stretch>
        </p:blipFill>
        <p:spPr bwMode="auto">
          <a:xfrm>
            <a:off x="0" y="304800"/>
            <a:ext cx="9144000" cy="65532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6210685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FD50E4CF-0383-4815-A6EB-917F58ADB699}"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dirty="0"/>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50</a:t>
            </a:fld>
            <a:endParaRPr lang="en-US"/>
          </a:p>
        </p:txBody>
      </p:sp>
      <p:pic>
        <p:nvPicPr>
          <p:cNvPr id="7" name="Picture 3" descr="100 Questions &amp; Answers on Collaboration &amp; Communities | by Stan Garfield |  Medium"/>
          <p:cNvPicPr>
            <a:picLocks noChangeAspect="1" noChangeArrowheads="1"/>
          </p:cNvPicPr>
          <p:nvPr/>
        </p:nvPicPr>
        <p:blipFill>
          <a:blip r:embed="rId2" cstate="print"/>
          <a:srcRect/>
          <a:stretch>
            <a:fillRect/>
          </a:stretch>
        </p:blipFill>
        <p:spPr bwMode="auto">
          <a:xfrm>
            <a:off x="0" y="0"/>
            <a:ext cx="5562600" cy="762000"/>
          </a:xfrm>
          <a:prstGeom prst="rect">
            <a:avLst/>
          </a:prstGeom>
          <a:noFill/>
        </p:spPr>
      </p:pic>
      <p:sp>
        <p:nvSpPr>
          <p:cNvPr id="8" name="Rectangle 7"/>
          <p:cNvSpPr/>
          <p:nvPr/>
        </p:nvSpPr>
        <p:spPr>
          <a:xfrm>
            <a:off x="0" y="750630"/>
            <a:ext cx="9144000" cy="5755422"/>
          </a:xfrm>
          <a:prstGeom prst="rect">
            <a:avLst/>
          </a:prstGeom>
          <a:blipFill>
            <a:blip r:embed="rId3"/>
            <a:tile tx="0" ty="0" sx="100000" sy="100000" flip="none" algn="tl"/>
          </a:blipFill>
          <a:ln>
            <a:solidFill>
              <a:schemeClr val="tx1"/>
            </a:solidFill>
          </a:ln>
        </p:spPr>
        <p:txBody>
          <a:bodyPr wrap="square">
            <a:spAutoFit/>
          </a:bodyPr>
          <a:lstStyle/>
          <a:p>
            <a:r>
              <a:rPr lang="en-GB" sz="2200" dirty="0" smtClean="0"/>
              <a:t>Discovery is:</a:t>
            </a:r>
          </a:p>
          <a:p>
            <a:r>
              <a:rPr lang="en-GB" sz="2200" b="0" dirty="0" smtClean="0"/>
              <a:t>A. It is hidden within a database and can only be recovered if one is given certain clues (an example IS encrypted information).</a:t>
            </a:r>
          </a:p>
          <a:p>
            <a:r>
              <a:rPr lang="en-GB" sz="2200" b="0" dirty="0" smtClean="0"/>
              <a:t>B. The process of executing implicit previously unknown and potentially useful information from data</a:t>
            </a:r>
          </a:p>
          <a:p>
            <a:r>
              <a:rPr lang="en-GB" sz="2200" b="0" dirty="0" smtClean="0"/>
              <a:t>C. An extremely complex molecule that occurs in human chromosomes and that carries genetic information in the form of genes.</a:t>
            </a:r>
          </a:p>
          <a:p>
            <a:r>
              <a:rPr lang="en-GB" sz="2200" b="0" dirty="0" smtClean="0"/>
              <a:t>D. None of these</a:t>
            </a:r>
          </a:p>
          <a:p>
            <a:endParaRPr lang="en-GB" sz="1600" b="0" dirty="0" smtClean="0"/>
          </a:p>
          <a:p>
            <a:r>
              <a:rPr lang="en-GB" sz="2200" dirty="0" smtClean="0"/>
              <a:t>Hidden knowledge referred to</a:t>
            </a:r>
            <a:r>
              <a:rPr lang="en-GB" sz="2200" b="0" dirty="0" smtClean="0"/>
              <a:t>:</a:t>
            </a:r>
          </a:p>
          <a:p>
            <a:r>
              <a:rPr lang="en-GB" sz="2200" b="0" dirty="0" smtClean="0"/>
              <a:t>A. A set of databases from different vendors, possibly using different database paradigms</a:t>
            </a:r>
          </a:p>
          <a:p>
            <a:r>
              <a:rPr lang="en-GB" sz="2200" b="0" dirty="0" smtClean="0"/>
              <a:t>B. An approach to a problem that is not guaranteed to work but performs well in most cases</a:t>
            </a:r>
          </a:p>
          <a:p>
            <a:r>
              <a:rPr lang="en-GB" sz="2200" b="0" dirty="0" smtClean="0"/>
              <a:t>C. Information that is hidden in a database and that cannot be recovered by a simple SQL query.</a:t>
            </a:r>
          </a:p>
          <a:p>
            <a:r>
              <a:rPr lang="en-GB" sz="2200" b="0" dirty="0" smtClean="0"/>
              <a:t>D. None of these</a:t>
            </a:r>
          </a:p>
        </p:txBody>
      </p:sp>
      <p:sp>
        <p:nvSpPr>
          <p:cNvPr id="9" name="Rectangle 8"/>
          <p:cNvSpPr/>
          <p:nvPr/>
        </p:nvSpPr>
        <p:spPr>
          <a:xfrm>
            <a:off x="7162800" y="2895600"/>
            <a:ext cx="1090363" cy="461665"/>
          </a:xfrm>
          <a:prstGeom prst="rect">
            <a:avLst/>
          </a:prstGeom>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B</a:t>
            </a:r>
          </a:p>
        </p:txBody>
      </p:sp>
      <p:sp>
        <p:nvSpPr>
          <p:cNvPr id="10" name="Rectangle 9"/>
          <p:cNvSpPr/>
          <p:nvPr/>
        </p:nvSpPr>
        <p:spPr>
          <a:xfrm>
            <a:off x="6248400" y="5943600"/>
            <a:ext cx="1107996" cy="461665"/>
          </a:xfrm>
          <a:prstGeom prst="rect">
            <a:avLst/>
          </a:prstGeom>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C</a:t>
            </a:r>
            <a:endParaRPr lang="en-US" sz="2400" dirty="0">
              <a:solidFill>
                <a:srgbClr val="FF0000"/>
              </a:solidFill>
            </a:endParaRPr>
          </a:p>
        </p:txBody>
      </p:sp>
    </p:spTree>
    <p:extLst>
      <p:ext uri="{BB962C8B-B14F-4D97-AF65-F5344CB8AC3E}">
        <p14:creationId xmlns:p14="http://schemas.microsoft.com/office/powerpoint/2010/main" val="151281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015532A-1725-4407-A7A7-1D88644B9D21}" type="datetime1">
              <a:rPr lang="en-US" smtClean="0"/>
              <a:t>8/11/2025</a:t>
            </a:fld>
            <a:endParaRPr lang="en-US" dirty="0"/>
          </a:p>
        </p:txBody>
      </p:sp>
      <p:sp>
        <p:nvSpPr>
          <p:cNvPr id="5" name="Footer Placeholder 4"/>
          <p:cNvSpPr>
            <a:spLocks noGrp="1"/>
          </p:cNvSpPr>
          <p:nvPr>
            <p:ph type="ftr" sz="quarter" idx="11"/>
          </p:nvPr>
        </p:nvSpPr>
        <p:spPr/>
        <p:txBody>
          <a:bodyPr/>
          <a:lstStyle/>
          <a:p>
            <a:pPr>
              <a:defRPr/>
            </a:pPr>
            <a:r>
              <a:rPr lang="en-US" smtClean="0"/>
              <a:t>DSC3101-Decision Tree</a:t>
            </a:r>
            <a:endParaRPr lang="en-US"/>
          </a:p>
        </p:txBody>
      </p:sp>
      <p:sp>
        <p:nvSpPr>
          <p:cNvPr id="6" name="Slide Number Placeholder 5"/>
          <p:cNvSpPr>
            <a:spLocks noGrp="1"/>
          </p:cNvSpPr>
          <p:nvPr>
            <p:ph type="sldNum" sz="quarter" idx="12"/>
          </p:nvPr>
        </p:nvSpPr>
        <p:spPr/>
        <p:txBody>
          <a:bodyPr/>
          <a:lstStyle/>
          <a:p>
            <a:pPr>
              <a:defRPr/>
            </a:pPr>
            <a:fld id="{24876ADD-85D9-4CF9-A35B-123309FF4FEE}" type="slidenum">
              <a:rPr lang="en-US" smtClean="0"/>
              <a:pPr>
                <a:defRPr/>
              </a:pPr>
              <a:t>51</a:t>
            </a:fld>
            <a:endParaRPr lang="en-US"/>
          </a:p>
        </p:txBody>
      </p:sp>
      <p:pic>
        <p:nvPicPr>
          <p:cNvPr id="7" name="Picture 3" descr="100 Questions &amp; Answers on Collaboration &amp; Communities | by Stan Garfield |  Medium"/>
          <p:cNvPicPr>
            <a:picLocks noChangeAspect="1" noChangeArrowheads="1"/>
          </p:cNvPicPr>
          <p:nvPr/>
        </p:nvPicPr>
        <p:blipFill>
          <a:blip r:embed="rId2" cstate="print"/>
          <a:srcRect/>
          <a:stretch>
            <a:fillRect/>
          </a:stretch>
        </p:blipFill>
        <p:spPr bwMode="auto">
          <a:xfrm>
            <a:off x="0" y="0"/>
            <a:ext cx="5562600" cy="762000"/>
          </a:xfrm>
          <a:prstGeom prst="rect">
            <a:avLst/>
          </a:prstGeom>
          <a:noFill/>
        </p:spPr>
      </p:pic>
      <p:sp>
        <p:nvSpPr>
          <p:cNvPr id="8" name="Rectangle 7"/>
          <p:cNvSpPr/>
          <p:nvPr/>
        </p:nvSpPr>
        <p:spPr>
          <a:xfrm>
            <a:off x="0" y="797511"/>
            <a:ext cx="9144000" cy="5632311"/>
          </a:xfrm>
          <a:prstGeom prst="rect">
            <a:avLst/>
          </a:prstGeom>
          <a:blipFill>
            <a:blip r:embed="rId3"/>
            <a:tile tx="0" ty="0" sx="100000" sy="100000" flip="none" algn="tl"/>
          </a:blipFill>
          <a:ln>
            <a:solidFill>
              <a:schemeClr val="tx1"/>
            </a:solidFill>
          </a:ln>
        </p:spPr>
        <p:txBody>
          <a:bodyPr wrap="square">
            <a:spAutoFit/>
          </a:bodyPr>
          <a:lstStyle/>
          <a:p>
            <a:r>
              <a:rPr lang="en-GB" sz="2400" dirty="0" smtClean="0"/>
              <a:t>KDD (Knowledge Discovery in Databases) is referred to:</a:t>
            </a:r>
          </a:p>
          <a:p>
            <a:r>
              <a:rPr lang="en-GB" sz="2400" b="0" dirty="0" smtClean="0"/>
              <a:t>A. Non-trivial extraction of implicit previously unknown and potentially useful information from data</a:t>
            </a:r>
          </a:p>
          <a:p>
            <a:r>
              <a:rPr lang="en-GB" sz="2400" b="0" dirty="0" smtClean="0"/>
              <a:t>B. Set of columns in a database table that can be used to identify each record within this table uniquely.</a:t>
            </a:r>
          </a:p>
          <a:p>
            <a:r>
              <a:rPr lang="en-GB" sz="2400" b="0" dirty="0" smtClean="0"/>
              <a:t>C. collection of interesting and useful patterns in a database</a:t>
            </a:r>
          </a:p>
          <a:p>
            <a:r>
              <a:rPr lang="en-GB" sz="2400" b="0" dirty="0" smtClean="0"/>
              <a:t>D. none of these</a:t>
            </a:r>
          </a:p>
          <a:p>
            <a:endParaRPr lang="en-GB" sz="2400" b="0" dirty="0" smtClean="0"/>
          </a:p>
          <a:p>
            <a:r>
              <a:rPr lang="en-GB" sz="2400" dirty="0" smtClean="0"/>
              <a:t>Knowledge is referred to:</a:t>
            </a:r>
          </a:p>
          <a:p>
            <a:r>
              <a:rPr lang="en-GB" sz="2400" b="0" dirty="0" smtClean="0"/>
              <a:t>A. Non-trivial extraction of implicit previously unknown and potentially useful information from data</a:t>
            </a:r>
          </a:p>
          <a:p>
            <a:r>
              <a:rPr lang="en-GB" sz="2400" b="0" dirty="0" smtClean="0"/>
              <a:t>B. Set of columns in a database table that can be used to identify each record within this table uniquely</a:t>
            </a:r>
          </a:p>
          <a:p>
            <a:r>
              <a:rPr lang="en-GB" sz="2400" b="0" dirty="0" smtClean="0"/>
              <a:t>C. collection of interesting and useful patterns in a database</a:t>
            </a:r>
          </a:p>
          <a:p>
            <a:r>
              <a:rPr lang="en-GB" sz="2400" b="0" dirty="0" smtClean="0"/>
              <a:t>D. none of these</a:t>
            </a:r>
          </a:p>
        </p:txBody>
      </p:sp>
      <p:sp>
        <p:nvSpPr>
          <p:cNvPr id="9" name="Rectangle 8"/>
          <p:cNvSpPr/>
          <p:nvPr/>
        </p:nvSpPr>
        <p:spPr>
          <a:xfrm>
            <a:off x="6858000" y="3048000"/>
            <a:ext cx="1073371" cy="461665"/>
          </a:xfrm>
          <a:prstGeom prst="rect">
            <a:avLst/>
          </a:prstGeom>
          <a:blipFill>
            <a:blip r:embed="rId3"/>
            <a:tile tx="0" ty="0" sx="100000" sy="100000" flip="none" algn="tl"/>
          </a:blipFill>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A</a:t>
            </a:r>
          </a:p>
        </p:txBody>
      </p:sp>
      <p:sp>
        <p:nvSpPr>
          <p:cNvPr id="10" name="Rectangle 9"/>
          <p:cNvSpPr/>
          <p:nvPr/>
        </p:nvSpPr>
        <p:spPr>
          <a:xfrm>
            <a:off x="5943600" y="6019800"/>
            <a:ext cx="1107996" cy="461665"/>
          </a:xfrm>
          <a:prstGeom prst="rect">
            <a:avLst/>
          </a:prstGeom>
          <a:blipFill>
            <a:blip r:embed="rId3"/>
            <a:tile tx="0" ty="0" sx="100000" sy="100000" flip="none" algn="tl"/>
          </a:blipFill>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C</a:t>
            </a:r>
            <a:endParaRPr lang="en-US" sz="2400" b="0" dirty="0">
              <a:solidFill>
                <a:srgbClr val="FF0000"/>
              </a:solidFill>
            </a:endParaRPr>
          </a:p>
        </p:txBody>
      </p:sp>
    </p:spTree>
    <p:extLst>
      <p:ext uri="{BB962C8B-B14F-4D97-AF65-F5344CB8AC3E}">
        <p14:creationId xmlns:p14="http://schemas.microsoft.com/office/powerpoint/2010/main" val="217395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1303"/>
            <a:ext cx="9144000" cy="6247864"/>
          </a:xfrm>
          <a:prstGeom prst="rect">
            <a:avLst/>
          </a:prstGeom>
          <a:ln w="38100">
            <a:solidFill>
              <a:schemeClr val="tx1"/>
            </a:solidFill>
          </a:ln>
        </p:spPr>
        <p:txBody>
          <a:bodyPr wrap="square">
            <a:spAutoFit/>
          </a:bodyPr>
          <a:lstStyle/>
          <a:p>
            <a:r>
              <a:rPr lang="en-IN" sz="2000" dirty="0"/>
              <a:t>1. What is the main purpose of using Gini Index and Information Gain in Decision Trees?</a:t>
            </a:r>
          </a:p>
          <a:p>
            <a:r>
              <a:rPr lang="en-IN" sz="2000" dirty="0"/>
              <a:t>A. To prune the tree                              B. To split the dataset at each node</a:t>
            </a:r>
          </a:p>
          <a:p>
            <a:r>
              <a:rPr lang="en-IN" sz="2000" dirty="0"/>
              <a:t>C. To normalize data                             D. To reduce overfitting</a:t>
            </a:r>
          </a:p>
          <a:p>
            <a:r>
              <a:rPr lang="en-IN" sz="2000" dirty="0">
                <a:solidFill>
                  <a:srgbClr val="C00000"/>
                </a:solidFill>
              </a:rPr>
              <a:t>→ B. To split the dataset at each node</a:t>
            </a:r>
          </a:p>
          <a:p>
            <a:endParaRPr lang="en-IN" sz="500" dirty="0"/>
          </a:p>
          <a:p>
            <a:r>
              <a:rPr lang="en-IN" sz="2000" dirty="0"/>
              <a:t>2. What is the range of the Gini Index?</a:t>
            </a:r>
          </a:p>
          <a:p>
            <a:r>
              <a:rPr lang="en-IN" sz="2000" dirty="0"/>
              <a:t>A. 0 to 0.5        B. 0 to 1                C. -1 to 1            D. 0 to infinity</a:t>
            </a:r>
          </a:p>
          <a:p>
            <a:r>
              <a:rPr lang="en-IN" sz="2000" dirty="0">
                <a:solidFill>
                  <a:srgbClr val="C00000"/>
                </a:solidFill>
              </a:rPr>
              <a:t>→ B. 0 to 1</a:t>
            </a:r>
          </a:p>
          <a:p>
            <a:endParaRPr lang="en-IN" sz="500" dirty="0"/>
          </a:p>
          <a:p>
            <a:r>
              <a:rPr lang="en-IN" sz="2000" dirty="0"/>
              <a:t>3. Which of the following indicates a pure node in the Gini Index?</a:t>
            </a:r>
          </a:p>
          <a:p>
            <a:r>
              <a:rPr lang="en-IN" sz="2000" dirty="0"/>
              <a:t>A. Gini = 0             B. Gini = 0.5                C. Gini = 1                     D. Gini = -1</a:t>
            </a:r>
          </a:p>
          <a:p>
            <a:r>
              <a:rPr lang="en-IN" sz="2000" dirty="0">
                <a:solidFill>
                  <a:srgbClr val="C00000"/>
                </a:solidFill>
              </a:rPr>
              <a:t>→ A. Gini = 0</a:t>
            </a:r>
          </a:p>
          <a:p>
            <a:endParaRPr lang="en-IN" sz="500" dirty="0"/>
          </a:p>
          <a:p>
            <a:r>
              <a:rPr lang="en-IN" sz="2000" dirty="0"/>
              <a:t>4. What does Information Gain measure?</a:t>
            </a:r>
          </a:p>
          <a:p>
            <a:r>
              <a:rPr lang="en-IN" sz="2000" dirty="0"/>
              <a:t>A. Variance of the data                          B. Purity of data after the split</a:t>
            </a:r>
          </a:p>
          <a:p>
            <a:r>
              <a:rPr lang="en-IN" sz="2000" dirty="0"/>
              <a:t>C. Depth of the tree                               D. Accuracy of the model</a:t>
            </a:r>
          </a:p>
          <a:p>
            <a:r>
              <a:rPr lang="en-IN" sz="2000" dirty="0">
                <a:solidFill>
                  <a:srgbClr val="C00000"/>
                </a:solidFill>
              </a:rPr>
              <a:t>→ B. Purity of data after the split</a:t>
            </a:r>
          </a:p>
          <a:p>
            <a:endParaRPr lang="en-IN" sz="500" dirty="0"/>
          </a:p>
          <a:p>
            <a:r>
              <a:rPr lang="en-IN" sz="2000" dirty="0"/>
              <a:t>5. Which metric is based on entropy?</a:t>
            </a:r>
          </a:p>
          <a:p>
            <a:r>
              <a:rPr lang="en-IN" sz="2000" dirty="0"/>
              <a:t>A. Gini Index                     B. Information Gain                   C. Variance                D. Mean Square Error</a:t>
            </a:r>
            <a:endParaRPr lang="en-IN" sz="2000" dirty="0">
              <a:solidFill>
                <a:srgbClr val="C00000"/>
              </a:solidFill>
            </a:endParaRPr>
          </a:p>
          <a:p>
            <a:r>
              <a:rPr lang="en-IN" sz="2000" dirty="0">
                <a:solidFill>
                  <a:srgbClr val="C00000"/>
                </a:solidFill>
              </a:rPr>
              <a:t>→ B. Information Gain</a:t>
            </a:r>
          </a:p>
        </p:txBody>
      </p:sp>
      <p:sp>
        <p:nvSpPr>
          <p:cNvPr id="5" name="Date Placeholder 4"/>
          <p:cNvSpPr>
            <a:spLocks noGrp="1"/>
          </p:cNvSpPr>
          <p:nvPr>
            <p:ph type="dt" sz="half" idx="10"/>
          </p:nvPr>
        </p:nvSpPr>
        <p:spPr/>
        <p:txBody>
          <a:bodyPr/>
          <a:lstStyle/>
          <a:p>
            <a:fld id="{E0F70E7A-2DBF-474E-8BC5-0E44D3844DFA}" type="datetime1">
              <a:rPr lang="en-US" smtClean="0"/>
              <a:t>8/11/2025</a:t>
            </a:fld>
            <a:endParaRPr lang="en-US"/>
          </a:p>
        </p:txBody>
      </p:sp>
      <p:sp>
        <p:nvSpPr>
          <p:cNvPr id="6" name="Footer Placeholder 5"/>
          <p:cNvSpPr>
            <a:spLocks noGrp="1"/>
          </p:cNvSpPr>
          <p:nvPr>
            <p:ph type="ftr" sz="quarter" idx="11"/>
          </p:nvPr>
        </p:nvSpPr>
        <p:spPr/>
        <p:txBody>
          <a:bodyPr/>
          <a:lstStyle/>
          <a:p>
            <a:r>
              <a:rPr lang="en-US" smtClean="0"/>
              <a:t>DSC3101-Decision Tree</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52</a:t>
            </a:fld>
            <a:endParaRPr lang="en-US"/>
          </a:p>
        </p:txBody>
      </p:sp>
    </p:spTree>
    <p:extLst>
      <p:ext uri="{BB962C8B-B14F-4D97-AF65-F5344CB8AC3E}">
        <p14:creationId xmlns:p14="http://schemas.microsoft.com/office/powerpoint/2010/main" val="19893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a:ln>
            <a:solidFill>
              <a:schemeClr val="tx1"/>
            </a:solidFill>
          </a:ln>
        </p:spPr>
      </p:pic>
      <p:sp>
        <p:nvSpPr>
          <p:cNvPr id="3" name="Date Placeholder 2"/>
          <p:cNvSpPr>
            <a:spLocks noGrp="1"/>
          </p:cNvSpPr>
          <p:nvPr>
            <p:ph type="dt" sz="half" idx="10"/>
          </p:nvPr>
        </p:nvSpPr>
        <p:spPr/>
        <p:txBody>
          <a:bodyPr/>
          <a:lstStyle/>
          <a:p>
            <a:fld id="{84E5413F-DF82-4476-BE0F-A349B4CF8D5F}" type="datetime1">
              <a:rPr lang="en-US" smtClean="0"/>
              <a:t>8/11/2025</a:t>
            </a:fld>
            <a:endParaRPr lang="en-US"/>
          </a:p>
        </p:txBody>
      </p:sp>
      <p:sp>
        <p:nvSpPr>
          <p:cNvPr id="4" name="Footer Placeholder 3"/>
          <p:cNvSpPr>
            <a:spLocks noGrp="1"/>
          </p:cNvSpPr>
          <p:nvPr>
            <p:ph type="ftr" sz="quarter" idx="11"/>
          </p:nvPr>
        </p:nvSpPr>
        <p:spPr/>
        <p:txBody>
          <a:bodyPr/>
          <a:lstStyle/>
          <a:p>
            <a:r>
              <a:rPr lang="en-US" smtClean="0"/>
              <a:t>DSC3101-Decision Tree</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53</a:t>
            </a:fld>
            <a:endParaRPr lang="en-US"/>
          </a:p>
        </p:txBody>
      </p:sp>
    </p:spTree>
    <p:extLst>
      <p:ext uri="{BB962C8B-B14F-4D97-AF65-F5344CB8AC3E}">
        <p14:creationId xmlns:p14="http://schemas.microsoft.com/office/powerpoint/2010/main" val="20140070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a:ln>
            <a:solidFill>
              <a:schemeClr val="tx1"/>
            </a:solidFill>
          </a:ln>
        </p:spPr>
      </p:pic>
      <p:sp>
        <p:nvSpPr>
          <p:cNvPr id="3" name="Date Placeholder 2"/>
          <p:cNvSpPr>
            <a:spLocks noGrp="1"/>
          </p:cNvSpPr>
          <p:nvPr>
            <p:ph type="dt" sz="half" idx="10"/>
          </p:nvPr>
        </p:nvSpPr>
        <p:spPr/>
        <p:txBody>
          <a:bodyPr/>
          <a:lstStyle/>
          <a:p>
            <a:fld id="{544BD75A-5A89-44A6-93E7-81D02684BF2E}" type="datetime1">
              <a:rPr lang="en-US" smtClean="0"/>
              <a:t>8/11/2025</a:t>
            </a:fld>
            <a:endParaRPr lang="en-US"/>
          </a:p>
        </p:txBody>
      </p:sp>
      <p:sp>
        <p:nvSpPr>
          <p:cNvPr id="4" name="Footer Placeholder 3"/>
          <p:cNvSpPr>
            <a:spLocks noGrp="1"/>
          </p:cNvSpPr>
          <p:nvPr>
            <p:ph type="ftr" sz="quarter" idx="11"/>
          </p:nvPr>
        </p:nvSpPr>
        <p:spPr/>
        <p:txBody>
          <a:bodyPr/>
          <a:lstStyle/>
          <a:p>
            <a:r>
              <a:rPr lang="en-US" smtClean="0"/>
              <a:t>DSC3101-Decision Tree</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54</a:t>
            </a:fld>
            <a:endParaRPr lang="en-US"/>
          </a:p>
        </p:txBody>
      </p:sp>
    </p:spTree>
    <p:extLst>
      <p:ext uri="{BB962C8B-B14F-4D97-AF65-F5344CB8AC3E}">
        <p14:creationId xmlns:p14="http://schemas.microsoft.com/office/powerpoint/2010/main" val="28461684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6858000"/>
          </a:xfrm>
          <a:prstGeom prst="rect">
            <a:avLst/>
          </a:prstGeom>
          <a:ln>
            <a:solidFill>
              <a:schemeClr val="tx1"/>
            </a:solidFill>
          </a:ln>
        </p:spPr>
      </p:pic>
      <p:sp>
        <p:nvSpPr>
          <p:cNvPr id="3" name="Date Placeholder 2"/>
          <p:cNvSpPr>
            <a:spLocks noGrp="1"/>
          </p:cNvSpPr>
          <p:nvPr>
            <p:ph type="dt" sz="half" idx="10"/>
          </p:nvPr>
        </p:nvSpPr>
        <p:spPr/>
        <p:txBody>
          <a:bodyPr/>
          <a:lstStyle/>
          <a:p>
            <a:fld id="{C1E71C66-0A41-4AA0-A328-D6CC5CF27B4E}" type="datetime1">
              <a:rPr lang="en-US" smtClean="0"/>
              <a:t>8/11/2025</a:t>
            </a:fld>
            <a:endParaRPr lang="en-US"/>
          </a:p>
        </p:txBody>
      </p:sp>
      <p:sp>
        <p:nvSpPr>
          <p:cNvPr id="4" name="Footer Placeholder 3"/>
          <p:cNvSpPr>
            <a:spLocks noGrp="1"/>
          </p:cNvSpPr>
          <p:nvPr>
            <p:ph type="ftr" sz="quarter" idx="11"/>
          </p:nvPr>
        </p:nvSpPr>
        <p:spPr/>
        <p:txBody>
          <a:bodyPr/>
          <a:lstStyle/>
          <a:p>
            <a:r>
              <a:rPr lang="en-US" smtClean="0"/>
              <a:t>DSC3101-Decision Tree</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55</a:t>
            </a:fld>
            <a:endParaRPr lang="en-US"/>
          </a:p>
        </p:txBody>
      </p:sp>
    </p:spTree>
    <p:extLst>
      <p:ext uri="{BB962C8B-B14F-4D97-AF65-F5344CB8AC3E}">
        <p14:creationId xmlns:p14="http://schemas.microsoft.com/office/powerpoint/2010/main" val="42361995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74" y="27295"/>
            <a:ext cx="9123525" cy="6124754"/>
          </a:xfrm>
          <a:prstGeom prst="rect">
            <a:avLst/>
          </a:prstGeom>
          <a:ln>
            <a:solidFill>
              <a:schemeClr val="tx1"/>
            </a:solidFill>
          </a:ln>
        </p:spPr>
        <p:txBody>
          <a:bodyPr wrap="square">
            <a:spAutoFit/>
          </a:bodyPr>
          <a:lstStyle/>
          <a:p>
            <a:r>
              <a:rPr lang="en-US" sz="2800" b="1" dirty="0" smtClean="0"/>
              <a:t>3. Compare </a:t>
            </a:r>
            <a:r>
              <a:rPr lang="en-US" sz="2800" b="1" dirty="0"/>
              <a:t>Gini Index and Information Gain. Which one is better?</a:t>
            </a:r>
            <a:r>
              <a:rPr lang="en-US" sz="2800" dirty="0"/>
              <a:t/>
            </a:r>
            <a:br>
              <a:rPr lang="en-US" sz="2800" dirty="0"/>
            </a:br>
            <a:r>
              <a:rPr lang="en-US" sz="2800" b="1" dirty="0"/>
              <a:t>Answer:</a:t>
            </a:r>
            <a:r>
              <a:rPr lang="en-US" sz="2800" dirty="0"/>
              <a:t/>
            </a:r>
            <a:br>
              <a:rPr lang="en-US" sz="2800" dirty="0"/>
            </a:br>
            <a:r>
              <a:rPr lang="en-US" sz="2800" dirty="0"/>
              <a:t>Both Gini Index and Information Gain are used to split nodes in decision trees.</a:t>
            </a:r>
          </a:p>
          <a:p>
            <a:pPr>
              <a:buFont typeface="Arial" panose="020B0604020202020204" pitchFamily="34" charset="0"/>
              <a:buChar char="•"/>
            </a:pPr>
            <a:r>
              <a:rPr lang="en-US" sz="2800" b="1" dirty="0"/>
              <a:t>Gini Index</a:t>
            </a:r>
            <a:r>
              <a:rPr lang="en-US" sz="2800" dirty="0"/>
              <a:t> is computationally more efficient and prefers larger partitions with smaller impurity.</a:t>
            </a:r>
          </a:p>
          <a:p>
            <a:pPr>
              <a:buFont typeface="Arial" panose="020B0604020202020204" pitchFamily="34" charset="0"/>
              <a:buChar char="•"/>
            </a:pPr>
            <a:r>
              <a:rPr lang="en-US" sz="2800" b="1" dirty="0"/>
              <a:t>Information Gain</a:t>
            </a:r>
            <a:r>
              <a:rPr lang="en-US" sz="2800" dirty="0"/>
              <a:t> tends to favor attributes with more distinct values, and it is theoretically more sound due to its basis in information theory</a:t>
            </a:r>
            <a:r>
              <a:rPr lang="en-US" sz="2800" dirty="0" smtClean="0"/>
              <a:t>.</a:t>
            </a:r>
          </a:p>
          <a:p>
            <a:r>
              <a:rPr lang="en-US" sz="2800" dirty="0"/>
              <a:t/>
            </a:r>
            <a:br>
              <a:rPr lang="en-US" sz="2800" dirty="0"/>
            </a:br>
            <a:r>
              <a:rPr lang="en-US" sz="2800" b="1" dirty="0"/>
              <a:t>Which is better?</a:t>
            </a:r>
            <a:r>
              <a:rPr lang="en-US" sz="2800" dirty="0"/>
              <a:t> It depends on the data. Gini is preferred in CART algorithms, while Information Gain is used in ID3 and C4.5. In practice, the choice is often empirical.</a:t>
            </a:r>
          </a:p>
        </p:txBody>
      </p:sp>
      <p:sp>
        <p:nvSpPr>
          <p:cNvPr id="4" name="Date Placeholder 3"/>
          <p:cNvSpPr>
            <a:spLocks noGrp="1"/>
          </p:cNvSpPr>
          <p:nvPr>
            <p:ph type="dt" sz="half" idx="10"/>
          </p:nvPr>
        </p:nvSpPr>
        <p:spPr/>
        <p:txBody>
          <a:bodyPr/>
          <a:lstStyle/>
          <a:p>
            <a:fld id="{8CD2A3A8-246C-4A86-A956-0CB9313A4AA5}"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56</a:t>
            </a:fld>
            <a:endParaRPr lang="en-US"/>
          </a:p>
        </p:txBody>
      </p:sp>
    </p:spTree>
    <p:extLst>
      <p:ext uri="{BB962C8B-B14F-4D97-AF65-F5344CB8AC3E}">
        <p14:creationId xmlns:p14="http://schemas.microsoft.com/office/powerpoint/2010/main" val="12434662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57</a:t>
            </a:fld>
            <a:endParaRPr lang="en-US"/>
          </a:p>
        </p:txBody>
      </p:sp>
      <p:pic>
        <p:nvPicPr>
          <p:cNvPr id="7" name="Picture 6"/>
          <p:cNvPicPr>
            <a:picLocks noChangeAspect="1"/>
          </p:cNvPicPr>
          <p:nvPr/>
        </p:nvPicPr>
        <p:blipFill>
          <a:blip r:embed="rId2"/>
          <a:stretch>
            <a:fillRect/>
          </a:stretch>
        </p:blipFill>
        <p:spPr>
          <a:xfrm>
            <a:off x="0" y="95536"/>
            <a:ext cx="9144000" cy="6356350"/>
          </a:xfrm>
          <a:prstGeom prst="rect">
            <a:avLst/>
          </a:prstGeom>
          <a:ln>
            <a:solidFill>
              <a:schemeClr val="tx1"/>
            </a:solidFill>
          </a:ln>
        </p:spPr>
      </p:pic>
    </p:spTree>
    <p:extLst>
      <p:ext uri="{BB962C8B-B14F-4D97-AF65-F5344CB8AC3E}">
        <p14:creationId xmlns:p14="http://schemas.microsoft.com/office/powerpoint/2010/main" val="3489843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58</a:t>
            </a:fld>
            <a:endParaRPr lang="en-US"/>
          </a:p>
        </p:txBody>
      </p:sp>
      <p:sp>
        <p:nvSpPr>
          <p:cNvPr id="2" name="Rectangle 1"/>
          <p:cNvSpPr/>
          <p:nvPr/>
        </p:nvSpPr>
        <p:spPr>
          <a:xfrm>
            <a:off x="0" y="21441"/>
            <a:ext cx="9144000" cy="369332"/>
          </a:xfrm>
          <a:prstGeom prst="rect">
            <a:avLst/>
          </a:prstGeom>
          <a:solidFill>
            <a:schemeClr val="bg1">
              <a:lumMod val="95000"/>
            </a:schemeClr>
          </a:solidFill>
          <a:ln>
            <a:solidFill>
              <a:schemeClr val="tx1"/>
            </a:solidFill>
          </a:ln>
        </p:spPr>
        <p:txBody>
          <a:bodyPr wrap="square">
            <a:spAutoFit/>
          </a:bodyPr>
          <a:lstStyle/>
          <a:p>
            <a:r>
              <a:rPr lang="en-US" dirty="0"/>
              <a:t>(a) Define Information gain and gain in the Gini index.</a:t>
            </a:r>
            <a:endParaRPr lang="en-IN" dirty="0"/>
          </a:p>
        </p:txBody>
      </p:sp>
      <p:pic>
        <p:nvPicPr>
          <p:cNvPr id="3" name="Picture 2"/>
          <p:cNvPicPr>
            <a:picLocks noChangeAspect="1"/>
          </p:cNvPicPr>
          <p:nvPr/>
        </p:nvPicPr>
        <p:blipFill>
          <a:blip r:embed="rId2"/>
          <a:stretch>
            <a:fillRect/>
          </a:stretch>
        </p:blipFill>
        <p:spPr>
          <a:xfrm>
            <a:off x="0" y="491532"/>
            <a:ext cx="9144000" cy="5864818"/>
          </a:xfrm>
          <a:prstGeom prst="rect">
            <a:avLst/>
          </a:prstGeom>
          <a:ln>
            <a:solidFill>
              <a:schemeClr val="tx1"/>
            </a:solidFill>
          </a:ln>
        </p:spPr>
      </p:pic>
    </p:spTree>
    <p:extLst>
      <p:ext uri="{BB962C8B-B14F-4D97-AF65-F5344CB8AC3E}">
        <p14:creationId xmlns:p14="http://schemas.microsoft.com/office/powerpoint/2010/main" val="1511979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59</a:t>
            </a:fld>
            <a:endParaRPr lang="en-US"/>
          </a:p>
        </p:txBody>
      </p:sp>
      <p:pic>
        <p:nvPicPr>
          <p:cNvPr id="2" name="Picture 1"/>
          <p:cNvPicPr>
            <a:picLocks noChangeAspect="1"/>
          </p:cNvPicPr>
          <p:nvPr/>
        </p:nvPicPr>
        <p:blipFill>
          <a:blip r:embed="rId2"/>
          <a:stretch>
            <a:fillRect/>
          </a:stretch>
        </p:blipFill>
        <p:spPr>
          <a:xfrm>
            <a:off x="33337" y="40944"/>
            <a:ext cx="9110663" cy="6315406"/>
          </a:xfrm>
          <a:prstGeom prst="rect">
            <a:avLst/>
          </a:prstGeom>
          <a:ln>
            <a:solidFill>
              <a:schemeClr val="tx1"/>
            </a:solidFill>
          </a:ln>
        </p:spPr>
      </p:pic>
    </p:spTree>
    <p:extLst>
      <p:ext uri="{BB962C8B-B14F-4D97-AF65-F5344CB8AC3E}">
        <p14:creationId xmlns:p14="http://schemas.microsoft.com/office/powerpoint/2010/main" val="241395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E6775EFC-9B78-48C6-9E06-1AE8818929D1}"/>
              </a:ext>
            </a:extLst>
          </p:cNvPr>
          <p:cNvSpPr>
            <a:spLocks noGrp="1" noChangeArrowheads="1"/>
          </p:cNvSpPr>
          <p:nvPr>
            <p:ph type="title"/>
          </p:nvPr>
        </p:nvSpPr>
        <p:spPr/>
        <p:txBody>
          <a:bodyPr/>
          <a:lstStyle/>
          <a:p>
            <a:pPr>
              <a:defRPr/>
            </a:pPr>
            <a:r>
              <a:rPr lang="en-US">
                <a:cs typeface="+mj-cs"/>
              </a:rPr>
              <a:t>Another Example of Decision Tree</a:t>
            </a:r>
          </a:p>
        </p:txBody>
      </p:sp>
      <p:sp>
        <p:nvSpPr>
          <p:cNvPr id="12290" name="Text Box 4">
            <a:extLst>
              <a:ext uri="{FF2B5EF4-FFF2-40B4-BE49-F238E27FC236}">
                <a16:creationId xmlns="" xmlns:a16="http://schemas.microsoft.com/office/drawing/2014/main" id="{61460E62-9DF8-4292-83FD-0B49A341C8D6}"/>
              </a:ext>
            </a:extLst>
          </p:cNvPr>
          <p:cNvSpPr txBox="1">
            <a:spLocks noChangeArrowheads="1"/>
          </p:cNvSpPr>
          <p:nvPr/>
        </p:nvSpPr>
        <p:spPr bwMode="auto">
          <a:xfrm rot="-2416809">
            <a:off x="9906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1" name="Text Box 5">
            <a:extLst>
              <a:ext uri="{FF2B5EF4-FFF2-40B4-BE49-F238E27FC236}">
                <a16:creationId xmlns="" xmlns:a16="http://schemas.microsoft.com/office/drawing/2014/main" id="{52461AE5-2569-405A-8299-7732622FAC8D}"/>
              </a:ext>
            </a:extLst>
          </p:cNvPr>
          <p:cNvSpPr txBox="1">
            <a:spLocks noChangeArrowheads="1"/>
          </p:cNvSpPr>
          <p:nvPr/>
        </p:nvSpPr>
        <p:spPr bwMode="auto">
          <a:xfrm rot="-2416809">
            <a:off x="16764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2" name="Text Box 6">
            <a:extLst>
              <a:ext uri="{FF2B5EF4-FFF2-40B4-BE49-F238E27FC236}">
                <a16:creationId xmlns="" xmlns:a16="http://schemas.microsoft.com/office/drawing/2014/main" id="{4A2C7CB3-81AE-4B48-A56C-353E945F2E86}"/>
              </a:ext>
            </a:extLst>
          </p:cNvPr>
          <p:cNvSpPr txBox="1">
            <a:spLocks noChangeArrowheads="1"/>
          </p:cNvSpPr>
          <p:nvPr/>
        </p:nvSpPr>
        <p:spPr bwMode="auto">
          <a:xfrm rot="-2416809">
            <a:off x="2514600" y="14478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2293" name="Text Box 7">
            <a:extLst>
              <a:ext uri="{FF2B5EF4-FFF2-40B4-BE49-F238E27FC236}">
                <a16:creationId xmlns="" xmlns:a16="http://schemas.microsoft.com/office/drawing/2014/main" id="{1352E2CD-3B44-44A2-B75E-69FC2314EA49}"/>
              </a:ext>
            </a:extLst>
          </p:cNvPr>
          <p:cNvSpPr txBox="1">
            <a:spLocks noChangeArrowheads="1"/>
          </p:cNvSpPr>
          <p:nvPr/>
        </p:nvSpPr>
        <p:spPr bwMode="auto">
          <a:xfrm rot="-2416809">
            <a:off x="3276600" y="160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2294" name="Line 8">
            <a:extLst>
              <a:ext uri="{FF2B5EF4-FFF2-40B4-BE49-F238E27FC236}">
                <a16:creationId xmlns="" xmlns:a16="http://schemas.microsoft.com/office/drawing/2014/main" id="{6698DAD6-3D77-467B-9B25-8C319A0B0657}"/>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9">
            <a:extLst>
              <a:ext uri="{FF2B5EF4-FFF2-40B4-BE49-F238E27FC236}">
                <a16:creationId xmlns="" xmlns:a16="http://schemas.microsoft.com/office/drawing/2014/main" id="{4BE82DD1-A94F-4E25-92A5-6965E39D2E70}"/>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10">
            <a:extLst>
              <a:ext uri="{FF2B5EF4-FFF2-40B4-BE49-F238E27FC236}">
                <a16:creationId xmlns="" xmlns:a16="http://schemas.microsoft.com/office/drawing/2014/main" id="{B909B3E2-F753-48A3-ABCD-2CA9A2933AF1}"/>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11">
            <a:extLst>
              <a:ext uri="{FF2B5EF4-FFF2-40B4-BE49-F238E27FC236}">
                <a16:creationId xmlns="" xmlns:a16="http://schemas.microsoft.com/office/drawing/2014/main" id="{0DEFA638-F2F5-4DA8-89DA-01B1BDEACFF7}"/>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2">
            <a:extLst>
              <a:ext uri="{FF2B5EF4-FFF2-40B4-BE49-F238E27FC236}">
                <a16:creationId xmlns="" xmlns:a16="http://schemas.microsoft.com/office/drawing/2014/main" id="{44CFBC32-A04C-440D-AC60-3ACF98117C59}"/>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3">
            <a:extLst>
              <a:ext uri="{FF2B5EF4-FFF2-40B4-BE49-F238E27FC236}">
                <a16:creationId xmlns="" xmlns:a16="http://schemas.microsoft.com/office/drawing/2014/main" id="{4A84FDFF-8D34-45A9-BBF8-3DF8508B982F}"/>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Text Box 14">
            <a:extLst>
              <a:ext uri="{FF2B5EF4-FFF2-40B4-BE49-F238E27FC236}">
                <a16:creationId xmlns="" xmlns:a16="http://schemas.microsoft.com/office/drawing/2014/main" id="{FA7BE591-E656-46A7-AB21-D8336C06932D}"/>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2301" name="Text Box 15">
            <a:extLst>
              <a:ext uri="{FF2B5EF4-FFF2-40B4-BE49-F238E27FC236}">
                <a16:creationId xmlns="" xmlns:a16="http://schemas.microsoft.com/office/drawing/2014/main" id="{0351834D-3E07-4EBA-B7BC-8AD514D0BFB7}"/>
              </a:ext>
            </a:extLst>
          </p:cNvPr>
          <p:cNvSpPr txBox="1">
            <a:spLocks noChangeArrowheads="1"/>
          </p:cNvSpPr>
          <p:nvPr/>
        </p:nvSpPr>
        <p:spPr bwMode="auto">
          <a:xfrm>
            <a:off x="6203950" y="2470150"/>
            <a:ext cx="935038"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2302" name="Text Box 16">
            <a:extLst>
              <a:ext uri="{FF2B5EF4-FFF2-40B4-BE49-F238E27FC236}">
                <a16:creationId xmlns="" xmlns:a16="http://schemas.microsoft.com/office/drawing/2014/main" id="{ED864B38-EA30-4D31-93FE-C30F87CB4DBE}"/>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2303" name="AutoShape 17">
            <a:extLst>
              <a:ext uri="{FF2B5EF4-FFF2-40B4-BE49-F238E27FC236}">
                <a16:creationId xmlns="" xmlns:a16="http://schemas.microsoft.com/office/drawing/2014/main" id="{D4A93664-3825-4697-91DB-A563E3CFAB8B}"/>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4" name="Text Box 18">
            <a:extLst>
              <a:ext uri="{FF2B5EF4-FFF2-40B4-BE49-F238E27FC236}">
                <a16:creationId xmlns="" xmlns:a16="http://schemas.microsoft.com/office/drawing/2014/main" id="{813C5F42-E294-446D-BAB8-BA73EF3C61F7}"/>
              </a:ext>
            </a:extLst>
          </p:cNvPr>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2305" name="AutoShape 19">
            <a:extLst>
              <a:ext uri="{FF2B5EF4-FFF2-40B4-BE49-F238E27FC236}">
                <a16:creationId xmlns="" xmlns:a16="http://schemas.microsoft.com/office/drawing/2014/main" id="{E001673C-3D0D-4DCB-97C9-F20B1C27741E}"/>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6" name="Text Box 20">
            <a:extLst>
              <a:ext uri="{FF2B5EF4-FFF2-40B4-BE49-F238E27FC236}">
                <a16:creationId xmlns="" xmlns:a16="http://schemas.microsoft.com/office/drawing/2014/main" id="{32FD8B4D-7EAF-43C7-8868-ABB7F8C30209}"/>
              </a:ext>
            </a:extLst>
          </p:cNvPr>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2307" name="AutoShape 21">
            <a:extLst>
              <a:ext uri="{FF2B5EF4-FFF2-40B4-BE49-F238E27FC236}">
                <a16:creationId xmlns="" xmlns:a16="http://schemas.microsoft.com/office/drawing/2014/main" id="{1BA0B396-4C82-4AB2-8E99-F8625E891BB0}"/>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8" name="Text Box 22">
            <a:extLst>
              <a:ext uri="{FF2B5EF4-FFF2-40B4-BE49-F238E27FC236}">
                <a16:creationId xmlns="" xmlns:a16="http://schemas.microsoft.com/office/drawing/2014/main" id="{3F642F6A-0ADF-426D-B50A-0C81EB2C4C1C}"/>
              </a:ext>
            </a:extLst>
          </p:cNvPr>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grpSp>
        <p:nvGrpSpPr>
          <p:cNvPr id="12309" name="Group 35">
            <a:extLst>
              <a:ext uri="{FF2B5EF4-FFF2-40B4-BE49-F238E27FC236}">
                <a16:creationId xmlns="" xmlns:a16="http://schemas.microsoft.com/office/drawing/2014/main" id="{B22A43E7-0F42-4BB2-8EAE-965DAC3711E8}"/>
              </a:ext>
            </a:extLst>
          </p:cNvPr>
          <p:cNvGrpSpPr>
            <a:grpSpLocks/>
          </p:cNvGrpSpPr>
          <p:nvPr/>
        </p:nvGrpSpPr>
        <p:grpSpPr bwMode="auto">
          <a:xfrm>
            <a:off x="5594350" y="3232150"/>
            <a:ext cx="685800" cy="381000"/>
            <a:chOff x="4927" y="2340"/>
            <a:chExt cx="432" cy="240"/>
          </a:xfrm>
        </p:grpSpPr>
        <p:sp>
          <p:nvSpPr>
            <p:cNvPr id="12321" name="AutoShape 23">
              <a:extLst>
                <a:ext uri="{FF2B5EF4-FFF2-40B4-BE49-F238E27FC236}">
                  <a16:creationId xmlns="" xmlns:a16="http://schemas.microsoft.com/office/drawing/2014/main" id="{0A9EB9A3-7B80-418D-B376-4D6B9124AACE}"/>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22" name="Text Box 24">
              <a:extLst>
                <a:ext uri="{FF2B5EF4-FFF2-40B4-BE49-F238E27FC236}">
                  <a16:creationId xmlns="" xmlns:a16="http://schemas.microsoft.com/office/drawing/2014/main" id="{62F00DFC-95BD-4E87-A989-CCC523B5B7E3}"/>
                </a:ext>
              </a:extLst>
            </p:cNvPr>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grpSp>
      <p:sp>
        <p:nvSpPr>
          <p:cNvPr id="12310" name="Text Box 25">
            <a:extLst>
              <a:ext uri="{FF2B5EF4-FFF2-40B4-BE49-F238E27FC236}">
                <a16:creationId xmlns="" xmlns:a16="http://schemas.microsoft.com/office/drawing/2014/main" id="{40D1C44F-1F9B-4B0E-8B32-64FB3952BEAF}"/>
              </a:ext>
            </a:extLst>
          </p:cNvPr>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2311" name="Text Box 26">
            <a:extLst>
              <a:ext uri="{FF2B5EF4-FFF2-40B4-BE49-F238E27FC236}">
                <a16:creationId xmlns="" xmlns:a16="http://schemas.microsoft.com/office/drawing/2014/main" id="{B8D78E17-DE33-4689-B0BD-63B9D2992C23}"/>
              </a:ext>
            </a:extLst>
          </p:cNvPr>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2312" name="Text Box 27">
            <a:extLst>
              <a:ext uri="{FF2B5EF4-FFF2-40B4-BE49-F238E27FC236}">
                <a16:creationId xmlns="" xmlns:a16="http://schemas.microsoft.com/office/drawing/2014/main" id="{1593510F-7176-4511-AFEC-EFC4843FFCFB}"/>
              </a:ext>
            </a:extLst>
          </p:cNvPr>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2313" name="Text Box 28">
            <a:extLst>
              <a:ext uri="{FF2B5EF4-FFF2-40B4-BE49-F238E27FC236}">
                <a16:creationId xmlns="" xmlns:a16="http://schemas.microsoft.com/office/drawing/2014/main" id="{88158606-A214-4401-8606-A6E72D8C902E}"/>
              </a:ext>
            </a:extLst>
          </p:cNvPr>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dirty="0"/>
              <a:t>Single, Divorced</a:t>
            </a:r>
            <a:endParaRPr lang="en-US" altLang="en-US" sz="1600" b="0" dirty="0">
              <a:solidFill>
                <a:schemeClr val="bg2"/>
              </a:solidFill>
            </a:endParaRPr>
          </a:p>
        </p:txBody>
      </p:sp>
      <p:sp>
        <p:nvSpPr>
          <p:cNvPr id="12314" name="Text Box 29">
            <a:extLst>
              <a:ext uri="{FF2B5EF4-FFF2-40B4-BE49-F238E27FC236}">
                <a16:creationId xmlns="" xmlns:a16="http://schemas.microsoft.com/office/drawing/2014/main" id="{BA678096-4A0D-4AA2-87F4-0E63B4360B1F}"/>
              </a:ext>
            </a:extLst>
          </p:cNvPr>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2315" name="Text Box 30">
            <a:extLst>
              <a:ext uri="{FF2B5EF4-FFF2-40B4-BE49-F238E27FC236}">
                <a16:creationId xmlns="" xmlns:a16="http://schemas.microsoft.com/office/drawing/2014/main" id="{097B3FA1-172C-466A-AD3E-F367AA04C520}"/>
              </a:ext>
            </a:extLst>
          </p:cNvPr>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2316" name="Text Box 37">
            <a:extLst>
              <a:ext uri="{FF2B5EF4-FFF2-40B4-BE49-F238E27FC236}">
                <a16:creationId xmlns="" xmlns:a16="http://schemas.microsoft.com/office/drawing/2014/main" id="{08AB6E6A-117C-4F9C-9E92-0814338887A2}"/>
              </a:ext>
            </a:extLst>
          </p:cNvPr>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solidFill>
                  <a:srgbClr val="CC3300"/>
                </a:solidFill>
              </a:rPr>
              <a:t>There could be more than one tree that fits the same data!</a:t>
            </a:r>
          </a:p>
        </p:txBody>
      </p:sp>
      <p:graphicFrame>
        <p:nvGraphicFramePr>
          <p:cNvPr id="12317" name="Object 38">
            <a:extLst>
              <a:ext uri="{FF2B5EF4-FFF2-40B4-BE49-F238E27FC236}">
                <a16:creationId xmlns="" xmlns:a16="http://schemas.microsoft.com/office/drawing/2014/main" id="{0831DD03-DCFC-45C6-A1DC-D2714BE109E7}"/>
              </a:ext>
            </a:extLst>
          </p:cNvPr>
          <p:cNvGraphicFramePr>
            <a:graphicFrameLocks noGrp="1" noChangeAspect="1"/>
          </p:cNvGraphicFramePr>
          <p:nvPr>
            <p:ph idx="1"/>
          </p:nvPr>
        </p:nvGraphicFramePr>
        <p:xfrm>
          <a:off x="152400" y="2071688"/>
          <a:ext cx="3886200" cy="3832225"/>
        </p:xfrm>
        <a:graphic>
          <a:graphicData uri="http://schemas.openxmlformats.org/presentationml/2006/ole">
            <mc:AlternateContent xmlns:mc="http://schemas.openxmlformats.org/markup-compatibility/2006">
              <mc:Choice xmlns:v="urn:schemas-microsoft-com:vml" Requires="v">
                <p:oleObj spid="_x0000_s3105" name="Document" r:id="rId3" imgW="5857196" imgH="5776579" progId="Word.Document.8">
                  <p:embed/>
                </p:oleObj>
              </mc:Choice>
              <mc:Fallback>
                <p:oleObj name="Document" r:id="rId3" imgW="5857196" imgH="5776579"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71688"/>
                        <a:ext cx="3886200" cy="383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 xmlns:a16="http://schemas.microsoft.com/office/drawing/2014/main" id="{7878102B-9290-40B9-902F-8D9BF8BF9E1F}"/>
              </a:ext>
            </a:extLst>
          </p:cNvPr>
          <p:cNvSpPr>
            <a:spLocks noGrp="1"/>
          </p:cNvSpPr>
          <p:nvPr>
            <p:ph type="dt" sz="quarter" idx="10"/>
          </p:nvPr>
        </p:nvSpPr>
        <p:spPr/>
        <p:txBody>
          <a:bodyPr/>
          <a:lstStyle/>
          <a:p>
            <a:pPr>
              <a:defRPr/>
            </a:pPr>
            <a:fld id="{5210BE35-45E7-43C6-89CF-2E614E225344}" type="datetime1">
              <a:rPr lang="en-US" smtClean="0"/>
              <a:t>8/11/2025</a:t>
            </a:fld>
            <a:endParaRPr lang="en-US" dirty="0"/>
          </a:p>
        </p:txBody>
      </p:sp>
      <p:sp>
        <p:nvSpPr>
          <p:cNvPr id="3" name="Footer Placeholder 2">
            <a:extLst>
              <a:ext uri="{FF2B5EF4-FFF2-40B4-BE49-F238E27FC236}">
                <a16:creationId xmlns="" xmlns:a16="http://schemas.microsoft.com/office/drawing/2014/main" id="{A1571193-677B-465D-9306-B0E03246878B}"/>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F13FB714-8A7D-4AC9-9285-3F12BC02F295}"/>
              </a:ext>
            </a:extLst>
          </p:cNvPr>
          <p:cNvSpPr>
            <a:spLocks noGrp="1"/>
          </p:cNvSpPr>
          <p:nvPr>
            <p:ph type="sldNum" sz="quarter" idx="12"/>
          </p:nvPr>
        </p:nvSpPr>
        <p:spPr/>
        <p:txBody>
          <a:bodyPr/>
          <a:lstStyle/>
          <a:p>
            <a:pPr>
              <a:defRPr/>
            </a:pPr>
            <a:fld id="{38FB5405-7CE1-4177-9B10-0CA610354D57}" type="slidenum">
              <a:rPr lang="en-US"/>
              <a:pPr>
                <a:defRPr/>
              </a:pPr>
              <a:t>6</a:t>
            </a:fld>
            <a:endParaRPr lang="en-US"/>
          </a:p>
        </p:txBody>
      </p:sp>
    </p:spTree>
    <p:extLst>
      <p:ext uri="{BB962C8B-B14F-4D97-AF65-F5344CB8AC3E}">
        <p14:creationId xmlns:p14="http://schemas.microsoft.com/office/powerpoint/2010/main" val="10361144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60</a:t>
            </a:fld>
            <a:endParaRPr lang="en-US"/>
          </a:p>
        </p:txBody>
      </p:sp>
      <p:sp>
        <p:nvSpPr>
          <p:cNvPr id="2" name="Rectangle 1"/>
          <p:cNvSpPr/>
          <p:nvPr/>
        </p:nvSpPr>
        <p:spPr>
          <a:xfrm>
            <a:off x="0" y="17397"/>
            <a:ext cx="9144000" cy="646331"/>
          </a:xfrm>
          <a:prstGeom prst="rect">
            <a:avLst/>
          </a:prstGeom>
          <a:blipFill>
            <a:blip r:embed="rId2"/>
            <a:tile tx="0" ty="0" sx="100000" sy="100000" flip="none" algn="tl"/>
          </a:blipFill>
          <a:ln>
            <a:solidFill>
              <a:schemeClr val="tx1"/>
            </a:solidFill>
          </a:ln>
        </p:spPr>
        <p:txBody>
          <a:bodyPr wrap="square">
            <a:spAutoFit/>
          </a:bodyPr>
          <a:lstStyle/>
          <a:p>
            <a:r>
              <a:rPr lang="en-US" dirty="0"/>
              <a:t>(b) Calculate the information gain when splitting on Gender, Car Type and Shirt Size. Which attribute would the decision tree induction algorithm choose?</a:t>
            </a:r>
            <a:endParaRPr lang="en-IN" dirty="0"/>
          </a:p>
        </p:txBody>
      </p:sp>
      <p:pic>
        <p:nvPicPr>
          <p:cNvPr id="3" name="Picture 2"/>
          <p:cNvPicPr>
            <a:picLocks noChangeAspect="1"/>
          </p:cNvPicPr>
          <p:nvPr/>
        </p:nvPicPr>
        <p:blipFill>
          <a:blip r:embed="rId3"/>
          <a:stretch>
            <a:fillRect/>
          </a:stretch>
        </p:blipFill>
        <p:spPr>
          <a:xfrm>
            <a:off x="0" y="704672"/>
            <a:ext cx="9144000" cy="5491412"/>
          </a:xfrm>
          <a:prstGeom prst="rect">
            <a:avLst/>
          </a:prstGeom>
          <a:ln>
            <a:solidFill>
              <a:schemeClr val="tx1"/>
            </a:solidFill>
          </a:ln>
        </p:spPr>
      </p:pic>
    </p:spTree>
    <p:extLst>
      <p:ext uri="{BB962C8B-B14F-4D97-AF65-F5344CB8AC3E}">
        <p14:creationId xmlns:p14="http://schemas.microsoft.com/office/powerpoint/2010/main" val="3276736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61</a:t>
            </a:fld>
            <a:endParaRPr lang="en-US"/>
          </a:p>
        </p:txBody>
      </p:sp>
      <p:pic>
        <p:nvPicPr>
          <p:cNvPr id="2" name="Picture 1"/>
          <p:cNvPicPr>
            <a:picLocks noChangeAspect="1"/>
          </p:cNvPicPr>
          <p:nvPr/>
        </p:nvPicPr>
        <p:blipFill>
          <a:blip r:embed="rId2"/>
          <a:stretch>
            <a:fillRect/>
          </a:stretch>
        </p:blipFill>
        <p:spPr>
          <a:xfrm>
            <a:off x="0" y="126881"/>
            <a:ext cx="9144000" cy="6229469"/>
          </a:xfrm>
          <a:prstGeom prst="rect">
            <a:avLst/>
          </a:prstGeom>
          <a:ln>
            <a:solidFill>
              <a:schemeClr val="tx1"/>
            </a:solidFill>
          </a:ln>
        </p:spPr>
      </p:pic>
    </p:spTree>
    <p:extLst>
      <p:ext uri="{BB962C8B-B14F-4D97-AF65-F5344CB8AC3E}">
        <p14:creationId xmlns:p14="http://schemas.microsoft.com/office/powerpoint/2010/main" val="30488961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62</a:t>
            </a:fld>
            <a:endParaRPr lang="en-US"/>
          </a:p>
        </p:txBody>
      </p:sp>
      <p:sp>
        <p:nvSpPr>
          <p:cNvPr id="2" name="Rectangle 1"/>
          <p:cNvSpPr/>
          <p:nvPr/>
        </p:nvSpPr>
        <p:spPr>
          <a:xfrm>
            <a:off x="0" y="0"/>
            <a:ext cx="8686800" cy="461665"/>
          </a:xfrm>
          <a:prstGeom prst="rect">
            <a:avLst/>
          </a:prstGeom>
          <a:solidFill>
            <a:schemeClr val="bg1">
              <a:lumMod val="95000"/>
            </a:schemeClr>
          </a:solidFill>
          <a:ln>
            <a:solidFill>
              <a:schemeClr val="tx1"/>
            </a:solidFill>
          </a:ln>
        </p:spPr>
        <p:txBody>
          <a:bodyPr wrap="square">
            <a:spAutoFit/>
          </a:bodyPr>
          <a:lstStyle/>
          <a:p>
            <a:r>
              <a:rPr lang="en-US" sz="2400" dirty="0" smtClean="0"/>
              <a:t>Information </a:t>
            </a:r>
            <a:r>
              <a:rPr lang="en-US" sz="2400" dirty="0"/>
              <a:t>Gain for Car Type</a:t>
            </a:r>
            <a:endParaRPr lang="en-IN" sz="2400" dirty="0"/>
          </a:p>
        </p:txBody>
      </p:sp>
      <p:pic>
        <p:nvPicPr>
          <p:cNvPr id="3" name="Picture 2"/>
          <p:cNvPicPr>
            <a:picLocks noChangeAspect="1"/>
          </p:cNvPicPr>
          <p:nvPr/>
        </p:nvPicPr>
        <p:blipFill>
          <a:blip r:embed="rId2"/>
          <a:stretch>
            <a:fillRect/>
          </a:stretch>
        </p:blipFill>
        <p:spPr>
          <a:xfrm>
            <a:off x="0" y="564745"/>
            <a:ext cx="9144000" cy="5791605"/>
          </a:xfrm>
          <a:prstGeom prst="rect">
            <a:avLst/>
          </a:prstGeom>
          <a:ln>
            <a:solidFill>
              <a:schemeClr val="tx1"/>
            </a:solidFill>
          </a:ln>
        </p:spPr>
      </p:pic>
    </p:spTree>
    <p:extLst>
      <p:ext uri="{BB962C8B-B14F-4D97-AF65-F5344CB8AC3E}">
        <p14:creationId xmlns:p14="http://schemas.microsoft.com/office/powerpoint/2010/main" val="100254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63</a:t>
            </a:fld>
            <a:endParaRPr lang="en-US"/>
          </a:p>
        </p:txBody>
      </p:sp>
      <p:sp>
        <p:nvSpPr>
          <p:cNvPr id="2" name="Rectangle 1"/>
          <p:cNvSpPr/>
          <p:nvPr/>
        </p:nvSpPr>
        <p:spPr>
          <a:xfrm>
            <a:off x="0" y="0"/>
            <a:ext cx="3318986" cy="400110"/>
          </a:xfrm>
          <a:prstGeom prst="rect">
            <a:avLst/>
          </a:prstGeom>
          <a:blipFill>
            <a:blip r:embed="rId2"/>
            <a:tile tx="0" ty="0" sx="100000" sy="100000" flip="none" algn="tl"/>
          </a:blipFill>
          <a:ln>
            <a:solidFill>
              <a:schemeClr val="tx1"/>
            </a:solidFill>
          </a:ln>
        </p:spPr>
        <p:txBody>
          <a:bodyPr wrap="none">
            <a:spAutoFit/>
          </a:bodyPr>
          <a:lstStyle/>
          <a:p>
            <a:r>
              <a:rPr lang="en-US" sz="2000" dirty="0" smtClean="0"/>
              <a:t>Information </a:t>
            </a:r>
            <a:r>
              <a:rPr lang="en-US" sz="2000" dirty="0"/>
              <a:t>Gain for Shirt Size</a:t>
            </a:r>
            <a:endParaRPr lang="en-IN" sz="2000" dirty="0"/>
          </a:p>
        </p:txBody>
      </p:sp>
      <p:pic>
        <p:nvPicPr>
          <p:cNvPr id="3" name="Picture 2"/>
          <p:cNvPicPr>
            <a:picLocks noChangeAspect="1"/>
          </p:cNvPicPr>
          <p:nvPr/>
        </p:nvPicPr>
        <p:blipFill>
          <a:blip r:embed="rId3"/>
          <a:stretch>
            <a:fillRect/>
          </a:stretch>
        </p:blipFill>
        <p:spPr>
          <a:xfrm>
            <a:off x="0" y="441053"/>
            <a:ext cx="9144000" cy="5915297"/>
          </a:xfrm>
          <a:prstGeom prst="rect">
            <a:avLst/>
          </a:prstGeom>
          <a:ln>
            <a:solidFill>
              <a:schemeClr val="tx1"/>
            </a:solidFill>
          </a:ln>
        </p:spPr>
      </p:pic>
    </p:spTree>
    <p:extLst>
      <p:ext uri="{BB962C8B-B14F-4D97-AF65-F5344CB8AC3E}">
        <p14:creationId xmlns:p14="http://schemas.microsoft.com/office/powerpoint/2010/main" val="3910105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5A6239-3E69-4997-9C2F-C44FB2CF4767}" type="datetime1">
              <a:rPr lang="en-US" smtClean="0"/>
              <a:t>8/11/2025</a:t>
            </a:fld>
            <a:endParaRPr lang="en-US"/>
          </a:p>
        </p:txBody>
      </p:sp>
      <p:sp>
        <p:nvSpPr>
          <p:cNvPr id="5" name="Footer Placeholder 4"/>
          <p:cNvSpPr>
            <a:spLocks noGrp="1"/>
          </p:cNvSpPr>
          <p:nvPr>
            <p:ph type="ftr" sz="quarter" idx="11"/>
          </p:nvPr>
        </p:nvSpPr>
        <p:spPr/>
        <p:txBody>
          <a:bodyPr/>
          <a:lstStyle/>
          <a:p>
            <a:r>
              <a:rPr lang="en-US" smtClean="0"/>
              <a:t>DSC3101-Decision Tree</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64</a:t>
            </a:fld>
            <a:endParaRPr lang="en-US"/>
          </a:p>
        </p:txBody>
      </p:sp>
      <p:pic>
        <p:nvPicPr>
          <p:cNvPr id="2" name="Picture 1"/>
          <p:cNvPicPr>
            <a:picLocks noChangeAspect="1"/>
          </p:cNvPicPr>
          <p:nvPr/>
        </p:nvPicPr>
        <p:blipFill>
          <a:blip r:embed="rId2"/>
          <a:stretch>
            <a:fillRect/>
          </a:stretch>
        </p:blipFill>
        <p:spPr>
          <a:xfrm>
            <a:off x="130008" y="132709"/>
            <a:ext cx="8768332" cy="6223641"/>
          </a:xfrm>
          <a:prstGeom prst="rect">
            <a:avLst/>
          </a:prstGeom>
          <a:ln>
            <a:solidFill>
              <a:schemeClr val="tx1"/>
            </a:solidFill>
          </a:ln>
        </p:spPr>
      </p:pic>
    </p:spTree>
    <p:extLst>
      <p:ext uri="{BB962C8B-B14F-4D97-AF65-F5344CB8AC3E}">
        <p14:creationId xmlns:p14="http://schemas.microsoft.com/office/powerpoint/2010/main" val="55809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993F440C-A7FF-4C29-AF1E-D9941D7E3F64}"/>
              </a:ext>
            </a:extLst>
          </p:cNvPr>
          <p:cNvSpPr>
            <a:spLocks noGrp="1" noChangeArrowheads="1"/>
          </p:cNvSpPr>
          <p:nvPr>
            <p:ph type="title"/>
          </p:nvPr>
        </p:nvSpPr>
        <p:spPr/>
        <p:txBody>
          <a:bodyPr/>
          <a:lstStyle/>
          <a:p>
            <a:pPr>
              <a:defRPr/>
            </a:pPr>
            <a:r>
              <a:rPr lang="en-US">
                <a:cs typeface="+mj-cs"/>
              </a:rPr>
              <a:t>Apply Model to Test Data</a:t>
            </a:r>
          </a:p>
        </p:txBody>
      </p:sp>
      <p:sp>
        <p:nvSpPr>
          <p:cNvPr id="13314" name="Line 4">
            <a:extLst>
              <a:ext uri="{FF2B5EF4-FFF2-40B4-BE49-F238E27FC236}">
                <a16:creationId xmlns="" xmlns:a16="http://schemas.microsoft.com/office/drawing/2014/main" id="{CFC0DAF7-E76C-4164-A894-8C2200D7EF9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5" name="Line 5">
            <a:extLst>
              <a:ext uri="{FF2B5EF4-FFF2-40B4-BE49-F238E27FC236}">
                <a16:creationId xmlns="" xmlns:a16="http://schemas.microsoft.com/office/drawing/2014/main" id="{1B5551FD-831B-4051-B976-C0188C3479F3}"/>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6" name="Line 6">
            <a:extLst>
              <a:ext uri="{FF2B5EF4-FFF2-40B4-BE49-F238E27FC236}">
                <a16:creationId xmlns="" xmlns:a16="http://schemas.microsoft.com/office/drawing/2014/main" id="{9A677CE6-2592-42D4-A961-C0B5CD7A50A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7" name="Line 7">
            <a:extLst>
              <a:ext uri="{FF2B5EF4-FFF2-40B4-BE49-F238E27FC236}">
                <a16:creationId xmlns="" xmlns:a16="http://schemas.microsoft.com/office/drawing/2014/main" id="{48D37305-03FC-4BD1-825A-70DF78884D43}"/>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8">
            <a:extLst>
              <a:ext uri="{FF2B5EF4-FFF2-40B4-BE49-F238E27FC236}">
                <a16:creationId xmlns="" xmlns:a16="http://schemas.microsoft.com/office/drawing/2014/main" id="{50A242D3-4622-4F29-B478-5C1B4AABC60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9">
            <a:extLst>
              <a:ext uri="{FF2B5EF4-FFF2-40B4-BE49-F238E27FC236}">
                <a16:creationId xmlns="" xmlns:a16="http://schemas.microsoft.com/office/drawing/2014/main" id="{722DF2CF-AB55-4719-9627-F4173FB509BF}"/>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0" name="Text Box 10">
            <a:extLst>
              <a:ext uri="{FF2B5EF4-FFF2-40B4-BE49-F238E27FC236}">
                <a16:creationId xmlns="" xmlns:a16="http://schemas.microsoft.com/office/drawing/2014/main" id="{E40FFE86-B022-4A6D-A22F-D83931FDA868}"/>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3321" name="Text Box 11">
            <a:extLst>
              <a:ext uri="{FF2B5EF4-FFF2-40B4-BE49-F238E27FC236}">
                <a16:creationId xmlns="" xmlns:a16="http://schemas.microsoft.com/office/drawing/2014/main" id="{19C6115C-3279-47CD-9F07-F1801EE01C1F}"/>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3322" name="Text Box 12">
            <a:extLst>
              <a:ext uri="{FF2B5EF4-FFF2-40B4-BE49-F238E27FC236}">
                <a16:creationId xmlns="" xmlns:a16="http://schemas.microsoft.com/office/drawing/2014/main" id="{C2A590CE-1DF4-44AA-B236-D5AD95A8C21B}"/>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3323" name="AutoShape 13">
            <a:extLst>
              <a:ext uri="{FF2B5EF4-FFF2-40B4-BE49-F238E27FC236}">
                <a16:creationId xmlns="" xmlns:a16="http://schemas.microsoft.com/office/drawing/2014/main" id="{F55B3DDD-8639-4610-AA1D-2CB767D5F6D6}"/>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4" name="Text Box 14">
            <a:extLst>
              <a:ext uri="{FF2B5EF4-FFF2-40B4-BE49-F238E27FC236}">
                <a16:creationId xmlns="" xmlns:a16="http://schemas.microsoft.com/office/drawing/2014/main" id="{AAC0AFE7-0E5C-4AB6-B383-2C061531422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3325" name="AutoShape 15">
            <a:extLst>
              <a:ext uri="{FF2B5EF4-FFF2-40B4-BE49-F238E27FC236}">
                <a16:creationId xmlns="" xmlns:a16="http://schemas.microsoft.com/office/drawing/2014/main" id="{1B9D66AF-CABC-4572-A16C-774CE7ABCB74}"/>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6" name="Text Box 16">
            <a:extLst>
              <a:ext uri="{FF2B5EF4-FFF2-40B4-BE49-F238E27FC236}">
                <a16:creationId xmlns="" xmlns:a16="http://schemas.microsoft.com/office/drawing/2014/main" id="{BB77729D-AFD5-4809-908B-6A802807CD60}"/>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27" name="AutoShape 17">
            <a:extLst>
              <a:ext uri="{FF2B5EF4-FFF2-40B4-BE49-F238E27FC236}">
                <a16:creationId xmlns="" xmlns:a16="http://schemas.microsoft.com/office/drawing/2014/main" id="{F0191F06-4203-4D45-B4BB-6DC436BDD573}"/>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8" name="Text Box 18">
            <a:extLst>
              <a:ext uri="{FF2B5EF4-FFF2-40B4-BE49-F238E27FC236}">
                <a16:creationId xmlns="" xmlns:a16="http://schemas.microsoft.com/office/drawing/2014/main" id="{239E30DB-07DB-4185-84D3-11CFE62AC929}"/>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3329" name="AutoShape 19">
            <a:extLst>
              <a:ext uri="{FF2B5EF4-FFF2-40B4-BE49-F238E27FC236}">
                <a16:creationId xmlns="" xmlns:a16="http://schemas.microsoft.com/office/drawing/2014/main" id="{08C2382E-94DD-4EC0-AD4F-D3A899D1C4C6}"/>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30" name="Text Box 20">
            <a:extLst>
              <a:ext uri="{FF2B5EF4-FFF2-40B4-BE49-F238E27FC236}">
                <a16:creationId xmlns="" xmlns:a16="http://schemas.microsoft.com/office/drawing/2014/main" id="{A3DDA5F8-878E-4097-9812-2723A5863B80}"/>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31" name="Text Box 21">
            <a:extLst>
              <a:ext uri="{FF2B5EF4-FFF2-40B4-BE49-F238E27FC236}">
                <a16:creationId xmlns="" xmlns:a16="http://schemas.microsoft.com/office/drawing/2014/main" id="{B54E08F5-7FC2-4D95-BCA4-3A35A3E6EEA5}"/>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3332" name="Text Box 22">
            <a:extLst>
              <a:ext uri="{FF2B5EF4-FFF2-40B4-BE49-F238E27FC236}">
                <a16:creationId xmlns="" xmlns:a16="http://schemas.microsoft.com/office/drawing/2014/main" id="{9F560FD4-62BF-4CB3-9EEF-FB4E379CE78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3333" name="Text Box 23">
            <a:extLst>
              <a:ext uri="{FF2B5EF4-FFF2-40B4-BE49-F238E27FC236}">
                <a16:creationId xmlns="" xmlns:a16="http://schemas.microsoft.com/office/drawing/2014/main" id="{63C2302F-E2CA-46A9-9309-D0BE62879C7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3334" name="Text Box 24">
            <a:extLst>
              <a:ext uri="{FF2B5EF4-FFF2-40B4-BE49-F238E27FC236}">
                <a16:creationId xmlns="" xmlns:a16="http://schemas.microsoft.com/office/drawing/2014/main" id="{382E0DD5-9B29-4715-8D61-DFD0959DE0C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3335" name="Text Box 25">
            <a:extLst>
              <a:ext uri="{FF2B5EF4-FFF2-40B4-BE49-F238E27FC236}">
                <a16:creationId xmlns="" xmlns:a16="http://schemas.microsoft.com/office/drawing/2014/main" id="{BF0B5846-FFB1-496B-8B3E-C3E94539DFFD}"/>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3336" name="Text Box 26">
            <a:extLst>
              <a:ext uri="{FF2B5EF4-FFF2-40B4-BE49-F238E27FC236}">
                <a16:creationId xmlns="" xmlns:a16="http://schemas.microsoft.com/office/drawing/2014/main" id="{8A906DD0-E22C-4E65-A9D3-069F2433F6C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3337" name="Object 27">
            <a:extLst>
              <a:ext uri="{FF2B5EF4-FFF2-40B4-BE49-F238E27FC236}">
                <a16:creationId xmlns="" xmlns:a16="http://schemas.microsoft.com/office/drawing/2014/main" id="{390683B0-1366-48D5-BB95-E00CDC45E64D}"/>
              </a:ext>
            </a:extLst>
          </p:cNvPr>
          <p:cNvGraphicFramePr>
            <a:graphicFrameLocks noChangeAspect="1"/>
          </p:cNvGraphicFramePr>
          <p:nvPr/>
        </p:nvGraphicFramePr>
        <p:xfrm>
          <a:off x="4957763" y="1604963"/>
          <a:ext cx="3586162" cy="1096962"/>
        </p:xfrm>
        <a:graphic>
          <a:graphicData uri="http://schemas.openxmlformats.org/presentationml/2006/ole">
            <mc:AlternateContent xmlns:mc="http://schemas.openxmlformats.org/markup-compatibility/2006">
              <mc:Choice xmlns:v="urn:schemas-microsoft-com:vml" Requires="v">
                <p:oleObj spid="_x0000_s4129" name="Document" r:id="rId3" imgW="5093480" imgH="1564535" progId="Word.Document.8">
                  <p:embed/>
                </p:oleObj>
              </mc:Choice>
              <mc:Fallback>
                <p:oleObj name="Document" r:id="rId3" imgW="5093480" imgH="156453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586162" cy="10969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338" name="Text Box 28">
            <a:extLst>
              <a:ext uri="{FF2B5EF4-FFF2-40B4-BE49-F238E27FC236}">
                <a16:creationId xmlns="" xmlns:a16="http://schemas.microsoft.com/office/drawing/2014/main" id="{22EB3426-7C8C-4EFB-80E3-38766054524D}"/>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3339" name="Text Box 29">
            <a:extLst>
              <a:ext uri="{FF2B5EF4-FFF2-40B4-BE49-F238E27FC236}">
                <a16:creationId xmlns="" xmlns:a16="http://schemas.microsoft.com/office/drawing/2014/main" id="{4838A494-6BD8-4485-B9F4-C8CF3D0BF1C9}"/>
              </a:ext>
            </a:extLst>
          </p:cNvPr>
          <p:cNvSpPr txBox="1">
            <a:spLocks noChangeArrowheads="1"/>
          </p:cNvSpPr>
          <p:nvPr/>
        </p:nvSpPr>
        <p:spPr bwMode="auto">
          <a:xfrm>
            <a:off x="990600" y="14478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Start from the root of tree.</a:t>
            </a:r>
          </a:p>
        </p:txBody>
      </p:sp>
      <p:sp>
        <p:nvSpPr>
          <p:cNvPr id="13340" name="Line 30">
            <a:extLst>
              <a:ext uri="{FF2B5EF4-FFF2-40B4-BE49-F238E27FC236}">
                <a16:creationId xmlns="" xmlns:a16="http://schemas.microsoft.com/office/drawing/2014/main" id="{34A5AE84-2733-4E41-8F86-DB7E5F43BB07}"/>
              </a:ext>
            </a:extLst>
          </p:cNvPr>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a:extLst>
              <a:ext uri="{FF2B5EF4-FFF2-40B4-BE49-F238E27FC236}">
                <a16:creationId xmlns="" xmlns:a16="http://schemas.microsoft.com/office/drawing/2014/main" id="{095A981C-5DEE-425C-BDF5-8C2167962DC6}"/>
              </a:ext>
            </a:extLst>
          </p:cNvPr>
          <p:cNvSpPr>
            <a:spLocks noGrp="1"/>
          </p:cNvSpPr>
          <p:nvPr>
            <p:ph type="dt" sz="quarter" idx="10"/>
          </p:nvPr>
        </p:nvSpPr>
        <p:spPr/>
        <p:txBody>
          <a:bodyPr/>
          <a:lstStyle/>
          <a:p>
            <a:pPr>
              <a:defRPr/>
            </a:pPr>
            <a:fld id="{38535E1D-A2F0-4588-9673-1035766ADB1D}" type="datetime1">
              <a:rPr lang="en-US" smtClean="0"/>
              <a:t>8/11/2025</a:t>
            </a:fld>
            <a:endParaRPr lang="en-US" dirty="0"/>
          </a:p>
        </p:txBody>
      </p:sp>
      <p:sp>
        <p:nvSpPr>
          <p:cNvPr id="3" name="Footer Placeholder 2">
            <a:extLst>
              <a:ext uri="{FF2B5EF4-FFF2-40B4-BE49-F238E27FC236}">
                <a16:creationId xmlns="" xmlns:a16="http://schemas.microsoft.com/office/drawing/2014/main" id="{E7253184-1496-48BB-825B-EAAE9CEA8FE1}"/>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DF934FAB-6B65-4DFD-A800-237D12D35944}"/>
              </a:ext>
            </a:extLst>
          </p:cNvPr>
          <p:cNvSpPr>
            <a:spLocks noGrp="1"/>
          </p:cNvSpPr>
          <p:nvPr>
            <p:ph type="sldNum" sz="quarter" idx="12"/>
          </p:nvPr>
        </p:nvSpPr>
        <p:spPr/>
        <p:txBody>
          <a:bodyPr/>
          <a:lstStyle/>
          <a:p>
            <a:pPr>
              <a:defRPr/>
            </a:pPr>
            <a:fld id="{FBBC085E-F244-4C19-A8BC-465573CB4ECB}" type="slidenum">
              <a:rPr lang="en-US"/>
              <a:pPr>
                <a:defRPr/>
              </a:pPr>
              <a:t>7</a:t>
            </a:fld>
            <a:endParaRPr lang="en-US"/>
          </a:p>
        </p:txBody>
      </p:sp>
    </p:spTree>
    <p:extLst>
      <p:ext uri="{BB962C8B-B14F-4D97-AF65-F5344CB8AC3E}">
        <p14:creationId xmlns:p14="http://schemas.microsoft.com/office/powerpoint/2010/main" val="1321857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213D0D3C-AF5C-48AE-B7ED-1CAA2C1038EA}"/>
              </a:ext>
            </a:extLst>
          </p:cNvPr>
          <p:cNvSpPr>
            <a:spLocks noGrp="1" noChangeArrowheads="1"/>
          </p:cNvSpPr>
          <p:nvPr>
            <p:ph type="title"/>
          </p:nvPr>
        </p:nvSpPr>
        <p:spPr/>
        <p:txBody>
          <a:bodyPr/>
          <a:lstStyle/>
          <a:p>
            <a:pPr>
              <a:defRPr/>
            </a:pPr>
            <a:r>
              <a:rPr lang="en-US">
                <a:cs typeface="+mj-cs"/>
              </a:rPr>
              <a:t>Apply Model to Test Data</a:t>
            </a:r>
          </a:p>
        </p:txBody>
      </p:sp>
      <p:sp>
        <p:nvSpPr>
          <p:cNvPr id="14338" name="Line 4">
            <a:extLst>
              <a:ext uri="{FF2B5EF4-FFF2-40B4-BE49-F238E27FC236}">
                <a16:creationId xmlns="" xmlns:a16="http://schemas.microsoft.com/office/drawing/2014/main" id="{56A8BE6D-1441-43C0-9CC6-9AE0742DAD1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39" name="Line 5">
            <a:extLst>
              <a:ext uri="{FF2B5EF4-FFF2-40B4-BE49-F238E27FC236}">
                <a16:creationId xmlns="" xmlns:a16="http://schemas.microsoft.com/office/drawing/2014/main" id="{04874380-62CC-4810-8CF6-544ABD241ED7}"/>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0" name="Line 6">
            <a:extLst>
              <a:ext uri="{FF2B5EF4-FFF2-40B4-BE49-F238E27FC236}">
                <a16:creationId xmlns="" xmlns:a16="http://schemas.microsoft.com/office/drawing/2014/main" id="{3B10717E-332C-49C2-AA0D-60DAC8A975D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1" name="Line 7">
            <a:extLst>
              <a:ext uri="{FF2B5EF4-FFF2-40B4-BE49-F238E27FC236}">
                <a16:creationId xmlns="" xmlns:a16="http://schemas.microsoft.com/office/drawing/2014/main" id="{2AFB65CF-282E-4F14-9C97-3156DB88A840}"/>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2" name="Line 8">
            <a:extLst>
              <a:ext uri="{FF2B5EF4-FFF2-40B4-BE49-F238E27FC236}">
                <a16:creationId xmlns="" xmlns:a16="http://schemas.microsoft.com/office/drawing/2014/main" id="{53702AFC-BB69-4137-BD49-F15777DD206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9">
            <a:extLst>
              <a:ext uri="{FF2B5EF4-FFF2-40B4-BE49-F238E27FC236}">
                <a16:creationId xmlns="" xmlns:a16="http://schemas.microsoft.com/office/drawing/2014/main" id="{A0D9D5A1-9D0E-441D-AC91-6FDAD0F66292}"/>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4" name="Text Box 11">
            <a:extLst>
              <a:ext uri="{FF2B5EF4-FFF2-40B4-BE49-F238E27FC236}">
                <a16:creationId xmlns="" xmlns:a16="http://schemas.microsoft.com/office/drawing/2014/main" id="{CB069314-8DD4-4C46-B617-94C8AF617409}"/>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4345" name="Text Box 12">
            <a:extLst>
              <a:ext uri="{FF2B5EF4-FFF2-40B4-BE49-F238E27FC236}">
                <a16:creationId xmlns="" xmlns:a16="http://schemas.microsoft.com/office/drawing/2014/main" id="{E7BDDCAE-8841-43D0-9FD8-6E6B93191BC4}"/>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4346" name="AutoShape 13">
            <a:extLst>
              <a:ext uri="{FF2B5EF4-FFF2-40B4-BE49-F238E27FC236}">
                <a16:creationId xmlns="" xmlns:a16="http://schemas.microsoft.com/office/drawing/2014/main" id="{D40F9F0D-16CC-4B4D-AD51-17D354EDC98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7" name="Text Box 14">
            <a:extLst>
              <a:ext uri="{FF2B5EF4-FFF2-40B4-BE49-F238E27FC236}">
                <a16:creationId xmlns="" xmlns:a16="http://schemas.microsoft.com/office/drawing/2014/main" id="{59BB683C-502A-4654-94D5-71BD7C4AEB1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4348" name="AutoShape 15">
            <a:extLst>
              <a:ext uri="{FF2B5EF4-FFF2-40B4-BE49-F238E27FC236}">
                <a16:creationId xmlns="" xmlns:a16="http://schemas.microsoft.com/office/drawing/2014/main" id="{824C1A17-8512-476D-BBFD-32F34F052DF8}"/>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9" name="Text Box 16">
            <a:extLst>
              <a:ext uri="{FF2B5EF4-FFF2-40B4-BE49-F238E27FC236}">
                <a16:creationId xmlns="" xmlns:a16="http://schemas.microsoft.com/office/drawing/2014/main" id="{4ED975EC-D304-410D-8CAA-95F7E69A57D5}"/>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0" name="AutoShape 17">
            <a:extLst>
              <a:ext uri="{FF2B5EF4-FFF2-40B4-BE49-F238E27FC236}">
                <a16:creationId xmlns="" xmlns:a16="http://schemas.microsoft.com/office/drawing/2014/main" id="{28A27D12-83EF-4C0A-8F0F-886F45B7244D}"/>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1" name="Text Box 18">
            <a:extLst>
              <a:ext uri="{FF2B5EF4-FFF2-40B4-BE49-F238E27FC236}">
                <a16:creationId xmlns="" xmlns:a16="http://schemas.microsoft.com/office/drawing/2014/main" id="{250672FB-002D-4997-8840-C387EBBAC40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4352" name="AutoShape 19">
            <a:extLst>
              <a:ext uri="{FF2B5EF4-FFF2-40B4-BE49-F238E27FC236}">
                <a16:creationId xmlns="" xmlns:a16="http://schemas.microsoft.com/office/drawing/2014/main" id="{8C3AE25B-BF8C-4BF2-82DB-F23ED68A1653}"/>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3" name="Text Box 20">
            <a:extLst>
              <a:ext uri="{FF2B5EF4-FFF2-40B4-BE49-F238E27FC236}">
                <a16:creationId xmlns="" xmlns:a16="http://schemas.microsoft.com/office/drawing/2014/main" id="{9FCE4A1D-12AC-47DF-9A80-697ABD195B7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4" name="Text Box 21">
            <a:extLst>
              <a:ext uri="{FF2B5EF4-FFF2-40B4-BE49-F238E27FC236}">
                <a16:creationId xmlns="" xmlns:a16="http://schemas.microsoft.com/office/drawing/2014/main" id="{322ACB3F-3A0E-4FB4-B51A-41F9B060E904}"/>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4355" name="Text Box 22">
            <a:extLst>
              <a:ext uri="{FF2B5EF4-FFF2-40B4-BE49-F238E27FC236}">
                <a16:creationId xmlns="" xmlns:a16="http://schemas.microsoft.com/office/drawing/2014/main" id="{D0A523E8-4FD1-4620-B409-B652B111F365}"/>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4356" name="Text Box 23">
            <a:extLst>
              <a:ext uri="{FF2B5EF4-FFF2-40B4-BE49-F238E27FC236}">
                <a16:creationId xmlns="" xmlns:a16="http://schemas.microsoft.com/office/drawing/2014/main" id="{2DBC14EE-3135-40AF-B595-F738D30AE070}"/>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4357" name="Text Box 24">
            <a:extLst>
              <a:ext uri="{FF2B5EF4-FFF2-40B4-BE49-F238E27FC236}">
                <a16:creationId xmlns="" xmlns:a16="http://schemas.microsoft.com/office/drawing/2014/main" id="{6470BC24-4CAE-42B1-BD4F-6E6F8C7C8FD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4358" name="Text Box 25">
            <a:extLst>
              <a:ext uri="{FF2B5EF4-FFF2-40B4-BE49-F238E27FC236}">
                <a16:creationId xmlns="" xmlns:a16="http://schemas.microsoft.com/office/drawing/2014/main" id="{E1D84FFF-B81B-433F-88C5-E025386C4EF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4359" name="Text Box 26">
            <a:extLst>
              <a:ext uri="{FF2B5EF4-FFF2-40B4-BE49-F238E27FC236}">
                <a16:creationId xmlns="" xmlns:a16="http://schemas.microsoft.com/office/drawing/2014/main" id="{4F779082-04A8-41C2-B421-C3734C268C0D}"/>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4360" name="Object 27">
            <a:extLst>
              <a:ext uri="{FF2B5EF4-FFF2-40B4-BE49-F238E27FC236}">
                <a16:creationId xmlns="" xmlns:a16="http://schemas.microsoft.com/office/drawing/2014/main" id="{18E844DE-1304-485C-8A4A-F9689CE1E107}"/>
              </a:ext>
            </a:extLst>
          </p:cNvPr>
          <p:cNvGraphicFramePr>
            <a:graphicFrameLocks noChangeAspect="1"/>
          </p:cNvGraphicFramePr>
          <p:nvPr/>
        </p:nvGraphicFramePr>
        <p:xfrm>
          <a:off x="4987925" y="1604963"/>
          <a:ext cx="3678238" cy="1096962"/>
        </p:xfrm>
        <a:graphic>
          <a:graphicData uri="http://schemas.openxmlformats.org/presentationml/2006/ole">
            <mc:AlternateContent xmlns:mc="http://schemas.openxmlformats.org/markup-compatibility/2006">
              <mc:Choice xmlns:v="urn:schemas-microsoft-com:vml" Requires="v">
                <p:oleObj spid="_x0000_s5153" name="Document" r:id="rId3" imgW="5229485" imgH="1564535" progId="Word.Document.8">
                  <p:embed/>
                </p:oleObj>
              </mc:Choice>
              <mc:Fallback>
                <p:oleObj name="Document" r:id="rId3" imgW="5229485" imgH="156453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925" y="1604963"/>
                        <a:ext cx="3678238" cy="10969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361" name="Text Box 28">
            <a:extLst>
              <a:ext uri="{FF2B5EF4-FFF2-40B4-BE49-F238E27FC236}">
                <a16:creationId xmlns="" xmlns:a16="http://schemas.microsoft.com/office/drawing/2014/main" id="{A54CE64B-5C71-4CC9-8E87-325980B28A29}"/>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4362" name="Line 29">
            <a:extLst>
              <a:ext uri="{FF2B5EF4-FFF2-40B4-BE49-F238E27FC236}">
                <a16:creationId xmlns="" xmlns:a16="http://schemas.microsoft.com/office/drawing/2014/main" id="{39762673-54F9-47FA-AEA7-AEBFEEE68402}"/>
              </a:ext>
            </a:extLst>
          </p:cNvPr>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Text Box 30">
            <a:extLst>
              <a:ext uri="{FF2B5EF4-FFF2-40B4-BE49-F238E27FC236}">
                <a16:creationId xmlns="" xmlns:a16="http://schemas.microsoft.com/office/drawing/2014/main" id="{AE047BE0-2BA1-43B3-B053-658EBFC155F3}"/>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 xmlns:a16="http://schemas.microsoft.com/office/drawing/2014/main" id="{615EB539-80C1-4112-B74F-9A76F3E5A1E0}"/>
              </a:ext>
            </a:extLst>
          </p:cNvPr>
          <p:cNvSpPr>
            <a:spLocks noGrp="1"/>
          </p:cNvSpPr>
          <p:nvPr>
            <p:ph type="dt" sz="quarter" idx="10"/>
          </p:nvPr>
        </p:nvSpPr>
        <p:spPr/>
        <p:txBody>
          <a:bodyPr/>
          <a:lstStyle/>
          <a:p>
            <a:pPr>
              <a:defRPr/>
            </a:pPr>
            <a:fld id="{8EF6D4C7-A696-4EA8-BF7F-96F9957E4A9B}" type="datetime1">
              <a:rPr lang="en-US" smtClean="0"/>
              <a:t>8/11/2025</a:t>
            </a:fld>
            <a:endParaRPr lang="en-US" dirty="0"/>
          </a:p>
        </p:txBody>
      </p:sp>
      <p:sp>
        <p:nvSpPr>
          <p:cNvPr id="3" name="Footer Placeholder 2">
            <a:extLst>
              <a:ext uri="{FF2B5EF4-FFF2-40B4-BE49-F238E27FC236}">
                <a16:creationId xmlns="" xmlns:a16="http://schemas.microsoft.com/office/drawing/2014/main" id="{E2B5426D-612B-431A-AE31-090551F87727}"/>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AC0CAA1E-D0BD-43F8-8EB9-B6E0BA7C85B9}"/>
              </a:ext>
            </a:extLst>
          </p:cNvPr>
          <p:cNvSpPr>
            <a:spLocks noGrp="1"/>
          </p:cNvSpPr>
          <p:nvPr>
            <p:ph type="sldNum" sz="quarter" idx="12"/>
          </p:nvPr>
        </p:nvSpPr>
        <p:spPr/>
        <p:txBody>
          <a:bodyPr/>
          <a:lstStyle/>
          <a:p>
            <a:pPr>
              <a:defRPr/>
            </a:pPr>
            <a:fld id="{DDA601D1-C8A5-48CA-9034-94D7F4C0A899}" type="slidenum">
              <a:rPr lang="en-US"/>
              <a:pPr>
                <a:defRPr/>
              </a:pPr>
              <a:t>8</a:t>
            </a:fld>
            <a:endParaRPr lang="en-US"/>
          </a:p>
        </p:txBody>
      </p:sp>
    </p:spTree>
    <p:extLst>
      <p:ext uri="{BB962C8B-B14F-4D97-AF65-F5344CB8AC3E}">
        <p14:creationId xmlns:p14="http://schemas.microsoft.com/office/powerpoint/2010/main" val="2254385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F8500862-0B0F-4476-B043-EB69CCE76A0D}"/>
              </a:ext>
            </a:extLst>
          </p:cNvPr>
          <p:cNvSpPr>
            <a:spLocks noGrp="1" noChangeArrowheads="1"/>
          </p:cNvSpPr>
          <p:nvPr>
            <p:ph type="title"/>
          </p:nvPr>
        </p:nvSpPr>
        <p:spPr/>
        <p:txBody>
          <a:bodyPr/>
          <a:lstStyle/>
          <a:p>
            <a:pPr>
              <a:defRPr/>
            </a:pPr>
            <a:r>
              <a:rPr lang="en-US">
                <a:cs typeface="+mj-cs"/>
              </a:rPr>
              <a:t>Apply Model to Test Data</a:t>
            </a:r>
          </a:p>
        </p:txBody>
      </p:sp>
      <p:sp>
        <p:nvSpPr>
          <p:cNvPr id="15362" name="Line 3">
            <a:extLst>
              <a:ext uri="{FF2B5EF4-FFF2-40B4-BE49-F238E27FC236}">
                <a16:creationId xmlns="" xmlns:a16="http://schemas.microsoft.com/office/drawing/2014/main" id="{82A8ADAA-CCDA-4312-9E67-3455102DBB15}"/>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3" name="Line 4">
            <a:extLst>
              <a:ext uri="{FF2B5EF4-FFF2-40B4-BE49-F238E27FC236}">
                <a16:creationId xmlns="" xmlns:a16="http://schemas.microsoft.com/office/drawing/2014/main" id="{4EC4C0D6-BDF2-445C-87F4-1C40D009B852}"/>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Line 5">
            <a:extLst>
              <a:ext uri="{FF2B5EF4-FFF2-40B4-BE49-F238E27FC236}">
                <a16:creationId xmlns="" xmlns:a16="http://schemas.microsoft.com/office/drawing/2014/main" id="{A42839C7-9CF1-4A02-8FB5-906617682C9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6">
            <a:extLst>
              <a:ext uri="{FF2B5EF4-FFF2-40B4-BE49-F238E27FC236}">
                <a16:creationId xmlns="" xmlns:a16="http://schemas.microsoft.com/office/drawing/2014/main" id="{52DA3C68-DE02-434B-B10E-89F87381768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6" name="Line 7">
            <a:extLst>
              <a:ext uri="{FF2B5EF4-FFF2-40B4-BE49-F238E27FC236}">
                <a16:creationId xmlns="" xmlns:a16="http://schemas.microsoft.com/office/drawing/2014/main" id="{6A5CACC0-3644-4FBC-9F83-1D723E133D2F}"/>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8">
            <a:extLst>
              <a:ext uri="{FF2B5EF4-FFF2-40B4-BE49-F238E27FC236}">
                <a16:creationId xmlns="" xmlns:a16="http://schemas.microsoft.com/office/drawing/2014/main" id="{8DA73204-53C6-4A30-B336-60FA1AF723C6}"/>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Text Box 10">
            <a:extLst>
              <a:ext uri="{FF2B5EF4-FFF2-40B4-BE49-F238E27FC236}">
                <a16:creationId xmlns="" xmlns:a16="http://schemas.microsoft.com/office/drawing/2014/main" id="{0E64B6E4-17B0-4AD3-91DF-291F8B5BF27B}"/>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5369" name="Text Box 11">
            <a:extLst>
              <a:ext uri="{FF2B5EF4-FFF2-40B4-BE49-F238E27FC236}">
                <a16:creationId xmlns="" xmlns:a16="http://schemas.microsoft.com/office/drawing/2014/main" id="{39DACC15-A05A-4C39-AA3A-DEDDF011EB13}"/>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5370" name="AutoShape 12">
            <a:extLst>
              <a:ext uri="{FF2B5EF4-FFF2-40B4-BE49-F238E27FC236}">
                <a16:creationId xmlns="" xmlns:a16="http://schemas.microsoft.com/office/drawing/2014/main" id="{C7EF50E1-1C39-48C8-95DF-1EF8FA8CEE49}"/>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1" name="Text Box 13">
            <a:extLst>
              <a:ext uri="{FF2B5EF4-FFF2-40B4-BE49-F238E27FC236}">
                <a16:creationId xmlns="" xmlns:a16="http://schemas.microsoft.com/office/drawing/2014/main" id="{CA80B343-AAD0-4560-A866-299F90A71971}"/>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5372" name="AutoShape 14">
            <a:extLst>
              <a:ext uri="{FF2B5EF4-FFF2-40B4-BE49-F238E27FC236}">
                <a16:creationId xmlns="" xmlns:a16="http://schemas.microsoft.com/office/drawing/2014/main" id="{C8BBC06F-05D5-4849-976E-C7E6D780281D}"/>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3" name="Text Box 15">
            <a:extLst>
              <a:ext uri="{FF2B5EF4-FFF2-40B4-BE49-F238E27FC236}">
                <a16:creationId xmlns="" xmlns:a16="http://schemas.microsoft.com/office/drawing/2014/main" id="{30CCC176-FBB9-4FA4-98F9-4D645EF81A47}"/>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4" name="AutoShape 16">
            <a:extLst>
              <a:ext uri="{FF2B5EF4-FFF2-40B4-BE49-F238E27FC236}">
                <a16:creationId xmlns="" xmlns:a16="http://schemas.microsoft.com/office/drawing/2014/main" id="{DC143013-C6EB-4F90-BB6E-9CDE718FCFBA}"/>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5" name="Text Box 17">
            <a:extLst>
              <a:ext uri="{FF2B5EF4-FFF2-40B4-BE49-F238E27FC236}">
                <a16:creationId xmlns="" xmlns:a16="http://schemas.microsoft.com/office/drawing/2014/main" id="{5B9032FF-678A-498E-80BD-1480159E63D2}"/>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5376" name="AutoShape 18">
            <a:extLst>
              <a:ext uri="{FF2B5EF4-FFF2-40B4-BE49-F238E27FC236}">
                <a16:creationId xmlns="" xmlns:a16="http://schemas.microsoft.com/office/drawing/2014/main" id="{3A744CE6-8BB1-4F67-AE18-36B692D68D8A}"/>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7" name="Text Box 19">
            <a:extLst>
              <a:ext uri="{FF2B5EF4-FFF2-40B4-BE49-F238E27FC236}">
                <a16:creationId xmlns="" xmlns:a16="http://schemas.microsoft.com/office/drawing/2014/main" id="{5C64B847-705F-4B1C-9890-A1207D706A45}"/>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8" name="Text Box 20">
            <a:extLst>
              <a:ext uri="{FF2B5EF4-FFF2-40B4-BE49-F238E27FC236}">
                <a16:creationId xmlns="" xmlns:a16="http://schemas.microsoft.com/office/drawing/2014/main" id="{691A2651-5243-4D95-A246-DF3792B554D2}"/>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5379" name="Text Box 21">
            <a:extLst>
              <a:ext uri="{FF2B5EF4-FFF2-40B4-BE49-F238E27FC236}">
                <a16:creationId xmlns="" xmlns:a16="http://schemas.microsoft.com/office/drawing/2014/main" id="{D43D4DD6-3792-4914-9435-6A7ABE615D89}"/>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5380" name="Text Box 22">
            <a:extLst>
              <a:ext uri="{FF2B5EF4-FFF2-40B4-BE49-F238E27FC236}">
                <a16:creationId xmlns="" xmlns:a16="http://schemas.microsoft.com/office/drawing/2014/main" id="{18A9BCD1-0990-4A0E-8E08-E636B690BFF1}"/>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5381" name="Text Box 23">
            <a:extLst>
              <a:ext uri="{FF2B5EF4-FFF2-40B4-BE49-F238E27FC236}">
                <a16:creationId xmlns="" xmlns:a16="http://schemas.microsoft.com/office/drawing/2014/main" id="{FA7D88B2-342B-43B6-B21B-1EDC76898075}"/>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5382" name="Text Box 24">
            <a:extLst>
              <a:ext uri="{FF2B5EF4-FFF2-40B4-BE49-F238E27FC236}">
                <a16:creationId xmlns="" xmlns:a16="http://schemas.microsoft.com/office/drawing/2014/main" id="{0B10F677-30F4-408E-82D7-9DA7A4F37030}"/>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5383" name="Text Box 25">
            <a:extLst>
              <a:ext uri="{FF2B5EF4-FFF2-40B4-BE49-F238E27FC236}">
                <a16:creationId xmlns="" xmlns:a16="http://schemas.microsoft.com/office/drawing/2014/main" id="{112A6B55-8DC1-4C86-8E9F-961BA729C5FB}"/>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5384" name="Object 26">
            <a:extLst>
              <a:ext uri="{FF2B5EF4-FFF2-40B4-BE49-F238E27FC236}">
                <a16:creationId xmlns="" xmlns:a16="http://schemas.microsoft.com/office/drawing/2014/main" id="{6CBCE12D-0A7E-461B-BAD9-7D9815A203B9}"/>
              </a:ext>
            </a:extLst>
          </p:cNvPr>
          <p:cNvGraphicFramePr>
            <a:graphicFrameLocks noChangeAspect="1"/>
          </p:cNvGraphicFramePr>
          <p:nvPr/>
        </p:nvGraphicFramePr>
        <p:xfrm>
          <a:off x="4957763" y="1604963"/>
          <a:ext cx="3652837" cy="1117600"/>
        </p:xfrm>
        <a:graphic>
          <a:graphicData uri="http://schemas.openxmlformats.org/presentationml/2006/ole">
            <mc:AlternateContent xmlns:mc="http://schemas.openxmlformats.org/markup-compatibility/2006">
              <mc:Choice xmlns:v="urn:schemas-microsoft-com:vml" Requires="v">
                <p:oleObj spid="_x0000_s6177" name="Document" r:id="rId3" imgW="5145790" imgH="1594768" progId="Word.Document.8">
                  <p:embed/>
                </p:oleObj>
              </mc:Choice>
              <mc:Fallback>
                <p:oleObj name="Document" r:id="rId3" imgW="5145790" imgH="159476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7763" y="1604963"/>
                        <a:ext cx="3652837" cy="1117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85" name="Text Box 27">
            <a:extLst>
              <a:ext uri="{FF2B5EF4-FFF2-40B4-BE49-F238E27FC236}">
                <a16:creationId xmlns="" xmlns:a16="http://schemas.microsoft.com/office/drawing/2014/main" id="{2F709821-A106-4BE4-99B7-AE604DE11C4F}"/>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5386" name="Line 28">
            <a:extLst>
              <a:ext uri="{FF2B5EF4-FFF2-40B4-BE49-F238E27FC236}">
                <a16:creationId xmlns="" xmlns:a16="http://schemas.microsoft.com/office/drawing/2014/main" id="{A92EC166-4110-4F14-99E2-A753E9821510}"/>
              </a:ext>
            </a:extLst>
          </p:cNvPr>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7" name="Text Box 33">
            <a:extLst>
              <a:ext uri="{FF2B5EF4-FFF2-40B4-BE49-F238E27FC236}">
                <a16:creationId xmlns="" xmlns:a16="http://schemas.microsoft.com/office/drawing/2014/main" id="{D80BA117-04E5-4D25-8053-C681B78FA9FC}"/>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 xmlns:a16="http://schemas.microsoft.com/office/drawing/2014/main" id="{E3E9FD10-0A33-4956-BDBE-AB42698458F6}"/>
              </a:ext>
            </a:extLst>
          </p:cNvPr>
          <p:cNvSpPr>
            <a:spLocks noGrp="1"/>
          </p:cNvSpPr>
          <p:nvPr>
            <p:ph type="dt" sz="quarter" idx="10"/>
          </p:nvPr>
        </p:nvSpPr>
        <p:spPr/>
        <p:txBody>
          <a:bodyPr/>
          <a:lstStyle/>
          <a:p>
            <a:pPr>
              <a:defRPr/>
            </a:pPr>
            <a:fld id="{262716C8-2739-4529-837E-92BC1E19B9C5}" type="datetime1">
              <a:rPr lang="en-US" smtClean="0"/>
              <a:t>8/11/2025</a:t>
            </a:fld>
            <a:endParaRPr lang="en-US" dirty="0"/>
          </a:p>
        </p:txBody>
      </p:sp>
      <p:sp>
        <p:nvSpPr>
          <p:cNvPr id="3" name="Footer Placeholder 2">
            <a:extLst>
              <a:ext uri="{FF2B5EF4-FFF2-40B4-BE49-F238E27FC236}">
                <a16:creationId xmlns="" xmlns:a16="http://schemas.microsoft.com/office/drawing/2014/main" id="{B4AAE56F-575B-4B90-8E9A-AFEB91777118}"/>
              </a:ext>
            </a:extLst>
          </p:cNvPr>
          <p:cNvSpPr>
            <a:spLocks noGrp="1"/>
          </p:cNvSpPr>
          <p:nvPr>
            <p:ph type="ftr" sz="quarter" idx="11"/>
          </p:nvPr>
        </p:nvSpPr>
        <p:spPr/>
        <p:txBody>
          <a:bodyPr/>
          <a:lstStyle/>
          <a:p>
            <a:pPr>
              <a:defRPr/>
            </a:pPr>
            <a:r>
              <a:rPr lang="en-US" smtClean="0"/>
              <a:t>DSC3101-Decision Tree</a:t>
            </a:r>
            <a:endParaRPr lang="en-US" dirty="0"/>
          </a:p>
        </p:txBody>
      </p:sp>
      <p:sp>
        <p:nvSpPr>
          <p:cNvPr id="4" name="Slide Number Placeholder 3">
            <a:extLst>
              <a:ext uri="{FF2B5EF4-FFF2-40B4-BE49-F238E27FC236}">
                <a16:creationId xmlns="" xmlns:a16="http://schemas.microsoft.com/office/drawing/2014/main" id="{DD100529-DB81-49F5-90C2-BC901E996A8F}"/>
              </a:ext>
            </a:extLst>
          </p:cNvPr>
          <p:cNvSpPr>
            <a:spLocks noGrp="1"/>
          </p:cNvSpPr>
          <p:nvPr>
            <p:ph type="sldNum" sz="quarter" idx="12"/>
          </p:nvPr>
        </p:nvSpPr>
        <p:spPr/>
        <p:txBody>
          <a:bodyPr/>
          <a:lstStyle/>
          <a:p>
            <a:pPr>
              <a:defRPr/>
            </a:pPr>
            <a:fld id="{FE992193-6115-4B4C-A949-FD144E791A6E}" type="slidenum">
              <a:rPr lang="en-US"/>
              <a:pPr>
                <a:defRPr/>
              </a:pPr>
              <a:t>9</a:t>
            </a:fld>
            <a:endParaRPr lang="en-US"/>
          </a:p>
        </p:txBody>
      </p:sp>
    </p:spTree>
    <p:extLst>
      <p:ext uri="{BB962C8B-B14F-4D97-AF65-F5344CB8AC3E}">
        <p14:creationId xmlns:p14="http://schemas.microsoft.com/office/powerpoint/2010/main" val="1946936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3761</Words>
  <Application>Microsoft Office PowerPoint</Application>
  <PresentationFormat>On-screen Show (4:3)</PresentationFormat>
  <Paragraphs>644</Paragraphs>
  <Slides>64</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64</vt:i4>
      </vt:variant>
    </vt:vector>
  </HeadingPairs>
  <TitlesOfParts>
    <vt:vector size="75" baseType="lpstr">
      <vt:lpstr>ＭＳ Ｐゴシック</vt:lpstr>
      <vt:lpstr>Arial</vt:lpstr>
      <vt:lpstr>Calibri</vt:lpstr>
      <vt:lpstr>Monotype Sorts</vt:lpstr>
      <vt:lpstr>Symbol</vt:lpstr>
      <vt:lpstr>Times New Roman</vt:lpstr>
      <vt:lpstr>Wingdings</vt:lpstr>
      <vt:lpstr>Office Theme</vt:lpstr>
      <vt:lpstr>Document</vt:lpstr>
      <vt:lpstr>Visio</vt:lpstr>
      <vt:lpstr>Bitmap Image</vt:lpstr>
      <vt:lpstr>Data Mining Algorithms</vt:lpstr>
      <vt:lpstr>Decision Tree Classifier</vt:lpstr>
      <vt:lpstr>PowerPoint Presentation</vt:lpstr>
      <vt:lpstr>Decision Tree Classifier</vt:lpstr>
      <vt:lpstr>Example of a Decision Tree</vt:lpstr>
      <vt:lpstr>Another Example of Decision Tree</vt:lpstr>
      <vt:lpstr>Apply Model to Test Data</vt:lpstr>
      <vt:lpstr>Apply Model to Test Data</vt:lpstr>
      <vt:lpstr>Apply Model to Test Data</vt:lpstr>
      <vt:lpstr>Apply Model to Test Data</vt:lpstr>
      <vt:lpstr>Apply Model to Test Data</vt:lpstr>
      <vt:lpstr>Apply Model to Test Data</vt:lpstr>
      <vt:lpstr>Decision Tree Classification Task</vt:lpstr>
      <vt:lpstr>Decision Tree Induction</vt:lpstr>
      <vt:lpstr>General Structure of Hunt’s Algorithm</vt:lpstr>
      <vt:lpstr>General Structure of Hunt’s Algorithm</vt:lpstr>
      <vt:lpstr>General Structure of Hunt’s Algorithm</vt:lpstr>
      <vt:lpstr>PowerPoint Presentation</vt:lpstr>
      <vt:lpstr>PowerPoint Presentation</vt:lpstr>
      <vt:lpstr>PowerPoint Presentation</vt:lpstr>
      <vt:lpstr>Design Issues of Decision Tree Induction</vt:lpstr>
      <vt:lpstr>Methods for Expressing Test Conditions</vt:lpstr>
      <vt:lpstr>PowerPoint Presentation</vt:lpstr>
      <vt:lpstr>Test Condition for Nominal Attributes</vt:lpstr>
      <vt:lpstr>PowerPoint Presentation</vt:lpstr>
      <vt:lpstr>Test Condition for Ordinal Attributes</vt:lpstr>
      <vt:lpstr>Test Condition for Continuous Attributes</vt:lpstr>
      <vt:lpstr>Splitting Based on Continuous Attributes</vt:lpstr>
      <vt:lpstr>PowerPoint Presentation</vt:lpstr>
      <vt:lpstr>How to determine the Best Split</vt:lpstr>
      <vt:lpstr>Measures for Selecting an Attribute Test Condition</vt:lpstr>
      <vt:lpstr>Impurity Measure for a Single Node</vt:lpstr>
      <vt:lpstr>Comparison among Impurity Measures</vt:lpstr>
      <vt:lpstr>PowerPoint Presentation</vt:lpstr>
      <vt:lpstr>Impurity Measure for a Single Node</vt:lpstr>
      <vt:lpstr>Impurity Measure for a Single Node</vt:lpstr>
      <vt:lpstr>PowerPoint Presentation</vt:lpstr>
      <vt:lpstr>PowerPoint Presentation</vt:lpstr>
      <vt:lpstr>PowerPoint Presentation</vt:lpstr>
      <vt:lpstr>PowerPoint Presentation</vt:lpstr>
      <vt:lpstr>PowerPoint Presentation</vt:lpstr>
      <vt:lpstr>PowerPoint Presentation</vt:lpstr>
      <vt:lpstr>Identifying the best attribute test condition</vt:lpstr>
      <vt:lpstr>PowerPoint Presentation</vt:lpstr>
      <vt:lpstr>Splitting of Qualitative Attributes</vt:lpstr>
      <vt:lpstr>Binary Splitting of Qualitative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Algorithms</dc:title>
  <dc:subject/>
  <dc:creator/>
  <cp:keywords/>
  <dc:description>generated using python-pptx</dc:description>
  <cp:lastModifiedBy>Admin</cp:lastModifiedBy>
  <cp:revision>38</cp:revision>
  <dcterms:created xsi:type="dcterms:W3CDTF">2013-01-27T09:14:16Z</dcterms:created>
  <dcterms:modified xsi:type="dcterms:W3CDTF">2025-08-11T05:01:43Z</dcterms:modified>
  <cp:category/>
</cp:coreProperties>
</file>